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70" r:id="rId3"/>
    <p:sldId id="256" r:id="rId4"/>
    <p:sldId id="257" r:id="rId5"/>
    <p:sldId id="258" r:id="rId6"/>
    <p:sldId id="259" r:id="rId7"/>
    <p:sldId id="26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ngia" initials="DM" lastIdx="2" clrIdx="0">
    <p:extLst>
      <p:ext uri="{19B8F6BF-5375-455C-9EA6-DF929625EA0E}">
        <p15:presenceInfo xmlns:p15="http://schemas.microsoft.com/office/powerpoint/2012/main" userId="64097cf8cf6a08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ustizia.it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01EA9DA-33C8-4E3A-9AFF-AD9CC095A989}"/>
              </a:ext>
            </a:extLst>
          </p:cNvPr>
          <p:cNvSpPr txBox="1"/>
          <p:nvPr/>
        </p:nvSpPr>
        <p:spPr>
          <a:xfrm>
            <a:off x="315685" y="531845"/>
            <a:ext cx="11560629" cy="5049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Efficientare le risorse in una Giustizia integrata tra sostenibilità ed IA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efficiency for an Integrated Justice between sustainability and artificial intelligence 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RESTART IN JUSTICE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Corte di Appello di Salerno, in collaborazione con il Tribunale di Salerno, propone di sviluppare un progetto integrato per l’efficientamento delle risorse nell’ambiente urbano.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L’dea prende spunto dalla realizzazione della Cittadella Giudiziaria di Salerno, primo complesso immobiliare, ultimato e reso operativo a seguito della riforma normativa sulle spese di funzionamento degli uffici giudiziari.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L’obiettivo specifico della progettazione proposta prevede un considerevole contributo al miglioramento della qualità dell’aria.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attesi sono puntualmente declinati attraverso: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Approcci integrati all’implementazione della qualità dell’aria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 degli standard sulle emissioni atmosferiche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Attuazione delle direttive sulle emissioni industriali.</a:t>
            </a:r>
          </a:p>
        </p:txBody>
      </p:sp>
    </p:spTree>
    <p:extLst>
      <p:ext uri="{BB962C8B-B14F-4D97-AF65-F5344CB8AC3E}">
        <p14:creationId xmlns:p14="http://schemas.microsoft.com/office/powerpoint/2010/main" val="3921956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130471"/>
              </p:ext>
            </p:extLst>
          </p:nvPr>
        </p:nvGraphicFramePr>
        <p:xfrm>
          <a:off x="2032000" y="719666"/>
          <a:ext cx="81280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4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BIM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Modellizzare gli immobili giudiziari al fine di garantire una gestione efficiente e definire scientificamente i fabbisogni manutentivi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Studio di fattibilità sulla modellizzazione degli immobili secondo lo schema del BIM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 degli studi di Salerno – Direzione Generale delle Risorse Materiali Ministero della Giustizia – Comune di Salerno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Il Ministero della Giustizia</a:t>
                      </a:r>
                      <a:r>
                        <a:rPr lang="it-IT" baseline="0" dirty="0"/>
                        <a:t> e gli uffici giudiziari salernitani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Applicazione</a:t>
                      </a:r>
                      <a:r>
                        <a:rPr lang="it-IT" baseline="0" dirty="0"/>
                        <a:t> del Building Information management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044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05239"/>
              </p:ext>
            </p:extLst>
          </p:nvPr>
        </p:nvGraphicFramePr>
        <p:xfrm>
          <a:off x="2032000" y="719666"/>
          <a:ext cx="8128000" cy="417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AUTO ELETTRICHE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Riduzione delle emissioni nocive e riduzione dei costi per carburante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Acquisto e utilizzo di Auto di servizio elettriche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Ministero della Giustizia Direzione Generale delle Risorse Materiali e delle Tecnologie.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Uffici giudiziari salernitani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Sostituzione completa del parco auto di servizio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38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58563"/>
              </p:ext>
            </p:extLst>
          </p:nvPr>
        </p:nvGraphicFramePr>
        <p:xfrm>
          <a:off x="2032000" y="719666"/>
          <a:ext cx="8128000" cy="417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6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CENTRALINE MONITORAGGIO ARIA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Monitoraggio</a:t>
                      </a:r>
                      <a:r>
                        <a:rPr lang="it-IT" baseline="0" dirty="0"/>
                        <a:t> della qualità dell’aria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Installazione Centraline monitoraggio aria per rispetto standard qualitativi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 degli studi di Salerno – ASL di Salerno – ARPAC Campania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Uffici Giudiziari salernitani – cittadini del Comune di Salerno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Adeguamento</a:t>
                      </a:r>
                      <a:r>
                        <a:rPr lang="it-IT" baseline="0" dirty="0"/>
                        <a:t> agli standard ambientali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59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7572"/>
              </p:ext>
            </p:extLst>
          </p:nvPr>
        </p:nvGraphicFramePr>
        <p:xfrm>
          <a:off x="2032000" y="719666"/>
          <a:ext cx="8128000" cy="471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7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REMOTIZZAZIONE SERVIZI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Realizzazione di un servizio di prossimità</a:t>
                      </a:r>
                    </a:p>
                    <a:p>
                      <a:r>
                        <a:rPr lang="it-IT" dirty="0"/>
                        <a:t>Riduzione della mobilità per</a:t>
                      </a:r>
                      <a:r>
                        <a:rPr lang="it-IT" baseline="0" dirty="0"/>
                        <a:t> adempimenti d’ufficio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Studio di fattibilità sulla </a:t>
                      </a:r>
                      <a:r>
                        <a:rPr lang="it-IT" dirty="0" err="1"/>
                        <a:t>remotizzazione</a:t>
                      </a:r>
                      <a:r>
                        <a:rPr lang="it-IT" dirty="0"/>
                        <a:t> di alcuni  servizi per contingentare accesso fisico agli uffici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Direzione Generale dei servizi informativi automatizzati – Università degli studi di Salerno – Consiglio dell’Ordine degli Avvocati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Utenti</a:t>
                      </a:r>
                      <a:r>
                        <a:rPr lang="it-IT" baseline="0" dirty="0"/>
                        <a:t> e gli uffici giudiziari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Riduzione dell’accesso fisico nella misura dell’Ottanta per cento degli attuali utenti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68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98072"/>
              </p:ext>
            </p:extLst>
          </p:nvPr>
        </p:nvGraphicFramePr>
        <p:xfrm>
          <a:off x="2032000" y="719666"/>
          <a:ext cx="8128000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8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I.A.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Razionalizzazione nell’uso delle risorse in base all’effettivo utilizzo degli immobili, presidiato</a:t>
                      </a:r>
                      <a:r>
                        <a:rPr lang="it-IT" baseline="0" dirty="0"/>
                        <a:t> da strumenti di intelligenza artificiale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Utilizzo strumenti di IA per garantire la razionalizzazione dell’uso delle risorse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  <a:r>
                        <a:rPr lang="it-IT" baseline="0" dirty="0"/>
                        <a:t> degli studi di Salerno – Direzione Generale delle Risorse Materiali e delle tecnologie – Società COBAR - 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Uffici Giudiziari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Riduzione dei costi di gestione nella misura del 50%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55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601521"/>
              </p:ext>
            </p:extLst>
          </p:nvPr>
        </p:nvGraphicFramePr>
        <p:xfrm>
          <a:off x="2032000" y="719666"/>
          <a:ext cx="8128000" cy="443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9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 err="1"/>
                        <a:t>Dissemination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Corretta Comunicazione del progetto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Definizione puntuale del piano di comunicazione e dei relativi approcci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</a:t>
                      </a:r>
                      <a:r>
                        <a:rPr lang="it-IT" baseline="0" dirty="0"/>
                        <a:t> degli studi di Salerno – DGSIA – Redazione sito internet di </a:t>
                      </a:r>
                      <a:r>
                        <a:rPr lang="it-IT" baseline="0" dirty="0">
                          <a:hlinkClick r:id="rId2"/>
                        </a:rPr>
                        <a:t>www.giustizia.it</a:t>
                      </a:r>
                      <a:r>
                        <a:rPr lang="it-IT" baseline="0" dirty="0"/>
                        <a:t>  - Comune di Salerno 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Uffici Giudiziari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Diffusione capillare e puntuale della comunicazione del progetto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19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070DAC6-6EA0-4E64-A132-6D654FD65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54" y="918546"/>
            <a:ext cx="7295727" cy="49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38F1F5-68CE-420C-85A4-12B67676A9C1}"/>
              </a:ext>
            </a:extLst>
          </p:cNvPr>
          <p:cNvSpPr txBox="1"/>
          <p:nvPr/>
        </p:nvSpPr>
        <p:spPr>
          <a:xfrm>
            <a:off x="394996" y="1073020"/>
            <a:ext cx="11402008" cy="284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particolare, i predetti risultati saranno attuati mediante: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realizzazione di un impianto fotovoltaico integrato per la Cittadella Giudiziaria di Salerno 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creazione di posti-parcheggio con tettoia, muniti di pannelli solari in asse eliotermico e punti di ricarica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studio di fattibilità sulla modellizzazione secondo lo schema del BIM (Building Information Management)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sostituzione del parco auto di servizio, con auto elettriche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Installazione di centraline per il monitoraggio dell’aria per il rispetto degli standard qualitativi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studio di fattibilità sulla remotizzazione di alcuni servizi per contingentare l’accesso fisico agli uffici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razionalizzazione nell’uso delle risorse in base all’effettivo utilizzo degli immobili, presidiato da strumenti di intelligenza artificiale.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3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89021" y="782106"/>
            <a:ext cx="1726828" cy="1077218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Non vi è una buona qualità dell’aria e basse emissioni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033459" y="2173534"/>
            <a:ext cx="2284455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i="1" dirty="0">
                <a:cs typeface="Calibri" panose="020F0502020204030204"/>
              </a:rPr>
              <a:t>Non buona attuazione delle direttive sulle emissioni industriali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472729" y="4535401"/>
            <a:ext cx="1336094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Non vi sono mezzi di trasporto pubblici e privati a bassa emissione di elementi inquinanti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348245" y="3522967"/>
            <a:ext cx="1181970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Non vi è un efficiente trasporto pubblico ed una buona mobilità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97823" y="4535401"/>
            <a:ext cx="1288983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Non vi è una riduzione di emissioni di particolato per il riscaldamento domestico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4360986" y="4544287"/>
            <a:ext cx="935944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Non vi è una bassa emissione di sostanze nocive in l'agricoltura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25625" y="54349"/>
            <a:ext cx="49062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it-IT" b="1" u="sng" dirty="0">
                <a:cs typeface="Calibri" panose="020F0502020204030204"/>
              </a:rPr>
              <a:t>Non Efficientamento delle risorse nell’ambiente urbano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CEEB5E-A972-47EE-8A17-2D333C871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787" y="2050363"/>
            <a:ext cx="3026112" cy="1300780"/>
          </a:xfrm>
          <a:prstGeom prst="rect">
            <a:avLst/>
          </a:prstGeom>
        </p:spPr>
      </p:pic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D9A7C77-E037-4C7E-AC8B-7CCAD205A7F9}"/>
              </a:ext>
            </a:extLst>
          </p:cNvPr>
          <p:cNvSpPr txBox="1"/>
          <p:nvPr/>
        </p:nvSpPr>
        <p:spPr>
          <a:xfrm rot="10800000" flipV="1">
            <a:off x="1386807" y="2149329"/>
            <a:ext cx="2284454" cy="1077218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i="1" dirty="0">
                <a:cs typeface="Calibri" panose="020F0502020204030204"/>
              </a:rPr>
              <a:t>Non vi sono approcci integrati all’implementazione della qualità dell’aria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BE332DDF-A255-4956-8482-ABB100C977AD}"/>
              </a:ext>
            </a:extLst>
          </p:cNvPr>
          <p:cNvSpPr txBox="1"/>
          <p:nvPr/>
        </p:nvSpPr>
        <p:spPr>
          <a:xfrm>
            <a:off x="8061019" y="2249780"/>
            <a:ext cx="25740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i="1" dirty="0">
              <a:cs typeface="Calibri" panose="020F0502020204030204"/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D1F914C7-E324-4BA9-BDC7-99BB15D05323}"/>
              </a:ext>
            </a:extLst>
          </p:cNvPr>
          <p:cNvSpPr/>
          <p:nvPr/>
        </p:nvSpPr>
        <p:spPr>
          <a:xfrm rot="10800000" flipH="1" flipV="1">
            <a:off x="2894746" y="4550087"/>
            <a:ext cx="1405405" cy="11856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Non è agevolata l’aviazione a basso impatto ambientale</a:t>
            </a: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671E65B-634D-44D3-9F9B-D1D5145D6E5C}"/>
              </a:ext>
            </a:extLst>
          </p:cNvPr>
          <p:cNvCxnSpPr>
            <a:stCxn id="3" idx="1"/>
            <a:endCxn id="3" idx="1"/>
          </p:cNvCxnSpPr>
          <p:nvPr/>
        </p:nvCxnSpPr>
        <p:spPr>
          <a:xfrm>
            <a:off x="4520787" y="270075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>
            <a:extLst>
              <a:ext uri="{FF2B5EF4-FFF2-40B4-BE49-F238E27FC236}">
                <a16:creationId xmlns:a16="http://schemas.microsoft.com/office/drawing/2014/main" id="{906DD626-CC85-4846-95FF-1F5499BD5E3E}"/>
              </a:ext>
            </a:extLst>
          </p:cNvPr>
          <p:cNvCxnSpPr>
            <a:stCxn id="5" idx="0"/>
          </p:cNvCxnSpPr>
          <p:nvPr/>
        </p:nvCxnSpPr>
        <p:spPr>
          <a:xfrm flipV="1">
            <a:off x="10175687" y="1883530"/>
            <a:ext cx="0" cy="290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C768692F-C224-4B73-8F39-AEF4BDD74A70}"/>
              </a:ext>
            </a:extLst>
          </p:cNvPr>
          <p:cNvCxnSpPr/>
          <p:nvPr/>
        </p:nvCxnSpPr>
        <p:spPr>
          <a:xfrm flipV="1">
            <a:off x="3091992" y="1859324"/>
            <a:ext cx="2130457" cy="29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E158D976-4385-4030-A3FE-730BB904C078}"/>
              </a:ext>
            </a:extLst>
          </p:cNvPr>
          <p:cNvCxnSpPr/>
          <p:nvPr/>
        </p:nvCxnSpPr>
        <p:spPr>
          <a:xfrm flipH="1" flipV="1">
            <a:off x="6731860" y="1859325"/>
            <a:ext cx="2301599" cy="426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0600E488-3B5D-402E-A29C-7F2395556190}"/>
              </a:ext>
            </a:extLst>
          </p:cNvPr>
          <p:cNvCxnSpPr/>
          <p:nvPr/>
        </p:nvCxnSpPr>
        <p:spPr>
          <a:xfrm flipV="1">
            <a:off x="694727" y="3823367"/>
            <a:ext cx="85865" cy="693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548B2638-35F7-4531-96E7-CFBE6ABB61BB}"/>
              </a:ext>
            </a:extLst>
          </p:cNvPr>
          <p:cNvCxnSpPr>
            <a:stCxn id="32" idx="0"/>
          </p:cNvCxnSpPr>
          <p:nvPr/>
        </p:nvCxnSpPr>
        <p:spPr>
          <a:xfrm flipH="1" flipV="1">
            <a:off x="3544691" y="3819287"/>
            <a:ext cx="52758" cy="73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178C330E-D41C-4BE1-A7AB-886FCEE44261}"/>
              </a:ext>
            </a:extLst>
          </p:cNvPr>
          <p:cNvCxnSpPr/>
          <p:nvPr/>
        </p:nvCxnSpPr>
        <p:spPr>
          <a:xfrm>
            <a:off x="186306" y="3804600"/>
            <a:ext cx="4328029" cy="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H="1" flipV="1">
            <a:off x="4435081" y="3842133"/>
            <a:ext cx="302507" cy="693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610B4DCD-D2B5-4447-914A-68E205740601}"/>
              </a:ext>
            </a:extLst>
          </p:cNvPr>
          <p:cNvCxnSpPr/>
          <p:nvPr/>
        </p:nvCxnSpPr>
        <p:spPr>
          <a:xfrm flipV="1">
            <a:off x="1948535" y="3840057"/>
            <a:ext cx="263776" cy="704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id="{2A86AC5B-C837-472E-A10F-175A701D44DD}"/>
              </a:ext>
            </a:extLst>
          </p:cNvPr>
          <p:cNvCxnSpPr/>
          <p:nvPr/>
        </p:nvCxnSpPr>
        <p:spPr>
          <a:xfrm flipH="1" flipV="1">
            <a:off x="2482613" y="3262006"/>
            <a:ext cx="46420" cy="57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5390764" y="3961037"/>
            <a:ext cx="1863646" cy="156966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Non applicazione delle tecniche di controllo e abbattimento del pulviscolo atmosferico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stCxn id="39" idx="0"/>
          </p:cNvCxnSpPr>
          <p:nvPr/>
        </p:nvCxnSpPr>
        <p:spPr>
          <a:xfrm flipH="1" flipV="1">
            <a:off x="6013393" y="3330491"/>
            <a:ext cx="309194" cy="630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231054" y="3105835"/>
            <a:ext cx="2889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i="1" dirty="0">
              <a:cs typeface="Calibri" panose="020F0502020204030204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4523590" y="2081201"/>
            <a:ext cx="30233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>
                <a:cs typeface="Calibri" panose="020F0502020204030204"/>
              </a:rPr>
              <a:t>Non è agevolata la verifica degli standard sulle emissioni atmosferiche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8458883" y="2958502"/>
            <a:ext cx="526618" cy="536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8608961" y="3730204"/>
            <a:ext cx="946912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Non vi sono efficienti fonti energetiche rinnovabili</a:t>
            </a:r>
          </a:p>
        </p:txBody>
      </p: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stCxn id="57" idx="0"/>
          </p:cNvCxnSpPr>
          <p:nvPr/>
        </p:nvCxnSpPr>
        <p:spPr>
          <a:xfrm flipV="1">
            <a:off x="9082417" y="3014941"/>
            <a:ext cx="78656" cy="715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/>
          <p:cNvSpPr txBox="1"/>
          <p:nvPr/>
        </p:nvSpPr>
        <p:spPr>
          <a:xfrm>
            <a:off x="9634529" y="3684340"/>
            <a:ext cx="946912" cy="138499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Non vi sono tecniche innovative nella produzione di cibo locale</a:t>
            </a:r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0016775" y="3007450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/>
          <p:cNvSpPr txBox="1"/>
          <p:nvPr/>
        </p:nvSpPr>
        <p:spPr>
          <a:xfrm>
            <a:off x="10816589" y="3642870"/>
            <a:ext cx="946912" cy="156966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Non  sono garantite le condizioni per gli ecosistemi urbani ed i relativi servizi</a:t>
            </a:r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1121797" y="3012572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C9710D39-9DF0-4FBD-B159-3B616DCA559B}"/>
              </a:ext>
            </a:extLst>
          </p:cNvPr>
          <p:cNvCxnSpPr>
            <a:cxnSpLocks/>
            <a:stCxn id="3" idx="0"/>
            <a:endCxn id="4" idx="2"/>
          </p:cNvCxnSpPr>
          <p:nvPr/>
        </p:nvCxnSpPr>
        <p:spPr>
          <a:xfrm flipH="1" flipV="1">
            <a:off x="5952435" y="1859324"/>
            <a:ext cx="81408" cy="191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89021" y="782106"/>
            <a:ext cx="1726828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Una buona qualità dell’aria e basse emissioni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033459" y="2173534"/>
            <a:ext cx="2284455" cy="58477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i="1" dirty="0">
                <a:cs typeface="Calibri" panose="020F0502020204030204"/>
              </a:rPr>
              <a:t>Attuazione delle direttive sulle emissioni industriali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472729" y="4535401"/>
            <a:ext cx="1336094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Mezzi di trasporto pubblici e privati a bassa emissione di elementi inquinanti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348245" y="3522967"/>
            <a:ext cx="1181970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Efficiente trasporto pubblico ed una buona mobilità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97823" y="4535401"/>
            <a:ext cx="1288983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Riduzione di emissioni di particolato per il riscaldamento domestico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4360986" y="4544287"/>
            <a:ext cx="935944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Bassa emissione di sostanze nocive in l'agricoltura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25625" y="54349"/>
            <a:ext cx="49062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it-IT" b="1" u="sng" dirty="0">
                <a:highlight>
                  <a:srgbClr val="FFFF00"/>
                </a:highlight>
                <a:cs typeface="Calibri" panose="020F0502020204030204"/>
              </a:rPr>
              <a:t>Efficientamento delle risorse nell’ambiente urbano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CEEB5E-A972-47EE-8A17-2D333C871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787" y="2050363"/>
            <a:ext cx="3026112" cy="796245"/>
          </a:xfrm>
          <a:prstGeom prst="rect">
            <a:avLst/>
          </a:prstGeom>
        </p:spPr>
      </p:pic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D9A7C77-E037-4C7E-AC8B-7CCAD205A7F9}"/>
              </a:ext>
            </a:extLst>
          </p:cNvPr>
          <p:cNvSpPr txBox="1"/>
          <p:nvPr/>
        </p:nvSpPr>
        <p:spPr>
          <a:xfrm rot="10800000" flipV="1">
            <a:off x="1386807" y="2272439"/>
            <a:ext cx="2284454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i="1" dirty="0">
                <a:cs typeface="Calibri" panose="020F0502020204030204"/>
              </a:rPr>
              <a:t>Approcci integrati all’implementazione della qualità dell’aria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BE332DDF-A255-4956-8482-ABB100C977AD}"/>
              </a:ext>
            </a:extLst>
          </p:cNvPr>
          <p:cNvSpPr txBox="1"/>
          <p:nvPr/>
        </p:nvSpPr>
        <p:spPr>
          <a:xfrm>
            <a:off x="8061019" y="2249780"/>
            <a:ext cx="25740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i="1" dirty="0">
              <a:cs typeface="Calibri" panose="020F0502020204030204"/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D1F914C7-E324-4BA9-BDC7-99BB15D05323}"/>
              </a:ext>
            </a:extLst>
          </p:cNvPr>
          <p:cNvSpPr/>
          <p:nvPr/>
        </p:nvSpPr>
        <p:spPr>
          <a:xfrm rot="10800000" flipH="1" flipV="1">
            <a:off x="2894746" y="4550088"/>
            <a:ext cx="1405405" cy="10156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Agevolata l’aviazione a basso impatto ambientale</a:t>
            </a: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671E65B-634D-44D3-9F9B-D1D5145D6E5C}"/>
              </a:ext>
            </a:extLst>
          </p:cNvPr>
          <p:cNvCxnSpPr>
            <a:cxnSpLocks/>
            <a:stCxn id="3" idx="1"/>
            <a:endCxn id="3" idx="1"/>
          </p:cNvCxnSpPr>
          <p:nvPr/>
        </p:nvCxnSpPr>
        <p:spPr>
          <a:xfrm>
            <a:off x="4520787" y="244848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>
            <a:extLst>
              <a:ext uri="{FF2B5EF4-FFF2-40B4-BE49-F238E27FC236}">
                <a16:creationId xmlns:a16="http://schemas.microsoft.com/office/drawing/2014/main" id="{906DD626-CC85-4846-95FF-1F5499BD5E3E}"/>
              </a:ext>
            </a:extLst>
          </p:cNvPr>
          <p:cNvCxnSpPr>
            <a:stCxn id="5" idx="0"/>
          </p:cNvCxnSpPr>
          <p:nvPr/>
        </p:nvCxnSpPr>
        <p:spPr>
          <a:xfrm flipV="1">
            <a:off x="10175687" y="1883530"/>
            <a:ext cx="0" cy="290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C768692F-C224-4B73-8F39-AEF4BDD74A70}"/>
              </a:ext>
            </a:extLst>
          </p:cNvPr>
          <p:cNvCxnSpPr/>
          <p:nvPr/>
        </p:nvCxnSpPr>
        <p:spPr>
          <a:xfrm flipV="1">
            <a:off x="3091992" y="1859324"/>
            <a:ext cx="2130457" cy="29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E158D976-4385-4030-A3FE-730BB904C078}"/>
              </a:ext>
            </a:extLst>
          </p:cNvPr>
          <p:cNvCxnSpPr/>
          <p:nvPr/>
        </p:nvCxnSpPr>
        <p:spPr>
          <a:xfrm flipH="1" flipV="1">
            <a:off x="6731860" y="1859325"/>
            <a:ext cx="2301599" cy="426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0600E488-3B5D-402E-A29C-7F2395556190}"/>
              </a:ext>
            </a:extLst>
          </p:cNvPr>
          <p:cNvCxnSpPr/>
          <p:nvPr/>
        </p:nvCxnSpPr>
        <p:spPr>
          <a:xfrm flipV="1">
            <a:off x="694727" y="3823367"/>
            <a:ext cx="85865" cy="693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548B2638-35F7-4531-96E7-CFBE6ABB61BB}"/>
              </a:ext>
            </a:extLst>
          </p:cNvPr>
          <p:cNvCxnSpPr>
            <a:cxnSpLocks/>
            <a:stCxn id="32" idx="0"/>
          </p:cNvCxnSpPr>
          <p:nvPr/>
        </p:nvCxnSpPr>
        <p:spPr>
          <a:xfrm flipH="1" flipV="1">
            <a:off x="3544691" y="3819288"/>
            <a:ext cx="52758" cy="73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178C330E-D41C-4BE1-A7AB-886FCEE44261}"/>
              </a:ext>
            </a:extLst>
          </p:cNvPr>
          <p:cNvCxnSpPr/>
          <p:nvPr/>
        </p:nvCxnSpPr>
        <p:spPr>
          <a:xfrm>
            <a:off x="186306" y="3804600"/>
            <a:ext cx="4328029" cy="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H="1" flipV="1">
            <a:off x="4435081" y="3842133"/>
            <a:ext cx="302507" cy="693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610B4DCD-D2B5-4447-914A-68E205740601}"/>
              </a:ext>
            </a:extLst>
          </p:cNvPr>
          <p:cNvCxnSpPr/>
          <p:nvPr/>
        </p:nvCxnSpPr>
        <p:spPr>
          <a:xfrm flipV="1">
            <a:off x="1948535" y="3840057"/>
            <a:ext cx="263776" cy="704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id="{2A86AC5B-C837-472E-A10F-175A701D44DD}"/>
              </a:ext>
            </a:extLst>
          </p:cNvPr>
          <p:cNvCxnSpPr/>
          <p:nvPr/>
        </p:nvCxnSpPr>
        <p:spPr>
          <a:xfrm flipH="1" flipV="1">
            <a:off x="2482613" y="3262006"/>
            <a:ext cx="46420" cy="57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5390764" y="3961037"/>
            <a:ext cx="1863646" cy="156966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Applicazione delle tecniche di controllo e abbattimento del pulviscolo atmosferico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cxnSpLocks/>
            <a:stCxn id="39" idx="0"/>
            <a:endCxn id="3" idx="2"/>
          </p:cNvCxnSpPr>
          <p:nvPr/>
        </p:nvCxnSpPr>
        <p:spPr>
          <a:xfrm flipH="1" flipV="1">
            <a:off x="6033843" y="2846608"/>
            <a:ext cx="288744" cy="1114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231054" y="3105835"/>
            <a:ext cx="2889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i="1" dirty="0">
              <a:cs typeface="Calibri" panose="020F0502020204030204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4523590" y="2081201"/>
            <a:ext cx="3023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>
                <a:cs typeface="Calibri" panose="020F0502020204030204"/>
              </a:rPr>
              <a:t>Verifica degli standard sulle emissioni atmosferiche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8458883" y="2958502"/>
            <a:ext cx="526618" cy="536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8608961" y="3730204"/>
            <a:ext cx="946912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Efficienti fonti energetiche rinnovabili</a:t>
            </a:r>
          </a:p>
        </p:txBody>
      </p: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stCxn id="57" idx="0"/>
          </p:cNvCxnSpPr>
          <p:nvPr/>
        </p:nvCxnSpPr>
        <p:spPr>
          <a:xfrm flipV="1">
            <a:off x="9082417" y="3014942"/>
            <a:ext cx="78656" cy="715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/>
          <p:cNvSpPr txBox="1"/>
          <p:nvPr/>
        </p:nvSpPr>
        <p:spPr>
          <a:xfrm>
            <a:off x="9634529" y="3684340"/>
            <a:ext cx="946912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Tecniche innovative nella produzione di cibo locale</a:t>
            </a:r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0016775" y="3007450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/>
          <p:cNvSpPr txBox="1"/>
          <p:nvPr/>
        </p:nvSpPr>
        <p:spPr>
          <a:xfrm>
            <a:off x="10816589" y="3642870"/>
            <a:ext cx="946912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Condizioni per gli ecosistemi urbani ed i relativi servizi</a:t>
            </a:r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1121797" y="3012572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C9710D39-9DF0-4FBD-B159-3B616DCA559B}"/>
              </a:ext>
            </a:extLst>
          </p:cNvPr>
          <p:cNvCxnSpPr>
            <a:cxnSpLocks/>
            <a:stCxn id="3" idx="0"/>
            <a:endCxn id="4" idx="2"/>
          </p:cNvCxnSpPr>
          <p:nvPr/>
        </p:nvCxnSpPr>
        <p:spPr>
          <a:xfrm flipH="1" flipV="1">
            <a:off x="5952435" y="1613103"/>
            <a:ext cx="81408" cy="437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44D075E-09BE-44A7-918A-D0730B7826CC}"/>
              </a:ext>
            </a:extLst>
          </p:cNvPr>
          <p:cNvSpPr txBox="1"/>
          <p:nvPr/>
        </p:nvSpPr>
        <p:spPr>
          <a:xfrm>
            <a:off x="61745" y="55794"/>
            <a:ext cx="2284455" cy="33855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ALBERO DEGLI OBIETTIVI</a:t>
            </a:r>
          </a:p>
        </p:txBody>
      </p:sp>
    </p:spTree>
    <p:extLst>
      <p:ext uri="{BB962C8B-B14F-4D97-AF65-F5344CB8AC3E}">
        <p14:creationId xmlns:p14="http://schemas.microsoft.com/office/powerpoint/2010/main" val="263844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737588" y="782106"/>
            <a:ext cx="2516821" cy="58477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it-IT" sz="1600" dirty="0">
                <a:cs typeface="Calibri" panose="020F0502020204030204"/>
              </a:rPr>
              <a:t>Una buona qualità dell’aria e basse emissioni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985107" y="2269948"/>
            <a:ext cx="2284455" cy="58477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i="1" dirty="0">
                <a:cs typeface="Calibri" panose="020F0502020204030204"/>
              </a:rPr>
              <a:t>Attuazione delle direttive sulle emissioni industriali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505493" y="4532334"/>
            <a:ext cx="1009884" cy="156966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Mezzi di trasporto pubblici e privati a bassa emissione di elementi inquinanti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348245" y="3522967"/>
            <a:ext cx="1181970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Efficiente trasporto pubblico ed una buona mobilità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03152" y="4535401"/>
            <a:ext cx="883654" cy="175432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Riduzione di emissioni di particolato per il riscaldamento domestico 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3396218" y="4561200"/>
            <a:ext cx="935944" cy="1015663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i="1" dirty="0">
                <a:cs typeface="Calibri" panose="020F0502020204030204"/>
              </a:rPr>
              <a:t>Bassa emissione di sostanze nocive in l'agricoltura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25625" y="54349"/>
            <a:ext cx="49062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it-IT" b="1" u="sng" dirty="0">
                <a:highlight>
                  <a:srgbClr val="FFFF00"/>
                </a:highlight>
                <a:cs typeface="Calibri" panose="020F0502020204030204"/>
              </a:rPr>
              <a:t>Efficientamento delle risorse nell’ambiente urbano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CEEB5E-A972-47EE-8A17-2D333C871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787" y="2274794"/>
            <a:ext cx="3026112" cy="796245"/>
          </a:xfrm>
          <a:prstGeom prst="rect">
            <a:avLst/>
          </a:prstGeom>
        </p:spPr>
      </p:pic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D9A7C77-E037-4C7E-AC8B-7CCAD205A7F9}"/>
              </a:ext>
            </a:extLst>
          </p:cNvPr>
          <p:cNvSpPr txBox="1"/>
          <p:nvPr/>
        </p:nvSpPr>
        <p:spPr>
          <a:xfrm rot="10800000" flipV="1">
            <a:off x="1386807" y="2272439"/>
            <a:ext cx="2284454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it-IT" sz="1600" i="1" dirty="0">
                <a:cs typeface="Calibri" panose="020F0502020204030204"/>
              </a:rPr>
              <a:t>Approcci integrati all’implementazione della qualità dell’aria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BE332DDF-A255-4956-8482-ABB100C977AD}"/>
              </a:ext>
            </a:extLst>
          </p:cNvPr>
          <p:cNvSpPr txBox="1"/>
          <p:nvPr/>
        </p:nvSpPr>
        <p:spPr>
          <a:xfrm>
            <a:off x="8061019" y="2249780"/>
            <a:ext cx="25740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i="1" dirty="0">
              <a:cs typeface="Calibri" panose="020F0502020204030204"/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D1F914C7-E324-4BA9-BDC7-99BB15D05323}"/>
              </a:ext>
            </a:extLst>
          </p:cNvPr>
          <p:cNvSpPr/>
          <p:nvPr/>
        </p:nvSpPr>
        <p:spPr>
          <a:xfrm rot="10800000" flipH="1" flipV="1">
            <a:off x="2587116" y="4561200"/>
            <a:ext cx="678064" cy="17183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Agevolata l’aviazione a basso impatto ambientale</a:t>
            </a: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671E65B-634D-44D3-9F9B-D1D5145D6E5C}"/>
              </a:ext>
            </a:extLst>
          </p:cNvPr>
          <p:cNvCxnSpPr>
            <a:cxnSpLocks/>
            <a:stCxn id="3" idx="1"/>
            <a:endCxn id="3" idx="1"/>
          </p:cNvCxnSpPr>
          <p:nvPr/>
        </p:nvCxnSpPr>
        <p:spPr>
          <a:xfrm>
            <a:off x="4520787" y="267291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>
            <a:extLst>
              <a:ext uri="{FF2B5EF4-FFF2-40B4-BE49-F238E27FC236}">
                <a16:creationId xmlns:a16="http://schemas.microsoft.com/office/drawing/2014/main" id="{906DD626-CC85-4846-95FF-1F5499BD5E3E}"/>
              </a:ext>
            </a:extLst>
          </p:cNvPr>
          <p:cNvCxnSpPr>
            <a:stCxn id="5" idx="0"/>
          </p:cNvCxnSpPr>
          <p:nvPr/>
        </p:nvCxnSpPr>
        <p:spPr>
          <a:xfrm flipV="1">
            <a:off x="10127335" y="1979944"/>
            <a:ext cx="0" cy="290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C768692F-C224-4B73-8F39-AEF4BDD74A70}"/>
              </a:ext>
            </a:extLst>
          </p:cNvPr>
          <p:cNvCxnSpPr/>
          <p:nvPr/>
        </p:nvCxnSpPr>
        <p:spPr>
          <a:xfrm flipV="1">
            <a:off x="3091992" y="1859324"/>
            <a:ext cx="2130457" cy="29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E158D976-4385-4030-A3FE-730BB904C078}"/>
              </a:ext>
            </a:extLst>
          </p:cNvPr>
          <p:cNvCxnSpPr/>
          <p:nvPr/>
        </p:nvCxnSpPr>
        <p:spPr>
          <a:xfrm flipH="1" flipV="1">
            <a:off x="6731860" y="1859325"/>
            <a:ext cx="2301599" cy="426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0600E488-3B5D-402E-A29C-7F2395556190}"/>
              </a:ext>
            </a:extLst>
          </p:cNvPr>
          <p:cNvCxnSpPr>
            <a:cxnSpLocks/>
          </p:cNvCxnSpPr>
          <p:nvPr/>
        </p:nvCxnSpPr>
        <p:spPr>
          <a:xfrm flipV="1">
            <a:off x="741147" y="3823368"/>
            <a:ext cx="39445" cy="431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548B2638-35F7-4531-96E7-CFBE6ABB61BB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2926148" y="3830402"/>
            <a:ext cx="310912" cy="730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178C330E-D41C-4BE1-A7AB-886FCEE44261}"/>
              </a:ext>
            </a:extLst>
          </p:cNvPr>
          <p:cNvCxnSpPr/>
          <p:nvPr/>
        </p:nvCxnSpPr>
        <p:spPr>
          <a:xfrm>
            <a:off x="186306" y="3804600"/>
            <a:ext cx="4328029" cy="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H="1" flipV="1">
            <a:off x="4435081" y="3842133"/>
            <a:ext cx="302507" cy="693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610B4DCD-D2B5-4447-914A-68E205740601}"/>
              </a:ext>
            </a:extLst>
          </p:cNvPr>
          <p:cNvCxnSpPr>
            <a:cxnSpLocks/>
          </p:cNvCxnSpPr>
          <p:nvPr/>
        </p:nvCxnSpPr>
        <p:spPr>
          <a:xfrm flipV="1">
            <a:off x="1994955" y="3840057"/>
            <a:ext cx="217356" cy="51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id="{2A86AC5B-C837-472E-A10F-175A701D44DD}"/>
              </a:ext>
            </a:extLst>
          </p:cNvPr>
          <p:cNvCxnSpPr/>
          <p:nvPr/>
        </p:nvCxnSpPr>
        <p:spPr>
          <a:xfrm flipH="1" flipV="1">
            <a:off x="2482613" y="3262006"/>
            <a:ext cx="46420" cy="57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5390764" y="3961037"/>
            <a:ext cx="1863646" cy="156966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Applicazione delle tecniche di controllo e abbattimento del pulviscolo atmosferico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cxnSpLocks/>
            <a:stCxn id="39" idx="0"/>
            <a:endCxn id="3" idx="2"/>
          </p:cNvCxnSpPr>
          <p:nvPr/>
        </p:nvCxnSpPr>
        <p:spPr>
          <a:xfrm flipH="1" flipV="1">
            <a:off x="6033843" y="3071039"/>
            <a:ext cx="288744" cy="889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231054" y="3105835"/>
            <a:ext cx="2889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i="1" dirty="0">
              <a:cs typeface="Calibri" panose="020F0502020204030204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4523590" y="2081201"/>
            <a:ext cx="30233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i="1" dirty="0">
              <a:cs typeface="Calibri" panose="020F0502020204030204"/>
            </a:endParaRPr>
          </a:p>
          <a:p>
            <a:r>
              <a:rPr lang="it-IT" i="1" dirty="0">
                <a:cs typeface="Calibri" panose="020F0502020204030204"/>
              </a:rPr>
              <a:t>Verifica degli standard sulle emissioni atmosferiche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8458883" y="2958502"/>
            <a:ext cx="526618" cy="536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8608961" y="3730204"/>
            <a:ext cx="946912" cy="83099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Efficienti fonti energetiche rinnovabili</a:t>
            </a:r>
          </a:p>
        </p:txBody>
      </p: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>
            <a:stCxn id="57" idx="0"/>
          </p:cNvCxnSpPr>
          <p:nvPr/>
        </p:nvCxnSpPr>
        <p:spPr>
          <a:xfrm flipV="1">
            <a:off x="9082417" y="3014942"/>
            <a:ext cx="78656" cy="715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/>
          <p:cNvSpPr txBox="1"/>
          <p:nvPr/>
        </p:nvSpPr>
        <p:spPr>
          <a:xfrm>
            <a:off x="9634529" y="3684340"/>
            <a:ext cx="946912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Tecniche innovative nella produzione di cibo locale</a:t>
            </a:r>
          </a:p>
        </p:txBody>
      </p: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0016775" y="3007450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/>
          <p:cNvSpPr txBox="1"/>
          <p:nvPr/>
        </p:nvSpPr>
        <p:spPr>
          <a:xfrm>
            <a:off x="10816589" y="3642870"/>
            <a:ext cx="946912" cy="1200329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200" dirty="0">
                <a:cs typeface="Calibri" panose="020F0502020204030204"/>
              </a:rPr>
              <a:t>Condizioni per gli ecosistemi urbani ed i relativi servizi</a:t>
            </a:r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4C836255-0458-471D-B02B-51E94B001A89}"/>
              </a:ext>
            </a:extLst>
          </p:cNvPr>
          <p:cNvCxnSpPr/>
          <p:nvPr/>
        </p:nvCxnSpPr>
        <p:spPr>
          <a:xfrm flipV="1">
            <a:off x="11121797" y="3012572"/>
            <a:ext cx="62886" cy="63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C9710D39-9DF0-4FBD-B159-3B616DCA559B}"/>
              </a:ext>
            </a:extLst>
          </p:cNvPr>
          <p:cNvCxnSpPr>
            <a:cxnSpLocks/>
          </p:cNvCxnSpPr>
          <p:nvPr/>
        </p:nvCxnSpPr>
        <p:spPr>
          <a:xfrm flipV="1">
            <a:off x="6033843" y="1748891"/>
            <a:ext cx="0" cy="537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44D075E-09BE-44A7-918A-D0730B7826CC}"/>
              </a:ext>
            </a:extLst>
          </p:cNvPr>
          <p:cNvSpPr txBox="1"/>
          <p:nvPr/>
        </p:nvSpPr>
        <p:spPr>
          <a:xfrm>
            <a:off x="61745" y="55794"/>
            <a:ext cx="2833000" cy="338554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it-IT" sz="1600" dirty="0">
                <a:cs typeface="Calibri" panose="020F0502020204030204"/>
              </a:rPr>
              <a:t>INDIVIDUAZIONE DEI CLUSTER</a:t>
            </a:r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57FABD5-07B8-4526-88F9-739828833387}"/>
              </a:ext>
            </a:extLst>
          </p:cNvPr>
          <p:cNvCxnSpPr/>
          <p:nvPr/>
        </p:nvCxnSpPr>
        <p:spPr>
          <a:xfrm>
            <a:off x="4014200" y="1624240"/>
            <a:ext cx="4328029" cy="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5D211392-EC4F-4673-A44B-06EF706DEF4A}"/>
              </a:ext>
            </a:extLst>
          </p:cNvPr>
          <p:cNvSpPr/>
          <p:nvPr/>
        </p:nvSpPr>
        <p:spPr>
          <a:xfrm>
            <a:off x="186306" y="1248882"/>
            <a:ext cx="4467527" cy="543467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9199C6D-0640-447C-A18D-C8E970C6F27E}"/>
              </a:ext>
            </a:extLst>
          </p:cNvPr>
          <p:cNvSpPr/>
          <p:nvPr/>
        </p:nvSpPr>
        <p:spPr>
          <a:xfrm>
            <a:off x="7499156" y="989045"/>
            <a:ext cx="4385028" cy="5337857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id="{755462C7-6CBA-44D6-B966-46723B071A6E}"/>
              </a:ext>
            </a:extLst>
          </p:cNvPr>
          <p:cNvSpPr/>
          <p:nvPr/>
        </p:nvSpPr>
        <p:spPr>
          <a:xfrm>
            <a:off x="4817729" y="1556791"/>
            <a:ext cx="2644599" cy="511328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87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9065ED-11C6-4FD6-8D76-CBCAED7B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Matrice del Quadro  logico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095964A-4BFE-487F-ACD6-EE3D780CBA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306622"/>
              </p:ext>
            </p:extLst>
          </p:nvPr>
        </p:nvGraphicFramePr>
        <p:xfrm>
          <a:off x="838200" y="1825625"/>
          <a:ext cx="10515600" cy="180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87313524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318024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485945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4142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32980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Logica di </a:t>
                      </a:r>
                      <a:r>
                        <a:rPr lang="it-IT" dirty="0" err="1"/>
                        <a:t>Intevento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Indicatori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Fonti di verifica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Ipotesi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93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Obiettivi Generali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u="none" dirty="0">
                          <a:solidFill>
                            <a:schemeClr val="tx1"/>
                          </a:solidFill>
                          <a:cs typeface="Calibri" panose="020F0502020204030204"/>
                        </a:rPr>
                        <a:t>Efficientamento delle risorse nell’ambiente urbano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6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Scopo (Obiettivo Specifico)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cs typeface="Calibri" panose="020F0502020204030204"/>
                        </a:rPr>
                        <a:t>Una buona qualità dell’aria e basse emissioni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6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800" i="1" dirty="0">
                          <a:cs typeface="Calibri" panose="020F0502020204030204"/>
                        </a:rPr>
                        <a:t>Approcci integrati all’implementazione della qualità dell’aria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i="1" dirty="0">
                          <a:cs typeface="Calibri" panose="020F0502020204030204"/>
                        </a:rPr>
                        <a:t>Verifica degli standard sulle emissioni atmosferiche</a:t>
                      </a:r>
                      <a:endParaRPr lang="it-IT" sz="1800" i="1" dirty="0">
                        <a:cs typeface="Calibri" panose="020F050202020403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cs typeface="Calibri" panose="020F0502020204030204"/>
                        </a:rPr>
                        <a:t>3) </a:t>
                      </a:r>
                      <a:r>
                        <a:rPr lang="it-IT" sz="1800" i="1" dirty="0">
                          <a:cs typeface="Calibri" panose="020F0502020204030204"/>
                        </a:rPr>
                        <a:t>Attuazione delle direttive sulle emissioni industriali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126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it-IT" dirty="0"/>
                        <a:t>Realizzazione impianto fotovoltaico integrato per la Cittadella Giudiziaria di Salerno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it-IT" dirty="0"/>
                        <a:t>Creazione posti parcheggio con tettoia, muniti di pannelli solari  in asse eliotermico e punti di ricarica</a:t>
                      </a:r>
                    </a:p>
                    <a:p>
                      <a:pPr marL="0" indent="0">
                        <a:buNone/>
                      </a:pPr>
                      <a:r>
                        <a:rPr lang="it-IT" dirty="0"/>
                        <a:t>3) Studio di fattibilità sulla </a:t>
                      </a:r>
                      <a:r>
                        <a:rPr lang="it-IT" dirty="0" err="1"/>
                        <a:t>modelizzazione</a:t>
                      </a:r>
                      <a:r>
                        <a:rPr lang="it-IT" dirty="0"/>
                        <a:t> degli immobili secondo lo schema del BIM</a:t>
                      </a:r>
                    </a:p>
                    <a:p>
                      <a:pPr marL="0" indent="0">
                        <a:buNone/>
                      </a:pPr>
                      <a:r>
                        <a:rPr lang="it-IT" dirty="0"/>
                        <a:t>4) Auto di servizio elettriche</a:t>
                      </a:r>
                    </a:p>
                    <a:p>
                      <a:pPr marL="342900" indent="-342900">
                        <a:buAutoNum type="arabicParenR" startAt="5"/>
                      </a:pPr>
                      <a:r>
                        <a:rPr lang="it-IT" dirty="0"/>
                        <a:t>Centraline monitoraggio aria per rispetto standard qualitativi</a:t>
                      </a:r>
                    </a:p>
                    <a:p>
                      <a:pPr marL="342900" indent="-342900">
                        <a:buAutoNum type="arabicParenR" startAt="5"/>
                      </a:pPr>
                      <a:r>
                        <a:rPr lang="it-IT" dirty="0"/>
                        <a:t>Studio di </a:t>
                      </a:r>
                      <a:r>
                        <a:rPr lang="it-IT" dirty="0" err="1"/>
                        <a:t>fattibabilità</a:t>
                      </a:r>
                      <a:r>
                        <a:rPr lang="it-IT" dirty="0"/>
                        <a:t> sulla </a:t>
                      </a:r>
                      <a:r>
                        <a:rPr lang="it-IT" dirty="0" err="1"/>
                        <a:t>remotizzazione</a:t>
                      </a:r>
                      <a:r>
                        <a:rPr lang="it-IT" dirty="0"/>
                        <a:t> di alcuni  servizi per contingentare accesso fisico agli uffici</a:t>
                      </a:r>
                    </a:p>
                    <a:p>
                      <a:pPr marL="342900" indent="-342900">
                        <a:buAutoNum type="arabicParenR" startAt="5"/>
                      </a:pPr>
                      <a:r>
                        <a:rPr lang="it-IT" dirty="0"/>
                        <a:t>Utilizzo strumenti di IA per garantire la razionalizzazione dell’uso delle risorse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it-IT" dirty="0"/>
                        <a:t>Ogni sei mesi garantire la copertura di  almeno il 15% del fabbisogno energetico della Cittadella, in modo da raggiungere l’autonomia entro ¾ anni</a:t>
                      </a:r>
                    </a:p>
                    <a:p>
                      <a:pPr marL="342900" indent="-342900">
                        <a:buAutoNum type="arabicParenR"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165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97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46072"/>
              </p:ext>
            </p:extLst>
          </p:nvPr>
        </p:nvGraphicFramePr>
        <p:xfrm>
          <a:off x="2032000" y="719666"/>
          <a:ext cx="8128000" cy="526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Project Management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Definizione nel dettaglio dell’organizzazione del progetto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Definizione dei singoli work packages con l’individuazione delle relative responsabilità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 degli studi di Salerno – DGSIA – Società COBAR – Regione Campania – ASL Salerno – ARPAC Campania – Comune di Salerno - GSE – TERNA – GAUDI’- Ministero della Giustizia Direzione Generale Risorse Materiali e Tecnologie – Corte di Appello di Angers (Francia) 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Uffici Giudiziari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cs typeface="Calibri" panose="020F0502020204030204"/>
                        </a:rPr>
                        <a:t>Corretta definizione della pianificazione delle varie fasi di progetto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16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628340"/>
              </p:ext>
            </p:extLst>
          </p:nvPr>
        </p:nvGraphicFramePr>
        <p:xfrm>
          <a:off x="2032000" y="719666"/>
          <a:ext cx="8128000" cy="443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2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IMPIANTO FOTOVOLTAICO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Produzione di energia elettrica tramite lo scambio sul posto fino all’autosufficienza.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Realizzazione impianto fotovoltaico integrato per la Cittadella Giudiziaria di Salerno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Università degli studi di Salerno – GSE – TERNA – Società COBAR 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Gli Uffici Giudiziari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cs typeface="Calibri" panose="020F0502020204030204"/>
                        </a:rPr>
                        <a:t>Riduzione di emissioni di particolato per il riscaldamento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cs typeface="Calibri" panose="020F0502020204030204"/>
                        </a:rPr>
                        <a:t>Efficienti fonti energetiche rinnovabili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Euro 300.000,00 (trecentomila/00)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44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70594"/>
              </p:ext>
            </p:extLst>
          </p:nvPr>
        </p:nvGraphicFramePr>
        <p:xfrm>
          <a:off x="2032000" y="719666"/>
          <a:ext cx="8128000" cy="471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65967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16878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2746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89990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Titolo attività 3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PARCHEGGI SOLARI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4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 inizio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 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31859"/>
                  </a:ext>
                </a:extLst>
              </a:tr>
              <a:tr h="766465">
                <a:tc>
                  <a:txBody>
                    <a:bodyPr/>
                    <a:lstStyle/>
                    <a:p>
                      <a:r>
                        <a:rPr lang="it-IT" dirty="0"/>
                        <a:t>Obiettivi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Realizzazione</a:t>
                      </a:r>
                      <a:r>
                        <a:rPr lang="it-IT" baseline="0" dirty="0"/>
                        <a:t> di tettoie per garantire la copertura del parco auto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4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Descrizione sintetica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Creazione posti parcheggio con tettoia, muniti di pannelli solari  in asse eliotermico e punti di ricarica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2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Partner coinvolti e ruolo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Società COBAR – Comune di Salerno -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Destinatari diretti dell’attività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Utenti interni e esterni del Palazzo</a:t>
                      </a:r>
                      <a:r>
                        <a:rPr lang="it-IT" baseline="0" dirty="0"/>
                        <a:t> di Giustizia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98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Risultati attesi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dirty="0">
                          <a:cs typeface="Calibri" panose="020F0502020204030204"/>
                        </a:rPr>
                        <a:t>Mezzi di trasporto pubblici e privati a bassa emissione di elementi inquinanti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561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 attività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86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1468</Words>
  <Application>Microsoft Office PowerPoint</Application>
  <PresentationFormat>Widescreen</PresentationFormat>
  <Paragraphs>224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Matrice del Quadro  logico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Cristina D'Auria</dc:creator>
  <cp:lastModifiedBy>Cristina D'Auria</cp:lastModifiedBy>
  <cp:revision>1</cp:revision>
  <dcterms:created xsi:type="dcterms:W3CDTF">2021-01-22T14:02:29Z</dcterms:created>
  <dcterms:modified xsi:type="dcterms:W3CDTF">2021-01-22T14:02:46Z</dcterms:modified>
</cp:coreProperties>
</file>