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8"/>
  </p:notesMasterIdLst>
  <p:sldIdLst>
    <p:sldId id="452" r:id="rId2"/>
    <p:sldId id="500" r:id="rId3"/>
    <p:sldId id="498" r:id="rId4"/>
    <p:sldId id="469" r:id="rId5"/>
    <p:sldId id="486" r:id="rId6"/>
    <p:sldId id="492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34" autoAdjust="0"/>
    <p:restoredTop sz="76113" autoAdjust="0"/>
  </p:normalViewPr>
  <p:slideViewPr>
    <p:cSldViewPr>
      <p:cViewPr>
        <p:scale>
          <a:sx n="50" d="100"/>
          <a:sy n="50" d="100"/>
        </p:scale>
        <p:origin x="18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0A6049F-89C2-4360-9B81-7ABA41042C1A}" type="datetimeFigureOut">
              <a:rPr lang="it-IT"/>
              <a:pPr>
                <a:defRPr/>
              </a:pPr>
              <a:t>20/11/2020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BCC88B1-B8D8-4C1C-A8D1-841456FDA5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532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57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All’interno del gruppo di lavoro scelgo un processo «strategico» che genera particolare valore per il cliente/utente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Seleziono il processo anche sulla base della sua «trasparenza» e/o della facile reperibilità delle informazioni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dirty="0"/>
              <a:t>Interpreto i bisogni dei clienti/utenti e li riporto in ordine di priorità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499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None/>
            </a:pPr>
            <a:r>
              <a:rPr lang="it-IT" sz="1800" b="0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UTILIZZO LE FORME DISPONIBILI IN POWER POINT: Inserisci – Forme – Diagramma di flusso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/>
              <a:t>Definisco l’ampiezza del processo da rappresentare e analizzare (punto di avvio e di chiusura del processo)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Arial" panose="020B0604020202020204" pitchFamily="34" charset="0"/>
              </a:rPr>
              <a:t>Individuo i diversi attori interni o esterni all’organizzazione che utilizzano o forniscono prodotti/servizi al processo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Arial" panose="020B0604020202020204" pitchFamily="34" charset="0"/>
              </a:rPr>
              <a:t>Individuo gli elementi (documenti, dati, decisioni, ecc.) che entrano a far parte del processo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/>
              <a:t>Definisco e disegno un ordine logico</a:t>
            </a:r>
            <a:r>
              <a:rPr lang="en-GB" altLang="it-IT" sz="1200" dirty="0"/>
              <a:t> </a:t>
            </a:r>
            <a:r>
              <a:rPr lang="it-IT" altLang="it-IT" sz="1200" dirty="0"/>
              <a:t>che</a:t>
            </a:r>
            <a:r>
              <a:rPr lang="en-GB" altLang="it-IT" sz="1200" dirty="0"/>
              <a:t> </a:t>
            </a:r>
            <a:r>
              <a:rPr lang="it-IT" altLang="it-IT" sz="1200" dirty="0"/>
              <a:t>regoli</a:t>
            </a:r>
            <a:r>
              <a:rPr lang="en-GB" altLang="it-IT" sz="1200" dirty="0"/>
              <a:t> le </a:t>
            </a:r>
            <a:r>
              <a:rPr lang="it-IT" altLang="it-IT" sz="1200" dirty="0"/>
              <a:t>interdipendenze</a:t>
            </a:r>
            <a:r>
              <a:rPr lang="en-GB" altLang="it-IT" sz="1200" dirty="0"/>
              <a:t> </a:t>
            </a:r>
            <a:r>
              <a:rPr lang="it-IT" altLang="it-IT" sz="1200" dirty="0"/>
              <a:t>tra</a:t>
            </a:r>
            <a:r>
              <a:rPr lang="en-GB" altLang="it-IT" sz="1200" dirty="0"/>
              <a:t> </a:t>
            </a:r>
            <a:r>
              <a:rPr lang="en-GB" altLang="it-IT" sz="1200" dirty="0" err="1"/>
              <a:t>i</a:t>
            </a:r>
            <a:r>
              <a:rPr lang="en-GB" altLang="it-IT" sz="1200" dirty="0"/>
              <a:t> </a:t>
            </a:r>
            <a:r>
              <a:rPr lang="it-IT" altLang="it-IT" sz="1200" dirty="0"/>
              <a:t>diversi elementi del processo</a:t>
            </a:r>
            <a:endParaRPr lang="it-IT" altLang="it-IT" sz="12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/>
              <a:t>Inserisco un legame che connetta tutte le componenti del processo evitando “buchi neri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972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it-IT" dirty="0"/>
              <a:t>Movimento: scambio di documenti e strumenti tra risorse/uffici, ecc.</a:t>
            </a:r>
          </a:p>
          <a:p>
            <a:r>
              <a:rPr lang="it-IT" dirty="0"/>
              <a:t>2. Attesa: attese dovute ad approvazioni rilasciate da altri enti, attese per l’utilizzo di strumenti, attese di esperti per avviare l’attività, ecc.</a:t>
            </a:r>
          </a:p>
          <a:p>
            <a:r>
              <a:rPr lang="it-IT" dirty="0"/>
              <a:t>3. Trasporto: spostamenti tra uffici e scrivanie, spostamenti verso strumenti di lavoro (fax, fotocopiatrici ecc.), spostamenti verso archivi, ecc.</a:t>
            </a:r>
          </a:p>
          <a:p>
            <a:r>
              <a:rPr lang="it-IT" dirty="0"/>
              <a:t>4. Stock: documenti non lavorati, transazioni non elaborate, pratiche iniziate ma non concluse, e-mail non lette, ecc.</a:t>
            </a:r>
          </a:p>
          <a:p>
            <a:r>
              <a:rPr lang="it-IT" dirty="0"/>
              <a:t>5. Processo: duplicazione di attività, informazioni, archivi, raccolta e organizzazioni di dati non utilizzati, ecc.</a:t>
            </a:r>
          </a:p>
          <a:p>
            <a:r>
              <a:rPr lang="it-IT" dirty="0"/>
              <a:t>6. Difetti: correzioni di errori nei documenti, archiviazione errata, informazioni incomplete fornite al processo successivo, ecc.</a:t>
            </a:r>
          </a:p>
          <a:p>
            <a:r>
              <a:rPr lang="it-IT" dirty="0"/>
              <a:t>7. Sovrapproduzione: report e informazioni inviati in anticipo rispetto alle richieste e, dunque, con rischio obsolescenza, report non necessari, copie non necessarie, ecc.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8. Spreco di risorse intellettuali: persone assegnate alla funzione sbagliata, competenze “pregiate” impegnate in attività non a valore (archivio documenti, sollecito di informazioni, …)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05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Eliminazione delle attività a scarso valore aggiunto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Accorpamento di più attività sotto la responsabilità di un unico soggetto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Assegnazione nuove responsabilità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Miglioramento flusso logistico tra uffici interdipendenti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Ecc.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332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F0498-74B9-46A7-A649-599EF71F62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84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3518E-2F7C-4679-A4D2-8946D3369A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099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F5185-B992-49FF-88A3-CE8D0825C1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63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5BEA-6486-490B-9385-8B74E4F4FB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69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53D8D-C4B9-4DA5-A86D-C2D02C1F08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435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D7CB-2001-4470-8465-BEA04D9036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7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FB7AC-E7A7-424E-B179-BAB4A2E804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8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4EDA-D9B4-487E-A267-F9E810BC61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4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FE053-732F-4697-9DB6-DFBB6DF59A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12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44E4D-C3C2-4F7E-A1C9-47BEC1B72F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1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019DE-E81E-486A-AAE1-7D22243504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88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35B8212B-12EE-4CA6-BB4F-109B1BDA7A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77" r:id="rId2"/>
    <p:sldLayoutId id="2147483885" r:id="rId3"/>
    <p:sldLayoutId id="2147483878" r:id="rId4"/>
    <p:sldLayoutId id="2147483886" r:id="rId5"/>
    <p:sldLayoutId id="2147483879" r:id="rId6"/>
    <p:sldLayoutId id="2147483880" r:id="rId7"/>
    <p:sldLayoutId id="2147483887" r:id="rId8"/>
    <p:sldLayoutId id="2147483881" r:id="rId9"/>
    <p:sldLayoutId id="2147483882" r:id="rId10"/>
    <p:sldLayoutId id="21474838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764FAF0-CEDA-46F9-8A54-BAF152CEA8A0}"/>
              </a:ext>
            </a:extLst>
          </p:cNvPr>
          <p:cNvSpPr txBox="1">
            <a:spLocks/>
          </p:cNvSpPr>
          <p:nvPr/>
        </p:nvSpPr>
        <p:spPr>
          <a:xfrm>
            <a:off x="728550" y="5159935"/>
            <a:ext cx="7772400" cy="1768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it-IT" sz="3600" b="1" dirty="0">
                <a:solidFill>
                  <a:srgbClr val="C00000"/>
                </a:solidFill>
                <a:latin typeface="Aial (t"/>
              </a:rPr>
              <a:t>L’efficientamento delle prenotazioni</a:t>
            </a:r>
          </a:p>
          <a:p>
            <a:pPr algn="ctr">
              <a:defRPr/>
            </a:pPr>
            <a:r>
              <a:rPr lang="it-IT" sz="3600" b="1" dirty="0">
                <a:solidFill>
                  <a:srgbClr val="C00000"/>
                </a:solidFill>
                <a:latin typeface="Aial (t"/>
              </a:rPr>
              <a:t>per visite specialistiche</a:t>
            </a:r>
            <a:br>
              <a:rPr lang="en-US" sz="3600" b="1" dirty="0">
                <a:solidFill>
                  <a:srgbClr val="C00000"/>
                </a:solidFill>
                <a:latin typeface="Aial (t"/>
              </a:rPr>
            </a:br>
            <a:endParaRPr lang="en-US" sz="3600" b="1" dirty="0">
              <a:solidFill>
                <a:srgbClr val="C00000"/>
              </a:solidFill>
              <a:latin typeface="Aial (t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C94959E-73BF-493F-9DA8-FCF1718DB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413FB38B-7745-45ED-8C27-395D0B7B96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  <p:pic>
        <p:nvPicPr>
          <p:cNvPr id="1026" name="Picture 2" descr="Organizzazione aziendale snella | Kpro Consulting">
            <a:extLst>
              <a:ext uri="{FF2B5EF4-FFF2-40B4-BE49-F238E27FC236}">
                <a16:creationId xmlns:a16="http://schemas.microsoft.com/office/drawing/2014/main" id="{C317FB44-513A-4D30-9154-321636297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20" y="1698064"/>
            <a:ext cx="7596336" cy="346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82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AAD3DA-D29D-4813-A75E-2C035E97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63" y="1126877"/>
            <a:ext cx="8229600" cy="990600"/>
          </a:xfrm>
        </p:spPr>
        <p:txBody>
          <a:bodyPr/>
          <a:lstStyle/>
          <a:p>
            <a:pPr algn="ctr"/>
            <a:r>
              <a:rPr lang="it-IT" dirty="0"/>
              <a:t>Gruppo di lavoro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8F46F1-90EF-491E-AD83-9586C5A25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63" y="2235389"/>
            <a:ext cx="8435280" cy="3816424"/>
          </a:xfrm>
        </p:spPr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it-IT" sz="2800" spc="-30" dirty="0"/>
              <a:t>Arcidiacono Alessandra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/>
              <a:t>Di Maio Anna Maria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/>
              <a:t>Famoso Anna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/>
              <a:t>Della Sala Assunta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/>
              <a:t>Pierri Christian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/>
              <a:t>Sessa Francesco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/>
              <a:t>Festa Giancarlo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/>
              <a:t>Iandolo Lazzaro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/>
              <a:t>Iuliano Maria Teresa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 err="1"/>
              <a:t>Prizio</a:t>
            </a:r>
            <a:r>
              <a:rPr lang="it-IT" sz="2800" dirty="0"/>
              <a:t> Maria Teresa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b="1" dirty="0"/>
              <a:t>D’Amore Miriam</a:t>
            </a:r>
          </a:p>
          <a:p>
            <a:pPr marL="457200" indent="-457200">
              <a:buFont typeface="+mj-lt"/>
              <a:buAutoNum type="arabicPeriod"/>
            </a:pPr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7C8FBE4-B4B9-4040-85D6-FC857DBA8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C553558-1FCB-4B08-B007-A4227DC22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4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8F46F1-90EF-491E-AD83-9586C5A25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46277"/>
            <a:ext cx="8229600" cy="4876800"/>
          </a:xfrm>
        </p:spPr>
        <p:txBody>
          <a:bodyPr/>
          <a:lstStyle/>
          <a:p>
            <a:pPr algn="just"/>
            <a:r>
              <a:rPr lang="it-IT" sz="2000" b="1" dirty="0"/>
              <a:t>Processo selezionato per l’analisi</a:t>
            </a:r>
            <a:r>
              <a:rPr lang="it-IT" sz="2000" dirty="0"/>
              <a:t>:</a:t>
            </a:r>
          </a:p>
          <a:p>
            <a:pPr lvl="1" algn="just"/>
            <a:r>
              <a:rPr lang="it-IT" sz="1600" dirty="0"/>
              <a:t>Ripensamento e rigenerazione del processo di prenotazione di visite specialistiche.</a:t>
            </a:r>
          </a:p>
          <a:p>
            <a:pPr algn="just"/>
            <a:r>
              <a:rPr lang="it-IT" sz="2000" b="1" dirty="0"/>
              <a:t>Ente/Amministrazione cui il processo si riferisce</a:t>
            </a:r>
            <a:r>
              <a:rPr lang="it-IT" sz="2000" dirty="0"/>
              <a:t>:</a:t>
            </a:r>
          </a:p>
          <a:p>
            <a:pPr lvl="1" algn="just"/>
            <a:r>
              <a:rPr lang="it-IT" sz="1600" dirty="0"/>
              <a:t>ASL e Aziende Ospedaliere.</a:t>
            </a:r>
          </a:p>
          <a:p>
            <a:pPr algn="just"/>
            <a:r>
              <a:rPr lang="it-IT" sz="2000" b="1" dirty="0"/>
              <a:t>Mission del processo</a:t>
            </a:r>
            <a:r>
              <a:rPr lang="it-IT" sz="2000" dirty="0"/>
              <a:t>:</a:t>
            </a:r>
          </a:p>
          <a:p>
            <a:pPr lvl="1" algn="just"/>
            <a:r>
              <a:rPr lang="it-IT" sz="1600" u="sng" dirty="0"/>
              <a:t>Facilitare l’accesso alle prestazioni sanitarie</a:t>
            </a:r>
            <a:r>
              <a:rPr lang="it-IT" sz="1600" dirty="0"/>
              <a:t>.</a:t>
            </a:r>
          </a:p>
          <a:p>
            <a:pPr algn="just"/>
            <a:r>
              <a:rPr lang="it-IT" sz="2000" b="1" dirty="0"/>
              <a:t>Clienti/utenti del processo</a:t>
            </a:r>
            <a:r>
              <a:rPr lang="it-IT" sz="2000" dirty="0"/>
              <a:t>:</a:t>
            </a:r>
          </a:p>
          <a:p>
            <a:pPr lvl="1" algn="just"/>
            <a:r>
              <a:rPr lang="it-IT" sz="1600" dirty="0"/>
              <a:t>Chiunque abbia bisogno di una prestazione sanitaria, nonché i medici di base o chiunque possa effettuare una prenotazione a nome e per conto del paziente.</a:t>
            </a:r>
          </a:p>
          <a:p>
            <a:pPr algn="just"/>
            <a:r>
              <a:rPr lang="it-IT" sz="2000" b="1" dirty="0"/>
              <a:t>Bisogni dei clienti/utenti</a:t>
            </a:r>
            <a:r>
              <a:rPr lang="it-IT" sz="2000" dirty="0"/>
              <a:t>:</a:t>
            </a:r>
          </a:p>
          <a:p>
            <a:pPr lvl="1" algn="just"/>
            <a:r>
              <a:rPr lang="it-IT" sz="1600" dirty="0"/>
              <a:t>Necessità di un sistema semplice e funzionale per effettuare una prenotazione;</a:t>
            </a:r>
          </a:p>
          <a:p>
            <a:pPr lvl="1" algn="just"/>
            <a:r>
              <a:rPr lang="it-IT" sz="1600" dirty="0"/>
              <a:t>necessità di un efficientamento dei processi in termini di velocità nel tasso di risposta alle sollecitazioni dell’utenza in tal senso.</a:t>
            </a:r>
            <a:endParaRPr lang="it-IT" sz="2000" dirty="0"/>
          </a:p>
          <a:p>
            <a:pPr algn="just"/>
            <a:endParaRPr lang="it-IT" sz="20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7C8FBE4-B4B9-4040-85D6-FC857DBA8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C553558-1FCB-4B08-B007-A4227DC22E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288501-F8F5-4FC2-BA21-0CE2073D4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668" y="558982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Diagramma di flusso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BEC69260-7ED6-4D88-9A01-C702288A9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155846"/>
              </p:ext>
            </p:extLst>
          </p:nvPr>
        </p:nvGraphicFramePr>
        <p:xfrm>
          <a:off x="508292" y="1492179"/>
          <a:ext cx="8229600" cy="499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7753320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8552856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6801944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99636338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266040886"/>
                    </a:ext>
                  </a:extLst>
                </a:gridCol>
              </a:tblGrid>
              <a:tr h="1249288">
                <a:tc>
                  <a:txBody>
                    <a:bodyPr/>
                    <a:lstStyle/>
                    <a:p>
                      <a:pPr algn="ctr"/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Attori del processo: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Personale amministrativo di ASL e AO, enti di formazione, nonché fornitori di applicativi</a:t>
                      </a: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824416"/>
                  </a:ext>
                </a:extLst>
              </a:tr>
              <a:tr h="1249288"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431483"/>
                  </a:ext>
                </a:extLst>
              </a:tr>
              <a:tr h="1249288"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454767"/>
                  </a:ext>
                </a:extLst>
              </a:tr>
              <a:tr h="1249288">
                <a:tc>
                  <a:txBody>
                    <a:bodyPr/>
                    <a:lstStyle/>
                    <a:p>
                      <a:endParaRPr lang="it-IT" sz="1200" b="1" kern="120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162624"/>
                  </a:ext>
                </a:extLst>
              </a:tr>
            </a:tbl>
          </a:graphicData>
        </a:graphic>
      </p:graphicFrame>
      <p:sp>
        <p:nvSpPr>
          <p:cNvPr id="5" name="Elaborazione 4">
            <a:extLst>
              <a:ext uri="{FF2B5EF4-FFF2-40B4-BE49-F238E27FC236}">
                <a16:creationId xmlns:a16="http://schemas.microsoft.com/office/drawing/2014/main" id="{3C65CA0D-34B3-429A-897F-0261D11949F9}"/>
              </a:ext>
            </a:extLst>
          </p:cNvPr>
          <p:cNvSpPr/>
          <p:nvPr/>
        </p:nvSpPr>
        <p:spPr>
          <a:xfrm>
            <a:off x="2231147" y="3068960"/>
            <a:ext cx="1531131" cy="576064"/>
          </a:xfrm>
          <a:prstGeom prst="flowChart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Predisposizione di  un sistema di prenotazione unico</a:t>
            </a:r>
            <a:endParaRPr lang="it-IT" sz="1200" b="1" dirty="0">
              <a:solidFill>
                <a:srgbClr val="FF0000"/>
              </a:solidFill>
            </a:endParaRPr>
          </a:p>
        </p:txBody>
      </p:sp>
      <p:sp>
        <p:nvSpPr>
          <p:cNvPr id="3" name="Terminatore 2">
            <a:extLst>
              <a:ext uri="{FF2B5EF4-FFF2-40B4-BE49-F238E27FC236}">
                <a16:creationId xmlns:a16="http://schemas.microsoft.com/office/drawing/2014/main" id="{3D68EEEA-81E1-4472-ADEA-63BF77A4F41D}"/>
              </a:ext>
            </a:extLst>
          </p:cNvPr>
          <p:cNvSpPr/>
          <p:nvPr/>
        </p:nvSpPr>
        <p:spPr>
          <a:xfrm>
            <a:off x="916350" y="3184692"/>
            <a:ext cx="936104" cy="360040"/>
          </a:xfrm>
          <a:prstGeom prst="flowChartTermina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INIZIO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1E2C7D9-B930-4CA1-ADFB-8B1E658F31C0}"/>
              </a:ext>
            </a:extLst>
          </p:cNvPr>
          <p:cNvCxnSpPr>
            <a:cxnSpLocks/>
          </p:cNvCxnSpPr>
          <p:nvPr/>
        </p:nvCxnSpPr>
        <p:spPr>
          <a:xfrm>
            <a:off x="457200" y="6597352"/>
            <a:ext cx="8229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rminatore 20">
            <a:extLst>
              <a:ext uri="{FF2B5EF4-FFF2-40B4-BE49-F238E27FC236}">
                <a16:creationId xmlns:a16="http://schemas.microsoft.com/office/drawing/2014/main" id="{81C5C0F5-1533-4139-B714-257F688C89E8}"/>
              </a:ext>
            </a:extLst>
          </p:cNvPr>
          <p:cNvSpPr/>
          <p:nvPr/>
        </p:nvSpPr>
        <p:spPr>
          <a:xfrm>
            <a:off x="7453181" y="6144419"/>
            <a:ext cx="936104" cy="304774"/>
          </a:xfrm>
          <a:prstGeom prst="flowChartTermina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FINE</a:t>
            </a: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E938131D-2E4C-4BC1-95F2-52AF1BA39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14" y="93294"/>
            <a:ext cx="1885502" cy="500777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7224921-3D6B-49C8-B215-E33FCC8339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6140" y="31390"/>
            <a:ext cx="500777" cy="500777"/>
          </a:xfrm>
          <a:prstGeom prst="rect">
            <a:avLst/>
          </a:prstGeom>
        </p:spPr>
      </p:pic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CE331708-181B-4908-AF27-0D0F91309780}"/>
              </a:ext>
            </a:extLst>
          </p:cNvPr>
          <p:cNvCxnSpPr>
            <a:stCxn id="3" idx="3"/>
            <a:endCxn id="5" idx="1"/>
          </p:cNvCxnSpPr>
          <p:nvPr/>
        </p:nvCxnSpPr>
        <p:spPr>
          <a:xfrm flipV="1">
            <a:off x="1852454" y="3356992"/>
            <a:ext cx="378693" cy="7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CB6D848A-B604-4BB0-ABFD-F3B01965773F}"/>
              </a:ext>
            </a:extLst>
          </p:cNvPr>
          <p:cNvSpPr/>
          <p:nvPr/>
        </p:nvSpPr>
        <p:spPr>
          <a:xfrm>
            <a:off x="2231147" y="4077074"/>
            <a:ext cx="1531131" cy="11271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TO DO: </a:t>
            </a:r>
            <a:r>
              <a:rPr lang="it-IT" sz="1000" dirty="0">
                <a:solidFill>
                  <a:schemeClr val="tx1"/>
                </a:solidFill>
              </a:rPr>
              <a:t>Predisposizione di linee telefoniche, app, sistemi di ricezione di email e portale informatico per le prenotazioni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77F01AA4-588A-4FC1-AB69-568021555CDF}"/>
              </a:ext>
            </a:extLst>
          </p:cNvPr>
          <p:cNvCxnSpPr>
            <a:stCxn id="5" idx="2"/>
            <a:endCxn id="25" idx="0"/>
          </p:cNvCxnSpPr>
          <p:nvPr/>
        </p:nvCxnSpPr>
        <p:spPr>
          <a:xfrm>
            <a:off x="2996713" y="3645024"/>
            <a:ext cx="0" cy="4320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ttangolo 27">
            <a:extLst>
              <a:ext uri="{FF2B5EF4-FFF2-40B4-BE49-F238E27FC236}">
                <a16:creationId xmlns:a16="http://schemas.microsoft.com/office/drawing/2014/main" id="{8F815977-650D-4051-8ADA-960C00056E8C}"/>
              </a:ext>
            </a:extLst>
          </p:cNvPr>
          <p:cNvSpPr/>
          <p:nvPr/>
        </p:nvSpPr>
        <p:spPr>
          <a:xfrm>
            <a:off x="5557191" y="4145363"/>
            <a:ext cx="1385788" cy="9905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chemeClr val="tx1"/>
                </a:solidFill>
              </a:rPr>
              <a:t>Attività di formazione alle risorse umane e reperimento delle risorse tecniche adeguate</a:t>
            </a:r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D4297408-D2EF-4607-BC8A-9642B7B89FC4}"/>
              </a:ext>
            </a:extLst>
          </p:cNvPr>
          <p:cNvCxnSpPr>
            <a:cxnSpLocks/>
            <a:stCxn id="25" idx="3"/>
            <a:endCxn id="28" idx="1"/>
          </p:cNvCxnSpPr>
          <p:nvPr/>
        </p:nvCxnSpPr>
        <p:spPr>
          <a:xfrm flipV="1">
            <a:off x="3762278" y="4640655"/>
            <a:ext cx="1794913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BF20A4F7-10AC-4760-A12A-6E70A120874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762278" y="3356992"/>
            <a:ext cx="1776537" cy="12836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ttangolo 34">
            <a:extLst>
              <a:ext uri="{FF2B5EF4-FFF2-40B4-BE49-F238E27FC236}">
                <a16:creationId xmlns:a16="http://schemas.microsoft.com/office/drawing/2014/main" id="{9B5E3D56-8BA4-4C3D-B8A2-3AC9714E49F6}"/>
              </a:ext>
            </a:extLst>
          </p:cNvPr>
          <p:cNvSpPr/>
          <p:nvPr/>
        </p:nvSpPr>
        <p:spPr>
          <a:xfrm>
            <a:off x="5557191" y="5432891"/>
            <a:ext cx="1385788" cy="6965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A chi è rivolta la formazione?</a:t>
            </a:r>
          </a:p>
          <a:p>
            <a:pPr algn="ctr"/>
            <a:r>
              <a:rPr lang="it-IT" sz="800" dirty="0">
                <a:solidFill>
                  <a:schemeClr val="tx1"/>
                </a:solidFill>
              </a:rPr>
              <a:t>Personale amministrativo, medici di base, utenza (cittadini), farmacie</a:t>
            </a:r>
          </a:p>
        </p:txBody>
      </p:sp>
      <p:sp>
        <p:nvSpPr>
          <p:cNvPr id="36" name="Freccia in giù 35">
            <a:extLst>
              <a:ext uri="{FF2B5EF4-FFF2-40B4-BE49-F238E27FC236}">
                <a16:creationId xmlns:a16="http://schemas.microsoft.com/office/drawing/2014/main" id="{600B249E-67C3-4272-A794-3B5C8337FB35}"/>
              </a:ext>
            </a:extLst>
          </p:cNvPr>
          <p:cNvSpPr/>
          <p:nvPr/>
        </p:nvSpPr>
        <p:spPr>
          <a:xfrm>
            <a:off x="6144724" y="5163114"/>
            <a:ext cx="210721" cy="269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FB3630D1-2A5E-4D1E-88DC-E74A662BF8BD}"/>
              </a:ext>
            </a:extLst>
          </p:cNvPr>
          <p:cNvSpPr/>
          <p:nvPr/>
        </p:nvSpPr>
        <p:spPr>
          <a:xfrm>
            <a:off x="2303819" y="5471880"/>
            <a:ext cx="1385788" cy="9331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Chi può predisporre questo sistema?</a:t>
            </a:r>
          </a:p>
          <a:p>
            <a:pPr algn="ctr"/>
            <a:r>
              <a:rPr lang="it-IT" sz="800" dirty="0">
                <a:solidFill>
                  <a:schemeClr val="tx1"/>
                </a:solidFill>
              </a:rPr>
              <a:t>CUP, CUP telefonico, farmacia, medici di base, impiegati amministrativi, servizio tecnico ed informatico aziendale</a:t>
            </a:r>
          </a:p>
        </p:txBody>
      </p:sp>
      <p:sp>
        <p:nvSpPr>
          <p:cNvPr id="38" name="Freccia in giù 37">
            <a:extLst>
              <a:ext uri="{FF2B5EF4-FFF2-40B4-BE49-F238E27FC236}">
                <a16:creationId xmlns:a16="http://schemas.microsoft.com/office/drawing/2014/main" id="{FB474788-3EFF-4CF9-B146-934B9DF58046}"/>
              </a:ext>
            </a:extLst>
          </p:cNvPr>
          <p:cNvSpPr/>
          <p:nvPr/>
        </p:nvSpPr>
        <p:spPr>
          <a:xfrm>
            <a:off x="2897519" y="5202103"/>
            <a:ext cx="210721" cy="269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Elaborazione 43">
            <a:extLst>
              <a:ext uri="{FF2B5EF4-FFF2-40B4-BE49-F238E27FC236}">
                <a16:creationId xmlns:a16="http://schemas.microsoft.com/office/drawing/2014/main" id="{91A99C95-7CAA-401E-B35C-8F6CFEB32422}"/>
              </a:ext>
            </a:extLst>
          </p:cNvPr>
          <p:cNvSpPr/>
          <p:nvPr/>
        </p:nvSpPr>
        <p:spPr>
          <a:xfrm>
            <a:off x="7165434" y="5246311"/>
            <a:ext cx="1531131" cy="576064"/>
          </a:xfrm>
          <a:prstGeom prst="flowChartProcess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Nuovo sistema di prenotazione unico</a:t>
            </a:r>
            <a:endParaRPr lang="it-IT" sz="1200" b="1" dirty="0">
              <a:solidFill>
                <a:srgbClr val="FF0000"/>
              </a:solidFill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AB5A6056-F886-4A73-AEB2-F7BFE7C58E5E}"/>
              </a:ext>
            </a:extLst>
          </p:cNvPr>
          <p:cNvSpPr/>
          <p:nvPr/>
        </p:nvSpPr>
        <p:spPr>
          <a:xfrm>
            <a:off x="7252382" y="4314759"/>
            <a:ext cx="1385788" cy="65178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Erogazione del servizio</a:t>
            </a:r>
          </a:p>
        </p:txBody>
      </p: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466023C2-DE62-4AFF-80BE-3789C7C5CB1D}"/>
              </a:ext>
            </a:extLst>
          </p:cNvPr>
          <p:cNvCxnSpPr>
            <a:stCxn id="28" idx="3"/>
          </p:cNvCxnSpPr>
          <p:nvPr/>
        </p:nvCxnSpPr>
        <p:spPr>
          <a:xfrm flipV="1">
            <a:off x="6942979" y="4640653"/>
            <a:ext cx="309403" cy="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Freccia in giù 48">
            <a:extLst>
              <a:ext uri="{FF2B5EF4-FFF2-40B4-BE49-F238E27FC236}">
                <a16:creationId xmlns:a16="http://schemas.microsoft.com/office/drawing/2014/main" id="{1003A67D-BAE4-4B9F-8054-E325597CDC9E}"/>
              </a:ext>
            </a:extLst>
          </p:cNvPr>
          <p:cNvSpPr/>
          <p:nvPr/>
        </p:nvSpPr>
        <p:spPr>
          <a:xfrm>
            <a:off x="7815873" y="4976534"/>
            <a:ext cx="210721" cy="269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Freccia in giù 49">
            <a:extLst>
              <a:ext uri="{FF2B5EF4-FFF2-40B4-BE49-F238E27FC236}">
                <a16:creationId xmlns:a16="http://schemas.microsoft.com/office/drawing/2014/main" id="{2DFFBAF0-0DB3-40A5-89CF-2A819419F74A}"/>
              </a:ext>
            </a:extLst>
          </p:cNvPr>
          <p:cNvSpPr/>
          <p:nvPr/>
        </p:nvSpPr>
        <p:spPr>
          <a:xfrm>
            <a:off x="7825638" y="5843276"/>
            <a:ext cx="210721" cy="269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B9A80C36-A2B5-4397-BD11-CD849F7892EC}"/>
              </a:ext>
            </a:extLst>
          </p:cNvPr>
          <p:cNvSpPr/>
          <p:nvPr/>
        </p:nvSpPr>
        <p:spPr>
          <a:xfrm>
            <a:off x="5557191" y="3429000"/>
            <a:ext cx="1385788" cy="6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chemeClr val="tx1"/>
                </a:solidFill>
              </a:rPr>
              <a:t>Attività di predisposizione degli applicativi</a:t>
            </a:r>
          </a:p>
        </p:txBody>
      </p: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AA42EBCC-29C8-49F9-926E-A113DF6FEC30}"/>
              </a:ext>
            </a:extLst>
          </p:cNvPr>
          <p:cNvCxnSpPr>
            <a:stCxn id="5" idx="3"/>
          </p:cNvCxnSpPr>
          <p:nvPr/>
        </p:nvCxnSpPr>
        <p:spPr>
          <a:xfrm>
            <a:off x="3762278" y="3356992"/>
            <a:ext cx="1776536" cy="3960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F05F1448-FAE7-49CA-B18F-51A635B9B874}"/>
              </a:ext>
            </a:extLst>
          </p:cNvPr>
          <p:cNvCxnSpPr>
            <a:stCxn id="25" idx="3"/>
          </p:cNvCxnSpPr>
          <p:nvPr/>
        </p:nvCxnSpPr>
        <p:spPr>
          <a:xfrm flipV="1">
            <a:off x="3762278" y="3762015"/>
            <a:ext cx="1776535" cy="8786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ttangolo 41">
            <a:extLst>
              <a:ext uri="{FF2B5EF4-FFF2-40B4-BE49-F238E27FC236}">
                <a16:creationId xmlns:a16="http://schemas.microsoft.com/office/drawing/2014/main" id="{23232743-504D-4E61-9E30-AD621B060FB2}"/>
              </a:ext>
            </a:extLst>
          </p:cNvPr>
          <p:cNvSpPr/>
          <p:nvPr/>
        </p:nvSpPr>
        <p:spPr>
          <a:xfrm>
            <a:off x="3972897" y="3295326"/>
            <a:ext cx="1267268" cy="175210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Esistono le risorse (tecniche ed umane) per consentire questa implementazione? Bastano le risorse attuali o vanno incrementate?</a:t>
            </a:r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59E7BB43-5DF4-4643-A33E-907C897FD546}"/>
              </a:ext>
            </a:extLst>
          </p:cNvPr>
          <p:cNvCxnSpPr>
            <a:endCxn id="46" idx="1"/>
          </p:cNvCxnSpPr>
          <p:nvPr/>
        </p:nvCxnSpPr>
        <p:spPr>
          <a:xfrm>
            <a:off x="6942979" y="3762015"/>
            <a:ext cx="309403" cy="8786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Pericolo generico - Teoria Patente">
            <a:extLst>
              <a:ext uri="{FF2B5EF4-FFF2-40B4-BE49-F238E27FC236}">
                <a16:creationId xmlns:a16="http://schemas.microsoft.com/office/drawing/2014/main" id="{42A36D77-8D24-4801-97E5-D635639622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250" b="55750" l="2624" r="75510">
                        <a14:foregroundMark x1="36443" y1="4250" x2="36443" y2="4250"/>
                        <a14:foregroundMark x1="39650" y1="24500" x2="39650" y2="24500"/>
                        <a14:foregroundMark x1="39650" y1="46500" x2="39650" y2="46500"/>
                        <a14:foregroundMark x1="49854" y1="53500" x2="49854" y2="53500"/>
                        <a14:foregroundMark x1="56851" y1="54250" x2="36443" y2="55750"/>
                        <a14:foregroundMark x1="2624" y1="54250" x2="2624" y2="54250"/>
                        <a14:foregroundMark x1="75510" y1="55250" x2="75510" y2="55250"/>
                        <a14:foregroundMark x1="38484" y1="30250" x2="38484" y2="27500"/>
                        <a14:foregroundMark x1="36443" y1="45000" x2="36443" y2="45000"/>
                        <a14:foregroundMark x1="37609" y1="38250" x2="39067" y2="25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9282" b="38662"/>
          <a:stretch/>
        </p:blipFill>
        <p:spPr bwMode="auto">
          <a:xfrm>
            <a:off x="4392343" y="2955876"/>
            <a:ext cx="516404" cy="45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05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320D73-83C3-421A-A53A-C711A9C2C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72745"/>
            <a:ext cx="8229600" cy="48768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it-IT" sz="1600" b="1" dirty="0"/>
              <a:t>Movimento</a:t>
            </a:r>
            <a:r>
              <a:rPr lang="it-IT" sz="1600" dirty="0"/>
              <a:t>:</a:t>
            </a:r>
          </a:p>
          <a:p>
            <a:pPr marL="617537" lvl="1" indent="-342900">
              <a:buFont typeface="+mj-lt"/>
              <a:buAutoNum type="arabicPeriod"/>
            </a:pPr>
            <a:r>
              <a:rPr lang="it-IT" sz="1200" dirty="0"/>
              <a:t>Tempo in contatti non utili.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b="1" dirty="0"/>
              <a:t>Attesa</a:t>
            </a:r>
            <a:r>
              <a:rPr lang="it-IT" sz="1600" dirty="0"/>
              <a:t>: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dirty="0"/>
              <a:t>Ritardo nelle prenotazioni.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b="1" dirty="0"/>
              <a:t>Trasporto</a:t>
            </a:r>
            <a:r>
              <a:rPr lang="it-IT" sz="1600" dirty="0"/>
              <a:t>: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spc="-40" dirty="0"/>
              <a:t>Mancata risposta al CUP telefonico, dunque spostamenti superflui verso l’ASL/AO.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b="1" dirty="0"/>
              <a:t>Stock</a:t>
            </a:r>
            <a:r>
              <a:rPr lang="it-IT" sz="1600" dirty="0"/>
              <a:t>: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dirty="0"/>
              <a:t>Email non lette, strumenti di comunicazione delle prenotazioni non idonei.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dirty="0"/>
              <a:t>Possibilità per l’utenza insoddisfatta di ricorrere ad altri enti.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b="1" dirty="0"/>
              <a:t>Processo</a:t>
            </a:r>
            <a:r>
              <a:rPr lang="it-IT" sz="1600" dirty="0"/>
              <a:t>: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dirty="0"/>
              <a:t>Perdita di informazioni.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b="1" dirty="0"/>
              <a:t>Difetti</a:t>
            </a:r>
            <a:r>
              <a:rPr lang="it-IT" sz="1600" dirty="0"/>
              <a:t>: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dirty="0"/>
              <a:t>Archiviazione delle prenotazioni errata.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dirty="0"/>
              <a:t>Mancata possibilità di fare scelte autonome.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b="1" dirty="0"/>
              <a:t>Sovrapproduzione</a:t>
            </a:r>
            <a:r>
              <a:rPr lang="it-IT" sz="1600" dirty="0"/>
              <a:t>: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dirty="0"/>
              <a:t>Possibilità di duplicazione delle prenotazioni ricevute.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b="1" dirty="0">
                <a:solidFill>
                  <a:srgbClr val="FF0000"/>
                </a:solidFill>
              </a:rPr>
              <a:t>Spreco di risorse intellettuali</a:t>
            </a:r>
            <a:r>
              <a:rPr lang="it-IT" sz="1600" dirty="0">
                <a:solidFill>
                  <a:srgbClr val="FF0000"/>
                </a:solidFill>
              </a:rPr>
              <a:t>:</a:t>
            </a:r>
          </a:p>
          <a:p>
            <a:pPr marL="731837" lvl="1" indent="-457200">
              <a:buFont typeface="+mj-lt"/>
              <a:buAutoNum type="arabicPeriod"/>
            </a:pPr>
            <a:r>
              <a:rPr lang="it-IT" sz="1200" dirty="0">
                <a:solidFill>
                  <a:srgbClr val="FF0000"/>
                </a:solidFill>
              </a:rPr>
              <a:t>Risorse umane non idonee (per attitudini e competenze) a ricoprire i ruoli utili per il processo.</a:t>
            </a:r>
            <a:endParaRPr lang="it-IT" sz="1200" dirty="0"/>
          </a:p>
          <a:p>
            <a:endParaRPr lang="it-IT" sz="1600" dirty="0"/>
          </a:p>
          <a:p>
            <a:endParaRPr lang="it-IT" sz="16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64282C-B3BF-48AA-86C8-4FE26808F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836B180-2817-44E6-92AB-C697B2A4EC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  <p:sp>
        <p:nvSpPr>
          <p:cNvPr id="8" name="Titolo 6">
            <a:extLst>
              <a:ext uri="{FF2B5EF4-FFF2-40B4-BE49-F238E27FC236}">
                <a16:creationId xmlns:a16="http://schemas.microsoft.com/office/drawing/2014/main" id="{8B08365E-9A46-4F50-B428-A5F8EB48D189}"/>
              </a:ext>
            </a:extLst>
          </p:cNvPr>
          <p:cNvSpPr txBox="1">
            <a:spLocks/>
          </p:cNvSpPr>
          <p:nvPr/>
        </p:nvSpPr>
        <p:spPr>
          <a:xfrm>
            <a:off x="683568" y="1206137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it-IT" dirty="0"/>
              <a:t>Gli sprechi del processo (Muda)</a:t>
            </a:r>
          </a:p>
        </p:txBody>
      </p:sp>
    </p:spTree>
    <p:extLst>
      <p:ext uri="{BB962C8B-B14F-4D97-AF65-F5344CB8AC3E}">
        <p14:creationId xmlns:p14="http://schemas.microsoft.com/office/powerpoint/2010/main" val="203106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CFB235-1A6C-4AEC-B883-4F0FC1DC8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2739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Possibili soluzioni orientate al miglioramento continuo</a:t>
            </a:r>
            <a:br>
              <a:rPr lang="it-IT" sz="2800" dirty="0"/>
            </a:br>
            <a:r>
              <a:rPr lang="it-IT" sz="2800" dirty="0"/>
              <a:t>(KAI-ZEN)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E8EE16-BE81-41C4-822F-586E06F3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94918"/>
            <a:ext cx="8229600" cy="3870386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it-IT" sz="2000" dirty="0"/>
              <a:t>Miglioramento del flusso logistico tra uffici interdipendenti e del confronto tra diversi attori;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/>
              <a:t>Miglioramento del processo di comunicazione (istituzionale, nonché intra-organizzativo) del processo;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/>
              <a:t>Porre l’utente al centro delle scelte aziendali;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/>
              <a:t>Progressivo accorpamento delle attività in un unico soggetto esterno all’amministrazione (es. farmacie);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/>
              <a:t>Progressiva responsabilizzazione di alcune attività in capo a soggetti esterni all’amministrazione (es. il medico di base può prescrivere e prenotare nello stesso momento).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D105BEA-A189-4E41-B0D4-83BB9D253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636E69C5-914B-4137-8B3F-244A5F53F2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11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Macro-strutture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iaro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878</Words>
  <Application>Microsoft Office PowerPoint</Application>
  <PresentationFormat>Presentazione su schermo (4:3)</PresentationFormat>
  <Paragraphs>94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Aial (t</vt:lpstr>
      <vt:lpstr>Arial</vt:lpstr>
      <vt:lpstr>Calibri</vt:lpstr>
      <vt:lpstr>3_Macro-strutture</vt:lpstr>
      <vt:lpstr>Presentazione standard di PowerPoint</vt:lpstr>
      <vt:lpstr>Gruppo di lavoro </vt:lpstr>
      <vt:lpstr>Presentazione standard di PowerPoint</vt:lpstr>
      <vt:lpstr>Diagramma di flusso</vt:lpstr>
      <vt:lpstr>Presentazione standard di PowerPoint</vt:lpstr>
      <vt:lpstr>Possibili soluzioni orientate al miglioramento continuo (KAI-ZEN)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Gabriella Piscopo</dc:creator>
  <cp:lastModifiedBy>Davide de Gennaro</cp:lastModifiedBy>
  <cp:revision>57</cp:revision>
  <dcterms:created xsi:type="dcterms:W3CDTF">2020-11-18T18:45:53Z</dcterms:created>
  <dcterms:modified xsi:type="dcterms:W3CDTF">2020-11-20T12:43:36Z</dcterms:modified>
</cp:coreProperties>
</file>