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9"/>
  </p:notesMasterIdLst>
  <p:sldIdLst>
    <p:sldId id="452" r:id="rId2"/>
    <p:sldId id="500" r:id="rId3"/>
    <p:sldId id="498" r:id="rId4"/>
    <p:sldId id="469" r:id="rId5"/>
    <p:sldId id="486" r:id="rId6"/>
    <p:sldId id="501" r:id="rId7"/>
    <p:sldId id="492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4" autoAdjust="0"/>
    <p:restoredTop sz="94249" autoAdjust="0"/>
  </p:normalViewPr>
  <p:slideViewPr>
    <p:cSldViewPr>
      <p:cViewPr varScale="1">
        <p:scale>
          <a:sx n="82" d="100"/>
          <a:sy n="82" d="100"/>
        </p:scale>
        <p:origin x="15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A6049F-89C2-4360-9B81-7ABA41042C1A}" type="datetimeFigureOut">
              <a:rPr lang="it-IT"/>
              <a:pPr>
                <a:defRPr/>
              </a:pPr>
              <a:t>11/12/2020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BCC88B1-B8D8-4C1C-A8D1-841456FDA5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53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All’interno del gruppo di lavoro scelgo un processo «strategico» che genera particolare valore per il cliente/utente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Seleziono il processo anche sulla base della sua «trasparenza» e/o della facile reperibilità delle informazioni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dirty="0"/>
              <a:t>Interpreto i bisogni dei clienti/utenti e li riporto in ordine di priorità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499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</a:pPr>
            <a:r>
              <a:rPr lang="it-IT" sz="1800" b="0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UTILIZZO LE FORME DISPONIBILI IN POWER POINT: Inserisci – Forme – Diagramma di flusso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Definisco l’ampiezza del processo da rappresentare e analizzare (punto di avvio e di chiusura del processo)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Arial" panose="020B0604020202020204" pitchFamily="34" charset="0"/>
              </a:rPr>
              <a:t>Individuo i diversi attori interni o esterni all’organizzazione che utilizzano o forniscono prodotti/servizi al processo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Arial" panose="020B0604020202020204" pitchFamily="34" charset="0"/>
              </a:rPr>
              <a:t>Individuo gli elementi (documenti, dati, decisioni, ecc.) che entrano a far parte del processo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Definisco e disegno un ordine logico</a:t>
            </a:r>
            <a:r>
              <a:rPr lang="en-GB" altLang="it-IT" sz="1200" dirty="0"/>
              <a:t> </a:t>
            </a:r>
            <a:r>
              <a:rPr lang="it-IT" altLang="it-IT" sz="1200" dirty="0"/>
              <a:t>che</a:t>
            </a:r>
            <a:r>
              <a:rPr lang="en-GB" altLang="it-IT" sz="1200" dirty="0"/>
              <a:t> </a:t>
            </a:r>
            <a:r>
              <a:rPr lang="it-IT" altLang="it-IT" sz="1200" dirty="0"/>
              <a:t>regoli</a:t>
            </a:r>
            <a:r>
              <a:rPr lang="en-GB" altLang="it-IT" sz="1200" dirty="0"/>
              <a:t> le </a:t>
            </a:r>
            <a:r>
              <a:rPr lang="it-IT" altLang="it-IT" sz="1200" dirty="0"/>
              <a:t>interdipendenze</a:t>
            </a:r>
            <a:r>
              <a:rPr lang="en-GB" altLang="it-IT" sz="1200" dirty="0"/>
              <a:t> </a:t>
            </a:r>
            <a:r>
              <a:rPr lang="it-IT" altLang="it-IT" sz="1200" dirty="0"/>
              <a:t>tra</a:t>
            </a:r>
            <a:r>
              <a:rPr lang="en-GB" altLang="it-IT" sz="1200" dirty="0"/>
              <a:t> </a:t>
            </a:r>
            <a:r>
              <a:rPr lang="en-GB" altLang="it-IT" sz="1200" dirty="0" err="1"/>
              <a:t>i</a:t>
            </a:r>
            <a:r>
              <a:rPr lang="en-GB" altLang="it-IT" sz="1200" dirty="0"/>
              <a:t> </a:t>
            </a:r>
            <a:r>
              <a:rPr lang="it-IT" altLang="it-IT" sz="1200" dirty="0"/>
              <a:t>diversi elementi del processo</a:t>
            </a:r>
            <a:endParaRPr lang="it-IT" altLang="it-IT" sz="12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altLang="it-IT" sz="1200" dirty="0"/>
              <a:t>Inserisco un legame che connetta tutte le componenti del processo evitando “buchi neri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972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it-IT" dirty="0"/>
              <a:t>Movimento: scambio di documenti e strumenti tra risorse/uffici, ecc.</a:t>
            </a:r>
          </a:p>
          <a:p>
            <a:r>
              <a:rPr lang="it-IT" dirty="0"/>
              <a:t>2. Attesa: attese dovute ad approvazioni rilasciate da altri enti, attese per l’utilizzo di strumenti, attese di esperti per avviare l’attività, ecc.</a:t>
            </a:r>
          </a:p>
          <a:p>
            <a:r>
              <a:rPr lang="it-IT" dirty="0"/>
              <a:t>3. Trasporto: spostamenti tra uffici e scrivanie, spostamenti verso strumenti di lavoro (fax, fotocopiatrici ecc.), spostamenti verso archivi, ecc.</a:t>
            </a:r>
          </a:p>
          <a:p>
            <a:r>
              <a:rPr lang="it-IT" dirty="0"/>
              <a:t>4. Stock: documenti non lavorati, transazioni non elaborate, pratiche iniziate ma non concluse, e-mail non lette, ecc.</a:t>
            </a:r>
          </a:p>
          <a:p>
            <a:r>
              <a:rPr lang="it-IT" dirty="0"/>
              <a:t>5. Processo: duplicazione di attività, informazioni, archivi, raccolta e organizzazioni di dati non utilizzati, ecc.</a:t>
            </a:r>
          </a:p>
          <a:p>
            <a:r>
              <a:rPr lang="it-IT" dirty="0"/>
              <a:t>6. Difetti: correzioni di errori nei documenti, archiviazione errata, informazioni incomplete fornite al processo successivo, ecc.</a:t>
            </a:r>
          </a:p>
          <a:p>
            <a:r>
              <a:rPr lang="it-IT" dirty="0"/>
              <a:t>7. Sovrapproduzione: report e informazioni inviati in anticipo rispetto alle richieste e, dunque, con rischio obsolescenza, report non necessari, copie non necessarie, ecc.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8. Spreco di risorse intellettuali: persone assegnate alla funzione sbagliata, competenze “pregiate” impegnate in attività non a valore (archivio documenti, sollecito di informazioni, …)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05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Eliminazione delle attività a scarso valore aggiunto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Accorpamento di più attività sotto la responsabilità di un unico soggetto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Assegnazione nuove responsabilità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Miglioramento flusso logistico tra uffici interdipendenti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Ecc.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CC88B1-B8D8-4C1C-A8D1-841456FDA5EB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33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0498-74B9-46A7-A649-599EF71F62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84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518E-2F7C-4679-A4D2-8946D3369A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09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5185-B992-49FF-88A3-CE8D0825C1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63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5BEA-6486-490B-9385-8B74E4F4FB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69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53D8D-C4B9-4DA5-A86D-C2D02C1F08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435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D7CB-2001-4470-8465-BEA04D9036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7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FB7AC-E7A7-424E-B179-BAB4A2E804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8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4EDA-D9B4-487E-A267-F9E810BC61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4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FE053-732F-4697-9DB6-DFBB6DF59A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12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4E4D-C3C2-4F7E-A1C9-47BEC1B72F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1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19DE-E81E-486A-AAE1-7D22243504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88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35B8212B-12EE-4CA6-BB4F-109B1BDA7A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7" r:id="rId2"/>
    <p:sldLayoutId id="2147483885" r:id="rId3"/>
    <p:sldLayoutId id="2147483878" r:id="rId4"/>
    <p:sldLayoutId id="2147483886" r:id="rId5"/>
    <p:sldLayoutId id="2147483879" r:id="rId6"/>
    <p:sldLayoutId id="2147483880" r:id="rId7"/>
    <p:sldLayoutId id="2147483887" r:id="rId8"/>
    <p:sldLayoutId id="2147483881" r:id="rId9"/>
    <p:sldLayoutId id="2147483882" r:id="rId10"/>
    <p:sldLayoutId id="21474838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764FAF0-CEDA-46F9-8A54-BAF152CEA8A0}"/>
              </a:ext>
            </a:extLst>
          </p:cNvPr>
          <p:cNvSpPr txBox="1">
            <a:spLocks/>
          </p:cNvSpPr>
          <p:nvPr/>
        </p:nvSpPr>
        <p:spPr>
          <a:xfrm>
            <a:off x="728550" y="5159935"/>
            <a:ext cx="7772400" cy="1768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latin typeface="Aial (t"/>
              </a:rPr>
              <a:t>Pianificazione strategica triennale 22/24</a:t>
            </a:r>
            <a:b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ial (t"/>
              </a:rPr>
            </a:b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ial (t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C94959E-73BF-493F-9DA8-FCF1718DB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13FB38B-7745-45ED-8C27-395D0B7B9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  <p:pic>
        <p:nvPicPr>
          <p:cNvPr id="2" name="Picture 2" descr="UNISA | Home">
            <a:extLst>
              <a:ext uri="{FF2B5EF4-FFF2-40B4-BE49-F238E27FC236}">
                <a16:creationId xmlns:a16="http://schemas.microsoft.com/office/drawing/2014/main" id="{580323F6-AC74-4FC5-99CE-D482F9F03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74206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82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AD3DA-D29D-4813-A75E-2C035E97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63" y="1126877"/>
            <a:ext cx="8229600" cy="990600"/>
          </a:xfrm>
        </p:spPr>
        <p:txBody>
          <a:bodyPr/>
          <a:lstStyle/>
          <a:p>
            <a:pPr algn="ctr"/>
            <a:r>
              <a:rPr lang="it-IT" dirty="0"/>
              <a:t>Gruppo di lavoro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F46F1-90EF-491E-AD83-9586C5A25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Oreste Annese - UNISA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Maria Raffaella - Cefalo UNISA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Luca Corrado - UNISA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Rosaria De Santis - UNISA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Alessia Raucci - UNISA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Armando </a:t>
            </a:r>
            <a:r>
              <a:rPr lang="it-IT" dirty="0" err="1"/>
              <a:t>Galibardi</a:t>
            </a:r>
            <a:r>
              <a:rPr lang="it-IT" dirty="0"/>
              <a:t> – Comune </a:t>
            </a:r>
            <a:r>
              <a:rPr lang="it-IT"/>
              <a:t>di Salerno 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7C8FBE4-B4B9-4040-85D6-FC857DBA8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C553558-1FCB-4B08-B007-A4227DC22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4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F46F1-90EF-491E-AD83-9586C5A25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46277"/>
            <a:ext cx="8229600" cy="4876800"/>
          </a:xfrm>
        </p:spPr>
        <p:txBody>
          <a:bodyPr/>
          <a:lstStyle/>
          <a:p>
            <a:r>
              <a:rPr lang="it-IT" dirty="0"/>
              <a:t>Processo selezionato per l’analisi: pianificazione strategica </a:t>
            </a:r>
          </a:p>
          <a:p>
            <a:r>
              <a:rPr lang="it-IT" dirty="0"/>
              <a:t>Ente/Amministrazione cui il processo si riferisce: UNISA</a:t>
            </a:r>
          </a:p>
          <a:p>
            <a:r>
              <a:rPr lang="it-IT" dirty="0"/>
              <a:t>Mission del processo: realizzare bozza del piano strategico 2022-2024</a:t>
            </a:r>
          </a:p>
          <a:p>
            <a:r>
              <a:rPr lang="it-IT" dirty="0"/>
              <a:t>Clienti/utenti del processo: Organi di Governance (C.A., S.A., Rettore, Direttori di Dipartimento, Personale docente/TA) </a:t>
            </a:r>
          </a:p>
          <a:p>
            <a:r>
              <a:rPr lang="it-IT" dirty="0"/>
              <a:t>Bisogni dei clienti/utenti: programmare con efficienza ed efficacia i servizi di ateneo e lo sviluppo delle attività didattiche, di ricerca e di terza missione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7C8FBE4-B4B9-4040-85D6-FC857DBA8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C553558-1FCB-4B08-B007-A4227DC22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288501-F8F5-4FC2-BA21-0CE2073D4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687" y="31555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Diagramma di flusso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EC69260-7ED6-4D88-9A01-C702288A9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813447"/>
              </p:ext>
            </p:extLst>
          </p:nvPr>
        </p:nvGraphicFramePr>
        <p:xfrm>
          <a:off x="739839" y="1115003"/>
          <a:ext cx="7747275" cy="5711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55">
                  <a:extLst>
                    <a:ext uri="{9D8B030D-6E8A-4147-A177-3AD203B41FA5}">
                      <a16:colId xmlns:a16="http://schemas.microsoft.com/office/drawing/2014/main" val="2077533207"/>
                    </a:ext>
                  </a:extLst>
                </a:gridCol>
                <a:gridCol w="1549455">
                  <a:extLst>
                    <a:ext uri="{9D8B030D-6E8A-4147-A177-3AD203B41FA5}">
                      <a16:colId xmlns:a16="http://schemas.microsoft.com/office/drawing/2014/main" val="1855285600"/>
                    </a:ext>
                  </a:extLst>
                </a:gridCol>
                <a:gridCol w="1549455">
                  <a:extLst>
                    <a:ext uri="{9D8B030D-6E8A-4147-A177-3AD203B41FA5}">
                      <a16:colId xmlns:a16="http://schemas.microsoft.com/office/drawing/2014/main" val="4168019443"/>
                    </a:ext>
                  </a:extLst>
                </a:gridCol>
                <a:gridCol w="1549455">
                  <a:extLst>
                    <a:ext uri="{9D8B030D-6E8A-4147-A177-3AD203B41FA5}">
                      <a16:colId xmlns:a16="http://schemas.microsoft.com/office/drawing/2014/main" val="1996363389"/>
                    </a:ext>
                  </a:extLst>
                </a:gridCol>
                <a:gridCol w="1549455">
                  <a:extLst>
                    <a:ext uri="{9D8B030D-6E8A-4147-A177-3AD203B41FA5}">
                      <a16:colId xmlns:a16="http://schemas.microsoft.com/office/drawing/2014/main" val="4266040886"/>
                    </a:ext>
                  </a:extLst>
                </a:gridCol>
              </a:tblGrid>
              <a:tr h="1922286"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Attori del processo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Organi di Governance (C.A., S.A., Rettore, Direttori di Dipartimento, Personale docente/TA- Stakeholders esterni) </a:t>
                      </a:r>
                    </a:p>
                    <a:p>
                      <a:pPr algn="ctr"/>
                      <a:endParaRPr lang="it-IT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Attori del processo </a:t>
                      </a:r>
                    </a:p>
                    <a:p>
                      <a:pPr algn="ctr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Direttore generale -Area I Supporto strategico-direzionale</a:t>
                      </a:r>
                    </a:p>
                    <a:p>
                      <a:pPr algn="ctr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PQA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Attori del processo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Rettore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Attori del processo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CA/Sa</a:t>
                      </a:r>
                    </a:p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Direttori Dipartimenti/</a:t>
                      </a:r>
                    </a:p>
                    <a:p>
                      <a:r>
                        <a:rPr lang="it-IT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Supporto amministrativo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824416"/>
                  </a:ext>
                </a:extLst>
              </a:tr>
              <a:tr h="1141869"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431483"/>
                  </a:ext>
                </a:extLst>
              </a:tr>
              <a:tr h="1141869"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54767"/>
                  </a:ext>
                </a:extLst>
              </a:tr>
              <a:tr h="1141869">
                <a:tc>
                  <a:txBody>
                    <a:bodyPr/>
                    <a:lstStyle/>
                    <a:p>
                      <a:endParaRPr lang="it-IT" sz="1200" b="1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162624"/>
                  </a:ext>
                </a:extLst>
              </a:tr>
            </a:tbl>
          </a:graphicData>
        </a:graphic>
      </p:graphicFrame>
      <p:sp>
        <p:nvSpPr>
          <p:cNvPr id="5" name="Elaborazione 4">
            <a:extLst>
              <a:ext uri="{FF2B5EF4-FFF2-40B4-BE49-F238E27FC236}">
                <a16:creationId xmlns:a16="http://schemas.microsoft.com/office/drawing/2014/main" id="{3C65CA0D-34B3-429A-897F-0261D11949F9}"/>
              </a:ext>
            </a:extLst>
          </p:cNvPr>
          <p:cNvSpPr/>
          <p:nvPr/>
        </p:nvSpPr>
        <p:spPr>
          <a:xfrm>
            <a:off x="2056616" y="2896547"/>
            <a:ext cx="2160235" cy="60784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Analisi SWOT, benchmark, indicatori ANVUR, controllo di gestione, ecc.</a:t>
            </a:r>
            <a:endParaRPr lang="it-IT" sz="1200" b="1" dirty="0">
              <a:solidFill>
                <a:srgbClr val="FF0000"/>
              </a:solidFill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673E432-D898-46EF-B388-62FB34BA2D51}"/>
              </a:ext>
            </a:extLst>
          </p:cNvPr>
          <p:cNvCxnSpPr>
            <a:cxnSpLocks/>
          </p:cNvCxnSpPr>
          <p:nvPr/>
        </p:nvCxnSpPr>
        <p:spPr>
          <a:xfrm>
            <a:off x="3054441" y="3439127"/>
            <a:ext cx="41723" cy="387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575146D-62B3-4626-B2EE-7B766C7FF6C4}"/>
              </a:ext>
            </a:extLst>
          </p:cNvPr>
          <p:cNvCxnSpPr>
            <a:cxnSpLocks/>
          </p:cNvCxnSpPr>
          <p:nvPr/>
        </p:nvCxnSpPr>
        <p:spPr>
          <a:xfrm flipV="1">
            <a:off x="3602492" y="4910076"/>
            <a:ext cx="1162744" cy="751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ecisione 12">
            <a:extLst>
              <a:ext uri="{FF2B5EF4-FFF2-40B4-BE49-F238E27FC236}">
                <a16:creationId xmlns:a16="http://schemas.microsoft.com/office/drawing/2014/main" id="{AB1CB40C-A0FD-406B-B31F-43E1181CE43F}"/>
              </a:ext>
            </a:extLst>
          </p:cNvPr>
          <p:cNvSpPr/>
          <p:nvPr/>
        </p:nvSpPr>
        <p:spPr>
          <a:xfrm>
            <a:off x="5874224" y="4084047"/>
            <a:ext cx="1347857" cy="64875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Approva</a:t>
            </a:r>
            <a:endParaRPr lang="it-IT" sz="900" dirty="0"/>
          </a:p>
        </p:txBody>
      </p:sp>
      <p:sp>
        <p:nvSpPr>
          <p:cNvPr id="3" name="Terminatore 2">
            <a:extLst>
              <a:ext uri="{FF2B5EF4-FFF2-40B4-BE49-F238E27FC236}">
                <a16:creationId xmlns:a16="http://schemas.microsoft.com/office/drawing/2014/main" id="{3D68EEEA-81E1-4472-ADEA-63BF77A4F41D}"/>
              </a:ext>
            </a:extLst>
          </p:cNvPr>
          <p:cNvSpPr/>
          <p:nvPr/>
        </p:nvSpPr>
        <p:spPr>
          <a:xfrm>
            <a:off x="463786" y="3721791"/>
            <a:ext cx="1469700" cy="833485"/>
          </a:xfrm>
          <a:prstGeom prst="flowChartTermina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Linee guida pianificazione strategica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1E2C7D9-B930-4CA1-ADFB-8B1E658F31C0}"/>
              </a:ext>
            </a:extLst>
          </p:cNvPr>
          <p:cNvCxnSpPr>
            <a:cxnSpLocks/>
          </p:cNvCxnSpPr>
          <p:nvPr/>
        </p:nvCxnSpPr>
        <p:spPr>
          <a:xfrm>
            <a:off x="457200" y="6597352"/>
            <a:ext cx="8229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Elaborazione alternativa 5">
            <a:extLst>
              <a:ext uri="{FF2B5EF4-FFF2-40B4-BE49-F238E27FC236}">
                <a16:creationId xmlns:a16="http://schemas.microsoft.com/office/drawing/2014/main" id="{82C1B1BE-F2FD-4DE6-B9AF-D901F4728E72}"/>
              </a:ext>
            </a:extLst>
          </p:cNvPr>
          <p:cNvSpPr/>
          <p:nvPr/>
        </p:nvSpPr>
        <p:spPr>
          <a:xfrm>
            <a:off x="3996890" y="4141054"/>
            <a:ext cx="1441795" cy="56800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Proposta  piano strategico</a:t>
            </a:r>
          </a:p>
        </p:txBody>
      </p:sp>
      <p:sp>
        <p:nvSpPr>
          <p:cNvPr id="11" name="Dati 10">
            <a:extLst>
              <a:ext uri="{FF2B5EF4-FFF2-40B4-BE49-F238E27FC236}">
                <a16:creationId xmlns:a16="http://schemas.microsoft.com/office/drawing/2014/main" id="{64161537-264C-47CD-A000-EAA37E99C74C}"/>
              </a:ext>
            </a:extLst>
          </p:cNvPr>
          <p:cNvSpPr/>
          <p:nvPr/>
        </p:nvSpPr>
        <p:spPr>
          <a:xfrm>
            <a:off x="2069002" y="3900558"/>
            <a:ext cx="1837704" cy="142573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Dati data base di ateneo, cruscotto direzionale, ccc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B824A682-1240-4049-9ACE-DF1CD3A4012B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480553" y="3200470"/>
            <a:ext cx="576063" cy="15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cumento 16">
            <a:extLst>
              <a:ext uri="{FF2B5EF4-FFF2-40B4-BE49-F238E27FC236}">
                <a16:creationId xmlns:a16="http://schemas.microsoft.com/office/drawing/2014/main" id="{E39270AD-F27A-41FD-BF1F-08AFE7DFE23D}"/>
              </a:ext>
            </a:extLst>
          </p:cNvPr>
          <p:cNvSpPr/>
          <p:nvPr/>
        </p:nvSpPr>
        <p:spPr>
          <a:xfrm>
            <a:off x="2335230" y="5698212"/>
            <a:ext cx="1224136" cy="770351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Piano strategico</a:t>
            </a:r>
          </a:p>
        </p:txBody>
      </p:sp>
      <p:sp>
        <p:nvSpPr>
          <p:cNvPr id="18" name="Documento multiplo 17">
            <a:extLst>
              <a:ext uri="{FF2B5EF4-FFF2-40B4-BE49-F238E27FC236}">
                <a16:creationId xmlns:a16="http://schemas.microsoft.com/office/drawing/2014/main" id="{3981EE1D-8136-4B94-8895-D1E330910A62}"/>
              </a:ext>
            </a:extLst>
          </p:cNvPr>
          <p:cNvSpPr/>
          <p:nvPr/>
        </p:nvSpPr>
        <p:spPr>
          <a:xfrm>
            <a:off x="7166129" y="4768857"/>
            <a:ext cx="1281137" cy="77519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Piano strategico 22-24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A1E071AD-6960-4855-99CF-BA34FB443A74}"/>
              </a:ext>
            </a:extLst>
          </p:cNvPr>
          <p:cNvCxnSpPr>
            <a:cxnSpLocks/>
          </p:cNvCxnSpPr>
          <p:nvPr/>
        </p:nvCxnSpPr>
        <p:spPr>
          <a:xfrm>
            <a:off x="2987854" y="5301169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167EADE-BE87-438D-9730-F671F31A9C2F}"/>
              </a:ext>
            </a:extLst>
          </p:cNvPr>
          <p:cNvSpPr txBox="1"/>
          <p:nvPr/>
        </p:nvSpPr>
        <p:spPr>
          <a:xfrm>
            <a:off x="4526524" y="6062775"/>
            <a:ext cx="1281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ritardo</a:t>
            </a:r>
          </a:p>
        </p:txBody>
      </p:sp>
      <p:sp>
        <p:nvSpPr>
          <p:cNvPr id="23" name="Ritardo 22">
            <a:extLst>
              <a:ext uri="{FF2B5EF4-FFF2-40B4-BE49-F238E27FC236}">
                <a16:creationId xmlns:a16="http://schemas.microsoft.com/office/drawing/2014/main" id="{D5ACCCD6-F1D9-4179-9843-8C14D05BFA20}"/>
              </a:ext>
            </a:extLst>
          </p:cNvPr>
          <p:cNvSpPr/>
          <p:nvPr/>
        </p:nvSpPr>
        <p:spPr>
          <a:xfrm>
            <a:off x="4276063" y="6048809"/>
            <a:ext cx="250461" cy="304933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Terminatore 20">
            <a:extLst>
              <a:ext uri="{FF2B5EF4-FFF2-40B4-BE49-F238E27FC236}">
                <a16:creationId xmlns:a16="http://schemas.microsoft.com/office/drawing/2014/main" id="{81C5C0F5-1533-4139-B714-257F688C89E8}"/>
              </a:ext>
            </a:extLst>
          </p:cNvPr>
          <p:cNvSpPr/>
          <p:nvPr/>
        </p:nvSpPr>
        <p:spPr>
          <a:xfrm>
            <a:off x="7846546" y="6089050"/>
            <a:ext cx="936104" cy="360040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Fine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E938131D-2E4C-4BC1-95F2-52AF1BA39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14" y="93294"/>
            <a:ext cx="1885502" cy="500777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7224921-3D6B-49C8-B215-E33FCC833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6140" y="31390"/>
            <a:ext cx="500777" cy="500777"/>
          </a:xfrm>
          <a:prstGeom prst="rect">
            <a:avLst/>
          </a:prstGeom>
        </p:spPr>
      </p:pic>
      <p:sp>
        <p:nvSpPr>
          <p:cNvPr id="25" name="Elaborazione alternativa 24">
            <a:extLst>
              <a:ext uri="{FF2B5EF4-FFF2-40B4-BE49-F238E27FC236}">
                <a16:creationId xmlns:a16="http://schemas.microsoft.com/office/drawing/2014/main" id="{CED0CB8D-1AFD-426C-B293-828B001F7840}"/>
              </a:ext>
            </a:extLst>
          </p:cNvPr>
          <p:cNvSpPr/>
          <p:nvPr/>
        </p:nvSpPr>
        <p:spPr>
          <a:xfrm>
            <a:off x="7054093" y="3366746"/>
            <a:ext cx="1683211" cy="6263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Avvio esecuzione</a:t>
            </a:r>
          </a:p>
        </p:txBody>
      </p:sp>
      <p:sp>
        <p:nvSpPr>
          <p:cNvPr id="14" name="Dati 13">
            <a:extLst>
              <a:ext uri="{FF2B5EF4-FFF2-40B4-BE49-F238E27FC236}">
                <a16:creationId xmlns:a16="http://schemas.microsoft.com/office/drawing/2014/main" id="{06AFF5B4-A917-4443-AB0E-CD4DAB13DCC2}"/>
              </a:ext>
            </a:extLst>
          </p:cNvPr>
          <p:cNvSpPr/>
          <p:nvPr/>
        </p:nvSpPr>
        <p:spPr>
          <a:xfrm>
            <a:off x="7758653" y="5708763"/>
            <a:ext cx="1856294" cy="26775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feedback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1BE59F9-4E67-4482-928B-FB317C4AFC99}"/>
              </a:ext>
            </a:extLst>
          </p:cNvPr>
          <p:cNvCxnSpPr>
            <a:cxnSpLocks/>
          </p:cNvCxnSpPr>
          <p:nvPr/>
        </p:nvCxnSpPr>
        <p:spPr>
          <a:xfrm flipH="1">
            <a:off x="8118789" y="5966475"/>
            <a:ext cx="903852" cy="8006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28DDAD8-C55E-4905-A473-CC3DA4D2C7B6}"/>
              </a:ext>
            </a:extLst>
          </p:cNvPr>
          <p:cNvCxnSpPr>
            <a:cxnSpLocks/>
          </p:cNvCxnSpPr>
          <p:nvPr/>
        </p:nvCxnSpPr>
        <p:spPr>
          <a:xfrm flipH="1" flipV="1">
            <a:off x="121359" y="6669462"/>
            <a:ext cx="7997430" cy="950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381808E1-6ED1-45FC-8CC7-2AE5432145B1}"/>
              </a:ext>
            </a:extLst>
          </p:cNvPr>
          <p:cNvCxnSpPr>
            <a:cxnSpLocks/>
          </p:cNvCxnSpPr>
          <p:nvPr/>
        </p:nvCxnSpPr>
        <p:spPr>
          <a:xfrm flipV="1">
            <a:off x="161075" y="4857876"/>
            <a:ext cx="610644" cy="17848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B4115928-43FF-48DB-B0AE-916F5859E101}"/>
              </a:ext>
            </a:extLst>
          </p:cNvPr>
          <p:cNvCxnSpPr/>
          <p:nvPr/>
        </p:nvCxnSpPr>
        <p:spPr>
          <a:xfrm>
            <a:off x="5438685" y="4365104"/>
            <a:ext cx="368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388741A9-D180-4E14-A1E3-AB3FA9396823}"/>
              </a:ext>
            </a:extLst>
          </p:cNvPr>
          <p:cNvCxnSpPr/>
          <p:nvPr/>
        </p:nvCxnSpPr>
        <p:spPr>
          <a:xfrm flipV="1">
            <a:off x="6876256" y="3993114"/>
            <a:ext cx="177837" cy="145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FE8D9CFA-C550-4B43-B5BF-F39E72179696}"/>
              </a:ext>
            </a:extLst>
          </p:cNvPr>
          <p:cNvCxnSpPr/>
          <p:nvPr/>
        </p:nvCxnSpPr>
        <p:spPr>
          <a:xfrm>
            <a:off x="8118789" y="4138533"/>
            <a:ext cx="0" cy="570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F36927AD-394B-4A9C-ADB1-075049A12679}"/>
              </a:ext>
            </a:extLst>
          </p:cNvPr>
          <p:cNvCxnSpPr/>
          <p:nvPr/>
        </p:nvCxnSpPr>
        <p:spPr>
          <a:xfrm>
            <a:off x="8447266" y="5481189"/>
            <a:ext cx="123449" cy="18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05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320D73-83C3-421A-A53A-C711A9C2C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90895"/>
            <a:ext cx="8229600" cy="4876800"/>
          </a:xfrm>
        </p:spPr>
        <p:txBody>
          <a:bodyPr/>
          <a:lstStyle/>
          <a:p>
            <a:r>
              <a:rPr lang="it-IT" dirty="0"/>
              <a:t>1. Movimento: </a:t>
            </a:r>
          </a:p>
          <a:p>
            <a:r>
              <a:rPr lang="it-IT" dirty="0"/>
              <a:t>2. Attesa: asimmetrie informative sui target  </a:t>
            </a:r>
          </a:p>
          <a:p>
            <a:r>
              <a:rPr lang="it-IT" dirty="0"/>
              <a:t>3. Trasporto: </a:t>
            </a:r>
          </a:p>
          <a:p>
            <a:r>
              <a:rPr lang="it-IT" dirty="0"/>
              <a:t>4. Stock:</a:t>
            </a:r>
          </a:p>
          <a:p>
            <a:r>
              <a:rPr lang="it-IT" dirty="0"/>
              <a:t>5. Processo: linearità e individuazione dei process owner</a:t>
            </a:r>
          </a:p>
          <a:p>
            <a:r>
              <a:rPr lang="it-IT" dirty="0"/>
              <a:t>6. Difetti: presa in carico di numerose aspettative che non si traducono in obiettivi strategici; scarsa commisurazione con performance budgeting (risorse finanziarie disponibili) e non coerenza con programmazione finanziaria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64282C-B3BF-48AA-86C8-4FE26808F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836B180-2817-44E6-92AB-C697B2A4EC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  <p:sp>
        <p:nvSpPr>
          <p:cNvPr id="8" name="Titolo 6">
            <a:extLst>
              <a:ext uri="{FF2B5EF4-FFF2-40B4-BE49-F238E27FC236}">
                <a16:creationId xmlns:a16="http://schemas.microsoft.com/office/drawing/2014/main" id="{8B08365E-9A46-4F50-B428-A5F8EB48D189}"/>
              </a:ext>
            </a:extLst>
          </p:cNvPr>
          <p:cNvSpPr txBox="1">
            <a:spLocks/>
          </p:cNvSpPr>
          <p:nvPr/>
        </p:nvSpPr>
        <p:spPr>
          <a:xfrm>
            <a:off x="683568" y="1206137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it-IT" dirty="0"/>
              <a:t>Gli sprechi del processo (Muda)</a:t>
            </a:r>
          </a:p>
        </p:txBody>
      </p:sp>
    </p:spTree>
    <p:extLst>
      <p:ext uri="{BB962C8B-B14F-4D97-AF65-F5344CB8AC3E}">
        <p14:creationId xmlns:p14="http://schemas.microsoft.com/office/powerpoint/2010/main" val="203106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DBBAF50-E8D0-4DA3-A258-931E9502D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04664"/>
            <a:ext cx="2795075" cy="74235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30A0E19-5F8F-43AF-B758-376D61BDD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21585"/>
            <a:ext cx="1108512" cy="1108512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277E75B-95F4-4619-815A-6498B387C70A}"/>
              </a:ext>
            </a:extLst>
          </p:cNvPr>
          <p:cNvSpPr txBox="1"/>
          <p:nvPr/>
        </p:nvSpPr>
        <p:spPr>
          <a:xfrm>
            <a:off x="323528" y="2204864"/>
            <a:ext cx="8496944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3A299"/>
              </a:buClr>
              <a:buSzPct val="85000"/>
              <a:buFont typeface="Arial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7. Sovrapproduzione: indicatori utilizzati </a:t>
            </a:r>
          </a:p>
          <a:p>
            <a:pPr marL="182563" indent="-182563">
              <a:spcBef>
                <a:spcPct val="20000"/>
              </a:spcBef>
              <a:buClr>
                <a:srgbClr val="93A299"/>
              </a:buClr>
              <a:buSzPct val="85000"/>
              <a:buFont typeface="Arial" charset="0"/>
              <a:buChar char="•"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Spreco di risorse intellettuali: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Diminuzione numero passaggi intermedi ; riduzione numero indicatori (evitare ridondanze informative); </a:t>
            </a:r>
          </a:p>
          <a:p>
            <a:pPr marL="182563" marR="0" lvl="0" indent="-1825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3A299"/>
              </a:buClr>
              <a:buSzPct val="85000"/>
              <a:buFont typeface="Arial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07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CFB235-1A6C-4AEC-B883-4F0FC1DC8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2739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Possibili soluzioni orientate al miglioramento continuo</a:t>
            </a:r>
            <a:br>
              <a:rPr lang="it-IT" sz="2800" dirty="0"/>
            </a:br>
            <a:r>
              <a:rPr lang="it-IT" sz="2800" dirty="0"/>
              <a:t>(KAI-ZEN)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E8EE16-BE81-41C4-822F-586E06F3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94918"/>
            <a:ext cx="8229600" cy="387038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Il documento di pianificazione strategica deve rappresentare la sintesi del patrimonio informativo disponibile , essere un documento snello (poche decine di pagine), compendiarsi con pochi indicatori (adottare un cruscotto strategico-direzionale)  </a:t>
            </a:r>
            <a:r>
              <a:rPr lang="it-IT"/>
              <a:t>- accountability </a:t>
            </a:r>
            <a:r>
              <a:rPr lang="it-IT" dirty="0"/>
              <a:t>-e che siano coordinati a sistema; utilizzo di analisi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e azioni di feedback per eventuale riorientamento di obiettivi in corso di esecuzione del piano 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Il piano strategico rappresenta anche riferimento fondamentale del sistema AVA (autovalutazione, valutazione e accreditamento). 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D105BEA-A189-4E41-B0D4-83BB9D253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6" y="384523"/>
            <a:ext cx="2795075" cy="74235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36E69C5-914B-4137-8B3F-244A5F53F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000" y="102488"/>
            <a:ext cx="1108512" cy="11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1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Macro-strutture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aro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793</Words>
  <Application>Microsoft Office PowerPoint</Application>
  <PresentationFormat>Presentazione su schermo (4:3)</PresentationFormat>
  <Paragraphs>76</Paragraphs>
  <Slides>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Aial (t</vt:lpstr>
      <vt:lpstr>Arial</vt:lpstr>
      <vt:lpstr>Calibri</vt:lpstr>
      <vt:lpstr>3_Macro-strutture</vt:lpstr>
      <vt:lpstr>Presentazione standard di PowerPoint</vt:lpstr>
      <vt:lpstr>Gruppo di lavoro </vt:lpstr>
      <vt:lpstr>Presentazione standard di PowerPoint</vt:lpstr>
      <vt:lpstr>Diagramma di flusso</vt:lpstr>
      <vt:lpstr>Presentazione standard di PowerPoint</vt:lpstr>
      <vt:lpstr>Presentazione standard di PowerPoint</vt:lpstr>
      <vt:lpstr>Possibili soluzioni orientate al miglioramento continuo (KAI-ZEN)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Gabriella Piscopo</dc:creator>
  <cp:lastModifiedBy>Cristina D'Auria</cp:lastModifiedBy>
  <cp:revision>55</cp:revision>
  <dcterms:created xsi:type="dcterms:W3CDTF">2020-11-18T18:45:53Z</dcterms:created>
  <dcterms:modified xsi:type="dcterms:W3CDTF">2020-12-11T10:26:40Z</dcterms:modified>
</cp:coreProperties>
</file>