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550" r:id="rId3"/>
    <p:sldId id="257" r:id="rId4"/>
    <p:sldId id="258" r:id="rId5"/>
    <p:sldId id="259" r:id="rId6"/>
    <p:sldId id="546" r:id="rId7"/>
    <p:sldId id="547" r:id="rId8"/>
    <p:sldId id="260" r:id="rId9"/>
    <p:sldId id="548" r:id="rId10"/>
    <p:sldId id="549" r:id="rId11"/>
    <p:sldId id="552" r:id="rId12"/>
    <p:sldId id="262" r:id="rId13"/>
    <p:sldId id="521" r:id="rId14"/>
    <p:sldId id="524" r:id="rId15"/>
    <p:sldId id="522" r:id="rId16"/>
    <p:sldId id="517" r:id="rId17"/>
    <p:sldId id="541" r:id="rId18"/>
    <p:sldId id="263" r:id="rId19"/>
    <p:sldId id="542" r:id="rId20"/>
    <p:sldId id="512" r:id="rId21"/>
    <p:sldId id="292" r:id="rId22"/>
    <p:sldId id="291" r:id="rId23"/>
    <p:sldId id="261" r:id="rId24"/>
    <p:sldId id="555" r:id="rId25"/>
    <p:sldId id="523" r:id="rId26"/>
    <p:sldId id="525" r:id="rId27"/>
    <p:sldId id="528" r:id="rId28"/>
    <p:sldId id="529" r:id="rId29"/>
    <p:sldId id="530" r:id="rId30"/>
    <p:sldId id="526" r:id="rId31"/>
    <p:sldId id="531" r:id="rId32"/>
    <p:sldId id="532" r:id="rId33"/>
    <p:sldId id="535" r:id="rId34"/>
    <p:sldId id="557" r:id="rId35"/>
    <p:sldId id="538" r:id="rId36"/>
    <p:sldId id="559" r:id="rId37"/>
    <p:sldId id="537" r:id="rId38"/>
    <p:sldId id="560" r:id="rId39"/>
    <p:sldId id="540" r:id="rId4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66B4"/>
    <a:srgbClr val="5A82CA"/>
    <a:srgbClr val="6C90D0"/>
    <a:srgbClr val="92A5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46" autoAdjust="0"/>
    <p:restoredTop sz="94660"/>
  </p:normalViewPr>
  <p:slideViewPr>
    <p:cSldViewPr snapToGrid="0">
      <p:cViewPr varScale="1">
        <p:scale>
          <a:sx n="67" d="100"/>
          <a:sy n="67" d="100"/>
        </p:scale>
        <p:origin x="5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usy\Downloads\Gantt%20Chart%20(1)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Gantt  Chart del percorso formativo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spPr>
            <a:noFill/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Gantt!$B$5:$B$18</c:f>
              <c:strCache>
                <c:ptCount val="14"/>
                <c:pt idx="0">
                  <c:v>1 – Mappatura del Processo</c:v>
                </c:pt>
                <c:pt idx="1">
                  <c:v>1.1.Identificazione della personas: obiettivi e criticità</c:v>
                </c:pt>
                <c:pt idx="2">
                  <c:v>1.2 Analisi delle fasi del processo</c:v>
                </c:pt>
                <c:pt idx="3">
                  <c:v>2 – Analisi degli attori e del modello organizzativo</c:v>
                </c:pt>
                <c:pt idx="4">
                  <c:v>2.1 Stakeholders Map </c:v>
                </c:pt>
                <c:pt idx="5">
                  <c:v>2.2 System Map</c:v>
                </c:pt>
                <c:pt idx="6">
                  <c:v>3. Analisi di Mercato</c:v>
                </c:pt>
                <c:pt idx="7">
                  <c:v>3.1 Ricerca delle piattaforme già in uso nelle PA</c:v>
                </c:pt>
                <c:pt idx="8">
                  <c:v>3.2 Ricerca Tecnologie Innovative</c:v>
                </c:pt>
                <c:pt idx="9">
                  <c:v>3.3 Analisi dei Costi</c:v>
                </c:pt>
                <c:pt idx="10">
                  <c:v>4. Costruzione WBS e Gantt</c:v>
                </c:pt>
                <c:pt idx="11">
                  <c:v>4.1Descrizione del Project work </c:v>
                </c:pt>
                <c:pt idx="12">
                  <c:v>4.2Analisi del piano delle attività</c:v>
                </c:pt>
                <c:pt idx="13">
                  <c:v>4.3Analisi dei tempi e dei costi del PW</c:v>
                </c:pt>
              </c:strCache>
            </c:strRef>
          </c:cat>
          <c:val>
            <c:numRef>
              <c:f>Gantt!$C$5:$C$18</c:f>
              <c:numCache>
                <c:formatCode>m/d/yyyy</c:formatCode>
                <c:ptCount val="14"/>
                <c:pt idx="0">
                  <c:v>44249</c:v>
                </c:pt>
                <c:pt idx="1">
                  <c:v>44249</c:v>
                </c:pt>
                <c:pt idx="2">
                  <c:v>44249</c:v>
                </c:pt>
                <c:pt idx="4">
                  <c:v>44257</c:v>
                </c:pt>
                <c:pt idx="5">
                  <c:v>44257</c:v>
                </c:pt>
                <c:pt idx="7">
                  <c:v>44264</c:v>
                </c:pt>
                <c:pt idx="8">
                  <c:v>44264</c:v>
                </c:pt>
                <c:pt idx="9">
                  <c:v>44264</c:v>
                </c:pt>
                <c:pt idx="11">
                  <c:v>44272</c:v>
                </c:pt>
                <c:pt idx="12">
                  <c:v>44279</c:v>
                </c:pt>
                <c:pt idx="13">
                  <c:v>44279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70-47D3-A7C6-E5452E5CB4F2}"/>
            </c:ext>
          </c:extLst>
        </c:ser>
        <c:ser>
          <c:idx val="1"/>
          <c:order val="1"/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Gantt!$B$5:$B$18</c:f>
              <c:strCache>
                <c:ptCount val="14"/>
                <c:pt idx="0">
                  <c:v>1 – Mappatura del Processo</c:v>
                </c:pt>
                <c:pt idx="1">
                  <c:v>1.1.Identificazione della personas: obiettivi e criticità</c:v>
                </c:pt>
                <c:pt idx="2">
                  <c:v>1.2 Analisi delle fasi del processo</c:v>
                </c:pt>
                <c:pt idx="3">
                  <c:v>2 – Analisi degli attori e del modello organizzativo</c:v>
                </c:pt>
                <c:pt idx="4">
                  <c:v>2.1 Stakeholders Map </c:v>
                </c:pt>
                <c:pt idx="5">
                  <c:v>2.2 System Map</c:v>
                </c:pt>
                <c:pt idx="6">
                  <c:v>3. Analisi di Mercato</c:v>
                </c:pt>
                <c:pt idx="7">
                  <c:v>3.1 Ricerca delle piattaforme già in uso nelle PA</c:v>
                </c:pt>
                <c:pt idx="8">
                  <c:v>3.2 Ricerca Tecnologie Innovative</c:v>
                </c:pt>
                <c:pt idx="9">
                  <c:v>3.3 Analisi dei Costi</c:v>
                </c:pt>
                <c:pt idx="10">
                  <c:v>4. Costruzione WBS e Gantt</c:v>
                </c:pt>
                <c:pt idx="11">
                  <c:v>4.1Descrizione del Project work </c:v>
                </c:pt>
                <c:pt idx="12">
                  <c:v>4.2Analisi del piano delle attività</c:v>
                </c:pt>
                <c:pt idx="13">
                  <c:v>4.3Analisi dei tempi e dei costi del PW</c:v>
                </c:pt>
              </c:strCache>
            </c:strRef>
          </c:cat>
          <c:val>
            <c:numRef>
              <c:f>Gantt!$E$5:$E$18</c:f>
              <c:numCache>
                <c:formatCode>General</c:formatCode>
                <c:ptCount val="14"/>
                <c:pt idx="1">
                  <c:v>0.5</c:v>
                </c:pt>
                <c:pt idx="2">
                  <c:v>0.5</c:v>
                </c:pt>
                <c:pt idx="4">
                  <c:v>0.5</c:v>
                </c:pt>
                <c:pt idx="5">
                  <c:v>0.5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1">
                  <c:v>1</c:v>
                </c:pt>
                <c:pt idx="12">
                  <c:v>0.5</c:v>
                </c:pt>
                <c:pt idx="1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70-47D3-A7C6-E5452E5CB4F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666823808"/>
        <c:axId val="666825440"/>
      </c:barChart>
      <c:catAx>
        <c:axId val="6668238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66825440"/>
        <c:crosses val="autoZero"/>
        <c:auto val="1"/>
        <c:lblAlgn val="ctr"/>
        <c:lblOffset val="100"/>
        <c:noMultiLvlLbl val="0"/>
      </c:catAx>
      <c:valAx>
        <c:axId val="666825440"/>
        <c:scaling>
          <c:orientation val="minMax"/>
          <c:max val="44280"/>
          <c:min val="44249"/>
        </c:scaling>
        <c:delete val="0"/>
        <c:axPos val="t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m/d/yyyy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66823808"/>
        <c:crosses val="autoZero"/>
        <c:crossBetween val="between"/>
        <c:majorUnit val="7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2A5FA3-ADBF-1B4C-8762-2617AEB6BDE6}" type="doc">
      <dgm:prSet loTypeId="urn:microsoft.com/office/officeart/2008/layout/HalfCircleOrganizationChart" loCatId="" qsTypeId="urn:microsoft.com/office/officeart/2005/8/quickstyle/3d4" qsCatId="3D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EC54E996-7229-CD49-AE55-43A120C6C76D}">
      <dgm:prSet phldrT="[Text]" custT="1"/>
      <dgm:spPr/>
      <dgm:t>
        <a:bodyPr/>
        <a:lstStyle/>
        <a:p>
          <a:r>
            <a:rPr lang="en-US" sz="1600" dirty="0"/>
            <a:t>1.</a:t>
          </a:r>
        </a:p>
        <a:p>
          <a:r>
            <a:rPr lang="en-US" sz="2000" b="1" dirty="0"/>
            <a:t>PROXIMA</a:t>
          </a:r>
        </a:p>
        <a:p>
          <a:r>
            <a:rPr lang="en-US" sz="1800" b="1" dirty="0"/>
            <a:t>WBS</a:t>
          </a:r>
        </a:p>
      </dgm:t>
    </dgm:pt>
    <dgm:pt modelId="{52C3ECC7-79DE-7E40-B53E-E2221CB2BAAF}" type="parTrans" cxnId="{A9295B84-CBF2-AB48-A1D1-9B90D22868F4}">
      <dgm:prSet/>
      <dgm:spPr/>
      <dgm:t>
        <a:bodyPr/>
        <a:lstStyle/>
        <a:p>
          <a:endParaRPr lang="en-US"/>
        </a:p>
      </dgm:t>
    </dgm:pt>
    <dgm:pt modelId="{66DE7F20-D0AE-B14B-8179-69B43BAB3B7B}" type="sibTrans" cxnId="{A9295B84-CBF2-AB48-A1D1-9B90D22868F4}">
      <dgm:prSet/>
      <dgm:spPr/>
      <dgm:t>
        <a:bodyPr/>
        <a:lstStyle/>
        <a:p>
          <a:endParaRPr lang="en-US"/>
        </a:p>
      </dgm:t>
    </dgm:pt>
    <dgm:pt modelId="{A1BDA664-1812-6F4B-AC03-E946971F852E}">
      <dgm:prSet phldrT="[Text]" custT="1"/>
      <dgm:spPr/>
      <dgm:t>
        <a:bodyPr/>
        <a:lstStyle/>
        <a:p>
          <a:r>
            <a:rPr lang="en-US" sz="1600" dirty="0"/>
            <a:t>1.</a:t>
          </a:r>
          <a:r>
            <a:rPr lang="it-IT" sz="1600" b="1" i="0" u="none" dirty="0"/>
            <a:t> Mappatura del Processo</a:t>
          </a:r>
          <a:endParaRPr lang="en-US" sz="1600" dirty="0"/>
        </a:p>
      </dgm:t>
    </dgm:pt>
    <dgm:pt modelId="{F3739850-50FD-A448-8C57-E8F8858E62EE}" type="parTrans" cxnId="{A5C0462B-9513-2346-8FCA-775C870087B8}">
      <dgm:prSet/>
      <dgm:spPr/>
      <dgm:t>
        <a:bodyPr/>
        <a:lstStyle/>
        <a:p>
          <a:endParaRPr lang="en-US" sz="2400"/>
        </a:p>
      </dgm:t>
    </dgm:pt>
    <dgm:pt modelId="{73259FC0-F21A-CE46-94C5-CD99EA97E1A6}" type="sibTrans" cxnId="{A5C0462B-9513-2346-8FCA-775C870087B8}">
      <dgm:prSet/>
      <dgm:spPr/>
      <dgm:t>
        <a:bodyPr/>
        <a:lstStyle/>
        <a:p>
          <a:endParaRPr lang="en-US"/>
        </a:p>
      </dgm:t>
    </dgm:pt>
    <dgm:pt modelId="{030961C7-1399-F74D-9AF0-3EE1387902BA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t-IT" sz="1400" b="0" i="0" u="none" dirty="0"/>
            <a:t>1.1.Identificazione della </a:t>
          </a:r>
          <a:r>
            <a:rPr lang="it-IT" sz="1400" b="0" i="0" u="none" dirty="0" err="1"/>
            <a:t>personas</a:t>
          </a:r>
          <a:r>
            <a:rPr lang="it-IT" sz="1400" b="0" i="0" u="none" dirty="0"/>
            <a:t>: obiettivi e criticità</a:t>
          </a:r>
          <a:r>
            <a:rPr lang="it-IT" sz="1600" b="0" i="0" u="none" dirty="0"/>
            <a:t>.</a:t>
          </a:r>
          <a:endParaRPr lang="it-IT" sz="1600" dirty="0"/>
        </a:p>
      </dgm:t>
    </dgm:pt>
    <dgm:pt modelId="{D5CD7B90-764A-C24A-A54D-EA234B98D402}" type="parTrans" cxnId="{8D4B0E3D-7374-074D-9EDB-E32D5523B90C}">
      <dgm:prSet/>
      <dgm:spPr/>
      <dgm:t>
        <a:bodyPr/>
        <a:lstStyle/>
        <a:p>
          <a:endParaRPr lang="it-IT" sz="2400"/>
        </a:p>
      </dgm:t>
    </dgm:pt>
    <dgm:pt modelId="{8C25A461-466D-BC4D-8270-17227F479A77}" type="sibTrans" cxnId="{8D4B0E3D-7374-074D-9EDB-E32D5523B90C}">
      <dgm:prSet/>
      <dgm:spPr/>
      <dgm:t>
        <a:bodyPr/>
        <a:lstStyle/>
        <a:p>
          <a:endParaRPr lang="it-IT"/>
        </a:p>
      </dgm:t>
    </dgm:pt>
    <dgm:pt modelId="{A49F8D76-FD15-714B-BA0B-3468DC7B9B02}">
      <dgm:prSet custT="1"/>
      <dgm:spPr/>
      <dgm:t>
        <a:bodyPr/>
        <a:lstStyle/>
        <a:p>
          <a:r>
            <a:rPr lang="it-IT" sz="1400" b="0" i="0" u="none" dirty="0"/>
            <a:t>1.2 Analisi delle fasi del processo.</a:t>
          </a:r>
          <a:endParaRPr lang="it-IT" sz="1400" dirty="0">
            <a:solidFill>
              <a:sysClr val="windowText" lastClr="000000"/>
            </a:solidFill>
          </a:endParaRPr>
        </a:p>
      </dgm:t>
    </dgm:pt>
    <dgm:pt modelId="{480F0146-CACC-294D-922C-B2CCAB30B5B8}" type="parTrans" cxnId="{D697DD1C-796E-EB4D-878F-F737010A6621}">
      <dgm:prSet/>
      <dgm:spPr/>
      <dgm:t>
        <a:bodyPr/>
        <a:lstStyle/>
        <a:p>
          <a:endParaRPr lang="it-IT" sz="2400"/>
        </a:p>
      </dgm:t>
    </dgm:pt>
    <dgm:pt modelId="{9765DE2C-5A99-6F47-BF91-B4A65FE691F7}" type="sibTrans" cxnId="{D697DD1C-796E-EB4D-878F-F737010A6621}">
      <dgm:prSet/>
      <dgm:spPr/>
      <dgm:t>
        <a:bodyPr/>
        <a:lstStyle/>
        <a:p>
          <a:endParaRPr lang="it-IT"/>
        </a:p>
      </dgm:t>
    </dgm:pt>
    <dgm:pt modelId="{C09A37DA-5F6F-024D-8E91-8EEEFAFB8344}">
      <dgm:prSet custT="1"/>
      <dgm:spPr/>
      <dgm:t>
        <a:bodyPr/>
        <a:lstStyle/>
        <a:p>
          <a:r>
            <a:rPr kumimoji="0" lang="it-IT" sz="14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tillium Web SemiBold"/>
              <a:ea typeface="Titillium Web SemiBold"/>
              <a:cs typeface="Titillium Web SemiBold"/>
              <a:sym typeface="Titillium Web SemiBold"/>
            </a:rPr>
            <a:t>2.1 Stakeholder Map </a:t>
          </a:r>
          <a:endParaRPr lang="it-IT" sz="1400" dirty="0">
            <a:solidFill>
              <a:schemeClr val="tx1"/>
            </a:solidFill>
          </a:endParaRPr>
        </a:p>
      </dgm:t>
    </dgm:pt>
    <dgm:pt modelId="{825ACF71-2082-4145-8325-189A78E86489}" type="parTrans" cxnId="{426F22D7-34AF-704B-A2E3-0614B3C20DBD}">
      <dgm:prSet/>
      <dgm:spPr/>
      <dgm:t>
        <a:bodyPr/>
        <a:lstStyle/>
        <a:p>
          <a:endParaRPr lang="it-IT" sz="2400"/>
        </a:p>
      </dgm:t>
    </dgm:pt>
    <dgm:pt modelId="{91006086-8EC2-444C-A787-D90CA635F40D}" type="sibTrans" cxnId="{426F22D7-34AF-704B-A2E3-0614B3C20DBD}">
      <dgm:prSet/>
      <dgm:spPr/>
      <dgm:t>
        <a:bodyPr/>
        <a:lstStyle/>
        <a:p>
          <a:endParaRPr lang="it-IT"/>
        </a:p>
      </dgm:t>
    </dgm:pt>
    <dgm:pt modelId="{17DACB56-A62E-614A-A316-0F911DA74D06}">
      <dgm:prSet custT="1"/>
      <dgm:spPr/>
      <dgm:t>
        <a:bodyPr/>
        <a:lstStyle/>
        <a:p>
          <a:r>
            <a:rPr kumimoji="0" lang="it-IT" sz="14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tillium Web SemiBold"/>
              <a:ea typeface="Titillium Web SemiBold"/>
              <a:cs typeface="Titillium Web SemiBold"/>
              <a:sym typeface="Titillium Web SemiBold"/>
            </a:rPr>
            <a:t>2.2 System Map</a:t>
          </a:r>
          <a:endParaRPr lang="it-IT" sz="1400" dirty="0">
            <a:solidFill>
              <a:schemeClr val="tx1"/>
            </a:solidFill>
          </a:endParaRPr>
        </a:p>
      </dgm:t>
    </dgm:pt>
    <dgm:pt modelId="{5A405EA5-A31B-0A4E-8786-4C299B2751C2}" type="parTrans" cxnId="{E97EC82D-AE49-1841-A3CD-A7E51DBFA50D}">
      <dgm:prSet/>
      <dgm:spPr/>
      <dgm:t>
        <a:bodyPr/>
        <a:lstStyle/>
        <a:p>
          <a:endParaRPr lang="it-IT" sz="2400"/>
        </a:p>
      </dgm:t>
    </dgm:pt>
    <dgm:pt modelId="{6D72BDE4-9840-D74A-9CD7-8190E725727F}" type="sibTrans" cxnId="{E97EC82D-AE49-1841-A3CD-A7E51DBFA50D}">
      <dgm:prSet/>
      <dgm:spPr/>
      <dgm:t>
        <a:bodyPr/>
        <a:lstStyle/>
        <a:p>
          <a:endParaRPr lang="it-IT"/>
        </a:p>
      </dgm:t>
    </dgm:pt>
    <dgm:pt modelId="{B9E5DB0B-9304-BE4A-9CFE-CEE05640FB86}">
      <dgm:prSet custT="1"/>
      <dgm:spPr/>
      <dgm:t>
        <a:bodyPr/>
        <a:lstStyle/>
        <a:p>
          <a:r>
            <a:rPr lang="it-IT" sz="1600" b="1" i="0" u="none" dirty="0"/>
            <a:t>3. Analisi di Mercato</a:t>
          </a:r>
          <a:endParaRPr lang="it-IT" sz="1600" dirty="0"/>
        </a:p>
      </dgm:t>
    </dgm:pt>
    <dgm:pt modelId="{BB3E8507-03A1-E34F-A45E-A3F239192EDB}" type="parTrans" cxnId="{0DC00B02-8911-7942-90D8-61CD2B6D66C6}">
      <dgm:prSet/>
      <dgm:spPr/>
      <dgm:t>
        <a:bodyPr/>
        <a:lstStyle/>
        <a:p>
          <a:endParaRPr lang="it-IT" sz="2400"/>
        </a:p>
      </dgm:t>
    </dgm:pt>
    <dgm:pt modelId="{5BF8646A-A58F-4045-ABA3-22015F3B0CAC}" type="sibTrans" cxnId="{0DC00B02-8911-7942-90D8-61CD2B6D66C6}">
      <dgm:prSet/>
      <dgm:spPr/>
      <dgm:t>
        <a:bodyPr/>
        <a:lstStyle/>
        <a:p>
          <a:endParaRPr lang="it-IT"/>
        </a:p>
      </dgm:t>
    </dgm:pt>
    <dgm:pt modelId="{EE62A426-146D-4A4C-A602-EE7151731BD9}">
      <dgm:prSet custT="1"/>
      <dgm:spPr/>
      <dgm:t>
        <a:bodyPr/>
        <a:lstStyle/>
        <a:p>
          <a:r>
            <a:rPr lang="it-IT" sz="1600" b="1" i="0" u="none" dirty="0"/>
            <a:t>4. Costruzione WBS e </a:t>
          </a:r>
          <a:r>
            <a:rPr lang="it-IT" sz="1600" b="1" i="0" u="none" dirty="0" err="1"/>
            <a:t>Gantt</a:t>
          </a:r>
          <a:endParaRPr lang="it-IT" sz="1600" dirty="0"/>
        </a:p>
      </dgm:t>
    </dgm:pt>
    <dgm:pt modelId="{57124847-E6F8-FD41-A6A2-6594A54BEA9C}" type="parTrans" cxnId="{45D0B2BC-5727-3F42-9DCC-D4EFB0550E5A}">
      <dgm:prSet/>
      <dgm:spPr/>
      <dgm:t>
        <a:bodyPr/>
        <a:lstStyle/>
        <a:p>
          <a:endParaRPr lang="it-IT" sz="2400"/>
        </a:p>
      </dgm:t>
    </dgm:pt>
    <dgm:pt modelId="{85E6BDC6-A544-8845-85C3-67CFBD493A2D}" type="sibTrans" cxnId="{45D0B2BC-5727-3F42-9DCC-D4EFB0550E5A}">
      <dgm:prSet/>
      <dgm:spPr/>
      <dgm:t>
        <a:bodyPr/>
        <a:lstStyle/>
        <a:p>
          <a:endParaRPr lang="it-IT"/>
        </a:p>
      </dgm:t>
    </dgm:pt>
    <dgm:pt modelId="{589C78AB-A354-4B1C-9E7F-F836938752F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t-IT" sz="1400" b="0" i="0" u="none" dirty="0"/>
            <a:t>3.1 Ricerca delle piattaforme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it-IT" sz="1400" b="0" i="0" u="none" dirty="0"/>
            <a:t>già in uso nelle PA</a:t>
          </a:r>
          <a:endParaRPr lang="it-IT" sz="1400" dirty="0"/>
        </a:p>
      </dgm:t>
    </dgm:pt>
    <dgm:pt modelId="{3F723694-EEC7-40C5-9090-5540A528F548}" type="parTrans" cxnId="{1E7C9F55-454B-4D14-AAEF-876BE75EF8EB}">
      <dgm:prSet/>
      <dgm:spPr/>
      <dgm:t>
        <a:bodyPr/>
        <a:lstStyle/>
        <a:p>
          <a:endParaRPr lang="it-IT"/>
        </a:p>
      </dgm:t>
    </dgm:pt>
    <dgm:pt modelId="{9FA009F5-0786-4B08-972E-A30A0FF76A90}" type="sibTrans" cxnId="{1E7C9F55-454B-4D14-AAEF-876BE75EF8EB}">
      <dgm:prSet/>
      <dgm:spPr/>
      <dgm:t>
        <a:bodyPr/>
        <a:lstStyle/>
        <a:p>
          <a:endParaRPr lang="it-IT"/>
        </a:p>
      </dgm:t>
    </dgm:pt>
    <dgm:pt modelId="{7C94E5B9-9927-4AC6-8BA5-FB4FC99046E9}">
      <dgm:prSet custT="1"/>
      <dgm:spPr/>
      <dgm:t>
        <a:bodyPr/>
        <a:lstStyle/>
        <a:p>
          <a:r>
            <a:rPr lang="it-IT" sz="1400" dirty="0"/>
            <a:t>3.2 Ricerca Tecnologie Innovative</a:t>
          </a:r>
        </a:p>
      </dgm:t>
    </dgm:pt>
    <dgm:pt modelId="{49BD9D8E-6B70-487B-B175-189CE54905DD}" type="parTrans" cxnId="{367930FF-413F-4E57-9FDC-85BDB6A0C548}">
      <dgm:prSet/>
      <dgm:spPr/>
      <dgm:t>
        <a:bodyPr/>
        <a:lstStyle/>
        <a:p>
          <a:endParaRPr lang="it-IT"/>
        </a:p>
      </dgm:t>
    </dgm:pt>
    <dgm:pt modelId="{31B158AD-A444-40C9-9D5B-1B7DE9148F50}" type="sibTrans" cxnId="{367930FF-413F-4E57-9FDC-85BDB6A0C548}">
      <dgm:prSet/>
      <dgm:spPr/>
      <dgm:t>
        <a:bodyPr/>
        <a:lstStyle/>
        <a:p>
          <a:endParaRPr lang="it-IT"/>
        </a:p>
      </dgm:t>
    </dgm:pt>
    <dgm:pt modelId="{DFFAEA17-C95C-4415-98CB-8CB4EF72372A}">
      <dgm:prSet custT="1"/>
      <dgm:spPr/>
      <dgm:t>
        <a:bodyPr/>
        <a:lstStyle/>
        <a:p>
          <a:r>
            <a:rPr lang="it-IT" sz="1400" dirty="0"/>
            <a:t>3.3 Analisi dei Costi</a:t>
          </a:r>
        </a:p>
      </dgm:t>
    </dgm:pt>
    <dgm:pt modelId="{FFB86033-97EA-430B-AF0F-C3239CE2E488}" type="parTrans" cxnId="{5298DE3F-E41A-4A9D-98CD-9835C6555290}">
      <dgm:prSet/>
      <dgm:spPr/>
      <dgm:t>
        <a:bodyPr/>
        <a:lstStyle/>
        <a:p>
          <a:endParaRPr lang="it-IT"/>
        </a:p>
      </dgm:t>
    </dgm:pt>
    <dgm:pt modelId="{CD11F294-9A6C-47FF-96FB-04D3A039DAA8}" type="sibTrans" cxnId="{5298DE3F-E41A-4A9D-98CD-9835C6555290}">
      <dgm:prSet/>
      <dgm:spPr/>
      <dgm:t>
        <a:bodyPr/>
        <a:lstStyle/>
        <a:p>
          <a:endParaRPr lang="it-IT"/>
        </a:p>
      </dgm:t>
    </dgm:pt>
    <dgm:pt modelId="{8BE07176-51FE-4D29-A32B-A4973C3E5EC3}">
      <dgm:prSet custT="1"/>
      <dgm:spPr/>
      <dgm:t>
        <a:bodyPr/>
        <a:lstStyle/>
        <a:p>
          <a:r>
            <a:rPr lang="it-IT" sz="1400" b="0" i="0" u="none" dirty="0"/>
            <a:t>4.1 Descrizione del Project work </a:t>
          </a:r>
          <a:endParaRPr lang="it-IT" sz="1400" dirty="0"/>
        </a:p>
      </dgm:t>
    </dgm:pt>
    <dgm:pt modelId="{980021A5-F2D8-4CD8-8631-CF13BE38BB8C}" type="parTrans" cxnId="{E023A48F-72A2-4F96-ABF7-767B0D0AB6EA}">
      <dgm:prSet/>
      <dgm:spPr/>
      <dgm:t>
        <a:bodyPr/>
        <a:lstStyle/>
        <a:p>
          <a:endParaRPr lang="it-IT"/>
        </a:p>
      </dgm:t>
    </dgm:pt>
    <dgm:pt modelId="{9B6FD5EF-DB37-4ED9-8AED-7C575FCDBBF2}" type="sibTrans" cxnId="{E023A48F-72A2-4F96-ABF7-767B0D0AB6EA}">
      <dgm:prSet/>
      <dgm:spPr/>
      <dgm:t>
        <a:bodyPr/>
        <a:lstStyle/>
        <a:p>
          <a:endParaRPr lang="it-IT"/>
        </a:p>
      </dgm:t>
    </dgm:pt>
    <dgm:pt modelId="{FB0729CE-4449-4349-9D5C-A69CBE4AA085}">
      <dgm:prSet custT="1"/>
      <dgm:spPr/>
      <dgm:t>
        <a:bodyPr/>
        <a:lstStyle/>
        <a:p>
          <a:r>
            <a:rPr lang="it-IT" sz="1400" dirty="0"/>
            <a:t>4.2 Analisi del piano delle attività</a:t>
          </a:r>
        </a:p>
      </dgm:t>
    </dgm:pt>
    <dgm:pt modelId="{384FFD89-71FE-4C0F-9C91-E0746AEBD3A2}" type="parTrans" cxnId="{212EB55F-DF2E-46EB-8A57-2C623F2C09C3}">
      <dgm:prSet/>
      <dgm:spPr/>
      <dgm:t>
        <a:bodyPr/>
        <a:lstStyle/>
        <a:p>
          <a:endParaRPr lang="it-IT"/>
        </a:p>
      </dgm:t>
    </dgm:pt>
    <dgm:pt modelId="{C845A0DA-9114-470E-904B-D71B472367ED}" type="sibTrans" cxnId="{212EB55F-DF2E-46EB-8A57-2C623F2C09C3}">
      <dgm:prSet/>
      <dgm:spPr/>
      <dgm:t>
        <a:bodyPr/>
        <a:lstStyle/>
        <a:p>
          <a:endParaRPr lang="it-IT"/>
        </a:p>
      </dgm:t>
    </dgm:pt>
    <dgm:pt modelId="{34B81E3C-E38E-48B0-8B56-4DA1923D180E}">
      <dgm:prSet custT="1"/>
      <dgm:spPr/>
      <dgm:t>
        <a:bodyPr/>
        <a:lstStyle/>
        <a:p>
          <a:r>
            <a:rPr lang="it-IT" sz="1400" dirty="0"/>
            <a:t>4.3 Analisi dei tempi e dei costi del PW</a:t>
          </a:r>
        </a:p>
      </dgm:t>
    </dgm:pt>
    <dgm:pt modelId="{D243AE16-65F8-4EEF-B5BF-18FBAA429098}" type="parTrans" cxnId="{30F57064-8E4A-4794-8E4C-D4B89D24E14F}">
      <dgm:prSet/>
      <dgm:spPr/>
      <dgm:t>
        <a:bodyPr/>
        <a:lstStyle/>
        <a:p>
          <a:endParaRPr lang="it-IT"/>
        </a:p>
      </dgm:t>
    </dgm:pt>
    <dgm:pt modelId="{23171C54-7CA8-4EFC-AA3C-23C9E588BC96}" type="sibTrans" cxnId="{30F57064-8E4A-4794-8E4C-D4B89D24E14F}">
      <dgm:prSet/>
      <dgm:spPr/>
      <dgm:t>
        <a:bodyPr/>
        <a:lstStyle/>
        <a:p>
          <a:endParaRPr lang="it-IT"/>
        </a:p>
      </dgm:t>
    </dgm:pt>
    <dgm:pt modelId="{C24D86A9-5A46-4E85-98E7-E89D3586A0D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t-IT" sz="1400" dirty="0">
              <a:solidFill>
                <a:sysClr val="windowText" lastClr="000000"/>
              </a:solidFill>
            </a:rPr>
            <a:t>Primo scenario: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it-IT" sz="1400" dirty="0">
              <a:solidFill>
                <a:sysClr val="windowText" lastClr="000000"/>
              </a:solidFill>
            </a:rPr>
            <a:t>«Soddisfatti e rimborsati»</a:t>
          </a:r>
        </a:p>
      </dgm:t>
    </dgm:pt>
    <dgm:pt modelId="{BD220C43-3A46-442B-894B-ADD68768B820}" type="parTrans" cxnId="{6E1DED12-57D4-4DC8-932A-10D1B0BF3F8E}">
      <dgm:prSet/>
      <dgm:spPr/>
      <dgm:t>
        <a:bodyPr/>
        <a:lstStyle/>
        <a:p>
          <a:endParaRPr lang="it-IT"/>
        </a:p>
      </dgm:t>
    </dgm:pt>
    <dgm:pt modelId="{AD2E871B-3269-4D21-9579-FB7F22442C16}" type="sibTrans" cxnId="{6E1DED12-57D4-4DC8-932A-10D1B0BF3F8E}">
      <dgm:prSet/>
      <dgm:spPr/>
      <dgm:t>
        <a:bodyPr/>
        <a:lstStyle/>
        <a:p>
          <a:endParaRPr lang="it-IT"/>
        </a:p>
      </dgm:t>
    </dgm:pt>
    <dgm:pt modelId="{A027F00C-93AD-4D87-B72A-D88633090A9C}">
      <dgm:prSet custT="1"/>
      <dgm:spPr/>
      <dgm:t>
        <a:bodyPr/>
        <a:lstStyle/>
        <a:p>
          <a:r>
            <a:rPr lang="it-IT" sz="1400" dirty="0">
              <a:solidFill>
                <a:sysClr val="windowText" lastClr="000000"/>
              </a:solidFill>
            </a:rPr>
            <a:t>Secondo scenario: «Payment Flow»</a:t>
          </a:r>
        </a:p>
      </dgm:t>
    </dgm:pt>
    <dgm:pt modelId="{EABDEB93-E65B-43E8-ACDA-D7B6362B90B8}" type="parTrans" cxnId="{1C1AC72C-28AC-43AC-90F3-87F808DEF837}">
      <dgm:prSet/>
      <dgm:spPr/>
      <dgm:t>
        <a:bodyPr/>
        <a:lstStyle/>
        <a:p>
          <a:endParaRPr lang="it-IT"/>
        </a:p>
      </dgm:t>
    </dgm:pt>
    <dgm:pt modelId="{30C06D8B-D1A3-464F-90ED-99BB6EFB3726}" type="sibTrans" cxnId="{1C1AC72C-28AC-43AC-90F3-87F808DEF837}">
      <dgm:prSet/>
      <dgm:spPr/>
      <dgm:t>
        <a:bodyPr/>
        <a:lstStyle/>
        <a:p>
          <a:endParaRPr lang="it-IT"/>
        </a:p>
      </dgm:t>
    </dgm:pt>
    <dgm:pt modelId="{8CCF12F7-957A-6D47-A430-476DCEAA5E85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t-IT" sz="1600" dirty="0"/>
            <a:t>2. </a:t>
          </a:r>
          <a:r>
            <a:rPr lang="it-IT" sz="1600" b="1" dirty="0"/>
            <a:t>Analisi degli attori 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it-IT" sz="1600" b="1" dirty="0"/>
            <a:t>del modello organizzativo</a:t>
          </a:r>
        </a:p>
      </dgm:t>
    </dgm:pt>
    <dgm:pt modelId="{4EB1099E-E0AF-3040-8D6B-A3122497A150}" type="sibTrans" cxnId="{73D198A9-428A-E343-BC0B-22EB1BB95792}">
      <dgm:prSet/>
      <dgm:spPr/>
      <dgm:t>
        <a:bodyPr/>
        <a:lstStyle/>
        <a:p>
          <a:endParaRPr lang="it-IT"/>
        </a:p>
      </dgm:t>
    </dgm:pt>
    <dgm:pt modelId="{6CE101B6-D1F2-DB46-A2CB-5820B9F50A23}" type="parTrans" cxnId="{73D198A9-428A-E343-BC0B-22EB1BB95792}">
      <dgm:prSet/>
      <dgm:spPr/>
      <dgm:t>
        <a:bodyPr/>
        <a:lstStyle/>
        <a:p>
          <a:endParaRPr lang="it-IT" sz="2400"/>
        </a:p>
      </dgm:t>
    </dgm:pt>
    <dgm:pt modelId="{22E33C01-6CE8-9D42-AC9C-28D796EA66FA}" type="pres">
      <dgm:prSet presAssocID="{752A5FA3-ADBF-1B4C-8762-2617AEB6BDE6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90F96A2-BA85-1B4A-B1B6-61BFB5BDC491}" type="pres">
      <dgm:prSet presAssocID="{EC54E996-7229-CD49-AE55-43A120C6C76D}" presName="hierRoot1" presStyleCnt="0">
        <dgm:presLayoutVars>
          <dgm:hierBranch val="init"/>
        </dgm:presLayoutVars>
      </dgm:prSet>
      <dgm:spPr/>
    </dgm:pt>
    <dgm:pt modelId="{5381254F-4A7C-7C4F-9F8D-52F62E13EBD3}" type="pres">
      <dgm:prSet presAssocID="{EC54E996-7229-CD49-AE55-43A120C6C76D}" presName="rootComposite1" presStyleCnt="0"/>
      <dgm:spPr/>
    </dgm:pt>
    <dgm:pt modelId="{CD6647C7-F9F1-9B4A-A9ED-FB12858803FC}" type="pres">
      <dgm:prSet presAssocID="{EC54E996-7229-CD49-AE55-43A120C6C76D}" presName="rootText1" presStyleLbl="alignAcc1" presStyleIdx="0" presStyleCnt="0" custScaleX="206568" custScaleY="177522">
        <dgm:presLayoutVars>
          <dgm:chPref val="3"/>
        </dgm:presLayoutVars>
      </dgm:prSet>
      <dgm:spPr/>
    </dgm:pt>
    <dgm:pt modelId="{19678456-AFC2-9740-8E17-CF0D79060A06}" type="pres">
      <dgm:prSet presAssocID="{EC54E996-7229-CD49-AE55-43A120C6C76D}" presName="topArc1" presStyleLbl="parChTrans1D1" presStyleIdx="0" presStyleCnt="34"/>
      <dgm:spPr/>
    </dgm:pt>
    <dgm:pt modelId="{36842037-16FF-1A4A-A3EA-53F45121868C}" type="pres">
      <dgm:prSet presAssocID="{EC54E996-7229-CD49-AE55-43A120C6C76D}" presName="bottomArc1" presStyleLbl="parChTrans1D1" presStyleIdx="1" presStyleCnt="34"/>
      <dgm:spPr/>
    </dgm:pt>
    <dgm:pt modelId="{CDE71E0E-E1B1-C84D-8684-521032E27CEA}" type="pres">
      <dgm:prSet presAssocID="{EC54E996-7229-CD49-AE55-43A120C6C76D}" presName="topConnNode1" presStyleLbl="node1" presStyleIdx="0" presStyleCnt="0"/>
      <dgm:spPr/>
    </dgm:pt>
    <dgm:pt modelId="{40958AC6-85F5-414D-A262-70CCCFC2A874}" type="pres">
      <dgm:prSet presAssocID="{EC54E996-7229-CD49-AE55-43A120C6C76D}" presName="hierChild2" presStyleCnt="0"/>
      <dgm:spPr/>
    </dgm:pt>
    <dgm:pt modelId="{C18F1118-D736-AC4A-8A4B-6B7A55292840}" type="pres">
      <dgm:prSet presAssocID="{F3739850-50FD-A448-8C57-E8F8858E62EE}" presName="Name28" presStyleLbl="parChTrans1D2" presStyleIdx="0" presStyleCnt="4"/>
      <dgm:spPr/>
    </dgm:pt>
    <dgm:pt modelId="{6DDD9ACC-C1C0-0A45-8262-055C691C0B19}" type="pres">
      <dgm:prSet presAssocID="{A1BDA664-1812-6F4B-AC03-E946971F852E}" presName="hierRoot2" presStyleCnt="0">
        <dgm:presLayoutVars>
          <dgm:hierBranch val="init"/>
        </dgm:presLayoutVars>
      </dgm:prSet>
      <dgm:spPr/>
    </dgm:pt>
    <dgm:pt modelId="{DAAA1F93-756C-C74B-8E73-E482878AF54F}" type="pres">
      <dgm:prSet presAssocID="{A1BDA664-1812-6F4B-AC03-E946971F852E}" presName="rootComposite2" presStyleCnt="0"/>
      <dgm:spPr/>
    </dgm:pt>
    <dgm:pt modelId="{F0430CD2-6525-A149-B85E-57FC6434F928}" type="pres">
      <dgm:prSet presAssocID="{A1BDA664-1812-6F4B-AC03-E946971F852E}" presName="rootText2" presStyleLbl="alignAcc1" presStyleIdx="0" presStyleCnt="0">
        <dgm:presLayoutVars>
          <dgm:chPref val="3"/>
        </dgm:presLayoutVars>
      </dgm:prSet>
      <dgm:spPr/>
    </dgm:pt>
    <dgm:pt modelId="{CB76FF33-333A-0540-8A67-B233AFC8AC1D}" type="pres">
      <dgm:prSet presAssocID="{A1BDA664-1812-6F4B-AC03-E946971F852E}" presName="topArc2" presStyleLbl="parChTrans1D1" presStyleIdx="2" presStyleCnt="34"/>
      <dgm:spPr/>
    </dgm:pt>
    <dgm:pt modelId="{2C540CA2-3234-6649-BE9C-0B3580AE6D74}" type="pres">
      <dgm:prSet presAssocID="{A1BDA664-1812-6F4B-AC03-E946971F852E}" presName="bottomArc2" presStyleLbl="parChTrans1D1" presStyleIdx="3" presStyleCnt="34"/>
      <dgm:spPr/>
    </dgm:pt>
    <dgm:pt modelId="{08B943D8-48B3-7B47-B14E-E0D11A655AE2}" type="pres">
      <dgm:prSet presAssocID="{A1BDA664-1812-6F4B-AC03-E946971F852E}" presName="topConnNode2" presStyleLbl="node2" presStyleIdx="0" presStyleCnt="0"/>
      <dgm:spPr/>
    </dgm:pt>
    <dgm:pt modelId="{F153FA3C-448D-0841-B715-8FAEB52EFF9B}" type="pres">
      <dgm:prSet presAssocID="{A1BDA664-1812-6F4B-AC03-E946971F852E}" presName="hierChild4" presStyleCnt="0"/>
      <dgm:spPr/>
    </dgm:pt>
    <dgm:pt modelId="{B1F0A332-6BFF-D54D-8ECE-C0B74DDFA60B}" type="pres">
      <dgm:prSet presAssocID="{D5CD7B90-764A-C24A-A54D-EA234B98D402}" presName="Name28" presStyleLbl="parChTrans1D3" presStyleIdx="0" presStyleCnt="10"/>
      <dgm:spPr/>
    </dgm:pt>
    <dgm:pt modelId="{3022647A-372A-0F47-B6E2-26FF674724D8}" type="pres">
      <dgm:prSet presAssocID="{030961C7-1399-F74D-9AF0-3EE1387902BA}" presName="hierRoot2" presStyleCnt="0">
        <dgm:presLayoutVars>
          <dgm:hierBranch val="init"/>
        </dgm:presLayoutVars>
      </dgm:prSet>
      <dgm:spPr/>
    </dgm:pt>
    <dgm:pt modelId="{A1BF4BC1-A04D-3C48-9B94-F9C8237510AB}" type="pres">
      <dgm:prSet presAssocID="{030961C7-1399-F74D-9AF0-3EE1387902BA}" presName="rootComposite2" presStyleCnt="0"/>
      <dgm:spPr/>
    </dgm:pt>
    <dgm:pt modelId="{F755C385-1B41-4D45-AE31-CBF99FF7F286}" type="pres">
      <dgm:prSet presAssocID="{030961C7-1399-F74D-9AF0-3EE1387902BA}" presName="rootText2" presStyleLbl="alignAcc1" presStyleIdx="0" presStyleCnt="0" custScaleX="162065" custScaleY="153119" custLinFactY="63729" custLinFactNeighborX="3268" custLinFactNeighborY="100000">
        <dgm:presLayoutVars>
          <dgm:chPref val="3"/>
        </dgm:presLayoutVars>
      </dgm:prSet>
      <dgm:spPr/>
    </dgm:pt>
    <dgm:pt modelId="{8737D3D3-96BF-054E-86BC-96F6DD7F8A83}" type="pres">
      <dgm:prSet presAssocID="{030961C7-1399-F74D-9AF0-3EE1387902BA}" presName="topArc2" presStyleLbl="parChTrans1D1" presStyleIdx="4" presStyleCnt="34"/>
      <dgm:spPr/>
    </dgm:pt>
    <dgm:pt modelId="{83DC0750-2110-0348-B272-5962E73B025D}" type="pres">
      <dgm:prSet presAssocID="{030961C7-1399-F74D-9AF0-3EE1387902BA}" presName="bottomArc2" presStyleLbl="parChTrans1D1" presStyleIdx="5" presStyleCnt="34"/>
      <dgm:spPr/>
    </dgm:pt>
    <dgm:pt modelId="{DDACEFE8-D21A-3043-BF80-DE13976A2B13}" type="pres">
      <dgm:prSet presAssocID="{030961C7-1399-F74D-9AF0-3EE1387902BA}" presName="topConnNode2" presStyleLbl="node3" presStyleIdx="0" presStyleCnt="0"/>
      <dgm:spPr/>
    </dgm:pt>
    <dgm:pt modelId="{59FAA280-651A-0643-B9A3-6DA3FBF86717}" type="pres">
      <dgm:prSet presAssocID="{030961C7-1399-F74D-9AF0-3EE1387902BA}" presName="hierChild4" presStyleCnt="0"/>
      <dgm:spPr/>
    </dgm:pt>
    <dgm:pt modelId="{9B7D5AA7-EBCA-1043-8554-9E7F86D1A970}" type="pres">
      <dgm:prSet presAssocID="{030961C7-1399-F74D-9AF0-3EE1387902BA}" presName="hierChild5" presStyleCnt="0"/>
      <dgm:spPr/>
    </dgm:pt>
    <dgm:pt modelId="{FDA5CBED-0683-CD48-8F63-1C5A1305FB1E}" type="pres">
      <dgm:prSet presAssocID="{480F0146-CACC-294D-922C-B2CCAB30B5B8}" presName="Name28" presStyleLbl="parChTrans1D3" presStyleIdx="1" presStyleCnt="10"/>
      <dgm:spPr/>
    </dgm:pt>
    <dgm:pt modelId="{DFBCADCD-A42C-194B-9F38-724E3C0B2E41}" type="pres">
      <dgm:prSet presAssocID="{A49F8D76-FD15-714B-BA0B-3468DC7B9B02}" presName="hierRoot2" presStyleCnt="0">
        <dgm:presLayoutVars>
          <dgm:hierBranch val="init"/>
        </dgm:presLayoutVars>
      </dgm:prSet>
      <dgm:spPr/>
    </dgm:pt>
    <dgm:pt modelId="{F27C836E-6B2E-0349-8FD6-6F754F7F2D09}" type="pres">
      <dgm:prSet presAssocID="{A49F8D76-FD15-714B-BA0B-3468DC7B9B02}" presName="rootComposite2" presStyleCnt="0"/>
      <dgm:spPr/>
    </dgm:pt>
    <dgm:pt modelId="{50DF3420-4866-B94E-A76B-C092665664C9}" type="pres">
      <dgm:prSet presAssocID="{A49F8D76-FD15-714B-BA0B-3468DC7B9B02}" presName="rootText2" presStyleLbl="alignAcc1" presStyleIdx="0" presStyleCnt="0">
        <dgm:presLayoutVars>
          <dgm:chPref val="3"/>
        </dgm:presLayoutVars>
      </dgm:prSet>
      <dgm:spPr/>
    </dgm:pt>
    <dgm:pt modelId="{BBA258B1-7DE9-A54D-A2A8-E6855425FE37}" type="pres">
      <dgm:prSet presAssocID="{A49F8D76-FD15-714B-BA0B-3468DC7B9B02}" presName="topArc2" presStyleLbl="parChTrans1D1" presStyleIdx="6" presStyleCnt="34"/>
      <dgm:spPr/>
    </dgm:pt>
    <dgm:pt modelId="{2F07F9CF-5C67-D943-8395-E34AB1051F35}" type="pres">
      <dgm:prSet presAssocID="{A49F8D76-FD15-714B-BA0B-3468DC7B9B02}" presName="bottomArc2" presStyleLbl="parChTrans1D1" presStyleIdx="7" presStyleCnt="34"/>
      <dgm:spPr/>
    </dgm:pt>
    <dgm:pt modelId="{2CF021D3-88C3-4C45-9453-7C3575837042}" type="pres">
      <dgm:prSet presAssocID="{A49F8D76-FD15-714B-BA0B-3468DC7B9B02}" presName="topConnNode2" presStyleLbl="node3" presStyleIdx="0" presStyleCnt="0"/>
      <dgm:spPr/>
    </dgm:pt>
    <dgm:pt modelId="{F97F7792-698F-864B-9BFC-FDCFE995E5E1}" type="pres">
      <dgm:prSet presAssocID="{A49F8D76-FD15-714B-BA0B-3468DC7B9B02}" presName="hierChild4" presStyleCnt="0"/>
      <dgm:spPr/>
    </dgm:pt>
    <dgm:pt modelId="{0339A7E3-AF2E-4D47-9AB3-FDF556938805}" type="pres">
      <dgm:prSet presAssocID="{BD220C43-3A46-442B-894B-ADD68768B820}" presName="Name28" presStyleLbl="parChTrans1D4" presStyleIdx="0" presStyleCnt="2"/>
      <dgm:spPr/>
    </dgm:pt>
    <dgm:pt modelId="{F5C8DFA0-C90A-4F21-B527-DC9741962E63}" type="pres">
      <dgm:prSet presAssocID="{C24D86A9-5A46-4E85-98E7-E89D3586A0D6}" presName="hierRoot2" presStyleCnt="0">
        <dgm:presLayoutVars>
          <dgm:hierBranch val="init"/>
        </dgm:presLayoutVars>
      </dgm:prSet>
      <dgm:spPr/>
    </dgm:pt>
    <dgm:pt modelId="{50493436-12DF-4BEB-A565-D5408C7167BF}" type="pres">
      <dgm:prSet presAssocID="{C24D86A9-5A46-4E85-98E7-E89D3586A0D6}" presName="rootComposite2" presStyleCnt="0"/>
      <dgm:spPr/>
    </dgm:pt>
    <dgm:pt modelId="{5A9A2CD2-7287-44C9-876D-F2AFBA9EC92E}" type="pres">
      <dgm:prSet presAssocID="{C24D86A9-5A46-4E85-98E7-E89D3586A0D6}" presName="rootText2" presStyleLbl="alignAcc1" presStyleIdx="0" presStyleCnt="0" custScaleX="133848">
        <dgm:presLayoutVars>
          <dgm:chPref val="3"/>
        </dgm:presLayoutVars>
      </dgm:prSet>
      <dgm:spPr/>
    </dgm:pt>
    <dgm:pt modelId="{B838DC37-C679-4275-B29B-B3995F8A7598}" type="pres">
      <dgm:prSet presAssocID="{C24D86A9-5A46-4E85-98E7-E89D3586A0D6}" presName="topArc2" presStyleLbl="parChTrans1D1" presStyleIdx="8" presStyleCnt="34"/>
      <dgm:spPr/>
    </dgm:pt>
    <dgm:pt modelId="{44D457D6-B566-48B4-8192-0541441B23D0}" type="pres">
      <dgm:prSet presAssocID="{C24D86A9-5A46-4E85-98E7-E89D3586A0D6}" presName="bottomArc2" presStyleLbl="parChTrans1D1" presStyleIdx="9" presStyleCnt="34"/>
      <dgm:spPr/>
    </dgm:pt>
    <dgm:pt modelId="{CDD24219-CF27-47EE-99D6-C6DE943915F4}" type="pres">
      <dgm:prSet presAssocID="{C24D86A9-5A46-4E85-98E7-E89D3586A0D6}" presName="topConnNode2" presStyleLbl="node4" presStyleIdx="0" presStyleCnt="0"/>
      <dgm:spPr/>
    </dgm:pt>
    <dgm:pt modelId="{9BBDDCBE-4131-422A-BDA4-A161F283A12C}" type="pres">
      <dgm:prSet presAssocID="{C24D86A9-5A46-4E85-98E7-E89D3586A0D6}" presName="hierChild4" presStyleCnt="0"/>
      <dgm:spPr/>
    </dgm:pt>
    <dgm:pt modelId="{F8B4ECEC-4FAB-4121-BC6B-7A72BD50449A}" type="pres">
      <dgm:prSet presAssocID="{C24D86A9-5A46-4E85-98E7-E89D3586A0D6}" presName="hierChild5" presStyleCnt="0"/>
      <dgm:spPr/>
    </dgm:pt>
    <dgm:pt modelId="{701BF444-0D77-4607-9F0C-681804331A56}" type="pres">
      <dgm:prSet presAssocID="{EABDEB93-E65B-43E8-ACDA-D7B6362B90B8}" presName="Name28" presStyleLbl="parChTrans1D4" presStyleIdx="1" presStyleCnt="2"/>
      <dgm:spPr/>
    </dgm:pt>
    <dgm:pt modelId="{3DA1C687-99C0-408B-A6C6-2576B660396D}" type="pres">
      <dgm:prSet presAssocID="{A027F00C-93AD-4D87-B72A-D88633090A9C}" presName="hierRoot2" presStyleCnt="0">
        <dgm:presLayoutVars>
          <dgm:hierBranch val="init"/>
        </dgm:presLayoutVars>
      </dgm:prSet>
      <dgm:spPr/>
    </dgm:pt>
    <dgm:pt modelId="{9A19411D-44C2-4AD3-B37B-B11799BE3657}" type="pres">
      <dgm:prSet presAssocID="{A027F00C-93AD-4D87-B72A-D88633090A9C}" presName="rootComposite2" presStyleCnt="0"/>
      <dgm:spPr/>
    </dgm:pt>
    <dgm:pt modelId="{FD1B6F3F-4A14-4EBE-9527-EB8E05417B0E}" type="pres">
      <dgm:prSet presAssocID="{A027F00C-93AD-4D87-B72A-D88633090A9C}" presName="rootText2" presStyleLbl="alignAcc1" presStyleIdx="0" presStyleCnt="0">
        <dgm:presLayoutVars>
          <dgm:chPref val="3"/>
        </dgm:presLayoutVars>
      </dgm:prSet>
      <dgm:spPr/>
    </dgm:pt>
    <dgm:pt modelId="{79FBBB87-D5CE-46F7-A026-5C7B2F41C75F}" type="pres">
      <dgm:prSet presAssocID="{A027F00C-93AD-4D87-B72A-D88633090A9C}" presName="topArc2" presStyleLbl="parChTrans1D1" presStyleIdx="10" presStyleCnt="34"/>
      <dgm:spPr/>
    </dgm:pt>
    <dgm:pt modelId="{F2DDCE5B-3C69-48CD-AF64-B0AB05224408}" type="pres">
      <dgm:prSet presAssocID="{A027F00C-93AD-4D87-B72A-D88633090A9C}" presName="bottomArc2" presStyleLbl="parChTrans1D1" presStyleIdx="11" presStyleCnt="34"/>
      <dgm:spPr/>
    </dgm:pt>
    <dgm:pt modelId="{9D29F631-E47B-4542-8811-40C0A87B57A7}" type="pres">
      <dgm:prSet presAssocID="{A027F00C-93AD-4D87-B72A-D88633090A9C}" presName="topConnNode2" presStyleLbl="node4" presStyleIdx="0" presStyleCnt="0"/>
      <dgm:spPr/>
    </dgm:pt>
    <dgm:pt modelId="{1F092095-BBF7-4FE9-8E76-F1314950CEBB}" type="pres">
      <dgm:prSet presAssocID="{A027F00C-93AD-4D87-B72A-D88633090A9C}" presName="hierChild4" presStyleCnt="0"/>
      <dgm:spPr/>
    </dgm:pt>
    <dgm:pt modelId="{E0899C20-E5B5-48E5-9A78-568439D87C0F}" type="pres">
      <dgm:prSet presAssocID="{A027F00C-93AD-4D87-B72A-D88633090A9C}" presName="hierChild5" presStyleCnt="0"/>
      <dgm:spPr/>
    </dgm:pt>
    <dgm:pt modelId="{341A371F-A2E9-BF40-A695-4841E193C364}" type="pres">
      <dgm:prSet presAssocID="{A49F8D76-FD15-714B-BA0B-3468DC7B9B02}" presName="hierChild5" presStyleCnt="0"/>
      <dgm:spPr/>
    </dgm:pt>
    <dgm:pt modelId="{D5D2D874-3927-0C4F-AF52-51D69EA8E49E}" type="pres">
      <dgm:prSet presAssocID="{A1BDA664-1812-6F4B-AC03-E946971F852E}" presName="hierChild5" presStyleCnt="0"/>
      <dgm:spPr/>
    </dgm:pt>
    <dgm:pt modelId="{DFE4056E-E420-D54D-A6F1-86287F64054F}" type="pres">
      <dgm:prSet presAssocID="{6CE101B6-D1F2-DB46-A2CB-5820B9F50A23}" presName="Name28" presStyleLbl="parChTrans1D2" presStyleIdx="1" presStyleCnt="4"/>
      <dgm:spPr/>
    </dgm:pt>
    <dgm:pt modelId="{55379153-D156-FF44-9DC7-CA5702CFB54A}" type="pres">
      <dgm:prSet presAssocID="{8CCF12F7-957A-6D47-A430-476DCEAA5E85}" presName="hierRoot2" presStyleCnt="0">
        <dgm:presLayoutVars>
          <dgm:hierBranch val="init"/>
        </dgm:presLayoutVars>
      </dgm:prSet>
      <dgm:spPr/>
    </dgm:pt>
    <dgm:pt modelId="{D6943E57-560C-0941-8621-E02A7A64BEF8}" type="pres">
      <dgm:prSet presAssocID="{8CCF12F7-957A-6D47-A430-476DCEAA5E85}" presName="rootComposite2" presStyleCnt="0"/>
      <dgm:spPr/>
    </dgm:pt>
    <dgm:pt modelId="{835A1B06-91F8-1840-BE45-3F04C092113D}" type="pres">
      <dgm:prSet presAssocID="{8CCF12F7-957A-6D47-A430-476DCEAA5E85}" presName="rootText2" presStyleLbl="alignAcc1" presStyleIdx="0" presStyleCnt="0" custScaleX="156742" custScaleY="140561" custLinFactNeighborX="-12797" custLinFactNeighborY="-23399">
        <dgm:presLayoutVars>
          <dgm:chPref val="3"/>
        </dgm:presLayoutVars>
      </dgm:prSet>
      <dgm:spPr/>
    </dgm:pt>
    <dgm:pt modelId="{91290AB3-887B-3942-85D5-757F4C8ACA72}" type="pres">
      <dgm:prSet presAssocID="{8CCF12F7-957A-6D47-A430-476DCEAA5E85}" presName="topArc2" presStyleLbl="parChTrans1D1" presStyleIdx="12" presStyleCnt="34"/>
      <dgm:spPr/>
    </dgm:pt>
    <dgm:pt modelId="{6A66364F-577E-854B-B7F6-9576982F1A07}" type="pres">
      <dgm:prSet presAssocID="{8CCF12F7-957A-6D47-A430-476DCEAA5E85}" presName="bottomArc2" presStyleLbl="parChTrans1D1" presStyleIdx="13" presStyleCnt="34"/>
      <dgm:spPr/>
    </dgm:pt>
    <dgm:pt modelId="{97BAE77D-2C00-EA4C-9474-0FA7FF406E16}" type="pres">
      <dgm:prSet presAssocID="{8CCF12F7-957A-6D47-A430-476DCEAA5E85}" presName="topConnNode2" presStyleLbl="node2" presStyleIdx="0" presStyleCnt="0"/>
      <dgm:spPr/>
    </dgm:pt>
    <dgm:pt modelId="{19FE1815-ED82-B447-B938-D57B95390F11}" type="pres">
      <dgm:prSet presAssocID="{8CCF12F7-957A-6D47-A430-476DCEAA5E85}" presName="hierChild4" presStyleCnt="0"/>
      <dgm:spPr/>
    </dgm:pt>
    <dgm:pt modelId="{656619AD-2868-BD41-AB67-095761B4ADC0}" type="pres">
      <dgm:prSet presAssocID="{825ACF71-2082-4145-8325-189A78E86489}" presName="Name28" presStyleLbl="parChTrans1D3" presStyleIdx="2" presStyleCnt="10"/>
      <dgm:spPr/>
    </dgm:pt>
    <dgm:pt modelId="{63814F3D-CDAA-244C-A1F0-7D9914ABA813}" type="pres">
      <dgm:prSet presAssocID="{C09A37DA-5F6F-024D-8E91-8EEEFAFB8344}" presName="hierRoot2" presStyleCnt="0">
        <dgm:presLayoutVars>
          <dgm:hierBranch val="init"/>
        </dgm:presLayoutVars>
      </dgm:prSet>
      <dgm:spPr/>
    </dgm:pt>
    <dgm:pt modelId="{BB961594-C3D1-7B45-A863-F43218B02E8F}" type="pres">
      <dgm:prSet presAssocID="{C09A37DA-5F6F-024D-8E91-8EEEFAFB8344}" presName="rootComposite2" presStyleCnt="0"/>
      <dgm:spPr/>
    </dgm:pt>
    <dgm:pt modelId="{410824F0-38EC-FA4B-9403-FD58F5067BFD}" type="pres">
      <dgm:prSet presAssocID="{C09A37DA-5F6F-024D-8E91-8EEEFAFB8344}" presName="rootText2" presStyleLbl="alignAcc1" presStyleIdx="0" presStyleCnt="0" custLinFactNeighborX="-1539" custLinFactNeighborY="-14609">
        <dgm:presLayoutVars>
          <dgm:chPref val="3"/>
        </dgm:presLayoutVars>
      </dgm:prSet>
      <dgm:spPr/>
    </dgm:pt>
    <dgm:pt modelId="{3BED4D73-05DD-134A-B640-001B35761CE7}" type="pres">
      <dgm:prSet presAssocID="{C09A37DA-5F6F-024D-8E91-8EEEFAFB8344}" presName="topArc2" presStyleLbl="parChTrans1D1" presStyleIdx="14" presStyleCnt="34"/>
      <dgm:spPr/>
    </dgm:pt>
    <dgm:pt modelId="{5622BFCA-E0FA-8240-9032-AF0A26DA0512}" type="pres">
      <dgm:prSet presAssocID="{C09A37DA-5F6F-024D-8E91-8EEEFAFB8344}" presName="bottomArc2" presStyleLbl="parChTrans1D1" presStyleIdx="15" presStyleCnt="34"/>
      <dgm:spPr/>
    </dgm:pt>
    <dgm:pt modelId="{B2D8BB0B-AA95-4C46-955B-029A6617A320}" type="pres">
      <dgm:prSet presAssocID="{C09A37DA-5F6F-024D-8E91-8EEEFAFB8344}" presName="topConnNode2" presStyleLbl="node3" presStyleIdx="0" presStyleCnt="0"/>
      <dgm:spPr/>
    </dgm:pt>
    <dgm:pt modelId="{CE0551BC-4A7C-6C4F-8F0A-1DF71274F745}" type="pres">
      <dgm:prSet presAssocID="{C09A37DA-5F6F-024D-8E91-8EEEFAFB8344}" presName="hierChild4" presStyleCnt="0"/>
      <dgm:spPr/>
    </dgm:pt>
    <dgm:pt modelId="{C185016D-2C73-6542-B48D-6C6561DBC1DA}" type="pres">
      <dgm:prSet presAssocID="{C09A37DA-5F6F-024D-8E91-8EEEFAFB8344}" presName="hierChild5" presStyleCnt="0"/>
      <dgm:spPr/>
    </dgm:pt>
    <dgm:pt modelId="{A7AC9E8A-679A-8842-AF89-FE4728616A0F}" type="pres">
      <dgm:prSet presAssocID="{5A405EA5-A31B-0A4E-8786-4C299B2751C2}" presName="Name28" presStyleLbl="parChTrans1D3" presStyleIdx="3" presStyleCnt="10"/>
      <dgm:spPr/>
    </dgm:pt>
    <dgm:pt modelId="{BDBDC702-8306-E541-9C34-C4374CA64A70}" type="pres">
      <dgm:prSet presAssocID="{17DACB56-A62E-614A-A316-0F911DA74D06}" presName="hierRoot2" presStyleCnt="0">
        <dgm:presLayoutVars>
          <dgm:hierBranch val="init"/>
        </dgm:presLayoutVars>
      </dgm:prSet>
      <dgm:spPr/>
    </dgm:pt>
    <dgm:pt modelId="{255C5187-0B3E-BF4A-AF0E-EB091BA17D62}" type="pres">
      <dgm:prSet presAssocID="{17DACB56-A62E-614A-A316-0F911DA74D06}" presName="rootComposite2" presStyleCnt="0"/>
      <dgm:spPr/>
    </dgm:pt>
    <dgm:pt modelId="{041694ED-B280-9A4A-8354-5E7903243498}" type="pres">
      <dgm:prSet presAssocID="{17DACB56-A62E-614A-A316-0F911DA74D06}" presName="rootText2" presStyleLbl="alignAcc1" presStyleIdx="0" presStyleCnt="0">
        <dgm:presLayoutVars>
          <dgm:chPref val="3"/>
        </dgm:presLayoutVars>
      </dgm:prSet>
      <dgm:spPr/>
    </dgm:pt>
    <dgm:pt modelId="{00FD7899-1355-6249-934A-70A432DC699E}" type="pres">
      <dgm:prSet presAssocID="{17DACB56-A62E-614A-A316-0F911DA74D06}" presName="topArc2" presStyleLbl="parChTrans1D1" presStyleIdx="16" presStyleCnt="34"/>
      <dgm:spPr/>
    </dgm:pt>
    <dgm:pt modelId="{EFF6D63D-71B7-CB43-A242-9E0EBDBA6627}" type="pres">
      <dgm:prSet presAssocID="{17DACB56-A62E-614A-A316-0F911DA74D06}" presName="bottomArc2" presStyleLbl="parChTrans1D1" presStyleIdx="17" presStyleCnt="34"/>
      <dgm:spPr/>
    </dgm:pt>
    <dgm:pt modelId="{578151E8-15E0-124F-92BB-837745BBDA56}" type="pres">
      <dgm:prSet presAssocID="{17DACB56-A62E-614A-A316-0F911DA74D06}" presName="topConnNode2" presStyleLbl="node3" presStyleIdx="0" presStyleCnt="0"/>
      <dgm:spPr/>
    </dgm:pt>
    <dgm:pt modelId="{FA4BD6D9-0A42-894F-A2E9-F98847FB0561}" type="pres">
      <dgm:prSet presAssocID="{17DACB56-A62E-614A-A316-0F911DA74D06}" presName="hierChild4" presStyleCnt="0"/>
      <dgm:spPr/>
    </dgm:pt>
    <dgm:pt modelId="{F4AD4926-440B-A148-998F-FF3C1C94B198}" type="pres">
      <dgm:prSet presAssocID="{17DACB56-A62E-614A-A316-0F911DA74D06}" presName="hierChild5" presStyleCnt="0"/>
      <dgm:spPr/>
    </dgm:pt>
    <dgm:pt modelId="{141009AF-0B5B-5C40-AD90-E14B8F9F1B1C}" type="pres">
      <dgm:prSet presAssocID="{8CCF12F7-957A-6D47-A430-476DCEAA5E85}" presName="hierChild5" presStyleCnt="0"/>
      <dgm:spPr/>
    </dgm:pt>
    <dgm:pt modelId="{944F7393-6EFF-4642-952C-F29746974D0E}" type="pres">
      <dgm:prSet presAssocID="{BB3E8507-03A1-E34F-A45E-A3F239192EDB}" presName="Name28" presStyleLbl="parChTrans1D2" presStyleIdx="2" presStyleCnt="4"/>
      <dgm:spPr/>
    </dgm:pt>
    <dgm:pt modelId="{09234EDA-9C18-0B46-8D79-43C3C12E0288}" type="pres">
      <dgm:prSet presAssocID="{B9E5DB0B-9304-BE4A-9CFE-CEE05640FB86}" presName="hierRoot2" presStyleCnt="0">
        <dgm:presLayoutVars>
          <dgm:hierBranch val="init"/>
        </dgm:presLayoutVars>
      </dgm:prSet>
      <dgm:spPr/>
    </dgm:pt>
    <dgm:pt modelId="{180E1316-BA48-1E4A-B60E-4797F0877A94}" type="pres">
      <dgm:prSet presAssocID="{B9E5DB0B-9304-BE4A-9CFE-CEE05640FB86}" presName="rootComposite2" presStyleCnt="0"/>
      <dgm:spPr/>
    </dgm:pt>
    <dgm:pt modelId="{2D27FBF2-3369-B946-A5EF-6A1B44914251}" type="pres">
      <dgm:prSet presAssocID="{B9E5DB0B-9304-BE4A-9CFE-CEE05640FB86}" presName="rootText2" presStyleLbl="alignAcc1" presStyleIdx="0" presStyleCnt="0" custScaleX="123133" custScaleY="126778">
        <dgm:presLayoutVars>
          <dgm:chPref val="3"/>
        </dgm:presLayoutVars>
      </dgm:prSet>
      <dgm:spPr/>
    </dgm:pt>
    <dgm:pt modelId="{57E100BC-2419-7843-8537-0C292A7B88D3}" type="pres">
      <dgm:prSet presAssocID="{B9E5DB0B-9304-BE4A-9CFE-CEE05640FB86}" presName="topArc2" presStyleLbl="parChTrans1D1" presStyleIdx="18" presStyleCnt="34"/>
      <dgm:spPr/>
    </dgm:pt>
    <dgm:pt modelId="{80C1857C-DD6A-B64C-B6B0-45C2606857E0}" type="pres">
      <dgm:prSet presAssocID="{B9E5DB0B-9304-BE4A-9CFE-CEE05640FB86}" presName="bottomArc2" presStyleLbl="parChTrans1D1" presStyleIdx="19" presStyleCnt="34"/>
      <dgm:spPr/>
    </dgm:pt>
    <dgm:pt modelId="{52D6508F-121B-6046-8D59-D85D61EE4AB6}" type="pres">
      <dgm:prSet presAssocID="{B9E5DB0B-9304-BE4A-9CFE-CEE05640FB86}" presName="topConnNode2" presStyleLbl="node2" presStyleIdx="0" presStyleCnt="0"/>
      <dgm:spPr/>
    </dgm:pt>
    <dgm:pt modelId="{37C071F2-D2B4-124A-8E1B-C848237DD93E}" type="pres">
      <dgm:prSet presAssocID="{B9E5DB0B-9304-BE4A-9CFE-CEE05640FB86}" presName="hierChild4" presStyleCnt="0"/>
      <dgm:spPr/>
    </dgm:pt>
    <dgm:pt modelId="{F305B3FD-0CAB-4DAC-A385-FE8BA6473D59}" type="pres">
      <dgm:prSet presAssocID="{3F723694-EEC7-40C5-9090-5540A528F548}" presName="Name28" presStyleLbl="parChTrans1D3" presStyleIdx="4" presStyleCnt="10"/>
      <dgm:spPr/>
    </dgm:pt>
    <dgm:pt modelId="{F2EDBAFF-C40D-4BB2-97D4-BA6D9035DE84}" type="pres">
      <dgm:prSet presAssocID="{589C78AB-A354-4B1C-9E7F-F836938752F6}" presName="hierRoot2" presStyleCnt="0">
        <dgm:presLayoutVars>
          <dgm:hierBranch val="init"/>
        </dgm:presLayoutVars>
      </dgm:prSet>
      <dgm:spPr/>
    </dgm:pt>
    <dgm:pt modelId="{17612AA4-C535-47B2-BFBB-711AFF7D53F7}" type="pres">
      <dgm:prSet presAssocID="{589C78AB-A354-4B1C-9E7F-F836938752F6}" presName="rootComposite2" presStyleCnt="0"/>
      <dgm:spPr/>
    </dgm:pt>
    <dgm:pt modelId="{360B8B52-8F37-4DDA-8ACD-F15581D2FD8F}" type="pres">
      <dgm:prSet presAssocID="{589C78AB-A354-4B1C-9E7F-F836938752F6}" presName="rootText2" presStyleLbl="alignAcc1" presStyleIdx="0" presStyleCnt="0" custScaleX="136147" custScaleY="135021" custLinFactNeighborX="-2624" custLinFactNeighborY="203">
        <dgm:presLayoutVars>
          <dgm:chPref val="3"/>
        </dgm:presLayoutVars>
      </dgm:prSet>
      <dgm:spPr/>
    </dgm:pt>
    <dgm:pt modelId="{2D886EC8-7487-4873-9EC9-400C5C94CF88}" type="pres">
      <dgm:prSet presAssocID="{589C78AB-A354-4B1C-9E7F-F836938752F6}" presName="topArc2" presStyleLbl="parChTrans1D1" presStyleIdx="20" presStyleCnt="34"/>
      <dgm:spPr/>
    </dgm:pt>
    <dgm:pt modelId="{41C1C02F-447D-44FE-A9BD-F46FDEF97927}" type="pres">
      <dgm:prSet presAssocID="{589C78AB-A354-4B1C-9E7F-F836938752F6}" presName="bottomArc2" presStyleLbl="parChTrans1D1" presStyleIdx="21" presStyleCnt="34"/>
      <dgm:spPr/>
    </dgm:pt>
    <dgm:pt modelId="{C1B40774-61AA-4185-AB2F-EB6EA8C318A8}" type="pres">
      <dgm:prSet presAssocID="{589C78AB-A354-4B1C-9E7F-F836938752F6}" presName="topConnNode2" presStyleLbl="node3" presStyleIdx="0" presStyleCnt="0"/>
      <dgm:spPr/>
    </dgm:pt>
    <dgm:pt modelId="{67F87244-02A7-4DB6-8DC2-9E72ED60CADB}" type="pres">
      <dgm:prSet presAssocID="{589C78AB-A354-4B1C-9E7F-F836938752F6}" presName="hierChild4" presStyleCnt="0"/>
      <dgm:spPr/>
    </dgm:pt>
    <dgm:pt modelId="{97879BFA-9EE9-4D7E-8268-EB80AD366D54}" type="pres">
      <dgm:prSet presAssocID="{589C78AB-A354-4B1C-9E7F-F836938752F6}" presName="hierChild5" presStyleCnt="0"/>
      <dgm:spPr/>
    </dgm:pt>
    <dgm:pt modelId="{7138471B-25F9-4ED4-A441-3D0930A1B537}" type="pres">
      <dgm:prSet presAssocID="{49BD9D8E-6B70-487B-B175-189CE54905DD}" presName="Name28" presStyleLbl="parChTrans1D3" presStyleIdx="5" presStyleCnt="10"/>
      <dgm:spPr/>
    </dgm:pt>
    <dgm:pt modelId="{02787AA0-A2DC-45D8-BBD1-D3FEDC7AA7AD}" type="pres">
      <dgm:prSet presAssocID="{7C94E5B9-9927-4AC6-8BA5-FB4FC99046E9}" presName="hierRoot2" presStyleCnt="0">
        <dgm:presLayoutVars>
          <dgm:hierBranch val="init"/>
        </dgm:presLayoutVars>
      </dgm:prSet>
      <dgm:spPr/>
    </dgm:pt>
    <dgm:pt modelId="{17B97407-1FF0-48AA-8AFB-FEBCFBA2D499}" type="pres">
      <dgm:prSet presAssocID="{7C94E5B9-9927-4AC6-8BA5-FB4FC99046E9}" presName="rootComposite2" presStyleCnt="0"/>
      <dgm:spPr/>
    </dgm:pt>
    <dgm:pt modelId="{2D33A30A-113E-4D0C-B1FD-4A3B93485507}" type="pres">
      <dgm:prSet presAssocID="{7C94E5B9-9927-4AC6-8BA5-FB4FC99046E9}" presName="rootText2" presStyleLbl="alignAcc1" presStyleIdx="0" presStyleCnt="0" custScaleX="124689" custScaleY="111655">
        <dgm:presLayoutVars>
          <dgm:chPref val="3"/>
        </dgm:presLayoutVars>
      </dgm:prSet>
      <dgm:spPr/>
    </dgm:pt>
    <dgm:pt modelId="{663D36D3-6CFC-4F98-B9D4-13921587BA05}" type="pres">
      <dgm:prSet presAssocID="{7C94E5B9-9927-4AC6-8BA5-FB4FC99046E9}" presName="topArc2" presStyleLbl="parChTrans1D1" presStyleIdx="22" presStyleCnt="34"/>
      <dgm:spPr/>
    </dgm:pt>
    <dgm:pt modelId="{5B99EA9A-4EDA-4104-B40D-CA728CE4387E}" type="pres">
      <dgm:prSet presAssocID="{7C94E5B9-9927-4AC6-8BA5-FB4FC99046E9}" presName="bottomArc2" presStyleLbl="parChTrans1D1" presStyleIdx="23" presStyleCnt="34"/>
      <dgm:spPr/>
    </dgm:pt>
    <dgm:pt modelId="{E433D019-08C9-4742-88A2-BFA7259A52C1}" type="pres">
      <dgm:prSet presAssocID="{7C94E5B9-9927-4AC6-8BA5-FB4FC99046E9}" presName="topConnNode2" presStyleLbl="node3" presStyleIdx="0" presStyleCnt="0"/>
      <dgm:spPr/>
    </dgm:pt>
    <dgm:pt modelId="{0CE3B8B2-4339-46B4-B44D-4460B76225A3}" type="pres">
      <dgm:prSet presAssocID="{7C94E5B9-9927-4AC6-8BA5-FB4FC99046E9}" presName="hierChild4" presStyleCnt="0"/>
      <dgm:spPr/>
    </dgm:pt>
    <dgm:pt modelId="{B4A31F7E-CCA5-46FD-8546-E7E85720FA4B}" type="pres">
      <dgm:prSet presAssocID="{7C94E5B9-9927-4AC6-8BA5-FB4FC99046E9}" presName="hierChild5" presStyleCnt="0"/>
      <dgm:spPr/>
    </dgm:pt>
    <dgm:pt modelId="{C7677F48-E840-4FD6-81DC-136EA27F20A5}" type="pres">
      <dgm:prSet presAssocID="{FFB86033-97EA-430B-AF0F-C3239CE2E488}" presName="Name28" presStyleLbl="parChTrans1D3" presStyleIdx="6" presStyleCnt="10"/>
      <dgm:spPr/>
    </dgm:pt>
    <dgm:pt modelId="{B496F8B4-ABBA-4D91-BC7D-262BC82131E2}" type="pres">
      <dgm:prSet presAssocID="{DFFAEA17-C95C-4415-98CB-8CB4EF72372A}" presName="hierRoot2" presStyleCnt="0">
        <dgm:presLayoutVars>
          <dgm:hierBranch val="init"/>
        </dgm:presLayoutVars>
      </dgm:prSet>
      <dgm:spPr/>
    </dgm:pt>
    <dgm:pt modelId="{F5B494D9-01FD-4198-8CB4-AC89F95133DC}" type="pres">
      <dgm:prSet presAssocID="{DFFAEA17-C95C-4415-98CB-8CB4EF72372A}" presName="rootComposite2" presStyleCnt="0"/>
      <dgm:spPr/>
    </dgm:pt>
    <dgm:pt modelId="{223CA425-93D0-47CD-BDE8-63BBE84EEC6F}" type="pres">
      <dgm:prSet presAssocID="{DFFAEA17-C95C-4415-98CB-8CB4EF72372A}" presName="rootText2" presStyleLbl="alignAcc1" presStyleIdx="0" presStyleCnt="0">
        <dgm:presLayoutVars>
          <dgm:chPref val="3"/>
        </dgm:presLayoutVars>
      </dgm:prSet>
      <dgm:spPr/>
    </dgm:pt>
    <dgm:pt modelId="{4FF47CF6-0E28-4F22-A08A-790BE4262153}" type="pres">
      <dgm:prSet presAssocID="{DFFAEA17-C95C-4415-98CB-8CB4EF72372A}" presName="topArc2" presStyleLbl="parChTrans1D1" presStyleIdx="24" presStyleCnt="34"/>
      <dgm:spPr/>
    </dgm:pt>
    <dgm:pt modelId="{CFDE00B9-7248-4D78-AB09-48862385D984}" type="pres">
      <dgm:prSet presAssocID="{DFFAEA17-C95C-4415-98CB-8CB4EF72372A}" presName="bottomArc2" presStyleLbl="parChTrans1D1" presStyleIdx="25" presStyleCnt="34"/>
      <dgm:spPr/>
    </dgm:pt>
    <dgm:pt modelId="{69C5CCEB-E071-42E8-8066-8FF045DC7524}" type="pres">
      <dgm:prSet presAssocID="{DFFAEA17-C95C-4415-98CB-8CB4EF72372A}" presName="topConnNode2" presStyleLbl="node3" presStyleIdx="0" presStyleCnt="0"/>
      <dgm:spPr/>
    </dgm:pt>
    <dgm:pt modelId="{FDAB059A-15FE-444D-875F-0E4C262F4838}" type="pres">
      <dgm:prSet presAssocID="{DFFAEA17-C95C-4415-98CB-8CB4EF72372A}" presName="hierChild4" presStyleCnt="0"/>
      <dgm:spPr/>
    </dgm:pt>
    <dgm:pt modelId="{6E264ECB-B72B-4586-99B4-50894631A0EB}" type="pres">
      <dgm:prSet presAssocID="{DFFAEA17-C95C-4415-98CB-8CB4EF72372A}" presName="hierChild5" presStyleCnt="0"/>
      <dgm:spPr/>
    </dgm:pt>
    <dgm:pt modelId="{1EDEAEE5-5693-984E-B8B0-6864C7CCABEA}" type="pres">
      <dgm:prSet presAssocID="{B9E5DB0B-9304-BE4A-9CFE-CEE05640FB86}" presName="hierChild5" presStyleCnt="0"/>
      <dgm:spPr/>
    </dgm:pt>
    <dgm:pt modelId="{F11484B1-3034-0845-A81C-0228EEDF6042}" type="pres">
      <dgm:prSet presAssocID="{57124847-E6F8-FD41-A6A2-6594A54BEA9C}" presName="Name28" presStyleLbl="parChTrans1D2" presStyleIdx="3" presStyleCnt="4"/>
      <dgm:spPr/>
    </dgm:pt>
    <dgm:pt modelId="{C3F3AAB6-A2D6-7544-A4AA-EA58749D8527}" type="pres">
      <dgm:prSet presAssocID="{EE62A426-146D-4A4C-A602-EE7151731BD9}" presName="hierRoot2" presStyleCnt="0">
        <dgm:presLayoutVars>
          <dgm:hierBranch val="init"/>
        </dgm:presLayoutVars>
      </dgm:prSet>
      <dgm:spPr/>
    </dgm:pt>
    <dgm:pt modelId="{430A75CE-6C87-BE41-8DF8-97D992A6E493}" type="pres">
      <dgm:prSet presAssocID="{EE62A426-146D-4A4C-A602-EE7151731BD9}" presName="rootComposite2" presStyleCnt="0"/>
      <dgm:spPr/>
    </dgm:pt>
    <dgm:pt modelId="{00D09354-740D-8B47-A36E-65A5BD1F4845}" type="pres">
      <dgm:prSet presAssocID="{EE62A426-146D-4A4C-A602-EE7151731BD9}" presName="rootText2" presStyleLbl="alignAcc1" presStyleIdx="0" presStyleCnt="0">
        <dgm:presLayoutVars>
          <dgm:chPref val="3"/>
        </dgm:presLayoutVars>
      </dgm:prSet>
      <dgm:spPr/>
    </dgm:pt>
    <dgm:pt modelId="{53B6E092-4F60-4A4B-9219-3B23860AF6B9}" type="pres">
      <dgm:prSet presAssocID="{EE62A426-146D-4A4C-A602-EE7151731BD9}" presName="topArc2" presStyleLbl="parChTrans1D1" presStyleIdx="26" presStyleCnt="34"/>
      <dgm:spPr/>
    </dgm:pt>
    <dgm:pt modelId="{93DDDDC1-1445-1345-87FC-8EEB0BBC8424}" type="pres">
      <dgm:prSet presAssocID="{EE62A426-146D-4A4C-A602-EE7151731BD9}" presName="bottomArc2" presStyleLbl="parChTrans1D1" presStyleIdx="27" presStyleCnt="34"/>
      <dgm:spPr/>
    </dgm:pt>
    <dgm:pt modelId="{E361494E-092B-5B47-B52D-ECE0CA4656CF}" type="pres">
      <dgm:prSet presAssocID="{EE62A426-146D-4A4C-A602-EE7151731BD9}" presName="topConnNode2" presStyleLbl="node2" presStyleIdx="0" presStyleCnt="0"/>
      <dgm:spPr/>
    </dgm:pt>
    <dgm:pt modelId="{0E9B9D2D-6FED-0642-A169-BD68E77720DC}" type="pres">
      <dgm:prSet presAssocID="{EE62A426-146D-4A4C-A602-EE7151731BD9}" presName="hierChild4" presStyleCnt="0"/>
      <dgm:spPr/>
    </dgm:pt>
    <dgm:pt modelId="{77CBFADD-4905-4B2B-9737-CE1E55136173}" type="pres">
      <dgm:prSet presAssocID="{980021A5-F2D8-4CD8-8631-CF13BE38BB8C}" presName="Name28" presStyleLbl="parChTrans1D3" presStyleIdx="7" presStyleCnt="10"/>
      <dgm:spPr/>
    </dgm:pt>
    <dgm:pt modelId="{D97A1F13-FDAF-4310-A517-E08252048269}" type="pres">
      <dgm:prSet presAssocID="{8BE07176-51FE-4D29-A32B-A4973C3E5EC3}" presName="hierRoot2" presStyleCnt="0">
        <dgm:presLayoutVars>
          <dgm:hierBranch val="init"/>
        </dgm:presLayoutVars>
      </dgm:prSet>
      <dgm:spPr/>
    </dgm:pt>
    <dgm:pt modelId="{D587A89D-3FC5-477F-B5F5-1590F68864F2}" type="pres">
      <dgm:prSet presAssocID="{8BE07176-51FE-4D29-A32B-A4973C3E5EC3}" presName="rootComposite2" presStyleCnt="0"/>
      <dgm:spPr/>
    </dgm:pt>
    <dgm:pt modelId="{2CE8CDE6-99EF-4FBA-85A6-08841B252201}" type="pres">
      <dgm:prSet presAssocID="{8BE07176-51FE-4D29-A32B-A4973C3E5EC3}" presName="rootText2" presStyleLbl="alignAcc1" presStyleIdx="0" presStyleCnt="0">
        <dgm:presLayoutVars>
          <dgm:chPref val="3"/>
        </dgm:presLayoutVars>
      </dgm:prSet>
      <dgm:spPr/>
    </dgm:pt>
    <dgm:pt modelId="{2AA17A02-F154-4422-BF8D-B0B0CA333E78}" type="pres">
      <dgm:prSet presAssocID="{8BE07176-51FE-4D29-A32B-A4973C3E5EC3}" presName="topArc2" presStyleLbl="parChTrans1D1" presStyleIdx="28" presStyleCnt="34"/>
      <dgm:spPr/>
    </dgm:pt>
    <dgm:pt modelId="{BFE838EE-1377-48C6-BF85-E3DD961168C2}" type="pres">
      <dgm:prSet presAssocID="{8BE07176-51FE-4D29-A32B-A4973C3E5EC3}" presName="bottomArc2" presStyleLbl="parChTrans1D1" presStyleIdx="29" presStyleCnt="34"/>
      <dgm:spPr/>
    </dgm:pt>
    <dgm:pt modelId="{2B81FEBF-8D06-4E2F-8605-DB1301C47BE0}" type="pres">
      <dgm:prSet presAssocID="{8BE07176-51FE-4D29-A32B-A4973C3E5EC3}" presName="topConnNode2" presStyleLbl="node3" presStyleIdx="0" presStyleCnt="0"/>
      <dgm:spPr/>
    </dgm:pt>
    <dgm:pt modelId="{6786B62E-3A02-4D4B-90B2-17FB3371F671}" type="pres">
      <dgm:prSet presAssocID="{8BE07176-51FE-4D29-A32B-A4973C3E5EC3}" presName="hierChild4" presStyleCnt="0"/>
      <dgm:spPr/>
    </dgm:pt>
    <dgm:pt modelId="{ED503898-7921-4F09-8737-4B916DB936DE}" type="pres">
      <dgm:prSet presAssocID="{8BE07176-51FE-4D29-A32B-A4973C3E5EC3}" presName="hierChild5" presStyleCnt="0"/>
      <dgm:spPr/>
    </dgm:pt>
    <dgm:pt modelId="{783ADC8F-A056-4278-AFA7-633A26C6C2B3}" type="pres">
      <dgm:prSet presAssocID="{384FFD89-71FE-4C0F-9C91-E0746AEBD3A2}" presName="Name28" presStyleLbl="parChTrans1D3" presStyleIdx="8" presStyleCnt="10"/>
      <dgm:spPr/>
    </dgm:pt>
    <dgm:pt modelId="{71C763FF-651D-439C-A6D5-B1859B7DBFB6}" type="pres">
      <dgm:prSet presAssocID="{FB0729CE-4449-4349-9D5C-A69CBE4AA085}" presName="hierRoot2" presStyleCnt="0">
        <dgm:presLayoutVars>
          <dgm:hierBranch val="init"/>
        </dgm:presLayoutVars>
      </dgm:prSet>
      <dgm:spPr/>
    </dgm:pt>
    <dgm:pt modelId="{7B8303B9-D538-46A6-95B5-112BA25B8BC4}" type="pres">
      <dgm:prSet presAssocID="{FB0729CE-4449-4349-9D5C-A69CBE4AA085}" presName="rootComposite2" presStyleCnt="0"/>
      <dgm:spPr/>
    </dgm:pt>
    <dgm:pt modelId="{F7E8CBFE-B363-4807-BAAA-83A8E64EAE12}" type="pres">
      <dgm:prSet presAssocID="{FB0729CE-4449-4349-9D5C-A69CBE4AA085}" presName="rootText2" presStyleLbl="alignAcc1" presStyleIdx="0" presStyleCnt="0">
        <dgm:presLayoutVars>
          <dgm:chPref val="3"/>
        </dgm:presLayoutVars>
      </dgm:prSet>
      <dgm:spPr/>
    </dgm:pt>
    <dgm:pt modelId="{BE78AF53-B964-40F9-94B8-CDEF08484911}" type="pres">
      <dgm:prSet presAssocID="{FB0729CE-4449-4349-9D5C-A69CBE4AA085}" presName="topArc2" presStyleLbl="parChTrans1D1" presStyleIdx="30" presStyleCnt="34"/>
      <dgm:spPr/>
    </dgm:pt>
    <dgm:pt modelId="{5A992ED1-6194-4EB1-9343-9A19D2ACD3FD}" type="pres">
      <dgm:prSet presAssocID="{FB0729CE-4449-4349-9D5C-A69CBE4AA085}" presName="bottomArc2" presStyleLbl="parChTrans1D1" presStyleIdx="31" presStyleCnt="34"/>
      <dgm:spPr/>
    </dgm:pt>
    <dgm:pt modelId="{B9198C0E-CE2D-4444-87DC-2D4496D5DB3A}" type="pres">
      <dgm:prSet presAssocID="{FB0729CE-4449-4349-9D5C-A69CBE4AA085}" presName="topConnNode2" presStyleLbl="node3" presStyleIdx="0" presStyleCnt="0"/>
      <dgm:spPr/>
    </dgm:pt>
    <dgm:pt modelId="{35143CF5-7763-4207-B432-50854B7A2B43}" type="pres">
      <dgm:prSet presAssocID="{FB0729CE-4449-4349-9D5C-A69CBE4AA085}" presName="hierChild4" presStyleCnt="0"/>
      <dgm:spPr/>
    </dgm:pt>
    <dgm:pt modelId="{88F92831-7A88-43E9-9E1A-5A71C553A5E7}" type="pres">
      <dgm:prSet presAssocID="{FB0729CE-4449-4349-9D5C-A69CBE4AA085}" presName="hierChild5" presStyleCnt="0"/>
      <dgm:spPr/>
    </dgm:pt>
    <dgm:pt modelId="{F3DCA829-8A70-4201-AEBF-3D33040079B8}" type="pres">
      <dgm:prSet presAssocID="{D243AE16-65F8-4EEF-B5BF-18FBAA429098}" presName="Name28" presStyleLbl="parChTrans1D3" presStyleIdx="9" presStyleCnt="10"/>
      <dgm:spPr/>
    </dgm:pt>
    <dgm:pt modelId="{D1431316-1596-4ED9-B893-5DBBBCFD44A0}" type="pres">
      <dgm:prSet presAssocID="{34B81E3C-E38E-48B0-8B56-4DA1923D180E}" presName="hierRoot2" presStyleCnt="0">
        <dgm:presLayoutVars>
          <dgm:hierBranch val="init"/>
        </dgm:presLayoutVars>
      </dgm:prSet>
      <dgm:spPr/>
    </dgm:pt>
    <dgm:pt modelId="{5C65118E-4489-4623-81D6-11D3B31E727E}" type="pres">
      <dgm:prSet presAssocID="{34B81E3C-E38E-48B0-8B56-4DA1923D180E}" presName="rootComposite2" presStyleCnt="0"/>
      <dgm:spPr/>
    </dgm:pt>
    <dgm:pt modelId="{971C3429-6E59-4C13-A821-B29662F958B4}" type="pres">
      <dgm:prSet presAssocID="{34B81E3C-E38E-48B0-8B56-4DA1923D180E}" presName="rootText2" presStyleLbl="alignAcc1" presStyleIdx="0" presStyleCnt="0" custScaleX="106445">
        <dgm:presLayoutVars>
          <dgm:chPref val="3"/>
        </dgm:presLayoutVars>
      </dgm:prSet>
      <dgm:spPr/>
    </dgm:pt>
    <dgm:pt modelId="{5ACBD6A3-EFFB-4142-80E3-23C33BF910C1}" type="pres">
      <dgm:prSet presAssocID="{34B81E3C-E38E-48B0-8B56-4DA1923D180E}" presName="topArc2" presStyleLbl="parChTrans1D1" presStyleIdx="32" presStyleCnt="34"/>
      <dgm:spPr/>
    </dgm:pt>
    <dgm:pt modelId="{9AC1E3DB-FCB6-4DB4-A9C9-7560A8247778}" type="pres">
      <dgm:prSet presAssocID="{34B81E3C-E38E-48B0-8B56-4DA1923D180E}" presName="bottomArc2" presStyleLbl="parChTrans1D1" presStyleIdx="33" presStyleCnt="34"/>
      <dgm:spPr/>
    </dgm:pt>
    <dgm:pt modelId="{D29074A0-CB07-475B-AB76-B81CB755BA8A}" type="pres">
      <dgm:prSet presAssocID="{34B81E3C-E38E-48B0-8B56-4DA1923D180E}" presName="topConnNode2" presStyleLbl="node3" presStyleIdx="0" presStyleCnt="0"/>
      <dgm:spPr/>
    </dgm:pt>
    <dgm:pt modelId="{A5FAFAB8-2F93-41FF-80DB-7A01C8BF028E}" type="pres">
      <dgm:prSet presAssocID="{34B81E3C-E38E-48B0-8B56-4DA1923D180E}" presName="hierChild4" presStyleCnt="0"/>
      <dgm:spPr/>
    </dgm:pt>
    <dgm:pt modelId="{18979BD6-9BB2-48AE-83DE-D643C91EBDD9}" type="pres">
      <dgm:prSet presAssocID="{34B81E3C-E38E-48B0-8B56-4DA1923D180E}" presName="hierChild5" presStyleCnt="0"/>
      <dgm:spPr/>
    </dgm:pt>
    <dgm:pt modelId="{68108CFE-3293-5641-BE8B-07482E21EF94}" type="pres">
      <dgm:prSet presAssocID="{EE62A426-146D-4A4C-A602-EE7151731BD9}" presName="hierChild5" presStyleCnt="0"/>
      <dgm:spPr/>
    </dgm:pt>
    <dgm:pt modelId="{A7338FE3-2F30-3148-A808-EE27ED57D14F}" type="pres">
      <dgm:prSet presAssocID="{EC54E996-7229-CD49-AE55-43A120C6C76D}" presName="hierChild3" presStyleCnt="0"/>
      <dgm:spPr/>
    </dgm:pt>
  </dgm:ptLst>
  <dgm:cxnLst>
    <dgm:cxn modelId="{429D7500-86A4-3E44-A4FC-B6BA982CC22F}" type="presOf" srcId="{030961C7-1399-F74D-9AF0-3EE1387902BA}" destId="{DDACEFE8-D21A-3043-BF80-DE13976A2B13}" srcOrd="1" destOrd="0" presId="urn:microsoft.com/office/officeart/2008/layout/HalfCircleOrganizationChart"/>
    <dgm:cxn modelId="{0B157701-6FE2-4F0E-ABB0-6D5C5B22D3A7}" type="presOf" srcId="{7C94E5B9-9927-4AC6-8BA5-FB4FC99046E9}" destId="{E433D019-08C9-4742-88A2-BFA7259A52C1}" srcOrd="1" destOrd="0" presId="urn:microsoft.com/office/officeart/2008/layout/HalfCircleOrganizationChart"/>
    <dgm:cxn modelId="{0DC00B02-8911-7942-90D8-61CD2B6D66C6}" srcId="{EC54E996-7229-CD49-AE55-43A120C6C76D}" destId="{B9E5DB0B-9304-BE4A-9CFE-CEE05640FB86}" srcOrd="2" destOrd="0" parTransId="{BB3E8507-03A1-E34F-A45E-A3F239192EDB}" sibTransId="{5BF8646A-A58F-4045-ABA3-22015F3B0CAC}"/>
    <dgm:cxn modelId="{73F29C09-75C3-2E46-9D11-54A5D1FD6BDF}" type="presOf" srcId="{EC54E996-7229-CD49-AE55-43A120C6C76D}" destId="{CD6647C7-F9F1-9B4A-A9ED-FB12858803FC}" srcOrd="0" destOrd="0" presId="urn:microsoft.com/office/officeart/2008/layout/HalfCircleOrganizationChart"/>
    <dgm:cxn modelId="{9EACB90E-AB4C-5447-9297-F2C4BFE372C8}" type="presOf" srcId="{5A405EA5-A31B-0A4E-8786-4C299B2751C2}" destId="{A7AC9E8A-679A-8842-AF89-FE4728616A0F}" srcOrd="0" destOrd="0" presId="urn:microsoft.com/office/officeart/2008/layout/HalfCircleOrganizationChart"/>
    <dgm:cxn modelId="{6E1DED12-57D4-4DC8-932A-10D1B0BF3F8E}" srcId="{A49F8D76-FD15-714B-BA0B-3468DC7B9B02}" destId="{C24D86A9-5A46-4E85-98E7-E89D3586A0D6}" srcOrd="0" destOrd="0" parTransId="{BD220C43-3A46-442B-894B-ADD68768B820}" sibTransId="{AD2E871B-3269-4D21-9579-FB7F22442C16}"/>
    <dgm:cxn modelId="{A1EAEF12-9B5E-5B48-8A8B-E5FEEF8013A3}" type="presOf" srcId="{EC54E996-7229-CD49-AE55-43A120C6C76D}" destId="{CDE71E0E-E1B1-C84D-8684-521032E27CEA}" srcOrd="1" destOrd="0" presId="urn:microsoft.com/office/officeart/2008/layout/HalfCircleOrganizationChart"/>
    <dgm:cxn modelId="{DF7FF214-16AC-D941-94A8-33CFE0492323}" type="presOf" srcId="{BB3E8507-03A1-E34F-A45E-A3F239192EDB}" destId="{944F7393-6EFF-4642-952C-F29746974D0E}" srcOrd="0" destOrd="0" presId="urn:microsoft.com/office/officeart/2008/layout/HalfCircleOrganizationChart"/>
    <dgm:cxn modelId="{F760E01A-2988-4BE9-8E17-E0A27A1267BD}" type="presOf" srcId="{D243AE16-65F8-4EEF-B5BF-18FBAA429098}" destId="{F3DCA829-8A70-4201-AEBF-3D33040079B8}" srcOrd="0" destOrd="0" presId="urn:microsoft.com/office/officeart/2008/layout/HalfCircleOrganizationChart"/>
    <dgm:cxn modelId="{D697DD1C-796E-EB4D-878F-F737010A6621}" srcId="{A1BDA664-1812-6F4B-AC03-E946971F852E}" destId="{A49F8D76-FD15-714B-BA0B-3468DC7B9B02}" srcOrd="1" destOrd="0" parTransId="{480F0146-CACC-294D-922C-B2CCAB30B5B8}" sibTransId="{9765DE2C-5A99-6F47-BF91-B4A65FE691F7}"/>
    <dgm:cxn modelId="{00BD781E-41A2-4085-A98A-3DB319297D05}" type="presOf" srcId="{C24D86A9-5A46-4E85-98E7-E89D3586A0D6}" destId="{CDD24219-CF27-47EE-99D6-C6DE943915F4}" srcOrd="1" destOrd="0" presId="urn:microsoft.com/office/officeart/2008/layout/HalfCircleOrganizationChart"/>
    <dgm:cxn modelId="{5854C11F-3456-4FAB-B8B6-BE3733AB2CDF}" type="presOf" srcId="{DFFAEA17-C95C-4415-98CB-8CB4EF72372A}" destId="{69C5CCEB-E071-42E8-8066-8FF045DC7524}" srcOrd="1" destOrd="0" presId="urn:microsoft.com/office/officeart/2008/layout/HalfCircleOrganizationChart"/>
    <dgm:cxn modelId="{74F5F821-5654-3244-9FC2-D42AA7E5D298}" type="presOf" srcId="{6CE101B6-D1F2-DB46-A2CB-5820B9F50A23}" destId="{DFE4056E-E420-D54D-A6F1-86287F64054F}" srcOrd="0" destOrd="0" presId="urn:microsoft.com/office/officeart/2008/layout/HalfCircleOrganizationChart"/>
    <dgm:cxn modelId="{13706B24-385F-4D00-9A7B-C53C4941BB76}" type="presOf" srcId="{34B81E3C-E38E-48B0-8B56-4DA1923D180E}" destId="{971C3429-6E59-4C13-A821-B29662F958B4}" srcOrd="0" destOrd="0" presId="urn:microsoft.com/office/officeart/2008/layout/HalfCircleOrganizationChart"/>
    <dgm:cxn modelId="{F0D9A226-0D22-4D3C-B3E1-9243B01B49F7}" type="presOf" srcId="{FB0729CE-4449-4349-9D5C-A69CBE4AA085}" destId="{F7E8CBFE-B363-4807-BAAA-83A8E64EAE12}" srcOrd="0" destOrd="0" presId="urn:microsoft.com/office/officeart/2008/layout/HalfCircleOrganizationChart"/>
    <dgm:cxn modelId="{A5C0462B-9513-2346-8FCA-775C870087B8}" srcId="{EC54E996-7229-CD49-AE55-43A120C6C76D}" destId="{A1BDA664-1812-6F4B-AC03-E946971F852E}" srcOrd="0" destOrd="0" parTransId="{F3739850-50FD-A448-8C57-E8F8858E62EE}" sibTransId="{73259FC0-F21A-CE46-94C5-CD99EA97E1A6}"/>
    <dgm:cxn modelId="{1C1AC72C-28AC-43AC-90F3-87F808DEF837}" srcId="{A49F8D76-FD15-714B-BA0B-3468DC7B9B02}" destId="{A027F00C-93AD-4D87-B72A-D88633090A9C}" srcOrd="1" destOrd="0" parTransId="{EABDEB93-E65B-43E8-ACDA-D7B6362B90B8}" sibTransId="{30C06D8B-D1A3-464F-90ED-99BB6EFB3726}"/>
    <dgm:cxn modelId="{E97EC82D-AE49-1841-A3CD-A7E51DBFA50D}" srcId="{8CCF12F7-957A-6D47-A430-476DCEAA5E85}" destId="{17DACB56-A62E-614A-A316-0F911DA74D06}" srcOrd="1" destOrd="0" parTransId="{5A405EA5-A31B-0A4E-8786-4C299B2751C2}" sibTransId="{6D72BDE4-9840-D74A-9CD7-8190E725727F}"/>
    <dgm:cxn modelId="{DF0F1432-698B-F143-BC79-D43D94CA955F}" type="presOf" srcId="{752A5FA3-ADBF-1B4C-8762-2617AEB6BDE6}" destId="{22E33C01-6CE8-9D42-AC9C-28D796EA66FA}" srcOrd="0" destOrd="0" presId="urn:microsoft.com/office/officeart/2008/layout/HalfCircleOrganizationChart"/>
    <dgm:cxn modelId="{E9537732-D55A-4E4F-80AE-40864A75AE48}" type="presOf" srcId="{B9E5DB0B-9304-BE4A-9CFE-CEE05640FB86}" destId="{2D27FBF2-3369-B946-A5EF-6A1B44914251}" srcOrd="0" destOrd="0" presId="urn:microsoft.com/office/officeart/2008/layout/HalfCircleOrganizationChart"/>
    <dgm:cxn modelId="{DA7BB435-5977-B143-B181-736FA93C6A82}" type="presOf" srcId="{D5CD7B90-764A-C24A-A54D-EA234B98D402}" destId="{B1F0A332-6BFF-D54D-8ECE-C0B74DDFA60B}" srcOrd="0" destOrd="0" presId="urn:microsoft.com/office/officeart/2008/layout/HalfCircleOrganizationChart"/>
    <dgm:cxn modelId="{121AC236-C646-D940-9BA6-380240527A36}" type="presOf" srcId="{A49F8D76-FD15-714B-BA0B-3468DC7B9B02}" destId="{2CF021D3-88C3-4C45-9453-7C3575837042}" srcOrd="1" destOrd="0" presId="urn:microsoft.com/office/officeart/2008/layout/HalfCircleOrganizationChart"/>
    <dgm:cxn modelId="{A1515C37-A7FE-594D-8434-130FD5011201}" type="presOf" srcId="{17DACB56-A62E-614A-A316-0F911DA74D06}" destId="{041694ED-B280-9A4A-8354-5E7903243498}" srcOrd="0" destOrd="0" presId="urn:microsoft.com/office/officeart/2008/layout/HalfCircleOrganizationChart"/>
    <dgm:cxn modelId="{8488C838-F938-4327-B286-BC3039566136}" type="presOf" srcId="{EABDEB93-E65B-43E8-ACDA-D7B6362B90B8}" destId="{701BF444-0D77-4607-9F0C-681804331A56}" srcOrd="0" destOrd="0" presId="urn:microsoft.com/office/officeart/2008/layout/HalfCircleOrganizationChart"/>
    <dgm:cxn modelId="{F608073A-F82D-47AA-9338-3878E245B197}" type="presOf" srcId="{8BE07176-51FE-4D29-A32B-A4973C3E5EC3}" destId="{2B81FEBF-8D06-4E2F-8605-DB1301C47BE0}" srcOrd="1" destOrd="0" presId="urn:microsoft.com/office/officeart/2008/layout/HalfCircleOrganizationChart"/>
    <dgm:cxn modelId="{8D4B0E3D-7374-074D-9EDB-E32D5523B90C}" srcId="{A1BDA664-1812-6F4B-AC03-E946971F852E}" destId="{030961C7-1399-F74D-9AF0-3EE1387902BA}" srcOrd="0" destOrd="0" parTransId="{D5CD7B90-764A-C24A-A54D-EA234B98D402}" sibTransId="{8C25A461-466D-BC4D-8270-17227F479A77}"/>
    <dgm:cxn modelId="{5298DE3F-E41A-4A9D-98CD-9835C6555290}" srcId="{B9E5DB0B-9304-BE4A-9CFE-CEE05640FB86}" destId="{DFFAEA17-C95C-4415-98CB-8CB4EF72372A}" srcOrd="2" destOrd="0" parTransId="{FFB86033-97EA-430B-AF0F-C3239CE2E488}" sibTransId="{CD11F294-9A6C-47FF-96FB-04D3A039DAA8}"/>
    <dgm:cxn modelId="{212EB55F-DF2E-46EB-8A57-2C623F2C09C3}" srcId="{EE62A426-146D-4A4C-A602-EE7151731BD9}" destId="{FB0729CE-4449-4349-9D5C-A69CBE4AA085}" srcOrd="1" destOrd="0" parTransId="{384FFD89-71FE-4C0F-9C91-E0746AEBD3A2}" sibTransId="{C845A0DA-9114-470E-904B-D71B472367ED}"/>
    <dgm:cxn modelId="{792B2761-783F-48B6-B1C7-52AF8CC74FDA}" type="presOf" srcId="{8BE07176-51FE-4D29-A32B-A4973C3E5EC3}" destId="{2CE8CDE6-99EF-4FBA-85A6-08841B252201}" srcOrd="0" destOrd="0" presId="urn:microsoft.com/office/officeart/2008/layout/HalfCircleOrganizationChart"/>
    <dgm:cxn modelId="{B8BCFD41-5FC4-4436-B32B-5ECE3294C621}" type="presOf" srcId="{980021A5-F2D8-4CD8-8631-CF13BE38BB8C}" destId="{77CBFADD-4905-4B2B-9737-CE1E55136173}" srcOrd="0" destOrd="0" presId="urn:microsoft.com/office/officeart/2008/layout/HalfCircleOrganizationChart"/>
    <dgm:cxn modelId="{30F57064-8E4A-4794-8E4C-D4B89D24E14F}" srcId="{EE62A426-146D-4A4C-A602-EE7151731BD9}" destId="{34B81E3C-E38E-48B0-8B56-4DA1923D180E}" srcOrd="2" destOrd="0" parTransId="{D243AE16-65F8-4EEF-B5BF-18FBAA429098}" sibTransId="{23171C54-7CA8-4EFC-AA3C-23C9E588BC96}"/>
    <dgm:cxn modelId="{DACF0D6B-E7D4-4E48-94FD-89C34141E1E3}" type="presOf" srcId="{EE62A426-146D-4A4C-A602-EE7151731BD9}" destId="{00D09354-740D-8B47-A36E-65A5BD1F4845}" srcOrd="0" destOrd="0" presId="urn:microsoft.com/office/officeart/2008/layout/HalfCircleOrganizationChart"/>
    <dgm:cxn modelId="{CBE8FA70-4835-4C15-A204-F189F1976C34}" type="presOf" srcId="{589C78AB-A354-4B1C-9E7F-F836938752F6}" destId="{C1B40774-61AA-4185-AB2F-EB6EA8C318A8}" srcOrd="1" destOrd="0" presId="urn:microsoft.com/office/officeart/2008/layout/HalfCircleOrganizationChart"/>
    <dgm:cxn modelId="{1E7C9F55-454B-4D14-AAEF-876BE75EF8EB}" srcId="{B9E5DB0B-9304-BE4A-9CFE-CEE05640FB86}" destId="{589C78AB-A354-4B1C-9E7F-F836938752F6}" srcOrd="0" destOrd="0" parTransId="{3F723694-EEC7-40C5-9090-5540A528F548}" sibTransId="{9FA009F5-0786-4B08-972E-A30A0FF76A90}"/>
    <dgm:cxn modelId="{951AC355-CFA2-C14B-8B7B-15CFBD70FBE4}" type="presOf" srcId="{A1BDA664-1812-6F4B-AC03-E946971F852E}" destId="{F0430CD2-6525-A149-B85E-57FC6434F928}" srcOrd="0" destOrd="0" presId="urn:microsoft.com/office/officeart/2008/layout/HalfCircleOrganizationChart"/>
    <dgm:cxn modelId="{429B7479-0EA7-7344-A6B7-7121C0366078}" type="presOf" srcId="{57124847-E6F8-FD41-A6A2-6594A54BEA9C}" destId="{F11484B1-3034-0845-A81C-0228EEDF6042}" srcOrd="0" destOrd="0" presId="urn:microsoft.com/office/officeart/2008/layout/HalfCircleOrganizationChart"/>
    <dgm:cxn modelId="{6037705A-97E9-474B-83EF-A0B57848E2AB}" type="presOf" srcId="{480F0146-CACC-294D-922C-B2CCAB30B5B8}" destId="{FDA5CBED-0683-CD48-8F63-1C5A1305FB1E}" srcOrd="0" destOrd="0" presId="urn:microsoft.com/office/officeart/2008/layout/HalfCircleOrganizationChart"/>
    <dgm:cxn modelId="{5490667D-0FF0-D448-8DF2-CED5206C9742}" type="presOf" srcId="{F3739850-50FD-A448-8C57-E8F8858E62EE}" destId="{C18F1118-D736-AC4A-8A4B-6B7A55292840}" srcOrd="0" destOrd="0" presId="urn:microsoft.com/office/officeart/2008/layout/HalfCircleOrganizationChart"/>
    <dgm:cxn modelId="{C15F7F7F-3ABC-4F48-9553-1292D685912C}" type="presOf" srcId="{3F723694-EEC7-40C5-9090-5540A528F548}" destId="{F305B3FD-0CAB-4DAC-A385-FE8BA6473D59}" srcOrd="0" destOrd="0" presId="urn:microsoft.com/office/officeart/2008/layout/HalfCircleOrganizationChart"/>
    <dgm:cxn modelId="{C91CCB7F-5740-4F48-8547-60DF4288C642}" type="presOf" srcId="{C09A37DA-5F6F-024D-8E91-8EEEFAFB8344}" destId="{B2D8BB0B-AA95-4C46-955B-029A6617A320}" srcOrd="1" destOrd="0" presId="urn:microsoft.com/office/officeart/2008/layout/HalfCircleOrganizationChart"/>
    <dgm:cxn modelId="{A9295B84-CBF2-AB48-A1D1-9B90D22868F4}" srcId="{752A5FA3-ADBF-1B4C-8762-2617AEB6BDE6}" destId="{EC54E996-7229-CD49-AE55-43A120C6C76D}" srcOrd="0" destOrd="0" parTransId="{52C3ECC7-79DE-7E40-B53E-E2221CB2BAAF}" sibTransId="{66DE7F20-D0AE-B14B-8179-69B43BAB3B7B}"/>
    <dgm:cxn modelId="{97FACB87-4F44-49B1-9D80-169DC7F90ABF}" type="presOf" srcId="{FB0729CE-4449-4349-9D5C-A69CBE4AA085}" destId="{B9198C0E-CE2D-4444-87DC-2D4496D5DB3A}" srcOrd="1" destOrd="0" presId="urn:microsoft.com/office/officeart/2008/layout/HalfCircleOrganizationChart"/>
    <dgm:cxn modelId="{E0161688-A85A-4790-975F-35BDE1FB621D}" type="presOf" srcId="{DFFAEA17-C95C-4415-98CB-8CB4EF72372A}" destId="{223CA425-93D0-47CD-BDE8-63BBE84EEC6F}" srcOrd="0" destOrd="0" presId="urn:microsoft.com/office/officeart/2008/layout/HalfCircleOrganizationChart"/>
    <dgm:cxn modelId="{CFEA6289-F585-C844-B970-8A0BEEA918DF}" type="presOf" srcId="{B9E5DB0B-9304-BE4A-9CFE-CEE05640FB86}" destId="{52D6508F-121B-6046-8D59-D85D61EE4AB6}" srcOrd="1" destOrd="0" presId="urn:microsoft.com/office/officeart/2008/layout/HalfCircleOrganizationChart"/>
    <dgm:cxn modelId="{E023A48F-72A2-4F96-ABF7-767B0D0AB6EA}" srcId="{EE62A426-146D-4A4C-A602-EE7151731BD9}" destId="{8BE07176-51FE-4D29-A32B-A4973C3E5EC3}" srcOrd="0" destOrd="0" parTransId="{980021A5-F2D8-4CD8-8631-CF13BE38BB8C}" sibTransId="{9B6FD5EF-DB37-4ED9-8AED-7C575FCDBBF2}"/>
    <dgm:cxn modelId="{CB018990-A512-C34C-A0A7-8CF11E010A98}" type="presOf" srcId="{A49F8D76-FD15-714B-BA0B-3468DC7B9B02}" destId="{50DF3420-4866-B94E-A76B-C092665664C9}" srcOrd="0" destOrd="0" presId="urn:microsoft.com/office/officeart/2008/layout/HalfCircleOrganizationChart"/>
    <dgm:cxn modelId="{078AFBA4-616C-8D43-B3D5-FE28AFD73269}" type="presOf" srcId="{030961C7-1399-F74D-9AF0-3EE1387902BA}" destId="{F755C385-1B41-4D45-AE31-CBF99FF7F286}" srcOrd="0" destOrd="0" presId="urn:microsoft.com/office/officeart/2008/layout/HalfCircleOrganizationChart"/>
    <dgm:cxn modelId="{A8C73CA6-58EC-4E43-9D7A-429F8BDF17B3}" type="presOf" srcId="{8CCF12F7-957A-6D47-A430-476DCEAA5E85}" destId="{835A1B06-91F8-1840-BE45-3F04C092113D}" srcOrd="0" destOrd="0" presId="urn:microsoft.com/office/officeart/2008/layout/HalfCircleOrganizationChart"/>
    <dgm:cxn modelId="{10596DA6-210B-E543-8B4F-D975E9108743}" type="presOf" srcId="{C09A37DA-5F6F-024D-8E91-8EEEFAFB8344}" destId="{410824F0-38EC-FA4B-9403-FD58F5067BFD}" srcOrd="0" destOrd="0" presId="urn:microsoft.com/office/officeart/2008/layout/HalfCircleOrganizationChart"/>
    <dgm:cxn modelId="{73D198A9-428A-E343-BC0B-22EB1BB95792}" srcId="{EC54E996-7229-CD49-AE55-43A120C6C76D}" destId="{8CCF12F7-957A-6D47-A430-476DCEAA5E85}" srcOrd="1" destOrd="0" parTransId="{6CE101B6-D1F2-DB46-A2CB-5820B9F50A23}" sibTransId="{4EB1099E-E0AF-3040-8D6B-A3122497A150}"/>
    <dgm:cxn modelId="{C05C4AB0-F9E7-41CD-B6A0-E25D8B1CF557}" type="presOf" srcId="{A027F00C-93AD-4D87-B72A-D88633090A9C}" destId="{9D29F631-E47B-4542-8811-40C0A87B57A7}" srcOrd="1" destOrd="0" presId="urn:microsoft.com/office/officeart/2008/layout/HalfCircleOrganizationChart"/>
    <dgm:cxn modelId="{44B844B4-3C7C-C042-9031-48B63483A4B5}" type="presOf" srcId="{8CCF12F7-957A-6D47-A430-476DCEAA5E85}" destId="{97BAE77D-2C00-EA4C-9474-0FA7FF406E16}" srcOrd="1" destOrd="0" presId="urn:microsoft.com/office/officeart/2008/layout/HalfCircleOrganizationChart"/>
    <dgm:cxn modelId="{F2488AB6-C3CF-4CC7-962D-A871ECDC0624}" type="presOf" srcId="{C24D86A9-5A46-4E85-98E7-E89D3586A0D6}" destId="{5A9A2CD2-7287-44C9-876D-F2AFBA9EC92E}" srcOrd="0" destOrd="0" presId="urn:microsoft.com/office/officeart/2008/layout/HalfCircleOrganizationChart"/>
    <dgm:cxn modelId="{CA2FF4B9-7474-4E79-8CB1-101F2F4E1427}" type="presOf" srcId="{49BD9D8E-6B70-487B-B175-189CE54905DD}" destId="{7138471B-25F9-4ED4-A441-3D0930A1B537}" srcOrd="0" destOrd="0" presId="urn:microsoft.com/office/officeart/2008/layout/HalfCircleOrganizationChart"/>
    <dgm:cxn modelId="{45D0B2BC-5727-3F42-9DCC-D4EFB0550E5A}" srcId="{EC54E996-7229-CD49-AE55-43A120C6C76D}" destId="{EE62A426-146D-4A4C-A602-EE7151731BD9}" srcOrd="3" destOrd="0" parTransId="{57124847-E6F8-FD41-A6A2-6594A54BEA9C}" sibTransId="{85E6BDC6-A544-8845-85C3-67CFBD493A2D}"/>
    <dgm:cxn modelId="{84F941BF-30EE-4D35-8D84-41AD1E37EA21}" type="presOf" srcId="{FFB86033-97EA-430B-AF0F-C3239CE2E488}" destId="{C7677F48-E840-4FD6-81DC-136EA27F20A5}" srcOrd="0" destOrd="0" presId="urn:microsoft.com/office/officeart/2008/layout/HalfCircleOrganizationChart"/>
    <dgm:cxn modelId="{A51A78BF-3D4E-4535-95BB-D0C216C02A93}" type="presOf" srcId="{7C94E5B9-9927-4AC6-8BA5-FB4FC99046E9}" destId="{2D33A30A-113E-4D0C-B1FD-4A3B93485507}" srcOrd="0" destOrd="0" presId="urn:microsoft.com/office/officeart/2008/layout/HalfCircleOrganizationChart"/>
    <dgm:cxn modelId="{835ABACA-583A-46FE-9882-E680EE711D62}" type="presOf" srcId="{589C78AB-A354-4B1C-9E7F-F836938752F6}" destId="{360B8B52-8F37-4DDA-8ACD-F15581D2FD8F}" srcOrd="0" destOrd="0" presId="urn:microsoft.com/office/officeart/2008/layout/HalfCircleOrganizationChart"/>
    <dgm:cxn modelId="{BADFE9D3-98AC-4848-8E3F-1CCC1F32C186}" type="presOf" srcId="{EE62A426-146D-4A4C-A602-EE7151731BD9}" destId="{E361494E-092B-5B47-B52D-ECE0CA4656CF}" srcOrd="1" destOrd="0" presId="urn:microsoft.com/office/officeart/2008/layout/HalfCircleOrganizationChart"/>
    <dgm:cxn modelId="{426F22D7-34AF-704B-A2E3-0614B3C20DBD}" srcId="{8CCF12F7-957A-6D47-A430-476DCEAA5E85}" destId="{C09A37DA-5F6F-024D-8E91-8EEEFAFB8344}" srcOrd="0" destOrd="0" parTransId="{825ACF71-2082-4145-8325-189A78E86489}" sibTransId="{91006086-8EC2-444C-A787-D90CA635F40D}"/>
    <dgm:cxn modelId="{2C385CE4-0432-3441-A506-7BE8B26DD377}" type="presOf" srcId="{17DACB56-A62E-614A-A316-0F911DA74D06}" destId="{578151E8-15E0-124F-92BB-837745BBDA56}" srcOrd="1" destOrd="0" presId="urn:microsoft.com/office/officeart/2008/layout/HalfCircleOrganizationChart"/>
    <dgm:cxn modelId="{F2A976EA-C5E8-451D-8713-136B9B6A7CAC}" type="presOf" srcId="{A027F00C-93AD-4D87-B72A-D88633090A9C}" destId="{FD1B6F3F-4A14-4EBE-9527-EB8E05417B0E}" srcOrd="0" destOrd="0" presId="urn:microsoft.com/office/officeart/2008/layout/HalfCircleOrganizationChart"/>
    <dgm:cxn modelId="{6AC697EB-548C-4B50-BC0D-FECEDFC08182}" type="presOf" srcId="{BD220C43-3A46-442B-894B-ADD68768B820}" destId="{0339A7E3-AF2E-4D47-9AB3-FDF556938805}" srcOrd="0" destOrd="0" presId="urn:microsoft.com/office/officeart/2008/layout/HalfCircleOrganizationChart"/>
    <dgm:cxn modelId="{91BF47EC-8F8E-0849-ACC4-EC6100B8765F}" type="presOf" srcId="{A1BDA664-1812-6F4B-AC03-E946971F852E}" destId="{08B943D8-48B3-7B47-B14E-E0D11A655AE2}" srcOrd="1" destOrd="0" presId="urn:microsoft.com/office/officeart/2008/layout/HalfCircleOrganizationChart"/>
    <dgm:cxn modelId="{F0766DF5-C42E-48FD-9975-0C4D04EBA6C4}" type="presOf" srcId="{34B81E3C-E38E-48B0-8B56-4DA1923D180E}" destId="{D29074A0-CB07-475B-AB76-B81CB755BA8A}" srcOrd="1" destOrd="0" presId="urn:microsoft.com/office/officeart/2008/layout/HalfCircleOrganizationChart"/>
    <dgm:cxn modelId="{62F28BF9-9458-A04B-B96B-C4E91F00300A}" type="presOf" srcId="{825ACF71-2082-4145-8325-189A78E86489}" destId="{656619AD-2868-BD41-AB67-095761B4ADC0}" srcOrd="0" destOrd="0" presId="urn:microsoft.com/office/officeart/2008/layout/HalfCircleOrganizationChart"/>
    <dgm:cxn modelId="{B035F0F9-375C-4CDA-BB83-5E815E1AF8CD}" type="presOf" srcId="{384FFD89-71FE-4C0F-9C91-E0746AEBD3A2}" destId="{783ADC8F-A056-4278-AFA7-633A26C6C2B3}" srcOrd="0" destOrd="0" presId="urn:microsoft.com/office/officeart/2008/layout/HalfCircleOrganizationChart"/>
    <dgm:cxn modelId="{367930FF-413F-4E57-9FDC-85BDB6A0C548}" srcId="{B9E5DB0B-9304-BE4A-9CFE-CEE05640FB86}" destId="{7C94E5B9-9927-4AC6-8BA5-FB4FC99046E9}" srcOrd="1" destOrd="0" parTransId="{49BD9D8E-6B70-487B-B175-189CE54905DD}" sibTransId="{31B158AD-A444-40C9-9D5B-1B7DE9148F50}"/>
    <dgm:cxn modelId="{D620FBB5-DD71-DA4D-A7CC-D70AEAD9C3CD}" type="presParOf" srcId="{22E33C01-6CE8-9D42-AC9C-28D796EA66FA}" destId="{490F96A2-BA85-1B4A-B1B6-61BFB5BDC491}" srcOrd="0" destOrd="0" presId="urn:microsoft.com/office/officeart/2008/layout/HalfCircleOrganizationChart"/>
    <dgm:cxn modelId="{20DE1CF4-A7B2-8F4E-A033-DCB3AD5060B9}" type="presParOf" srcId="{490F96A2-BA85-1B4A-B1B6-61BFB5BDC491}" destId="{5381254F-4A7C-7C4F-9F8D-52F62E13EBD3}" srcOrd="0" destOrd="0" presId="urn:microsoft.com/office/officeart/2008/layout/HalfCircleOrganizationChart"/>
    <dgm:cxn modelId="{BC8D3B5F-BC68-E148-8B49-AE7E4ACCD162}" type="presParOf" srcId="{5381254F-4A7C-7C4F-9F8D-52F62E13EBD3}" destId="{CD6647C7-F9F1-9B4A-A9ED-FB12858803FC}" srcOrd="0" destOrd="0" presId="urn:microsoft.com/office/officeart/2008/layout/HalfCircleOrganizationChart"/>
    <dgm:cxn modelId="{B2173D3C-C971-1346-90FC-703FD9C09141}" type="presParOf" srcId="{5381254F-4A7C-7C4F-9F8D-52F62E13EBD3}" destId="{19678456-AFC2-9740-8E17-CF0D79060A06}" srcOrd="1" destOrd="0" presId="urn:microsoft.com/office/officeart/2008/layout/HalfCircleOrganizationChart"/>
    <dgm:cxn modelId="{6F2AB955-4092-B14B-8B87-2DFDBB92F614}" type="presParOf" srcId="{5381254F-4A7C-7C4F-9F8D-52F62E13EBD3}" destId="{36842037-16FF-1A4A-A3EA-53F45121868C}" srcOrd="2" destOrd="0" presId="urn:microsoft.com/office/officeart/2008/layout/HalfCircleOrganizationChart"/>
    <dgm:cxn modelId="{34CA0712-65D5-DD46-B96A-BDDD48D7F249}" type="presParOf" srcId="{5381254F-4A7C-7C4F-9F8D-52F62E13EBD3}" destId="{CDE71E0E-E1B1-C84D-8684-521032E27CEA}" srcOrd="3" destOrd="0" presId="urn:microsoft.com/office/officeart/2008/layout/HalfCircleOrganizationChart"/>
    <dgm:cxn modelId="{94496813-E323-FD48-B777-BC35821EE549}" type="presParOf" srcId="{490F96A2-BA85-1B4A-B1B6-61BFB5BDC491}" destId="{40958AC6-85F5-414D-A262-70CCCFC2A874}" srcOrd="1" destOrd="0" presId="urn:microsoft.com/office/officeart/2008/layout/HalfCircleOrganizationChart"/>
    <dgm:cxn modelId="{4BC61734-B5D5-8647-B05B-438E1FFAB5B5}" type="presParOf" srcId="{40958AC6-85F5-414D-A262-70CCCFC2A874}" destId="{C18F1118-D736-AC4A-8A4B-6B7A55292840}" srcOrd="0" destOrd="0" presId="urn:microsoft.com/office/officeart/2008/layout/HalfCircleOrganizationChart"/>
    <dgm:cxn modelId="{6971E92A-1970-3344-BDB3-B095523D97F7}" type="presParOf" srcId="{40958AC6-85F5-414D-A262-70CCCFC2A874}" destId="{6DDD9ACC-C1C0-0A45-8262-055C691C0B19}" srcOrd="1" destOrd="0" presId="urn:microsoft.com/office/officeart/2008/layout/HalfCircleOrganizationChart"/>
    <dgm:cxn modelId="{10B678B6-8594-E549-A0D5-7C883481ABBE}" type="presParOf" srcId="{6DDD9ACC-C1C0-0A45-8262-055C691C0B19}" destId="{DAAA1F93-756C-C74B-8E73-E482878AF54F}" srcOrd="0" destOrd="0" presId="urn:microsoft.com/office/officeart/2008/layout/HalfCircleOrganizationChart"/>
    <dgm:cxn modelId="{E0032102-5ED9-094A-B1FC-47A0C9A70450}" type="presParOf" srcId="{DAAA1F93-756C-C74B-8E73-E482878AF54F}" destId="{F0430CD2-6525-A149-B85E-57FC6434F928}" srcOrd="0" destOrd="0" presId="urn:microsoft.com/office/officeart/2008/layout/HalfCircleOrganizationChart"/>
    <dgm:cxn modelId="{228378A6-9AA8-DC45-B9CC-67B6F7597E62}" type="presParOf" srcId="{DAAA1F93-756C-C74B-8E73-E482878AF54F}" destId="{CB76FF33-333A-0540-8A67-B233AFC8AC1D}" srcOrd="1" destOrd="0" presId="urn:microsoft.com/office/officeart/2008/layout/HalfCircleOrganizationChart"/>
    <dgm:cxn modelId="{913B8BE3-843F-4346-82CA-67CFD8B140F8}" type="presParOf" srcId="{DAAA1F93-756C-C74B-8E73-E482878AF54F}" destId="{2C540CA2-3234-6649-BE9C-0B3580AE6D74}" srcOrd="2" destOrd="0" presId="urn:microsoft.com/office/officeart/2008/layout/HalfCircleOrganizationChart"/>
    <dgm:cxn modelId="{6FBF00B5-CAAD-B843-9AB8-DC4DE0C54586}" type="presParOf" srcId="{DAAA1F93-756C-C74B-8E73-E482878AF54F}" destId="{08B943D8-48B3-7B47-B14E-E0D11A655AE2}" srcOrd="3" destOrd="0" presId="urn:microsoft.com/office/officeart/2008/layout/HalfCircleOrganizationChart"/>
    <dgm:cxn modelId="{A72913BC-496E-254A-B139-ADB1245393ED}" type="presParOf" srcId="{6DDD9ACC-C1C0-0A45-8262-055C691C0B19}" destId="{F153FA3C-448D-0841-B715-8FAEB52EFF9B}" srcOrd="1" destOrd="0" presId="urn:microsoft.com/office/officeart/2008/layout/HalfCircleOrganizationChart"/>
    <dgm:cxn modelId="{423ADCDC-8B74-7B43-AC84-E48DFE91D455}" type="presParOf" srcId="{F153FA3C-448D-0841-B715-8FAEB52EFF9B}" destId="{B1F0A332-6BFF-D54D-8ECE-C0B74DDFA60B}" srcOrd="0" destOrd="0" presId="urn:microsoft.com/office/officeart/2008/layout/HalfCircleOrganizationChart"/>
    <dgm:cxn modelId="{85541A49-3335-1B45-B311-CA27111AF2E7}" type="presParOf" srcId="{F153FA3C-448D-0841-B715-8FAEB52EFF9B}" destId="{3022647A-372A-0F47-B6E2-26FF674724D8}" srcOrd="1" destOrd="0" presId="urn:microsoft.com/office/officeart/2008/layout/HalfCircleOrganizationChart"/>
    <dgm:cxn modelId="{7F5F20BD-F038-9F4A-B764-0D3DE01758FD}" type="presParOf" srcId="{3022647A-372A-0F47-B6E2-26FF674724D8}" destId="{A1BF4BC1-A04D-3C48-9B94-F9C8237510AB}" srcOrd="0" destOrd="0" presId="urn:microsoft.com/office/officeart/2008/layout/HalfCircleOrganizationChart"/>
    <dgm:cxn modelId="{39FB2AA5-0E3B-8941-A3AD-57D6DEC5F93C}" type="presParOf" srcId="{A1BF4BC1-A04D-3C48-9B94-F9C8237510AB}" destId="{F755C385-1B41-4D45-AE31-CBF99FF7F286}" srcOrd="0" destOrd="0" presId="urn:microsoft.com/office/officeart/2008/layout/HalfCircleOrganizationChart"/>
    <dgm:cxn modelId="{89568178-E109-EC4B-8B76-BA92F28FDD2C}" type="presParOf" srcId="{A1BF4BC1-A04D-3C48-9B94-F9C8237510AB}" destId="{8737D3D3-96BF-054E-86BC-96F6DD7F8A83}" srcOrd="1" destOrd="0" presId="urn:microsoft.com/office/officeart/2008/layout/HalfCircleOrganizationChart"/>
    <dgm:cxn modelId="{C312FE1D-646F-6B41-8657-6F359744DFD8}" type="presParOf" srcId="{A1BF4BC1-A04D-3C48-9B94-F9C8237510AB}" destId="{83DC0750-2110-0348-B272-5962E73B025D}" srcOrd="2" destOrd="0" presId="urn:microsoft.com/office/officeart/2008/layout/HalfCircleOrganizationChart"/>
    <dgm:cxn modelId="{CD7CB1EB-4A3D-8244-B267-F73BA45EF02D}" type="presParOf" srcId="{A1BF4BC1-A04D-3C48-9B94-F9C8237510AB}" destId="{DDACEFE8-D21A-3043-BF80-DE13976A2B13}" srcOrd="3" destOrd="0" presId="urn:microsoft.com/office/officeart/2008/layout/HalfCircleOrganizationChart"/>
    <dgm:cxn modelId="{CE00849D-2520-F741-B333-B57F6F0586EE}" type="presParOf" srcId="{3022647A-372A-0F47-B6E2-26FF674724D8}" destId="{59FAA280-651A-0643-B9A3-6DA3FBF86717}" srcOrd="1" destOrd="0" presId="urn:microsoft.com/office/officeart/2008/layout/HalfCircleOrganizationChart"/>
    <dgm:cxn modelId="{9E620577-E4B5-3B46-9C78-E61D421EC685}" type="presParOf" srcId="{3022647A-372A-0F47-B6E2-26FF674724D8}" destId="{9B7D5AA7-EBCA-1043-8554-9E7F86D1A970}" srcOrd="2" destOrd="0" presId="urn:microsoft.com/office/officeart/2008/layout/HalfCircleOrganizationChart"/>
    <dgm:cxn modelId="{4E9CD71B-39EE-2C46-B17F-CC5A3F611C35}" type="presParOf" srcId="{F153FA3C-448D-0841-B715-8FAEB52EFF9B}" destId="{FDA5CBED-0683-CD48-8F63-1C5A1305FB1E}" srcOrd="2" destOrd="0" presId="urn:microsoft.com/office/officeart/2008/layout/HalfCircleOrganizationChart"/>
    <dgm:cxn modelId="{DFC4FB53-95D3-EA41-B4F0-D1D379C30348}" type="presParOf" srcId="{F153FA3C-448D-0841-B715-8FAEB52EFF9B}" destId="{DFBCADCD-A42C-194B-9F38-724E3C0B2E41}" srcOrd="3" destOrd="0" presId="urn:microsoft.com/office/officeart/2008/layout/HalfCircleOrganizationChart"/>
    <dgm:cxn modelId="{3A7168D5-22D6-9F47-8A61-728BB0A0C215}" type="presParOf" srcId="{DFBCADCD-A42C-194B-9F38-724E3C0B2E41}" destId="{F27C836E-6B2E-0349-8FD6-6F754F7F2D09}" srcOrd="0" destOrd="0" presId="urn:microsoft.com/office/officeart/2008/layout/HalfCircleOrganizationChart"/>
    <dgm:cxn modelId="{92ED90E5-28DF-C04E-9F14-B9CC0A93E0E8}" type="presParOf" srcId="{F27C836E-6B2E-0349-8FD6-6F754F7F2D09}" destId="{50DF3420-4866-B94E-A76B-C092665664C9}" srcOrd="0" destOrd="0" presId="urn:microsoft.com/office/officeart/2008/layout/HalfCircleOrganizationChart"/>
    <dgm:cxn modelId="{4D73FE7A-7F0D-1246-ADB3-BF7C5A4DEA06}" type="presParOf" srcId="{F27C836E-6B2E-0349-8FD6-6F754F7F2D09}" destId="{BBA258B1-7DE9-A54D-A2A8-E6855425FE37}" srcOrd="1" destOrd="0" presId="urn:microsoft.com/office/officeart/2008/layout/HalfCircleOrganizationChart"/>
    <dgm:cxn modelId="{24191E0A-6296-534A-9B7B-C6ED499F15F4}" type="presParOf" srcId="{F27C836E-6B2E-0349-8FD6-6F754F7F2D09}" destId="{2F07F9CF-5C67-D943-8395-E34AB1051F35}" srcOrd="2" destOrd="0" presId="urn:microsoft.com/office/officeart/2008/layout/HalfCircleOrganizationChart"/>
    <dgm:cxn modelId="{110544FC-2467-E04A-9509-D33EFC8A4F39}" type="presParOf" srcId="{F27C836E-6B2E-0349-8FD6-6F754F7F2D09}" destId="{2CF021D3-88C3-4C45-9453-7C3575837042}" srcOrd="3" destOrd="0" presId="urn:microsoft.com/office/officeart/2008/layout/HalfCircleOrganizationChart"/>
    <dgm:cxn modelId="{AB40180E-C22F-9545-9E87-BCE7A1ED3F01}" type="presParOf" srcId="{DFBCADCD-A42C-194B-9F38-724E3C0B2E41}" destId="{F97F7792-698F-864B-9BFC-FDCFE995E5E1}" srcOrd="1" destOrd="0" presId="urn:microsoft.com/office/officeart/2008/layout/HalfCircleOrganizationChart"/>
    <dgm:cxn modelId="{DA78DBC7-22EA-40EC-80E4-32ED8822DDC8}" type="presParOf" srcId="{F97F7792-698F-864B-9BFC-FDCFE995E5E1}" destId="{0339A7E3-AF2E-4D47-9AB3-FDF556938805}" srcOrd="0" destOrd="0" presId="urn:microsoft.com/office/officeart/2008/layout/HalfCircleOrganizationChart"/>
    <dgm:cxn modelId="{B61AB6C6-0261-4C28-9BF1-F079BEB503DF}" type="presParOf" srcId="{F97F7792-698F-864B-9BFC-FDCFE995E5E1}" destId="{F5C8DFA0-C90A-4F21-B527-DC9741962E63}" srcOrd="1" destOrd="0" presId="urn:microsoft.com/office/officeart/2008/layout/HalfCircleOrganizationChart"/>
    <dgm:cxn modelId="{EA3B55D5-929B-431C-8833-6D7AEDA2EAA6}" type="presParOf" srcId="{F5C8DFA0-C90A-4F21-B527-DC9741962E63}" destId="{50493436-12DF-4BEB-A565-D5408C7167BF}" srcOrd="0" destOrd="0" presId="urn:microsoft.com/office/officeart/2008/layout/HalfCircleOrganizationChart"/>
    <dgm:cxn modelId="{FA2CB232-74A4-4CD1-B318-0153250C0F82}" type="presParOf" srcId="{50493436-12DF-4BEB-A565-D5408C7167BF}" destId="{5A9A2CD2-7287-44C9-876D-F2AFBA9EC92E}" srcOrd="0" destOrd="0" presId="urn:microsoft.com/office/officeart/2008/layout/HalfCircleOrganizationChart"/>
    <dgm:cxn modelId="{0F5C1790-C40C-4321-9123-B796EB21CF54}" type="presParOf" srcId="{50493436-12DF-4BEB-A565-D5408C7167BF}" destId="{B838DC37-C679-4275-B29B-B3995F8A7598}" srcOrd="1" destOrd="0" presId="urn:microsoft.com/office/officeart/2008/layout/HalfCircleOrganizationChart"/>
    <dgm:cxn modelId="{D9597D0A-74C6-437B-9A1B-F87933AA9226}" type="presParOf" srcId="{50493436-12DF-4BEB-A565-D5408C7167BF}" destId="{44D457D6-B566-48B4-8192-0541441B23D0}" srcOrd="2" destOrd="0" presId="urn:microsoft.com/office/officeart/2008/layout/HalfCircleOrganizationChart"/>
    <dgm:cxn modelId="{F5CEC539-6AB9-4C13-B40E-E09D1D4A635C}" type="presParOf" srcId="{50493436-12DF-4BEB-A565-D5408C7167BF}" destId="{CDD24219-CF27-47EE-99D6-C6DE943915F4}" srcOrd="3" destOrd="0" presId="urn:microsoft.com/office/officeart/2008/layout/HalfCircleOrganizationChart"/>
    <dgm:cxn modelId="{867FD57D-5F27-41AC-A850-05E5C0EE82B5}" type="presParOf" srcId="{F5C8DFA0-C90A-4F21-B527-DC9741962E63}" destId="{9BBDDCBE-4131-422A-BDA4-A161F283A12C}" srcOrd="1" destOrd="0" presId="urn:microsoft.com/office/officeart/2008/layout/HalfCircleOrganizationChart"/>
    <dgm:cxn modelId="{A7AC25E3-9D6C-4E32-B159-5036BA38A45B}" type="presParOf" srcId="{F5C8DFA0-C90A-4F21-B527-DC9741962E63}" destId="{F8B4ECEC-4FAB-4121-BC6B-7A72BD50449A}" srcOrd="2" destOrd="0" presId="urn:microsoft.com/office/officeart/2008/layout/HalfCircleOrganizationChart"/>
    <dgm:cxn modelId="{AD911F04-F178-4EAE-AB22-86B3473DB635}" type="presParOf" srcId="{F97F7792-698F-864B-9BFC-FDCFE995E5E1}" destId="{701BF444-0D77-4607-9F0C-681804331A56}" srcOrd="2" destOrd="0" presId="urn:microsoft.com/office/officeart/2008/layout/HalfCircleOrganizationChart"/>
    <dgm:cxn modelId="{B0A9CF50-24F6-4CC7-A3BE-310A38F0EF30}" type="presParOf" srcId="{F97F7792-698F-864B-9BFC-FDCFE995E5E1}" destId="{3DA1C687-99C0-408B-A6C6-2576B660396D}" srcOrd="3" destOrd="0" presId="urn:microsoft.com/office/officeart/2008/layout/HalfCircleOrganizationChart"/>
    <dgm:cxn modelId="{7DA35743-6E85-4CE2-8B9D-EC7DCB097D14}" type="presParOf" srcId="{3DA1C687-99C0-408B-A6C6-2576B660396D}" destId="{9A19411D-44C2-4AD3-B37B-B11799BE3657}" srcOrd="0" destOrd="0" presId="urn:microsoft.com/office/officeart/2008/layout/HalfCircleOrganizationChart"/>
    <dgm:cxn modelId="{83FD37DE-B1BC-4F61-888B-4EC7B4EB6580}" type="presParOf" srcId="{9A19411D-44C2-4AD3-B37B-B11799BE3657}" destId="{FD1B6F3F-4A14-4EBE-9527-EB8E05417B0E}" srcOrd="0" destOrd="0" presId="urn:microsoft.com/office/officeart/2008/layout/HalfCircleOrganizationChart"/>
    <dgm:cxn modelId="{0C906FC8-FEF4-4EBF-819A-37CFD389FA47}" type="presParOf" srcId="{9A19411D-44C2-4AD3-B37B-B11799BE3657}" destId="{79FBBB87-D5CE-46F7-A026-5C7B2F41C75F}" srcOrd="1" destOrd="0" presId="urn:microsoft.com/office/officeart/2008/layout/HalfCircleOrganizationChart"/>
    <dgm:cxn modelId="{7FE6FE30-14F9-4C7F-A871-C9CD9EF0AE0B}" type="presParOf" srcId="{9A19411D-44C2-4AD3-B37B-B11799BE3657}" destId="{F2DDCE5B-3C69-48CD-AF64-B0AB05224408}" srcOrd="2" destOrd="0" presId="urn:microsoft.com/office/officeart/2008/layout/HalfCircleOrganizationChart"/>
    <dgm:cxn modelId="{CB00FB11-AD32-4A1C-AF0B-D1E5DB2BADEB}" type="presParOf" srcId="{9A19411D-44C2-4AD3-B37B-B11799BE3657}" destId="{9D29F631-E47B-4542-8811-40C0A87B57A7}" srcOrd="3" destOrd="0" presId="urn:microsoft.com/office/officeart/2008/layout/HalfCircleOrganizationChart"/>
    <dgm:cxn modelId="{8251EFAD-A583-4191-8127-CCA56184F8CF}" type="presParOf" srcId="{3DA1C687-99C0-408B-A6C6-2576B660396D}" destId="{1F092095-BBF7-4FE9-8E76-F1314950CEBB}" srcOrd="1" destOrd="0" presId="urn:microsoft.com/office/officeart/2008/layout/HalfCircleOrganizationChart"/>
    <dgm:cxn modelId="{CF843F49-9F50-48EB-A3D6-1B9B73933CEC}" type="presParOf" srcId="{3DA1C687-99C0-408B-A6C6-2576B660396D}" destId="{E0899C20-E5B5-48E5-9A78-568439D87C0F}" srcOrd="2" destOrd="0" presId="urn:microsoft.com/office/officeart/2008/layout/HalfCircleOrganizationChart"/>
    <dgm:cxn modelId="{555DA945-658F-2E47-AFA0-ED98EEE1B66D}" type="presParOf" srcId="{DFBCADCD-A42C-194B-9F38-724E3C0B2E41}" destId="{341A371F-A2E9-BF40-A695-4841E193C364}" srcOrd="2" destOrd="0" presId="urn:microsoft.com/office/officeart/2008/layout/HalfCircleOrganizationChart"/>
    <dgm:cxn modelId="{D08C5AB7-0834-D149-9774-585F1DB42333}" type="presParOf" srcId="{6DDD9ACC-C1C0-0A45-8262-055C691C0B19}" destId="{D5D2D874-3927-0C4F-AF52-51D69EA8E49E}" srcOrd="2" destOrd="0" presId="urn:microsoft.com/office/officeart/2008/layout/HalfCircleOrganizationChart"/>
    <dgm:cxn modelId="{1CA4A368-1709-2440-A45E-16A20527EAC6}" type="presParOf" srcId="{40958AC6-85F5-414D-A262-70CCCFC2A874}" destId="{DFE4056E-E420-D54D-A6F1-86287F64054F}" srcOrd="2" destOrd="0" presId="urn:microsoft.com/office/officeart/2008/layout/HalfCircleOrganizationChart"/>
    <dgm:cxn modelId="{17741064-3D5C-7E4E-A31F-8EDB74A157C7}" type="presParOf" srcId="{40958AC6-85F5-414D-A262-70CCCFC2A874}" destId="{55379153-D156-FF44-9DC7-CA5702CFB54A}" srcOrd="3" destOrd="0" presId="urn:microsoft.com/office/officeart/2008/layout/HalfCircleOrganizationChart"/>
    <dgm:cxn modelId="{A031074C-EAF6-8F46-96AB-F7E313D7C0E8}" type="presParOf" srcId="{55379153-D156-FF44-9DC7-CA5702CFB54A}" destId="{D6943E57-560C-0941-8621-E02A7A64BEF8}" srcOrd="0" destOrd="0" presId="urn:microsoft.com/office/officeart/2008/layout/HalfCircleOrganizationChart"/>
    <dgm:cxn modelId="{C49A9783-6438-7241-B513-0A11201B5AB5}" type="presParOf" srcId="{D6943E57-560C-0941-8621-E02A7A64BEF8}" destId="{835A1B06-91F8-1840-BE45-3F04C092113D}" srcOrd="0" destOrd="0" presId="urn:microsoft.com/office/officeart/2008/layout/HalfCircleOrganizationChart"/>
    <dgm:cxn modelId="{C6430988-E374-904B-AD40-A9D42C80ED2A}" type="presParOf" srcId="{D6943E57-560C-0941-8621-E02A7A64BEF8}" destId="{91290AB3-887B-3942-85D5-757F4C8ACA72}" srcOrd="1" destOrd="0" presId="urn:microsoft.com/office/officeart/2008/layout/HalfCircleOrganizationChart"/>
    <dgm:cxn modelId="{CBC7764F-F8CB-0D46-BB4E-92C3B9B69DC4}" type="presParOf" srcId="{D6943E57-560C-0941-8621-E02A7A64BEF8}" destId="{6A66364F-577E-854B-B7F6-9576982F1A07}" srcOrd="2" destOrd="0" presId="urn:microsoft.com/office/officeart/2008/layout/HalfCircleOrganizationChart"/>
    <dgm:cxn modelId="{1477A6E7-A5E0-F048-92E5-4CE5C49C1850}" type="presParOf" srcId="{D6943E57-560C-0941-8621-E02A7A64BEF8}" destId="{97BAE77D-2C00-EA4C-9474-0FA7FF406E16}" srcOrd="3" destOrd="0" presId="urn:microsoft.com/office/officeart/2008/layout/HalfCircleOrganizationChart"/>
    <dgm:cxn modelId="{2D4270DE-0ACF-8C4B-BA6A-B54BA8C64970}" type="presParOf" srcId="{55379153-D156-FF44-9DC7-CA5702CFB54A}" destId="{19FE1815-ED82-B447-B938-D57B95390F11}" srcOrd="1" destOrd="0" presId="urn:microsoft.com/office/officeart/2008/layout/HalfCircleOrganizationChart"/>
    <dgm:cxn modelId="{524A63E9-F0F6-644C-89E1-D4A8F396E03E}" type="presParOf" srcId="{19FE1815-ED82-B447-B938-D57B95390F11}" destId="{656619AD-2868-BD41-AB67-095761B4ADC0}" srcOrd="0" destOrd="0" presId="urn:microsoft.com/office/officeart/2008/layout/HalfCircleOrganizationChart"/>
    <dgm:cxn modelId="{00267BF7-293D-874E-A98F-0B3B7DEBA84E}" type="presParOf" srcId="{19FE1815-ED82-B447-B938-D57B95390F11}" destId="{63814F3D-CDAA-244C-A1F0-7D9914ABA813}" srcOrd="1" destOrd="0" presId="urn:microsoft.com/office/officeart/2008/layout/HalfCircleOrganizationChart"/>
    <dgm:cxn modelId="{54651103-A490-1B4D-B47D-3B21251E5505}" type="presParOf" srcId="{63814F3D-CDAA-244C-A1F0-7D9914ABA813}" destId="{BB961594-C3D1-7B45-A863-F43218B02E8F}" srcOrd="0" destOrd="0" presId="urn:microsoft.com/office/officeart/2008/layout/HalfCircleOrganizationChart"/>
    <dgm:cxn modelId="{9B6B5A19-E9D5-3142-A635-959ECE167885}" type="presParOf" srcId="{BB961594-C3D1-7B45-A863-F43218B02E8F}" destId="{410824F0-38EC-FA4B-9403-FD58F5067BFD}" srcOrd="0" destOrd="0" presId="urn:microsoft.com/office/officeart/2008/layout/HalfCircleOrganizationChart"/>
    <dgm:cxn modelId="{FC8D0C1D-5DEF-4F48-B7F6-B2BF24945DC5}" type="presParOf" srcId="{BB961594-C3D1-7B45-A863-F43218B02E8F}" destId="{3BED4D73-05DD-134A-B640-001B35761CE7}" srcOrd="1" destOrd="0" presId="urn:microsoft.com/office/officeart/2008/layout/HalfCircleOrganizationChart"/>
    <dgm:cxn modelId="{85ABA365-81AC-054A-9364-C17F1B36F35D}" type="presParOf" srcId="{BB961594-C3D1-7B45-A863-F43218B02E8F}" destId="{5622BFCA-E0FA-8240-9032-AF0A26DA0512}" srcOrd="2" destOrd="0" presId="urn:microsoft.com/office/officeart/2008/layout/HalfCircleOrganizationChart"/>
    <dgm:cxn modelId="{DA301A85-4305-C042-870E-F4D01F93744E}" type="presParOf" srcId="{BB961594-C3D1-7B45-A863-F43218B02E8F}" destId="{B2D8BB0B-AA95-4C46-955B-029A6617A320}" srcOrd="3" destOrd="0" presId="urn:microsoft.com/office/officeart/2008/layout/HalfCircleOrganizationChart"/>
    <dgm:cxn modelId="{B8134947-9307-9946-98E6-5DBACE2E2FD0}" type="presParOf" srcId="{63814F3D-CDAA-244C-A1F0-7D9914ABA813}" destId="{CE0551BC-4A7C-6C4F-8F0A-1DF71274F745}" srcOrd="1" destOrd="0" presId="urn:microsoft.com/office/officeart/2008/layout/HalfCircleOrganizationChart"/>
    <dgm:cxn modelId="{3A4F056C-255C-B748-A626-7AFCBB5BBC46}" type="presParOf" srcId="{63814F3D-CDAA-244C-A1F0-7D9914ABA813}" destId="{C185016D-2C73-6542-B48D-6C6561DBC1DA}" srcOrd="2" destOrd="0" presId="urn:microsoft.com/office/officeart/2008/layout/HalfCircleOrganizationChart"/>
    <dgm:cxn modelId="{F08A54C1-ECB3-C646-8901-5A409557B0CE}" type="presParOf" srcId="{19FE1815-ED82-B447-B938-D57B95390F11}" destId="{A7AC9E8A-679A-8842-AF89-FE4728616A0F}" srcOrd="2" destOrd="0" presId="urn:microsoft.com/office/officeart/2008/layout/HalfCircleOrganizationChart"/>
    <dgm:cxn modelId="{1F51CABC-ED95-2A4A-BC34-3A6171A04591}" type="presParOf" srcId="{19FE1815-ED82-B447-B938-D57B95390F11}" destId="{BDBDC702-8306-E541-9C34-C4374CA64A70}" srcOrd="3" destOrd="0" presId="urn:microsoft.com/office/officeart/2008/layout/HalfCircleOrganizationChart"/>
    <dgm:cxn modelId="{5CCE57C7-39D7-9142-9FD1-3C0886BF06D0}" type="presParOf" srcId="{BDBDC702-8306-E541-9C34-C4374CA64A70}" destId="{255C5187-0B3E-BF4A-AF0E-EB091BA17D62}" srcOrd="0" destOrd="0" presId="urn:microsoft.com/office/officeart/2008/layout/HalfCircleOrganizationChart"/>
    <dgm:cxn modelId="{A73F313C-96F5-1C43-A385-E983D54B929C}" type="presParOf" srcId="{255C5187-0B3E-BF4A-AF0E-EB091BA17D62}" destId="{041694ED-B280-9A4A-8354-5E7903243498}" srcOrd="0" destOrd="0" presId="urn:microsoft.com/office/officeart/2008/layout/HalfCircleOrganizationChart"/>
    <dgm:cxn modelId="{265EA947-A550-2B40-BE30-2869FE7B9C22}" type="presParOf" srcId="{255C5187-0B3E-BF4A-AF0E-EB091BA17D62}" destId="{00FD7899-1355-6249-934A-70A432DC699E}" srcOrd="1" destOrd="0" presId="urn:microsoft.com/office/officeart/2008/layout/HalfCircleOrganizationChart"/>
    <dgm:cxn modelId="{69CF503E-D516-0A4B-A0F4-BC18C3CFB646}" type="presParOf" srcId="{255C5187-0B3E-BF4A-AF0E-EB091BA17D62}" destId="{EFF6D63D-71B7-CB43-A242-9E0EBDBA6627}" srcOrd="2" destOrd="0" presId="urn:microsoft.com/office/officeart/2008/layout/HalfCircleOrganizationChart"/>
    <dgm:cxn modelId="{D5A92BD4-0F63-FD4A-BB57-A7AA6918E021}" type="presParOf" srcId="{255C5187-0B3E-BF4A-AF0E-EB091BA17D62}" destId="{578151E8-15E0-124F-92BB-837745BBDA56}" srcOrd="3" destOrd="0" presId="urn:microsoft.com/office/officeart/2008/layout/HalfCircleOrganizationChart"/>
    <dgm:cxn modelId="{398B9682-0B0E-E440-992D-24E5AB43FA28}" type="presParOf" srcId="{BDBDC702-8306-E541-9C34-C4374CA64A70}" destId="{FA4BD6D9-0A42-894F-A2E9-F98847FB0561}" srcOrd="1" destOrd="0" presId="urn:microsoft.com/office/officeart/2008/layout/HalfCircleOrganizationChart"/>
    <dgm:cxn modelId="{EE77EC17-0F81-7147-B036-1A0E172A11BF}" type="presParOf" srcId="{BDBDC702-8306-E541-9C34-C4374CA64A70}" destId="{F4AD4926-440B-A148-998F-FF3C1C94B198}" srcOrd="2" destOrd="0" presId="urn:microsoft.com/office/officeart/2008/layout/HalfCircleOrganizationChart"/>
    <dgm:cxn modelId="{1FF5A739-CAB9-E045-BC3D-1190F9E91052}" type="presParOf" srcId="{55379153-D156-FF44-9DC7-CA5702CFB54A}" destId="{141009AF-0B5B-5C40-AD90-E14B8F9F1B1C}" srcOrd="2" destOrd="0" presId="urn:microsoft.com/office/officeart/2008/layout/HalfCircleOrganizationChart"/>
    <dgm:cxn modelId="{1F7470DE-C488-4844-8AFF-A0D3A69C5E71}" type="presParOf" srcId="{40958AC6-85F5-414D-A262-70CCCFC2A874}" destId="{944F7393-6EFF-4642-952C-F29746974D0E}" srcOrd="4" destOrd="0" presId="urn:microsoft.com/office/officeart/2008/layout/HalfCircleOrganizationChart"/>
    <dgm:cxn modelId="{1BF39003-4120-334F-9007-51989AB60AC0}" type="presParOf" srcId="{40958AC6-85F5-414D-A262-70CCCFC2A874}" destId="{09234EDA-9C18-0B46-8D79-43C3C12E0288}" srcOrd="5" destOrd="0" presId="urn:microsoft.com/office/officeart/2008/layout/HalfCircleOrganizationChart"/>
    <dgm:cxn modelId="{2D9F9EBA-5570-9242-9402-222CBCA4E65E}" type="presParOf" srcId="{09234EDA-9C18-0B46-8D79-43C3C12E0288}" destId="{180E1316-BA48-1E4A-B60E-4797F0877A94}" srcOrd="0" destOrd="0" presId="urn:microsoft.com/office/officeart/2008/layout/HalfCircleOrganizationChart"/>
    <dgm:cxn modelId="{C455AAFB-4914-BC4C-9C1E-CC1820755A49}" type="presParOf" srcId="{180E1316-BA48-1E4A-B60E-4797F0877A94}" destId="{2D27FBF2-3369-B946-A5EF-6A1B44914251}" srcOrd="0" destOrd="0" presId="urn:microsoft.com/office/officeart/2008/layout/HalfCircleOrganizationChart"/>
    <dgm:cxn modelId="{CB6E760B-EEFC-6D46-AE7D-091DECFAF145}" type="presParOf" srcId="{180E1316-BA48-1E4A-B60E-4797F0877A94}" destId="{57E100BC-2419-7843-8537-0C292A7B88D3}" srcOrd="1" destOrd="0" presId="urn:microsoft.com/office/officeart/2008/layout/HalfCircleOrganizationChart"/>
    <dgm:cxn modelId="{49719C12-CA49-B84F-8FA3-B2BEC73367D9}" type="presParOf" srcId="{180E1316-BA48-1E4A-B60E-4797F0877A94}" destId="{80C1857C-DD6A-B64C-B6B0-45C2606857E0}" srcOrd="2" destOrd="0" presId="urn:microsoft.com/office/officeart/2008/layout/HalfCircleOrganizationChart"/>
    <dgm:cxn modelId="{8C9FF65F-4CAA-DC46-9D7C-5B9F1890B4D5}" type="presParOf" srcId="{180E1316-BA48-1E4A-B60E-4797F0877A94}" destId="{52D6508F-121B-6046-8D59-D85D61EE4AB6}" srcOrd="3" destOrd="0" presId="urn:microsoft.com/office/officeart/2008/layout/HalfCircleOrganizationChart"/>
    <dgm:cxn modelId="{4954735C-7E36-4A43-A66C-A50E8B1A5080}" type="presParOf" srcId="{09234EDA-9C18-0B46-8D79-43C3C12E0288}" destId="{37C071F2-D2B4-124A-8E1B-C848237DD93E}" srcOrd="1" destOrd="0" presId="urn:microsoft.com/office/officeart/2008/layout/HalfCircleOrganizationChart"/>
    <dgm:cxn modelId="{27BA0DBF-FDA6-442B-AF6F-EC182B91C5B1}" type="presParOf" srcId="{37C071F2-D2B4-124A-8E1B-C848237DD93E}" destId="{F305B3FD-0CAB-4DAC-A385-FE8BA6473D59}" srcOrd="0" destOrd="0" presId="urn:microsoft.com/office/officeart/2008/layout/HalfCircleOrganizationChart"/>
    <dgm:cxn modelId="{F3EAB486-F3DB-4A1F-AC53-B4B380D9FB5F}" type="presParOf" srcId="{37C071F2-D2B4-124A-8E1B-C848237DD93E}" destId="{F2EDBAFF-C40D-4BB2-97D4-BA6D9035DE84}" srcOrd="1" destOrd="0" presId="urn:microsoft.com/office/officeart/2008/layout/HalfCircleOrganizationChart"/>
    <dgm:cxn modelId="{980A6882-175F-4678-AB19-C579658EED89}" type="presParOf" srcId="{F2EDBAFF-C40D-4BB2-97D4-BA6D9035DE84}" destId="{17612AA4-C535-47B2-BFBB-711AFF7D53F7}" srcOrd="0" destOrd="0" presId="urn:microsoft.com/office/officeart/2008/layout/HalfCircleOrganizationChart"/>
    <dgm:cxn modelId="{ECCFBBC7-6E46-405B-9FE0-2D1184360C30}" type="presParOf" srcId="{17612AA4-C535-47B2-BFBB-711AFF7D53F7}" destId="{360B8B52-8F37-4DDA-8ACD-F15581D2FD8F}" srcOrd="0" destOrd="0" presId="urn:microsoft.com/office/officeart/2008/layout/HalfCircleOrganizationChart"/>
    <dgm:cxn modelId="{A219FC00-6BFF-4353-A28B-DFA4E9EFFA33}" type="presParOf" srcId="{17612AA4-C535-47B2-BFBB-711AFF7D53F7}" destId="{2D886EC8-7487-4873-9EC9-400C5C94CF88}" srcOrd="1" destOrd="0" presId="urn:microsoft.com/office/officeart/2008/layout/HalfCircleOrganizationChart"/>
    <dgm:cxn modelId="{4829F073-4E76-422C-B12A-8560278EA4EE}" type="presParOf" srcId="{17612AA4-C535-47B2-BFBB-711AFF7D53F7}" destId="{41C1C02F-447D-44FE-A9BD-F46FDEF97927}" srcOrd="2" destOrd="0" presId="urn:microsoft.com/office/officeart/2008/layout/HalfCircleOrganizationChart"/>
    <dgm:cxn modelId="{446EBE67-932B-49CD-B554-7F59E35962B9}" type="presParOf" srcId="{17612AA4-C535-47B2-BFBB-711AFF7D53F7}" destId="{C1B40774-61AA-4185-AB2F-EB6EA8C318A8}" srcOrd="3" destOrd="0" presId="urn:microsoft.com/office/officeart/2008/layout/HalfCircleOrganizationChart"/>
    <dgm:cxn modelId="{984DD827-5C6C-4C71-991D-8EC05D51AF5A}" type="presParOf" srcId="{F2EDBAFF-C40D-4BB2-97D4-BA6D9035DE84}" destId="{67F87244-02A7-4DB6-8DC2-9E72ED60CADB}" srcOrd="1" destOrd="0" presId="urn:microsoft.com/office/officeart/2008/layout/HalfCircleOrganizationChart"/>
    <dgm:cxn modelId="{84E44905-3199-4230-89A9-4A34FA23A9F6}" type="presParOf" srcId="{F2EDBAFF-C40D-4BB2-97D4-BA6D9035DE84}" destId="{97879BFA-9EE9-4D7E-8268-EB80AD366D54}" srcOrd="2" destOrd="0" presId="urn:microsoft.com/office/officeart/2008/layout/HalfCircleOrganizationChart"/>
    <dgm:cxn modelId="{3DB33C61-B550-4AA2-B420-0AF821D8AFA9}" type="presParOf" srcId="{37C071F2-D2B4-124A-8E1B-C848237DD93E}" destId="{7138471B-25F9-4ED4-A441-3D0930A1B537}" srcOrd="2" destOrd="0" presId="urn:microsoft.com/office/officeart/2008/layout/HalfCircleOrganizationChart"/>
    <dgm:cxn modelId="{8BEE2A0A-1FCA-4FFD-B28C-A0E564105516}" type="presParOf" srcId="{37C071F2-D2B4-124A-8E1B-C848237DD93E}" destId="{02787AA0-A2DC-45D8-BBD1-D3FEDC7AA7AD}" srcOrd="3" destOrd="0" presId="urn:microsoft.com/office/officeart/2008/layout/HalfCircleOrganizationChart"/>
    <dgm:cxn modelId="{2658CF51-B9E5-4FA6-99AD-82DA28833F24}" type="presParOf" srcId="{02787AA0-A2DC-45D8-BBD1-D3FEDC7AA7AD}" destId="{17B97407-1FF0-48AA-8AFB-FEBCFBA2D499}" srcOrd="0" destOrd="0" presId="urn:microsoft.com/office/officeart/2008/layout/HalfCircleOrganizationChart"/>
    <dgm:cxn modelId="{83E771CC-76E6-4D20-850A-4D742A142D08}" type="presParOf" srcId="{17B97407-1FF0-48AA-8AFB-FEBCFBA2D499}" destId="{2D33A30A-113E-4D0C-B1FD-4A3B93485507}" srcOrd="0" destOrd="0" presId="urn:microsoft.com/office/officeart/2008/layout/HalfCircleOrganizationChart"/>
    <dgm:cxn modelId="{628EB173-D030-441B-A30F-5AD88C5D2973}" type="presParOf" srcId="{17B97407-1FF0-48AA-8AFB-FEBCFBA2D499}" destId="{663D36D3-6CFC-4F98-B9D4-13921587BA05}" srcOrd="1" destOrd="0" presId="urn:microsoft.com/office/officeart/2008/layout/HalfCircleOrganizationChart"/>
    <dgm:cxn modelId="{19DB0512-E61C-4C0C-8B2C-D88CE3B2D15C}" type="presParOf" srcId="{17B97407-1FF0-48AA-8AFB-FEBCFBA2D499}" destId="{5B99EA9A-4EDA-4104-B40D-CA728CE4387E}" srcOrd="2" destOrd="0" presId="urn:microsoft.com/office/officeart/2008/layout/HalfCircleOrganizationChart"/>
    <dgm:cxn modelId="{B404DBC5-672B-450C-B74F-20B15B63E1CB}" type="presParOf" srcId="{17B97407-1FF0-48AA-8AFB-FEBCFBA2D499}" destId="{E433D019-08C9-4742-88A2-BFA7259A52C1}" srcOrd="3" destOrd="0" presId="urn:microsoft.com/office/officeart/2008/layout/HalfCircleOrganizationChart"/>
    <dgm:cxn modelId="{7E3E50B6-8D25-475D-B0E2-9652256A48E6}" type="presParOf" srcId="{02787AA0-A2DC-45D8-BBD1-D3FEDC7AA7AD}" destId="{0CE3B8B2-4339-46B4-B44D-4460B76225A3}" srcOrd="1" destOrd="0" presId="urn:microsoft.com/office/officeart/2008/layout/HalfCircleOrganizationChart"/>
    <dgm:cxn modelId="{8C78A51D-7296-4DFE-9E79-16848270520B}" type="presParOf" srcId="{02787AA0-A2DC-45D8-BBD1-D3FEDC7AA7AD}" destId="{B4A31F7E-CCA5-46FD-8546-E7E85720FA4B}" srcOrd="2" destOrd="0" presId="urn:microsoft.com/office/officeart/2008/layout/HalfCircleOrganizationChart"/>
    <dgm:cxn modelId="{98B58ED4-63EC-41F9-A8C2-816F9807211C}" type="presParOf" srcId="{37C071F2-D2B4-124A-8E1B-C848237DD93E}" destId="{C7677F48-E840-4FD6-81DC-136EA27F20A5}" srcOrd="4" destOrd="0" presId="urn:microsoft.com/office/officeart/2008/layout/HalfCircleOrganizationChart"/>
    <dgm:cxn modelId="{258651FB-7019-422A-B189-BCFC23BAADDF}" type="presParOf" srcId="{37C071F2-D2B4-124A-8E1B-C848237DD93E}" destId="{B496F8B4-ABBA-4D91-BC7D-262BC82131E2}" srcOrd="5" destOrd="0" presId="urn:microsoft.com/office/officeart/2008/layout/HalfCircleOrganizationChart"/>
    <dgm:cxn modelId="{8983A588-3FB7-432F-BACC-244EB2F8C88E}" type="presParOf" srcId="{B496F8B4-ABBA-4D91-BC7D-262BC82131E2}" destId="{F5B494D9-01FD-4198-8CB4-AC89F95133DC}" srcOrd="0" destOrd="0" presId="urn:microsoft.com/office/officeart/2008/layout/HalfCircleOrganizationChart"/>
    <dgm:cxn modelId="{D44A9953-0E1C-4A82-8276-9DF6A5EEC94C}" type="presParOf" srcId="{F5B494D9-01FD-4198-8CB4-AC89F95133DC}" destId="{223CA425-93D0-47CD-BDE8-63BBE84EEC6F}" srcOrd="0" destOrd="0" presId="urn:microsoft.com/office/officeart/2008/layout/HalfCircleOrganizationChart"/>
    <dgm:cxn modelId="{1E551846-0A18-4365-BAB9-CA5F4CCC8051}" type="presParOf" srcId="{F5B494D9-01FD-4198-8CB4-AC89F95133DC}" destId="{4FF47CF6-0E28-4F22-A08A-790BE4262153}" srcOrd="1" destOrd="0" presId="urn:microsoft.com/office/officeart/2008/layout/HalfCircleOrganizationChart"/>
    <dgm:cxn modelId="{A6E55B8C-67E4-421B-BD55-2F5C62B2C634}" type="presParOf" srcId="{F5B494D9-01FD-4198-8CB4-AC89F95133DC}" destId="{CFDE00B9-7248-4D78-AB09-48862385D984}" srcOrd="2" destOrd="0" presId="urn:microsoft.com/office/officeart/2008/layout/HalfCircleOrganizationChart"/>
    <dgm:cxn modelId="{0339CF81-C71A-4F39-9FFE-DE32F41A7C10}" type="presParOf" srcId="{F5B494D9-01FD-4198-8CB4-AC89F95133DC}" destId="{69C5CCEB-E071-42E8-8066-8FF045DC7524}" srcOrd="3" destOrd="0" presId="urn:microsoft.com/office/officeart/2008/layout/HalfCircleOrganizationChart"/>
    <dgm:cxn modelId="{400694F3-FA26-4E50-A235-76CFBFB0C76E}" type="presParOf" srcId="{B496F8B4-ABBA-4D91-BC7D-262BC82131E2}" destId="{FDAB059A-15FE-444D-875F-0E4C262F4838}" srcOrd="1" destOrd="0" presId="urn:microsoft.com/office/officeart/2008/layout/HalfCircleOrganizationChart"/>
    <dgm:cxn modelId="{C25F5714-AA1A-4CA9-B4E5-4396CC97DF70}" type="presParOf" srcId="{B496F8B4-ABBA-4D91-BC7D-262BC82131E2}" destId="{6E264ECB-B72B-4586-99B4-50894631A0EB}" srcOrd="2" destOrd="0" presId="urn:microsoft.com/office/officeart/2008/layout/HalfCircleOrganizationChart"/>
    <dgm:cxn modelId="{A0630176-5099-C141-A62B-95262D4F1BCB}" type="presParOf" srcId="{09234EDA-9C18-0B46-8D79-43C3C12E0288}" destId="{1EDEAEE5-5693-984E-B8B0-6864C7CCABEA}" srcOrd="2" destOrd="0" presId="urn:microsoft.com/office/officeart/2008/layout/HalfCircleOrganizationChart"/>
    <dgm:cxn modelId="{1823F0A8-DB5C-2745-9426-05AFED4B42CF}" type="presParOf" srcId="{40958AC6-85F5-414D-A262-70CCCFC2A874}" destId="{F11484B1-3034-0845-A81C-0228EEDF6042}" srcOrd="6" destOrd="0" presId="urn:microsoft.com/office/officeart/2008/layout/HalfCircleOrganizationChart"/>
    <dgm:cxn modelId="{1D2BF26E-B3A4-8143-BE84-EF93A9F7D6BF}" type="presParOf" srcId="{40958AC6-85F5-414D-A262-70CCCFC2A874}" destId="{C3F3AAB6-A2D6-7544-A4AA-EA58749D8527}" srcOrd="7" destOrd="0" presId="urn:microsoft.com/office/officeart/2008/layout/HalfCircleOrganizationChart"/>
    <dgm:cxn modelId="{D2DEADFF-BAD5-E14E-B56E-0F40CCE84F66}" type="presParOf" srcId="{C3F3AAB6-A2D6-7544-A4AA-EA58749D8527}" destId="{430A75CE-6C87-BE41-8DF8-97D992A6E493}" srcOrd="0" destOrd="0" presId="urn:microsoft.com/office/officeart/2008/layout/HalfCircleOrganizationChart"/>
    <dgm:cxn modelId="{475BB631-FADC-7B45-838C-84DA8579D5B8}" type="presParOf" srcId="{430A75CE-6C87-BE41-8DF8-97D992A6E493}" destId="{00D09354-740D-8B47-A36E-65A5BD1F4845}" srcOrd="0" destOrd="0" presId="urn:microsoft.com/office/officeart/2008/layout/HalfCircleOrganizationChart"/>
    <dgm:cxn modelId="{2ED95FF7-C373-5A45-9E70-905AB8465882}" type="presParOf" srcId="{430A75CE-6C87-BE41-8DF8-97D992A6E493}" destId="{53B6E092-4F60-4A4B-9219-3B23860AF6B9}" srcOrd="1" destOrd="0" presId="urn:microsoft.com/office/officeart/2008/layout/HalfCircleOrganizationChart"/>
    <dgm:cxn modelId="{BFA5D29A-E14A-5E40-957D-351740E65E4B}" type="presParOf" srcId="{430A75CE-6C87-BE41-8DF8-97D992A6E493}" destId="{93DDDDC1-1445-1345-87FC-8EEB0BBC8424}" srcOrd="2" destOrd="0" presId="urn:microsoft.com/office/officeart/2008/layout/HalfCircleOrganizationChart"/>
    <dgm:cxn modelId="{38897B15-63B3-B44F-9D3A-26A6438969F4}" type="presParOf" srcId="{430A75CE-6C87-BE41-8DF8-97D992A6E493}" destId="{E361494E-092B-5B47-B52D-ECE0CA4656CF}" srcOrd="3" destOrd="0" presId="urn:microsoft.com/office/officeart/2008/layout/HalfCircleOrganizationChart"/>
    <dgm:cxn modelId="{92F5F80E-1E24-0A41-8D27-5AF4497ADE00}" type="presParOf" srcId="{C3F3AAB6-A2D6-7544-A4AA-EA58749D8527}" destId="{0E9B9D2D-6FED-0642-A169-BD68E77720DC}" srcOrd="1" destOrd="0" presId="urn:microsoft.com/office/officeart/2008/layout/HalfCircleOrganizationChart"/>
    <dgm:cxn modelId="{AF3F5B49-76DC-4F94-B8BA-07DD1CB2B6D2}" type="presParOf" srcId="{0E9B9D2D-6FED-0642-A169-BD68E77720DC}" destId="{77CBFADD-4905-4B2B-9737-CE1E55136173}" srcOrd="0" destOrd="0" presId="urn:microsoft.com/office/officeart/2008/layout/HalfCircleOrganizationChart"/>
    <dgm:cxn modelId="{73BA0DCA-E0B5-48EC-AF18-391D09C4740D}" type="presParOf" srcId="{0E9B9D2D-6FED-0642-A169-BD68E77720DC}" destId="{D97A1F13-FDAF-4310-A517-E08252048269}" srcOrd="1" destOrd="0" presId="urn:microsoft.com/office/officeart/2008/layout/HalfCircleOrganizationChart"/>
    <dgm:cxn modelId="{6F6991E0-A5E6-40AE-9F91-43F5C51E01B4}" type="presParOf" srcId="{D97A1F13-FDAF-4310-A517-E08252048269}" destId="{D587A89D-3FC5-477F-B5F5-1590F68864F2}" srcOrd="0" destOrd="0" presId="urn:microsoft.com/office/officeart/2008/layout/HalfCircleOrganizationChart"/>
    <dgm:cxn modelId="{029F6E9A-F6F9-4CC0-AD79-B647D8F3AF10}" type="presParOf" srcId="{D587A89D-3FC5-477F-B5F5-1590F68864F2}" destId="{2CE8CDE6-99EF-4FBA-85A6-08841B252201}" srcOrd="0" destOrd="0" presId="urn:microsoft.com/office/officeart/2008/layout/HalfCircleOrganizationChart"/>
    <dgm:cxn modelId="{740BE2A4-A7B0-4299-8686-04777F49693C}" type="presParOf" srcId="{D587A89D-3FC5-477F-B5F5-1590F68864F2}" destId="{2AA17A02-F154-4422-BF8D-B0B0CA333E78}" srcOrd="1" destOrd="0" presId="urn:microsoft.com/office/officeart/2008/layout/HalfCircleOrganizationChart"/>
    <dgm:cxn modelId="{C7E7F0D8-70AC-405F-89AF-C707DD3B8C5B}" type="presParOf" srcId="{D587A89D-3FC5-477F-B5F5-1590F68864F2}" destId="{BFE838EE-1377-48C6-BF85-E3DD961168C2}" srcOrd="2" destOrd="0" presId="urn:microsoft.com/office/officeart/2008/layout/HalfCircleOrganizationChart"/>
    <dgm:cxn modelId="{34AD326A-5FB8-4000-9EF3-54DCA1F09B96}" type="presParOf" srcId="{D587A89D-3FC5-477F-B5F5-1590F68864F2}" destId="{2B81FEBF-8D06-4E2F-8605-DB1301C47BE0}" srcOrd="3" destOrd="0" presId="urn:microsoft.com/office/officeart/2008/layout/HalfCircleOrganizationChart"/>
    <dgm:cxn modelId="{2FEE60FC-119A-474A-A1C7-25EFA72B2D5E}" type="presParOf" srcId="{D97A1F13-FDAF-4310-A517-E08252048269}" destId="{6786B62E-3A02-4D4B-90B2-17FB3371F671}" srcOrd="1" destOrd="0" presId="urn:microsoft.com/office/officeart/2008/layout/HalfCircleOrganizationChart"/>
    <dgm:cxn modelId="{D0A0C943-6D12-4109-8107-CE315DF73EF9}" type="presParOf" srcId="{D97A1F13-FDAF-4310-A517-E08252048269}" destId="{ED503898-7921-4F09-8737-4B916DB936DE}" srcOrd="2" destOrd="0" presId="urn:microsoft.com/office/officeart/2008/layout/HalfCircleOrganizationChart"/>
    <dgm:cxn modelId="{1580A51B-41F2-4768-B982-1315AE0D9E62}" type="presParOf" srcId="{0E9B9D2D-6FED-0642-A169-BD68E77720DC}" destId="{783ADC8F-A056-4278-AFA7-633A26C6C2B3}" srcOrd="2" destOrd="0" presId="urn:microsoft.com/office/officeart/2008/layout/HalfCircleOrganizationChart"/>
    <dgm:cxn modelId="{880D96E6-96A4-4901-84E4-5AF742D81D89}" type="presParOf" srcId="{0E9B9D2D-6FED-0642-A169-BD68E77720DC}" destId="{71C763FF-651D-439C-A6D5-B1859B7DBFB6}" srcOrd="3" destOrd="0" presId="urn:microsoft.com/office/officeart/2008/layout/HalfCircleOrganizationChart"/>
    <dgm:cxn modelId="{557D569E-2BB3-4669-8C86-AC889F611F40}" type="presParOf" srcId="{71C763FF-651D-439C-A6D5-B1859B7DBFB6}" destId="{7B8303B9-D538-46A6-95B5-112BA25B8BC4}" srcOrd="0" destOrd="0" presId="urn:microsoft.com/office/officeart/2008/layout/HalfCircleOrganizationChart"/>
    <dgm:cxn modelId="{D00F1CED-3A38-4839-8DEC-1E22CA354274}" type="presParOf" srcId="{7B8303B9-D538-46A6-95B5-112BA25B8BC4}" destId="{F7E8CBFE-B363-4807-BAAA-83A8E64EAE12}" srcOrd="0" destOrd="0" presId="urn:microsoft.com/office/officeart/2008/layout/HalfCircleOrganizationChart"/>
    <dgm:cxn modelId="{7CF58A72-F0D4-4034-949F-E67F72BAF4AC}" type="presParOf" srcId="{7B8303B9-D538-46A6-95B5-112BA25B8BC4}" destId="{BE78AF53-B964-40F9-94B8-CDEF08484911}" srcOrd="1" destOrd="0" presId="urn:microsoft.com/office/officeart/2008/layout/HalfCircleOrganizationChart"/>
    <dgm:cxn modelId="{A462FCDA-7A8B-48B1-8FC8-11CC2C22A0D7}" type="presParOf" srcId="{7B8303B9-D538-46A6-95B5-112BA25B8BC4}" destId="{5A992ED1-6194-4EB1-9343-9A19D2ACD3FD}" srcOrd="2" destOrd="0" presId="urn:microsoft.com/office/officeart/2008/layout/HalfCircleOrganizationChart"/>
    <dgm:cxn modelId="{F0E558EA-10D2-4A8C-A0E1-6FB1D387F0CE}" type="presParOf" srcId="{7B8303B9-D538-46A6-95B5-112BA25B8BC4}" destId="{B9198C0E-CE2D-4444-87DC-2D4496D5DB3A}" srcOrd="3" destOrd="0" presId="urn:microsoft.com/office/officeart/2008/layout/HalfCircleOrganizationChart"/>
    <dgm:cxn modelId="{2A02532E-04B2-4D20-A3F0-927BE6334EBC}" type="presParOf" srcId="{71C763FF-651D-439C-A6D5-B1859B7DBFB6}" destId="{35143CF5-7763-4207-B432-50854B7A2B43}" srcOrd="1" destOrd="0" presId="urn:microsoft.com/office/officeart/2008/layout/HalfCircleOrganizationChart"/>
    <dgm:cxn modelId="{628F7278-E20D-4CFD-BA60-21635AAC0AE5}" type="presParOf" srcId="{71C763FF-651D-439C-A6D5-B1859B7DBFB6}" destId="{88F92831-7A88-43E9-9E1A-5A71C553A5E7}" srcOrd="2" destOrd="0" presId="urn:microsoft.com/office/officeart/2008/layout/HalfCircleOrganizationChart"/>
    <dgm:cxn modelId="{A1BCA01D-54C9-48F9-8379-C333E6F40ACC}" type="presParOf" srcId="{0E9B9D2D-6FED-0642-A169-BD68E77720DC}" destId="{F3DCA829-8A70-4201-AEBF-3D33040079B8}" srcOrd="4" destOrd="0" presId="urn:microsoft.com/office/officeart/2008/layout/HalfCircleOrganizationChart"/>
    <dgm:cxn modelId="{BD894002-10A3-45CC-99CB-5100473B38BF}" type="presParOf" srcId="{0E9B9D2D-6FED-0642-A169-BD68E77720DC}" destId="{D1431316-1596-4ED9-B893-5DBBBCFD44A0}" srcOrd="5" destOrd="0" presId="urn:microsoft.com/office/officeart/2008/layout/HalfCircleOrganizationChart"/>
    <dgm:cxn modelId="{B7B64C2D-B33F-4CB9-98F3-0641E99DA7C2}" type="presParOf" srcId="{D1431316-1596-4ED9-B893-5DBBBCFD44A0}" destId="{5C65118E-4489-4623-81D6-11D3B31E727E}" srcOrd="0" destOrd="0" presId="urn:microsoft.com/office/officeart/2008/layout/HalfCircleOrganizationChart"/>
    <dgm:cxn modelId="{C543B3C8-8430-42EA-8DA5-BEC00CEC995F}" type="presParOf" srcId="{5C65118E-4489-4623-81D6-11D3B31E727E}" destId="{971C3429-6E59-4C13-A821-B29662F958B4}" srcOrd="0" destOrd="0" presId="urn:microsoft.com/office/officeart/2008/layout/HalfCircleOrganizationChart"/>
    <dgm:cxn modelId="{BCA1E8F3-0B66-48C7-9B09-953BF763929B}" type="presParOf" srcId="{5C65118E-4489-4623-81D6-11D3B31E727E}" destId="{5ACBD6A3-EFFB-4142-80E3-23C33BF910C1}" srcOrd="1" destOrd="0" presId="urn:microsoft.com/office/officeart/2008/layout/HalfCircleOrganizationChart"/>
    <dgm:cxn modelId="{F9F057AB-6D1C-4072-95C5-F4A2DF4330EA}" type="presParOf" srcId="{5C65118E-4489-4623-81D6-11D3B31E727E}" destId="{9AC1E3DB-FCB6-4DB4-A9C9-7560A8247778}" srcOrd="2" destOrd="0" presId="urn:microsoft.com/office/officeart/2008/layout/HalfCircleOrganizationChart"/>
    <dgm:cxn modelId="{D014AA82-453B-47EA-9D4B-0158D846A44B}" type="presParOf" srcId="{5C65118E-4489-4623-81D6-11D3B31E727E}" destId="{D29074A0-CB07-475B-AB76-B81CB755BA8A}" srcOrd="3" destOrd="0" presId="urn:microsoft.com/office/officeart/2008/layout/HalfCircleOrganizationChart"/>
    <dgm:cxn modelId="{48DA3147-6532-4E5C-9BCD-87004D7060C4}" type="presParOf" srcId="{D1431316-1596-4ED9-B893-5DBBBCFD44A0}" destId="{A5FAFAB8-2F93-41FF-80DB-7A01C8BF028E}" srcOrd="1" destOrd="0" presId="urn:microsoft.com/office/officeart/2008/layout/HalfCircleOrganizationChart"/>
    <dgm:cxn modelId="{50A2694E-E06A-43BC-8CC7-EADEEEFE62D4}" type="presParOf" srcId="{D1431316-1596-4ED9-B893-5DBBBCFD44A0}" destId="{18979BD6-9BB2-48AE-83DE-D643C91EBDD9}" srcOrd="2" destOrd="0" presId="urn:microsoft.com/office/officeart/2008/layout/HalfCircleOrganizationChart"/>
    <dgm:cxn modelId="{7FFF0C2D-B69A-7B44-9460-82D0A717B3A0}" type="presParOf" srcId="{C3F3AAB6-A2D6-7544-A4AA-EA58749D8527}" destId="{68108CFE-3293-5641-BE8B-07482E21EF94}" srcOrd="2" destOrd="0" presId="urn:microsoft.com/office/officeart/2008/layout/HalfCircleOrganizationChart"/>
    <dgm:cxn modelId="{ECF22D1F-8323-B846-BD9E-08C0676AB484}" type="presParOf" srcId="{490F96A2-BA85-1B4A-B1B6-61BFB5BDC491}" destId="{A7338FE3-2F30-3148-A808-EE27ED57D14F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DCA829-8A70-4201-AEBF-3D33040079B8}">
      <dsp:nvSpPr>
        <dsp:cNvPr id="0" name=""/>
        <dsp:cNvSpPr/>
      </dsp:nvSpPr>
      <dsp:spPr>
        <a:xfrm>
          <a:off x="9958197" y="2471839"/>
          <a:ext cx="681442" cy="24419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1939"/>
              </a:lnTo>
              <a:lnTo>
                <a:pt x="681442" y="2441939"/>
              </a:lnTo>
            </a:path>
          </a:pathLst>
        </a:custGeom>
        <a:noFill/>
        <a:ln w="12700" cap="flat" cmpd="sng" algn="ctr">
          <a:solidFill>
            <a:schemeClr val="accent5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3ADC8F-A056-4278-AFA7-633A26C6C2B3}">
      <dsp:nvSpPr>
        <dsp:cNvPr id="0" name=""/>
        <dsp:cNvSpPr/>
      </dsp:nvSpPr>
      <dsp:spPr>
        <a:xfrm>
          <a:off x="9958197" y="2471839"/>
          <a:ext cx="653076" cy="1433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3929"/>
              </a:lnTo>
              <a:lnTo>
                <a:pt x="653076" y="1433929"/>
              </a:lnTo>
            </a:path>
          </a:pathLst>
        </a:custGeom>
        <a:noFill/>
        <a:ln w="12700" cap="flat" cmpd="sng" algn="ctr">
          <a:solidFill>
            <a:schemeClr val="accent5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CBFADD-4905-4B2B-9737-CE1E55136173}">
      <dsp:nvSpPr>
        <dsp:cNvPr id="0" name=""/>
        <dsp:cNvSpPr/>
      </dsp:nvSpPr>
      <dsp:spPr>
        <a:xfrm>
          <a:off x="9958197" y="2471839"/>
          <a:ext cx="653076" cy="4259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5919"/>
              </a:lnTo>
              <a:lnTo>
                <a:pt x="653076" y="425919"/>
              </a:lnTo>
            </a:path>
          </a:pathLst>
        </a:custGeom>
        <a:noFill/>
        <a:ln w="12700" cap="flat" cmpd="sng" algn="ctr">
          <a:solidFill>
            <a:schemeClr val="accent5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1484B1-3034-0845-A81C-0228EEDF6042}">
      <dsp:nvSpPr>
        <dsp:cNvPr id="0" name=""/>
        <dsp:cNvSpPr/>
      </dsp:nvSpPr>
      <dsp:spPr>
        <a:xfrm>
          <a:off x="5987039" y="1463830"/>
          <a:ext cx="3971158" cy="298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071"/>
              </a:lnTo>
              <a:lnTo>
                <a:pt x="3971158" y="149071"/>
              </a:lnTo>
              <a:lnTo>
                <a:pt x="3971158" y="298143"/>
              </a:lnTo>
            </a:path>
          </a:pathLst>
        </a:custGeom>
        <a:noFill/>
        <a:ln w="127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77F48-E840-4FD6-81DC-136EA27F20A5}">
      <dsp:nvSpPr>
        <dsp:cNvPr id="0" name=""/>
        <dsp:cNvSpPr/>
      </dsp:nvSpPr>
      <dsp:spPr>
        <a:xfrm>
          <a:off x="7677867" y="2661927"/>
          <a:ext cx="702340" cy="27732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3276"/>
              </a:lnTo>
              <a:lnTo>
                <a:pt x="702340" y="2773276"/>
              </a:lnTo>
            </a:path>
          </a:pathLst>
        </a:custGeom>
        <a:noFill/>
        <a:ln w="12700" cap="flat" cmpd="sng" algn="ctr">
          <a:solidFill>
            <a:schemeClr val="accent5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38471B-25F9-4ED4-A441-3D0930A1B537}">
      <dsp:nvSpPr>
        <dsp:cNvPr id="0" name=""/>
        <dsp:cNvSpPr/>
      </dsp:nvSpPr>
      <dsp:spPr>
        <a:xfrm>
          <a:off x="7677867" y="2661927"/>
          <a:ext cx="811001" cy="1731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1345"/>
              </a:lnTo>
              <a:lnTo>
                <a:pt x="811001" y="1731345"/>
              </a:lnTo>
            </a:path>
          </a:pathLst>
        </a:custGeom>
        <a:noFill/>
        <a:ln w="12700" cap="flat" cmpd="sng" algn="ctr">
          <a:solidFill>
            <a:schemeClr val="accent5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05B3FD-0CAB-4DAC-A385-FE8BA6473D59}">
      <dsp:nvSpPr>
        <dsp:cNvPr id="0" name=""/>
        <dsp:cNvSpPr/>
      </dsp:nvSpPr>
      <dsp:spPr>
        <a:xfrm>
          <a:off x="7677867" y="2661927"/>
          <a:ext cx="824176" cy="573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3517"/>
              </a:lnTo>
              <a:lnTo>
                <a:pt x="824176" y="573517"/>
              </a:lnTo>
            </a:path>
          </a:pathLst>
        </a:custGeom>
        <a:noFill/>
        <a:ln w="12700" cap="flat" cmpd="sng" algn="ctr">
          <a:solidFill>
            <a:schemeClr val="accent5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4F7393-6EFF-4642-952C-F29746974D0E}">
      <dsp:nvSpPr>
        <dsp:cNvPr id="0" name=""/>
        <dsp:cNvSpPr/>
      </dsp:nvSpPr>
      <dsp:spPr>
        <a:xfrm>
          <a:off x="5987039" y="1463830"/>
          <a:ext cx="1690828" cy="298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071"/>
              </a:lnTo>
              <a:lnTo>
                <a:pt x="1690828" y="149071"/>
              </a:lnTo>
              <a:lnTo>
                <a:pt x="1690828" y="298143"/>
              </a:lnTo>
            </a:path>
          </a:pathLst>
        </a:custGeom>
        <a:noFill/>
        <a:ln w="127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AC9E8A-679A-8842-AF89-FE4728616A0F}">
      <dsp:nvSpPr>
        <dsp:cNvPr id="0" name=""/>
        <dsp:cNvSpPr/>
      </dsp:nvSpPr>
      <dsp:spPr>
        <a:xfrm>
          <a:off x="5211303" y="2653463"/>
          <a:ext cx="955597" cy="15402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0234"/>
              </a:lnTo>
              <a:lnTo>
                <a:pt x="955597" y="1540234"/>
              </a:lnTo>
            </a:path>
          </a:pathLst>
        </a:custGeom>
        <a:noFill/>
        <a:ln w="12700" cap="flat" cmpd="sng" algn="ctr">
          <a:solidFill>
            <a:schemeClr val="accent5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6619AD-2868-BD41-AB67-095761B4ADC0}">
      <dsp:nvSpPr>
        <dsp:cNvPr id="0" name=""/>
        <dsp:cNvSpPr/>
      </dsp:nvSpPr>
      <dsp:spPr>
        <a:xfrm>
          <a:off x="5211303" y="2653463"/>
          <a:ext cx="933747" cy="4658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5853"/>
              </a:lnTo>
              <a:lnTo>
                <a:pt x="933747" y="465853"/>
              </a:lnTo>
            </a:path>
          </a:pathLst>
        </a:custGeom>
        <a:noFill/>
        <a:ln w="12700" cap="flat" cmpd="sng" algn="ctr">
          <a:solidFill>
            <a:schemeClr val="accent5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E4056E-E420-D54D-A6F1-86287F64054F}">
      <dsp:nvSpPr>
        <dsp:cNvPr id="0" name=""/>
        <dsp:cNvSpPr/>
      </dsp:nvSpPr>
      <dsp:spPr>
        <a:xfrm>
          <a:off x="5211303" y="1463830"/>
          <a:ext cx="775736" cy="191838"/>
        </a:xfrm>
        <a:custGeom>
          <a:avLst/>
          <a:gdLst/>
          <a:ahLst/>
          <a:cxnLst/>
          <a:rect l="0" t="0" r="0" b="0"/>
          <a:pathLst>
            <a:path>
              <a:moveTo>
                <a:pt x="775736" y="0"/>
              </a:moveTo>
              <a:lnTo>
                <a:pt x="775736" y="42766"/>
              </a:lnTo>
              <a:lnTo>
                <a:pt x="0" y="42766"/>
              </a:lnTo>
              <a:lnTo>
                <a:pt x="0" y="191838"/>
              </a:lnTo>
            </a:path>
          </a:pathLst>
        </a:custGeom>
        <a:noFill/>
        <a:ln w="127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1BF444-0D77-4607-9F0C-681804331A56}">
      <dsp:nvSpPr>
        <dsp:cNvPr id="0" name=""/>
        <dsp:cNvSpPr/>
      </dsp:nvSpPr>
      <dsp:spPr>
        <a:xfrm>
          <a:off x="3315397" y="3479849"/>
          <a:ext cx="653076" cy="1433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3929"/>
              </a:lnTo>
              <a:lnTo>
                <a:pt x="653076" y="1433929"/>
              </a:lnTo>
            </a:path>
          </a:pathLst>
        </a:custGeom>
        <a:noFill/>
        <a:ln w="12700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39A7E3-AF2E-4D47-9AB3-FDF556938805}">
      <dsp:nvSpPr>
        <dsp:cNvPr id="0" name=""/>
        <dsp:cNvSpPr/>
      </dsp:nvSpPr>
      <dsp:spPr>
        <a:xfrm>
          <a:off x="3315397" y="3479849"/>
          <a:ext cx="802047" cy="4259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5919"/>
              </a:lnTo>
              <a:lnTo>
                <a:pt x="802047" y="425919"/>
              </a:lnTo>
            </a:path>
          </a:pathLst>
        </a:custGeom>
        <a:noFill/>
        <a:ln w="12700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A5CBED-0683-CD48-8F63-1C5A1305FB1E}">
      <dsp:nvSpPr>
        <dsp:cNvPr id="0" name=""/>
        <dsp:cNvSpPr/>
      </dsp:nvSpPr>
      <dsp:spPr>
        <a:xfrm>
          <a:off x="2015880" y="2471839"/>
          <a:ext cx="1299516" cy="298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071"/>
              </a:lnTo>
              <a:lnTo>
                <a:pt x="1299516" y="149071"/>
              </a:lnTo>
              <a:lnTo>
                <a:pt x="1299516" y="298143"/>
              </a:lnTo>
            </a:path>
          </a:pathLst>
        </a:custGeom>
        <a:noFill/>
        <a:ln w="12700" cap="flat" cmpd="sng" algn="ctr">
          <a:solidFill>
            <a:schemeClr val="accent5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0A332-6BFF-D54D-8ECE-C0B74DDFA60B}">
      <dsp:nvSpPr>
        <dsp:cNvPr id="0" name=""/>
        <dsp:cNvSpPr/>
      </dsp:nvSpPr>
      <dsp:spPr>
        <a:xfrm>
          <a:off x="1203339" y="2471839"/>
          <a:ext cx="812541" cy="1041987"/>
        </a:xfrm>
        <a:custGeom>
          <a:avLst/>
          <a:gdLst/>
          <a:ahLst/>
          <a:cxnLst/>
          <a:rect l="0" t="0" r="0" b="0"/>
          <a:pathLst>
            <a:path>
              <a:moveTo>
                <a:pt x="812541" y="0"/>
              </a:moveTo>
              <a:lnTo>
                <a:pt x="812541" y="892916"/>
              </a:lnTo>
              <a:lnTo>
                <a:pt x="0" y="892916"/>
              </a:lnTo>
              <a:lnTo>
                <a:pt x="0" y="1041987"/>
              </a:lnTo>
            </a:path>
          </a:pathLst>
        </a:custGeom>
        <a:noFill/>
        <a:ln w="12700" cap="flat" cmpd="sng" algn="ctr">
          <a:solidFill>
            <a:schemeClr val="accent5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8F1118-D736-AC4A-8A4B-6B7A55292840}">
      <dsp:nvSpPr>
        <dsp:cNvPr id="0" name=""/>
        <dsp:cNvSpPr/>
      </dsp:nvSpPr>
      <dsp:spPr>
        <a:xfrm>
          <a:off x="2015880" y="1463830"/>
          <a:ext cx="3971158" cy="298143"/>
        </a:xfrm>
        <a:custGeom>
          <a:avLst/>
          <a:gdLst/>
          <a:ahLst/>
          <a:cxnLst/>
          <a:rect l="0" t="0" r="0" b="0"/>
          <a:pathLst>
            <a:path>
              <a:moveTo>
                <a:pt x="3971158" y="0"/>
              </a:moveTo>
              <a:lnTo>
                <a:pt x="3971158" y="149071"/>
              </a:lnTo>
              <a:lnTo>
                <a:pt x="0" y="149071"/>
              </a:lnTo>
              <a:lnTo>
                <a:pt x="0" y="298143"/>
              </a:lnTo>
            </a:path>
          </a:pathLst>
        </a:custGeom>
        <a:noFill/>
        <a:ln w="127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678456-AFC2-9740-8E17-CF0D79060A06}">
      <dsp:nvSpPr>
        <dsp:cNvPr id="0" name=""/>
        <dsp:cNvSpPr/>
      </dsp:nvSpPr>
      <dsp:spPr>
        <a:xfrm>
          <a:off x="5253861" y="203661"/>
          <a:ext cx="1466356" cy="126016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842037-16FF-1A4A-A3EA-53F45121868C}">
      <dsp:nvSpPr>
        <dsp:cNvPr id="0" name=""/>
        <dsp:cNvSpPr/>
      </dsp:nvSpPr>
      <dsp:spPr>
        <a:xfrm>
          <a:off x="5253861" y="203661"/>
          <a:ext cx="1466356" cy="126016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6647C7-F9F1-9B4A-A9ED-FB12858803FC}">
      <dsp:nvSpPr>
        <dsp:cNvPr id="0" name=""/>
        <dsp:cNvSpPr/>
      </dsp:nvSpPr>
      <dsp:spPr>
        <a:xfrm>
          <a:off x="4520683" y="430491"/>
          <a:ext cx="2932712" cy="806507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chilly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PROXIMA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WBS</a:t>
          </a:r>
        </a:p>
      </dsp:txBody>
      <dsp:txXfrm>
        <a:off x="4520683" y="430491"/>
        <a:ext cx="2932712" cy="806507"/>
      </dsp:txXfrm>
    </dsp:sp>
    <dsp:sp modelId="{CB76FF33-333A-0540-8A67-B233AFC8AC1D}">
      <dsp:nvSpPr>
        <dsp:cNvPr id="0" name=""/>
        <dsp:cNvSpPr/>
      </dsp:nvSpPr>
      <dsp:spPr>
        <a:xfrm>
          <a:off x="1660947" y="1761973"/>
          <a:ext cx="709866" cy="70986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540CA2-3234-6649-BE9C-0B3580AE6D74}">
      <dsp:nvSpPr>
        <dsp:cNvPr id="0" name=""/>
        <dsp:cNvSpPr/>
      </dsp:nvSpPr>
      <dsp:spPr>
        <a:xfrm>
          <a:off x="1660947" y="1761973"/>
          <a:ext cx="709866" cy="70986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430CD2-6525-A149-B85E-57FC6434F928}">
      <dsp:nvSpPr>
        <dsp:cNvPr id="0" name=""/>
        <dsp:cNvSpPr/>
      </dsp:nvSpPr>
      <dsp:spPr>
        <a:xfrm>
          <a:off x="1306014" y="1889749"/>
          <a:ext cx="1419732" cy="454314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chilly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1.</a:t>
          </a:r>
          <a:r>
            <a:rPr lang="it-IT" sz="1600" b="1" i="0" u="none" kern="1200" dirty="0"/>
            <a:t> Mappatura del Processo</a:t>
          </a:r>
          <a:endParaRPr lang="en-US" sz="1600" kern="1200" dirty="0"/>
        </a:p>
      </dsp:txBody>
      <dsp:txXfrm>
        <a:off x="1306014" y="1889749"/>
        <a:ext cx="1419732" cy="454314"/>
      </dsp:txXfrm>
    </dsp:sp>
    <dsp:sp modelId="{8737D3D3-96BF-054E-86BC-96F6DD7F8A83}">
      <dsp:nvSpPr>
        <dsp:cNvPr id="0" name=""/>
        <dsp:cNvSpPr/>
      </dsp:nvSpPr>
      <dsp:spPr>
        <a:xfrm>
          <a:off x="628117" y="3513827"/>
          <a:ext cx="1150444" cy="108693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DC0750-2110-0348-B272-5962E73B025D}">
      <dsp:nvSpPr>
        <dsp:cNvPr id="0" name=""/>
        <dsp:cNvSpPr/>
      </dsp:nvSpPr>
      <dsp:spPr>
        <a:xfrm>
          <a:off x="628117" y="3513827"/>
          <a:ext cx="1150444" cy="108693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55C385-1B41-4D45-AE31-CBF99FF7F286}">
      <dsp:nvSpPr>
        <dsp:cNvPr id="0" name=""/>
        <dsp:cNvSpPr/>
      </dsp:nvSpPr>
      <dsp:spPr>
        <a:xfrm>
          <a:off x="52895" y="3709477"/>
          <a:ext cx="2300888" cy="695641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chilly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1400" b="0" i="0" u="none" kern="1200" dirty="0"/>
            <a:t>1.1.Identificazione della </a:t>
          </a:r>
          <a:r>
            <a:rPr lang="it-IT" sz="1400" b="0" i="0" u="none" kern="1200" dirty="0" err="1"/>
            <a:t>personas</a:t>
          </a:r>
          <a:r>
            <a:rPr lang="it-IT" sz="1400" b="0" i="0" u="none" kern="1200" dirty="0"/>
            <a:t>: obiettivi e criticità</a:t>
          </a:r>
          <a:r>
            <a:rPr lang="it-IT" sz="1600" b="0" i="0" u="none" kern="1200" dirty="0"/>
            <a:t>.</a:t>
          </a:r>
          <a:endParaRPr lang="it-IT" sz="1600" kern="1200" dirty="0"/>
        </a:p>
      </dsp:txBody>
      <dsp:txXfrm>
        <a:off x="52895" y="3709477"/>
        <a:ext cx="2300888" cy="695641"/>
      </dsp:txXfrm>
    </dsp:sp>
    <dsp:sp modelId="{BBA258B1-7DE9-A54D-A2A8-E6855425FE37}">
      <dsp:nvSpPr>
        <dsp:cNvPr id="0" name=""/>
        <dsp:cNvSpPr/>
      </dsp:nvSpPr>
      <dsp:spPr>
        <a:xfrm>
          <a:off x="2960463" y="2769983"/>
          <a:ext cx="709866" cy="70986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07F9CF-5C67-D943-8395-E34AB1051F35}">
      <dsp:nvSpPr>
        <dsp:cNvPr id="0" name=""/>
        <dsp:cNvSpPr/>
      </dsp:nvSpPr>
      <dsp:spPr>
        <a:xfrm>
          <a:off x="2960463" y="2769983"/>
          <a:ext cx="709866" cy="70986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F3420-4866-B94E-A76B-C092665664C9}">
      <dsp:nvSpPr>
        <dsp:cNvPr id="0" name=""/>
        <dsp:cNvSpPr/>
      </dsp:nvSpPr>
      <dsp:spPr>
        <a:xfrm>
          <a:off x="2605530" y="2897759"/>
          <a:ext cx="1419732" cy="454314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chilly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0" i="0" u="none" kern="1200" dirty="0"/>
            <a:t>1.2 Analisi delle fasi del processo.</a:t>
          </a:r>
          <a:endParaRPr lang="it-IT" sz="1400" kern="1200" dirty="0">
            <a:solidFill>
              <a:sysClr val="windowText" lastClr="000000"/>
            </a:solidFill>
          </a:endParaRPr>
        </a:p>
      </dsp:txBody>
      <dsp:txXfrm>
        <a:off x="2605530" y="2897759"/>
        <a:ext cx="1419732" cy="454314"/>
      </dsp:txXfrm>
    </dsp:sp>
    <dsp:sp modelId="{B838DC37-C679-4275-B29B-B3995F8A7598}">
      <dsp:nvSpPr>
        <dsp:cNvPr id="0" name=""/>
        <dsp:cNvSpPr/>
      </dsp:nvSpPr>
      <dsp:spPr>
        <a:xfrm>
          <a:off x="4003427" y="3777993"/>
          <a:ext cx="950141" cy="70986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D457D6-B566-48B4-8192-0541441B23D0}">
      <dsp:nvSpPr>
        <dsp:cNvPr id="0" name=""/>
        <dsp:cNvSpPr/>
      </dsp:nvSpPr>
      <dsp:spPr>
        <a:xfrm>
          <a:off x="4003427" y="3777993"/>
          <a:ext cx="950141" cy="70986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9A2CD2-7287-44C9-876D-F2AFBA9EC92E}">
      <dsp:nvSpPr>
        <dsp:cNvPr id="0" name=""/>
        <dsp:cNvSpPr/>
      </dsp:nvSpPr>
      <dsp:spPr>
        <a:xfrm>
          <a:off x="3528356" y="3905769"/>
          <a:ext cx="1900283" cy="454314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chilly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1400" kern="1200" dirty="0">
              <a:solidFill>
                <a:sysClr val="windowText" lastClr="000000"/>
              </a:solidFill>
            </a:rPr>
            <a:t>Primo scenario: 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1400" kern="1200" dirty="0">
              <a:solidFill>
                <a:sysClr val="windowText" lastClr="000000"/>
              </a:solidFill>
            </a:rPr>
            <a:t>«Soddisfatti e rimborsati»</a:t>
          </a:r>
        </a:p>
      </dsp:txBody>
      <dsp:txXfrm>
        <a:off x="3528356" y="3905769"/>
        <a:ext cx="1900283" cy="454314"/>
      </dsp:txXfrm>
    </dsp:sp>
    <dsp:sp modelId="{79FBBB87-D5CE-46F7-A026-5C7B2F41C75F}">
      <dsp:nvSpPr>
        <dsp:cNvPr id="0" name=""/>
        <dsp:cNvSpPr/>
      </dsp:nvSpPr>
      <dsp:spPr>
        <a:xfrm>
          <a:off x="3883289" y="4786003"/>
          <a:ext cx="709866" cy="70986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DDCE5B-3C69-48CD-AF64-B0AB05224408}">
      <dsp:nvSpPr>
        <dsp:cNvPr id="0" name=""/>
        <dsp:cNvSpPr/>
      </dsp:nvSpPr>
      <dsp:spPr>
        <a:xfrm>
          <a:off x="3883289" y="4786003"/>
          <a:ext cx="709866" cy="70986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1B6F3F-4A14-4EBE-9527-EB8E05417B0E}">
      <dsp:nvSpPr>
        <dsp:cNvPr id="0" name=""/>
        <dsp:cNvSpPr/>
      </dsp:nvSpPr>
      <dsp:spPr>
        <a:xfrm>
          <a:off x="3528356" y="4913779"/>
          <a:ext cx="1419732" cy="454314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chilly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ysClr val="windowText" lastClr="000000"/>
              </a:solidFill>
            </a:rPr>
            <a:t>Secondo scenario: «Payment Flow»</a:t>
          </a:r>
        </a:p>
      </dsp:txBody>
      <dsp:txXfrm>
        <a:off x="3528356" y="4913779"/>
        <a:ext cx="1419732" cy="454314"/>
      </dsp:txXfrm>
    </dsp:sp>
    <dsp:sp modelId="{91290AB3-887B-3942-85D5-757F4C8ACA72}">
      <dsp:nvSpPr>
        <dsp:cNvPr id="0" name=""/>
        <dsp:cNvSpPr/>
      </dsp:nvSpPr>
      <dsp:spPr>
        <a:xfrm>
          <a:off x="4654973" y="1655668"/>
          <a:ext cx="1112658" cy="99779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66364F-577E-854B-B7F6-9576982F1A07}">
      <dsp:nvSpPr>
        <dsp:cNvPr id="0" name=""/>
        <dsp:cNvSpPr/>
      </dsp:nvSpPr>
      <dsp:spPr>
        <a:xfrm>
          <a:off x="4654973" y="1655668"/>
          <a:ext cx="1112658" cy="99779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5A1B06-91F8-1840-BE45-3F04C092113D}">
      <dsp:nvSpPr>
        <dsp:cNvPr id="0" name=""/>
        <dsp:cNvSpPr/>
      </dsp:nvSpPr>
      <dsp:spPr>
        <a:xfrm>
          <a:off x="4098644" y="1835271"/>
          <a:ext cx="2225316" cy="638588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chilly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1600" kern="1200" dirty="0"/>
            <a:t>2. </a:t>
          </a:r>
          <a:r>
            <a:rPr lang="it-IT" sz="1600" b="1" kern="1200" dirty="0"/>
            <a:t>Analisi degli attori e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1600" b="1" kern="1200" dirty="0"/>
            <a:t>del modello organizzativo</a:t>
          </a:r>
        </a:p>
      </dsp:txBody>
      <dsp:txXfrm>
        <a:off x="4098644" y="1835271"/>
        <a:ext cx="2225316" cy="638588"/>
      </dsp:txXfrm>
    </dsp:sp>
    <dsp:sp modelId="{3BED4D73-05DD-134A-B640-001B35761CE7}">
      <dsp:nvSpPr>
        <dsp:cNvPr id="0" name=""/>
        <dsp:cNvSpPr/>
      </dsp:nvSpPr>
      <dsp:spPr>
        <a:xfrm>
          <a:off x="6059866" y="2991541"/>
          <a:ext cx="709866" cy="70986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22BFCA-E0FA-8240-9032-AF0A26DA0512}">
      <dsp:nvSpPr>
        <dsp:cNvPr id="0" name=""/>
        <dsp:cNvSpPr/>
      </dsp:nvSpPr>
      <dsp:spPr>
        <a:xfrm>
          <a:off x="6059866" y="2991541"/>
          <a:ext cx="709866" cy="70986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0824F0-38EC-FA4B-9403-FD58F5067BFD}">
      <dsp:nvSpPr>
        <dsp:cNvPr id="0" name=""/>
        <dsp:cNvSpPr/>
      </dsp:nvSpPr>
      <dsp:spPr>
        <a:xfrm>
          <a:off x="5704933" y="3119317"/>
          <a:ext cx="1419732" cy="454314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chilly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tillium Web SemiBold"/>
              <a:ea typeface="Titillium Web SemiBold"/>
              <a:cs typeface="Titillium Web SemiBold"/>
              <a:sym typeface="Titillium Web SemiBold"/>
            </a:rPr>
            <a:t>2.1 Stakeholder Map </a:t>
          </a:r>
          <a:endParaRPr lang="it-IT" sz="1400" kern="1200" dirty="0">
            <a:solidFill>
              <a:schemeClr val="tx1"/>
            </a:solidFill>
          </a:endParaRPr>
        </a:p>
      </dsp:txBody>
      <dsp:txXfrm>
        <a:off x="5704933" y="3119317"/>
        <a:ext cx="1419732" cy="454314"/>
      </dsp:txXfrm>
    </dsp:sp>
    <dsp:sp modelId="{00FD7899-1355-6249-934A-70A432DC699E}">
      <dsp:nvSpPr>
        <dsp:cNvPr id="0" name=""/>
        <dsp:cNvSpPr/>
      </dsp:nvSpPr>
      <dsp:spPr>
        <a:xfrm>
          <a:off x="6081716" y="4065922"/>
          <a:ext cx="709866" cy="70986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F6D63D-71B7-CB43-A242-9E0EBDBA6627}">
      <dsp:nvSpPr>
        <dsp:cNvPr id="0" name=""/>
        <dsp:cNvSpPr/>
      </dsp:nvSpPr>
      <dsp:spPr>
        <a:xfrm>
          <a:off x="6081716" y="4065922"/>
          <a:ext cx="709866" cy="70986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1694ED-B280-9A4A-8354-5E7903243498}">
      <dsp:nvSpPr>
        <dsp:cNvPr id="0" name=""/>
        <dsp:cNvSpPr/>
      </dsp:nvSpPr>
      <dsp:spPr>
        <a:xfrm>
          <a:off x="5726783" y="4193698"/>
          <a:ext cx="1419732" cy="454314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chilly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tillium Web SemiBold"/>
              <a:ea typeface="Titillium Web SemiBold"/>
              <a:cs typeface="Titillium Web SemiBold"/>
              <a:sym typeface="Titillium Web SemiBold"/>
            </a:rPr>
            <a:t>2.2 System Map</a:t>
          </a:r>
          <a:endParaRPr lang="it-IT" sz="1400" kern="1200" dirty="0">
            <a:solidFill>
              <a:schemeClr val="tx1"/>
            </a:solidFill>
          </a:endParaRPr>
        </a:p>
      </dsp:txBody>
      <dsp:txXfrm>
        <a:off x="5726783" y="4193698"/>
        <a:ext cx="1419732" cy="454314"/>
      </dsp:txXfrm>
    </dsp:sp>
    <dsp:sp modelId="{57E100BC-2419-7843-8537-0C292A7B88D3}">
      <dsp:nvSpPr>
        <dsp:cNvPr id="0" name=""/>
        <dsp:cNvSpPr/>
      </dsp:nvSpPr>
      <dsp:spPr>
        <a:xfrm>
          <a:off x="7240827" y="1761973"/>
          <a:ext cx="874079" cy="89995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C1857C-DD6A-B64C-B6B0-45C2606857E0}">
      <dsp:nvSpPr>
        <dsp:cNvPr id="0" name=""/>
        <dsp:cNvSpPr/>
      </dsp:nvSpPr>
      <dsp:spPr>
        <a:xfrm>
          <a:off x="7240827" y="1761973"/>
          <a:ext cx="874079" cy="89995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27FBF2-3369-B946-A5EF-6A1B44914251}">
      <dsp:nvSpPr>
        <dsp:cNvPr id="0" name=""/>
        <dsp:cNvSpPr/>
      </dsp:nvSpPr>
      <dsp:spPr>
        <a:xfrm>
          <a:off x="6803788" y="1923965"/>
          <a:ext cx="1748158" cy="57597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chilly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i="0" u="none" kern="1200" dirty="0"/>
            <a:t>3. Analisi di Mercato</a:t>
          </a:r>
          <a:endParaRPr lang="it-IT" sz="1600" kern="1200" dirty="0"/>
        </a:p>
      </dsp:txBody>
      <dsp:txXfrm>
        <a:off x="6803788" y="1923965"/>
        <a:ext cx="1748158" cy="575970"/>
      </dsp:txXfrm>
    </dsp:sp>
    <dsp:sp modelId="{2D886EC8-7487-4873-9EC9-400C5C94CF88}">
      <dsp:nvSpPr>
        <dsp:cNvPr id="0" name=""/>
        <dsp:cNvSpPr/>
      </dsp:nvSpPr>
      <dsp:spPr>
        <a:xfrm>
          <a:off x="8386068" y="2960993"/>
          <a:ext cx="966461" cy="95846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C1C02F-447D-44FE-A9BD-F46FDEF97927}">
      <dsp:nvSpPr>
        <dsp:cNvPr id="0" name=""/>
        <dsp:cNvSpPr/>
      </dsp:nvSpPr>
      <dsp:spPr>
        <a:xfrm>
          <a:off x="8386068" y="2960993"/>
          <a:ext cx="966461" cy="95846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0B8B52-8F37-4DDA-8ACD-F15581D2FD8F}">
      <dsp:nvSpPr>
        <dsp:cNvPr id="0" name=""/>
        <dsp:cNvSpPr/>
      </dsp:nvSpPr>
      <dsp:spPr>
        <a:xfrm>
          <a:off x="7902837" y="3133518"/>
          <a:ext cx="1932922" cy="61341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chilly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1400" b="0" i="0" u="none" kern="1200" dirty="0"/>
            <a:t>3.1 Ricerca delle piattaforme 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1400" b="0" i="0" u="none" kern="1200" dirty="0"/>
            <a:t>già in uso nelle PA</a:t>
          </a:r>
          <a:endParaRPr lang="it-IT" sz="1400" kern="1200" dirty="0"/>
        </a:p>
      </dsp:txBody>
      <dsp:txXfrm>
        <a:off x="7902837" y="3133518"/>
        <a:ext cx="1932922" cy="613419"/>
      </dsp:txXfrm>
    </dsp:sp>
    <dsp:sp modelId="{663D36D3-6CFC-4F98-B9D4-13921587BA05}">
      <dsp:nvSpPr>
        <dsp:cNvPr id="0" name=""/>
        <dsp:cNvSpPr/>
      </dsp:nvSpPr>
      <dsp:spPr>
        <a:xfrm>
          <a:off x="8382653" y="4216683"/>
          <a:ext cx="885124" cy="79260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99EA9A-4EDA-4104-B40D-CA728CE4387E}">
      <dsp:nvSpPr>
        <dsp:cNvPr id="0" name=""/>
        <dsp:cNvSpPr/>
      </dsp:nvSpPr>
      <dsp:spPr>
        <a:xfrm>
          <a:off x="8382653" y="4216683"/>
          <a:ext cx="885124" cy="79260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33A30A-113E-4D0C-B1FD-4A3B93485507}">
      <dsp:nvSpPr>
        <dsp:cNvPr id="0" name=""/>
        <dsp:cNvSpPr/>
      </dsp:nvSpPr>
      <dsp:spPr>
        <a:xfrm>
          <a:off x="7940091" y="4359351"/>
          <a:ext cx="1770249" cy="507264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chilly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3.2 Ricerca Tecnologie Innovative</a:t>
          </a:r>
        </a:p>
      </dsp:txBody>
      <dsp:txXfrm>
        <a:off x="7940091" y="4359351"/>
        <a:ext cx="1770249" cy="507264"/>
      </dsp:txXfrm>
    </dsp:sp>
    <dsp:sp modelId="{4FF47CF6-0E28-4F22-A08A-790BE4262153}">
      <dsp:nvSpPr>
        <dsp:cNvPr id="0" name=""/>
        <dsp:cNvSpPr/>
      </dsp:nvSpPr>
      <dsp:spPr>
        <a:xfrm>
          <a:off x="8295024" y="5307428"/>
          <a:ext cx="709866" cy="70986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DE00B9-7248-4D78-AB09-48862385D984}">
      <dsp:nvSpPr>
        <dsp:cNvPr id="0" name=""/>
        <dsp:cNvSpPr/>
      </dsp:nvSpPr>
      <dsp:spPr>
        <a:xfrm>
          <a:off x="8295024" y="5307428"/>
          <a:ext cx="709866" cy="70986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3CA425-93D0-47CD-BDE8-63BBE84EEC6F}">
      <dsp:nvSpPr>
        <dsp:cNvPr id="0" name=""/>
        <dsp:cNvSpPr/>
      </dsp:nvSpPr>
      <dsp:spPr>
        <a:xfrm>
          <a:off x="7940091" y="5435204"/>
          <a:ext cx="1419732" cy="454314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chilly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3.3 Analisi dei Costi</a:t>
          </a:r>
        </a:p>
      </dsp:txBody>
      <dsp:txXfrm>
        <a:off x="7940091" y="5435204"/>
        <a:ext cx="1419732" cy="454314"/>
      </dsp:txXfrm>
    </dsp:sp>
    <dsp:sp modelId="{53B6E092-4F60-4A4B-9219-3B23860AF6B9}">
      <dsp:nvSpPr>
        <dsp:cNvPr id="0" name=""/>
        <dsp:cNvSpPr/>
      </dsp:nvSpPr>
      <dsp:spPr>
        <a:xfrm>
          <a:off x="9603264" y="1761973"/>
          <a:ext cx="709866" cy="70986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DDDC1-1445-1345-87FC-8EEB0BBC8424}">
      <dsp:nvSpPr>
        <dsp:cNvPr id="0" name=""/>
        <dsp:cNvSpPr/>
      </dsp:nvSpPr>
      <dsp:spPr>
        <a:xfrm>
          <a:off x="9603264" y="1761973"/>
          <a:ext cx="709866" cy="70986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D09354-740D-8B47-A36E-65A5BD1F4845}">
      <dsp:nvSpPr>
        <dsp:cNvPr id="0" name=""/>
        <dsp:cNvSpPr/>
      </dsp:nvSpPr>
      <dsp:spPr>
        <a:xfrm>
          <a:off x="9248331" y="1889749"/>
          <a:ext cx="1419732" cy="454314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chilly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i="0" u="none" kern="1200" dirty="0"/>
            <a:t>4. Costruzione WBS e </a:t>
          </a:r>
          <a:r>
            <a:rPr lang="it-IT" sz="1600" b="1" i="0" u="none" kern="1200" dirty="0" err="1"/>
            <a:t>Gantt</a:t>
          </a:r>
          <a:endParaRPr lang="it-IT" sz="1600" kern="1200" dirty="0"/>
        </a:p>
      </dsp:txBody>
      <dsp:txXfrm>
        <a:off x="9248331" y="1889749"/>
        <a:ext cx="1419732" cy="454314"/>
      </dsp:txXfrm>
    </dsp:sp>
    <dsp:sp modelId="{2AA17A02-F154-4422-BF8D-B0B0CA333E78}">
      <dsp:nvSpPr>
        <dsp:cNvPr id="0" name=""/>
        <dsp:cNvSpPr/>
      </dsp:nvSpPr>
      <dsp:spPr>
        <a:xfrm>
          <a:off x="10526090" y="2769983"/>
          <a:ext cx="709866" cy="70986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E838EE-1377-48C6-BF85-E3DD961168C2}">
      <dsp:nvSpPr>
        <dsp:cNvPr id="0" name=""/>
        <dsp:cNvSpPr/>
      </dsp:nvSpPr>
      <dsp:spPr>
        <a:xfrm>
          <a:off x="10526090" y="2769983"/>
          <a:ext cx="709866" cy="70986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E8CDE6-99EF-4FBA-85A6-08841B252201}">
      <dsp:nvSpPr>
        <dsp:cNvPr id="0" name=""/>
        <dsp:cNvSpPr/>
      </dsp:nvSpPr>
      <dsp:spPr>
        <a:xfrm>
          <a:off x="10171157" y="2897759"/>
          <a:ext cx="1419732" cy="454314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chilly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0" i="0" u="none" kern="1200" dirty="0"/>
            <a:t>4.1 Descrizione del Project work </a:t>
          </a:r>
          <a:endParaRPr lang="it-IT" sz="1400" kern="1200" dirty="0"/>
        </a:p>
      </dsp:txBody>
      <dsp:txXfrm>
        <a:off x="10171157" y="2897759"/>
        <a:ext cx="1419732" cy="454314"/>
      </dsp:txXfrm>
    </dsp:sp>
    <dsp:sp modelId="{BE78AF53-B964-40F9-94B8-CDEF08484911}">
      <dsp:nvSpPr>
        <dsp:cNvPr id="0" name=""/>
        <dsp:cNvSpPr/>
      </dsp:nvSpPr>
      <dsp:spPr>
        <a:xfrm>
          <a:off x="10526090" y="3777993"/>
          <a:ext cx="709866" cy="70986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992ED1-6194-4EB1-9343-9A19D2ACD3FD}">
      <dsp:nvSpPr>
        <dsp:cNvPr id="0" name=""/>
        <dsp:cNvSpPr/>
      </dsp:nvSpPr>
      <dsp:spPr>
        <a:xfrm>
          <a:off x="10526090" y="3777993"/>
          <a:ext cx="709866" cy="70986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E8CBFE-B363-4807-BAAA-83A8E64EAE12}">
      <dsp:nvSpPr>
        <dsp:cNvPr id="0" name=""/>
        <dsp:cNvSpPr/>
      </dsp:nvSpPr>
      <dsp:spPr>
        <a:xfrm>
          <a:off x="10171157" y="3905769"/>
          <a:ext cx="1419732" cy="454314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chilly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4.2 Analisi del piano delle attività</a:t>
          </a:r>
        </a:p>
      </dsp:txBody>
      <dsp:txXfrm>
        <a:off x="10171157" y="3905769"/>
        <a:ext cx="1419732" cy="454314"/>
      </dsp:txXfrm>
    </dsp:sp>
    <dsp:sp modelId="{5ACBD6A3-EFFB-4142-80E3-23C33BF910C1}">
      <dsp:nvSpPr>
        <dsp:cNvPr id="0" name=""/>
        <dsp:cNvSpPr/>
      </dsp:nvSpPr>
      <dsp:spPr>
        <a:xfrm>
          <a:off x="10548966" y="4786003"/>
          <a:ext cx="755616" cy="70986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C1E3DB-FCB6-4DB4-A9C9-7560A8247778}">
      <dsp:nvSpPr>
        <dsp:cNvPr id="0" name=""/>
        <dsp:cNvSpPr/>
      </dsp:nvSpPr>
      <dsp:spPr>
        <a:xfrm>
          <a:off x="10548966" y="4786003"/>
          <a:ext cx="755616" cy="70986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1C3429-6E59-4C13-A821-B29662F958B4}">
      <dsp:nvSpPr>
        <dsp:cNvPr id="0" name=""/>
        <dsp:cNvSpPr/>
      </dsp:nvSpPr>
      <dsp:spPr>
        <a:xfrm>
          <a:off x="10171157" y="4913779"/>
          <a:ext cx="1511233" cy="454314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chilly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4.3 Analisi dei tempi e dei costi del PW</a:t>
          </a:r>
        </a:p>
      </dsp:txBody>
      <dsp:txXfrm>
        <a:off x="10171157" y="4913779"/>
        <a:ext cx="1511233" cy="4543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E7258-805F-44C4-B958-DBEA460DE816}" type="datetimeFigureOut">
              <a:rPr lang="it-IT" smtClean="0"/>
              <a:t>07/04/2021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E6E40-AA00-4427-8A31-B9C2FB9157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5573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fcfe91c6f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fcfe91c6f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2683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fcfe91c6f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fcfe91c6f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2683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40cc58a89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40cc58a89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4815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40cc58a89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40cc58a89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4815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52598834d_2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52598834d_2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4274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52598834d_2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52598834d_2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4274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Usa forme, diagrammi e icone disponibili in power point: Inserisci - Forme - Icone.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Immagini ulteriori possono essere inserite dal web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3258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41479936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g341479936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6499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34749B-3711-4763-9900-F17F4CEA9C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CF37A3F-B9F3-4D99-B3E8-CB6A5B94DF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CB77495-C78A-401B-AC35-52A56BA69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BFA5-F450-413E-BBC5-3093EB238E0C}" type="datetimeFigureOut">
              <a:rPr lang="it-IT" smtClean="0"/>
              <a:t>07/04/2021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46E65B0-2DD7-4B8C-8A9E-B8E47EE2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E3E5119-A1DF-463A-8ADD-F18EDCAEF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7B26-7C34-4735-A3CF-584B36A3C0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1295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03758B-E0C4-4E51-8FF9-9EFC45299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9DC82E8-3864-4EB2-B20A-293690744B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78122EC-1852-4B0B-A7BC-4AF15429E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BFA5-F450-413E-BBC5-3093EB238E0C}" type="datetimeFigureOut">
              <a:rPr lang="it-IT" smtClean="0"/>
              <a:t>07/04/2021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54A2700-8A37-4773-B230-ED9A4EC01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7726448-0D0D-4ECB-AFA2-DE5D11BD5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7B26-7C34-4735-A3CF-584B36A3C0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3269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E6404DC-AA51-4D3F-B4A2-9E9CD3A0E4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ED6CDCB-D8A1-480A-9DB5-569A55FFEA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6EFA037-E46E-41C6-9B1B-60AEC3133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BFA5-F450-413E-BBC5-3093EB238E0C}" type="datetimeFigureOut">
              <a:rPr lang="it-IT" smtClean="0"/>
              <a:t>07/04/2021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D4E66AB-D528-4D0C-99A3-8EDA5C45E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84E0D19-4EE0-443B-9867-7D79EBCD2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7B26-7C34-4735-A3CF-584B36A3C0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9224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800" cy="763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4"/>
            <a:ext cx="11360800" cy="45550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48640" lvl="0" indent="-41148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097280" lvl="1" indent="-381000">
              <a:spcBef>
                <a:spcPts val="1920"/>
              </a:spcBef>
              <a:spcAft>
                <a:spcPts val="0"/>
              </a:spcAft>
              <a:buSzPts val="1400"/>
              <a:buChar char="○"/>
              <a:defRPr/>
            </a:lvl2pPr>
            <a:lvl3pPr marL="1645920" lvl="2" indent="-381000">
              <a:spcBef>
                <a:spcPts val="1920"/>
              </a:spcBef>
              <a:spcAft>
                <a:spcPts val="0"/>
              </a:spcAft>
              <a:buSzPts val="1400"/>
              <a:buChar char="■"/>
              <a:defRPr/>
            </a:lvl3pPr>
            <a:lvl4pPr marL="2194560" lvl="3" indent="-381000">
              <a:spcBef>
                <a:spcPts val="1920"/>
              </a:spcBef>
              <a:spcAft>
                <a:spcPts val="0"/>
              </a:spcAft>
              <a:buSzPts val="1400"/>
              <a:buChar char="●"/>
              <a:defRPr/>
            </a:lvl4pPr>
            <a:lvl5pPr marL="2743200" lvl="4" indent="-381000">
              <a:spcBef>
                <a:spcPts val="1920"/>
              </a:spcBef>
              <a:spcAft>
                <a:spcPts val="0"/>
              </a:spcAft>
              <a:buSzPts val="1400"/>
              <a:buChar char="○"/>
              <a:defRPr/>
            </a:lvl5pPr>
            <a:lvl6pPr marL="3291840" lvl="5" indent="-381000">
              <a:spcBef>
                <a:spcPts val="1920"/>
              </a:spcBef>
              <a:spcAft>
                <a:spcPts val="0"/>
              </a:spcAft>
              <a:buSzPts val="1400"/>
              <a:buChar char="■"/>
              <a:defRPr/>
            </a:lvl6pPr>
            <a:lvl7pPr marL="3840480" lvl="6" indent="-381000">
              <a:spcBef>
                <a:spcPts val="1920"/>
              </a:spcBef>
              <a:spcAft>
                <a:spcPts val="0"/>
              </a:spcAft>
              <a:buSzPts val="1400"/>
              <a:buChar char="●"/>
              <a:defRPr/>
            </a:lvl7pPr>
            <a:lvl8pPr marL="4389120" lvl="7" indent="-381000">
              <a:spcBef>
                <a:spcPts val="1920"/>
              </a:spcBef>
              <a:spcAft>
                <a:spcPts val="0"/>
              </a:spcAft>
              <a:buSzPts val="1400"/>
              <a:buChar char="○"/>
              <a:defRPr/>
            </a:lvl8pPr>
            <a:lvl9pPr marL="4937760" lvl="8" indent="-381000">
              <a:spcBef>
                <a:spcPts val="1920"/>
              </a:spcBef>
              <a:spcAft>
                <a:spcPts val="192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4408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800" cy="7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3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36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36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36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36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36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36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36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36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4"/>
            <a:ext cx="5333200" cy="4555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54864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68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97280" marR="0" lvl="1" indent="-365760" algn="l" rtl="0">
              <a:lnSpc>
                <a:spcPct val="115000"/>
              </a:lnSpc>
              <a:spcBef>
                <a:spcPts val="192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44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45920" marR="0" lvl="2" indent="-365760" algn="l" rtl="0">
              <a:lnSpc>
                <a:spcPct val="115000"/>
              </a:lnSpc>
              <a:spcBef>
                <a:spcPts val="192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44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94560" marR="0" lvl="3" indent="-365760" algn="l" rtl="0">
              <a:lnSpc>
                <a:spcPct val="115000"/>
              </a:lnSpc>
              <a:spcBef>
                <a:spcPts val="192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44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365760" algn="l" rtl="0">
              <a:lnSpc>
                <a:spcPct val="115000"/>
              </a:lnSpc>
              <a:spcBef>
                <a:spcPts val="192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44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1840" marR="0" lvl="5" indent="-365760" algn="l" rtl="0">
              <a:lnSpc>
                <a:spcPct val="115000"/>
              </a:lnSpc>
              <a:spcBef>
                <a:spcPts val="192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44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65760" algn="l" rtl="0">
              <a:lnSpc>
                <a:spcPct val="115000"/>
              </a:lnSpc>
              <a:spcBef>
                <a:spcPts val="192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44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65760" algn="l" rtl="0">
              <a:lnSpc>
                <a:spcPct val="115000"/>
              </a:lnSpc>
              <a:spcBef>
                <a:spcPts val="192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44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65760" algn="l" rtl="0">
              <a:lnSpc>
                <a:spcPct val="115000"/>
              </a:lnSpc>
              <a:spcBef>
                <a:spcPts val="1920"/>
              </a:spcBef>
              <a:spcAft>
                <a:spcPts val="1920"/>
              </a:spcAft>
              <a:buClr>
                <a:schemeClr val="dk2"/>
              </a:buClr>
              <a:buSzPts val="1200"/>
              <a:buFont typeface="Arial"/>
              <a:buChar char="■"/>
              <a:defRPr sz="144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4"/>
            <a:ext cx="5333200" cy="4555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54864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68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97280" marR="0" lvl="1" indent="-365760" algn="l" rtl="0">
              <a:lnSpc>
                <a:spcPct val="115000"/>
              </a:lnSpc>
              <a:spcBef>
                <a:spcPts val="192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44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45920" marR="0" lvl="2" indent="-365760" algn="l" rtl="0">
              <a:lnSpc>
                <a:spcPct val="115000"/>
              </a:lnSpc>
              <a:spcBef>
                <a:spcPts val="192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44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94560" marR="0" lvl="3" indent="-365760" algn="l" rtl="0">
              <a:lnSpc>
                <a:spcPct val="115000"/>
              </a:lnSpc>
              <a:spcBef>
                <a:spcPts val="192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44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365760" algn="l" rtl="0">
              <a:lnSpc>
                <a:spcPct val="115000"/>
              </a:lnSpc>
              <a:spcBef>
                <a:spcPts val="192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44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1840" marR="0" lvl="5" indent="-365760" algn="l" rtl="0">
              <a:lnSpc>
                <a:spcPct val="115000"/>
              </a:lnSpc>
              <a:spcBef>
                <a:spcPts val="192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44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65760" algn="l" rtl="0">
              <a:lnSpc>
                <a:spcPct val="115000"/>
              </a:lnSpc>
              <a:spcBef>
                <a:spcPts val="192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44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65760" algn="l" rtl="0">
              <a:lnSpc>
                <a:spcPct val="115000"/>
              </a:lnSpc>
              <a:spcBef>
                <a:spcPts val="192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44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65760" algn="l" rtl="0">
              <a:lnSpc>
                <a:spcPct val="115000"/>
              </a:lnSpc>
              <a:spcBef>
                <a:spcPts val="1920"/>
              </a:spcBef>
              <a:spcAft>
                <a:spcPts val="1920"/>
              </a:spcAft>
              <a:buClr>
                <a:schemeClr val="dk2"/>
              </a:buClr>
              <a:buSzPts val="1200"/>
              <a:buFont typeface="Arial"/>
              <a:buChar char="■"/>
              <a:defRPr sz="144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1333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09710" tIns="109710" rIns="109710" bIns="10971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50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504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504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504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504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504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504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504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504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4"/>
            <a:ext cx="5393600" cy="1646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52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52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52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52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52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52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52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52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52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4"/>
            <a:ext cx="5116000" cy="492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548640" marR="0" lvl="0" indent="-41148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21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97280" marR="0" lvl="1" indent="-381000" algn="l" rtl="0">
              <a:lnSpc>
                <a:spcPct val="115000"/>
              </a:lnSpc>
              <a:spcBef>
                <a:spcPts val="192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68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45920" marR="0" lvl="2" indent="-381000" algn="l" rtl="0">
              <a:lnSpc>
                <a:spcPct val="115000"/>
              </a:lnSpc>
              <a:spcBef>
                <a:spcPts val="192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68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94560" marR="0" lvl="3" indent="-381000" algn="l" rtl="0">
              <a:lnSpc>
                <a:spcPct val="115000"/>
              </a:lnSpc>
              <a:spcBef>
                <a:spcPts val="192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68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381000" algn="l" rtl="0">
              <a:lnSpc>
                <a:spcPct val="115000"/>
              </a:lnSpc>
              <a:spcBef>
                <a:spcPts val="192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68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1840" marR="0" lvl="5" indent="-381000" algn="l" rtl="0">
              <a:lnSpc>
                <a:spcPct val="115000"/>
              </a:lnSpc>
              <a:spcBef>
                <a:spcPts val="192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68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115000"/>
              </a:lnSpc>
              <a:spcBef>
                <a:spcPts val="192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68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115000"/>
              </a:lnSpc>
              <a:spcBef>
                <a:spcPts val="192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68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115000"/>
              </a:lnSpc>
              <a:spcBef>
                <a:spcPts val="1920"/>
              </a:spcBef>
              <a:spcAft>
                <a:spcPts val="1920"/>
              </a:spcAft>
              <a:buClr>
                <a:schemeClr val="dk2"/>
              </a:buClr>
              <a:buSzPts val="1400"/>
              <a:buFont typeface="Arial"/>
              <a:buChar char="■"/>
              <a:defRPr sz="168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0005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DEA7F2-D5CB-4D16-B329-2C17690D9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4568C0-AD4F-43CA-8C2B-5B6FA2A92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EBE0AC9-37CF-424A-9CC0-B7BB1CAFF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BFA5-F450-413E-BBC5-3093EB238E0C}" type="datetimeFigureOut">
              <a:rPr lang="it-IT" smtClean="0"/>
              <a:t>07/04/2021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30E2EA8-1C49-4417-97F9-2CF0D4B03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F1037EA-9DF0-4543-86D7-1757A6F01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7B26-7C34-4735-A3CF-584B36A3C0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1445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962E6B-4211-48A7-883A-DBAC1C5F7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8A2CBC8-FEC7-4659-95C6-82DAF7E23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AF70594-0EF0-48F2-84AB-D8519B745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BFA5-F450-413E-BBC5-3093EB238E0C}" type="datetimeFigureOut">
              <a:rPr lang="it-IT" smtClean="0"/>
              <a:t>07/04/2021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C32D74F-D257-4901-BE43-42F8C4913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BF1EBFB-9AF0-4581-B469-AA0EC0642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7B26-7C34-4735-A3CF-584B36A3C0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0315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CD85F4-FC22-45ED-959B-3B5560847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1A08AEB-4CD8-4200-A604-FAA968B1BC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8DF772-D2C6-4943-A4C1-3B5E8F1A50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050E8E6-C49D-4390-8668-B2E86321E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BFA5-F450-413E-BBC5-3093EB238E0C}" type="datetimeFigureOut">
              <a:rPr lang="it-IT" smtClean="0"/>
              <a:t>07/04/2021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731A2FA-97B9-4014-A03C-651395135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B4604E3-570D-45FC-9B04-EBC9952B9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7B26-7C34-4735-A3CF-584B36A3C0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4371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FD8D8F-21ED-46B7-95ED-C03F30958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8052E3E-7B17-468B-AC30-A3F3A6666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8DEFDD8-8E93-430B-BA28-86E87BFDE9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951B840-C810-4442-944A-F34EA0201D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92FBF5D-1103-4729-AD92-868FCC6E64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79C8E9C-48A9-4AD8-A543-5143FC2DB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BFA5-F450-413E-BBC5-3093EB238E0C}" type="datetimeFigureOut">
              <a:rPr lang="it-IT" smtClean="0"/>
              <a:t>07/04/2021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820FC7F-0AC0-4BEE-BA83-9455C9E1A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BC9944F-AAE7-4BD6-BBEA-3671CBA46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7B26-7C34-4735-A3CF-584B36A3C0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659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F5FC2B-CC7D-4478-88E9-A7669ADED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6D2A2B0-E543-46CC-BCBA-47F8896B2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BFA5-F450-413E-BBC5-3093EB238E0C}" type="datetimeFigureOut">
              <a:rPr lang="it-IT" smtClean="0"/>
              <a:t>07/04/2021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8DE7D09-33EA-47BC-8FC9-5852761EE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81E77C2-C65A-4D33-BE86-62566B8B3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7B26-7C34-4735-A3CF-584B36A3C0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247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DEF5F44-E704-4879-9E03-7AA9952E9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BFA5-F450-413E-BBC5-3093EB238E0C}" type="datetimeFigureOut">
              <a:rPr lang="it-IT" smtClean="0"/>
              <a:t>07/04/2021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7E44D97-2719-4495-BF60-25C4B5D98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B0E8358-6F2B-4A75-8005-8A5587F3D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7B26-7C34-4735-A3CF-584B36A3C0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2196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1207E6-FEE3-45CB-95BC-ADF4C8025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7FC34CC-38C8-4113-8EFE-721169D9F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A47D01B-982E-4DDB-A48E-AF8B3C916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A7E1978-CA16-4A80-B319-846FB435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BFA5-F450-413E-BBC5-3093EB238E0C}" type="datetimeFigureOut">
              <a:rPr lang="it-IT" smtClean="0"/>
              <a:t>07/04/2021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2B27212-CE16-408E-AEE9-4AC4F7ED2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B7C8493-C7A0-4B47-90B9-CD2B98276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7B26-7C34-4735-A3CF-584B36A3C0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7207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05FAA0-4FF4-4940-9B1B-5271674B0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C021011-FAA8-4CC7-8EEF-F162D8EDC5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CDB6AC7-B3B4-4AB1-B169-10976653FD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9F07E2B-69EC-44D7-AB57-30169A101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BFA5-F450-413E-BBC5-3093EB238E0C}" type="datetimeFigureOut">
              <a:rPr lang="it-IT" smtClean="0"/>
              <a:t>07/04/2021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843230E-46C7-434A-8AFD-FAED8E7AB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A815C03-8823-41B6-8C43-B541E80B4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7B26-7C34-4735-A3CF-584B36A3C0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1622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371D5D5-A8AF-470E-B449-6A3C4523E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3270783-A32F-4DEB-900B-FD91D5722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5C26251-6E55-4899-BAB9-E4479FB670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8BFA5-F450-413E-BBC5-3093EB238E0C}" type="datetimeFigureOut">
              <a:rPr lang="it-IT" smtClean="0"/>
              <a:t>07/04/2021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0AA91DC-F227-4203-BE10-F9FB6FDC97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061201-C15E-4D47-98C5-2D8C1B7B4C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47B26-7C34-4735-A3CF-584B36A3C0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7540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18" Type="http://schemas.openxmlformats.org/officeDocument/2006/relationships/image" Target="../media/image28.svg"/><Relationship Id="rId3" Type="http://schemas.openxmlformats.org/officeDocument/2006/relationships/image" Target="../media/image3.png"/><Relationship Id="rId21" Type="http://schemas.openxmlformats.org/officeDocument/2006/relationships/image" Target="../media/image31.pn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24" Type="http://schemas.openxmlformats.org/officeDocument/2006/relationships/image" Target="../media/image2.jpeg"/><Relationship Id="rId5" Type="http://schemas.openxmlformats.org/officeDocument/2006/relationships/image" Target="../media/image16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10" Type="http://schemas.openxmlformats.org/officeDocument/2006/relationships/image" Target="../media/image8.png"/><Relationship Id="rId19" Type="http://schemas.openxmlformats.org/officeDocument/2006/relationships/image" Target="../media/image29.png"/><Relationship Id="rId4" Type="http://schemas.openxmlformats.org/officeDocument/2006/relationships/image" Target="../media/image5.png"/><Relationship Id="rId9" Type="http://schemas.openxmlformats.org/officeDocument/2006/relationships/image" Target="../media/image20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2.png"/><Relationship Id="rId3" Type="http://schemas.openxmlformats.org/officeDocument/2006/relationships/image" Target="../media/image34.png"/><Relationship Id="rId7" Type="http://schemas.openxmlformats.org/officeDocument/2006/relationships/image" Target="../media/image5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0.png"/><Relationship Id="rId5" Type="http://schemas.openxmlformats.org/officeDocument/2006/relationships/image" Target="../media/image36.png"/><Relationship Id="rId15" Type="http://schemas.openxmlformats.org/officeDocument/2006/relationships/image" Target="../media/image38.png"/><Relationship Id="rId10" Type="http://schemas.openxmlformats.org/officeDocument/2006/relationships/image" Target="../media/image24.png"/><Relationship Id="rId4" Type="http://schemas.openxmlformats.org/officeDocument/2006/relationships/image" Target="../media/image35.png"/><Relationship Id="rId9" Type="http://schemas.openxmlformats.org/officeDocument/2006/relationships/image" Target="../media/image37.png"/><Relationship Id="rId1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jpeg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jpg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png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png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7D8E67F2-F753-4E06-8229-4970A6725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4272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9" name="Picture 138">
            <a:extLst>
              <a:ext uri="{FF2B5EF4-FFF2-40B4-BE49-F238E27FC236}">
                <a16:creationId xmlns:a16="http://schemas.microsoft.com/office/drawing/2014/main" id="{2EE1BDFD-564B-44A4-841A-50D6A8E75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18C0B0D-5B3D-4AF3-8C8B-27AE88ADAF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7364" y="1103611"/>
            <a:ext cx="6756947" cy="1455996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+mn-lt"/>
              </a:rPr>
              <a:t>Corso Valore PA</a:t>
            </a:r>
            <a:br>
              <a:rPr lang="en-US" sz="2400" dirty="0">
                <a:latin typeface="+mn-lt"/>
              </a:rPr>
            </a:br>
            <a:r>
              <a:rPr lang="en-US" sz="2400" b="1" dirty="0">
                <a:latin typeface="+mn-lt"/>
              </a:rPr>
              <a:t>“</a:t>
            </a:r>
            <a:r>
              <a:rPr lang="en-US" sz="2400" b="1" dirty="0" err="1">
                <a:latin typeface="+mn-lt"/>
              </a:rPr>
              <a:t>Sburocratizzazione</a:t>
            </a:r>
            <a:r>
              <a:rPr lang="en-US" sz="2400" b="1" dirty="0">
                <a:latin typeface="+mn-lt"/>
              </a:rPr>
              <a:t> ed </a:t>
            </a:r>
            <a:r>
              <a:rPr lang="en-US" sz="2400" b="1" dirty="0" err="1">
                <a:latin typeface="+mn-lt"/>
              </a:rPr>
              <a:t>efficienza</a:t>
            </a:r>
            <a:r>
              <a:rPr lang="en-US" sz="2400" b="1" dirty="0">
                <a:latin typeface="+mn-lt"/>
              </a:rPr>
              <a:t>: </a:t>
            </a:r>
            <a:br>
              <a:rPr lang="en-US" sz="2400" b="1" dirty="0">
                <a:latin typeface="+mn-lt"/>
              </a:rPr>
            </a:br>
            <a:r>
              <a:rPr lang="en-US" sz="2400" b="1" dirty="0" err="1">
                <a:latin typeface="+mn-lt"/>
              </a:rPr>
              <a:t>approcci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innovativi</a:t>
            </a:r>
            <a:r>
              <a:rPr lang="en-US" sz="2400" b="1" dirty="0">
                <a:latin typeface="+mn-lt"/>
              </a:rPr>
              <a:t> per il pay on time”</a:t>
            </a:r>
            <a:br>
              <a:rPr lang="en-US" sz="2400" b="1" dirty="0">
                <a:latin typeface="+mn-lt"/>
              </a:rPr>
            </a:br>
            <a:r>
              <a:rPr lang="en-US" sz="2400" b="1" dirty="0">
                <a:latin typeface="+mn-lt"/>
              </a:rPr>
              <a:t>II </a:t>
            </a:r>
            <a:r>
              <a:rPr lang="en-US" sz="2400" b="1" dirty="0" err="1">
                <a:latin typeface="+mn-lt"/>
              </a:rPr>
              <a:t>Livello</a:t>
            </a:r>
            <a:r>
              <a:rPr lang="en-US" sz="2400" b="1" dirty="0">
                <a:latin typeface="+mn-lt"/>
              </a:rPr>
              <a:t> Tipo B</a:t>
            </a:r>
            <a:br>
              <a:rPr lang="en-US" sz="2400" dirty="0">
                <a:latin typeface="+mn-lt"/>
              </a:rPr>
            </a:br>
            <a:r>
              <a:rPr lang="en-US" sz="2000" dirty="0">
                <a:latin typeface="+mn-lt"/>
              </a:rPr>
              <a:t>ed. 2019-2020</a:t>
            </a:r>
            <a:endParaRPr lang="en-US" sz="2400" dirty="0">
              <a:latin typeface="+mn-lt"/>
            </a:endParaRPr>
          </a:p>
        </p:txBody>
      </p:sp>
      <p:sp>
        <p:nvSpPr>
          <p:cNvPr id="141" name="Freeform 60">
            <a:extLst>
              <a:ext uri="{FF2B5EF4-FFF2-40B4-BE49-F238E27FC236}">
                <a16:creationId xmlns:a16="http://schemas.microsoft.com/office/drawing/2014/main" id="{007B8288-68CC-4847-8419-CF535B6B7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3882" y="0"/>
            <a:ext cx="3880988" cy="2206512"/>
          </a:xfrm>
          <a:custGeom>
            <a:avLst/>
            <a:gdLst>
              <a:gd name="connsiteX0" fmla="*/ 20753 w 3960193"/>
              <a:gd name="connsiteY0" fmla="*/ 0 h 2251543"/>
              <a:gd name="connsiteX1" fmla="*/ 3939440 w 3960193"/>
              <a:gd name="connsiteY1" fmla="*/ 0 h 2251543"/>
              <a:gd name="connsiteX2" fmla="*/ 3949969 w 3960193"/>
              <a:gd name="connsiteY2" fmla="*/ 68994 h 2251543"/>
              <a:gd name="connsiteX3" fmla="*/ 3960193 w 3960193"/>
              <a:gd name="connsiteY3" fmla="*/ 271447 h 2251543"/>
              <a:gd name="connsiteX4" fmla="*/ 1980096 w 3960193"/>
              <a:gd name="connsiteY4" fmla="*/ 2251543 h 2251543"/>
              <a:gd name="connsiteX5" fmla="*/ 0 w 3960193"/>
              <a:gd name="connsiteY5" fmla="*/ 271447 h 2251543"/>
              <a:gd name="connsiteX6" fmla="*/ 10224 w 3960193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3" h="2251543">
                <a:moveTo>
                  <a:pt x="20753" y="0"/>
                </a:moveTo>
                <a:lnTo>
                  <a:pt x="3939440" y="0"/>
                </a:lnTo>
                <a:lnTo>
                  <a:pt x="3949969" y="68994"/>
                </a:lnTo>
                <a:cubicBezTo>
                  <a:pt x="3956730" y="135559"/>
                  <a:pt x="3960193" y="203099"/>
                  <a:pt x="3960193" y="271447"/>
                </a:cubicBezTo>
                <a:cubicBezTo>
                  <a:pt x="3960193" y="1365024"/>
                  <a:pt x="3073674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4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3" name="Freeform 68">
            <a:extLst>
              <a:ext uri="{FF2B5EF4-FFF2-40B4-BE49-F238E27FC236}">
                <a16:creationId xmlns:a16="http://schemas.microsoft.com/office/drawing/2014/main" id="{32BA8EA8-C1B6-4309-B674-F9F399B96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12701"/>
            <a:ext cx="4942589" cy="3945299"/>
          </a:xfrm>
          <a:custGeom>
            <a:avLst/>
            <a:gdLst>
              <a:gd name="connsiteX0" fmla="*/ 2223943 w 4942589"/>
              <a:gd name="connsiteY0" fmla="*/ 0 h 3945299"/>
              <a:gd name="connsiteX1" fmla="*/ 4942589 w 4942589"/>
              <a:gd name="connsiteY1" fmla="*/ 2718646 h 3945299"/>
              <a:gd name="connsiteX2" fmla="*/ 4728945 w 4942589"/>
              <a:gd name="connsiteY2" fmla="*/ 3776866 h 3945299"/>
              <a:gd name="connsiteX3" fmla="*/ 4647806 w 4942589"/>
              <a:gd name="connsiteY3" fmla="*/ 3945299 h 3945299"/>
              <a:gd name="connsiteX4" fmla="*/ 0 w 4942589"/>
              <a:gd name="connsiteY4" fmla="*/ 3945299 h 3945299"/>
              <a:gd name="connsiteX5" fmla="*/ 0 w 4942589"/>
              <a:gd name="connsiteY5" fmla="*/ 1157971 h 3945299"/>
              <a:gd name="connsiteX6" fmla="*/ 126104 w 4942589"/>
              <a:gd name="connsiteY6" fmla="*/ 989335 h 3945299"/>
              <a:gd name="connsiteX7" fmla="*/ 2223943 w 4942589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2589" h="3945299">
                <a:moveTo>
                  <a:pt x="2223943" y="0"/>
                </a:moveTo>
                <a:cubicBezTo>
                  <a:pt x="3725410" y="0"/>
                  <a:pt x="4942589" y="1217179"/>
                  <a:pt x="4942589" y="2718646"/>
                </a:cubicBezTo>
                <a:cubicBezTo>
                  <a:pt x="4942589" y="3094013"/>
                  <a:pt x="4866516" y="3451612"/>
                  <a:pt x="4728945" y="3776866"/>
                </a:cubicBezTo>
                <a:lnTo>
                  <a:pt x="4647806" y="3945299"/>
                </a:lnTo>
                <a:lnTo>
                  <a:pt x="0" y="3945299"/>
                </a:lnTo>
                <a:lnTo>
                  <a:pt x="0" y="1157971"/>
                </a:lnTo>
                <a:lnTo>
                  <a:pt x="126104" y="989335"/>
                </a:lnTo>
                <a:cubicBezTo>
                  <a:pt x="624744" y="385123"/>
                  <a:pt x="1379368" y="0"/>
                  <a:pt x="2223943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9BE77DF3-3AF6-4201-8F94-B18BB7E0B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8703" y="294054"/>
            <a:ext cx="2576712" cy="101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id="{3A613607-55F5-4015-BEEF-C6D2CD93AE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5415" y="3065705"/>
            <a:ext cx="6976585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>
                <a:solidFill>
                  <a:srgbClr val="3A66B4"/>
                </a:solidFill>
                <a:ea typeface="+mj-ea"/>
                <a:cs typeface="+mj-cs"/>
              </a:rPr>
              <a:t>Presentazione</a:t>
            </a:r>
            <a:r>
              <a:rPr lang="en-US" b="1" dirty="0">
                <a:solidFill>
                  <a:srgbClr val="3A66B4"/>
                </a:solidFill>
                <a:ea typeface="+mj-ea"/>
                <a:cs typeface="+mj-cs"/>
              </a:rPr>
              <a:t> Progetto Unico</a:t>
            </a:r>
          </a:p>
          <a:p>
            <a:endParaRPr lang="en-US" b="1" i="1" dirty="0">
              <a:solidFill>
                <a:srgbClr val="3A66B4"/>
              </a:solidFill>
              <a:ea typeface="+mj-ea"/>
              <a:cs typeface="+mj-cs"/>
            </a:endParaRPr>
          </a:p>
          <a:p>
            <a:r>
              <a:rPr lang="en-US" b="1" i="1" dirty="0">
                <a:solidFill>
                  <a:srgbClr val="3A66B4"/>
                </a:solidFill>
                <a:ea typeface="+mj-ea"/>
                <a:cs typeface="+mj-cs"/>
              </a:rPr>
              <a:t>PROXIMA </a:t>
            </a:r>
          </a:p>
          <a:p>
            <a:r>
              <a:rPr lang="en-US" dirty="0">
                <a:solidFill>
                  <a:srgbClr val="3A66B4"/>
                </a:solidFill>
                <a:ea typeface="+mj-ea"/>
                <a:cs typeface="+mj-cs"/>
              </a:rPr>
              <a:t>La PA integrata è una realtà </a:t>
            </a:r>
            <a:r>
              <a:rPr lang="en-US" dirty="0" err="1">
                <a:solidFill>
                  <a:srgbClr val="3A66B4"/>
                </a:solidFill>
                <a:ea typeface="+mj-ea"/>
                <a:cs typeface="+mj-cs"/>
              </a:rPr>
              <a:t>possibile</a:t>
            </a:r>
            <a:endParaRPr lang="en-US" dirty="0">
              <a:solidFill>
                <a:srgbClr val="3A66B4"/>
              </a:solidFill>
              <a:ea typeface="+mj-ea"/>
              <a:cs typeface="+mj-cs"/>
            </a:endParaRPr>
          </a:p>
          <a:p>
            <a:pPr algn="l"/>
            <a:endParaRPr lang="en-US" sz="2000" b="1" dirty="0">
              <a:solidFill>
                <a:srgbClr val="000000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0B380F3-DFC7-4DC4-BF8F-8DEF1FD014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1" b="3462"/>
          <a:stretch/>
        </p:blipFill>
        <p:spPr>
          <a:xfrm>
            <a:off x="80560" y="4547305"/>
            <a:ext cx="4471120" cy="114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50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3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C855002F-2972-400A-B215-82A7A901A9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1983118"/>
              </p:ext>
            </p:extLst>
          </p:nvPr>
        </p:nvGraphicFramePr>
        <p:xfrm>
          <a:off x="619125" y="736601"/>
          <a:ext cx="11022267" cy="5576138"/>
        </p:xfrm>
        <a:graphic>
          <a:graphicData uri="http://schemas.openxmlformats.org/drawingml/2006/table">
            <a:tbl>
              <a:tblPr/>
              <a:tblGrid>
                <a:gridCol w="7461777">
                  <a:extLst>
                    <a:ext uri="{9D8B030D-6E8A-4147-A177-3AD203B41FA5}">
                      <a16:colId xmlns:a16="http://schemas.microsoft.com/office/drawing/2014/main" val="883921653"/>
                    </a:ext>
                  </a:extLst>
                </a:gridCol>
                <a:gridCol w="1354042">
                  <a:extLst>
                    <a:ext uri="{9D8B030D-6E8A-4147-A177-3AD203B41FA5}">
                      <a16:colId xmlns:a16="http://schemas.microsoft.com/office/drawing/2014/main" val="1626622580"/>
                    </a:ext>
                  </a:extLst>
                </a:gridCol>
                <a:gridCol w="1354042">
                  <a:extLst>
                    <a:ext uri="{9D8B030D-6E8A-4147-A177-3AD203B41FA5}">
                      <a16:colId xmlns:a16="http://schemas.microsoft.com/office/drawing/2014/main" val="2640322309"/>
                    </a:ext>
                  </a:extLst>
                </a:gridCol>
                <a:gridCol w="852406">
                  <a:extLst>
                    <a:ext uri="{9D8B030D-6E8A-4147-A177-3AD203B41FA5}">
                      <a16:colId xmlns:a16="http://schemas.microsoft.com/office/drawing/2014/main" val="285361957"/>
                    </a:ext>
                  </a:extLst>
                </a:gridCol>
              </a:tblGrid>
              <a:tr h="346165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PROXIMA </a:t>
                      </a:r>
                    </a:p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Crono-programma</a:t>
                      </a:r>
                    </a:p>
                  </a:txBody>
                  <a:tcPr marL="8193" marR="8193" marT="81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3" marR="8193" marT="81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3" marR="8193" marT="81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3" marR="8193" marT="81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1302442"/>
                  </a:ext>
                </a:extLst>
              </a:tr>
              <a:tr h="459563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3" marR="8193" marT="81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3" marR="8193" marT="81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3" marR="8193" marT="81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3" marR="8193" marT="81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1255242"/>
                  </a:ext>
                </a:extLst>
              </a:tr>
              <a:tr h="28310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attività</a:t>
                      </a:r>
                      <a:endParaRPr lang="it-IT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3" marR="8193" marT="8193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data inizio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3" marR="8193" marT="81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data fine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3" marR="8193" marT="81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durata</a:t>
                      </a:r>
                      <a:endParaRPr lang="it-IT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3" marR="8193" marT="8193" marB="0" anchor="b">
                    <a:lnL>
                      <a:noFill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567992"/>
                  </a:ext>
                </a:extLst>
              </a:tr>
              <a:tr h="34616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– Mappatura del Processo</a:t>
                      </a:r>
                      <a:endParaRPr lang="it-IT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3" marR="8193" marT="8193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22/02/2021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3" marR="8193" marT="81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3" marR="8193" marT="81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3" marR="8193" marT="8193" marB="0" anchor="b">
                    <a:lnL>
                      <a:noFill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9229587"/>
                  </a:ext>
                </a:extLst>
              </a:tr>
              <a:tr h="28310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 Identificazione della </a:t>
                      </a:r>
                      <a:r>
                        <a:rPr lang="it-IT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personas</a:t>
                      </a:r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obiettivi e criticità</a:t>
                      </a:r>
                      <a:endParaRPr lang="it-IT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884" marR="8193" marT="8193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22/02/2021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3" marR="8193" marT="81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23/02/2021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3" marR="8193" marT="81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 i="0" u="none" strike="noStrike" dirty="0"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8193" marR="8193" marT="8193" marB="0" anchor="b">
                    <a:lnL>
                      <a:noFill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2296872"/>
                  </a:ext>
                </a:extLst>
              </a:tr>
              <a:tr h="28310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 Analisi delle fasi del processo</a:t>
                      </a:r>
                      <a:endParaRPr lang="it-IT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884" marR="8193" marT="8193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22/02/2021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3" marR="8193" marT="81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23/02/2021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3" marR="8193" marT="81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>
                          <a:effectLst/>
                          <a:latin typeface="+mn-lt"/>
                        </a:rPr>
                        <a:t>0,5</a:t>
                      </a:r>
                      <a:endParaRPr lang="it-IT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3" marR="8193" marT="8193" marB="0" anchor="b">
                    <a:lnL>
                      <a:noFill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0246916"/>
                  </a:ext>
                </a:extLst>
              </a:tr>
              <a:tr h="34616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– Analisi degli attori e del modello organizzativo</a:t>
                      </a:r>
                      <a:endParaRPr lang="it-IT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3" marR="8193" marT="8193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3" marR="8193" marT="81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3" marR="8193" marT="81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3" marR="8193" marT="8193" marB="0" anchor="b">
                    <a:lnL>
                      <a:noFill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5189130"/>
                  </a:ext>
                </a:extLst>
              </a:tr>
              <a:tr h="28310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 Stakeholders </a:t>
                      </a:r>
                      <a:r>
                        <a:rPr lang="it-IT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Map</a:t>
                      </a:r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it-IT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884" marR="8193" marT="8193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22/02/2021</a:t>
                      </a:r>
                      <a:endParaRPr lang="it-IT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3" marR="8193" marT="81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01/03/2021</a:t>
                      </a:r>
                      <a:endParaRPr lang="it-IT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3" marR="8193" marT="81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>
                          <a:effectLst/>
                          <a:latin typeface="+mn-lt"/>
                        </a:rPr>
                        <a:t>0,5</a:t>
                      </a:r>
                      <a:endParaRPr lang="it-IT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3" marR="8193" marT="8193" marB="0" anchor="b">
                    <a:lnL>
                      <a:noFill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5311954"/>
                  </a:ext>
                </a:extLst>
              </a:tr>
              <a:tr h="28310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 System </a:t>
                      </a:r>
                      <a:r>
                        <a:rPr lang="it-IT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Map</a:t>
                      </a:r>
                      <a:endParaRPr lang="it-IT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884" marR="8193" marT="8193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02/03/2021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3" marR="8193" marT="81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09/03/2021</a:t>
                      </a:r>
                      <a:endParaRPr lang="it-IT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3" marR="8193" marT="81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>
                          <a:effectLst/>
                          <a:latin typeface="+mn-lt"/>
                        </a:rPr>
                        <a:t>0,5</a:t>
                      </a:r>
                      <a:endParaRPr lang="it-IT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3" marR="8193" marT="8193" marB="0" anchor="b">
                    <a:lnL>
                      <a:noFill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6690319"/>
                  </a:ext>
                </a:extLst>
              </a:tr>
              <a:tr h="34616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 Analisi di Mercato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3" marR="8193" marT="8193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3" marR="8193" marT="81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3" marR="8193" marT="81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3" marR="8193" marT="8193" marB="0" anchor="b">
                    <a:lnL>
                      <a:noFill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448983"/>
                  </a:ext>
                </a:extLst>
              </a:tr>
              <a:tr h="28310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 Ricerca delle piattaforme già in uso nelle PA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884" marR="8193" marT="8193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09/03/2021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3" marR="8193" marT="81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10/03/2021</a:t>
                      </a:r>
                      <a:endParaRPr lang="it-IT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3" marR="8193" marT="81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it-IT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3" marR="8193" marT="8193" marB="0" anchor="b">
                    <a:lnL>
                      <a:noFill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7626887"/>
                  </a:ext>
                </a:extLst>
              </a:tr>
              <a:tr h="28310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 Ricerca Tecnologie Innovative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884" marR="8193" marT="8193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09/03/2021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3" marR="8193" marT="81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10/03/2021</a:t>
                      </a:r>
                      <a:endParaRPr lang="it-IT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3" marR="8193" marT="81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it-IT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3" marR="8193" marT="8193" marB="0" anchor="b">
                    <a:lnL>
                      <a:noFill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8563703"/>
                  </a:ext>
                </a:extLst>
              </a:tr>
              <a:tr h="28310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 Analisi dei Costi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884" marR="8193" marT="8193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09/03/2021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3" marR="8193" marT="81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10/03/2021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3" marR="8193" marT="81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it-IT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3" marR="8193" marT="8193" marB="0" anchor="b">
                    <a:lnL>
                      <a:noFill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6731941"/>
                  </a:ext>
                </a:extLst>
              </a:tr>
              <a:tr h="34616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Costruzione WBS e Gantt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3" marR="8193" marT="8193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3" marR="8193" marT="81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3" marR="8193" marT="81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3" marR="8193" marT="8193" marB="0" anchor="b">
                    <a:lnL>
                      <a:noFill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5985761"/>
                  </a:ext>
                </a:extLst>
              </a:tr>
              <a:tr h="28310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 Descrizione del Project work </a:t>
                      </a:r>
                      <a:endParaRPr lang="it-IT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884" marR="8193" marT="8193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17/03/2021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3" marR="8193" marT="81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18/03/2021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3" marR="8193" marT="81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it-IT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3" marR="8193" marT="8193" marB="0" anchor="b">
                    <a:lnL>
                      <a:noFill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9622808"/>
                  </a:ext>
                </a:extLst>
              </a:tr>
              <a:tr h="28310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 Analisi del piano delle attività</a:t>
                      </a:r>
                      <a:endParaRPr lang="it-IT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884" marR="8193" marT="8193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24/03/2021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3" marR="8193" marT="81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25/03/2021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3" marR="8193" marT="81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>
                          <a:effectLst/>
                          <a:latin typeface="+mn-lt"/>
                        </a:rPr>
                        <a:t>0,5</a:t>
                      </a:r>
                      <a:endParaRPr lang="it-IT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3" marR="8193" marT="8193" marB="0" anchor="b">
                    <a:lnL>
                      <a:noFill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9126565"/>
                  </a:ext>
                </a:extLst>
              </a:tr>
              <a:tr h="28310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 Analisi dei tempi e dei costi del PW</a:t>
                      </a:r>
                      <a:endParaRPr lang="it-IT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884" marR="8193" marT="8193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24/03/2021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3" marR="8193" marT="81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25/03/2021</a:t>
                      </a:r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3" marR="8193" marT="81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 i="0" u="none" strike="noStrike" dirty="0"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8193" marR="8193" marT="8193" marB="0" anchor="b">
                    <a:lnL>
                      <a:noFill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6534710"/>
                  </a:ext>
                </a:extLst>
              </a:tr>
            </a:tbl>
          </a:graphicData>
        </a:graphic>
      </p:graphicFrame>
      <p:pic>
        <p:nvPicPr>
          <p:cNvPr id="6" name="Picture 4">
            <a:extLst>
              <a:ext uri="{FF2B5EF4-FFF2-40B4-BE49-F238E27FC236}">
                <a16:creationId xmlns:a16="http://schemas.microsoft.com/office/drawing/2014/main" id="{3A9AC9FC-8750-4A13-9DF9-EEF275155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21202" y="31612"/>
            <a:ext cx="2470798" cy="97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163FB70-B0F7-42A6-B4B6-E9BE733FA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968" y="114042"/>
            <a:ext cx="2329229" cy="61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556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DA2D35EF-B885-C24A-9F4D-E122FCDD4F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1004569"/>
              </p:ext>
            </p:extLst>
          </p:nvPr>
        </p:nvGraphicFramePr>
        <p:xfrm>
          <a:off x="934720" y="548640"/>
          <a:ext cx="10363201" cy="600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4">
            <a:extLst>
              <a:ext uri="{FF2B5EF4-FFF2-40B4-BE49-F238E27FC236}">
                <a16:creationId xmlns:a16="http://schemas.microsoft.com/office/drawing/2014/main" id="{AE0D7E87-7DEA-4242-A196-DEA475574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21202" y="31612"/>
            <a:ext cx="2470798" cy="97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1B2A175-B44F-479D-A1E1-773A2A8225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968" y="114042"/>
            <a:ext cx="2329229" cy="61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396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07CADC-1EC6-4A05-B1B5-2D265559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88252"/>
            <a:ext cx="12192000" cy="765402"/>
          </a:xfrm>
        </p:spPr>
        <p:txBody>
          <a:bodyPr>
            <a:noAutofit/>
          </a:bodyPr>
          <a:lstStyle/>
          <a:p>
            <a:pPr algn="ctr"/>
            <a:r>
              <a:rPr lang="it-IT" sz="3600" b="1" dirty="0">
                <a:solidFill>
                  <a:srgbClr val="3A66B4"/>
                </a:solidFill>
                <a:latin typeface="+mn-lt"/>
              </a:rPr>
              <a:t>Utenti di riferimento</a:t>
            </a:r>
            <a:br>
              <a:rPr lang="it-IT" sz="4000" dirty="0"/>
            </a:br>
            <a:endParaRPr lang="it-IT" sz="40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202E061-C403-41A9-9A8A-F8329C9F6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830" y="1934329"/>
            <a:ext cx="6116993" cy="42785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Alla luce degli scenari analizzati, i nostri utenti di riferimento sono due:</a:t>
            </a:r>
          </a:p>
          <a:p>
            <a:pPr marL="0" indent="0">
              <a:buNone/>
            </a:pPr>
            <a:endParaRPr lang="it-IT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3A66B4"/>
                </a:solidFill>
              </a:rPr>
              <a:t>Mario Bianchi</a:t>
            </a:r>
            <a:r>
              <a:rPr lang="it-IT" dirty="0"/>
              <a:t>, creditore della PA;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3A66B4"/>
                </a:solidFill>
              </a:rPr>
              <a:t>Giovanni</a:t>
            </a:r>
            <a:r>
              <a:rPr lang="it-IT" dirty="0"/>
              <a:t>, professionista utente del Ministero della Giustizia.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925E321-17C4-4D53-8EEB-F2953600C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68" y="114042"/>
            <a:ext cx="2329229" cy="61862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A9B21A0-4028-4BC2-83DB-6720CB4B8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6704" y="184973"/>
            <a:ext cx="657096" cy="657096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5055364E-4336-46A5-894C-0658E96CB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21202" y="31612"/>
            <a:ext cx="2470798" cy="97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>
            <a:extLst>
              <a:ext uri="{FF2B5EF4-FFF2-40B4-BE49-F238E27FC236}">
                <a16:creationId xmlns:a16="http://schemas.microsoft.com/office/drawing/2014/main" id="{5C607676-1892-47B4-87A1-C3852CE71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420" y="2800067"/>
            <a:ext cx="4095750" cy="212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432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/>
          <p:nvPr/>
        </p:nvSpPr>
        <p:spPr>
          <a:xfrm>
            <a:off x="1151274" y="315064"/>
            <a:ext cx="2449440" cy="6209784"/>
          </a:xfrm>
          <a:prstGeom prst="rect">
            <a:avLst/>
          </a:prstGeom>
          <a:solidFill>
            <a:srgbClr val="F4F4EF"/>
          </a:solidFill>
          <a:ln>
            <a:noFill/>
          </a:ln>
        </p:spPr>
        <p:txBody>
          <a:bodyPr spcFirstLastPara="1" wrap="square" lIns="98740" tIns="98740" rIns="98740" bIns="98740" anchor="ctr" anchorCtr="0">
            <a:noAutofit/>
          </a:bodyPr>
          <a:lstStyle/>
          <a:p>
            <a:pPr defTabSz="987552">
              <a:defRPr/>
            </a:pPr>
            <a:endParaRPr sz="1512"/>
          </a:p>
        </p:txBody>
      </p:sp>
      <p:pic>
        <p:nvPicPr>
          <p:cNvPr id="112" name="Google Shape;11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0270" y="3201526"/>
            <a:ext cx="305560" cy="21843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6"/>
          <p:cNvSpPr txBox="1"/>
          <p:nvPr/>
        </p:nvSpPr>
        <p:spPr>
          <a:xfrm>
            <a:off x="1151274" y="3438045"/>
            <a:ext cx="2746157" cy="1643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740" tIns="98740" rIns="98740" bIns="98740" anchor="t" anchorCtr="0">
            <a:noAutofit/>
          </a:bodyPr>
          <a:lstStyle/>
          <a:p>
            <a:pPr defTabSz="987552">
              <a:lnSpc>
                <a:spcPct val="115000"/>
              </a:lnSpc>
              <a:defRPr/>
            </a:pPr>
            <a:r>
              <a:rPr lang="it" sz="2000" dirty="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In Italia non funziona mai niente</a:t>
            </a:r>
            <a:endParaRPr sz="2000" dirty="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17" name="Google Shape;117;p16"/>
          <p:cNvSpPr txBox="1"/>
          <p:nvPr/>
        </p:nvSpPr>
        <p:spPr>
          <a:xfrm>
            <a:off x="3770153" y="952491"/>
            <a:ext cx="4142206" cy="6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740" tIns="98740" rIns="98740" bIns="98740" anchor="ctr" anchorCtr="0">
            <a:noAutofit/>
          </a:bodyPr>
          <a:lstStyle/>
          <a:p>
            <a:pPr defTabSz="987552">
              <a:defRPr/>
            </a:pPr>
            <a:r>
              <a:rPr lang="it" sz="3888" b="1" dirty="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Mario Bianchi</a:t>
            </a:r>
            <a:endParaRPr sz="3888" b="1" dirty="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18" name="Google Shape;118;p16"/>
          <p:cNvSpPr txBox="1"/>
          <p:nvPr/>
        </p:nvSpPr>
        <p:spPr>
          <a:xfrm>
            <a:off x="3791832" y="1296228"/>
            <a:ext cx="3078808" cy="27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740" tIns="98740" rIns="98740" bIns="98740" anchor="ctr" anchorCtr="0">
            <a:noAutofit/>
          </a:bodyPr>
          <a:lstStyle/>
          <a:p>
            <a:pPr defTabSz="987552">
              <a:defRPr/>
            </a:pPr>
            <a:r>
              <a:rPr lang="it" sz="1728" dirty="0">
                <a:solidFill>
                  <a:srgbClr val="0056CB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Operaio arrabbiato </a:t>
            </a:r>
            <a:endParaRPr sz="1728" dirty="0">
              <a:solidFill>
                <a:srgbClr val="5A6772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119" name="Google Shape;119;p16"/>
          <p:cNvSpPr txBox="1"/>
          <p:nvPr/>
        </p:nvSpPr>
        <p:spPr>
          <a:xfrm>
            <a:off x="3897431" y="1923960"/>
            <a:ext cx="3095172" cy="33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740" tIns="98740" rIns="98740" bIns="98740" anchor="ctr" anchorCtr="0">
            <a:noAutofit/>
          </a:bodyPr>
          <a:lstStyle/>
          <a:p>
            <a:pPr defTabSz="987552">
              <a:defRPr/>
            </a:pPr>
            <a:r>
              <a:rPr lang="it" sz="1188" b="1" dirty="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ATTIVITÀ</a:t>
            </a:r>
            <a:endParaRPr sz="1188" b="1" dirty="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0" name="Google Shape;120;p16"/>
          <p:cNvSpPr txBox="1"/>
          <p:nvPr/>
        </p:nvSpPr>
        <p:spPr>
          <a:xfrm>
            <a:off x="3897431" y="2162398"/>
            <a:ext cx="3236112" cy="1888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740" tIns="98740" rIns="98740" bIns="98740" anchor="t" anchorCtr="0">
            <a:noAutofit/>
          </a:bodyPr>
          <a:lstStyle/>
          <a:p>
            <a:pPr defTabSz="987552">
              <a:buSzPts val="1100"/>
              <a:defRPr/>
            </a:pPr>
            <a:r>
              <a:rPr lang="it" sz="1440" dirty="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Operaio metalmeccanico; </a:t>
            </a:r>
          </a:p>
          <a:p>
            <a:pPr defTabSz="987552">
              <a:buSzPts val="1100"/>
              <a:defRPr/>
            </a:pPr>
            <a:r>
              <a:rPr lang="it" sz="1440" dirty="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lavora con orari prestabiliti non fissi; </a:t>
            </a:r>
          </a:p>
          <a:p>
            <a:pPr defTabSz="987552">
              <a:buSzPts val="1100"/>
              <a:defRPr/>
            </a:pPr>
            <a:r>
              <a:rPr lang="it" sz="1440" dirty="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ha famiglia con figli in età scolare; dispone di un solo autoveicolo; </a:t>
            </a:r>
          </a:p>
          <a:p>
            <a:pPr defTabSz="987552">
              <a:buSzPts val="1100"/>
              <a:defRPr/>
            </a:pPr>
            <a:r>
              <a:rPr lang="it" sz="1440" dirty="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vive tutto di fretta con poco tempo a disposizione. </a:t>
            </a:r>
          </a:p>
          <a:p>
            <a:pPr defTabSz="987552">
              <a:buSzPts val="1100"/>
              <a:defRPr/>
            </a:pPr>
            <a:r>
              <a:rPr lang="it" sz="1440" dirty="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Utilizza discretamente piattaforme di base.</a:t>
            </a:r>
            <a:endParaRPr sz="1440" dirty="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defTabSz="987552">
              <a:defRPr/>
            </a:pPr>
            <a:endParaRPr sz="1080" b="1" dirty="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1" name="Google Shape;121;p16"/>
          <p:cNvSpPr txBox="1"/>
          <p:nvPr/>
        </p:nvSpPr>
        <p:spPr>
          <a:xfrm>
            <a:off x="7543876" y="4289462"/>
            <a:ext cx="2500308" cy="33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740" tIns="98740" rIns="98740" bIns="98740" anchor="ctr" anchorCtr="0">
            <a:noAutofit/>
          </a:bodyPr>
          <a:lstStyle/>
          <a:p>
            <a:pPr defTabSz="987552">
              <a:defRPr/>
            </a:pPr>
            <a:r>
              <a:rPr lang="it" sz="1188" b="1" dirty="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DIFFICOLTÀ E FRUSTRAZIONI</a:t>
            </a:r>
            <a:endParaRPr sz="1188" b="1" dirty="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2" name="Google Shape;122;p16"/>
          <p:cNvSpPr txBox="1"/>
          <p:nvPr/>
        </p:nvSpPr>
        <p:spPr>
          <a:xfrm>
            <a:off x="7542318" y="4566834"/>
            <a:ext cx="3496850" cy="100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740" tIns="98740" rIns="98740" bIns="98740" anchor="t" anchorCtr="0">
            <a:noAutofit/>
          </a:bodyPr>
          <a:lstStyle/>
          <a:p>
            <a:pPr defTabSz="987552">
              <a:buSzPts val="1100"/>
              <a:defRPr/>
            </a:pPr>
            <a:r>
              <a:rPr lang="it" sz="1440" dirty="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Tempo per avere una risposta o un contatto; </a:t>
            </a:r>
          </a:p>
          <a:p>
            <a:pPr defTabSz="987552">
              <a:buSzPts val="1100"/>
              <a:defRPr/>
            </a:pPr>
            <a:r>
              <a:rPr lang="it" sz="1440" dirty="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deludere le aspettative della sua famiglia; </a:t>
            </a:r>
          </a:p>
          <a:p>
            <a:pPr defTabSz="987552">
              <a:buSzPts val="1100"/>
              <a:defRPr/>
            </a:pPr>
            <a:r>
              <a:rPr lang="it" sz="1440" dirty="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non riuscire a gestire le incombenze quotidiane; </a:t>
            </a:r>
          </a:p>
          <a:p>
            <a:pPr defTabSz="987552">
              <a:buSzPts val="1100"/>
              <a:defRPr/>
            </a:pPr>
            <a:r>
              <a:rPr lang="it" sz="1440" dirty="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non conoscenza del procedimento/iter da seguire; </a:t>
            </a:r>
          </a:p>
          <a:p>
            <a:pPr defTabSz="987552">
              <a:buSzPts val="1100"/>
              <a:defRPr/>
            </a:pPr>
            <a:r>
              <a:rPr lang="it" sz="1440" dirty="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mancata comunicazione Ente/cittadino.</a:t>
            </a:r>
            <a:endParaRPr sz="1440" dirty="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defTabSz="987552">
              <a:defRPr/>
            </a:pPr>
            <a:endParaRPr sz="1080" b="1" dirty="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3" name="Google Shape;123;p16"/>
          <p:cNvSpPr txBox="1"/>
          <p:nvPr/>
        </p:nvSpPr>
        <p:spPr>
          <a:xfrm>
            <a:off x="3897431" y="4289462"/>
            <a:ext cx="2449440" cy="33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740" tIns="98740" rIns="98740" bIns="98740" anchor="ctr" anchorCtr="0">
            <a:noAutofit/>
          </a:bodyPr>
          <a:lstStyle/>
          <a:p>
            <a:pPr defTabSz="987552">
              <a:defRPr/>
            </a:pPr>
            <a:r>
              <a:rPr lang="it" sz="1188" b="1" dirty="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OBIETTIVI E ASPIRAZIONI</a:t>
            </a:r>
            <a:endParaRPr sz="1188" b="1" dirty="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5" name="Google Shape;125;p16"/>
          <p:cNvSpPr txBox="1"/>
          <p:nvPr/>
        </p:nvSpPr>
        <p:spPr>
          <a:xfrm>
            <a:off x="7543876" y="1923960"/>
            <a:ext cx="3095172" cy="33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740" tIns="98740" rIns="98740" bIns="98740" anchor="ctr" anchorCtr="0">
            <a:noAutofit/>
          </a:bodyPr>
          <a:lstStyle/>
          <a:p>
            <a:pPr defTabSz="987552">
              <a:defRPr/>
            </a:pPr>
            <a:r>
              <a:rPr lang="it" sz="1188" b="1" dirty="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NECESSITÀ</a:t>
            </a:r>
            <a:endParaRPr sz="1188" b="1" dirty="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6" name="Google Shape;126;p16"/>
          <p:cNvSpPr txBox="1"/>
          <p:nvPr/>
        </p:nvSpPr>
        <p:spPr>
          <a:xfrm>
            <a:off x="7473406" y="2162398"/>
            <a:ext cx="3236112" cy="100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740" tIns="98740" rIns="98740" bIns="98740" anchor="t" anchorCtr="0">
            <a:noAutofit/>
          </a:bodyPr>
          <a:lstStyle/>
          <a:p>
            <a:pPr defTabSz="987552">
              <a:buSzPts val="1100"/>
              <a:defRPr/>
            </a:pPr>
            <a:r>
              <a:rPr lang="it" sz="1440" dirty="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Non perdere tempo; </a:t>
            </a:r>
          </a:p>
          <a:p>
            <a:pPr defTabSz="987552">
              <a:buSzPts val="1100"/>
              <a:defRPr/>
            </a:pPr>
            <a:r>
              <a:rPr lang="it" sz="1440" dirty="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di programmarsi settimanalmente; necessità di accedere a benefici tenuto conto delle difficoltà del periodo; necessità di un clima positivo, di interlocutori disponibili</a:t>
            </a:r>
            <a:endParaRPr sz="1440" dirty="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33" name="Immagine 32">
            <a:extLst>
              <a:ext uri="{FF2B5EF4-FFF2-40B4-BE49-F238E27FC236}">
                <a16:creationId xmlns:a16="http://schemas.microsoft.com/office/drawing/2014/main" id="{E934026F-6673-42F4-BD03-701FF19A03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7269" y="450223"/>
            <a:ext cx="2222975" cy="590408"/>
          </a:xfrm>
          <a:prstGeom prst="rect">
            <a:avLst/>
          </a:prstGeom>
        </p:spPr>
      </p:pic>
      <p:sp>
        <p:nvSpPr>
          <p:cNvPr id="25" name="Google Shape;115;p16">
            <a:extLst>
              <a:ext uri="{FF2B5EF4-FFF2-40B4-BE49-F238E27FC236}">
                <a16:creationId xmlns:a16="http://schemas.microsoft.com/office/drawing/2014/main" id="{42AACCDD-6080-474E-9DBA-67A2EFF2C48D}"/>
              </a:ext>
            </a:extLst>
          </p:cNvPr>
          <p:cNvSpPr/>
          <p:nvPr/>
        </p:nvSpPr>
        <p:spPr>
          <a:xfrm>
            <a:off x="1552367" y="1098464"/>
            <a:ext cx="1591812" cy="159181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8740" tIns="98740" rIns="98740" bIns="98740" anchor="ctr" anchorCtr="0">
            <a:noAutofit/>
          </a:bodyPr>
          <a:lstStyle/>
          <a:p>
            <a:pPr defTabSz="987552">
              <a:defRPr/>
            </a:pPr>
            <a:endParaRPr sz="1512" dirty="0"/>
          </a:p>
        </p:txBody>
      </p:sp>
      <p:grpSp>
        <p:nvGrpSpPr>
          <p:cNvPr id="27" name="Google Shape;155;p17">
            <a:extLst>
              <a:ext uri="{FF2B5EF4-FFF2-40B4-BE49-F238E27FC236}">
                <a16:creationId xmlns:a16="http://schemas.microsoft.com/office/drawing/2014/main" id="{E995D046-E862-4273-B285-12608F0E9B16}"/>
              </a:ext>
            </a:extLst>
          </p:cNvPr>
          <p:cNvGrpSpPr/>
          <p:nvPr/>
        </p:nvGrpSpPr>
        <p:grpSpPr>
          <a:xfrm>
            <a:off x="1342392" y="995397"/>
            <a:ext cx="1947322" cy="2206129"/>
            <a:chOff x="5403637" y="1010768"/>
            <a:chExt cx="1803075" cy="1803075"/>
          </a:xfrm>
        </p:grpSpPr>
        <p:sp>
          <p:nvSpPr>
            <p:cNvPr id="28" name="Google Shape;156;p17">
              <a:extLst>
                <a:ext uri="{FF2B5EF4-FFF2-40B4-BE49-F238E27FC236}">
                  <a16:creationId xmlns:a16="http://schemas.microsoft.com/office/drawing/2014/main" id="{44DD3EEE-B51F-49C7-AA83-F2FD8045751E}"/>
                </a:ext>
              </a:extLst>
            </p:cNvPr>
            <p:cNvSpPr/>
            <p:nvPr/>
          </p:nvSpPr>
          <p:spPr>
            <a:xfrm>
              <a:off x="5567956" y="1010768"/>
              <a:ext cx="1473900" cy="1473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8740" tIns="98740" rIns="98740" bIns="98740" anchor="ctr" anchorCtr="0">
              <a:noAutofit/>
            </a:bodyPr>
            <a:lstStyle/>
            <a:p>
              <a:pPr defTabSz="987552">
                <a:defRPr/>
              </a:pPr>
              <a:endParaRPr sz="1512"/>
            </a:p>
          </p:txBody>
        </p:sp>
        <p:pic>
          <p:nvPicPr>
            <p:cNvPr id="29" name="Google Shape;157;p17" descr="04_sindaco.png">
              <a:extLst>
                <a:ext uri="{FF2B5EF4-FFF2-40B4-BE49-F238E27FC236}">
                  <a16:creationId xmlns:a16="http://schemas.microsoft.com/office/drawing/2014/main" id="{B7DA0D44-6047-4A12-A15A-4A639901853F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403637" y="1010768"/>
              <a:ext cx="1803075" cy="18030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" name="Google Shape;112;p16">
            <a:extLst>
              <a:ext uri="{FF2B5EF4-FFF2-40B4-BE49-F238E27FC236}">
                <a16:creationId xmlns:a16="http://schemas.microsoft.com/office/drawing/2014/main" id="{A32A05CE-E5E0-4618-90B5-6F7E5A501B6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V="1">
            <a:off x="2524352" y="3976541"/>
            <a:ext cx="305560" cy="277372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2965CA3B-3A02-4859-8059-B0202F687D21}"/>
              </a:ext>
            </a:extLst>
          </p:cNvPr>
          <p:cNvSpPr txBox="1"/>
          <p:nvPr/>
        </p:nvSpPr>
        <p:spPr>
          <a:xfrm>
            <a:off x="3896652" y="4597729"/>
            <a:ext cx="3349728" cy="1643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87552">
              <a:defRPr/>
            </a:pPr>
            <a:r>
              <a:rPr lang="it-IT" sz="1440" dirty="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Porre in essere, in un lasso breve di tempo, il proprio obiettivo, le proprie azioni; </a:t>
            </a:r>
          </a:p>
          <a:p>
            <a:pPr defTabSz="987552">
              <a:defRPr/>
            </a:pPr>
            <a:r>
              <a:rPr lang="it-IT" sz="1440" dirty="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speranza di ottenere il tutto con una riduzione minima di spese  e minor spreco di energia; </a:t>
            </a:r>
          </a:p>
          <a:p>
            <a:pPr defTabSz="987552">
              <a:defRPr/>
            </a:pPr>
            <a:r>
              <a:rPr lang="it-IT" sz="1440" dirty="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aspira ad ottenere ciò che chiede.</a:t>
            </a:r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121A7DE6-CDE7-45A7-92B4-BCFA116B1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25449" y="450223"/>
            <a:ext cx="1893388" cy="74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631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/>
          <p:nvPr/>
        </p:nvSpPr>
        <p:spPr>
          <a:xfrm>
            <a:off x="1151274" y="315064"/>
            <a:ext cx="2449440" cy="6209784"/>
          </a:xfrm>
          <a:prstGeom prst="rect">
            <a:avLst/>
          </a:prstGeom>
          <a:solidFill>
            <a:srgbClr val="F4F4EF"/>
          </a:solidFill>
          <a:ln>
            <a:noFill/>
          </a:ln>
        </p:spPr>
        <p:txBody>
          <a:bodyPr spcFirstLastPara="1" wrap="square" lIns="98740" tIns="98740" rIns="98740" bIns="98740" anchor="ctr" anchorCtr="0">
            <a:noAutofit/>
          </a:bodyPr>
          <a:lstStyle/>
          <a:p>
            <a:pPr defTabSz="987552">
              <a:defRPr/>
            </a:pPr>
            <a:endParaRPr sz="1512"/>
          </a:p>
        </p:txBody>
      </p:sp>
      <p:pic>
        <p:nvPicPr>
          <p:cNvPr id="112" name="Google Shape;11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3309" y="3429001"/>
            <a:ext cx="305560" cy="21843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6"/>
          <p:cNvSpPr txBox="1"/>
          <p:nvPr/>
        </p:nvSpPr>
        <p:spPr>
          <a:xfrm>
            <a:off x="1515450" y="3890134"/>
            <a:ext cx="1912248" cy="1277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740" tIns="98740" rIns="98740" bIns="98740" anchor="t" anchorCtr="0">
            <a:noAutofit/>
          </a:bodyPr>
          <a:lstStyle/>
          <a:p>
            <a:pPr defTabSz="987552">
              <a:lnSpc>
                <a:spcPct val="115000"/>
              </a:lnSpc>
              <a:defRPr/>
            </a:pPr>
            <a:r>
              <a:rPr lang="it" sz="1080" dirty="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IL TEMPO E’ DENARO</a:t>
            </a:r>
            <a:endParaRPr sz="1080" dirty="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114" name="Google Shape;114;p16"/>
          <p:cNvGrpSpPr/>
          <p:nvPr/>
        </p:nvGrpSpPr>
        <p:grpSpPr>
          <a:xfrm>
            <a:off x="1320713" y="769195"/>
            <a:ext cx="1947322" cy="1947322"/>
            <a:chOff x="3670462" y="1010768"/>
            <a:chExt cx="1803075" cy="1803075"/>
          </a:xfrm>
        </p:grpSpPr>
        <p:sp>
          <p:nvSpPr>
            <p:cNvPr id="115" name="Google Shape;115;p16"/>
            <p:cNvSpPr/>
            <p:nvPr/>
          </p:nvSpPr>
          <p:spPr>
            <a:xfrm>
              <a:off x="3834781" y="1010768"/>
              <a:ext cx="1473900" cy="1473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8740" tIns="98740" rIns="98740" bIns="98740" anchor="ctr" anchorCtr="0">
              <a:noAutofit/>
            </a:bodyPr>
            <a:lstStyle/>
            <a:p>
              <a:pPr defTabSz="987552">
                <a:defRPr/>
              </a:pPr>
              <a:endParaRPr sz="1512"/>
            </a:p>
          </p:txBody>
        </p:sp>
        <p:pic>
          <p:nvPicPr>
            <p:cNvPr id="116" name="Google Shape;116;p16" descr="03_operaqtore PA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670462" y="1010768"/>
              <a:ext cx="1803075" cy="1803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7" name="Google Shape;117;p16"/>
          <p:cNvSpPr txBox="1"/>
          <p:nvPr/>
        </p:nvSpPr>
        <p:spPr>
          <a:xfrm>
            <a:off x="3968264" y="838777"/>
            <a:ext cx="2059668" cy="403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740" tIns="98740" rIns="98740" bIns="98740" anchor="ctr" anchorCtr="0">
            <a:noAutofit/>
          </a:bodyPr>
          <a:lstStyle/>
          <a:p>
            <a:pPr defTabSz="987552">
              <a:defRPr/>
            </a:pPr>
            <a:r>
              <a:rPr lang="it" sz="3200" b="1" dirty="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Giovanni</a:t>
            </a:r>
            <a:endParaRPr sz="3200" b="1" dirty="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18" name="Google Shape;118;p16"/>
          <p:cNvSpPr txBox="1"/>
          <p:nvPr/>
        </p:nvSpPr>
        <p:spPr>
          <a:xfrm>
            <a:off x="3941393" y="1286715"/>
            <a:ext cx="4173078" cy="33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740" tIns="98740" rIns="98740" bIns="98740" anchor="ctr" anchorCtr="0">
            <a:noAutofit/>
          </a:bodyPr>
          <a:lstStyle/>
          <a:p>
            <a:pPr defTabSz="987552">
              <a:defRPr/>
            </a:pPr>
            <a:r>
              <a:rPr lang="it" dirty="0">
                <a:solidFill>
                  <a:srgbClr val="0056CB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Avvocato «fin troppo» paziente</a:t>
            </a:r>
            <a:endParaRPr dirty="0">
              <a:solidFill>
                <a:srgbClr val="5A6772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119" name="Google Shape;119;p16"/>
          <p:cNvSpPr txBox="1"/>
          <p:nvPr/>
        </p:nvSpPr>
        <p:spPr>
          <a:xfrm>
            <a:off x="3968264" y="2545165"/>
            <a:ext cx="3095172" cy="33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740" tIns="98740" rIns="98740" bIns="98740" anchor="ctr" anchorCtr="0">
            <a:noAutofit/>
          </a:bodyPr>
          <a:lstStyle/>
          <a:p>
            <a:pPr defTabSz="987552">
              <a:defRPr/>
            </a:pPr>
            <a:r>
              <a:rPr lang="it" b="1" dirty="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ATTIVITÀ</a:t>
            </a:r>
            <a:endParaRPr b="1" dirty="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0" name="Google Shape;120;p16"/>
          <p:cNvSpPr txBox="1"/>
          <p:nvPr/>
        </p:nvSpPr>
        <p:spPr>
          <a:xfrm>
            <a:off x="3954239" y="2868337"/>
            <a:ext cx="3236112" cy="1371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740" tIns="98740" rIns="98740" bIns="98740" anchor="t" anchorCtr="0">
            <a:noAutofit/>
          </a:bodyPr>
          <a:lstStyle/>
          <a:p>
            <a:pPr defTabSz="987552">
              <a:lnSpc>
                <a:spcPct val="115000"/>
              </a:lnSpc>
              <a:buSzPts val="1100"/>
              <a:defRPr/>
            </a:pPr>
            <a:r>
              <a:rPr lang="it-IT" sz="1400" dirty="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Esperienza consolidata nel settore della PA e c</a:t>
            </a:r>
            <a:r>
              <a:rPr lang="it" sz="1400" dirty="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onsulenza e patrocinio </a:t>
            </a:r>
            <a:r>
              <a:rPr lang="it-IT" sz="1400" dirty="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per i non abbienti.  Attività di consulenza in favore di associazioni no profit. </a:t>
            </a:r>
            <a:endParaRPr sz="1400" b="1" dirty="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1" name="Google Shape;121;p16"/>
          <p:cNvSpPr txBox="1"/>
          <p:nvPr/>
        </p:nvSpPr>
        <p:spPr>
          <a:xfrm>
            <a:off x="7527510" y="4462154"/>
            <a:ext cx="3111537" cy="33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740" tIns="98740" rIns="98740" bIns="98740" anchor="ctr" anchorCtr="0">
            <a:noAutofit/>
          </a:bodyPr>
          <a:lstStyle/>
          <a:p>
            <a:pPr defTabSz="987552">
              <a:defRPr/>
            </a:pPr>
            <a:r>
              <a:rPr lang="it" sz="1400" b="1" dirty="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DIFFICOLTÀ E FRUSTRAZIONI</a:t>
            </a:r>
            <a:endParaRPr sz="1400" b="1" dirty="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2" name="Google Shape;122;p16"/>
          <p:cNvSpPr txBox="1"/>
          <p:nvPr/>
        </p:nvSpPr>
        <p:spPr>
          <a:xfrm>
            <a:off x="7523537" y="4718366"/>
            <a:ext cx="3287952" cy="100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740" tIns="98740" rIns="98740" bIns="98740" anchor="t" anchorCtr="0">
            <a:noAutofit/>
          </a:bodyPr>
          <a:lstStyle/>
          <a:p>
            <a:pPr defTabSz="987552">
              <a:lnSpc>
                <a:spcPct val="115000"/>
              </a:lnSpc>
              <a:buSzPts val="1100"/>
              <a:defRPr/>
            </a:pPr>
            <a:r>
              <a:rPr lang="it" sz="1400" dirty="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Lungaggini della PA.</a:t>
            </a:r>
          </a:p>
          <a:p>
            <a:pPr defTabSz="987552">
              <a:lnSpc>
                <a:spcPct val="115000"/>
              </a:lnSpc>
              <a:buSzPts val="1100"/>
              <a:defRPr/>
            </a:pPr>
            <a:r>
              <a:rPr lang="it" sz="1400" dirty="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Difficoltà nel reperire la modulistica </a:t>
            </a:r>
          </a:p>
          <a:p>
            <a:pPr defTabSz="987552">
              <a:lnSpc>
                <a:spcPct val="115000"/>
              </a:lnSpc>
              <a:buSzPts val="1100"/>
              <a:defRPr/>
            </a:pPr>
            <a:r>
              <a:rPr lang="it" sz="1400" dirty="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Difficoltà di dialogare e di venire in contatto con referenti della PA.</a:t>
            </a:r>
          </a:p>
          <a:p>
            <a:pPr defTabSz="987552">
              <a:lnSpc>
                <a:spcPct val="115000"/>
              </a:lnSpc>
              <a:buSzPts val="1100"/>
              <a:defRPr/>
            </a:pPr>
            <a:r>
              <a:rPr lang="it" sz="1400" dirty="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Carenza di strumenti digitali adeguati con cui interfacciarsi </a:t>
            </a:r>
            <a:endParaRPr sz="1400" dirty="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defTabSz="987552">
              <a:defRPr/>
            </a:pPr>
            <a:endParaRPr sz="1080" b="1" dirty="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3" name="Google Shape;123;p16"/>
          <p:cNvSpPr txBox="1"/>
          <p:nvPr/>
        </p:nvSpPr>
        <p:spPr>
          <a:xfrm>
            <a:off x="3897794" y="4409830"/>
            <a:ext cx="2449440" cy="33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740" tIns="98740" rIns="98740" bIns="98740" anchor="ctr" anchorCtr="0">
            <a:noAutofit/>
          </a:bodyPr>
          <a:lstStyle/>
          <a:p>
            <a:pPr defTabSz="987552">
              <a:defRPr/>
            </a:pPr>
            <a:r>
              <a:rPr lang="it" sz="1400" b="1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OBIETTIVI E ASPIRAZIONI</a:t>
            </a:r>
            <a:endParaRPr sz="1400" b="1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4" name="Google Shape;124;p16"/>
          <p:cNvSpPr txBox="1"/>
          <p:nvPr/>
        </p:nvSpPr>
        <p:spPr>
          <a:xfrm>
            <a:off x="3897794" y="4718366"/>
            <a:ext cx="3236112" cy="100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740" tIns="98740" rIns="98740" bIns="98740" anchor="t" anchorCtr="0">
            <a:noAutofit/>
          </a:bodyPr>
          <a:lstStyle/>
          <a:p>
            <a:pPr defTabSz="987552">
              <a:lnSpc>
                <a:spcPct val="115000"/>
              </a:lnSpc>
              <a:buSzPts val="1100"/>
              <a:defRPr/>
            </a:pPr>
            <a:r>
              <a:rPr lang="it" sz="1600" dirty="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Ottimizzazione dei tempi di lavoro per conciliare la professione</a:t>
            </a:r>
            <a:r>
              <a:rPr lang="it-IT" sz="1600" dirty="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 con le esigenze familiari</a:t>
            </a:r>
            <a:r>
              <a:rPr lang="it" sz="1600" dirty="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 e personali  Aspirazione alla celerità della prestazione. </a:t>
            </a:r>
          </a:p>
          <a:p>
            <a:pPr defTabSz="987552">
              <a:defRPr/>
            </a:pPr>
            <a:endParaRPr sz="1080" b="1" dirty="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5" name="Google Shape;125;p16"/>
          <p:cNvSpPr txBox="1"/>
          <p:nvPr/>
        </p:nvSpPr>
        <p:spPr>
          <a:xfrm>
            <a:off x="7543876" y="2590615"/>
            <a:ext cx="3095172" cy="33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740" tIns="98740" rIns="98740" bIns="98740" anchor="ctr" anchorCtr="0">
            <a:noAutofit/>
          </a:bodyPr>
          <a:lstStyle/>
          <a:p>
            <a:pPr defTabSz="987552">
              <a:defRPr/>
            </a:pPr>
            <a:r>
              <a:rPr lang="it" sz="1600" b="1" dirty="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NECESSITÀ</a:t>
            </a:r>
            <a:endParaRPr sz="1200" b="1" dirty="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6" name="Google Shape;126;p16"/>
          <p:cNvSpPr txBox="1"/>
          <p:nvPr/>
        </p:nvSpPr>
        <p:spPr>
          <a:xfrm>
            <a:off x="7527511" y="2852561"/>
            <a:ext cx="3236112" cy="1237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740" tIns="98740" rIns="98740" bIns="98740" anchor="t" anchorCtr="0">
            <a:noAutofit/>
          </a:bodyPr>
          <a:lstStyle/>
          <a:p>
            <a:pPr defTabSz="987552">
              <a:lnSpc>
                <a:spcPct val="115000"/>
              </a:lnSpc>
              <a:buSzPts val="1100"/>
              <a:defRPr/>
            </a:pPr>
            <a:r>
              <a:rPr lang="it" sz="1400" dirty="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Comunicazione tempestiva con la PA </a:t>
            </a:r>
            <a:r>
              <a:rPr lang="it-IT" sz="1400" dirty="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attraverso l’utilizzo di un sito web fornitore di servizi online e facilitatore di sevizi offline (prenotazioni di appuntamenti, confronti, integrazione di documenti, invio modulistica).</a:t>
            </a:r>
            <a:endParaRPr lang="it" sz="1400" dirty="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127" name="Google Shape;127;p16"/>
          <p:cNvCxnSpPr/>
          <p:nvPr/>
        </p:nvCxnSpPr>
        <p:spPr>
          <a:xfrm>
            <a:off x="1515450" y="3890134"/>
            <a:ext cx="1726920" cy="0"/>
          </a:xfrm>
          <a:prstGeom prst="straightConnector1">
            <a:avLst/>
          </a:prstGeom>
          <a:noFill/>
          <a:ln w="19050" cap="flat" cmpd="sng">
            <a:solidFill>
              <a:srgbClr val="00C4C9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28" name="Google Shape;128;p16"/>
          <p:cNvCxnSpPr/>
          <p:nvPr/>
        </p:nvCxnSpPr>
        <p:spPr>
          <a:xfrm>
            <a:off x="1515450" y="4234060"/>
            <a:ext cx="1726920" cy="0"/>
          </a:xfrm>
          <a:prstGeom prst="straightConnector1">
            <a:avLst/>
          </a:prstGeom>
          <a:noFill/>
          <a:ln w="19050" cap="flat" cmpd="sng">
            <a:solidFill>
              <a:srgbClr val="00C4C9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16"/>
          <p:cNvCxnSpPr/>
          <p:nvPr/>
        </p:nvCxnSpPr>
        <p:spPr>
          <a:xfrm>
            <a:off x="1515450" y="4577986"/>
            <a:ext cx="1726920" cy="0"/>
          </a:xfrm>
          <a:prstGeom prst="straightConnector1">
            <a:avLst/>
          </a:prstGeom>
          <a:noFill/>
          <a:ln w="19050" cap="flat" cmpd="sng">
            <a:solidFill>
              <a:srgbClr val="00C4C9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16"/>
          <p:cNvCxnSpPr/>
          <p:nvPr/>
        </p:nvCxnSpPr>
        <p:spPr>
          <a:xfrm>
            <a:off x="1515450" y="4921912"/>
            <a:ext cx="1726920" cy="0"/>
          </a:xfrm>
          <a:prstGeom prst="straightConnector1">
            <a:avLst/>
          </a:prstGeom>
          <a:noFill/>
          <a:ln w="19050" cap="flat" cmpd="sng">
            <a:solidFill>
              <a:srgbClr val="00C4C9"/>
            </a:solidFill>
            <a:prstDash val="dot"/>
            <a:round/>
            <a:headEnd type="none" w="med" len="med"/>
            <a:tailEnd type="none" w="med" len="med"/>
          </a:ln>
        </p:spPr>
      </p:cxnSp>
      <p:pic>
        <p:nvPicPr>
          <p:cNvPr id="33" name="Immagine 32">
            <a:extLst>
              <a:ext uri="{FF2B5EF4-FFF2-40B4-BE49-F238E27FC236}">
                <a16:creationId xmlns:a16="http://schemas.microsoft.com/office/drawing/2014/main" id="{E934026F-6673-42F4-BD03-701FF19A03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7269" y="450223"/>
            <a:ext cx="2222975" cy="590408"/>
          </a:xfrm>
          <a:prstGeom prst="rect">
            <a:avLst/>
          </a:prstGeom>
        </p:spPr>
      </p:pic>
      <p:pic>
        <p:nvPicPr>
          <p:cNvPr id="24" name="Google Shape;154;p17" descr="03_operaqtore PA.png">
            <a:extLst>
              <a:ext uri="{FF2B5EF4-FFF2-40B4-BE49-F238E27FC236}">
                <a16:creationId xmlns:a16="http://schemas.microsoft.com/office/drawing/2014/main" id="{E4EC7341-A84F-4E2F-AC28-AA311F5A186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0422" y="765999"/>
            <a:ext cx="1947322" cy="1947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4">
            <a:extLst>
              <a:ext uri="{FF2B5EF4-FFF2-40B4-BE49-F238E27FC236}">
                <a16:creationId xmlns:a16="http://schemas.microsoft.com/office/drawing/2014/main" id="{D57FB970-979A-422C-B1B6-F40E5058E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25449" y="450223"/>
            <a:ext cx="1893388" cy="74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681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152" y="5337106"/>
            <a:ext cx="285444" cy="221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71152" y="5670598"/>
            <a:ext cx="285444" cy="221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71152" y="5996286"/>
            <a:ext cx="285444" cy="2217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Google Shape;126;p16"/>
          <p:cNvCxnSpPr/>
          <p:nvPr/>
        </p:nvCxnSpPr>
        <p:spPr>
          <a:xfrm>
            <a:off x="1926368" y="5453683"/>
            <a:ext cx="8729208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7" name="Google Shape;127;p16"/>
          <p:cNvCxnSpPr/>
          <p:nvPr/>
        </p:nvCxnSpPr>
        <p:spPr>
          <a:xfrm>
            <a:off x="1926368" y="5620206"/>
            <a:ext cx="8729208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8" name="Google Shape;128;p16"/>
          <p:cNvCxnSpPr/>
          <p:nvPr/>
        </p:nvCxnSpPr>
        <p:spPr>
          <a:xfrm>
            <a:off x="1926368" y="5791585"/>
            <a:ext cx="8729208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16"/>
          <p:cNvCxnSpPr/>
          <p:nvPr/>
        </p:nvCxnSpPr>
        <p:spPr>
          <a:xfrm>
            <a:off x="1926368" y="5971098"/>
            <a:ext cx="8729208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16"/>
          <p:cNvCxnSpPr/>
          <p:nvPr/>
        </p:nvCxnSpPr>
        <p:spPr>
          <a:xfrm>
            <a:off x="1926368" y="6134852"/>
            <a:ext cx="8729208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" name="Google Shape;131;p16"/>
          <p:cNvSpPr/>
          <p:nvPr/>
        </p:nvSpPr>
        <p:spPr>
          <a:xfrm>
            <a:off x="2461296" y="5396572"/>
            <a:ext cx="106596" cy="106596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8740" tIns="98740" rIns="98740" bIns="98740" anchor="ctr" anchorCtr="0">
            <a:noAutofit/>
          </a:bodyPr>
          <a:lstStyle/>
          <a:p>
            <a:pPr defTabSz="987552">
              <a:defRPr/>
            </a:pPr>
            <a:endParaRPr sz="1512"/>
          </a:p>
        </p:txBody>
      </p:sp>
      <p:sp>
        <p:nvSpPr>
          <p:cNvPr id="132" name="Google Shape;132;p16"/>
          <p:cNvSpPr/>
          <p:nvPr/>
        </p:nvSpPr>
        <p:spPr>
          <a:xfrm>
            <a:off x="2514389" y="5569312"/>
            <a:ext cx="106596" cy="106596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8740" tIns="98740" rIns="98740" bIns="98740" anchor="ctr" anchorCtr="0">
            <a:noAutofit/>
          </a:bodyPr>
          <a:lstStyle/>
          <a:p>
            <a:pPr defTabSz="987552">
              <a:defRPr/>
            </a:pPr>
            <a:endParaRPr sz="1512"/>
          </a:p>
        </p:txBody>
      </p:sp>
      <p:sp>
        <p:nvSpPr>
          <p:cNvPr id="133" name="Google Shape;133;p16"/>
          <p:cNvSpPr/>
          <p:nvPr/>
        </p:nvSpPr>
        <p:spPr>
          <a:xfrm>
            <a:off x="2514389" y="5742355"/>
            <a:ext cx="106596" cy="106596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8740" tIns="98740" rIns="98740" bIns="98740" anchor="ctr" anchorCtr="0">
            <a:noAutofit/>
          </a:bodyPr>
          <a:lstStyle/>
          <a:p>
            <a:pPr defTabSz="987552">
              <a:defRPr/>
            </a:pPr>
            <a:r>
              <a:rPr lang="it-IT" sz="1512" dirty="0"/>
              <a:t>x</a:t>
            </a:r>
            <a:endParaRPr sz="1512" dirty="0"/>
          </a:p>
        </p:txBody>
      </p:sp>
      <p:sp>
        <p:nvSpPr>
          <p:cNvPr id="134" name="Google Shape;134;p16"/>
          <p:cNvSpPr/>
          <p:nvPr/>
        </p:nvSpPr>
        <p:spPr>
          <a:xfrm>
            <a:off x="2514389" y="5909917"/>
            <a:ext cx="106596" cy="106596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8740" tIns="98740" rIns="98740" bIns="98740" anchor="ctr" anchorCtr="0">
            <a:noAutofit/>
          </a:bodyPr>
          <a:lstStyle/>
          <a:p>
            <a:pPr defTabSz="987552">
              <a:defRPr/>
            </a:pPr>
            <a:endParaRPr sz="1512"/>
          </a:p>
        </p:txBody>
      </p:sp>
      <p:graphicFrame>
        <p:nvGraphicFramePr>
          <p:cNvPr id="136" name="Google Shape;136;p16"/>
          <p:cNvGraphicFramePr/>
          <p:nvPr/>
        </p:nvGraphicFramePr>
        <p:xfrm>
          <a:off x="1552503" y="1373305"/>
          <a:ext cx="9237479" cy="388061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17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39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3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39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39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39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8957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700" b="1" dirty="0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SCOPERTA DELLA POSIZIONE CREDITIZIA</a:t>
                      </a:r>
                      <a:endParaRPr sz="2000" dirty="0">
                        <a:solidFill>
                          <a:schemeClr val="tx1"/>
                        </a:solidFill>
                      </a:endParaRPr>
                    </a:p>
                  </a:txBody>
                  <a:tcPr marL="98740" marR="98740" marT="98740" marB="98740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CED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700" b="1" dirty="0">
                          <a:solidFill>
                            <a:schemeClr val="tx1"/>
                          </a:solidFill>
                        </a:rPr>
                        <a:t>INDIVIDUAZIONE DELL’ITER PROCEDURALE</a:t>
                      </a:r>
                      <a:endParaRPr sz="700" b="1" dirty="0">
                        <a:solidFill>
                          <a:schemeClr val="tx1"/>
                        </a:solidFill>
                      </a:endParaRPr>
                    </a:p>
                  </a:txBody>
                  <a:tcPr marL="98740" marR="98740" marT="98740" marB="98740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CED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700" b="1" dirty="0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REPERIMENTO DELLA MODULISTICA</a:t>
                      </a:r>
                      <a:endParaRPr lang="it-IT" sz="2000" dirty="0">
                        <a:solidFill>
                          <a:schemeClr val="tx1"/>
                        </a:solidFill>
                      </a:endParaRPr>
                    </a:p>
                  </a:txBody>
                  <a:tcPr marL="98740" marR="98740" marT="98740" marB="98740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CED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700" b="1" dirty="0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COMPILAZIONE PROTOCOLLO E INVIO DELLA RICHIESTA</a:t>
                      </a:r>
                      <a:endParaRPr sz="2000" dirty="0">
                        <a:solidFill>
                          <a:schemeClr val="tx1"/>
                        </a:solidFill>
                      </a:endParaRPr>
                    </a:p>
                  </a:txBody>
                  <a:tcPr marL="98740" marR="98740" marT="98740" marB="98740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CED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700" b="1" dirty="0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ATTESA</a:t>
                      </a:r>
                      <a:endParaRPr sz="2000" dirty="0">
                        <a:solidFill>
                          <a:schemeClr val="tx1"/>
                        </a:solidFill>
                      </a:endParaRPr>
                    </a:p>
                  </a:txBody>
                  <a:tcPr marL="98740" marR="98740" marT="98740" marB="98740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CED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700" b="1" dirty="0">
                          <a:solidFill>
                            <a:schemeClr val="tx1"/>
                          </a:solidFill>
                          <a:latin typeface="Titillium Web"/>
                          <a:sym typeface="Titillium Web"/>
                        </a:rPr>
                        <a:t>RISCONTRO O EVASIONE</a:t>
                      </a:r>
                      <a:endParaRPr sz="2000" dirty="0">
                        <a:solidFill>
                          <a:schemeClr val="tx1"/>
                        </a:solidFill>
                      </a:endParaRPr>
                    </a:p>
                  </a:txBody>
                  <a:tcPr marL="98740" marR="98740" marT="98740" marB="98740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C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8763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dirty="0">
                          <a:solidFill>
                            <a:srgbClr val="5A6772"/>
                          </a:solidFill>
                        </a:rPr>
                        <a:t>Informazione sulla piattaforma o notifica tramite email/posta</a:t>
                      </a: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rgbClr val="5A6772"/>
                        </a:solidFill>
                      </a:endParaRPr>
                    </a:p>
                  </a:txBody>
                  <a:tcPr marL="98740" marR="98740" marT="98740" marB="98740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F4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dirty="0">
                          <a:solidFill>
                            <a:srgbClr val="5A6772"/>
                          </a:solidFill>
                        </a:rPr>
                        <a:t>Ricerca sul sito internet dell’Ente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dirty="0">
                          <a:solidFill>
                            <a:srgbClr val="5A6772"/>
                          </a:solidFill>
                        </a:rPr>
                        <a:t>Telefonata all’Ufficio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dirty="0">
                          <a:solidFill>
                            <a:srgbClr val="5A6772"/>
                          </a:solidFill>
                        </a:rPr>
                        <a:t>Recarsi di persona </a:t>
                      </a:r>
                      <a:endParaRPr sz="1000" dirty="0">
                        <a:solidFill>
                          <a:srgbClr val="5A6772"/>
                        </a:solidFill>
                      </a:endParaRPr>
                    </a:p>
                  </a:txBody>
                  <a:tcPr marL="98740" marR="98740" marT="98740" marB="98740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F4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dirty="0">
                          <a:solidFill>
                            <a:srgbClr val="5A6772"/>
                          </a:solidFill>
                        </a:rPr>
                        <a:t>Cercare di reperire, stampare i modelli non compilabili on line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rgbClr val="5A6772"/>
                        </a:solidFill>
                      </a:endParaRPr>
                    </a:p>
                  </a:txBody>
                  <a:tcPr marL="98740" marR="98740" marT="98740" marB="98740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F4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dirty="0">
                          <a:solidFill>
                            <a:srgbClr val="5A6772"/>
                          </a:solidFill>
                        </a:rPr>
                        <a:t>Scelta di compilare e inviare la richiesta manuale e presentazione presso uffici;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dirty="0">
                          <a:solidFill>
                            <a:srgbClr val="5A6772"/>
                          </a:solidFill>
                        </a:rPr>
                        <a:t>Scelta di compilare la domanda on line e inviarla tramite  </a:t>
                      </a:r>
                      <a:r>
                        <a:rPr lang="it-IT" sz="1000" dirty="0" err="1">
                          <a:solidFill>
                            <a:srgbClr val="5A6772"/>
                          </a:solidFill>
                        </a:rPr>
                        <a:t>pec</a:t>
                      </a:r>
                      <a:endParaRPr sz="1000" dirty="0">
                        <a:solidFill>
                          <a:srgbClr val="5A6772"/>
                        </a:solidFill>
                      </a:endParaRPr>
                    </a:p>
                  </a:txBody>
                  <a:tcPr marL="98740" marR="98740" marT="98740" marB="98740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F4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dirty="0">
                          <a:solidFill>
                            <a:srgbClr val="5A6772"/>
                          </a:solidFill>
                        </a:rPr>
                        <a:t>Contatto telefonico con l’ ufficio per conoscere lo stato di avanzamento della sua pratica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dirty="0">
                          <a:solidFill>
                            <a:srgbClr val="5A6772"/>
                          </a:solidFill>
                        </a:rPr>
                        <a:t>Controllo della mai/</a:t>
                      </a:r>
                      <a:r>
                        <a:rPr lang="it-IT" sz="1000" dirty="0" err="1">
                          <a:solidFill>
                            <a:srgbClr val="5A6772"/>
                          </a:solidFill>
                        </a:rPr>
                        <a:t>pec</a:t>
                      </a:r>
                      <a:r>
                        <a:rPr lang="it-IT" sz="1000" dirty="0">
                          <a:solidFill>
                            <a:srgbClr val="5A6772"/>
                          </a:solidFill>
                        </a:rPr>
                        <a:t> per eventuali notifiche</a:t>
                      </a:r>
                      <a:endParaRPr sz="1000" dirty="0">
                        <a:solidFill>
                          <a:srgbClr val="5A6772"/>
                        </a:solidFill>
                      </a:endParaRPr>
                    </a:p>
                  </a:txBody>
                  <a:tcPr marL="98740" marR="98740" marT="98740" marB="98740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F4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dirty="0">
                          <a:solidFill>
                            <a:srgbClr val="5A6772"/>
                          </a:solidFill>
                        </a:rPr>
                        <a:t>L’Amministrazione chiede integrazioni per poter evadere la pratica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dirty="0">
                          <a:solidFill>
                            <a:srgbClr val="5A6772"/>
                          </a:solidFill>
                        </a:rPr>
                        <a:t>Il contribuente integra con le documentazioni richieste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dirty="0">
                          <a:solidFill>
                            <a:srgbClr val="5A6772"/>
                          </a:solidFill>
                        </a:rPr>
                        <a:t>Evasione della pratica</a:t>
                      </a:r>
                      <a:endParaRPr sz="1000" dirty="0">
                        <a:solidFill>
                          <a:srgbClr val="5A6772"/>
                        </a:solidFill>
                      </a:endParaRPr>
                    </a:p>
                  </a:txBody>
                  <a:tcPr marL="98740" marR="98740" marT="98740" marB="98740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F4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289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dirty="0">
                          <a:solidFill>
                            <a:srgbClr val="5A6772"/>
                          </a:solidFill>
                        </a:rPr>
                        <a:t>Necessità di recuperare il credito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dirty="0">
                          <a:solidFill>
                            <a:srgbClr val="5A6772"/>
                          </a:solidFill>
                        </a:rPr>
                        <a:t>Mancanza di un avviso al riguardo per l’utente</a:t>
                      </a:r>
                      <a:endParaRPr sz="1000" dirty="0">
                        <a:solidFill>
                          <a:srgbClr val="5A6772"/>
                        </a:solidFill>
                      </a:endParaRPr>
                    </a:p>
                  </a:txBody>
                  <a:tcPr marL="98740" marR="98740" marT="98740" marB="98740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F4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dirty="0">
                          <a:solidFill>
                            <a:srgbClr val="5A6772"/>
                          </a:solidFill>
                        </a:rPr>
                        <a:t>Individuare nel modo più semplice e immediato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dirty="0">
                          <a:solidFill>
                            <a:srgbClr val="5A6772"/>
                          </a:solidFill>
                        </a:rPr>
                        <a:t>La mancata esistenza di regole comuni per tutti</a:t>
                      </a:r>
                      <a:endParaRPr sz="1000" dirty="0">
                        <a:solidFill>
                          <a:srgbClr val="5A6772"/>
                        </a:solidFill>
                      </a:endParaRPr>
                    </a:p>
                  </a:txBody>
                  <a:tcPr marL="98740" marR="98740" marT="98740" marB="98740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F4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dirty="0">
                          <a:solidFill>
                            <a:srgbClr val="5A6772"/>
                          </a:solidFill>
                        </a:rPr>
                        <a:t>Necessità di reperire il modello nel tempo più veloce possibile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dirty="0">
                          <a:solidFill>
                            <a:srgbClr val="5A6772"/>
                          </a:solidFill>
                        </a:rPr>
                        <a:t>Trovare il modo per stampare</a:t>
                      </a:r>
                      <a:endParaRPr sz="1000" dirty="0">
                        <a:solidFill>
                          <a:srgbClr val="5A6772"/>
                        </a:solidFill>
                      </a:endParaRPr>
                    </a:p>
                  </a:txBody>
                  <a:tcPr marL="98740" marR="98740" marT="98740" marB="98740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F4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dirty="0">
                          <a:solidFill>
                            <a:srgbClr val="5A6772"/>
                          </a:solidFill>
                        </a:rPr>
                        <a:t>Difficoltà di trovare il tempo necessario per recarsi compatibilmente con gli orari apertura degli uffici; eventuale traffico e difficoltà nel trovare un parcheggio.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dirty="0">
                          <a:solidFill>
                            <a:srgbClr val="5A6772"/>
                          </a:solidFill>
                        </a:rPr>
                        <a:t>Difficoltà di avere o meno una </a:t>
                      </a:r>
                      <a:r>
                        <a:rPr lang="it-IT" sz="1000" dirty="0" err="1">
                          <a:solidFill>
                            <a:srgbClr val="5A6772"/>
                          </a:solidFill>
                        </a:rPr>
                        <a:t>pec</a:t>
                      </a:r>
                      <a:endParaRPr sz="1000" dirty="0">
                        <a:solidFill>
                          <a:srgbClr val="5A6772"/>
                        </a:solidFill>
                      </a:endParaRPr>
                    </a:p>
                  </a:txBody>
                  <a:tcPr marL="98740" marR="98740" marT="98740" marB="98740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F4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dirty="0">
                          <a:solidFill>
                            <a:srgbClr val="5A6772"/>
                          </a:solidFill>
                        </a:rPr>
                        <a:t>Mancata tracciabilità del percorso della sua richiesta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rgbClr val="5A6772"/>
                        </a:solidFill>
                      </a:endParaRPr>
                    </a:p>
                  </a:txBody>
                  <a:tcPr marL="98740" marR="98740" marT="98740" marB="98740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F4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dirty="0">
                          <a:solidFill>
                            <a:srgbClr val="5A6772"/>
                          </a:solidFill>
                        </a:rPr>
                        <a:t>Necessità di riscontro celere e positivo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dirty="0">
                          <a:solidFill>
                            <a:srgbClr val="5A6772"/>
                          </a:solidFill>
                        </a:rPr>
                        <a:t>Nel caso di riscontro negativo,  bisogna ripercorrere tutto il procedimento</a:t>
                      </a:r>
                      <a:endParaRPr sz="1000" dirty="0">
                        <a:solidFill>
                          <a:srgbClr val="5A6772"/>
                        </a:solidFill>
                      </a:endParaRPr>
                    </a:p>
                  </a:txBody>
                  <a:tcPr marL="98740" marR="98740" marT="98740" marB="98740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F4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7" name="Google Shape;137;p16"/>
          <p:cNvSpPr/>
          <p:nvPr/>
        </p:nvSpPr>
        <p:spPr>
          <a:xfrm>
            <a:off x="3925193" y="5396572"/>
            <a:ext cx="106596" cy="106596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8740" tIns="98740" rIns="98740" bIns="98740" anchor="ctr" anchorCtr="0">
            <a:noAutofit/>
          </a:bodyPr>
          <a:lstStyle/>
          <a:p>
            <a:pPr defTabSz="987552">
              <a:defRPr/>
            </a:pPr>
            <a:endParaRPr sz="1512"/>
          </a:p>
        </p:txBody>
      </p:sp>
      <p:sp>
        <p:nvSpPr>
          <p:cNvPr id="138" name="Google Shape;138;p16"/>
          <p:cNvSpPr/>
          <p:nvPr/>
        </p:nvSpPr>
        <p:spPr>
          <a:xfrm>
            <a:off x="3925193" y="5569312"/>
            <a:ext cx="106596" cy="106596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8740" tIns="98740" rIns="98740" bIns="98740" anchor="ctr" anchorCtr="0">
            <a:noAutofit/>
          </a:bodyPr>
          <a:lstStyle/>
          <a:p>
            <a:pPr defTabSz="987552">
              <a:defRPr/>
            </a:pPr>
            <a:endParaRPr sz="1512" dirty="0"/>
          </a:p>
        </p:txBody>
      </p:sp>
      <p:sp>
        <p:nvSpPr>
          <p:cNvPr id="139" name="Google Shape;139;p16"/>
          <p:cNvSpPr/>
          <p:nvPr/>
        </p:nvSpPr>
        <p:spPr>
          <a:xfrm>
            <a:off x="3925193" y="5742355"/>
            <a:ext cx="106596" cy="106596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8740" tIns="98740" rIns="98740" bIns="98740" anchor="ctr" anchorCtr="0">
            <a:noAutofit/>
          </a:bodyPr>
          <a:lstStyle/>
          <a:p>
            <a:pPr defTabSz="987552">
              <a:defRPr/>
            </a:pPr>
            <a:endParaRPr sz="1512"/>
          </a:p>
        </p:txBody>
      </p:sp>
      <p:sp>
        <p:nvSpPr>
          <p:cNvPr id="140" name="Google Shape;140;p16"/>
          <p:cNvSpPr/>
          <p:nvPr/>
        </p:nvSpPr>
        <p:spPr>
          <a:xfrm>
            <a:off x="3925193" y="5909917"/>
            <a:ext cx="106596" cy="106596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8740" tIns="98740" rIns="98740" bIns="98740" anchor="ctr" anchorCtr="0">
            <a:noAutofit/>
          </a:bodyPr>
          <a:lstStyle/>
          <a:p>
            <a:pPr defTabSz="987552">
              <a:defRPr/>
            </a:pPr>
            <a:r>
              <a:rPr lang="it-IT" sz="1512" dirty="0"/>
              <a:t>x</a:t>
            </a:r>
            <a:endParaRPr sz="1512" dirty="0"/>
          </a:p>
        </p:txBody>
      </p:sp>
      <p:sp>
        <p:nvSpPr>
          <p:cNvPr id="141" name="Google Shape;141;p16"/>
          <p:cNvSpPr/>
          <p:nvPr/>
        </p:nvSpPr>
        <p:spPr>
          <a:xfrm>
            <a:off x="3925193" y="6077479"/>
            <a:ext cx="106596" cy="106596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8740" tIns="98740" rIns="98740" bIns="98740" anchor="ctr" anchorCtr="0">
            <a:noAutofit/>
          </a:bodyPr>
          <a:lstStyle/>
          <a:p>
            <a:pPr defTabSz="987552">
              <a:defRPr/>
            </a:pPr>
            <a:endParaRPr sz="1512"/>
          </a:p>
        </p:txBody>
      </p:sp>
      <p:sp>
        <p:nvSpPr>
          <p:cNvPr id="142" name="Google Shape;142;p16"/>
          <p:cNvSpPr/>
          <p:nvPr/>
        </p:nvSpPr>
        <p:spPr>
          <a:xfrm>
            <a:off x="5335997" y="5396572"/>
            <a:ext cx="106596" cy="106596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8740" tIns="98740" rIns="98740" bIns="98740" anchor="ctr" anchorCtr="0">
            <a:noAutofit/>
          </a:bodyPr>
          <a:lstStyle/>
          <a:p>
            <a:pPr defTabSz="987552">
              <a:defRPr/>
            </a:pPr>
            <a:endParaRPr sz="1512"/>
          </a:p>
        </p:txBody>
      </p:sp>
      <p:sp>
        <p:nvSpPr>
          <p:cNvPr id="143" name="Google Shape;143;p16"/>
          <p:cNvSpPr/>
          <p:nvPr/>
        </p:nvSpPr>
        <p:spPr>
          <a:xfrm>
            <a:off x="5335997" y="5569312"/>
            <a:ext cx="106596" cy="106596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8740" tIns="98740" rIns="98740" bIns="98740" anchor="ctr" anchorCtr="0">
            <a:noAutofit/>
          </a:bodyPr>
          <a:lstStyle/>
          <a:p>
            <a:pPr defTabSz="987552">
              <a:defRPr/>
            </a:pPr>
            <a:endParaRPr sz="1512" dirty="0"/>
          </a:p>
        </p:txBody>
      </p:sp>
      <p:sp>
        <p:nvSpPr>
          <p:cNvPr id="144" name="Google Shape;144;p16"/>
          <p:cNvSpPr/>
          <p:nvPr/>
        </p:nvSpPr>
        <p:spPr>
          <a:xfrm>
            <a:off x="5335997" y="5742355"/>
            <a:ext cx="106596" cy="106596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8740" tIns="98740" rIns="98740" bIns="98740" anchor="ctr" anchorCtr="0">
            <a:noAutofit/>
          </a:bodyPr>
          <a:lstStyle/>
          <a:p>
            <a:pPr defTabSz="987552">
              <a:defRPr/>
            </a:pPr>
            <a:r>
              <a:rPr lang="it-IT" sz="1512" dirty="0"/>
              <a:t>x</a:t>
            </a:r>
            <a:endParaRPr sz="1512" dirty="0"/>
          </a:p>
        </p:txBody>
      </p:sp>
      <p:sp>
        <p:nvSpPr>
          <p:cNvPr id="145" name="Google Shape;145;p16"/>
          <p:cNvSpPr/>
          <p:nvPr/>
        </p:nvSpPr>
        <p:spPr>
          <a:xfrm>
            <a:off x="5335997" y="5909917"/>
            <a:ext cx="106596" cy="106596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8740" tIns="98740" rIns="98740" bIns="98740" anchor="ctr" anchorCtr="0">
            <a:noAutofit/>
          </a:bodyPr>
          <a:lstStyle/>
          <a:p>
            <a:pPr defTabSz="987552">
              <a:defRPr/>
            </a:pPr>
            <a:endParaRPr sz="1512" dirty="0"/>
          </a:p>
        </p:txBody>
      </p:sp>
      <p:sp>
        <p:nvSpPr>
          <p:cNvPr id="146" name="Google Shape;146;p16"/>
          <p:cNvSpPr/>
          <p:nvPr/>
        </p:nvSpPr>
        <p:spPr>
          <a:xfrm>
            <a:off x="5335997" y="6077479"/>
            <a:ext cx="106596" cy="106596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8740" tIns="98740" rIns="98740" bIns="98740" anchor="ctr" anchorCtr="0">
            <a:noAutofit/>
          </a:bodyPr>
          <a:lstStyle/>
          <a:p>
            <a:pPr defTabSz="987552">
              <a:defRPr/>
            </a:pPr>
            <a:endParaRPr sz="1512"/>
          </a:p>
        </p:txBody>
      </p:sp>
      <p:sp>
        <p:nvSpPr>
          <p:cNvPr id="147" name="Google Shape;147;p16"/>
          <p:cNvSpPr/>
          <p:nvPr/>
        </p:nvSpPr>
        <p:spPr>
          <a:xfrm>
            <a:off x="6885365" y="5396572"/>
            <a:ext cx="106596" cy="106596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8740" tIns="98740" rIns="98740" bIns="98740" anchor="ctr" anchorCtr="0">
            <a:noAutofit/>
          </a:bodyPr>
          <a:lstStyle/>
          <a:p>
            <a:pPr defTabSz="987552">
              <a:defRPr/>
            </a:pPr>
            <a:endParaRPr sz="1512"/>
          </a:p>
        </p:txBody>
      </p:sp>
      <p:sp>
        <p:nvSpPr>
          <p:cNvPr id="148" name="Google Shape;148;p16"/>
          <p:cNvSpPr/>
          <p:nvPr/>
        </p:nvSpPr>
        <p:spPr>
          <a:xfrm>
            <a:off x="6885365" y="5569312"/>
            <a:ext cx="106596" cy="106596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8740" tIns="98740" rIns="98740" bIns="98740" anchor="ctr" anchorCtr="0">
            <a:noAutofit/>
          </a:bodyPr>
          <a:lstStyle/>
          <a:p>
            <a:pPr defTabSz="987552">
              <a:defRPr/>
            </a:pPr>
            <a:endParaRPr sz="1512" dirty="0"/>
          </a:p>
        </p:txBody>
      </p:sp>
      <p:sp>
        <p:nvSpPr>
          <p:cNvPr id="149" name="Google Shape;149;p16"/>
          <p:cNvSpPr/>
          <p:nvPr/>
        </p:nvSpPr>
        <p:spPr>
          <a:xfrm>
            <a:off x="6882334" y="5742052"/>
            <a:ext cx="106596" cy="106596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8740" tIns="98740" rIns="98740" bIns="98740" anchor="ctr" anchorCtr="0">
            <a:noAutofit/>
          </a:bodyPr>
          <a:lstStyle/>
          <a:p>
            <a:pPr defTabSz="987552">
              <a:defRPr/>
            </a:pPr>
            <a:r>
              <a:rPr lang="it-IT" sz="1512" dirty="0"/>
              <a:t>X</a:t>
            </a:r>
            <a:endParaRPr sz="1512" dirty="0"/>
          </a:p>
        </p:txBody>
      </p:sp>
      <p:sp>
        <p:nvSpPr>
          <p:cNvPr id="151" name="Google Shape;151;p16"/>
          <p:cNvSpPr/>
          <p:nvPr/>
        </p:nvSpPr>
        <p:spPr>
          <a:xfrm>
            <a:off x="6885365" y="6077479"/>
            <a:ext cx="106596" cy="106596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8740" tIns="98740" rIns="98740" bIns="98740" anchor="ctr" anchorCtr="0">
            <a:noAutofit/>
          </a:bodyPr>
          <a:lstStyle/>
          <a:p>
            <a:pPr defTabSz="987552">
              <a:defRPr/>
            </a:pPr>
            <a:endParaRPr sz="1512"/>
          </a:p>
        </p:txBody>
      </p:sp>
      <p:sp>
        <p:nvSpPr>
          <p:cNvPr id="152" name="Google Shape;152;p16"/>
          <p:cNvSpPr/>
          <p:nvPr/>
        </p:nvSpPr>
        <p:spPr>
          <a:xfrm>
            <a:off x="8434733" y="5396572"/>
            <a:ext cx="106596" cy="106596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8740" tIns="98740" rIns="98740" bIns="98740" anchor="ctr" anchorCtr="0">
            <a:noAutofit/>
          </a:bodyPr>
          <a:lstStyle/>
          <a:p>
            <a:pPr defTabSz="987552">
              <a:defRPr/>
            </a:pPr>
            <a:endParaRPr sz="1512"/>
          </a:p>
        </p:txBody>
      </p:sp>
      <p:sp>
        <p:nvSpPr>
          <p:cNvPr id="153" name="Google Shape;153;p16"/>
          <p:cNvSpPr/>
          <p:nvPr/>
        </p:nvSpPr>
        <p:spPr>
          <a:xfrm>
            <a:off x="8434733" y="5569312"/>
            <a:ext cx="106596" cy="106596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8740" tIns="98740" rIns="98740" bIns="98740" anchor="ctr" anchorCtr="0">
            <a:noAutofit/>
          </a:bodyPr>
          <a:lstStyle/>
          <a:p>
            <a:pPr defTabSz="987552">
              <a:defRPr/>
            </a:pPr>
            <a:endParaRPr sz="1512"/>
          </a:p>
        </p:txBody>
      </p:sp>
      <p:sp>
        <p:nvSpPr>
          <p:cNvPr id="154" name="Google Shape;154;p16"/>
          <p:cNvSpPr/>
          <p:nvPr/>
        </p:nvSpPr>
        <p:spPr>
          <a:xfrm>
            <a:off x="8434733" y="5742355"/>
            <a:ext cx="106596" cy="106596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8740" tIns="98740" rIns="98740" bIns="98740" anchor="ctr" anchorCtr="0">
            <a:noAutofit/>
          </a:bodyPr>
          <a:lstStyle/>
          <a:p>
            <a:pPr defTabSz="987552">
              <a:defRPr/>
            </a:pPr>
            <a:endParaRPr sz="1512" dirty="0"/>
          </a:p>
        </p:txBody>
      </p:sp>
      <p:sp>
        <p:nvSpPr>
          <p:cNvPr id="155" name="Google Shape;155;p16"/>
          <p:cNvSpPr/>
          <p:nvPr/>
        </p:nvSpPr>
        <p:spPr>
          <a:xfrm>
            <a:off x="8434733" y="5909917"/>
            <a:ext cx="106596" cy="106596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8740" tIns="98740" rIns="98740" bIns="98740" anchor="ctr" anchorCtr="0">
            <a:noAutofit/>
          </a:bodyPr>
          <a:lstStyle/>
          <a:p>
            <a:pPr defTabSz="987552">
              <a:defRPr/>
            </a:pPr>
            <a:endParaRPr sz="1512"/>
          </a:p>
        </p:txBody>
      </p:sp>
      <p:sp>
        <p:nvSpPr>
          <p:cNvPr id="156" name="Google Shape;156;p16"/>
          <p:cNvSpPr/>
          <p:nvPr/>
        </p:nvSpPr>
        <p:spPr>
          <a:xfrm>
            <a:off x="8434733" y="6077479"/>
            <a:ext cx="106596" cy="106596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8740" tIns="98740" rIns="98740" bIns="98740" anchor="ctr" anchorCtr="0">
            <a:noAutofit/>
          </a:bodyPr>
          <a:lstStyle/>
          <a:p>
            <a:pPr defTabSz="987552">
              <a:defRPr/>
            </a:pPr>
            <a:r>
              <a:rPr lang="it-IT" sz="1512" dirty="0"/>
              <a:t>x</a:t>
            </a:r>
            <a:endParaRPr sz="1512" dirty="0"/>
          </a:p>
        </p:txBody>
      </p:sp>
      <p:sp>
        <p:nvSpPr>
          <p:cNvPr id="157" name="Google Shape;157;p16"/>
          <p:cNvSpPr/>
          <p:nvPr/>
        </p:nvSpPr>
        <p:spPr>
          <a:xfrm>
            <a:off x="9932909" y="5396572"/>
            <a:ext cx="106596" cy="106596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8740" tIns="98740" rIns="98740" bIns="98740" anchor="ctr" anchorCtr="0">
            <a:noAutofit/>
          </a:bodyPr>
          <a:lstStyle/>
          <a:p>
            <a:pPr defTabSz="987552">
              <a:defRPr/>
            </a:pPr>
            <a:endParaRPr sz="1512"/>
          </a:p>
        </p:txBody>
      </p:sp>
      <p:sp>
        <p:nvSpPr>
          <p:cNvPr id="158" name="Google Shape;158;p16"/>
          <p:cNvSpPr/>
          <p:nvPr/>
        </p:nvSpPr>
        <p:spPr>
          <a:xfrm>
            <a:off x="9932909" y="5569312"/>
            <a:ext cx="106596" cy="106596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8740" tIns="98740" rIns="98740" bIns="98740" anchor="ctr" anchorCtr="0">
            <a:noAutofit/>
          </a:bodyPr>
          <a:lstStyle/>
          <a:p>
            <a:pPr defTabSz="987552">
              <a:defRPr/>
            </a:pPr>
            <a:endParaRPr sz="1512" dirty="0"/>
          </a:p>
        </p:txBody>
      </p:sp>
      <p:sp>
        <p:nvSpPr>
          <p:cNvPr id="159" name="Google Shape;159;p16"/>
          <p:cNvSpPr/>
          <p:nvPr/>
        </p:nvSpPr>
        <p:spPr>
          <a:xfrm>
            <a:off x="9932909" y="5742355"/>
            <a:ext cx="106596" cy="106596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8740" tIns="98740" rIns="98740" bIns="98740" anchor="ctr" anchorCtr="0">
            <a:noAutofit/>
          </a:bodyPr>
          <a:lstStyle/>
          <a:p>
            <a:pPr defTabSz="987552">
              <a:defRPr/>
            </a:pPr>
            <a:r>
              <a:rPr lang="it-IT" sz="1512" dirty="0"/>
              <a:t>X</a:t>
            </a:r>
            <a:endParaRPr sz="1512" dirty="0"/>
          </a:p>
        </p:txBody>
      </p:sp>
      <p:sp>
        <p:nvSpPr>
          <p:cNvPr id="160" name="Google Shape;160;p16"/>
          <p:cNvSpPr/>
          <p:nvPr/>
        </p:nvSpPr>
        <p:spPr>
          <a:xfrm>
            <a:off x="9932909" y="5909917"/>
            <a:ext cx="106596" cy="106596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8740" tIns="98740" rIns="98740" bIns="98740" anchor="ctr" anchorCtr="0">
            <a:noAutofit/>
          </a:bodyPr>
          <a:lstStyle/>
          <a:p>
            <a:pPr defTabSz="987552">
              <a:defRPr/>
            </a:pPr>
            <a:endParaRPr sz="1512" dirty="0"/>
          </a:p>
        </p:txBody>
      </p:sp>
      <p:sp>
        <p:nvSpPr>
          <p:cNvPr id="161" name="Google Shape;161;p16"/>
          <p:cNvSpPr/>
          <p:nvPr/>
        </p:nvSpPr>
        <p:spPr>
          <a:xfrm>
            <a:off x="9932909" y="6077479"/>
            <a:ext cx="106596" cy="106596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8740" tIns="98740" rIns="98740" bIns="98740" anchor="ctr" anchorCtr="0">
            <a:noAutofit/>
          </a:bodyPr>
          <a:lstStyle/>
          <a:p>
            <a:pPr defTabSz="987552">
              <a:defRPr/>
            </a:pPr>
            <a:endParaRPr sz="1512"/>
          </a:p>
        </p:txBody>
      </p:sp>
      <p:sp>
        <p:nvSpPr>
          <p:cNvPr id="162" name="Google Shape;162;p16"/>
          <p:cNvSpPr txBox="1"/>
          <p:nvPr/>
        </p:nvSpPr>
        <p:spPr>
          <a:xfrm rot="-5400000">
            <a:off x="1159430" y="1605497"/>
            <a:ext cx="447768" cy="222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740" tIns="98740" rIns="98740" bIns="98740" anchor="t" anchorCtr="0">
            <a:noAutofit/>
          </a:bodyPr>
          <a:lstStyle/>
          <a:p>
            <a:pPr defTabSz="987552">
              <a:lnSpc>
                <a:spcPct val="150000"/>
              </a:lnSpc>
              <a:buSzPts val="1100"/>
              <a:defRPr/>
            </a:pPr>
            <a:r>
              <a:rPr lang="it" sz="648" dirty="0">
                <a:latin typeface="Titillium Web Light"/>
                <a:ea typeface="Titillium Web Light"/>
                <a:cs typeface="Titillium Web Light"/>
                <a:sym typeface="Titillium Web Light"/>
              </a:rPr>
              <a:t>FASI</a:t>
            </a:r>
            <a:endParaRPr sz="648" dirty="0"/>
          </a:p>
        </p:txBody>
      </p:sp>
      <p:sp>
        <p:nvSpPr>
          <p:cNvPr id="163" name="Google Shape;163;p16"/>
          <p:cNvSpPr txBox="1"/>
          <p:nvPr/>
        </p:nvSpPr>
        <p:spPr>
          <a:xfrm rot="-5400000">
            <a:off x="1049432" y="2472803"/>
            <a:ext cx="667764" cy="222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740" tIns="98740" rIns="98740" bIns="98740" anchor="t" anchorCtr="0">
            <a:noAutofit/>
          </a:bodyPr>
          <a:lstStyle/>
          <a:p>
            <a:pPr defTabSz="987552">
              <a:lnSpc>
                <a:spcPct val="150000"/>
              </a:lnSpc>
              <a:defRPr/>
            </a:pPr>
            <a:r>
              <a:rPr lang="it" sz="648" dirty="0">
                <a:latin typeface="Titillium Web Light"/>
                <a:ea typeface="Titillium Web Light"/>
                <a:cs typeface="Titillium Web Light"/>
                <a:sym typeface="Titillium Web Light"/>
              </a:rPr>
              <a:t>ATTIVITÀ</a:t>
            </a:r>
            <a:endParaRPr sz="648" dirty="0"/>
          </a:p>
        </p:txBody>
      </p:sp>
      <p:sp>
        <p:nvSpPr>
          <p:cNvPr id="164" name="Google Shape;164;p16"/>
          <p:cNvSpPr txBox="1"/>
          <p:nvPr/>
        </p:nvSpPr>
        <p:spPr>
          <a:xfrm>
            <a:off x="4369241" y="476392"/>
            <a:ext cx="3337352" cy="403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740" tIns="98740" rIns="98740" bIns="98740" anchor="ctr" anchorCtr="0">
            <a:noAutofit/>
          </a:bodyPr>
          <a:lstStyle/>
          <a:p>
            <a:pPr defTabSz="987552">
              <a:defRPr/>
            </a:pPr>
            <a:r>
              <a:rPr lang="it" sz="3240" b="1" dirty="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Mario Bianchi</a:t>
            </a:r>
            <a:endParaRPr sz="3240" b="1" dirty="0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65" name="Google Shape;165;p16"/>
          <p:cNvSpPr txBox="1"/>
          <p:nvPr/>
        </p:nvSpPr>
        <p:spPr>
          <a:xfrm>
            <a:off x="4326267" y="801696"/>
            <a:ext cx="3095172" cy="33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740" tIns="98740" rIns="98740" bIns="98740" anchor="ctr" anchorCtr="0">
            <a:noAutofit/>
          </a:bodyPr>
          <a:lstStyle/>
          <a:p>
            <a:pPr defTabSz="987552">
              <a:defRPr/>
            </a:pPr>
            <a:r>
              <a:rPr lang="it" sz="1296" dirty="0">
                <a:solidFill>
                  <a:srgbClr val="0066CC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Operaio arrabbiato</a:t>
            </a:r>
            <a:endParaRPr sz="1296" dirty="0">
              <a:solidFill>
                <a:srgbClr val="0066CC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166" name="Google Shape;166;p16"/>
          <p:cNvSpPr/>
          <p:nvPr/>
        </p:nvSpPr>
        <p:spPr>
          <a:xfrm>
            <a:off x="3448225" y="350357"/>
            <a:ext cx="736776" cy="736776"/>
          </a:xfrm>
          <a:prstGeom prst="ellipse">
            <a:avLst/>
          </a:prstGeom>
          <a:solidFill>
            <a:srgbClr val="F4F4EF"/>
          </a:solidFill>
          <a:ln>
            <a:noFill/>
          </a:ln>
        </p:spPr>
        <p:txBody>
          <a:bodyPr spcFirstLastPara="1" wrap="square" lIns="98740" tIns="98740" rIns="98740" bIns="98740" anchor="ctr" anchorCtr="0">
            <a:noAutofit/>
          </a:bodyPr>
          <a:lstStyle/>
          <a:p>
            <a:pPr defTabSz="987552">
              <a:defRPr/>
            </a:pPr>
            <a:endParaRPr sz="1512"/>
          </a:p>
        </p:txBody>
      </p:sp>
      <p:sp>
        <p:nvSpPr>
          <p:cNvPr id="169" name="Google Shape;169;p16"/>
          <p:cNvSpPr txBox="1"/>
          <p:nvPr/>
        </p:nvSpPr>
        <p:spPr>
          <a:xfrm rot="-5400000">
            <a:off x="860702" y="3986114"/>
            <a:ext cx="1045224" cy="222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740" tIns="98740" rIns="98740" bIns="98740" anchor="t" anchorCtr="0">
            <a:noAutofit/>
          </a:bodyPr>
          <a:lstStyle/>
          <a:p>
            <a:pPr defTabSz="987552">
              <a:lnSpc>
                <a:spcPct val="150000"/>
              </a:lnSpc>
              <a:defRPr/>
            </a:pPr>
            <a:r>
              <a:rPr lang="it" sz="648" dirty="0">
                <a:latin typeface="Titillium Web Light"/>
                <a:ea typeface="Titillium Web Light"/>
                <a:cs typeface="Titillium Web Light"/>
                <a:sym typeface="Titillium Web Light"/>
              </a:rPr>
              <a:t>NECESSITÀ / CRITICITÀ</a:t>
            </a:r>
            <a:endParaRPr sz="648" dirty="0"/>
          </a:p>
        </p:txBody>
      </p:sp>
      <p:pic>
        <p:nvPicPr>
          <p:cNvPr id="49" name="Immagine 48">
            <a:extLst>
              <a:ext uri="{FF2B5EF4-FFF2-40B4-BE49-F238E27FC236}">
                <a16:creationId xmlns:a16="http://schemas.microsoft.com/office/drawing/2014/main" id="{354382F1-5BF6-436E-A742-6DE4D6DBF1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628" y="261567"/>
            <a:ext cx="2222975" cy="590408"/>
          </a:xfrm>
          <a:prstGeom prst="rect">
            <a:avLst/>
          </a:prstGeom>
        </p:spPr>
      </p:pic>
      <p:grpSp>
        <p:nvGrpSpPr>
          <p:cNvPr id="51" name="Google Shape;183;p17">
            <a:extLst>
              <a:ext uri="{FF2B5EF4-FFF2-40B4-BE49-F238E27FC236}">
                <a16:creationId xmlns:a16="http://schemas.microsoft.com/office/drawing/2014/main" id="{7C98830C-8F5C-4544-957E-5E0A4E035247}"/>
              </a:ext>
            </a:extLst>
          </p:cNvPr>
          <p:cNvGrpSpPr/>
          <p:nvPr/>
        </p:nvGrpSpPr>
        <p:grpSpPr>
          <a:xfrm>
            <a:off x="3304689" y="268135"/>
            <a:ext cx="901220" cy="901220"/>
            <a:chOff x="5493384" y="1781619"/>
            <a:chExt cx="834463" cy="834463"/>
          </a:xfrm>
        </p:grpSpPr>
        <p:sp>
          <p:nvSpPr>
            <p:cNvPr id="52" name="Google Shape;184;p17">
              <a:extLst>
                <a:ext uri="{FF2B5EF4-FFF2-40B4-BE49-F238E27FC236}">
                  <a16:creationId xmlns:a16="http://schemas.microsoft.com/office/drawing/2014/main" id="{FAC1CBDC-125B-4C90-AD8F-1B3F8F962A29}"/>
                </a:ext>
              </a:extLst>
            </p:cNvPr>
            <p:cNvSpPr/>
            <p:nvPr/>
          </p:nvSpPr>
          <p:spPr>
            <a:xfrm>
              <a:off x="5569431" y="1781619"/>
              <a:ext cx="682121" cy="682121"/>
            </a:xfrm>
            <a:prstGeom prst="ellipse">
              <a:avLst/>
            </a:prstGeom>
            <a:solidFill>
              <a:srgbClr val="F4F4EF"/>
            </a:solidFill>
            <a:ln>
              <a:noFill/>
            </a:ln>
          </p:spPr>
          <p:txBody>
            <a:bodyPr spcFirstLastPara="1" wrap="square" lIns="98740" tIns="98740" rIns="98740" bIns="98740" anchor="ctr" anchorCtr="0">
              <a:noAutofit/>
            </a:bodyPr>
            <a:lstStyle/>
            <a:p>
              <a:pPr defTabSz="987552">
                <a:defRPr/>
              </a:pPr>
              <a:endParaRPr sz="1512"/>
            </a:p>
          </p:txBody>
        </p:sp>
        <p:pic>
          <p:nvPicPr>
            <p:cNvPr id="53" name="Google Shape;185;p17" descr="04_sindaco.png">
              <a:extLst>
                <a:ext uri="{FF2B5EF4-FFF2-40B4-BE49-F238E27FC236}">
                  <a16:creationId xmlns:a16="http://schemas.microsoft.com/office/drawing/2014/main" id="{24C6BD76-3AA5-4D71-B580-0A76A581589C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493384" y="1781619"/>
              <a:ext cx="834463" cy="83446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4" name="Google Shape;141;p16">
            <a:extLst>
              <a:ext uri="{FF2B5EF4-FFF2-40B4-BE49-F238E27FC236}">
                <a16:creationId xmlns:a16="http://schemas.microsoft.com/office/drawing/2014/main" id="{F4682FD1-9D4D-4A88-A1FB-EB183D2BBA2C}"/>
              </a:ext>
            </a:extLst>
          </p:cNvPr>
          <p:cNvSpPr/>
          <p:nvPr/>
        </p:nvSpPr>
        <p:spPr>
          <a:xfrm>
            <a:off x="2514389" y="6077479"/>
            <a:ext cx="106596" cy="106596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8740" tIns="98740" rIns="98740" bIns="98740" anchor="ctr" anchorCtr="0">
            <a:noAutofit/>
          </a:bodyPr>
          <a:lstStyle/>
          <a:p>
            <a:pPr defTabSz="987552">
              <a:defRPr/>
            </a:pPr>
            <a:endParaRPr sz="1512"/>
          </a:p>
        </p:txBody>
      </p:sp>
      <p:sp>
        <p:nvSpPr>
          <p:cNvPr id="57" name="Google Shape;149;p16">
            <a:extLst>
              <a:ext uri="{FF2B5EF4-FFF2-40B4-BE49-F238E27FC236}">
                <a16:creationId xmlns:a16="http://schemas.microsoft.com/office/drawing/2014/main" id="{BE0171BE-34AF-4E84-BBED-6B5C4326DFCA}"/>
              </a:ext>
            </a:extLst>
          </p:cNvPr>
          <p:cNvSpPr/>
          <p:nvPr/>
        </p:nvSpPr>
        <p:spPr>
          <a:xfrm>
            <a:off x="6918028" y="5902429"/>
            <a:ext cx="106596" cy="106596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8740" tIns="98740" rIns="98740" bIns="98740" anchor="ctr" anchorCtr="0">
            <a:noAutofit/>
          </a:bodyPr>
          <a:lstStyle/>
          <a:p>
            <a:pPr defTabSz="987552">
              <a:defRPr/>
            </a:pPr>
            <a:endParaRPr sz="1512"/>
          </a:p>
        </p:txBody>
      </p:sp>
      <p:pic>
        <p:nvPicPr>
          <p:cNvPr id="56" name="Picture 4">
            <a:extLst>
              <a:ext uri="{FF2B5EF4-FFF2-40B4-BE49-F238E27FC236}">
                <a16:creationId xmlns:a16="http://schemas.microsoft.com/office/drawing/2014/main" id="{43A5EA92-7EA7-4090-9648-DBBB8DB67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34984" y="344801"/>
            <a:ext cx="1893388" cy="74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988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152" y="5337106"/>
            <a:ext cx="285444" cy="221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71152" y="5670598"/>
            <a:ext cx="285444" cy="221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71152" y="5996286"/>
            <a:ext cx="285444" cy="2217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Google Shape;126;p16"/>
          <p:cNvCxnSpPr/>
          <p:nvPr/>
        </p:nvCxnSpPr>
        <p:spPr>
          <a:xfrm>
            <a:off x="1926368" y="5453683"/>
            <a:ext cx="8729208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7" name="Google Shape;127;p16"/>
          <p:cNvCxnSpPr>
            <a:cxnSpLocks/>
          </p:cNvCxnSpPr>
          <p:nvPr/>
        </p:nvCxnSpPr>
        <p:spPr>
          <a:xfrm>
            <a:off x="1926368" y="5620206"/>
            <a:ext cx="8729208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8" name="Google Shape;128;p16"/>
          <p:cNvCxnSpPr/>
          <p:nvPr/>
        </p:nvCxnSpPr>
        <p:spPr>
          <a:xfrm>
            <a:off x="1926368" y="5791585"/>
            <a:ext cx="8729208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964BEAEE-C268-43F0-9A84-0385D7AD986F}"/>
              </a:ext>
            </a:extLst>
          </p:cNvPr>
          <p:cNvCxnSpPr>
            <a:cxnSpLocks/>
            <a:stCxn id="139" idx="6"/>
            <a:endCxn id="155" idx="2"/>
          </p:cNvCxnSpPr>
          <p:nvPr/>
        </p:nvCxnSpPr>
        <p:spPr>
          <a:xfrm>
            <a:off x="4031789" y="5795654"/>
            <a:ext cx="4402944" cy="1675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Google Shape;129;p16"/>
          <p:cNvCxnSpPr/>
          <p:nvPr/>
        </p:nvCxnSpPr>
        <p:spPr>
          <a:xfrm>
            <a:off x="1926368" y="5971098"/>
            <a:ext cx="8729208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16"/>
          <p:cNvCxnSpPr/>
          <p:nvPr/>
        </p:nvCxnSpPr>
        <p:spPr>
          <a:xfrm>
            <a:off x="2060772" y="6152374"/>
            <a:ext cx="8729208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" name="Google Shape;131;p16"/>
          <p:cNvSpPr/>
          <p:nvPr/>
        </p:nvSpPr>
        <p:spPr>
          <a:xfrm>
            <a:off x="2514594" y="5387640"/>
            <a:ext cx="106596" cy="106596"/>
          </a:xfrm>
          <a:prstGeom prst="ellipse">
            <a:avLst/>
          </a:prstGeom>
          <a:solidFill>
            <a:schemeClr val="bg2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8740" tIns="98740" rIns="98740" bIns="98740" anchor="ctr" anchorCtr="0">
            <a:noAutofit/>
          </a:bodyPr>
          <a:lstStyle/>
          <a:p>
            <a:pPr defTabSz="987552">
              <a:defRPr/>
            </a:pPr>
            <a:endParaRPr sz="1512" dirty="0"/>
          </a:p>
        </p:txBody>
      </p:sp>
      <p:sp>
        <p:nvSpPr>
          <p:cNvPr id="132" name="Google Shape;132;p16"/>
          <p:cNvSpPr/>
          <p:nvPr/>
        </p:nvSpPr>
        <p:spPr>
          <a:xfrm>
            <a:off x="2514389" y="5569312"/>
            <a:ext cx="106596" cy="106596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8740" tIns="98740" rIns="98740" bIns="98740" anchor="ctr" anchorCtr="0">
            <a:noAutofit/>
          </a:bodyPr>
          <a:lstStyle/>
          <a:p>
            <a:pPr defTabSz="987552">
              <a:defRPr/>
            </a:pPr>
            <a:endParaRPr sz="1512"/>
          </a:p>
        </p:txBody>
      </p:sp>
      <p:sp>
        <p:nvSpPr>
          <p:cNvPr id="133" name="Google Shape;133;p16"/>
          <p:cNvSpPr/>
          <p:nvPr/>
        </p:nvSpPr>
        <p:spPr>
          <a:xfrm>
            <a:off x="2514389" y="5742355"/>
            <a:ext cx="106596" cy="106596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8740" tIns="98740" rIns="98740" bIns="98740" anchor="ctr" anchorCtr="0">
            <a:noAutofit/>
          </a:bodyPr>
          <a:lstStyle/>
          <a:p>
            <a:pPr defTabSz="987552">
              <a:defRPr/>
            </a:pPr>
            <a:endParaRPr sz="1512"/>
          </a:p>
        </p:txBody>
      </p:sp>
      <p:sp>
        <p:nvSpPr>
          <p:cNvPr id="134" name="Google Shape;134;p16"/>
          <p:cNvSpPr/>
          <p:nvPr/>
        </p:nvSpPr>
        <p:spPr>
          <a:xfrm>
            <a:off x="2514389" y="5909917"/>
            <a:ext cx="106596" cy="106596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8740" tIns="98740" rIns="98740" bIns="98740" anchor="ctr" anchorCtr="0">
            <a:noAutofit/>
          </a:bodyPr>
          <a:lstStyle/>
          <a:p>
            <a:pPr defTabSz="987552">
              <a:defRPr/>
            </a:pPr>
            <a:endParaRPr sz="1512"/>
          </a:p>
        </p:txBody>
      </p:sp>
      <p:sp>
        <p:nvSpPr>
          <p:cNvPr id="135" name="Google Shape;135;p16"/>
          <p:cNvSpPr/>
          <p:nvPr/>
        </p:nvSpPr>
        <p:spPr>
          <a:xfrm>
            <a:off x="2514389" y="6077479"/>
            <a:ext cx="106596" cy="106596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8740" tIns="98740" rIns="98740" bIns="98740" anchor="ctr" anchorCtr="0">
            <a:noAutofit/>
          </a:bodyPr>
          <a:lstStyle/>
          <a:p>
            <a:pPr defTabSz="987552">
              <a:defRPr/>
            </a:pPr>
            <a:endParaRPr sz="1512"/>
          </a:p>
        </p:txBody>
      </p:sp>
      <p:graphicFrame>
        <p:nvGraphicFramePr>
          <p:cNvPr id="136" name="Google Shape;136;p16"/>
          <p:cNvGraphicFramePr/>
          <p:nvPr/>
        </p:nvGraphicFramePr>
        <p:xfrm>
          <a:off x="1671153" y="2200731"/>
          <a:ext cx="9704110" cy="337525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617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7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73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73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16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730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60878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800" b="1" dirty="0">
                          <a:solidFill>
                            <a:schemeClr val="tx1"/>
                          </a:solidFill>
                          <a:latin typeface="Titillium Web"/>
                          <a:sym typeface="Titillium Web"/>
                        </a:rPr>
                        <a:t>Esecuzione della consulenza</a:t>
                      </a:r>
                      <a:endParaRPr sz="2200" dirty="0">
                        <a:solidFill>
                          <a:schemeClr val="tx1"/>
                        </a:solidFill>
                      </a:endParaRPr>
                    </a:p>
                  </a:txBody>
                  <a:tcPr marL="98740" marR="98740" marT="98740" marB="98740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CED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800" b="1" dirty="0">
                          <a:solidFill>
                            <a:schemeClr val="tx1"/>
                          </a:solidFill>
                          <a:latin typeface="Titillium Web"/>
                          <a:sym typeface="Titillium Web"/>
                        </a:rPr>
                        <a:t>Avvio dell’istanza</a:t>
                      </a:r>
                      <a:endParaRPr sz="2200" dirty="0">
                        <a:solidFill>
                          <a:schemeClr val="tx1"/>
                        </a:solidFill>
                      </a:endParaRPr>
                    </a:p>
                  </a:txBody>
                  <a:tcPr marL="98740" marR="98740" marT="98740" marB="98740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CED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800" b="1" dirty="0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Verifica documentazione </a:t>
                      </a:r>
                      <a:endParaRPr sz="2200" dirty="0">
                        <a:solidFill>
                          <a:schemeClr val="tx1"/>
                        </a:solidFill>
                      </a:endParaRPr>
                    </a:p>
                  </a:txBody>
                  <a:tcPr marL="98740" marR="98740" marT="98740" marB="98740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CED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800" b="1" dirty="0">
                          <a:solidFill>
                            <a:schemeClr val="tx1"/>
                          </a:solidFill>
                          <a:latin typeface="Titillium Web"/>
                          <a:sym typeface="Titillium Web"/>
                        </a:rPr>
                        <a:t>Definizione della spesa</a:t>
                      </a:r>
                      <a:endParaRPr sz="2200" dirty="0">
                        <a:solidFill>
                          <a:schemeClr val="tx1"/>
                        </a:solidFill>
                      </a:endParaRPr>
                    </a:p>
                  </a:txBody>
                  <a:tcPr marL="98740" marR="98740" marT="98740" marB="98740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CED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800" b="1" dirty="0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Registrazione della spesa</a:t>
                      </a:r>
                      <a:endParaRPr sz="2200" dirty="0">
                        <a:solidFill>
                          <a:schemeClr val="tx1"/>
                        </a:solidFill>
                      </a:endParaRPr>
                    </a:p>
                  </a:txBody>
                  <a:tcPr marL="98740" marR="98740" marT="98740" marB="98740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CED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800" b="1" dirty="0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Fatturazione e pagamento</a:t>
                      </a:r>
                      <a:endParaRPr sz="2200" dirty="0">
                        <a:solidFill>
                          <a:schemeClr val="tx1"/>
                        </a:solidFill>
                      </a:endParaRPr>
                    </a:p>
                  </a:txBody>
                  <a:tcPr marL="98740" marR="98740" marT="98740" marB="98740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C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95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dirty="0">
                          <a:solidFill>
                            <a:srgbClr val="5A6772"/>
                          </a:solidFill>
                        </a:rPr>
                        <a:t>Appuntamento con l’ufficio della PA per la risoluzione della pratica.</a:t>
                      </a: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rgbClr val="5A6772"/>
                        </a:solidFill>
                      </a:endParaRPr>
                    </a:p>
                  </a:txBody>
                  <a:tcPr marL="98740" marR="98740" marT="98740" marB="98740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F4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dirty="0">
                          <a:solidFill>
                            <a:srgbClr val="5A6772"/>
                          </a:solidFill>
                        </a:rPr>
                        <a:t>Ricezione dell’istanza di liquidazione della consulenza fornita.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rgbClr val="5A6772"/>
                        </a:solidFill>
                      </a:endParaRPr>
                    </a:p>
                  </a:txBody>
                  <a:tcPr marL="98740" marR="98740" marT="98740" marB="98740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F4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dirty="0">
                          <a:solidFill>
                            <a:srgbClr val="5A6772"/>
                          </a:solidFill>
                        </a:rPr>
                        <a:t>Verifica di completezza della documentazione e creazione di un fascicolo digitale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rgbClr val="5A6772"/>
                        </a:solidFill>
                      </a:endParaRPr>
                    </a:p>
                  </a:txBody>
                  <a:tcPr marL="98740" marR="98740" marT="98740" marB="98740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F4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dirty="0">
                          <a:solidFill>
                            <a:srgbClr val="5A6772"/>
                          </a:solidFill>
                        </a:rPr>
                        <a:t>Emissione del provvedimento di liquidazione </a:t>
                      </a:r>
                      <a:endParaRPr sz="1000" dirty="0">
                        <a:solidFill>
                          <a:srgbClr val="5A6772"/>
                        </a:solidFill>
                      </a:endParaRPr>
                    </a:p>
                  </a:txBody>
                  <a:tcPr marL="98740" marR="98740" marT="98740" marB="98740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F4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dirty="0">
                          <a:solidFill>
                            <a:srgbClr val="5A6772"/>
                          </a:solidFill>
                        </a:rPr>
                        <a:t>Trasmissione all’ufficio che registrerà la spesa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rgbClr val="5A6772"/>
                        </a:solidFill>
                      </a:endParaRPr>
                    </a:p>
                  </a:txBody>
                  <a:tcPr marL="98740" marR="98740" marT="98740" marB="98740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F4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dirty="0">
                          <a:solidFill>
                            <a:srgbClr val="5A6772"/>
                          </a:solidFill>
                        </a:rPr>
                        <a:t>Invio telematico della fattura e pagamento della fattura dall’ufficio di contabilità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it-IT" sz="1000" dirty="0">
                        <a:solidFill>
                          <a:srgbClr val="5A6772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it-IT" sz="1000" dirty="0">
                        <a:solidFill>
                          <a:srgbClr val="5A6772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rgbClr val="5A6772"/>
                        </a:solidFill>
                      </a:endParaRPr>
                    </a:p>
                  </a:txBody>
                  <a:tcPr marL="98740" marR="98740" marT="98740" marB="98740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F4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641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dirty="0">
                          <a:solidFill>
                            <a:srgbClr val="5A6772"/>
                          </a:solidFill>
                        </a:rPr>
                        <a:t>Difficoltà di entrare in contatto con i responsabili degli uffici.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rgbClr val="5A6772"/>
                        </a:solidFill>
                      </a:endParaRPr>
                    </a:p>
                  </a:txBody>
                  <a:tcPr marL="98740" marR="98740" marT="98740" marB="98740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F4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dirty="0">
                          <a:solidFill>
                            <a:srgbClr val="5A6772"/>
                          </a:solidFill>
                        </a:rPr>
                        <a:t>Mancanza di modulistica e di indicazione della documentazione da inviare a corredo dell’istanza.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rgbClr val="5A6772"/>
                        </a:solidFill>
                      </a:endParaRPr>
                    </a:p>
                  </a:txBody>
                  <a:tcPr marL="98740" marR="98740" marT="98740" marB="98740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F4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dirty="0">
                          <a:solidFill>
                            <a:srgbClr val="5A6772"/>
                          </a:solidFill>
                        </a:rPr>
                        <a:t>Dilatazione dei tempi dovuta a lungaggini burocratiche </a:t>
                      </a:r>
                      <a:endParaRPr sz="1000" dirty="0">
                        <a:solidFill>
                          <a:srgbClr val="5A6772"/>
                        </a:solidFill>
                      </a:endParaRPr>
                    </a:p>
                  </a:txBody>
                  <a:tcPr marL="98740" marR="98740" marT="98740" marB="98740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F4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dirty="0">
                          <a:solidFill>
                            <a:srgbClr val="5A6772"/>
                          </a:solidFill>
                        </a:rPr>
                        <a:t>Lunghezza e difficoltà del processo di esecutività del provvedimento di liquidazione </a:t>
                      </a:r>
                      <a:endParaRPr sz="1000" dirty="0">
                        <a:solidFill>
                          <a:srgbClr val="5A6772"/>
                        </a:solidFill>
                      </a:endParaRPr>
                    </a:p>
                  </a:txBody>
                  <a:tcPr marL="98740" marR="98740" marT="98740" marB="98740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F4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dirty="0">
                          <a:solidFill>
                            <a:srgbClr val="5A6772"/>
                          </a:solidFill>
                        </a:rPr>
                        <a:t>Considerevole ritardo nel passaggio tra l’ufficio esecutivo e l’ufficio che registra la spesa</a:t>
                      </a:r>
                      <a:endParaRPr sz="1000" dirty="0">
                        <a:solidFill>
                          <a:srgbClr val="5A6772"/>
                        </a:solidFill>
                      </a:endParaRPr>
                    </a:p>
                  </a:txBody>
                  <a:tcPr marL="98740" marR="98740" marT="98740" marB="98740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F4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dirty="0">
                          <a:solidFill>
                            <a:srgbClr val="5A6772"/>
                          </a:solidFill>
                        </a:rPr>
                        <a:t>Difficoltà nell’individuazione del codice </a:t>
                      </a:r>
                      <a:r>
                        <a:rPr lang="it-IT" sz="1000" dirty="0" err="1">
                          <a:solidFill>
                            <a:srgbClr val="5A6772"/>
                          </a:solidFill>
                        </a:rPr>
                        <a:t>iPA</a:t>
                      </a:r>
                      <a:r>
                        <a:rPr lang="it-IT" sz="1000" dirty="0">
                          <a:solidFill>
                            <a:srgbClr val="5A6772"/>
                          </a:solidFill>
                        </a:rPr>
                        <a:t>. Verifica dell’anagrafica e delle informazioni di liquidazione del beneficiario.</a:t>
                      </a:r>
                      <a:endParaRPr sz="1000" dirty="0">
                        <a:solidFill>
                          <a:srgbClr val="5A6772"/>
                        </a:solidFill>
                      </a:endParaRPr>
                    </a:p>
                  </a:txBody>
                  <a:tcPr marL="98740" marR="98740" marT="98740" marB="98740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F4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7" name="Google Shape;137;p16"/>
          <p:cNvSpPr/>
          <p:nvPr/>
        </p:nvSpPr>
        <p:spPr>
          <a:xfrm>
            <a:off x="3925193" y="5396572"/>
            <a:ext cx="106596" cy="106596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8740" tIns="98740" rIns="98740" bIns="98740" anchor="ctr" anchorCtr="0">
            <a:noAutofit/>
          </a:bodyPr>
          <a:lstStyle/>
          <a:p>
            <a:pPr defTabSz="987552">
              <a:defRPr/>
            </a:pPr>
            <a:endParaRPr sz="1512"/>
          </a:p>
        </p:txBody>
      </p:sp>
      <p:sp>
        <p:nvSpPr>
          <p:cNvPr id="138" name="Google Shape;138;p16"/>
          <p:cNvSpPr/>
          <p:nvPr/>
        </p:nvSpPr>
        <p:spPr>
          <a:xfrm>
            <a:off x="3925193" y="5569312"/>
            <a:ext cx="106596" cy="106596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8740" tIns="98740" rIns="98740" bIns="98740" anchor="ctr" anchorCtr="0">
            <a:noAutofit/>
          </a:bodyPr>
          <a:lstStyle/>
          <a:p>
            <a:pPr defTabSz="987552">
              <a:defRPr/>
            </a:pPr>
            <a:endParaRPr sz="1512"/>
          </a:p>
        </p:txBody>
      </p:sp>
      <p:sp>
        <p:nvSpPr>
          <p:cNvPr id="139" name="Google Shape;139;p16"/>
          <p:cNvSpPr/>
          <p:nvPr/>
        </p:nvSpPr>
        <p:spPr>
          <a:xfrm>
            <a:off x="3925193" y="5742355"/>
            <a:ext cx="106596" cy="106596"/>
          </a:xfrm>
          <a:prstGeom prst="ellipse">
            <a:avLst/>
          </a:prstGeom>
          <a:solidFill>
            <a:schemeClr val="bg2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8740" tIns="98740" rIns="98740" bIns="98740" anchor="ctr" anchorCtr="0">
            <a:noAutofit/>
          </a:bodyPr>
          <a:lstStyle/>
          <a:p>
            <a:pPr defTabSz="987552">
              <a:defRPr/>
            </a:pPr>
            <a:endParaRPr sz="1512"/>
          </a:p>
        </p:txBody>
      </p:sp>
      <p:sp>
        <p:nvSpPr>
          <p:cNvPr id="140" name="Google Shape;140;p16"/>
          <p:cNvSpPr/>
          <p:nvPr/>
        </p:nvSpPr>
        <p:spPr>
          <a:xfrm>
            <a:off x="3925193" y="5909917"/>
            <a:ext cx="106596" cy="106596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8740" tIns="98740" rIns="98740" bIns="98740" anchor="ctr" anchorCtr="0">
            <a:noAutofit/>
          </a:bodyPr>
          <a:lstStyle/>
          <a:p>
            <a:pPr defTabSz="987552">
              <a:defRPr/>
            </a:pPr>
            <a:endParaRPr sz="1512"/>
          </a:p>
        </p:txBody>
      </p:sp>
      <p:sp>
        <p:nvSpPr>
          <p:cNvPr id="141" name="Google Shape;141;p16"/>
          <p:cNvSpPr/>
          <p:nvPr/>
        </p:nvSpPr>
        <p:spPr>
          <a:xfrm>
            <a:off x="3925193" y="6077479"/>
            <a:ext cx="106596" cy="106596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8740" tIns="98740" rIns="98740" bIns="98740" anchor="ctr" anchorCtr="0">
            <a:noAutofit/>
          </a:bodyPr>
          <a:lstStyle/>
          <a:p>
            <a:pPr defTabSz="987552">
              <a:defRPr/>
            </a:pPr>
            <a:endParaRPr sz="1512"/>
          </a:p>
        </p:txBody>
      </p:sp>
      <p:sp>
        <p:nvSpPr>
          <p:cNvPr id="142" name="Google Shape;142;p16"/>
          <p:cNvSpPr/>
          <p:nvPr/>
        </p:nvSpPr>
        <p:spPr>
          <a:xfrm>
            <a:off x="5335997" y="5396572"/>
            <a:ext cx="106596" cy="106596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8740" tIns="98740" rIns="98740" bIns="98740" anchor="ctr" anchorCtr="0">
            <a:noAutofit/>
          </a:bodyPr>
          <a:lstStyle/>
          <a:p>
            <a:pPr defTabSz="987552">
              <a:defRPr/>
            </a:pPr>
            <a:endParaRPr sz="1512"/>
          </a:p>
        </p:txBody>
      </p:sp>
      <p:sp>
        <p:nvSpPr>
          <p:cNvPr id="143" name="Google Shape;143;p16"/>
          <p:cNvSpPr/>
          <p:nvPr/>
        </p:nvSpPr>
        <p:spPr>
          <a:xfrm>
            <a:off x="5335997" y="5569312"/>
            <a:ext cx="106596" cy="106596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8740" tIns="98740" rIns="98740" bIns="98740" anchor="ctr" anchorCtr="0">
            <a:noAutofit/>
          </a:bodyPr>
          <a:lstStyle/>
          <a:p>
            <a:pPr defTabSz="987552">
              <a:defRPr/>
            </a:pPr>
            <a:endParaRPr sz="1512"/>
          </a:p>
        </p:txBody>
      </p:sp>
      <p:sp>
        <p:nvSpPr>
          <p:cNvPr id="144" name="Google Shape;144;p16"/>
          <p:cNvSpPr/>
          <p:nvPr/>
        </p:nvSpPr>
        <p:spPr>
          <a:xfrm>
            <a:off x="5335997" y="5742355"/>
            <a:ext cx="106596" cy="106596"/>
          </a:xfrm>
          <a:prstGeom prst="ellipse">
            <a:avLst/>
          </a:prstGeom>
          <a:solidFill>
            <a:schemeClr val="bg2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8740" tIns="98740" rIns="98740" bIns="98740" anchor="ctr" anchorCtr="0">
            <a:noAutofit/>
          </a:bodyPr>
          <a:lstStyle/>
          <a:p>
            <a:pPr defTabSz="987552">
              <a:defRPr/>
            </a:pPr>
            <a:endParaRPr sz="1512"/>
          </a:p>
        </p:txBody>
      </p:sp>
      <p:sp>
        <p:nvSpPr>
          <p:cNvPr id="145" name="Google Shape;145;p16"/>
          <p:cNvSpPr/>
          <p:nvPr/>
        </p:nvSpPr>
        <p:spPr>
          <a:xfrm>
            <a:off x="5335997" y="5909917"/>
            <a:ext cx="106596" cy="106596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8740" tIns="98740" rIns="98740" bIns="98740" anchor="ctr" anchorCtr="0">
            <a:noAutofit/>
          </a:bodyPr>
          <a:lstStyle/>
          <a:p>
            <a:pPr defTabSz="987552">
              <a:defRPr/>
            </a:pPr>
            <a:endParaRPr sz="1512"/>
          </a:p>
        </p:txBody>
      </p:sp>
      <p:sp>
        <p:nvSpPr>
          <p:cNvPr id="146" name="Google Shape;146;p16"/>
          <p:cNvSpPr/>
          <p:nvPr/>
        </p:nvSpPr>
        <p:spPr>
          <a:xfrm>
            <a:off x="5335997" y="6077479"/>
            <a:ext cx="106596" cy="106596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8740" tIns="98740" rIns="98740" bIns="98740" anchor="ctr" anchorCtr="0">
            <a:noAutofit/>
          </a:bodyPr>
          <a:lstStyle/>
          <a:p>
            <a:pPr defTabSz="987552">
              <a:defRPr/>
            </a:pPr>
            <a:endParaRPr sz="1512"/>
          </a:p>
        </p:txBody>
      </p:sp>
      <p:sp>
        <p:nvSpPr>
          <p:cNvPr id="147" name="Google Shape;147;p16"/>
          <p:cNvSpPr/>
          <p:nvPr/>
        </p:nvSpPr>
        <p:spPr>
          <a:xfrm>
            <a:off x="6885365" y="5396572"/>
            <a:ext cx="106596" cy="106596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8740" tIns="98740" rIns="98740" bIns="98740" anchor="ctr" anchorCtr="0">
            <a:noAutofit/>
          </a:bodyPr>
          <a:lstStyle/>
          <a:p>
            <a:pPr defTabSz="987552">
              <a:defRPr/>
            </a:pPr>
            <a:endParaRPr sz="1512"/>
          </a:p>
        </p:txBody>
      </p:sp>
      <p:sp>
        <p:nvSpPr>
          <p:cNvPr id="148" name="Google Shape;148;p16"/>
          <p:cNvSpPr/>
          <p:nvPr/>
        </p:nvSpPr>
        <p:spPr>
          <a:xfrm>
            <a:off x="6885365" y="5569312"/>
            <a:ext cx="106596" cy="106596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8740" tIns="98740" rIns="98740" bIns="98740" anchor="ctr" anchorCtr="0">
            <a:noAutofit/>
          </a:bodyPr>
          <a:lstStyle/>
          <a:p>
            <a:pPr defTabSz="987552">
              <a:defRPr/>
            </a:pPr>
            <a:endParaRPr sz="1512"/>
          </a:p>
        </p:txBody>
      </p:sp>
      <p:sp>
        <p:nvSpPr>
          <p:cNvPr id="149" name="Google Shape;149;p16"/>
          <p:cNvSpPr/>
          <p:nvPr/>
        </p:nvSpPr>
        <p:spPr>
          <a:xfrm>
            <a:off x="6885365" y="5742355"/>
            <a:ext cx="106596" cy="106596"/>
          </a:xfrm>
          <a:prstGeom prst="ellipse">
            <a:avLst/>
          </a:prstGeom>
          <a:solidFill>
            <a:schemeClr val="bg2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8740" tIns="98740" rIns="98740" bIns="98740" anchor="ctr" anchorCtr="0">
            <a:noAutofit/>
          </a:bodyPr>
          <a:lstStyle/>
          <a:p>
            <a:pPr defTabSz="987552">
              <a:defRPr/>
            </a:pPr>
            <a:endParaRPr sz="1512"/>
          </a:p>
        </p:txBody>
      </p:sp>
      <p:sp>
        <p:nvSpPr>
          <p:cNvPr id="150" name="Google Shape;150;p16"/>
          <p:cNvSpPr/>
          <p:nvPr/>
        </p:nvSpPr>
        <p:spPr>
          <a:xfrm>
            <a:off x="6885365" y="5909917"/>
            <a:ext cx="106596" cy="106596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8740" tIns="98740" rIns="98740" bIns="98740" anchor="ctr" anchorCtr="0">
            <a:noAutofit/>
          </a:bodyPr>
          <a:lstStyle/>
          <a:p>
            <a:pPr defTabSz="987552">
              <a:defRPr/>
            </a:pPr>
            <a:endParaRPr sz="1512"/>
          </a:p>
        </p:txBody>
      </p:sp>
      <p:sp>
        <p:nvSpPr>
          <p:cNvPr id="151" name="Google Shape;151;p16"/>
          <p:cNvSpPr/>
          <p:nvPr/>
        </p:nvSpPr>
        <p:spPr>
          <a:xfrm>
            <a:off x="6885365" y="6077479"/>
            <a:ext cx="106596" cy="106596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8740" tIns="98740" rIns="98740" bIns="98740" anchor="ctr" anchorCtr="0">
            <a:noAutofit/>
          </a:bodyPr>
          <a:lstStyle/>
          <a:p>
            <a:pPr defTabSz="987552">
              <a:defRPr/>
            </a:pPr>
            <a:endParaRPr sz="1512"/>
          </a:p>
        </p:txBody>
      </p:sp>
      <p:sp>
        <p:nvSpPr>
          <p:cNvPr id="152" name="Google Shape;152;p16"/>
          <p:cNvSpPr/>
          <p:nvPr/>
        </p:nvSpPr>
        <p:spPr>
          <a:xfrm>
            <a:off x="8434733" y="5396572"/>
            <a:ext cx="106596" cy="106596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8740" tIns="98740" rIns="98740" bIns="98740" anchor="ctr" anchorCtr="0">
            <a:noAutofit/>
          </a:bodyPr>
          <a:lstStyle/>
          <a:p>
            <a:pPr defTabSz="987552">
              <a:defRPr/>
            </a:pPr>
            <a:endParaRPr sz="1512"/>
          </a:p>
        </p:txBody>
      </p:sp>
      <p:sp>
        <p:nvSpPr>
          <p:cNvPr id="153" name="Google Shape;153;p16"/>
          <p:cNvSpPr/>
          <p:nvPr/>
        </p:nvSpPr>
        <p:spPr>
          <a:xfrm>
            <a:off x="8434733" y="5569312"/>
            <a:ext cx="106596" cy="106596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8740" tIns="98740" rIns="98740" bIns="98740" anchor="ctr" anchorCtr="0">
            <a:noAutofit/>
          </a:bodyPr>
          <a:lstStyle/>
          <a:p>
            <a:pPr defTabSz="987552">
              <a:defRPr/>
            </a:pPr>
            <a:endParaRPr sz="1512"/>
          </a:p>
        </p:txBody>
      </p:sp>
      <p:sp>
        <p:nvSpPr>
          <p:cNvPr id="154" name="Google Shape;154;p16"/>
          <p:cNvSpPr/>
          <p:nvPr/>
        </p:nvSpPr>
        <p:spPr>
          <a:xfrm>
            <a:off x="8434733" y="5742355"/>
            <a:ext cx="106596" cy="106596"/>
          </a:xfrm>
          <a:prstGeom prst="ellipse">
            <a:avLst/>
          </a:prstGeom>
          <a:solidFill>
            <a:schemeClr val="bg2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8740" tIns="98740" rIns="98740" bIns="98740" anchor="ctr" anchorCtr="0">
            <a:noAutofit/>
          </a:bodyPr>
          <a:lstStyle/>
          <a:p>
            <a:pPr defTabSz="987552">
              <a:defRPr/>
            </a:pPr>
            <a:endParaRPr sz="1512"/>
          </a:p>
        </p:txBody>
      </p:sp>
      <p:sp>
        <p:nvSpPr>
          <p:cNvPr id="155" name="Google Shape;155;p16"/>
          <p:cNvSpPr/>
          <p:nvPr/>
        </p:nvSpPr>
        <p:spPr>
          <a:xfrm>
            <a:off x="8434733" y="5909917"/>
            <a:ext cx="106596" cy="106596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8740" tIns="98740" rIns="98740" bIns="98740" anchor="ctr" anchorCtr="0">
            <a:noAutofit/>
          </a:bodyPr>
          <a:lstStyle/>
          <a:p>
            <a:pPr defTabSz="987552">
              <a:defRPr/>
            </a:pPr>
            <a:endParaRPr sz="1512"/>
          </a:p>
        </p:txBody>
      </p:sp>
      <p:sp>
        <p:nvSpPr>
          <p:cNvPr id="156" name="Google Shape;156;p16"/>
          <p:cNvSpPr/>
          <p:nvPr/>
        </p:nvSpPr>
        <p:spPr>
          <a:xfrm>
            <a:off x="8434733" y="6077479"/>
            <a:ext cx="106596" cy="106596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8740" tIns="98740" rIns="98740" bIns="98740" anchor="ctr" anchorCtr="0">
            <a:noAutofit/>
          </a:bodyPr>
          <a:lstStyle/>
          <a:p>
            <a:pPr defTabSz="987552">
              <a:defRPr/>
            </a:pPr>
            <a:endParaRPr sz="1512"/>
          </a:p>
        </p:txBody>
      </p:sp>
      <p:sp>
        <p:nvSpPr>
          <p:cNvPr id="157" name="Google Shape;157;p16"/>
          <p:cNvSpPr/>
          <p:nvPr/>
        </p:nvSpPr>
        <p:spPr>
          <a:xfrm>
            <a:off x="9932909" y="5396572"/>
            <a:ext cx="106596" cy="106596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8740" tIns="98740" rIns="98740" bIns="98740" anchor="ctr" anchorCtr="0">
            <a:noAutofit/>
          </a:bodyPr>
          <a:lstStyle/>
          <a:p>
            <a:pPr defTabSz="987552">
              <a:defRPr/>
            </a:pPr>
            <a:endParaRPr sz="1512"/>
          </a:p>
        </p:txBody>
      </p:sp>
      <p:sp>
        <p:nvSpPr>
          <p:cNvPr id="158" name="Google Shape;158;p16"/>
          <p:cNvSpPr/>
          <p:nvPr/>
        </p:nvSpPr>
        <p:spPr>
          <a:xfrm>
            <a:off x="9932909" y="5569312"/>
            <a:ext cx="106596" cy="106596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8740" tIns="98740" rIns="98740" bIns="98740" anchor="ctr" anchorCtr="0">
            <a:noAutofit/>
          </a:bodyPr>
          <a:lstStyle/>
          <a:p>
            <a:pPr defTabSz="987552">
              <a:defRPr/>
            </a:pPr>
            <a:endParaRPr sz="1512"/>
          </a:p>
        </p:txBody>
      </p:sp>
      <p:sp>
        <p:nvSpPr>
          <p:cNvPr id="159" name="Google Shape;159;p16"/>
          <p:cNvSpPr/>
          <p:nvPr/>
        </p:nvSpPr>
        <p:spPr>
          <a:xfrm>
            <a:off x="9932909" y="5742355"/>
            <a:ext cx="106596" cy="106596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8740" tIns="98740" rIns="98740" bIns="98740" anchor="ctr" anchorCtr="0">
            <a:noAutofit/>
          </a:bodyPr>
          <a:lstStyle/>
          <a:p>
            <a:pPr defTabSz="987552">
              <a:defRPr/>
            </a:pPr>
            <a:endParaRPr sz="1512"/>
          </a:p>
        </p:txBody>
      </p:sp>
      <p:sp>
        <p:nvSpPr>
          <p:cNvPr id="160" name="Google Shape;160;p16"/>
          <p:cNvSpPr/>
          <p:nvPr/>
        </p:nvSpPr>
        <p:spPr>
          <a:xfrm>
            <a:off x="9932909" y="5909917"/>
            <a:ext cx="106596" cy="106596"/>
          </a:xfrm>
          <a:prstGeom prst="ellipse">
            <a:avLst/>
          </a:prstGeom>
          <a:solidFill>
            <a:schemeClr val="bg2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8740" tIns="98740" rIns="98740" bIns="98740" anchor="ctr" anchorCtr="0">
            <a:noAutofit/>
          </a:bodyPr>
          <a:lstStyle/>
          <a:p>
            <a:pPr defTabSz="987552">
              <a:defRPr/>
            </a:pPr>
            <a:endParaRPr sz="1512"/>
          </a:p>
        </p:txBody>
      </p:sp>
      <p:sp>
        <p:nvSpPr>
          <p:cNvPr id="161" name="Google Shape;161;p16"/>
          <p:cNvSpPr/>
          <p:nvPr/>
        </p:nvSpPr>
        <p:spPr>
          <a:xfrm>
            <a:off x="9932909" y="6077479"/>
            <a:ext cx="106596" cy="106596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8740" tIns="98740" rIns="98740" bIns="98740" anchor="ctr" anchorCtr="0">
            <a:noAutofit/>
          </a:bodyPr>
          <a:lstStyle/>
          <a:p>
            <a:pPr defTabSz="987552">
              <a:defRPr/>
            </a:pPr>
            <a:endParaRPr sz="1512"/>
          </a:p>
        </p:txBody>
      </p:sp>
      <p:sp>
        <p:nvSpPr>
          <p:cNvPr id="162" name="Google Shape;162;p16"/>
          <p:cNvSpPr txBox="1"/>
          <p:nvPr/>
        </p:nvSpPr>
        <p:spPr>
          <a:xfrm rot="-5400000">
            <a:off x="1206595" y="2003129"/>
            <a:ext cx="556836" cy="340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740" tIns="98740" rIns="98740" bIns="98740" anchor="t" anchorCtr="0">
            <a:noAutofit/>
          </a:bodyPr>
          <a:lstStyle/>
          <a:p>
            <a:pPr defTabSz="987552">
              <a:lnSpc>
                <a:spcPct val="150000"/>
              </a:lnSpc>
              <a:buSzPts val="1100"/>
              <a:defRPr/>
            </a:pPr>
            <a:r>
              <a:rPr lang="it" sz="648" dirty="0">
                <a:latin typeface="Titillium Web Light"/>
                <a:ea typeface="Titillium Web Light"/>
                <a:cs typeface="Titillium Web Light"/>
                <a:sym typeface="Titillium Web Light"/>
              </a:rPr>
              <a:t>FASI</a:t>
            </a:r>
            <a:endParaRPr sz="648" dirty="0"/>
          </a:p>
        </p:txBody>
      </p:sp>
      <p:sp>
        <p:nvSpPr>
          <p:cNvPr id="163" name="Google Shape;163;p16"/>
          <p:cNvSpPr txBox="1"/>
          <p:nvPr/>
        </p:nvSpPr>
        <p:spPr>
          <a:xfrm rot="-5400000">
            <a:off x="1018139" y="2943141"/>
            <a:ext cx="965273" cy="340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740" tIns="98740" rIns="98740" bIns="98740" anchor="t" anchorCtr="0">
            <a:noAutofit/>
          </a:bodyPr>
          <a:lstStyle/>
          <a:p>
            <a:pPr defTabSz="987552">
              <a:lnSpc>
                <a:spcPct val="150000"/>
              </a:lnSpc>
              <a:defRPr/>
            </a:pPr>
            <a:r>
              <a:rPr lang="it" sz="648" dirty="0">
                <a:latin typeface="Titillium Web Light"/>
                <a:ea typeface="Titillium Web Light"/>
                <a:cs typeface="Titillium Web Light"/>
                <a:sym typeface="Titillium Web Light"/>
              </a:rPr>
              <a:t>ATTIVITÀ</a:t>
            </a:r>
            <a:endParaRPr sz="648" dirty="0"/>
          </a:p>
        </p:txBody>
      </p:sp>
      <p:sp>
        <p:nvSpPr>
          <p:cNvPr id="164" name="Google Shape;164;p16"/>
          <p:cNvSpPr txBox="1"/>
          <p:nvPr/>
        </p:nvSpPr>
        <p:spPr>
          <a:xfrm>
            <a:off x="2224018" y="1389228"/>
            <a:ext cx="2059668" cy="403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740" tIns="98740" rIns="98740" bIns="98740" anchor="ctr" anchorCtr="0">
            <a:noAutofit/>
          </a:bodyPr>
          <a:lstStyle/>
          <a:p>
            <a:pPr defTabSz="987552">
              <a:defRPr/>
            </a:pPr>
            <a:r>
              <a:rPr lang="it" sz="3240" b="1" dirty="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Giovanni</a:t>
            </a:r>
            <a:endParaRPr sz="3240" b="1" dirty="0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65" name="Google Shape;165;p16"/>
          <p:cNvSpPr txBox="1"/>
          <p:nvPr/>
        </p:nvSpPr>
        <p:spPr>
          <a:xfrm>
            <a:off x="2224018" y="1726932"/>
            <a:ext cx="3095172" cy="33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740" tIns="98740" rIns="98740" bIns="98740" anchor="ctr" anchorCtr="0">
            <a:noAutofit/>
          </a:bodyPr>
          <a:lstStyle/>
          <a:p>
            <a:pPr defTabSz="987552">
              <a:defRPr/>
            </a:pPr>
            <a:r>
              <a:rPr lang="it-IT" sz="1296" dirty="0">
                <a:solidFill>
                  <a:srgbClr val="0066CC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Avvocato «fin troppo» paziente</a:t>
            </a:r>
          </a:p>
        </p:txBody>
      </p:sp>
      <p:sp>
        <p:nvSpPr>
          <p:cNvPr id="166" name="Google Shape;166;p16"/>
          <p:cNvSpPr/>
          <p:nvPr/>
        </p:nvSpPr>
        <p:spPr>
          <a:xfrm>
            <a:off x="1396210" y="484822"/>
            <a:ext cx="736776" cy="736776"/>
          </a:xfrm>
          <a:prstGeom prst="ellipse">
            <a:avLst/>
          </a:prstGeom>
          <a:solidFill>
            <a:srgbClr val="F4F4EF"/>
          </a:solidFill>
          <a:ln>
            <a:noFill/>
          </a:ln>
        </p:spPr>
        <p:txBody>
          <a:bodyPr spcFirstLastPara="1" wrap="square" lIns="98740" tIns="98740" rIns="98740" bIns="98740" anchor="ctr" anchorCtr="0">
            <a:noAutofit/>
          </a:bodyPr>
          <a:lstStyle/>
          <a:p>
            <a:pPr defTabSz="987552">
              <a:defRPr/>
            </a:pPr>
            <a:endParaRPr sz="1512"/>
          </a:p>
        </p:txBody>
      </p:sp>
      <p:pic>
        <p:nvPicPr>
          <p:cNvPr id="167" name="Google Shape;167;p16" descr="00_cittadino1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05986" y="1198371"/>
            <a:ext cx="901220" cy="90122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6"/>
          <p:cNvSpPr txBox="1"/>
          <p:nvPr/>
        </p:nvSpPr>
        <p:spPr>
          <a:xfrm rot="-5400000">
            <a:off x="931435" y="4509084"/>
            <a:ext cx="1045224" cy="222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740" tIns="98740" rIns="98740" bIns="98740" anchor="t" anchorCtr="0">
            <a:noAutofit/>
          </a:bodyPr>
          <a:lstStyle/>
          <a:p>
            <a:pPr defTabSz="987552">
              <a:lnSpc>
                <a:spcPct val="150000"/>
              </a:lnSpc>
              <a:defRPr/>
            </a:pPr>
            <a:r>
              <a:rPr lang="it" sz="648" dirty="0">
                <a:latin typeface="Titillium Web Light"/>
                <a:ea typeface="Titillium Web Light"/>
                <a:cs typeface="Titillium Web Light"/>
                <a:sym typeface="Titillium Web Light"/>
              </a:rPr>
              <a:t>NECESSITÀ / CRITICITÀ</a:t>
            </a:r>
            <a:endParaRPr sz="648" dirty="0"/>
          </a:p>
        </p:txBody>
      </p:sp>
      <p:pic>
        <p:nvPicPr>
          <p:cNvPr id="49" name="Immagine 48">
            <a:extLst>
              <a:ext uri="{FF2B5EF4-FFF2-40B4-BE49-F238E27FC236}">
                <a16:creationId xmlns:a16="http://schemas.microsoft.com/office/drawing/2014/main" id="{354382F1-5BF6-436E-A742-6DE4D6DBF1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6201" y="598467"/>
            <a:ext cx="2222975" cy="590408"/>
          </a:xfrm>
          <a:prstGeom prst="rect">
            <a:avLst/>
          </a:prstGeom>
        </p:spPr>
      </p:pic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AD2E4615-9A3D-47FE-8983-E0FE92D5AD84}"/>
              </a:ext>
            </a:extLst>
          </p:cNvPr>
          <p:cNvCxnSpPr>
            <a:cxnSpLocks/>
            <a:endCxn id="131" idx="2"/>
          </p:cNvCxnSpPr>
          <p:nvPr/>
        </p:nvCxnSpPr>
        <p:spPr>
          <a:xfrm flipV="1">
            <a:off x="1941464" y="5440937"/>
            <a:ext cx="573130" cy="25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18A10F81-1FF2-4188-913F-875030349D00}"/>
              </a:ext>
            </a:extLst>
          </p:cNvPr>
          <p:cNvCxnSpPr>
            <a:stCxn id="131" idx="6"/>
            <a:endCxn id="139" idx="2"/>
          </p:cNvCxnSpPr>
          <p:nvPr/>
        </p:nvCxnSpPr>
        <p:spPr>
          <a:xfrm>
            <a:off x="2621191" y="5440938"/>
            <a:ext cx="1304003" cy="3547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diritto 41">
            <a:extLst>
              <a:ext uri="{FF2B5EF4-FFF2-40B4-BE49-F238E27FC236}">
                <a16:creationId xmlns:a16="http://schemas.microsoft.com/office/drawing/2014/main" id="{9E4FD0D8-79C2-4DAA-BA00-00175D3251B8}"/>
              </a:ext>
            </a:extLst>
          </p:cNvPr>
          <p:cNvCxnSpPr>
            <a:cxnSpLocks/>
            <a:endCxn id="160" idx="2"/>
          </p:cNvCxnSpPr>
          <p:nvPr/>
        </p:nvCxnSpPr>
        <p:spPr>
          <a:xfrm>
            <a:off x="8541329" y="5955439"/>
            <a:ext cx="1391580" cy="7776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diritto 46">
            <a:extLst>
              <a:ext uri="{FF2B5EF4-FFF2-40B4-BE49-F238E27FC236}">
                <a16:creationId xmlns:a16="http://schemas.microsoft.com/office/drawing/2014/main" id="{B00A6666-3962-412E-BCE5-7C888D18E08D}"/>
              </a:ext>
            </a:extLst>
          </p:cNvPr>
          <p:cNvCxnSpPr>
            <a:stCxn id="160" idx="6"/>
          </p:cNvCxnSpPr>
          <p:nvPr/>
        </p:nvCxnSpPr>
        <p:spPr>
          <a:xfrm>
            <a:off x="10039505" y="5963215"/>
            <a:ext cx="61601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4">
            <a:extLst>
              <a:ext uri="{FF2B5EF4-FFF2-40B4-BE49-F238E27FC236}">
                <a16:creationId xmlns:a16="http://schemas.microsoft.com/office/drawing/2014/main" id="{556BFF66-A129-4315-93AE-BC93C9360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25449" y="450223"/>
            <a:ext cx="1893388" cy="74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991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C05FA90-412F-4820-B465-F245E004C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4898570" y="4856382"/>
            <a:ext cx="6969968" cy="1412119"/>
          </a:xfrm>
        </p:spPr>
        <p:txBody>
          <a:bodyPr>
            <a:normAutofit/>
          </a:bodyPr>
          <a:lstStyle/>
          <a:p>
            <a:r>
              <a:rPr lang="it-IT" sz="4800" b="1" dirty="0">
                <a:solidFill>
                  <a:srgbClr val="3A66B4"/>
                </a:solidFill>
              </a:rPr>
              <a:t>Stakeholders </a:t>
            </a:r>
            <a:r>
              <a:rPr lang="it-IT" sz="4800" b="1" dirty="0" err="1">
                <a:solidFill>
                  <a:srgbClr val="3A66B4"/>
                </a:solidFill>
              </a:rPr>
              <a:t>Map</a:t>
            </a:r>
            <a:r>
              <a:rPr lang="it-IT" sz="4800" b="1" dirty="0">
                <a:solidFill>
                  <a:srgbClr val="3A66B4"/>
                </a:solidFill>
              </a:rPr>
              <a:t> </a:t>
            </a:r>
          </a:p>
        </p:txBody>
      </p:sp>
      <p:pic>
        <p:nvPicPr>
          <p:cNvPr id="5" name="Picture 2" descr="Key Stakeholders In Global Payroll Part 1: Stakeholder Mapping">
            <a:extLst>
              <a:ext uri="{FF2B5EF4-FFF2-40B4-BE49-F238E27FC236}">
                <a16:creationId xmlns:a16="http://schemas.microsoft.com/office/drawing/2014/main" id="{AB473163-DDE8-4055-8E09-E50E9B2805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2" b="13782"/>
          <a:stretch/>
        </p:blipFill>
        <p:spPr bwMode="auto"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64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/>
        </p:nvSpPr>
        <p:spPr>
          <a:xfrm>
            <a:off x="812791" y="1467674"/>
            <a:ext cx="4657320" cy="373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ctr" anchorCtr="0">
            <a:noAutofit/>
          </a:bodyPr>
          <a:lstStyle/>
          <a:p>
            <a:pPr defTabSz="1097280">
              <a:buClr>
                <a:srgbClr val="000000"/>
              </a:buClr>
              <a:defRPr/>
            </a:pPr>
            <a:r>
              <a:rPr lang="it" sz="1440" kern="0" dirty="0">
                <a:solidFill>
                  <a:srgbClr val="0066CC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Stakeholder Map</a:t>
            </a:r>
            <a:endParaRPr sz="1440" kern="0" dirty="0">
              <a:solidFill>
                <a:srgbClr val="0066CC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2399005" y="907530"/>
            <a:ext cx="42048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noAutofit/>
          </a:bodyPr>
          <a:lstStyle/>
          <a:p>
            <a:pPr defTabSz="1097280">
              <a:buClr>
                <a:srgbClr val="000000"/>
              </a:buClr>
              <a:defRPr/>
            </a:pPr>
            <a:r>
              <a:rPr lang="it" sz="1680" kern="0" dirty="0">
                <a:solidFill>
                  <a:srgbClr val="0066CC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+</a:t>
            </a:r>
            <a:endParaRPr sz="1680" kern="0" dirty="0">
              <a:solidFill>
                <a:srgbClr val="0066CC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78" name="Google Shape;78;p15"/>
          <p:cNvSpPr/>
          <p:nvPr/>
        </p:nvSpPr>
        <p:spPr>
          <a:xfrm>
            <a:off x="2796294" y="1422460"/>
            <a:ext cx="3515760" cy="2287800"/>
          </a:xfrm>
          <a:prstGeom prst="rect">
            <a:avLst/>
          </a:prstGeom>
          <a:solidFill>
            <a:srgbClr val="F7F7F1"/>
          </a:solidFill>
          <a:ln>
            <a:noFill/>
          </a:ln>
        </p:spPr>
        <p:txBody>
          <a:bodyPr spcFirstLastPara="1" wrap="square" lIns="109710" tIns="109710" rIns="109710" bIns="109710" anchor="ctr" anchorCtr="0">
            <a:noAutofit/>
          </a:bodyPr>
          <a:lstStyle/>
          <a:p>
            <a:pPr defTabSz="1097280">
              <a:buClr>
                <a:srgbClr val="000000"/>
              </a:buClr>
              <a:defRPr/>
            </a:pPr>
            <a:endParaRPr sz="168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9" name="Google Shape;79;p15"/>
          <p:cNvSpPr/>
          <p:nvPr/>
        </p:nvSpPr>
        <p:spPr>
          <a:xfrm>
            <a:off x="2796294" y="3815406"/>
            <a:ext cx="3515760" cy="2287800"/>
          </a:xfrm>
          <a:prstGeom prst="rect">
            <a:avLst/>
          </a:prstGeom>
          <a:solidFill>
            <a:srgbClr val="F7F7F1"/>
          </a:solidFill>
          <a:ln>
            <a:noFill/>
          </a:ln>
        </p:spPr>
        <p:txBody>
          <a:bodyPr spcFirstLastPara="1" wrap="square" lIns="109710" tIns="109710" rIns="109710" bIns="109710" anchor="ctr" anchorCtr="0">
            <a:noAutofit/>
          </a:bodyPr>
          <a:lstStyle/>
          <a:p>
            <a:pPr defTabSz="1097280">
              <a:buClr>
                <a:srgbClr val="000000"/>
              </a:buClr>
              <a:defRPr/>
            </a:pPr>
            <a:endParaRPr sz="168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0" name="Google Shape;80;p15"/>
          <p:cNvSpPr/>
          <p:nvPr/>
        </p:nvSpPr>
        <p:spPr>
          <a:xfrm>
            <a:off x="6423499" y="1422460"/>
            <a:ext cx="3515760" cy="2287800"/>
          </a:xfrm>
          <a:prstGeom prst="rect">
            <a:avLst/>
          </a:prstGeom>
          <a:solidFill>
            <a:srgbClr val="F7F7F1"/>
          </a:solidFill>
          <a:ln>
            <a:noFill/>
          </a:ln>
        </p:spPr>
        <p:txBody>
          <a:bodyPr spcFirstLastPara="1" wrap="square" lIns="109710" tIns="109710" rIns="109710" bIns="109710" anchor="ctr" anchorCtr="0">
            <a:noAutofit/>
          </a:bodyPr>
          <a:lstStyle/>
          <a:p>
            <a:pPr defTabSz="1097280">
              <a:buClr>
                <a:srgbClr val="000000"/>
              </a:buClr>
              <a:defRPr/>
            </a:pPr>
            <a:endParaRPr sz="168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1" name="Google Shape;81;p15"/>
          <p:cNvSpPr/>
          <p:nvPr/>
        </p:nvSpPr>
        <p:spPr>
          <a:xfrm>
            <a:off x="6423499" y="3815406"/>
            <a:ext cx="3515760" cy="2287800"/>
          </a:xfrm>
          <a:prstGeom prst="rect">
            <a:avLst/>
          </a:prstGeom>
          <a:solidFill>
            <a:srgbClr val="F7F7F1"/>
          </a:solidFill>
          <a:ln>
            <a:noFill/>
          </a:ln>
        </p:spPr>
        <p:txBody>
          <a:bodyPr spcFirstLastPara="1" wrap="square" lIns="109710" tIns="109710" rIns="109710" bIns="109710" anchor="ctr" anchorCtr="0">
            <a:noAutofit/>
          </a:bodyPr>
          <a:lstStyle/>
          <a:p>
            <a:pPr defTabSz="1097280">
              <a:buClr>
                <a:srgbClr val="000000"/>
              </a:buClr>
              <a:defRPr/>
            </a:pPr>
            <a:endParaRPr sz="168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82" name="Google Shape;82;p15"/>
          <p:cNvCxnSpPr/>
          <p:nvPr/>
        </p:nvCxnSpPr>
        <p:spPr>
          <a:xfrm>
            <a:off x="2562691" y="1421094"/>
            <a:ext cx="0" cy="4681080"/>
          </a:xfrm>
          <a:prstGeom prst="straightConnector1">
            <a:avLst/>
          </a:prstGeom>
          <a:noFill/>
          <a:ln w="19050" cap="flat" cmpd="sng">
            <a:solidFill>
              <a:srgbClr val="0056CB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83" name="Google Shape;83;p15"/>
          <p:cNvCxnSpPr/>
          <p:nvPr/>
        </p:nvCxnSpPr>
        <p:spPr>
          <a:xfrm>
            <a:off x="2787355" y="6355344"/>
            <a:ext cx="7120440" cy="0"/>
          </a:xfrm>
          <a:prstGeom prst="straightConnector1">
            <a:avLst/>
          </a:prstGeom>
          <a:noFill/>
          <a:ln w="19050" cap="flat" cmpd="sng">
            <a:solidFill>
              <a:srgbClr val="0056CB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4" name="Google Shape;84;p15"/>
          <p:cNvSpPr txBox="1"/>
          <p:nvPr/>
        </p:nvSpPr>
        <p:spPr>
          <a:xfrm rot="-5400000">
            <a:off x="1064671" y="3575406"/>
            <a:ext cx="2487240" cy="359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noAutofit/>
          </a:bodyPr>
          <a:lstStyle/>
          <a:p>
            <a:pPr algn="ctr" defTabSz="1097280">
              <a:buClr>
                <a:srgbClr val="000000"/>
              </a:buClr>
              <a:defRPr/>
            </a:pPr>
            <a:r>
              <a:rPr lang="it" sz="1080" kern="0">
                <a:solidFill>
                  <a:srgbClr val="0066CC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INTERESSE DEGLI STAKEHOLDER</a:t>
            </a:r>
            <a:endParaRPr sz="1080" kern="0">
              <a:solidFill>
                <a:srgbClr val="0066CC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85" name="Google Shape;85;p15"/>
          <p:cNvSpPr txBox="1"/>
          <p:nvPr/>
        </p:nvSpPr>
        <p:spPr>
          <a:xfrm>
            <a:off x="5101572" y="6403057"/>
            <a:ext cx="2584080" cy="359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noAutofit/>
          </a:bodyPr>
          <a:lstStyle/>
          <a:p>
            <a:pPr algn="ctr" defTabSz="1097280">
              <a:buClr>
                <a:srgbClr val="000000"/>
              </a:buClr>
              <a:defRPr/>
            </a:pPr>
            <a:r>
              <a:rPr lang="it" sz="1080" kern="0">
                <a:solidFill>
                  <a:srgbClr val="0066CC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INFLUENZA  DEGLI STAKEHOLDER</a:t>
            </a:r>
            <a:endParaRPr sz="1080" kern="0">
              <a:solidFill>
                <a:srgbClr val="0066CC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86" name="Google Shape;86;p15"/>
          <p:cNvSpPr txBox="1"/>
          <p:nvPr/>
        </p:nvSpPr>
        <p:spPr>
          <a:xfrm>
            <a:off x="2404464" y="6078030"/>
            <a:ext cx="42048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noAutofit/>
          </a:bodyPr>
          <a:lstStyle/>
          <a:p>
            <a:pPr defTabSz="1097280">
              <a:buClr>
                <a:srgbClr val="000000"/>
              </a:buClr>
              <a:defRPr/>
            </a:pPr>
            <a:r>
              <a:rPr lang="it" sz="1680" kern="0">
                <a:solidFill>
                  <a:srgbClr val="0066CC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-</a:t>
            </a:r>
            <a:endParaRPr sz="1680" kern="0">
              <a:solidFill>
                <a:srgbClr val="0066CC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9981565" y="6078030"/>
            <a:ext cx="42048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noAutofit/>
          </a:bodyPr>
          <a:lstStyle/>
          <a:p>
            <a:pPr defTabSz="1097280">
              <a:buClr>
                <a:srgbClr val="000000"/>
              </a:buClr>
              <a:defRPr/>
            </a:pPr>
            <a:r>
              <a:rPr lang="it" sz="1680" kern="0">
                <a:solidFill>
                  <a:srgbClr val="0066CC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+</a:t>
            </a:r>
            <a:endParaRPr sz="1680" kern="0">
              <a:solidFill>
                <a:srgbClr val="0066CC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2819485" y="1274102"/>
            <a:ext cx="3492566" cy="22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ctr" anchorCtr="0">
            <a:no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it" sz="1680" b="1" kern="0" dirty="0">
                <a:latin typeface="Titillium Web"/>
                <a:sym typeface="Titillium Web"/>
              </a:rPr>
              <a:t>(Poco influenti, ma molto interessati) </a:t>
            </a:r>
          </a:p>
          <a:p>
            <a:pPr marL="342900" indent="-342900" algn="ctr" defTabSz="1097280">
              <a:lnSpc>
                <a:spcPct val="115000"/>
              </a:lnSpc>
              <a:buClr>
                <a:srgbClr val="000000"/>
              </a:buClr>
              <a:buFontTx/>
              <a:buChar char="-"/>
              <a:defRPr/>
            </a:pPr>
            <a:r>
              <a:rPr lang="it" sz="1680" kern="0" dirty="0">
                <a:latin typeface="Titillium Web"/>
                <a:sym typeface="Titillium Web"/>
              </a:rPr>
              <a:t>Cittadino/Utente</a:t>
            </a:r>
          </a:p>
          <a:p>
            <a:pPr marL="342900" indent="-342900" algn="ctr" defTabSz="1097280">
              <a:lnSpc>
                <a:spcPct val="115000"/>
              </a:lnSpc>
              <a:buClr>
                <a:srgbClr val="000000"/>
              </a:buClr>
              <a:buFontTx/>
              <a:buChar char="-"/>
              <a:defRPr/>
            </a:pPr>
            <a:r>
              <a:rPr lang="it" sz="1680" kern="0" dirty="0">
                <a:latin typeface="Titillium Web"/>
                <a:sym typeface="Titillium Web"/>
              </a:rPr>
              <a:t>Organo di revisione</a:t>
            </a:r>
          </a:p>
          <a:p>
            <a:pPr marL="342900" indent="-342900" algn="ctr" defTabSz="1097280">
              <a:lnSpc>
                <a:spcPct val="115000"/>
              </a:lnSpc>
              <a:buClr>
                <a:srgbClr val="000000"/>
              </a:buClr>
              <a:buFontTx/>
              <a:buChar char="-"/>
              <a:defRPr/>
            </a:pPr>
            <a:r>
              <a:rPr lang="it" sz="1680" kern="0" dirty="0">
                <a:latin typeface="Titillium Web"/>
                <a:sym typeface="Titillium Web"/>
              </a:rPr>
              <a:t>Caf/Patronati/Consulenti</a:t>
            </a:r>
          </a:p>
        </p:txBody>
      </p:sp>
      <p:sp>
        <p:nvSpPr>
          <p:cNvPr id="89" name="Google Shape;89;p15"/>
          <p:cNvSpPr txBox="1"/>
          <p:nvPr/>
        </p:nvSpPr>
        <p:spPr>
          <a:xfrm>
            <a:off x="6423497" y="1421094"/>
            <a:ext cx="3484298" cy="227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ctr" anchorCtr="0">
            <a:noAutofit/>
          </a:bodyPr>
          <a:lstStyle/>
          <a:p>
            <a:pPr algn="ctr" defTabSz="1097280">
              <a:lnSpc>
                <a:spcPct val="115000"/>
              </a:lnSpc>
              <a:buClr>
                <a:srgbClr val="000000"/>
              </a:buClr>
              <a:defRPr/>
            </a:pPr>
            <a:r>
              <a:rPr lang="it" sz="1680" b="1" kern="0" dirty="0">
                <a:latin typeface="Titillium Web"/>
                <a:ea typeface="Titillium Web"/>
                <a:cs typeface="Titillium Web"/>
                <a:sym typeface="Titillium Web"/>
              </a:rPr>
              <a:t>(Molto influenti e molto interessati) </a:t>
            </a:r>
          </a:p>
          <a:p>
            <a:pPr marL="342900" indent="-342900" algn="ctr" defTabSz="1097280">
              <a:lnSpc>
                <a:spcPct val="115000"/>
              </a:lnSpc>
              <a:buClr>
                <a:srgbClr val="000000"/>
              </a:buClr>
              <a:buFontTx/>
              <a:buChar char="-"/>
              <a:defRPr/>
            </a:pPr>
            <a:r>
              <a:rPr lang="it-IT" sz="1680" kern="0" dirty="0">
                <a:latin typeface="Titillium Web"/>
                <a:ea typeface="Titillium Web"/>
                <a:cs typeface="Titillium Web"/>
                <a:sym typeface="Titillium Web"/>
              </a:rPr>
              <a:t>Ufficio di pertinenza alla natura del credito</a:t>
            </a:r>
          </a:p>
          <a:p>
            <a:pPr marL="342900" indent="-342900" algn="ctr" defTabSz="1097280">
              <a:lnSpc>
                <a:spcPct val="115000"/>
              </a:lnSpc>
              <a:buClr>
                <a:srgbClr val="000000"/>
              </a:buClr>
              <a:buFontTx/>
              <a:buChar char="-"/>
              <a:defRPr/>
            </a:pPr>
            <a:r>
              <a:rPr lang="it-IT" sz="1680" kern="0" dirty="0">
                <a:latin typeface="Titillium Web"/>
                <a:ea typeface="Titillium Web"/>
                <a:cs typeface="Titillium Web"/>
                <a:sym typeface="Titillium Web"/>
              </a:rPr>
              <a:t>Ufficio dirigenziale</a:t>
            </a:r>
          </a:p>
          <a:p>
            <a:pPr marL="342900" indent="-342900" algn="ctr" defTabSz="1097280">
              <a:lnSpc>
                <a:spcPct val="115000"/>
              </a:lnSpc>
              <a:buClr>
                <a:srgbClr val="000000"/>
              </a:buClr>
              <a:buFontTx/>
              <a:buChar char="-"/>
              <a:defRPr/>
            </a:pPr>
            <a:r>
              <a:rPr lang="it-IT" sz="1680" kern="0" dirty="0">
                <a:latin typeface="Titillium Web"/>
                <a:sym typeface="Titillium Web"/>
              </a:rPr>
              <a:t>Responsabile del procedimento</a:t>
            </a:r>
          </a:p>
          <a:p>
            <a:pPr marL="342900" indent="-342900" algn="ctr" defTabSz="1097280">
              <a:lnSpc>
                <a:spcPct val="115000"/>
              </a:lnSpc>
              <a:buClr>
                <a:srgbClr val="000000"/>
              </a:buClr>
              <a:buFontTx/>
              <a:buChar char="-"/>
              <a:defRPr/>
            </a:pPr>
            <a:endParaRPr sz="1680" kern="0" dirty="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2819485" y="3814040"/>
            <a:ext cx="3492560" cy="2263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ctr" anchorCtr="0">
            <a:noAutofit/>
          </a:bodyPr>
          <a:lstStyle/>
          <a:p>
            <a:pPr algn="ctr" defTabSz="1097280">
              <a:lnSpc>
                <a:spcPct val="115000"/>
              </a:lnSpc>
              <a:buClr>
                <a:srgbClr val="000000"/>
              </a:buClr>
              <a:defRPr/>
            </a:pPr>
            <a:r>
              <a:rPr lang="it" sz="1680" b="1" kern="0" dirty="0">
                <a:latin typeface="Titillium Web"/>
                <a:ea typeface="Titillium Web"/>
                <a:cs typeface="Titillium Web"/>
                <a:sym typeface="Titillium Web"/>
              </a:rPr>
              <a:t>(Poco </a:t>
            </a:r>
            <a:r>
              <a:rPr lang="it" sz="1680" b="1" kern="0" dirty="0">
                <a:latin typeface="Titillium Web"/>
                <a:sym typeface="Titillium Web"/>
              </a:rPr>
              <a:t>influenti e poco interessati</a:t>
            </a:r>
            <a:r>
              <a:rPr lang="it" sz="1680" b="1" kern="0" dirty="0">
                <a:latin typeface="Titillium Web"/>
                <a:ea typeface="Titillium Web"/>
                <a:cs typeface="Titillium Web"/>
                <a:sym typeface="Titillium Web"/>
              </a:rPr>
              <a:t>) </a:t>
            </a:r>
          </a:p>
          <a:p>
            <a:pPr marL="342900" indent="-342900" algn="ctr" defTabSz="1097280">
              <a:lnSpc>
                <a:spcPct val="115000"/>
              </a:lnSpc>
              <a:buClr>
                <a:srgbClr val="000000"/>
              </a:buClr>
              <a:buFontTx/>
              <a:buChar char="-"/>
              <a:defRPr/>
            </a:pPr>
            <a:r>
              <a:rPr lang="it-IT" sz="1680" kern="0" dirty="0">
                <a:latin typeface="Titillium Web"/>
                <a:sym typeface="Titillium Web"/>
              </a:rPr>
              <a:t>Ufficio sistemi tecnologici</a:t>
            </a:r>
          </a:p>
          <a:p>
            <a:pPr marL="342900" indent="-342900" algn="ctr" defTabSz="1097280">
              <a:lnSpc>
                <a:spcPct val="115000"/>
              </a:lnSpc>
              <a:buClr>
                <a:srgbClr val="000000"/>
              </a:buClr>
              <a:buFontTx/>
              <a:buChar char="-"/>
              <a:defRPr/>
            </a:pPr>
            <a:r>
              <a:rPr lang="it-IT" sz="1680" kern="0" dirty="0">
                <a:latin typeface="Titillium Web"/>
                <a:sym typeface="Titillium Web"/>
              </a:rPr>
              <a:t>Posta</a:t>
            </a:r>
          </a:p>
          <a:p>
            <a:pPr marL="342900" indent="-342900" algn="ctr" defTabSz="1097280">
              <a:lnSpc>
                <a:spcPct val="115000"/>
              </a:lnSpc>
              <a:buClr>
                <a:srgbClr val="000000"/>
              </a:buClr>
              <a:buFontTx/>
              <a:buChar char="-"/>
              <a:defRPr/>
            </a:pPr>
            <a:r>
              <a:rPr lang="it-IT" sz="1680" kern="0" dirty="0">
                <a:latin typeface="Titillium Web"/>
                <a:sym typeface="Titillium Web"/>
              </a:rPr>
              <a:t>Front office/centralino</a:t>
            </a:r>
          </a:p>
          <a:p>
            <a:pPr marL="342900" indent="-342900" algn="ctr" defTabSz="1097280">
              <a:lnSpc>
                <a:spcPct val="115000"/>
              </a:lnSpc>
              <a:buClr>
                <a:srgbClr val="000000"/>
              </a:buClr>
              <a:buFontTx/>
              <a:buChar char="-"/>
              <a:defRPr/>
            </a:pPr>
            <a:r>
              <a:rPr lang="it-IT" sz="1680" kern="0" dirty="0">
                <a:latin typeface="Titillium Web"/>
                <a:sym typeface="Titillium Web"/>
              </a:rPr>
              <a:t>Tesoreria</a:t>
            </a:r>
            <a:endParaRPr lang="it" sz="1680" kern="0" dirty="0">
              <a:latin typeface="Titillium Web"/>
              <a:sym typeface="Titillium Web"/>
            </a:endParaRPr>
          </a:p>
          <a:p>
            <a:pPr algn="ctr" defTabSz="1097280">
              <a:lnSpc>
                <a:spcPct val="115000"/>
              </a:lnSpc>
              <a:buClr>
                <a:srgbClr val="000000"/>
              </a:buClr>
              <a:defRPr/>
            </a:pPr>
            <a:endParaRPr sz="1680" kern="0" dirty="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6423499" y="3814041"/>
            <a:ext cx="3512981" cy="2336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ctr" anchorCtr="0">
            <a:noAutofit/>
          </a:bodyPr>
          <a:lstStyle/>
          <a:p>
            <a:pPr algn="ctr" defTabSz="1097280">
              <a:lnSpc>
                <a:spcPct val="115000"/>
              </a:lnSpc>
              <a:buClr>
                <a:srgbClr val="000000"/>
              </a:buClr>
              <a:defRPr/>
            </a:pPr>
            <a:r>
              <a:rPr lang="it" sz="1680" b="1" kern="0" dirty="0">
                <a:latin typeface="Titillium Web"/>
                <a:ea typeface="Titillium Web"/>
                <a:cs typeface="Titillium Web"/>
                <a:sym typeface="Titillium Web"/>
              </a:rPr>
              <a:t>(Molto influenti, ma poco interessati</a:t>
            </a:r>
            <a:r>
              <a:rPr lang="it" sz="1680" kern="0" dirty="0">
                <a:latin typeface="Titillium Web"/>
                <a:ea typeface="Titillium Web"/>
                <a:cs typeface="Titillium Web"/>
                <a:sym typeface="Titillium Web"/>
              </a:rPr>
              <a:t>)</a:t>
            </a:r>
          </a:p>
          <a:p>
            <a:pPr marL="342900" indent="-342900" algn="ctr" defTabSz="1097280">
              <a:lnSpc>
                <a:spcPct val="115000"/>
              </a:lnSpc>
              <a:buClr>
                <a:srgbClr val="000000"/>
              </a:buClr>
              <a:buFontTx/>
              <a:buChar char="-"/>
              <a:defRPr/>
            </a:pPr>
            <a:r>
              <a:rPr lang="it" sz="1680" kern="0" dirty="0">
                <a:latin typeface="Titillium Web"/>
                <a:sym typeface="Titillium Web"/>
              </a:rPr>
              <a:t>Ufficio Protocollo</a:t>
            </a:r>
          </a:p>
          <a:p>
            <a:pPr marL="342900" indent="-342900" algn="ctr" defTabSz="1097280">
              <a:lnSpc>
                <a:spcPct val="115000"/>
              </a:lnSpc>
              <a:buClr>
                <a:srgbClr val="000000"/>
              </a:buClr>
              <a:buFontTx/>
              <a:buChar char="-"/>
              <a:defRPr/>
            </a:pPr>
            <a:r>
              <a:rPr lang="it" sz="1680" kern="0" dirty="0">
                <a:latin typeface="Titillium Web"/>
                <a:sym typeface="Titillium Web"/>
              </a:rPr>
              <a:t>Uffico Ragioneria</a:t>
            </a:r>
          </a:p>
          <a:p>
            <a:pPr marL="342900" indent="-342900" algn="ctr" defTabSz="1097280">
              <a:lnSpc>
                <a:spcPct val="115000"/>
              </a:lnSpc>
              <a:buClr>
                <a:srgbClr val="000000"/>
              </a:buClr>
              <a:buFontTx/>
              <a:buChar char="-"/>
              <a:defRPr/>
            </a:pPr>
            <a:r>
              <a:rPr lang="it" sz="1680" kern="0" dirty="0">
                <a:latin typeface="Titillium Web"/>
                <a:sym typeface="Titillium Web"/>
              </a:rPr>
              <a:t>Legislatori/Regolamentatori</a:t>
            </a:r>
          </a:p>
          <a:p>
            <a:pPr algn="ctr" defTabSz="1097280">
              <a:lnSpc>
                <a:spcPct val="115000"/>
              </a:lnSpc>
              <a:buClr>
                <a:srgbClr val="000000"/>
              </a:buClr>
              <a:defRPr/>
            </a:pPr>
            <a:endParaRPr lang="it" sz="1680" kern="0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algn="ctr" defTabSz="1097280">
              <a:lnSpc>
                <a:spcPct val="115000"/>
              </a:lnSpc>
              <a:buClr>
                <a:srgbClr val="000000"/>
              </a:buClr>
              <a:defRPr/>
            </a:pPr>
            <a:endParaRPr sz="1680" kern="0" dirty="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9B0ADDE8-CB0F-42F8-8C23-2CF2053BD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50" y="193097"/>
            <a:ext cx="2469972" cy="656009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D1BFC425-75CF-4A20-995F-9C0CC3F663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5524" y="119246"/>
            <a:ext cx="656009" cy="656009"/>
          </a:xfrm>
          <a:prstGeom prst="rect">
            <a:avLst/>
          </a:prstGeom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01C45E6A-A153-4CAD-8474-D7157FE59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8830" y="73306"/>
            <a:ext cx="1893388" cy="74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061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/>
        </p:nvSpPr>
        <p:spPr>
          <a:xfrm>
            <a:off x="812791" y="1467674"/>
            <a:ext cx="4657320" cy="373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ctr" anchorCtr="0">
            <a:noAutofit/>
          </a:bodyPr>
          <a:lstStyle/>
          <a:p>
            <a:pPr defTabSz="1097280">
              <a:buClr>
                <a:srgbClr val="000000"/>
              </a:buClr>
              <a:defRPr/>
            </a:pPr>
            <a:r>
              <a:rPr lang="it" sz="1440" kern="0" dirty="0">
                <a:solidFill>
                  <a:srgbClr val="0066CC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Stakeholder Map</a:t>
            </a:r>
            <a:endParaRPr sz="1440" kern="0" dirty="0">
              <a:solidFill>
                <a:srgbClr val="0066CC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2399005" y="907530"/>
            <a:ext cx="42048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noAutofit/>
          </a:bodyPr>
          <a:lstStyle/>
          <a:p>
            <a:pPr defTabSz="1097280">
              <a:buClr>
                <a:srgbClr val="000000"/>
              </a:buClr>
              <a:defRPr/>
            </a:pPr>
            <a:r>
              <a:rPr lang="it" sz="1680" kern="0" dirty="0">
                <a:solidFill>
                  <a:srgbClr val="0066CC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+</a:t>
            </a:r>
            <a:endParaRPr sz="1680" kern="0" dirty="0">
              <a:solidFill>
                <a:srgbClr val="0066CC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78" name="Google Shape;78;p15"/>
          <p:cNvSpPr/>
          <p:nvPr/>
        </p:nvSpPr>
        <p:spPr>
          <a:xfrm>
            <a:off x="2796294" y="1422460"/>
            <a:ext cx="3515760" cy="2287800"/>
          </a:xfrm>
          <a:prstGeom prst="rect">
            <a:avLst/>
          </a:prstGeom>
          <a:solidFill>
            <a:srgbClr val="F7F7F1"/>
          </a:solidFill>
          <a:ln>
            <a:noFill/>
          </a:ln>
        </p:spPr>
        <p:txBody>
          <a:bodyPr spcFirstLastPara="1" wrap="square" lIns="109710" tIns="109710" rIns="109710" bIns="109710" anchor="ctr" anchorCtr="0">
            <a:noAutofit/>
          </a:bodyPr>
          <a:lstStyle/>
          <a:p>
            <a:pPr defTabSz="1097280">
              <a:buClr>
                <a:srgbClr val="000000"/>
              </a:buClr>
              <a:defRPr/>
            </a:pPr>
            <a:endParaRPr sz="168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9" name="Google Shape;79;p15"/>
          <p:cNvSpPr/>
          <p:nvPr/>
        </p:nvSpPr>
        <p:spPr>
          <a:xfrm>
            <a:off x="2796294" y="3815406"/>
            <a:ext cx="3515760" cy="2287800"/>
          </a:xfrm>
          <a:prstGeom prst="rect">
            <a:avLst/>
          </a:prstGeom>
          <a:solidFill>
            <a:srgbClr val="F7F7F1"/>
          </a:solidFill>
          <a:ln>
            <a:noFill/>
          </a:ln>
        </p:spPr>
        <p:txBody>
          <a:bodyPr spcFirstLastPara="1" wrap="square" lIns="109710" tIns="109710" rIns="109710" bIns="109710" anchor="ctr" anchorCtr="0">
            <a:noAutofit/>
          </a:bodyPr>
          <a:lstStyle/>
          <a:p>
            <a:pPr defTabSz="1097280">
              <a:buClr>
                <a:srgbClr val="000000"/>
              </a:buClr>
              <a:defRPr/>
            </a:pPr>
            <a:endParaRPr sz="168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0" name="Google Shape;80;p15"/>
          <p:cNvSpPr/>
          <p:nvPr/>
        </p:nvSpPr>
        <p:spPr>
          <a:xfrm>
            <a:off x="6423499" y="1422460"/>
            <a:ext cx="3515760" cy="2287800"/>
          </a:xfrm>
          <a:prstGeom prst="rect">
            <a:avLst/>
          </a:prstGeom>
          <a:solidFill>
            <a:srgbClr val="F7F7F1"/>
          </a:solidFill>
          <a:ln>
            <a:noFill/>
          </a:ln>
        </p:spPr>
        <p:txBody>
          <a:bodyPr spcFirstLastPara="1" wrap="square" lIns="109710" tIns="109710" rIns="109710" bIns="109710" anchor="ctr" anchorCtr="0">
            <a:noAutofit/>
          </a:bodyPr>
          <a:lstStyle/>
          <a:p>
            <a:pPr defTabSz="1097280">
              <a:buClr>
                <a:srgbClr val="000000"/>
              </a:buClr>
              <a:defRPr/>
            </a:pPr>
            <a:endParaRPr sz="168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1" name="Google Shape;81;p15"/>
          <p:cNvSpPr/>
          <p:nvPr/>
        </p:nvSpPr>
        <p:spPr>
          <a:xfrm>
            <a:off x="6423499" y="3815406"/>
            <a:ext cx="3515760" cy="2287800"/>
          </a:xfrm>
          <a:prstGeom prst="rect">
            <a:avLst/>
          </a:prstGeom>
          <a:solidFill>
            <a:srgbClr val="F7F7F1"/>
          </a:solidFill>
          <a:ln>
            <a:noFill/>
          </a:ln>
        </p:spPr>
        <p:txBody>
          <a:bodyPr spcFirstLastPara="1" wrap="square" lIns="109710" tIns="109710" rIns="109710" bIns="109710" anchor="ctr" anchorCtr="0">
            <a:noAutofit/>
          </a:bodyPr>
          <a:lstStyle/>
          <a:p>
            <a:pPr defTabSz="1097280">
              <a:buClr>
                <a:srgbClr val="000000"/>
              </a:buClr>
              <a:defRPr/>
            </a:pPr>
            <a:endParaRPr sz="168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82" name="Google Shape;82;p15"/>
          <p:cNvCxnSpPr/>
          <p:nvPr/>
        </p:nvCxnSpPr>
        <p:spPr>
          <a:xfrm>
            <a:off x="2562691" y="1421094"/>
            <a:ext cx="0" cy="4681080"/>
          </a:xfrm>
          <a:prstGeom prst="straightConnector1">
            <a:avLst/>
          </a:prstGeom>
          <a:noFill/>
          <a:ln w="19050" cap="flat" cmpd="sng">
            <a:solidFill>
              <a:srgbClr val="0056CB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83" name="Google Shape;83;p15"/>
          <p:cNvCxnSpPr/>
          <p:nvPr/>
        </p:nvCxnSpPr>
        <p:spPr>
          <a:xfrm>
            <a:off x="2787355" y="6355344"/>
            <a:ext cx="7120440" cy="0"/>
          </a:xfrm>
          <a:prstGeom prst="straightConnector1">
            <a:avLst/>
          </a:prstGeom>
          <a:noFill/>
          <a:ln w="19050" cap="flat" cmpd="sng">
            <a:solidFill>
              <a:srgbClr val="0056CB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4" name="Google Shape;84;p15"/>
          <p:cNvSpPr txBox="1"/>
          <p:nvPr/>
        </p:nvSpPr>
        <p:spPr>
          <a:xfrm rot="-5400000">
            <a:off x="1064671" y="3575406"/>
            <a:ext cx="2487240" cy="359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noAutofit/>
          </a:bodyPr>
          <a:lstStyle/>
          <a:p>
            <a:pPr algn="ctr" defTabSz="1097280">
              <a:buClr>
                <a:srgbClr val="000000"/>
              </a:buClr>
              <a:defRPr/>
            </a:pPr>
            <a:r>
              <a:rPr lang="it" sz="1080" kern="0">
                <a:solidFill>
                  <a:srgbClr val="0066CC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INTERESSE DEGLI STAKEHOLDER</a:t>
            </a:r>
            <a:endParaRPr sz="1080" kern="0">
              <a:solidFill>
                <a:srgbClr val="0066CC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85" name="Google Shape;85;p15"/>
          <p:cNvSpPr txBox="1"/>
          <p:nvPr/>
        </p:nvSpPr>
        <p:spPr>
          <a:xfrm>
            <a:off x="5101572" y="6403057"/>
            <a:ext cx="2584080" cy="359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noAutofit/>
          </a:bodyPr>
          <a:lstStyle/>
          <a:p>
            <a:pPr algn="ctr" defTabSz="1097280">
              <a:buClr>
                <a:srgbClr val="000000"/>
              </a:buClr>
              <a:defRPr/>
            </a:pPr>
            <a:r>
              <a:rPr lang="it" sz="1080" kern="0">
                <a:solidFill>
                  <a:srgbClr val="0066CC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INFLUENZA  DEGLI STAKEHOLDER</a:t>
            </a:r>
            <a:endParaRPr sz="1080" kern="0">
              <a:solidFill>
                <a:srgbClr val="0066CC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86" name="Google Shape;86;p15"/>
          <p:cNvSpPr txBox="1"/>
          <p:nvPr/>
        </p:nvSpPr>
        <p:spPr>
          <a:xfrm>
            <a:off x="2404464" y="6078030"/>
            <a:ext cx="42048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noAutofit/>
          </a:bodyPr>
          <a:lstStyle/>
          <a:p>
            <a:pPr defTabSz="1097280">
              <a:buClr>
                <a:srgbClr val="000000"/>
              </a:buClr>
              <a:defRPr/>
            </a:pPr>
            <a:r>
              <a:rPr lang="it" sz="1680" kern="0">
                <a:solidFill>
                  <a:srgbClr val="0066CC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-</a:t>
            </a:r>
            <a:endParaRPr sz="1680" kern="0">
              <a:solidFill>
                <a:srgbClr val="0066CC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9981565" y="6078030"/>
            <a:ext cx="42048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noAutofit/>
          </a:bodyPr>
          <a:lstStyle/>
          <a:p>
            <a:pPr defTabSz="1097280">
              <a:buClr>
                <a:srgbClr val="000000"/>
              </a:buClr>
              <a:defRPr/>
            </a:pPr>
            <a:r>
              <a:rPr lang="it" sz="1680" kern="0">
                <a:solidFill>
                  <a:srgbClr val="0066CC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+</a:t>
            </a:r>
            <a:endParaRPr sz="1680" kern="0">
              <a:solidFill>
                <a:srgbClr val="0066CC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3282763" y="2490288"/>
            <a:ext cx="269064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ctr" anchorCtr="0">
            <a:no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it" sz="1680" b="1" kern="0" dirty="0">
                <a:latin typeface="Titillium Web"/>
                <a:sym typeface="Titillium Web"/>
              </a:rPr>
              <a:t>(Poco influenti, ma molto interessati</a:t>
            </a:r>
            <a:r>
              <a:rPr lang="it" sz="1680" kern="0" dirty="0">
                <a:latin typeface="Titillium Web"/>
                <a:ea typeface="Titillium Web"/>
                <a:cs typeface="Titillium Web"/>
                <a:sym typeface="Titillium Web"/>
              </a:rPr>
              <a:t>) </a:t>
            </a:r>
          </a:p>
          <a:p>
            <a:pPr algn="ctr" defTabSz="1097280">
              <a:lnSpc>
                <a:spcPct val="115000"/>
              </a:lnSpc>
              <a:buClr>
                <a:srgbClr val="000000"/>
              </a:buClr>
              <a:defRPr/>
            </a:pPr>
            <a:r>
              <a:rPr lang="it" sz="1440" kern="0" dirty="0">
                <a:latin typeface="Titillium Web"/>
                <a:ea typeface="Titillium Web"/>
                <a:cs typeface="Titillium Web"/>
                <a:sym typeface="Titillium Web"/>
              </a:rPr>
              <a:t>Professionisti che collaborano con la P.A., fornitori, cittadini (testimoni), </a:t>
            </a:r>
            <a:r>
              <a:rPr lang="it-IT" sz="1440" kern="0" dirty="0">
                <a:latin typeface="Titillium Web"/>
                <a:ea typeface="Titillium Web"/>
                <a:cs typeface="Titillium Web"/>
                <a:sym typeface="Titillium Web"/>
              </a:rPr>
              <a:t>dipendenti</a:t>
            </a:r>
            <a:endParaRPr lang="it" sz="1440" kern="0" dirty="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6639499" y="2231967"/>
            <a:ext cx="3134882" cy="65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ctr" anchorCtr="0">
            <a:noAutofit/>
          </a:bodyPr>
          <a:lstStyle/>
          <a:p>
            <a:pPr algn="ctr" defTabSz="1097280">
              <a:lnSpc>
                <a:spcPct val="115000"/>
              </a:lnSpc>
              <a:buClr>
                <a:srgbClr val="000000"/>
              </a:buClr>
              <a:defRPr/>
            </a:pPr>
            <a:r>
              <a:rPr lang="it" sz="1680" b="1" kern="0" dirty="0">
                <a:latin typeface="Titillium Web"/>
                <a:ea typeface="Titillium Web"/>
                <a:cs typeface="Titillium Web"/>
                <a:sym typeface="Titillium Web"/>
              </a:rPr>
              <a:t>(Molto influenti e molto interessati) </a:t>
            </a:r>
          </a:p>
          <a:p>
            <a:pPr algn="ctr" defTabSz="1097280">
              <a:lnSpc>
                <a:spcPct val="115000"/>
              </a:lnSpc>
              <a:buClr>
                <a:srgbClr val="000000"/>
              </a:buClr>
              <a:defRPr/>
            </a:pPr>
            <a:r>
              <a:rPr lang="it" sz="1440" dirty="0">
                <a:latin typeface="Titillium Web"/>
                <a:ea typeface="Titillium Web"/>
                <a:cs typeface="Titillium Web"/>
                <a:sym typeface="Titillium Web"/>
              </a:rPr>
              <a:t>Pubblica Amministrazione, Agenzia delle Entrate, Corte dei Conti, Collegio dei Revisori dei Conti, ufficio contabilità, dirigenti degli uffici, ordini e albi professionali, service provider.</a:t>
            </a:r>
            <a:endParaRPr sz="1440" kern="0" dirty="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3096539" y="4726480"/>
            <a:ext cx="291528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ctr" anchorCtr="0">
            <a:noAutofit/>
          </a:bodyPr>
          <a:lstStyle/>
          <a:p>
            <a:pPr algn="ctr" defTabSz="1097280">
              <a:lnSpc>
                <a:spcPct val="115000"/>
              </a:lnSpc>
              <a:buClr>
                <a:srgbClr val="000000"/>
              </a:buClr>
              <a:defRPr/>
            </a:pPr>
            <a:r>
              <a:rPr lang="it" sz="1680" b="1" kern="0" dirty="0">
                <a:latin typeface="Titillium Web"/>
                <a:ea typeface="Titillium Web"/>
                <a:cs typeface="Titillium Web"/>
                <a:sym typeface="Titillium Web"/>
              </a:rPr>
              <a:t>(</a:t>
            </a:r>
            <a:r>
              <a:rPr lang="it" sz="1680" b="1" kern="0" dirty="0">
                <a:latin typeface="Titillium Web"/>
                <a:sym typeface="Titillium Web"/>
              </a:rPr>
              <a:t>Poco influenti e poco interessati) </a:t>
            </a:r>
          </a:p>
          <a:p>
            <a:pPr lvl="0" algn="ctr">
              <a:lnSpc>
                <a:spcPct val="115000"/>
              </a:lnSpc>
              <a:defRPr/>
            </a:pPr>
            <a:r>
              <a:rPr lang="it" sz="1440" dirty="0">
                <a:latin typeface="Titillium Web"/>
                <a:ea typeface="Titillium Web"/>
                <a:cs typeface="Titillium Web"/>
                <a:sym typeface="Titillium Web"/>
              </a:rPr>
              <a:t>Cittadini</a:t>
            </a:r>
            <a:r>
              <a:rPr lang="it-IT" sz="1440" dirty="0">
                <a:latin typeface="Titillium Web"/>
                <a:ea typeface="Titillium Web"/>
                <a:cs typeface="Titillium Web"/>
                <a:sym typeface="Titillium Web"/>
              </a:rPr>
              <a:t>, Tesoreria</a:t>
            </a:r>
            <a:endParaRPr lang="it" sz="1440" kern="0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algn="ctr" defTabSz="1097280">
              <a:lnSpc>
                <a:spcPct val="115000"/>
              </a:lnSpc>
              <a:buClr>
                <a:srgbClr val="000000"/>
              </a:buClr>
              <a:defRPr/>
            </a:pPr>
            <a:endParaRPr sz="1680" kern="0" dirty="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6696377" y="4667945"/>
            <a:ext cx="2970005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ctr" anchorCtr="0">
            <a:noAutofit/>
          </a:bodyPr>
          <a:lstStyle/>
          <a:p>
            <a:pPr algn="ctr" defTabSz="1097280">
              <a:lnSpc>
                <a:spcPct val="115000"/>
              </a:lnSpc>
              <a:buClr>
                <a:srgbClr val="000000"/>
              </a:buClr>
              <a:defRPr/>
            </a:pPr>
            <a:r>
              <a:rPr lang="it" sz="1680" b="1" kern="0" dirty="0">
                <a:latin typeface="Titillium Web"/>
                <a:ea typeface="Titillium Web"/>
                <a:cs typeface="Titillium Web"/>
                <a:sym typeface="Titillium Web"/>
              </a:rPr>
              <a:t>(</a:t>
            </a:r>
            <a:r>
              <a:rPr lang="it" sz="1680" b="1" kern="0" dirty="0">
                <a:latin typeface="Titillium Web"/>
                <a:sym typeface="Titillium Web"/>
              </a:rPr>
              <a:t>Molto influenti, ma poco interessati)</a:t>
            </a:r>
          </a:p>
          <a:p>
            <a:pPr algn="ctr" defTabSz="1097280">
              <a:lnSpc>
                <a:spcPct val="115000"/>
              </a:lnSpc>
              <a:buClr>
                <a:srgbClr val="000000"/>
              </a:buClr>
              <a:defRPr/>
            </a:pPr>
            <a:r>
              <a:rPr lang="it" sz="1440" dirty="0">
                <a:latin typeface="Titillium Web"/>
                <a:ea typeface="Titillium Web"/>
                <a:cs typeface="Titillium Web"/>
                <a:sym typeface="Titillium Web"/>
              </a:rPr>
              <a:t>Ministero della Pubblica Amministrazione, della Giustizia, dell’Innovazione Tecnologica, Economia e Finanze, Agid, Magistratura.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9B0ADDE8-CB0F-42F8-8C23-2CF2053BD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50" y="193097"/>
            <a:ext cx="2469972" cy="656009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D1BFC425-75CF-4A20-995F-9C0CC3F663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5524" y="119246"/>
            <a:ext cx="656009" cy="656009"/>
          </a:xfrm>
          <a:prstGeom prst="rect">
            <a:avLst/>
          </a:prstGeom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E857ED97-D7A5-4129-B02E-7D3468CFD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21202" y="31612"/>
            <a:ext cx="2470798" cy="97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594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DA9BFA-1527-44BB-B86F-808FEE5C7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09960"/>
            <a:ext cx="12192000" cy="975965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>
                <a:solidFill>
                  <a:srgbClr val="3A66B4"/>
                </a:solidFill>
                <a:latin typeface="+mn-lt"/>
              </a:rPr>
              <a:t>Partecipanti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FA5290C-D43C-4374-9E33-544C49A8B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392" y="3241727"/>
            <a:ext cx="9962021" cy="3755420"/>
          </a:xfrm>
        </p:spPr>
        <p:txBody>
          <a:bodyPr numCol="2">
            <a:normAutofit fontScale="70000" lnSpcReduction="20000"/>
          </a:bodyPr>
          <a:lstStyle/>
          <a:p>
            <a:pPr>
              <a:buClr>
                <a:srgbClr val="3A66B4"/>
              </a:buClr>
              <a:buFont typeface="Wingdings" panose="05000000000000000000" pitchFamily="2" charset="2"/>
              <a:buChar char="§"/>
            </a:pPr>
            <a:r>
              <a:rPr lang="it-IT" sz="2400" b="1" dirty="0">
                <a:latin typeface="+mj-lt"/>
                <a:ea typeface="+mj-ea"/>
                <a:cs typeface="+mj-cs"/>
              </a:rPr>
              <a:t>Barbara Esposito - Tribunale di Salerno</a:t>
            </a:r>
          </a:p>
          <a:p>
            <a:pPr>
              <a:buClr>
                <a:srgbClr val="3A66B4"/>
              </a:buClr>
              <a:buFont typeface="Wingdings" panose="05000000000000000000" pitchFamily="2" charset="2"/>
              <a:buChar char="§"/>
            </a:pPr>
            <a:r>
              <a:rPr lang="it-IT" sz="2400" b="1" dirty="0">
                <a:latin typeface="+mj-lt"/>
                <a:ea typeface="+mj-ea"/>
                <a:cs typeface="+mj-cs"/>
              </a:rPr>
              <a:t>Piera Bello - Università degli Studi di Salerno</a:t>
            </a:r>
          </a:p>
          <a:p>
            <a:pPr>
              <a:buClr>
                <a:srgbClr val="3A66B4"/>
              </a:buClr>
              <a:buFont typeface="Wingdings" panose="05000000000000000000" pitchFamily="2" charset="2"/>
              <a:buChar char="§"/>
            </a:pPr>
            <a:r>
              <a:rPr lang="it-IT" sz="2400" b="1" dirty="0">
                <a:latin typeface="+mj-lt"/>
                <a:ea typeface="+mj-ea"/>
                <a:cs typeface="+mj-cs"/>
              </a:rPr>
              <a:t>Domenica Anna Matteis - Comune di Castelvetere sul Calore</a:t>
            </a:r>
          </a:p>
          <a:p>
            <a:pPr>
              <a:buClr>
                <a:srgbClr val="3A66B4"/>
              </a:buClr>
              <a:buFont typeface="Wingdings" panose="05000000000000000000" pitchFamily="2" charset="2"/>
              <a:buChar char="§"/>
            </a:pPr>
            <a:r>
              <a:rPr lang="it-IT" sz="2400" b="1" dirty="0">
                <a:latin typeface="+mj-lt"/>
                <a:ea typeface="+mj-ea"/>
                <a:cs typeface="+mj-cs"/>
              </a:rPr>
              <a:t>Rosario Brancaccio - Comune di Cava de' Tirreni</a:t>
            </a:r>
          </a:p>
          <a:p>
            <a:pPr>
              <a:buClr>
                <a:srgbClr val="3A66B4"/>
              </a:buClr>
              <a:buFont typeface="Wingdings" panose="05000000000000000000" pitchFamily="2" charset="2"/>
              <a:buChar char="§"/>
            </a:pPr>
            <a:r>
              <a:rPr lang="it-IT" sz="2400" b="1" dirty="0">
                <a:latin typeface="+mj-lt"/>
                <a:ea typeface="+mj-ea"/>
                <a:cs typeface="+mj-cs"/>
              </a:rPr>
              <a:t>Fabiana Penna - Corte di Appello di  Salerno</a:t>
            </a:r>
          </a:p>
          <a:p>
            <a:pPr>
              <a:buClr>
                <a:srgbClr val="3A66B4"/>
              </a:buClr>
              <a:buFont typeface="Wingdings" panose="05000000000000000000" pitchFamily="2" charset="2"/>
              <a:buChar char="§"/>
            </a:pPr>
            <a:r>
              <a:rPr lang="it-IT" sz="2400" b="1" dirty="0">
                <a:latin typeface="+mj-lt"/>
                <a:ea typeface="+mj-ea"/>
                <a:cs typeface="+mj-cs"/>
              </a:rPr>
              <a:t>Maria Rita Villani - Università degli Studi di Salerno</a:t>
            </a:r>
          </a:p>
          <a:p>
            <a:pPr>
              <a:buClr>
                <a:srgbClr val="3A66B4"/>
              </a:buClr>
              <a:buFont typeface="Wingdings" panose="05000000000000000000" pitchFamily="2" charset="2"/>
              <a:buChar char="§"/>
            </a:pPr>
            <a:r>
              <a:rPr lang="it-IT" sz="2400" b="1" dirty="0">
                <a:latin typeface="+mj-lt"/>
                <a:ea typeface="+mj-ea"/>
                <a:cs typeface="+mj-cs"/>
              </a:rPr>
              <a:t>Vincenzo Masullo - Comune di Cava de' Tirreni</a:t>
            </a:r>
          </a:p>
          <a:p>
            <a:pPr>
              <a:buClr>
                <a:srgbClr val="3A66B4"/>
              </a:buClr>
              <a:buFont typeface="Wingdings" panose="05000000000000000000" pitchFamily="2" charset="2"/>
              <a:buChar char="§"/>
            </a:pPr>
            <a:r>
              <a:rPr lang="it-IT" sz="2400" b="1" dirty="0">
                <a:latin typeface="+mj-lt"/>
                <a:ea typeface="+mj-ea"/>
                <a:cs typeface="+mj-cs"/>
              </a:rPr>
              <a:t>Stefania Ruggiero- Tribunale di Salerno</a:t>
            </a:r>
          </a:p>
          <a:p>
            <a:pPr>
              <a:buClr>
                <a:srgbClr val="3A66B4"/>
              </a:buClr>
              <a:buFont typeface="Wingdings" panose="05000000000000000000" pitchFamily="2" charset="2"/>
              <a:buChar char="§"/>
            </a:pPr>
            <a:r>
              <a:rPr lang="it-IT" sz="2400" b="1" dirty="0">
                <a:latin typeface="+mj-lt"/>
                <a:ea typeface="+mj-ea"/>
                <a:cs typeface="+mj-cs"/>
              </a:rPr>
              <a:t>Giuseppe Magnete - Comune di Nocera Superiore</a:t>
            </a:r>
          </a:p>
          <a:p>
            <a:pPr>
              <a:buClr>
                <a:srgbClr val="3A66B4"/>
              </a:buClr>
              <a:buFont typeface="Wingdings" panose="05000000000000000000" pitchFamily="2" charset="2"/>
              <a:buChar char="§"/>
            </a:pPr>
            <a:endParaRPr lang="it-IT" sz="2400" b="1" dirty="0">
              <a:latin typeface="+mj-lt"/>
              <a:ea typeface="+mj-ea"/>
              <a:cs typeface="+mj-cs"/>
            </a:endParaRPr>
          </a:p>
          <a:p>
            <a:pPr marL="0" indent="0">
              <a:buClr>
                <a:srgbClr val="3A66B4"/>
              </a:buClr>
              <a:buNone/>
            </a:pPr>
            <a:endParaRPr lang="it-IT" sz="2400" b="1" dirty="0">
              <a:latin typeface="+mj-lt"/>
              <a:ea typeface="+mj-ea"/>
              <a:cs typeface="+mj-cs"/>
            </a:endParaRPr>
          </a:p>
          <a:p>
            <a:pPr>
              <a:buClr>
                <a:srgbClr val="3A66B4"/>
              </a:buClr>
              <a:buFont typeface="Wingdings" panose="05000000000000000000" pitchFamily="2" charset="2"/>
              <a:buChar char="§"/>
            </a:pPr>
            <a:r>
              <a:rPr lang="it-IT" sz="2400" b="1" dirty="0">
                <a:latin typeface="+mj-lt"/>
                <a:ea typeface="+mj-ea"/>
                <a:cs typeface="+mj-cs"/>
              </a:rPr>
              <a:t>Roberto Rizzo - Comune di Castelvetere sul Calore</a:t>
            </a:r>
          </a:p>
          <a:p>
            <a:pPr>
              <a:buClr>
                <a:srgbClr val="3A66B4"/>
              </a:buClr>
              <a:buFont typeface="Wingdings" panose="05000000000000000000" pitchFamily="2" charset="2"/>
              <a:buChar char="§"/>
            </a:pPr>
            <a:r>
              <a:rPr lang="it-IT" sz="2400" b="1" dirty="0">
                <a:latin typeface="+mj-lt"/>
                <a:ea typeface="+mj-ea"/>
                <a:cs typeface="+mj-cs"/>
              </a:rPr>
              <a:t>Alda Amodeo - Corte di Appello di Salerno</a:t>
            </a:r>
          </a:p>
          <a:p>
            <a:pPr>
              <a:buClr>
                <a:srgbClr val="3A66B4"/>
              </a:buClr>
              <a:buFont typeface="Wingdings" panose="05000000000000000000" pitchFamily="2" charset="2"/>
              <a:buChar char="§"/>
            </a:pPr>
            <a:r>
              <a:rPr lang="it-IT" sz="2400" b="1" dirty="0">
                <a:latin typeface="+mj-lt"/>
                <a:ea typeface="+mj-ea"/>
                <a:cs typeface="+mj-cs"/>
              </a:rPr>
              <a:t>Federica Chessa - Comune di Castel San Giorgio</a:t>
            </a:r>
          </a:p>
          <a:p>
            <a:pPr>
              <a:buClr>
                <a:srgbClr val="3A66B4"/>
              </a:buClr>
              <a:buFont typeface="Wingdings" panose="05000000000000000000" pitchFamily="2" charset="2"/>
              <a:buChar char="§"/>
            </a:pPr>
            <a:r>
              <a:rPr lang="it-IT" sz="2400" b="1" dirty="0">
                <a:latin typeface="+mj-lt"/>
                <a:ea typeface="+mj-ea"/>
                <a:cs typeface="+mj-cs"/>
              </a:rPr>
              <a:t>Teresa Russo - Comune di Caserta</a:t>
            </a:r>
          </a:p>
          <a:p>
            <a:pPr>
              <a:buClr>
                <a:srgbClr val="3A66B4"/>
              </a:buClr>
              <a:buFont typeface="Wingdings" panose="05000000000000000000" pitchFamily="2" charset="2"/>
              <a:buChar char="§"/>
            </a:pPr>
            <a:r>
              <a:rPr lang="it-IT" sz="2400" b="1" dirty="0">
                <a:latin typeface="+mj-lt"/>
                <a:ea typeface="+mj-ea"/>
                <a:cs typeface="+mj-cs"/>
              </a:rPr>
              <a:t>Davide Fabio - Comune di Cava de' Tirreni                                                                                                                  </a:t>
            </a:r>
          </a:p>
          <a:p>
            <a:pPr>
              <a:buClr>
                <a:srgbClr val="3A66B4"/>
              </a:buClr>
              <a:buFont typeface="Wingdings" panose="05000000000000000000" pitchFamily="2" charset="2"/>
              <a:buChar char="§"/>
            </a:pPr>
            <a:r>
              <a:rPr lang="it-IT" sz="2400" b="1" dirty="0">
                <a:latin typeface="+mj-lt"/>
                <a:ea typeface="+mj-ea"/>
                <a:cs typeface="+mj-cs"/>
              </a:rPr>
              <a:t>Angela </a:t>
            </a:r>
            <a:r>
              <a:rPr lang="it-IT" sz="2400" b="1" dirty="0" err="1">
                <a:latin typeface="+mj-lt"/>
                <a:ea typeface="+mj-ea"/>
                <a:cs typeface="+mj-cs"/>
              </a:rPr>
              <a:t>Buonovino</a:t>
            </a:r>
            <a:r>
              <a:rPr lang="it-IT" sz="2400" b="1" dirty="0">
                <a:latin typeface="+mj-lt"/>
                <a:ea typeface="+mj-ea"/>
                <a:cs typeface="+mj-cs"/>
              </a:rPr>
              <a:t> - Azienda Sanitaria Locale Salerno</a:t>
            </a:r>
          </a:p>
          <a:p>
            <a:pPr>
              <a:buClr>
                <a:srgbClr val="3A66B4"/>
              </a:buClr>
              <a:buFont typeface="Wingdings" panose="05000000000000000000" pitchFamily="2" charset="2"/>
              <a:buChar char="§"/>
            </a:pPr>
            <a:r>
              <a:rPr lang="it-IT" sz="2400" b="1" dirty="0">
                <a:latin typeface="+mj-lt"/>
                <a:ea typeface="+mj-ea"/>
                <a:cs typeface="+mj-cs"/>
              </a:rPr>
              <a:t>Gennaro De Martino - Provincia di Salerno</a:t>
            </a:r>
          </a:p>
          <a:p>
            <a:pPr>
              <a:buClr>
                <a:srgbClr val="3A66B4"/>
              </a:buClr>
              <a:buFont typeface="Wingdings" panose="05000000000000000000" pitchFamily="2" charset="2"/>
              <a:buChar char="§"/>
            </a:pPr>
            <a:r>
              <a:rPr lang="it-IT" sz="2400" b="1" dirty="0">
                <a:latin typeface="+mj-lt"/>
                <a:ea typeface="+mj-ea"/>
                <a:cs typeface="+mj-cs"/>
              </a:rPr>
              <a:t>Mariella Farabella - Provincia di Salerno</a:t>
            </a:r>
          </a:p>
          <a:p>
            <a:pPr>
              <a:buClr>
                <a:srgbClr val="3A66B4"/>
              </a:buClr>
              <a:buFont typeface="Wingdings" panose="05000000000000000000" pitchFamily="2" charset="2"/>
              <a:buChar char="§"/>
            </a:pPr>
            <a:r>
              <a:rPr lang="it-IT" sz="2400" b="1" dirty="0">
                <a:latin typeface="+mj-lt"/>
                <a:ea typeface="+mj-ea"/>
                <a:cs typeface="+mj-cs"/>
              </a:rPr>
              <a:t>Tiziana Serio - Provincia di Salerno</a:t>
            </a:r>
          </a:p>
          <a:p>
            <a:pPr>
              <a:buClr>
                <a:srgbClr val="3A66B4"/>
              </a:buClr>
              <a:buFont typeface="Wingdings" panose="05000000000000000000" pitchFamily="2" charset="2"/>
              <a:buChar char="§"/>
            </a:pPr>
            <a:r>
              <a:rPr lang="it-IT" sz="2400" b="1" dirty="0">
                <a:latin typeface="+mj-lt"/>
                <a:ea typeface="+mj-ea"/>
                <a:cs typeface="+mj-cs"/>
              </a:rPr>
              <a:t>Federico Falcone - Provincia di Salerno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77EC1C8-DF08-4514-B428-4A3518175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68" y="114042"/>
            <a:ext cx="2329229" cy="618628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A3B9E8A9-F9DB-4E3B-A9F2-3FC444B5D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21202" y="31612"/>
            <a:ext cx="2470798" cy="97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D1AF4DC-9AF5-4E0C-9449-B548355180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691" y="1650256"/>
            <a:ext cx="4970618" cy="126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798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72FAB8-8C24-4F3E-91C2-EDDBB4EDA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75255"/>
            <a:ext cx="12192000" cy="763560"/>
          </a:xfrm>
        </p:spPr>
        <p:txBody>
          <a:bodyPr/>
          <a:lstStyle/>
          <a:p>
            <a:pPr algn="ctr"/>
            <a:r>
              <a:rPr lang="it-IT" sz="3600" b="1" dirty="0">
                <a:solidFill>
                  <a:srgbClr val="3A66B4"/>
                </a:solidFill>
                <a:latin typeface="+mn-lt"/>
              </a:rPr>
              <a:t>Systems</a:t>
            </a:r>
            <a:r>
              <a:rPr lang="it-IT" sz="4000" b="1" dirty="0">
                <a:solidFill>
                  <a:srgbClr val="3A66B4"/>
                </a:solidFill>
              </a:rPr>
              <a:t> Maps</a:t>
            </a:r>
          </a:p>
        </p:txBody>
      </p:sp>
      <p:pic>
        <p:nvPicPr>
          <p:cNvPr id="1026" name="Picture 2" descr="Global Food System Map">
            <a:extLst>
              <a:ext uri="{FF2B5EF4-FFF2-40B4-BE49-F238E27FC236}">
                <a16:creationId xmlns:a16="http://schemas.microsoft.com/office/drawing/2014/main" id="{9E9CE081-7FF2-4358-846E-756A10604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830" y="1572394"/>
            <a:ext cx="7292340" cy="516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80A48BA-1D44-4203-939E-A29B483A2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520" y="119246"/>
            <a:ext cx="2469972" cy="65600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40EAD5A-1E17-49D2-8623-715E86563D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5524" y="119246"/>
            <a:ext cx="656009" cy="656009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643C4D84-8903-49DF-8782-4D18E62E4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21202" y="31612"/>
            <a:ext cx="2470798" cy="97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658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ttangolo 101">
            <a:extLst>
              <a:ext uri="{FF2B5EF4-FFF2-40B4-BE49-F238E27FC236}">
                <a16:creationId xmlns:a16="http://schemas.microsoft.com/office/drawing/2014/main" id="{F7CCC55D-7E1A-43E8-93A5-8B6CBA437F03}"/>
              </a:ext>
            </a:extLst>
          </p:cNvPr>
          <p:cNvSpPr/>
          <p:nvPr/>
        </p:nvSpPr>
        <p:spPr>
          <a:xfrm>
            <a:off x="3316826" y="6210307"/>
            <a:ext cx="3370961" cy="561276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160"/>
          </a:p>
        </p:txBody>
      </p:sp>
      <p:sp>
        <p:nvSpPr>
          <p:cNvPr id="52" name="Google Shape;155;p16">
            <a:extLst>
              <a:ext uri="{FF2B5EF4-FFF2-40B4-BE49-F238E27FC236}">
                <a16:creationId xmlns:a16="http://schemas.microsoft.com/office/drawing/2014/main" id="{314A515A-21A1-4BA9-8F91-EFDF4EA6FA66}"/>
              </a:ext>
            </a:extLst>
          </p:cNvPr>
          <p:cNvSpPr/>
          <p:nvPr/>
        </p:nvSpPr>
        <p:spPr>
          <a:xfrm>
            <a:off x="6986467" y="2918775"/>
            <a:ext cx="1480982" cy="1360843"/>
          </a:xfrm>
          <a:prstGeom prst="ellipse">
            <a:avLst/>
          </a:prstGeom>
          <a:noFill/>
          <a:ln w="7620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710" tIns="109710" rIns="109710" bIns="109710" anchor="ctr" anchorCtr="0">
            <a:noAutofit/>
          </a:bodyPr>
          <a:lstStyle/>
          <a:p>
            <a:pPr defTabSz="1097280">
              <a:buClr>
                <a:srgbClr val="000000"/>
              </a:buClr>
              <a:buSzPts val="1400"/>
              <a:defRPr/>
            </a:pPr>
            <a:endParaRPr sz="168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156;p16">
            <a:extLst>
              <a:ext uri="{FF2B5EF4-FFF2-40B4-BE49-F238E27FC236}">
                <a16:creationId xmlns:a16="http://schemas.microsoft.com/office/drawing/2014/main" id="{9DDC38A9-0D22-4856-90D0-3BDC8220FF47}"/>
              </a:ext>
            </a:extLst>
          </p:cNvPr>
          <p:cNvGrpSpPr/>
          <p:nvPr/>
        </p:nvGrpSpPr>
        <p:grpSpPr>
          <a:xfrm rot="9127429" flipH="1">
            <a:off x="2272469" y="4084838"/>
            <a:ext cx="1333855" cy="1262328"/>
            <a:chOff x="-410650" y="525225"/>
            <a:chExt cx="3914112" cy="3914100"/>
          </a:xfrm>
        </p:grpSpPr>
        <p:sp>
          <p:nvSpPr>
            <p:cNvPr id="30" name="Google Shape;157;p16">
              <a:extLst>
                <a:ext uri="{FF2B5EF4-FFF2-40B4-BE49-F238E27FC236}">
                  <a16:creationId xmlns:a16="http://schemas.microsoft.com/office/drawing/2014/main" id="{550F838A-5E03-4B68-B11E-DD024971FCEA}"/>
                </a:ext>
              </a:extLst>
            </p:cNvPr>
            <p:cNvSpPr/>
            <p:nvPr/>
          </p:nvSpPr>
          <p:spPr>
            <a:xfrm rot="-5400000">
              <a:off x="-410638" y="525225"/>
              <a:ext cx="3914100" cy="39141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9050" cap="flat" cmpd="sng">
              <a:solidFill>
                <a:srgbClr val="0066CC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9710" tIns="109710" rIns="109710" bIns="109710" anchor="ctr" anchorCtr="0">
              <a:noAutofit/>
            </a:bodyPr>
            <a:lstStyle/>
            <a:p>
              <a:pPr defTabSz="1097280">
                <a:buClr>
                  <a:srgbClr val="000000"/>
                </a:buClr>
                <a:buSzPts val="1400"/>
                <a:defRPr/>
              </a:pPr>
              <a:endParaRPr sz="168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58;p16">
              <a:extLst>
                <a:ext uri="{FF2B5EF4-FFF2-40B4-BE49-F238E27FC236}">
                  <a16:creationId xmlns:a16="http://schemas.microsoft.com/office/drawing/2014/main" id="{360B1284-8177-4B30-AF56-26B02F212C90}"/>
                </a:ext>
              </a:extLst>
            </p:cNvPr>
            <p:cNvSpPr/>
            <p:nvPr/>
          </p:nvSpPr>
          <p:spPr>
            <a:xfrm>
              <a:off x="-410650" y="525225"/>
              <a:ext cx="3914100" cy="39141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9050" cap="flat" cmpd="sng">
              <a:solidFill>
                <a:srgbClr val="0066CC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9710" tIns="109710" rIns="109710" bIns="109710" anchor="ctr" anchorCtr="0">
              <a:noAutofit/>
            </a:bodyPr>
            <a:lstStyle/>
            <a:p>
              <a:pPr defTabSz="1097280">
                <a:buClr>
                  <a:srgbClr val="000000"/>
                </a:buClr>
                <a:buSzPts val="1400"/>
                <a:defRPr/>
              </a:pPr>
              <a:endParaRPr sz="168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" name="Google Shape;214;p17"/>
          <p:cNvSpPr txBox="1"/>
          <p:nvPr/>
        </p:nvSpPr>
        <p:spPr>
          <a:xfrm>
            <a:off x="766334" y="787784"/>
            <a:ext cx="4657320" cy="373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ctr" anchorCtr="0">
            <a:noAutofit/>
          </a:bodyPr>
          <a:lstStyle/>
          <a:p>
            <a:pPr defTabSz="1097280">
              <a:buClr>
                <a:srgbClr val="000000"/>
              </a:buClr>
              <a:defRPr/>
            </a:pPr>
            <a:endParaRPr sz="1440" kern="0" dirty="0">
              <a:solidFill>
                <a:srgbClr val="0066CC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216" name="Google Shape;216;p17"/>
          <p:cNvSpPr/>
          <p:nvPr/>
        </p:nvSpPr>
        <p:spPr>
          <a:xfrm>
            <a:off x="3032338" y="2654747"/>
            <a:ext cx="1270408" cy="113237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109710" tIns="109710" rIns="109710" bIns="109710" anchor="ctr" anchorCtr="0">
            <a:noAutofit/>
          </a:bodyPr>
          <a:lstStyle/>
          <a:p>
            <a:pPr defTabSz="1097280">
              <a:buClr>
                <a:srgbClr val="000000"/>
              </a:buClr>
              <a:buSzPts val="1400"/>
              <a:defRPr/>
            </a:pPr>
            <a:endParaRPr sz="168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7"/>
          <p:cNvSpPr txBox="1"/>
          <p:nvPr/>
        </p:nvSpPr>
        <p:spPr>
          <a:xfrm>
            <a:off x="2832889" y="5322740"/>
            <a:ext cx="1556280" cy="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noAutofit/>
          </a:bodyPr>
          <a:lstStyle/>
          <a:p>
            <a:pPr algn="ctr" defTabSz="1097280">
              <a:lnSpc>
                <a:spcPct val="115000"/>
              </a:lnSpc>
              <a:buClr>
                <a:srgbClr val="5A6772"/>
              </a:buClr>
              <a:buSzPts val="1100"/>
              <a:defRPr/>
            </a:pPr>
            <a:r>
              <a:rPr lang="it" sz="1320" b="1" i="1" kern="0" dirty="0">
                <a:solidFill>
                  <a:srgbClr val="5A6772"/>
                </a:solidFill>
                <a:latin typeface="Arial"/>
                <a:ea typeface="Arial"/>
                <a:cs typeface="Arial"/>
                <a:sym typeface="Arial"/>
              </a:rPr>
              <a:t>Cittadino</a:t>
            </a:r>
          </a:p>
          <a:p>
            <a:pPr algn="ctr" defTabSz="1097280">
              <a:lnSpc>
                <a:spcPct val="115000"/>
              </a:lnSpc>
              <a:buClr>
                <a:srgbClr val="5A6772"/>
              </a:buClr>
              <a:buSzPts val="1100"/>
              <a:defRPr/>
            </a:pPr>
            <a:r>
              <a:rPr lang="it" sz="1320" b="1" i="1" dirty="0">
                <a:solidFill>
                  <a:srgbClr val="5A6772"/>
                </a:solidFill>
              </a:rPr>
              <a:t>Mario Bianchi</a:t>
            </a:r>
            <a:endParaRPr sz="1320" b="1" i="1" kern="0" dirty="0">
              <a:solidFill>
                <a:srgbClr val="5A67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9" name="Google Shape;219;p17"/>
          <p:cNvCxnSpPr>
            <a:cxnSpLocks/>
          </p:cNvCxnSpPr>
          <p:nvPr/>
        </p:nvCxnSpPr>
        <p:spPr>
          <a:xfrm flipH="1">
            <a:off x="3657691" y="4446832"/>
            <a:ext cx="33722" cy="87590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" name="Immagine 7">
            <a:extLst>
              <a:ext uri="{FF2B5EF4-FFF2-40B4-BE49-F238E27FC236}">
                <a16:creationId xmlns:a16="http://schemas.microsoft.com/office/drawing/2014/main" id="{19539EF7-E21D-4112-A271-1A2BBC43D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520" y="119246"/>
            <a:ext cx="2469972" cy="65600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C89DE96-FAF1-4CA6-84B1-960FC6DD4B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5524" y="119246"/>
            <a:ext cx="656009" cy="656009"/>
          </a:xfrm>
          <a:prstGeom prst="rect">
            <a:avLst/>
          </a:prstGeom>
        </p:spPr>
      </p:pic>
      <p:sp>
        <p:nvSpPr>
          <p:cNvPr id="13" name="Google Shape;155;p16">
            <a:extLst>
              <a:ext uri="{FF2B5EF4-FFF2-40B4-BE49-F238E27FC236}">
                <a16:creationId xmlns:a16="http://schemas.microsoft.com/office/drawing/2014/main" id="{301B610B-AF3E-4788-BEC3-3CA3AA2B971D}"/>
              </a:ext>
            </a:extLst>
          </p:cNvPr>
          <p:cNvSpPr/>
          <p:nvPr/>
        </p:nvSpPr>
        <p:spPr>
          <a:xfrm>
            <a:off x="927011" y="2368646"/>
            <a:ext cx="2462400" cy="2386080"/>
          </a:xfrm>
          <a:prstGeom prst="ellipse">
            <a:avLst/>
          </a:prstGeom>
          <a:noFill/>
          <a:ln w="7620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710" tIns="109710" rIns="109710" bIns="109710" anchor="ctr" anchorCtr="0">
            <a:noAutofit/>
          </a:bodyPr>
          <a:lstStyle/>
          <a:p>
            <a:pPr defTabSz="1097280">
              <a:buClr>
                <a:srgbClr val="000000"/>
              </a:buClr>
              <a:buSzPts val="1400"/>
              <a:defRPr/>
            </a:pPr>
            <a:endParaRPr sz="168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262;p19">
            <a:extLst>
              <a:ext uri="{FF2B5EF4-FFF2-40B4-BE49-F238E27FC236}">
                <a16:creationId xmlns:a16="http://schemas.microsoft.com/office/drawing/2014/main" id="{866DC576-EB7E-4412-9AFE-ADF7A020657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1587" b="1597"/>
          <a:stretch/>
        </p:blipFill>
        <p:spPr>
          <a:xfrm>
            <a:off x="1828712" y="1744394"/>
            <a:ext cx="1081560" cy="1042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64;p19">
            <a:extLst>
              <a:ext uri="{FF2B5EF4-FFF2-40B4-BE49-F238E27FC236}">
                <a16:creationId xmlns:a16="http://schemas.microsoft.com/office/drawing/2014/main" id="{10B161AC-D2F9-43B3-84BE-712D61664EA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1587" b="1597"/>
          <a:stretch/>
        </p:blipFill>
        <p:spPr>
          <a:xfrm>
            <a:off x="2450088" y="2044488"/>
            <a:ext cx="1081560" cy="1042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261;p19">
            <a:extLst>
              <a:ext uri="{FF2B5EF4-FFF2-40B4-BE49-F238E27FC236}">
                <a16:creationId xmlns:a16="http://schemas.microsoft.com/office/drawing/2014/main" id="{65D89C0D-9AD2-4C21-8DE8-0FB874FC267B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t="1587" b="1597"/>
          <a:stretch/>
        </p:blipFill>
        <p:spPr>
          <a:xfrm>
            <a:off x="1084598" y="1726310"/>
            <a:ext cx="1081560" cy="104256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2;p16">
            <a:extLst>
              <a:ext uri="{FF2B5EF4-FFF2-40B4-BE49-F238E27FC236}">
                <a16:creationId xmlns:a16="http://schemas.microsoft.com/office/drawing/2014/main" id="{A2A406B2-9DF1-45F4-AA34-ECA2679CE9AA}"/>
              </a:ext>
            </a:extLst>
          </p:cNvPr>
          <p:cNvSpPr txBox="1"/>
          <p:nvPr/>
        </p:nvSpPr>
        <p:spPr>
          <a:xfrm>
            <a:off x="1405140" y="3088440"/>
            <a:ext cx="1556280" cy="34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noAutofit/>
          </a:bodyPr>
          <a:lstStyle/>
          <a:p>
            <a:pPr algn="ctr" defTabSz="1097280">
              <a:lnSpc>
                <a:spcPct val="115000"/>
              </a:lnSpc>
              <a:buClr>
                <a:srgbClr val="0056CB"/>
              </a:buClr>
              <a:buSzPts val="800"/>
              <a:defRPr/>
            </a:pPr>
            <a:r>
              <a:rPr lang="it" sz="960" b="1" kern="0" dirty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ATTIVITÀ INFORMATIVE PRELIMINARI ALL’ISTANZA</a:t>
            </a:r>
          </a:p>
          <a:p>
            <a:pPr algn="ctr" defTabSz="1097280">
              <a:lnSpc>
                <a:spcPct val="115000"/>
              </a:lnSpc>
              <a:buClr>
                <a:srgbClr val="0056CB"/>
              </a:buClr>
              <a:buSzPts val="800"/>
              <a:defRPr/>
            </a:pPr>
            <a:endParaRPr sz="960" b="1" kern="0" dirty="0">
              <a:solidFill>
                <a:srgbClr val="0066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227;p18">
            <a:extLst>
              <a:ext uri="{FF2B5EF4-FFF2-40B4-BE49-F238E27FC236}">
                <a16:creationId xmlns:a16="http://schemas.microsoft.com/office/drawing/2014/main" id="{7D66DDB1-F2FA-49B5-B5C7-2E8EDD438D67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t="1802" b="1802"/>
          <a:stretch/>
        </p:blipFill>
        <p:spPr>
          <a:xfrm>
            <a:off x="1571080" y="4067793"/>
            <a:ext cx="1301940" cy="12549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" name="Google Shape;219;p17">
            <a:extLst>
              <a:ext uri="{FF2B5EF4-FFF2-40B4-BE49-F238E27FC236}">
                <a16:creationId xmlns:a16="http://schemas.microsoft.com/office/drawing/2014/main" id="{92163F02-BC29-4BB7-A07E-2E97111449D0}"/>
              </a:ext>
            </a:extLst>
          </p:cNvPr>
          <p:cNvCxnSpPr/>
          <p:nvPr/>
        </p:nvCxnSpPr>
        <p:spPr>
          <a:xfrm>
            <a:off x="1069129" y="4392707"/>
            <a:ext cx="1440" cy="257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" name="Google Shape;218;p17">
            <a:extLst>
              <a:ext uri="{FF2B5EF4-FFF2-40B4-BE49-F238E27FC236}">
                <a16:creationId xmlns:a16="http://schemas.microsoft.com/office/drawing/2014/main" id="{E4FBD066-ECD5-4698-AC15-81812162D3C0}"/>
              </a:ext>
            </a:extLst>
          </p:cNvPr>
          <p:cNvSpPr txBox="1"/>
          <p:nvPr/>
        </p:nvSpPr>
        <p:spPr>
          <a:xfrm>
            <a:off x="487412" y="4626683"/>
            <a:ext cx="1556280" cy="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noAutofit/>
          </a:bodyPr>
          <a:lstStyle/>
          <a:p>
            <a:pPr algn="ctr" defTabSz="1097280">
              <a:lnSpc>
                <a:spcPct val="115000"/>
              </a:lnSpc>
              <a:buClr>
                <a:srgbClr val="5A6772"/>
              </a:buClr>
              <a:buSzPts val="1100"/>
              <a:defRPr/>
            </a:pPr>
            <a:r>
              <a:rPr lang="it" sz="1320" b="1" i="1" dirty="0">
                <a:solidFill>
                  <a:srgbClr val="5A6772"/>
                </a:solidFill>
              </a:rPr>
              <a:t>Impiegato Front Office</a:t>
            </a:r>
            <a:endParaRPr lang="it" sz="1320" b="1" i="1" kern="0" dirty="0">
              <a:solidFill>
                <a:srgbClr val="5A6772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defTabSz="1097280">
              <a:lnSpc>
                <a:spcPct val="115000"/>
              </a:lnSpc>
              <a:buClr>
                <a:srgbClr val="5A6772"/>
              </a:buClr>
              <a:buSzPts val="1100"/>
              <a:defRPr/>
            </a:pPr>
            <a:endParaRPr sz="1320" b="1" i="1" kern="0" dirty="0">
              <a:solidFill>
                <a:srgbClr val="5A67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226;p18">
            <a:extLst>
              <a:ext uri="{FF2B5EF4-FFF2-40B4-BE49-F238E27FC236}">
                <a16:creationId xmlns:a16="http://schemas.microsoft.com/office/drawing/2014/main" id="{CB53E5EE-E499-44DE-968D-9182CCCC1D9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1802" b="1802"/>
          <a:stretch/>
        </p:blipFill>
        <p:spPr>
          <a:xfrm>
            <a:off x="489712" y="3333717"/>
            <a:ext cx="1184399" cy="119694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18;p17">
            <a:extLst>
              <a:ext uri="{FF2B5EF4-FFF2-40B4-BE49-F238E27FC236}">
                <a16:creationId xmlns:a16="http://schemas.microsoft.com/office/drawing/2014/main" id="{C26BD53E-F9CE-4528-9DD6-97EE3A497B37}"/>
              </a:ext>
            </a:extLst>
          </p:cNvPr>
          <p:cNvSpPr txBox="1"/>
          <p:nvPr/>
        </p:nvSpPr>
        <p:spPr>
          <a:xfrm>
            <a:off x="1395925" y="5310911"/>
            <a:ext cx="1556280" cy="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noAutofit/>
          </a:bodyPr>
          <a:lstStyle/>
          <a:p>
            <a:pPr algn="ctr" defTabSz="1097280">
              <a:lnSpc>
                <a:spcPct val="115000"/>
              </a:lnSpc>
              <a:buClr>
                <a:srgbClr val="5A6772"/>
              </a:buClr>
              <a:buSzPts val="1100"/>
              <a:defRPr/>
            </a:pPr>
            <a:r>
              <a:rPr lang="it" sz="1320" b="1" i="1" dirty="0">
                <a:solidFill>
                  <a:srgbClr val="5A6772"/>
                </a:solidFill>
              </a:rPr>
              <a:t>Consulente Privato</a:t>
            </a:r>
            <a:endParaRPr lang="it" sz="1320" b="1" i="1" kern="0" dirty="0">
              <a:solidFill>
                <a:srgbClr val="5A6772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defTabSz="1097280">
              <a:lnSpc>
                <a:spcPct val="115000"/>
              </a:lnSpc>
              <a:buClr>
                <a:srgbClr val="5A6772"/>
              </a:buClr>
              <a:buSzPts val="1100"/>
              <a:defRPr/>
            </a:pPr>
            <a:endParaRPr sz="1320" b="1" i="1" kern="0" dirty="0">
              <a:solidFill>
                <a:srgbClr val="5A67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" name="Google Shape;219;p17">
            <a:extLst>
              <a:ext uri="{FF2B5EF4-FFF2-40B4-BE49-F238E27FC236}">
                <a16:creationId xmlns:a16="http://schemas.microsoft.com/office/drawing/2014/main" id="{A07F5744-25AB-47B7-B103-A687BEBBC772}"/>
              </a:ext>
            </a:extLst>
          </p:cNvPr>
          <p:cNvCxnSpPr/>
          <p:nvPr/>
        </p:nvCxnSpPr>
        <p:spPr>
          <a:xfrm>
            <a:off x="2174065" y="5164748"/>
            <a:ext cx="1440" cy="257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" name="Google Shape;166;p16">
            <a:extLst>
              <a:ext uri="{FF2B5EF4-FFF2-40B4-BE49-F238E27FC236}">
                <a16:creationId xmlns:a16="http://schemas.microsoft.com/office/drawing/2014/main" id="{41AE7ABD-DFAD-4AF2-BDB8-F7C4BE9ED2A8}"/>
              </a:ext>
            </a:extLst>
          </p:cNvPr>
          <p:cNvSpPr txBox="1"/>
          <p:nvPr/>
        </p:nvSpPr>
        <p:spPr>
          <a:xfrm>
            <a:off x="1357236" y="1243352"/>
            <a:ext cx="2166120" cy="8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noAutofit/>
          </a:bodyPr>
          <a:lstStyle/>
          <a:p>
            <a:pPr defTabSz="1097280">
              <a:lnSpc>
                <a:spcPct val="200000"/>
              </a:lnSpc>
              <a:buClr>
                <a:srgbClr val="5A6772"/>
              </a:buClr>
              <a:buSzPts val="600"/>
              <a:defRPr/>
            </a:pPr>
            <a:r>
              <a:rPr lang="it" sz="720" b="1" kern="0" dirty="0">
                <a:solidFill>
                  <a:srgbClr val="5A6772"/>
                </a:solidFill>
                <a:latin typeface="Arial"/>
                <a:ea typeface="Arial"/>
                <a:cs typeface="Arial"/>
                <a:sym typeface="Arial"/>
              </a:rPr>
              <a:t>SCAMBIO DI INFORMAZIONI</a:t>
            </a:r>
            <a:endParaRPr sz="168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097280">
              <a:lnSpc>
                <a:spcPct val="200000"/>
              </a:lnSpc>
              <a:buClr>
                <a:srgbClr val="5A6772"/>
              </a:buClr>
              <a:buSzPts val="600"/>
              <a:defRPr/>
            </a:pPr>
            <a:r>
              <a:rPr lang="it" sz="720" b="1" kern="0" dirty="0">
                <a:solidFill>
                  <a:srgbClr val="5A6772"/>
                </a:solidFill>
                <a:latin typeface="Arial"/>
                <a:ea typeface="Arial"/>
                <a:cs typeface="Arial"/>
                <a:sym typeface="Arial"/>
              </a:rPr>
              <a:t>SCAMBIO DI DENARO</a:t>
            </a:r>
            <a:endParaRPr sz="168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097280">
              <a:lnSpc>
                <a:spcPct val="150000"/>
              </a:lnSpc>
              <a:buClr>
                <a:srgbClr val="000000"/>
              </a:buClr>
              <a:buSzPts val="700"/>
              <a:defRPr/>
            </a:pPr>
            <a:endParaRPr sz="840" b="1" kern="0" dirty="0">
              <a:solidFill>
                <a:srgbClr val="5A6772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097280">
              <a:buClr>
                <a:srgbClr val="000000"/>
              </a:buClr>
              <a:buSzPts val="700"/>
              <a:defRPr/>
            </a:pPr>
            <a:endParaRPr sz="840" b="1" kern="0" dirty="0">
              <a:solidFill>
                <a:srgbClr val="5A67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" name="Google Shape;167;p16">
            <a:extLst>
              <a:ext uri="{FF2B5EF4-FFF2-40B4-BE49-F238E27FC236}">
                <a16:creationId xmlns:a16="http://schemas.microsoft.com/office/drawing/2014/main" id="{1F0678BF-26F4-481C-BAF3-61CC4C9F6285}"/>
              </a:ext>
            </a:extLst>
          </p:cNvPr>
          <p:cNvCxnSpPr/>
          <p:nvPr/>
        </p:nvCxnSpPr>
        <p:spPr>
          <a:xfrm>
            <a:off x="907048" y="1512220"/>
            <a:ext cx="393120" cy="0"/>
          </a:xfrm>
          <a:prstGeom prst="straightConnector1">
            <a:avLst/>
          </a:prstGeom>
          <a:noFill/>
          <a:ln w="28575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" name="Google Shape;168;p16">
            <a:extLst>
              <a:ext uri="{FF2B5EF4-FFF2-40B4-BE49-F238E27FC236}">
                <a16:creationId xmlns:a16="http://schemas.microsoft.com/office/drawing/2014/main" id="{73733755-FA02-475A-ABB7-92A16E2A9EC2}"/>
              </a:ext>
            </a:extLst>
          </p:cNvPr>
          <p:cNvCxnSpPr/>
          <p:nvPr/>
        </p:nvCxnSpPr>
        <p:spPr>
          <a:xfrm>
            <a:off x="907048" y="1721693"/>
            <a:ext cx="393120" cy="0"/>
          </a:xfrm>
          <a:prstGeom prst="straightConnector1">
            <a:avLst/>
          </a:prstGeom>
          <a:noFill/>
          <a:ln w="19050" cap="flat" cmpd="sng">
            <a:solidFill>
              <a:srgbClr val="0066CC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2" name="Google Shape;154;p16">
            <a:extLst>
              <a:ext uri="{FF2B5EF4-FFF2-40B4-BE49-F238E27FC236}">
                <a16:creationId xmlns:a16="http://schemas.microsoft.com/office/drawing/2014/main" id="{9B9DFA55-C86C-40D7-B24F-ACAD371C8FE8}"/>
              </a:ext>
            </a:extLst>
          </p:cNvPr>
          <p:cNvSpPr/>
          <p:nvPr/>
        </p:nvSpPr>
        <p:spPr>
          <a:xfrm>
            <a:off x="3975495" y="2342563"/>
            <a:ext cx="4546954" cy="2897894"/>
          </a:xfrm>
          <a:prstGeom prst="ellipse">
            <a:avLst/>
          </a:prstGeom>
          <a:noFill/>
          <a:ln w="7620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710" tIns="109710" rIns="109710" bIns="109710" anchor="ctr" anchorCtr="0">
            <a:noAutofit/>
          </a:bodyPr>
          <a:lstStyle/>
          <a:p>
            <a:pPr defTabSz="1097280">
              <a:buClr>
                <a:srgbClr val="000000"/>
              </a:buClr>
              <a:buSzPts val="1400"/>
              <a:defRPr/>
            </a:pPr>
            <a:endParaRPr sz="168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" name="Google Shape;155;p17">
            <a:extLst>
              <a:ext uri="{FF2B5EF4-FFF2-40B4-BE49-F238E27FC236}">
                <a16:creationId xmlns:a16="http://schemas.microsoft.com/office/drawing/2014/main" id="{5F77D0B8-3A1B-4E88-9F00-B6404418D520}"/>
              </a:ext>
            </a:extLst>
          </p:cNvPr>
          <p:cNvGrpSpPr/>
          <p:nvPr/>
        </p:nvGrpSpPr>
        <p:grpSpPr>
          <a:xfrm>
            <a:off x="2948026" y="2776039"/>
            <a:ext cx="1348368" cy="1621710"/>
            <a:chOff x="5340068" y="925891"/>
            <a:chExt cx="1803075" cy="1803075"/>
          </a:xfrm>
        </p:grpSpPr>
        <p:sp>
          <p:nvSpPr>
            <p:cNvPr id="11" name="Google Shape;156;p17">
              <a:extLst>
                <a:ext uri="{FF2B5EF4-FFF2-40B4-BE49-F238E27FC236}">
                  <a16:creationId xmlns:a16="http://schemas.microsoft.com/office/drawing/2014/main" id="{0CA328CC-26E6-4837-A6DD-EE47945B82DB}"/>
                </a:ext>
              </a:extLst>
            </p:cNvPr>
            <p:cNvSpPr/>
            <p:nvPr/>
          </p:nvSpPr>
          <p:spPr>
            <a:xfrm>
              <a:off x="5567956" y="1010768"/>
              <a:ext cx="1473900" cy="1473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8740" tIns="98740" rIns="98740" bIns="98740" anchor="ctr" anchorCtr="0">
              <a:noAutofit/>
            </a:bodyPr>
            <a:lstStyle/>
            <a:p>
              <a:pPr defTabSz="987552">
                <a:defRPr/>
              </a:pPr>
              <a:endParaRPr sz="1512"/>
            </a:p>
          </p:txBody>
        </p:sp>
        <p:pic>
          <p:nvPicPr>
            <p:cNvPr id="12" name="Google Shape;157;p17" descr="04_sindaco.png">
              <a:extLst>
                <a:ext uri="{FF2B5EF4-FFF2-40B4-BE49-F238E27FC236}">
                  <a16:creationId xmlns:a16="http://schemas.microsoft.com/office/drawing/2014/main" id="{EBE13E39-D3AB-476B-955C-A34FEBC3AF1B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5340068" y="925891"/>
              <a:ext cx="1803075" cy="1803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" name="Google Shape;191;p16">
            <a:extLst>
              <a:ext uri="{FF2B5EF4-FFF2-40B4-BE49-F238E27FC236}">
                <a16:creationId xmlns:a16="http://schemas.microsoft.com/office/drawing/2014/main" id="{12D2A931-8D0D-492C-8BC0-C4E3EB30F459}"/>
              </a:ext>
            </a:extLst>
          </p:cNvPr>
          <p:cNvSpPr txBox="1"/>
          <p:nvPr/>
        </p:nvSpPr>
        <p:spPr>
          <a:xfrm>
            <a:off x="4867619" y="3382062"/>
            <a:ext cx="1556280" cy="34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noAutofit/>
          </a:bodyPr>
          <a:lstStyle/>
          <a:p>
            <a:pPr algn="ctr" defTabSz="1097280">
              <a:lnSpc>
                <a:spcPct val="115000"/>
              </a:lnSpc>
              <a:buClr>
                <a:srgbClr val="0056CB"/>
              </a:buClr>
              <a:buSzPts val="800"/>
              <a:defRPr/>
            </a:pPr>
            <a:r>
              <a:rPr lang="it" sz="960" b="1" kern="0" dirty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SISTEMA PA ISTANZA RECUPERO CREDITO</a:t>
            </a:r>
            <a:endParaRPr sz="960" b="1" kern="0" dirty="0">
              <a:solidFill>
                <a:srgbClr val="0066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265;p19">
            <a:extLst>
              <a:ext uri="{FF2B5EF4-FFF2-40B4-BE49-F238E27FC236}">
                <a16:creationId xmlns:a16="http://schemas.microsoft.com/office/drawing/2014/main" id="{C20D3A9D-C589-47AF-B49E-C9F74A4EC321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t="1802" b="1802"/>
          <a:stretch/>
        </p:blipFill>
        <p:spPr>
          <a:xfrm>
            <a:off x="4010766" y="2101062"/>
            <a:ext cx="1081560" cy="1042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263;p19">
            <a:extLst>
              <a:ext uri="{FF2B5EF4-FFF2-40B4-BE49-F238E27FC236}">
                <a16:creationId xmlns:a16="http://schemas.microsoft.com/office/drawing/2014/main" id="{1A6A5568-FC54-4126-8065-5D6A0AEE3A61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 t="1587" b="1597"/>
          <a:stretch/>
        </p:blipFill>
        <p:spPr>
          <a:xfrm>
            <a:off x="4711710" y="1838628"/>
            <a:ext cx="1081560" cy="1042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239;p18">
            <a:extLst>
              <a:ext uri="{FF2B5EF4-FFF2-40B4-BE49-F238E27FC236}">
                <a16:creationId xmlns:a16="http://schemas.microsoft.com/office/drawing/2014/main" id="{0ACE020E-76A8-4841-866C-05F17D5B046A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t="1802" b="1802"/>
          <a:stretch/>
        </p:blipFill>
        <p:spPr>
          <a:xfrm>
            <a:off x="5332291" y="1690743"/>
            <a:ext cx="1301940" cy="12549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" name="Google Shape;219;p17">
            <a:extLst>
              <a:ext uri="{FF2B5EF4-FFF2-40B4-BE49-F238E27FC236}">
                <a16:creationId xmlns:a16="http://schemas.microsoft.com/office/drawing/2014/main" id="{86F2EB0D-61CD-4966-9C06-7FC75D058E61}"/>
              </a:ext>
            </a:extLst>
          </p:cNvPr>
          <p:cNvCxnSpPr>
            <a:cxnSpLocks/>
          </p:cNvCxnSpPr>
          <p:nvPr/>
        </p:nvCxnSpPr>
        <p:spPr>
          <a:xfrm flipH="1">
            <a:off x="7920360" y="2124912"/>
            <a:ext cx="142663" cy="257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218;p17">
            <a:extLst>
              <a:ext uri="{FF2B5EF4-FFF2-40B4-BE49-F238E27FC236}">
                <a16:creationId xmlns:a16="http://schemas.microsoft.com/office/drawing/2014/main" id="{19183CB0-FD81-475A-B04B-293A1ED00C40}"/>
              </a:ext>
            </a:extLst>
          </p:cNvPr>
          <p:cNvSpPr txBox="1"/>
          <p:nvPr/>
        </p:nvSpPr>
        <p:spPr>
          <a:xfrm>
            <a:off x="5092326" y="778378"/>
            <a:ext cx="1556280" cy="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noAutofit/>
          </a:bodyPr>
          <a:lstStyle/>
          <a:p>
            <a:pPr algn="ctr" defTabSz="1097280">
              <a:lnSpc>
                <a:spcPct val="115000"/>
              </a:lnSpc>
              <a:buClr>
                <a:srgbClr val="5A6772"/>
              </a:buClr>
              <a:buSzPts val="1100"/>
              <a:defRPr/>
            </a:pPr>
            <a:r>
              <a:rPr lang="it" sz="1320" b="1" i="1" kern="0" dirty="0">
                <a:solidFill>
                  <a:srgbClr val="5A6772"/>
                </a:solidFill>
                <a:latin typeface="Arial"/>
                <a:ea typeface="Arial"/>
                <a:cs typeface="Arial"/>
                <a:sym typeface="Arial"/>
              </a:rPr>
              <a:t>Impiegato</a:t>
            </a:r>
          </a:p>
          <a:p>
            <a:pPr algn="ctr" defTabSz="1097280">
              <a:lnSpc>
                <a:spcPct val="115000"/>
              </a:lnSpc>
              <a:buClr>
                <a:srgbClr val="5A6772"/>
              </a:buClr>
              <a:buSzPts val="1100"/>
              <a:defRPr/>
            </a:pPr>
            <a:r>
              <a:rPr lang="it" sz="1320" b="1" i="1" dirty="0">
                <a:solidFill>
                  <a:srgbClr val="5A6772"/>
                </a:solidFill>
              </a:rPr>
              <a:t>Protocollo</a:t>
            </a:r>
            <a:endParaRPr lang="it" sz="1320" b="1" i="1" kern="0" dirty="0">
              <a:solidFill>
                <a:srgbClr val="5A6772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defTabSz="1097280">
              <a:lnSpc>
                <a:spcPct val="115000"/>
              </a:lnSpc>
              <a:buClr>
                <a:srgbClr val="5A6772"/>
              </a:buClr>
              <a:buSzPts val="1100"/>
              <a:defRPr/>
            </a:pPr>
            <a:endParaRPr sz="1320" b="1" i="1" kern="0" dirty="0">
              <a:solidFill>
                <a:srgbClr val="5A67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Google Shape;265;p19">
            <a:extLst>
              <a:ext uri="{FF2B5EF4-FFF2-40B4-BE49-F238E27FC236}">
                <a16:creationId xmlns:a16="http://schemas.microsoft.com/office/drawing/2014/main" id="{E794B63F-1F3C-48A2-844C-BE886C859F0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t="1802" b="1802"/>
          <a:stretch/>
        </p:blipFill>
        <p:spPr>
          <a:xfrm>
            <a:off x="6291211" y="1820780"/>
            <a:ext cx="1081560" cy="1042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238;p18">
            <a:extLst>
              <a:ext uri="{FF2B5EF4-FFF2-40B4-BE49-F238E27FC236}">
                <a16:creationId xmlns:a16="http://schemas.microsoft.com/office/drawing/2014/main" id="{E71D89B0-B388-4AD3-B897-78D3686911CC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 t="1802" b="1802"/>
          <a:stretch/>
        </p:blipFill>
        <p:spPr>
          <a:xfrm>
            <a:off x="7236480" y="2239444"/>
            <a:ext cx="1081560" cy="1153268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218;p17">
            <a:extLst>
              <a:ext uri="{FF2B5EF4-FFF2-40B4-BE49-F238E27FC236}">
                <a16:creationId xmlns:a16="http://schemas.microsoft.com/office/drawing/2014/main" id="{977EAA7B-BD15-4322-8882-2EEF1281AA93}"/>
              </a:ext>
            </a:extLst>
          </p:cNvPr>
          <p:cNvSpPr txBox="1"/>
          <p:nvPr/>
        </p:nvSpPr>
        <p:spPr>
          <a:xfrm>
            <a:off x="8331659" y="2174999"/>
            <a:ext cx="1556280" cy="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noAutofit/>
          </a:bodyPr>
          <a:lstStyle/>
          <a:p>
            <a:pPr algn="ctr" defTabSz="1097280">
              <a:lnSpc>
                <a:spcPct val="115000"/>
              </a:lnSpc>
              <a:buClr>
                <a:srgbClr val="5A6772"/>
              </a:buClr>
              <a:buSzPts val="1100"/>
              <a:defRPr/>
            </a:pPr>
            <a:r>
              <a:rPr lang="it" sz="1320" b="1" i="1" kern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Determina di impegno</a:t>
            </a:r>
          </a:p>
          <a:p>
            <a:pPr algn="ctr" defTabSz="1097280">
              <a:lnSpc>
                <a:spcPct val="115000"/>
              </a:lnSpc>
              <a:buClr>
                <a:srgbClr val="5A6772"/>
              </a:buClr>
              <a:buSzPts val="1100"/>
              <a:defRPr/>
            </a:pPr>
            <a:endParaRPr sz="1320" b="1" i="1" kern="0" dirty="0">
              <a:solidFill>
                <a:srgbClr val="5A67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" name="Google Shape;219;p17">
            <a:extLst>
              <a:ext uri="{FF2B5EF4-FFF2-40B4-BE49-F238E27FC236}">
                <a16:creationId xmlns:a16="http://schemas.microsoft.com/office/drawing/2014/main" id="{106E733A-B49F-4A16-A148-54909B474567}"/>
              </a:ext>
            </a:extLst>
          </p:cNvPr>
          <p:cNvCxnSpPr>
            <a:cxnSpLocks/>
          </p:cNvCxnSpPr>
          <p:nvPr/>
        </p:nvCxnSpPr>
        <p:spPr>
          <a:xfrm flipH="1">
            <a:off x="5870467" y="1457256"/>
            <a:ext cx="4393" cy="31158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6" name="Google Shape;224;p18">
            <a:extLst>
              <a:ext uri="{FF2B5EF4-FFF2-40B4-BE49-F238E27FC236}">
                <a16:creationId xmlns:a16="http://schemas.microsoft.com/office/drawing/2014/main" id="{7075C3CE-50B2-4687-A70C-705ECE80A5C2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 t="1802" b="1802"/>
          <a:stretch/>
        </p:blipFill>
        <p:spPr>
          <a:xfrm>
            <a:off x="6953927" y="3458402"/>
            <a:ext cx="1318498" cy="1224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272;p19">
            <a:extLst>
              <a:ext uri="{FF2B5EF4-FFF2-40B4-BE49-F238E27FC236}">
                <a16:creationId xmlns:a16="http://schemas.microsoft.com/office/drawing/2014/main" id="{8B8AF7E4-F217-41FE-8EB9-7A54F2A55829}"/>
              </a:ext>
            </a:extLst>
          </p:cNvPr>
          <p:cNvPicPr preferRelativeResize="0"/>
          <p:nvPr/>
        </p:nvPicPr>
        <p:blipFill rotWithShape="1">
          <a:blip r:embed="rId16">
            <a:alphaModFix/>
          </a:blip>
          <a:srcRect l="24551" t="32130" r="18826" b="24596"/>
          <a:stretch/>
        </p:blipFill>
        <p:spPr>
          <a:xfrm>
            <a:off x="7901713" y="3005662"/>
            <a:ext cx="859891" cy="6397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" name="Google Shape;219;p17">
            <a:extLst>
              <a:ext uri="{FF2B5EF4-FFF2-40B4-BE49-F238E27FC236}">
                <a16:creationId xmlns:a16="http://schemas.microsoft.com/office/drawing/2014/main" id="{97B659D3-4F1C-4B7B-A3D2-DFEF85ABB748}"/>
              </a:ext>
            </a:extLst>
          </p:cNvPr>
          <p:cNvCxnSpPr>
            <a:cxnSpLocks/>
          </p:cNvCxnSpPr>
          <p:nvPr/>
        </p:nvCxnSpPr>
        <p:spPr>
          <a:xfrm flipH="1">
            <a:off x="8518006" y="2758933"/>
            <a:ext cx="224840" cy="260974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5" name="Google Shape;218;p17">
            <a:extLst>
              <a:ext uri="{FF2B5EF4-FFF2-40B4-BE49-F238E27FC236}">
                <a16:creationId xmlns:a16="http://schemas.microsoft.com/office/drawing/2014/main" id="{DB4318AC-9FAA-4162-8863-B98B4F4AC42A}"/>
              </a:ext>
            </a:extLst>
          </p:cNvPr>
          <p:cNvSpPr txBox="1"/>
          <p:nvPr/>
        </p:nvSpPr>
        <p:spPr>
          <a:xfrm>
            <a:off x="7446784" y="1273303"/>
            <a:ext cx="1556280" cy="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noAutofit/>
          </a:bodyPr>
          <a:lstStyle/>
          <a:p>
            <a:pPr algn="ctr" defTabSz="1097280">
              <a:lnSpc>
                <a:spcPct val="115000"/>
              </a:lnSpc>
              <a:buClr>
                <a:srgbClr val="5A6772"/>
              </a:buClr>
              <a:buSzPts val="1100"/>
              <a:defRPr/>
            </a:pPr>
            <a:r>
              <a:rPr lang="it" sz="1320" b="1" i="1" kern="0" dirty="0">
                <a:solidFill>
                  <a:srgbClr val="5A6772"/>
                </a:solidFill>
                <a:latin typeface="Arial"/>
                <a:ea typeface="Arial"/>
                <a:cs typeface="Arial"/>
                <a:sym typeface="Arial"/>
              </a:rPr>
              <a:t>Impiegato</a:t>
            </a:r>
          </a:p>
          <a:p>
            <a:pPr algn="ctr" defTabSz="1097280">
              <a:lnSpc>
                <a:spcPct val="115000"/>
              </a:lnSpc>
              <a:buClr>
                <a:srgbClr val="5A6772"/>
              </a:buClr>
              <a:buSzPts val="1100"/>
              <a:defRPr/>
            </a:pPr>
            <a:r>
              <a:rPr lang="it" sz="1320" b="1" i="1" kern="0" dirty="0">
                <a:solidFill>
                  <a:srgbClr val="5A6772"/>
                </a:solidFill>
                <a:latin typeface="Arial"/>
                <a:ea typeface="Arial"/>
                <a:cs typeface="Arial"/>
                <a:sym typeface="Arial"/>
              </a:rPr>
              <a:t>Ufficio </a:t>
            </a:r>
          </a:p>
          <a:p>
            <a:pPr algn="ctr" defTabSz="1097280">
              <a:lnSpc>
                <a:spcPct val="115000"/>
              </a:lnSpc>
              <a:buClr>
                <a:srgbClr val="5A6772"/>
              </a:buClr>
              <a:buSzPts val="1100"/>
              <a:defRPr/>
            </a:pPr>
            <a:r>
              <a:rPr lang="it" sz="1320" b="1" i="1" dirty="0">
                <a:solidFill>
                  <a:srgbClr val="5A6772"/>
                </a:solidFill>
              </a:rPr>
              <a:t>Preposto</a:t>
            </a:r>
            <a:endParaRPr lang="it" sz="1320" b="1" i="1" kern="0" dirty="0">
              <a:solidFill>
                <a:srgbClr val="5A6772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defTabSz="1097280">
              <a:lnSpc>
                <a:spcPct val="115000"/>
              </a:lnSpc>
              <a:buClr>
                <a:srgbClr val="5A6772"/>
              </a:buClr>
              <a:buSzPts val="1100"/>
              <a:defRPr/>
            </a:pPr>
            <a:endParaRPr sz="1320" b="1" i="1" kern="0" dirty="0">
              <a:solidFill>
                <a:srgbClr val="5A67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218;p17">
            <a:extLst>
              <a:ext uri="{FF2B5EF4-FFF2-40B4-BE49-F238E27FC236}">
                <a16:creationId xmlns:a16="http://schemas.microsoft.com/office/drawing/2014/main" id="{20743732-3CDE-4304-A5C8-67886FD091A2}"/>
              </a:ext>
            </a:extLst>
          </p:cNvPr>
          <p:cNvSpPr txBox="1"/>
          <p:nvPr/>
        </p:nvSpPr>
        <p:spPr>
          <a:xfrm>
            <a:off x="5587746" y="4045993"/>
            <a:ext cx="1556280" cy="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noAutofit/>
          </a:bodyPr>
          <a:lstStyle/>
          <a:p>
            <a:pPr algn="ctr" defTabSz="1097280">
              <a:lnSpc>
                <a:spcPct val="115000"/>
              </a:lnSpc>
              <a:buClr>
                <a:srgbClr val="5A6772"/>
              </a:buClr>
              <a:buSzPts val="1100"/>
              <a:defRPr/>
            </a:pPr>
            <a:r>
              <a:rPr lang="it" sz="1320" b="1" i="1" kern="0" dirty="0">
                <a:solidFill>
                  <a:srgbClr val="5A6772"/>
                </a:solidFill>
                <a:latin typeface="Arial"/>
                <a:ea typeface="Arial"/>
                <a:cs typeface="Arial"/>
                <a:sym typeface="Arial"/>
              </a:rPr>
              <a:t>Impiegato</a:t>
            </a:r>
          </a:p>
          <a:p>
            <a:pPr algn="ctr" defTabSz="1097280">
              <a:lnSpc>
                <a:spcPct val="115000"/>
              </a:lnSpc>
              <a:buClr>
                <a:srgbClr val="5A6772"/>
              </a:buClr>
              <a:buSzPts val="1100"/>
              <a:defRPr/>
            </a:pPr>
            <a:r>
              <a:rPr lang="it" sz="1320" b="1" i="1" kern="0" dirty="0">
                <a:solidFill>
                  <a:srgbClr val="5A6772"/>
                </a:solidFill>
                <a:latin typeface="Arial"/>
                <a:ea typeface="Arial"/>
                <a:cs typeface="Arial"/>
                <a:sym typeface="Arial"/>
              </a:rPr>
              <a:t>Ragioneria</a:t>
            </a:r>
          </a:p>
          <a:p>
            <a:pPr algn="ctr" defTabSz="1097280">
              <a:lnSpc>
                <a:spcPct val="115000"/>
              </a:lnSpc>
              <a:buClr>
                <a:srgbClr val="5A6772"/>
              </a:buClr>
              <a:buSzPts val="1100"/>
              <a:defRPr/>
            </a:pPr>
            <a:endParaRPr sz="1320" b="1" i="1" kern="0" dirty="0">
              <a:solidFill>
                <a:srgbClr val="5A67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" name="Google Shape;219;p17">
            <a:extLst>
              <a:ext uri="{FF2B5EF4-FFF2-40B4-BE49-F238E27FC236}">
                <a16:creationId xmlns:a16="http://schemas.microsoft.com/office/drawing/2014/main" id="{5E43A5E4-5EF5-4F98-A57A-33371D70D0EF}"/>
              </a:ext>
            </a:extLst>
          </p:cNvPr>
          <p:cNvCxnSpPr>
            <a:cxnSpLocks/>
          </p:cNvCxnSpPr>
          <p:nvPr/>
        </p:nvCxnSpPr>
        <p:spPr>
          <a:xfrm flipH="1">
            <a:off x="6852489" y="4416575"/>
            <a:ext cx="304478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0" name="Elemento grafico 49" descr="Segno di spunta con riempimento a tinta unita">
            <a:extLst>
              <a:ext uri="{FF2B5EF4-FFF2-40B4-BE49-F238E27FC236}">
                <a16:creationId xmlns:a16="http://schemas.microsoft.com/office/drawing/2014/main" id="{3B71A473-E7A4-4FC2-AC78-FF36CC8B8F0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687788" y="3137739"/>
            <a:ext cx="724165" cy="724165"/>
          </a:xfrm>
          <a:prstGeom prst="rect">
            <a:avLst/>
          </a:prstGeom>
        </p:spPr>
      </p:pic>
      <p:pic>
        <p:nvPicPr>
          <p:cNvPr id="61" name="Google Shape;272;p19">
            <a:extLst>
              <a:ext uri="{FF2B5EF4-FFF2-40B4-BE49-F238E27FC236}">
                <a16:creationId xmlns:a16="http://schemas.microsoft.com/office/drawing/2014/main" id="{E2E6B349-F852-4BF1-9134-C9519826F012}"/>
              </a:ext>
            </a:extLst>
          </p:cNvPr>
          <p:cNvPicPr preferRelativeResize="0"/>
          <p:nvPr/>
        </p:nvPicPr>
        <p:blipFill rotWithShape="1">
          <a:blip r:embed="rId16">
            <a:alphaModFix/>
          </a:blip>
          <a:srcRect l="24551" t="32130" r="18826" b="24596"/>
          <a:stretch/>
        </p:blipFill>
        <p:spPr>
          <a:xfrm>
            <a:off x="7928698" y="4204304"/>
            <a:ext cx="859891" cy="6397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" name="Google Shape;219;p17">
            <a:extLst>
              <a:ext uri="{FF2B5EF4-FFF2-40B4-BE49-F238E27FC236}">
                <a16:creationId xmlns:a16="http://schemas.microsoft.com/office/drawing/2014/main" id="{9E8A86C1-5B9A-431E-AC00-33996A2C7526}"/>
              </a:ext>
            </a:extLst>
          </p:cNvPr>
          <p:cNvCxnSpPr>
            <a:cxnSpLocks/>
          </p:cNvCxnSpPr>
          <p:nvPr/>
        </p:nvCxnSpPr>
        <p:spPr>
          <a:xfrm flipH="1" flipV="1">
            <a:off x="8756276" y="4652337"/>
            <a:ext cx="297072" cy="26670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5" name="Google Shape;218;p17">
            <a:extLst>
              <a:ext uri="{FF2B5EF4-FFF2-40B4-BE49-F238E27FC236}">
                <a16:creationId xmlns:a16="http://schemas.microsoft.com/office/drawing/2014/main" id="{CFD82DDF-8387-49B2-8C36-90A189D62D0A}"/>
              </a:ext>
            </a:extLst>
          </p:cNvPr>
          <p:cNvSpPr txBox="1"/>
          <p:nvPr/>
        </p:nvSpPr>
        <p:spPr>
          <a:xfrm>
            <a:off x="8376476" y="4916026"/>
            <a:ext cx="1556280" cy="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noAutofit/>
          </a:bodyPr>
          <a:lstStyle/>
          <a:p>
            <a:pPr algn="ctr" defTabSz="1097280">
              <a:lnSpc>
                <a:spcPct val="115000"/>
              </a:lnSpc>
              <a:buClr>
                <a:srgbClr val="5A6772"/>
              </a:buClr>
              <a:buSzPts val="1100"/>
              <a:defRPr/>
            </a:pPr>
            <a:r>
              <a:rPr lang="it" sz="1320" b="1" i="1" kern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Provvedimento di liquidazione</a:t>
            </a:r>
          </a:p>
          <a:p>
            <a:pPr algn="ctr" defTabSz="1097280">
              <a:lnSpc>
                <a:spcPct val="115000"/>
              </a:lnSpc>
              <a:buClr>
                <a:srgbClr val="5A6772"/>
              </a:buClr>
              <a:buSzPts val="1100"/>
              <a:defRPr/>
            </a:pPr>
            <a:endParaRPr sz="1320" b="1" i="1" kern="0" dirty="0">
              <a:solidFill>
                <a:srgbClr val="5A67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218;p17">
            <a:extLst>
              <a:ext uri="{FF2B5EF4-FFF2-40B4-BE49-F238E27FC236}">
                <a16:creationId xmlns:a16="http://schemas.microsoft.com/office/drawing/2014/main" id="{4C88BD95-B3F5-4E69-93CA-115E4349874B}"/>
              </a:ext>
            </a:extLst>
          </p:cNvPr>
          <p:cNvSpPr txBox="1"/>
          <p:nvPr/>
        </p:nvSpPr>
        <p:spPr>
          <a:xfrm rot="19498539">
            <a:off x="3358764" y="1137646"/>
            <a:ext cx="1556280" cy="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noAutofit/>
          </a:bodyPr>
          <a:lstStyle/>
          <a:p>
            <a:pPr algn="ctr" defTabSz="1097280">
              <a:lnSpc>
                <a:spcPct val="115000"/>
              </a:lnSpc>
              <a:buClr>
                <a:srgbClr val="5A6772"/>
              </a:buClr>
              <a:buSzPts val="1100"/>
              <a:defRPr/>
            </a:pPr>
            <a:r>
              <a:rPr lang="it" sz="1320" b="1" i="1" kern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Protocollo Istanza</a:t>
            </a:r>
          </a:p>
          <a:p>
            <a:pPr algn="ctr" defTabSz="1097280">
              <a:lnSpc>
                <a:spcPct val="115000"/>
              </a:lnSpc>
              <a:buClr>
                <a:srgbClr val="5A6772"/>
              </a:buClr>
              <a:buSzPts val="1100"/>
              <a:defRPr/>
            </a:pPr>
            <a:endParaRPr sz="1320" b="1" i="1" kern="0" dirty="0">
              <a:solidFill>
                <a:srgbClr val="5A67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" name="Google Shape;219;p17">
            <a:extLst>
              <a:ext uri="{FF2B5EF4-FFF2-40B4-BE49-F238E27FC236}">
                <a16:creationId xmlns:a16="http://schemas.microsoft.com/office/drawing/2014/main" id="{027DA487-F804-48C6-AD8A-7A61967F4DB4}"/>
              </a:ext>
            </a:extLst>
          </p:cNvPr>
          <p:cNvCxnSpPr>
            <a:cxnSpLocks/>
          </p:cNvCxnSpPr>
          <p:nvPr/>
        </p:nvCxnSpPr>
        <p:spPr>
          <a:xfrm>
            <a:off x="4300108" y="1792364"/>
            <a:ext cx="57559" cy="41586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0" name="Google Shape;219;p17">
            <a:extLst>
              <a:ext uri="{FF2B5EF4-FFF2-40B4-BE49-F238E27FC236}">
                <a16:creationId xmlns:a16="http://schemas.microsoft.com/office/drawing/2014/main" id="{506FD387-E409-4A14-B2D3-095F859B5CC0}"/>
              </a:ext>
            </a:extLst>
          </p:cNvPr>
          <p:cNvCxnSpPr>
            <a:cxnSpLocks/>
          </p:cNvCxnSpPr>
          <p:nvPr/>
        </p:nvCxnSpPr>
        <p:spPr>
          <a:xfrm>
            <a:off x="4541038" y="1585368"/>
            <a:ext cx="366605" cy="27508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4" name="Google Shape;218;p17">
            <a:extLst>
              <a:ext uri="{FF2B5EF4-FFF2-40B4-BE49-F238E27FC236}">
                <a16:creationId xmlns:a16="http://schemas.microsoft.com/office/drawing/2014/main" id="{D789EBBE-01EC-44E5-9CE9-7B757EC77097}"/>
              </a:ext>
            </a:extLst>
          </p:cNvPr>
          <p:cNvSpPr txBox="1"/>
          <p:nvPr/>
        </p:nvSpPr>
        <p:spPr>
          <a:xfrm rot="797245">
            <a:off x="6324023" y="1261464"/>
            <a:ext cx="1556280" cy="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noAutofit/>
          </a:bodyPr>
          <a:lstStyle/>
          <a:p>
            <a:pPr algn="ctr" defTabSz="1097280">
              <a:lnSpc>
                <a:spcPct val="115000"/>
              </a:lnSpc>
              <a:buClr>
                <a:srgbClr val="5A6772"/>
              </a:buClr>
              <a:buSzPts val="1100"/>
              <a:defRPr/>
            </a:pPr>
            <a:r>
              <a:rPr lang="it" sz="1320" b="1" i="1" kern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Istanza</a:t>
            </a:r>
          </a:p>
          <a:p>
            <a:pPr algn="ctr" defTabSz="1097280">
              <a:lnSpc>
                <a:spcPct val="115000"/>
              </a:lnSpc>
              <a:buClr>
                <a:srgbClr val="5A6772"/>
              </a:buClr>
              <a:buSzPts val="1100"/>
              <a:defRPr/>
            </a:pPr>
            <a:endParaRPr sz="1320" b="1" i="1" kern="0" dirty="0">
              <a:solidFill>
                <a:srgbClr val="5A67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" name="Google Shape;219;p17">
            <a:extLst>
              <a:ext uri="{FF2B5EF4-FFF2-40B4-BE49-F238E27FC236}">
                <a16:creationId xmlns:a16="http://schemas.microsoft.com/office/drawing/2014/main" id="{C02B5FCF-C0D0-446C-82F1-581539ED4962}"/>
              </a:ext>
            </a:extLst>
          </p:cNvPr>
          <p:cNvCxnSpPr>
            <a:cxnSpLocks/>
          </p:cNvCxnSpPr>
          <p:nvPr/>
        </p:nvCxnSpPr>
        <p:spPr>
          <a:xfrm flipH="1">
            <a:off x="6826677" y="1711253"/>
            <a:ext cx="141750" cy="260974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7" name="Google Shape;252;p19">
            <a:extLst>
              <a:ext uri="{FF2B5EF4-FFF2-40B4-BE49-F238E27FC236}">
                <a16:creationId xmlns:a16="http://schemas.microsoft.com/office/drawing/2014/main" id="{CED1BAEE-7285-450C-A350-37A0131F8360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 t="1587" b="1597"/>
          <a:stretch/>
        </p:blipFill>
        <p:spPr>
          <a:xfrm>
            <a:off x="5577988" y="4409080"/>
            <a:ext cx="1556280" cy="12631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" name="Google Shape;156;p16">
            <a:extLst>
              <a:ext uri="{FF2B5EF4-FFF2-40B4-BE49-F238E27FC236}">
                <a16:creationId xmlns:a16="http://schemas.microsoft.com/office/drawing/2014/main" id="{973A3A53-BB21-435C-B280-EA12BBEBCC19}"/>
              </a:ext>
            </a:extLst>
          </p:cNvPr>
          <p:cNvGrpSpPr/>
          <p:nvPr/>
        </p:nvGrpSpPr>
        <p:grpSpPr>
          <a:xfrm rot="11820977" flipH="1">
            <a:off x="3799463" y="3923133"/>
            <a:ext cx="2067547" cy="1890463"/>
            <a:chOff x="-410650" y="525225"/>
            <a:chExt cx="3914112" cy="3914100"/>
          </a:xfrm>
        </p:grpSpPr>
        <p:sp>
          <p:nvSpPr>
            <p:cNvPr id="79" name="Google Shape;157;p16">
              <a:extLst>
                <a:ext uri="{FF2B5EF4-FFF2-40B4-BE49-F238E27FC236}">
                  <a16:creationId xmlns:a16="http://schemas.microsoft.com/office/drawing/2014/main" id="{92AD9C78-2092-42FC-95E1-597121F4210C}"/>
                </a:ext>
              </a:extLst>
            </p:cNvPr>
            <p:cNvSpPr/>
            <p:nvPr/>
          </p:nvSpPr>
          <p:spPr>
            <a:xfrm rot="-5400000">
              <a:off x="-410638" y="525225"/>
              <a:ext cx="3914100" cy="39141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9050" cap="flat" cmpd="sng">
              <a:solidFill>
                <a:srgbClr val="0066CC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9710" tIns="109710" rIns="109710" bIns="109710" anchor="ctr" anchorCtr="0">
              <a:noAutofit/>
            </a:bodyPr>
            <a:lstStyle/>
            <a:p>
              <a:pPr defTabSz="1097280">
                <a:buClr>
                  <a:srgbClr val="000000"/>
                </a:buClr>
                <a:buSzPts val="1400"/>
                <a:defRPr/>
              </a:pPr>
              <a:endParaRPr sz="168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158;p16">
              <a:extLst>
                <a:ext uri="{FF2B5EF4-FFF2-40B4-BE49-F238E27FC236}">
                  <a16:creationId xmlns:a16="http://schemas.microsoft.com/office/drawing/2014/main" id="{D1FC8FFF-EE9A-44F5-BE6D-F93D2248D11E}"/>
                </a:ext>
              </a:extLst>
            </p:cNvPr>
            <p:cNvSpPr/>
            <p:nvPr/>
          </p:nvSpPr>
          <p:spPr>
            <a:xfrm>
              <a:off x="-410650" y="525225"/>
              <a:ext cx="3914100" cy="39141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9050" cap="flat" cmpd="sng">
              <a:solidFill>
                <a:srgbClr val="0066CC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9710" tIns="109710" rIns="109710" bIns="109710" anchor="ctr" anchorCtr="0">
              <a:noAutofit/>
            </a:bodyPr>
            <a:lstStyle/>
            <a:p>
              <a:pPr defTabSz="1097280">
                <a:buClr>
                  <a:srgbClr val="000000"/>
                </a:buClr>
                <a:buSzPts val="1400"/>
                <a:defRPr/>
              </a:pPr>
              <a:endParaRPr sz="168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" name="Google Shape;148;p16">
            <a:extLst>
              <a:ext uri="{FF2B5EF4-FFF2-40B4-BE49-F238E27FC236}">
                <a16:creationId xmlns:a16="http://schemas.microsoft.com/office/drawing/2014/main" id="{3F8BCC0F-095A-45D1-9B5D-24FAEDAABE4C}"/>
              </a:ext>
            </a:extLst>
          </p:cNvPr>
          <p:cNvGrpSpPr/>
          <p:nvPr/>
        </p:nvGrpSpPr>
        <p:grpSpPr>
          <a:xfrm flipH="1">
            <a:off x="9546227" y="2554014"/>
            <a:ext cx="1718762" cy="1586856"/>
            <a:chOff x="-410650" y="525225"/>
            <a:chExt cx="3914112" cy="3914100"/>
          </a:xfrm>
        </p:grpSpPr>
        <p:sp>
          <p:nvSpPr>
            <p:cNvPr id="85" name="Google Shape;149;p16">
              <a:extLst>
                <a:ext uri="{FF2B5EF4-FFF2-40B4-BE49-F238E27FC236}">
                  <a16:creationId xmlns:a16="http://schemas.microsoft.com/office/drawing/2014/main" id="{D80428B0-093E-49B8-A155-BEA6D7FF0F79}"/>
                </a:ext>
              </a:extLst>
            </p:cNvPr>
            <p:cNvSpPr/>
            <p:nvPr/>
          </p:nvSpPr>
          <p:spPr>
            <a:xfrm rot="-5400000">
              <a:off x="-410638" y="525225"/>
              <a:ext cx="3914100" cy="39141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8575" cap="flat" cmpd="sng">
              <a:solidFill>
                <a:srgbClr val="0066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9710" tIns="109710" rIns="109710" bIns="109710" anchor="ctr" anchorCtr="0">
              <a:noAutofit/>
            </a:bodyPr>
            <a:lstStyle/>
            <a:p>
              <a:pPr defTabSz="1097280">
                <a:buClr>
                  <a:srgbClr val="000000"/>
                </a:buClr>
                <a:buSzPts val="1400"/>
                <a:defRPr/>
              </a:pPr>
              <a:endParaRPr sz="168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150;p16">
              <a:extLst>
                <a:ext uri="{FF2B5EF4-FFF2-40B4-BE49-F238E27FC236}">
                  <a16:creationId xmlns:a16="http://schemas.microsoft.com/office/drawing/2014/main" id="{CD4AEFE1-6CD2-45DE-A1CE-0D23999E7188}"/>
                </a:ext>
              </a:extLst>
            </p:cNvPr>
            <p:cNvSpPr/>
            <p:nvPr/>
          </p:nvSpPr>
          <p:spPr>
            <a:xfrm>
              <a:off x="-410650" y="525225"/>
              <a:ext cx="3914100" cy="39141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8575" cap="flat" cmpd="sng">
              <a:solidFill>
                <a:srgbClr val="0066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9710" tIns="109710" rIns="109710" bIns="109710" anchor="ctr" anchorCtr="0">
              <a:noAutofit/>
            </a:bodyPr>
            <a:lstStyle/>
            <a:p>
              <a:pPr defTabSz="1097280">
                <a:buClr>
                  <a:srgbClr val="000000"/>
                </a:buClr>
                <a:buSzPts val="1400"/>
                <a:defRPr/>
              </a:pPr>
              <a:endParaRPr sz="168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" name="Google Shape;156;p16">
            <a:extLst>
              <a:ext uri="{FF2B5EF4-FFF2-40B4-BE49-F238E27FC236}">
                <a16:creationId xmlns:a16="http://schemas.microsoft.com/office/drawing/2014/main" id="{0B0D0E9E-5B3B-483F-BC1A-2683DDDBC23A}"/>
              </a:ext>
            </a:extLst>
          </p:cNvPr>
          <p:cNvGrpSpPr/>
          <p:nvPr/>
        </p:nvGrpSpPr>
        <p:grpSpPr>
          <a:xfrm rot="10800000" flipH="1">
            <a:off x="9533336" y="2292408"/>
            <a:ext cx="1729969" cy="1976918"/>
            <a:chOff x="-410650" y="525225"/>
            <a:chExt cx="3914112" cy="3914100"/>
          </a:xfrm>
        </p:grpSpPr>
        <p:sp>
          <p:nvSpPr>
            <p:cNvPr id="88" name="Google Shape;157;p16">
              <a:extLst>
                <a:ext uri="{FF2B5EF4-FFF2-40B4-BE49-F238E27FC236}">
                  <a16:creationId xmlns:a16="http://schemas.microsoft.com/office/drawing/2014/main" id="{2A395D7F-3D97-4AC5-9362-48F648E4B65A}"/>
                </a:ext>
              </a:extLst>
            </p:cNvPr>
            <p:cNvSpPr/>
            <p:nvPr/>
          </p:nvSpPr>
          <p:spPr>
            <a:xfrm rot="-5400000">
              <a:off x="-410638" y="525225"/>
              <a:ext cx="3914100" cy="39141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9050" cap="flat" cmpd="sng">
              <a:solidFill>
                <a:srgbClr val="0066CC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9710" tIns="109710" rIns="109710" bIns="109710" anchor="ctr" anchorCtr="0">
              <a:noAutofit/>
            </a:bodyPr>
            <a:lstStyle/>
            <a:p>
              <a:pPr defTabSz="1097280">
                <a:buClr>
                  <a:srgbClr val="000000"/>
                </a:buClr>
                <a:buSzPts val="1400"/>
                <a:defRPr/>
              </a:pPr>
              <a:endParaRPr sz="168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158;p16">
              <a:extLst>
                <a:ext uri="{FF2B5EF4-FFF2-40B4-BE49-F238E27FC236}">
                  <a16:creationId xmlns:a16="http://schemas.microsoft.com/office/drawing/2014/main" id="{81B7BFD2-0816-450B-B0CA-2991E965BC80}"/>
                </a:ext>
              </a:extLst>
            </p:cNvPr>
            <p:cNvSpPr/>
            <p:nvPr/>
          </p:nvSpPr>
          <p:spPr>
            <a:xfrm>
              <a:off x="-410650" y="525225"/>
              <a:ext cx="3914100" cy="39141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9050" cap="flat" cmpd="sng">
              <a:solidFill>
                <a:srgbClr val="0066CC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9710" tIns="109710" rIns="109710" bIns="109710" anchor="ctr" anchorCtr="0">
              <a:noAutofit/>
            </a:bodyPr>
            <a:lstStyle/>
            <a:p>
              <a:pPr defTabSz="1097280">
                <a:buClr>
                  <a:srgbClr val="000000"/>
                </a:buClr>
                <a:buSzPts val="1400"/>
                <a:defRPr/>
              </a:pPr>
              <a:endParaRPr sz="168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2" name="Google Shape;250;p19">
            <a:extLst>
              <a:ext uri="{FF2B5EF4-FFF2-40B4-BE49-F238E27FC236}">
                <a16:creationId xmlns:a16="http://schemas.microsoft.com/office/drawing/2014/main" id="{D1309665-BC56-4AE5-AE3F-F8EF0663ED3D}"/>
              </a:ext>
            </a:extLst>
          </p:cNvPr>
          <p:cNvPicPr preferRelativeResize="0"/>
          <p:nvPr/>
        </p:nvPicPr>
        <p:blipFill rotWithShape="1">
          <a:blip r:embed="rId20">
            <a:alphaModFix/>
          </a:blip>
          <a:srcRect t="1587" b="1597"/>
          <a:stretch/>
        </p:blipFill>
        <p:spPr>
          <a:xfrm>
            <a:off x="8904812" y="2889420"/>
            <a:ext cx="1081560" cy="10425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" name="Google Shape;219;p17">
            <a:extLst>
              <a:ext uri="{FF2B5EF4-FFF2-40B4-BE49-F238E27FC236}">
                <a16:creationId xmlns:a16="http://schemas.microsoft.com/office/drawing/2014/main" id="{8A94D819-E3D9-439D-8E53-5059078D51C4}"/>
              </a:ext>
            </a:extLst>
          </p:cNvPr>
          <p:cNvCxnSpPr>
            <a:cxnSpLocks/>
          </p:cNvCxnSpPr>
          <p:nvPr/>
        </p:nvCxnSpPr>
        <p:spPr>
          <a:xfrm flipH="1" flipV="1">
            <a:off x="8646393" y="3625199"/>
            <a:ext cx="319904" cy="1029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2" name="Google Shape;218;p17">
            <a:extLst>
              <a:ext uri="{FF2B5EF4-FFF2-40B4-BE49-F238E27FC236}">
                <a16:creationId xmlns:a16="http://schemas.microsoft.com/office/drawing/2014/main" id="{7BD6216A-A128-4243-9ABA-A318C113DC46}"/>
              </a:ext>
            </a:extLst>
          </p:cNvPr>
          <p:cNvSpPr txBox="1"/>
          <p:nvPr/>
        </p:nvSpPr>
        <p:spPr>
          <a:xfrm>
            <a:off x="10030798" y="4320724"/>
            <a:ext cx="1556280" cy="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noAutofit/>
          </a:bodyPr>
          <a:lstStyle/>
          <a:p>
            <a:pPr algn="ctr" defTabSz="1097280">
              <a:lnSpc>
                <a:spcPct val="115000"/>
              </a:lnSpc>
              <a:buClr>
                <a:srgbClr val="5A6772"/>
              </a:buClr>
              <a:buSzPts val="1100"/>
              <a:defRPr/>
            </a:pPr>
            <a:r>
              <a:rPr lang="it" sz="1440" b="1" i="1" kern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Enti Superiori</a:t>
            </a:r>
          </a:p>
          <a:p>
            <a:pPr algn="ctr" defTabSz="1097280">
              <a:lnSpc>
                <a:spcPct val="115000"/>
              </a:lnSpc>
              <a:buClr>
                <a:srgbClr val="5A6772"/>
              </a:buClr>
              <a:buSzPts val="1100"/>
              <a:defRPr/>
            </a:pPr>
            <a:endParaRPr sz="1320" b="1" i="1" kern="0" dirty="0">
              <a:solidFill>
                <a:srgbClr val="5A67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230;p18">
            <a:extLst>
              <a:ext uri="{FF2B5EF4-FFF2-40B4-BE49-F238E27FC236}">
                <a16:creationId xmlns:a16="http://schemas.microsoft.com/office/drawing/2014/main" id="{E517E51E-6EF4-4898-B1AB-F9B4F62B2FD9}"/>
              </a:ext>
            </a:extLst>
          </p:cNvPr>
          <p:cNvPicPr preferRelativeResize="0"/>
          <p:nvPr/>
        </p:nvPicPr>
        <p:blipFill rotWithShape="1">
          <a:blip r:embed="rId21">
            <a:alphaModFix/>
          </a:blip>
          <a:srcRect t="1802" b="1802"/>
          <a:stretch/>
        </p:blipFill>
        <p:spPr>
          <a:xfrm>
            <a:off x="8869613" y="726236"/>
            <a:ext cx="1301940" cy="125496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218;p17">
            <a:extLst>
              <a:ext uri="{FF2B5EF4-FFF2-40B4-BE49-F238E27FC236}">
                <a16:creationId xmlns:a16="http://schemas.microsoft.com/office/drawing/2014/main" id="{714BCB9A-0554-4083-A819-A35B484DD42D}"/>
              </a:ext>
            </a:extLst>
          </p:cNvPr>
          <p:cNvSpPr txBox="1"/>
          <p:nvPr/>
        </p:nvSpPr>
        <p:spPr>
          <a:xfrm>
            <a:off x="8832402" y="-90227"/>
            <a:ext cx="1556280" cy="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noAutofit/>
          </a:bodyPr>
          <a:lstStyle/>
          <a:p>
            <a:pPr algn="ctr" defTabSz="1097280">
              <a:lnSpc>
                <a:spcPct val="115000"/>
              </a:lnSpc>
              <a:buClr>
                <a:srgbClr val="5A6772"/>
              </a:buClr>
              <a:buSzPts val="1100"/>
              <a:defRPr/>
            </a:pPr>
            <a:r>
              <a:rPr lang="it" sz="1320" b="1" i="1" kern="0" dirty="0">
                <a:solidFill>
                  <a:srgbClr val="5A6772"/>
                </a:solidFill>
                <a:latin typeface="Arial"/>
                <a:ea typeface="Arial"/>
                <a:cs typeface="Arial"/>
                <a:sym typeface="Arial"/>
              </a:rPr>
              <a:t>Organo di revisione</a:t>
            </a:r>
          </a:p>
          <a:p>
            <a:pPr algn="ctr" defTabSz="1097280">
              <a:lnSpc>
                <a:spcPct val="115000"/>
              </a:lnSpc>
              <a:buClr>
                <a:srgbClr val="5A6772"/>
              </a:buClr>
              <a:buSzPts val="1100"/>
              <a:defRPr/>
            </a:pPr>
            <a:endParaRPr sz="1320" b="1" i="1" kern="0" dirty="0">
              <a:solidFill>
                <a:srgbClr val="5A67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5" name="Google Shape;219;p17">
            <a:extLst>
              <a:ext uri="{FF2B5EF4-FFF2-40B4-BE49-F238E27FC236}">
                <a16:creationId xmlns:a16="http://schemas.microsoft.com/office/drawing/2014/main" id="{464C57A3-B7BB-467B-97B9-1A407DCDF8AD}"/>
              </a:ext>
            </a:extLst>
          </p:cNvPr>
          <p:cNvCxnSpPr>
            <a:cxnSpLocks/>
          </p:cNvCxnSpPr>
          <p:nvPr/>
        </p:nvCxnSpPr>
        <p:spPr>
          <a:xfrm flipH="1">
            <a:off x="9583022" y="498412"/>
            <a:ext cx="55040" cy="374284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8" name="Google Shape;248;p19">
            <a:extLst>
              <a:ext uri="{FF2B5EF4-FFF2-40B4-BE49-F238E27FC236}">
                <a16:creationId xmlns:a16="http://schemas.microsoft.com/office/drawing/2014/main" id="{17197AEE-C907-4277-9642-7368BF0C4793}"/>
              </a:ext>
            </a:extLst>
          </p:cNvPr>
          <p:cNvPicPr preferRelativeResize="0"/>
          <p:nvPr/>
        </p:nvPicPr>
        <p:blipFill rotWithShape="1">
          <a:blip r:embed="rId22">
            <a:alphaModFix/>
          </a:blip>
          <a:srcRect t="1587" b="1597"/>
          <a:stretch/>
        </p:blipFill>
        <p:spPr>
          <a:xfrm>
            <a:off x="10709257" y="2733868"/>
            <a:ext cx="1081560" cy="104256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218;p17">
            <a:extLst>
              <a:ext uri="{FF2B5EF4-FFF2-40B4-BE49-F238E27FC236}">
                <a16:creationId xmlns:a16="http://schemas.microsoft.com/office/drawing/2014/main" id="{D05377A1-D1D9-4C25-A978-98EF76A77CE5}"/>
              </a:ext>
            </a:extLst>
          </p:cNvPr>
          <p:cNvSpPr txBox="1"/>
          <p:nvPr/>
        </p:nvSpPr>
        <p:spPr>
          <a:xfrm>
            <a:off x="8666759" y="4031862"/>
            <a:ext cx="1556280" cy="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noAutofit/>
          </a:bodyPr>
          <a:lstStyle/>
          <a:p>
            <a:pPr algn="ctr" defTabSz="1097280">
              <a:lnSpc>
                <a:spcPct val="115000"/>
              </a:lnSpc>
              <a:buClr>
                <a:srgbClr val="5A6772"/>
              </a:buClr>
              <a:buSzPts val="1100"/>
              <a:defRPr/>
            </a:pPr>
            <a:r>
              <a:rPr lang="it" sz="1920" b="1" i="1" kern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P.A.</a:t>
            </a:r>
          </a:p>
          <a:p>
            <a:pPr algn="ctr" defTabSz="1097280">
              <a:lnSpc>
                <a:spcPct val="115000"/>
              </a:lnSpc>
              <a:buClr>
                <a:srgbClr val="5A6772"/>
              </a:buClr>
              <a:buSzPts val="1100"/>
              <a:defRPr/>
            </a:pPr>
            <a:endParaRPr sz="1320" b="1" i="1" kern="0" dirty="0">
              <a:solidFill>
                <a:srgbClr val="5A67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0" name="Google Shape;219;p17">
            <a:extLst>
              <a:ext uri="{FF2B5EF4-FFF2-40B4-BE49-F238E27FC236}">
                <a16:creationId xmlns:a16="http://schemas.microsoft.com/office/drawing/2014/main" id="{61A4FF44-C3BE-4FAD-824C-44E78497DF7B}"/>
              </a:ext>
            </a:extLst>
          </p:cNvPr>
          <p:cNvCxnSpPr>
            <a:cxnSpLocks/>
            <a:endCxn id="98" idx="2"/>
          </p:cNvCxnSpPr>
          <p:nvPr/>
        </p:nvCxnSpPr>
        <p:spPr>
          <a:xfrm flipV="1">
            <a:off x="11014460" y="3776428"/>
            <a:ext cx="235577" cy="52647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3" name="Google Shape;219;p17">
            <a:extLst>
              <a:ext uri="{FF2B5EF4-FFF2-40B4-BE49-F238E27FC236}">
                <a16:creationId xmlns:a16="http://schemas.microsoft.com/office/drawing/2014/main" id="{4BAFEAC0-E17F-4366-A270-DA2C3FD533C6}"/>
              </a:ext>
            </a:extLst>
          </p:cNvPr>
          <p:cNvCxnSpPr>
            <a:cxnSpLocks/>
          </p:cNvCxnSpPr>
          <p:nvPr/>
        </p:nvCxnSpPr>
        <p:spPr>
          <a:xfrm>
            <a:off x="9351906" y="3840318"/>
            <a:ext cx="37120" cy="31114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5" name="Google Shape;219;p17">
            <a:extLst>
              <a:ext uri="{FF2B5EF4-FFF2-40B4-BE49-F238E27FC236}">
                <a16:creationId xmlns:a16="http://schemas.microsoft.com/office/drawing/2014/main" id="{05536B87-B527-4A69-94AE-7862784A7783}"/>
              </a:ext>
            </a:extLst>
          </p:cNvPr>
          <p:cNvCxnSpPr>
            <a:cxnSpLocks/>
          </p:cNvCxnSpPr>
          <p:nvPr/>
        </p:nvCxnSpPr>
        <p:spPr>
          <a:xfrm>
            <a:off x="6347326" y="5585757"/>
            <a:ext cx="37120" cy="31114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6" name="Google Shape;218;p17">
            <a:extLst>
              <a:ext uri="{FF2B5EF4-FFF2-40B4-BE49-F238E27FC236}">
                <a16:creationId xmlns:a16="http://schemas.microsoft.com/office/drawing/2014/main" id="{E26D26B5-F352-4E0A-BC11-28D5A3D53286}"/>
              </a:ext>
            </a:extLst>
          </p:cNvPr>
          <p:cNvSpPr txBox="1"/>
          <p:nvPr/>
        </p:nvSpPr>
        <p:spPr>
          <a:xfrm>
            <a:off x="5606305" y="5801734"/>
            <a:ext cx="1556280" cy="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noAutofit/>
          </a:bodyPr>
          <a:lstStyle/>
          <a:p>
            <a:pPr algn="ctr" defTabSz="1097280">
              <a:lnSpc>
                <a:spcPct val="115000"/>
              </a:lnSpc>
              <a:buClr>
                <a:srgbClr val="5A6772"/>
              </a:buClr>
              <a:buSzPts val="1100"/>
              <a:defRPr/>
            </a:pPr>
            <a:r>
              <a:rPr lang="it" sz="1440" b="1" i="1" kern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Tesoreria</a:t>
            </a:r>
          </a:p>
          <a:p>
            <a:pPr algn="ctr" defTabSz="1097280">
              <a:lnSpc>
                <a:spcPct val="115000"/>
              </a:lnSpc>
              <a:buClr>
                <a:srgbClr val="5A6772"/>
              </a:buClr>
              <a:buSzPts val="1100"/>
              <a:defRPr/>
            </a:pPr>
            <a:endParaRPr sz="1320" b="1" i="1" kern="0" dirty="0">
              <a:solidFill>
                <a:srgbClr val="5A67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9" name="Google Shape;148;p16">
            <a:extLst>
              <a:ext uri="{FF2B5EF4-FFF2-40B4-BE49-F238E27FC236}">
                <a16:creationId xmlns:a16="http://schemas.microsoft.com/office/drawing/2014/main" id="{A50CF72C-EE5D-46E3-9E19-BD2F9CFA9C2B}"/>
              </a:ext>
            </a:extLst>
          </p:cNvPr>
          <p:cNvGrpSpPr/>
          <p:nvPr/>
        </p:nvGrpSpPr>
        <p:grpSpPr>
          <a:xfrm rot="20446749" flipH="1">
            <a:off x="6404380" y="740811"/>
            <a:ext cx="2942117" cy="2336923"/>
            <a:chOff x="-410650" y="525225"/>
            <a:chExt cx="3914112" cy="3914100"/>
          </a:xfrm>
        </p:grpSpPr>
        <p:sp>
          <p:nvSpPr>
            <p:cNvPr id="110" name="Google Shape;149;p16">
              <a:extLst>
                <a:ext uri="{FF2B5EF4-FFF2-40B4-BE49-F238E27FC236}">
                  <a16:creationId xmlns:a16="http://schemas.microsoft.com/office/drawing/2014/main" id="{10DCBAEC-CE87-4C4C-B550-E2138D6C6B82}"/>
                </a:ext>
              </a:extLst>
            </p:cNvPr>
            <p:cNvSpPr/>
            <p:nvPr/>
          </p:nvSpPr>
          <p:spPr>
            <a:xfrm rot="-5400000">
              <a:off x="-410638" y="525225"/>
              <a:ext cx="3914100" cy="39141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8575" cap="flat" cmpd="sng">
              <a:solidFill>
                <a:srgbClr val="0066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9710" tIns="109710" rIns="109710" bIns="109710" anchor="ctr" anchorCtr="0">
              <a:noAutofit/>
            </a:bodyPr>
            <a:lstStyle/>
            <a:p>
              <a:pPr defTabSz="1097280">
                <a:buClr>
                  <a:srgbClr val="000000"/>
                </a:buClr>
                <a:buSzPts val="1400"/>
                <a:defRPr/>
              </a:pPr>
              <a:endParaRPr sz="168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50;p16">
              <a:extLst>
                <a:ext uri="{FF2B5EF4-FFF2-40B4-BE49-F238E27FC236}">
                  <a16:creationId xmlns:a16="http://schemas.microsoft.com/office/drawing/2014/main" id="{40AE593C-173C-4D16-8923-94A5D2B95CBF}"/>
                </a:ext>
              </a:extLst>
            </p:cNvPr>
            <p:cNvSpPr/>
            <p:nvPr/>
          </p:nvSpPr>
          <p:spPr>
            <a:xfrm>
              <a:off x="-410650" y="525225"/>
              <a:ext cx="3914100" cy="39141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8575" cap="flat" cmpd="sng">
              <a:solidFill>
                <a:srgbClr val="0066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9710" tIns="109710" rIns="109710" bIns="109710" anchor="ctr" anchorCtr="0">
              <a:noAutofit/>
            </a:bodyPr>
            <a:lstStyle/>
            <a:p>
              <a:pPr defTabSz="1097280">
                <a:buClr>
                  <a:srgbClr val="000000"/>
                </a:buClr>
                <a:buSzPts val="1400"/>
                <a:defRPr/>
              </a:pPr>
              <a:endParaRPr sz="168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" name="Google Shape;187;p16">
            <a:extLst>
              <a:ext uri="{FF2B5EF4-FFF2-40B4-BE49-F238E27FC236}">
                <a16:creationId xmlns:a16="http://schemas.microsoft.com/office/drawing/2014/main" id="{E9396AB5-9C11-43DD-9224-CA328809EC00}"/>
              </a:ext>
            </a:extLst>
          </p:cNvPr>
          <p:cNvSpPr/>
          <p:nvPr/>
        </p:nvSpPr>
        <p:spPr>
          <a:xfrm>
            <a:off x="4946973" y="3898964"/>
            <a:ext cx="704430" cy="603220"/>
          </a:xfrm>
          <a:prstGeom prst="ellipse">
            <a:avLst/>
          </a:prstGeom>
          <a:solidFill>
            <a:srgbClr val="FFFF00"/>
          </a:solidFill>
          <a:ln w="28575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710" tIns="109710" rIns="109710" bIns="109710" anchor="ctr" anchorCtr="0">
            <a:noAutofit/>
          </a:bodyPr>
          <a:lstStyle/>
          <a:p>
            <a:pPr defTabSz="1097280">
              <a:buClr>
                <a:srgbClr val="000000"/>
              </a:buClr>
              <a:buSzPts val="1400"/>
              <a:defRPr/>
            </a:pPr>
            <a:endParaRPr sz="168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208;p16">
            <a:extLst>
              <a:ext uri="{FF2B5EF4-FFF2-40B4-BE49-F238E27FC236}">
                <a16:creationId xmlns:a16="http://schemas.microsoft.com/office/drawing/2014/main" id="{593C1E37-6BB2-4DB5-93C6-EADE58CA599F}"/>
              </a:ext>
            </a:extLst>
          </p:cNvPr>
          <p:cNvSpPr txBox="1"/>
          <p:nvPr/>
        </p:nvSpPr>
        <p:spPr>
          <a:xfrm>
            <a:off x="5145278" y="3988012"/>
            <a:ext cx="444874" cy="457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ctr" anchorCtr="0">
            <a:noAutofit/>
          </a:bodyPr>
          <a:lstStyle/>
          <a:p>
            <a:pPr defTabSz="1097280">
              <a:buClr>
                <a:srgbClr val="0056CB"/>
              </a:buClr>
              <a:buSzPts val="1800"/>
              <a:defRPr/>
            </a:pPr>
            <a:r>
              <a:rPr lang="it" sz="2400" b="1" kern="0" dirty="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!</a:t>
            </a:r>
            <a:endParaRPr sz="2400" b="1" kern="0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18" name="Google Shape;195;p16">
            <a:extLst>
              <a:ext uri="{FF2B5EF4-FFF2-40B4-BE49-F238E27FC236}">
                <a16:creationId xmlns:a16="http://schemas.microsoft.com/office/drawing/2014/main" id="{94F74B07-B9CC-43B7-8695-49293AE0E941}"/>
              </a:ext>
            </a:extLst>
          </p:cNvPr>
          <p:cNvSpPr txBox="1"/>
          <p:nvPr/>
        </p:nvSpPr>
        <p:spPr>
          <a:xfrm>
            <a:off x="3301487" y="6210307"/>
            <a:ext cx="3290970" cy="45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noAutofit/>
          </a:bodyPr>
          <a:lstStyle/>
          <a:p>
            <a:pPr algn="ctr" defTabSz="1097280">
              <a:buClr>
                <a:srgbClr val="5A6772"/>
              </a:buClr>
              <a:buSzPts val="700"/>
              <a:defRPr/>
            </a:pPr>
            <a:r>
              <a:rPr lang="it-IT" sz="1080" b="1" kern="0" dirty="0">
                <a:solidFill>
                  <a:srgbClr val="5A6772"/>
                </a:solidFill>
                <a:highlight>
                  <a:srgbClr val="FFFF00"/>
                </a:highlight>
                <a:latin typeface="Arial"/>
                <a:cs typeface="Arial"/>
                <a:sym typeface="Arial"/>
              </a:rPr>
              <a:t>Assenza di informatizzazione univoca dell’iter di liquidazione di un’istanza di credito</a:t>
            </a:r>
            <a:endParaRPr sz="1080" b="1" kern="0" dirty="0">
              <a:solidFill>
                <a:srgbClr val="5A6772"/>
              </a:solidFill>
              <a:highlight>
                <a:srgbClr val="FFFF00"/>
              </a:highlight>
              <a:latin typeface="Arial"/>
              <a:cs typeface="Arial"/>
              <a:sym typeface="Arial"/>
            </a:endParaRPr>
          </a:p>
        </p:txBody>
      </p:sp>
      <p:cxnSp>
        <p:nvCxnSpPr>
          <p:cNvPr id="119" name="Google Shape;167;p16">
            <a:extLst>
              <a:ext uri="{FF2B5EF4-FFF2-40B4-BE49-F238E27FC236}">
                <a16:creationId xmlns:a16="http://schemas.microsoft.com/office/drawing/2014/main" id="{D78F4276-84C2-4FA1-8FB9-89E4C644A21A}"/>
              </a:ext>
            </a:extLst>
          </p:cNvPr>
          <p:cNvCxnSpPr>
            <a:cxnSpLocks/>
          </p:cNvCxnSpPr>
          <p:nvPr/>
        </p:nvCxnSpPr>
        <p:spPr>
          <a:xfrm flipV="1">
            <a:off x="5092326" y="4555090"/>
            <a:ext cx="152400" cy="1619076"/>
          </a:xfrm>
          <a:prstGeom prst="straightConnector1">
            <a:avLst/>
          </a:prstGeom>
          <a:noFill/>
          <a:ln w="28575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8" name="Google Shape;259;p19">
            <a:extLst>
              <a:ext uri="{FF2B5EF4-FFF2-40B4-BE49-F238E27FC236}">
                <a16:creationId xmlns:a16="http://schemas.microsoft.com/office/drawing/2014/main" id="{BC018F5F-083B-4EAF-B029-5D152475C235}"/>
              </a:ext>
            </a:extLst>
          </p:cNvPr>
          <p:cNvPicPr preferRelativeResize="0"/>
          <p:nvPr/>
        </p:nvPicPr>
        <p:blipFill rotWithShape="1">
          <a:blip r:embed="rId23">
            <a:alphaModFix/>
          </a:blip>
          <a:srcRect t="1587" b="1597"/>
          <a:stretch/>
        </p:blipFill>
        <p:spPr>
          <a:xfrm>
            <a:off x="9966221" y="2000297"/>
            <a:ext cx="1081560" cy="1042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Picture 4">
            <a:extLst>
              <a:ext uri="{FF2B5EF4-FFF2-40B4-BE49-F238E27FC236}">
                <a16:creationId xmlns:a16="http://schemas.microsoft.com/office/drawing/2014/main" id="{862483C5-D338-40A0-A034-8C927892C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51868" y="62545"/>
            <a:ext cx="1991826" cy="78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5831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16"/>
          <p:cNvGrpSpPr/>
          <p:nvPr/>
        </p:nvGrpSpPr>
        <p:grpSpPr>
          <a:xfrm flipH="1">
            <a:off x="5699556" y="1842973"/>
            <a:ext cx="3652337" cy="3800278"/>
            <a:chOff x="-410650" y="525225"/>
            <a:chExt cx="3914112" cy="3914100"/>
          </a:xfrm>
        </p:grpSpPr>
        <p:sp>
          <p:nvSpPr>
            <p:cNvPr id="149" name="Google Shape;149;p16"/>
            <p:cNvSpPr/>
            <p:nvPr/>
          </p:nvSpPr>
          <p:spPr>
            <a:xfrm rot="-5400000">
              <a:off x="-410638" y="525225"/>
              <a:ext cx="3914100" cy="39141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8575" cap="flat" cmpd="sng">
              <a:solidFill>
                <a:srgbClr val="0066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9710" tIns="109710" rIns="109710" bIns="109710" anchor="ctr" anchorCtr="0">
              <a:noAutofit/>
            </a:bodyPr>
            <a:lstStyle/>
            <a:p>
              <a:pPr defTabSz="1097280">
                <a:buClr>
                  <a:srgbClr val="000000"/>
                </a:buClr>
                <a:buSzPts val="1400"/>
                <a:defRPr/>
              </a:pPr>
              <a:endParaRPr sz="168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6"/>
            <p:cNvSpPr/>
            <p:nvPr/>
          </p:nvSpPr>
          <p:spPr>
            <a:xfrm>
              <a:off x="-410650" y="525225"/>
              <a:ext cx="3914100" cy="39141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8575" cap="flat" cmpd="sng">
              <a:solidFill>
                <a:srgbClr val="0066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9710" tIns="109710" rIns="109710" bIns="109710" anchor="ctr" anchorCtr="0">
              <a:noAutofit/>
            </a:bodyPr>
            <a:lstStyle/>
            <a:p>
              <a:pPr defTabSz="1097280">
                <a:buClr>
                  <a:srgbClr val="000000"/>
                </a:buClr>
                <a:buSzPts val="1400"/>
                <a:defRPr/>
              </a:pPr>
              <a:endParaRPr sz="168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1" name="Google Shape;151;p16"/>
          <p:cNvGrpSpPr/>
          <p:nvPr/>
        </p:nvGrpSpPr>
        <p:grpSpPr>
          <a:xfrm flipH="1">
            <a:off x="2165123" y="1399173"/>
            <a:ext cx="3652337" cy="3800278"/>
            <a:chOff x="-410650" y="525225"/>
            <a:chExt cx="3914112" cy="3914100"/>
          </a:xfrm>
        </p:grpSpPr>
        <p:sp>
          <p:nvSpPr>
            <p:cNvPr id="152" name="Google Shape;152;p16"/>
            <p:cNvSpPr/>
            <p:nvPr/>
          </p:nvSpPr>
          <p:spPr>
            <a:xfrm>
              <a:off x="-410650" y="525225"/>
              <a:ext cx="3914100" cy="39141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8575" cap="flat" cmpd="sng">
              <a:solidFill>
                <a:srgbClr val="0066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9710" tIns="109710" rIns="109710" bIns="109710" anchor="ctr" anchorCtr="0">
              <a:noAutofit/>
            </a:bodyPr>
            <a:lstStyle/>
            <a:p>
              <a:pPr defTabSz="1097280">
                <a:buClr>
                  <a:srgbClr val="000000"/>
                </a:buClr>
                <a:buSzPts val="1400"/>
                <a:defRPr/>
              </a:pPr>
              <a:endParaRPr sz="168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6"/>
            <p:cNvSpPr/>
            <p:nvPr/>
          </p:nvSpPr>
          <p:spPr>
            <a:xfrm rot="-5400000">
              <a:off x="-410638" y="525225"/>
              <a:ext cx="3914100" cy="39141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8575" cap="flat" cmpd="sng">
              <a:solidFill>
                <a:srgbClr val="0066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9710" tIns="109710" rIns="109710" bIns="109710" anchor="ctr" anchorCtr="0">
              <a:noAutofit/>
            </a:bodyPr>
            <a:lstStyle/>
            <a:p>
              <a:pPr defTabSz="1097280">
                <a:buClr>
                  <a:srgbClr val="000000"/>
                </a:buClr>
                <a:buSzPts val="1400"/>
                <a:defRPr/>
              </a:pPr>
              <a:endParaRPr sz="168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4" name="Google Shape;154;p16"/>
          <p:cNvSpPr/>
          <p:nvPr/>
        </p:nvSpPr>
        <p:spPr>
          <a:xfrm>
            <a:off x="5726801" y="2476891"/>
            <a:ext cx="2386080" cy="2386080"/>
          </a:xfrm>
          <a:prstGeom prst="ellipse">
            <a:avLst/>
          </a:prstGeom>
          <a:noFill/>
          <a:ln w="7620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710" tIns="109710" rIns="109710" bIns="109710" anchor="ctr" anchorCtr="0">
            <a:noAutofit/>
          </a:bodyPr>
          <a:lstStyle/>
          <a:p>
            <a:pPr defTabSz="1097280">
              <a:buClr>
                <a:srgbClr val="000000"/>
              </a:buClr>
              <a:buSzPts val="1400"/>
              <a:defRPr/>
            </a:pPr>
            <a:endParaRPr sz="168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6"/>
          <p:cNvSpPr/>
          <p:nvPr/>
        </p:nvSpPr>
        <p:spPr>
          <a:xfrm>
            <a:off x="3383333" y="2435484"/>
            <a:ext cx="2462400" cy="2386080"/>
          </a:xfrm>
          <a:prstGeom prst="ellipse">
            <a:avLst/>
          </a:prstGeom>
          <a:noFill/>
          <a:ln w="7620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710" tIns="109710" rIns="109710" bIns="109710" anchor="ctr" anchorCtr="0">
            <a:noAutofit/>
          </a:bodyPr>
          <a:lstStyle/>
          <a:p>
            <a:pPr defTabSz="1097280">
              <a:buClr>
                <a:srgbClr val="000000"/>
              </a:buClr>
              <a:buSzPts val="1400"/>
              <a:defRPr/>
            </a:pPr>
            <a:endParaRPr sz="168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" name="Google Shape;156;p16"/>
          <p:cNvGrpSpPr/>
          <p:nvPr/>
        </p:nvGrpSpPr>
        <p:grpSpPr>
          <a:xfrm rot="9899844" flipH="1">
            <a:off x="5764035" y="1797765"/>
            <a:ext cx="3579907" cy="3800126"/>
            <a:chOff x="-410650" y="525225"/>
            <a:chExt cx="3914112" cy="3914100"/>
          </a:xfrm>
        </p:grpSpPr>
        <p:sp>
          <p:nvSpPr>
            <p:cNvPr id="157" name="Google Shape;157;p16"/>
            <p:cNvSpPr/>
            <p:nvPr/>
          </p:nvSpPr>
          <p:spPr>
            <a:xfrm rot="-5400000">
              <a:off x="-410638" y="525225"/>
              <a:ext cx="3914100" cy="39141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9050" cap="flat" cmpd="sng">
              <a:solidFill>
                <a:srgbClr val="0066CC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9710" tIns="109710" rIns="109710" bIns="109710" anchor="ctr" anchorCtr="0">
              <a:noAutofit/>
            </a:bodyPr>
            <a:lstStyle/>
            <a:p>
              <a:pPr defTabSz="1097280">
                <a:buClr>
                  <a:srgbClr val="000000"/>
                </a:buClr>
                <a:buSzPts val="1400"/>
                <a:defRPr/>
              </a:pPr>
              <a:endParaRPr sz="168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6"/>
            <p:cNvSpPr/>
            <p:nvPr/>
          </p:nvSpPr>
          <p:spPr>
            <a:xfrm>
              <a:off x="-410650" y="525225"/>
              <a:ext cx="3914100" cy="39141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9050" cap="flat" cmpd="sng">
              <a:solidFill>
                <a:srgbClr val="0066CC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9710" tIns="109710" rIns="109710" bIns="109710" anchor="ctr" anchorCtr="0">
              <a:noAutofit/>
            </a:bodyPr>
            <a:lstStyle/>
            <a:p>
              <a:pPr defTabSz="1097280">
                <a:buClr>
                  <a:srgbClr val="000000"/>
                </a:buClr>
                <a:buSzPts val="1400"/>
                <a:defRPr/>
              </a:pPr>
              <a:endParaRPr sz="168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9" name="Google Shape;159;p16"/>
          <p:cNvSpPr/>
          <p:nvPr/>
        </p:nvSpPr>
        <p:spPr>
          <a:xfrm>
            <a:off x="1672481" y="3257251"/>
            <a:ext cx="862920" cy="862920"/>
          </a:xfrm>
          <a:prstGeom prst="ellipse">
            <a:avLst/>
          </a:prstGeom>
          <a:solidFill>
            <a:srgbClr val="F4F4EF"/>
          </a:solidFill>
          <a:ln>
            <a:noFill/>
          </a:ln>
        </p:spPr>
        <p:txBody>
          <a:bodyPr spcFirstLastPara="1" wrap="square" lIns="109710" tIns="109710" rIns="109710" bIns="109710" anchor="ctr" anchorCtr="0">
            <a:noAutofit/>
          </a:bodyPr>
          <a:lstStyle/>
          <a:p>
            <a:pPr defTabSz="1097280">
              <a:buClr>
                <a:srgbClr val="000000"/>
              </a:buClr>
              <a:buSzPts val="1400"/>
              <a:defRPr/>
            </a:pPr>
            <a:endParaRPr sz="168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0" name="Google Shape;160;p16"/>
          <p:cNvCxnSpPr/>
          <p:nvPr/>
        </p:nvCxnSpPr>
        <p:spPr>
          <a:xfrm>
            <a:off x="3406688" y="4135141"/>
            <a:ext cx="1440" cy="50364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1" name="Google Shape;161;p16"/>
          <p:cNvSpPr txBox="1"/>
          <p:nvPr/>
        </p:nvSpPr>
        <p:spPr>
          <a:xfrm>
            <a:off x="1642600" y="4200140"/>
            <a:ext cx="862920" cy="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noAutofit/>
          </a:bodyPr>
          <a:lstStyle/>
          <a:p>
            <a:pPr algn="ctr" defTabSz="1097280">
              <a:buClr>
                <a:srgbClr val="5A6772"/>
              </a:buClr>
              <a:buSzPts val="700"/>
              <a:defRPr/>
            </a:pPr>
            <a:r>
              <a:rPr lang="it" sz="840" b="1" kern="0" dirty="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Ufficio contabilità</a:t>
            </a:r>
            <a:endParaRPr sz="168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3" name="Google Shape;163;p16"/>
          <p:cNvSpPr txBox="1"/>
          <p:nvPr/>
        </p:nvSpPr>
        <p:spPr>
          <a:xfrm rot="2700000">
            <a:off x="10403586" y="329969"/>
            <a:ext cx="1314540" cy="373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ctr" anchorCtr="0">
            <a:noAutofit/>
          </a:bodyPr>
          <a:lstStyle/>
          <a:p>
            <a:pPr algn="ctr" defTabSz="1097280">
              <a:buClr>
                <a:srgbClr val="0056CB"/>
              </a:buClr>
              <a:buSzPts val="1400"/>
              <a:defRPr/>
            </a:pPr>
            <a:r>
              <a:rPr lang="it" sz="1680" b="1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ESEMPIO</a:t>
            </a:r>
            <a:endParaRPr sz="1680" b="1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6"/>
          <p:cNvSpPr txBox="1"/>
          <p:nvPr/>
        </p:nvSpPr>
        <p:spPr>
          <a:xfrm>
            <a:off x="3566844" y="293311"/>
            <a:ext cx="5785038" cy="373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ctr" anchorCtr="0">
            <a:noAutofit/>
          </a:bodyPr>
          <a:lstStyle/>
          <a:p>
            <a:pPr defTabSz="1097280">
              <a:buClr>
                <a:srgbClr val="000000"/>
              </a:buClr>
              <a:defRPr/>
            </a:pPr>
            <a:r>
              <a:rPr lang="it-IT" b="1" kern="0" dirty="0">
                <a:solidFill>
                  <a:srgbClr val="3A66B4"/>
                </a:solidFill>
                <a:ea typeface="Titillium Web SemiBold"/>
                <a:cs typeface="Titillium Web SemiBold"/>
                <a:sym typeface="Titillium Web SemiBold"/>
              </a:rPr>
              <a:t>Il processo di liquidazione della spesa in ambito giudiziario </a:t>
            </a:r>
            <a:endParaRPr b="1" kern="0" dirty="0">
              <a:solidFill>
                <a:srgbClr val="3A66B4"/>
              </a:solidFill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166" name="Google Shape;166;p16"/>
          <p:cNvSpPr txBox="1"/>
          <p:nvPr/>
        </p:nvSpPr>
        <p:spPr>
          <a:xfrm>
            <a:off x="1413378" y="1328378"/>
            <a:ext cx="2166120" cy="8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noAutofit/>
          </a:bodyPr>
          <a:lstStyle/>
          <a:p>
            <a:pPr defTabSz="1097280">
              <a:lnSpc>
                <a:spcPct val="200000"/>
              </a:lnSpc>
              <a:buClr>
                <a:srgbClr val="5A6772"/>
              </a:buClr>
              <a:buSzPts val="600"/>
              <a:defRPr/>
            </a:pPr>
            <a:r>
              <a:rPr lang="it" sz="720" b="1" kern="0" dirty="0">
                <a:solidFill>
                  <a:srgbClr val="5A6772"/>
                </a:solidFill>
                <a:latin typeface="Arial"/>
                <a:ea typeface="Arial"/>
                <a:cs typeface="Arial"/>
                <a:sym typeface="Arial"/>
              </a:rPr>
              <a:t>SCAMBIO DI INFORMAZIONI</a:t>
            </a:r>
            <a:endParaRPr sz="168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097280">
              <a:lnSpc>
                <a:spcPct val="200000"/>
              </a:lnSpc>
              <a:buClr>
                <a:srgbClr val="5A6772"/>
              </a:buClr>
              <a:buSzPts val="600"/>
              <a:defRPr/>
            </a:pPr>
            <a:r>
              <a:rPr lang="it" sz="720" b="1" kern="0" dirty="0">
                <a:solidFill>
                  <a:srgbClr val="5A6772"/>
                </a:solidFill>
                <a:latin typeface="Arial"/>
                <a:ea typeface="Arial"/>
                <a:cs typeface="Arial"/>
                <a:sym typeface="Arial"/>
              </a:rPr>
              <a:t>SCAMBIO DI DENARO</a:t>
            </a:r>
            <a:endParaRPr sz="168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097280">
              <a:lnSpc>
                <a:spcPct val="150000"/>
              </a:lnSpc>
              <a:buClr>
                <a:srgbClr val="000000"/>
              </a:buClr>
              <a:buSzPts val="700"/>
              <a:defRPr/>
            </a:pPr>
            <a:endParaRPr sz="840" b="1" kern="0" dirty="0">
              <a:solidFill>
                <a:srgbClr val="5A6772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097280">
              <a:buClr>
                <a:srgbClr val="000000"/>
              </a:buClr>
              <a:buSzPts val="700"/>
              <a:defRPr/>
            </a:pPr>
            <a:endParaRPr sz="840" b="1" kern="0" dirty="0">
              <a:solidFill>
                <a:srgbClr val="5A67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7" name="Google Shape;167;p16"/>
          <p:cNvCxnSpPr/>
          <p:nvPr/>
        </p:nvCxnSpPr>
        <p:spPr>
          <a:xfrm>
            <a:off x="907048" y="1512220"/>
            <a:ext cx="393120" cy="0"/>
          </a:xfrm>
          <a:prstGeom prst="straightConnector1">
            <a:avLst/>
          </a:prstGeom>
          <a:noFill/>
          <a:ln w="28575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8" name="Google Shape;168;p16"/>
          <p:cNvCxnSpPr/>
          <p:nvPr/>
        </p:nvCxnSpPr>
        <p:spPr>
          <a:xfrm>
            <a:off x="907048" y="1721693"/>
            <a:ext cx="393120" cy="0"/>
          </a:xfrm>
          <a:prstGeom prst="straightConnector1">
            <a:avLst/>
          </a:prstGeom>
          <a:noFill/>
          <a:ln w="19050" cap="flat" cmpd="sng">
            <a:solidFill>
              <a:srgbClr val="0066CC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69" name="Google Shape;169;p16"/>
          <p:cNvSpPr/>
          <p:nvPr/>
        </p:nvSpPr>
        <p:spPr>
          <a:xfrm>
            <a:off x="8125331" y="3557371"/>
            <a:ext cx="1095480" cy="299520"/>
          </a:xfrm>
          <a:prstGeom prst="rect">
            <a:avLst/>
          </a:prstGeom>
          <a:solidFill>
            <a:srgbClr val="F4F4EF"/>
          </a:solidFill>
          <a:ln>
            <a:noFill/>
          </a:ln>
        </p:spPr>
        <p:txBody>
          <a:bodyPr spcFirstLastPara="1" wrap="square" lIns="109710" tIns="109710" rIns="109710" bIns="109710" anchor="ctr" anchorCtr="0">
            <a:noAutofit/>
          </a:bodyPr>
          <a:lstStyle/>
          <a:p>
            <a:pPr defTabSz="1097280">
              <a:buClr>
                <a:srgbClr val="000000"/>
              </a:buClr>
              <a:buSzPts val="1400"/>
              <a:defRPr/>
            </a:pPr>
            <a:endParaRPr sz="168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0" name="Google Shape;170;p16"/>
          <p:cNvCxnSpPr/>
          <p:nvPr/>
        </p:nvCxnSpPr>
        <p:spPr>
          <a:xfrm rot="10800000">
            <a:off x="8374189" y="3726942"/>
            <a:ext cx="675360" cy="0"/>
          </a:xfrm>
          <a:prstGeom prst="straightConnector1">
            <a:avLst/>
          </a:prstGeom>
          <a:noFill/>
          <a:ln w="19050" cap="flat" cmpd="sng">
            <a:solidFill>
              <a:srgbClr val="0056CB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71" name="Google Shape;171;p16"/>
          <p:cNvSpPr/>
          <p:nvPr/>
        </p:nvSpPr>
        <p:spPr>
          <a:xfrm>
            <a:off x="2440631" y="3557371"/>
            <a:ext cx="1013040" cy="299520"/>
          </a:xfrm>
          <a:prstGeom prst="rect">
            <a:avLst/>
          </a:prstGeom>
          <a:solidFill>
            <a:srgbClr val="F4F4EF"/>
          </a:solidFill>
          <a:ln>
            <a:noFill/>
          </a:ln>
        </p:spPr>
        <p:txBody>
          <a:bodyPr spcFirstLastPara="1" wrap="square" lIns="109710" tIns="109710" rIns="109710" bIns="109710" anchor="ctr" anchorCtr="0">
            <a:noAutofit/>
          </a:bodyPr>
          <a:lstStyle/>
          <a:p>
            <a:pPr defTabSz="1097280">
              <a:buClr>
                <a:srgbClr val="000000"/>
              </a:buClr>
              <a:buSzPts val="1400"/>
              <a:defRPr/>
            </a:pPr>
            <a:endParaRPr sz="168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6"/>
          <p:cNvSpPr txBox="1"/>
          <p:nvPr/>
        </p:nvSpPr>
        <p:spPr>
          <a:xfrm>
            <a:off x="3803490" y="3445678"/>
            <a:ext cx="1556280" cy="34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noAutofit/>
          </a:bodyPr>
          <a:lstStyle/>
          <a:p>
            <a:pPr algn="ctr" defTabSz="1097280">
              <a:lnSpc>
                <a:spcPct val="115000"/>
              </a:lnSpc>
              <a:buClr>
                <a:srgbClr val="0056CB"/>
              </a:buClr>
              <a:buSzPts val="800"/>
              <a:defRPr/>
            </a:pPr>
            <a:r>
              <a:rPr lang="it" sz="960" b="1" kern="0" dirty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ENTE DI RIFERIMENTO</a:t>
            </a:r>
            <a:endParaRPr sz="960" b="1" kern="0" dirty="0">
              <a:solidFill>
                <a:srgbClr val="0066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6"/>
          <p:cNvSpPr txBox="1"/>
          <p:nvPr/>
        </p:nvSpPr>
        <p:spPr>
          <a:xfrm>
            <a:off x="3844284" y="5146027"/>
            <a:ext cx="1556280" cy="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noAutofit/>
          </a:bodyPr>
          <a:lstStyle/>
          <a:p>
            <a:pPr algn="ctr" defTabSz="1097280">
              <a:buClr>
                <a:srgbClr val="5A6772"/>
              </a:buClr>
              <a:buSzPts val="700"/>
              <a:defRPr/>
            </a:pPr>
            <a:r>
              <a:rPr lang="it" sz="840" kern="0" dirty="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Dipendenti</a:t>
            </a:r>
            <a:endParaRPr sz="168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7" name="Google Shape;177;p16"/>
          <p:cNvSpPr txBox="1"/>
          <p:nvPr/>
        </p:nvSpPr>
        <p:spPr>
          <a:xfrm>
            <a:off x="6171720" y="2802301"/>
            <a:ext cx="788760" cy="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noAutofit/>
          </a:bodyPr>
          <a:lstStyle/>
          <a:p>
            <a:pPr algn="ctr" defTabSz="1097280">
              <a:lnSpc>
                <a:spcPct val="115000"/>
              </a:lnSpc>
              <a:buClr>
                <a:srgbClr val="5A6772"/>
              </a:buClr>
              <a:buSzPts val="700"/>
              <a:defRPr/>
            </a:pPr>
            <a:r>
              <a:rPr lang="it" sz="840" kern="0" dirty="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Fascicolo eletronico</a:t>
            </a:r>
            <a:endParaRPr sz="168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8" name="Google Shape;178;p16"/>
          <p:cNvSpPr txBox="1"/>
          <p:nvPr/>
        </p:nvSpPr>
        <p:spPr>
          <a:xfrm>
            <a:off x="6868061" y="2832173"/>
            <a:ext cx="892483" cy="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noAutofit/>
          </a:bodyPr>
          <a:lstStyle/>
          <a:p>
            <a:pPr algn="ctr" defTabSz="1097280">
              <a:lnSpc>
                <a:spcPct val="115000"/>
              </a:lnSpc>
              <a:buClr>
                <a:srgbClr val="5A6772"/>
              </a:buClr>
              <a:buSzPts val="700"/>
              <a:defRPr/>
            </a:pPr>
            <a:r>
              <a:rPr lang="it" sz="840" kern="0" dirty="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Piattaforma digitale</a:t>
            </a:r>
            <a:endParaRPr sz="168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9" name="Google Shape;179;p16"/>
          <p:cNvSpPr txBox="1"/>
          <p:nvPr/>
        </p:nvSpPr>
        <p:spPr>
          <a:xfrm>
            <a:off x="5040268" y="4605594"/>
            <a:ext cx="1556280" cy="29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noAutofit/>
          </a:bodyPr>
          <a:lstStyle/>
          <a:p>
            <a:pPr algn="ctr" defTabSz="1097280">
              <a:lnSpc>
                <a:spcPct val="115000"/>
              </a:lnSpc>
              <a:buClr>
                <a:srgbClr val="5A6772"/>
              </a:buClr>
              <a:buSzPts val="1100"/>
              <a:defRPr/>
            </a:pPr>
            <a:r>
              <a:rPr lang="it" sz="1320" b="1" i="1" kern="0" dirty="0">
                <a:solidFill>
                  <a:srgbClr val="5A677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Avvocato </a:t>
            </a:r>
          </a:p>
          <a:p>
            <a:pPr algn="ctr" defTabSz="1097280">
              <a:lnSpc>
                <a:spcPct val="115000"/>
              </a:lnSpc>
              <a:buClr>
                <a:srgbClr val="5A6772"/>
              </a:buClr>
              <a:buSzPts val="1100"/>
              <a:defRPr/>
            </a:pPr>
            <a:r>
              <a:rPr lang="it" sz="1320" b="1" i="1" kern="0" dirty="0">
                <a:solidFill>
                  <a:srgbClr val="5A677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«fin troppo» paziente</a:t>
            </a:r>
            <a:endParaRPr sz="1320" b="1" i="1" kern="0" dirty="0">
              <a:solidFill>
                <a:srgbClr val="5A677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0" name="Google Shape;180;p16"/>
          <p:cNvCxnSpPr>
            <a:endCxn id="179" idx="0"/>
          </p:cNvCxnSpPr>
          <p:nvPr/>
        </p:nvCxnSpPr>
        <p:spPr>
          <a:xfrm>
            <a:off x="5816968" y="4348194"/>
            <a:ext cx="1440" cy="257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1" name="Google Shape;181;p16"/>
          <p:cNvSpPr txBox="1"/>
          <p:nvPr/>
        </p:nvSpPr>
        <p:spPr>
          <a:xfrm>
            <a:off x="7901940" y="4591710"/>
            <a:ext cx="1556280" cy="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noAutofit/>
          </a:bodyPr>
          <a:lstStyle/>
          <a:p>
            <a:pPr algn="ctr" defTabSz="1097280">
              <a:buClr>
                <a:srgbClr val="5A6772"/>
              </a:buClr>
              <a:buSzPts val="700"/>
              <a:defRPr/>
            </a:pPr>
            <a:r>
              <a:rPr lang="it-IT" sz="840" kern="0" dirty="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Ragioneria Generale dello Stato</a:t>
            </a:r>
            <a:endParaRPr sz="168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82" name="Google Shape;182;p16"/>
          <p:cNvCxnSpPr/>
          <p:nvPr/>
        </p:nvCxnSpPr>
        <p:spPr>
          <a:xfrm>
            <a:off x="8669504" y="4042093"/>
            <a:ext cx="1440" cy="50364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3" name="Google Shape;183;p16"/>
          <p:cNvSpPr txBox="1"/>
          <p:nvPr/>
        </p:nvSpPr>
        <p:spPr>
          <a:xfrm>
            <a:off x="2622666" y="4580380"/>
            <a:ext cx="1556280" cy="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noAutofit/>
          </a:bodyPr>
          <a:lstStyle/>
          <a:p>
            <a:pPr algn="ctr" defTabSz="1097280">
              <a:buClr>
                <a:srgbClr val="5A6772"/>
              </a:buClr>
              <a:buSzPts val="700"/>
              <a:defRPr/>
            </a:pPr>
            <a:r>
              <a:rPr lang="it" sz="960" kern="0" dirty="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Dirigente dell’Ente / </a:t>
            </a:r>
          </a:p>
          <a:p>
            <a:pPr algn="ctr" defTabSz="1097280">
              <a:buClr>
                <a:srgbClr val="5A6772"/>
              </a:buClr>
              <a:buSzPts val="700"/>
              <a:defRPr/>
            </a:pPr>
            <a:r>
              <a:rPr lang="it" sz="960" dirty="0">
                <a:solidFill>
                  <a:srgbClr val="5A6772"/>
                </a:solidFill>
                <a:latin typeface="Titillium Web"/>
                <a:sym typeface="Titillium Web"/>
              </a:rPr>
              <a:t>*Magistratura</a:t>
            </a:r>
            <a:endParaRPr sz="96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4" name="Google Shape;184;p16"/>
          <p:cNvSpPr txBox="1"/>
          <p:nvPr/>
        </p:nvSpPr>
        <p:spPr>
          <a:xfrm>
            <a:off x="4198739" y="2712913"/>
            <a:ext cx="959040" cy="45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noAutofit/>
          </a:bodyPr>
          <a:lstStyle/>
          <a:p>
            <a:pPr algn="ctr" defTabSz="1097280">
              <a:buClr>
                <a:srgbClr val="5A6772"/>
              </a:buClr>
              <a:buSzPts val="700"/>
              <a:defRPr/>
            </a:pPr>
            <a:r>
              <a:rPr lang="it" sz="840" kern="0" dirty="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Documenti</a:t>
            </a:r>
            <a:r>
              <a:rPr lang="it" sz="840" dirty="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 scritti inviati via PEC</a:t>
            </a:r>
            <a:endParaRPr sz="168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5" name="Google Shape;185;p16"/>
          <p:cNvSpPr txBox="1"/>
          <p:nvPr/>
        </p:nvSpPr>
        <p:spPr>
          <a:xfrm>
            <a:off x="7178982" y="4500852"/>
            <a:ext cx="1282320" cy="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noAutofit/>
          </a:bodyPr>
          <a:lstStyle/>
          <a:p>
            <a:pPr algn="ctr" defTabSz="1097280">
              <a:buClr>
                <a:srgbClr val="5A6772"/>
              </a:buClr>
              <a:buSzPts val="700"/>
              <a:defRPr/>
            </a:pPr>
            <a:br>
              <a:rPr lang="it" sz="840" b="1" kern="0" dirty="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840" b="1" kern="0" dirty="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Ministero</a:t>
            </a:r>
            <a:endParaRPr sz="840" b="1" kern="0" dirty="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algn="ctr" defTabSz="1097280">
              <a:buClr>
                <a:srgbClr val="5A6772"/>
              </a:buClr>
              <a:buSzPts val="700"/>
              <a:defRPr/>
            </a:pPr>
            <a:r>
              <a:rPr lang="it-IT" sz="840" b="1" kern="0" dirty="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D</a:t>
            </a:r>
            <a:r>
              <a:rPr lang="it" sz="840" b="1" kern="0" dirty="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ella Giustizia </a:t>
            </a:r>
            <a:endParaRPr sz="168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6" name="Google Shape;186;p16"/>
          <p:cNvSpPr txBox="1"/>
          <p:nvPr/>
        </p:nvSpPr>
        <p:spPr>
          <a:xfrm>
            <a:off x="2502297" y="2676505"/>
            <a:ext cx="1070914" cy="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noAutofit/>
          </a:bodyPr>
          <a:lstStyle/>
          <a:p>
            <a:pPr algn="ctr" defTabSz="1097280">
              <a:buClr>
                <a:srgbClr val="5A6772"/>
              </a:buClr>
              <a:buSzPts val="700"/>
              <a:defRPr/>
            </a:pPr>
            <a:r>
              <a:rPr lang="it" sz="960" kern="0" dirty="0">
                <a:solidFill>
                  <a:schemeClr val="bg1">
                    <a:lumMod val="50000"/>
                  </a:schemeClr>
                </a:solidFill>
                <a:latin typeface="Titillium Web"/>
                <a:ea typeface="Titillium Web"/>
                <a:cs typeface="Titillium Web"/>
                <a:sym typeface="Titillium Web"/>
              </a:rPr>
              <a:t>Istanza </a:t>
            </a:r>
            <a:r>
              <a:rPr lang="it" sz="960" dirty="0">
                <a:solidFill>
                  <a:schemeClr val="bg1">
                    <a:lumMod val="50000"/>
                  </a:schemeClr>
                </a:solidFill>
                <a:ea typeface="Titillium Web"/>
              </a:rPr>
              <a:t>alle cancellerie</a:t>
            </a:r>
            <a:endParaRPr sz="960" kern="0" dirty="0">
              <a:solidFill>
                <a:schemeClr val="bg1">
                  <a:lumMod val="50000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7" name="Google Shape;187;p16"/>
          <p:cNvSpPr/>
          <p:nvPr/>
        </p:nvSpPr>
        <p:spPr>
          <a:xfrm>
            <a:off x="4037504" y="1675150"/>
            <a:ext cx="332280" cy="332280"/>
          </a:xfrm>
          <a:prstGeom prst="ellipse">
            <a:avLst/>
          </a:prstGeom>
          <a:solidFill>
            <a:srgbClr val="FFFF00"/>
          </a:solidFill>
          <a:ln w="28575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710" tIns="109710" rIns="109710" bIns="109710" anchor="ctr" anchorCtr="0">
            <a:noAutofit/>
          </a:bodyPr>
          <a:lstStyle/>
          <a:p>
            <a:pPr defTabSz="1097280">
              <a:buClr>
                <a:srgbClr val="000000"/>
              </a:buClr>
              <a:buSzPts val="1400"/>
              <a:defRPr/>
            </a:pPr>
            <a:endParaRPr sz="168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6"/>
          <p:cNvSpPr/>
          <p:nvPr/>
        </p:nvSpPr>
        <p:spPr>
          <a:xfrm>
            <a:off x="3335988" y="1603163"/>
            <a:ext cx="543960" cy="54396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710" tIns="109710" rIns="109710" bIns="109710" anchor="ctr" anchorCtr="0">
            <a:noAutofit/>
          </a:bodyPr>
          <a:lstStyle/>
          <a:p>
            <a:pPr defTabSz="1097280">
              <a:buClr>
                <a:srgbClr val="000000"/>
              </a:buClr>
              <a:buSzPts val="1400"/>
              <a:defRPr/>
            </a:pPr>
            <a:endParaRPr sz="168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6"/>
          <p:cNvSpPr/>
          <p:nvPr/>
        </p:nvSpPr>
        <p:spPr>
          <a:xfrm>
            <a:off x="4372728" y="2258348"/>
            <a:ext cx="543960" cy="54396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710" tIns="109710" rIns="109710" bIns="109710" anchor="ctr" anchorCtr="0">
            <a:noAutofit/>
          </a:bodyPr>
          <a:lstStyle/>
          <a:p>
            <a:pPr defTabSz="1097280">
              <a:buClr>
                <a:srgbClr val="000000"/>
              </a:buClr>
              <a:buSzPts val="1400"/>
              <a:defRPr/>
            </a:pPr>
            <a:endParaRPr sz="168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6"/>
          <p:cNvSpPr txBox="1"/>
          <p:nvPr/>
        </p:nvSpPr>
        <p:spPr>
          <a:xfrm>
            <a:off x="6189466" y="3444006"/>
            <a:ext cx="1556280" cy="34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noAutofit/>
          </a:bodyPr>
          <a:lstStyle/>
          <a:p>
            <a:pPr algn="ctr" defTabSz="1097280">
              <a:lnSpc>
                <a:spcPct val="115000"/>
              </a:lnSpc>
              <a:buClr>
                <a:srgbClr val="0056CB"/>
              </a:buClr>
              <a:buSzPts val="800"/>
              <a:defRPr/>
            </a:pPr>
            <a:r>
              <a:rPr lang="it" sz="960" b="1" kern="0" dirty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SISTEMA</a:t>
            </a:r>
            <a:br>
              <a:rPr lang="it" sz="960" b="1" kern="0" dirty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t" sz="960" b="1" kern="0" dirty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GIUSTIZIA</a:t>
            </a:r>
            <a:endParaRPr sz="960" b="1" kern="0" dirty="0">
              <a:solidFill>
                <a:srgbClr val="0066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6"/>
          <p:cNvSpPr txBox="1"/>
          <p:nvPr/>
        </p:nvSpPr>
        <p:spPr>
          <a:xfrm>
            <a:off x="7846073" y="2107255"/>
            <a:ext cx="959040" cy="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noAutofit/>
          </a:bodyPr>
          <a:lstStyle/>
          <a:p>
            <a:pPr algn="ctr" defTabSz="1097280">
              <a:buClr>
                <a:srgbClr val="5A6772"/>
              </a:buClr>
              <a:buSzPts val="700"/>
              <a:defRPr/>
            </a:pPr>
            <a:r>
              <a:rPr lang="it" sz="840" kern="0" dirty="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Regolamenti</a:t>
            </a:r>
            <a:endParaRPr sz="168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1097280">
              <a:buClr>
                <a:srgbClr val="5A6772"/>
              </a:buClr>
              <a:buSzPts val="700"/>
              <a:defRPr/>
            </a:pPr>
            <a:r>
              <a:rPr lang="it" sz="840" kern="0" dirty="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e linee-guida per le procedure di liquidazione e di gestione dei dati sulla piattaaforma</a:t>
            </a:r>
            <a:endParaRPr sz="840" kern="0" dirty="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93" name="Google Shape;193;p16"/>
          <p:cNvSpPr/>
          <p:nvPr/>
        </p:nvSpPr>
        <p:spPr>
          <a:xfrm>
            <a:off x="7684027" y="1603163"/>
            <a:ext cx="543960" cy="54396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710" tIns="109710" rIns="109710" bIns="109710" anchor="ctr" anchorCtr="0">
            <a:noAutofit/>
          </a:bodyPr>
          <a:lstStyle/>
          <a:p>
            <a:pPr defTabSz="1097280">
              <a:buClr>
                <a:srgbClr val="000000"/>
              </a:buClr>
              <a:buSzPts val="1400"/>
              <a:defRPr/>
            </a:pPr>
            <a:endParaRPr sz="168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6"/>
          <p:cNvSpPr/>
          <p:nvPr/>
        </p:nvSpPr>
        <p:spPr>
          <a:xfrm>
            <a:off x="4047324" y="1262220"/>
            <a:ext cx="2307600" cy="3128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109710" tIns="54840" rIns="109710" bIns="54840" anchor="ctr" anchorCtr="0">
            <a:noAutofit/>
          </a:bodyPr>
          <a:lstStyle/>
          <a:p>
            <a:pPr algn="ctr" defTabSz="1097280">
              <a:buClr>
                <a:srgbClr val="000000"/>
              </a:buClr>
              <a:buSzPts val="1400"/>
              <a:defRPr/>
            </a:pPr>
            <a:endParaRPr sz="168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6"/>
          <p:cNvSpPr txBox="1"/>
          <p:nvPr/>
        </p:nvSpPr>
        <p:spPr>
          <a:xfrm>
            <a:off x="3975568" y="1196000"/>
            <a:ext cx="3001129" cy="515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noAutofit/>
          </a:bodyPr>
          <a:lstStyle/>
          <a:p>
            <a:pPr defTabSz="1097280">
              <a:buClr>
                <a:srgbClr val="5A6772"/>
              </a:buClr>
              <a:buSzPts val="700"/>
              <a:defRPr/>
            </a:pPr>
            <a:r>
              <a:rPr lang="it" sz="720" b="1" kern="0" dirty="0">
                <a:solidFill>
                  <a:srgbClr val="5A6772"/>
                </a:solidFill>
                <a:latin typeface="Arial"/>
                <a:ea typeface="Arial"/>
                <a:cs typeface="Arial"/>
                <a:sym typeface="Arial"/>
              </a:rPr>
              <a:t>Non esiste un canale digitale </a:t>
            </a:r>
            <a:r>
              <a:rPr lang="it" sz="720" b="1" kern="0" dirty="0">
                <a:solidFill>
                  <a:srgbClr val="5A6772"/>
                </a:solidFill>
                <a:latin typeface="Arial"/>
                <a:cs typeface="Arial"/>
                <a:sym typeface="Arial"/>
              </a:rPr>
              <a:t>per</a:t>
            </a:r>
            <a:endParaRPr sz="720" b="1" kern="0" dirty="0">
              <a:solidFill>
                <a:srgbClr val="5A6772"/>
              </a:solidFill>
              <a:latin typeface="Arial"/>
              <a:cs typeface="Arial"/>
              <a:sym typeface="Arial"/>
            </a:endParaRPr>
          </a:p>
          <a:p>
            <a:pPr defTabSz="1097280">
              <a:buClr>
                <a:srgbClr val="5A6772"/>
              </a:buClr>
              <a:buSzPts val="700"/>
              <a:defRPr/>
            </a:pPr>
            <a:r>
              <a:rPr lang="it-IT" sz="720" b="1" dirty="0">
                <a:solidFill>
                  <a:srgbClr val="5A6772"/>
                </a:solidFill>
              </a:rPr>
              <a:t>s</a:t>
            </a:r>
            <a:r>
              <a:rPr lang="it" sz="720" b="1" kern="0" dirty="0">
                <a:solidFill>
                  <a:srgbClr val="5A6772"/>
                </a:solidFill>
                <a:latin typeface="Arial"/>
                <a:cs typeface="Arial"/>
                <a:sym typeface="Arial"/>
              </a:rPr>
              <a:t>emplificare le procedure di liquidazione delle prestazioni professionali dei fornitori dell’ente</a:t>
            </a:r>
            <a:endParaRPr sz="720" b="1" kern="0" dirty="0">
              <a:solidFill>
                <a:srgbClr val="5A6772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96" name="Google Shape;196;p16" descr="SystemMap_icon-0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7472" y="3035152"/>
            <a:ext cx="1095481" cy="1095481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6"/>
          <p:cNvSpPr/>
          <p:nvPr/>
        </p:nvSpPr>
        <p:spPr>
          <a:xfrm>
            <a:off x="6309866" y="2289293"/>
            <a:ext cx="543960" cy="54396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710" tIns="109710" rIns="109710" bIns="109710" anchor="ctr" anchorCtr="0">
            <a:noAutofit/>
          </a:bodyPr>
          <a:lstStyle/>
          <a:p>
            <a:pPr defTabSz="1097280">
              <a:buClr>
                <a:srgbClr val="000000"/>
              </a:buClr>
              <a:buSzPts val="1400"/>
              <a:defRPr/>
            </a:pPr>
            <a:endParaRPr sz="168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6"/>
          <p:cNvSpPr/>
          <p:nvPr/>
        </p:nvSpPr>
        <p:spPr>
          <a:xfrm>
            <a:off x="6985778" y="2289293"/>
            <a:ext cx="543960" cy="54396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710" tIns="109710" rIns="109710" bIns="109710" anchor="ctr" anchorCtr="0">
            <a:noAutofit/>
          </a:bodyPr>
          <a:lstStyle/>
          <a:p>
            <a:pPr defTabSz="1097280">
              <a:buClr>
                <a:srgbClr val="000000"/>
              </a:buClr>
              <a:buSzPts val="1400"/>
              <a:defRPr/>
            </a:pPr>
            <a:endParaRPr sz="168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6"/>
          <p:cNvSpPr/>
          <p:nvPr/>
        </p:nvSpPr>
        <p:spPr>
          <a:xfrm>
            <a:off x="5328184" y="3127435"/>
            <a:ext cx="959040" cy="959040"/>
          </a:xfrm>
          <a:prstGeom prst="ellipse">
            <a:avLst/>
          </a:prstGeom>
          <a:solidFill>
            <a:srgbClr val="F4F4EF"/>
          </a:solidFill>
          <a:ln>
            <a:noFill/>
          </a:ln>
        </p:spPr>
        <p:txBody>
          <a:bodyPr spcFirstLastPara="1" wrap="square" lIns="109710" tIns="109710" rIns="109710" bIns="109710" anchor="ctr" anchorCtr="0">
            <a:noAutofit/>
          </a:bodyPr>
          <a:lstStyle/>
          <a:p>
            <a:pPr defTabSz="1097280">
              <a:buClr>
                <a:srgbClr val="000000"/>
              </a:buClr>
              <a:buSzPts val="1400"/>
              <a:defRPr/>
            </a:pPr>
            <a:endParaRPr sz="168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6"/>
          <p:cNvSpPr/>
          <p:nvPr/>
        </p:nvSpPr>
        <p:spPr>
          <a:xfrm>
            <a:off x="9047705" y="3257251"/>
            <a:ext cx="862920" cy="862920"/>
          </a:xfrm>
          <a:prstGeom prst="ellipse">
            <a:avLst/>
          </a:prstGeom>
          <a:solidFill>
            <a:srgbClr val="F4F4EF"/>
          </a:solidFill>
          <a:ln>
            <a:noFill/>
          </a:ln>
        </p:spPr>
        <p:txBody>
          <a:bodyPr spcFirstLastPara="1" wrap="square" lIns="109710" tIns="109710" rIns="109710" bIns="109710" anchor="ctr" anchorCtr="0">
            <a:noAutofit/>
          </a:bodyPr>
          <a:lstStyle/>
          <a:p>
            <a:pPr defTabSz="1097280">
              <a:buClr>
                <a:srgbClr val="000000"/>
              </a:buClr>
              <a:buSzPts val="1400"/>
              <a:defRPr/>
            </a:pPr>
            <a:endParaRPr sz="168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p16" descr="SystemMap_icon-01-09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98151" y="3073906"/>
            <a:ext cx="940198" cy="999536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6"/>
          <p:cNvSpPr txBox="1"/>
          <p:nvPr/>
        </p:nvSpPr>
        <p:spPr>
          <a:xfrm>
            <a:off x="6239333" y="5073924"/>
            <a:ext cx="1556280" cy="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noAutofit/>
          </a:bodyPr>
          <a:lstStyle/>
          <a:p>
            <a:pPr algn="ctr" defTabSz="1097280">
              <a:buClr>
                <a:srgbClr val="5A6772"/>
              </a:buClr>
              <a:buSzPts val="700"/>
              <a:defRPr/>
            </a:pPr>
            <a:r>
              <a:rPr lang="it" sz="1080" kern="0" dirty="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Dirigente</a:t>
            </a:r>
            <a:endParaRPr sz="108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1097280">
              <a:buClr>
                <a:srgbClr val="5A6772"/>
              </a:buClr>
              <a:buSzPts val="700"/>
              <a:defRPr/>
            </a:pPr>
            <a:r>
              <a:rPr lang="it-IT" sz="1080" kern="0" dirty="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D</a:t>
            </a:r>
            <a:r>
              <a:rPr lang="it" sz="1080" kern="0" dirty="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ell’Ente</a:t>
            </a:r>
            <a:endParaRPr sz="108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03" name="Google Shape;203;p16" descr="SystemMap_icon-21.png"/>
          <p:cNvPicPr preferRelativeResize="0"/>
          <p:nvPr/>
        </p:nvPicPr>
        <p:blipFill rotWithShape="1">
          <a:blip r:embed="rId5">
            <a:alphaModFix/>
          </a:blip>
          <a:srcRect l="14310"/>
          <a:stretch/>
        </p:blipFill>
        <p:spPr>
          <a:xfrm>
            <a:off x="3398788" y="1543523"/>
            <a:ext cx="502229" cy="58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6" descr="SystemMap_icon-21.png"/>
          <p:cNvPicPr preferRelativeResize="0"/>
          <p:nvPr/>
        </p:nvPicPr>
        <p:blipFill rotWithShape="1">
          <a:blip r:embed="rId5">
            <a:alphaModFix/>
          </a:blip>
          <a:srcRect l="14310"/>
          <a:stretch/>
        </p:blipFill>
        <p:spPr>
          <a:xfrm>
            <a:off x="4428088" y="2198363"/>
            <a:ext cx="502229" cy="58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6" descr="SystemMap_icon-21.png"/>
          <p:cNvPicPr preferRelativeResize="0"/>
          <p:nvPr/>
        </p:nvPicPr>
        <p:blipFill rotWithShape="1">
          <a:blip r:embed="rId5">
            <a:alphaModFix/>
          </a:blip>
          <a:srcRect l="14310"/>
          <a:stretch/>
        </p:blipFill>
        <p:spPr>
          <a:xfrm>
            <a:off x="6372666" y="2229653"/>
            <a:ext cx="502229" cy="58608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6"/>
          <p:cNvSpPr txBox="1"/>
          <p:nvPr/>
        </p:nvSpPr>
        <p:spPr>
          <a:xfrm>
            <a:off x="4067502" y="1645135"/>
            <a:ext cx="243360" cy="373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ctr" anchorCtr="0">
            <a:noAutofit/>
          </a:bodyPr>
          <a:lstStyle/>
          <a:p>
            <a:pPr defTabSz="1097280">
              <a:buClr>
                <a:srgbClr val="0056CB"/>
              </a:buClr>
              <a:buSzPts val="1800"/>
              <a:defRPr/>
            </a:pPr>
            <a:r>
              <a:rPr lang="it" sz="1680" b="1" kern="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!</a:t>
            </a:r>
            <a:endParaRPr sz="1680" b="1" kern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64" name="Immagine 63">
            <a:extLst>
              <a:ext uri="{FF2B5EF4-FFF2-40B4-BE49-F238E27FC236}">
                <a16:creationId xmlns:a16="http://schemas.microsoft.com/office/drawing/2014/main" id="{D70BCCF1-CA5C-434C-A3D4-1450F83696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392" y="296549"/>
            <a:ext cx="2469972" cy="656009"/>
          </a:xfrm>
          <a:prstGeom prst="rect">
            <a:avLst/>
          </a:prstGeom>
        </p:spPr>
      </p:pic>
      <p:pic>
        <p:nvPicPr>
          <p:cNvPr id="65" name="Immagine 64">
            <a:extLst>
              <a:ext uri="{FF2B5EF4-FFF2-40B4-BE49-F238E27FC236}">
                <a16:creationId xmlns:a16="http://schemas.microsoft.com/office/drawing/2014/main" id="{4F95FF3D-90A3-4AF4-AB8C-9FDDA8E206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55524" y="119246"/>
            <a:ext cx="656009" cy="656009"/>
          </a:xfrm>
          <a:prstGeom prst="rect">
            <a:avLst/>
          </a:prstGeom>
        </p:spPr>
      </p:pic>
      <p:pic>
        <p:nvPicPr>
          <p:cNvPr id="66" name="Google Shape;154;p17" descr="03_operaqtore PA.png">
            <a:extLst>
              <a:ext uri="{FF2B5EF4-FFF2-40B4-BE49-F238E27FC236}">
                <a16:creationId xmlns:a16="http://schemas.microsoft.com/office/drawing/2014/main" id="{6E472C1D-481C-442F-BA6D-EBBA4AAFA967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78195" y="2693230"/>
            <a:ext cx="1693038" cy="1684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232;p18">
            <a:extLst>
              <a:ext uri="{FF2B5EF4-FFF2-40B4-BE49-F238E27FC236}">
                <a16:creationId xmlns:a16="http://schemas.microsoft.com/office/drawing/2014/main" id="{A7F13EB8-7F9E-4404-B02B-33E94539C7C0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1802" b="1802"/>
          <a:stretch/>
        </p:blipFill>
        <p:spPr>
          <a:xfrm>
            <a:off x="3989653" y="4302814"/>
            <a:ext cx="1171241" cy="1120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238;p18">
            <a:extLst>
              <a:ext uri="{FF2B5EF4-FFF2-40B4-BE49-F238E27FC236}">
                <a16:creationId xmlns:a16="http://schemas.microsoft.com/office/drawing/2014/main" id="{322C7D89-98DD-412A-9148-969A5D013C35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t="1802" b="1802"/>
          <a:stretch/>
        </p:blipFill>
        <p:spPr>
          <a:xfrm>
            <a:off x="1557947" y="3135880"/>
            <a:ext cx="1195219" cy="1114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226;p18">
            <a:extLst>
              <a:ext uri="{FF2B5EF4-FFF2-40B4-BE49-F238E27FC236}">
                <a16:creationId xmlns:a16="http://schemas.microsoft.com/office/drawing/2014/main" id="{2E8866B5-430F-438E-94F3-5FF41E6E35E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t="1802" b="1802"/>
          <a:stretch/>
        </p:blipFill>
        <p:spPr>
          <a:xfrm>
            <a:off x="2756133" y="3212300"/>
            <a:ext cx="1254400" cy="1174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226;p18">
            <a:extLst>
              <a:ext uri="{FF2B5EF4-FFF2-40B4-BE49-F238E27FC236}">
                <a16:creationId xmlns:a16="http://schemas.microsoft.com/office/drawing/2014/main" id="{7DD0F647-F006-4A11-BA2C-9F10B0FD2E7C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t="1802" b="1802"/>
          <a:stretch/>
        </p:blipFill>
        <p:spPr>
          <a:xfrm>
            <a:off x="6364851" y="4179185"/>
            <a:ext cx="1254400" cy="1174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252;p19">
            <a:extLst>
              <a:ext uri="{FF2B5EF4-FFF2-40B4-BE49-F238E27FC236}">
                <a16:creationId xmlns:a16="http://schemas.microsoft.com/office/drawing/2014/main" id="{34FBD1E8-ED74-4ACC-9A58-4A2A71498033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 t="1587" b="1597"/>
          <a:stretch/>
        </p:blipFill>
        <p:spPr>
          <a:xfrm>
            <a:off x="9002532" y="3086072"/>
            <a:ext cx="979944" cy="97520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" name="Google Shape;182;p16">
            <a:extLst>
              <a:ext uri="{FF2B5EF4-FFF2-40B4-BE49-F238E27FC236}">
                <a16:creationId xmlns:a16="http://schemas.microsoft.com/office/drawing/2014/main" id="{CCAF1BF3-09B2-4F30-960D-E0CD0CC94F81}"/>
              </a:ext>
            </a:extLst>
          </p:cNvPr>
          <p:cNvCxnSpPr>
            <a:cxnSpLocks/>
          </p:cNvCxnSpPr>
          <p:nvPr/>
        </p:nvCxnSpPr>
        <p:spPr>
          <a:xfrm flipH="1">
            <a:off x="7829493" y="4006578"/>
            <a:ext cx="13415" cy="70442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3" name="Google Shape;181;p16">
            <a:extLst>
              <a:ext uri="{FF2B5EF4-FFF2-40B4-BE49-F238E27FC236}">
                <a16:creationId xmlns:a16="http://schemas.microsoft.com/office/drawing/2014/main" id="{348FDD9E-41CD-4F52-A286-F2AD27558124}"/>
              </a:ext>
            </a:extLst>
          </p:cNvPr>
          <p:cNvSpPr txBox="1"/>
          <p:nvPr/>
        </p:nvSpPr>
        <p:spPr>
          <a:xfrm>
            <a:off x="8766539" y="4119911"/>
            <a:ext cx="1556280" cy="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noAutofit/>
          </a:bodyPr>
          <a:lstStyle/>
          <a:p>
            <a:pPr algn="ctr" defTabSz="1097280">
              <a:buClr>
                <a:srgbClr val="5A6772"/>
              </a:buClr>
              <a:buSzPts val="700"/>
              <a:defRPr/>
            </a:pPr>
            <a:r>
              <a:rPr lang="it-IT" sz="840" kern="0" dirty="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Banca d’Italia</a:t>
            </a:r>
            <a:endParaRPr sz="168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74" name="Google Shape;263;p19">
            <a:extLst>
              <a:ext uri="{FF2B5EF4-FFF2-40B4-BE49-F238E27FC236}">
                <a16:creationId xmlns:a16="http://schemas.microsoft.com/office/drawing/2014/main" id="{706F5999-37F3-421A-B22C-90EEADC970E0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t="1587" b="1597"/>
          <a:stretch/>
        </p:blipFill>
        <p:spPr>
          <a:xfrm>
            <a:off x="6935123" y="2229523"/>
            <a:ext cx="636018" cy="652669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200;p16">
            <a:extLst>
              <a:ext uri="{FF2B5EF4-FFF2-40B4-BE49-F238E27FC236}">
                <a16:creationId xmlns:a16="http://schemas.microsoft.com/office/drawing/2014/main" id="{8852AB5D-2D99-4C37-BC01-69E405DA6323}"/>
              </a:ext>
            </a:extLst>
          </p:cNvPr>
          <p:cNvSpPr/>
          <p:nvPr/>
        </p:nvSpPr>
        <p:spPr>
          <a:xfrm>
            <a:off x="6833640" y="1178131"/>
            <a:ext cx="738136" cy="718295"/>
          </a:xfrm>
          <a:prstGeom prst="ellipse">
            <a:avLst/>
          </a:prstGeom>
          <a:solidFill>
            <a:srgbClr val="F4F4EF"/>
          </a:solidFill>
          <a:ln>
            <a:noFill/>
          </a:ln>
        </p:spPr>
        <p:txBody>
          <a:bodyPr spcFirstLastPara="1" wrap="square" lIns="109710" tIns="109710" rIns="109710" bIns="109710" anchor="ctr" anchorCtr="0">
            <a:noAutofit/>
          </a:bodyPr>
          <a:lstStyle/>
          <a:p>
            <a:pPr defTabSz="1097280">
              <a:buClr>
                <a:srgbClr val="000000"/>
              </a:buClr>
              <a:buSzPts val="1400"/>
              <a:defRPr/>
            </a:pPr>
            <a:endParaRPr sz="168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6" name="Google Shape;182;p16">
            <a:extLst>
              <a:ext uri="{FF2B5EF4-FFF2-40B4-BE49-F238E27FC236}">
                <a16:creationId xmlns:a16="http://schemas.microsoft.com/office/drawing/2014/main" id="{8A819A28-4483-4EFE-BB74-70C2EAE54FA8}"/>
              </a:ext>
            </a:extLst>
          </p:cNvPr>
          <p:cNvCxnSpPr>
            <a:cxnSpLocks/>
          </p:cNvCxnSpPr>
          <p:nvPr/>
        </p:nvCxnSpPr>
        <p:spPr>
          <a:xfrm>
            <a:off x="7231817" y="1911863"/>
            <a:ext cx="9432" cy="31106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7" name="Google Shape;263;p19">
            <a:extLst>
              <a:ext uri="{FF2B5EF4-FFF2-40B4-BE49-F238E27FC236}">
                <a16:creationId xmlns:a16="http://schemas.microsoft.com/office/drawing/2014/main" id="{55D6A370-76A2-4166-8AB5-6D138B1827E8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t="1587" b="1597"/>
          <a:stretch/>
        </p:blipFill>
        <p:spPr>
          <a:xfrm>
            <a:off x="6829485" y="1158964"/>
            <a:ext cx="718702" cy="723014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192;p16">
            <a:extLst>
              <a:ext uri="{FF2B5EF4-FFF2-40B4-BE49-F238E27FC236}">
                <a16:creationId xmlns:a16="http://schemas.microsoft.com/office/drawing/2014/main" id="{9CF05346-D8EF-4889-B5CF-D3EF27FF2033}"/>
              </a:ext>
            </a:extLst>
          </p:cNvPr>
          <p:cNvSpPr txBox="1"/>
          <p:nvPr/>
        </p:nvSpPr>
        <p:spPr>
          <a:xfrm>
            <a:off x="6270174" y="711491"/>
            <a:ext cx="1984536" cy="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noAutofit/>
          </a:bodyPr>
          <a:lstStyle/>
          <a:p>
            <a:pPr algn="ctr" defTabSz="1097280">
              <a:buClr>
                <a:srgbClr val="5A6772"/>
              </a:buClr>
              <a:buSzPts val="700"/>
              <a:defRPr/>
            </a:pPr>
            <a:r>
              <a:rPr lang="it-IT" sz="840" kern="0" dirty="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Service provider realizzatore della piattaforma di liquidazione</a:t>
            </a:r>
            <a:endParaRPr sz="840" kern="0" dirty="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79" name="Google Shape;265;p19">
            <a:extLst>
              <a:ext uri="{FF2B5EF4-FFF2-40B4-BE49-F238E27FC236}">
                <a16:creationId xmlns:a16="http://schemas.microsoft.com/office/drawing/2014/main" id="{5943E751-C51B-453F-BE54-58E73BC2FF7D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 t="1802" b="1802"/>
          <a:stretch/>
        </p:blipFill>
        <p:spPr>
          <a:xfrm>
            <a:off x="7609476" y="1536818"/>
            <a:ext cx="694164" cy="620422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200;p16">
            <a:extLst>
              <a:ext uri="{FF2B5EF4-FFF2-40B4-BE49-F238E27FC236}">
                <a16:creationId xmlns:a16="http://schemas.microsoft.com/office/drawing/2014/main" id="{3C2A5CCB-3587-4A59-9289-2CA1B5074314}"/>
              </a:ext>
            </a:extLst>
          </p:cNvPr>
          <p:cNvSpPr/>
          <p:nvPr/>
        </p:nvSpPr>
        <p:spPr>
          <a:xfrm>
            <a:off x="7470884" y="5230093"/>
            <a:ext cx="803082" cy="746867"/>
          </a:xfrm>
          <a:prstGeom prst="ellipse">
            <a:avLst/>
          </a:prstGeom>
          <a:solidFill>
            <a:srgbClr val="F4F4EF"/>
          </a:solidFill>
          <a:ln>
            <a:noFill/>
          </a:ln>
        </p:spPr>
        <p:txBody>
          <a:bodyPr spcFirstLastPara="1" wrap="square" lIns="109710" tIns="109710" rIns="109710" bIns="109710" anchor="ctr" anchorCtr="0">
            <a:noAutofit/>
          </a:bodyPr>
          <a:lstStyle/>
          <a:p>
            <a:pPr defTabSz="1097280">
              <a:buClr>
                <a:srgbClr val="000000"/>
              </a:buClr>
              <a:buSzPts val="1400"/>
              <a:defRPr/>
            </a:pPr>
            <a:endParaRPr sz="168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CasellaDiTesto 82">
            <a:extLst>
              <a:ext uri="{FF2B5EF4-FFF2-40B4-BE49-F238E27FC236}">
                <a16:creationId xmlns:a16="http://schemas.microsoft.com/office/drawing/2014/main" id="{3B0DB4E4-0EEE-4340-83E7-5E5FB03F7CF6}"/>
              </a:ext>
            </a:extLst>
          </p:cNvPr>
          <p:cNvSpPr txBox="1"/>
          <p:nvPr/>
        </p:nvSpPr>
        <p:spPr>
          <a:xfrm>
            <a:off x="6912567" y="6000826"/>
            <a:ext cx="1988656" cy="35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97280">
              <a:buClr>
                <a:srgbClr val="5A6772"/>
              </a:buClr>
              <a:buSzPts val="700"/>
              <a:defRPr/>
            </a:pPr>
            <a:r>
              <a:rPr lang="it" sz="1680" kern="0" dirty="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Ente</a:t>
            </a:r>
          </a:p>
        </p:txBody>
      </p:sp>
      <p:pic>
        <p:nvPicPr>
          <p:cNvPr id="84" name="Google Shape;257;p19">
            <a:extLst>
              <a:ext uri="{FF2B5EF4-FFF2-40B4-BE49-F238E27FC236}">
                <a16:creationId xmlns:a16="http://schemas.microsoft.com/office/drawing/2014/main" id="{D150C017-491C-4CA6-BB96-FBCC34F9CDD1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 t="1587" b="1597"/>
          <a:stretch/>
        </p:blipFill>
        <p:spPr>
          <a:xfrm>
            <a:off x="7339412" y="5044484"/>
            <a:ext cx="1081560" cy="1042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Picture 4">
            <a:extLst>
              <a:ext uri="{FF2B5EF4-FFF2-40B4-BE49-F238E27FC236}">
                <a16:creationId xmlns:a16="http://schemas.microsoft.com/office/drawing/2014/main" id="{C40770B0-C813-4D4B-A043-4CD59EAF2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21202" y="119244"/>
            <a:ext cx="2470798" cy="97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8989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77E65A-FB0B-44E3-AE79-DCB2641CE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9896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>
                <a:solidFill>
                  <a:srgbClr val="3A66B4"/>
                </a:solidFill>
                <a:latin typeface="+mn-lt"/>
              </a:rPr>
              <a:t>Analisi del processo «AS IS» 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C63E203-FC94-4E39-9B88-5458FE57C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68" y="114042"/>
            <a:ext cx="2329229" cy="61862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82D5B92-DD3B-41D0-B31A-862C8E3AA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5252" y="230188"/>
            <a:ext cx="657096" cy="657096"/>
          </a:xfrm>
          <a:prstGeom prst="rect">
            <a:avLst/>
          </a:prstGeom>
        </p:spPr>
      </p:pic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ECA9DB10-6A38-47FA-8CD8-FF8079C333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731563" y="1825625"/>
            <a:ext cx="6728873" cy="4351338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7142A0CA-74EF-4670-8F13-8EBFD6E14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21202" y="70753"/>
            <a:ext cx="2470798" cy="97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3274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530DDDC4-DD46-4736-9F09-9FFCC78AA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68" y="114042"/>
            <a:ext cx="2329229" cy="6186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6EC45E-0FD4-48BE-9191-03024F824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21202" y="70753"/>
            <a:ext cx="2470798" cy="97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D6AE09CD-E40F-482C-A7BE-DF721B1DB70F}"/>
              </a:ext>
            </a:extLst>
          </p:cNvPr>
          <p:cNvSpPr txBox="1">
            <a:spLocks/>
          </p:cNvSpPr>
          <p:nvPr/>
        </p:nvSpPr>
        <p:spPr>
          <a:xfrm>
            <a:off x="0" y="631478"/>
            <a:ext cx="12192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600" b="1" dirty="0">
                <a:solidFill>
                  <a:srgbClr val="3A66B4"/>
                </a:solidFill>
                <a:latin typeface="+mn-lt"/>
              </a:rPr>
              <a:t>Disegno processo «AS IS» 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AA28F5A-1BA6-40ED-A3B0-1B41808D9C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" y="1462079"/>
            <a:ext cx="1105408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0567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31B2C3-9A23-45DE-A812-33D2708A1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640" y="214604"/>
            <a:ext cx="10224720" cy="763560"/>
          </a:xfrm>
        </p:spPr>
        <p:txBody>
          <a:bodyPr/>
          <a:lstStyle/>
          <a:p>
            <a:pPr algn="ctr"/>
            <a:r>
              <a:rPr lang="it-IT" sz="3600" b="1" dirty="0">
                <a:solidFill>
                  <a:srgbClr val="3A66B4"/>
                </a:solidFill>
                <a:latin typeface="+mn-lt"/>
              </a:rPr>
              <a:t>FACCIAMO LE ADDIZIONI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67985EB-8FDA-476F-937E-E8D7DD1C6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6968" y="923440"/>
            <a:ext cx="4959878" cy="2354272"/>
          </a:xfrm>
        </p:spPr>
        <p:txBody>
          <a:bodyPr/>
          <a:lstStyle/>
          <a:p>
            <a:pPr marL="167640" indent="0" algn="ctr">
              <a:buNone/>
            </a:pPr>
            <a:r>
              <a:rPr lang="it-IT" sz="2160" b="1" dirty="0">
                <a:solidFill>
                  <a:schemeClr val="tx1"/>
                </a:solidFill>
                <a:latin typeface="+mn-lt"/>
              </a:rPr>
              <a:t>GRUPPO 1</a:t>
            </a:r>
          </a:p>
          <a:p>
            <a:pPr marL="167640" indent="0" algn="ctr">
              <a:buNone/>
            </a:pPr>
            <a:endParaRPr lang="it-IT" sz="1200" b="1" dirty="0">
              <a:solidFill>
                <a:schemeClr val="tx1"/>
              </a:solidFill>
              <a:latin typeface="+mn-lt"/>
            </a:endParaRPr>
          </a:p>
          <a:p>
            <a:pPr marL="167640" indent="0" algn="just">
              <a:buNone/>
            </a:pPr>
            <a:r>
              <a:rPr lang="it-IT" dirty="0">
                <a:solidFill>
                  <a:schemeClr val="tx1"/>
                </a:solidFill>
                <a:latin typeface="+mn-lt"/>
              </a:rPr>
              <a:t>Modulistica unica e chiara per tutte le PA (magari con tutorial di compilazione);</a:t>
            </a:r>
          </a:p>
          <a:p>
            <a:pPr marL="167640" indent="0" algn="just">
              <a:buNone/>
            </a:pPr>
            <a:r>
              <a:rPr lang="it-IT" dirty="0">
                <a:solidFill>
                  <a:schemeClr val="tx1"/>
                </a:solidFill>
                <a:latin typeface="+mn-lt"/>
              </a:rPr>
              <a:t>Software gestionale che permetta lo svolgimento di processo «step by step»;</a:t>
            </a:r>
          </a:p>
          <a:p>
            <a:pPr marL="167640" indent="0" algn="just">
              <a:buNone/>
            </a:pPr>
            <a:r>
              <a:rPr lang="it-IT" dirty="0">
                <a:solidFill>
                  <a:schemeClr val="tx1"/>
                </a:solidFill>
                <a:latin typeface="+mn-lt"/>
              </a:rPr>
              <a:t>In parallelo, tracciabilità dell’iter consultabile dall’utente in qualsiasi momento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30100C9-DE84-45F0-A527-4E37BD0F159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800643" y="924401"/>
            <a:ext cx="6077032" cy="2416924"/>
          </a:xfrm>
        </p:spPr>
        <p:txBody>
          <a:bodyPr/>
          <a:lstStyle/>
          <a:p>
            <a:pPr marL="167640" indent="0" algn="ctr">
              <a:buNone/>
            </a:pPr>
            <a:r>
              <a:rPr lang="it-IT" sz="2160" b="1" dirty="0">
                <a:solidFill>
                  <a:schemeClr val="tx1"/>
                </a:solidFill>
                <a:latin typeface="+mn-lt"/>
              </a:rPr>
              <a:t>GRUPPO 2</a:t>
            </a:r>
          </a:p>
          <a:p>
            <a:pPr marL="167640" indent="0" algn="ctr">
              <a:buNone/>
            </a:pPr>
            <a:endParaRPr lang="it-IT" sz="1200" b="1" dirty="0">
              <a:solidFill>
                <a:schemeClr val="tx1"/>
              </a:solidFill>
              <a:latin typeface="+mn-lt"/>
            </a:endParaRPr>
          </a:p>
          <a:p>
            <a:pPr marL="167640" indent="0" algn="just">
              <a:buNone/>
            </a:pPr>
            <a:r>
              <a:rPr lang="it-IT" dirty="0">
                <a:solidFill>
                  <a:schemeClr val="tx1"/>
                </a:solidFill>
                <a:latin typeface="+mn-lt"/>
              </a:rPr>
              <a:t>Creazione di una piattaforma elettronica in cui raccogliere tutte le istanze (tramite fascicolo elettronico);</a:t>
            </a:r>
          </a:p>
          <a:p>
            <a:pPr marL="167640" indent="0" algn="just">
              <a:buNone/>
            </a:pPr>
            <a:r>
              <a:rPr lang="it-IT" dirty="0">
                <a:solidFill>
                  <a:schemeClr val="tx1"/>
                </a:solidFill>
                <a:latin typeface="+mn-lt"/>
              </a:rPr>
              <a:t>Tracciabilità della pratica in modalità Open Source (integrabile durante l’iter);</a:t>
            </a:r>
          </a:p>
          <a:p>
            <a:pPr marL="167640" indent="0" algn="just">
              <a:buNone/>
            </a:pPr>
            <a:r>
              <a:rPr lang="it-IT" dirty="0">
                <a:solidFill>
                  <a:schemeClr val="tx1"/>
                </a:solidFill>
                <a:latin typeface="+mn-lt"/>
              </a:rPr>
              <a:t>Trasmissione dell’intero fascicolo dall’ufficio di avvio dell’istanza a quello che la evade</a:t>
            </a:r>
          </a:p>
          <a:p>
            <a:pPr marL="167640" indent="0">
              <a:buNone/>
            </a:pPr>
            <a:endParaRPr lang="it-IT" sz="1400" b="1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B507CB0-F2E7-4E4B-A93F-1A4FDB6F51D5}"/>
              </a:ext>
            </a:extLst>
          </p:cNvPr>
          <p:cNvSpPr txBox="1"/>
          <p:nvPr/>
        </p:nvSpPr>
        <p:spPr>
          <a:xfrm>
            <a:off x="1072686" y="3663279"/>
            <a:ext cx="10069039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3A66B4"/>
                </a:solidFill>
              </a:rPr>
              <a:t>PROPOSTA PROGETTUALE</a:t>
            </a:r>
          </a:p>
          <a:p>
            <a:pPr algn="just"/>
            <a:endParaRPr lang="it-IT" sz="2160" dirty="0">
              <a:solidFill>
                <a:srgbClr val="3A66B4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it-IT" sz="1920" dirty="0">
                <a:solidFill>
                  <a:srgbClr val="3A66B4"/>
                </a:solidFill>
              </a:rPr>
              <a:t>Creazione di una piattaforma unica per tutte le amministrazioni in cui poter recuperare la modulistica (col supporto di tutorial per la compilazione) ed avviare l’iter procedurale dell’istanza;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it-IT" sz="1920" dirty="0">
                <a:solidFill>
                  <a:srgbClr val="3A66B4"/>
                </a:solidFill>
              </a:rPr>
              <a:t>Software gestionale che permetta un processo «step by step» in cui l’intero fascicolo viene trasmesso dall’ufficio di avvio dell’istanza fino all’ufficio di evasione;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it-IT" sz="1920" dirty="0">
                <a:solidFill>
                  <a:srgbClr val="3A66B4"/>
                </a:solidFill>
              </a:rPr>
              <a:t>In parallelo, attraverso la piattaforma unica, tracciabilità della pratica in modalità open source, consultabile in qualsiasi momento ed integrabile dall’utente su richiesta dell’ente.</a:t>
            </a:r>
          </a:p>
          <a:p>
            <a:pPr marL="411480" indent="-411480">
              <a:buFont typeface="+mj-lt"/>
              <a:buAutoNum type="arabicPeriod"/>
            </a:pPr>
            <a:endParaRPr lang="it-IT" sz="2160" dirty="0">
              <a:solidFill>
                <a:srgbClr val="FF0000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A471531-E744-45DB-BFCC-5A0FA4C5B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3177" y="164064"/>
            <a:ext cx="657096" cy="657096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D7157FC9-AA9C-4128-9445-79D03CEE8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21202" y="31612"/>
            <a:ext cx="2470798" cy="97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3519224-ED4F-4EAE-9248-D922858BCB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968" y="114042"/>
            <a:ext cx="2329229" cy="618628"/>
          </a:xfrm>
          <a:prstGeom prst="rect">
            <a:avLst/>
          </a:prstGeom>
        </p:spPr>
      </p:pic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E34E7E3A-8119-4B78-9827-1C5EF2846B13}"/>
              </a:ext>
            </a:extLst>
          </p:cNvPr>
          <p:cNvSpPr/>
          <p:nvPr/>
        </p:nvSpPr>
        <p:spPr>
          <a:xfrm>
            <a:off x="171450" y="1666875"/>
            <a:ext cx="228600" cy="209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404A0F87-3D32-43F9-97DE-174C58167343}"/>
              </a:ext>
            </a:extLst>
          </p:cNvPr>
          <p:cNvSpPr/>
          <p:nvPr/>
        </p:nvSpPr>
        <p:spPr>
          <a:xfrm>
            <a:off x="171450" y="2262743"/>
            <a:ext cx="228600" cy="209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F6C375CE-F4B3-4556-949E-8F6CEA1F9C9A}"/>
              </a:ext>
            </a:extLst>
          </p:cNvPr>
          <p:cNvSpPr/>
          <p:nvPr/>
        </p:nvSpPr>
        <p:spPr>
          <a:xfrm>
            <a:off x="162668" y="2858611"/>
            <a:ext cx="228600" cy="209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CE696E1B-0EFF-4F58-AABA-37AB3B9EA101}"/>
              </a:ext>
            </a:extLst>
          </p:cNvPr>
          <p:cNvSpPr/>
          <p:nvPr/>
        </p:nvSpPr>
        <p:spPr>
          <a:xfrm>
            <a:off x="5686343" y="1666875"/>
            <a:ext cx="228600" cy="209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ECACD28F-2AAB-4ACD-BEA2-E965922AA9D4}"/>
              </a:ext>
            </a:extLst>
          </p:cNvPr>
          <p:cNvSpPr/>
          <p:nvPr/>
        </p:nvSpPr>
        <p:spPr>
          <a:xfrm>
            <a:off x="5686343" y="2262743"/>
            <a:ext cx="228600" cy="209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34B5A142-DFCA-446C-958E-E1D428152A5F}"/>
              </a:ext>
            </a:extLst>
          </p:cNvPr>
          <p:cNvSpPr/>
          <p:nvPr/>
        </p:nvSpPr>
        <p:spPr>
          <a:xfrm>
            <a:off x="5686343" y="2860772"/>
            <a:ext cx="228600" cy="209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36567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6078C8-6597-4967-9F6D-D1662AF3A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54899"/>
            <a:ext cx="12192000" cy="763560"/>
          </a:xfrm>
        </p:spPr>
        <p:txBody>
          <a:bodyPr/>
          <a:lstStyle/>
          <a:p>
            <a:pPr algn="ctr"/>
            <a:r>
              <a:rPr lang="it-IT" sz="3600" b="1" dirty="0">
                <a:solidFill>
                  <a:srgbClr val="3A66B4"/>
                </a:solidFill>
                <a:latin typeface="+mn-lt"/>
              </a:rPr>
              <a:t>Ricerca del benchmarking competitivo</a:t>
            </a:r>
            <a:br>
              <a:rPr lang="it-IT" b="1" dirty="0"/>
            </a:br>
            <a:endParaRPr lang="it-IT" b="1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D291D63-B074-43DC-BF27-8E7E0C8A9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0875" y="1955734"/>
            <a:ext cx="10909625" cy="4555080"/>
          </a:xfrm>
        </p:spPr>
        <p:txBody>
          <a:bodyPr/>
          <a:lstStyle/>
          <a:p>
            <a:pPr marL="137160" indent="0" algn="just">
              <a:lnSpc>
                <a:spcPct val="120000"/>
              </a:lnSpc>
              <a:buNone/>
            </a:pPr>
            <a:r>
              <a:rPr lang="it-IT" sz="2400" dirty="0"/>
              <a:t>Successivamente alla definizione della proposta progettuale unica, ci si è concentrati su una fase di analisi di mercato attraverso due modalità:</a:t>
            </a:r>
          </a:p>
          <a:p>
            <a:pPr algn="just">
              <a:lnSpc>
                <a:spcPct val="120000"/>
              </a:lnSpc>
            </a:pPr>
            <a:endParaRPr lang="it-IT" sz="600" dirty="0"/>
          </a:p>
          <a:p>
            <a:pPr algn="just">
              <a:lnSpc>
                <a:spcPct val="120000"/>
              </a:lnSpc>
              <a:buClr>
                <a:srgbClr val="3A66B4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sz="2400" dirty="0"/>
              <a:t>Ricerca delle tecnologie innovative presenti sul mercato che potessero rispondere appieno alle esigenze individuate dalla proposta progettuale;</a:t>
            </a:r>
          </a:p>
          <a:p>
            <a:pPr algn="just">
              <a:lnSpc>
                <a:spcPct val="120000"/>
              </a:lnSpc>
              <a:buClr>
                <a:srgbClr val="3A66B4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sz="2400" dirty="0"/>
              <a:t>Confronto sistematico con altre organizzazioni pubbliche al fine di analizzarne il livello di digitalizzazione dei processi e gli strumenti utilizzati.</a:t>
            </a:r>
          </a:p>
          <a:p>
            <a:pPr marL="137160" indent="0">
              <a:buNone/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3DEA066-334E-4129-A02D-5F72B0580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28" y="261567"/>
            <a:ext cx="2222975" cy="59040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71A3B81-CA4D-4A06-89ED-B1F64F136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7278" y="261567"/>
            <a:ext cx="590408" cy="590408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DDE0516A-6428-48C8-923E-8B7DCBBDB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21202" y="31612"/>
            <a:ext cx="2470798" cy="97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>
            <a:extLst>
              <a:ext uri="{FF2B5EF4-FFF2-40B4-BE49-F238E27FC236}">
                <a16:creationId xmlns:a16="http://schemas.microsoft.com/office/drawing/2014/main" id="{33298471-3C53-4A56-BB6E-C5E69706C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686" y="4858226"/>
            <a:ext cx="3810001" cy="165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9505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029635-11BA-4B5E-83FC-D9C60B463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05373"/>
            <a:ext cx="6096000" cy="618628"/>
          </a:xfrm>
        </p:spPr>
        <p:txBody>
          <a:bodyPr/>
          <a:lstStyle/>
          <a:p>
            <a:r>
              <a:rPr lang="it-IT" sz="3600" b="1" dirty="0">
                <a:solidFill>
                  <a:srgbClr val="3A66B4"/>
                </a:solidFill>
                <a:latin typeface="+mn-lt"/>
              </a:rPr>
              <a:t>SAP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076B94D-C153-4719-A166-7BCDFAD0851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096000" y="0"/>
            <a:ext cx="5486400" cy="6210300"/>
          </a:xfrm>
        </p:spPr>
        <p:txBody>
          <a:bodyPr/>
          <a:lstStyle/>
          <a:p>
            <a:pPr marL="137160" indent="0" algn="just">
              <a:buNone/>
            </a:pPr>
            <a:r>
              <a:rPr lang="it-IT" sz="1920" b="1" dirty="0">
                <a:solidFill>
                  <a:schemeClr val="tx1"/>
                </a:solidFill>
                <a:latin typeface="+mn-lt"/>
              </a:rPr>
              <a:t>Multinazionale Europea per la produzione dei software gestionali</a:t>
            </a:r>
          </a:p>
          <a:p>
            <a:pPr marL="137160" indent="0">
              <a:buNone/>
            </a:pPr>
            <a:endParaRPr lang="it-IT" dirty="0">
              <a:solidFill>
                <a:schemeClr val="tx1"/>
              </a:solidFill>
              <a:latin typeface="+mn-lt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it-IT" sz="1920" dirty="0">
                <a:solidFill>
                  <a:schemeClr val="tx1"/>
                </a:solidFill>
                <a:latin typeface="+mn-lt"/>
              </a:rPr>
              <a:t>Obiettivo: digitalizzazione della pubblica amministrazione. Software semplici e di facile utilizzo, volti alla celerità ed alla trasparenza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it-IT" sz="1920" dirty="0">
                <a:solidFill>
                  <a:schemeClr val="tx1"/>
                </a:solidFill>
                <a:latin typeface="+mn-lt"/>
              </a:rPr>
              <a:t>Servizio integrato non solo in riferimento al tracciamento del processo di spesa ma a tutte le attività dell’ente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it-IT" sz="1920" dirty="0">
                <a:solidFill>
                  <a:schemeClr val="tx1"/>
                </a:solidFill>
                <a:latin typeface="+mn-lt"/>
              </a:rPr>
              <a:t>Costo del servizio in base al numero di utenti (150 euro ad utente)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it-IT" sz="1920" dirty="0">
                <a:solidFill>
                  <a:schemeClr val="tx1"/>
                </a:solidFill>
                <a:latin typeface="+mn-lt"/>
              </a:rPr>
              <a:t>Accesso garantito anche a </a:t>
            </a:r>
            <a:r>
              <a:rPr lang="it-IT" sz="1920" dirty="0" err="1">
                <a:solidFill>
                  <a:schemeClr val="tx1"/>
                </a:solidFill>
                <a:latin typeface="+mn-lt"/>
              </a:rPr>
              <a:t>caregiver</a:t>
            </a:r>
            <a:r>
              <a:rPr lang="it-IT" sz="1920" dirty="0">
                <a:solidFill>
                  <a:schemeClr val="tx1"/>
                </a:solidFill>
                <a:latin typeface="+mn-lt"/>
              </a:rPr>
              <a:t> informali dell’utente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D082237-C08D-4900-B4BD-254F5DECC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68" y="114042"/>
            <a:ext cx="2329229" cy="618628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9D2FEBA0-0EB7-4BAA-B267-16F468DA2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25202" y="5884291"/>
            <a:ext cx="2470798" cy="97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4558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029635-11BA-4B5E-83FC-D9C60B463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62099"/>
            <a:ext cx="6096000" cy="1207701"/>
          </a:xfrm>
        </p:spPr>
        <p:txBody>
          <a:bodyPr/>
          <a:lstStyle/>
          <a:p>
            <a:r>
              <a:rPr lang="it-IT" sz="3600" b="1" dirty="0">
                <a:solidFill>
                  <a:srgbClr val="3A66B4"/>
                </a:solidFill>
                <a:latin typeface="+mn-lt"/>
              </a:rPr>
              <a:t>Comune di Parma</a:t>
            </a:r>
            <a:br>
              <a:rPr lang="it-IT" sz="3600" b="1" dirty="0">
                <a:solidFill>
                  <a:srgbClr val="3A66B4"/>
                </a:solidFill>
                <a:latin typeface="+mn-lt"/>
              </a:rPr>
            </a:br>
            <a:r>
              <a:rPr lang="it-IT" sz="3600" b="1" dirty="0" err="1">
                <a:solidFill>
                  <a:srgbClr val="3A66B4"/>
                </a:solidFill>
                <a:latin typeface="+mn-lt"/>
              </a:rPr>
              <a:t>it.city</a:t>
            </a:r>
            <a:endParaRPr lang="it-IT" sz="3600" b="1" dirty="0">
              <a:solidFill>
                <a:srgbClr val="3A66B4"/>
              </a:solidFill>
              <a:latin typeface="+mn-lt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076B94D-C153-4719-A166-7BCDFAD0851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096000" y="0"/>
            <a:ext cx="5486400" cy="5248275"/>
          </a:xfrm>
        </p:spPr>
        <p:txBody>
          <a:bodyPr/>
          <a:lstStyle/>
          <a:p>
            <a:pPr marL="137160" indent="0" algn="just">
              <a:buNone/>
            </a:pPr>
            <a:r>
              <a:rPr lang="it-IT" sz="1920" b="1" dirty="0" err="1">
                <a:solidFill>
                  <a:schemeClr val="tx1"/>
                </a:solidFill>
                <a:latin typeface="+mn-lt"/>
              </a:rPr>
              <a:t>It.City</a:t>
            </a:r>
            <a:r>
              <a:rPr lang="it-IT" sz="1920" b="1" dirty="0">
                <a:solidFill>
                  <a:schemeClr val="tx1"/>
                </a:solidFill>
                <a:latin typeface="+mn-lt"/>
              </a:rPr>
              <a:t> è una società In-House del Comune di Parma, unico socio</a:t>
            </a:r>
          </a:p>
          <a:p>
            <a:pPr marL="137160" indent="0">
              <a:buNone/>
            </a:pPr>
            <a:endParaRPr lang="it-IT" b="1" dirty="0">
              <a:solidFill>
                <a:schemeClr val="tx1"/>
              </a:solidFill>
              <a:latin typeface="+mn-lt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it-IT" sz="1920" dirty="0">
                <a:solidFill>
                  <a:schemeClr val="tx1"/>
                </a:solidFill>
                <a:latin typeface="+mn-lt"/>
              </a:rPr>
              <a:t>Opera in sinergia con la responsabile dell’innovazione digitale, acquisendo soluzioni software da terze parti;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it-IT" sz="1920" dirty="0">
                <a:solidFill>
                  <a:schemeClr val="tx1"/>
                </a:solidFill>
                <a:latin typeface="+mn-lt"/>
              </a:rPr>
              <a:t>Gran parte dei software per i servizi online sono stati implementati dalla società «Municipia spa» (gara per 200mila euro);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it-IT" sz="1920" dirty="0">
                <a:solidFill>
                  <a:schemeClr val="tx1"/>
                </a:solidFill>
                <a:latin typeface="+mn-lt"/>
              </a:rPr>
              <a:t>Per quanto riguarda il sistema di contabilità interno, utilizzo del pacchetto «</a:t>
            </a:r>
            <a:r>
              <a:rPr lang="it-IT" sz="1920" dirty="0" err="1">
                <a:solidFill>
                  <a:schemeClr val="tx1"/>
                </a:solidFill>
                <a:latin typeface="+mn-lt"/>
              </a:rPr>
              <a:t>Civilia</a:t>
            </a:r>
            <a:r>
              <a:rPr lang="it-IT" sz="1920" dirty="0">
                <a:solidFill>
                  <a:schemeClr val="tx1"/>
                </a:solidFill>
                <a:latin typeface="+mn-lt"/>
              </a:rPr>
              <a:t>».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B4B9810-CA1C-44E0-B9D7-06C894929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68" y="114042"/>
            <a:ext cx="2329229" cy="618628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48673E53-ABAD-4729-BD17-D8AD11155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25202" y="5882035"/>
            <a:ext cx="2470798" cy="97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9305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029635-11BA-4B5E-83FC-D9C60B463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438275"/>
            <a:ext cx="6096001" cy="1244976"/>
          </a:xfrm>
        </p:spPr>
        <p:txBody>
          <a:bodyPr/>
          <a:lstStyle/>
          <a:p>
            <a:pPr marL="167640"/>
            <a:r>
              <a:rPr lang="it-IT" sz="3600" b="1" dirty="0">
                <a:solidFill>
                  <a:srgbClr val="3A66B4"/>
                </a:solidFill>
                <a:latin typeface="+mn-lt"/>
              </a:rPr>
              <a:t>Tempo </a:t>
            </a:r>
            <a:r>
              <a:rPr lang="it-IT" sz="3600" b="1" dirty="0" err="1">
                <a:solidFill>
                  <a:srgbClr val="3A66B4"/>
                </a:solidFill>
                <a:latin typeface="+mn-lt"/>
              </a:rPr>
              <a:t>srl</a:t>
            </a:r>
            <a:br>
              <a:rPr lang="it-IT" sz="3600" b="1" dirty="0">
                <a:solidFill>
                  <a:srgbClr val="3A66B4"/>
                </a:solidFill>
                <a:latin typeface="+mn-lt"/>
              </a:rPr>
            </a:br>
            <a:r>
              <a:rPr lang="it-IT" sz="3600" b="1" dirty="0">
                <a:solidFill>
                  <a:srgbClr val="3A66B4"/>
                </a:solidFill>
                <a:latin typeface="+mn-lt"/>
              </a:rPr>
              <a:t>Applicativo «Easy»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076B94D-C153-4719-A166-7BCDFAD0851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096000" y="0"/>
            <a:ext cx="5486400" cy="6858000"/>
          </a:xfrm>
        </p:spPr>
        <p:txBody>
          <a:bodyPr/>
          <a:lstStyle/>
          <a:p>
            <a:pPr marL="137160" indent="0" algn="just">
              <a:buNone/>
            </a:pPr>
            <a:r>
              <a:rPr lang="it-IT" sz="1920" b="1" dirty="0">
                <a:solidFill>
                  <a:schemeClr val="tx1"/>
                </a:solidFill>
                <a:latin typeface="+mn-lt"/>
              </a:rPr>
              <a:t>Tempo </a:t>
            </a:r>
            <a:r>
              <a:rPr lang="it-IT" sz="1920" b="1" dirty="0" err="1">
                <a:solidFill>
                  <a:schemeClr val="tx1"/>
                </a:solidFill>
                <a:latin typeface="+mn-lt"/>
              </a:rPr>
              <a:t>srl</a:t>
            </a:r>
            <a:r>
              <a:rPr lang="it-IT" sz="1920" b="1" dirty="0">
                <a:solidFill>
                  <a:schemeClr val="tx1"/>
                </a:solidFill>
                <a:latin typeface="+mn-lt"/>
              </a:rPr>
              <a:t> è una società di consulenza di soluzioni gestionali per organizzazioni sia pubbliche che private.</a:t>
            </a:r>
          </a:p>
          <a:p>
            <a:pPr marL="137160" indent="0" algn="just">
              <a:buNone/>
            </a:pPr>
            <a:endParaRPr lang="it-IT" sz="1920" b="1" dirty="0">
              <a:solidFill>
                <a:schemeClr val="tx1"/>
              </a:solidFill>
              <a:latin typeface="+mn-lt"/>
            </a:endParaRPr>
          </a:p>
          <a:p>
            <a:pPr marL="137160" indent="0" algn="just">
              <a:buNone/>
            </a:pPr>
            <a:r>
              <a:rPr lang="it-IT" sz="1920" dirty="0">
                <a:solidFill>
                  <a:schemeClr val="tx1"/>
                </a:solidFill>
                <a:latin typeface="+mn-lt"/>
              </a:rPr>
              <a:t>Easy è un software open source che gestisce tutti gli applicativi contabili della P.A.: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it-IT" sz="1920" dirty="0">
                <a:solidFill>
                  <a:schemeClr val="tx1"/>
                </a:solidFill>
                <a:latin typeface="+mn-lt"/>
              </a:rPr>
              <a:t>Budget autorizzatorio;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it-IT" sz="1920" dirty="0">
                <a:solidFill>
                  <a:schemeClr val="tx1"/>
                </a:solidFill>
                <a:latin typeface="+mn-lt"/>
              </a:rPr>
              <a:t>Contabilità analitica economico patrimoniale dell’ente;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it-IT" sz="1920" dirty="0">
                <a:solidFill>
                  <a:schemeClr val="tx1"/>
                </a:solidFill>
                <a:latin typeface="+mn-lt"/>
              </a:rPr>
              <a:t>Fatturazione elettronica;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it-IT" sz="1920" dirty="0">
                <a:solidFill>
                  <a:schemeClr val="tx1"/>
                </a:solidFill>
                <a:latin typeface="+mn-lt"/>
              </a:rPr>
              <a:t>Adempimenti relativi alla trasparenza;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it-IT" sz="1920" dirty="0">
                <a:solidFill>
                  <a:schemeClr val="tx1"/>
                </a:solidFill>
                <a:latin typeface="+mn-lt"/>
              </a:rPr>
              <a:t>Ordinativi informatici, Pago PA;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it-IT" sz="1920" dirty="0">
                <a:solidFill>
                  <a:schemeClr val="tx1"/>
                </a:solidFill>
                <a:latin typeface="+mn-lt"/>
              </a:rPr>
              <a:t>Costi relativi ad installazione ed aggiornamento del software. Necessari sicuramente costi di formazione all’utilizzo e di assistenza all’utilizzo.</a:t>
            </a:r>
          </a:p>
          <a:p>
            <a:pPr marL="137160" indent="0" algn="just">
              <a:buNone/>
            </a:pPr>
            <a:endParaRPr lang="it-IT" sz="1920" dirty="0">
              <a:solidFill>
                <a:schemeClr val="tx1"/>
              </a:solidFill>
              <a:latin typeface="+mn-lt"/>
            </a:endParaRPr>
          </a:p>
          <a:p>
            <a:pPr marL="137160" indent="0" algn="just">
              <a:buNone/>
            </a:pPr>
            <a:r>
              <a:rPr lang="it-IT" sz="1920" dirty="0">
                <a:solidFill>
                  <a:schemeClr val="tx1"/>
                </a:solidFill>
                <a:latin typeface="+mn-lt"/>
              </a:rPr>
              <a:t>Nel nostro caso, andrebbe richiesto alla società una personalizzazione dei moduli</a:t>
            </a:r>
            <a:endParaRPr lang="it-IT" sz="192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52D0C3F-B7FB-476B-8DED-2A3E13FE0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68" y="235340"/>
            <a:ext cx="2329229" cy="618628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11500123-162B-46D1-8504-2239E57EF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25202" y="5847977"/>
            <a:ext cx="2470798" cy="97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667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DA9BFA-1527-44BB-B86F-808FEE5C7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21270"/>
            <a:ext cx="12192000" cy="814040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>
                <a:solidFill>
                  <a:srgbClr val="3A66B4"/>
                </a:solidFill>
                <a:latin typeface="+mn-lt"/>
              </a:rPr>
              <a:t>Il corso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77EC1C8-DF08-4514-B428-4A3518175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68" y="114042"/>
            <a:ext cx="2329229" cy="61862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97EB805-CEC8-400E-A40A-2A5A51474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5252" y="164174"/>
            <a:ext cx="657096" cy="657096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9CF95628-061A-4802-BED9-A15DFF600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21202" y="31612"/>
            <a:ext cx="2470798" cy="97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54062E79-9A11-4D47-91B3-EF948E46428B}"/>
              </a:ext>
            </a:extLst>
          </p:cNvPr>
          <p:cNvSpPr txBox="1"/>
          <p:nvPr/>
        </p:nvSpPr>
        <p:spPr>
          <a:xfrm>
            <a:off x="3143250" y="3429000"/>
            <a:ext cx="853909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800" b="1" dirty="0">
                <a:solidFill>
                  <a:srgbClr val="3A66B4"/>
                </a:solidFill>
                <a:ea typeface="+mj-ea"/>
                <a:cs typeface="+mj-cs"/>
              </a:rPr>
              <a:t>Indicatori di output</a:t>
            </a:r>
          </a:p>
          <a:p>
            <a:pPr marL="0" indent="0" algn="just">
              <a:buNone/>
            </a:pPr>
            <a:r>
              <a:rPr lang="it-IT" sz="2400" b="1" dirty="0">
                <a:latin typeface="+mj-lt"/>
                <a:ea typeface="+mj-ea"/>
                <a:cs typeface="+mj-cs"/>
              </a:rPr>
              <a:t>Realizzazione e presentazione di un progetto di un modello di gestione innovativo di servizi pubblici svolto in collaborazione tra le diverse pubbliche amministrazioni partecipanti. L’obiettivo è quello di creare sinergie in modo tale da massimizzare i risultati nell’interesse del cittadino.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EDAD7DB-03C3-4283-AD17-1B0BDC413228}"/>
              </a:ext>
            </a:extLst>
          </p:cNvPr>
          <p:cNvSpPr txBox="1"/>
          <p:nvPr/>
        </p:nvSpPr>
        <p:spPr>
          <a:xfrm>
            <a:off x="1144757" y="1947379"/>
            <a:ext cx="67341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it-IT" sz="2800" b="1" dirty="0">
                <a:solidFill>
                  <a:srgbClr val="3A66B4"/>
                </a:solidFill>
                <a:ea typeface="+mj-ea"/>
                <a:cs typeface="+mj-cs"/>
              </a:rPr>
              <a:t>Area tematica</a:t>
            </a:r>
          </a:p>
          <a:p>
            <a:pPr marL="0" indent="0">
              <a:buNone/>
            </a:pPr>
            <a:r>
              <a:rPr lang="it-IT" sz="2400" b="1" dirty="0">
                <a:latin typeface="+mj-lt"/>
                <a:ea typeface="+mj-ea"/>
                <a:cs typeface="+mj-cs"/>
              </a:rPr>
              <a:t>Servizi fiscali e finanziari - Tributi e pagamento</a:t>
            </a:r>
            <a:endParaRPr lang="it-IT" sz="24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778796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940035-C733-409A-9D9A-E2E2F29CA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6148"/>
            <a:ext cx="12192000" cy="614855"/>
          </a:xfrm>
        </p:spPr>
        <p:txBody>
          <a:bodyPr/>
          <a:lstStyle/>
          <a:p>
            <a:pPr algn="ctr"/>
            <a:r>
              <a:rPr lang="it-IT" sz="3600" dirty="0">
                <a:solidFill>
                  <a:srgbClr val="3A66B4"/>
                </a:solidFill>
                <a:latin typeface="+mn-lt"/>
              </a:rPr>
              <a:t>Risultati della web </a:t>
            </a:r>
            <a:r>
              <a:rPr lang="it-IT" sz="3600" dirty="0" err="1">
                <a:solidFill>
                  <a:srgbClr val="3A66B4"/>
                </a:solidFill>
                <a:latin typeface="+mn-lt"/>
              </a:rPr>
              <a:t>search</a:t>
            </a:r>
            <a:endParaRPr lang="it-IT" sz="3600" dirty="0">
              <a:solidFill>
                <a:srgbClr val="3A66B4"/>
              </a:solidFill>
              <a:latin typeface="+mn-lt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10CB60F-9500-4612-A054-0748ADE23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3011" y="1249337"/>
            <a:ext cx="4861291" cy="3398863"/>
          </a:xfrm>
        </p:spPr>
        <p:txBody>
          <a:bodyPr/>
          <a:lstStyle/>
          <a:p>
            <a:pPr marL="167640" indent="0" algn="ctr">
              <a:buNone/>
            </a:pPr>
            <a:r>
              <a:rPr lang="it-IT" b="1" dirty="0">
                <a:solidFill>
                  <a:schemeClr val="tx1"/>
                </a:solidFill>
                <a:latin typeface="+mn-lt"/>
              </a:rPr>
              <a:t>TECNOLOGIE INNOVATIVE</a:t>
            </a:r>
          </a:p>
          <a:p>
            <a:pPr algn="just">
              <a:lnSpc>
                <a:spcPct val="120000"/>
              </a:lnSpc>
              <a:buClr>
                <a:srgbClr val="3A66B4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b="1" dirty="0">
                <a:solidFill>
                  <a:srgbClr val="5A82CA"/>
                </a:solidFill>
                <a:latin typeface="+mn-lt"/>
              </a:rPr>
              <a:t>SAP:</a:t>
            </a:r>
            <a:r>
              <a:rPr lang="it-IT" dirty="0">
                <a:solidFill>
                  <a:srgbClr val="FF0000"/>
                </a:solidFill>
                <a:latin typeface="+mn-lt"/>
              </a:rPr>
              <a:t> </a:t>
            </a:r>
            <a:r>
              <a:rPr lang="it-IT" dirty="0">
                <a:solidFill>
                  <a:schemeClr val="tx1"/>
                </a:solidFill>
                <a:latin typeface="+mn-lt"/>
              </a:rPr>
              <a:t>«End to End», processo in cloud di condivisione del processo di spesa tra l’utente e l’ente che analizza il processo</a:t>
            </a:r>
          </a:p>
          <a:p>
            <a:pPr algn="just">
              <a:lnSpc>
                <a:spcPct val="120000"/>
              </a:lnSpc>
              <a:buClr>
                <a:srgbClr val="3A66B4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b="1" dirty="0">
                <a:solidFill>
                  <a:srgbClr val="5A82CA"/>
                </a:solidFill>
                <a:latin typeface="+mn-lt"/>
              </a:rPr>
              <a:t>STEP:</a:t>
            </a:r>
            <a:r>
              <a:rPr lang="it-IT" dirty="0">
                <a:solidFill>
                  <a:srgbClr val="FF0000"/>
                </a:solidFill>
                <a:latin typeface="+mn-lt"/>
              </a:rPr>
              <a:t> </a:t>
            </a:r>
            <a:r>
              <a:rPr lang="it-IT" dirty="0">
                <a:solidFill>
                  <a:schemeClr val="tx1"/>
                </a:solidFill>
                <a:latin typeface="+mn-lt"/>
              </a:rPr>
              <a:t>Piattaforma per servizi bancari ed assicurativi per gestire in condivisione tutte le fasi di processo. Nella versione «</a:t>
            </a:r>
            <a:r>
              <a:rPr lang="it-IT" dirty="0" err="1">
                <a:solidFill>
                  <a:schemeClr val="tx1"/>
                </a:solidFill>
                <a:latin typeface="+mn-lt"/>
              </a:rPr>
              <a:t>e.step</a:t>
            </a:r>
            <a:r>
              <a:rPr lang="it-IT" dirty="0">
                <a:solidFill>
                  <a:schemeClr val="tx1"/>
                </a:solidFill>
                <a:latin typeface="+mn-lt"/>
              </a:rPr>
              <a:t>», il tutto viene sviluppato in cloud.</a:t>
            </a:r>
          </a:p>
          <a:p>
            <a:pPr algn="just">
              <a:lnSpc>
                <a:spcPct val="120000"/>
              </a:lnSpc>
              <a:buClr>
                <a:srgbClr val="3A66B4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b="1" dirty="0" err="1">
                <a:solidFill>
                  <a:srgbClr val="5A82CA"/>
                </a:solidFill>
                <a:latin typeface="+mn-lt"/>
              </a:rPr>
              <a:t>Advancing</a:t>
            </a:r>
            <a:r>
              <a:rPr lang="it-IT" b="1" dirty="0">
                <a:solidFill>
                  <a:srgbClr val="5A82CA"/>
                </a:solidFill>
                <a:latin typeface="+mn-lt"/>
              </a:rPr>
              <a:t> Trade: </a:t>
            </a:r>
            <a:r>
              <a:rPr lang="it-IT" dirty="0">
                <a:solidFill>
                  <a:schemeClr val="tx1"/>
                </a:solidFill>
                <a:latin typeface="+mn-lt"/>
              </a:rPr>
              <a:t>Società di gestione dei soggetti debitori/creditori attraverso software gestionali di verifica delle posizioni degli utenti.</a:t>
            </a:r>
            <a:endParaRPr lang="it-IT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D7A886F-F388-4B2B-AC2F-563E28B2874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218971" y="1155067"/>
            <a:ext cx="5617429" cy="6243145"/>
          </a:xfrm>
        </p:spPr>
        <p:txBody>
          <a:bodyPr/>
          <a:lstStyle/>
          <a:p>
            <a:pPr marL="167640" indent="0" algn="ctr">
              <a:buNone/>
            </a:pPr>
            <a:r>
              <a:rPr lang="it-IT" b="1" dirty="0">
                <a:solidFill>
                  <a:schemeClr val="tx1"/>
                </a:solidFill>
                <a:latin typeface="+mn-lt"/>
              </a:rPr>
              <a:t>ENTI PUBBLICI</a:t>
            </a:r>
          </a:p>
          <a:p>
            <a:pPr algn="just">
              <a:buClr>
                <a:srgbClr val="3A66B4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b="1" dirty="0">
                <a:solidFill>
                  <a:srgbClr val="5A82CA"/>
                </a:solidFill>
                <a:latin typeface="+mn-lt"/>
              </a:rPr>
              <a:t>Provincia di Salerno: </a:t>
            </a:r>
            <a:r>
              <a:rPr lang="it-IT" dirty="0">
                <a:solidFill>
                  <a:schemeClr val="tx1"/>
                </a:solidFill>
                <a:latin typeface="+mn-lt"/>
              </a:rPr>
              <a:t>Gestionale «I-Doc». L’atto amministrativo viene seguito dalla determina di impegno fino alla fase di liquidazione (iter interno) tramite codice univoco della determina.</a:t>
            </a:r>
          </a:p>
          <a:p>
            <a:pPr algn="just">
              <a:buClr>
                <a:srgbClr val="3A66B4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b="1" dirty="0">
                <a:solidFill>
                  <a:srgbClr val="5A82CA"/>
                </a:solidFill>
                <a:latin typeface="+mn-lt"/>
              </a:rPr>
              <a:t>Comune di Parma:</a:t>
            </a:r>
            <a:r>
              <a:rPr lang="it-IT" dirty="0">
                <a:solidFill>
                  <a:srgbClr val="FF0000"/>
                </a:solidFill>
                <a:latin typeface="+mn-lt"/>
              </a:rPr>
              <a:t> </a:t>
            </a:r>
            <a:r>
              <a:rPr lang="it-IT" dirty="0">
                <a:solidFill>
                  <a:schemeClr val="tx1"/>
                </a:solidFill>
                <a:latin typeface="+mn-lt"/>
              </a:rPr>
              <a:t>Portale dei servizi «</a:t>
            </a:r>
            <a:r>
              <a:rPr lang="it-IT" dirty="0" err="1">
                <a:solidFill>
                  <a:schemeClr val="tx1"/>
                </a:solidFill>
                <a:latin typeface="+mn-lt"/>
              </a:rPr>
              <a:t>it.city</a:t>
            </a:r>
            <a:r>
              <a:rPr lang="it-IT" dirty="0">
                <a:solidFill>
                  <a:schemeClr val="tx1"/>
                </a:solidFill>
                <a:latin typeface="+mn-lt"/>
              </a:rPr>
              <a:t>» per accesso dei cittadini tramite SPID o generando Credenziali tramite la carta d’identità digitale.</a:t>
            </a:r>
          </a:p>
          <a:p>
            <a:pPr algn="just">
              <a:buClr>
                <a:srgbClr val="3A66B4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b="1" dirty="0">
                <a:solidFill>
                  <a:srgbClr val="5A82CA"/>
                </a:solidFill>
                <a:latin typeface="+mn-lt"/>
              </a:rPr>
              <a:t>Comune di Cava dei Tirreni: </a:t>
            </a:r>
            <a:r>
              <a:rPr lang="it-IT" dirty="0">
                <a:solidFill>
                  <a:schemeClr val="tx1"/>
                </a:solidFill>
                <a:latin typeface="+mn-lt"/>
              </a:rPr>
              <a:t>Piattaforma «Link Mate». I cittadini possono controllare e aggiornare costantemente la loro posizione tributaria nei confronti dell’ente.</a:t>
            </a:r>
          </a:p>
          <a:p>
            <a:pPr algn="just">
              <a:buClr>
                <a:srgbClr val="3A66B4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b="1" dirty="0">
                <a:solidFill>
                  <a:srgbClr val="5A82CA"/>
                </a:solidFill>
                <a:latin typeface="+mn-lt"/>
              </a:rPr>
              <a:t>Comune di Caserta: </a:t>
            </a:r>
            <a:r>
              <a:rPr lang="it-IT" dirty="0">
                <a:solidFill>
                  <a:schemeClr val="tx1"/>
                </a:solidFill>
                <a:latin typeface="+mn-lt"/>
              </a:rPr>
              <a:t>Gestionale «</a:t>
            </a:r>
            <a:r>
              <a:rPr lang="it-IT" dirty="0" err="1">
                <a:solidFill>
                  <a:schemeClr val="tx1"/>
                </a:solidFill>
                <a:latin typeface="+mn-lt"/>
              </a:rPr>
              <a:t>Deda</a:t>
            </a:r>
            <a:r>
              <a:rPr lang="it-IT" dirty="0">
                <a:solidFill>
                  <a:schemeClr val="tx1"/>
                </a:solidFill>
                <a:latin typeface="+mn-lt"/>
              </a:rPr>
              <a:t> Group». Simile a quello della Provincia di Salerno ma con verifica dell’operatore e dei tempi di lavorazione.</a:t>
            </a:r>
          </a:p>
          <a:p>
            <a:pPr algn="just">
              <a:buClr>
                <a:srgbClr val="3A66B4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b="1" dirty="0">
                <a:solidFill>
                  <a:srgbClr val="5A82CA"/>
                </a:solidFill>
                <a:latin typeface="+mn-lt"/>
              </a:rPr>
              <a:t>Università Vanvitelli: </a:t>
            </a:r>
            <a:r>
              <a:rPr lang="it-IT" dirty="0">
                <a:solidFill>
                  <a:schemeClr val="tx1"/>
                </a:solidFill>
                <a:latin typeface="+mn-lt"/>
              </a:rPr>
              <a:t>«Tempo </a:t>
            </a:r>
            <a:r>
              <a:rPr lang="it-IT" dirty="0" err="1">
                <a:solidFill>
                  <a:schemeClr val="tx1"/>
                </a:solidFill>
                <a:latin typeface="+mn-lt"/>
              </a:rPr>
              <a:t>srl</a:t>
            </a:r>
            <a:r>
              <a:rPr lang="it-IT" dirty="0">
                <a:solidFill>
                  <a:schemeClr val="tx1"/>
                </a:solidFill>
                <a:latin typeface="+mn-lt"/>
              </a:rPr>
              <a:t>», applicativo «Easy», con cui l’utente può seguire le fasi dell’approvazione del provvedimento di liquidazione.</a:t>
            </a:r>
            <a:endParaRPr lang="it-IT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E7660B0-700D-40F9-B332-215BB40DC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68" y="114042"/>
            <a:ext cx="2329229" cy="61862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63CED74-1D6B-4B78-A50D-C30A5A541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3177" y="164064"/>
            <a:ext cx="657096" cy="657096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7A055ECD-160B-4F55-BCEB-75CD36188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21202" y="31612"/>
            <a:ext cx="2470798" cy="97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8044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2D8BAB-8518-4746-A725-2004E3E7A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481" y="1140029"/>
            <a:ext cx="10763249" cy="780836"/>
          </a:xfrm>
        </p:spPr>
        <p:txBody>
          <a:bodyPr>
            <a:noAutofit/>
          </a:bodyPr>
          <a:lstStyle/>
          <a:p>
            <a:br>
              <a:rPr lang="it-IT" sz="3600" dirty="0">
                <a:solidFill>
                  <a:srgbClr val="3A66B4"/>
                </a:solidFill>
                <a:latin typeface="+mn-lt"/>
              </a:rPr>
            </a:br>
            <a:r>
              <a:rPr lang="it-IT" sz="3600" dirty="0">
                <a:solidFill>
                  <a:srgbClr val="3A66B4"/>
                </a:solidFill>
                <a:latin typeface="+mn-lt"/>
              </a:rPr>
              <a:t>Piattaforma «La stanza del cittadino»</a:t>
            </a:r>
            <a:br>
              <a:rPr lang="it-IT" sz="3600" dirty="0">
                <a:solidFill>
                  <a:srgbClr val="3A66B4"/>
                </a:solidFill>
                <a:latin typeface="+mn-lt"/>
              </a:rPr>
            </a:br>
            <a:r>
              <a:rPr lang="it-IT" sz="2000" dirty="0">
                <a:solidFill>
                  <a:srgbClr val="3A66B4"/>
                </a:solidFill>
                <a:latin typeface="+mn-lt"/>
              </a:rPr>
              <a:t>https://developers.italia.it/</a:t>
            </a:r>
            <a:br>
              <a:rPr lang="it-IT" sz="3600" dirty="0"/>
            </a:br>
            <a:endParaRPr lang="it-IT" sz="36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51F0A12-59DD-47BE-AA48-1540905648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6481" y="2232779"/>
            <a:ext cx="10593767" cy="4765957"/>
          </a:xfrm>
        </p:spPr>
        <p:txBody>
          <a:bodyPr>
            <a:normAutofit/>
          </a:bodyPr>
          <a:lstStyle/>
          <a:p>
            <a:pPr algn="just">
              <a:buClr>
                <a:srgbClr val="3A66B4"/>
              </a:buClr>
              <a:buFont typeface="Wingdings" panose="05000000000000000000" pitchFamily="2" charset="2"/>
              <a:buChar char="§"/>
            </a:pPr>
            <a:r>
              <a:rPr lang="it-IT" sz="2000" dirty="0"/>
              <a:t>Meccanismo di compilazione on-line dei moduli a step, con possibilità di salvare bozze;</a:t>
            </a:r>
          </a:p>
          <a:p>
            <a:pPr algn="just">
              <a:buClr>
                <a:srgbClr val="3A66B4"/>
              </a:buClr>
              <a:buFont typeface="Wingdings" panose="05000000000000000000" pitchFamily="2" charset="2"/>
              <a:buChar char="§"/>
            </a:pPr>
            <a:r>
              <a:rPr lang="it-IT" sz="2000" dirty="0"/>
              <a:t>Gestione completa dell’iter;</a:t>
            </a:r>
          </a:p>
          <a:p>
            <a:pPr algn="just">
              <a:buClr>
                <a:srgbClr val="3A66B4"/>
              </a:buClr>
              <a:buFont typeface="Wingdings" panose="05000000000000000000" pitchFamily="2" charset="2"/>
              <a:buChar char="§"/>
            </a:pPr>
            <a:r>
              <a:rPr lang="it-IT" sz="2000" dirty="0"/>
              <a:t>Ricezione della modulistica del fornitore e possibili integrazioni in corso d’opera, con riscontro di avvenuta ricezione;</a:t>
            </a:r>
          </a:p>
          <a:p>
            <a:pPr algn="just">
              <a:buClr>
                <a:srgbClr val="3A66B4"/>
              </a:buClr>
              <a:buFont typeface="Wingdings" panose="05000000000000000000" pitchFamily="2" charset="2"/>
              <a:buChar char="§"/>
            </a:pPr>
            <a:r>
              <a:rPr lang="it-IT" sz="2000" dirty="0"/>
              <a:t>Controllo della validità di firme digitali e formati dei file, per la conservazione sostitutiva;</a:t>
            </a:r>
          </a:p>
          <a:p>
            <a:pPr algn="just">
              <a:buClr>
                <a:srgbClr val="3A66B4"/>
              </a:buClr>
              <a:buFont typeface="Wingdings" panose="05000000000000000000" pitchFamily="2" charset="2"/>
              <a:buChar char="§"/>
            </a:pPr>
            <a:r>
              <a:rPr lang="it-IT" sz="2000" dirty="0"/>
              <a:t>Possibilità di raccogliere servizi diversi in unico fascicolo;</a:t>
            </a:r>
          </a:p>
          <a:p>
            <a:pPr algn="just">
              <a:buClr>
                <a:srgbClr val="3A66B4"/>
              </a:buClr>
              <a:buFont typeface="Wingdings" panose="05000000000000000000" pitchFamily="2" charset="2"/>
              <a:buChar char="§"/>
            </a:pPr>
            <a:r>
              <a:rPr lang="it-IT" sz="2000" dirty="0"/>
              <a:t>Integrazione completa con software open-source </a:t>
            </a:r>
            <a:r>
              <a:rPr lang="it-IT" sz="2000" dirty="0" err="1"/>
              <a:t>form.io</a:t>
            </a:r>
            <a:r>
              <a:rPr lang="it-IT" sz="2000" dirty="0"/>
              <a:t> per generazione dinamica dei moduli online;</a:t>
            </a:r>
          </a:p>
          <a:p>
            <a:pPr algn="just">
              <a:buClr>
                <a:srgbClr val="3A66B4"/>
              </a:buClr>
              <a:buFont typeface="Wingdings" panose="05000000000000000000" pitchFamily="2" charset="2"/>
              <a:buChar char="§"/>
            </a:pPr>
            <a:r>
              <a:rPr lang="it-IT" sz="2000" dirty="0"/>
              <a:t>Pubblicazione documenti nell'area riservata del cittadino (storico dei pagamenti) il profilo del cittadino si arricchisce ad ogni interazione e riduce la necessità di chiedere più volte le stesse informazioni.</a:t>
            </a:r>
          </a:p>
          <a:p>
            <a:endParaRPr lang="it-IT" sz="24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DC770C2-DF81-4E7E-A3E9-F55BE7A5F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68" y="114042"/>
            <a:ext cx="2329229" cy="61862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A183060-92AF-4767-A7DD-0BFAAE3D0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3177" y="164064"/>
            <a:ext cx="657096" cy="657096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156279A1-F233-4982-9354-8D452D86C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21202" y="31612"/>
            <a:ext cx="2470798" cy="97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390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C5CC32-8315-4DE1-90BB-3DC8396DA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645639"/>
            <a:ext cx="10887075" cy="1325563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rgbClr val="3A66B4"/>
                </a:solidFill>
                <a:latin typeface="+mn-lt"/>
              </a:rPr>
              <a:t>DocSuite PA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71387CD-FFFA-427B-82CE-927214F5D2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9125" y="2059692"/>
            <a:ext cx="11201400" cy="468426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3A66B4"/>
              </a:buClr>
              <a:buNone/>
            </a:pPr>
            <a:r>
              <a:rPr lang="it-IT" sz="2400" b="1" dirty="0">
                <a:solidFill>
                  <a:srgbClr val="3A66B4"/>
                </a:solidFill>
              </a:rPr>
              <a:t>DocSuite</a:t>
            </a:r>
            <a:r>
              <a:rPr lang="it-IT" sz="2400" dirty="0"/>
              <a:t> è la soluzione per la gestione documentale, comprende le funzionalità per: - archivi e serie documentali, registri - protocollo e flussi documentali (fascicoli e attività di workflow, procedimenti amministrativi e attività).</a:t>
            </a:r>
          </a:p>
          <a:p>
            <a:pPr marL="0" indent="0" algn="just">
              <a:buClr>
                <a:srgbClr val="3A66B4"/>
              </a:buClr>
              <a:buNone/>
            </a:pPr>
            <a:endParaRPr lang="it-IT" sz="2400" dirty="0"/>
          </a:p>
          <a:p>
            <a:pPr algn="just">
              <a:buClr>
                <a:srgbClr val="3A66B4"/>
              </a:buClr>
              <a:buFont typeface="Wingdings" panose="05000000000000000000" pitchFamily="2" charset="2"/>
              <a:buChar char="§"/>
            </a:pPr>
            <a:r>
              <a:rPr lang="it-IT" sz="2400" dirty="0"/>
              <a:t>PEC, Email e </a:t>
            </a:r>
            <a:r>
              <a:rPr lang="it-IT" sz="2400" dirty="0" err="1"/>
              <a:t>PosteWeb</a:t>
            </a:r>
            <a:r>
              <a:rPr lang="it-IT" sz="2400" dirty="0"/>
              <a:t>, </a:t>
            </a:r>
            <a:r>
              <a:rPr lang="it-IT" sz="2400" dirty="0" err="1"/>
              <a:t>Tnotice</a:t>
            </a:r>
            <a:r>
              <a:rPr lang="it-IT" sz="2400" dirty="0"/>
              <a:t>;</a:t>
            </a:r>
          </a:p>
          <a:p>
            <a:pPr algn="just">
              <a:buClr>
                <a:srgbClr val="3A66B4"/>
              </a:buClr>
              <a:buFont typeface="Wingdings" panose="05000000000000000000" pitchFamily="2" charset="2"/>
              <a:buChar char="§"/>
            </a:pPr>
            <a:r>
              <a:rPr lang="it-IT" sz="2400" dirty="0"/>
              <a:t>Tavoli e flussi Collaborativi con integrazione Firma Digitale;</a:t>
            </a:r>
          </a:p>
          <a:p>
            <a:pPr algn="just">
              <a:buClr>
                <a:srgbClr val="3A66B4"/>
              </a:buClr>
              <a:buFont typeface="Wingdings" panose="05000000000000000000" pitchFamily="2" charset="2"/>
              <a:buChar char="§"/>
            </a:pPr>
            <a:r>
              <a:rPr lang="it-IT" sz="2400" dirty="0"/>
              <a:t>Workflow e Scrivania Attività;</a:t>
            </a:r>
          </a:p>
          <a:p>
            <a:pPr algn="just">
              <a:buClr>
                <a:srgbClr val="3A66B4"/>
              </a:buClr>
              <a:buFont typeface="Wingdings" panose="05000000000000000000" pitchFamily="2" charset="2"/>
              <a:buChar char="§"/>
            </a:pPr>
            <a:r>
              <a:rPr lang="it-IT" sz="2400" dirty="0"/>
              <a:t>Conservazione Digitale;</a:t>
            </a:r>
          </a:p>
          <a:p>
            <a:pPr algn="just">
              <a:buClr>
                <a:srgbClr val="3A66B4"/>
              </a:buClr>
              <a:buFont typeface="Wingdings" panose="05000000000000000000" pitchFamily="2" charset="2"/>
              <a:buChar char="§"/>
            </a:pPr>
            <a:r>
              <a:rPr lang="it-IT" sz="2400" dirty="0"/>
              <a:t>Trasparenza</a:t>
            </a:r>
          </a:p>
          <a:p>
            <a:pPr marL="0" indent="0" algn="just">
              <a:buNone/>
            </a:pPr>
            <a:endParaRPr lang="it-IT" sz="24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C4FD2AD-E236-4052-B7CC-6A4A83E74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68" y="114042"/>
            <a:ext cx="2329229" cy="61862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FA01037-0C68-4AE7-A7FA-28810E91E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3177" y="164064"/>
            <a:ext cx="657096" cy="657096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C1F575F6-04CE-4C12-A6FD-7B2FE1A5F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21202" y="31612"/>
            <a:ext cx="2470798" cy="97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0027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97A8C6-24DC-4371-B42D-E892D7BA2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10100"/>
            <a:ext cx="12192000" cy="1325563"/>
          </a:xfrm>
        </p:spPr>
        <p:txBody>
          <a:bodyPr>
            <a:normAutofit/>
          </a:bodyPr>
          <a:lstStyle/>
          <a:p>
            <a:r>
              <a:rPr lang="it-IT" sz="2400" b="1" dirty="0">
                <a:solidFill>
                  <a:srgbClr val="3A66B4"/>
                </a:solidFill>
                <a:latin typeface="+mn-lt"/>
              </a:rPr>
              <a:t>La stanza del cittadino/DocSuite </a:t>
            </a:r>
            <a:r>
              <a:rPr lang="it-IT" sz="2400" b="1" dirty="0" err="1">
                <a:solidFill>
                  <a:srgbClr val="3A66B4"/>
                </a:solidFill>
                <a:latin typeface="+mn-lt"/>
              </a:rPr>
              <a:t>Pa</a:t>
            </a:r>
            <a:r>
              <a:rPr lang="it-IT" sz="2400" b="1" dirty="0">
                <a:solidFill>
                  <a:srgbClr val="3A66B4"/>
                </a:solidFill>
                <a:latin typeface="+mn-lt"/>
              </a:rPr>
              <a:t>                  VS                       Payment Flow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842A9B0-7FD5-4AAB-A00E-793DB55219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18" y="1613093"/>
            <a:ext cx="5322310" cy="6466910"/>
          </a:xfrm>
        </p:spPr>
        <p:txBody>
          <a:bodyPr>
            <a:noAutofit/>
          </a:bodyPr>
          <a:lstStyle/>
          <a:p>
            <a:pPr algn="just">
              <a:buClr>
                <a:srgbClr val="3A66B4"/>
              </a:buClr>
              <a:buFont typeface="Wingdings" panose="05000000000000000000" pitchFamily="2" charset="2"/>
              <a:buChar char="§"/>
            </a:pPr>
            <a:r>
              <a:rPr lang="it-IT" sz="1600" dirty="0"/>
              <a:t>Meccanismo di compilazione on-line dei moduli a step, con possibilità di salvare bozze;</a:t>
            </a:r>
          </a:p>
          <a:p>
            <a:pPr algn="just">
              <a:buClr>
                <a:srgbClr val="3A66B4"/>
              </a:buClr>
              <a:buFont typeface="Wingdings" panose="05000000000000000000" pitchFamily="2" charset="2"/>
              <a:buChar char="§"/>
            </a:pPr>
            <a:r>
              <a:rPr lang="it-IT" sz="1600" dirty="0"/>
              <a:t>Gestione completa dell’iter;</a:t>
            </a:r>
          </a:p>
          <a:p>
            <a:pPr algn="just">
              <a:buClr>
                <a:srgbClr val="3A66B4"/>
              </a:buClr>
              <a:buFont typeface="Wingdings" panose="05000000000000000000" pitchFamily="2" charset="2"/>
              <a:buChar char="§"/>
            </a:pPr>
            <a:r>
              <a:rPr lang="it-IT" sz="1600" dirty="0"/>
              <a:t>Ricezione della modulistica del fornitore;</a:t>
            </a:r>
          </a:p>
          <a:p>
            <a:pPr algn="just">
              <a:buClr>
                <a:srgbClr val="3A66B4"/>
              </a:buClr>
              <a:buFont typeface="Wingdings" panose="05000000000000000000" pitchFamily="2" charset="2"/>
              <a:buChar char="§"/>
            </a:pPr>
            <a:r>
              <a:rPr lang="it-IT" sz="1600" dirty="0"/>
              <a:t>Controllo della validità di firme digitali e formati dei file, per la conservazione sostitutiva;</a:t>
            </a:r>
          </a:p>
          <a:p>
            <a:pPr algn="just">
              <a:buClr>
                <a:srgbClr val="3A66B4"/>
              </a:buClr>
              <a:buFont typeface="Wingdings" panose="05000000000000000000" pitchFamily="2" charset="2"/>
              <a:buChar char="§"/>
            </a:pPr>
            <a:r>
              <a:rPr lang="it-IT" sz="1600" dirty="0"/>
              <a:t>Possibilità di raccogliere servizi diversi in unico fascicolo;</a:t>
            </a:r>
          </a:p>
          <a:p>
            <a:pPr algn="just">
              <a:buClr>
                <a:srgbClr val="3A66B4"/>
              </a:buClr>
              <a:buFont typeface="Wingdings" panose="05000000000000000000" pitchFamily="2" charset="2"/>
              <a:buChar char="§"/>
            </a:pPr>
            <a:r>
              <a:rPr lang="it-IT" sz="1600" dirty="0"/>
              <a:t>Integrazione completa con software open-source </a:t>
            </a:r>
            <a:r>
              <a:rPr lang="it-IT" sz="1600" dirty="0" err="1"/>
              <a:t>form.io</a:t>
            </a:r>
            <a:r>
              <a:rPr lang="it-IT" sz="1600" dirty="0"/>
              <a:t> per generazione dinamica dei moduli online;</a:t>
            </a:r>
          </a:p>
          <a:p>
            <a:pPr algn="just">
              <a:buClr>
                <a:srgbClr val="3A66B4"/>
              </a:buClr>
              <a:buFont typeface="Wingdings" panose="05000000000000000000" pitchFamily="2" charset="2"/>
              <a:buChar char="§"/>
            </a:pPr>
            <a:r>
              <a:rPr lang="it-IT" sz="1600" dirty="0"/>
              <a:t>Pubblicazione documenti nell'area riservata del cittadino: il profilo del cittadino si arricchisce ad ogni interazione e riduce la necessità di chiedere più volte le stesse informazioni;</a:t>
            </a:r>
          </a:p>
          <a:p>
            <a:pPr algn="just">
              <a:buClr>
                <a:srgbClr val="3A66B4"/>
              </a:buClr>
              <a:buFont typeface="Wingdings" panose="05000000000000000000" pitchFamily="2" charset="2"/>
              <a:buChar char="§"/>
            </a:pPr>
            <a:r>
              <a:rPr lang="it-IT" sz="1600" dirty="0"/>
              <a:t>PEC, Email e </a:t>
            </a:r>
            <a:r>
              <a:rPr lang="it-IT" sz="1600" dirty="0" err="1"/>
              <a:t>PosteWeb</a:t>
            </a:r>
            <a:r>
              <a:rPr lang="it-IT" sz="1600" dirty="0"/>
              <a:t>, </a:t>
            </a:r>
            <a:r>
              <a:rPr lang="it-IT" sz="1600" dirty="0" err="1"/>
              <a:t>Tnotice</a:t>
            </a:r>
            <a:r>
              <a:rPr lang="it-IT" sz="1600" dirty="0"/>
              <a:t>;</a:t>
            </a:r>
          </a:p>
          <a:p>
            <a:pPr algn="just">
              <a:buClr>
                <a:srgbClr val="3A66B4"/>
              </a:buClr>
              <a:buFont typeface="Wingdings" panose="05000000000000000000" pitchFamily="2" charset="2"/>
              <a:buChar char="§"/>
            </a:pPr>
            <a:r>
              <a:rPr lang="it-IT" sz="1600" dirty="0"/>
              <a:t>Tavoli e flussi Collaborativi con integrazione Firma Digitale;</a:t>
            </a:r>
          </a:p>
          <a:p>
            <a:pPr algn="just">
              <a:buClr>
                <a:srgbClr val="3A66B4"/>
              </a:buClr>
              <a:buFont typeface="Wingdings" panose="05000000000000000000" pitchFamily="2" charset="2"/>
              <a:buChar char="§"/>
            </a:pPr>
            <a:r>
              <a:rPr lang="it-IT" sz="1600" dirty="0"/>
              <a:t>Workflow e Scrivania Attività;</a:t>
            </a:r>
          </a:p>
          <a:p>
            <a:pPr algn="just">
              <a:buClr>
                <a:srgbClr val="3A66B4"/>
              </a:buClr>
              <a:buFont typeface="Wingdings" panose="05000000000000000000" pitchFamily="2" charset="2"/>
              <a:buChar char="§"/>
            </a:pPr>
            <a:r>
              <a:rPr lang="it-IT" sz="1600" dirty="0"/>
              <a:t>Conservazione Digitale, Trasparenza.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55CEEDD-5888-460A-8EFA-126C35FEE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4174" y="1209466"/>
            <a:ext cx="5105400" cy="49307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4500" b="1" dirty="0"/>
          </a:p>
          <a:p>
            <a:pPr marL="0" indent="0" algn="ctr">
              <a:buNone/>
            </a:pPr>
            <a:r>
              <a:rPr lang="it-IT" sz="1800" b="1" dirty="0">
                <a:solidFill>
                  <a:srgbClr val="3A66B4"/>
                </a:solidFill>
              </a:rPr>
              <a:t>Funzionalità aggiuntive di «Payment flow» </a:t>
            </a:r>
          </a:p>
          <a:p>
            <a:pPr marL="0" indent="0" algn="ctr">
              <a:buNone/>
            </a:pPr>
            <a:endParaRPr lang="it-IT" sz="1050" dirty="0"/>
          </a:p>
          <a:p>
            <a:pPr marL="0" indent="0" algn="ctr">
              <a:buNone/>
            </a:pPr>
            <a:r>
              <a:rPr lang="it-IT" sz="1600" b="1" dirty="0"/>
              <a:t>Possibilità di avere riscontro della ricezione dell’istanza</a:t>
            </a:r>
            <a:r>
              <a:rPr lang="it-IT" sz="1600" dirty="0"/>
              <a:t>;</a:t>
            </a:r>
          </a:p>
          <a:p>
            <a:pPr marL="0" indent="0" algn="ctr">
              <a:buNone/>
            </a:pPr>
            <a:r>
              <a:rPr lang="it-IT" sz="1600" b="1" dirty="0"/>
              <a:t>Monitoraggio dello stato della pratica</a:t>
            </a:r>
            <a:r>
              <a:rPr lang="it-IT" sz="1600" dirty="0"/>
              <a:t>;</a:t>
            </a:r>
          </a:p>
          <a:p>
            <a:pPr marL="0" indent="0" algn="ctr">
              <a:buClr>
                <a:srgbClr val="3A66B4"/>
              </a:buClr>
              <a:buNone/>
            </a:pPr>
            <a:r>
              <a:rPr lang="it-IT" sz="1600" b="1" dirty="0"/>
              <a:t>Creazione di una sezione dedicata allo storico dei pagamenti</a:t>
            </a:r>
            <a:r>
              <a:rPr lang="it-IT" sz="1600" dirty="0"/>
              <a:t>;</a:t>
            </a:r>
          </a:p>
          <a:p>
            <a:pPr marL="0" indent="0" algn="ctr">
              <a:buClr>
                <a:srgbClr val="3A66B4"/>
              </a:buClr>
              <a:buNone/>
            </a:pPr>
            <a:r>
              <a:rPr lang="it-IT" sz="1600" b="1" dirty="0"/>
              <a:t>Possibili integrazioni in corso d’opera della modulistica ricevuta dal fornitore. </a:t>
            </a:r>
          </a:p>
          <a:p>
            <a:pPr algn="ctr"/>
            <a:endParaRPr lang="it-IT" dirty="0"/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2F6CD1A-7239-4987-9961-E5F8031AA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2806" y="231064"/>
            <a:ext cx="657096" cy="65709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5AC08FB-012D-451A-88ED-421A291E3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968" y="114042"/>
            <a:ext cx="2329229" cy="618628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39E93A42-6EFB-416A-A850-A64A98A78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21202" y="31612"/>
            <a:ext cx="2470798" cy="97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8904D803-77F5-49BC-8188-181073077D36}"/>
              </a:ext>
            </a:extLst>
          </p:cNvPr>
          <p:cNvSpPr/>
          <p:nvPr/>
        </p:nvSpPr>
        <p:spPr>
          <a:xfrm>
            <a:off x="6764174" y="1721492"/>
            <a:ext cx="5105400" cy="2886075"/>
          </a:xfrm>
          <a:prstGeom prst="round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Immagine 13" descr="Immagine che contiene testo, elettronico, tastiera&#10;&#10;Descrizione generata automaticamente">
            <a:extLst>
              <a:ext uri="{FF2B5EF4-FFF2-40B4-BE49-F238E27FC236}">
                <a16:creationId xmlns:a16="http://schemas.microsoft.com/office/drawing/2014/main" id="{880CE2A4-12B3-4106-A3E5-05CD383538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136" y="5119593"/>
            <a:ext cx="341947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920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DD9A998-06E7-4260-9C1E-A1B917B165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" t="-178" r="125" b="7532"/>
          <a:stretch/>
        </p:blipFill>
        <p:spPr bwMode="auto">
          <a:xfrm>
            <a:off x="166891" y="2165262"/>
            <a:ext cx="11735180" cy="406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7028F6B4-0017-4D4F-A062-EA2232EC5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811"/>
            <a:ext cx="2329229" cy="618628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F491514D-BF69-4585-93A5-24509FEA8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1517" y="0"/>
            <a:ext cx="2379590" cy="93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53474E38-9976-4F77-8956-94FF6E8D635C}"/>
              </a:ext>
            </a:extLst>
          </p:cNvPr>
          <p:cNvSpPr txBox="1">
            <a:spLocks/>
          </p:cNvSpPr>
          <p:nvPr/>
        </p:nvSpPr>
        <p:spPr>
          <a:xfrm>
            <a:off x="812178" y="631751"/>
            <a:ext cx="4586417" cy="1307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>
                <a:solidFill>
                  <a:srgbClr val="3A66B4"/>
                </a:solidFill>
                <a:latin typeface="+mn-lt"/>
              </a:rPr>
              <a:t>Progetti</a:t>
            </a:r>
            <a:r>
              <a:rPr lang="en-US" sz="2000" b="1" dirty="0">
                <a:solidFill>
                  <a:srgbClr val="3A66B4"/>
                </a:solidFill>
                <a:latin typeface="+mn-lt"/>
              </a:rPr>
              <a:t>, </a:t>
            </a:r>
            <a:r>
              <a:rPr lang="en-US" sz="2000" b="1" dirty="0" err="1">
                <a:solidFill>
                  <a:srgbClr val="3A66B4"/>
                </a:solidFill>
                <a:latin typeface="+mn-lt"/>
              </a:rPr>
              <a:t>piattaforme</a:t>
            </a:r>
            <a:r>
              <a:rPr lang="en-US" sz="2000" b="1" dirty="0">
                <a:solidFill>
                  <a:srgbClr val="3A66B4"/>
                </a:solidFill>
                <a:latin typeface="+mn-lt"/>
              </a:rPr>
              <a:t> e </a:t>
            </a:r>
            <a:r>
              <a:rPr lang="en-US" sz="2000" b="1" dirty="0" err="1">
                <a:solidFill>
                  <a:srgbClr val="3A66B4"/>
                </a:solidFill>
                <a:latin typeface="+mn-lt"/>
              </a:rPr>
              <a:t>strumenti</a:t>
            </a:r>
            <a:r>
              <a:rPr lang="en-US" sz="2000" b="1" dirty="0">
                <a:solidFill>
                  <a:srgbClr val="3A66B4"/>
                </a:solidFill>
                <a:latin typeface="+mn-lt"/>
              </a:rPr>
              <a:t> </a:t>
            </a:r>
          </a:p>
          <a:p>
            <a:r>
              <a:rPr lang="en-US" sz="2000" b="1" dirty="0">
                <a:solidFill>
                  <a:srgbClr val="3A66B4"/>
                </a:solidFill>
                <a:latin typeface="+mn-lt"/>
              </a:rPr>
              <a:t>per </a:t>
            </a:r>
            <a:r>
              <a:rPr lang="en-US" sz="2000" b="1" dirty="0" err="1">
                <a:solidFill>
                  <a:srgbClr val="3A66B4"/>
                </a:solidFill>
                <a:latin typeface="+mn-lt"/>
              </a:rPr>
              <a:t>l’esposizione</a:t>
            </a:r>
            <a:r>
              <a:rPr lang="en-US" sz="2000" b="1" dirty="0">
                <a:solidFill>
                  <a:srgbClr val="3A66B4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3A66B4"/>
                </a:solidFill>
                <a:latin typeface="+mn-lt"/>
              </a:rPr>
              <a:t>dei</a:t>
            </a:r>
            <a:r>
              <a:rPr lang="en-US" sz="2000" b="1" dirty="0">
                <a:solidFill>
                  <a:srgbClr val="3A66B4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3A66B4"/>
                </a:solidFill>
                <a:latin typeface="+mn-lt"/>
              </a:rPr>
              <a:t>servizi</a:t>
            </a:r>
            <a:r>
              <a:rPr lang="en-US" sz="2000" b="1" dirty="0">
                <a:solidFill>
                  <a:srgbClr val="3A66B4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3A66B4"/>
                </a:solidFill>
                <a:latin typeface="+mn-lt"/>
              </a:rPr>
              <a:t>digitali</a:t>
            </a:r>
            <a:endParaRPr lang="en-US" sz="2000" b="1" dirty="0">
              <a:solidFill>
                <a:srgbClr val="3A66B4"/>
              </a:solidFill>
              <a:latin typeface="+mn-lt"/>
            </a:endParaRP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0B3AC495-8A38-4854-BEC8-D10641737B6E}"/>
              </a:ext>
            </a:extLst>
          </p:cNvPr>
          <p:cNvSpPr txBox="1">
            <a:spLocks/>
          </p:cNvSpPr>
          <p:nvPr/>
        </p:nvSpPr>
        <p:spPr>
          <a:xfrm>
            <a:off x="5556184" y="557818"/>
            <a:ext cx="6252263" cy="1607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500" b="1" dirty="0" err="1"/>
              <a:t>Dati</a:t>
            </a:r>
            <a:r>
              <a:rPr lang="en-US" sz="1500" b="1" dirty="0"/>
              <a:t> AGID </a:t>
            </a:r>
          </a:p>
          <a:p>
            <a:pPr marL="0"/>
            <a:r>
              <a:rPr lang="en-US" sz="1500" dirty="0" err="1"/>
              <a:t>Amministrazioni</a:t>
            </a:r>
            <a:r>
              <a:rPr lang="en-US" sz="1500" dirty="0"/>
              <a:t> </a:t>
            </a:r>
            <a:r>
              <a:rPr lang="en-US" sz="1500" dirty="0" err="1"/>
              <a:t>centrali</a:t>
            </a:r>
            <a:r>
              <a:rPr lang="en-US" sz="1500" dirty="0"/>
              <a:t>: 67 - </a:t>
            </a:r>
            <a:r>
              <a:rPr lang="en-US" sz="1500" dirty="0" err="1"/>
              <a:t>valore</a:t>
            </a:r>
            <a:r>
              <a:rPr lang="en-US" sz="1500" dirty="0"/>
              <a:t> </a:t>
            </a:r>
            <a:r>
              <a:rPr lang="en-US" sz="1500" dirty="0" err="1"/>
              <a:t>complessivo</a:t>
            </a:r>
            <a:r>
              <a:rPr lang="en-US" sz="1500" dirty="0"/>
              <a:t> circa 890 </a:t>
            </a:r>
            <a:r>
              <a:rPr lang="en-US" sz="1500" dirty="0" err="1"/>
              <a:t>milioni</a:t>
            </a:r>
            <a:r>
              <a:rPr lang="en-US" sz="1500" dirty="0"/>
              <a:t> di euro;</a:t>
            </a:r>
          </a:p>
          <a:p>
            <a:pPr marL="0"/>
            <a:r>
              <a:rPr lang="en-US" sz="1500" dirty="0" err="1"/>
              <a:t>Regioni</a:t>
            </a:r>
            <a:r>
              <a:rPr lang="en-US" sz="1500" dirty="0"/>
              <a:t>: 51 - </a:t>
            </a:r>
            <a:r>
              <a:rPr lang="en-US" sz="1500" dirty="0" err="1"/>
              <a:t>valore</a:t>
            </a:r>
            <a:r>
              <a:rPr lang="en-US" sz="1500" dirty="0"/>
              <a:t> </a:t>
            </a:r>
            <a:r>
              <a:rPr lang="en-US" sz="1500" dirty="0" err="1"/>
              <a:t>complessivo</a:t>
            </a:r>
            <a:r>
              <a:rPr lang="en-US" sz="1500" dirty="0"/>
              <a:t> circa 131 </a:t>
            </a:r>
            <a:r>
              <a:rPr lang="en-US" sz="1500" dirty="0" err="1"/>
              <a:t>milioni</a:t>
            </a:r>
            <a:r>
              <a:rPr lang="en-US" sz="1500" dirty="0"/>
              <a:t> di euro;</a:t>
            </a:r>
          </a:p>
          <a:p>
            <a:pPr marL="0"/>
            <a:r>
              <a:rPr lang="en-US" sz="1500" dirty="0" err="1"/>
              <a:t>Amministrazioni</a:t>
            </a:r>
            <a:r>
              <a:rPr lang="en-US" sz="1500" dirty="0"/>
              <a:t> </a:t>
            </a:r>
            <a:r>
              <a:rPr lang="en-US" sz="1500" dirty="0" err="1"/>
              <a:t>locali</a:t>
            </a:r>
            <a:r>
              <a:rPr lang="en-US" sz="1500" dirty="0"/>
              <a:t>: 24 - </a:t>
            </a:r>
            <a:r>
              <a:rPr lang="en-US" sz="1500" dirty="0" err="1"/>
              <a:t>valore</a:t>
            </a:r>
            <a:r>
              <a:rPr lang="en-US" sz="1500" dirty="0"/>
              <a:t> </a:t>
            </a:r>
            <a:r>
              <a:rPr lang="en-US" sz="1500" dirty="0" err="1"/>
              <a:t>complessivo</a:t>
            </a:r>
            <a:r>
              <a:rPr lang="en-US" sz="1500" dirty="0"/>
              <a:t> circa 44 </a:t>
            </a:r>
            <a:r>
              <a:rPr lang="en-US" sz="1500" dirty="0" err="1"/>
              <a:t>milioni</a:t>
            </a:r>
            <a:r>
              <a:rPr lang="en-US" sz="1500" dirty="0"/>
              <a:t> di euro.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291C514-0A4E-4105-AFB6-B2F75E809B79}"/>
              </a:ext>
            </a:extLst>
          </p:cNvPr>
          <p:cNvSpPr txBox="1"/>
          <p:nvPr/>
        </p:nvSpPr>
        <p:spPr>
          <a:xfrm>
            <a:off x="0" y="630809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0" i="0" dirty="0">
                <a:effectLst/>
                <a:latin typeface="Calibri" panose="020F0502020204030204" pitchFamily="34" charset="0"/>
              </a:rPr>
              <a:t>Strategici PA digitale verso cittadini, imprese e altri utenti finali: 16% - 12,9 milioni</a:t>
            </a:r>
            <a:endParaRPr lang="it-IT" b="0" i="0" dirty="0">
              <a:effectLst/>
              <a:latin typeface="Segoe UI" panose="020B0502040204020203" pitchFamily="34" charset="0"/>
            </a:endParaRPr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90107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B89EA8-9DE7-4832-AF01-7BDF146DE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89768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>
                <a:solidFill>
                  <a:srgbClr val="3A66B4"/>
                </a:solidFill>
                <a:latin typeface="+mn-lt"/>
              </a:rPr>
              <a:t>Definizione del processo «TO BE» </a:t>
            </a:r>
          </a:p>
        </p:txBody>
      </p:sp>
      <p:pic>
        <p:nvPicPr>
          <p:cNvPr id="5" name="Segnaposto contenuto 5">
            <a:extLst>
              <a:ext uri="{FF2B5EF4-FFF2-40B4-BE49-F238E27FC236}">
                <a16:creationId xmlns:a16="http://schemas.microsoft.com/office/drawing/2014/main" id="{E97882D7-2C36-42B8-8BBD-91F8F4C27FE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993570" y="1718680"/>
            <a:ext cx="6010469" cy="388677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C654968-6693-421E-A3C5-BE8C3BB39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968" y="114042"/>
            <a:ext cx="2329229" cy="61862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DEE84A5-94FF-4B15-918B-9CE0015478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3177" y="164064"/>
            <a:ext cx="657096" cy="657096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D77251CB-1255-4418-9574-B209967F7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21202" y="31612"/>
            <a:ext cx="2470798" cy="97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8624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9289DA-F1D3-49F3-8465-9E465B601A02}"/>
              </a:ext>
            </a:extLst>
          </p:cNvPr>
          <p:cNvSpPr txBox="1">
            <a:spLocks/>
          </p:cNvSpPr>
          <p:nvPr/>
        </p:nvSpPr>
        <p:spPr>
          <a:xfrm>
            <a:off x="0" y="407958"/>
            <a:ext cx="12192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600" b="1" dirty="0">
                <a:solidFill>
                  <a:srgbClr val="3A66B4"/>
                </a:solidFill>
                <a:latin typeface="+mn-lt"/>
              </a:rPr>
              <a:t>Disegno processo «TO BE» 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C130D0B-B803-4D4C-B66B-50DBCE38C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1177369"/>
            <a:ext cx="9906000" cy="568063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A1119C8-EB9F-42F5-800B-86F0FE161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968" y="114042"/>
            <a:ext cx="2329229" cy="618628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15544ECD-0891-43C6-84BE-B1693F3CD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21202" y="31612"/>
            <a:ext cx="2470798" cy="97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7714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EE0D7C-647C-4C58-8E73-0CBA51C03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952" y="663022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b="1" dirty="0">
                <a:solidFill>
                  <a:srgbClr val="3A66B4"/>
                </a:solidFill>
                <a:latin typeface="+mn-lt"/>
              </a:rPr>
              <a:t>Programmazione e valutazione </a:t>
            </a:r>
            <a:br>
              <a:rPr lang="it-IT" sz="3600" b="1" dirty="0">
                <a:solidFill>
                  <a:srgbClr val="3A66B4"/>
                </a:solidFill>
                <a:latin typeface="+mn-lt"/>
              </a:rPr>
            </a:br>
            <a:r>
              <a:rPr lang="it-IT" sz="3600" b="1" dirty="0">
                <a:solidFill>
                  <a:srgbClr val="3A66B4"/>
                </a:solidFill>
                <a:latin typeface="+mn-lt"/>
              </a:rPr>
              <a:t>dei costi del progetto </a:t>
            </a:r>
            <a:r>
              <a:rPr lang="it-IT" sz="3600" b="1" dirty="0">
                <a:solidFill>
                  <a:schemeClr val="accent2"/>
                </a:solidFill>
                <a:latin typeface="+mn-lt"/>
              </a:rPr>
              <a:t>(Soddisfatti e rimborsati)</a:t>
            </a:r>
            <a:br>
              <a:rPr lang="it-IT" sz="3600" b="1" dirty="0">
                <a:solidFill>
                  <a:schemeClr val="accent2"/>
                </a:solidFill>
                <a:latin typeface="+mn-lt"/>
              </a:rPr>
            </a:br>
            <a:r>
              <a:rPr lang="it-IT" sz="2200" b="1" i="1" dirty="0">
                <a:solidFill>
                  <a:srgbClr val="3A66B4"/>
                </a:solidFill>
                <a:latin typeface="+mn-lt"/>
              </a:rPr>
              <a:t>(in caso di approvazione)</a:t>
            </a:r>
            <a:endParaRPr lang="it-IT" sz="3600" b="1" i="1" dirty="0">
              <a:solidFill>
                <a:srgbClr val="3A66B4"/>
              </a:solidFill>
              <a:latin typeface="+mn-lt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A7BDE95-6CC4-4F31-BB08-0B59D9027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3177" y="164064"/>
            <a:ext cx="657096" cy="65709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243E74B9-3DE3-4407-A40F-932F64984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968" y="114042"/>
            <a:ext cx="2329229" cy="618628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721FBC5C-2566-4762-B995-6FF611715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21202" y="31612"/>
            <a:ext cx="2470798" cy="97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3693A338-163D-3D4F-AFAC-779B25471C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745517"/>
            <a:ext cx="12192000" cy="3974989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19984FE-5F24-0C46-93D9-A8A2C4A05B8E}"/>
              </a:ext>
            </a:extLst>
          </p:cNvPr>
          <p:cNvSpPr txBox="1"/>
          <p:nvPr/>
        </p:nvSpPr>
        <p:spPr>
          <a:xfrm>
            <a:off x="689325" y="2416378"/>
            <a:ext cx="1214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>
                <a:solidFill>
                  <a:srgbClr val="0070C0"/>
                </a:solidFill>
              </a:rPr>
              <a:t>WBS tabellare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8550CCC-728E-534F-930C-B146FEFCB41D}"/>
              </a:ext>
            </a:extLst>
          </p:cNvPr>
          <p:cNvSpPr txBox="1"/>
          <p:nvPr/>
        </p:nvSpPr>
        <p:spPr>
          <a:xfrm>
            <a:off x="3615315" y="2233677"/>
            <a:ext cx="790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>
                <a:solidFill>
                  <a:srgbClr val="0070C0"/>
                </a:solidFill>
              </a:rPr>
              <a:t>Stima </a:t>
            </a:r>
          </a:p>
          <a:p>
            <a:pPr algn="ctr"/>
            <a:r>
              <a:rPr lang="it-IT" sz="1400">
                <a:solidFill>
                  <a:srgbClr val="0070C0"/>
                </a:solidFill>
              </a:rPr>
              <a:t>dei costi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7145742-D58C-0949-B7D3-E38471CE8EE9}"/>
              </a:ext>
            </a:extLst>
          </p:cNvPr>
          <p:cNvSpPr txBox="1"/>
          <p:nvPr/>
        </p:nvSpPr>
        <p:spPr>
          <a:xfrm>
            <a:off x="8267952" y="2416378"/>
            <a:ext cx="1017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>
                <a:solidFill>
                  <a:srgbClr val="0070C0"/>
                </a:solidFill>
              </a:rPr>
              <a:t>Gantt chart</a:t>
            </a:r>
          </a:p>
        </p:txBody>
      </p:sp>
    </p:spTree>
    <p:extLst>
      <p:ext uri="{BB962C8B-B14F-4D97-AF65-F5344CB8AC3E}">
        <p14:creationId xmlns:p14="http://schemas.microsoft.com/office/powerpoint/2010/main" val="30180485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EE0D7C-647C-4C58-8E73-0CBA51C03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6003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b="1" dirty="0">
                <a:solidFill>
                  <a:srgbClr val="3A66B4"/>
                </a:solidFill>
                <a:latin typeface="+mn-lt"/>
              </a:rPr>
              <a:t>Programmazione e valutazione </a:t>
            </a:r>
            <a:br>
              <a:rPr lang="it-IT" sz="3600" b="1" dirty="0">
                <a:solidFill>
                  <a:srgbClr val="3A66B4"/>
                </a:solidFill>
                <a:latin typeface="+mn-lt"/>
              </a:rPr>
            </a:br>
            <a:r>
              <a:rPr lang="it-IT" sz="3600" b="1" dirty="0">
                <a:solidFill>
                  <a:srgbClr val="3A66B4"/>
                </a:solidFill>
                <a:latin typeface="+mn-lt"/>
              </a:rPr>
              <a:t>dei costi del progetto </a:t>
            </a:r>
            <a:r>
              <a:rPr lang="it-IT" sz="3600" b="1" dirty="0">
                <a:solidFill>
                  <a:schemeClr val="accent2"/>
                </a:solidFill>
                <a:latin typeface="+mn-lt"/>
              </a:rPr>
              <a:t>(Payment Flow)</a:t>
            </a:r>
            <a:br>
              <a:rPr lang="it-IT" sz="3600" b="1" dirty="0">
                <a:solidFill>
                  <a:schemeClr val="accent2"/>
                </a:solidFill>
                <a:latin typeface="+mn-lt"/>
              </a:rPr>
            </a:br>
            <a:r>
              <a:rPr lang="it-IT" sz="2000" b="1" i="1" dirty="0">
                <a:solidFill>
                  <a:srgbClr val="3A66B4"/>
                </a:solidFill>
                <a:latin typeface="+mn-lt"/>
              </a:rPr>
              <a:t>(in caso di approvazione)</a:t>
            </a:r>
            <a:endParaRPr lang="it-IT" sz="3600" b="1" dirty="0">
              <a:solidFill>
                <a:srgbClr val="3A66B4"/>
              </a:solidFill>
              <a:latin typeface="+mn-lt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A7BDE95-6CC4-4F31-BB08-0B59D9027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3177" y="164064"/>
            <a:ext cx="657096" cy="65709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243E74B9-3DE3-4407-A40F-932F64984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968" y="114042"/>
            <a:ext cx="2329229" cy="618628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721FBC5C-2566-4762-B995-6FF611715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21202" y="31612"/>
            <a:ext cx="2470798" cy="97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F6B8BB3-CEE0-464B-8486-3417F9385A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90" y="2770504"/>
            <a:ext cx="12192000" cy="3524469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3DFE8D6D-D1A6-EC4C-9EB3-9DAC1D763FD6}"/>
              </a:ext>
            </a:extLst>
          </p:cNvPr>
          <p:cNvSpPr txBox="1"/>
          <p:nvPr/>
        </p:nvSpPr>
        <p:spPr>
          <a:xfrm>
            <a:off x="363323" y="2433696"/>
            <a:ext cx="1214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>
                <a:solidFill>
                  <a:srgbClr val="0070C0"/>
                </a:solidFill>
              </a:rPr>
              <a:t>WBS tabellare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2820822-F9E2-7442-9DD3-CDDE7BC6C820}"/>
              </a:ext>
            </a:extLst>
          </p:cNvPr>
          <p:cNvSpPr txBox="1"/>
          <p:nvPr/>
        </p:nvSpPr>
        <p:spPr>
          <a:xfrm>
            <a:off x="2644540" y="2248678"/>
            <a:ext cx="790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>
                <a:solidFill>
                  <a:srgbClr val="0070C0"/>
                </a:solidFill>
              </a:rPr>
              <a:t>Stima </a:t>
            </a:r>
          </a:p>
          <a:p>
            <a:pPr algn="ctr"/>
            <a:r>
              <a:rPr lang="it-IT" sz="1400">
                <a:solidFill>
                  <a:srgbClr val="0070C0"/>
                </a:solidFill>
              </a:rPr>
              <a:t>dei costi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801706E-DD64-4E46-9978-9AF4201BFD3B}"/>
              </a:ext>
            </a:extLst>
          </p:cNvPr>
          <p:cNvSpPr txBox="1"/>
          <p:nvPr/>
        </p:nvSpPr>
        <p:spPr>
          <a:xfrm>
            <a:off x="7941950" y="2433696"/>
            <a:ext cx="1017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>
                <a:solidFill>
                  <a:srgbClr val="0070C0"/>
                </a:solidFill>
              </a:rPr>
              <a:t>Gantt chart</a:t>
            </a:r>
          </a:p>
        </p:txBody>
      </p:sp>
    </p:spTree>
    <p:extLst>
      <p:ext uri="{BB962C8B-B14F-4D97-AF65-F5344CB8AC3E}">
        <p14:creationId xmlns:p14="http://schemas.microsoft.com/office/powerpoint/2010/main" val="37168318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0">
            <a:extLst>
              <a:ext uri="{FF2B5EF4-FFF2-40B4-BE49-F238E27FC236}">
                <a16:creationId xmlns:a16="http://schemas.microsoft.com/office/drawing/2014/main" id="{C9F26692-F12A-4F9E-9C6D-FABE9A277F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3726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2">
            <a:extLst>
              <a:ext uri="{FF2B5EF4-FFF2-40B4-BE49-F238E27FC236}">
                <a16:creationId xmlns:a16="http://schemas.microsoft.com/office/drawing/2014/main" id="{19BDF44E-531A-4177-A2D6-2D2310D05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C7BC4132-1A6C-45D5-BA02-89CD8A56B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92" y="381000"/>
            <a:ext cx="6202472" cy="6095999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sz="3600" b="1" dirty="0" err="1">
                <a:solidFill>
                  <a:srgbClr val="3A66B4"/>
                </a:solidFill>
                <a:latin typeface="+mn-lt"/>
              </a:rPr>
              <a:t>Conclusioni</a:t>
            </a:r>
            <a:br>
              <a:rPr lang="en-US" sz="3600" b="1" dirty="0">
                <a:solidFill>
                  <a:srgbClr val="3A66B4"/>
                </a:solidFill>
                <a:latin typeface="+mn-lt"/>
              </a:rPr>
            </a:br>
            <a:br>
              <a:rPr lang="it-IT" sz="1400" dirty="0"/>
            </a:br>
            <a:r>
              <a:rPr lang="it-IT" sz="2000" dirty="0">
                <a:latin typeface="+mn-lt"/>
                <a:ea typeface="+mn-ea"/>
                <a:cs typeface="+mn-cs"/>
              </a:rPr>
              <a:t>Il progetto unico realizzato durante il nostro percorso di formazione, attraverso lezioni teoriche e attività laboratoriali, ha superato le difficoltà operative e relazionali iniziali,  collegate alla modalità di svolgimento da remoto. </a:t>
            </a:r>
            <a:br>
              <a:rPr lang="it-IT" sz="2000" dirty="0">
                <a:latin typeface="+mn-lt"/>
                <a:ea typeface="+mn-ea"/>
                <a:cs typeface="+mn-cs"/>
              </a:rPr>
            </a:br>
            <a:r>
              <a:rPr lang="it-IT" sz="2000" dirty="0">
                <a:latin typeface="+mn-lt"/>
                <a:ea typeface="+mn-ea"/>
                <a:cs typeface="+mn-cs"/>
              </a:rPr>
              <a:t>Grazie al lavoro di gruppo, alla  gestione ottimale dei tempi di intervento, agli scambi di idee si è riusciti a rappresentare le tante criticità comuni e a ricercare una soluzione unica adattabile alle amministrazioni partecipanti.</a:t>
            </a:r>
            <a:br>
              <a:rPr lang="it-IT" sz="2200" dirty="0">
                <a:latin typeface="+mn-lt"/>
                <a:ea typeface="+mn-ea"/>
                <a:cs typeface="+mn-cs"/>
              </a:rPr>
            </a:br>
            <a:br>
              <a:rPr lang="it-IT" sz="2200" dirty="0">
                <a:latin typeface="+mn-lt"/>
                <a:ea typeface="+mn-ea"/>
                <a:cs typeface="+mn-cs"/>
              </a:rPr>
            </a:br>
            <a:r>
              <a:rPr lang="it-IT" sz="2000" dirty="0">
                <a:latin typeface="+mn-lt"/>
                <a:ea typeface="+mn-ea"/>
                <a:cs typeface="+mn-cs"/>
              </a:rPr>
              <a:t>Individuando i punti critici in comune alle diverse fasi del processo si è proceduto all’analisi degli stessi, permettendo la definizione di un nuovo processo più digitalizzato. L’implementazione della piattaforma digitale permetterà la riduzione dei tempi di risposta all’istanza del cittadino/utente, la soddisfazione delle sue attese e un vantaggio per l’amministrazione in termini di semplificazione, trasparenza e tracciabilità. Questo maggior valore prodotto dall’amministrazione implica un impatto positivo in termini di crescita e sviluppo per il nostro territorio.</a:t>
            </a:r>
            <a:br>
              <a:rPr lang="it-IT" sz="2000" dirty="0">
                <a:latin typeface="+mn-lt"/>
                <a:ea typeface="+mn-ea"/>
                <a:cs typeface="+mn-cs"/>
              </a:rPr>
            </a:br>
            <a:br>
              <a:rPr lang="en-US" sz="2200" b="1" dirty="0">
                <a:solidFill>
                  <a:srgbClr val="3A66B4"/>
                </a:solidFill>
                <a:latin typeface="+mn-lt"/>
              </a:rPr>
            </a:br>
            <a:br>
              <a:rPr lang="en-US" sz="1800" b="1" dirty="0">
                <a:solidFill>
                  <a:srgbClr val="3A66B4"/>
                </a:solidFill>
                <a:latin typeface="+mn-lt"/>
              </a:rPr>
            </a:br>
            <a:br>
              <a:rPr lang="it-IT" sz="900" dirty="0"/>
            </a:br>
            <a:endParaRPr lang="en-US" sz="1800" b="1" dirty="0">
              <a:solidFill>
                <a:srgbClr val="3A66B4"/>
              </a:solidFill>
              <a:latin typeface="+mn-lt"/>
            </a:endParaRPr>
          </a:p>
        </p:txBody>
      </p:sp>
      <p:sp>
        <p:nvSpPr>
          <p:cNvPr id="28" name="Freeform: Shape 14">
            <a:extLst>
              <a:ext uri="{FF2B5EF4-FFF2-40B4-BE49-F238E27FC236}">
                <a16:creationId xmlns:a16="http://schemas.microsoft.com/office/drawing/2014/main" id="{6BFB173A-5EF2-43F4-B3BB-6EA1975FA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3377" y="0"/>
            <a:ext cx="3801784" cy="2254263"/>
          </a:xfrm>
          <a:custGeom>
            <a:avLst/>
            <a:gdLst>
              <a:gd name="connsiteX0" fmla="*/ 34084 w 3801784"/>
              <a:gd name="connsiteY0" fmla="*/ 0 h 2254263"/>
              <a:gd name="connsiteX1" fmla="*/ 3767702 w 3801784"/>
              <a:gd name="connsiteY1" fmla="*/ 0 h 2254263"/>
              <a:gd name="connsiteX2" fmla="*/ 3791970 w 3801784"/>
              <a:gd name="connsiteY2" fmla="*/ 159016 h 2254263"/>
              <a:gd name="connsiteX3" fmla="*/ 3801784 w 3801784"/>
              <a:gd name="connsiteY3" fmla="*/ 353371 h 2254263"/>
              <a:gd name="connsiteX4" fmla="*/ 1900892 w 3801784"/>
              <a:gd name="connsiteY4" fmla="*/ 2254263 h 2254263"/>
              <a:gd name="connsiteX5" fmla="*/ 0 w 3801784"/>
              <a:gd name="connsiteY5" fmla="*/ 353371 h 2254263"/>
              <a:gd name="connsiteX6" fmla="*/ 9815 w 3801784"/>
              <a:gd name="connsiteY6" fmla="*/ 159016 h 2254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01784" h="2254263">
                <a:moveTo>
                  <a:pt x="34084" y="0"/>
                </a:moveTo>
                <a:lnTo>
                  <a:pt x="3767702" y="0"/>
                </a:lnTo>
                <a:lnTo>
                  <a:pt x="3791970" y="159016"/>
                </a:lnTo>
                <a:cubicBezTo>
                  <a:pt x="3798459" y="222918"/>
                  <a:pt x="3801784" y="287757"/>
                  <a:pt x="3801784" y="353371"/>
                </a:cubicBezTo>
                <a:cubicBezTo>
                  <a:pt x="3801784" y="1403205"/>
                  <a:pt x="2950726" y="2254263"/>
                  <a:pt x="1900892" y="2254263"/>
                </a:cubicBezTo>
                <a:cubicBezTo>
                  <a:pt x="851058" y="2254263"/>
                  <a:pt x="0" y="1403205"/>
                  <a:pt x="0" y="353371"/>
                </a:cubicBezTo>
                <a:cubicBezTo>
                  <a:pt x="0" y="287757"/>
                  <a:pt x="3325" y="222918"/>
                  <a:pt x="9815" y="159016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 67">
            <a:extLst>
              <a:ext uri="{FF2B5EF4-FFF2-40B4-BE49-F238E27FC236}">
                <a16:creationId xmlns:a16="http://schemas.microsoft.com/office/drawing/2014/main" id="{726FC37F-1DE8-4A19-A1DE-0A2176ED8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86728" y="3030547"/>
            <a:ext cx="4705272" cy="3827453"/>
          </a:xfrm>
          <a:custGeom>
            <a:avLst/>
            <a:gdLst>
              <a:gd name="connsiteX0" fmla="*/ 2718646 w 4647408"/>
              <a:gd name="connsiteY0" fmla="*/ 0 h 3780384"/>
              <a:gd name="connsiteX1" fmla="*/ 4641019 w 4647408"/>
              <a:gd name="connsiteY1" fmla="*/ 796273 h 3780384"/>
              <a:gd name="connsiteX2" fmla="*/ 4647408 w 4647408"/>
              <a:gd name="connsiteY2" fmla="*/ 803303 h 3780384"/>
              <a:gd name="connsiteX3" fmla="*/ 4647408 w 4647408"/>
              <a:gd name="connsiteY3" fmla="*/ 3780384 h 3780384"/>
              <a:gd name="connsiteX4" fmla="*/ 215340 w 4647408"/>
              <a:gd name="connsiteY4" fmla="*/ 3780384 h 3780384"/>
              <a:gd name="connsiteX5" fmla="*/ 213645 w 4647408"/>
              <a:gd name="connsiteY5" fmla="*/ 3776866 h 3780384"/>
              <a:gd name="connsiteX6" fmla="*/ 0 w 4647408"/>
              <a:gd name="connsiteY6" fmla="*/ 2718646 h 3780384"/>
              <a:gd name="connsiteX7" fmla="*/ 2718646 w 4647408"/>
              <a:gd name="connsiteY7" fmla="*/ 0 h 378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47408" h="3780384">
                <a:moveTo>
                  <a:pt x="2718646" y="0"/>
                </a:moveTo>
                <a:cubicBezTo>
                  <a:pt x="3469379" y="0"/>
                  <a:pt x="4149041" y="304295"/>
                  <a:pt x="4641019" y="796273"/>
                </a:cubicBezTo>
                <a:lnTo>
                  <a:pt x="4647408" y="803303"/>
                </a:lnTo>
                <a:lnTo>
                  <a:pt x="4647408" y="3780384"/>
                </a:lnTo>
                <a:lnTo>
                  <a:pt x="215340" y="3780384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9D7796E-0879-4CBE-AD7C-877936F8B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00875" y="154883"/>
            <a:ext cx="2863274" cy="113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0BB184C-7824-4CD5-A91F-BA9B64140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9095" y="4667249"/>
            <a:ext cx="3953780" cy="104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28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9E624A-8F40-4567-AEE9-825BE5CBD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86031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>
                <a:solidFill>
                  <a:srgbClr val="3A66B4"/>
                </a:solidFill>
                <a:latin typeface="+mn-lt"/>
              </a:rPr>
              <a:t>Obiettivi</a:t>
            </a:r>
            <a:br>
              <a:rPr lang="it-IT" sz="3600" b="1" dirty="0">
                <a:solidFill>
                  <a:srgbClr val="3A66B4"/>
                </a:solidFill>
                <a:latin typeface="+mn-lt"/>
              </a:rPr>
            </a:br>
            <a:endParaRPr lang="it-IT" sz="3600" b="1" dirty="0">
              <a:solidFill>
                <a:srgbClr val="3A66B4"/>
              </a:solidFill>
              <a:latin typeface="+mn-l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EB742A-7BD0-4076-8A0E-8F428A08E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4956"/>
            <a:ext cx="10515600" cy="4351338"/>
          </a:xfrm>
        </p:spPr>
        <p:txBody>
          <a:bodyPr/>
          <a:lstStyle/>
          <a:p>
            <a:pPr algn="just">
              <a:buClr>
                <a:srgbClr val="3A66B4"/>
              </a:buClr>
              <a:buFont typeface="Wingdings" panose="05000000000000000000" pitchFamily="2" charset="2"/>
              <a:buChar char="§"/>
            </a:pPr>
            <a:r>
              <a:rPr lang="it-IT" dirty="0"/>
              <a:t>Acquisizione di un metodo di lavoro condiviso, attraverso lo scambio di informazioni;</a:t>
            </a:r>
          </a:p>
          <a:p>
            <a:pPr algn="just">
              <a:buClr>
                <a:srgbClr val="3A66B4"/>
              </a:buClr>
              <a:buFont typeface="Wingdings" panose="05000000000000000000" pitchFamily="2" charset="2"/>
              <a:buChar char="§"/>
            </a:pPr>
            <a:r>
              <a:rPr lang="it-IT" dirty="0"/>
              <a:t>Definizione del progetto di lavoro integrando le competenze delle diverse pubbliche amministrazioni di appartenenza;</a:t>
            </a:r>
          </a:p>
          <a:p>
            <a:pPr algn="just">
              <a:buClr>
                <a:srgbClr val="3A66B4"/>
              </a:buClr>
              <a:buFont typeface="Wingdings" panose="05000000000000000000" pitchFamily="2" charset="2"/>
              <a:buChar char="§"/>
            </a:pPr>
            <a:r>
              <a:rPr lang="it-IT" dirty="0"/>
              <a:t>Accrescimento delle conoscenze individuali, consolidando e sviluppando l’attitudine a lavorare in gruppo;</a:t>
            </a:r>
          </a:p>
          <a:p>
            <a:pPr algn="just">
              <a:buClr>
                <a:srgbClr val="3A66B4"/>
              </a:buClr>
              <a:buFont typeface="Wingdings" panose="05000000000000000000" pitchFamily="2" charset="2"/>
              <a:buChar char="§"/>
            </a:pPr>
            <a:r>
              <a:rPr lang="it-IT" dirty="0"/>
              <a:t>Reingegnerizzazione dei processi ed applicazione degli strumenti di Project Management.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4111C61-A2DA-4AE1-8C70-CA5EBF226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68" y="114042"/>
            <a:ext cx="2329229" cy="61862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17C6B48-FDFC-4876-8AC9-1FC61C2B1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6704" y="184973"/>
            <a:ext cx="657096" cy="657096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B4608BFC-B9A0-4B37-AC9E-C6768EC07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21202" y="31612"/>
            <a:ext cx="2470798" cy="97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224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938675-EB72-4DFF-8645-42E2773AC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21160"/>
            <a:ext cx="12192000" cy="874290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>
                <a:solidFill>
                  <a:srgbClr val="3A66B4"/>
                </a:solidFill>
                <a:latin typeface="+mn-lt"/>
              </a:rPr>
              <a:t>L’idea progettuale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BA763F5-5AD0-4055-ADC8-E8DF1BC0C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5450"/>
            <a:ext cx="10515600" cy="5162550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800" dirty="0"/>
              <a:t>Da un’analisi comparata dei singoli processi riscontrati all’interno delle diverse amministrazioni coinvolte è emersa una difficile tracciabilità delle fasi degli stessi oltre che una mancata interazione con gli utenti. Si è posta attenzione alla tempistica, alla qualità delle prestazioni rese dalla Pubblica Amministrazione e alla semplificazione del processo. In particolare è stato preso in analisi il processo inerente la procedura relativa alla liquidazione della spesa, tenendo conto sia del punto di vista dell’ente che del punto di vista dell’utente creditore. </a:t>
            </a:r>
          </a:p>
          <a:p>
            <a:pPr marL="0" indent="0" algn="just">
              <a:buNone/>
            </a:pPr>
            <a:endParaRPr lang="it-IT" b="1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4400" b="1" dirty="0">
                <a:solidFill>
                  <a:srgbClr val="3A66B4"/>
                </a:solidFill>
                <a:ea typeface="+mj-ea"/>
                <a:cs typeface="+mj-cs"/>
              </a:rPr>
              <a:t>Obiettivi specifici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it-IT" sz="2200" b="1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800" dirty="0"/>
              <a:t>Creazione di Valore aggiunto per le singole amministrazioni in termini di: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it-IT" sz="2000" dirty="0"/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rgbClr val="3A66B4"/>
              </a:buClr>
              <a:buFont typeface="Wingdings" panose="05000000000000000000" pitchFamily="2" charset="2"/>
              <a:buChar char="§"/>
            </a:pPr>
            <a:r>
              <a:rPr lang="it-IT" sz="3800" dirty="0"/>
              <a:t>Riduzione dei tempi di lavorazione della procedura;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rgbClr val="3A66B4"/>
              </a:buClr>
              <a:buFont typeface="Wingdings" panose="05000000000000000000" pitchFamily="2" charset="2"/>
              <a:buChar char="§"/>
            </a:pPr>
            <a:r>
              <a:rPr lang="it-IT" sz="3800" dirty="0"/>
              <a:t>Semplificazione della procedura amministrativa e contabile;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rgbClr val="3A66B4"/>
              </a:buClr>
              <a:buFont typeface="Wingdings" panose="05000000000000000000" pitchFamily="2" charset="2"/>
              <a:buChar char="§"/>
            </a:pPr>
            <a:r>
              <a:rPr lang="it-IT" sz="3800" dirty="0"/>
              <a:t>Trasparenza delle fasi del processo;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rgbClr val="3A66B4"/>
              </a:buClr>
              <a:buFont typeface="Wingdings" panose="05000000000000000000" pitchFamily="2" charset="2"/>
              <a:buChar char="§"/>
            </a:pPr>
            <a:r>
              <a:rPr lang="it-IT" sz="3800" dirty="0"/>
              <a:t>Miglioramento del rapporto con l’utente/cittadino;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rgbClr val="3A66B4"/>
              </a:buClr>
              <a:buFont typeface="Wingdings" panose="05000000000000000000" pitchFamily="2" charset="2"/>
              <a:buChar char="§"/>
            </a:pPr>
            <a:r>
              <a:rPr lang="it-IT" sz="3800" dirty="0"/>
              <a:t>Innovazione digitale.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EFD74B4-2360-4958-BBAC-8A14A851F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68" y="114042"/>
            <a:ext cx="2329229" cy="61862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528C4D2-01BF-4465-BD2E-DC209FC3A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3177" y="164064"/>
            <a:ext cx="657096" cy="657096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A2ABFA9C-22B8-4A58-A474-62BF1461D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21202" y="31612"/>
            <a:ext cx="2470798" cy="97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317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B13779-D4CE-4DFB-971E-894D0A3F6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3875"/>
            <a:ext cx="12192000" cy="1170712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>
                <a:solidFill>
                  <a:srgbClr val="3A66B4"/>
                </a:solidFill>
                <a:latin typeface="+mn-lt"/>
              </a:rPr>
              <a:t>L’idea progettuale: il primo scenario</a:t>
            </a:r>
            <a:endParaRPr lang="it-IT" sz="3600" dirty="0">
              <a:solidFill>
                <a:srgbClr val="3A66B4"/>
              </a:solidFill>
              <a:latin typeface="+mn-l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BB879D-9F7E-4919-8B6B-25E8F1AD1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4587"/>
            <a:ext cx="10515600" cy="49053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200" dirty="0"/>
              <a:t>Il primo scenario si focalizza sul rimborso di un credito vantato da un cittadino.</a:t>
            </a:r>
          </a:p>
          <a:p>
            <a:pPr marL="0" indent="0" algn="just">
              <a:buNone/>
            </a:pPr>
            <a:endParaRPr lang="it-IT" sz="10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it-IT" sz="2200" dirty="0">
                <a:solidFill>
                  <a:srgbClr val="3A66B4"/>
                </a:solidFill>
              </a:rPr>
              <a:t>Processo selezionato</a:t>
            </a:r>
            <a:r>
              <a:rPr lang="it-IT" sz="2200" dirty="0"/>
              <a:t>: rimborso di un cittadino creditore;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it-IT" sz="2200" dirty="0">
                <a:solidFill>
                  <a:srgbClr val="3A66B4"/>
                </a:solidFill>
              </a:rPr>
              <a:t>Ente/Amministrazione di riferimento</a:t>
            </a:r>
            <a:r>
              <a:rPr lang="it-IT" sz="2200" dirty="0"/>
              <a:t>: Pubblica Amministrazione;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it-IT" sz="2200" dirty="0">
                <a:solidFill>
                  <a:srgbClr val="3A66B4"/>
                </a:solidFill>
              </a:rPr>
              <a:t>Obiettivo di Design</a:t>
            </a:r>
            <a:r>
              <a:rPr lang="it-IT" sz="2200" dirty="0"/>
              <a:t>: ottimizzazione del processo;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it-IT" sz="2200" dirty="0">
                <a:solidFill>
                  <a:srgbClr val="3A66B4"/>
                </a:solidFill>
              </a:rPr>
              <a:t>Mission</a:t>
            </a:r>
            <a:r>
              <a:rPr lang="it-IT" sz="2200" dirty="0"/>
              <a:t>: riduzione dei tempi di risposta all’istanza e la tracciabilità del processo;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it-IT" sz="2200" dirty="0">
                <a:solidFill>
                  <a:srgbClr val="3A66B4"/>
                </a:solidFill>
              </a:rPr>
              <a:t>Cliente/utente</a:t>
            </a:r>
            <a:r>
              <a:rPr lang="it-IT" sz="2200" dirty="0"/>
              <a:t>: cittadino creditore.</a:t>
            </a:r>
          </a:p>
          <a:p>
            <a:pPr marL="0" indent="0" algn="just">
              <a:buNone/>
            </a:pPr>
            <a:endParaRPr lang="it-IT" sz="22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200" dirty="0"/>
              <a:t>La proposta è quella di ottimizzare il processo creando una modulistica unica, adatta alle diverse esigenze, e tracciando l’intero iter procedurale in modo da ridurre i tempi di risposta all’istanza, implementando un processo di digitalizzazione.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57D6BDC-562B-43F4-A27E-88DBF4036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68" y="114042"/>
            <a:ext cx="2329229" cy="61862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887F9DD-9381-4C32-859E-9BE21C11C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3177" y="164064"/>
            <a:ext cx="657096" cy="657096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2653F2B7-7497-4589-96B0-B70AFAB70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21202" y="31612"/>
            <a:ext cx="2470798" cy="97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980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E80C0E-1E95-434F-9A9D-77D0E7715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821160"/>
            <a:ext cx="12192000" cy="796925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>
                <a:solidFill>
                  <a:srgbClr val="3A66B4"/>
                </a:solidFill>
                <a:latin typeface="+mn-lt"/>
              </a:rPr>
              <a:t>L’idea progettuale: il secondo scenario</a:t>
            </a:r>
            <a:endParaRPr lang="it-IT" sz="3600" dirty="0">
              <a:solidFill>
                <a:srgbClr val="3A66B4"/>
              </a:solidFill>
              <a:latin typeface="+mn-l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BCD4D0-1DDF-4FF2-902C-C8E2F4EA3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483" y="1723852"/>
            <a:ext cx="10321031" cy="49710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200" dirty="0"/>
              <a:t>Il secondo scenario si focalizza sulla liquidazione di un compenso ad un professionista. </a:t>
            </a:r>
          </a:p>
          <a:p>
            <a:pPr marL="0" indent="0" algn="just">
              <a:buNone/>
            </a:pPr>
            <a:endParaRPr lang="it-IT" sz="10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it-IT" sz="2200" dirty="0">
                <a:solidFill>
                  <a:srgbClr val="3A66B4"/>
                </a:solidFill>
              </a:rPr>
              <a:t>Processo selezionato</a:t>
            </a:r>
            <a:r>
              <a:rPr lang="it-IT" sz="2200" dirty="0"/>
              <a:t>: liquidazione della spesa;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it-IT" sz="2200" dirty="0">
                <a:solidFill>
                  <a:srgbClr val="3A66B4"/>
                </a:solidFill>
              </a:rPr>
              <a:t>Ente/Amministrazione di riferimento</a:t>
            </a:r>
            <a:r>
              <a:rPr lang="it-IT" sz="2200" dirty="0"/>
              <a:t>: Ministero della Giustizia;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it-IT" sz="2200" dirty="0">
                <a:solidFill>
                  <a:srgbClr val="3A66B4"/>
                </a:solidFill>
              </a:rPr>
              <a:t>Obiettivo di Design</a:t>
            </a:r>
            <a:r>
              <a:rPr lang="it-IT" sz="2200" dirty="0"/>
              <a:t>: ottimizzazione del processo di erogazione della spesa;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it-IT" sz="2200" dirty="0">
                <a:solidFill>
                  <a:srgbClr val="3A66B4"/>
                </a:solidFill>
              </a:rPr>
              <a:t>Mission</a:t>
            </a:r>
            <a:r>
              <a:rPr lang="it-IT" sz="2200" dirty="0"/>
              <a:t>: riconfigurazione del servizio di liquidazione della spesa relativo ai pagamenti in favore di professionisti/fornitori;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it-IT" sz="2200" dirty="0">
                <a:solidFill>
                  <a:srgbClr val="3A66B4"/>
                </a:solidFill>
              </a:rPr>
              <a:t>Cliente/utente</a:t>
            </a:r>
            <a:r>
              <a:rPr lang="it-IT" sz="2200" dirty="0"/>
              <a:t>: Professionista/Fornitore/Prestatore d’opera.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it-IT" sz="22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200" dirty="0"/>
              <a:t>L’analisi del processo ha fatto emergere criticità nella gestione dei flussi documentali (es. passaggio tra i vari uffici coinvolti) e nella tracciabilità dell’iter procedurale da parte dell’utente.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ACEC817-4AF5-494A-88BA-110E3F83D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68" y="114042"/>
            <a:ext cx="2329229" cy="61862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5E84AE5-E908-4FDE-9FD7-3E3CF7FEB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3177" y="164064"/>
            <a:ext cx="657096" cy="657096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7104193C-543D-4FF7-9DA3-C6140BFB4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21202" y="31612"/>
            <a:ext cx="2470798" cy="97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748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68D48C-86E3-4D75-B43B-2C62EE28B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934860"/>
            <a:ext cx="12192001" cy="730466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/>
              <a:t> 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B976816-7F5B-4E33-8856-71423540F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267" y="1820275"/>
            <a:ext cx="10048783" cy="46100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it-IT" sz="2400" dirty="0">
                <a:cs typeface="Calibri"/>
              </a:rPr>
              <a:t>Per sviluppare ed impostare il nostro progetto ci siamo avvalsi di due strumenti tipici del sistema di project Management, la </a:t>
            </a:r>
            <a:r>
              <a:rPr lang="it-IT" sz="2400" b="1" dirty="0">
                <a:solidFill>
                  <a:srgbClr val="3A66B4"/>
                </a:solidFill>
                <a:cs typeface="Calibri"/>
              </a:rPr>
              <a:t>WBS</a:t>
            </a:r>
            <a:r>
              <a:rPr lang="it-IT" sz="2400" b="1" dirty="0">
                <a:cs typeface="Calibri"/>
              </a:rPr>
              <a:t> </a:t>
            </a:r>
            <a:r>
              <a:rPr lang="it-IT" sz="2400" dirty="0">
                <a:cs typeface="Calibri"/>
              </a:rPr>
              <a:t>e il </a:t>
            </a:r>
            <a:r>
              <a:rPr lang="it-IT" sz="2400" b="1" dirty="0">
                <a:solidFill>
                  <a:srgbClr val="3A66B4"/>
                </a:solidFill>
                <a:cs typeface="Calibri"/>
              </a:rPr>
              <a:t>Diagramma di </a:t>
            </a:r>
            <a:r>
              <a:rPr lang="it-IT" sz="2400" b="1" dirty="0" err="1">
                <a:solidFill>
                  <a:srgbClr val="3A66B4"/>
                </a:solidFill>
                <a:cs typeface="Calibri"/>
              </a:rPr>
              <a:t>Gantt</a:t>
            </a:r>
            <a:r>
              <a:rPr lang="it-IT" sz="2400" b="1" dirty="0">
                <a:cs typeface="Calibri"/>
              </a:rPr>
              <a:t>.</a:t>
            </a:r>
            <a:r>
              <a:rPr lang="it-IT" sz="2400" dirty="0">
                <a:cs typeface="Calibri"/>
              </a:rPr>
              <a:t> </a:t>
            </a:r>
          </a:p>
          <a:p>
            <a:pPr marL="0" indent="0" algn="just">
              <a:buNone/>
            </a:pPr>
            <a:r>
              <a:rPr lang="it-IT" sz="2400" dirty="0">
                <a:cs typeface="Calibri"/>
              </a:rPr>
              <a:t>La WBS (Work Breakdown </a:t>
            </a:r>
            <a:r>
              <a:rPr lang="it-IT" sz="2400" dirty="0" err="1">
                <a:cs typeface="Calibri"/>
              </a:rPr>
              <a:t>Structure</a:t>
            </a:r>
            <a:r>
              <a:rPr lang="it-IT" sz="2400" dirty="0">
                <a:cs typeface="Calibri"/>
              </a:rPr>
              <a:t>) è uno strumento che consente di rappresentare con un diagramma ad albero la scomposizione delle attività del progetto.</a:t>
            </a:r>
          </a:p>
          <a:p>
            <a:pPr marL="0" indent="0" algn="just">
              <a:buNone/>
            </a:pPr>
            <a:r>
              <a:rPr lang="it-IT" sz="2400" dirty="0">
                <a:cs typeface="Calibri"/>
              </a:rPr>
              <a:t>Il Diagramma di </a:t>
            </a:r>
            <a:r>
              <a:rPr lang="it-IT" sz="2400" dirty="0" err="1">
                <a:cs typeface="Calibri"/>
              </a:rPr>
              <a:t>Gantt</a:t>
            </a:r>
            <a:r>
              <a:rPr lang="it-IT" sz="2400" dirty="0">
                <a:cs typeface="Calibri"/>
              </a:rPr>
              <a:t>, invece, fornisce una panoramica dei compiti programmati, in modo che tutte le parti interessate siano a conoscenza dell’avanzamento di tutte le attività progettuali e delle rispettive scadenze.</a:t>
            </a:r>
          </a:p>
          <a:p>
            <a:pPr marL="0" indent="0" algn="just">
              <a:buNone/>
            </a:pPr>
            <a:r>
              <a:rPr lang="it-IT" sz="2400" dirty="0">
                <a:cs typeface="Calibri"/>
              </a:rPr>
              <a:t>Sono stati altresì utilizzati software di progettazione come </a:t>
            </a:r>
            <a:r>
              <a:rPr lang="it-IT" sz="2400" dirty="0">
                <a:solidFill>
                  <a:srgbClr val="3A66B4"/>
                </a:solidFill>
                <a:cs typeface="Calibri"/>
              </a:rPr>
              <a:t>Project Libre</a:t>
            </a:r>
            <a:r>
              <a:rPr lang="it-IT" sz="2400" dirty="0">
                <a:cs typeface="Calibri"/>
              </a:rPr>
              <a:t>, utile supporto alle fasi di valutazione dei costi e di individuazione dei centri di responsabilità.</a:t>
            </a:r>
          </a:p>
          <a:p>
            <a:pPr marL="0" indent="0" algn="just">
              <a:buNone/>
            </a:pPr>
            <a:endParaRPr lang="it-IT" sz="2000" dirty="0">
              <a:cs typeface="Calibri"/>
            </a:endParaRPr>
          </a:p>
          <a:p>
            <a:pPr marL="0" indent="0" algn="just">
              <a:buNone/>
            </a:pPr>
            <a:endParaRPr lang="it-IT" sz="2000" dirty="0">
              <a:cs typeface="Calibri"/>
            </a:endParaRPr>
          </a:p>
          <a:p>
            <a:pPr marL="0" indent="0" algn="just">
              <a:buNone/>
            </a:pPr>
            <a:endParaRPr lang="it-IT" sz="2000" dirty="0">
              <a:cs typeface="Calibri"/>
            </a:endParaRP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A5DC99E-F8D9-41BA-91C0-E9969B709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68" y="114042"/>
            <a:ext cx="2329229" cy="61862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85D2291-F6CF-4015-8626-4A16C330D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5252" y="230188"/>
            <a:ext cx="657096" cy="657096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5E223712-B84A-435B-B6B2-F40F47207C7A}"/>
              </a:ext>
            </a:extLst>
          </p:cNvPr>
          <p:cNvSpPr txBox="1">
            <a:spLocks/>
          </p:cNvSpPr>
          <p:nvPr/>
        </p:nvSpPr>
        <p:spPr>
          <a:xfrm>
            <a:off x="-1" y="821160"/>
            <a:ext cx="12192000" cy="796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600" b="1" dirty="0">
                <a:solidFill>
                  <a:srgbClr val="3A66B4"/>
                </a:solidFill>
                <a:latin typeface="+mn-lt"/>
              </a:rPr>
              <a:t>Gli strumenti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8BE3978B-D800-4F60-9E6B-85641E60E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21202" y="31612"/>
            <a:ext cx="2470798" cy="97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270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1">
            <a:extLst>
              <a:ext uri="{FF2B5EF4-FFF2-40B4-BE49-F238E27FC236}">
                <a16:creationId xmlns:a16="http://schemas.microsoft.com/office/drawing/2014/main" id="{D2B7F044-DA7C-44F0-99A6-A8B41C42B1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127212"/>
              </p:ext>
            </p:extLst>
          </p:nvPr>
        </p:nvGraphicFramePr>
        <p:xfrm>
          <a:off x="226142" y="206477"/>
          <a:ext cx="11688890" cy="6220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magine 2">
            <a:extLst>
              <a:ext uri="{FF2B5EF4-FFF2-40B4-BE49-F238E27FC236}">
                <a16:creationId xmlns:a16="http://schemas.microsoft.com/office/drawing/2014/main" id="{BF8F8A32-7CF5-4142-B447-4EBA0247B6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968" y="114042"/>
            <a:ext cx="2329229" cy="61862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AB6127D-B7AA-4D24-ADC0-871EB89915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5252" y="230188"/>
            <a:ext cx="657096" cy="657096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61CDA812-508B-4EA3-AEC3-D9B920C6B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21202" y="31612"/>
            <a:ext cx="2470798" cy="97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1678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3470</Words>
  <Application>Microsoft Office PowerPoint</Application>
  <PresentationFormat>Widescreen</PresentationFormat>
  <Paragraphs>467</Paragraphs>
  <Slides>39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39</vt:i4>
      </vt:variant>
    </vt:vector>
  </HeadingPairs>
  <TitlesOfParts>
    <vt:vector size="48" baseType="lpstr">
      <vt:lpstr>Arial</vt:lpstr>
      <vt:lpstr>Calibri</vt:lpstr>
      <vt:lpstr>Calibri Light</vt:lpstr>
      <vt:lpstr>Segoe UI</vt:lpstr>
      <vt:lpstr>Titillium Web</vt:lpstr>
      <vt:lpstr>Titillium Web Light</vt:lpstr>
      <vt:lpstr>Titillium Web SemiBold</vt:lpstr>
      <vt:lpstr>Wingdings</vt:lpstr>
      <vt:lpstr>Tema di Office</vt:lpstr>
      <vt:lpstr>Corso Valore PA “Sburocratizzazione ed efficienza:  approcci innovativi per il pay on time” II Livello Tipo B ed. 2019-2020</vt:lpstr>
      <vt:lpstr>Partecipanti</vt:lpstr>
      <vt:lpstr>Il corso</vt:lpstr>
      <vt:lpstr>Obiettivi </vt:lpstr>
      <vt:lpstr>L’idea progettuale </vt:lpstr>
      <vt:lpstr>L’idea progettuale: il primo scenario</vt:lpstr>
      <vt:lpstr>L’idea progettuale: il secondo scenario</vt:lpstr>
      <vt:lpstr>  </vt:lpstr>
      <vt:lpstr>Presentazione standard di PowerPoint</vt:lpstr>
      <vt:lpstr>Presentazione standard di PowerPoint</vt:lpstr>
      <vt:lpstr>Presentazione standard di PowerPoint</vt:lpstr>
      <vt:lpstr>Utenti di riferimento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Stakeholders Map </vt:lpstr>
      <vt:lpstr>Presentazione standard di PowerPoint</vt:lpstr>
      <vt:lpstr>Presentazione standard di PowerPoint</vt:lpstr>
      <vt:lpstr>Systems Maps</vt:lpstr>
      <vt:lpstr>Presentazione standard di PowerPoint</vt:lpstr>
      <vt:lpstr>Presentazione standard di PowerPoint</vt:lpstr>
      <vt:lpstr>Analisi del processo «AS IS»  </vt:lpstr>
      <vt:lpstr>Presentazione standard di PowerPoint</vt:lpstr>
      <vt:lpstr>FACCIAMO LE ADDIZIONI</vt:lpstr>
      <vt:lpstr>Ricerca del benchmarking competitivo </vt:lpstr>
      <vt:lpstr>SAP</vt:lpstr>
      <vt:lpstr>Comune di Parma it.city</vt:lpstr>
      <vt:lpstr>Tempo srl Applicativo «Easy»</vt:lpstr>
      <vt:lpstr>Risultati della web search</vt:lpstr>
      <vt:lpstr> Piattaforma «La stanza del cittadino» https://developers.italia.it/ </vt:lpstr>
      <vt:lpstr>DocSuite PA</vt:lpstr>
      <vt:lpstr>La stanza del cittadino/DocSuite Pa                  VS                       Payment Flow </vt:lpstr>
      <vt:lpstr>Presentazione standard di PowerPoint</vt:lpstr>
      <vt:lpstr>Definizione del processo «TO BE» </vt:lpstr>
      <vt:lpstr>Presentazione standard di PowerPoint</vt:lpstr>
      <vt:lpstr>Programmazione e valutazione  dei costi del progetto (Soddisfatti e rimborsati) (in caso di approvazione)</vt:lpstr>
      <vt:lpstr>Programmazione e valutazione  dei costi del progetto (Payment Flow) (in caso di approvazione)</vt:lpstr>
      <vt:lpstr>Conclusioni  Il progetto unico realizzato durante il nostro percorso di formazione, attraverso lezioni teoriche e attività laboratoriali, ha superato le difficoltà operative e relazionali iniziali,  collegate alla modalità di svolgimento da remoto.  Grazie al lavoro di gruppo, alla  gestione ottimale dei tempi di intervento, agli scambi di idee si è riusciti a rappresentare le tante criticità comuni e a ricercare una soluzione unica adattabile alle amministrazioni partecipanti.  Individuando i punti critici in comune alle diverse fasi del processo si è proceduto all’analisi degli stessi, permettendo la definizione di un nuovo processo più digitalizzato. L’implementazione della piattaforma digitale permetterà la riduzione dei tempi di risposta all’istanza del cittadino/utente, la soddisfazione delle sue attese e un vantaggio per l’amministrazione in termini di semplificazione, trasparenza e tracciabilità. Questo maggior valore prodotto dall’amministrazione implica un impatto positivo in termini di crescita e sviluppo per il nostro territorio.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Valore PA «Sburocratizzazione ed efficienza: approcci innovativi per il pay on time – II Livello Tipo B»</dc:title>
  <dc:creator>Cristina D'Auria</dc:creator>
  <cp:lastModifiedBy>ASSUNTA CARMEN AUTUORI (asautuori@unisa.it)</cp:lastModifiedBy>
  <cp:revision>170</cp:revision>
  <dcterms:created xsi:type="dcterms:W3CDTF">2021-03-25T11:11:09Z</dcterms:created>
  <dcterms:modified xsi:type="dcterms:W3CDTF">2021-04-07T12:41:23Z</dcterms:modified>
</cp:coreProperties>
</file>