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5"/>
  </p:notesMasterIdLst>
  <p:sldIdLst>
    <p:sldId id="452" r:id="rId2"/>
    <p:sldId id="392" r:id="rId3"/>
    <p:sldId id="459" r:id="rId4"/>
    <p:sldId id="506" r:id="rId5"/>
    <p:sldId id="507" r:id="rId6"/>
    <p:sldId id="508" r:id="rId7"/>
    <p:sldId id="502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527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535" r:id="rId33"/>
    <p:sldId id="536" r:id="rId3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8" autoAdjust="0"/>
    <p:restoredTop sz="91339" autoAdjust="0"/>
  </p:normalViewPr>
  <p:slideViewPr>
    <p:cSldViewPr>
      <p:cViewPr varScale="1">
        <p:scale>
          <a:sx n="105" d="100"/>
          <a:sy n="105" d="100"/>
        </p:scale>
        <p:origin x="19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LUM\Dynamicon\Pu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LUM\Dynamicon\Pu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No</a:t>
            </a:r>
            <a:r>
              <a:rPr lang="it-IT" b="1" baseline="0" dirty="0"/>
              <a:t> Pull</a:t>
            </a:r>
            <a:r>
              <a:rPr lang="it-IT" baseline="0" dirty="0"/>
              <a:t>; r&gt;80%; </a:t>
            </a:r>
            <a:r>
              <a:rPr lang="el-GR" sz="1400" b="0" i="0" u="none" strike="noStrike" baseline="0" dirty="0">
                <a:effectLst/>
              </a:rPr>
              <a:t>α</a:t>
            </a:r>
            <a:r>
              <a:rPr lang="it-IT" sz="1400" b="0" i="0" u="none" strike="noStrike" baseline="0" dirty="0">
                <a:effectLst/>
              </a:rPr>
              <a:t>=0,00**</a:t>
            </a:r>
            <a:endParaRPr lang="it-IT" dirty="0"/>
          </a:p>
        </c:rich>
      </c:tx>
      <c:layout>
        <c:manualLayout>
          <c:xMode val="edge"/>
          <c:yMode val="edge"/>
          <c:x val="2.1560542747613692E-2"/>
          <c:y val="2.993801052743887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Pazienti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Foglio1!$D$2:$D$57</c:f>
              <c:numCache>
                <c:formatCode>h:mm</c:formatCode>
                <c:ptCount val="56"/>
                <c:pt idx="0">
                  <c:v>0</c:v>
                </c:pt>
                <c:pt idx="1">
                  <c:v>0.125</c:v>
                </c:pt>
                <c:pt idx="2">
                  <c:v>0.25</c:v>
                </c:pt>
                <c:pt idx="3">
                  <c:v>0.375</c:v>
                </c:pt>
                <c:pt idx="4">
                  <c:v>0.5</c:v>
                </c:pt>
                <c:pt idx="5">
                  <c:v>0.625</c:v>
                </c:pt>
                <c:pt idx="6">
                  <c:v>0.75</c:v>
                </c:pt>
                <c:pt idx="7">
                  <c:v>0.875</c:v>
                </c:pt>
                <c:pt idx="8">
                  <c:v>1</c:v>
                </c:pt>
                <c:pt idx="9">
                  <c:v>1.125</c:v>
                </c:pt>
                <c:pt idx="10">
                  <c:v>1.25</c:v>
                </c:pt>
                <c:pt idx="11">
                  <c:v>1.375</c:v>
                </c:pt>
                <c:pt idx="12">
                  <c:v>1.5</c:v>
                </c:pt>
                <c:pt idx="13">
                  <c:v>1.625</c:v>
                </c:pt>
                <c:pt idx="14">
                  <c:v>1.75</c:v>
                </c:pt>
                <c:pt idx="15">
                  <c:v>1.875</c:v>
                </c:pt>
                <c:pt idx="16">
                  <c:v>2</c:v>
                </c:pt>
                <c:pt idx="17">
                  <c:v>2.125</c:v>
                </c:pt>
                <c:pt idx="18">
                  <c:v>2.25</c:v>
                </c:pt>
                <c:pt idx="19">
                  <c:v>2.375</c:v>
                </c:pt>
                <c:pt idx="20">
                  <c:v>2.5</c:v>
                </c:pt>
                <c:pt idx="21">
                  <c:v>2.625</c:v>
                </c:pt>
                <c:pt idx="22">
                  <c:v>2.75</c:v>
                </c:pt>
                <c:pt idx="23">
                  <c:v>2.875</c:v>
                </c:pt>
                <c:pt idx="24">
                  <c:v>2</c:v>
                </c:pt>
                <c:pt idx="25">
                  <c:v>2.125</c:v>
                </c:pt>
                <c:pt idx="26">
                  <c:v>2.25</c:v>
                </c:pt>
                <c:pt idx="27">
                  <c:v>2.375</c:v>
                </c:pt>
                <c:pt idx="28">
                  <c:v>2.5</c:v>
                </c:pt>
                <c:pt idx="29">
                  <c:v>2.625</c:v>
                </c:pt>
                <c:pt idx="30">
                  <c:v>2.75</c:v>
                </c:pt>
                <c:pt idx="31">
                  <c:v>2.875</c:v>
                </c:pt>
                <c:pt idx="32">
                  <c:v>3</c:v>
                </c:pt>
                <c:pt idx="33">
                  <c:v>2.125</c:v>
                </c:pt>
                <c:pt idx="34">
                  <c:v>2.25</c:v>
                </c:pt>
                <c:pt idx="35">
                  <c:v>2.375</c:v>
                </c:pt>
                <c:pt idx="36">
                  <c:v>2.5</c:v>
                </c:pt>
                <c:pt idx="37">
                  <c:v>2.625</c:v>
                </c:pt>
                <c:pt idx="38">
                  <c:v>2.75</c:v>
                </c:pt>
                <c:pt idx="39">
                  <c:v>2.875</c:v>
                </c:pt>
                <c:pt idx="40">
                  <c:v>3</c:v>
                </c:pt>
                <c:pt idx="41">
                  <c:v>2.125</c:v>
                </c:pt>
                <c:pt idx="42">
                  <c:v>2.25</c:v>
                </c:pt>
                <c:pt idx="43">
                  <c:v>2.375</c:v>
                </c:pt>
                <c:pt idx="44">
                  <c:v>2.5</c:v>
                </c:pt>
                <c:pt idx="45">
                  <c:v>2.625</c:v>
                </c:pt>
                <c:pt idx="46">
                  <c:v>2.75</c:v>
                </c:pt>
                <c:pt idx="47">
                  <c:v>2.875</c:v>
                </c:pt>
                <c:pt idx="48">
                  <c:v>3</c:v>
                </c:pt>
                <c:pt idx="49">
                  <c:v>2.125</c:v>
                </c:pt>
                <c:pt idx="50">
                  <c:v>2.25</c:v>
                </c:pt>
                <c:pt idx="51">
                  <c:v>2.375</c:v>
                </c:pt>
                <c:pt idx="52">
                  <c:v>2.5</c:v>
                </c:pt>
                <c:pt idx="53">
                  <c:v>2.625</c:v>
                </c:pt>
                <c:pt idx="54">
                  <c:v>2.75</c:v>
                </c:pt>
                <c:pt idx="55">
                  <c:v>2.875</c:v>
                </c:pt>
              </c:numCache>
            </c:numRef>
          </c:cat>
          <c:val>
            <c:numRef>
              <c:f>Foglio1!$E$2:$E$57</c:f>
              <c:numCache>
                <c:formatCode>General</c:formatCode>
                <c:ptCount val="56"/>
                <c:pt idx="0">
                  <c:v>9</c:v>
                </c:pt>
                <c:pt idx="1">
                  <c:v>4</c:v>
                </c:pt>
                <c:pt idx="2">
                  <c:v>3</c:v>
                </c:pt>
                <c:pt idx="3">
                  <c:v>20</c:v>
                </c:pt>
                <c:pt idx="4">
                  <c:v>21</c:v>
                </c:pt>
                <c:pt idx="5">
                  <c:v>17</c:v>
                </c:pt>
                <c:pt idx="6">
                  <c:v>10</c:v>
                </c:pt>
                <c:pt idx="7">
                  <c:v>9</c:v>
                </c:pt>
                <c:pt idx="8">
                  <c:v>7</c:v>
                </c:pt>
                <c:pt idx="9">
                  <c:v>6</c:v>
                </c:pt>
                <c:pt idx="10">
                  <c:v>9</c:v>
                </c:pt>
                <c:pt idx="11">
                  <c:v>14</c:v>
                </c:pt>
                <c:pt idx="12">
                  <c:v>15</c:v>
                </c:pt>
                <c:pt idx="13">
                  <c:v>11</c:v>
                </c:pt>
                <c:pt idx="14">
                  <c:v>10</c:v>
                </c:pt>
                <c:pt idx="15">
                  <c:v>6</c:v>
                </c:pt>
                <c:pt idx="16">
                  <c:v>6</c:v>
                </c:pt>
                <c:pt idx="17">
                  <c:v>4</c:v>
                </c:pt>
                <c:pt idx="18">
                  <c:v>6</c:v>
                </c:pt>
                <c:pt idx="19">
                  <c:v>9</c:v>
                </c:pt>
                <c:pt idx="20">
                  <c:v>11</c:v>
                </c:pt>
                <c:pt idx="21">
                  <c:v>11</c:v>
                </c:pt>
                <c:pt idx="22">
                  <c:v>8</c:v>
                </c:pt>
                <c:pt idx="23">
                  <c:v>7</c:v>
                </c:pt>
                <c:pt idx="24">
                  <c:v>5</c:v>
                </c:pt>
                <c:pt idx="25">
                  <c:v>9</c:v>
                </c:pt>
                <c:pt idx="26">
                  <c:v>6</c:v>
                </c:pt>
                <c:pt idx="27">
                  <c:v>12</c:v>
                </c:pt>
                <c:pt idx="28">
                  <c:v>12</c:v>
                </c:pt>
                <c:pt idx="29">
                  <c:v>9</c:v>
                </c:pt>
                <c:pt idx="30">
                  <c:v>6</c:v>
                </c:pt>
                <c:pt idx="31">
                  <c:v>7</c:v>
                </c:pt>
                <c:pt idx="32">
                  <c:v>5</c:v>
                </c:pt>
                <c:pt idx="33">
                  <c:v>4</c:v>
                </c:pt>
                <c:pt idx="34">
                  <c:v>11</c:v>
                </c:pt>
                <c:pt idx="35">
                  <c:v>14</c:v>
                </c:pt>
                <c:pt idx="36">
                  <c:v>15</c:v>
                </c:pt>
                <c:pt idx="37">
                  <c:v>12</c:v>
                </c:pt>
                <c:pt idx="38">
                  <c:v>6</c:v>
                </c:pt>
                <c:pt idx="39">
                  <c:v>9</c:v>
                </c:pt>
                <c:pt idx="40">
                  <c:v>13</c:v>
                </c:pt>
                <c:pt idx="41">
                  <c:v>15</c:v>
                </c:pt>
                <c:pt idx="42">
                  <c:v>15</c:v>
                </c:pt>
                <c:pt idx="43">
                  <c:v>14</c:v>
                </c:pt>
                <c:pt idx="44">
                  <c:v>17</c:v>
                </c:pt>
                <c:pt idx="45">
                  <c:v>12</c:v>
                </c:pt>
                <c:pt idx="46">
                  <c:v>21</c:v>
                </c:pt>
                <c:pt idx="47">
                  <c:v>18</c:v>
                </c:pt>
                <c:pt idx="48">
                  <c:v>11</c:v>
                </c:pt>
                <c:pt idx="49">
                  <c:v>14</c:v>
                </c:pt>
                <c:pt idx="50">
                  <c:v>11</c:v>
                </c:pt>
                <c:pt idx="51">
                  <c:v>3</c:v>
                </c:pt>
                <c:pt idx="52">
                  <c:v>2</c:v>
                </c:pt>
                <c:pt idx="53">
                  <c:v>3</c:v>
                </c:pt>
                <c:pt idx="54">
                  <c:v>8</c:v>
                </c:pt>
                <c:pt idx="5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D9-4CE7-AE7A-49E40F8E5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406528"/>
        <c:axId val="169696000"/>
      </c:lineChart>
      <c:lineChart>
        <c:grouping val="standard"/>
        <c:varyColors val="0"/>
        <c:ser>
          <c:idx val="1"/>
          <c:order val="1"/>
          <c:tx>
            <c:v>%[&lt;30min]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Foglio1!$D$2:$D$57</c:f>
              <c:numCache>
                <c:formatCode>h:mm</c:formatCode>
                <c:ptCount val="56"/>
                <c:pt idx="0">
                  <c:v>0</c:v>
                </c:pt>
                <c:pt idx="1">
                  <c:v>0.125</c:v>
                </c:pt>
                <c:pt idx="2">
                  <c:v>0.25</c:v>
                </c:pt>
                <c:pt idx="3">
                  <c:v>0.375</c:v>
                </c:pt>
                <c:pt idx="4">
                  <c:v>0.5</c:v>
                </c:pt>
                <c:pt idx="5">
                  <c:v>0.625</c:v>
                </c:pt>
                <c:pt idx="6">
                  <c:v>0.75</c:v>
                </c:pt>
                <c:pt idx="7">
                  <c:v>0.875</c:v>
                </c:pt>
                <c:pt idx="8">
                  <c:v>1</c:v>
                </c:pt>
                <c:pt idx="9">
                  <c:v>1.125</c:v>
                </c:pt>
                <c:pt idx="10">
                  <c:v>1.25</c:v>
                </c:pt>
                <c:pt idx="11">
                  <c:v>1.375</c:v>
                </c:pt>
                <c:pt idx="12">
                  <c:v>1.5</c:v>
                </c:pt>
                <c:pt idx="13">
                  <c:v>1.625</c:v>
                </c:pt>
                <c:pt idx="14">
                  <c:v>1.75</c:v>
                </c:pt>
                <c:pt idx="15">
                  <c:v>1.875</c:v>
                </c:pt>
                <c:pt idx="16">
                  <c:v>2</c:v>
                </c:pt>
                <c:pt idx="17">
                  <c:v>2.125</c:v>
                </c:pt>
                <c:pt idx="18">
                  <c:v>2.25</c:v>
                </c:pt>
                <c:pt idx="19">
                  <c:v>2.375</c:v>
                </c:pt>
                <c:pt idx="20">
                  <c:v>2.5</c:v>
                </c:pt>
                <c:pt idx="21">
                  <c:v>2.625</c:v>
                </c:pt>
                <c:pt idx="22">
                  <c:v>2.75</c:v>
                </c:pt>
                <c:pt idx="23">
                  <c:v>2.875</c:v>
                </c:pt>
                <c:pt idx="24">
                  <c:v>2</c:v>
                </c:pt>
                <c:pt idx="25">
                  <c:v>2.125</c:v>
                </c:pt>
                <c:pt idx="26">
                  <c:v>2.25</c:v>
                </c:pt>
                <c:pt idx="27">
                  <c:v>2.375</c:v>
                </c:pt>
                <c:pt idx="28">
                  <c:v>2.5</c:v>
                </c:pt>
                <c:pt idx="29">
                  <c:v>2.625</c:v>
                </c:pt>
                <c:pt idx="30">
                  <c:v>2.75</c:v>
                </c:pt>
                <c:pt idx="31">
                  <c:v>2.875</c:v>
                </c:pt>
                <c:pt idx="32">
                  <c:v>3</c:v>
                </c:pt>
                <c:pt idx="33">
                  <c:v>2.125</c:v>
                </c:pt>
                <c:pt idx="34">
                  <c:v>2.25</c:v>
                </c:pt>
                <c:pt idx="35">
                  <c:v>2.375</c:v>
                </c:pt>
                <c:pt idx="36">
                  <c:v>2.5</c:v>
                </c:pt>
                <c:pt idx="37">
                  <c:v>2.625</c:v>
                </c:pt>
                <c:pt idx="38">
                  <c:v>2.75</c:v>
                </c:pt>
                <c:pt idx="39">
                  <c:v>2.875</c:v>
                </c:pt>
                <c:pt idx="40">
                  <c:v>3</c:v>
                </c:pt>
                <c:pt idx="41">
                  <c:v>2.125</c:v>
                </c:pt>
                <c:pt idx="42">
                  <c:v>2.25</c:v>
                </c:pt>
                <c:pt idx="43">
                  <c:v>2.375</c:v>
                </c:pt>
                <c:pt idx="44">
                  <c:v>2.5</c:v>
                </c:pt>
                <c:pt idx="45">
                  <c:v>2.625</c:v>
                </c:pt>
                <c:pt idx="46">
                  <c:v>2.75</c:v>
                </c:pt>
                <c:pt idx="47">
                  <c:v>2.875</c:v>
                </c:pt>
                <c:pt idx="48">
                  <c:v>3</c:v>
                </c:pt>
                <c:pt idx="49">
                  <c:v>2.125</c:v>
                </c:pt>
                <c:pt idx="50">
                  <c:v>2.25</c:v>
                </c:pt>
                <c:pt idx="51">
                  <c:v>2.375</c:v>
                </c:pt>
                <c:pt idx="52">
                  <c:v>2.5</c:v>
                </c:pt>
                <c:pt idx="53">
                  <c:v>2.625</c:v>
                </c:pt>
                <c:pt idx="54">
                  <c:v>2.75</c:v>
                </c:pt>
                <c:pt idx="55">
                  <c:v>2.875</c:v>
                </c:pt>
              </c:numCache>
            </c:numRef>
          </c:cat>
          <c:val>
            <c:numRef>
              <c:f>Foglio1!$F$2:$F$57</c:f>
              <c:numCache>
                <c:formatCode>General</c:formatCode>
                <c:ptCount val="56"/>
                <c:pt idx="0">
                  <c:v>0.90476190476190466</c:v>
                </c:pt>
                <c:pt idx="1">
                  <c:v>0.97799999999999998</c:v>
                </c:pt>
                <c:pt idx="2">
                  <c:v>0.97799999999999998</c:v>
                </c:pt>
                <c:pt idx="3">
                  <c:v>0.68</c:v>
                </c:pt>
                <c:pt idx="4">
                  <c:v>0.62</c:v>
                </c:pt>
                <c:pt idx="5">
                  <c:v>0.54</c:v>
                </c:pt>
                <c:pt idx="6">
                  <c:v>0.77380952380952384</c:v>
                </c:pt>
                <c:pt idx="7">
                  <c:v>0.84</c:v>
                </c:pt>
                <c:pt idx="8">
                  <c:v>0.97799999999999998</c:v>
                </c:pt>
                <c:pt idx="9">
                  <c:v>0.9642857142857143</c:v>
                </c:pt>
                <c:pt idx="10">
                  <c:v>0.97799999999999998</c:v>
                </c:pt>
                <c:pt idx="11">
                  <c:v>0.66666666666666663</c:v>
                </c:pt>
                <c:pt idx="12">
                  <c:v>0.65</c:v>
                </c:pt>
                <c:pt idx="13">
                  <c:v>0.80952380952380953</c:v>
                </c:pt>
                <c:pt idx="14">
                  <c:v>0.7238095238095239</c:v>
                </c:pt>
                <c:pt idx="15">
                  <c:v>0.9642857142857143</c:v>
                </c:pt>
                <c:pt idx="16">
                  <c:v>0.97799999999999998</c:v>
                </c:pt>
                <c:pt idx="17">
                  <c:v>0.97799999999999998</c:v>
                </c:pt>
                <c:pt idx="18">
                  <c:v>0.97799999999999998</c:v>
                </c:pt>
                <c:pt idx="19">
                  <c:v>0.81</c:v>
                </c:pt>
                <c:pt idx="20">
                  <c:v>0.74</c:v>
                </c:pt>
                <c:pt idx="21">
                  <c:v>0.72619047619047616</c:v>
                </c:pt>
                <c:pt idx="22">
                  <c:v>0.86904761904761907</c:v>
                </c:pt>
                <c:pt idx="23">
                  <c:v>0.8666666666666667</c:v>
                </c:pt>
                <c:pt idx="24">
                  <c:v>0.97799999999999998</c:v>
                </c:pt>
                <c:pt idx="25">
                  <c:v>0.90476190476190466</c:v>
                </c:pt>
                <c:pt idx="26">
                  <c:v>0.97799999999999998</c:v>
                </c:pt>
                <c:pt idx="27">
                  <c:v>0.9285714285714286</c:v>
                </c:pt>
                <c:pt idx="28">
                  <c:v>0.9285714285714286</c:v>
                </c:pt>
                <c:pt idx="29">
                  <c:v>0.8214285714285714</c:v>
                </c:pt>
                <c:pt idx="30">
                  <c:v>0.97799999999999998</c:v>
                </c:pt>
                <c:pt idx="31">
                  <c:v>0.98699999999999999</c:v>
                </c:pt>
                <c:pt idx="32">
                  <c:v>0.97799999999999998</c:v>
                </c:pt>
                <c:pt idx="33">
                  <c:v>0.97799999999999998</c:v>
                </c:pt>
                <c:pt idx="34">
                  <c:v>0.72619047619047616</c:v>
                </c:pt>
                <c:pt idx="35">
                  <c:v>0.83333333333333326</c:v>
                </c:pt>
                <c:pt idx="36">
                  <c:v>0.5357142857142857</c:v>
                </c:pt>
                <c:pt idx="37">
                  <c:v>0.6785714285714286</c:v>
                </c:pt>
                <c:pt idx="38">
                  <c:v>0.9642857142857143</c:v>
                </c:pt>
                <c:pt idx="39">
                  <c:v>0.98699999999999999</c:v>
                </c:pt>
                <c:pt idx="40">
                  <c:v>0.58095238095238089</c:v>
                </c:pt>
                <c:pt idx="41">
                  <c:v>0.54</c:v>
                </c:pt>
                <c:pt idx="42">
                  <c:v>0.62</c:v>
                </c:pt>
                <c:pt idx="43">
                  <c:v>0.66666666666666663</c:v>
                </c:pt>
                <c:pt idx="44">
                  <c:v>0.52380952380952372</c:v>
                </c:pt>
                <c:pt idx="45">
                  <c:v>0.76190476190476186</c:v>
                </c:pt>
                <c:pt idx="46">
                  <c:v>0.5</c:v>
                </c:pt>
                <c:pt idx="47">
                  <c:v>0.34285714285714286</c:v>
                </c:pt>
                <c:pt idx="48">
                  <c:v>0.80952380952380953</c:v>
                </c:pt>
                <c:pt idx="49">
                  <c:v>0.83333333333333326</c:v>
                </c:pt>
                <c:pt idx="50">
                  <c:v>0.67619047619047623</c:v>
                </c:pt>
                <c:pt idx="51">
                  <c:v>0.97799999999999998</c:v>
                </c:pt>
                <c:pt idx="52">
                  <c:v>0.97799999999999998</c:v>
                </c:pt>
                <c:pt idx="53">
                  <c:v>0.97799999999999998</c:v>
                </c:pt>
                <c:pt idx="54">
                  <c:v>0.95238095238095233</c:v>
                </c:pt>
                <c:pt idx="55">
                  <c:v>0.97799999999999998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D9-4CE7-AE7A-49E40F8E5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831552"/>
        <c:axId val="169696576"/>
      </c:lineChart>
      <c:catAx>
        <c:axId val="18440652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696000"/>
        <c:crosses val="autoZero"/>
        <c:auto val="1"/>
        <c:lblAlgn val="ctr"/>
        <c:lblOffset val="100"/>
        <c:noMultiLvlLbl val="0"/>
      </c:catAx>
      <c:valAx>
        <c:axId val="16969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06528"/>
        <c:crosses val="autoZero"/>
        <c:crossBetween val="between"/>
      </c:valAx>
      <c:valAx>
        <c:axId val="1696965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31552"/>
        <c:crosses val="max"/>
        <c:crossBetween val="between"/>
      </c:valAx>
      <c:catAx>
        <c:axId val="183831552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169696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Pull</a:t>
            </a:r>
            <a:r>
              <a:rPr lang="en-US" dirty="0"/>
              <a:t>; 75%&lt;r&lt;80%; </a:t>
            </a:r>
            <a:r>
              <a:rPr lang="el-GR" dirty="0"/>
              <a:t>α=0,00*</a:t>
            </a:r>
            <a:r>
              <a:rPr lang="en-US" baseline="0" dirty="0"/>
              <a:t> </a:t>
            </a:r>
            <a:endParaRPr lang="en-US" dirty="0"/>
          </a:p>
        </c:rich>
      </c:tx>
      <c:layout>
        <c:manualLayout>
          <c:xMode val="edge"/>
          <c:yMode val="edge"/>
          <c:x val="6.539715432923171E-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Pazienti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Foglio1!$H$2:$H$57</c:f>
              <c:numCache>
                <c:formatCode>h:mm</c:formatCode>
                <c:ptCount val="56"/>
                <c:pt idx="0">
                  <c:v>0</c:v>
                </c:pt>
                <c:pt idx="1">
                  <c:v>0.125</c:v>
                </c:pt>
                <c:pt idx="2">
                  <c:v>0.25</c:v>
                </c:pt>
                <c:pt idx="3">
                  <c:v>0.375</c:v>
                </c:pt>
                <c:pt idx="4">
                  <c:v>0.5</c:v>
                </c:pt>
                <c:pt idx="5">
                  <c:v>0.625</c:v>
                </c:pt>
                <c:pt idx="6">
                  <c:v>0.75</c:v>
                </c:pt>
                <c:pt idx="7">
                  <c:v>0.875</c:v>
                </c:pt>
                <c:pt idx="8">
                  <c:v>1</c:v>
                </c:pt>
                <c:pt idx="9">
                  <c:v>1.125</c:v>
                </c:pt>
                <c:pt idx="10">
                  <c:v>1.25</c:v>
                </c:pt>
                <c:pt idx="11">
                  <c:v>1.375</c:v>
                </c:pt>
                <c:pt idx="12">
                  <c:v>1.5</c:v>
                </c:pt>
                <c:pt idx="13">
                  <c:v>1.625</c:v>
                </c:pt>
                <c:pt idx="14">
                  <c:v>1.75</c:v>
                </c:pt>
                <c:pt idx="15">
                  <c:v>1.875</c:v>
                </c:pt>
                <c:pt idx="16">
                  <c:v>2</c:v>
                </c:pt>
                <c:pt idx="17">
                  <c:v>2.125</c:v>
                </c:pt>
                <c:pt idx="18">
                  <c:v>2.25</c:v>
                </c:pt>
                <c:pt idx="19">
                  <c:v>2.375</c:v>
                </c:pt>
                <c:pt idx="20">
                  <c:v>2.5</c:v>
                </c:pt>
                <c:pt idx="21">
                  <c:v>2.625</c:v>
                </c:pt>
                <c:pt idx="22">
                  <c:v>2.75</c:v>
                </c:pt>
                <c:pt idx="23">
                  <c:v>2.875</c:v>
                </c:pt>
                <c:pt idx="24">
                  <c:v>2</c:v>
                </c:pt>
                <c:pt idx="25">
                  <c:v>2.125</c:v>
                </c:pt>
                <c:pt idx="26">
                  <c:v>2.25</c:v>
                </c:pt>
                <c:pt idx="27">
                  <c:v>2.375</c:v>
                </c:pt>
                <c:pt idx="28">
                  <c:v>2.5</c:v>
                </c:pt>
                <c:pt idx="29">
                  <c:v>2.625</c:v>
                </c:pt>
                <c:pt idx="30">
                  <c:v>2.75</c:v>
                </c:pt>
                <c:pt idx="31">
                  <c:v>2.875</c:v>
                </c:pt>
                <c:pt idx="32">
                  <c:v>3</c:v>
                </c:pt>
                <c:pt idx="33">
                  <c:v>2.125</c:v>
                </c:pt>
                <c:pt idx="34">
                  <c:v>2.25</c:v>
                </c:pt>
                <c:pt idx="35">
                  <c:v>2.375</c:v>
                </c:pt>
                <c:pt idx="36">
                  <c:v>2.5</c:v>
                </c:pt>
                <c:pt idx="37">
                  <c:v>2.625</c:v>
                </c:pt>
                <c:pt idx="38">
                  <c:v>2.75</c:v>
                </c:pt>
                <c:pt idx="39">
                  <c:v>2.875</c:v>
                </c:pt>
                <c:pt idx="40">
                  <c:v>3</c:v>
                </c:pt>
                <c:pt idx="41">
                  <c:v>2.125</c:v>
                </c:pt>
                <c:pt idx="42">
                  <c:v>2.25</c:v>
                </c:pt>
                <c:pt idx="43">
                  <c:v>2.375</c:v>
                </c:pt>
                <c:pt idx="44">
                  <c:v>2.5</c:v>
                </c:pt>
                <c:pt idx="45">
                  <c:v>2.625</c:v>
                </c:pt>
                <c:pt idx="46">
                  <c:v>2.75</c:v>
                </c:pt>
                <c:pt idx="47">
                  <c:v>2.875</c:v>
                </c:pt>
                <c:pt idx="48">
                  <c:v>3</c:v>
                </c:pt>
                <c:pt idx="49">
                  <c:v>2.125</c:v>
                </c:pt>
                <c:pt idx="50">
                  <c:v>2.25</c:v>
                </c:pt>
                <c:pt idx="51">
                  <c:v>2.375</c:v>
                </c:pt>
                <c:pt idx="52">
                  <c:v>2.5</c:v>
                </c:pt>
                <c:pt idx="53">
                  <c:v>2.625</c:v>
                </c:pt>
                <c:pt idx="54">
                  <c:v>2.75</c:v>
                </c:pt>
                <c:pt idx="55">
                  <c:v>2.875</c:v>
                </c:pt>
              </c:numCache>
            </c:numRef>
          </c:cat>
          <c:val>
            <c:numRef>
              <c:f>Foglio1!$I$2:$I$57</c:f>
              <c:numCache>
                <c:formatCode>General</c:formatCode>
                <c:ptCount val="56"/>
                <c:pt idx="0">
                  <c:v>13</c:v>
                </c:pt>
                <c:pt idx="1">
                  <c:v>4</c:v>
                </c:pt>
                <c:pt idx="2">
                  <c:v>7</c:v>
                </c:pt>
                <c:pt idx="3">
                  <c:v>24</c:v>
                </c:pt>
                <c:pt idx="4">
                  <c:v>24</c:v>
                </c:pt>
                <c:pt idx="5">
                  <c:v>17</c:v>
                </c:pt>
                <c:pt idx="6">
                  <c:v>8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14</c:v>
                </c:pt>
                <c:pt idx="11">
                  <c:v>12</c:v>
                </c:pt>
                <c:pt idx="12">
                  <c:v>15</c:v>
                </c:pt>
                <c:pt idx="13">
                  <c:v>11</c:v>
                </c:pt>
                <c:pt idx="14">
                  <c:v>14</c:v>
                </c:pt>
                <c:pt idx="15">
                  <c:v>4</c:v>
                </c:pt>
                <c:pt idx="16">
                  <c:v>7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14</c:v>
                </c:pt>
                <c:pt idx="21">
                  <c:v>10</c:v>
                </c:pt>
                <c:pt idx="22">
                  <c:v>8</c:v>
                </c:pt>
                <c:pt idx="23">
                  <c:v>12</c:v>
                </c:pt>
                <c:pt idx="24">
                  <c:v>9</c:v>
                </c:pt>
                <c:pt idx="25">
                  <c:v>13</c:v>
                </c:pt>
                <c:pt idx="26">
                  <c:v>9</c:v>
                </c:pt>
                <c:pt idx="27">
                  <c:v>17</c:v>
                </c:pt>
                <c:pt idx="28">
                  <c:v>16</c:v>
                </c:pt>
                <c:pt idx="29">
                  <c:v>12</c:v>
                </c:pt>
                <c:pt idx="30">
                  <c:v>10</c:v>
                </c:pt>
                <c:pt idx="31">
                  <c:v>7</c:v>
                </c:pt>
                <c:pt idx="32">
                  <c:v>4</c:v>
                </c:pt>
                <c:pt idx="33">
                  <c:v>3</c:v>
                </c:pt>
                <c:pt idx="34">
                  <c:v>12</c:v>
                </c:pt>
                <c:pt idx="35">
                  <c:v>17</c:v>
                </c:pt>
                <c:pt idx="36">
                  <c:v>19</c:v>
                </c:pt>
                <c:pt idx="37">
                  <c:v>16</c:v>
                </c:pt>
                <c:pt idx="38">
                  <c:v>6</c:v>
                </c:pt>
                <c:pt idx="39">
                  <c:v>11</c:v>
                </c:pt>
                <c:pt idx="40">
                  <c:v>14</c:v>
                </c:pt>
                <c:pt idx="41">
                  <c:v>19</c:v>
                </c:pt>
                <c:pt idx="42">
                  <c:v>19</c:v>
                </c:pt>
                <c:pt idx="43">
                  <c:v>12</c:v>
                </c:pt>
                <c:pt idx="44">
                  <c:v>22</c:v>
                </c:pt>
                <c:pt idx="45">
                  <c:v>17</c:v>
                </c:pt>
                <c:pt idx="46">
                  <c:v>26</c:v>
                </c:pt>
                <c:pt idx="47">
                  <c:v>16</c:v>
                </c:pt>
                <c:pt idx="48">
                  <c:v>16</c:v>
                </c:pt>
                <c:pt idx="49">
                  <c:v>16</c:v>
                </c:pt>
                <c:pt idx="50">
                  <c:v>10</c:v>
                </c:pt>
                <c:pt idx="51">
                  <c:v>6</c:v>
                </c:pt>
                <c:pt idx="52">
                  <c:v>5</c:v>
                </c:pt>
                <c:pt idx="53">
                  <c:v>4</c:v>
                </c:pt>
                <c:pt idx="54">
                  <c:v>9</c:v>
                </c:pt>
                <c:pt idx="5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91-47CB-9F38-2E2F60C1B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407552"/>
        <c:axId val="169731200"/>
      </c:lineChart>
      <c:lineChart>
        <c:grouping val="standard"/>
        <c:varyColors val="0"/>
        <c:ser>
          <c:idx val="1"/>
          <c:order val="1"/>
          <c:tx>
            <c:v>%[&lt;30min]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Foglio1!$H$2:$H$57</c:f>
              <c:numCache>
                <c:formatCode>h:mm</c:formatCode>
                <c:ptCount val="56"/>
                <c:pt idx="0">
                  <c:v>0</c:v>
                </c:pt>
                <c:pt idx="1">
                  <c:v>0.125</c:v>
                </c:pt>
                <c:pt idx="2">
                  <c:v>0.25</c:v>
                </c:pt>
                <c:pt idx="3">
                  <c:v>0.375</c:v>
                </c:pt>
                <c:pt idx="4">
                  <c:v>0.5</c:v>
                </c:pt>
                <c:pt idx="5">
                  <c:v>0.625</c:v>
                </c:pt>
                <c:pt idx="6">
                  <c:v>0.75</c:v>
                </c:pt>
                <c:pt idx="7">
                  <c:v>0.875</c:v>
                </c:pt>
                <c:pt idx="8">
                  <c:v>1</c:v>
                </c:pt>
                <c:pt idx="9">
                  <c:v>1.125</c:v>
                </c:pt>
                <c:pt idx="10">
                  <c:v>1.25</c:v>
                </c:pt>
                <c:pt idx="11">
                  <c:v>1.375</c:v>
                </c:pt>
                <c:pt idx="12">
                  <c:v>1.5</c:v>
                </c:pt>
                <c:pt idx="13">
                  <c:v>1.625</c:v>
                </c:pt>
                <c:pt idx="14">
                  <c:v>1.75</c:v>
                </c:pt>
                <c:pt idx="15">
                  <c:v>1.875</c:v>
                </c:pt>
                <c:pt idx="16">
                  <c:v>2</c:v>
                </c:pt>
                <c:pt idx="17">
                  <c:v>2.125</c:v>
                </c:pt>
                <c:pt idx="18">
                  <c:v>2.25</c:v>
                </c:pt>
                <c:pt idx="19">
                  <c:v>2.375</c:v>
                </c:pt>
                <c:pt idx="20">
                  <c:v>2.5</c:v>
                </c:pt>
                <c:pt idx="21">
                  <c:v>2.625</c:v>
                </c:pt>
                <c:pt idx="22">
                  <c:v>2.75</c:v>
                </c:pt>
                <c:pt idx="23">
                  <c:v>2.875</c:v>
                </c:pt>
                <c:pt idx="24">
                  <c:v>2</c:v>
                </c:pt>
                <c:pt idx="25">
                  <c:v>2.125</c:v>
                </c:pt>
                <c:pt idx="26">
                  <c:v>2.25</c:v>
                </c:pt>
                <c:pt idx="27">
                  <c:v>2.375</c:v>
                </c:pt>
                <c:pt idx="28">
                  <c:v>2.5</c:v>
                </c:pt>
                <c:pt idx="29">
                  <c:v>2.625</c:v>
                </c:pt>
                <c:pt idx="30">
                  <c:v>2.75</c:v>
                </c:pt>
                <c:pt idx="31">
                  <c:v>2.875</c:v>
                </c:pt>
                <c:pt idx="32">
                  <c:v>3</c:v>
                </c:pt>
                <c:pt idx="33">
                  <c:v>2.125</c:v>
                </c:pt>
                <c:pt idx="34">
                  <c:v>2.25</c:v>
                </c:pt>
                <c:pt idx="35">
                  <c:v>2.375</c:v>
                </c:pt>
                <c:pt idx="36">
                  <c:v>2.5</c:v>
                </c:pt>
                <c:pt idx="37">
                  <c:v>2.625</c:v>
                </c:pt>
                <c:pt idx="38">
                  <c:v>2.75</c:v>
                </c:pt>
                <c:pt idx="39">
                  <c:v>2.875</c:v>
                </c:pt>
                <c:pt idx="40">
                  <c:v>3</c:v>
                </c:pt>
                <c:pt idx="41">
                  <c:v>2.125</c:v>
                </c:pt>
                <c:pt idx="42">
                  <c:v>2.25</c:v>
                </c:pt>
                <c:pt idx="43">
                  <c:v>2.375</c:v>
                </c:pt>
                <c:pt idx="44">
                  <c:v>2.5</c:v>
                </c:pt>
                <c:pt idx="45">
                  <c:v>2.625</c:v>
                </c:pt>
                <c:pt idx="46">
                  <c:v>2.75</c:v>
                </c:pt>
                <c:pt idx="47">
                  <c:v>2.875</c:v>
                </c:pt>
                <c:pt idx="48">
                  <c:v>3</c:v>
                </c:pt>
                <c:pt idx="49">
                  <c:v>2.125</c:v>
                </c:pt>
                <c:pt idx="50">
                  <c:v>2.25</c:v>
                </c:pt>
                <c:pt idx="51">
                  <c:v>2.375</c:v>
                </c:pt>
                <c:pt idx="52">
                  <c:v>2.5</c:v>
                </c:pt>
                <c:pt idx="53">
                  <c:v>2.625</c:v>
                </c:pt>
                <c:pt idx="54">
                  <c:v>2.75</c:v>
                </c:pt>
                <c:pt idx="55">
                  <c:v>2.875</c:v>
                </c:pt>
              </c:numCache>
            </c:numRef>
          </c:cat>
          <c:val>
            <c:numRef>
              <c:f>Foglio1!$J$2:$J$57</c:f>
              <c:numCache>
                <c:formatCode>General</c:formatCode>
                <c:ptCount val="56"/>
                <c:pt idx="0">
                  <c:v>0.91</c:v>
                </c:pt>
                <c:pt idx="1">
                  <c:v>0.97799999999999998</c:v>
                </c:pt>
                <c:pt idx="2">
                  <c:v>0.97799999999999998</c:v>
                </c:pt>
                <c:pt idx="3">
                  <c:v>0.76</c:v>
                </c:pt>
                <c:pt idx="4">
                  <c:v>0.81</c:v>
                </c:pt>
                <c:pt idx="5">
                  <c:v>0.88</c:v>
                </c:pt>
                <c:pt idx="6">
                  <c:v>0.77380952380952384</c:v>
                </c:pt>
                <c:pt idx="7">
                  <c:v>0.84</c:v>
                </c:pt>
                <c:pt idx="8">
                  <c:v>0.97799999999999998</c:v>
                </c:pt>
                <c:pt idx="9">
                  <c:v>0.9642857142857143</c:v>
                </c:pt>
                <c:pt idx="10">
                  <c:v>0.97799999999999998</c:v>
                </c:pt>
                <c:pt idx="11">
                  <c:v>0.66666666666666663</c:v>
                </c:pt>
                <c:pt idx="12">
                  <c:v>0.79</c:v>
                </c:pt>
                <c:pt idx="13">
                  <c:v>0.85</c:v>
                </c:pt>
                <c:pt idx="14">
                  <c:v>0.88</c:v>
                </c:pt>
                <c:pt idx="15">
                  <c:v>0.9642857142857143</c:v>
                </c:pt>
                <c:pt idx="16">
                  <c:v>0.97799999999999998</c:v>
                </c:pt>
                <c:pt idx="17">
                  <c:v>0.97799999999999998</c:v>
                </c:pt>
                <c:pt idx="18">
                  <c:v>0.97799999999999998</c:v>
                </c:pt>
                <c:pt idx="19">
                  <c:v>0.81</c:v>
                </c:pt>
                <c:pt idx="20">
                  <c:v>0.81</c:v>
                </c:pt>
                <c:pt idx="21">
                  <c:v>0.88</c:v>
                </c:pt>
                <c:pt idx="22">
                  <c:v>0.86904761904761907</c:v>
                </c:pt>
                <c:pt idx="23">
                  <c:v>0.8666666666666667</c:v>
                </c:pt>
                <c:pt idx="24">
                  <c:v>0.95</c:v>
                </c:pt>
                <c:pt idx="25">
                  <c:v>0.88</c:v>
                </c:pt>
                <c:pt idx="26">
                  <c:v>0.97799999999999998</c:v>
                </c:pt>
                <c:pt idx="27">
                  <c:v>0.91</c:v>
                </c:pt>
                <c:pt idx="28">
                  <c:v>0.93</c:v>
                </c:pt>
                <c:pt idx="29">
                  <c:v>0.86</c:v>
                </c:pt>
                <c:pt idx="30">
                  <c:v>0.97799999999999998</c:v>
                </c:pt>
                <c:pt idx="31">
                  <c:v>0.98699999999999999</c:v>
                </c:pt>
                <c:pt idx="32">
                  <c:v>0.97799999999999998</c:v>
                </c:pt>
                <c:pt idx="33">
                  <c:v>0.97799999999999998</c:v>
                </c:pt>
                <c:pt idx="34">
                  <c:v>0.84</c:v>
                </c:pt>
                <c:pt idx="35">
                  <c:v>0.81</c:v>
                </c:pt>
                <c:pt idx="36">
                  <c:v>0.75</c:v>
                </c:pt>
                <c:pt idx="37">
                  <c:v>0.81</c:v>
                </c:pt>
                <c:pt idx="38">
                  <c:v>0.9642857142857143</c:v>
                </c:pt>
                <c:pt idx="39">
                  <c:v>0.98699999999999999</c:v>
                </c:pt>
                <c:pt idx="40">
                  <c:v>0.58095238095238089</c:v>
                </c:pt>
                <c:pt idx="41">
                  <c:v>0.78</c:v>
                </c:pt>
                <c:pt idx="42">
                  <c:v>0.81</c:v>
                </c:pt>
                <c:pt idx="43">
                  <c:v>0.67</c:v>
                </c:pt>
                <c:pt idx="44">
                  <c:v>0.74</c:v>
                </c:pt>
                <c:pt idx="45">
                  <c:v>0.76190476190476186</c:v>
                </c:pt>
                <c:pt idx="46">
                  <c:v>0.79</c:v>
                </c:pt>
                <c:pt idx="47">
                  <c:v>0.77</c:v>
                </c:pt>
                <c:pt idx="48">
                  <c:v>0.80952380952380953</c:v>
                </c:pt>
                <c:pt idx="49">
                  <c:v>0.83333333333333326</c:v>
                </c:pt>
                <c:pt idx="50">
                  <c:v>0.74</c:v>
                </c:pt>
                <c:pt idx="51">
                  <c:v>0.92</c:v>
                </c:pt>
                <c:pt idx="52">
                  <c:v>0.93</c:v>
                </c:pt>
                <c:pt idx="53">
                  <c:v>0.94</c:v>
                </c:pt>
                <c:pt idx="54">
                  <c:v>0.97</c:v>
                </c:pt>
                <c:pt idx="55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91-47CB-9F38-2E2F60C1B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409088"/>
        <c:axId val="169731776"/>
      </c:lineChart>
      <c:catAx>
        <c:axId val="184407552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731200"/>
        <c:crosses val="autoZero"/>
        <c:auto val="1"/>
        <c:lblAlgn val="ctr"/>
        <c:lblOffset val="100"/>
        <c:noMultiLvlLbl val="0"/>
      </c:catAx>
      <c:valAx>
        <c:axId val="16973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07552"/>
        <c:crosses val="autoZero"/>
        <c:crossBetween val="between"/>
      </c:valAx>
      <c:valAx>
        <c:axId val="1697317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09088"/>
        <c:crosses val="max"/>
        <c:crossBetween val="between"/>
      </c:valAx>
      <c:catAx>
        <c:axId val="184409088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169731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8A082-B8BD-431C-9D50-FBA77BC1BEC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A61F557-4047-4EFA-A672-C28D079AA5DA}">
      <dgm:prSet phldrT="[Testo]"/>
      <dgm:spPr/>
      <dgm:t>
        <a:bodyPr/>
        <a:lstStyle/>
        <a:p>
          <a:r>
            <a:rPr lang="it-IT" spc="0" dirty="0">
              <a:latin typeface="Tw Cen MT"/>
              <a:cs typeface="Tw Cen MT"/>
            </a:rPr>
            <a:t>Strumenti </a:t>
          </a:r>
          <a:r>
            <a:rPr lang="it-IT" dirty="0">
              <a:latin typeface="Tw Cen MT"/>
              <a:cs typeface="Tw Cen MT"/>
            </a:rPr>
            <a:t>di</a:t>
          </a:r>
          <a:r>
            <a:rPr lang="it-IT" spc="-65" dirty="0">
              <a:latin typeface="Tw Cen MT"/>
              <a:cs typeface="Tw Cen MT"/>
            </a:rPr>
            <a:t> </a:t>
          </a:r>
          <a:r>
            <a:rPr lang="it-IT" spc="-5" dirty="0" smtClean="0">
              <a:latin typeface="Tw Cen MT"/>
              <a:cs typeface="Tw Cen MT"/>
            </a:rPr>
            <a:t>analisi </a:t>
          </a:r>
          <a:r>
            <a:rPr lang="it-IT" spc="-5" dirty="0" err="1" smtClean="0">
              <a:latin typeface="Tw Cen MT"/>
              <a:cs typeface="Tw Cen MT"/>
            </a:rPr>
            <a:t>quantitiva</a:t>
          </a:r>
          <a:endParaRPr lang="it-IT" dirty="0"/>
        </a:p>
      </dgm:t>
    </dgm:pt>
    <dgm:pt modelId="{E6690AA2-946D-43AA-8059-180BB920724C}" type="parTrans" cxnId="{76EB9343-559E-4BFC-B15B-0B00FF2E27F1}">
      <dgm:prSet/>
      <dgm:spPr/>
      <dgm:t>
        <a:bodyPr/>
        <a:lstStyle/>
        <a:p>
          <a:endParaRPr lang="it-IT"/>
        </a:p>
      </dgm:t>
    </dgm:pt>
    <dgm:pt modelId="{59F05840-1251-4B92-86E0-B83CD97A045A}" type="sibTrans" cxnId="{76EB9343-559E-4BFC-B15B-0B00FF2E27F1}">
      <dgm:prSet/>
      <dgm:spPr/>
      <dgm:t>
        <a:bodyPr/>
        <a:lstStyle/>
        <a:p>
          <a:endParaRPr lang="it-IT"/>
        </a:p>
      </dgm:t>
    </dgm:pt>
    <dgm:pt modelId="{24DF9F26-28AE-4A29-9332-7FA76193100A}">
      <dgm:prSet phldrT="[Testo]"/>
      <dgm:spPr/>
      <dgm:t>
        <a:bodyPr/>
        <a:lstStyle/>
        <a:p>
          <a:r>
            <a:rPr lang="it-IT" spc="0" dirty="0">
              <a:latin typeface="Tw Cen MT"/>
              <a:cs typeface="Tw Cen MT"/>
            </a:rPr>
            <a:t>Strumenti</a:t>
          </a:r>
          <a:r>
            <a:rPr lang="it-IT" spc="-30" dirty="0">
              <a:latin typeface="Tw Cen MT"/>
              <a:cs typeface="Tw Cen MT"/>
            </a:rPr>
            <a:t> </a:t>
          </a:r>
          <a:r>
            <a:rPr lang="it-IT" spc="-30" dirty="0" smtClean="0">
              <a:latin typeface="Tw Cen MT"/>
              <a:cs typeface="Tw Cen MT"/>
            </a:rPr>
            <a:t>di analisi </a:t>
          </a:r>
          <a:r>
            <a:rPr lang="it-IT" spc="-5" dirty="0" smtClean="0">
              <a:latin typeface="Tw Cen MT"/>
              <a:cs typeface="Tw Cen MT"/>
            </a:rPr>
            <a:t>qualitativi</a:t>
          </a:r>
          <a:endParaRPr lang="it-IT" dirty="0"/>
        </a:p>
      </dgm:t>
    </dgm:pt>
    <dgm:pt modelId="{B69D63B5-0D97-4422-8E98-7305388250EE}" type="parTrans" cxnId="{2B765CA4-C4F8-4702-87EB-89365E838C5E}">
      <dgm:prSet/>
      <dgm:spPr/>
      <dgm:t>
        <a:bodyPr/>
        <a:lstStyle/>
        <a:p>
          <a:endParaRPr lang="it-IT"/>
        </a:p>
      </dgm:t>
    </dgm:pt>
    <dgm:pt modelId="{88A9C45F-9354-44E8-BD40-EBB937D5C03C}" type="sibTrans" cxnId="{2B765CA4-C4F8-4702-87EB-89365E838C5E}">
      <dgm:prSet/>
      <dgm:spPr/>
      <dgm:t>
        <a:bodyPr/>
        <a:lstStyle/>
        <a:p>
          <a:endParaRPr lang="it-IT"/>
        </a:p>
      </dgm:t>
    </dgm:pt>
    <dgm:pt modelId="{DBC711A9-E44C-411F-8690-987C96E82988}">
      <dgm:prSet phldrT="[Testo]"/>
      <dgm:spPr/>
      <dgm:t>
        <a:bodyPr/>
        <a:lstStyle/>
        <a:p>
          <a:r>
            <a:rPr lang="it-IT" spc="0" dirty="0">
              <a:latin typeface="Tw Cen MT"/>
              <a:cs typeface="Tw Cen MT"/>
            </a:rPr>
            <a:t>Strumenti </a:t>
          </a:r>
          <a:r>
            <a:rPr lang="it-IT" dirty="0">
              <a:latin typeface="Tw Cen MT"/>
              <a:cs typeface="Tw Cen MT"/>
            </a:rPr>
            <a:t>di</a:t>
          </a:r>
          <a:r>
            <a:rPr lang="it-IT" spc="-70" dirty="0">
              <a:latin typeface="Tw Cen MT"/>
              <a:cs typeface="Tw Cen MT"/>
            </a:rPr>
            <a:t> </a:t>
          </a:r>
          <a:r>
            <a:rPr lang="it-IT" spc="-10" dirty="0">
              <a:latin typeface="Tw Cen MT"/>
              <a:cs typeface="Tw Cen MT"/>
            </a:rPr>
            <a:t>mappatura</a:t>
          </a:r>
          <a:endParaRPr lang="it-IT" dirty="0"/>
        </a:p>
      </dgm:t>
    </dgm:pt>
    <dgm:pt modelId="{C3F70A0A-76D5-459A-875D-BB63473C8815}" type="parTrans" cxnId="{11AC6BDD-9036-475B-82C0-B6BAC044A761}">
      <dgm:prSet/>
      <dgm:spPr/>
      <dgm:t>
        <a:bodyPr/>
        <a:lstStyle/>
        <a:p>
          <a:endParaRPr lang="it-IT"/>
        </a:p>
      </dgm:t>
    </dgm:pt>
    <dgm:pt modelId="{66551062-B757-4221-8E73-B70761A3947A}" type="sibTrans" cxnId="{11AC6BDD-9036-475B-82C0-B6BAC044A761}">
      <dgm:prSet/>
      <dgm:spPr/>
      <dgm:t>
        <a:bodyPr/>
        <a:lstStyle/>
        <a:p>
          <a:endParaRPr lang="it-IT"/>
        </a:p>
      </dgm:t>
    </dgm:pt>
    <dgm:pt modelId="{B00CF400-6980-4DE5-AAFE-D8736589C0B9}" type="pres">
      <dgm:prSet presAssocID="{E348A082-B8BD-431C-9D50-FBA77BC1BECE}" presName="compositeShape" presStyleCnt="0">
        <dgm:presLayoutVars>
          <dgm:chMax val="7"/>
          <dgm:dir/>
          <dgm:resizeHandles val="exact"/>
        </dgm:presLayoutVars>
      </dgm:prSet>
      <dgm:spPr/>
    </dgm:pt>
    <dgm:pt modelId="{CC169870-0AE2-44FF-9786-59BC006EFE8F}" type="pres">
      <dgm:prSet presAssocID="{E348A082-B8BD-431C-9D50-FBA77BC1BECE}" presName="wedge1" presStyleLbl="node1" presStyleIdx="0" presStyleCnt="3"/>
      <dgm:spPr/>
      <dgm:t>
        <a:bodyPr/>
        <a:lstStyle/>
        <a:p>
          <a:endParaRPr lang="it-IT"/>
        </a:p>
      </dgm:t>
    </dgm:pt>
    <dgm:pt modelId="{E2F644DE-2D65-40FE-A917-9560AD75E8C4}" type="pres">
      <dgm:prSet presAssocID="{E348A082-B8BD-431C-9D50-FBA77BC1BECE}" presName="dummy1a" presStyleCnt="0"/>
      <dgm:spPr/>
    </dgm:pt>
    <dgm:pt modelId="{4FEDD3B7-3D2C-485F-81D1-E89F6D413D21}" type="pres">
      <dgm:prSet presAssocID="{E348A082-B8BD-431C-9D50-FBA77BC1BECE}" presName="dummy1b" presStyleCnt="0"/>
      <dgm:spPr/>
    </dgm:pt>
    <dgm:pt modelId="{1CF9CA44-4D80-4746-A210-940FB71AFEE7}" type="pres">
      <dgm:prSet presAssocID="{E348A082-B8BD-431C-9D50-FBA77BC1BEC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FF4372-C07E-477C-91A1-288AB0A951FF}" type="pres">
      <dgm:prSet presAssocID="{E348A082-B8BD-431C-9D50-FBA77BC1BECE}" presName="wedge2" presStyleLbl="node1" presStyleIdx="1" presStyleCnt="3"/>
      <dgm:spPr/>
      <dgm:t>
        <a:bodyPr/>
        <a:lstStyle/>
        <a:p>
          <a:endParaRPr lang="it-IT"/>
        </a:p>
      </dgm:t>
    </dgm:pt>
    <dgm:pt modelId="{C0FA7341-BF9C-4F47-B53B-C1D9B2E6A575}" type="pres">
      <dgm:prSet presAssocID="{E348A082-B8BD-431C-9D50-FBA77BC1BECE}" presName="dummy2a" presStyleCnt="0"/>
      <dgm:spPr/>
    </dgm:pt>
    <dgm:pt modelId="{DA28AE9B-6397-4864-9E86-13CBECB1D207}" type="pres">
      <dgm:prSet presAssocID="{E348A082-B8BD-431C-9D50-FBA77BC1BECE}" presName="dummy2b" presStyleCnt="0"/>
      <dgm:spPr/>
    </dgm:pt>
    <dgm:pt modelId="{D5B8050D-356E-4686-9AB4-5DF32F9F4956}" type="pres">
      <dgm:prSet presAssocID="{E348A082-B8BD-431C-9D50-FBA77BC1BEC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D52EBB-0650-4C16-9D23-C70E44A6EEB5}" type="pres">
      <dgm:prSet presAssocID="{E348A082-B8BD-431C-9D50-FBA77BC1BECE}" presName="wedge3" presStyleLbl="node1" presStyleIdx="2" presStyleCnt="3"/>
      <dgm:spPr/>
      <dgm:t>
        <a:bodyPr/>
        <a:lstStyle/>
        <a:p>
          <a:endParaRPr lang="it-IT"/>
        </a:p>
      </dgm:t>
    </dgm:pt>
    <dgm:pt modelId="{92CEE37F-05E7-4FC8-B35E-062B6B064890}" type="pres">
      <dgm:prSet presAssocID="{E348A082-B8BD-431C-9D50-FBA77BC1BECE}" presName="dummy3a" presStyleCnt="0"/>
      <dgm:spPr/>
    </dgm:pt>
    <dgm:pt modelId="{108CF89D-E415-4ED2-A0B8-FE596A06ECCD}" type="pres">
      <dgm:prSet presAssocID="{E348A082-B8BD-431C-9D50-FBA77BC1BECE}" presName="dummy3b" presStyleCnt="0"/>
      <dgm:spPr/>
    </dgm:pt>
    <dgm:pt modelId="{E65DADC6-A787-4B9C-9B0D-9ACB2CC497FC}" type="pres">
      <dgm:prSet presAssocID="{E348A082-B8BD-431C-9D50-FBA77BC1BEC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187B17-9CB4-49C0-BC82-26BF2A5D2200}" type="pres">
      <dgm:prSet presAssocID="{59F05840-1251-4B92-86E0-B83CD97A045A}" presName="arrowWedge1" presStyleLbl="fgSibTrans2D1" presStyleIdx="0" presStyleCnt="3"/>
      <dgm:spPr/>
    </dgm:pt>
    <dgm:pt modelId="{73FCBAFF-D175-4E89-BD09-B48774B39EDF}" type="pres">
      <dgm:prSet presAssocID="{88A9C45F-9354-44E8-BD40-EBB937D5C03C}" presName="arrowWedge2" presStyleLbl="fgSibTrans2D1" presStyleIdx="1" presStyleCnt="3"/>
      <dgm:spPr/>
    </dgm:pt>
    <dgm:pt modelId="{4C25F300-3817-46A3-B8D7-979C4F6F74C5}" type="pres">
      <dgm:prSet presAssocID="{66551062-B757-4221-8E73-B70761A3947A}" presName="arrowWedge3" presStyleLbl="fgSibTrans2D1" presStyleIdx="2" presStyleCnt="3"/>
      <dgm:spPr/>
    </dgm:pt>
  </dgm:ptLst>
  <dgm:cxnLst>
    <dgm:cxn modelId="{11AC6BDD-9036-475B-82C0-B6BAC044A761}" srcId="{E348A082-B8BD-431C-9D50-FBA77BC1BECE}" destId="{DBC711A9-E44C-411F-8690-987C96E82988}" srcOrd="2" destOrd="0" parTransId="{C3F70A0A-76D5-459A-875D-BB63473C8815}" sibTransId="{66551062-B757-4221-8E73-B70761A3947A}"/>
    <dgm:cxn modelId="{2B765CA4-C4F8-4702-87EB-89365E838C5E}" srcId="{E348A082-B8BD-431C-9D50-FBA77BC1BECE}" destId="{24DF9F26-28AE-4A29-9332-7FA76193100A}" srcOrd="1" destOrd="0" parTransId="{B69D63B5-0D97-4422-8E98-7305388250EE}" sibTransId="{88A9C45F-9354-44E8-BD40-EBB937D5C03C}"/>
    <dgm:cxn modelId="{76EB9343-559E-4BFC-B15B-0B00FF2E27F1}" srcId="{E348A082-B8BD-431C-9D50-FBA77BC1BECE}" destId="{7A61F557-4047-4EFA-A672-C28D079AA5DA}" srcOrd="0" destOrd="0" parTransId="{E6690AA2-946D-43AA-8059-180BB920724C}" sibTransId="{59F05840-1251-4B92-86E0-B83CD97A045A}"/>
    <dgm:cxn modelId="{872290CB-FFEC-422D-88E0-D860A6A94FA2}" type="presOf" srcId="{24DF9F26-28AE-4A29-9332-7FA76193100A}" destId="{D5B8050D-356E-4686-9AB4-5DF32F9F4956}" srcOrd="1" destOrd="0" presId="urn:microsoft.com/office/officeart/2005/8/layout/cycle8"/>
    <dgm:cxn modelId="{F636FBB9-7FD8-4F5E-A415-5718B995BB0A}" type="presOf" srcId="{DBC711A9-E44C-411F-8690-987C96E82988}" destId="{C4D52EBB-0650-4C16-9D23-C70E44A6EEB5}" srcOrd="0" destOrd="0" presId="urn:microsoft.com/office/officeart/2005/8/layout/cycle8"/>
    <dgm:cxn modelId="{112D9466-F4E0-401C-A259-BAF529F794C4}" type="presOf" srcId="{DBC711A9-E44C-411F-8690-987C96E82988}" destId="{E65DADC6-A787-4B9C-9B0D-9ACB2CC497FC}" srcOrd="1" destOrd="0" presId="urn:microsoft.com/office/officeart/2005/8/layout/cycle8"/>
    <dgm:cxn modelId="{E0839354-1263-411D-B611-0890A9578BE8}" type="presOf" srcId="{7A61F557-4047-4EFA-A672-C28D079AA5DA}" destId="{CC169870-0AE2-44FF-9786-59BC006EFE8F}" srcOrd="0" destOrd="0" presId="urn:microsoft.com/office/officeart/2005/8/layout/cycle8"/>
    <dgm:cxn modelId="{1C476090-A415-4B17-AEBE-C84DEAFB382B}" type="presOf" srcId="{7A61F557-4047-4EFA-A672-C28D079AA5DA}" destId="{1CF9CA44-4D80-4746-A210-940FB71AFEE7}" srcOrd="1" destOrd="0" presId="urn:microsoft.com/office/officeart/2005/8/layout/cycle8"/>
    <dgm:cxn modelId="{A3CC759D-93A2-4988-8874-3C037CD73561}" type="presOf" srcId="{24DF9F26-28AE-4A29-9332-7FA76193100A}" destId="{FDFF4372-C07E-477C-91A1-288AB0A951FF}" srcOrd="0" destOrd="0" presId="urn:microsoft.com/office/officeart/2005/8/layout/cycle8"/>
    <dgm:cxn modelId="{D29CCE69-C5E5-4C13-82DC-C961CBBA8B84}" type="presOf" srcId="{E348A082-B8BD-431C-9D50-FBA77BC1BECE}" destId="{B00CF400-6980-4DE5-AAFE-D8736589C0B9}" srcOrd="0" destOrd="0" presId="urn:microsoft.com/office/officeart/2005/8/layout/cycle8"/>
    <dgm:cxn modelId="{8152FE8C-591E-4A23-AC4B-29180D74014E}" type="presParOf" srcId="{B00CF400-6980-4DE5-AAFE-D8736589C0B9}" destId="{CC169870-0AE2-44FF-9786-59BC006EFE8F}" srcOrd="0" destOrd="0" presId="urn:microsoft.com/office/officeart/2005/8/layout/cycle8"/>
    <dgm:cxn modelId="{9D2009A0-A72C-41D9-ADF2-83F652FD53BB}" type="presParOf" srcId="{B00CF400-6980-4DE5-AAFE-D8736589C0B9}" destId="{E2F644DE-2D65-40FE-A917-9560AD75E8C4}" srcOrd="1" destOrd="0" presId="urn:microsoft.com/office/officeart/2005/8/layout/cycle8"/>
    <dgm:cxn modelId="{2D427EF4-E7E0-4697-9F39-0A5F85702518}" type="presParOf" srcId="{B00CF400-6980-4DE5-AAFE-D8736589C0B9}" destId="{4FEDD3B7-3D2C-485F-81D1-E89F6D413D21}" srcOrd="2" destOrd="0" presId="urn:microsoft.com/office/officeart/2005/8/layout/cycle8"/>
    <dgm:cxn modelId="{E2726C31-0B10-47FD-9C16-CAE472C7B824}" type="presParOf" srcId="{B00CF400-6980-4DE5-AAFE-D8736589C0B9}" destId="{1CF9CA44-4D80-4746-A210-940FB71AFEE7}" srcOrd="3" destOrd="0" presId="urn:microsoft.com/office/officeart/2005/8/layout/cycle8"/>
    <dgm:cxn modelId="{8AACAD27-B06A-4F89-AD72-F2AD913F74A8}" type="presParOf" srcId="{B00CF400-6980-4DE5-AAFE-D8736589C0B9}" destId="{FDFF4372-C07E-477C-91A1-288AB0A951FF}" srcOrd="4" destOrd="0" presId="urn:microsoft.com/office/officeart/2005/8/layout/cycle8"/>
    <dgm:cxn modelId="{04F5F9DB-C196-45FB-9597-6EEF0FFAC63B}" type="presParOf" srcId="{B00CF400-6980-4DE5-AAFE-D8736589C0B9}" destId="{C0FA7341-BF9C-4F47-B53B-C1D9B2E6A575}" srcOrd="5" destOrd="0" presId="urn:microsoft.com/office/officeart/2005/8/layout/cycle8"/>
    <dgm:cxn modelId="{5FFDA3CB-E4BF-4543-9E4C-E4C11D625B09}" type="presParOf" srcId="{B00CF400-6980-4DE5-AAFE-D8736589C0B9}" destId="{DA28AE9B-6397-4864-9E86-13CBECB1D207}" srcOrd="6" destOrd="0" presId="urn:microsoft.com/office/officeart/2005/8/layout/cycle8"/>
    <dgm:cxn modelId="{FEB62239-7C15-4E56-84D7-A6A92EFBCE37}" type="presParOf" srcId="{B00CF400-6980-4DE5-AAFE-D8736589C0B9}" destId="{D5B8050D-356E-4686-9AB4-5DF32F9F4956}" srcOrd="7" destOrd="0" presId="urn:microsoft.com/office/officeart/2005/8/layout/cycle8"/>
    <dgm:cxn modelId="{1BB67691-C52F-4FB4-9323-58106049976A}" type="presParOf" srcId="{B00CF400-6980-4DE5-AAFE-D8736589C0B9}" destId="{C4D52EBB-0650-4C16-9D23-C70E44A6EEB5}" srcOrd="8" destOrd="0" presId="urn:microsoft.com/office/officeart/2005/8/layout/cycle8"/>
    <dgm:cxn modelId="{F095F9FD-525D-483F-9FBC-1D7AECE8F32F}" type="presParOf" srcId="{B00CF400-6980-4DE5-AAFE-D8736589C0B9}" destId="{92CEE37F-05E7-4FC8-B35E-062B6B064890}" srcOrd="9" destOrd="0" presId="urn:microsoft.com/office/officeart/2005/8/layout/cycle8"/>
    <dgm:cxn modelId="{509830C2-1F6B-45C8-98D7-F04DA6C4DAF4}" type="presParOf" srcId="{B00CF400-6980-4DE5-AAFE-D8736589C0B9}" destId="{108CF89D-E415-4ED2-A0B8-FE596A06ECCD}" srcOrd="10" destOrd="0" presId="urn:microsoft.com/office/officeart/2005/8/layout/cycle8"/>
    <dgm:cxn modelId="{325FC805-CADC-45E0-B8D4-42C2F771E2BF}" type="presParOf" srcId="{B00CF400-6980-4DE5-AAFE-D8736589C0B9}" destId="{E65DADC6-A787-4B9C-9B0D-9ACB2CC497FC}" srcOrd="11" destOrd="0" presId="urn:microsoft.com/office/officeart/2005/8/layout/cycle8"/>
    <dgm:cxn modelId="{639605D1-FFE4-496B-A82A-25E3620FD993}" type="presParOf" srcId="{B00CF400-6980-4DE5-AAFE-D8736589C0B9}" destId="{6C187B17-9CB4-49C0-BC82-26BF2A5D2200}" srcOrd="12" destOrd="0" presId="urn:microsoft.com/office/officeart/2005/8/layout/cycle8"/>
    <dgm:cxn modelId="{17EF65B6-7FF0-49E8-9ACF-0E26947AFBA0}" type="presParOf" srcId="{B00CF400-6980-4DE5-AAFE-D8736589C0B9}" destId="{73FCBAFF-D175-4E89-BD09-B48774B39EDF}" srcOrd="13" destOrd="0" presId="urn:microsoft.com/office/officeart/2005/8/layout/cycle8"/>
    <dgm:cxn modelId="{74C328F2-B163-495A-84C1-CDD8013BC016}" type="presParOf" srcId="{B00CF400-6980-4DE5-AAFE-D8736589C0B9}" destId="{4C25F300-3817-46A3-B8D7-979C4F6F74C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69870-0AE2-44FF-9786-59BC006EFE8F}">
      <dsp:nvSpPr>
        <dsp:cNvPr id="0" name=""/>
        <dsp:cNvSpPr/>
      </dsp:nvSpPr>
      <dsp:spPr>
        <a:xfrm>
          <a:off x="288125" y="260044"/>
          <a:ext cx="2487418" cy="248741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pc="0" dirty="0">
              <a:latin typeface="Tw Cen MT"/>
              <a:cs typeface="Tw Cen MT"/>
            </a:rPr>
            <a:t>Strumenti </a:t>
          </a:r>
          <a:r>
            <a:rPr lang="it-IT" sz="1500" kern="1200" dirty="0">
              <a:latin typeface="Tw Cen MT"/>
              <a:cs typeface="Tw Cen MT"/>
            </a:rPr>
            <a:t>di</a:t>
          </a:r>
          <a:r>
            <a:rPr lang="it-IT" sz="1500" kern="1200" spc="-65" dirty="0">
              <a:latin typeface="Tw Cen MT"/>
              <a:cs typeface="Tw Cen MT"/>
            </a:rPr>
            <a:t> </a:t>
          </a:r>
          <a:r>
            <a:rPr lang="it-IT" sz="1500" kern="1200" spc="-5" dirty="0" smtClean="0">
              <a:latin typeface="Tw Cen MT"/>
              <a:cs typeface="Tw Cen MT"/>
            </a:rPr>
            <a:t>analisi </a:t>
          </a:r>
          <a:r>
            <a:rPr lang="it-IT" sz="1500" kern="1200" spc="-5" dirty="0" err="1" smtClean="0">
              <a:latin typeface="Tw Cen MT"/>
              <a:cs typeface="Tw Cen MT"/>
            </a:rPr>
            <a:t>quantitiva</a:t>
          </a:r>
          <a:endParaRPr lang="it-IT" sz="1500" kern="1200" dirty="0"/>
        </a:p>
      </dsp:txBody>
      <dsp:txXfrm>
        <a:off x="1599054" y="787140"/>
        <a:ext cx="888363" cy="740303"/>
      </dsp:txXfrm>
    </dsp:sp>
    <dsp:sp modelId="{FDFF4372-C07E-477C-91A1-288AB0A951FF}">
      <dsp:nvSpPr>
        <dsp:cNvPr id="0" name=""/>
        <dsp:cNvSpPr/>
      </dsp:nvSpPr>
      <dsp:spPr>
        <a:xfrm>
          <a:off x="236896" y="348881"/>
          <a:ext cx="2487418" cy="248741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pc="0" dirty="0">
              <a:latin typeface="Tw Cen MT"/>
              <a:cs typeface="Tw Cen MT"/>
            </a:rPr>
            <a:t>Strumenti</a:t>
          </a:r>
          <a:r>
            <a:rPr lang="it-IT" sz="1500" kern="1200" spc="-30" dirty="0">
              <a:latin typeface="Tw Cen MT"/>
              <a:cs typeface="Tw Cen MT"/>
            </a:rPr>
            <a:t> </a:t>
          </a:r>
          <a:r>
            <a:rPr lang="it-IT" sz="1500" kern="1200" spc="-30" dirty="0" smtClean="0">
              <a:latin typeface="Tw Cen MT"/>
              <a:cs typeface="Tw Cen MT"/>
            </a:rPr>
            <a:t>di analisi </a:t>
          </a:r>
          <a:r>
            <a:rPr lang="it-IT" sz="1500" kern="1200" spc="-5" dirty="0" smtClean="0">
              <a:latin typeface="Tw Cen MT"/>
              <a:cs typeface="Tw Cen MT"/>
            </a:rPr>
            <a:t>qualitativi</a:t>
          </a:r>
          <a:endParaRPr lang="it-IT" sz="1500" kern="1200" dirty="0"/>
        </a:p>
      </dsp:txBody>
      <dsp:txXfrm>
        <a:off x="829139" y="1962741"/>
        <a:ext cx="1332545" cy="651466"/>
      </dsp:txXfrm>
    </dsp:sp>
    <dsp:sp modelId="{C4D52EBB-0650-4C16-9D23-C70E44A6EEB5}">
      <dsp:nvSpPr>
        <dsp:cNvPr id="0" name=""/>
        <dsp:cNvSpPr/>
      </dsp:nvSpPr>
      <dsp:spPr>
        <a:xfrm>
          <a:off x="185667" y="260044"/>
          <a:ext cx="2487418" cy="248741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pc="0" dirty="0">
              <a:latin typeface="Tw Cen MT"/>
              <a:cs typeface="Tw Cen MT"/>
            </a:rPr>
            <a:t>Strumenti </a:t>
          </a:r>
          <a:r>
            <a:rPr lang="it-IT" sz="1500" kern="1200" dirty="0">
              <a:latin typeface="Tw Cen MT"/>
              <a:cs typeface="Tw Cen MT"/>
            </a:rPr>
            <a:t>di</a:t>
          </a:r>
          <a:r>
            <a:rPr lang="it-IT" sz="1500" kern="1200" spc="-70" dirty="0">
              <a:latin typeface="Tw Cen MT"/>
              <a:cs typeface="Tw Cen MT"/>
            </a:rPr>
            <a:t> </a:t>
          </a:r>
          <a:r>
            <a:rPr lang="it-IT" sz="1500" kern="1200" spc="-10" dirty="0">
              <a:latin typeface="Tw Cen MT"/>
              <a:cs typeface="Tw Cen MT"/>
            </a:rPr>
            <a:t>mappatura</a:t>
          </a:r>
          <a:endParaRPr lang="it-IT" sz="1500" kern="1200" dirty="0"/>
        </a:p>
      </dsp:txBody>
      <dsp:txXfrm>
        <a:off x="473793" y="787140"/>
        <a:ext cx="888363" cy="740303"/>
      </dsp:txXfrm>
    </dsp:sp>
    <dsp:sp modelId="{6C187B17-9CB4-49C0-BC82-26BF2A5D2200}">
      <dsp:nvSpPr>
        <dsp:cNvPr id="0" name=""/>
        <dsp:cNvSpPr/>
      </dsp:nvSpPr>
      <dsp:spPr>
        <a:xfrm>
          <a:off x="134348" y="106061"/>
          <a:ext cx="2795384" cy="279538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CBAFF-D175-4E89-BD09-B48774B39EDF}">
      <dsp:nvSpPr>
        <dsp:cNvPr id="0" name=""/>
        <dsp:cNvSpPr/>
      </dsp:nvSpPr>
      <dsp:spPr>
        <a:xfrm>
          <a:off x="82913" y="194740"/>
          <a:ext cx="2795384" cy="279538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5F300-3817-46A3-B8D7-979C4F6F74C5}">
      <dsp:nvSpPr>
        <dsp:cNvPr id="0" name=""/>
        <dsp:cNvSpPr/>
      </dsp:nvSpPr>
      <dsp:spPr>
        <a:xfrm>
          <a:off x="31479" y="106061"/>
          <a:ext cx="2795384" cy="279538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0A6049F-89C2-4360-9B81-7ABA41042C1A}" type="datetimeFigureOut">
              <a:rPr lang="it-IT"/>
              <a:pPr>
                <a:defRPr/>
              </a:pPr>
              <a:t>30/09/2022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BCC88B1-B8D8-4C1C-A8D1-841456FDA5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532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F0498-74B9-46A7-A649-599EF71F62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84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518E-2F7C-4679-A4D2-8946D3369A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09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5185-B992-49FF-88A3-CE8D0825C1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63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5BEA-6486-490B-9385-8B74E4F4FB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69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53D8D-C4B9-4DA5-A86D-C2D02C1F08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435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D7CB-2001-4470-8465-BEA04D9036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7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B7AC-E7A7-424E-B179-BAB4A2E804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83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4EDA-D9B4-487E-A267-F9E810BC61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34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E053-732F-4697-9DB6-DFBB6DF59A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12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4E4D-C3C2-4F7E-A1C9-47BEC1B72F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18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19DE-E81E-486A-AAE1-7D22243504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88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35B8212B-12EE-4CA6-BB4F-109B1BDA7A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7" r:id="rId2"/>
    <p:sldLayoutId id="2147483885" r:id="rId3"/>
    <p:sldLayoutId id="2147483878" r:id="rId4"/>
    <p:sldLayoutId id="2147483886" r:id="rId5"/>
    <p:sldLayoutId id="2147483879" r:id="rId6"/>
    <p:sldLayoutId id="2147483880" r:id="rId7"/>
    <p:sldLayoutId id="2147483887" r:id="rId8"/>
    <p:sldLayoutId id="2147483881" r:id="rId9"/>
    <p:sldLayoutId id="2147483882" r:id="rId10"/>
    <p:sldLayoutId id="21474838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B764FAF0-CEDA-46F9-8A54-BAF152CEA8A0}"/>
              </a:ext>
            </a:extLst>
          </p:cNvPr>
          <p:cNvSpPr txBox="1">
            <a:spLocks/>
          </p:cNvSpPr>
          <p:nvPr/>
        </p:nvSpPr>
        <p:spPr>
          <a:xfrm>
            <a:off x="745989" y="5089525"/>
            <a:ext cx="7772400" cy="1768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5800" dirty="0" smtClean="0"/>
              <a:t>Lean Tools</a:t>
            </a:r>
            <a:endParaRPr lang="en-US" sz="5800" dirty="0"/>
          </a:p>
          <a:p>
            <a:pPr algn="ctr">
              <a:defRPr/>
            </a:pPr>
            <a:r>
              <a:rPr lang="en-US" sz="3600" dirty="0" err="1" smtClean="0"/>
              <a:t>Ing</a:t>
            </a:r>
            <a:r>
              <a:rPr lang="en-US" sz="3600" dirty="0" smtClean="0"/>
              <a:t>. Giuliano </a:t>
            </a:r>
            <a:r>
              <a:rPr lang="en-US" sz="3600" dirty="0" err="1" smtClean="0"/>
              <a:t>Marolla</a:t>
            </a:r>
            <a:r>
              <a:rPr lang="en-US" sz="3600" dirty="0" smtClean="0"/>
              <a:t>, Ph.D., 12.09.2022 </a:t>
            </a:r>
            <a:endParaRPr lang="en-US" sz="3600" dirty="0"/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algn="ctr"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LUM Business School</a:t>
            </a:r>
            <a:endParaRPr lang="en-US" sz="26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algn="ctr"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marolla@lbsc.it</a:t>
            </a:r>
            <a:endParaRPr lang="it-IT" sz="26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C94959E-73BF-493F-9DA8-FCF1718D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32631"/>
            <a:ext cx="2795075" cy="74235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41189E-F0AD-465E-AFD1-B5107498B330}"/>
              </a:ext>
            </a:extLst>
          </p:cNvPr>
          <p:cNvSpPr txBox="1"/>
          <p:nvPr/>
        </p:nvSpPr>
        <p:spPr>
          <a:xfrm>
            <a:off x="4632189" y="2204298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0070C0"/>
                </a:solidFill>
              </a:rPr>
              <a:t>LEAN SERVICES:</a:t>
            </a:r>
          </a:p>
          <a:p>
            <a:r>
              <a:rPr lang="it-IT" sz="4000" dirty="0" smtClean="0">
                <a:solidFill>
                  <a:srgbClr val="0070C0"/>
                </a:solidFill>
              </a:rPr>
              <a:t>PA e Healthcare</a:t>
            </a:r>
            <a:endParaRPr lang="it-IT" sz="4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Uer Academy - Per lo sviluppo delle professionalità">
            <a:extLst>
              <a:ext uri="{FF2B5EF4-FFF2-40B4-BE49-F238E27FC236}">
                <a16:creationId xmlns:a16="http://schemas.microsoft.com/office/drawing/2014/main" id="{FD5ED4A9-BDDB-41F2-8E47-0043F112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9552"/>
            <a:ext cx="1108512" cy="11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82" y="1138383"/>
            <a:ext cx="3758910" cy="388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62378" y="1523512"/>
            <a:ext cx="3313676" cy="3859478"/>
          </a:xfrm>
        </p:spPr>
        <p:txBody>
          <a:bodyPr>
            <a:noAutofit/>
          </a:bodyPr>
          <a:lstStyle/>
          <a:p>
            <a:pPr marR="67306">
              <a:buClr>
                <a:srgbClr val="FF0000"/>
              </a:buClr>
              <a:tabLst>
                <a:tab pos="354945" algn="l"/>
                <a:tab pos="355579" algn="l"/>
              </a:tabLst>
            </a:pPr>
            <a:endParaRPr lang="it-IT" sz="2133" dirty="0"/>
          </a:p>
          <a:p>
            <a:pPr marL="457051" marR="67306" indent="-457051">
              <a:buClr>
                <a:srgbClr val="FF0000"/>
              </a:buClr>
              <a:tabLst>
                <a:tab pos="354945" algn="l"/>
                <a:tab pos="355579" algn="l"/>
              </a:tabLst>
            </a:pPr>
            <a:r>
              <a:rPr lang="it-IT" sz="2266" dirty="0"/>
              <a:t>La mappa del flusso del valore (Value </a:t>
            </a:r>
            <a:r>
              <a:rPr lang="it-IT" sz="2266" dirty="0" err="1"/>
              <a:t>Stream</a:t>
            </a:r>
            <a:r>
              <a:rPr lang="it-IT" sz="2266" dirty="0"/>
              <a:t> </a:t>
            </a:r>
            <a:r>
              <a:rPr lang="it-IT" sz="2266" dirty="0" err="1"/>
              <a:t>Map</a:t>
            </a:r>
            <a:r>
              <a:rPr lang="it-IT" sz="2266" dirty="0"/>
              <a:t> o </a:t>
            </a:r>
            <a:r>
              <a:rPr lang="it-IT" sz="2266" b="1" dirty="0"/>
              <a:t>VSM</a:t>
            </a:r>
            <a:r>
              <a:rPr lang="it-IT" sz="2266" dirty="0"/>
              <a:t>) offre una visione dell’intero processo (flusso del valore) che evidenzia problemi e sprechi e permette di minimizzarli. </a:t>
            </a:r>
          </a:p>
          <a:p>
            <a:pPr>
              <a:buClr>
                <a:srgbClr val="FF0000"/>
              </a:buClr>
              <a:tabLst>
                <a:tab pos="354945" algn="l"/>
                <a:tab pos="355579" algn="l"/>
              </a:tabLst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6774398" cy="593894"/>
          </a:xfrm>
        </p:spPr>
        <p:txBody>
          <a:bodyPr>
            <a:noAutofit/>
          </a:bodyPr>
          <a:lstStyle/>
          <a:p>
            <a:pPr marL="12700"/>
            <a:r>
              <a:rPr lang="it-IT" sz="3600" dirty="0"/>
              <a:t>Mappare e Caratterizzare il flusso del valore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08" y="1696611"/>
            <a:ext cx="4895168" cy="251751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33115" y="4636717"/>
            <a:ext cx="4570589" cy="15691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0000"/>
              </a:buClr>
              <a:tabLst>
                <a:tab pos="354945" algn="l"/>
                <a:tab pos="355579" algn="l"/>
              </a:tabLst>
            </a:pPr>
            <a:r>
              <a:rPr lang="it-IT" sz="2399" dirty="0">
                <a:solidFill>
                  <a:schemeClr val="tx2"/>
                </a:solidFill>
              </a:rPr>
              <a:t>Es. Elimina il tempo di attesa nel work in progress tra i processi, per aggiungere valore più in fretta.</a:t>
            </a:r>
          </a:p>
        </p:txBody>
      </p:sp>
      <p:sp>
        <p:nvSpPr>
          <p:cNvPr id="8" name="Saetta 7"/>
          <p:cNvSpPr/>
          <p:nvPr/>
        </p:nvSpPr>
        <p:spPr>
          <a:xfrm>
            <a:off x="4529917" y="3768539"/>
            <a:ext cx="145729" cy="21196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399"/>
          </a:p>
        </p:txBody>
      </p:sp>
      <p:sp>
        <p:nvSpPr>
          <p:cNvPr id="9" name="Saetta 8"/>
          <p:cNvSpPr/>
          <p:nvPr/>
        </p:nvSpPr>
        <p:spPr>
          <a:xfrm>
            <a:off x="5798422" y="3767194"/>
            <a:ext cx="145729" cy="21196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399"/>
          </a:p>
        </p:txBody>
      </p:sp>
      <p:sp>
        <p:nvSpPr>
          <p:cNvPr id="10" name="Saetta 9"/>
          <p:cNvSpPr/>
          <p:nvPr/>
        </p:nvSpPr>
        <p:spPr>
          <a:xfrm>
            <a:off x="7358385" y="3791533"/>
            <a:ext cx="145729" cy="21196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399"/>
          </a:p>
        </p:txBody>
      </p:sp>
      <p:cxnSp>
        <p:nvCxnSpPr>
          <p:cNvPr id="12" name="Connettore 2 11"/>
          <p:cNvCxnSpPr>
            <a:stCxn id="6" idx="0"/>
          </p:cNvCxnSpPr>
          <p:nvPr/>
        </p:nvCxnSpPr>
        <p:spPr>
          <a:xfrm flipH="1" flipV="1">
            <a:off x="4794880" y="4049820"/>
            <a:ext cx="1523530" cy="5868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6" idx="0"/>
            <a:endCxn id="9" idx="4"/>
          </p:cNvCxnSpPr>
          <p:nvPr/>
        </p:nvCxnSpPr>
        <p:spPr>
          <a:xfrm flipH="1" flipV="1">
            <a:off x="5944151" y="3979163"/>
            <a:ext cx="374259" cy="657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6" idx="0"/>
          </p:cNvCxnSpPr>
          <p:nvPr/>
        </p:nvCxnSpPr>
        <p:spPr>
          <a:xfrm flipV="1">
            <a:off x="6318410" y="4021167"/>
            <a:ext cx="1112839" cy="615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/>
          <a:srcRect t="57341" r="28693" b="22075"/>
          <a:stretch/>
        </p:blipFill>
        <p:spPr>
          <a:xfrm>
            <a:off x="6867480" y="494974"/>
            <a:ext cx="1884292" cy="5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2736" y="332656"/>
            <a:ext cx="7776864" cy="62901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…ma mappiamo tutti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 smtClean="0"/>
              <a:t>processi</a:t>
            </a:r>
            <a:r>
              <a:rPr lang="it-IT" dirty="0" smtClean="0"/>
              <a:t>??</a:t>
            </a:r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58430" y="1704596"/>
            <a:ext cx="2346960" cy="1251585"/>
          </a:xfrm>
          <a:custGeom>
            <a:avLst/>
            <a:gdLst/>
            <a:ahLst/>
            <a:cxnLst/>
            <a:rect l="l" t="t" r="r" b="b"/>
            <a:pathLst>
              <a:path w="3129280" h="1251585">
                <a:moveTo>
                  <a:pt x="2503170" y="0"/>
                </a:moveTo>
                <a:lnTo>
                  <a:pt x="0" y="0"/>
                </a:lnTo>
                <a:lnTo>
                  <a:pt x="625602" y="625601"/>
                </a:lnTo>
                <a:lnTo>
                  <a:pt x="0" y="1251203"/>
                </a:lnTo>
                <a:lnTo>
                  <a:pt x="2503170" y="1251203"/>
                </a:lnTo>
                <a:lnTo>
                  <a:pt x="3128772" y="625601"/>
                </a:lnTo>
                <a:lnTo>
                  <a:pt x="2503170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" name="object 11"/>
          <p:cNvSpPr/>
          <p:nvPr/>
        </p:nvSpPr>
        <p:spPr>
          <a:xfrm>
            <a:off x="1158430" y="1704596"/>
            <a:ext cx="2346960" cy="1251585"/>
          </a:xfrm>
          <a:custGeom>
            <a:avLst/>
            <a:gdLst/>
            <a:ahLst/>
            <a:cxnLst/>
            <a:rect l="l" t="t" r="r" b="b"/>
            <a:pathLst>
              <a:path w="3129280" h="1251585">
                <a:moveTo>
                  <a:pt x="0" y="0"/>
                </a:moveTo>
                <a:lnTo>
                  <a:pt x="2503170" y="0"/>
                </a:lnTo>
                <a:lnTo>
                  <a:pt x="3128772" y="625601"/>
                </a:lnTo>
                <a:lnTo>
                  <a:pt x="2503170" y="1251203"/>
                </a:lnTo>
                <a:lnTo>
                  <a:pt x="0" y="1251203"/>
                </a:lnTo>
                <a:lnTo>
                  <a:pt x="625602" y="625601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" name="object 12"/>
          <p:cNvSpPr txBox="1"/>
          <p:nvPr/>
        </p:nvSpPr>
        <p:spPr>
          <a:xfrm>
            <a:off x="1637766" y="2004443"/>
            <a:ext cx="1410653" cy="5815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30810">
              <a:lnSpc>
                <a:spcPts val="1960"/>
              </a:lnSpc>
              <a:spcBef>
                <a:spcPts val="535"/>
              </a:spcBef>
            </a:pPr>
            <a:r>
              <a:rPr sz="1400" spc="-5" dirty="0">
                <a:solidFill>
                  <a:srgbClr val="FFFFFF"/>
                </a:solidFill>
                <a:latin typeface="Tw Cen MT"/>
                <a:cs typeface="Tw Cen MT"/>
              </a:rPr>
              <a:t>Processi primari 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clinico</a:t>
            </a:r>
            <a:r>
              <a:rPr sz="1400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assistenziali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00400" y="1810513"/>
            <a:ext cx="1947863" cy="1038225"/>
          </a:xfrm>
          <a:custGeom>
            <a:avLst/>
            <a:gdLst/>
            <a:ahLst/>
            <a:cxnLst/>
            <a:rect l="l" t="t" r="r" b="b"/>
            <a:pathLst>
              <a:path w="2597150" h="1038225">
                <a:moveTo>
                  <a:pt x="2077974" y="0"/>
                </a:moveTo>
                <a:lnTo>
                  <a:pt x="0" y="0"/>
                </a:lnTo>
                <a:lnTo>
                  <a:pt x="518922" y="518922"/>
                </a:lnTo>
                <a:lnTo>
                  <a:pt x="0" y="1037843"/>
                </a:lnTo>
                <a:lnTo>
                  <a:pt x="2077974" y="1037843"/>
                </a:lnTo>
                <a:lnTo>
                  <a:pt x="2596896" y="518922"/>
                </a:lnTo>
                <a:lnTo>
                  <a:pt x="2077974" y="0"/>
                </a:lnTo>
                <a:close/>
              </a:path>
            </a:pathLst>
          </a:custGeom>
          <a:solidFill>
            <a:srgbClr val="EDEBE0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4"/>
          <p:cNvSpPr txBox="1"/>
          <p:nvPr/>
        </p:nvSpPr>
        <p:spPr>
          <a:xfrm>
            <a:off x="3690843" y="2175128"/>
            <a:ext cx="9805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latin typeface="Tw Cen MT"/>
                <a:cs typeface="Tw Cen MT"/>
              </a:rPr>
              <a:t>Esami</a:t>
            </a:r>
            <a:r>
              <a:rPr sz="1400" spc="-40" dirty="0">
                <a:latin typeface="Tw Cen MT"/>
                <a:cs typeface="Tw Cen MT"/>
              </a:rPr>
              <a:t> </a:t>
            </a:r>
            <a:r>
              <a:rPr sz="1400" spc="-5" dirty="0">
                <a:latin typeface="Tw Cen MT"/>
                <a:cs typeface="Tw Cen MT"/>
              </a:rPr>
              <a:t>diagnostici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74894" y="1810513"/>
            <a:ext cx="1981393" cy="1038225"/>
          </a:xfrm>
          <a:custGeom>
            <a:avLst/>
            <a:gdLst/>
            <a:ahLst/>
            <a:cxnLst/>
            <a:rect l="l" t="t" r="r" b="b"/>
            <a:pathLst>
              <a:path w="2598420" h="1038225">
                <a:moveTo>
                  <a:pt x="2079497" y="0"/>
                </a:moveTo>
                <a:lnTo>
                  <a:pt x="0" y="0"/>
                </a:lnTo>
                <a:lnTo>
                  <a:pt x="518922" y="518922"/>
                </a:lnTo>
                <a:lnTo>
                  <a:pt x="0" y="1037843"/>
                </a:lnTo>
                <a:lnTo>
                  <a:pt x="2079497" y="1037843"/>
                </a:lnTo>
                <a:lnTo>
                  <a:pt x="2598419" y="518922"/>
                </a:lnTo>
                <a:lnTo>
                  <a:pt x="2079497" y="0"/>
                </a:lnTo>
                <a:close/>
              </a:path>
            </a:pathLst>
          </a:custGeom>
          <a:solidFill>
            <a:srgbClr val="EDEBE0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" name="object 16"/>
          <p:cNvSpPr txBox="1"/>
          <p:nvPr/>
        </p:nvSpPr>
        <p:spPr>
          <a:xfrm>
            <a:off x="5628418" y="2175128"/>
            <a:ext cx="81578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20" dirty="0" err="1" smtClean="0">
                <a:latin typeface="Tw Cen MT"/>
                <a:cs typeface="Tw Cen MT"/>
              </a:rPr>
              <a:t>T</a:t>
            </a:r>
            <a:r>
              <a:rPr sz="1400" dirty="0" err="1" smtClean="0">
                <a:latin typeface="Tw Cen MT"/>
                <a:cs typeface="Tw Cen MT"/>
              </a:rPr>
              <a:t>e</a:t>
            </a:r>
            <a:r>
              <a:rPr sz="1400" spc="-10" dirty="0" err="1" smtClean="0">
                <a:latin typeface="Tw Cen MT"/>
                <a:cs typeface="Tw Cen MT"/>
              </a:rPr>
              <a:t>r</a:t>
            </a:r>
            <a:r>
              <a:rPr sz="1400" dirty="0" err="1" smtClean="0">
                <a:latin typeface="Tw Cen MT"/>
                <a:cs typeface="Tw Cen MT"/>
              </a:rPr>
              <a:t>ap</a:t>
            </a:r>
            <a:r>
              <a:rPr sz="1400" spc="-5" dirty="0" err="1" smtClean="0">
                <a:latin typeface="Tw Cen MT"/>
                <a:cs typeface="Tw Cen MT"/>
              </a:rPr>
              <a:t>i</a:t>
            </a:r>
            <a:r>
              <a:rPr lang="it-IT" sz="1400" spc="-5" dirty="0" smtClean="0">
                <a:latin typeface="Tw Cen MT"/>
                <a:cs typeface="Tw Cen MT"/>
              </a:rPr>
              <a:t>a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58430" y="3131059"/>
            <a:ext cx="2346960" cy="1252855"/>
          </a:xfrm>
          <a:custGeom>
            <a:avLst/>
            <a:gdLst/>
            <a:ahLst/>
            <a:cxnLst/>
            <a:rect l="l" t="t" r="r" b="b"/>
            <a:pathLst>
              <a:path w="3129280" h="1252854">
                <a:moveTo>
                  <a:pt x="2502408" y="0"/>
                </a:moveTo>
                <a:lnTo>
                  <a:pt x="0" y="0"/>
                </a:lnTo>
                <a:lnTo>
                  <a:pt x="626364" y="626363"/>
                </a:lnTo>
                <a:lnTo>
                  <a:pt x="0" y="1252727"/>
                </a:lnTo>
                <a:lnTo>
                  <a:pt x="2502408" y="1252727"/>
                </a:lnTo>
                <a:lnTo>
                  <a:pt x="3128772" y="626363"/>
                </a:lnTo>
                <a:lnTo>
                  <a:pt x="2502408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" name="object 18"/>
          <p:cNvSpPr/>
          <p:nvPr/>
        </p:nvSpPr>
        <p:spPr>
          <a:xfrm>
            <a:off x="1158430" y="3131059"/>
            <a:ext cx="2346960" cy="1252855"/>
          </a:xfrm>
          <a:custGeom>
            <a:avLst/>
            <a:gdLst/>
            <a:ahLst/>
            <a:cxnLst/>
            <a:rect l="l" t="t" r="r" b="b"/>
            <a:pathLst>
              <a:path w="3129280" h="1252854">
                <a:moveTo>
                  <a:pt x="0" y="0"/>
                </a:moveTo>
                <a:lnTo>
                  <a:pt x="2502408" y="0"/>
                </a:lnTo>
                <a:lnTo>
                  <a:pt x="3128772" y="626363"/>
                </a:lnTo>
                <a:lnTo>
                  <a:pt x="2502408" y="1252727"/>
                </a:lnTo>
                <a:lnTo>
                  <a:pt x="0" y="1252727"/>
                </a:lnTo>
                <a:lnTo>
                  <a:pt x="626364" y="62636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9" name="object 19"/>
          <p:cNvSpPr txBox="1"/>
          <p:nvPr/>
        </p:nvSpPr>
        <p:spPr>
          <a:xfrm>
            <a:off x="1732865" y="3431796"/>
            <a:ext cx="1215866" cy="5815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31775" marR="5080" indent="-219710">
              <a:lnSpc>
                <a:spcPts val="1960"/>
              </a:lnSpc>
              <a:spcBef>
                <a:spcPts val="535"/>
              </a:spcBef>
            </a:pPr>
            <a:r>
              <a:rPr sz="1400" spc="-5" dirty="0">
                <a:solidFill>
                  <a:srgbClr val="FFFFFF"/>
                </a:solidFill>
                <a:latin typeface="Tw Cen MT"/>
                <a:cs typeface="Tw Cen MT"/>
              </a:rPr>
              <a:t>Processi</a:t>
            </a:r>
            <a:r>
              <a:rPr sz="1400" spc="-1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w Cen MT"/>
                <a:cs typeface="Tw Cen MT"/>
              </a:rPr>
              <a:t>sanitari 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di</a:t>
            </a:r>
            <a:r>
              <a:rPr sz="1400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supporto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00400" y="3236976"/>
            <a:ext cx="1947863" cy="1039494"/>
          </a:xfrm>
          <a:custGeom>
            <a:avLst/>
            <a:gdLst/>
            <a:ahLst/>
            <a:cxnLst/>
            <a:rect l="l" t="t" r="r" b="b"/>
            <a:pathLst>
              <a:path w="2597150" h="1039495">
                <a:moveTo>
                  <a:pt x="2077212" y="0"/>
                </a:moveTo>
                <a:lnTo>
                  <a:pt x="0" y="0"/>
                </a:lnTo>
                <a:lnTo>
                  <a:pt x="519684" y="519684"/>
                </a:lnTo>
                <a:lnTo>
                  <a:pt x="0" y="1039368"/>
                </a:lnTo>
                <a:lnTo>
                  <a:pt x="2077212" y="1039368"/>
                </a:lnTo>
                <a:lnTo>
                  <a:pt x="2596896" y="519684"/>
                </a:lnTo>
                <a:lnTo>
                  <a:pt x="2077212" y="0"/>
                </a:lnTo>
                <a:close/>
              </a:path>
            </a:pathLst>
          </a:custGeom>
          <a:solidFill>
            <a:srgbClr val="EDEBE0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1" name="object 21"/>
          <p:cNvSpPr txBox="1"/>
          <p:nvPr/>
        </p:nvSpPr>
        <p:spPr>
          <a:xfrm>
            <a:off x="3808571" y="3509266"/>
            <a:ext cx="1123469" cy="4379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05740" marR="5080" indent="-193675">
              <a:lnSpc>
                <a:spcPts val="1480"/>
              </a:lnSpc>
              <a:spcBef>
                <a:spcPts val="415"/>
              </a:spcBef>
            </a:pPr>
            <a:r>
              <a:rPr sz="1400" spc="-5" dirty="0">
                <a:latin typeface="Tw Cen MT"/>
                <a:cs typeface="Tw Cen MT"/>
              </a:rPr>
              <a:t>Gestione</a:t>
            </a:r>
            <a:r>
              <a:rPr sz="1400" spc="-90" dirty="0">
                <a:latin typeface="Tw Cen MT"/>
                <a:cs typeface="Tw Cen MT"/>
              </a:rPr>
              <a:t> </a:t>
            </a:r>
            <a:r>
              <a:rPr sz="1400" dirty="0">
                <a:latin typeface="Tw Cen MT"/>
                <a:cs typeface="Tw Cen MT"/>
              </a:rPr>
              <a:t>dei  farmaci</a:t>
            </a:r>
          </a:p>
        </p:txBody>
      </p:sp>
      <p:sp>
        <p:nvSpPr>
          <p:cNvPr id="22" name="object 22"/>
          <p:cNvSpPr/>
          <p:nvPr/>
        </p:nvSpPr>
        <p:spPr>
          <a:xfrm>
            <a:off x="4874894" y="3236976"/>
            <a:ext cx="2217386" cy="1039494"/>
          </a:xfrm>
          <a:custGeom>
            <a:avLst/>
            <a:gdLst/>
            <a:ahLst/>
            <a:cxnLst/>
            <a:rect l="l" t="t" r="r" b="b"/>
            <a:pathLst>
              <a:path w="2598420" h="1039495">
                <a:moveTo>
                  <a:pt x="2078736" y="0"/>
                </a:moveTo>
                <a:lnTo>
                  <a:pt x="0" y="0"/>
                </a:lnTo>
                <a:lnTo>
                  <a:pt x="519684" y="519684"/>
                </a:lnTo>
                <a:lnTo>
                  <a:pt x="0" y="1039368"/>
                </a:lnTo>
                <a:lnTo>
                  <a:pt x="2078736" y="1039368"/>
                </a:lnTo>
                <a:lnTo>
                  <a:pt x="2598419" y="519684"/>
                </a:lnTo>
                <a:lnTo>
                  <a:pt x="2078736" y="0"/>
                </a:lnTo>
                <a:close/>
              </a:path>
            </a:pathLst>
          </a:custGeom>
          <a:solidFill>
            <a:srgbClr val="EDEBE0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3" name="object 23"/>
          <p:cNvSpPr txBox="1"/>
          <p:nvPr/>
        </p:nvSpPr>
        <p:spPr>
          <a:xfrm>
            <a:off x="5523262" y="3509266"/>
            <a:ext cx="1208978" cy="4379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86360">
              <a:lnSpc>
                <a:spcPts val="1480"/>
              </a:lnSpc>
              <a:spcBef>
                <a:spcPts val="415"/>
              </a:spcBef>
            </a:pPr>
            <a:r>
              <a:rPr sz="1400" spc="-5" dirty="0">
                <a:latin typeface="Tw Cen MT"/>
                <a:cs typeface="Tw Cen MT"/>
              </a:rPr>
              <a:t>Analisi </a:t>
            </a:r>
            <a:r>
              <a:rPr sz="1400" dirty="0">
                <a:latin typeface="Tw Cen MT"/>
                <a:cs typeface="Tw Cen MT"/>
              </a:rPr>
              <a:t>di  </a:t>
            </a:r>
            <a:r>
              <a:rPr sz="1400" spc="-5" dirty="0">
                <a:latin typeface="Tw Cen MT"/>
                <a:cs typeface="Tw Cen MT"/>
              </a:rPr>
              <a:t>lab</a:t>
            </a:r>
            <a:r>
              <a:rPr sz="1400" dirty="0">
                <a:latin typeface="Tw Cen MT"/>
                <a:cs typeface="Tw Cen MT"/>
              </a:rPr>
              <a:t>o</a:t>
            </a:r>
            <a:r>
              <a:rPr sz="1400" spc="-10" dirty="0">
                <a:latin typeface="Tw Cen MT"/>
                <a:cs typeface="Tw Cen MT"/>
              </a:rPr>
              <a:t>r</a:t>
            </a:r>
            <a:r>
              <a:rPr sz="1400" dirty="0">
                <a:latin typeface="Tw Cen MT"/>
                <a:cs typeface="Tw Cen MT"/>
              </a:rPr>
              <a:t>ato</a:t>
            </a:r>
            <a:r>
              <a:rPr sz="1400" spc="-5" dirty="0">
                <a:latin typeface="Tw Cen MT"/>
                <a:cs typeface="Tw Cen MT"/>
              </a:rPr>
              <a:t>rio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58430" y="4559048"/>
            <a:ext cx="2346960" cy="1251585"/>
          </a:xfrm>
          <a:custGeom>
            <a:avLst/>
            <a:gdLst/>
            <a:ahLst/>
            <a:cxnLst/>
            <a:rect l="l" t="t" r="r" b="b"/>
            <a:pathLst>
              <a:path w="3129280" h="1251585">
                <a:moveTo>
                  <a:pt x="2503170" y="0"/>
                </a:moveTo>
                <a:lnTo>
                  <a:pt x="0" y="0"/>
                </a:lnTo>
                <a:lnTo>
                  <a:pt x="625602" y="625601"/>
                </a:lnTo>
                <a:lnTo>
                  <a:pt x="0" y="1251203"/>
                </a:lnTo>
                <a:lnTo>
                  <a:pt x="2503170" y="1251203"/>
                </a:lnTo>
                <a:lnTo>
                  <a:pt x="3128772" y="625601"/>
                </a:lnTo>
                <a:lnTo>
                  <a:pt x="2503170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5" name="object 25"/>
          <p:cNvSpPr/>
          <p:nvPr/>
        </p:nvSpPr>
        <p:spPr>
          <a:xfrm>
            <a:off x="1158430" y="4559048"/>
            <a:ext cx="2346960" cy="1251585"/>
          </a:xfrm>
          <a:custGeom>
            <a:avLst/>
            <a:gdLst/>
            <a:ahLst/>
            <a:cxnLst/>
            <a:rect l="l" t="t" r="r" b="b"/>
            <a:pathLst>
              <a:path w="3129280" h="1251585">
                <a:moveTo>
                  <a:pt x="0" y="0"/>
                </a:moveTo>
                <a:lnTo>
                  <a:pt x="2503170" y="0"/>
                </a:lnTo>
                <a:lnTo>
                  <a:pt x="3128772" y="625601"/>
                </a:lnTo>
                <a:lnTo>
                  <a:pt x="2503170" y="1251203"/>
                </a:lnTo>
                <a:lnTo>
                  <a:pt x="0" y="1251203"/>
                </a:lnTo>
                <a:lnTo>
                  <a:pt x="625602" y="625601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6" name="object 26"/>
          <p:cNvSpPr txBox="1"/>
          <p:nvPr/>
        </p:nvSpPr>
        <p:spPr>
          <a:xfrm>
            <a:off x="1718006" y="4734814"/>
            <a:ext cx="1246346" cy="83805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065" marR="5080" indent="-1905" algn="ctr">
              <a:lnSpc>
                <a:spcPts val="1960"/>
              </a:lnSpc>
              <a:spcBef>
                <a:spcPts val="535"/>
              </a:spcBef>
            </a:pPr>
            <a:r>
              <a:rPr sz="1400" spc="-5" dirty="0">
                <a:solidFill>
                  <a:srgbClr val="FFFFFF"/>
                </a:solidFill>
                <a:latin typeface="Tw Cen MT"/>
                <a:cs typeface="Tw Cen MT"/>
              </a:rPr>
              <a:t>Processi  amministrativi</a:t>
            </a:r>
            <a:r>
              <a:rPr sz="1400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di  supporto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00400" y="4664966"/>
            <a:ext cx="1947863" cy="1038225"/>
          </a:xfrm>
          <a:custGeom>
            <a:avLst/>
            <a:gdLst/>
            <a:ahLst/>
            <a:cxnLst/>
            <a:rect l="l" t="t" r="r" b="b"/>
            <a:pathLst>
              <a:path w="2597150" h="1038225">
                <a:moveTo>
                  <a:pt x="2077974" y="0"/>
                </a:moveTo>
                <a:lnTo>
                  <a:pt x="0" y="0"/>
                </a:lnTo>
                <a:lnTo>
                  <a:pt x="518922" y="518922"/>
                </a:lnTo>
                <a:lnTo>
                  <a:pt x="0" y="1037844"/>
                </a:lnTo>
                <a:lnTo>
                  <a:pt x="2077974" y="1037844"/>
                </a:lnTo>
                <a:lnTo>
                  <a:pt x="2596896" y="518922"/>
                </a:lnTo>
                <a:lnTo>
                  <a:pt x="2077974" y="0"/>
                </a:lnTo>
                <a:close/>
              </a:path>
            </a:pathLst>
          </a:custGeom>
          <a:solidFill>
            <a:srgbClr val="EDEBE0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8" name="object 28"/>
          <p:cNvSpPr txBox="1"/>
          <p:nvPr/>
        </p:nvSpPr>
        <p:spPr>
          <a:xfrm>
            <a:off x="3600547" y="5030216"/>
            <a:ext cx="116062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latin typeface="Tw Cen MT"/>
                <a:cs typeface="Tw Cen MT"/>
              </a:rPr>
              <a:t>Approvvigionamenti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74894" y="4664966"/>
            <a:ext cx="2217386" cy="1038225"/>
          </a:xfrm>
          <a:custGeom>
            <a:avLst/>
            <a:gdLst/>
            <a:ahLst/>
            <a:cxnLst/>
            <a:rect l="l" t="t" r="r" b="b"/>
            <a:pathLst>
              <a:path w="2598420" h="1038225">
                <a:moveTo>
                  <a:pt x="2079497" y="0"/>
                </a:moveTo>
                <a:lnTo>
                  <a:pt x="0" y="0"/>
                </a:lnTo>
                <a:lnTo>
                  <a:pt x="518922" y="518922"/>
                </a:lnTo>
                <a:lnTo>
                  <a:pt x="0" y="1037844"/>
                </a:lnTo>
                <a:lnTo>
                  <a:pt x="2079497" y="1037844"/>
                </a:lnTo>
                <a:lnTo>
                  <a:pt x="2598419" y="518922"/>
                </a:lnTo>
                <a:lnTo>
                  <a:pt x="2079497" y="0"/>
                </a:lnTo>
                <a:close/>
              </a:path>
            </a:pathLst>
          </a:custGeom>
          <a:solidFill>
            <a:srgbClr val="EDEBE0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0" name="object 30"/>
          <p:cNvSpPr txBox="1"/>
          <p:nvPr/>
        </p:nvSpPr>
        <p:spPr>
          <a:xfrm>
            <a:off x="5432965" y="4936999"/>
            <a:ext cx="1299275" cy="4379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8895" marR="5080" indent="-36830">
              <a:lnSpc>
                <a:spcPts val="1480"/>
              </a:lnSpc>
              <a:spcBef>
                <a:spcPts val="415"/>
              </a:spcBef>
            </a:pPr>
            <a:r>
              <a:rPr sz="1400" spc="-5" dirty="0">
                <a:latin typeface="Tw Cen MT"/>
                <a:cs typeface="Tw Cen MT"/>
              </a:rPr>
              <a:t>Gestione</a:t>
            </a:r>
            <a:r>
              <a:rPr sz="1400" spc="-80" dirty="0">
                <a:latin typeface="Tw Cen MT"/>
                <a:cs typeface="Tw Cen MT"/>
              </a:rPr>
              <a:t> </a:t>
            </a:r>
            <a:r>
              <a:rPr sz="1400" spc="-5" dirty="0">
                <a:latin typeface="Tw Cen MT"/>
                <a:cs typeface="Tw Cen MT"/>
              </a:rPr>
              <a:t>delle  risorse</a:t>
            </a:r>
            <a:r>
              <a:rPr sz="1400" spc="-75" dirty="0">
                <a:latin typeface="Tw Cen MT"/>
                <a:cs typeface="Tw Cen MT"/>
              </a:rPr>
              <a:t> </a:t>
            </a:r>
            <a:r>
              <a:rPr sz="1400" dirty="0">
                <a:latin typeface="Tw Cen MT"/>
                <a:cs typeface="Tw Cen MT"/>
              </a:rPr>
              <a:t>umane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820092" y="1934413"/>
            <a:ext cx="1120616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spcBef>
                <a:spcPts val="95"/>
              </a:spcBef>
            </a:pPr>
            <a:r>
              <a:rPr sz="1400" i="1" spc="-30" dirty="0">
                <a:latin typeface="Tw Cen MT"/>
                <a:cs typeface="Tw Cen MT"/>
              </a:rPr>
              <a:t>Per </a:t>
            </a:r>
            <a:r>
              <a:rPr sz="1400" i="1" spc="-10" dirty="0">
                <a:latin typeface="Tw Cen MT"/>
                <a:cs typeface="Tw Cen MT"/>
              </a:rPr>
              <a:t>risolvere </a:t>
            </a:r>
            <a:r>
              <a:rPr sz="1400" i="1" spc="-5" dirty="0">
                <a:latin typeface="Tw Cen MT"/>
                <a:cs typeface="Tw Cen MT"/>
              </a:rPr>
              <a:t>uno  </a:t>
            </a:r>
            <a:r>
              <a:rPr sz="1400" i="1" spc="-10" dirty="0">
                <a:latin typeface="Tw Cen MT"/>
                <a:cs typeface="Tw Cen MT"/>
              </a:rPr>
              <a:t>specifico problema  </a:t>
            </a:r>
            <a:r>
              <a:rPr sz="1400" i="1" spc="-5" dirty="0">
                <a:latin typeface="Tw Cen MT"/>
                <a:cs typeface="Tw Cen MT"/>
              </a:rPr>
              <a:t>di</a:t>
            </a:r>
            <a:r>
              <a:rPr sz="1400" i="1" spc="-25" dirty="0">
                <a:latin typeface="Tw Cen MT"/>
                <a:cs typeface="Tw Cen MT"/>
              </a:rPr>
              <a:t> </a:t>
            </a:r>
            <a:r>
              <a:rPr sz="1400" i="1" spc="-10" dirty="0">
                <a:latin typeface="Tw Cen MT"/>
                <a:cs typeface="Tw Cen MT"/>
              </a:rPr>
              <a:t>salute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50359" y="3291257"/>
            <a:ext cx="119872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1400" i="1" spc="-5" dirty="0">
                <a:latin typeface="Tw Cen MT"/>
                <a:cs typeface="Tw Cen MT"/>
              </a:rPr>
              <a:t>Non </a:t>
            </a:r>
            <a:r>
              <a:rPr sz="1400" i="1" spc="-10" dirty="0">
                <a:latin typeface="Tw Cen MT"/>
                <a:cs typeface="Tw Cen MT"/>
              </a:rPr>
              <a:t>producono  </a:t>
            </a:r>
            <a:r>
              <a:rPr sz="1400" i="1" spc="-5" dirty="0">
                <a:latin typeface="Tw Cen MT"/>
                <a:cs typeface="Tw Cen MT"/>
              </a:rPr>
              <a:t>risultati di salute </a:t>
            </a:r>
            <a:r>
              <a:rPr sz="1400" i="1" spc="-10" dirty="0">
                <a:latin typeface="Tw Cen MT"/>
                <a:cs typeface="Tw Cen MT"/>
              </a:rPr>
              <a:t>ma  sono</a:t>
            </a:r>
            <a:r>
              <a:rPr sz="1400" i="1" spc="-5" dirty="0">
                <a:latin typeface="Tw Cen MT"/>
                <a:cs typeface="Tw Cen MT"/>
              </a:rPr>
              <a:t> </a:t>
            </a:r>
            <a:r>
              <a:rPr sz="1400" i="1" spc="-10" dirty="0">
                <a:latin typeface="Tw Cen MT"/>
                <a:cs typeface="Tw Cen MT"/>
              </a:rPr>
              <a:t>funzionali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31607" y="4714494"/>
            <a:ext cx="103203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1400" i="1" spc="-5" dirty="0">
                <a:latin typeface="Tw Cen MT"/>
                <a:cs typeface="Tw Cen MT"/>
              </a:rPr>
              <a:t>Non</a:t>
            </a:r>
            <a:r>
              <a:rPr sz="1400" i="1" spc="-70" dirty="0">
                <a:latin typeface="Tw Cen MT"/>
                <a:cs typeface="Tw Cen MT"/>
              </a:rPr>
              <a:t> </a:t>
            </a:r>
            <a:r>
              <a:rPr sz="1400" i="1" spc="-5" dirty="0">
                <a:latin typeface="Tw Cen MT"/>
                <a:cs typeface="Tw Cen MT"/>
              </a:rPr>
              <a:t>direttamente  correlati  </a:t>
            </a:r>
            <a:r>
              <a:rPr sz="1400" i="1" spc="-10" dirty="0">
                <a:latin typeface="Tw Cen MT"/>
                <a:cs typeface="Tw Cen MT"/>
              </a:rPr>
              <a:t>all’assistenza</a:t>
            </a:r>
            <a:endParaRPr sz="1400" dirty="0">
              <a:latin typeface="Tw Cen MT"/>
              <a:cs typeface="Tw Cen MT"/>
            </a:endParaRPr>
          </a:p>
        </p:txBody>
      </p:sp>
      <p:sp>
        <p:nvSpPr>
          <p:cNvPr id="35" name="object 9"/>
          <p:cNvSpPr txBox="1">
            <a:spLocks/>
          </p:cNvSpPr>
          <p:nvPr/>
        </p:nvSpPr>
        <p:spPr>
          <a:xfrm>
            <a:off x="966399" y="1075578"/>
            <a:ext cx="7776864" cy="62901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/>
            <a:r>
              <a:rPr lang="it-IT" sz="2000" dirty="0" smtClean="0">
                <a:solidFill>
                  <a:schemeClr val="tx1"/>
                </a:solidFill>
              </a:rPr>
              <a:t>Iniziare dai processi «core» o direttamente correlati al servizio da erogare. </a:t>
            </a:r>
          </a:p>
          <a:p>
            <a:pPr marL="12700"/>
            <a:r>
              <a:rPr lang="it-IT" sz="2000" dirty="0" smtClean="0">
                <a:solidFill>
                  <a:schemeClr val="tx1"/>
                </a:solidFill>
              </a:rPr>
              <a:t>Es. sanità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36" name="object 9"/>
          <p:cNvSpPr txBox="1">
            <a:spLocks/>
          </p:cNvSpPr>
          <p:nvPr/>
        </p:nvSpPr>
        <p:spPr>
          <a:xfrm>
            <a:off x="611560" y="2056882"/>
            <a:ext cx="720080" cy="32124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/>
            <a:r>
              <a:rPr lang="it-IT" sz="2000" dirty="0" smtClean="0">
                <a:solidFill>
                  <a:schemeClr val="tx1"/>
                </a:solidFill>
              </a:rPr>
              <a:t>1°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37" name="object 9"/>
          <p:cNvSpPr txBox="1">
            <a:spLocks/>
          </p:cNvSpPr>
          <p:nvPr/>
        </p:nvSpPr>
        <p:spPr>
          <a:xfrm>
            <a:off x="622400" y="3509266"/>
            <a:ext cx="720080" cy="32124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/>
            <a:r>
              <a:rPr lang="it-IT" sz="2000" dirty="0">
                <a:solidFill>
                  <a:schemeClr val="tx1"/>
                </a:solidFill>
              </a:rPr>
              <a:t>2</a:t>
            </a:r>
            <a:r>
              <a:rPr lang="it-IT" sz="2000" dirty="0" smtClean="0">
                <a:solidFill>
                  <a:schemeClr val="tx1"/>
                </a:solidFill>
              </a:rPr>
              <a:t>°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38" name="object 9"/>
          <p:cNvSpPr txBox="1">
            <a:spLocks/>
          </p:cNvSpPr>
          <p:nvPr/>
        </p:nvSpPr>
        <p:spPr>
          <a:xfrm>
            <a:off x="606359" y="4930829"/>
            <a:ext cx="720080" cy="32124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/>
            <a:r>
              <a:rPr lang="it-IT" sz="2000" dirty="0" smtClean="0">
                <a:solidFill>
                  <a:schemeClr val="tx1"/>
                </a:solidFill>
              </a:rPr>
              <a:t>3°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0467" y="1556792"/>
            <a:ext cx="7560840" cy="62773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5" dirty="0">
                <a:solidFill>
                  <a:srgbClr val="000000"/>
                </a:solidFill>
                <a:latin typeface="Calibri"/>
                <a:cs typeface="Calibri"/>
              </a:rPr>
              <a:t>… </a:t>
            </a:r>
            <a:r>
              <a:rPr sz="4000" i="1" spc="-20" dirty="0">
                <a:solidFill>
                  <a:srgbClr val="000000"/>
                </a:solidFill>
                <a:latin typeface="Calibri"/>
                <a:cs typeface="Calibri"/>
              </a:rPr>
              <a:t>Perché </a:t>
            </a:r>
            <a:r>
              <a:rPr sz="4000" i="1" spc="-10" dirty="0">
                <a:solidFill>
                  <a:srgbClr val="000000"/>
                </a:solidFill>
                <a:latin typeface="Calibri"/>
                <a:cs typeface="Calibri"/>
              </a:rPr>
              <a:t>non </a:t>
            </a:r>
            <a:r>
              <a:rPr sz="4000" i="1" spc="-30" dirty="0">
                <a:solidFill>
                  <a:srgbClr val="000000"/>
                </a:solidFill>
                <a:latin typeface="Calibri"/>
                <a:cs typeface="Calibri"/>
              </a:rPr>
              <a:t>basta </a:t>
            </a:r>
            <a:r>
              <a:rPr sz="4000" i="1" spc="-5" dirty="0">
                <a:solidFill>
                  <a:srgbClr val="000000"/>
                </a:solidFill>
                <a:latin typeface="Calibri"/>
                <a:cs typeface="Calibri"/>
              </a:rPr>
              <a:t>la </a:t>
            </a:r>
            <a:r>
              <a:rPr sz="4000" i="1" spc="-15" dirty="0">
                <a:solidFill>
                  <a:srgbClr val="000000"/>
                </a:solidFill>
                <a:latin typeface="Calibri"/>
                <a:cs typeface="Calibri"/>
              </a:rPr>
              <a:t>Flow</a:t>
            </a:r>
            <a:r>
              <a:rPr sz="4000" i="1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i="1" spc="-10" dirty="0">
                <a:solidFill>
                  <a:srgbClr val="000000"/>
                </a:solidFill>
                <a:latin typeface="Calibri"/>
                <a:cs typeface="Calibri"/>
              </a:rPr>
              <a:t>Chart?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5856" y="2451342"/>
            <a:ext cx="4392488" cy="23607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66" dirty="0">
                <a:latin typeface="+mn-lt"/>
                <a:cs typeface="+mn-cs"/>
              </a:rPr>
              <a:t>Perché non utilizzare i flussi esistenti ?</a:t>
            </a:r>
          </a:p>
          <a:p>
            <a:pPr marL="636905" indent="-342900">
              <a:spcBef>
                <a:spcPts val="1975"/>
              </a:spcBef>
              <a:buFont typeface="Arial"/>
              <a:buChar char="•"/>
              <a:tabLst>
                <a:tab pos="636905" algn="l"/>
                <a:tab pos="637540" algn="l"/>
              </a:tabLst>
            </a:pPr>
            <a:r>
              <a:rPr sz="2266" dirty="0" err="1">
                <a:latin typeface="+mn-lt"/>
                <a:cs typeface="+mn-cs"/>
              </a:rPr>
              <a:t>Spesso</a:t>
            </a:r>
            <a:r>
              <a:rPr sz="2266" dirty="0">
                <a:latin typeface="+mn-lt"/>
                <a:cs typeface="+mn-cs"/>
              </a:rPr>
              <a:t> non sono operativi</a:t>
            </a:r>
          </a:p>
          <a:p>
            <a:pPr marL="636905" indent="-342900">
              <a:buFont typeface="Arial"/>
              <a:buChar char="•"/>
              <a:tabLst>
                <a:tab pos="636905" algn="l"/>
                <a:tab pos="637540" algn="l"/>
              </a:tabLst>
            </a:pPr>
            <a:r>
              <a:rPr sz="2266" dirty="0">
                <a:latin typeface="+mn-lt"/>
                <a:cs typeface="+mn-cs"/>
              </a:rPr>
              <a:t>Esprimono ‘’intenzioni’’</a:t>
            </a:r>
          </a:p>
          <a:p>
            <a:pPr marL="636905" indent="-342900">
              <a:buFont typeface="Arial"/>
              <a:buChar char="•"/>
              <a:tabLst>
                <a:tab pos="636905" algn="l"/>
                <a:tab pos="637540" algn="l"/>
              </a:tabLst>
            </a:pPr>
            <a:r>
              <a:rPr sz="2266" dirty="0">
                <a:latin typeface="+mn-lt"/>
                <a:cs typeface="+mn-cs"/>
              </a:rPr>
              <a:t>Non evidenziano gli sprechi</a:t>
            </a:r>
          </a:p>
          <a:p>
            <a:pPr marL="636905" indent="-342900">
              <a:buFont typeface="Arial"/>
              <a:buChar char="•"/>
              <a:tabLst>
                <a:tab pos="636905" algn="l"/>
                <a:tab pos="637540" algn="l"/>
              </a:tabLst>
            </a:pPr>
            <a:r>
              <a:rPr sz="2266" dirty="0">
                <a:latin typeface="+mn-lt"/>
                <a:cs typeface="+mn-cs"/>
              </a:rPr>
              <a:t>Non sono misurati</a:t>
            </a:r>
          </a:p>
        </p:txBody>
      </p:sp>
      <p:sp>
        <p:nvSpPr>
          <p:cNvPr id="11" name="object 11"/>
          <p:cNvSpPr/>
          <p:nvPr/>
        </p:nvSpPr>
        <p:spPr>
          <a:xfrm>
            <a:off x="703205" y="2451342"/>
            <a:ext cx="2430018" cy="3610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/>
          <p:cNvSpPr txBox="1">
            <a:spLocks/>
          </p:cNvSpPr>
          <p:nvPr/>
        </p:nvSpPr>
        <p:spPr>
          <a:xfrm>
            <a:off x="683568" y="332656"/>
            <a:ext cx="6336704" cy="99835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/>
            <a:r>
              <a:rPr lang="it-IT" sz="3200" dirty="0" smtClean="0"/>
              <a:t>Mappare il valore: superamento dei limiti tradizionali</a:t>
            </a:r>
            <a:endParaRPr lang="it-IT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t="57341" r="28693" b="22075"/>
          <a:stretch/>
        </p:blipFill>
        <p:spPr>
          <a:xfrm>
            <a:off x="6867480" y="494974"/>
            <a:ext cx="1884292" cy="5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12420" y="1701122"/>
            <a:ext cx="3618701" cy="3891432"/>
          </a:xfrm>
        </p:spPr>
        <p:txBody>
          <a:bodyPr>
            <a:normAutofit fontScale="70000" lnSpcReduction="20000"/>
          </a:bodyPr>
          <a:lstStyle/>
          <a:p>
            <a:pPr marR="67306">
              <a:buClr>
                <a:srgbClr val="FF0000"/>
              </a:buClr>
              <a:tabLst>
                <a:tab pos="354945" algn="l"/>
                <a:tab pos="355579" algn="l"/>
              </a:tabLst>
            </a:pPr>
            <a:endParaRPr lang="it-IT" sz="2133" dirty="0"/>
          </a:p>
          <a:p>
            <a:pPr marL="355579" marR="520035" indent="-342881" defTabSz="457200">
              <a:spcBef>
                <a:spcPts val="1630"/>
              </a:spcBef>
              <a:buClr>
                <a:srgbClr val="FF0000"/>
              </a:buClr>
              <a:buFont typeface="Wingdings"/>
              <a:buChar char=""/>
              <a:tabLst>
                <a:tab pos="354945" algn="l"/>
                <a:tab pos="355579" algn="l"/>
              </a:tabLst>
            </a:pPr>
            <a:r>
              <a:rPr lang="it-IT" sz="2600" spc="-5" dirty="0">
                <a:latin typeface="Arial"/>
                <a:cs typeface="Arial"/>
              </a:rPr>
              <a:t>Chi svolge l’attività?</a:t>
            </a:r>
          </a:p>
          <a:p>
            <a:pPr marL="355579" marR="520035" indent="-342881" defTabSz="457200">
              <a:spcBef>
                <a:spcPts val="1630"/>
              </a:spcBef>
              <a:buClr>
                <a:srgbClr val="FF0000"/>
              </a:buClr>
              <a:buFont typeface="Wingdings"/>
              <a:buChar char=""/>
              <a:tabLst>
                <a:tab pos="354945" algn="l"/>
                <a:tab pos="355579" algn="l"/>
              </a:tabLst>
            </a:pPr>
            <a:r>
              <a:rPr lang="it-IT" sz="2600" spc="-5" dirty="0">
                <a:latin typeface="Arial"/>
                <a:cs typeface="Arial"/>
              </a:rPr>
              <a:t>Quali strumenti utilizza?</a:t>
            </a:r>
          </a:p>
          <a:p>
            <a:pPr marL="355579" marR="520035" indent="-342881" defTabSz="457200">
              <a:spcBef>
                <a:spcPts val="1630"/>
              </a:spcBef>
              <a:buClr>
                <a:srgbClr val="FF0000"/>
              </a:buClr>
              <a:buFont typeface="Wingdings"/>
              <a:buChar char=""/>
              <a:tabLst>
                <a:tab pos="354945" algn="l"/>
                <a:tab pos="355579" algn="l"/>
              </a:tabLst>
            </a:pPr>
            <a:r>
              <a:rPr lang="it-IT" sz="2600" spc="-5" dirty="0">
                <a:latin typeface="Arial"/>
                <a:cs typeface="Arial"/>
              </a:rPr>
              <a:t>Quanto tempo dedica all’attività?</a:t>
            </a:r>
          </a:p>
          <a:p>
            <a:pPr marL="355579" marR="520035" indent="-342881" defTabSz="457200">
              <a:spcBef>
                <a:spcPts val="1630"/>
              </a:spcBef>
              <a:buClr>
                <a:srgbClr val="FF0000"/>
              </a:buClr>
              <a:buFont typeface="Wingdings"/>
              <a:buChar char=""/>
              <a:tabLst>
                <a:tab pos="354945" algn="l"/>
                <a:tab pos="355579" algn="l"/>
              </a:tabLst>
            </a:pPr>
            <a:r>
              <a:rPr lang="it-IT" sz="2600" spc="-5" dirty="0">
                <a:latin typeface="Arial"/>
                <a:cs typeface="Arial"/>
              </a:rPr>
              <a:t>Quali sono gli input e gli output?</a:t>
            </a:r>
          </a:p>
          <a:p>
            <a:pPr marL="355579" marR="520035" indent="-342881" defTabSz="457200">
              <a:spcBef>
                <a:spcPts val="1630"/>
              </a:spcBef>
              <a:buClr>
                <a:srgbClr val="FF0000"/>
              </a:buClr>
              <a:buFont typeface="Wingdings"/>
              <a:buChar char=""/>
              <a:tabLst>
                <a:tab pos="354945" algn="l"/>
                <a:tab pos="355579" algn="l"/>
              </a:tabLst>
            </a:pPr>
            <a:r>
              <a:rPr lang="it-IT" sz="2600" spc="-5" dirty="0">
                <a:latin typeface="Arial"/>
                <a:cs typeface="Arial"/>
              </a:rPr>
              <a:t>Quanto dura l’attività?</a:t>
            </a:r>
          </a:p>
          <a:p>
            <a:pPr marL="355579" marR="520035" indent="-342881" defTabSz="457200">
              <a:spcBef>
                <a:spcPts val="1630"/>
              </a:spcBef>
              <a:buClr>
                <a:srgbClr val="FF0000"/>
              </a:buClr>
              <a:buFont typeface="Wingdings"/>
              <a:buChar char=""/>
              <a:tabLst>
                <a:tab pos="354945" algn="l"/>
                <a:tab pos="355579" algn="l"/>
              </a:tabLst>
            </a:pPr>
            <a:r>
              <a:rPr lang="it-IT" sz="2600" spc="-5" dirty="0">
                <a:latin typeface="Arial"/>
                <a:cs typeface="Arial"/>
              </a:rPr>
              <a:t>Come sono relazionate le attività</a:t>
            </a:r>
          </a:p>
          <a:p>
            <a:pPr marL="355579" marR="520035" indent="-342881" defTabSz="457200">
              <a:spcBef>
                <a:spcPts val="1630"/>
              </a:spcBef>
              <a:buClr>
                <a:srgbClr val="FF0000"/>
              </a:buClr>
              <a:buFont typeface="Wingdings"/>
              <a:buChar char=""/>
              <a:tabLst>
                <a:tab pos="354945" algn="l"/>
                <a:tab pos="355579" algn="l"/>
              </a:tabLst>
            </a:pPr>
            <a:endParaRPr lang="it-IT" sz="2600" spc="-5" dirty="0">
              <a:solidFill>
                <a:schemeClr val="tx2"/>
              </a:solidFill>
              <a:latin typeface="Arial"/>
              <a:cs typeface="Arial"/>
            </a:endParaRPr>
          </a:p>
          <a:p>
            <a:pPr marL="457051" indent="-457051">
              <a:buClr>
                <a:srgbClr val="FF0000"/>
              </a:buClr>
              <a:tabLst>
                <a:tab pos="354945" algn="l"/>
                <a:tab pos="355579" algn="l"/>
              </a:tabLst>
            </a:pPr>
            <a:endParaRPr lang="it-IT" dirty="0"/>
          </a:p>
          <a:p>
            <a:pPr>
              <a:buClr>
                <a:srgbClr val="FF0000"/>
              </a:buClr>
              <a:tabLst>
                <a:tab pos="354945" algn="l"/>
                <a:tab pos="355579" algn="l"/>
              </a:tabLst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5" y="476672"/>
            <a:ext cx="6120680" cy="593894"/>
          </a:xfrm>
        </p:spPr>
        <p:txBody>
          <a:bodyPr>
            <a:noAutofit/>
          </a:bodyPr>
          <a:lstStyle/>
          <a:p>
            <a:pPr marL="12700"/>
            <a:r>
              <a:rPr lang="it-IT" sz="3600" dirty="0"/>
              <a:t>Mappare e Caratterizzare il flusso del valore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16832"/>
            <a:ext cx="4895168" cy="2517514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 rotWithShape="1">
          <a:blip r:embed="rId3"/>
          <a:srcRect t="57341" r="28693" b="22075"/>
          <a:stretch/>
        </p:blipFill>
        <p:spPr>
          <a:xfrm>
            <a:off x="6804248" y="627283"/>
            <a:ext cx="1884292" cy="5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7"/>
          <p:cNvSpPr/>
          <p:nvPr/>
        </p:nvSpPr>
        <p:spPr>
          <a:xfrm>
            <a:off x="6920707" y="610791"/>
            <a:ext cx="661797" cy="970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9" name="object 20"/>
          <p:cNvSpPr txBox="1"/>
          <p:nvPr/>
        </p:nvSpPr>
        <p:spPr>
          <a:xfrm>
            <a:off x="7033293" y="665784"/>
            <a:ext cx="415767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4" algn="ctr">
              <a:lnSpc>
                <a:spcPct val="99700"/>
              </a:lnSpc>
              <a:spcBef>
                <a:spcPts val="100"/>
              </a:spcBef>
            </a:pPr>
            <a:r>
              <a:rPr sz="1550" spc="-9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550" spc="-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e  e    </a:t>
            </a:r>
            <a:r>
              <a:rPr sz="1550" spc="-11" dirty="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1550" spc="-3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81" name="object 85"/>
          <p:cNvSpPr txBox="1"/>
          <p:nvPr/>
        </p:nvSpPr>
        <p:spPr>
          <a:xfrm>
            <a:off x="391412" y="1080522"/>
            <a:ext cx="8359508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579" marR="520035" indent="-342881">
              <a:spcBef>
                <a:spcPts val="1630"/>
              </a:spcBef>
              <a:buClr>
                <a:srgbClr val="FF0000"/>
              </a:buClr>
              <a:buFont typeface="Wingdings"/>
              <a:buChar char=""/>
              <a:tabLst>
                <a:tab pos="354945" algn="l"/>
                <a:tab pos="355579" algn="l"/>
              </a:tabLst>
            </a:pPr>
            <a:r>
              <a:rPr lang="it-IT" spc="-5" dirty="0">
                <a:latin typeface="Arial"/>
                <a:cs typeface="Arial"/>
              </a:rPr>
              <a:t>Idealmente, il flusso del valore, dalla richiesta del cliente / utente alla evasione della richiesta (consegna al cliente), scorre </a:t>
            </a:r>
            <a:r>
              <a:rPr lang="it-IT" b="1" spc="-5" dirty="0">
                <a:latin typeface="Arial"/>
                <a:cs typeface="Arial"/>
              </a:rPr>
              <a:t>ininterrotto e veloce, senza rallentamenti né oscillazioni </a:t>
            </a:r>
            <a:r>
              <a:rPr lang="it-IT" spc="-5" dirty="0">
                <a:latin typeface="Arial"/>
                <a:cs typeface="Arial"/>
              </a:rPr>
              <a:t>(variabilità di processo).</a:t>
            </a:r>
          </a:p>
        </p:txBody>
      </p:sp>
      <p:sp>
        <p:nvSpPr>
          <p:cNvPr id="82" name="object 86"/>
          <p:cNvSpPr txBox="1">
            <a:spLocks noGrp="1"/>
          </p:cNvSpPr>
          <p:nvPr>
            <p:ph type="title"/>
          </p:nvPr>
        </p:nvSpPr>
        <p:spPr>
          <a:xfrm>
            <a:off x="334817" y="353146"/>
            <a:ext cx="5258989" cy="671209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12700"/>
            <a:r>
              <a:rPr sz="4249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dirty="0"/>
              <a:t>Far scorrere </a:t>
            </a:r>
            <a:r>
              <a:rPr sz="3600" dirty="0" err="1"/>
              <a:t>il</a:t>
            </a:r>
            <a:r>
              <a:rPr sz="3600" dirty="0"/>
              <a:t> </a:t>
            </a:r>
            <a:r>
              <a:rPr lang="it-IT" sz="3600" dirty="0"/>
              <a:t>F</a:t>
            </a:r>
            <a:r>
              <a:rPr sz="3600" dirty="0" err="1"/>
              <a:t>lusso</a:t>
            </a:r>
            <a:endParaRPr sz="3600" dirty="0"/>
          </a:p>
        </p:txBody>
      </p:sp>
      <p:sp>
        <p:nvSpPr>
          <p:cNvPr id="85" name="object 88"/>
          <p:cNvSpPr/>
          <p:nvPr/>
        </p:nvSpPr>
        <p:spPr>
          <a:xfrm>
            <a:off x="6868288" y="566481"/>
            <a:ext cx="612648" cy="498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88" name="object 91"/>
          <p:cNvSpPr txBox="1"/>
          <p:nvPr/>
        </p:nvSpPr>
        <p:spPr>
          <a:xfrm>
            <a:off x="6980586" y="620840"/>
            <a:ext cx="390526" cy="489238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550" spc="-11" dirty="0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550" spc="-1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103" name="Immagine 102"/>
          <p:cNvPicPr>
            <a:picLocks noChangeAspect="1"/>
          </p:cNvPicPr>
          <p:nvPr/>
        </p:nvPicPr>
        <p:blipFill rotWithShape="1">
          <a:blip r:embed="rId4"/>
          <a:srcRect l="17070" t="37719" r="39062" b="41698"/>
          <a:stretch/>
        </p:blipFill>
        <p:spPr>
          <a:xfrm>
            <a:off x="7169155" y="403729"/>
            <a:ext cx="1159208" cy="574084"/>
          </a:xfrm>
          <a:prstGeom prst="rect">
            <a:avLst/>
          </a:prstGeom>
        </p:spPr>
      </p:pic>
      <p:sp>
        <p:nvSpPr>
          <p:cNvPr id="11" name="Segnaposto contenuto 13"/>
          <p:cNvSpPr txBox="1">
            <a:spLocks/>
          </p:cNvSpPr>
          <p:nvPr/>
        </p:nvSpPr>
        <p:spPr>
          <a:xfrm>
            <a:off x="280938" y="2042434"/>
            <a:ext cx="8375651" cy="13292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en-US"/>
            </a:defPPr>
            <a:lvl1pPr marL="355579" marR="520035" indent="-342881">
              <a:spcBef>
                <a:spcPts val="1630"/>
              </a:spcBef>
              <a:buClr>
                <a:srgbClr val="FF0000"/>
              </a:buClr>
              <a:buFont typeface="Wingdings"/>
              <a:buChar char=""/>
              <a:tabLst>
                <a:tab pos="354945" algn="l"/>
                <a:tab pos="355579" algn="l"/>
              </a:tabLst>
              <a:defRPr sz="2400" spc="-5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marL="639763" indent="-461963"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tx1"/>
                </a:solidFill>
              </a:rPr>
              <a:t>Una delle caratteristiche più frequenti nei processi è l’alta variabilità delle performance. </a:t>
            </a:r>
          </a:p>
          <a:p>
            <a:pPr marL="639763" indent="-461963"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schemeClr val="tx1"/>
                </a:solidFill>
              </a:rPr>
              <a:t>Per garantire efficienza nel processo di miglioramento e sostenibilità delle prestazioni ottenute, il percorso più efficace è il seguente:</a:t>
            </a:r>
          </a:p>
        </p:txBody>
      </p:sp>
      <p:cxnSp>
        <p:nvCxnSpPr>
          <p:cNvPr id="12" name="Connettore 2 11"/>
          <p:cNvCxnSpPr>
            <a:cxnSpLocks noChangeShapeType="1"/>
          </p:cNvCxnSpPr>
          <p:nvPr/>
        </p:nvCxnSpPr>
        <p:spPr bwMode="auto">
          <a:xfrm flipV="1">
            <a:off x="710103" y="3426239"/>
            <a:ext cx="0" cy="3238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" name="Connettore 2 12"/>
          <p:cNvCxnSpPr/>
          <p:nvPr/>
        </p:nvCxnSpPr>
        <p:spPr>
          <a:xfrm>
            <a:off x="714017" y="6656689"/>
            <a:ext cx="6375797" cy="15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igura a mano libera 6"/>
          <p:cNvSpPr>
            <a:spLocks noChangeArrowheads="1"/>
          </p:cNvSpPr>
          <p:nvPr/>
        </p:nvSpPr>
        <p:spPr bwMode="auto">
          <a:xfrm>
            <a:off x="713955" y="4106600"/>
            <a:ext cx="4061222" cy="2282825"/>
          </a:xfrm>
          <a:custGeom>
            <a:avLst/>
            <a:gdLst>
              <a:gd name="T0" fmla="*/ 0 w 2183642"/>
              <a:gd name="T1" fmla="*/ 2282722 h 1175982"/>
              <a:gd name="T2" fmla="*/ 575312 w 2183642"/>
              <a:gd name="T3" fmla="*/ 110382 h 1175982"/>
              <a:gd name="T4" fmla="*/ 1252149 w 2183642"/>
              <a:gd name="T5" fmla="*/ 2176754 h 1175982"/>
              <a:gd name="T6" fmla="*/ 1928986 w 2183642"/>
              <a:gd name="T7" fmla="*/ 136874 h 1175982"/>
              <a:gd name="T8" fmla="*/ 2402773 w 2183642"/>
              <a:gd name="T9" fmla="*/ 1355503 h 1175982"/>
              <a:gd name="T10" fmla="*/ 2842718 w 2183642"/>
              <a:gd name="T11" fmla="*/ 110382 h 1175982"/>
              <a:gd name="T12" fmla="*/ 3282662 w 2183642"/>
              <a:gd name="T13" fmla="*/ 905140 h 1175982"/>
              <a:gd name="T14" fmla="*/ 3621079 w 2183642"/>
              <a:gd name="T15" fmla="*/ 136874 h 1175982"/>
              <a:gd name="T16" fmla="*/ 3925657 w 2183642"/>
              <a:gd name="T17" fmla="*/ 507762 h 1175982"/>
              <a:gd name="T18" fmla="*/ 4094866 w 2183642"/>
              <a:gd name="T19" fmla="*/ 136874 h 1175982"/>
              <a:gd name="T20" fmla="*/ 4365601 w 2183642"/>
              <a:gd name="T21" fmla="*/ 348810 h 1175982"/>
              <a:gd name="T22" fmla="*/ 4568653 w 2183642"/>
              <a:gd name="T23" fmla="*/ 110382 h 1175982"/>
              <a:gd name="T24" fmla="*/ 4805545 w 2183642"/>
              <a:gd name="T25" fmla="*/ 269334 h 1175982"/>
              <a:gd name="T26" fmla="*/ 5008598 w 2183642"/>
              <a:gd name="T27" fmla="*/ 110382 h 1175982"/>
              <a:gd name="T28" fmla="*/ 5245489 w 2183642"/>
              <a:gd name="T29" fmla="*/ 269334 h 1175982"/>
              <a:gd name="T30" fmla="*/ 5414701 w 2183642"/>
              <a:gd name="T31" fmla="*/ 136874 h 11759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83642"/>
              <a:gd name="T49" fmla="*/ 0 h 1175982"/>
              <a:gd name="T50" fmla="*/ 2183642 w 2183642"/>
              <a:gd name="T51" fmla="*/ 1175982 h 117598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83642" h="1175982">
                <a:moveTo>
                  <a:pt x="0" y="1175982"/>
                </a:moveTo>
                <a:cubicBezTo>
                  <a:pt x="73925" y="620972"/>
                  <a:pt x="147851" y="65963"/>
                  <a:pt x="232012" y="56865"/>
                </a:cubicBezTo>
                <a:cubicBezTo>
                  <a:pt x="316173" y="47767"/>
                  <a:pt x="413982" y="1119116"/>
                  <a:pt x="504967" y="1121391"/>
                </a:cubicBezTo>
                <a:cubicBezTo>
                  <a:pt x="595952" y="1123666"/>
                  <a:pt x="700585" y="141026"/>
                  <a:pt x="777922" y="70513"/>
                </a:cubicBezTo>
                <a:cubicBezTo>
                  <a:pt x="855259" y="0"/>
                  <a:pt x="907576" y="700585"/>
                  <a:pt x="968991" y="698310"/>
                </a:cubicBezTo>
                <a:cubicBezTo>
                  <a:pt x="1030406" y="696035"/>
                  <a:pt x="1087272" y="95534"/>
                  <a:pt x="1146412" y="56865"/>
                </a:cubicBezTo>
                <a:cubicBezTo>
                  <a:pt x="1205552" y="18196"/>
                  <a:pt x="1271517" y="464023"/>
                  <a:pt x="1323833" y="466298"/>
                </a:cubicBezTo>
                <a:cubicBezTo>
                  <a:pt x="1376149" y="468573"/>
                  <a:pt x="1417092" y="104632"/>
                  <a:pt x="1460310" y="70513"/>
                </a:cubicBezTo>
                <a:cubicBezTo>
                  <a:pt x="1503528" y="36394"/>
                  <a:pt x="1551295" y="261582"/>
                  <a:pt x="1583140" y="261582"/>
                </a:cubicBezTo>
                <a:cubicBezTo>
                  <a:pt x="1614985" y="261582"/>
                  <a:pt x="1621809" y="84161"/>
                  <a:pt x="1651379" y="70513"/>
                </a:cubicBezTo>
                <a:cubicBezTo>
                  <a:pt x="1680949" y="56865"/>
                  <a:pt x="1728716" y="181970"/>
                  <a:pt x="1760561" y="179695"/>
                </a:cubicBezTo>
                <a:cubicBezTo>
                  <a:pt x="1792406" y="177420"/>
                  <a:pt x="1812878" y="63689"/>
                  <a:pt x="1842448" y="56865"/>
                </a:cubicBezTo>
                <a:cubicBezTo>
                  <a:pt x="1872018" y="50041"/>
                  <a:pt x="1908412" y="138752"/>
                  <a:pt x="1937982" y="138752"/>
                </a:cubicBezTo>
                <a:cubicBezTo>
                  <a:pt x="1967552" y="138752"/>
                  <a:pt x="1990299" y="56865"/>
                  <a:pt x="2019869" y="56865"/>
                </a:cubicBezTo>
                <a:cubicBezTo>
                  <a:pt x="2049439" y="56865"/>
                  <a:pt x="2088108" y="136477"/>
                  <a:pt x="2115403" y="138752"/>
                </a:cubicBezTo>
                <a:cubicBezTo>
                  <a:pt x="2142699" y="141027"/>
                  <a:pt x="2163170" y="105770"/>
                  <a:pt x="2183642" y="70513"/>
                </a:cubicBezTo>
              </a:path>
            </a:pathLst>
          </a:custGeom>
          <a:noFill/>
          <a:ln w="28575" algn="ctr">
            <a:solidFill>
              <a:srgbClr val="7F7F7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it-IT">
              <a:latin typeface="Agency FB" pitchFamily="34" charset="0"/>
            </a:endParaRPr>
          </a:p>
        </p:txBody>
      </p:sp>
      <p:cxnSp>
        <p:nvCxnSpPr>
          <p:cNvPr id="15" name="Connettore 1 7"/>
          <p:cNvCxnSpPr>
            <a:cxnSpLocks noChangeShapeType="1"/>
          </p:cNvCxnSpPr>
          <p:nvPr/>
        </p:nvCxnSpPr>
        <p:spPr bwMode="auto">
          <a:xfrm flipV="1">
            <a:off x="6089626" y="3563673"/>
            <a:ext cx="361950" cy="579438"/>
          </a:xfrm>
          <a:prstGeom prst="line">
            <a:avLst/>
          </a:prstGeom>
          <a:noFill/>
          <a:ln w="28575" algn="ctr">
            <a:solidFill>
              <a:srgbClr val="7F7F7F"/>
            </a:solidFill>
            <a:prstDash val="dash"/>
            <a:round/>
            <a:headEnd/>
            <a:tailEnd/>
          </a:ln>
        </p:spPr>
      </p:cxnSp>
      <p:sp>
        <p:nvSpPr>
          <p:cNvPr id="16" name="Figura a mano libera 8"/>
          <p:cNvSpPr>
            <a:spLocks noChangeArrowheads="1"/>
          </p:cNvSpPr>
          <p:nvPr/>
        </p:nvSpPr>
        <p:spPr bwMode="auto">
          <a:xfrm>
            <a:off x="4782320" y="4201848"/>
            <a:ext cx="435769" cy="46038"/>
          </a:xfrm>
          <a:custGeom>
            <a:avLst/>
            <a:gdLst>
              <a:gd name="T0" fmla="*/ 0 w 368490"/>
              <a:gd name="T1" fmla="*/ 45492 h 45492"/>
              <a:gd name="T2" fmla="*/ 150399 w 368490"/>
              <a:gd name="T3" fmla="*/ 4549 h 45492"/>
              <a:gd name="T4" fmla="*/ 300796 w 368490"/>
              <a:gd name="T5" fmla="*/ 31845 h 45492"/>
              <a:gd name="T6" fmla="*/ 472680 w 368490"/>
              <a:gd name="T7" fmla="*/ 4549 h 45492"/>
              <a:gd name="T8" fmla="*/ 580107 w 368490"/>
              <a:gd name="T9" fmla="*/ 4549 h 454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8490"/>
              <a:gd name="T16" fmla="*/ 0 h 45492"/>
              <a:gd name="T17" fmla="*/ 368490 w 368490"/>
              <a:gd name="T18" fmla="*/ 45492 h 454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8490" h="45492">
                <a:moveTo>
                  <a:pt x="0" y="45492"/>
                </a:moveTo>
                <a:cubicBezTo>
                  <a:pt x="31845" y="26157"/>
                  <a:pt x="63690" y="6823"/>
                  <a:pt x="95535" y="4549"/>
                </a:cubicBezTo>
                <a:cubicBezTo>
                  <a:pt x="127380" y="2275"/>
                  <a:pt x="156950" y="31845"/>
                  <a:pt x="191069" y="31845"/>
                </a:cubicBezTo>
                <a:cubicBezTo>
                  <a:pt x="225188" y="31845"/>
                  <a:pt x="270681" y="9098"/>
                  <a:pt x="300251" y="4549"/>
                </a:cubicBezTo>
                <a:cubicBezTo>
                  <a:pt x="329821" y="0"/>
                  <a:pt x="349155" y="2274"/>
                  <a:pt x="368490" y="4549"/>
                </a:cubicBezTo>
              </a:path>
            </a:pathLst>
          </a:custGeom>
          <a:noFill/>
          <a:ln w="28575" algn="ctr">
            <a:solidFill>
              <a:srgbClr val="7F7F7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it-IT">
              <a:latin typeface="Agency FB" pitchFamily="34" charset="0"/>
            </a:endParaRPr>
          </a:p>
        </p:txBody>
      </p:sp>
      <p:sp>
        <p:nvSpPr>
          <p:cNvPr id="17" name="Figura a mano libera 9"/>
          <p:cNvSpPr>
            <a:spLocks noChangeArrowheads="1"/>
          </p:cNvSpPr>
          <p:nvPr/>
        </p:nvSpPr>
        <p:spPr bwMode="auto">
          <a:xfrm>
            <a:off x="6440859" y="3517638"/>
            <a:ext cx="434579" cy="46037"/>
          </a:xfrm>
          <a:custGeom>
            <a:avLst/>
            <a:gdLst>
              <a:gd name="T0" fmla="*/ 0 w 368490"/>
              <a:gd name="T1" fmla="*/ 45492 h 45492"/>
              <a:gd name="T2" fmla="*/ 150399 w 368490"/>
              <a:gd name="T3" fmla="*/ 4549 h 45492"/>
              <a:gd name="T4" fmla="*/ 300796 w 368490"/>
              <a:gd name="T5" fmla="*/ 31845 h 45492"/>
              <a:gd name="T6" fmla="*/ 472680 w 368490"/>
              <a:gd name="T7" fmla="*/ 4549 h 45492"/>
              <a:gd name="T8" fmla="*/ 580107 w 368490"/>
              <a:gd name="T9" fmla="*/ 4549 h 454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8490"/>
              <a:gd name="T16" fmla="*/ 0 h 45492"/>
              <a:gd name="T17" fmla="*/ 368490 w 368490"/>
              <a:gd name="T18" fmla="*/ 45492 h 454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8490" h="45492">
                <a:moveTo>
                  <a:pt x="0" y="45492"/>
                </a:moveTo>
                <a:cubicBezTo>
                  <a:pt x="31845" y="26157"/>
                  <a:pt x="63690" y="6823"/>
                  <a:pt x="95535" y="4549"/>
                </a:cubicBezTo>
                <a:cubicBezTo>
                  <a:pt x="127380" y="2275"/>
                  <a:pt x="156950" y="31845"/>
                  <a:pt x="191069" y="31845"/>
                </a:cubicBezTo>
                <a:cubicBezTo>
                  <a:pt x="225188" y="31845"/>
                  <a:pt x="270681" y="9098"/>
                  <a:pt x="300251" y="4549"/>
                </a:cubicBezTo>
                <a:cubicBezTo>
                  <a:pt x="329821" y="0"/>
                  <a:pt x="349155" y="2274"/>
                  <a:pt x="368490" y="4549"/>
                </a:cubicBezTo>
              </a:path>
            </a:pathLst>
          </a:custGeom>
          <a:noFill/>
          <a:ln w="28575" algn="ctr">
            <a:solidFill>
              <a:srgbClr val="7F7F7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it-IT">
              <a:latin typeface="Agency FB" pitchFamily="34" charset="0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821111" y="3677973"/>
            <a:ext cx="2893219" cy="264318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400">
              <a:solidFill>
                <a:srgbClr val="000066"/>
              </a:solidFill>
              <a:latin typeface="Agency FB" pitchFamily="34" charset="0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3508352" y="3892286"/>
            <a:ext cx="1706165" cy="785812"/>
          </a:xfrm>
          <a:prstGeom prst="ellipse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400">
              <a:solidFill>
                <a:srgbClr val="000066"/>
              </a:solidFill>
              <a:latin typeface="Agency FB" pitchFamily="34" charset="0"/>
            </a:endParaRPr>
          </a:p>
        </p:txBody>
      </p:sp>
      <p:cxnSp>
        <p:nvCxnSpPr>
          <p:cNvPr id="20" name="Connettore 1 17"/>
          <p:cNvCxnSpPr>
            <a:cxnSpLocks noChangeShapeType="1"/>
          </p:cNvCxnSpPr>
          <p:nvPr/>
        </p:nvCxnSpPr>
        <p:spPr bwMode="auto">
          <a:xfrm>
            <a:off x="5225232" y="4206611"/>
            <a:ext cx="157163" cy="328612"/>
          </a:xfrm>
          <a:prstGeom prst="line">
            <a:avLst/>
          </a:prstGeom>
          <a:noFill/>
          <a:ln w="28575" algn="ctr">
            <a:solidFill>
              <a:srgbClr val="7F7F7F"/>
            </a:solidFill>
            <a:round/>
            <a:headEnd/>
            <a:tailEnd/>
          </a:ln>
        </p:spPr>
      </p:cxnSp>
      <p:cxnSp>
        <p:nvCxnSpPr>
          <p:cNvPr id="21" name="Connettore 1 22"/>
          <p:cNvCxnSpPr>
            <a:cxnSpLocks noChangeShapeType="1"/>
            <a:stCxn id="22" idx="0"/>
          </p:cNvCxnSpPr>
          <p:nvPr/>
        </p:nvCxnSpPr>
        <p:spPr bwMode="auto">
          <a:xfrm flipH="1">
            <a:off x="5385966" y="4224073"/>
            <a:ext cx="267891" cy="311150"/>
          </a:xfrm>
          <a:prstGeom prst="line">
            <a:avLst/>
          </a:prstGeom>
          <a:noFill/>
          <a:ln w="28575" algn="ctr">
            <a:solidFill>
              <a:srgbClr val="7F7F7F"/>
            </a:solidFill>
            <a:prstDash val="dash"/>
            <a:round/>
            <a:headEnd/>
            <a:tailEnd/>
          </a:ln>
        </p:spPr>
      </p:cxnSp>
      <p:sp>
        <p:nvSpPr>
          <p:cNvPr id="22" name="Figura a mano libera 27"/>
          <p:cNvSpPr>
            <a:spLocks noChangeArrowheads="1"/>
          </p:cNvSpPr>
          <p:nvPr/>
        </p:nvSpPr>
        <p:spPr bwMode="auto">
          <a:xfrm>
            <a:off x="5643141" y="4178038"/>
            <a:ext cx="434579" cy="46037"/>
          </a:xfrm>
          <a:custGeom>
            <a:avLst/>
            <a:gdLst>
              <a:gd name="T0" fmla="*/ 0 w 368490"/>
              <a:gd name="T1" fmla="*/ 45492 h 45492"/>
              <a:gd name="T2" fmla="*/ 150399 w 368490"/>
              <a:gd name="T3" fmla="*/ 4549 h 45492"/>
              <a:gd name="T4" fmla="*/ 300796 w 368490"/>
              <a:gd name="T5" fmla="*/ 31845 h 45492"/>
              <a:gd name="T6" fmla="*/ 472680 w 368490"/>
              <a:gd name="T7" fmla="*/ 4549 h 45492"/>
              <a:gd name="T8" fmla="*/ 580107 w 368490"/>
              <a:gd name="T9" fmla="*/ 4549 h 454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8490"/>
              <a:gd name="T16" fmla="*/ 0 h 45492"/>
              <a:gd name="T17" fmla="*/ 368490 w 368490"/>
              <a:gd name="T18" fmla="*/ 45492 h 454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8490" h="45492">
                <a:moveTo>
                  <a:pt x="0" y="45492"/>
                </a:moveTo>
                <a:cubicBezTo>
                  <a:pt x="31845" y="26157"/>
                  <a:pt x="63690" y="6823"/>
                  <a:pt x="95535" y="4549"/>
                </a:cubicBezTo>
                <a:cubicBezTo>
                  <a:pt x="127380" y="2275"/>
                  <a:pt x="156950" y="31845"/>
                  <a:pt x="191069" y="31845"/>
                </a:cubicBezTo>
                <a:cubicBezTo>
                  <a:pt x="225188" y="31845"/>
                  <a:pt x="270681" y="9098"/>
                  <a:pt x="300251" y="4549"/>
                </a:cubicBezTo>
                <a:cubicBezTo>
                  <a:pt x="329821" y="0"/>
                  <a:pt x="349155" y="2274"/>
                  <a:pt x="368490" y="4549"/>
                </a:cubicBezTo>
              </a:path>
            </a:pathLst>
          </a:custGeom>
          <a:noFill/>
          <a:ln w="28575" algn="ctr">
            <a:solidFill>
              <a:srgbClr val="7F7F7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it-IT">
              <a:latin typeface="Agency FB" pitchFamily="34" charset="0"/>
            </a:endParaRPr>
          </a:p>
        </p:txBody>
      </p:sp>
      <p:sp>
        <p:nvSpPr>
          <p:cNvPr id="23" name="Ovale 22"/>
          <p:cNvSpPr/>
          <p:nvPr/>
        </p:nvSpPr>
        <p:spPr>
          <a:xfrm>
            <a:off x="5214516" y="4095486"/>
            <a:ext cx="428625" cy="500062"/>
          </a:xfrm>
          <a:prstGeom prst="ellipse">
            <a:avLst/>
          </a:prstGeom>
          <a:noFill/>
          <a:ln w="19050">
            <a:solidFill>
              <a:srgbClr val="CCCC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t-IT" sz="1400">
              <a:solidFill>
                <a:srgbClr val="000066"/>
              </a:solidFill>
              <a:latin typeface="Agency FB" pitchFamily="34" charset="0"/>
            </a:endParaRPr>
          </a:p>
        </p:txBody>
      </p:sp>
      <p:sp>
        <p:nvSpPr>
          <p:cNvPr id="24" name="Segnaposto contenuto 13"/>
          <p:cNvSpPr txBox="1">
            <a:spLocks/>
          </p:cNvSpPr>
          <p:nvPr/>
        </p:nvSpPr>
        <p:spPr bwMode="auto">
          <a:xfrm>
            <a:off x="5633718" y="4597665"/>
            <a:ext cx="3293269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110000"/>
              <a:buFont typeface="Agency FB" pitchFamily="34" charset="0"/>
              <a:buAutoNum type="arabicPeriod"/>
            </a:pPr>
            <a:r>
              <a:rPr lang="it-IT" sz="1600" dirty="0">
                <a:solidFill>
                  <a:srgbClr val="003366"/>
                </a:solidFill>
                <a:latin typeface="Arial Narrow" pitchFamily="34" charset="0"/>
              </a:rPr>
              <a:t>Riduzione della variabilità - </a:t>
            </a:r>
            <a:r>
              <a:rPr lang="it-IT" sz="1600" b="1" dirty="0">
                <a:solidFill>
                  <a:srgbClr val="003366"/>
                </a:solidFill>
                <a:latin typeface="Arial Narrow" pitchFamily="34" charset="0"/>
              </a:rPr>
              <a:t>Standardizzazione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000"/>
              </a:buClr>
              <a:buSzPct val="110000"/>
              <a:buFont typeface="Agency FB" pitchFamily="34" charset="0"/>
              <a:buAutoNum type="arabicPeriod"/>
            </a:pPr>
            <a:r>
              <a:rPr lang="it-IT" sz="1600" dirty="0">
                <a:solidFill>
                  <a:srgbClr val="003366"/>
                </a:solidFill>
                <a:latin typeface="Arial Narrow" pitchFamily="34" charset="0"/>
              </a:rPr>
              <a:t>Stabilizzazione delle performance al limite superiore – </a:t>
            </a:r>
            <a:r>
              <a:rPr lang="it-IT" sz="1600" b="1" dirty="0">
                <a:solidFill>
                  <a:srgbClr val="003366"/>
                </a:solidFill>
                <a:latin typeface="Arial Narrow" pitchFamily="34" charset="0"/>
              </a:rPr>
              <a:t>Visualizzazione</a:t>
            </a:r>
            <a:endParaRPr lang="it-IT" sz="1600" dirty="0">
              <a:solidFill>
                <a:srgbClr val="003366"/>
              </a:solidFill>
              <a:latin typeface="Arial Narrow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CC00"/>
              </a:buClr>
              <a:buSzPct val="110000"/>
              <a:buFont typeface="Agency FB" pitchFamily="34" charset="0"/>
              <a:buAutoNum type="arabicPeriod"/>
            </a:pPr>
            <a:r>
              <a:rPr lang="it-IT" sz="1600" b="1" dirty="0" err="1">
                <a:solidFill>
                  <a:srgbClr val="003366"/>
                </a:solidFill>
                <a:latin typeface="Arial Narrow" pitchFamily="34" charset="0"/>
              </a:rPr>
              <a:t>Problem</a:t>
            </a:r>
            <a:r>
              <a:rPr lang="it-IT" sz="1600" b="1" dirty="0">
                <a:solidFill>
                  <a:srgbClr val="003366"/>
                </a:solidFill>
                <a:latin typeface="Arial Narrow" pitchFamily="34" charset="0"/>
              </a:rPr>
              <a:t> </a:t>
            </a:r>
            <a:r>
              <a:rPr lang="it-IT" sz="1600" b="1" dirty="0" err="1">
                <a:solidFill>
                  <a:srgbClr val="003366"/>
                </a:solidFill>
                <a:latin typeface="Arial Narrow" pitchFamily="34" charset="0"/>
              </a:rPr>
              <a:t>Solving</a:t>
            </a:r>
            <a:endParaRPr lang="it-IT" sz="1600" b="1" dirty="0">
              <a:solidFill>
                <a:srgbClr val="003366"/>
              </a:solidFill>
              <a:latin typeface="Arial Narrow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FF00"/>
              </a:buClr>
              <a:buSzPct val="110000"/>
              <a:buFont typeface="Agency FB" pitchFamily="34" charset="0"/>
              <a:buAutoNum type="arabicPeriod"/>
            </a:pPr>
            <a:r>
              <a:rPr lang="it-IT" sz="1600" b="1" dirty="0" err="1">
                <a:solidFill>
                  <a:srgbClr val="003366"/>
                </a:solidFill>
                <a:latin typeface="Arial Narrow" pitchFamily="34" charset="0"/>
              </a:rPr>
              <a:t>Kaizen</a:t>
            </a:r>
            <a:endParaRPr lang="it-IT" sz="16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5" name="CasellaDiTesto 35"/>
          <p:cNvSpPr txBox="1">
            <a:spLocks noChangeArrowheads="1"/>
          </p:cNvSpPr>
          <p:nvPr/>
        </p:nvSpPr>
        <p:spPr bwMode="auto">
          <a:xfrm>
            <a:off x="6686738" y="6326604"/>
            <a:ext cx="809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400" b="1" i="1" dirty="0">
                <a:solidFill>
                  <a:srgbClr val="000066"/>
                </a:solidFill>
                <a:latin typeface="Agency FB" pitchFamily="34" charset="0"/>
              </a:rPr>
              <a:t>Tempo</a:t>
            </a:r>
          </a:p>
        </p:txBody>
      </p:sp>
      <p:sp>
        <p:nvSpPr>
          <p:cNvPr id="27" name="CasellaDiTesto 35"/>
          <p:cNvSpPr txBox="1">
            <a:spLocks noChangeArrowheads="1"/>
          </p:cNvSpPr>
          <p:nvPr/>
        </p:nvSpPr>
        <p:spPr bwMode="auto">
          <a:xfrm>
            <a:off x="821110" y="3450981"/>
            <a:ext cx="12306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sz="1400" b="1" i="1" dirty="0" smtClean="0">
                <a:solidFill>
                  <a:srgbClr val="000066"/>
                </a:solidFill>
                <a:latin typeface="Agency FB" pitchFamily="34" charset="0"/>
              </a:rPr>
              <a:t>Performance</a:t>
            </a:r>
            <a:endParaRPr lang="it-IT" sz="1400" b="1" i="1" dirty="0">
              <a:solidFill>
                <a:srgbClr val="000066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5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4475" y="453863"/>
            <a:ext cx="6172200" cy="1143000"/>
          </a:xfrm>
        </p:spPr>
        <p:txBody>
          <a:bodyPr/>
          <a:lstStyle/>
          <a:p>
            <a:r>
              <a:rPr lang="it-IT" dirty="0"/>
              <a:t>Esempio in sanità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ED60B3-91D5-4BA2-930F-633C2BEDAFC7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5" name="object 3"/>
          <p:cNvSpPr/>
          <p:nvPr/>
        </p:nvSpPr>
        <p:spPr>
          <a:xfrm>
            <a:off x="4225584" y="3243074"/>
            <a:ext cx="455382" cy="384381"/>
          </a:xfrm>
          <a:custGeom>
            <a:avLst/>
            <a:gdLst/>
            <a:ahLst/>
            <a:cxnLst/>
            <a:rect l="l" t="t" r="r" b="b"/>
            <a:pathLst>
              <a:path w="538479" h="346075">
                <a:moveTo>
                  <a:pt x="537971" y="0"/>
                </a:moveTo>
                <a:lnTo>
                  <a:pt x="0" y="345948"/>
                </a:lnTo>
                <a:lnTo>
                  <a:pt x="537971" y="345948"/>
                </a:lnTo>
                <a:lnTo>
                  <a:pt x="537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1953333" y="1630679"/>
            <a:ext cx="2637242" cy="2124324"/>
          </a:xfrm>
          <a:custGeom>
            <a:avLst/>
            <a:gdLst/>
            <a:ahLst/>
            <a:cxnLst/>
            <a:rect l="l" t="t" r="r" b="b"/>
            <a:pathLst>
              <a:path w="3118485" h="1912620">
                <a:moveTo>
                  <a:pt x="2768092" y="1912620"/>
                </a:moveTo>
                <a:lnTo>
                  <a:pt x="2838069" y="1632585"/>
                </a:lnTo>
                <a:lnTo>
                  <a:pt x="3118104" y="1562608"/>
                </a:lnTo>
                <a:lnTo>
                  <a:pt x="2768092" y="1912620"/>
                </a:lnTo>
                <a:lnTo>
                  <a:pt x="0" y="1912620"/>
                </a:lnTo>
                <a:lnTo>
                  <a:pt x="0" y="0"/>
                </a:lnTo>
                <a:lnTo>
                  <a:pt x="3118104" y="0"/>
                </a:lnTo>
                <a:lnTo>
                  <a:pt x="3118104" y="1562608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6699306" y="3355847"/>
            <a:ext cx="483306" cy="387908"/>
          </a:xfrm>
          <a:custGeom>
            <a:avLst/>
            <a:gdLst/>
            <a:ahLst/>
            <a:cxnLst/>
            <a:rect l="l" t="t" r="r" b="b"/>
            <a:pathLst>
              <a:path w="571500" h="349250">
                <a:moveTo>
                  <a:pt x="571500" y="0"/>
                </a:moveTo>
                <a:lnTo>
                  <a:pt x="0" y="348995"/>
                </a:lnTo>
                <a:lnTo>
                  <a:pt x="571500" y="348995"/>
                </a:lnTo>
                <a:lnTo>
                  <a:pt x="571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4410840" y="1650492"/>
            <a:ext cx="2747865" cy="2146892"/>
          </a:xfrm>
          <a:custGeom>
            <a:avLst/>
            <a:gdLst/>
            <a:ahLst/>
            <a:cxnLst/>
            <a:rect l="l" t="t" r="r" b="b"/>
            <a:pathLst>
              <a:path w="3249295" h="1932939">
                <a:moveTo>
                  <a:pt x="2899536" y="1932432"/>
                </a:moveTo>
                <a:lnTo>
                  <a:pt x="2969513" y="1652778"/>
                </a:lnTo>
                <a:lnTo>
                  <a:pt x="3249167" y="1582801"/>
                </a:lnTo>
                <a:lnTo>
                  <a:pt x="2899536" y="1932432"/>
                </a:lnTo>
                <a:lnTo>
                  <a:pt x="0" y="1932432"/>
                </a:lnTo>
                <a:lnTo>
                  <a:pt x="0" y="0"/>
                </a:lnTo>
                <a:lnTo>
                  <a:pt x="3249167" y="0"/>
                </a:lnTo>
                <a:lnTo>
                  <a:pt x="3249167" y="1582801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1763688" y="1740407"/>
            <a:ext cx="4990299" cy="4385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6827000" y="2583306"/>
            <a:ext cx="985360" cy="2968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850" b="1" spc="-5" dirty="0">
                <a:solidFill>
                  <a:srgbClr val="943735"/>
                </a:solidFill>
                <a:latin typeface="Calibri"/>
                <a:cs typeface="Calibri"/>
              </a:rPr>
              <a:t>AS</a:t>
            </a:r>
            <a:r>
              <a:rPr sz="1850" b="1" spc="-8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850" b="1" spc="-5" dirty="0">
                <a:solidFill>
                  <a:srgbClr val="943735"/>
                </a:solidFill>
                <a:latin typeface="Calibri"/>
                <a:cs typeface="Calibri"/>
              </a:rPr>
              <a:t>IS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6818615" y="4407788"/>
            <a:ext cx="1281777" cy="2968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850" b="1" spc="-30" dirty="0">
                <a:solidFill>
                  <a:srgbClr val="943735"/>
                </a:solidFill>
                <a:latin typeface="Calibri"/>
                <a:cs typeface="Calibri"/>
              </a:rPr>
              <a:t>TO</a:t>
            </a:r>
            <a:r>
              <a:rPr sz="1850" b="1" spc="-9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1850" b="1" spc="-5" dirty="0">
                <a:solidFill>
                  <a:srgbClr val="943735"/>
                </a:solidFill>
                <a:latin typeface="Calibri"/>
                <a:cs typeface="Calibri"/>
              </a:rPr>
              <a:t>BE</a:t>
            </a:r>
            <a:endParaRPr sz="18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7"/>
          <p:cNvSpPr/>
          <p:nvPr/>
        </p:nvSpPr>
        <p:spPr>
          <a:xfrm>
            <a:off x="6920707" y="610791"/>
            <a:ext cx="661797" cy="970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9" name="object 20"/>
          <p:cNvSpPr txBox="1"/>
          <p:nvPr/>
        </p:nvSpPr>
        <p:spPr>
          <a:xfrm>
            <a:off x="7033293" y="665784"/>
            <a:ext cx="415767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4" algn="ctr">
              <a:lnSpc>
                <a:spcPct val="99700"/>
              </a:lnSpc>
              <a:spcBef>
                <a:spcPts val="100"/>
              </a:spcBef>
            </a:pPr>
            <a:r>
              <a:rPr sz="1550" spc="-9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550" spc="-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e  e    </a:t>
            </a:r>
            <a:r>
              <a:rPr sz="1550" spc="-11" dirty="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1550" spc="-3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82" name="object 86"/>
          <p:cNvSpPr txBox="1">
            <a:spLocks noGrp="1"/>
          </p:cNvSpPr>
          <p:nvPr>
            <p:ph type="title"/>
          </p:nvPr>
        </p:nvSpPr>
        <p:spPr>
          <a:xfrm>
            <a:off x="105099" y="252070"/>
            <a:ext cx="7266013" cy="671209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12700"/>
            <a:r>
              <a:rPr sz="4249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dirty="0"/>
              <a:t>Far scorrere </a:t>
            </a:r>
            <a:r>
              <a:rPr sz="3600" dirty="0" err="1"/>
              <a:t>il</a:t>
            </a:r>
            <a:r>
              <a:rPr sz="3600" dirty="0"/>
              <a:t> </a:t>
            </a:r>
            <a:r>
              <a:rPr lang="it-IT" sz="3600" dirty="0"/>
              <a:t>F</a:t>
            </a:r>
            <a:r>
              <a:rPr sz="3600" dirty="0" err="1"/>
              <a:t>lusso</a:t>
            </a:r>
            <a:endParaRPr sz="3600" dirty="0"/>
          </a:p>
        </p:txBody>
      </p:sp>
      <p:sp>
        <p:nvSpPr>
          <p:cNvPr id="85" name="object 88"/>
          <p:cNvSpPr/>
          <p:nvPr/>
        </p:nvSpPr>
        <p:spPr>
          <a:xfrm>
            <a:off x="6868288" y="566481"/>
            <a:ext cx="612648" cy="498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88" name="object 91"/>
          <p:cNvSpPr txBox="1"/>
          <p:nvPr/>
        </p:nvSpPr>
        <p:spPr>
          <a:xfrm>
            <a:off x="6980586" y="620840"/>
            <a:ext cx="390526" cy="489238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550" spc="-11" dirty="0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550" spc="-1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103" name="Immagine 102"/>
          <p:cNvPicPr>
            <a:picLocks noChangeAspect="1"/>
          </p:cNvPicPr>
          <p:nvPr/>
        </p:nvPicPr>
        <p:blipFill rotWithShape="1">
          <a:blip r:embed="rId4"/>
          <a:srcRect l="17070" t="37719" r="39062" b="41698"/>
          <a:stretch/>
        </p:blipFill>
        <p:spPr>
          <a:xfrm>
            <a:off x="7169155" y="403729"/>
            <a:ext cx="1159208" cy="574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56074" cy="374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6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6"/>
          <p:cNvSpPr txBox="1">
            <a:spLocks noGrp="1"/>
          </p:cNvSpPr>
          <p:nvPr>
            <p:ph type="title"/>
          </p:nvPr>
        </p:nvSpPr>
        <p:spPr>
          <a:xfrm>
            <a:off x="467544" y="382717"/>
            <a:ext cx="5838078" cy="571310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12700">
              <a:spcBef>
                <a:spcPts val="135"/>
              </a:spcBef>
            </a:pPr>
            <a:r>
              <a:rPr sz="3600" dirty="0"/>
              <a:t> </a:t>
            </a:r>
            <a:r>
              <a:rPr lang="it-IT" sz="3600" dirty="0"/>
              <a:t>Pull: Logica del flusso tirato</a:t>
            </a:r>
            <a:endParaRPr sz="36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/>
          <a:srcRect l="28585" t="18837" r="50028" b="62325"/>
          <a:stretch/>
        </p:blipFill>
        <p:spPr>
          <a:xfrm>
            <a:off x="7884368" y="476672"/>
            <a:ext cx="753533" cy="525389"/>
          </a:xfrm>
          <a:prstGeom prst="rect">
            <a:avLst/>
          </a:prstGeom>
        </p:spPr>
      </p:pic>
      <p:sp>
        <p:nvSpPr>
          <p:cNvPr id="17" name="object 5"/>
          <p:cNvSpPr txBox="1"/>
          <p:nvPr/>
        </p:nvSpPr>
        <p:spPr>
          <a:xfrm>
            <a:off x="717597" y="1030771"/>
            <a:ext cx="6256676" cy="2671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 fontAlgn="auto">
              <a:spcBef>
                <a:spcPts val="100"/>
              </a:spcBef>
              <a:spcAft>
                <a:spcPts val="0"/>
              </a:spcAft>
            </a:pPr>
            <a:endParaRPr lang="it-IT" sz="1799" spc="-3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 defTabSz="457200" fontAlgn="auto">
              <a:spcBef>
                <a:spcPts val="100"/>
              </a:spcBef>
              <a:spcAft>
                <a:spcPts val="0"/>
              </a:spcAft>
            </a:pPr>
            <a:r>
              <a:rPr lang="it-IT" sz="1799" spc="-5" dirty="0">
                <a:solidFill>
                  <a:srgbClr val="44546A"/>
                </a:solidFill>
                <a:latin typeface="Arial"/>
                <a:cs typeface="Arial"/>
              </a:rPr>
              <a:t>Servizio</a:t>
            </a:r>
            <a:r>
              <a:rPr sz="1799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lang="it-IT" sz="1799" spc="-5" dirty="0">
                <a:solidFill>
                  <a:srgbClr val="44546A"/>
                </a:solidFill>
                <a:latin typeface="Arial"/>
                <a:cs typeface="Arial"/>
              </a:rPr>
              <a:t>programmato</a:t>
            </a:r>
            <a:r>
              <a:rPr sz="1799" spc="-5" dirty="0">
                <a:solidFill>
                  <a:srgbClr val="44546A"/>
                </a:solidFill>
                <a:latin typeface="Arial"/>
                <a:cs typeface="Arial"/>
              </a:rPr>
              <a:t> è la risposta alla fluttuazione nella frequenza  della domanda: è la domanda reale del cliente che innesca le attività  (</a:t>
            </a:r>
            <a:r>
              <a:rPr sz="1799" b="1" spc="-5" dirty="0">
                <a:solidFill>
                  <a:srgbClr val="44546A"/>
                </a:solidFill>
                <a:latin typeface="Arial"/>
                <a:cs typeface="Arial"/>
              </a:rPr>
              <a:t>pull</a:t>
            </a:r>
            <a:r>
              <a:rPr sz="1799" spc="-5" dirty="0">
                <a:solidFill>
                  <a:srgbClr val="44546A"/>
                </a:solidFill>
                <a:latin typeface="Arial"/>
                <a:cs typeface="Arial"/>
              </a:rPr>
              <a:t>).</a:t>
            </a:r>
            <a:endParaRPr sz="1799" dirty="0">
              <a:solidFill>
                <a:srgbClr val="44546A"/>
              </a:solidFill>
              <a:latin typeface="Arial"/>
              <a:cs typeface="Arial"/>
            </a:endParaRPr>
          </a:p>
          <a:p>
            <a:pPr marL="12700" marR="5080" algn="just" defTabSz="457200" fontAlgn="auto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tabLst>
                <a:tab pos="355579" algn="l"/>
              </a:tabLst>
            </a:pPr>
            <a:r>
              <a:rPr sz="1799" dirty="0">
                <a:solidFill>
                  <a:srgbClr val="44546A"/>
                </a:solidFill>
                <a:latin typeface="Arial"/>
                <a:cs typeface="Arial"/>
              </a:rPr>
              <a:t>È </a:t>
            </a:r>
            <a:r>
              <a:rPr sz="1799" spc="-5" dirty="0">
                <a:solidFill>
                  <a:srgbClr val="44546A"/>
                </a:solidFill>
                <a:latin typeface="Arial"/>
                <a:cs typeface="Arial"/>
              </a:rPr>
              <a:t>un concetto basato su </a:t>
            </a:r>
            <a:r>
              <a:rPr sz="1799" dirty="0">
                <a:solidFill>
                  <a:srgbClr val="44546A"/>
                </a:solidFill>
                <a:latin typeface="Arial"/>
                <a:cs typeface="Arial"/>
              </a:rPr>
              <a:t>una </a:t>
            </a:r>
            <a:r>
              <a:rPr sz="1799" spc="-5" dirty="0">
                <a:solidFill>
                  <a:srgbClr val="44546A"/>
                </a:solidFill>
                <a:latin typeface="Arial"/>
                <a:cs typeface="Arial"/>
              </a:rPr>
              <a:t>visione della supply chain </a:t>
            </a:r>
            <a:r>
              <a:rPr sz="1799" dirty="0">
                <a:solidFill>
                  <a:srgbClr val="44546A"/>
                </a:solidFill>
                <a:latin typeface="Arial"/>
                <a:cs typeface="Arial"/>
              </a:rPr>
              <a:t>che </a:t>
            </a:r>
            <a:r>
              <a:rPr sz="1799" spc="-5" dirty="0">
                <a:solidFill>
                  <a:srgbClr val="44546A"/>
                </a:solidFill>
                <a:latin typeface="Arial"/>
                <a:cs typeface="Arial"/>
              </a:rPr>
              <a:t>parte </a:t>
            </a:r>
            <a:r>
              <a:rPr sz="1799" dirty="0">
                <a:solidFill>
                  <a:srgbClr val="44546A"/>
                </a:solidFill>
                <a:latin typeface="Arial"/>
                <a:cs typeface="Arial"/>
              </a:rPr>
              <a:t>dal  </a:t>
            </a:r>
            <a:r>
              <a:rPr lang="it-IT" sz="1799" dirty="0">
                <a:solidFill>
                  <a:srgbClr val="44546A"/>
                </a:solidFill>
                <a:latin typeface="Arial"/>
                <a:cs typeface="Arial"/>
              </a:rPr>
              <a:t>servizio</a:t>
            </a:r>
            <a:r>
              <a:rPr sz="1799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99" spc="-5" dirty="0">
                <a:solidFill>
                  <a:srgbClr val="44546A"/>
                </a:solidFill>
                <a:latin typeface="Arial"/>
                <a:cs typeface="Arial"/>
              </a:rPr>
              <a:t>a monte (downstream) e arriva alle </a:t>
            </a:r>
            <a:r>
              <a:rPr sz="1799" dirty="0">
                <a:solidFill>
                  <a:srgbClr val="44546A"/>
                </a:solidFill>
                <a:latin typeface="Arial"/>
                <a:cs typeface="Arial"/>
              </a:rPr>
              <a:t>attività </a:t>
            </a:r>
            <a:r>
              <a:rPr sz="1799" spc="-5" dirty="0">
                <a:solidFill>
                  <a:srgbClr val="44546A"/>
                </a:solidFill>
                <a:latin typeface="Arial"/>
                <a:cs typeface="Arial"/>
              </a:rPr>
              <a:t>a valle  (upstream) </a:t>
            </a:r>
            <a:r>
              <a:rPr sz="1799" dirty="0">
                <a:solidFill>
                  <a:srgbClr val="44546A"/>
                </a:solidFill>
                <a:latin typeface="Arial"/>
                <a:cs typeface="Arial"/>
              </a:rPr>
              <a:t>che </a:t>
            </a:r>
            <a:r>
              <a:rPr sz="1799" spc="-5" dirty="0">
                <a:solidFill>
                  <a:srgbClr val="44546A"/>
                </a:solidFill>
                <a:latin typeface="Arial"/>
                <a:cs typeface="Arial"/>
              </a:rPr>
              <a:t>non </a:t>
            </a:r>
            <a:r>
              <a:rPr lang="it-IT" sz="1799" spc="-5" dirty="0">
                <a:solidFill>
                  <a:srgbClr val="44546A"/>
                </a:solidFill>
                <a:latin typeface="Arial"/>
                <a:cs typeface="Arial"/>
              </a:rPr>
              <a:t>elaborano</a:t>
            </a:r>
            <a:r>
              <a:rPr sz="1799" spc="-5" dirty="0">
                <a:solidFill>
                  <a:srgbClr val="44546A"/>
                </a:solidFill>
                <a:latin typeface="Arial"/>
                <a:cs typeface="Arial"/>
              </a:rPr>
              <a:t> nulla finché </a:t>
            </a:r>
            <a:r>
              <a:rPr sz="1799" dirty="0">
                <a:solidFill>
                  <a:srgbClr val="44546A"/>
                </a:solidFill>
                <a:latin typeface="Arial"/>
                <a:cs typeface="Arial"/>
              </a:rPr>
              <a:t>l'attività </a:t>
            </a:r>
            <a:r>
              <a:rPr sz="1799" spc="-5" dirty="0">
                <a:solidFill>
                  <a:srgbClr val="44546A"/>
                </a:solidFill>
                <a:latin typeface="Arial"/>
                <a:cs typeface="Arial"/>
              </a:rPr>
              <a:t>cliente a monte non lo richiede </a:t>
            </a:r>
            <a:r>
              <a:rPr sz="1799" dirty="0">
                <a:solidFill>
                  <a:srgbClr val="44546A"/>
                </a:solidFill>
                <a:latin typeface="Arial"/>
                <a:cs typeface="Arial"/>
              </a:rPr>
              <a:t>(NB </a:t>
            </a:r>
            <a:r>
              <a:rPr sz="1799" spc="-5" dirty="0">
                <a:solidFill>
                  <a:srgbClr val="44546A"/>
                </a:solidFill>
                <a:latin typeface="Arial"/>
                <a:cs typeface="Arial"/>
              </a:rPr>
              <a:t>eventuale uso dei</a:t>
            </a:r>
            <a:r>
              <a:rPr sz="1799" spc="51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99" spc="-11" dirty="0">
                <a:solidFill>
                  <a:srgbClr val="44546A"/>
                </a:solidFill>
                <a:latin typeface="Arial"/>
                <a:cs typeface="Arial"/>
              </a:rPr>
              <a:t>buffer…).</a:t>
            </a:r>
            <a:endParaRPr sz="1799" dirty="0">
              <a:solidFill>
                <a:srgbClr val="44546A"/>
              </a:solidFill>
              <a:latin typeface="Arial"/>
              <a:cs typeface="Arial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3845934" y="1567281"/>
            <a:ext cx="1631695" cy="430174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9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e 19"/>
          <p:cNvSpPr/>
          <p:nvPr/>
        </p:nvSpPr>
        <p:spPr>
          <a:xfrm>
            <a:off x="1736891" y="2538160"/>
            <a:ext cx="1813920" cy="430174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9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e 20"/>
          <p:cNvSpPr/>
          <p:nvPr/>
        </p:nvSpPr>
        <p:spPr>
          <a:xfrm>
            <a:off x="607065" y="2792081"/>
            <a:ext cx="2259652" cy="430174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399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Connettore 2 21"/>
          <p:cNvCxnSpPr>
            <a:endCxn id="24" idx="0"/>
          </p:cNvCxnSpPr>
          <p:nvPr/>
        </p:nvCxnSpPr>
        <p:spPr>
          <a:xfrm>
            <a:off x="4554548" y="1997455"/>
            <a:ext cx="2113083" cy="1996575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Connettore 2 22"/>
          <p:cNvCxnSpPr/>
          <p:nvPr/>
        </p:nvCxnSpPr>
        <p:spPr>
          <a:xfrm>
            <a:off x="1629969" y="3222255"/>
            <a:ext cx="0" cy="737863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Rettangolo 23"/>
          <p:cNvSpPr/>
          <p:nvPr/>
        </p:nvSpPr>
        <p:spPr>
          <a:xfrm>
            <a:off x="4758738" y="3994030"/>
            <a:ext cx="3817786" cy="197205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66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Dati sulla quantità: </a:t>
            </a:r>
          </a:p>
          <a:p>
            <a:pPr marL="380876" marR="0" lvl="0" indent="-380876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66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Storici: media; media mobile; trend.</a:t>
            </a:r>
          </a:p>
          <a:p>
            <a:pPr marL="380876" marR="0" lvl="0" indent="-380876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66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Programmata.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66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Dati sulla frequenza: </a:t>
            </a:r>
          </a:p>
          <a:p>
            <a:pPr marL="380876" marR="0" lvl="0" indent="-380876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66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Giornaliera;</a:t>
            </a:r>
          </a:p>
          <a:p>
            <a:pPr marL="380876" marR="0" lvl="0" indent="-380876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66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Settimanale.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675356" y="3977262"/>
            <a:ext cx="3879192" cy="1972051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66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Dati sulle disponibilità di risorse: </a:t>
            </a:r>
          </a:p>
          <a:p>
            <a:pPr marL="380876" marR="0" lvl="0" indent="-380876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66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Tabelle organico;</a:t>
            </a:r>
          </a:p>
          <a:p>
            <a:pPr marL="380876" marR="0" lvl="0" indent="-380876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66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Flessibilità organizzativa.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66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Dati sulle durate delle attività: </a:t>
            </a:r>
          </a:p>
          <a:p>
            <a:pPr marL="380876" marR="0" lvl="0" indent="-380876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66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Mappatura processi;</a:t>
            </a:r>
          </a:p>
          <a:p>
            <a:pPr marL="380876" marR="0" lvl="0" indent="-380876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66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Dati storici.</a:t>
            </a:r>
          </a:p>
        </p:txBody>
      </p:sp>
    </p:spTree>
    <p:extLst>
      <p:ext uri="{BB962C8B-B14F-4D97-AF65-F5344CB8AC3E}">
        <p14:creationId xmlns:p14="http://schemas.microsoft.com/office/powerpoint/2010/main" val="30919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00547"/>
              </p:ext>
            </p:extLst>
          </p:nvPr>
        </p:nvGraphicFramePr>
        <p:xfrm>
          <a:off x="412859" y="1054283"/>
          <a:ext cx="7426649" cy="237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ject 86"/>
          <p:cNvSpPr txBox="1">
            <a:spLocks noGrp="1"/>
          </p:cNvSpPr>
          <p:nvPr>
            <p:ph type="title"/>
          </p:nvPr>
        </p:nvSpPr>
        <p:spPr>
          <a:xfrm>
            <a:off x="270215" y="272109"/>
            <a:ext cx="5838078" cy="671209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12700">
              <a:spcBef>
                <a:spcPts val="135"/>
              </a:spcBef>
            </a:pPr>
            <a:r>
              <a:rPr sz="4249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it-IT" sz="3600" dirty="0"/>
              <a:t>Pull: Pronto Soccorso</a:t>
            </a:r>
            <a:endParaRPr sz="3600" dirty="0"/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910425"/>
              </p:ext>
            </p:extLst>
          </p:nvPr>
        </p:nvGraphicFramePr>
        <p:xfrm>
          <a:off x="474051" y="3527766"/>
          <a:ext cx="7498624" cy="253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28585" t="18837" r="50028" b="62325"/>
          <a:stretch/>
        </p:blipFill>
        <p:spPr>
          <a:xfrm>
            <a:off x="7884368" y="476672"/>
            <a:ext cx="753533" cy="5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6"/>
          <p:cNvSpPr txBox="1">
            <a:spLocks noGrp="1"/>
          </p:cNvSpPr>
          <p:nvPr>
            <p:ph type="title"/>
          </p:nvPr>
        </p:nvSpPr>
        <p:spPr>
          <a:xfrm>
            <a:off x="273679" y="332656"/>
            <a:ext cx="5838078" cy="671209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12700">
              <a:spcBef>
                <a:spcPts val="135"/>
              </a:spcBef>
            </a:pPr>
            <a:r>
              <a:rPr sz="4249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it-IT" sz="3600" dirty="0" smtClean="0"/>
              <a:t>Perfezione</a:t>
            </a:r>
            <a:endParaRPr sz="3600" dirty="0"/>
          </a:p>
        </p:txBody>
      </p:sp>
      <p:sp>
        <p:nvSpPr>
          <p:cNvPr id="5" name="object 17"/>
          <p:cNvSpPr/>
          <p:nvPr/>
        </p:nvSpPr>
        <p:spPr>
          <a:xfrm>
            <a:off x="6440415" y="1695113"/>
            <a:ext cx="882396" cy="970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6" name="object 20"/>
          <p:cNvSpPr txBox="1"/>
          <p:nvPr/>
        </p:nvSpPr>
        <p:spPr>
          <a:xfrm>
            <a:off x="6590530" y="1750105"/>
            <a:ext cx="554356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4" algn="ctr">
              <a:lnSpc>
                <a:spcPct val="99700"/>
              </a:lnSpc>
              <a:spcBef>
                <a:spcPts val="100"/>
              </a:spcBef>
            </a:pPr>
            <a:r>
              <a:rPr sz="1550" spc="-9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550" spc="-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e  e    </a:t>
            </a:r>
            <a:r>
              <a:rPr sz="1550" spc="-11" dirty="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1550" spc="-3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321173" y="1458614"/>
            <a:ext cx="3328187" cy="1304845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i="1" spc="-25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800" i="1" spc="-25" dirty="0">
                <a:solidFill>
                  <a:schemeClr val="tx2"/>
                </a:solidFill>
                <a:latin typeface="Calibri"/>
                <a:cs typeface="Calibri"/>
              </a:rPr>
              <a:t>aizen </a:t>
            </a:r>
            <a:r>
              <a:rPr sz="2800" i="1" spc="-5" dirty="0">
                <a:solidFill>
                  <a:schemeClr val="tx2"/>
                </a:solidFill>
                <a:latin typeface="Calibri"/>
                <a:cs typeface="Calibri"/>
              </a:rPr>
              <a:t>: </a:t>
            </a:r>
            <a:r>
              <a:rPr sz="2800" spc="-11" dirty="0">
                <a:solidFill>
                  <a:schemeClr val="tx2"/>
                </a:solidFill>
                <a:latin typeface="Calibri"/>
                <a:cs typeface="Calibri"/>
              </a:rPr>
              <a:t>piccoli </a:t>
            </a:r>
            <a:r>
              <a:rPr sz="2800" spc="-15" dirty="0">
                <a:solidFill>
                  <a:schemeClr val="tx2"/>
                </a:solidFill>
                <a:latin typeface="Calibri"/>
                <a:cs typeface="Calibri"/>
              </a:rPr>
              <a:t>sistematici</a:t>
            </a:r>
            <a:r>
              <a:rPr sz="2800" spc="6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2"/>
                </a:solidFill>
                <a:latin typeface="Calibri"/>
                <a:cs typeface="Calibri"/>
              </a:rPr>
              <a:t>miglioramenti</a:t>
            </a:r>
            <a:endParaRPr sz="2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2834322" y="2564608"/>
            <a:ext cx="1027176" cy="316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2" name="object 12"/>
          <p:cNvSpPr/>
          <p:nvPr/>
        </p:nvSpPr>
        <p:spPr>
          <a:xfrm>
            <a:off x="2877733" y="2642586"/>
            <a:ext cx="826134" cy="120649"/>
          </a:xfrm>
          <a:custGeom>
            <a:avLst/>
            <a:gdLst/>
            <a:ahLst/>
            <a:cxnLst/>
            <a:rect l="l" t="t" r="r" b="b"/>
            <a:pathLst>
              <a:path w="826135" h="120650">
                <a:moveTo>
                  <a:pt x="751836" y="73164"/>
                </a:moveTo>
                <a:lnTo>
                  <a:pt x="709447" y="97789"/>
                </a:lnTo>
                <a:lnTo>
                  <a:pt x="707288" y="105791"/>
                </a:lnTo>
                <a:lnTo>
                  <a:pt x="710844" y="111887"/>
                </a:lnTo>
                <a:lnTo>
                  <a:pt x="714527" y="118110"/>
                </a:lnTo>
                <a:lnTo>
                  <a:pt x="722401" y="120268"/>
                </a:lnTo>
                <a:lnTo>
                  <a:pt x="803362" y="73279"/>
                </a:lnTo>
                <a:lnTo>
                  <a:pt x="751836" y="73164"/>
                </a:lnTo>
                <a:close/>
              </a:path>
              <a:path w="826135" h="120650">
                <a:moveTo>
                  <a:pt x="774156" y="60197"/>
                </a:moveTo>
                <a:lnTo>
                  <a:pt x="751836" y="73164"/>
                </a:lnTo>
                <a:lnTo>
                  <a:pt x="799871" y="73279"/>
                </a:lnTo>
                <a:lnTo>
                  <a:pt x="799880" y="71500"/>
                </a:lnTo>
                <a:lnTo>
                  <a:pt x="793394" y="71500"/>
                </a:lnTo>
                <a:lnTo>
                  <a:pt x="774156" y="60197"/>
                </a:lnTo>
                <a:close/>
              </a:path>
              <a:path w="826135" h="120650">
                <a:moveTo>
                  <a:pt x="722655" y="0"/>
                </a:moveTo>
                <a:lnTo>
                  <a:pt x="714781" y="2031"/>
                </a:lnTo>
                <a:lnTo>
                  <a:pt x="711098" y="8255"/>
                </a:lnTo>
                <a:lnTo>
                  <a:pt x="707542" y="14350"/>
                </a:lnTo>
                <a:lnTo>
                  <a:pt x="709574" y="22351"/>
                </a:lnTo>
                <a:lnTo>
                  <a:pt x="715797" y="25907"/>
                </a:lnTo>
                <a:lnTo>
                  <a:pt x="752132" y="47257"/>
                </a:lnTo>
                <a:lnTo>
                  <a:pt x="799998" y="47370"/>
                </a:lnTo>
                <a:lnTo>
                  <a:pt x="799871" y="73279"/>
                </a:lnTo>
                <a:lnTo>
                  <a:pt x="803362" y="73279"/>
                </a:lnTo>
                <a:lnTo>
                  <a:pt x="825652" y="60325"/>
                </a:lnTo>
                <a:lnTo>
                  <a:pt x="728878" y="3556"/>
                </a:lnTo>
                <a:lnTo>
                  <a:pt x="722655" y="0"/>
                </a:lnTo>
                <a:close/>
              </a:path>
              <a:path w="826135" h="120650">
                <a:moveTo>
                  <a:pt x="50" y="45466"/>
                </a:moveTo>
                <a:lnTo>
                  <a:pt x="0" y="71374"/>
                </a:lnTo>
                <a:lnTo>
                  <a:pt x="751836" y="73164"/>
                </a:lnTo>
                <a:lnTo>
                  <a:pt x="774156" y="60197"/>
                </a:lnTo>
                <a:lnTo>
                  <a:pt x="752132" y="47257"/>
                </a:lnTo>
                <a:lnTo>
                  <a:pt x="50" y="45466"/>
                </a:lnTo>
                <a:close/>
              </a:path>
              <a:path w="826135" h="120650">
                <a:moveTo>
                  <a:pt x="793394" y="49022"/>
                </a:moveTo>
                <a:lnTo>
                  <a:pt x="774156" y="60197"/>
                </a:lnTo>
                <a:lnTo>
                  <a:pt x="793394" y="71500"/>
                </a:lnTo>
                <a:lnTo>
                  <a:pt x="793394" y="49022"/>
                </a:lnTo>
                <a:close/>
              </a:path>
              <a:path w="826135" h="120650">
                <a:moveTo>
                  <a:pt x="799990" y="49022"/>
                </a:moveTo>
                <a:lnTo>
                  <a:pt x="793394" y="49022"/>
                </a:lnTo>
                <a:lnTo>
                  <a:pt x="793394" y="71500"/>
                </a:lnTo>
                <a:lnTo>
                  <a:pt x="799880" y="71500"/>
                </a:lnTo>
                <a:lnTo>
                  <a:pt x="799990" y="49022"/>
                </a:lnTo>
                <a:close/>
              </a:path>
              <a:path w="826135" h="120650">
                <a:moveTo>
                  <a:pt x="752132" y="47257"/>
                </a:moveTo>
                <a:lnTo>
                  <a:pt x="774156" y="60197"/>
                </a:lnTo>
                <a:lnTo>
                  <a:pt x="793394" y="49022"/>
                </a:lnTo>
                <a:lnTo>
                  <a:pt x="799990" y="49022"/>
                </a:lnTo>
                <a:lnTo>
                  <a:pt x="799998" y="47370"/>
                </a:lnTo>
                <a:lnTo>
                  <a:pt x="752132" y="47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3" name="object 13"/>
          <p:cNvSpPr/>
          <p:nvPr/>
        </p:nvSpPr>
        <p:spPr>
          <a:xfrm>
            <a:off x="2721549" y="1423131"/>
            <a:ext cx="315467" cy="1339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4" name="object 14"/>
          <p:cNvSpPr/>
          <p:nvPr/>
        </p:nvSpPr>
        <p:spPr>
          <a:xfrm>
            <a:off x="2818894" y="1561052"/>
            <a:ext cx="120649" cy="1139190"/>
          </a:xfrm>
          <a:custGeom>
            <a:avLst/>
            <a:gdLst/>
            <a:ahLst/>
            <a:cxnLst/>
            <a:rect l="l" t="t" r="r" b="b"/>
            <a:pathLst>
              <a:path w="120650" h="1139189">
                <a:moveTo>
                  <a:pt x="60192" y="51327"/>
                </a:moveTo>
                <a:lnTo>
                  <a:pt x="47223" y="73516"/>
                </a:lnTo>
                <a:lnTo>
                  <a:pt x="45910" y="1139063"/>
                </a:lnTo>
                <a:lnTo>
                  <a:pt x="71818" y="1139063"/>
                </a:lnTo>
                <a:lnTo>
                  <a:pt x="73076" y="118237"/>
                </a:lnTo>
                <a:lnTo>
                  <a:pt x="73089" y="73516"/>
                </a:lnTo>
                <a:lnTo>
                  <a:pt x="60192" y="51327"/>
                </a:lnTo>
                <a:close/>
              </a:path>
              <a:path w="120650" h="1139189">
                <a:moveTo>
                  <a:pt x="75196" y="25654"/>
                </a:moveTo>
                <a:lnTo>
                  <a:pt x="73190" y="25654"/>
                </a:lnTo>
                <a:lnTo>
                  <a:pt x="73131" y="73587"/>
                </a:lnTo>
                <a:lnTo>
                  <a:pt x="94883" y="110998"/>
                </a:lnTo>
                <a:lnTo>
                  <a:pt x="97878" y="116078"/>
                </a:lnTo>
                <a:lnTo>
                  <a:pt x="105803" y="118237"/>
                </a:lnTo>
                <a:lnTo>
                  <a:pt x="111988" y="114681"/>
                </a:lnTo>
                <a:lnTo>
                  <a:pt x="118173" y="110998"/>
                </a:lnTo>
                <a:lnTo>
                  <a:pt x="120268" y="103124"/>
                </a:lnTo>
                <a:lnTo>
                  <a:pt x="116600" y="96774"/>
                </a:lnTo>
                <a:lnTo>
                  <a:pt x="75196" y="25654"/>
                </a:lnTo>
                <a:close/>
              </a:path>
              <a:path w="120650" h="1139189">
                <a:moveTo>
                  <a:pt x="60261" y="0"/>
                </a:moveTo>
                <a:lnTo>
                  <a:pt x="3545" y="96901"/>
                </a:lnTo>
                <a:lnTo>
                  <a:pt x="0" y="102997"/>
                </a:lnTo>
                <a:lnTo>
                  <a:pt x="2082" y="110871"/>
                </a:lnTo>
                <a:lnTo>
                  <a:pt x="8254" y="114554"/>
                </a:lnTo>
                <a:lnTo>
                  <a:pt x="14427" y="118110"/>
                </a:lnTo>
                <a:lnTo>
                  <a:pt x="22364" y="116078"/>
                </a:lnTo>
                <a:lnTo>
                  <a:pt x="47181" y="73587"/>
                </a:lnTo>
                <a:lnTo>
                  <a:pt x="47282" y="25654"/>
                </a:lnTo>
                <a:lnTo>
                  <a:pt x="75196" y="25654"/>
                </a:lnTo>
                <a:lnTo>
                  <a:pt x="60261" y="0"/>
                </a:lnTo>
                <a:close/>
              </a:path>
              <a:path w="120650" h="1139189">
                <a:moveTo>
                  <a:pt x="73182" y="32131"/>
                </a:moveTo>
                <a:lnTo>
                  <a:pt x="71412" y="32131"/>
                </a:lnTo>
                <a:lnTo>
                  <a:pt x="60192" y="51327"/>
                </a:lnTo>
                <a:lnTo>
                  <a:pt x="73131" y="73587"/>
                </a:lnTo>
                <a:lnTo>
                  <a:pt x="73182" y="32131"/>
                </a:lnTo>
                <a:close/>
              </a:path>
              <a:path w="120650" h="1139189">
                <a:moveTo>
                  <a:pt x="73190" y="25654"/>
                </a:moveTo>
                <a:lnTo>
                  <a:pt x="47282" y="25654"/>
                </a:lnTo>
                <a:lnTo>
                  <a:pt x="47223" y="73516"/>
                </a:lnTo>
                <a:lnTo>
                  <a:pt x="60192" y="51327"/>
                </a:lnTo>
                <a:lnTo>
                  <a:pt x="49034" y="32131"/>
                </a:lnTo>
                <a:lnTo>
                  <a:pt x="73182" y="32131"/>
                </a:lnTo>
                <a:lnTo>
                  <a:pt x="73190" y="25654"/>
                </a:lnTo>
                <a:close/>
              </a:path>
              <a:path w="120650" h="1139189">
                <a:moveTo>
                  <a:pt x="71412" y="32131"/>
                </a:moveTo>
                <a:lnTo>
                  <a:pt x="49034" y="32131"/>
                </a:lnTo>
                <a:lnTo>
                  <a:pt x="60192" y="51327"/>
                </a:lnTo>
                <a:lnTo>
                  <a:pt x="71412" y="32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5" name="object 15"/>
          <p:cNvSpPr/>
          <p:nvPr/>
        </p:nvSpPr>
        <p:spPr>
          <a:xfrm>
            <a:off x="2825181" y="1796511"/>
            <a:ext cx="737615" cy="975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6" name="object 16"/>
          <p:cNvSpPr/>
          <p:nvPr/>
        </p:nvSpPr>
        <p:spPr>
          <a:xfrm>
            <a:off x="2877758" y="1832326"/>
            <a:ext cx="629920" cy="869314"/>
          </a:xfrm>
          <a:custGeom>
            <a:avLst/>
            <a:gdLst/>
            <a:ahLst/>
            <a:cxnLst/>
            <a:rect l="l" t="t" r="r" b="b"/>
            <a:pathLst>
              <a:path w="629919" h="869314">
                <a:moveTo>
                  <a:pt x="0" y="868807"/>
                </a:moveTo>
                <a:lnTo>
                  <a:pt x="629323" y="0"/>
                </a:lnTo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7" name="object 17"/>
          <p:cNvSpPr txBox="1"/>
          <p:nvPr/>
        </p:nvSpPr>
        <p:spPr>
          <a:xfrm>
            <a:off x="3686622" y="2713196"/>
            <a:ext cx="379729" cy="166072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te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po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63736" y="1336390"/>
            <a:ext cx="822961" cy="166072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miglioramento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55170" y="2780928"/>
            <a:ext cx="1281684" cy="316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0" name="object 20"/>
          <p:cNvSpPr/>
          <p:nvPr/>
        </p:nvSpPr>
        <p:spPr>
          <a:xfrm>
            <a:off x="7698579" y="2859136"/>
            <a:ext cx="1081405" cy="120649"/>
          </a:xfrm>
          <a:custGeom>
            <a:avLst/>
            <a:gdLst/>
            <a:ahLst/>
            <a:cxnLst/>
            <a:rect l="l" t="t" r="r" b="b"/>
            <a:pathLst>
              <a:path w="1081405" h="120650">
                <a:moveTo>
                  <a:pt x="1007199" y="73145"/>
                </a:moveTo>
                <a:lnTo>
                  <a:pt x="964717" y="97853"/>
                </a:lnTo>
                <a:lnTo>
                  <a:pt x="962558" y="105791"/>
                </a:lnTo>
                <a:lnTo>
                  <a:pt x="966114" y="111975"/>
                </a:lnTo>
                <a:lnTo>
                  <a:pt x="969797" y="118160"/>
                </a:lnTo>
                <a:lnTo>
                  <a:pt x="977671" y="120256"/>
                </a:lnTo>
                <a:lnTo>
                  <a:pt x="1058699" y="73240"/>
                </a:lnTo>
                <a:lnTo>
                  <a:pt x="1007199" y="73145"/>
                </a:lnTo>
                <a:close/>
              </a:path>
              <a:path w="1081405" h="120650">
                <a:moveTo>
                  <a:pt x="1029465" y="60225"/>
                </a:moveTo>
                <a:lnTo>
                  <a:pt x="1007199" y="73145"/>
                </a:lnTo>
                <a:lnTo>
                  <a:pt x="1055141" y="73240"/>
                </a:lnTo>
                <a:lnTo>
                  <a:pt x="1055141" y="71462"/>
                </a:lnTo>
                <a:lnTo>
                  <a:pt x="1048664" y="71462"/>
                </a:lnTo>
                <a:lnTo>
                  <a:pt x="1029465" y="60225"/>
                </a:lnTo>
                <a:close/>
              </a:path>
              <a:path w="1081405" h="120650">
                <a:moveTo>
                  <a:pt x="977925" y="0"/>
                </a:moveTo>
                <a:lnTo>
                  <a:pt x="969924" y="2070"/>
                </a:lnTo>
                <a:lnTo>
                  <a:pt x="966368" y="8242"/>
                </a:lnTo>
                <a:lnTo>
                  <a:pt x="962685" y="14414"/>
                </a:lnTo>
                <a:lnTo>
                  <a:pt x="964844" y="22352"/>
                </a:lnTo>
                <a:lnTo>
                  <a:pt x="1007274" y="47237"/>
                </a:lnTo>
                <a:lnTo>
                  <a:pt x="1055141" y="47332"/>
                </a:lnTo>
                <a:lnTo>
                  <a:pt x="1055141" y="73240"/>
                </a:lnTo>
                <a:lnTo>
                  <a:pt x="1058699" y="73240"/>
                </a:lnTo>
                <a:lnTo>
                  <a:pt x="1080922" y="60337"/>
                </a:lnTo>
                <a:lnTo>
                  <a:pt x="977925" y="0"/>
                </a:lnTo>
                <a:close/>
              </a:path>
              <a:path w="1081405" h="120650">
                <a:moveTo>
                  <a:pt x="50" y="45237"/>
                </a:moveTo>
                <a:lnTo>
                  <a:pt x="0" y="71145"/>
                </a:lnTo>
                <a:lnTo>
                  <a:pt x="1007199" y="73145"/>
                </a:lnTo>
                <a:lnTo>
                  <a:pt x="1029465" y="60225"/>
                </a:lnTo>
                <a:lnTo>
                  <a:pt x="1007274" y="47237"/>
                </a:lnTo>
                <a:lnTo>
                  <a:pt x="50" y="45237"/>
                </a:lnTo>
                <a:close/>
              </a:path>
              <a:path w="1081405" h="120650">
                <a:moveTo>
                  <a:pt x="1048664" y="49085"/>
                </a:moveTo>
                <a:lnTo>
                  <a:pt x="1029465" y="60225"/>
                </a:lnTo>
                <a:lnTo>
                  <a:pt x="1048664" y="71462"/>
                </a:lnTo>
                <a:lnTo>
                  <a:pt x="1048664" y="49085"/>
                </a:lnTo>
                <a:close/>
              </a:path>
              <a:path w="1081405" h="120650">
                <a:moveTo>
                  <a:pt x="1055141" y="49085"/>
                </a:moveTo>
                <a:lnTo>
                  <a:pt x="1048664" y="49085"/>
                </a:lnTo>
                <a:lnTo>
                  <a:pt x="1048664" y="71462"/>
                </a:lnTo>
                <a:lnTo>
                  <a:pt x="1055141" y="71462"/>
                </a:lnTo>
                <a:lnTo>
                  <a:pt x="1055141" y="49085"/>
                </a:lnTo>
                <a:close/>
              </a:path>
              <a:path w="1081405" h="120650">
                <a:moveTo>
                  <a:pt x="1007274" y="47237"/>
                </a:moveTo>
                <a:lnTo>
                  <a:pt x="1029465" y="60225"/>
                </a:lnTo>
                <a:lnTo>
                  <a:pt x="1048664" y="49085"/>
                </a:lnTo>
                <a:lnTo>
                  <a:pt x="1055141" y="49085"/>
                </a:lnTo>
                <a:lnTo>
                  <a:pt x="1055141" y="47332"/>
                </a:lnTo>
                <a:lnTo>
                  <a:pt x="1007274" y="47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1" name="object 21"/>
          <p:cNvSpPr/>
          <p:nvPr/>
        </p:nvSpPr>
        <p:spPr>
          <a:xfrm>
            <a:off x="7542394" y="1514483"/>
            <a:ext cx="315468" cy="14645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2" name="object 22"/>
          <p:cNvSpPr/>
          <p:nvPr/>
        </p:nvSpPr>
        <p:spPr>
          <a:xfrm>
            <a:off x="7640146" y="1652407"/>
            <a:ext cx="120649" cy="1264284"/>
          </a:xfrm>
          <a:custGeom>
            <a:avLst/>
            <a:gdLst/>
            <a:ahLst/>
            <a:cxnLst/>
            <a:rect l="l" t="t" r="r" b="b"/>
            <a:pathLst>
              <a:path w="120650" h="1264285">
                <a:moveTo>
                  <a:pt x="60206" y="51335"/>
                </a:moveTo>
                <a:lnTo>
                  <a:pt x="47225" y="73532"/>
                </a:lnTo>
                <a:lnTo>
                  <a:pt x="45504" y="1263840"/>
                </a:lnTo>
                <a:lnTo>
                  <a:pt x="71412" y="1263878"/>
                </a:lnTo>
                <a:lnTo>
                  <a:pt x="73068" y="118237"/>
                </a:lnTo>
                <a:lnTo>
                  <a:pt x="73105" y="73532"/>
                </a:lnTo>
                <a:lnTo>
                  <a:pt x="60206" y="51335"/>
                </a:lnTo>
                <a:close/>
              </a:path>
              <a:path w="120650" h="1264285">
                <a:moveTo>
                  <a:pt x="75215" y="25654"/>
                </a:moveTo>
                <a:lnTo>
                  <a:pt x="73202" y="25654"/>
                </a:lnTo>
                <a:lnTo>
                  <a:pt x="73133" y="73581"/>
                </a:lnTo>
                <a:lnTo>
                  <a:pt x="94883" y="110998"/>
                </a:lnTo>
                <a:lnTo>
                  <a:pt x="97878" y="116078"/>
                </a:lnTo>
                <a:lnTo>
                  <a:pt x="105803" y="118237"/>
                </a:lnTo>
                <a:lnTo>
                  <a:pt x="111988" y="114681"/>
                </a:lnTo>
                <a:lnTo>
                  <a:pt x="118173" y="110998"/>
                </a:lnTo>
                <a:lnTo>
                  <a:pt x="120268" y="103124"/>
                </a:lnTo>
                <a:lnTo>
                  <a:pt x="116600" y="96774"/>
                </a:lnTo>
                <a:lnTo>
                  <a:pt x="75215" y="25654"/>
                </a:lnTo>
                <a:close/>
              </a:path>
              <a:path w="120650" h="1264285">
                <a:moveTo>
                  <a:pt x="60286" y="0"/>
                </a:moveTo>
                <a:lnTo>
                  <a:pt x="3545" y="96901"/>
                </a:lnTo>
                <a:lnTo>
                  <a:pt x="0" y="102997"/>
                </a:lnTo>
                <a:lnTo>
                  <a:pt x="2082" y="110871"/>
                </a:lnTo>
                <a:lnTo>
                  <a:pt x="8254" y="114427"/>
                </a:lnTo>
                <a:lnTo>
                  <a:pt x="14427" y="118110"/>
                </a:lnTo>
                <a:lnTo>
                  <a:pt x="22364" y="116078"/>
                </a:lnTo>
                <a:lnTo>
                  <a:pt x="47196" y="73581"/>
                </a:lnTo>
                <a:lnTo>
                  <a:pt x="47294" y="25654"/>
                </a:lnTo>
                <a:lnTo>
                  <a:pt x="75215" y="25654"/>
                </a:lnTo>
                <a:lnTo>
                  <a:pt x="60286" y="0"/>
                </a:lnTo>
                <a:close/>
              </a:path>
              <a:path w="120650" h="1264285">
                <a:moveTo>
                  <a:pt x="73193" y="32131"/>
                </a:moveTo>
                <a:lnTo>
                  <a:pt x="71437" y="32131"/>
                </a:lnTo>
                <a:lnTo>
                  <a:pt x="60206" y="51335"/>
                </a:lnTo>
                <a:lnTo>
                  <a:pt x="73133" y="73581"/>
                </a:lnTo>
                <a:lnTo>
                  <a:pt x="73193" y="32131"/>
                </a:lnTo>
                <a:close/>
              </a:path>
              <a:path w="120650" h="1264285">
                <a:moveTo>
                  <a:pt x="73202" y="25654"/>
                </a:moveTo>
                <a:lnTo>
                  <a:pt x="47294" y="25654"/>
                </a:lnTo>
                <a:lnTo>
                  <a:pt x="47225" y="73532"/>
                </a:lnTo>
                <a:lnTo>
                  <a:pt x="60206" y="51335"/>
                </a:lnTo>
                <a:lnTo>
                  <a:pt x="49047" y="32131"/>
                </a:lnTo>
                <a:lnTo>
                  <a:pt x="73193" y="32131"/>
                </a:lnTo>
                <a:lnTo>
                  <a:pt x="73202" y="25654"/>
                </a:lnTo>
                <a:close/>
              </a:path>
              <a:path w="120650" h="1264285">
                <a:moveTo>
                  <a:pt x="71437" y="32131"/>
                </a:moveTo>
                <a:lnTo>
                  <a:pt x="49047" y="32131"/>
                </a:lnTo>
                <a:lnTo>
                  <a:pt x="60206" y="51335"/>
                </a:lnTo>
                <a:lnTo>
                  <a:pt x="71437" y="32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3" name="object 23"/>
          <p:cNvSpPr/>
          <p:nvPr/>
        </p:nvSpPr>
        <p:spPr>
          <a:xfrm>
            <a:off x="7655170" y="2851034"/>
            <a:ext cx="345948" cy="1142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4" name="object 24"/>
          <p:cNvSpPr/>
          <p:nvPr/>
        </p:nvSpPr>
        <p:spPr>
          <a:xfrm>
            <a:off x="7698605" y="2886845"/>
            <a:ext cx="247014" cy="2541"/>
          </a:xfrm>
          <a:custGeom>
            <a:avLst/>
            <a:gdLst/>
            <a:ahLst/>
            <a:cxnLst/>
            <a:rect l="l" t="t" r="r" b="b"/>
            <a:pathLst>
              <a:path w="247015" h="2539">
                <a:moveTo>
                  <a:pt x="-12954" y="1073"/>
                </a:moveTo>
                <a:lnTo>
                  <a:pt x="259829" y="1073"/>
                </a:lnTo>
              </a:path>
            </a:pathLst>
          </a:custGeom>
          <a:ln w="2805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5" name="object 25"/>
          <p:cNvSpPr/>
          <p:nvPr/>
        </p:nvSpPr>
        <p:spPr>
          <a:xfrm>
            <a:off x="7889867" y="2506607"/>
            <a:ext cx="112775" cy="4389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6" name="object 26"/>
          <p:cNvSpPr/>
          <p:nvPr/>
        </p:nvSpPr>
        <p:spPr>
          <a:xfrm>
            <a:off x="7945493" y="2542422"/>
            <a:ext cx="1905" cy="340995"/>
          </a:xfrm>
          <a:custGeom>
            <a:avLst/>
            <a:gdLst/>
            <a:ahLst/>
            <a:cxnLst/>
            <a:rect l="l" t="t" r="r" b="b"/>
            <a:pathLst>
              <a:path w="1905" h="340995">
                <a:moveTo>
                  <a:pt x="0" y="340601"/>
                </a:moveTo>
                <a:lnTo>
                  <a:pt x="1828" y="0"/>
                </a:lnTo>
              </a:path>
            </a:pathLst>
          </a:custGeom>
          <a:ln w="25907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7" name="object 27"/>
          <p:cNvSpPr/>
          <p:nvPr/>
        </p:nvSpPr>
        <p:spPr>
          <a:xfrm>
            <a:off x="7902058" y="2506608"/>
            <a:ext cx="428244" cy="1142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8" name="object 28"/>
          <p:cNvSpPr/>
          <p:nvPr/>
        </p:nvSpPr>
        <p:spPr>
          <a:xfrm>
            <a:off x="7945492" y="2542420"/>
            <a:ext cx="329565" cy="2541"/>
          </a:xfrm>
          <a:custGeom>
            <a:avLst/>
            <a:gdLst/>
            <a:ahLst/>
            <a:cxnLst/>
            <a:rect l="l" t="t" r="r" b="b"/>
            <a:pathLst>
              <a:path w="329565" h="2539">
                <a:moveTo>
                  <a:pt x="0" y="0"/>
                </a:moveTo>
                <a:lnTo>
                  <a:pt x="329171" y="2146"/>
                </a:lnTo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9" name="object 29"/>
          <p:cNvSpPr/>
          <p:nvPr/>
        </p:nvSpPr>
        <p:spPr>
          <a:xfrm>
            <a:off x="8234292" y="2023501"/>
            <a:ext cx="112775" cy="5806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0" name="object 30"/>
          <p:cNvSpPr/>
          <p:nvPr/>
        </p:nvSpPr>
        <p:spPr>
          <a:xfrm>
            <a:off x="8289917" y="2059314"/>
            <a:ext cx="1905" cy="482600"/>
          </a:xfrm>
          <a:custGeom>
            <a:avLst/>
            <a:gdLst/>
            <a:ahLst/>
            <a:cxnLst/>
            <a:rect l="l" t="t" r="r" b="b"/>
            <a:pathLst>
              <a:path w="1905" h="482600">
                <a:moveTo>
                  <a:pt x="0" y="481977"/>
                </a:moveTo>
                <a:lnTo>
                  <a:pt x="1828" y="0"/>
                </a:lnTo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1" name="object 31"/>
          <p:cNvSpPr/>
          <p:nvPr/>
        </p:nvSpPr>
        <p:spPr>
          <a:xfrm>
            <a:off x="8578715" y="1735465"/>
            <a:ext cx="112775" cy="3870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2" name="object 32"/>
          <p:cNvSpPr/>
          <p:nvPr/>
        </p:nvSpPr>
        <p:spPr>
          <a:xfrm>
            <a:off x="8634342" y="1771278"/>
            <a:ext cx="1905" cy="289560"/>
          </a:xfrm>
          <a:custGeom>
            <a:avLst/>
            <a:gdLst/>
            <a:ahLst/>
            <a:cxnLst/>
            <a:rect l="l" t="t" r="r" b="b"/>
            <a:pathLst>
              <a:path w="1905" h="289560">
                <a:moveTo>
                  <a:pt x="0" y="289179"/>
                </a:moveTo>
                <a:lnTo>
                  <a:pt x="1778" y="0"/>
                </a:lnTo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3" name="object 33"/>
          <p:cNvSpPr txBox="1"/>
          <p:nvPr/>
        </p:nvSpPr>
        <p:spPr>
          <a:xfrm>
            <a:off x="8691490" y="2987886"/>
            <a:ext cx="379729" cy="166072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1" dirty="0">
                <a:latin typeface="Arial"/>
                <a:cs typeface="Arial"/>
              </a:rPr>
              <a:t>e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1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o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49531" y="1404883"/>
            <a:ext cx="822961" cy="166072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miglioramento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231242" y="2012833"/>
            <a:ext cx="473964" cy="1142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6" name="object 36"/>
          <p:cNvSpPr/>
          <p:nvPr/>
        </p:nvSpPr>
        <p:spPr>
          <a:xfrm>
            <a:off x="8274678" y="2048645"/>
            <a:ext cx="375286" cy="2541"/>
          </a:xfrm>
          <a:custGeom>
            <a:avLst/>
            <a:gdLst/>
            <a:ahLst/>
            <a:cxnLst/>
            <a:rect l="l" t="t" r="r" b="b"/>
            <a:pathLst>
              <a:path w="375284" h="2539">
                <a:moveTo>
                  <a:pt x="0" y="0"/>
                </a:moveTo>
                <a:lnTo>
                  <a:pt x="374904" y="2158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7" name="object 37"/>
          <p:cNvSpPr txBox="1"/>
          <p:nvPr/>
        </p:nvSpPr>
        <p:spPr>
          <a:xfrm>
            <a:off x="5148595" y="1414465"/>
            <a:ext cx="2059152" cy="1304845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i="1" spc="-2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800" i="1" spc="-20" dirty="0">
                <a:solidFill>
                  <a:schemeClr val="tx2"/>
                </a:solidFill>
                <a:latin typeface="Calibri"/>
                <a:cs typeface="Calibri"/>
              </a:rPr>
              <a:t>akushin </a:t>
            </a:r>
            <a:r>
              <a:rPr sz="2800" spc="-5" dirty="0">
                <a:solidFill>
                  <a:schemeClr val="tx2"/>
                </a:solidFill>
                <a:latin typeface="Calibri"/>
                <a:cs typeface="Calibri"/>
              </a:rPr>
              <a:t>: </a:t>
            </a:r>
            <a:r>
              <a:rPr sz="2800" spc="-20" dirty="0">
                <a:solidFill>
                  <a:schemeClr val="tx2"/>
                </a:solidFill>
                <a:latin typeface="Calibri"/>
                <a:cs typeface="Calibri"/>
              </a:rPr>
              <a:t>grandi</a:t>
            </a:r>
            <a:r>
              <a:rPr sz="2800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2"/>
                </a:solidFill>
                <a:latin typeface="Calibri"/>
                <a:cs typeface="Calibri"/>
              </a:rPr>
              <a:t>innovazioni</a:t>
            </a:r>
            <a:endParaRPr sz="2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38" name="Picture 2" descr="Versus Symbol: immagini, foto stock e grafica vettoriale | Shutterstock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8"/>
          <a:stretch/>
        </p:blipFill>
        <p:spPr bwMode="auto">
          <a:xfrm>
            <a:off x="4142839" y="1748891"/>
            <a:ext cx="851076" cy="75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7" y="3356992"/>
            <a:ext cx="8195717" cy="313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9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643392B-A98B-4227-8810-A327AEB0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0600"/>
          </a:xfrm>
        </p:spPr>
        <p:txBody>
          <a:bodyPr anchor="ctr">
            <a:normAutofit/>
          </a:bodyPr>
          <a:lstStyle/>
          <a:p>
            <a:r>
              <a:rPr lang="it-IT" dirty="0" smtClean="0"/>
              <a:t>Agenda: </a:t>
            </a:r>
            <a:r>
              <a:rPr lang="it-IT" dirty="0" smtClean="0"/>
              <a:t>II </a:t>
            </a:r>
            <a:r>
              <a:rPr lang="it-IT" dirty="0" smtClean="0"/>
              <a:t>Lezione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81D83EF-D72E-4297-AEB2-F996BCAFA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04" y="1628800"/>
            <a:ext cx="4281616" cy="473278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it-IT" i="1" dirty="0" smtClean="0"/>
              <a:t>Piramide operativa della Lean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i="1" dirty="0" smtClean="0"/>
              <a:t>CICLO </a:t>
            </a:r>
            <a:r>
              <a:rPr lang="it-IT" i="1" dirty="0" smtClean="0"/>
              <a:t>PDCA (Lez.2)</a:t>
            </a:r>
            <a:endParaRPr lang="it-IT" i="1" dirty="0" smtClean="0"/>
          </a:p>
          <a:p>
            <a:pPr marL="274637" lvl="1" indent="0">
              <a:lnSpc>
                <a:spcPct val="90000"/>
              </a:lnSpc>
              <a:buNone/>
            </a:pPr>
            <a:r>
              <a:rPr lang="it-IT" i="1" dirty="0" smtClean="0"/>
              <a:t>--(Lez.3) Focus </a:t>
            </a:r>
            <a:r>
              <a:rPr lang="it-IT" i="1" dirty="0" smtClean="0"/>
              <a:t>su: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it-IT" i="1" dirty="0" smtClean="0"/>
              <a:t>Plan: gli strumenti di mappatura e analisi stato </a:t>
            </a:r>
            <a:r>
              <a:rPr lang="it-IT" i="1" dirty="0" err="1" smtClean="0"/>
              <a:t>as-is</a:t>
            </a:r>
            <a:endParaRPr lang="it-IT" i="1" dirty="0" smtClean="0"/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it-IT" i="1" dirty="0" smtClean="0"/>
              <a:t>Plan: analisi delle cause radice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it-IT" i="1" dirty="0" smtClean="0"/>
              <a:t>Do: implementare le soluzioni</a:t>
            </a:r>
          </a:p>
          <a:p>
            <a:pPr marL="274637" lvl="1" indent="0">
              <a:lnSpc>
                <a:spcPct val="90000"/>
              </a:lnSpc>
              <a:buNone/>
            </a:pPr>
            <a:endParaRPr lang="it-IT" i="1" dirty="0" smtClean="0"/>
          </a:p>
          <a:p>
            <a:pPr marL="274637" lvl="1" indent="0">
              <a:lnSpc>
                <a:spcPct val="90000"/>
              </a:lnSpc>
              <a:buNone/>
            </a:pPr>
            <a:endParaRPr lang="it-IT" i="1" dirty="0"/>
          </a:p>
          <a:p>
            <a:pPr marL="274637" lvl="1" indent="0">
              <a:lnSpc>
                <a:spcPct val="90000"/>
              </a:lnSpc>
              <a:buNone/>
            </a:pPr>
            <a:r>
              <a:rPr lang="it-IT" i="1" dirty="0" smtClean="0"/>
              <a:t>- Domande </a:t>
            </a:r>
            <a:endParaRPr lang="it-IT" i="1" dirty="0"/>
          </a:p>
          <a:p>
            <a:pPr marL="0" indent="0">
              <a:lnSpc>
                <a:spcPct val="90000"/>
              </a:lnSpc>
              <a:buNone/>
            </a:pPr>
            <a:endParaRPr lang="it-IT" sz="2800" dirty="0"/>
          </a:p>
          <a:p>
            <a:pPr marL="0" indent="0">
              <a:lnSpc>
                <a:spcPct val="90000"/>
              </a:lnSpc>
              <a:buNone/>
            </a:pPr>
            <a:endParaRPr lang="it-IT" sz="15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628800"/>
            <a:ext cx="3362650" cy="2747390"/>
          </a:xfrm>
          <a:prstGeom prst="rect">
            <a:avLst/>
          </a:prstGeom>
        </p:spPr>
      </p:pic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A81D83EF-D72E-4297-AEB2-F996BCAFA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4581128"/>
            <a:ext cx="4392488" cy="2088232"/>
          </a:xfrm>
        </p:spPr>
        <p:txBody>
          <a:bodyPr wrap="square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1200" b="1" dirty="0" smtClean="0"/>
              <a:t>Altri testi consigliati: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200" dirty="0" smtClean="0"/>
              <a:t>Rosa, A. (2017), Lean </a:t>
            </a:r>
            <a:r>
              <a:rPr lang="it-IT" sz="1200" dirty="0" err="1"/>
              <a:t>organization</a:t>
            </a:r>
            <a:r>
              <a:rPr lang="it-IT" sz="1200" dirty="0"/>
              <a:t> in sanità. Esperienze e modelli di applicazione da Nord a </a:t>
            </a:r>
            <a:r>
              <a:rPr lang="it-IT" sz="1200" dirty="0" smtClean="0"/>
              <a:t>Sud – </a:t>
            </a:r>
            <a:r>
              <a:rPr lang="it-IT" sz="1200" dirty="0" err="1" smtClean="0"/>
              <a:t>Guerini</a:t>
            </a:r>
            <a:r>
              <a:rPr lang="it-IT" sz="1200" dirty="0" smtClean="0"/>
              <a:t> </a:t>
            </a:r>
            <a:r>
              <a:rPr lang="it-IT" sz="1200" dirty="0" err="1" smtClean="0"/>
              <a:t>Next</a:t>
            </a:r>
            <a:r>
              <a:rPr lang="it-IT" sz="1200" dirty="0" smtClean="0"/>
              <a:t>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200" dirty="0" err="1" smtClean="0"/>
              <a:t>Fillighan</a:t>
            </a:r>
            <a:r>
              <a:rPr lang="it-IT" sz="1200" dirty="0" smtClean="0"/>
              <a:t>, D. (2011), Lean </a:t>
            </a:r>
            <a:r>
              <a:rPr lang="it-IT" sz="1200" dirty="0" err="1"/>
              <a:t>healthcare</a:t>
            </a:r>
            <a:r>
              <a:rPr lang="it-IT" sz="1200" dirty="0"/>
              <a:t>. Trasformare la sanità a partire dall'esperienza del </a:t>
            </a:r>
            <a:r>
              <a:rPr lang="it-IT" sz="1200" dirty="0" smtClean="0"/>
              <a:t>paziente – Franco Angeli;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200" dirty="0"/>
              <a:t>Negro, G. (2005), L'organizzazione snella nella pubblica amministrazione. Come realizzare la «</a:t>
            </a:r>
            <a:r>
              <a:rPr lang="it-IT" sz="1200" dirty="0" err="1"/>
              <a:t>lean</a:t>
            </a:r>
            <a:r>
              <a:rPr lang="it-IT" sz="1200" dirty="0"/>
              <a:t> </a:t>
            </a:r>
            <a:r>
              <a:rPr lang="it-IT" sz="1200" dirty="0" err="1"/>
              <a:t>organization</a:t>
            </a:r>
            <a:r>
              <a:rPr lang="it-IT" sz="1200" dirty="0"/>
              <a:t>» negli enti </a:t>
            </a:r>
            <a:r>
              <a:rPr lang="it-IT" sz="1200" dirty="0" smtClean="0"/>
              <a:t>pubblici – Franco Angeli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it-IT" sz="1400" dirty="0"/>
          </a:p>
          <a:p>
            <a:pPr marL="0" indent="0">
              <a:lnSpc>
                <a:spcPct val="90000"/>
              </a:lnSpc>
              <a:buNone/>
            </a:pPr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38276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6"/>
          <p:cNvSpPr txBox="1">
            <a:spLocks noGrp="1"/>
          </p:cNvSpPr>
          <p:nvPr>
            <p:ph type="title"/>
          </p:nvPr>
        </p:nvSpPr>
        <p:spPr>
          <a:xfrm>
            <a:off x="273678" y="332656"/>
            <a:ext cx="7673719" cy="671209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12700">
              <a:spcBef>
                <a:spcPts val="135"/>
              </a:spcBef>
            </a:pPr>
            <a:r>
              <a:rPr sz="4249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it-IT" sz="3600" dirty="0" smtClean="0"/>
              <a:t>Ciclo PDCA</a:t>
            </a:r>
            <a:endParaRPr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0" y="2060848"/>
            <a:ext cx="8924159" cy="347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3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6"/>
          <p:cNvSpPr txBox="1">
            <a:spLocks noGrp="1"/>
          </p:cNvSpPr>
          <p:nvPr>
            <p:ph type="title"/>
          </p:nvPr>
        </p:nvSpPr>
        <p:spPr>
          <a:xfrm>
            <a:off x="273678" y="332656"/>
            <a:ext cx="7673719" cy="671209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12700">
              <a:spcBef>
                <a:spcPts val="135"/>
              </a:spcBef>
            </a:pPr>
            <a:r>
              <a:rPr sz="4249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it-IT" sz="3600" dirty="0" smtClean="0"/>
              <a:t>Ciclo PDCA</a:t>
            </a:r>
            <a:endParaRPr sz="3600" dirty="0"/>
          </a:p>
        </p:txBody>
      </p:sp>
      <p:sp>
        <p:nvSpPr>
          <p:cNvPr id="4" name="Rettangolo 3"/>
          <p:cNvSpPr/>
          <p:nvPr/>
        </p:nvSpPr>
        <p:spPr>
          <a:xfrm>
            <a:off x="708881" y="6002139"/>
            <a:ext cx="504056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5" name="Rettangolo 4"/>
          <p:cNvSpPr/>
          <p:nvPr/>
        </p:nvSpPr>
        <p:spPr>
          <a:xfrm>
            <a:off x="708881" y="5595965"/>
            <a:ext cx="504056" cy="21602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6" name="Rettangolo 5"/>
          <p:cNvSpPr/>
          <p:nvPr/>
        </p:nvSpPr>
        <p:spPr>
          <a:xfrm>
            <a:off x="708881" y="5189792"/>
            <a:ext cx="504056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9"/>
          </a:p>
        </p:txBody>
      </p:sp>
      <p:sp>
        <p:nvSpPr>
          <p:cNvPr id="7" name="CasellaDiTesto 6"/>
          <p:cNvSpPr txBox="1"/>
          <p:nvPr/>
        </p:nvSpPr>
        <p:spPr>
          <a:xfrm>
            <a:off x="1212938" y="5113137"/>
            <a:ext cx="547419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99" dirty="0"/>
              <a:t>Plan – Pianificazione del progetto e analisi del problema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212937" y="5512127"/>
            <a:ext cx="5946564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99" dirty="0"/>
              <a:t>Do – Definizione delle soluzioni alle cause e implementazione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232572" y="5925485"/>
            <a:ext cx="587648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99" dirty="0" err="1"/>
              <a:t>Check</a:t>
            </a:r>
            <a:r>
              <a:rPr lang="it-IT" sz="1799" dirty="0"/>
              <a:t> e </a:t>
            </a:r>
            <a:r>
              <a:rPr lang="it-IT" sz="1799" dirty="0" err="1"/>
              <a:t>Act</a:t>
            </a:r>
            <a:r>
              <a:rPr lang="it-IT" sz="1799" dirty="0"/>
              <a:t> – verifica dell’efficacia delle soluzioni e </a:t>
            </a:r>
            <a:r>
              <a:rPr lang="it-IT" sz="1799" dirty="0" err="1"/>
              <a:t>follow</a:t>
            </a:r>
            <a:r>
              <a:rPr lang="it-IT" sz="1799" dirty="0"/>
              <a:t> up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96" y="1556792"/>
            <a:ext cx="8889504" cy="311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209419" y="2852936"/>
            <a:ext cx="8116803" cy="379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99" b="1" dirty="0">
                <a:latin typeface="Verdana" panose="020B0604030504040204" pitchFamily="34" charset="0"/>
                <a:ea typeface="Verdana" panose="020B0604030504040204" pitchFamily="34" charset="0"/>
              </a:rPr>
              <a:t>Descrizione del processo di erogazione attuale (AS IS) </a:t>
            </a:r>
          </a:p>
          <a:p>
            <a:r>
              <a:rPr lang="it-IT" sz="1866" dirty="0">
                <a:latin typeface="Verdana" panose="020B0604030504040204" pitchFamily="34" charset="0"/>
                <a:ea typeface="Verdana" panose="020B0604030504040204" pitchFamily="34" charset="0"/>
              </a:rPr>
              <a:t>In questa prima fase viene descritta la situazione attuale del processo di erogazione con logiche snelle, le quali </a:t>
            </a:r>
            <a:r>
              <a:rPr lang="it-IT" sz="1866" dirty="0" smtClean="0">
                <a:latin typeface="Verdana" panose="020B0604030504040204" pitchFamily="34" charset="0"/>
                <a:ea typeface="Verdana" panose="020B0604030504040204" pitchFamily="34" charset="0"/>
              </a:rPr>
              <a:t>includono anche l’osservazione </a:t>
            </a:r>
            <a:r>
              <a:rPr lang="it-IT" sz="1866" dirty="0">
                <a:latin typeface="Verdana" panose="020B0604030504040204" pitchFamily="34" charset="0"/>
                <a:ea typeface="Verdana" panose="020B0604030504040204" pitchFamily="34" charset="0"/>
              </a:rPr>
              <a:t>diretta «sul campo» [</a:t>
            </a:r>
            <a:r>
              <a:rPr lang="it-IT" sz="1866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Genba</a:t>
            </a:r>
            <a:r>
              <a:rPr lang="it-IT" sz="1866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866" dirty="0" err="1">
                <a:latin typeface="Verdana" panose="020B0604030504040204" pitchFamily="34" charset="0"/>
                <a:ea typeface="Verdana" panose="020B0604030504040204" pitchFamily="34" charset="0"/>
              </a:rPr>
              <a:t>Walk</a:t>
            </a:r>
            <a:r>
              <a:rPr lang="it-IT" sz="1866" dirty="0">
                <a:latin typeface="Verdana" panose="020B0604030504040204" pitchFamily="34" charset="0"/>
                <a:ea typeface="Verdana" panose="020B0604030504040204" pitchFamily="34" charset="0"/>
              </a:rPr>
              <a:t>].</a:t>
            </a:r>
          </a:p>
          <a:p>
            <a:endParaRPr lang="it-IT" sz="1866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0876" indent="-380876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1866" dirty="0">
                <a:latin typeface="Verdana" panose="020B0604030504040204" pitchFamily="34" charset="0"/>
                <a:ea typeface="Verdana" panose="020B0604030504040204" pitchFamily="34" charset="0"/>
              </a:rPr>
              <a:t>Strumento fondamentale: «mappa del flusso di valore» o Value  Stream Map (VSM) , che risulta essere particolarmente efficace. </a:t>
            </a:r>
          </a:p>
          <a:p>
            <a:pPr marL="380876" indent="-380876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1866" dirty="0">
                <a:latin typeface="Verdana" panose="020B0604030504040204" pitchFamily="34" charset="0"/>
                <a:ea typeface="Verdana" panose="020B0604030504040204" pitchFamily="34" charset="0"/>
              </a:rPr>
              <a:t> Altri strumenti di mappatura che completano le informazioni per la descrizione dei processi sono</a:t>
            </a:r>
            <a:r>
              <a:rPr lang="it-IT" sz="1866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1866" dirty="0">
                <a:latin typeface="Verdana" panose="020B0604030504040204" pitchFamily="34" charset="0"/>
                <a:ea typeface="Verdana" panose="020B0604030504040204" pitchFamily="34" charset="0"/>
              </a:rPr>
              <a:t>Spaghetti Chart; </a:t>
            </a:r>
            <a:r>
              <a:rPr lang="it-IT" sz="1866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Demand</a:t>
            </a:r>
            <a:r>
              <a:rPr lang="it-IT" sz="1866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866" dirty="0" err="1">
                <a:latin typeface="Verdana" panose="020B0604030504040204" pitchFamily="34" charset="0"/>
                <a:ea typeface="Verdana" panose="020B0604030504040204" pitchFamily="34" charset="0"/>
              </a:rPr>
              <a:t>Map</a:t>
            </a:r>
            <a:r>
              <a:rPr lang="it-IT" sz="1866" dirty="0">
                <a:latin typeface="Verdana" panose="020B0604030504040204" pitchFamily="34" charset="0"/>
                <a:ea typeface="Verdana" panose="020B0604030504040204" pitchFamily="34" charset="0"/>
              </a:rPr>
              <a:t>…..</a:t>
            </a:r>
          </a:p>
          <a:p>
            <a:endParaRPr lang="it-IT" sz="1799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799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itolo 2"/>
          <p:cNvSpPr txBox="1">
            <a:spLocks/>
          </p:cNvSpPr>
          <p:nvPr/>
        </p:nvSpPr>
        <p:spPr>
          <a:xfrm>
            <a:off x="254398" y="349067"/>
            <a:ext cx="10969414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it-IT" sz="3600" spc="-100" dirty="0">
                <a:latin typeface="+mj-lt"/>
                <a:cs typeface="+mj-cs"/>
              </a:rPr>
              <a:t>Report A3T: </a:t>
            </a:r>
            <a:r>
              <a:rPr lang="it-IT" sz="3600" spc="-100" dirty="0" err="1" smtClean="0">
                <a:latin typeface="+mj-lt"/>
                <a:cs typeface="+mj-cs"/>
              </a:rPr>
              <a:t>Def</a:t>
            </a:r>
            <a:r>
              <a:rPr lang="it-IT" sz="3600" spc="-100" dirty="0" smtClean="0">
                <a:latin typeface="+mj-lt"/>
                <a:cs typeface="+mj-cs"/>
              </a:rPr>
              <a:t>. Problema</a:t>
            </a:r>
            <a:endParaRPr lang="it-IT" sz="3600" spc="-100" dirty="0">
              <a:latin typeface="+mj-lt"/>
              <a:cs typeface="+mj-cs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t="18385" r="60327"/>
          <a:stretch/>
        </p:blipFill>
        <p:spPr>
          <a:xfrm>
            <a:off x="6228184" y="342114"/>
            <a:ext cx="2763240" cy="227592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54398" y="1194011"/>
            <a:ext cx="5729999" cy="187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99" b="1" dirty="0">
                <a:latin typeface="Verdana" panose="020B0604030504040204" pitchFamily="34" charset="0"/>
                <a:ea typeface="Verdana" panose="020B0604030504040204" pitchFamily="34" charset="0"/>
              </a:rPr>
              <a:t>Definizione del problema</a:t>
            </a:r>
          </a:p>
          <a:p>
            <a:r>
              <a:rPr lang="it-IT" sz="1599" dirty="0">
                <a:latin typeface="Verdana" panose="020B0604030504040204" pitchFamily="34" charset="0"/>
                <a:ea typeface="Verdana" panose="020B0604030504040204" pitchFamily="34" charset="0"/>
              </a:rPr>
              <a:t>Si descrive qualitativamente e mediante una frase il problema cercando di definire il campo di applicazione del progetto Lean: es. </a:t>
            </a:r>
            <a:r>
              <a:rPr lang="it-IT" sz="1599" dirty="0" smtClean="0">
                <a:latin typeface="Verdana" panose="020B0604030504040204" pitchFamily="34" charset="0"/>
                <a:ea typeface="Verdana" panose="020B0604030504040204" pitchFamily="34" charset="0"/>
              </a:rPr>
              <a:t>«Difficoltà a gestire le richieste per agibilità di edifici costruiti prima del 1968</a:t>
            </a:r>
            <a:r>
              <a:rPr lang="it-IT" sz="1599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.»  </a:t>
            </a:r>
            <a:endParaRPr lang="it-IT" sz="1799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799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t="18385" r="60327"/>
          <a:stretch/>
        </p:blipFill>
        <p:spPr>
          <a:xfrm>
            <a:off x="6057232" y="336930"/>
            <a:ext cx="2763240" cy="2275924"/>
          </a:xfrm>
          <a:prstGeom prst="rect">
            <a:avLst/>
          </a:prstGeom>
        </p:spPr>
      </p:pic>
      <p:sp>
        <p:nvSpPr>
          <p:cNvPr id="6" name="Titolo 2"/>
          <p:cNvSpPr txBox="1">
            <a:spLocks/>
          </p:cNvSpPr>
          <p:nvPr/>
        </p:nvSpPr>
        <p:spPr>
          <a:xfrm>
            <a:off x="311429" y="345198"/>
            <a:ext cx="10969414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1325953"/>
            <a:ext cx="4619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MISURARE:</a:t>
            </a:r>
          </a:p>
          <a:p>
            <a:pPr marL="342881" indent="-342881">
              <a:buFont typeface="Arial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Il tempo impiegato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dall’operatore per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ogni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attività </a:t>
            </a:r>
          </a:p>
          <a:p>
            <a:pPr marL="342881" indent="-342881">
              <a:buFont typeface="Arial" pitchFamily="34" charset="0"/>
              <a:buChar char="•"/>
            </a:pP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tempo dedicato agli spostamenti e trasporti dei materiali e persone</a:t>
            </a:r>
          </a:p>
          <a:p>
            <a:pPr marL="342881" indent="-342881">
              <a:buFont typeface="Arial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Il consumo dei materiali</a:t>
            </a:r>
          </a:p>
          <a:p>
            <a:pPr marL="342881" indent="-342881">
              <a:buFont typeface="Arial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Il tempo di risposta del sistema</a:t>
            </a:r>
          </a:p>
          <a:p>
            <a:pPr marL="342881" indent="-342881">
              <a:buFont typeface="Arial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I tempi di attesa</a:t>
            </a:r>
          </a:p>
          <a:p>
            <a:pPr marL="342881" indent="-342881">
              <a:buFont typeface="Arial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Etc.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34064" y="4581128"/>
            <a:ext cx="6094119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Definizione degli Obiettivi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Quali sono gli obiettivi da raggiungere?</a:t>
            </a:r>
          </a:p>
          <a:p>
            <a:pPr marL="285734" indent="-285734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Quali sono i KPI da prendere in considerazione?</a:t>
            </a:r>
          </a:p>
          <a:p>
            <a:pPr marL="285734" indent="-285734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Quali sono le correlazioni tra gli obiettivi?</a:t>
            </a:r>
          </a:p>
        </p:txBody>
      </p:sp>
      <p:sp>
        <p:nvSpPr>
          <p:cNvPr id="9" name="Rettangolo 8"/>
          <p:cNvSpPr/>
          <p:nvPr/>
        </p:nvSpPr>
        <p:spPr>
          <a:xfrm>
            <a:off x="5796136" y="2780928"/>
            <a:ext cx="30243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Definizione dei Punti di Contatto</a:t>
            </a:r>
          </a:p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Confrontando la domanda e l’erogazione di servizio si definiscono i parametri caratteristici del flusso:</a:t>
            </a:r>
          </a:p>
          <a:p>
            <a:pPr marL="285734" indent="-285734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Tempo Ciclo;</a:t>
            </a:r>
          </a:p>
          <a:p>
            <a:pPr marL="285734" indent="-285734">
              <a:buFont typeface="Arial" panose="020B0604020202020204" pitchFamily="34" charset="0"/>
              <a:buChar char="•"/>
            </a:pP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Takt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Time;</a:t>
            </a:r>
          </a:p>
          <a:p>
            <a:pPr marL="285734" indent="-285734">
              <a:buFont typeface="Arial" panose="020B0604020202020204" pitchFamily="34" charset="0"/>
              <a:buChar char="•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Indice di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Flusso</a:t>
            </a:r>
          </a:p>
          <a:p>
            <a:pPr marL="285734" indent="-285734">
              <a:buFont typeface="Arial" panose="020B0604020202020204" pitchFamily="34" charset="0"/>
              <a:buChar char="•"/>
            </a:pPr>
            <a:endParaRPr lang="it-IT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→ </a:t>
            </a:r>
            <a:r>
              <a:rPr lang="it-IT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li definiremo in dettaglio nella VSM</a:t>
            </a:r>
            <a:r>
              <a:rPr lang="it-IT" sz="16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endParaRPr lang="it-IT" sz="16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reccia circolare a sinistra 9"/>
          <p:cNvSpPr/>
          <p:nvPr/>
        </p:nvSpPr>
        <p:spPr>
          <a:xfrm>
            <a:off x="3923928" y="3140968"/>
            <a:ext cx="1623332" cy="152145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399">
              <a:solidFill>
                <a:schemeClr val="tx1"/>
              </a:solidFill>
            </a:endParaRPr>
          </a:p>
        </p:txBody>
      </p:sp>
      <p:sp>
        <p:nvSpPr>
          <p:cNvPr id="15" name="Titolo 2"/>
          <p:cNvSpPr txBox="1">
            <a:spLocks/>
          </p:cNvSpPr>
          <p:nvPr/>
        </p:nvSpPr>
        <p:spPr>
          <a:xfrm>
            <a:off x="254398" y="349067"/>
            <a:ext cx="10969414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it-IT" sz="3200" spc="-100" dirty="0">
                <a:latin typeface="+mj-lt"/>
                <a:cs typeface="+mj-cs"/>
              </a:rPr>
              <a:t>Report A3T</a:t>
            </a:r>
            <a:r>
              <a:rPr lang="it-IT" sz="3200" spc="-100" dirty="0" smtClean="0">
                <a:latin typeface="+mj-lt"/>
                <a:cs typeface="+mj-cs"/>
              </a:rPr>
              <a:t>: </a:t>
            </a:r>
            <a:r>
              <a:rPr lang="it-IT" sz="3200" spc="-100" dirty="0" err="1" smtClean="0">
                <a:latin typeface="+mj-lt"/>
                <a:cs typeface="+mj-cs"/>
              </a:rPr>
              <a:t>Descr</a:t>
            </a:r>
            <a:r>
              <a:rPr lang="it-IT" sz="3200" spc="-100" dirty="0" smtClean="0">
                <a:latin typeface="+mj-lt"/>
                <a:cs typeface="+mj-cs"/>
              </a:rPr>
              <a:t>. Stato </a:t>
            </a:r>
            <a:r>
              <a:rPr lang="it-IT" sz="3200" spc="-100" dirty="0" err="1" smtClean="0">
                <a:latin typeface="+mj-lt"/>
                <a:cs typeface="+mj-cs"/>
              </a:rPr>
              <a:t>As-Is</a:t>
            </a:r>
            <a:endParaRPr lang="it-IT" sz="3200" spc="-100" dirty="0"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60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t="18385" r="60327"/>
          <a:stretch/>
        </p:blipFill>
        <p:spPr>
          <a:xfrm>
            <a:off x="5076056" y="1268760"/>
            <a:ext cx="2763240" cy="2275924"/>
          </a:xfrm>
          <a:prstGeom prst="rect">
            <a:avLst/>
          </a:prstGeom>
        </p:spPr>
      </p:pic>
      <p:sp>
        <p:nvSpPr>
          <p:cNvPr id="6" name="Titolo 2"/>
          <p:cNvSpPr txBox="1">
            <a:spLocks/>
          </p:cNvSpPr>
          <p:nvPr/>
        </p:nvSpPr>
        <p:spPr>
          <a:xfrm>
            <a:off x="311429" y="345198"/>
            <a:ext cx="10969414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it-IT" sz="3600" dirty="0"/>
          </a:p>
        </p:txBody>
      </p:sp>
      <p:sp>
        <p:nvSpPr>
          <p:cNvPr id="15" name="Titolo 2"/>
          <p:cNvSpPr txBox="1">
            <a:spLocks/>
          </p:cNvSpPr>
          <p:nvPr/>
        </p:nvSpPr>
        <p:spPr>
          <a:xfrm>
            <a:off x="254398" y="349067"/>
            <a:ext cx="10969414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it-IT" sz="3200" spc="-100" dirty="0">
                <a:latin typeface="+mj-lt"/>
                <a:cs typeface="+mj-cs"/>
              </a:rPr>
              <a:t>Report A3T</a:t>
            </a:r>
            <a:r>
              <a:rPr lang="it-IT" sz="3200" spc="-100" dirty="0" smtClean="0">
                <a:latin typeface="+mj-lt"/>
                <a:cs typeface="+mj-cs"/>
              </a:rPr>
              <a:t>: </a:t>
            </a:r>
            <a:r>
              <a:rPr lang="it-IT" sz="3200" spc="-100" dirty="0" err="1" smtClean="0">
                <a:latin typeface="+mj-lt"/>
                <a:cs typeface="+mj-cs"/>
              </a:rPr>
              <a:t>Descr</a:t>
            </a:r>
            <a:r>
              <a:rPr lang="it-IT" sz="3200" spc="-100" dirty="0" smtClean="0">
                <a:latin typeface="+mj-lt"/>
                <a:cs typeface="+mj-cs"/>
              </a:rPr>
              <a:t>. Stato </a:t>
            </a:r>
            <a:r>
              <a:rPr lang="it-IT" sz="3200" spc="-100" dirty="0" err="1" smtClean="0">
                <a:latin typeface="+mj-lt"/>
                <a:cs typeface="+mj-cs"/>
              </a:rPr>
              <a:t>As-Is</a:t>
            </a:r>
            <a:endParaRPr lang="it-IT" sz="3200" spc="-100" dirty="0">
              <a:latin typeface="+mj-lt"/>
              <a:cs typeface="+mj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11429" y="1268760"/>
            <a:ext cx="4103374" cy="367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Una volta ottenuta una visione d’insieme (AS-IS) si può pensare allo stato futuro e  che coinvolge anche il </a:t>
            </a:r>
            <a:r>
              <a:rPr lang="it-IT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cittadino/collega.</a:t>
            </a:r>
            <a:endParaRPr lang="it-IT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0876" indent="-380876">
              <a:buFont typeface="Wingdings" panose="05000000000000000000" pitchFamily="2" charset="2"/>
              <a:buChar char="q"/>
            </a:pPr>
            <a:endParaRPr lang="it-IT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0876" indent="-380876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Pensare allo stato futuro  (TO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80876" indent="-380876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Definire e mettere in pratica tutte le soluzioni ai problemi</a:t>
            </a:r>
          </a:p>
          <a:p>
            <a:pPr marL="380876" indent="-380876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Misurare</a:t>
            </a:r>
          </a:p>
          <a:p>
            <a:pPr marL="380876" indent="-380876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Sostenere</a:t>
            </a:r>
          </a:p>
          <a:p>
            <a:endParaRPr lang="it-IT" sz="1866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799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it-IT" sz="1799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it-IT" sz="1799" dirty="0"/>
          </a:p>
        </p:txBody>
      </p:sp>
      <p:sp>
        <p:nvSpPr>
          <p:cNvPr id="12" name="Rettangolo 11"/>
          <p:cNvSpPr/>
          <p:nvPr/>
        </p:nvSpPr>
        <p:spPr>
          <a:xfrm>
            <a:off x="311429" y="4077072"/>
            <a:ext cx="7392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Le domande da porsi sono:</a:t>
            </a:r>
          </a:p>
          <a:p>
            <a:endParaRPr lang="it-IT" sz="1600" dirty="0"/>
          </a:p>
          <a:p>
            <a:pPr marL="380876" indent="-380876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1600" dirty="0"/>
              <a:t>Come si possono eliminare le NVA per il </a:t>
            </a:r>
            <a:r>
              <a:rPr lang="it-IT" sz="1600" dirty="0" smtClean="0"/>
              <a:t>cittadino/collega </a:t>
            </a:r>
            <a:r>
              <a:rPr lang="it-IT" sz="1600" dirty="0"/>
              <a:t>e per l’ente?</a:t>
            </a:r>
          </a:p>
          <a:p>
            <a:pPr marL="380876" indent="-380876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1600" dirty="0"/>
              <a:t>Come si </a:t>
            </a:r>
            <a:r>
              <a:rPr lang="it-IT" sz="1600" dirty="0" smtClean="0"/>
              <a:t>possono far </a:t>
            </a:r>
            <a:r>
              <a:rPr lang="it-IT" sz="1600" dirty="0"/>
              <a:t>coincidere i tempi di attraversamento o di risposta al </a:t>
            </a:r>
            <a:r>
              <a:rPr lang="it-IT" sz="1600" dirty="0" smtClean="0"/>
              <a:t>cittadino </a:t>
            </a:r>
            <a:r>
              <a:rPr lang="it-IT" sz="1600" dirty="0"/>
              <a:t>con i tempi effettivi di lavorazione?</a:t>
            </a:r>
          </a:p>
          <a:p>
            <a:pPr marL="380876" indent="-380876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1600" dirty="0"/>
              <a:t>Come si possono eliminare </a:t>
            </a:r>
            <a:r>
              <a:rPr lang="it-IT" sz="1600" dirty="0" smtClean="0"/>
              <a:t>i </a:t>
            </a:r>
            <a:r>
              <a:rPr lang="it-IT" sz="1600" dirty="0"/>
              <a:t>W.I.P.?</a:t>
            </a:r>
          </a:p>
          <a:p>
            <a:pPr marL="380876" indent="-380876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1600" dirty="0"/>
              <a:t>Come si possono alleggerire i fastidi </a:t>
            </a:r>
            <a:r>
              <a:rPr lang="it-IT" sz="1600" dirty="0" smtClean="0"/>
              <a:t>del cittadino?</a:t>
            </a:r>
            <a:endParaRPr lang="it-IT" sz="1600" dirty="0"/>
          </a:p>
          <a:p>
            <a:pPr marL="380876" indent="-380876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1600" dirty="0"/>
              <a:t>Come si può bilanciare il </a:t>
            </a:r>
            <a:r>
              <a:rPr lang="it-IT" sz="1600" dirty="0" err="1"/>
              <a:t>takt</a:t>
            </a:r>
            <a:r>
              <a:rPr lang="it-IT" sz="1600" dirty="0"/>
              <a:t> </a:t>
            </a:r>
            <a:r>
              <a:rPr lang="it-IT" sz="1600" dirty="0" smtClean="0"/>
              <a:t>time (ritmo dell’erogazione del servizio)?</a:t>
            </a:r>
            <a:endParaRPr lang="it-IT" sz="1600" dirty="0"/>
          </a:p>
          <a:p>
            <a:pPr marL="380876" indent="-380876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sz="1600" dirty="0"/>
              <a:t>Come si può eliminare la non qualità all’interno del flusso?</a:t>
            </a:r>
          </a:p>
        </p:txBody>
      </p:sp>
    </p:spTree>
    <p:extLst>
      <p:ext uri="{BB962C8B-B14F-4D97-AF65-F5344CB8AC3E}">
        <p14:creationId xmlns:p14="http://schemas.microsoft.com/office/powerpoint/2010/main" val="38147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t="18385" r="60327"/>
          <a:stretch/>
        </p:blipFill>
        <p:spPr>
          <a:xfrm>
            <a:off x="6057232" y="336930"/>
            <a:ext cx="2763240" cy="2275924"/>
          </a:xfrm>
          <a:prstGeom prst="rect">
            <a:avLst/>
          </a:prstGeom>
        </p:spPr>
      </p:pic>
      <p:sp>
        <p:nvSpPr>
          <p:cNvPr id="6" name="Titolo 2"/>
          <p:cNvSpPr txBox="1">
            <a:spLocks/>
          </p:cNvSpPr>
          <p:nvPr/>
        </p:nvSpPr>
        <p:spPr>
          <a:xfrm>
            <a:off x="311429" y="345198"/>
            <a:ext cx="10969414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it-IT" sz="3600" dirty="0"/>
          </a:p>
        </p:txBody>
      </p:sp>
      <p:sp>
        <p:nvSpPr>
          <p:cNvPr id="15" name="Titolo 2"/>
          <p:cNvSpPr txBox="1">
            <a:spLocks/>
          </p:cNvSpPr>
          <p:nvPr/>
        </p:nvSpPr>
        <p:spPr>
          <a:xfrm>
            <a:off x="254398" y="349067"/>
            <a:ext cx="6549850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it-IT" sz="3200" spc="-100" dirty="0">
                <a:latin typeface="+mj-lt"/>
                <a:cs typeface="+mj-cs"/>
              </a:rPr>
              <a:t>Report A3T</a:t>
            </a:r>
            <a:r>
              <a:rPr lang="it-IT" sz="3200" spc="-100" dirty="0" smtClean="0">
                <a:latin typeface="+mj-lt"/>
                <a:cs typeface="+mj-cs"/>
              </a:rPr>
              <a:t>: Analisi delle cause radice</a:t>
            </a:r>
            <a:endParaRPr lang="it-IT" sz="3200" spc="-100" dirty="0">
              <a:latin typeface="+mj-lt"/>
              <a:cs typeface="+mj-cs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262525" y="1348740"/>
            <a:ext cx="5039868" cy="5183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4658105" y="1485138"/>
            <a:ext cx="131445" cy="2087880"/>
          </a:xfrm>
          <a:custGeom>
            <a:avLst/>
            <a:gdLst/>
            <a:ahLst/>
            <a:cxnLst/>
            <a:rect l="l" t="t" r="r" b="b"/>
            <a:pathLst>
              <a:path w="131445" h="2087879">
                <a:moveTo>
                  <a:pt x="0" y="0"/>
                </a:moveTo>
                <a:lnTo>
                  <a:pt x="41428" y="9212"/>
                </a:lnTo>
                <a:lnTo>
                  <a:pt x="77407" y="34865"/>
                </a:lnTo>
                <a:lnTo>
                  <a:pt x="105777" y="73984"/>
                </a:lnTo>
                <a:lnTo>
                  <a:pt x="124382" y="123594"/>
                </a:lnTo>
                <a:lnTo>
                  <a:pt x="131064" y="180721"/>
                </a:lnTo>
                <a:lnTo>
                  <a:pt x="131064" y="1907159"/>
                </a:lnTo>
                <a:lnTo>
                  <a:pt x="124382" y="1964285"/>
                </a:lnTo>
                <a:lnTo>
                  <a:pt x="105777" y="2013895"/>
                </a:lnTo>
                <a:lnTo>
                  <a:pt x="77407" y="2053014"/>
                </a:lnTo>
                <a:lnTo>
                  <a:pt x="41428" y="2078667"/>
                </a:lnTo>
                <a:lnTo>
                  <a:pt x="0" y="208787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/>
        </p:nvSpPr>
        <p:spPr>
          <a:xfrm>
            <a:off x="4658105" y="3664458"/>
            <a:ext cx="131445" cy="629920"/>
          </a:xfrm>
          <a:custGeom>
            <a:avLst/>
            <a:gdLst/>
            <a:ahLst/>
            <a:cxnLst/>
            <a:rect l="l" t="t" r="r" b="b"/>
            <a:pathLst>
              <a:path w="131445" h="629920">
                <a:moveTo>
                  <a:pt x="0" y="0"/>
                </a:moveTo>
                <a:lnTo>
                  <a:pt x="41428" y="9212"/>
                </a:lnTo>
                <a:lnTo>
                  <a:pt x="77407" y="34865"/>
                </a:lnTo>
                <a:lnTo>
                  <a:pt x="105777" y="73984"/>
                </a:lnTo>
                <a:lnTo>
                  <a:pt x="124382" y="123594"/>
                </a:lnTo>
                <a:lnTo>
                  <a:pt x="131064" y="180721"/>
                </a:lnTo>
                <a:lnTo>
                  <a:pt x="131064" y="448691"/>
                </a:lnTo>
                <a:lnTo>
                  <a:pt x="124382" y="505817"/>
                </a:lnTo>
                <a:lnTo>
                  <a:pt x="105777" y="555427"/>
                </a:lnTo>
                <a:lnTo>
                  <a:pt x="77407" y="594546"/>
                </a:lnTo>
                <a:lnTo>
                  <a:pt x="41428" y="620199"/>
                </a:lnTo>
                <a:lnTo>
                  <a:pt x="0" y="629412"/>
                </a:lnTo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/>
        </p:nvSpPr>
        <p:spPr>
          <a:xfrm>
            <a:off x="4658105" y="4383785"/>
            <a:ext cx="131445" cy="1567180"/>
          </a:xfrm>
          <a:custGeom>
            <a:avLst/>
            <a:gdLst/>
            <a:ahLst/>
            <a:cxnLst/>
            <a:rect l="l" t="t" r="r" b="b"/>
            <a:pathLst>
              <a:path w="131445" h="1567179">
                <a:moveTo>
                  <a:pt x="0" y="0"/>
                </a:moveTo>
                <a:lnTo>
                  <a:pt x="41428" y="9212"/>
                </a:lnTo>
                <a:lnTo>
                  <a:pt x="77407" y="34865"/>
                </a:lnTo>
                <a:lnTo>
                  <a:pt x="105777" y="73984"/>
                </a:lnTo>
                <a:lnTo>
                  <a:pt x="124382" y="123594"/>
                </a:lnTo>
                <a:lnTo>
                  <a:pt x="131064" y="180720"/>
                </a:lnTo>
                <a:lnTo>
                  <a:pt x="131064" y="1386001"/>
                </a:lnTo>
                <a:lnTo>
                  <a:pt x="124382" y="1443108"/>
                </a:lnTo>
                <a:lnTo>
                  <a:pt x="105777" y="1492704"/>
                </a:lnTo>
                <a:lnTo>
                  <a:pt x="77407" y="1531813"/>
                </a:lnTo>
                <a:lnTo>
                  <a:pt x="41428" y="1557461"/>
                </a:lnTo>
                <a:lnTo>
                  <a:pt x="0" y="1566672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/>
          <p:cNvSpPr/>
          <p:nvPr/>
        </p:nvSpPr>
        <p:spPr>
          <a:xfrm>
            <a:off x="4860797" y="2885439"/>
            <a:ext cx="1152525" cy="76200"/>
          </a:xfrm>
          <a:custGeom>
            <a:avLst/>
            <a:gdLst/>
            <a:ahLst/>
            <a:cxnLst/>
            <a:rect l="l" t="t" r="r" b="b"/>
            <a:pathLst>
              <a:path w="1152525" h="76200">
                <a:moveTo>
                  <a:pt x="1075943" y="0"/>
                </a:moveTo>
                <a:lnTo>
                  <a:pt x="1075943" y="76200"/>
                </a:lnTo>
                <a:lnTo>
                  <a:pt x="1132331" y="48006"/>
                </a:lnTo>
                <a:lnTo>
                  <a:pt x="1088643" y="48006"/>
                </a:lnTo>
                <a:lnTo>
                  <a:pt x="1088643" y="28194"/>
                </a:lnTo>
                <a:lnTo>
                  <a:pt x="1132332" y="28194"/>
                </a:lnTo>
                <a:lnTo>
                  <a:pt x="1075943" y="0"/>
                </a:lnTo>
                <a:close/>
              </a:path>
              <a:path w="1152525" h="76200">
                <a:moveTo>
                  <a:pt x="1075943" y="28194"/>
                </a:moveTo>
                <a:lnTo>
                  <a:pt x="0" y="28194"/>
                </a:lnTo>
                <a:lnTo>
                  <a:pt x="0" y="48006"/>
                </a:lnTo>
                <a:lnTo>
                  <a:pt x="1075943" y="48006"/>
                </a:lnTo>
                <a:lnTo>
                  <a:pt x="1075943" y="28194"/>
                </a:lnTo>
                <a:close/>
              </a:path>
              <a:path w="1152525" h="76200">
                <a:moveTo>
                  <a:pt x="1132332" y="28194"/>
                </a:moveTo>
                <a:lnTo>
                  <a:pt x="1088643" y="28194"/>
                </a:lnTo>
                <a:lnTo>
                  <a:pt x="1088643" y="48006"/>
                </a:lnTo>
                <a:lnTo>
                  <a:pt x="1132331" y="48006"/>
                </a:lnTo>
                <a:lnTo>
                  <a:pt x="1152143" y="38100"/>
                </a:lnTo>
                <a:lnTo>
                  <a:pt x="1132332" y="28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/>
          <p:nvPr/>
        </p:nvSpPr>
        <p:spPr>
          <a:xfrm>
            <a:off x="4860797" y="3940302"/>
            <a:ext cx="1152525" cy="76200"/>
          </a:xfrm>
          <a:custGeom>
            <a:avLst/>
            <a:gdLst/>
            <a:ahLst/>
            <a:cxnLst/>
            <a:rect l="l" t="t" r="r" b="b"/>
            <a:pathLst>
              <a:path w="1152525" h="76200">
                <a:moveTo>
                  <a:pt x="1075943" y="0"/>
                </a:moveTo>
                <a:lnTo>
                  <a:pt x="1075943" y="76200"/>
                </a:lnTo>
                <a:lnTo>
                  <a:pt x="1132331" y="48006"/>
                </a:lnTo>
                <a:lnTo>
                  <a:pt x="1088643" y="48006"/>
                </a:lnTo>
                <a:lnTo>
                  <a:pt x="1088643" y="28193"/>
                </a:lnTo>
                <a:lnTo>
                  <a:pt x="1132331" y="28193"/>
                </a:lnTo>
                <a:lnTo>
                  <a:pt x="1075943" y="0"/>
                </a:lnTo>
                <a:close/>
              </a:path>
              <a:path w="1152525" h="76200">
                <a:moveTo>
                  <a:pt x="1075943" y="28193"/>
                </a:moveTo>
                <a:lnTo>
                  <a:pt x="0" y="28193"/>
                </a:lnTo>
                <a:lnTo>
                  <a:pt x="0" y="48006"/>
                </a:lnTo>
                <a:lnTo>
                  <a:pt x="1075943" y="48006"/>
                </a:lnTo>
                <a:lnTo>
                  <a:pt x="1075943" y="28193"/>
                </a:lnTo>
                <a:close/>
              </a:path>
              <a:path w="1152525" h="76200">
                <a:moveTo>
                  <a:pt x="1132331" y="28193"/>
                </a:moveTo>
                <a:lnTo>
                  <a:pt x="1088643" y="28193"/>
                </a:lnTo>
                <a:lnTo>
                  <a:pt x="1088643" y="48006"/>
                </a:lnTo>
                <a:lnTo>
                  <a:pt x="1132331" y="48006"/>
                </a:lnTo>
                <a:lnTo>
                  <a:pt x="1152143" y="38100"/>
                </a:lnTo>
                <a:lnTo>
                  <a:pt x="1132331" y="2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5"/>
          <p:cNvSpPr/>
          <p:nvPr/>
        </p:nvSpPr>
        <p:spPr>
          <a:xfrm>
            <a:off x="4860797" y="5157978"/>
            <a:ext cx="1152525" cy="76200"/>
          </a:xfrm>
          <a:custGeom>
            <a:avLst/>
            <a:gdLst/>
            <a:ahLst/>
            <a:cxnLst/>
            <a:rect l="l" t="t" r="r" b="b"/>
            <a:pathLst>
              <a:path w="1152525" h="76200">
                <a:moveTo>
                  <a:pt x="1075943" y="0"/>
                </a:moveTo>
                <a:lnTo>
                  <a:pt x="1075943" y="76200"/>
                </a:lnTo>
                <a:lnTo>
                  <a:pt x="1132331" y="48006"/>
                </a:lnTo>
                <a:lnTo>
                  <a:pt x="1088643" y="48006"/>
                </a:lnTo>
                <a:lnTo>
                  <a:pt x="1088643" y="28194"/>
                </a:lnTo>
                <a:lnTo>
                  <a:pt x="1132332" y="28194"/>
                </a:lnTo>
                <a:lnTo>
                  <a:pt x="1075943" y="0"/>
                </a:lnTo>
                <a:close/>
              </a:path>
              <a:path w="1152525" h="76200">
                <a:moveTo>
                  <a:pt x="1075943" y="28194"/>
                </a:moveTo>
                <a:lnTo>
                  <a:pt x="0" y="28194"/>
                </a:lnTo>
                <a:lnTo>
                  <a:pt x="0" y="48006"/>
                </a:lnTo>
                <a:lnTo>
                  <a:pt x="1075943" y="48006"/>
                </a:lnTo>
                <a:lnTo>
                  <a:pt x="1075943" y="28194"/>
                </a:lnTo>
                <a:close/>
              </a:path>
              <a:path w="1152525" h="76200">
                <a:moveTo>
                  <a:pt x="1132332" y="28194"/>
                </a:moveTo>
                <a:lnTo>
                  <a:pt x="1088643" y="28194"/>
                </a:lnTo>
                <a:lnTo>
                  <a:pt x="1088643" y="48006"/>
                </a:lnTo>
                <a:lnTo>
                  <a:pt x="1132331" y="48006"/>
                </a:lnTo>
                <a:lnTo>
                  <a:pt x="1152143" y="38100"/>
                </a:lnTo>
                <a:lnTo>
                  <a:pt x="1132332" y="28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/>
          <p:cNvSpPr txBox="1">
            <a:spLocks noGrp="1"/>
          </p:cNvSpPr>
          <p:nvPr>
            <p:ph type="title"/>
          </p:nvPr>
        </p:nvSpPr>
        <p:spPr>
          <a:xfrm>
            <a:off x="6941751" y="2620742"/>
            <a:ext cx="883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00"/>
                </a:solidFill>
                <a:latin typeface="Tw Cen MT"/>
                <a:cs typeface="Tw Cen MT"/>
              </a:rPr>
              <a:t>Sin</a:t>
            </a:r>
            <a:r>
              <a:rPr sz="2000" b="1" spc="-10" dirty="0">
                <a:solidFill>
                  <a:srgbClr val="000000"/>
                </a:solidFill>
                <a:latin typeface="Tw Cen MT"/>
                <a:cs typeface="Tw Cen MT"/>
              </a:rPr>
              <a:t>t</a:t>
            </a:r>
            <a:r>
              <a:rPr sz="2000" b="1" dirty="0">
                <a:solidFill>
                  <a:srgbClr val="000000"/>
                </a:solidFill>
                <a:latin typeface="Tw Cen MT"/>
                <a:cs typeface="Tw Cen MT"/>
              </a:rPr>
              <a:t>omi: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21" name="object 17"/>
          <p:cNvSpPr txBox="1"/>
          <p:nvPr/>
        </p:nvSpPr>
        <p:spPr>
          <a:xfrm>
            <a:off x="6062912" y="2923539"/>
            <a:ext cx="2640965" cy="324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w Cen MT"/>
                <a:cs typeface="Tw Cen MT"/>
              </a:rPr>
              <a:t>È </a:t>
            </a:r>
            <a:r>
              <a:rPr sz="1800" spc="-5" dirty="0">
                <a:latin typeface="Tw Cen MT"/>
                <a:cs typeface="Tw Cen MT"/>
              </a:rPr>
              <a:t>l’outcome </a:t>
            </a:r>
            <a:r>
              <a:rPr sz="1800" dirty="0">
                <a:latin typeface="Tw Cen MT"/>
                <a:cs typeface="Tw Cen MT"/>
              </a:rPr>
              <a:t>del</a:t>
            </a:r>
            <a:r>
              <a:rPr sz="1800" spc="-25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problema</a:t>
            </a:r>
            <a:endParaRPr sz="1800" dirty="0">
              <a:latin typeface="Tw Cen MT"/>
              <a:cs typeface="Tw Cen MT"/>
            </a:endParaRPr>
          </a:p>
          <a:p>
            <a:pPr marL="27940" algn="ctr">
              <a:lnSpc>
                <a:spcPct val="100000"/>
              </a:lnSpc>
            </a:pPr>
            <a:r>
              <a:rPr sz="1800" dirty="0">
                <a:latin typeface="Tw Cen MT"/>
                <a:cs typeface="Tw Cen MT"/>
              </a:rPr>
              <a:t>(sudorazione)</a:t>
            </a: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R="319405" algn="ctr">
              <a:lnSpc>
                <a:spcPct val="100000"/>
              </a:lnSpc>
            </a:pPr>
            <a:r>
              <a:rPr sz="2000" b="1" dirty="0">
                <a:latin typeface="Tw Cen MT"/>
                <a:cs typeface="Tw Cen MT"/>
              </a:rPr>
              <a:t>Problema:</a:t>
            </a:r>
            <a:endParaRPr sz="2000" dirty="0">
              <a:latin typeface="Tw Cen MT"/>
              <a:cs typeface="Tw Cen MT"/>
            </a:endParaRPr>
          </a:p>
          <a:p>
            <a:pPr marR="321310" algn="ctr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Tw Cen MT"/>
                <a:cs typeface="Tw Cen MT"/>
              </a:rPr>
              <a:t>È </a:t>
            </a:r>
            <a:r>
              <a:rPr sz="1800" spc="-5" dirty="0">
                <a:latin typeface="Tw Cen MT"/>
                <a:cs typeface="Tw Cen MT"/>
              </a:rPr>
              <a:t>il </a:t>
            </a:r>
            <a:r>
              <a:rPr sz="1800" spc="-15" dirty="0">
                <a:latin typeface="Tw Cen MT"/>
                <a:cs typeface="Tw Cen MT"/>
              </a:rPr>
              <a:t>gap </a:t>
            </a:r>
            <a:r>
              <a:rPr sz="1800" spc="-5" dirty="0">
                <a:latin typeface="Tw Cen MT"/>
                <a:cs typeface="Tw Cen MT"/>
              </a:rPr>
              <a:t>tra la realtà </a:t>
            </a:r>
            <a:r>
              <a:rPr sz="1800" dirty="0">
                <a:latin typeface="Tw Cen MT"/>
                <a:cs typeface="Tw Cen MT"/>
              </a:rPr>
              <a:t>e</a:t>
            </a:r>
            <a:r>
              <a:rPr sz="1800" spc="-65" dirty="0">
                <a:latin typeface="Tw Cen MT"/>
                <a:cs typeface="Tw Cen MT"/>
              </a:rPr>
              <a:t> </a:t>
            </a:r>
            <a:r>
              <a:rPr sz="1800" spc="-5" dirty="0">
                <a:latin typeface="Tw Cen MT"/>
                <a:cs typeface="Tw Cen MT"/>
              </a:rPr>
              <a:t>lo</a:t>
            </a:r>
            <a:endParaRPr sz="1800" dirty="0">
              <a:latin typeface="Tw Cen MT"/>
              <a:cs typeface="Tw Cen MT"/>
            </a:endParaRPr>
          </a:p>
          <a:p>
            <a:pPr marR="319405" algn="ctr">
              <a:lnSpc>
                <a:spcPct val="100000"/>
              </a:lnSpc>
            </a:pPr>
            <a:r>
              <a:rPr sz="1800" spc="-5" dirty="0">
                <a:latin typeface="Tw Cen MT"/>
                <a:cs typeface="Tw Cen MT"/>
              </a:rPr>
              <a:t>standard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(febbre)</a:t>
            </a:r>
            <a:endParaRPr sz="18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264795" algn="ctr">
              <a:lnSpc>
                <a:spcPct val="100000"/>
              </a:lnSpc>
            </a:pPr>
            <a:r>
              <a:rPr sz="2000" b="1" spc="-5" dirty="0">
                <a:latin typeface="Tw Cen MT"/>
                <a:cs typeface="Tw Cen MT"/>
              </a:rPr>
              <a:t>Cause:</a:t>
            </a:r>
            <a:endParaRPr sz="2000" dirty="0">
              <a:latin typeface="Tw Cen MT"/>
              <a:cs typeface="Tw Cen MT"/>
            </a:endParaRPr>
          </a:p>
          <a:p>
            <a:pPr marL="714375" marR="5080" indent="-43815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Tw Cen MT"/>
                <a:cs typeface="Tw Cen MT"/>
              </a:rPr>
              <a:t>Sono </a:t>
            </a:r>
            <a:r>
              <a:rPr sz="1800" spc="-5" dirty="0">
                <a:latin typeface="Tw Cen MT"/>
                <a:cs typeface="Tw Cen MT"/>
              </a:rPr>
              <a:t>la </a:t>
            </a:r>
            <a:r>
              <a:rPr sz="1800" spc="-15" dirty="0">
                <a:latin typeface="Tw Cen MT"/>
                <a:cs typeface="Tw Cen MT"/>
              </a:rPr>
              <a:t>vera </a:t>
            </a:r>
            <a:r>
              <a:rPr sz="1800" spc="-10" dirty="0">
                <a:latin typeface="Tw Cen MT"/>
                <a:cs typeface="Tw Cen MT"/>
              </a:rPr>
              <a:t>sorgente </a:t>
            </a:r>
            <a:r>
              <a:rPr sz="1800" dirty="0">
                <a:latin typeface="Tw Cen MT"/>
                <a:cs typeface="Tw Cen MT"/>
              </a:rPr>
              <a:t>del  </a:t>
            </a:r>
            <a:r>
              <a:rPr sz="1800" spc="-5" dirty="0">
                <a:latin typeface="Tw Cen MT"/>
                <a:cs typeface="Tw Cen MT"/>
              </a:rPr>
              <a:t>problema</a:t>
            </a:r>
            <a:r>
              <a:rPr sz="1800" spc="-2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(virus)</a:t>
            </a:r>
          </a:p>
        </p:txBody>
      </p:sp>
    </p:spTree>
    <p:extLst>
      <p:ext uri="{BB962C8B-B14F-4D97-AF65-F5344CB8AC3E}">
        <p14:creationId xmlns:p14="http://schemas.microsoft.com/office/powerpoint/2010/main" val="17889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t="18385" r="60327"/>
          <a:stretch/>
        </p:blipFill>
        <p:spPr>
          <a:xfrm>
            <a:off x="6057232" y="336930"/>
            <a:ext cx="2763240" cy="2275924"/>
          </a:xfrm>
          <a:prstGeom prst="rect">
            <a:avLst/>
          </a:prstGeom>
        </p:spPr>
      </p:pic>
      <p:sp>
        <p:nvSpPr>
          <p:cNvPr id="6" name="Titolo 2"/>
          <p:cNvSpPr txBox="1">
            <a:spLocks/>
          </p:cNvSpPr>
          <p:nvPr/>
        </p:nvSpPr>
        <p:spPr>
          <a:xfrm>
            <a:off x="311429" y="345198"/>
            <a:ext cx="10969414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it-IT" sz="3600" dirty="0"/>
          </a:p>
        </p:txBody>
      </p:sp>
      <p:sp>
        <p:nvSpPr>
          <p:cNvPr id="15" name="Titolo 2"/>
          <p:cNvSpPr txBox="1">
            <a:spLocks/>
          </p:cNvSpPr>
          <p:nvPr/>
        </p:nvSpPr>
        <p:spPr>
          <a:xfrm>
            <a:off x="254398" y="349067"/>
            <a:ext cx="6549850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it-IT" sz="3200" spc="-100" dirty="0">
                <a:latin typeface="+mj-lt"/>
                <a:cs typeface="+mj-cs"/>
              </a:rPr>
              <a:t>Report A3T</a:t>
            </a:r>
            <a:r>
              <a:rPr lang="it-IT" sz="3200" spc="-100" dirty="0" smtClean="0">
                <a:latin typeface="+mj-lt"/>
                <a:cs typeface="+mj-cs"/>
              </a:rPr>
              <a:t>: Analisi delle cause radice</a:t>
            </a:r>
            <a:endParaRPr lang="it-IT" sz="3200" spc="-100" dirty="0">
              <a:latin typeface="+mj-lt"/>
              <a:cs typeface="+mj-cs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4658105" y="1485138"/>
            <a:ext cx="131445" cy="2087880"/>
          </a:xfrm>
          <a:custGeom>
            <a:avLst/>
            <a:gdLst/>
            <a:ahLst/>
            <a:cxnLst/>
            <a:rect l="l" t="t" r="r" b="b"/>
            <a:pathLst>
              <a:path w="131445" h="2087879">
                <a:moveTo>
                  <a:pt x="0" y="0"/>
                </a:moveTo>
                <a:lnTo>
                  <a:pt x="41428" y="9212"/>
                </a:lnTo>
                <a:lnTo>
                  <a:pt x="77407" y="34865"/>
                </a:lnTo>
                <a:lnTo>
                  <a:pt x="105777" y="73984"/>
                </a:lnTo>
                <a:lnTo>
                  <a:pt x="124382" y="123594"/>
                </a:lnTo>
                <a:lnTo>
                  <a:pt x="131064" y="180721"/>
                </a:lnTo>
                <a:lnTo>
                  <a:pt x="131064" y="1907159"/>
                </a:lnTo>
                <a:lnTo>
                  <a:pt x="124382" y="1964285"/>
                </a:lnTo>
                <a:lnTo>
                  <a:pt x="105777" y="2013895"/>
                </a:lnTo>
                <a:lnTo>
                  <a:pt x="77407" y="2053014"/>
                </a:lnTo>
                <a:lnTo>
                  <a:pt x="41428" y="2078667"/>
                </a:lnTo>
                <a:lnTo>
                  <a:pt x="0" y="208787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 noGrp="1"/>
          </p:cNvSpPr>
          <p:nvPr>
            <p:ph type="title"/>
          </p:nvPr>
        </p:nvSpPr>
        <p:spPr>
          <a:xfrm>
            <a:off x="278169" y="1393492"/>
            <a:ext cx="6331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chemeClr val="tx1"/>
                </a:solidFill>
              </a:rPr>
              <a:t>Alcune</a:t>
            </a:r>
            <a:r>
              <a:rPr sz="4400" spc="-80" dirty="0">
                <a:solidFill>
                  <a:schemeClr val="tx1"/>
                </a:solidFill>
              </a:rPr>
              <a:t> </a:t>
            </a:r>
            <a:r>
              <a:rPr sz="4400" dirty="0">
                <a:solidFill>
                  <a:schemeClr val="tx1"/>
                </a:solidFill>
              </a:rPr>
              <a:t>definizioni…</a:t>
            </a:r>
          </a:p>
        </p:txBody>
      </p:sp>
      <p:sp>
        <p:nvSpPr>
          <p:cNvPr id="23" name="object 10"/>
          <p:cNvSpPr/>
          <p:nvPr/>
        </p:nvSpPr>
        <p:spPr>
          <a:xfrm>
            <a:off x="295846" y="2087134"/>
            <a:ext cx="5212258" cy="45719"/>
          </a:xfrm>
          <a:custGeom>
            <a:avLst/>
            <a:gdLst/>
            <a:ahLst/>
            <a:cxnLst/>
            <a:rect l="l" t="t" r="r" b="b"/>
            <a:pathLst>
              <a:path w="7489190">
                <a:moveTo>
                  <a:pt x="0" y="0"/>
                </a:moveTo>
                <a:lnTo>
                  <a:pt x="7488936" y="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1"/>
          <p:cNvSpPr/>
          <p:nvPr/>
        </p:nvSpPr>
        <p:spPr>
          <a:xfrm>
            <a:off x="533710" y="3027444"/>
            <a:ext cx="5991225" cy="0"/>
          </a:xfrm>
          <a:custGeom>
            <a:avLst/>
            <a:gdLst/>
            <a:ahLst/>
            <a:cxnLst/>
            <a:rect l="l" t="t" r="r" b="b"/>
            <a:pathLst>
              <a:path w="5991225">
                <a:moveTo>
                  <a:pt x="0" y="0"/>
                </a:moveTo>
                <a:lnTo>
                  <a:pt x="5990844" y="0"/>
                </a:lnTo>
              </a:path>
            </a:pathLst>
          </a:custGeom>
          <a:ln w="25908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2"/>
          <p:cNvSpPr/>
          <p:nvPr/>
        </p:nvSpPr>
        <p:spPr>
          <a:xfrm>
            <a:off x="467544" y="3933056"/>
            <a:ext cx="5991225" cy="0"/>
          </a:xfrm>
          <a:custGeom>
            <a:avLst/>
            <a:gdLst/>
            <a:ahLst/>
            <a:cxnLst/>
            <a:rect l="l" t="t" r="r" b="b"/>
            <a:pathLst>
              <a:path w="5991225">
                <a:moveTo>
                  <a:pt x="0" y="0"/>
                </a:moveTo>
                <a:lnTo>
                  <a:pt x="5990844" y="0"/>
                </a:lnTo>
              </a:path>
            </a:pathLst>
          </a:custGeom>
          <a:ln w="25908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3"/>
          <p:cNvSpPr/>
          <p:nvPr/>
        </p:nvSpPr>
        <p:spPr>
          <a:xfrm>
            <a:off x="467544" y="4902405"/>
            <a:ext cx="5991225" cy="0"/>
          </a:xfrm>
          <a:custGeom>
            <a:avLst/>
            <a:gdLst/>
            <a:ahLst/>
            <a:cxnLst/>
            <a:rect l="l" t="t" r="r" b="b"/>
            <a:pathLst>
              <a:path w="5991225">
                <a:moveTo>
                  <a:pt x="0" y="0"/>
                </a:moveTo>
                <a:lnTo>
                  <a:pt x="5990844" y="0"/>
                </a:lnTo>
              </a:path>
            </a:pathLst>
          </a:custGeom>
          <a:ln w="25908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4"/>
          <p:cNvSpPr txBox="1"/>
          <p:nvPr/>
        </p:nvSpPr>
        <p:spPr>
          <a:xfrm>
            <a:off x="347137" y="2204864"/>
            <a:ext cx="6016625" cy="442133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15900" marR="393700">
              <a:lnSpc>
                <a:spcPct val="83200"/>
              </a:lnSpc>
              <a:spcBef>
                <a:spcPts val="580"/>
              </a:spcBef>
            </a:pPr>
            <a:r>
              <a:rPr sz="2400" b="1" dirty="0">
                <a:latin typeface="Tw Cen MT"/>
                <a:cs typeface="Tw Cen MT"/>
              </a:rPr>
              <a:t>Problema: </a:t>
            </a:r>
            <a:r>
              <a:rPr sz="2000" spc="-5" dirty="0">
                <a:latin typeface="Tw Cen MT"/>
                <a:cs typeface="Tw Cen MT"/>
              </a:rPr>
              <a:t>qualsiasi </a:t>
            </a:r>
            <a:r>
              <a:rPr sz="2000" dirty="0">
                <a:latin typeface="Tw Cen MT"/>
                <a:cs typeface="Tw Cen MT"/>
              </a:rPr>
              <a:t>deviazione dallo </a:t>
            </a:r>
            <a:r>
              <a:rPr sz="2000" spc="-5" dirty="0">
                <a:latin typeface="Tw Cen MT"/>
                <a:cs typeface="Tw Cen MT"/>
              </a:rPr>
              <a:t>standard </a:t>
            </a:r>
            <a:r>
              <a:rPr sz="2000" spc="25" dirty="0">
                <a:latin typeface="Tw Cen MT"/>
                <a:cs typeface="Tw Cen MT"/>
              </a:rPr>
              <a:t>che  </a:t>
            </a:r>
            <a:r>
              <a:rPr sz="2000" dirty="0">
                <a:latin typeface="Tw Cen MT"/>
                <a:cs typeface="Tw Cen MT"/>
              </a:rPr>
              <a:t>non è </a:t>
            </a:r>
            <a:r>
              <a:rPr sz="2000" spc="-5" dirty="0">
                <a:latin typeface="Tw Cen MT"/>
                <a:cs typeface="Tw Cen MT"/>
              </a:rPr>
              <a:t>tollerato </a:t>
            </a:r>
            <a:r>
              <a:rPr sz="2000" dirty="0">
                <a:latin typeface="Tw Cen MT"/>
                <a:cs typeface="Tw Cen MT"/>
              </a:rPr>
              <a:t>dal</a:t>
            </a:r>
            <a:r>
              <a:rPr sz="2000" spc="-50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sistema</a:t>
            </a:r>
            <a:endParaRPr sz="20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215900">
              <a:lnSpc>
                <a:spcPts val="2670"/>
              </a:lnSpc>
              <a:spcBef>
                <a:spcPts val="5"/>
              </a:spcBef>
            </a:pPr>
            <a:r>
              <a:rPr sz="2400" b="1" spc="-5" dirty="0">
                <a:latin typeface="Tw Cen MT"/>
                <a:cs typeface="Tw Cen MT"/>
              </a:rPr>
              <a:t>Sintomo: </a:t>
            </a:r>
            <a:r>
              <a:rPr sz="2000" dirty="0">
                <a:latin typeface="Tw Cen MT"/>
                <a:cs typeface="Tw Cen MT"/>
              </a:rPr>
              <a:t>un </a:t>
            </a:r>
            <a:r>
              <a:rPr sz="2000" spc="-5" dirty="0">
                <a:latin typeface="Tw Cen MT"/>
                <a:cs typeface="Tw Cen MT"/>
              </a:rPr>
              <a:t>evento </a:t>
            </a:r>
            <a:r>
              <a:rPr sz="2000" dirty="0">
                <a:latin typeface="Tw Cen MT"/>
                <a:cs typeface="Tw Cen MT"/>
              </a:rPr>
              <a:t>o un </a:t>
            </a:r>
            <a:r>
              <a:rPr sz="2000" spc="-5" dirty="0">
                <a:latin typeface="Tw Cen MT"/>
                <a:cs typeface="Tw Cen MT"/>
              </a:rPr>
              <a:t>indicatore </a:t>
            </a:r>
            <a:r>
              <a:rPr sz="2000" dirty="0">
                <a:latin typeface="Tw Cen MT"/>
                <a:cs typeface="Tw Cen MT"/>
              </a:rPr>
              <a:t>osservabile </a:t>
            </a:r>
            <a:r>
              <a:rPr sz="2000" spc="25" dirty="0">
                <a:latin typeface="Tw Cen MT"/>
                <a:cs typeface="Tw Cen MT"/>
              </a:rPr>
              <a:t>che</a:t>
            </a:r>
            <a:r>
              <a:rPr sz="2000" spc="-75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è</a:t>
            </a:r>
          </a:p>
          <a:p>
            <a:pPr marL="215900">
              <a:lnSpc>
                <a:spcPts val="2190"/>
              </a:lnSpc>
            </a:pPr>
            <a:r>
              <a:rPr sz="2000" dirty="0">
                <a:latin typeface="Tw Cen MT"/>
                <a:cs typeface="Tw Cen MT"/>
              </a:rPr>
              <a:t>correlato ad un</a:t>
            </a:r>
            <a:r>
              <a:rPr sz="2000" spc="-60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problema.</a:t>
            </a:r>
            <a:endParaRPr sz="20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215900" marR="1052195">
              <a:lnSpc>
                <a:spcPct val="83200"/>
              </a:lnSpc>
            </a:pPr>
            <a:r>
              <a:rPr sz="2400" b="1" spc="-5" dirty="0">
                <a:latin typeface="Tw Cen MT"/>
                <a:cs typeface="Tw Cen MT"/>
              </a:rPr>
              <a:t>Causa: </a:t>
            </a:r>
            <a:r>
              <a:rPr sz="2000" dirty="0">
                <a:latin typeface="Tw Cen MT"/>
                <a:cs typeface="Tw Cen MT"/>
              </a:rPr>
              <a:t>ciò </a:t>
            </a:r>
            <a:r>
              <a:rPr sz="2000" spc="25" dirty="0">
                <a:latin typeface="Tw Cen MT"/>
                <a:cs typeface="Tw Cen MT"/>
              </a:rPr>
              <a:t>che </a:t>
            </a:r>
            <a:r>
              <a:rPr sz="2000" spc="-5" dirty="0">
                <a:latin typeface="Tw Cen MT"/>
                <a:cs typeface="Tw Cen MT"/>
              </a:rPr>
              <a:t>produce </a:t>
            </a:r>
            <a:r>
              <a:rPr sz="2000" dirty="0">
                <a:latin typeface="Tw Cen MT"/>
                <a:cs typeface="Tw Cen MT"/>
              </a:rPr>
              <a:t>una deviazione</a:t>
            </a:r>
            <a:r>
              <a:rPr sz="2000" spc="-120" dirty="0">
                <a:latin typeface="Tw Cen MT"/>
                <a:cs typeface="Tw Cen MT"/>
              </a:rPr>
              <a:t> </a:t>
            </a:r>
            <a:r>
              <a:rPr sz="2000" dirty="0">
                <a:latin typeface="Tw Cen MT"/>
                <a:cs typeface="Tw Cen MT"/>
              </a:rPr>
              <a:t>dallo  </a:t>
            </a:r>
            <a:r>
              <a:rPr sz="2000" spc="-5" dirty="0">
                <a:latin typeface="Tw Cen MT"/>
                <a:cs typeface="Tw Cen MT"/>
              </a:rPr>
              <a:t>standard, </a:t>
            </a:r>
            <a:r>
              <a:rPr sz="2000" dirty="0">
                <a:latin typeface="Tw Cen MT"/>
                <a:cs typeface="Tw Cen MT"/>
              </a:rPr>
              <a:t>ed è </a:t>
            </a:r>
            <a:r>
              <a:rPr sz="2000" spc="-5" dirty="0">
                <a:latin typeface="Tw Cen MT"/>
                <a:cs typeface="Tw Cen MT"/>
              </a:rPr>
              <a:t>la ragione </a:t>
            </a:r>
            <a:r>
              <a:rPr sz="2000" dirty="0">
                <a:latin typeface="Tw Cen MT"/>
                <a:cs typeface="Tw Cen MT"/>
              </a:rPr>
              <a:t>del</a:t>
            </a:r>
            <a:r>
              <a:rPr sz="2000" spc="-50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problema</a:t>
            </a:r>
            <a:endParaRPr sz="2000" dirty="0">
              <a:latin typeface="Tw Cen MT"/>
              <a:cs typeface="Tw Cen MT"/>
            </a:endParaRPr>
          </a:p>
          <a:p>
            <a:pPr marL="215900" marR="139065">
              <a:lnSpc>
                <a:spcPct val="83200"/>
              </a:lnSpc>
            </a:pPr>
            <a:endParaRPr lang="it-IT" sz="2600" dirty="0">
              <a:latin typeface="Times New Roman"/>
              <a:cs typeface="Times New Roman"/>
            </a:endParaRPr>
          </a:p>
          <a:p>
            <a:pPr marL="215900" marR="139065">
              <a:lnSpc>
                <a:spcPct val="83200"/>
              </a:lnSpc>
            </a:pPr>
            <a:r>
              <a:rPr sz="2400" b="1" spc="-5" dirty="0" smtClean="0">
                <a:latin typeface="Tw Cen MT"/>
                <a:cs typeface="Tw Cen MT"/>
              </a:rPr>
              <a:t>Causa </a:t>
            </a:r>
            <a:r>
              <a:rPr sz="2400" b="1" dirty="0">
                <a:latin typeface="Tw Cen MT"/>
                <a:cs typeface="Tw Cen MT"/>
              </a:rPr>
              <a:t>radice: </a:t>
            </a:r>
            <a:r>
              <a:rPr sz="2000" dirty="0">
                <a:latin typeface="Tw Cen MT"/>
                <a:cs typeface="Tw Cen MT"/>
              </a:rPr>
              <a:t>è la </a:t>
            </a:r>
            <a:r>
              <a:rPr sz="2000" spc="-5" dirty="0">
                <a:latin typeface="Tw Cen MT"/>
                <a:cs typeface="Tw Cen MT"/>
              </a:rPr>
              <a:t>causa </a:t>
            </a:r>
            <a:r>
              <a:rPr sz="2000" spc="25" dirty="0">
                <a:latin typeface="Tw Cen MT"/>
                <a:cs typeface="Tw Cen MT"/>
              </a:rPr>
              <a:t>che </a:t>
            </a:r>
            <a:r>
              <a:rPr sz="2000" dirty="0">
                <a:latin typeface="Tw Cen MT"/>
                <a:cs typeface="Tw Cen MT"/>
              </a:rPr>
              <a:t>contribuisce </a:t>
            </a:r>
            <a:r>
              <a:rPr sz="2000" spc="-5" dirty="0">
                <a:latin typeface="Tw Cen MT"/>
                <a:cs typeface="Tw Cen MT"/>
              </a:rPr>
              <a:t>in </a:t>
            </a:r>
            <a:r>
              <a:rPr sz="2000" dirty="0">
                <a:latin typeface="Tw Cen MT"/>
                <a:cs typeface="Tw Cen MT"/>
              </a:rPr>
              <a:t>maggior  </a:t>
            </a:r>
            <a:r>
              <a:rPr sz="2000" spc="-5" dirty="0">
                <a:latin typeface="Tw Cen MT"/>
                <a:cs typeface="Tw Cen MT"/>
              </a:rPr>
              <a:t>misura </a:t>
            </a:r>
            <a:r>
              <a:rPr sz="2000" dirty="0">
                <a:latin typeface="Tw Cen MT"/>
                <a:cs typeface="Tw Cen MT"/>
              </a:rPr>
              <a:t>al </a:t>
            </a:r>
            <a:r>
              <a:rPr sz="2000" spc="-5" dirty="0">
                <a:latin typeface="Tw Cen MT"/>
                <a:cs typeface="Tw Cen MT"/>
              </a:rPr>
              <a:t>problema </a:t>
            </a:r>
            <a:r>
              <a:rPr sz="2000" dirty="0">
                <a:latin typeface="Tw Cen MT"/>
                <a:cs typeface="Tw Cen MT"/>
              </a:rPr>
              <a:t>e </a:t>
            </a:r>
            <a:r>
              <a:rPr sz="2000" spc="25" dirty="0">
                <a:latin typeface="Tw Cen MT"/>
                <a:cs typeface="Tw Cen MT"/>
              </a:rPr>
              <a:t>che </a:t>
            </a:r>
            <a:r>
              <a:rPr sz="2000" spc="-20" dirty="0">
                <a:latin typeface="Tw Cen MT"/>
                <a:cs typeface="Tw Cen MT"/>
              </a:rPr>
              <a:t>va </a:t>
            </a:r>
            <a:r>
              <a:rPr sz="2000" dirty="0">
                <a:latin typeface="Tw Cen MT"/>
                <a:cs typeface="Tw Cen MT"/>
              </a:rPr>
              <a:t>determinata</a:t>
            </a:r>
            <a:r>
              <a:rPr sz="2000" spc="-50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esattamente</a:t>
            </a:r>
            <a:endParaRPr sz="2000" dirty="0">
              <a:latin typeface="Tw Cen MT"/>
              <a:cs typeface="Tw Cen MT"/>
            </a:endParaRPr>
          </a:p>
          <a:p>
            <a:pPr algn="ctr">
              <a:lnSpc>
                <a:spcPts val="1955"/>
              </a:lnSpc>
              <a:tabLst>
                <a:tab pos="203200" algn="l"/>
                <a:tab pos="5990590" algn="l"/>
              </a:tabLst>
            </a:pPr>
            <a:r>
              <a:rPr sz="2000" u="heavy" dirty="0">
                <a:uFill>
                  <a:solidFill>
                    <a:srgbClr val="C2CDE0"/>
                  </a:solidFill>
                </a:uFill>
                <a:latin typeface="Tw Cen MT"/>
                <a:cs typeface="Tw Cen MT"/>
              </a:rPr>
              <a:t> 	per </a:t>
            </a:r>
            <a:r>
              <a:rPr sz="2000" u="heavy" spc="-10" dirty="0">
                <a:uFill>
                  <a:solidFill>
                    <a:srgbClr val="C2CDE0"/>
                  </a:solidFill>
                </a:uFill>
                <a:latin typeface="Tw Cen MT"/>
                <a:cs typeface="Tw Cen MT"/>
              </a:rPr>
              <a:t>trovare </a:t>
            </a:r>
            <a:r>
              <a:rPr sz="2000" u="heavy" dirty="0">
                <a:uFill>
                  <a:solidFill>
                    <a:srgbClr val="C2CDE0"/>
                  </a:solidFill>
                </a:uFill>
                <a:latin typeface="Tw Cen MT"/>
                <a:cs typeface="Tw Cen MT"/>
              </a:rPr>
              <a:t>una </a:t>
            </a:r>
            <a:r>
              <a:rPr sz="2000" u="heavy" spc="-5" dirty="0" err="1">
                <a:uFill>
                  <a:solidFill>
                    <a:srgbClr val="C2CDE0"/>
                  </a:solidFill>
                </a:uFill>
                <a:latin typeface="Tw Cen MT"/>
                <a:cs typeface="Tw Cen MT"/>
              </a:rPr>
              <a:t>soluzione</a:t>
            </a:r>
            <a:r>
              <a:rPr sz="2000" u="heavy" spc="-110" dirty="0">
                <a:uFill>
                  <a:solidFill>
                    <a:srgbClr val="C2CDE0"/>
                  </a:solidFill>
                </a:uFill>
                <a:latin typeface="Tw Cen MT"/>
                <a:cs typeface="Tw Cen MT"/>
              </a:rPr>
              <a:t> </a:t>
            </a:r>
            <a:r>
              <a:rPr sz="2000" u="heavy" dirty="0" err="1" smtClean="0">
                <a:uFill>
                  <a:solidFill>
                    <a:srgbClr val="C2CDE0"/>
                  </a:solidFill>
                </a:uFill>
                <a:latin typeface="Tw Cen MT"/>
                <a:cs typeface="Tw Cen MT"/>
              </a:rPr>
              <a:t>adeguata</a:t>
            </a:r>
            <a:r>
              <a:rPr sz="2000" u="heavy" dirty="0" smtClean="0">
                <a:uFill>
                  <a:solidFill>
                    <a:srgbClr val="C2CDE0"/>
                  </a:solidFill>
                </a:uFill>
                <a:latin typeface="Tw Cen MT"/>
                <a:cs typeface="Tw Cen MT"/>
              </a:rPr>
              <a:t>	</a:t>
            </a:r>
            <a:endParaRPr sz="2000" dirty="0" smtClean="0">
              <a:latin typeface="Tw Cen MT"/>
              <a:cs typeface="Tw Cen MT"/>
            </a:endParaRPr>
          </a:p>
          <a:p>
            <a:pPr marL="215900">
              <a:lnSpc>
                <a:spcPts val="2670"/>
              </a:lnSpc>
              <a:spcBef>
                <a:spcPts val="580"/>
              </a:spcBef>
            </a:pPr>
            <a:r>
              <a:rPr sz="2400" b="1" spc="-5" dirty="0" err="1" smtClean="0">
                <a:latin typeface="Tw Cen MT"/>
                <a:cs typeface="Tw Cen MT"/>
              </a:rPr>
              <a:t>Contromisura</a:t>
            </a:r>
            <a:r>
              <a:rPr sz="2400" b="1" spc="-5" dirty="0">
                <a:latin typeface="Tw Cen MT"/>
                <a:cs typeface="Tw Cen MT"/>
              </a:rPr>
              <a:t>: </a:t>
            </a:r>
            <a:r>
              <a:rPr sz="2000" dirty="0">
                <a:latin typeface="Tw Cen MT"/>
                <a:cs typeface="Tw Cen MT"/>
              </a:rPr>
              <a:t>un cambiamento </a:t>
            </a:r>
            <a:r>
              <a:rPr sz="2000" spc="25" dirty="0">
                <a:latin typeface="Tw Cen MT"/>
                <a:cs typeface="Tw Cen MT"/>
              </a:rPr>
              <a:t>che </a:t>
            </a:r>
            <a:r>
              <a:rPr sz="2000" dirty="0">
                <a:latin typeface="Tw Cen MT"/>
                <a:cs typeface="Tw Cen MT"/>
              </a:rPr>
              <a:t>può </a:t>
            </a:r>
            <a:r>
              <a:rPr sz="2000" spc="-5" dirty="0">
                <a:latin typeface="Tw Cen MT"/>
                <a:cs typeface="Tw Cen MT"/>
              </a:rPr>
              <a:t>eliminare</a:t>
            </a:r>
            <a:r>
              <a:rPr sz="2000" spc="-85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la</a:t>
            </a:r>
            <a:endParaRPr sz="2000" dirty="0">
              <a:latin typeface="Tw Cen MT"/>
              <a:cs typeface="Tw Cen MT"/>
            </a:endParaRPr>
          </a:p>
          <a:p>
            <a:pPr marL="215900">
              <a:lnSpc>
                <a:spcPts val="2190"/>
              </a:lnSpc>
            </a:pPr>
            <a:r>
              <a:rPr sz="2000" dirty="0">
                <a:latin typeface="Tw Cen MT"/>
                <a:cs typeface="Tw Cen MT"/>
              </a:rPr>
              <a:t>causa </a:t>
            </a:r>
            <a:r>
              <a:rPr sz="2000" spc="-5" dirty="0">
                <a:latin typeface="Tw Cen MT"/>
                <a:cs typeface="Tw Cen MT"/>
              </a:rPr>
              <a:t>del</a:t>
            </a:r>
            <a:r>
              <a:rPr sz="2000" spc="-25" dirty="0">
                <a:latin typeface="Tw Cen MT"/>
                <a:cs typeface="Tw Cen MT"/>
              </a:rPr>
              <a:t> </a:t>
            </a:r>
            <a:r>
              <a:rPr sz="2000" spc="-5" dirty="0">
                <a:latin typeface="Tw Cen MT"/>
                <a:cs typeface="Tw Cen MT"/>
              </a:rPr>
              <a:t>problema</a:t>
            </a:r>
            <a:endParaRPr sz="2000" dirty="0">
              <a:latin typeface="Tw Cen MT"/>
              <a:cs typeface="Tw Cen MT"/>
            </a:endParaRPr>
          </a:p>
        </p:txBody>
      </p:sp>
      <p:sp>
        <p:nvSpPr>
          <p:cNvPr id="28" name="object 15"/>
          <p:cNvSpPr/>
          <p:nvPr/>
        </p:nvSpPr>
        <p:spPr>
          <a:xfrm>
            <a:off x="533709" y="6619613"/>
            <a:ext cx="5991225" cy="0"/>
          </a:xfrm>
          <a:custGeom>
            <a:avLst/>
            <a:gdLst/>
            <a:ahLst/>
            <a:cxnLst/>
            <a:rect l="l" t="t" r="r" b="b"/>
            <a:pathLst>
              <a:path w="5991225">
                <a:moveTo>
                  <a:pt x="0" y="0"/>
                </a:moveTo>
                <a:lnTo>
                  <a:pt x="5990844" y="0"/>
                </a:lnTo>
              </a:path>
            </a:pathLst>
          </a:custGeom>
          <a:ln w="25908">
            <a:solidFill>
              <a:srgbClr val="C2C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37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t="18385" r="60327"/>
          <a:stretch/>
        </p:blipFill>
        <p:spPr>
          <a:xfrm>
            <a:off x="6057232" y="336930"/>
            <a:ext cx="2763240" cy="2275924"/>
          </a:xfrm>
          <a:prstGeom prst="rect">
            <a:avLst/>
          </a:prstGeom>
        </p:spPr>
      </p:pic>
      <p:sp>
        <p:nvSpPr>
          <p:cNvPr id="6" name="Titolo 2"/>
          <p:cNvSpPr txBox="1">
            <a:spLocks/>
          </p:cNvSpPr>
          <p:nvPr/>
        </p:nvSpPr>
        <p:spPr>
          <a:xfrm>
            <a:off x="311429" y="345198"/>
            <a:ext cx="10969414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it-IT" sz="3600" dirty="0"/>
          </a:p>
        </p:txBody>
      </p:sp>
      <p:sp>
        <p:nvSpPr>
          <p:cNvPr id="15" name="Titolo 2"/>
          <p:cNvSpPr txBox="1">
            <a:spLocks/>
          </p:cNvSpPr>
          <p:nvPr/>
        </p:nvSpPr>
        <p:spPr>
          <a:xfrm>
            <a:off x="254398" y="349067"/>
            <a:ext cx="6549850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it-IT" sz="3200" spc="-100" dirty="0">
                <a:latin typeface="+mj-lt"/>
                <a:cs typeface="+mj-cs"/>
              </a:rPr>
              <a:t>Report A3T</a:t>
            </a:r>
            <a:r>
              <a:rPr lang="it-IT" sz="3200" spc="-100" dirty="0" smtClean="0">
                <a:latin typeface="+mj-lt"/>
                <a:cs typeface="+mj-cs"/>
              </a:rPr>
              <a:t>: Analisi delle cause radice</a:t>
            </a:r>
            <a:endParaRPr lang="it-IT" sz="3200" spc="-100" dirty="0">
              <a:latin typeface="+mj-lt"/>
              <a:cs typeface="+mj-cs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4658105" y="1485138"/>
            <a:ext cx="131445" cy="2087880"/>
          </a:xfrm>
          <a:custGeom>
            <a:avLst/>
            <a:gdLst/>
            <a:ahLst/>
            <a:cxnLst/>
            <a:rect l="l" t="t" r="r" b="b"/>
            <a:pathLst>
              <a:path w="131445" h="2087879">
                <a:moveTo>
                  <a:pt x="0" y="0"/>
                </a:moveTo>
                <a:lnTo>
                  <a:pt x="41428" y="9212"/>
                </a:lnTo>
                <a:lnTo>
                  <a:pt x="77407" y="34865"/>
                </a:lnTo>
                <a:lnTo>
                  <a:pt x="105777" y="73984"/>
                </a:lnTo>
                <a:lnTo>
                  <a:pt x="124382" y="123594"/>
                </a:lnTo>
                <a:lnTo>
                  <a:pt x="131064" y="180721"/>
                </a:lnTo>
                <a:lnTo>
                  <a:pt x="131064" y="1907159"/>
                </a:lnTo>
                <a:lnTo>
                  <a:pt x="124382" y="1964285"/>
                </a:lnTo>
                <a:lnTo>
                  <a:pt x="105777" y="2013895"/>
                </a:lnTo>
                <a:lnTo>
                  <a:pt x="77407" y="2053014"/>
                </a:lnTo>
                <a:lnTo>
                  <a:pt x="41428" y="2078667"/>
                </a:lnTo>
                <a:lnTo>
                  <a:pt x="0" y="208787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1422526" y="3225622"/>
            <a:ext cx="4608830" cy="2519680"/>
          </a:xfrm>
          <a:custGeom>
            <a:avLst/>
            <a:gdLst/>
            <a:ahLst/>
            <a:cxnLst/>
            <a:rect l="l" t="t" r="r" b="b"/>
            <a:pathLst>
              <a:path w="4608830" h="2519679">
                <a:moveTo>
                  <a:pt x="0" y="1516345"/>
                </a:moveTo>
                <a:lnTo>
                  <a:pt x="21156" y="1454982"/>
                </a:lnTo>
                <a:lnTo>
                  <a:pt x="42249" y="1395006"/>
                </a:lnTo>
                <a:lnTo>
                  <a:pt x="63217" y="1337807"/>
                </a:lnTo>
                <a:lnTo>
                  <a:pt x="83997" y="1284772"/>
                </a:lnTo>
                <a:lnTo>
                  <a:pt x="104526" y="1237289"/>
                </a:lnTo>
                <a:lnTo>
                  <a:pt x="124742" y="1196747"/>
                </a:lnTo>
                <a:lnTo>
                  <a:pt x="163981" y="1142038"/>
                </a:lnTo>
                <a:lnTo>
                  <a:pt x="182880" y="1130646"/>
                </a:lnTo>
                <a:lnTo>
                  <a:pt x="200904" y="1137060"/>
                </a:lnTo>
                <a:lnTo>
                  <a:pt x="217933" y="1163176"/>
                </a:lnTo>
                <a:lnTo>
                  <a:pt x="234277" y="1203309"/>
                </a:lnTo>
                <a:lnTo>
                  <a:pt x="250248" y="1251770"/>
                </a:lnTo>
                <a:lnTo>
                  <a:pt x="266157" y="1302873"/>
                </a:lnTo>
                <a:lnTo>
                  <a:pt x="282316" y="1350930"/>
                </a:lnTo>
                <a:lnTo>
                  <a:pt x="299036" y="1390254"/>
                </a:lnTo>
                <a:lnTo>
                  <a:pt x="316629" y="1415157"/>
                </a:lnTo>
                <a:lnTo>
                  <a:pt x="335406" y="1419952"/>
                </a:lnTo>
                <a:lnTo>
                  <a:pt x="354121" y="1402965"/>
                </a:lnTo>
                <a:lnTo>
                  <a:pt x="374787" y="1368000"/>
                </a:lnTo>
                <a:lnTo>
                  <a:pt x="396763" y="1319732"/>
                </a:lnTo>
                <a:lnTo>
                  <a:pt x="419409" y="1262836"/>
                </a:lnTo>
                <a:lnTo>
                  <a:pt x="442086" y="1201988"/>
                </a:lnTo>
                <a:lnTo>
                  <a:pt x="464154" y="1141865"/>
                </a:lnTo>
                <a:lnTo>
                  <a:pt x="484972" y="1087141"/>
                </a:lnTo>
                <a:lnTo>
                  <a:pt x="503900" y="1042492"/>
                </a:lnTo>
                <a:lnTo>
                  <a:pt x="520298" y="1012594"/>
                </a:lnTo>
                <a:lnTo>
                  <a:pt x="533526" y="1002122"/>
                </a:lnTo>
                <a:lnTo>
                  <a:pt x="542747" y="1013834"/>
                </a:lnTo>
                <a:lnTo>
                  <a:pt x="548157" y="1044413"/>
                </a:lnTo>
                <a:lnTo>
                  <a:pt x="550671" y="1089425"/>
                </a:lnTo>
                <a:lnTo>
                  <a:pt x="551205" y="1144433"/>
                </a:lnTo>
                <a:lnTo>
                  <a:pt x="550671" y="1205005"/>
                </a:lnTo>
                <a:lnTo>
                  <a:pt x="549986" y="1266704"/>
                </a:lnTo>
                <a:lnTo>
                  <a:pt x="550062" y="1325096"/>
                </a:lnTo>
                <a:lnTo>
                  <a:pt x="551814" y="1375746"/>
                </a:lnTo>
                <a:lnTo>
                  <a:pt x="556158" y="1414219"/>
                </a:lnTo>
                <a:lnTo>
                  <a:pt x="564007" y="1436081"/>
                </a:lnTo>
                <a:lnTo>
                  <a:pt x="581290" y="1437472"/>
                </a:lnTo>
                <a:lnTo>
                  <a:pt x="603684" y="1413520"/>
                </a:lnTo>
                <a:lnTo>
                  <a:pt x="629454" y="1373643"/>
                </a:lnTo>
                <a:lnTo>
                  <a:pt x="656868" y="1327254"/>
                </a:lnTo>
                <a:lnTo>
                  <a:pt x="684194" y="1283768"/>
                </a:lnTo>
                <a:lnTo>
                  <a:pt x="709697" y="1252601"/>
                </a:lnTo>
                <a:lnTo>
                  <a:pt x="731646" y="1243168"/>
                </a:lnTo>
                <a:lnTo>
                  <a:pt x="749959" y="1261053"/>
                </a:lnTo>
                <a:lnTo>
                  <a:pt x="766151" y="1299752"/>
                </a:lnTo>
                <a:lnTo>
                  <a:pt x="780882" y="1350547"/>
                </a:lnTo>
                <a:lnTo>
                  <a:pt x="794816" y="1404721"/>
                </a:lnTo>
                <a:lnTo>
                  <a:pt x="808615" y="1453557"/>
                </a:lnTo>
                <a:lnTo>
                  <a:pt x="822940" y="1488337"/>
                </a:lnTo>
                <a:lnTo>
                  <a:pt x="838454" y="1500343"/>
                </a:lnTo>
                <a:lnTo>
                  <a:pt x="852443" y="1485719"/>
                </a:lnTo>
                <a:lnTo>
                  <a:pt x="866076" y="1450621"/>
                </a:lnTo>
                <a:lnTo>
                  <a:pt x="879709" y="1402208"/>
                </a:lnTo>
                <a:lnTo>
                  <a:pt x="893699" y="1347642"/>
                </a:lnTo>
                <a:lnTo>
                  <a:pt x="908403" y="1294081"/>
                </a:lnTo>
                <a:lnTo>
                  <a:pt x="924179" y="1248687"/>
                </a:lnTo>
                <a:lnTo>
                  <a:pt x="941383" y="1218619"/>
                </a:lnTo>
                <a:lnTo>
                  <a:pt x="960374" y="1211037"/>
                </a:lnTo>
                <a:lnTo>
                  <a:pt x="979795" y="1228479"/>
                </a:lnTo>
                <a:lnTo>
                  <a:pt x="1001912" y="1266166"/>
                </a:lnTo>
                <a:lnTo>
                  <a:pt x="1025849" y="1318145"/>
                </a:lnTo>
                <a:lnTo>
                  <a:pt x="1050726" y="1378463"/>
                </a:lnTo>
                <a:lnTo>
                  <a:pt x="1075667" y="1441164"/>
                </a:lnTo>
                <a:lnTo>
                  <a:pt x="1099791" y="1500296"/>
                </a:lnTo>
                <a:lnTo>
                  <a:pt x="1122223" y="1549905"/>
                </a:lnTo>
                <a:lnTo>
                  <a:pt x="1142083" y="1584036"/>
                </a:lnTo>
                <a:lnTo>
                  <a:pt x="1158494" y="1596736"/>
                </a:lnTo>
                <a:lnTo>
                  <a:pt x="1170702" y="1584216"/>
                </a:lnTo>
                <a:lnTo>
                  <a:pt x="1179211" y="1550534"/>
                </a:lnTo>
                <a:lnTo>
                  <a:pt x="1185022" y="1501510"/>
                </a:lnTo>
                <a:lnTo>
                  <a:pt x="1189141" y="1442962"/>
                </a:lnTo>
                <a:lnTo>
                  <a:pt x="1192569" y="1380710"/>
                </a:lnTo>
                <a:lnTo>
                  <a:pt x="1196311" y="1320572"/>
                </a:lnTo>
                <a:lnTo>
                  <a:pt x="1201370" y="1268368"/>
                </a:lnTo>
                <a:lnTo>
                  <a:pt x="1208750" y="1229917"/>
                </a:lnTo>
                <a:lnTo>
                  <a:pt x="1219454" y="1211037"/>
                </a:lnTo>
                <a:lnTo>
                  <a:pt x="1235830" y="1216254"/>
                </a:lnTo>
                <a:lnTo>
                  <a:pt x="1255668" y="1243291"/>
                </a:lnTo>
                <a:lnTo>
                  <a:pt x="1277894" y="1285087"/>
                </a:lnTo>
                <a:lnTo>
                  <a:pt x="1301432" y="1334576"/>
                </a:lnTo>
                <a:lnTo>
                  <a:pt x="1325208" y="1384697"/>
                </a:lnTo>
                <a:lnTo>
                  <a:pt x="1348148" y="1428386"/>
                </a:lnTo>
                <a:lnTo>
                  <a:pt x="1369177" y="1458579"/>
                </a:lnTo>
                <a:lnTo>
                  <a:pt x="1387220" y="1468212"/>
                </a:lnTo>
                <a:lnTo>
                  <a:pt x="1401672" y="1452645"/>
                </a:lnTo>
                <a:lnTo>
                  <a:pt x="1413295" y="1416684"/>
                </a:lnTo>
                <a:lnTo>
                  <a:pt x="1423073" y="1367296"/>
                </a:lnTo>
                <a:lnTo>
                  <a:pt x="1431988" y="1311447"/>
                </a:lnTo>
                <a:lnTo>
                  <a:pt x="1441022" y="1256104"/>
                </a:lnTo>
                <a:lnTo>
                  <a:pt x="1451157" y="1208233"/>
                </a:lnTo>
                <a:lnTo>
                  <a:pt x="1463376" y="1174802"/>
                </a:lnTo>
                <a:lnTo>
                  <a:pt x="1478660" y="1162777"/>
                </a:lnTo>
                <a:lnTo>
                  <a:pt x="1488229" y="1169671"/>
                </a:lnTo>
                <a:lnTo>
                  <a:pt x="1509628" y="1215238"/>
                </a:lnTo>
                <a:lnTo>
                  <a:pt x="1533412" y="1288982"/>
                </a:lnTo>
                <a:lnTo>
                  <a:pt x="1545960" y="1331098"/>
                </a:lnTo>
                <a:lnTo>
                  <a:pt x="1558821" y="1373871"/>
                </a:lnTo>
                <a:lnTo>
                  <a:pt x="1571898" y="1415171"/>
                </a:lnTo>
                <a:lnTo>
                  <a:pt x="1585097" y="1452871"/>
                </a:lnTo>
                <a:lnTo>
                  <a:pt x="1611481" y="1508950"/>
                </a:lnTo>
                <a:lnTo>
                  <a:pt x="1637215" y="1525075"/>
                </a:lnTo>
                <a:lnTo>
                  <a:pt x="1649601" y="1512832"/>
                </a:lnTo>
                <a:lnTo>
                  <a:pt x="1667636" y="1461714"/>
                </a:lnTo>
                <a:lnTo>
                  <a:pt x="1680101" y="1399384"/>
                </a:lnTo>
                <a:lnTo>
                  <a:pt x="1686444" y="1360437"/>
                </a:lnTo>
                <a:lnTo>
                  <a:pt x="1692843" y="1316889"/>
                </a:lnTo>
                <a:lnTo>
                  <a:pt x="1699286" y="1269181"/>
                </a:lnTo>
                <a:lnTo>
                  <a:pt x="1705758" y="1217754"/>
                </a:lnTo>
                <a:lnTo>
                  <a:pt x="1712248" y="1163049"/>
                </a:lnTo>
                <a:lnTo>
                  <a:pt x="1718741" y="1105507"/>
                </a:lnTo>
                <a:lnTo>
                  <a:pt x="1725224" y="1045568"/>
                </a:lnTo>
                <a:lnTo>
                  <a:pt x="1731685" y="983674"/>
                </a:lnTo>
                <a:lnTo>
                  <a:pt x="1738111" y="920266"/>
                </a:lnTo>
                <a:lnTo>
                  <a:pt x="1744488" y="855784"/>
                </a:lnTo>
                <a:lnTo>
                  <a:pt x="1750803" y="790669"/>
                </a:lnTo>
                <a:lnTo>
                  <a:pt x="1757043" y="725363"/>
                </a:lnTo>
                <a:lnTo>
                  <a:pt x="1763195" y="660305"/>
                </a:lnTo>
                <a:lnTo>
                  <a:pt x="1769245" y="595937"/>
                </a:lnTo>
                <a:lnTo>
                  <a:pt x="1775182" y="532700"/>
                </a:lnTo>
                <a:lnTo>
                  <a:pt x="1780990" y="471034"/>
                </a:lnTo>
                <a:lnTo>
                  <a:pt x="1786659" y="411381"/>
                </a:lnTo>
                <a:lnTo>
                  <a:pt x="1792173" y="354182"/>
                </a:lnTo>
                <a:lnTo>
                  <a:pt x="1797521" y="299876"/>
                </a:lnTo>
                <a:lnTo>
                  <a:pt x="1802688" y="248906"/>
                </a:lnTo>
                <a:lnTo>
                  <a:pt x="1807663" y="201712"/>
                </a:lnTo>
                <a:lnTo>
                  <a:pt x="1812431" y="158734"/>
                </a:lnTo>
                <a:lnTo>
                  <a:pt x="1816981" y="120415"/>
                </a:lnTo>
                <a:lnTo>
                  <a:pt x="1825368" y="59512"/>
                </a:lnTo>
                <a:lnTo>
                  <a:pt x="1835729" y="10756"/>
                </a:lnTo>
                <a:lnTo>
                  <a:pt x="1841191" y="0"/>
                </a:lnTo>
                <a:lnTo>
                  <a:pt x="1845702" y="3485"/>
                </a:lnTo>
                <a:lnTo>
                  <a:pt x="1852412" y="44951"/>
                </a:lnTo>
                <a:lnTo>
                  <a:pt x="1856946" y="118700"/>
                </a:lnTo>
                <a:lnTo>
                  <a:pt x="1858736" y="162537"/>
                </a:lnTo>
                <a:lnTo>
                  <a:pt x="1860389" y="208274"/>
                </a:lnTo>
                <a:lnTo>
                  <a:pt x="1862041" y="253852"/>
                </a:lnTo>
                <a:lnTo>
                  <a:pt x="1863827" y="297216"/>
                </a:lnTo>
                <a:lnTo>
                  <a:pt x="1865882" y="336308"/>
                </a:lnTo>
                <a:lnTo>
                  <a:pt x="1871347" y="393448"/>
                </a:lnTo>
                <a:lnTo>
                  <a:pt x="1880295" y="409537"/>
                </a:lnTo>
                <a:lnTo>
                  <a:pt x="1885172" y="396752"/>
                </a:lnTo>
                <a:lnTo>
                  <a:pt x="1889901" y="373083"/>
                </a:lnTo>
                <a:lnTo>
                  <a:pt x="1894722" y="342587"/>
                </a:lnTo>
                <a:lnTo>
                  <a:pt x="1899874" y="309324"/>
                </a:lnTo>
                <a:lnTo>
                  <a:pt x="1905599" y="277351"/>
                </a:lnTo>
                <a:lnTo>
                  <a:pt x="1912137" y="250725"/>
                </a:lnTo>
                <a:lnTo>
                  <a:pt x="1919728" y="233505"/>
                </a:lnTo>
                <a:lnTo>
                  <a:pt x="1928614" y="229748"/>
                </a:lnTo>
                <a:lnTo>
                  <a:pt x="1939033" y="243513"/>
                </a:lnTo>
                <a:lnTo>
                  <a:pt x="1957557" y="303985"/>
                </a:lnTo>
                <a:lnTo>
                  <a:pt x="1971855" y="372670"/>
                </a:lnTo>
                <a:lnTo>
                  <a:pt x="1979732" y="415064"/>
                </a:lnTo>
                <a:lnTo>
                  <a:pt x="1988032" y="462047"/>
                </a:lnTo>
                <a:lnTo>
                  <a:pt x="1996709" y="513037"/>
                </a:lnTo>
                <a:lnTo>
                  <a:pt x="2005717" y="567453"/>
                </a:lnTo>
                <a:lnTo>
                  <a:pt x="2015010" y="624711"/>
                </a:lnTo>
                <a:lnTo>
                  <a:pt x="2024540" y="684229"/>
                </a:lnTo>
                <a:lnTo>
                  <a:pt x="2034263" y="745425"/>
                </a:lnTo>
                <a:lnTo>
                  <a:pt x="2044130" y="807715"/>
                </a:lnTo>
                <a:lnTo>
                  <a:pt x="2054098" y="870518"/>
                </a:lnTo>
                <a:lnTo>
                  <a:pt x="2064117" y="933251"/>
                </a:lnTo>
                <a:lnTo>
                  <a:pt x="2074144" y="995332"/>
                </a:lnTo>
                <a:lnTo>
                  <a:pt x="2084131" y="1056177"/>
                </a:lnTo>
                <a:lnTo>
                  <a:pt x="2094032" y="1115204"/>
                </a:lnTo>
                <a:lnTo>
                  <a:pt x="2103801" y="1171831"/>
                </a:lnTo>
                <a:lnTo>
                  <a:pt x="2113391" y="1225475"/>
                </a:lnTo>
                <a:lnTo>
                  <a:pt x="2122756" y="1275555"/>
                </a:lnTo>
                <a:lnTo>
                  <a:pt x="2131850" y="1321486"/>
                </a:lnTo>
                <a:lnTo>
                  <a:pt x="2140626" y="1362687"/>
                </a:lnTo>
                <a:lnTo>
                  <a:pt x="2157041" y="1428568"/>
                </a:lnTo>
                <a:lnTo>
                  <a:pt x="2178782" y="1481493"/>
                </a:lnTo>
                <a:lnTo>
                  <a:pt x="2192210" y="1491509"/>
                </a:lnTo>
                <a:lnTo>
                  <a:pt x="2204950" y="1485395"/>
                </a:lnTo>
                <a:lnTo>
                  <a:pt x="2228683" y="1437835"/>
                </a:lnTo>
                <a:lnTo>
                  <a:pt x="2250617" y="1364930"/>
                </a:lnTo>
                <a:lnTo>
                  <a:pt x="2261108" y="1327134"/>
                </a:lnTo>
                <a:lnTo>
                  <a:pt x="2271387" y="1292795"/>
                </a:lnTo>
                <a:lnTo>
                  <a:pt x="2281533" y="1265179"/>
                </a:lnTo>
                <a:lnTo>
                  <a:pt x="2291627" y="1247548"/>
                </a:lnTo>
                <a:lnTo>
                  <a:pt x="2301747" y="1243168"/>
                </a:lnTo>
                <a:lnTo>
                  <a:pt x="2318861" y="1262686"/>
                </a:lnTo>
                <a:lnTo>
                  <a:pt x="2335363" y="1304000"/>
                </a:lnTo>
                <a:lnTo>
                  <a:pt x="2351250" y="1358395"/>
                </a:lnTo>
                <a:lnTo>
                  <a:pt x="2366517" y="1417154"/>
                </a:lnTo>
                <a:lnTo>
                  <a:pt x="2381160" y="1471565"/>
                </a:lnTo>
                <a:lnTo>
                  <a:pt x="2395174" y="1512910"/>
                </a:lnTo>
                <a:lnTo>
                  <a:pt x="2408555" y="1532474"/>
                </a:lnTo>
                <a:lnTo>
                  <a:pt x="2422136" y="1521065"/>
                </a:lnTo>
                <a:lnTo>
                  <a:pt x="2433390" y="1482431"/>
                </a:lnTo>
                <a:lnTo>
                  <a:pt x="2443797" y="1429969"/>
                </a:lnTo>
                <a:lnTo>
                  <a:pt x="2454839" y="1377073"/>
                </a:lnTo>
                <a:lnTo>
                  <a:pt x="2467998" y="1337138"/>
                </a:lnTo>
                <a:lnTo>
                  <a:pt x="2484755" y="1323559"/>
                </a:lnTo>
                <a:lnTo>
                  <a:pt x="2501861" y="1340464"/>
                </a:lnTo>
                <a:lnTo>
                  <a:pt x="2520522" y="1378510"/>
                </a:lnTo>
                <a:lnTo>
                  <a:pt x="2540738" y="1428978"/>
                </a:lnTo>
                <a:lnTo>
                  <a:pt x="2562510" y="1483153"/>
                </a:lnTo>
                <a:lnTo>
                  <a:pt x="2585836" y="1532315"/>
                </a:lnTo>
                <a:lnTo>
                  <a:pt x="2610718" y="1567748"/>
                </a:lnTo>
                <a:lnTo>
                  <a:pt x="2637155" y="1580734"/>
                </a:lnTo>
                <a:lnTo>
                  <a:pt x="2662708" y="1568850"/>
                </a:lnTo>
                <a:lnTo>
                  <a:pt x="2691090" y="1539120"/>
                </a:lnTo>
                <a:lnTo>
                  <a:pt x="2721317" y="1497284"/>
                </a:lnTo>
                <a:lnTo>
                  <a:pt x="2752407" y="1449083"/>
                </a:lnTo>
                <a:lnTo>
                  <a:pt x="2783378" y="1400257"/>
                </a:lnTo>
                <a:lnTo>
                  <a:pt x="2813248" y="1356545"/>
                </a:lnTo>
                <a:lnTo>
                  <a:pt x="2841034" y="1323690"/>
                </a:lnTo>
                <a:lnTo>
                  <a:pt x="2865755" y="1307430"/>
                </a:lnTo>
                <a:lnTo>
                  <a:pt x="2894665" y="1315533"/>
                </a:lnTo>
                <a:lnTo>
                  <a:pt x="2920595" y="1347957"/>
                </a:lnTo>
                <a:lnTo>
                  <a:pt x="2943971" y="1392869"/>
                </a:lnTo>
                <a:lnTo>
                  <a:pt x="2965219" y="1438438"/>
                </a:lnTo>
                <a:lnTo>
                  <a:pt x="2984767" y="1472830"/>
                </a:lnTo>
                <a:lnTo>
                  <a:pt x="3003042" y="1484214"/>
                </a:lnTo>
                <a:lnTo>
                  <a:pt x="3010653" y="1474936"/>
                </a:lnTo>
                <a:lnTo>
                  <a:pt x="3016094" y="1453240"/>
                </a:lnTo>
                <a:lnTo>
                  <a:pt x="3019948" y="1422335"/>
                </a:lnTo>
                <a:lnTo>
                  <a:pt x="3022797" y="1385432"/>
                </a:lnTo>
                <a:lnTo>
                  <a:pt x="3025222" y="1345738"/>
                </a:lnTo>
                <a:lnTo>
                  <a:pt x="3027807" y="1306462"/>
                </a:lnTo>
                <a:lnTo>
                  <a:pt x="3031131" y="1270814"/>
                </a:lnTo>
                <a:lnTo>
                  <a:pt x="3035779" y="1242002"/>
                </a:lnTo>
                <a:lnTo>
                  <a:pt x="3042332" y="1223235"/>
                </a:lnTo>
                <a:lnTo>
                  <a:pt x="3051372" y="1217723"/>
                </a:lnTo>
                <a:lnTo>
                  <a:pt x="3063481" y="1228674"/>
                </a:lnTo>
                <a:lnTo>
                  <a:pt x="3088417" y="1282694"/>
                </a:lnTo>
                <a:lnTo>
                  <a:pt x="3110296" y="1348615"/>
                </a:lnTo>
                <a:lnTo>
                  <a:pt x="3122790" y="1389979"/>
                </a:lnTo>
                <a:lnTo>
                  <a:pt x="3136179" y="1436172"/>
                </a:lnTo>
                <a:lnTo>
                  <a:pt x="3150359" y="1486613"/>
                </a:lnTo>
                <a:lnTo>
                  <a:pt x="3165223" y="1540723"/>
                </a:lnTo>
                <a:lnTo>
                  <a:pt x="3180667" y="1597921"/>
                </a:lnTo>
                <a:lnTo>
                  <a:pt x="3196586" y="1657628"/>
                </a:lnTo>
                <a:lnTo>
                  <a:pt x="3212874" y="1719263"/>
                </a:lnTo>
                <a:lnTo>
                  <a:pt x="3229426" y="1782245"/>
                </a:lnTo>
                <a:lnTo>
                  <a:pt x="3246136" y="1845996"/>
                </a:lnTo>
                <a:lnTo>
                  <a:pt x="3262899" y="1909934"/>
                </a:lnTo>
                <a:lnTo>
                  <a:pt x="3279611" y="1973480"/>
                </a:lnTo>
                <a:lnTo>
                  <a:pt x="3296165" y="2036053"/>
                </a:lnTo>
                <a:lnTo>
                  <a:pt x="3312456" y="2097073"/>
                </a:lnTo>
                <a:lnTo>
                  <a:pt x="3328380" y="2155960"/>
                </a:lnTo>
                <a:lnTo>
                  <a:pt x="3343830" y="2212134"/>
                </a:lnTo>
                <a:lnTo>
                  <a:pt x="3358702" y="2265015"/>
                </a:lnTo>
                <a:lnTo>
                  <a:pt x="3372890" y="2314023"/>
                </a:lnTo>
                <a:lnTo>
                  <a:pt x="3386289" y="2358577"/>
                </a:lnTo>
                <a:lnTo>
                  <a:pt x="3398794" y="2398098"/>
                </a:lnTo>
                <a:lnTo>
                  <a:pt x="3420699" y="2459717"/>
                </a:lnTo>
                <a:lnTo>
                  <a:pt x="3443598" y="2502421"/>
                </a:lnTo>
                <a:lnTo>
                  <a:pt x="3454504" y="2507324"/>
                </a:lnTo>
                <a:lnTo>
                  <a:pt x="3462987" y="2497773"/>
                </a:lnTo>
                <a:lnTo>
                  <a:pt x="3474223" y="2444937"/>
                </a:lnTo>
                <a:lnTo>
                  <a:pt x="3477741" y="2406464"/>
                </a:lnTo>
                <a:lnTo>
                  <a:pt x="3480371" y="2363165"/>
                </a:lnTo>
                <a:lnTo>
                  <a:pt x="3482495" y="2317446"/>
                </a:lnTo>
                <a:lnTo>
                  <a:pt x="3484498" y="2271713"/>
                </a:lnTo>
                <a:lnTo>
                  <a:pt x="3486761" y="2228374"/>
                </a:lnTo>
                <a:lnTo>
                  <a:pt x="3489668" y="2189835"/>
                </a:lnTo>
                <a:lnTo>
                  <a:pt x="3493603" y="2158503"/>
                </a:lnTo>
                <a:lnTo>
                  <a:pt x="3498949" y="2136785"/>
                </a:lnTo>
                <a:lnTo>
                  <a:pt x="3506089" y="2127088"/>
                </a:lnTo>
                <a:lnTo>
                  <a:pt x="3523861" y="2137042"/>
                </a:lnTo>
                <a:lnTo>
                  <a:pt x="3544077" y="2172151"/>
                </a:lnTo>
                <a:lnTo>
                  <a:pt x="3566071" y="2223140"/>
                </a:lnTo>
                <a:lnTo>
                  <a:pt x="3589175" y="2280734"/>
                </a:lnTo>
                <a:lnTo>
                  <a:pt x="3612724" y="2335657"/>
                </a:lnTo>
                <a:lnTo>
                  <a:pt x="3636051" y="2378635"/>
                </a:lnTo>
                <a:lnTo>
                  <a:pt x="3658489" y="2400392"/>
                </a:lnTo>
                <a:lnTo>
                  <a:pt x="3683712" y="2394409"/>
                </a:lnTo>
                <a:lnTo>
                  <a:pt x="3708724" y="2365227"/>
                </a:lnTo>
                <a:lnTo>
                  <a:pt x="3733736" y="2324002"/>
                </a:lnTo>
                <a:lnTo>
                  <a:pt x="3758960" y="2281887"/>
                </a:lnTo>
                <a:lnTo>
                  <a:pt x="3784607" y="2250038"/>
                </a:lnTo>
                <a:lnTo>
                  <a:pt x="3839896" y="2258049"/>
                </a:lnTo>
                <a:lnTo>
                  <a:pt x="3871881" y="2297922"/>
                </a:lnTo>
                <a:lnTo>
                  <a:pt x="3904297" y="2348068"/>
                </a:lnTo>
                <a:lnTo>
                  <a:pt x="3934596" y="2397325"/>
                </a:lnTo>
                <a:lnTo>
                  <a:pt x="3960231" y="2434532"/>
                </a:lnTo>
                <a:lnTo>
                  <a:pt x="3978655" y="2448525"/>
                </a:lnTo>
                <a:lnTo>
                  <a:pt x="3986593" y="2430559"/>
                </a:lnTo>
                <a:lnTo>
                  <a:pt x="3985429" y="2387814"/>
                </a:lnTo>
                <a:lnTo>
                  <a:pt x="3979608" y="2333019"/>
                </a:lnTo>
                <a:lnTo>
                  <a:pt x="3973576" y="2278900"/>
                </a:lnTo>
                <a:lnTo>
                  <a:pt x="3971776" y="2238187"/>
                </a:lnTo>
                <a:lnTo>
                  <a:pt x="3978655" y="2223608"/>
                </a:lnTo>
                <a:lnTo>
                  <a:pt x="3992429" y="2239387"/>
                </a:lnTo>
                <a:lnTo>
                  <a:pt x="4011090" y="2276434"/>
                </a:lnTo>
                <a:lnTo>
                  <a:pt x="4033306" y="2326178"/>
                </a:lnTo>
                <a:lnTo>
                  <a:pt x="4057744" y="2380046"/>
                </a:lnTo>
                <a:lnTo>
                  <a:pt x="4083069" y="2429463"/>
                </a:lnTo>
                <a:lnTo>
                  <a:pt x="4107951" y="2465858"/>
                </a:lnTo>
                <a:lnTo>
                  <a:pt x="4131055" y="2480656"/>
                </a:lnTo>
                <a:lnTo>
                  <a:pt x="4153094" y="2468703"/>
                </a:lnTo>
                <a:lnTo>
                  <a:pt x="4175487" y="2435901"/>
                </a:lnTo>
                <a:lnTo>
                  <a:pt x="4197969" y="2390263"/>
                </a:lnTo>
                <a:lnTo>
                  <a:pt x="4220274" y="2339801"/>
                </a:lnTo>
                <a:lnTo>
                  <a:pt x="4242134" y="2292530"/>
                </a:lnTo>
                <a:lnTo>
                  <a:pt x="4263284" y="2256462"/>
                </a:lnTo>
                <a:lnTo>
                  <a:pt x="4283456" y="2239610"/>
                </a:lnTo>
                <a:lnTo>
                  <a:pt x="4305716" y="2249936"/>
                </a:lnTo>
                <a:lnTo>
                  <a:pt x="4326918" y="2283693"/>
                </a:lnTo>
                <a:lnTo>
                  <a:pt x="4347273" y="2329050"/>
                </a:lnTo>
                <a:lnTo>
                  <a:pt x="4366993" y="2374174"/>
                </a:lnTo>
                <a:lnTo>
                  <a:pt x="4386290" y="2407233"/>
                </a:lnTo>
                <a:lnTo>
                  <a:pt x="4437436" y="2357245"/>
                </a:lnTo>
                <a:lnTo>
                  <a:pt x="4453012" y="2305377"/>
                </a:lnTo>
                <a:lnTo>
                  <a:pt x="4468279" y="2250643"/>
                </a:lnTo>
                <a:lnTo>
                  <a:pt x="4483232" y="2202040"/>
                </a:lnTo>
                <a:lnTo>
                  <a:pt x="4497869" y="2168566"/>
                </a:lnTo>
                <a:lnTo>
                  <a:pt x="4512183" y="2159219"/>
                </a:lnTo>
                <a:lnTo>
                  <a:pt x="4526978" y="2179484"/>
                </a:lnTo>
                <a:lnTo>
                  <a:pt x="4542529" y="2223121"/>
                </a:lnTo>
                <a:lnTo>
                  <a:pt x="4558036" y="2281697"/>
                </a:lnTo>
                <a:lnTo>
                  <a:pt x="4572698" y="2346782"/>
                </a:lnTo>
                <a:lnTo>
                  <a:pt x="4585717" y="2409946"/>
                </a:lnTo>
                <a:lnTo>
                  <a:pt x="4596291" y="2462757"/>
                </a:lnTo>
                <a:lnTo>
                  <a:pt x="4603623" y="2496785"/>
                </a:lnTo>
                <a:lnTo>
                  <a:pt x="4608564" y="2519090"/>
                </a:lnTo>
                <a:lnTo>
                  <a:pt x="4606004" y="2515391"/>
                </a:lnTo>
                <a:lnTo>
                  <a:pt x="4598443" y="2494356"/>
                </a:lnTo>
                <a:lnTo>
                  <a:pt x="4588383" y="2464654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952373" y="2720001"/>
            <a:ext cx="76200" cy="3456940"/>
          </a:xfrm>
          <a:custGeom>
            <a:avLst/>
            <a:gdLst/>
            <a:ahLst/>
            <a:cxnLst/>
            <a:rect l="l" t="t" r="r" b="b"/>
            <a:pathLst>
              <a:path w="76200" h="3456940">
                <a:moveTo>
                  <a:pt x="44450" y="63500"/>
                </a:moveTo>
                <a:lnTo>
                  <a:pt x="31750" y="63500"/>
                </a:lnTo>
                <a:lnTo>
                  <a:pt x="31750" y="3456431"/>
                </a:lnTo>
                <a:lnTo>
                  <a:pt x="44450" y="3456431"/>
                </a:lnTo>
                <a:lnTo>
                  <a:pt x="44450" y="63500"/>
                </a:lnTo>
                <a:close/>
              </a:path>
              <a:path w="76200" h="345694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45694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990473" y="6138460"/>
            <a:ext cx="5544820" cy="76200"/>
          </a:xfrm>
          <a:custGeom>
            <a:avLst/>
            <a:gdLst/>
            <a:ahLst/>
            <a:cxnLst/>
            <a:rect l="l" t="t" r="r" b="b"/>
            <a:pathLst>
              <a:path w="5544820" h="76200">
                <a:moveTo>
                  <a:pt x="5532078" y="31749"/>
                </a:moveTo>
                <a:lnTo>
                  <a:pt x="5481066" y="31749"/>
                </a:lnTo>
                <a:lnTo>
                  <a:pt x="5481193" y="44449"/>
                </a:lnTo>
                <a:lnTo>
                  <a:pt x="5468440" y="44469"/>
                </a:lnTo>
                <a:lnTo>
                  <a:pt x="5468493" y="76199"/>
                </a:lnTo>
                <a:lnTo>
                  <a:pt x="5544566" y="37972"/>
                </a:lnTo>
                <a:lnTo>
                  <a:pt x="5532078" y="31749"/>
                </a:lnTo>
                <a:close/>
              </a:path>
              <a:path w="5544820" h="76200">
                <a:moveTo>
                  <a:pt x="5468418" y="31769"/>
                </a:moveTo>
                <a:lnTo>
                  <a:pt x="0" y="40004"/>
                </a:lnTo>
                <a:lnTo>
                  <a:pt x="0" y="52704"/>
                </a:lnTo>
                <a:lnTo>
                  <a:pt x="5468440" y="44469"/>
                </a:lnTo>
                <a:lnTo>
                  <a:pt x="5468418" y="31769"/>
                </a:lnTo>
                <a:close/>
              </a:path>
              <a:path w="5544820" h="76200">
                <a:moveTo>
                  <a:pt x="5481066" y="31749"/>
                </a:moveTo>
                <a:lnTo>
                  <a:pt x="5468418" y="31769"/>
                </a:lnTo>
                <a:lnTo>
                  <a:pt x="5468440" y="44469"/>
                </a:lnTo>
                <a:lnTo>
                  <a:pt x="5481193" y="44449"/>
                </a:lnTo>
                <a:lnTo>
                  <a:pt x="5481066" y="31749"/>
                </a:lnTo>
                <a:close/>
              </a:path>
              <a:path w="5544820" h="76200">
                <a:moveTo>
                  <a:pt x="5468366" y="0"/>
                </a:moveTo>
                <a:lnTo>
                  <a:pt x="5468418" y="31769"/>
                </a:lnTo>
                <a:lnTo>
                  <a:pt x="5532078" y="31749"/>
                </a:lnTo>
                <a:lnTo>
                  <a:pt x="546836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4731892" y="5600361"/>
            <a:ext cx="1515110" cy="0"/>
          </a:xfrm>
          <a:custGeom>
            <a:avLst/>
            <a:gdLst/>
            <a:ahLst/>
            <a:cxnLst/>
            <a:rect l="l" t="t" r="r" b="b"/>
            <a:pathLst>
              <a:path w="1515109">
                <a:moveTo>
                  <a:pt x="0" y="0"/>
                </a:moveTo>
                <a:lnTo>
                  <a:pt x="1514728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/>
          <p:cNvSpPr txBox="1"/>
          <p:nvPr/>
        </p:nvSpPr>
        <p:spPr>
          <a:xfrm>
            <a:off x="427313" y="4000740"/>
            <a:ext cx="274320" cy="1164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-15" dirty="0">
                <a:latin typeface="Tw Cen MT"/>
                <a:cs typeface="Tw Cen MT"/>
              </a:rPr>
              <a:t>Performance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3308604" y="6262793"/>
            <a:ext cx="615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Tw Cen MT"/>
                <a:cs typeface="Tw Cen MT"/>
              </a:rPr>
              <a:t>T</a:t>
            </a:r>
            <a:r>
              <a:rPr sz="1800" dirty="0">
                <a:latin typeface="Tw Cen MT"/>
                <a:cs typeface="Tw Cen MT"/>
              </a:rPr>
              <a:t>empo</a:t>
            </a:r>
            <a:endParaRPr sz="1800">
              <a:latin typeface="Tw Cen MT"/>
              <a:cs typeface="Tw Cen MT"/>
            </a:endParaRPr>
          </a:p>
        </p:txBody>
      </p:sp>
      <p:graphicFrame>
        <p:nvGraphicFramePr>
          <p:cNvPr id="21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02360"/>
              </p:ext>
            </p:extLst>
          </p:nvPr>
        </p:nvGraphicFramePr>
        <p:xfrm>
          <a:off x="990473" y="4219617"/>
          <a:ext cx="5257165" cy="648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7954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79546"/>
                      </a:solidFill>
                      <a:prstDash val="solid"/>
                    </a:lnL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7954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79546"/>
                      </a:solidFill>
                      <a:prstDash val="solid"/>
                    </a:lnL>
                    <a:lnT w="9525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6A6A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object 16"/>
          <p:cNvSpPr/>
          <p:nvPr/>
        </p:nvSpPr>
        <p:spPr>
          <a:xfrm>
            <a:off x="4731892" y="3723555"/>
            <a:ext cx="654685" cy="437515"/>
          </a:xfrm>
          <a:custGeom>
            <a:avLst/>
            <a:gdLst/>
            <a:ahLst/>
            <a:cxnLst/>
            <a:rect l="l" t="t" r="r" b="b"/>
            <a:pathLst>
              <a:path w="654685" h="437514">
                <a:moveTo>
                  <a:pt x="42417" y="363474"/>
                </a:moveTo>
                <a:lnTo>
                  <a:pt x="0" y="437388"/>
                </a:lnTo>
                <a:lnTo>
                  <a:pt x="84581" y="426974"/>
                </a:lnTo>
                <a:lnTo>
                  <a:pt x="71679" y="407543"/>
                </a:lnTo>
                <a:lnTo>
                  <a:pt x="56387" y="407543"/>
                </a:lnTo>
                <a:lnTo>
                  <a:pt x="49402" y="397001"/>
                </a:lnTo>
                <a:lnTo>
                  <a:pt x="60005" y="389960"/>
                </a:lnTo>
                <a:lnTo>
                  <a:pt x="42417" y="363474"/>
                </a:lnTo>
                <a:close/>
              </a:path>
              <a:path w="654685" h="437514">
                <a:moveTo>
                  <a:pt x="60005" y="389960"/>
                </a:moveTo>
                <a:lnTo>
                  <a:pt x="49402" y="397001"/>
                </a:lnTo>
                <a:lnTo>
                  <a:pt x="56387" y="407543"/>
                </a:lnTo>
                <a:lnTo>
                  <a:pt x="67001" y="400496"/>
                </a:lnTo>
                <a:lnTo>
                  <a:pt x="60005" y="389960"/>
                </a:lnTo>
                <a:close/>
              </a:path>
              <a:path w="654685" h="437514">
                <a:moveTo>
                  <a:pt x="67001" y="400496"/>
                </a:moveTo>
                <a:lnTo>
                  <a:pt x="56387" y="407543"/>
                </a:lnTo>
                <a:lnTo>
                  <a:pt x="71679" y="407543"/>
                </a:lnTo>
                <a:lnTo>
                  <a:pt x="67001" y="400496"/>
                </a:lnTo>
                <a:close/>
              </a:path>
              <a:path w="654685" h="437514">
                <a:moveTo>
                  <a:pt x="647191" y="0"/>
                </a:moveTo>
                <a:lnTo>
                  <a:pt x="60005" y="389960"/>
                </a:lnTo>
                <a:lnTo>
                  <a:pt x="67001" y="400496"/>
                </a:lnTo>
                <a:lnTo>
                  <a:pt x="654176" y="10668"/>
                </a:lnTo>
                <a:lnTo>
                  <a:pt x="64719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7"/>
          <p:cNvSpPr/>
          <p:nvPr/>
        </p:nvSpPr>
        <p:spPr>
          <a:xfrm>
            <a:off x="5383403" y="3472095"/>
            <a:ext cx="803275" cy="368935"/>
          </a:xfrm>
          <a:custGeom>
            <a:avLst/>
            <a:gdLst/>
            <a:ahLst/>
            <a:cxnLst/>
            <a:rect l="l" t="t" r="r" b="b"/>
            <a:pathLst>
              <a:path w="803275" h="368935">
                <a:moveTo>
                  <a:pt x="0" y="368808"/>
                </a:moveTo>
                <a:lnTo>
                  <a:pt x="803147" y="368808"/>
                </a:lnTo>
                <a:lnTo>
                  <a:pt x="803147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 txBox="1"/>
          <p:nvPr/>
        </p:nvSpPr>
        <p:spPr>
          <a:xfrm>
            <a:off x="5383403" y="3472095"/>
            <a:ext cx="803275" cy="368935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800" spc="-5" dirty="0">
                <a:latin typeface="Tw Cen MT"/>
                <a:cs typeface="Tw Cen MT"/>
              </a:rPr>
              <a:t>Cronici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3478403" y="2649135"/>
            <a:ext cx="1061085" cy="368935"/>
          </a:xfrm>
          <a:prstGeom prst="rect">
            <a:avLst/>
          </a:prstGeom>
          <a:ln w="25907">
            <a:solidFill>
              <a:srgbClr val="00AFEF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latin typeface="Tw Cen MT"/>
                <a:cs typeface="Tw Cen MT"/>
              </a:rPr>
              <a:t>Sporadici</a:t>
            </a:r>
            <a:endParaRPr sz="1800">
              <a:latin typeface="Tw Cen MT"/>
              <a:cs typeface="Tw Cen MT"/>
            </a:endParaRPr>
          </a:p>
        </p:txBody>
      </p:sp>
      <p:sp>
        <p:nvSpPr>
          <p:cNvPr id="33" name="object 20"/>
          <p:cNvSpPr/>
          <p:nvPr/>
        </p:nvSpPr>
        <p:spPr>
          <a:xfrm>
            <a:off x="3357244" y="3002702"/>
            <a:ext cx="654685" cy="437515"/>
          </a:xfrm>
          <a:custGeom>
            <a:avLst/>
            <a:gdLst/>
            <a:ahLst/>
            <a:cxnLst/>
            <a:rect l="l" t="t" r="r" b="b"/>
            <a:pathLst>
              <a:path w="654685" h="437514">
                <a:moveTo>
                  <a:pt x="42417" y="363474"/>
                </a:moveTo>
                <a:lnTo>
                  <a:pt x="0" y="437388"/>
                </a:lnTo>
                <a:lnTo>
                  <a:pt x="84581" y="426974"/>
                </a:lnTo>
                <a:lnTo>
                  <a:pt x="71679" y="407542"/>
                </a:lnTo>
                <a:lnTo>
                  <a:pt x="56387" y="407542"/>
                </a:lnTo>
                <a:lnTo>
                  <a:pt x="49402" y="397001"/>
                </a:lnTo>
                <a:lnTo>
                  <a:pt x="60005" y="389960"/>
                </a:lnTo>
                <a:lnTo>
                  <a:pt x="42417" y="363474"/>
                </a:lnTo>
                <a:close/>
              </a:path>
              <a:path w="654685" h="437514">
                <a:moveTo>
                  <a:pt x="60005" y="389960"/>
                </a:moveTo>
                <a:lnTo>
                  <a:pt x="49402" y="397001"/>
                </a:lnTo>
                <a:lnTo>
                  <a:pt x="56387" y="407542"/>
                </a:lnTo>
                <a:lnTo>
                  <a:pt x="67001" y="400496"/>
                </a:lnTo>
                <a:lnTo>
                  <a:pt x="60005" y="389960"/>
                </a:lnTo>
                <a:close/>
              </a:path>
              <a:path w="654685" h="437514">
                <a:moveTo>
                  <a:pt x="67001" y="400496"/>
                </a:moveTo>
                <a:lnTo>
                  <a:pt x="56387" y="407542"/>
                </a:lnTo>
                <a:lnTo>
                  <a:pt x="71679" y="407542"/>
                </a:lnTo>
                <a:lnTo>
                  <a:pt x="67001" y="400496"/>
                </a:lnTo>
                <a:close/>
              </a:path>
              <a:path w="654685" h="437514">
                <a:moveTo>
                  <a:pt x="647191" y="0"/>
                </a:moveTo>
                <a:lnTo>
                  <a:pt x="60005" y="389960"/>
                </a:lnTo>
                <a:lnTo>
                  <a:pt x="67001" y="400496"/>
                </a:lnTo>
                <a:lnTo>
                  <a:pt x="654176" y="10667"/>
                </a:lnTo>
                <a:lnTo>
                  <a:pt x="64719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1"/>
          <p:cNvSpPr txBox="1">
            <a:spLocks noGrp="1"/>
          </p:cNvSpPr>
          <p:nvPr>
            <p:ph type="title"/>
          </p:nvPr>
        </p:nvSpPr>
        <p:spPr>
          <a:xfrm>
            <a:off x="311429" y="1916832"/>
            <a:ext cx="53530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chemeClr val="tx1"/>
                </a:solidFill>
              </a:rPr>
              <a:t>Le </a:t>
            </a:r>
            <a:r>
              <a:rPr sz="3200" spc="-5" dirty="0">
                <a:solidFill>
                  <a:schemeClr val="tx1"/>
                </a:solidFill>
              </a:rPr>
              <a:t>tipologie </a:t>
            </a:r>
            <a:r>
              <a:rPr sz="3200" spc="-10" dirty="0">
                <a:solidFill>
                  <a:schemeClr val="tx1"/>
                </a:solidFill>
              </a:rPr>
              <a:t>di</a:t>
            </a:r>
            <a:r>
              <a:rPr sz="3200" spc="-65" dirty="0">
                <a:solidFill>
                  <a:schemeClr val="tx1"/>
                </a:solidFill>
              </a:rPr>
              <a:t> </a:t>
            </a:r>
            <a:r>
              <a:rPr sz="3200" spc="-15" dirty="0">
                <a:solidFill>
                  <a:schemeClr val="tx1"/>
                </a:solidFill>
              </a:rPr>
              <a:t>problemi</a:t>
            </a:r>
            <a:endParaRPr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t="18385" r="60327"/>
          <a:stretch/>
        </p:blipFill>
        <p:spPr>
          <a:xfrm>
            <a:off x="6057232" y="336930"/>
            <a:ext cx="2763240" cy="2275924"/>
          </a:xfrm>
          <a:prstGeom prst="rect">
            <a:avLst/>
          </a:prstGeom>
        </p:spPr>
      </p:pic>
      <p:sp>
        <p:nvSpPr>
          <p:cNvPr id="6" name="Titolo 2"/>
          <p:cNvSpPr txBox="1">
            <a:spLocks/>
          </p:cNvSpPr>
          <p:nvPr/>
        </p:nvSpPr>
        <p:spPr>
          <a:xfrm>
            <a:off x="311429" y="345198"/>
            <a:ext cx="10969414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it-IT" sz="3600" dirty="0"/>
          </a:p>
        </p:txBody>
      </p:sp>
      <p:sp>
        <p:nvSpPr>
          <p:cNvPr id="15" name="Titolo 2"/>
          <p:cNvSpPr txBox="1">
            <a:spLocks/>
          </p:cNvSpPr>
          <p:nvPr/>
        </p:nvSpPr>
        <p:spPr>
          <a:xfrm>
            <a:off x="254398" y="349067"/>
            <a:ext cx="6549850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it-IT" sz="3200" spc="-100" dirty="0">
                <a:latin typeface="+mj-lt"/>
                <a:cs typeface="+mj-cs"/>
              </a:rPr>
              <a:t>Report A3T</a:t>
            </a:r>
            <a:r>
              <a:rPr lang="it-IT" sz="3200" spc="-100" dirty="0" smtClean="0">
                <a:latin typeface="+mj-lt"/>
                <a:cs typeface="+mj-cs"/>
              </a:rPr>
              <a:t>: Analisi delle cause radice</a:t>
            </a:r>
            <a:endParaRPr lang="it-IT" sz="3200" spc="-100" dirty="0">
              <a:latin typeface="+mj-lt"/>
              <a:cs typeface="+mj-cs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4658105" y="1485138"/>
            <a:ext cx="131445" cy="2087880"/>
          </a:xfrm>
          <a:custGeom>
            <a:avLst/>
            <a:gdLst/>
            <a:ahLst/>
            <a:cxnLst/>
            <a:rect l="l" t="t" r="r" b="b"/>
            <a:pathLst>
              <a:path w="131445" h="2087879">
                <a:moveTo>
                  <a:pt x="0" y="0"/>
                </a:moveTo>
                <a:lnTo>
                  <a:pt x="41428" y="9212"/>
                </a:lnTo>
                <a:lnTo>
                  <a:pt x="77407" y="34865"/>
                </a:lnTo>
                <a:lnTo>
                  <a:pt x="105777" y="73984"/>
                </a:lnTo>
                <a:lnTo>
                  <a:pt x="124382" y="123594"/>
                </a:lnTo>
                <a:lnTo>
                  <a:pt x="131064" y="180721"/>
                </a:lnTo>
                <a:lnTo>
                  <a:pt x="131064" y="1907159"/>
                </a:lnTo>
                <a:lnTo>
                  <a:pt x="124382" y="1964285"/>
                </a:lnTo>
                <a:lnTo>
                  <a:pt x="105777" y="2013895"/>
                </a:lnTo>
                <a:lnTo>
                  <a:pt x="77407" y="2053014"/>
                </a:lnTo>
                <a:lnTo>
                  <a:pt x="41428" y="2078667"/>
                </a:lnTo>
                <a:lnTo>
                  <a:pt x="0" y="208787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 noGrp="1"/>
          </p:cNvSpPr>
          <p:nvPr>
            <p:ph type="title"/>
          </p:nvPr>
        </p:nvSpPr>
        <p:spPr>
          <a:xfrm>
            <a:off x="408424" y="1628800"/>
            <a:ext cx="818324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solidFill>
                  <a:schemeClr val="tx1"/>
                </a:solidFill>
              </a:rPr>
              <a:t>Le tipologie di </a:t>
            </a:r>
            <a:r>
              <a:rPr sz="2400" spc="-10" dirty="0">
                <a:solidFill>
                  <a:schemeClr val="tx1"/>
                </a:solidFill>
              </a:rPr>
              <a:t>problemi: </a:t>
            </a:r>
            <a:r>
              <a:rPr sz="2400" spc="-5" dirty="0">
                <a:solidFill>
                  <a:schemeClr val="tx1"/>
                </a:solidFill>
              </a:rPr>
              <a:t>come</a:t>
            </a:r>
            <a:r>
              <a:rPr sz="2400" spc="0" dirty="0">
                <a:solidFill>
                  <a:schemeClr val="tx1"/>
                </a:solidFill>
              </a:rPr>
              <a:t> </a:t>
            </a:r>
            <a:r>
              <a:rPr sz="2400" spc="-5" dirty="0">
                <a:solidFill>
                  <a:schemeClr val="tx1"/>
                </a:solidFill>
              </a:rPr>
              <a:t>risolverli</a:t>
            </a:r>
            <a:r>
              <a:rPr sz="2400" spc="-5" dirty="0">
                <a:solidFill>
                  <a:srgbClr val="375F92"/>
                </a:solidFill>
              </a:rPr>
              <a:t>?</a:t>
            </a:r>
            <a:endParaRPr sz="2400" dirty="0"/>
          </a:p>
        </p:txBody>
      </p:sp>
      <p:sp>
        <p:nvSpPr>
          <p:cNvPr id="23" name="object 10"/>
          <p:cNvSpPr txBox="1"/>
          <p:nvPr/>
        </p:nvSpPr>
        <p:spPr>
          <a:xfrm>
            <a:off x="467544" y="2420888"/>
            <a:ext cx="3599815" cy="3733714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785495" marR="779145" algn="ctr">
              <a:lnSpc>
                <a:spcPct val="100000"/>
              </a:lnSpc>
              <a:spcBef>
                <a:spcPts val="95"/>
              </a:spcBef>
            </a:pPr>
            <a:r>
              <a:rPr sz="4600" spc="-5" dirty="0">
                <a:latin typeface="Tw Cen MT"/>
                <a:cs typeface="Tw Cen MT"/>
              </a:rPr>
              <a:t>P</a:t>
            </a:r>
            <a:r>
              <a:rPr sz="4600" spc="-90" dirty="0">
                <a:latin typeface="Tw Cen MT"/>
                <a:cs typeface="Tw Cen MT"/>
              </a:rPr>
              <a:t>r</a:t>
            </a:r>
            <a:r>
              <a:rPr sz="4600" spc="-5" dirty="0">
                <a:latin typeface="Tw Cen MT"/>
                <a:cs typeface="Tw Cen MT"/>
              </a:rPr>
              <a:t>oblemi  </a:t>
            </a:r>
            <a:r>
              <a:rPr sz="4600" spc="-15" dirty="0">
                <a:latin typeface="Tw Cen MT"/>
                <a:cs typeface="Tw Cen MT"/>
              </a:rPr>
              <a:t>cronici</a:t>
            </a:r>
            <a:endParaRPr sz="4600" dirty="0">
              <a:latin typeface="Tw Cen MT"/>
              <a:cs typeface="Tw Cen MT"/>
            </a:endParaRPr>
          </a:p>
          <a:p>
            <a:pPr marL="143510" marR="140970" indent="1905" algn="ctr">
              <a:lnSpc>
                <a:spcPct val="100000"/>
              </a:lnSpc>
              <a:spcBef>
                <a:spcPts val="705"/>
              </a:spcBef>
            </a:pPr>
            <a:r>
              <a:rPr sz="2400" spc="-35" dirty="0">
                <a:latin typeface="Tw Cen MT"/>
                <a:cs typeface="Tw Cen MT"/>
              </a:rPr>
              <a:t>Vanno </a:t>
            </a:r>
            <a:r>
              <a:rPr sz="2400" spc="-5" dirty="0">
                <a:latin typeface="Tw Cen MT"/>
                <a:cs typeface="Tw Cen MT"/>
              </a:rPr>
              <a:t>impostati </a:t>
            </a:r>
            <a:r>
              <a:rPr sz="2400" dirty="0">
                <a:latin typeface="Tw Cen MT"/>
                <a:cs typeface="Tw Cen MT"/>
              </a:rPr>
              <a:t>dei  </a:t>
            </a:r>
            <a:r>
              <a:rPr sz="2400" spc="-15" dirty="0">
                <a:latin typeface="Tw Cen MT"/>
                <a:cs typeface="Tw Cen MT"/>
              </a:rPr>
              <a:t>progetti </a:t>
            </a:r>
            <a:r>
              <a:rPr sz="2400" dirty="0">
                <a:latin typeface="Tw Cen MT"/>
                <a:cs typeface="Tw Cen MT"/>
              </a:rPr>
              <a:t>di </a:t>
            </a:r>
            <a:r>
              <a:rPr sz="2400" spc="-5" dirty="0">
                <a:latin typeface="Tw Cen MT"/>
                <a:cs typeface="Tw Cen MT"/>
              </a:rPr>
              <a:t>miglioramento  </a:t>
            </a:r>
            <a:r>
              <a:rPr sz="2400" spc="25" dirty="0">
                <a:latin typeface="Tw Cen MT"/>
                <a:cs typeface="Tw Cen MT"/>
              </a:rPr>
              <a:t>che </a:t>
            </a:r>
            <a:r>
              <a:rPr sz="2400" spc="-10" dirty="0">
                <a:latin typeface="Tw Cen MT"/>
                <a:cs typeface="Tw Cen MT"/>
              </a:rPr>
              <a:t>coinvolgano </a:t>
            </a:r>
            <a:r>
              <a:rPr sz="2400" dirty="0">
                <a:latin typeface="Tw Cen MT"/>
                <a:cs typeface="Tw Cen MT"/>
              </a:rPr>
              <a:t>i </a:t>
            </a:r>
            <a:r>
              <a:rPr sz="2400" spc="-5" dirty="0">
                <a:latin typeface="Tw Cen MT"/>
                <a:cs typeface="Tw Cen MT"/>
              </a:rPr>
              <a:t>diretti  interessati </a:t>
            </a:r>
            <a:r>
              <a:rPr sz="2400" dirty="0">
                <a:latin typeface="Tw Cen MT"/>
                <a:cs typeface="Tw Cen MT"/>
              </a:rPr>
              <a:t>e </a:t>
            </a:r>
            <a:r>
              <a:rPr sz="2400" spc="-5" dirty="0">
                <a:latin typeface="Tw Cen MT"/>
                <a:cs typeface="Tw Cen MT"/>
              </a:rPr>
              <a:t>facciano sì</a:t>
            </a:r>
            <a:r>
              <a:rPr sz="2400" spc="-50" dirty="0">
                <a:latin typeface="Tw Cen MT"/>
                <a:cs typeface="Tw Cen MT"/>
              </a:rPr>
              <a:t> </a:t>
            </a:r>
            <a:r>
              <a:rPr sz="2400" spc="25" dirty="0">
                <a:latin typeface="Tw Cen MT"/>
                <a:cs typeface="Tw Cen MT"/>
              </a:rPr>
              <a:t>che  </a:t>
            </a:r>
            <a:r>
              <a:rPr sz="2400" spc="-5" dirty="0">
                <a:latin typeface="Tw Cen MT"/>
                <a:cs typeface="Tw Cen MT"/>
              </a:rPr>
              <a:t>il </a:t>
            </a:r>
            <a:r>
              <a:rPr sz="2400" spc="-10" dirty="0">
                <a:latin typeface="Tw Cen MT"/>
                <a:cs typeface="Tw Cen MT"/>
              </a:rPr>
              <a:t>livello </a:t>
            </a:r>
            <a:r>
              <a:rPr sz="2400" dirty="0">
                <a:latin typeface="Tw Cen MT"/>
                <a:cs typeface="Tw Cen MT"/>
              </a:rPr>
              <a:t>di </a:t>
            </a:r>
            <a:r>
              <a:rPr sz="2400" spc="-5" dirty="0">
                <a:latin typeface="Tw Cen MT"/>
                <a:cs typeface="Tw Cen MT"/>
              </a:rPr>
              <a:t>performance </a:t>
            </a:r>
            <a:r>
              <a:rPr sz="2400" dirty="0">
                <a:latin typeface="Tw Cen MT"/>
                <a:cs typeface="Tw Cen MT"/>
              </a:rPr>
              <a:t>si  alzi</a:t>
            </a:r>
          </a:p>
        </p:txBody>
      </p:sp>
      <p:sp>
        <p:nvSpPr>
          <p:cNvPr id="24" name="object 11"/>
          <p:cNvSpPr txBox="1"/>
          <p:nvPr/>
        </p:nvSpPr>
        <p:spPr>
          <a:xfrm>
            <a:off x="4500046" y="2786665"/>
            <a:ext cx="3599815" cy="336566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738505" marR="728345" indent="-2540" algn="ctr">
              <a:lnSpc>
                <a:spcPct val="100000"/>
              </a:lnSpc>
              <a:spcBef>
                <a:spcPts val="105"/>
              </a:spcBef>
            </a:pPr>
            <a:r>
              <a:rPr sz="4600" spc="-15" dirty="0">
                <a:latin typeface="Tw Cen MT"/>
                <a:cs typeface="Tw Cen MT"/>
              </a:rPr>
              <a:t>Problemi  </a:t>
            </a:r>
            <a:r>
              <a:rPr sz="4600" spc="-10" dirty="0">
                <a:latin typeface="Tw Cen MT"/>
                <a:cs typeface="Tw Cen MT"/>
              </a:rPr>
              <a:t>spo</a:t>
            </a:r>
            <a:r>
              <a:rPr sz="4600" spc="-35" dirty="0">
                <a:latin typeface="Tw Cen MT"/>
                <a:cs typeface="Tw Cen MT"/>
              </a:rPr>
              <a:t>r</a:t>
            </a:r>
            <a:r>
              <a:rPr sz="4600" spc="-5" dirty="0">
                <a:latin typeface="Tw Cen MT"/>
                <a:cs typeface="Tw Cen MT"/>
              </a:rPr>
              <a:t>adici</a:t>
            </a:r>
            <a:endParaRPr sz="4600" dirty="0">
              <a:latin typeface="Tw Cen MT"/>
              <a:cs typeface="Tw Cen MT"/>
            </a:endParaRPr>
          </a:p>
          <a:p>
            <a:pPr marL="101600" marR="95885" indent="-1270" algn="ctr">
              <a:lnSpc>
                <a:spcPct val="100000"/>
              </a:lnSpc>
              <a:spcBef>
                <a:spcPts val="705"/>
              </a:spcBef>
            </a:pPr>
            <a:r>
              <a:rPr sz="2400" spc="-35" dirty="0">
                <a:latin typeface="Tw Cen MT"/>
                <a:cs typeface="Tw Cen MT"/>
              </a:rPr>
              <a:t>Vanno </a:t>
            </a:r>
            <a:r>
              <a:rPr sz="2400" spc="-5" dirty="0">
                <a:latin typeface="Tw Cen MT"/>
                <a:cs typeface="Tw Cen MT"/>
              </a:rPr>
              <a:t>risolti </a:t>
            </a:r>
            <a:r>
              <a:rPr sz="2400" spc="-10" dirty="0">
                <a:latin typeface="Tw Cen MT"/>
                <a:cs typeface="Tw Cen MT"/>
              </a:rPr>
              <a:t>nell’immediato,  </a:t>
            </a:r>
            <a:r>
              <a:rPr sz="2400" spc="-15" dirty="0">
                <a:latin typeface="Tw Cen MT"/>
                <a:cs typeface="Tw Cen MT"/>
              </a:rPr>
              <a:t>trovando </a:t>
            </a:r>
            <a:r>
              <a:rPr sz="2400" spc="-5" dirty="0">
                <a:latin typeface="Tw Cen MT"/>
                <a:cs typeface="Tw Cen MT"/>
              </a:rPr>
              <a:t>soluzioni</a:t>
            </a:r>
            <a:r>
              <a:rPr sz="2400" spc="-60" dirty="0">
                <a:latin typeface="Tw Cen MT"/>
                <a:cs typeface="Tw Cen MT"/>
              </a:rPr>
              <a:t> </a:t>
            </a:r>
            <a:r>
              <a:rPr sz="2400" spc="-5" dirty="0">
                <a:latin typeface="Tw Cen MT"/>
                <a:cs typeface="Tw Cen MT"/>
              </a:rPr>
              <a:t>correttive  tampone. </a:t>
            </a:r>
            <a:r>
              <a:rPr sz="2400" dirty="0">
                <a:latin typeface="Tw Cen MT"/>
                <a:cs typeface="Tw Cen MT"/>
              </a:rPr>
              <a:t>Solo </a:t>
            </a:r>
            <a:r>
              <a:rPr sz="2400" spc="-5" dirty="0">
                <a:latin typeface="Tw Cen MT"/>
                <a:cs typeface="Tw Cen MT"/>
              </a:rPr>
              <a:t>in </a:t>
            </a:r>
            <a:r>
              <a:rPr sz="2400" dirty="0">
                <a:latin typeface="Tw Cen MT"/>
                <a:cs typeface="Tw Cen MT"/>
              </a:rPr>
              <a:t>un  </a:t>
            </a:r>
            <a:r>
              <a:rPr sz="2400" spc="-5" dirty="0">
                <a:latin typeface="Tw Cen MT"/>
                <a:cs typeface="Tw Cen MT"/>
              </a:rPr>
              <a:t>secondo momento se </a:t>
            </a:r>
            <a:r>
              <a:rPr sz="2400" dirty="0">
                <a:latin typeface="Tw Cen MT"/>
                <a:cs typeface="Tw Cen MT"/>
              </a:rPr>
              <a:t>ne  </a:t>
            </a:r>
            <a:r>
              <a:rPr sz="2400" spc="-10" dirty="0">
                <a:latin typeface="Tw Cen MT"/>
                <a:cs typeface="Tw Cen MT"/>
              </a:rPr>
              <a:t>valuta </a:t>
            </a:r>
            <a:r>
              <a:rPr sz="2400" spc="-5" dirty="0">
                <a:latin typeface="Tw Cen MT"/>
                <a:cs typeface="Tw Cen MT"/>
              </a:rPr>
              <a:t>il</a:t>
            </a:r>
            <a:r>
              <a:rPr sz="2400" spc="-1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miglioramento.</a:t>
            </a:r>
            <a:endParaRPr sz="24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9220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t="18385" r="60327"/>
          <a:stretch/>
        </p:blipFill>
        <p:spPr>
          <a:xfrm>
            <a:off x="6057232" y="336930"/>
            <a:ext cx="2763240" cy="2275924"/>
          </a:xfrm>
          <a:prstGeom prst="rect">
            <a:avLst/>
          </a:prstGeom>
        </p:spPr>
      </p:pic>
      <p:sp>
        <p:nvSpPr>
          <p:cNvPr id="6" name="Titolo 2"/>
          <p:cNvSpPr txBox="1">
            <a:spLocks/>
          </p:cNvSpPr>
          <p:nvPr/>
        </p:nvSpPr>
        <p:spPr>
          <a:xfrm>
            <a:off x="311429" y="345198"/>
            <a:ext cx="10969414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it-IT" sz="3600" dirty="0"/>
          </a:p>
        </p:txBody>
      </p:sp>
      <p:sp>
        <p:nvSpPr>
          <p:cNvPr id="15" name="Titolo 2"/>
          <p:cNvSpPr txBox="1">
            <a:spLocks/>
          </p:cNvSpPr>
          <p:nvPr/>
        </p:nvSpPr>
        <p:spPr>
          <a:xfrm>
            <a:off x="254398" y="349067"/>
            <a:ext cx="6549850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it-IT" sz="3200" spc="-100" dirty="0">
                <a:latin typeface="+mj-lt"/>
                <a:cs typeface="+mj-cs"/>
              </a:rPr>
              <a:t>Report A3T</a:t>
            </a:r>
            <a:r>
              <a:rPr lang="it-IT" sz="3200" spc="-100" dirty="0" smtClean="0">
                <a:latin typeface="+mj-lt"/>
                <a:cs typeface="+mj-cs"/>
              </a:rPr>
              <a:t>: Analisi delle cause radice</a:t>
            </a:r>
            <a:endParaRPr lang="it-IT" sz="3200" spc="-100" dirty="0">
              <a:latin typeface="+mj-lt"/>
              <a:cs typeface="+mj-cs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4658105" y="1485138"/>
            <a:ext cx="131445" cy="2087880"/>
          </a:xfrm>
          <a:custGeom>
            <a:avLst/>
            <a:gdLst/>
            <a:ahLst/>
            <a:cxnLst/>
            <a:rect l="l" t="t" r="r" b="b"/>
            <a:pathLst>
              <a:path w="131445" h="2087879">
                <a:moveTo>
                  <a:pt x="0" y="0"/>
                </a:moveTo>
                <a:lnTo>
                  <a:pt x="41428" y="9212"/>
                </a:lnTo>
                <a:lnTo>
                  <a:pt x="77407" y="34865"/>
                </a:lnTo>
                <a:lnTo>
                  <a:pt x="105777" y="73984"/>
                </a:lnTo>
                <a:lnTo>
                  <a:pt x="124382" y="123594"/>
                </a:lnTo>
                <a:lnTo>
                  <a:pt x="131064" y="180721"/>
                </a:lnTo>
                <a:lnTo>
                  <a:pt x="131064" y="1907159"/>
                </a:lnTo>
                <a:lnTo>
                  <a:pt x="124382" y="1964285"/>
                </a:lnTo>
                <a:lnTo>
                  <a:pt x="105777" y="2013895"/>
                </a:lnTo>
                <a:lnTo>
                  <a:pt x="77407" y="2053014"/>
                </a:lnTo>
                <a:lnTo>
                  <a:pt x="41428" y="2078667"/>
                </a:lnTo>
                <a:lnTo>
                  <a:pt x="0" y="208787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 noGrp="1"/>
          </p:cNvSpPr>
          <p:nvPr>
            <p:ph type="title"/>
          </p:nvPr>
        </p:nvSpPr>
        <p:spPr>
          <a:xfrm>
            <a:off x="408424" y="1628800"/>
            <a:ext cx="818324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solidFill>
                  <a:schemeClr val="tx1"/>
                </a:solidFill>
              </a:rPr>
              <a:t>Le tipologie di </a:t>
            </a:r>
            <a:r>
              <a:rPr sz="2400" spc="-10" dirty="0">
                <a:solidFill>
                  <a:schemeClr val="tx1"/>
                </a:solidFill>
              </a:rPr>
              <a:t>problemi: </a:t>
            </a:r>
            <a:r>
              <a:rPr sz="2400" spc="-5" dirty="0">
                <a:solidFill>
                  <a:schemeClr val="tx1"/>
                </a:solidFill>
              </a:rPr>
              <a:t>come</a:t>
            </a:r>
            <a:r>
              <a:rPr sz="2400" spc="0" dirty="0">
                <a:solidFill>
                  <a:schemeClr val="tx1"/>
                </a:solidFill>
              </a:rPr>
              <a:t> </a:t>
            </a:r>
            <a:r>
              <a:rPr sz="2400" spc="-5" dirty="0">
                <a:solidFill>
                  <a:schemeClr val="tx1"/>
                </a:solidFill>
              </a:rPr>
              <a:t>risolverli</a:t>
            </a:r>
            <a:r>
              <a:rPr sz="2400" spc="-5" dirty="0">
                <a:solidFill>
                  <a:srgbClr val="375F92"/>
                </a:solidFill>
              </a:rPr>
              <a:t>?</a:t>
            </a:r>
            <a:endParaRPr sz="2400" dirty="0"/>
          </a:p>
        </p:txBody>
      </p:sp>
      <p:sp>
        <p:nvSpPr>
          <p:cNvPr id="23" name="object 10"/>
          <p:cNvSpPr txBox="1"/>
          <p:nvPr/>
        </p:nvSpPr>
        <p:spPr>
          <a:xfrm>
            <a:off x="467544" y="2420888"/>
            <a:ext cx="3599815" cy="3733714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785495" marR="779145" algn="ctr">
              <a:lnSpc>
                <a:spcPct val="100000"/>
              </a:lnSpc>
              <a:spcBef>
                <a:spcPts val="95"/>
              </a:spcBef>
            </a:pPr>
            <a:r>
              <a:rPr sz="4600" spc="-5" dirty="0">
                <a:latin typeface="Tw Cen MT"/>
                <a:cs typeface="Tw Cen MT"/>
              </a:rPr>
              <a:t>P</a:t>
            </a:r>
            <a:r>
              <a:rPr sz="4600" spc="-90" dirty="0">
                <a:latin typeface="Tw Cen MT"/>
                <a:cs typeface="Tw Cen MT"/>
              </a:rPr>
              <a:t>r</a:t>
            </a:r>
            <a:r>
              <a:rPr sz="4600" spc="-5" dirty="0">
                <a:latin typeface="Tw Cen MT"/>
                <a:cs typeface="Tw Cen MT"/>
              </a:rPr>
              <a:t>oblemi  </a:t>
            </a:r>
            <a:r>
              <a:rPr sz="4600" spc="-15" dirty="0">
                <a:latin typeface="Tw Cen MT"/>
                <a:cs typeface="Tw Cen MT"/>
              </a:rPr>
              <a:t>cronici</a:t>
            </a:r>
            <a:endParaRPr sz="4600" dirty="0">
              <a:latin typeface="Tw Cen MT"/>
              <a:cs typeface="Tw Cen MT"/>
            </a:endParaRPr>
          </a:p>
          <a:p>
            <a:pPr marL="143510" marR="140970" indent="1905" algn="ctr">
              <a:lnSpc>
                <a:spcPct val="100000"/>
              </a:lnSpc>
              <a:spcBef>
                <a:spcPts val="705"/>
              </a:spcBef>
            </a:pPr>
            <a:r>
              <a:rPr sz="2400" spc="-35" dirty="0">
                <a:latin typeface="Tw Cen MT"/>
                <a:cs typeface="Tw Cen MT"/>
              </a:rPr>
              <a:t>Vanno </a:t>
            </a:r>
            <a:r>
              <a:rPr sz="2400" spc="-5" dirty="0">
                <a:latin typeface="Tw Cen MT"/>
                <a:cs typeface="Tw Cen MT"/>
              </a:rPr>
              <a:t>impostati </a:t>
            </a:r>
            <a:r>
              <a:rPr sz="2400" dirty="0">
                <a:latin typeface="Tw Cen MT"/>
                <a:cs typeface="Tw Cen MT"/>
              </a:rPr>
              <a:t>dei  </a:t>
            </a:r>
            <a:r>
              <a:rPr sz="2400" spc="-15" dirty="0">
                <a:latin typeface="Tw Cen MT"/>
                <a:cs typeface="Tw Cen MT"/>
              </a:rPr>
              <a:t>progetti </a:t>
            </a:r>
            <a:r>
              <a:rPr sz="2400" dirty="0">
                <a:latin typeface="Tw Cen MT"/>
                <a:cs typeface="Tw Cen MT"/>
              </a:rPr>
              <a:t>di </a:t>
            </a:r>
            <a:r>
              <a:rPr sz="2400" spc="-5" dirty="0">
                <a:latin typeface="Tw Cen MT"/>
                <a:cs typeface="Tw Cen MT"/>
              </a:rPr>
              <a:t>miglioramento  </a:t>
            </a:r>
            <a:r>
              <a:rPr sz="2400" spc="25" dirty="0">
                <a:latin typeface="Tw Cen MT"/>
                <a:cs typeface="Tw Cen MT"/>
              </a:rPr>
              <a:t>che </a:t>
            </a:r>
            <a:r>
              <a:rPr sz="2400" spc="-10" dirty="0">
                <a:latin typeface="Tw Cen MT"/>
                <a:cs typeface="Tw Cen MT"/>
              </a:rPr>
              <a:t>coinvolgano </a:t>
            </a:r>
            <a:r>
              <a:rPr sz="2400" dirty="0">
                <a:latin typeface="Tw Cen MT"/>
                <a:cs typeface="Tw Cen MT"/>
              </a:rPr>
              <a:t>i </a:t>
            </a:r>
            <a:r>
              <a:rPr sz="2400" spc="-5" dirty="0">
                <a:latin typeface="Tw Cen MT"/>
                <a:cs typeface="Tw Cen MT"/>
              </a:rPr>
              <a:t>diretti  interessati </a:t>
            </a:r>
            <a:r>
              <a:rPr sz="2400" dirty="0">
                <a:latin typeface="Tw Cen MT"/>
                <a:cs typeface="Tw Cen MT"/>
              </a:rPr>
              <a:t>e </a:t>
            </a:r>
            <a:r>
              <a:rPr sz="2400" spc="-5" dirty="0">
                <a:latin typeface="Tw Cen MT"/>
                <a:cs typeface="Tw Cen MT"/>
              </a:rPr>
              <a:t>facciano sì</a:t>
            </a:r>
            <a:r>
              <a:rPr sz="2400" spc="-50" dirty="0">
                <a:latin typeface="Tw Cen MT"/>
                <a:cs typeface="Tw Cen MT"/>
              </a:rPr>
              <a:t> </a:t>
            </a:r>
            <a:r>
              <a:rPr sz="2400" spc="25" dirty="0">
                <a:latin typeface="Tw Cen MT"/>
                <a:cs typeface="Tw Cen MT"/>
              </a:rPr>
              <a:t>che  </a:t>
            </a:r>
            <a:r>
              <a:rPr sz="2400" spc="-5" dirty="0">
                <a:latin typeface="Tw Cen MT"/>
                <a:cs typeface="Tw Cen MT"/>
              </a:rPr>
              <a:t>il </a:t>
            </a:r>
            <a:r>
              <a:rPr sz="2400" spc="-10" dirty="0">
                <a:latin typeface="Tw Cen MT"/>
                <a:cs typeface="Tw Cen MT"/>
              </a:rPr>
              <a:t>livello </a:t>
            </a:r>
            <a:r>
              <a:rPr sz="2400" dirty="0">
                <a:latin typeface="Tw Cen MT"/>
                <a:cs typeface="Tw Cen MT"/>
              </a:rPr>
              <a:t>di </a:t>
            </a:r>
            <a:r>
              <a:rPr sz="2400" spc="-5" dirty="0">
                <a:latin typeface="Tw Cen MT"/>
                <a:cs typeface="Tw Cen MT"/>
              </a:rPr>
              <a:t>performance </a:t>
            </a:r>
            <a:r>
              <a:rPr sz="2400" dirty="0">
                <a:latin typeface="Tw Cen MT"/>
                <a:cs typeface="Tw Cen MT"/>
              </a:rPr>
              <a:t>si  alzi</a:t>
            </a:r>
          </a:p>
        </p:txBody>
      </p:sp>
      <p:sp>
        <p:nvSpPr>
          <p:cNvPr id="24" name="object 11"/>
          <p:cNvSpPr txBox="1"/>
          <p:nvPr/>
        </p:nvSpPr>
        <p:spPr>
          <a:xfrm>
            <a:off x="4500046" y="2786665"/>
            <a:ext cx="3599815" cy="336566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738505" marR="728345" indent="-2540" algn="ctr">
              <a:lnSpc>
                <a:spcPct val="100000"/>
              </a:lnSpc>
              <a:spcBef>
                <a:spcPts val="105"/>
              </a:spcBef>
            </a:pPr>
            <a:r>
              <a:rPr sz="4600" spc="-15" dirty="0">
                <a:latin typeface="Tw Cen MT"/>
                <a:cs typeface="Tw Cen MT"/>
              </a:rPr>
              <a:t>Problemi  </a:t>
            </a:r>
            <a:r>
              <a:rPr sz="4600" spc="-10" dirty="0">
                <a:latin typeface="Tw Cen MT"/>
                <a:cs typeface="Tw Cen MT"/>
              </a:rPr>
              <a:t>spo</a:t>
            </a:r>
            <a:r>
              <a:rPr sz="4600" spc="-35" dirty="0">
                <a:latin typeface="Tw Cen MT"/>
                <a:cs typeface="Tw Cen MT"/>
              </a:rPr>
              <a:t>r</a:t>
            </a:r>
            <a:r>
              <a:rPr sz="4600" spc="-5" dirty="0">
                <a:latin typeface="Tw Cen MT"/>
                <a:cs typeface="Tw Cen MT"/>
              </a:rPr>
              <a:t>adici</a:t>
            </a:r>
            <a:endParaRPr sz="4600" dirty="0">
              <a:latin typeface="Tw Cen MT"/>
              <a:cs typeface="Tw Cen MT"/>
            </a:endParaRPr>
          </a:p>
          <a:p>
            <a:pPr marL="101600" marR="95885" indent="-1270" algn="ctr">
              <a:lnSpc>
                <a:spcPct val="100000"/>
              </a:lnSpc>
              <a:spcBef>
                <a:spcPts val="705"/>
              </a:spcBef>
            </a:pPr>
            <a:r>
              <a:rPr sz="2400" spc="-35" dirty="0">
                <a:latin typeface="Tw Cen MT"/>
                <a:cs typeface="Tw Cen MT"/>
              </a:rPr>
              <a:t>Vanno </a:t>
            </a:r>
            <a:r>
              <a:rPr sz="2400" spc="-5" dirty="0">
                <a:latin typeface="Tw Cen MT"/>
                <a:cs typeface="Tw Cen MT"/>
              </a:rPr>
              <a:t>risolti </a:t>
            </a:r>
            <a:r>
              <a:rPr sz="2400" spc="-10" dirty="0">
                <a:latin typeface="Tw Cen MT"/>
                <a:cs typeface="Tw Cen MT"/>
              </a:rPr>
              <a:t>nell’immediato,  </a:t>
            </a:r>
            <a:r>
              <a:rPr sz="2400" spc="-15" dirty="0">
                <a:latin typeface="Tw Cen MT"/>
                <a:cs typeface="Tw Cen MT"/>
              </a:rPr>
              <a:t>trovando </a:t>
            </a:r>
            <a:r>
              <a:rPr sz="2400" spc="-5" dirty="0">
                <a:latin typeface="Tw Cen MT"/>
                <a:cs typeface="Tw Cen MT"/>
              </a:rPr>
              <a:t>soluzioni</a:t>
            </a:r>
            <a:r>
              <a:rPr sz="2400" spc="-60" dirty="0">
                <a:latin typeface="Tw Cen MT"/>
                <a:cs typeface="Tw Cen MT"/>
              </a:rPr>
              <a:t> </a:t>
            </a:r>
            <a:r>
              <a:rPr sz="2400" spc="-5" dirty="0">
                <a:latin typeface="Tw Cen MT"/>
                <a:cs typeface="Tw Cen MT"/>
              </a:rPr>
              <a:t>correttive  tampone. </a:t>
            </a:r>
            <a:r>
              <a:rPr sz="2400" dirty="0">
                <a:latin typeface="Tw Cen MT"/>
                <a:cs typeface="Tw Cen MT"/>
              </a:rPr>
              <a:t>Solo </a:t>
            </a:r>
            <a:r>
              <a:rPr sz="2400" spc="-5" dirty="0">
                <a:latin typeface="Tw Cen MT"/>
                <a:cs typeface="Tw Cen MT"/>
              </a:rPr>
              <a:t>in </a:t>
            </a:r>
            <a:r>
              <a:rPr sz="2400" dirty="0">
                <a:latin typeface="Tw Cen MT"/>
                <a:cs typeface="Tw Cen MT"/>
              </a:rPr>
              <a:t>un  </a:t>
            </a:r>
            <a:r>
              <a:rPr sz="2400" spc="-5" dirty="0">
                <a:latin typeface="Tw Cen MT"/>
                <a:cs typeface="Tw Cen MT"/>
              </a:rPr>
              <a:t>secondo momento se </a:t>
            </a:r>
            <a:r>
              <a:rPr sz="2400" dirty="0">
                <a:latin typeface="Tw Cen MT"/>
                <a:cs typeface="Tw Cen MT"/>
              </a:rPr>
              <a:t>ne  </a:t>
            </a:r>
            <a:r>
              <a:rPr sz="2400" spc="-10" dirty="0">
                <a:latin typeface="Tw Cen MT"/>
                <a:cs typeface="Tw Cen MT"/>
              </a:rPr>
              <a:t>valuta </a:t>
            </a:r>
            <a:r>
              <a:rPr sz="2400" spc="-5" dirty="0">
                <a:latin typeface="Tw Cen MT"/>
                <a:cs typeface="Tw Cen MT"/>
              </a:rPr>
              <a:t>il</a:t>
            </a:r>
            <a:r>
              <a:rPr sz="2400" spc="-15" dirty="0">
                <a:latin typeface="Tw Cen MT"/>
                <a:cs typeface="Tw Cen MT"/>
              </a:rPr>
              <a:t> </a:t>
            </a:r>
            <a:r>
              <a:rPr sz="2400" spc="-10" dirty="0">
                <a:latin typeface="Tw Cen MT"/>
                <a:cs typeface="Tw Cen MT"/>
              </a:rPr>
              <a:t>miglioramento.</a:t>
            </a:r>
            <a:endParaRPr sz="24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3042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60B3-91D5-4BA2-930F-633C2BEDAFC7}" type="slidenum">
              <a:rPr lang="it-IT" smtClean="0"/>
              <a:t>3</a:t>
            </a:fld>
            <a:endParaRPr lang="it-IT"/>
          </a:p>
        </p:txBody>
      </p:sp>
      <p:sp>
        <p:nvSpPr>
          <p:cNvPr id="3" name="object 10"/>
          <p:cNvSpPr txBox="1">
            <a:spLocks noGrp="1"/>
          </p:cNvSpPr>
          <p:nvPr>
            <p:ph type="title"/>
          </p:nvPr>
        </p:nvSpPr>
        <p:spPr>
          <a:xfrm>
            <a:off x="467544" y="336628"/>
            <a:ext cx="7590352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dirty="0" smtClean="0"/>
              <a:t>Piramide operativa della Lean: 5 principi</a:t>
            </a:r>
            <a:endParaRPr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844823"/>
            <a:ext cx="3523327" cy="2789063"/>
          </a:xfrm>
          <a:prstGeom prst="rect">
            <a:avLst/>
          </a:prstGeom>
        </p:spPr>
      </p:pic>
      <p:sp>
        <p:nvSpPr>
          <p:cNvPr id="29" name="Titolo 2"/>
          <p:cNvSpPr txBox="1">
            <a:spLocks/>
          </p:cNvSpPr>
          <p:nvPr/>
        </p:nvSpPr>
        <p:spPr>
          <a:xfrm>
            <a:off x="323528" y="1412776"/>
            <a:ext cx="4861048" cy="3908396"/>
          </a:xfrm>
          <a:prstGeom prst="rect">
            <a:avLst/>
          </a:prstGeom>
        </p:spPr>
        <p:txBody>
          <a:bodyPr vert="horz" lIns="0" tIns="0" rIns="0" bIns="0" rtlCol="0" anchor="t">
            <a:normAutofit fontScale="70000" lnSpcReduction="20000"/>
          </a:bodyPr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it-IT" sz="2666" dirty="0"/>
          </a:p>
          <a:p>
            <a:pPr marL="457051" indent="-457051">
              <a:lnSpc>
                <a:spcPct val="150000"/>
              </a:lnSpc>
              <a:buFont typeface="+mj-lt"/>
              <a:buAutoNum type="arabicPeriod"/>
            </a:pPr>
            <a:r>
              <a:rPr lang="it-IT" sz="2266" b="0" dirty="0">
                <a:solidFill>
                  <a:schemeClr val="tx1"/>
                </a:solidFill>
              </a:rPr>
              <a:t>Identificare il  VALORE: definire le attività a valore (VA) e non a valore (NVA)</a:t>
            </a:r>
          </a:p>
          <a:p>
            <a:pPr marL="457051" indent="-457051">
              <a:lnSpc>
                <a:spcPct val="150000"/>
              </a:lnSpc>
              <a:buFont typeface="+mj-lt"/>
              <a:buAutoNum type="arabicPeriod"/>
            </a:pPr>
            <a:r>
              <a:rPr lang="it-IT" sz="2266" b="0" dirty="0">
                <a:solidFill>
                  <a:schemeClr val="tx1"/>
                </a:solidFill>
              </a:rPr>
              <a:t>MAPPARE i processi le VA e le NVA mediante strumenti di Visual Management</a:t>
            </a:r>
          </a:p>
          <a:p>
            <a:pPr marL="457051" indent="-457051">
              <a:lnSpc>
                <a:spcPct val="150000"/>
              </a:lnSpc>
              <a:buFont typeface="+mj-lt"/>
              <a:buAutoNum type="arabicPeriod"/>
            </a:pPr>
            <a:r>
              <a:rPr lang="it-IT" sz="2266" b="0" dirty="0">
                <a:solidFill>
                  <a:schemeClr val="tx1"/>
                </a:solidFill>
              </a:rPr>
              <a:t>Analizzare il flusso del Valore per definire rotte di miglioramento ed eliminare gli sprechi</a:t>
            </a:r>
          </a:p>
          <a:p>
            <a:pPr marL="457051" indent="-457051">
              <a:lnSpc>
                <a:spcPct val="150000"/>
              </a:lnSpc>
              <a:buFont typeface="+mj-lt"/>
              <a:buAutoNum type="arabicPeriod"/>
            </a:pPr>
            <a:r>
              <a:rPr lang="it-IT" sz="2266" b="0" dirty="0">
                <a:solidFill>
                  <a:schemeClr val="tx1"/>
                </a:solidFill>
              </a:rPr>
              <a:t>Programmare sulla domanda reale (Pull </a:t>
            </a:r>
            <a:r>
              <a:rPr lang="it-IT" sz="2266" b="0" dirty="0" err="1">
                <a:solidFill>
                  <a:schemeClr val="tx1"/>
                </a:solidFill>
              </a:rPr>
              <a:t>system</a:t>
            </a:r>
            <a:r>
              <a:rPr lang="it-IT" sz="2266" b="0" dirty="0">
                <a:solidFill>
                  <a:schemeClr val="tx1"/>
                </a:solidFill>
              </a:rPr>
              <a:t>)</a:t>
            </a:r>
          </a:p>
          <a:p>
            <a:pPr marL="457051" indent="-457051">
              <a:lnSpc>
                <a:spcPct val="150000"/>
              </a:lnSpc>
              <a:buFont typeface="+mj-lt"/>
              <a:buAutoNum type="arabicPeriod"/>
            </a:pPr>
            <a:r>
              <a:rPr lang="it-IT" sz="2266" b="0" dirty="0">
                <a:solidFill>
                  <a:schemeClr val="tx1"/>
                </a:solidFill>
              </a:rPr>
              <a:t>Monitore costantemente il processo per trovare opportunità di miglioramento</a:t>
            </a:r>
          </a:p>
        </p:txBody>
      </p:sp>
    </p:spTree>
    <p:extLst>
      <p:ext uri="{BB962C8B-B14F-4D97-AF65-F5344CB8AC3E}">
        <p14:creationId xmlns:p14="http://schemas.microsoft.com/office/powerpoint/2010/main" val="27983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t="18385" r="60327"/>
          <a:stretch/>
        </p:blipFill>
        <p:spPr>
          <a:xfrm>
            <a:off x="6057232" y="336930"/>
            <a:ext cx="2763240" cy="2275924"/>
          </a:xfrm>
          <a:prstGeom prst="rect">
            <a:avLst/>
          </a:prstGeom>
        </p:spPr>
      </p:pic>
      <p:sp>
        <p:nvSpPr>
          <p:cNvPr id="6" name="Titolo 2"/>
          <p:cNvSpPr txBox="1">
            <a:spLocks/>
          </p:cNvSpPr>
          <p:nvPr/>
        </p:nvSpPr>
        <p:spPr>
          <a:xfrm>
            <a:off x="311429" y="345198"/>
            <a:ext cx="10969414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it-IT" sz="3600" dirty="0"/>
          </a:p>
        </p:txBody>
      </p:sp>
      <p:sp>
        <p:nvSpPr>
          <p:cNvPr id="15" name="Titolo 2"/>
          <p:cNvSpPr txBox="1">
            <a:spLocks/>
          </p:cNvSpPr>
          <p:nvPr/>
        </p:nvSpPr>
        <p:spPr>
          <a:xfrm>
            <a:off x="254398" y="349067"/>
            <a:ext cx="6549850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it-IT" sz="3200" spc="-100" dirty="0">
                <a:latin typeface="+mj-lt"/>
                <a:cs typeface="+mj-cs"/>
              </a:rPr>
              <a:t>Report A3T</a:t>
            </a:r>
            <a:r>
              <a:rPr lang="it-IT" sz="3200" spc="-100" dirty="0" smtClean="0">
                <a:latin typeface="+mj-lt"/>
                <a:cs typeface="+mj-cs"/>
              </a:rPr>
              <a:t>: Definizione </a:t>
            </a:r>
          </a:p>
          <a:p>
            <a:pPr marL="12700">
              <a:spcBef>
                <a:spcPts val="135"/>
              </a:spcBef>
            </a:pPr>
            <a:r>
              <a:rPr lang="it-IT" sz="3200" spc="-100" dirty="0" smtClean="0">
                <a:latin typeface="+mj-lt"/>
                <a:cs typeface="+mj-cs"/>
              </a:rPr>
              <a:t>del target</a:t>
            </a:r>
            <a:endParaRPr lang="it-IT" sz="3200" spc="-100" dirty="0">
              <a:latin typeface="+mj-lt"/>
              <a:cs typeface="+mj-cs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4658105" y="1485138"/>
            <a:ext cx="131445" cy="2087880"/>
          </a:xfrm>
          <a:custGeom>
            <a:avLst/>
            <a:gdLst/>
            <a:ahLst/>
            <a:cxnLst/>
            <a:rect l="l" t="t" r="r" b="b"/>
            <a:pathLst>
              <a:path w="131445" h="2087879">
                <a:moveTo>
                  <a:pt x="0" y="0"/>
                </a:moveTo>
                <a:lnTo>
                  <a:pt x="41428" y="9212"/>
                </a:lnTo>
                <a:lnTo>
                  <a:pt x="77407" y="34865"/>
                </a:lnTo>
                <a:lnTo>
                  <a:pt x="105777" y="73984"/>
                </a:lnTo>
                <a:lnTo>
                  <a:pt x="124382" y="123594"/>
                </a:lnTo>
                <a:lnTo>
                  <a:pt x="131064" y="180721"/>
                </a:lnTo>
                <a:lnTo>
                  <a:pt x="131064" y="1907159"/>
                </a:lnTo>
                <a:lnTo>
                  <a:pt x="124382" y="1964285"/>
                </a:lnTo>
                <a:lnTo>
                  <a:pt x="105777" y="2013895"/>
                </a:lnTo>
                <a:lnTo>
                  <a:pt x="77407" y="2053014"/>
                </a:lnTo>
                <a:lnTo>
                  <a:pt x="41428" y="2078667"/>
                </a:lnTo>
                <a:lnTo>
                  <a:pt x="0" y="208787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33523" y="1488199"/>
            <a:ext cx="5040560" cy="60833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sz="2000" dirty="0" smtClean="0">
                <a:solidFill>
                  <a:schemeClr val="tx1"/>
                </a:solidFill>
              </a:rPr>
              <a:t>Obiettivi Operativi: indirizzano i progetti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29" y="1817223"/>
            <a:ext cx="1708452" cy="71185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67544" y="2642611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SPECIFIC (specifico)</a:t>
            </a:r>
            <a:r>
              <a:rPr lang="it-IT" sz="1600" dirty="0"/>
              <a:t>: I grandi obiettivi sono ben definiti e focalizzati. </a:t>
            </a:r>
            <a:r>
              <a:rPr lang="it-IT" sz="1600" i="1" dirty="0" smtClean="0"/>
              <a:t>Es. Ridurre il tempo ciclo </a:t>
            </a:r>
          </a:p>
          <a:p>
            <a:r>
              <a:rPr lang="it-IT" sz="1600" b="1" dirty="0" smtClean="0"/>
              <a:t>MEASURABLE </a:t>
            </a:r>
            <a:r>
              <a:rPr lang="it-IT" sz="1600" b="1" dirty="0"/>
              <a:t>(misurabile)</a:t>
            </a:r>
            <a:r>
              <a:rPr lang="it-IT" sz="1600" dirty="0"/>
              <a:t>: Un obiettivo senza un risultato misurabile </a:t>
            </a:r>
            <a:r>
              <a:rPr lang="it-IT" sz="1600" dirty="0" smtClean="0"/>
              <a:t>è come una competizione sportiva senza tabellone segnapunti: i numeri sono una parte essenziale del processo. Es. Ridurre il tempo ciclo del 15%</a:t>
            </a:r>
            <a:r>
              <a:rPr lang="it-IT" sz="1600" dirty="0"/>
              <a:t> </a:t>
            </a:r>
          </a:p>
          <a:p>
            <a:r>
              <a:rPr lang="it-IT" sz="1600" b="1" dirty="0"/>
              <a:t>ACHIEVABLE (raggiungibile)</a:t>
            </a:r>
            <a:r>
              <a:rPr lang="it-IT" sz="1600" dirty="0"/>
              <a:t>: Troppo spesso le persone, i professionisti e persino le imprese fissano obiettivi oltre la loro portata. </a:t>
            </a:r>
            <a:r>
              <a:rPr lang="it-IT" sz="1600" dirty="0" smtClean="0"/>
              <a:t>Sogna </a:t>
            </a:r>
            <a:r>
              <a:rPr lang="it-IT" sz="1600" dirty="0"/>
              <a:t>in grande e punta alle stelle, ma quando definisci i tuoi obiettivi fai in modo di mantenere almeno un piede saldamente ancorato alla realtà.</a:t>
            </a:r>
            <a:br>
              <a:rPr lang="it-IT" sz="1600" dirty="0"/>
            </a:br>
            <a:r>
              <a:rPr lang="it-IT" sz="1600" b="1" dirty="0" smtClean="0"/>
              <a:t>RELEVANT </a:t>
            </a:r>
            <a:r>
              <a:rPr lang="it-IT" sz="1600" b="1" dirty="0"/>
              <a:t>(rilevante)</a:t>
            </a:r>
            <a:r>
              <a:rPr lang="it-IT" sz="1600" dirty="0"/>
              <a:t>: Un obiettivo per essere tale deve rivestire un’importanza maggiore rispetto ad altre cose, perché altrimenti il rischio è che col tempo si perda la giusta motivazione nel perseguirlo. La domanda principale è quindi: </a:t>
            </a:r>
            <a:r>
              <a:rPr lang="it-IT" sz="1600" i="1" dirty="0"/>
              <a:t>perché vuoi raggiungere quest’obiettivo?</a:t>
            </a:r>
            <a:r>
              <a:rPr lang="it-IT" sz="1600" dirty="0"/>
              <a:t> </a:t>
            </a:r>
            <a:br>
              <a:rPr lang="it-IT" sz="1600" dirty="0"/>
            </a:br>
            <a:r>
              <a:rPr lang="it-IT" sz="1600" b="1" dirty="0" smtClean="0"/>
              <a:t>TIME-BASED </a:t>
            </a:r>
            <a:r>
              <a:rPr lang="it-IT" sz="1600" b="1" dirty="0"/>
              <a:t>(basato sul tempo)</a:t>
            </a:r>
            <a:r>
              <a:rPr lang="it-IT" sz="1600" dirty="0"/>
              <a:t>: Gli obiettivi di qualsiasi natura, sia personali che lavorativi, possono essere realizzati solo quando viene fissato un tempo limite, una scadenza, una </a:t>
            </a:r>
            <a:r>
              <a:rPr lang="it-IT" sz="1600" dirty="0" err="1"/>
              <a:t>deadline</a:t>
            </a:r>
            <a:r>
              <a:rPr lang="it-IT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23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2"/>
          <p:cNvSpPr txBox="1">
            <a:spLocks/>
          </p:cNvSpPr>
          <p:nvPr/>
        </p:nvSpPr>
        <p:spPr>
          <a:xfrm>
            <a:off x="311429" y="345198"/>
            <a:ext cx="10969414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it-IT" sz="3600" dirty="0"/>
          </a:p>
        </p:txBody>
      </p:sp>
      <p:sp>
        <p:nvSpPr>
          <p:cNvPr id="15" name="Titolo 2"/>
          <p:cNvSpPr txBox="1">
            <a:spLocks/>
          </p:cNvSpPr>
          <p:nvPr/>
        </p:nvSpPr>
        <p:spPr>
          <a:xfrm>
            <a:off x="254398" y="349067"/>
            <a:ext cx="6549850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it-IT" sz="3200" spc="-100" dirty="0">
                <a:latin typeface="+mj-lt"/>
                <a:cs typeface="+mj-cs"/>
              </a:rPr>
              <a:t>Report A3T</a:t>
            </a:r>
            <a:r>
              <a:rPr lang="it-IT" sz="3200" spc="-100" dirty="0" smtClean="0">
                <a:latin typeface="+mj-lt"/>
                <a:cs typeface="+mj-cs"/>
              </a:rPr>
              <a:t>: Definizione e implementazione soluzioni</a:t>
            </a:r>
            <a:endParaRPr lang="it-IT" sz="3200" spc="-100" dirty="0">
              <a:latin typeface="+mj-lt"/>
              <a:cs typeface="+mj-cs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4658105" y="1485138"/>
            <a:ext cx="131445" cy="2087880"/>
          </a:xfrm>
          <a:custGeom>
            <a:avLst/>
            <a:gdLst/>
            <a:ahLst/>
            <a:cxnLst/>
            <a:rect l="l" t="t" r="r" b="b"/>
            <a:pathLst>
              <a:path w="131445" h="2087879">
                <a:moveTo>
                  <a:pt x="0" y="0"/>
                </a:moveTo>
                <a:lnTo>
                  <a:pt x="41428" y="9212"/>
                </a:lnTo>
                <a:lnTo>
                  <a:pt x="77407" y="34865"/>
                </a:lnTo>
                <a:lnTo>
                  <a:pt x="105777" y="73984"/>
                </a:lnTo>
                <a:lnTo>
                  <a:pt x="124382" y="123594"/>
                </a:lnTo>
                <a:lnTo>
                  <a:pt x="131064" y="180721"/>
                </a:lnTo>
                <a:lnTo>
                  <a:pt x="131064" y="1907159"/>
                </a:lnTo>
                <a:lnTo>
                  <a:pt x="124382" y="1964285"/>
                </a:lnTo>
                <a:lnTo>
                  <a:pt x="105777" y="2013895"/>
                </a:lnTo>
                <a:lnTo>
                  <a:pt x="77407" y="2053014"/>
                </a:lnTo>
                <a:lnTo>
                  <a:pt x="41428" y="2078667"/>
                </a:lnTo>
                <a:lnTo>
                  <a:pt x="0" y="208787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099829"/>
            <a:ext cx="2807973" cy="244453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099829"/>
            <a:ext cx="3227984" cy="232327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7"/>
          <a:stretch/>
        </p:blipFill>
        <p:spPr bwMode="auto">
          <a:xfrm>
            <a:off x="5652120" y="422577"/>
            <a:ext cx="3268738" cy="226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olo 1"/>
          <p:cNvSpPr txBox="1">
            <a:spLocks/>
          </p:cNvSpPr>
          <p:nvPr/>
        </p:nvSpPr>
        <p:spPr>
          <a:xfrm>
            <a:off x="332448" y="1588752"/>
            <a:ext cx="5247664" cy="24163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sz="1800" b="0" dirty="0" smtClean="0">
                <a:solidFill>
                  <a:schemeClr val="tx1"/>
                </a:solidFill>
              </a:rPr>
              <a:t>Le soluzioni ai problemi devono rispettare i seguenti principi:</a:t>
            </a:r>
          </a:p>
          <a:p>
            <a:pPr marL="342900" indent="-342900">
              <a:buFontTx/>
              <a:buChar char="-"/>
            </a:pPr>
            <a:r>
              <a:rPr lang="it-IT" sz="1800" b="0" dirty="0" smtClean="0">
                <a:solidFill>
                  <a:schemeClr val="tx1"/>
                </a:solidFill>
              </a:rPr>
              <a:t>Essere condivise e prese per consenso(&gt;70%);</a:t>
            </a:r>
          </a:p>
          <a:p>
            <a:pPr marL="342900" indent="-342900">
              <a:buFontTx/>
              <a:buChar char="-"/>
            </a:pPr>
            <a:r>
              <a:rPr lang="it-IT" sz="1800" b="0" dirty="0" smtClean="0">
                <a:solidFill>
                  <a:schemeClr val="tx1"/>
                </a:solidFill>
              </a:rPr>
              <a:t>Essere economicamente sostenibili (si ripagano in termini economici);</a:t>
            </a:r>
          </a:p>
          <a:p>
            <a:pPr marL="342900" indent="-342900">
              <a:buFontTx/>
              <a:buChar char="-"/>
            </a:pPr>
            <a:r>
              <a:rPr lang="it-IT" sz="1800" b="0" dirty="0" smtClean="0">
                <a:solidFill>
                  <a:schemeClr val="tx1"/>
                </a:solidFill>
              </a:rPr>
              <a:t>Prevedere degli standard operativi formalizzati;</a:t>
            </a:r>
          </a:p>
          <a:p>
            <a:pPr marL="342900" indent="-342900">
              <a:buFontTx/>
              <a:buChar char="-"/>
            </a:pPr>
            <a:r>
              <a:rPr lang="it-IT" sz="1800" b="0" dirty="0" smtClean="0">
                <a:solidFill>
                  <a:schemeClr val="tx1"/>
                </a:solidFill>
              </a:rPr>
              <a:t>Rispettare le matrici importanza/costo; priorità/importanza</a:t>
            </a:r>
          </a:p>
        </p:txBody>
      </p:sp>
    </p:spTree>
    <p:extLst>
      <p:ext uri="{BB962C8B-B14F-4D97-AF65-F5344CB8AC3E}">
        <p14:creationId xmlns:p14="http://schemas.microsoft.com/office/powerpoint/2010/main" val="13558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2"/>
          <p:cNvSpPr txBox="1">
            <a:spLocks/>
          </p:cNvSpPr>
          <p:nvPr/>
        </p:nvSpPr>
        <p:spPr>
          <a:xfrm>
            <a:off x="311429" y="345198"/>
            <a:ext cx="10969414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it-IT" sz="3600" dirty="0"/>
          </a:p>
        </p:txBody>
      </p:sp>
      <p:sp>
        <p:nvSpPr>
          <p:cNvPr id="15" name="Titolo 2"/>
          <p:cNvSpPr txBox="1">
            <a:spLocks/>
          </p:cNvSpPr>
          <p:nvPr/>
        </p:nvSpPr>
        <p:spPr>
          <a:xfrm>
            <a:off x="107504" y="342137"/>
            <a:ext cx="5973786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it-IT" sz="3200" spc="-100" dirty="0">
                <a:latin typeface="+mj-lt"/>
                <a:cs typeface="+mj-cs"/>
              </a:rPr>
              <a:t>Report A3T</a:t>
            </a:r>
            <a:r>
              <a:rPr lang="it-IT" sz="3200" spc="-100" dirty="0" smtClean="0">
                <a:latin typeface="+mj-lt"/>
                <a:cs typeface="+mj-cs"/>
              </a:rPr>
              <a:t>: Implementazione</a:t>
            </a:r>
            <a:endParaRPr lang="it-IT" sz="3200" spc="-100" dirty="0">
              <a:latin typeface="+mj-lt"/>
              <a:cs typeface="+mj-cs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4658105" y="1485138"/>
            <a:ext cx="131445" cy="2087880"/>
          </a:xfrm>
          <a:custGeom>
            <a:avLst/>
            <a:gdLst/>
            <a:ahLst/>
            <a:cxnLst/>
            <a:rect l="l" t="t" r="r" b="b"/>
            <a:pathLst>
              <a:path w="131445" h="2087879">
                <a:moveTo>
                  <a:pt x="0" y="0"/>
                </a:moveTo>
                <a:lnTo>
                  <a:pt x="41428" y="9212"/>
                </a:lnTo>
                <a:lnTo>
                  <a:pt x="77407" y="34865"/>
                </a:lnTo>
                <a:lnTo>
                  <a:pt x="105777" y="73984"/>
                </a:lnTo>
                <a:lnTo>
                  <a:pt x="124382" y="123594"/>
                </a:lnTo>
                <a:lnTo>
                  <a:pt x="131064" y="180721"/>
                </a:lnTo>
                <a:lnTo>
                  <a:pt x="131064" y="1907159"/>
                </a:lnTo>
                <a:lnTo>
                  <a:pt x="124382" y="1964285"/>
                </a:lnTo>
                <a:lnTo>
                  <a:pt x="105777" y="2013895"/>
                </a:lnTo>
                <a:lnTo>
                  <a:pt x="77407" y="2053014"/>
                </a:lnTo>
                <a:lnTo>
                  <a:pt x="41428" y="2078667"/>
                </a:lnTo>
                <a:lnTo>
                  <a:pt x="0" y="208787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7"/>
          <a:stretch/>
        </p:blipFill>
        <p:spPr bwMode="auto">
          <a:xfrm>
            <a:off x="5652120" y="422577"/>
            <a:ext cx="3268738" cy="226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348655"/>
              </p:ext>
            </p:extLst>
          </p:nvPr>
        </p:nvGraphicFramePr>
        <p:xfrm>
          <a:off x="318986" y="1340768"/>
          <a:ext cx="518911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82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Soluzione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Risorse</a:t>
                      </a:r>
                      <a:r>
                        <a:rPr lang="it-IT" sz="1400" baseline="0" dirty="0" smtClean="0"/>
                        <a:t> addette**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Deadline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51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Sol.</a:t>
                      </a:r>
                      <a:r>
                        <a:rPr lang="it-IT" sz="1400" baseline="0" dirty="0" smtClean="0"/>
                        <a:t> 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Tizio (A)</a:t>
                      </a:r>
                    </a:p>
                    <a:p>
                      <a:r>
                        <a:rPr lang="it-IT" sz="1400" dirty="0" smtClean="0"/>
                        <a:t>Caio (R), Pia</a:t>
                      </a:r>
                      <a:r>
                        <a:rPr lang="it-IT" sz="1400" baseline="0" dirty="0" smtClean="0"/>
                        <a:t> (R),</a:t>
                      </a:r>
                    </a:p>
                    <a:p>
                      <a:r>
                        <a:rPr lang="it-IT" sz="1400" baseline="0" dirty="0" smtClean="0"/>
                        <a:t>Gustavo (I)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Mar 2023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823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Solu</a:t>
                      </a:r>
                      <a:r>
                        <a:rPr lang="it-IT" sz="1400" dirty="0" smtClean="0"/>
                        <a:t>. 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Gustavo</a:t>
                      </a:r>
                      <a:r>
                        <a:rPr lang="it-IT" sz="1400" baseline="0" dirty="0" smtClean="0"/>
                        <a:t> (R), Pia (A)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Feb</a:t>
                      </a:r>
                      <a:r>
                        <a:rPr lang="it-IT" sz="1400" dirty="0" smtClean="0"/>
                        <a:t> 2023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82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---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82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---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82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---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82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---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823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Sol.n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Ciccio (A), Caio (C), Maria</a:t>
                      </a:r>
                      <a:r>
                        <a:rPr lang="it-IT" sz="1400" baseline="0" dirty="0" smtClean="0"/>
                        <a:t> (R)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Giu</a:t>
                      </a:r>
                      <a:r>
                        <a:rPr lang="it-IT" sz="1400" dirty="0" smtClean="0"/>
                        <a:t> 2023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311429" y="5013176"/>
            <a:ext cx="84077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tabLst>
                <a:tab pos="185420" algn="l"/>
              </a:tabLst>
            </a:pPr>
            <a:r>
              <a:rPr lang="it-IT" b="1" spc="-5" dirty="0" smtClean="0">
                <a:latin typeface="Arial"/>
                <a:cs typeface="Arial"/>
              </a:rPr>
              <a:t>*</a:t>
            </a:r>
            <a:r>
              <a:rPr lang="it-IT" b="1" spc="-5" dirty="0" err="1" smtClean="0">
                <a:latin typeface="Arial"/>
                <a:cs typeface="Arial"/>
              </a:rPr>
              <a:t>R</a:t>
            </a:r>
            <a:r>
              <a:rPr lang="it-IT" spc="-5" dirty="0" err="1" smtClean="0">
                <a:latin typeface="Arial"/>
                <a:cs typeface="Arial"/>
              </a:rPr>
              <a:t>esponsible</a:t>
            </a:r>
            <a:r>
              <a:rPr lang="it-IT" spc="-5" dirty="0">
                <a:latin typeface="Arial"/>
                <a:cs typeface="Arial"/>
              </a:rPr>
              <a:t>: incaricato della realizzazione. Le R Possono essere</a:t>
            </a:r>
            <a:r>
              <a:rPr lang="it-IT" spc="-30" dirty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multiple</a:t>
            </a:r>
          </a:p>
          <a:p>
            <a:pPr marL="12700">
              <a:lnSpc>
                <a:spcPct val="100000"/>
              </a:lnSpc>
              <a:buClr>
                <a:srgbClr val="FF0000"/>
              </a:buClr>
              <a:tabLst>
                <a:tab pos="185420" algn="l"/>
              </a:tabLst>
            </a:pPr>
            <a:r>
              <a:rPr lang="it-IT" b="1" spc="-5" dirty="0" smtClean="0">
                <a:latin typeface="Arial"/>
                <a:cs typeface="Arial"/>
              </a:rPr>
              <a:t>*</a:t>
            </a:r>
            <a:r>
              <a:rPr lang="it-IT" b="1" spc="-5" dirty="0" err="1" smtClean="0">
                <a:latin typeface="Arial"/>
                <a:cs typeface="Arial"/>
              </a:rPr>
              <a:t>A</a:t>
            </a:r>
            <a:r>
              <a:rPr lang="it-IT" spc="-5" dirty="0" err="1" smtClean="0">
                <a:latin typeface="Arial"/>
                <a:cs typeface="Arial"/>
              </a:rPr>
              <a:t>ccountable</a:t>
            </a:r>
            <a:r>
              <a:rPr lang="it-IT" spc="-5" dirty="0">
                <a:latin typeface="Arial"/>
                <a:cs typeface="Arial"/>
              </a:rPr>
              <a:t>: ha l'ultima parola </a:t>
            </a:r>
            <a:r>
              <a:rPr lang="it-IT" dirty="0">
                <a:solidFill>
                  <a:srgbClr val="C00000"/>
                </a:solidFill>
                <a:latin typeface="Arial"/>
                <a:cs typeface="Arial"/>
              </a:rPr>
              <a:t>Esiste </a:t>
            </a:r>
            <a:r>
              <a:rPr lang="it-IT" spc="-5" dirty="0">
                <a:solidFill>
                  <a:srgbClr val="C00000"/>
                </a:solidFill>
                <a:latin typeface="Arial"/>
                <a:cs typeface="Arial"/>
              </a:rPr>
              <a:t>un solo </a:t>
            </a:r>
            <a:r>
              <a:rPr lang="it-IT" dirty="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lang="it-IT" spc="-5" dirty="0">
                <a:solidFill>
                  <a:srgbClr val="C00000"/>
                </a:solidFill>
                <a:latin typeface="Arial"/>
                <a:cs typeface="Arial"/>
              </a:rPr>
              <a:t>per attività</a:t>
            </a:r>
            <a:r>
              <a:rPr lang="it-IT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it-IT" spc="-5" dirty="0">
                <a:latin typeface="Arial"/>
                <a:cs typeface="Arial"/>
              </a:rPr>
              <a:t>(responsabile).</a:t>
            </a:r>
            <a:endParaRPr lang="it-IT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FF0000"/>
              </a:buClr>
              <a:tabLst>
                <a:tab pos="185420" algn="l"/>
              </a:tabLst>
            </a:pPr>
            <a:r>
              <a:rPr lang="it-IT" b="1" spc="-5" dirty="0" smtClean="0">
                <a:latin typeface="Arial"/>
                <a:cs typeface="Arial"/>
              </a:rPr>
              <a:t>*</a:t>
            </a:r>
            <a:r>
              <a:rPr lang="it-IT" b="1" spc="-5" dirty="0" err="1" smtClean="0">
                <a:latin typeface="Arial"/>
                <a:cs typeface="Arial"/>
              </a:rPr>
              <a:t>C</a:t>
            </a:r>
            <a:r>
              <a:rPr lang="it-IT" spc="-5" dirty="0" err="1" smtClean="0">
                <a:latin typeface="Arial"/>
                <a:cs typeface="Arial"/>
              </a:rPr>
              <a:t>onsulted</a:t>
            </a:r>
            <a:r>
              <a:rPr lang="it-IT" spc="-5" dirty="0">
                <a:latin typeface="Arial"/>
                <a:cs typeface="Arial"/>
              </a:rPr>
              <a:t>: viene consultato prima di eseguire un'attività. Le C possono essere</a:t>
            </a:r>
            <a:r>
              <a:rPr lang="it-IT" spc="50" dirty="0">
                <a:latin typeface="Arial"/>
                <a:cs typeface="Arial"/>
              </a:rPr>
              <a:t> </a:t>
            </a:r>
            <a:r>
              <a:rPr lang="it-IT" spc="-5" dirty="0" smtClean="0">
                <a:latin typeface="Arial"/>
                <a:cs typeface="Arial"/>
              </a:rPr>
              <a:t>multiple.</a:t>
            </a:r>
            <a:endParaRPr lang="it-IT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FF0000"/>
              </a:buClr>
              <a:tabLst>
                <a:tab pos="185420" algn="l"/>
              </a:tabLst>
            </a:pPr>
            <a:r>
              <a:rPr lang="it-IT" b="1" dirty="0" smtClean="0">
                <a:latin typeface="Arial"/>
                <a:cs typeface="Arial"/>
              </a:rPr>
              <a:t>**</a:t>
            </a:r>
            <a:r>
              <a:rPr lang="it-IT" b="1" dirty="0" err="1" smtClean="0">
                <a:latin typeface="Arial"/>
                <a:cs typeface="Arial"/>
              </a:rPr>
              <a:t>I</a:t>
            </a:r>
            <a:r>
              <a:rPr lang="it-IT" dirty="0" err="1" smtClean="0">
                <a:latin typeface="Arial"/>
                <a:cs typeface="Arial"/>
              </a:rPr>
              <a:t>nformed</a:t>
            </a:r>
            <a:r>
              <a:rPr lang="it-IT" dirty="0">
                <a:latin typeface="Arial"/>
                <a:cs typeface="Arial"/>
              </a:rPr>
              <a:t>: </a:t>
            </a:r>
            <a:r>
              <a:rPr lang="it-IT" spc="-5" dirty="0">
                <a:latin typeface="Arial"/>
                <a:cs typeface="Arial"/>
              </a:rPr>
              <a:t>viene </a:t>
            </a:r>
            <a:r>
              <a:rPr lang="it-IT" dirty="0">
                <a:latin typeface="Arial"/>
                <a:cs typeface="Arial"/>
              </a:rPr>
              <a:t>informato </a:t>
            </a:r>
            <a:r>
              <a:rPr lang="it-IT" spc="-5" dirty="0">
                <a:latin typeface="Arial"/>
                <a:cs typeface="Arial"/>
              </a:rPr>
              <a:t>(di solito ad attività conclusa). Le </a:t>
            </a:r>
            <a:r>
              <a:rPr lang="it-IT" dirty="0">
                <a:latin typeface="Arial"/>
                <a:cs typeface="Arial"/>
              </a:rPr>
              <a:t>I </a:t>
            </a:r>
            <a:r>
              <a:rPr lang="it-IT" spc="-5" dirty="0">
                <a:latin typeface="Arial"/>
                <a:cs typeface="Arial"/>
              </a:rPr>
              <a:t>possono essere</a:t>
            </a:r>
            <a:r>
              <a:rPr lang="it-IT" spc="-10" dirty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multiple.</a:t>
            </a:r>
          </a:p>
        </p:txBody>
      </p:sp>
    </p:spTree>
    <p:extLst>
      <p:ext uri="{BB962C8B-B14F-4D97-AF65-F5344CB8AC3E}">
        <p14:creationId xmlns:p14="http://schemas.microsoft.com/office/powerpoint/2010/main" val="42541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2"/>
          <p:cNvSpPr txBox="1">
            <a:spLocks/>
          </p:cNvSpPr>
          <p:nvPr/>
        </p:nvSpPr>
        <p:spPr>
          <a:xfrm>
            <a:off x="311429" y="345198"/>
            <a:ext cx="10969414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it-IT" sz="3600" dirty="0"/>
          </a:p>
        </p:txBody>
      </p:sp>
      <p:sp>
        <p:nvSpPr>
          <p:cNvPr id="15" name="Titolo 2"/>
          <p:cNvSpPr txBox="1">
            <a:spLocks/>
          </p:cNvSpPr>
          <p:nvPr/>
        </p:nvSpPr>
        <p:spPr>
          <a:xfrm>
            <a:off x="107504" y="342137"/>
            <a:ext cx="5973786" cy="1143001"/>
          </a:xfrm>
          <a:prstGeom prst="rect">
            <a:avLst/>
          </a:prstGeom>
        </p:spPr>
        <p:txBody>
          <a:bodyPr/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it-IT" sz="3200" spc="-100" dirty="0">
                <a:latin typeface="+mj-lt"/>
                <a:cs typeface="+mj-cs"/>
              </a:rPr>
              <a:t>Report A3T</a:t>
            </a:r>
            <a:r>
              <a:rPr lang="it-IT" sz="3200" spc="-100" dirty="0" smtClean="0">
                <a:latin typeface="+mj-lt"/>
                <a:cs typeface="+mj-cs"/>
              </a:rPr>
              <a:t>: </a:t>
            </a:r>
            <a:r>
              <a:rPr lang="it-IT" sz="3200" spc="-100" dirty="0" err="1" smtClean="0">
                <a:latin typeface="+mj-lt"/>
                <a:cs typeface="+mj-cs"/>
              </a:rPr>
              <a:t>Follow</a:t>
            </a:r>
            <a:r>
              <a:rPr lang="it-IT" sz="3200" spc="-100" dirty="0" smtClean="0">
                <a:latin typeface="+mj-lt"/>
                <a:cs typeface="+mj-cs"/>
              </a:rPr>
              <a:t> Up</a:t>
            </a:r>
            <a:endParaRPr lang="it-IT" sz="3200" spc="-100" dirty="0">
              <a:latin typeface="+mj-lt"/>
              <a:cs typeface="+mj-cs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4658105" y="1485138"/>
            <a:ext cx="131445" cy="2087880"/>
          </a:xfrm>
          <a:custGeom>
            <a:avLst/>
            <a:gdLst/>
            <a:ahLst/>
            <a:cxnLst/>
            <a:rect l="l" t="t" r="r" b="b"/>
            <a:pathLst>
              <a:path w="131445" h="2087879">
                <a:moveTo>
                  <a:pt x="0" y="0"/>
                </a:moveTo>
                <a:lnTo>
                  <a:pt x="41428" y="9212"/>
                </a:lnTo>
                <a:lnTo>
                  <a:pt x="77407" y="34865"/>
                </a:lnTo>
                <a:lnTo>
                  <a:pt x="105777" y="73984"/>
                </a:lnTo>
                <a:lnTo>
                  <a:pt x="124382" y="123594"/>
                </a:lnTo>
                <a:lnTo>
                  <a:pt x="131064" y="180721"/>
                </a:lnTo>
                <a:lnTo>
                  <a:pt x="131064" y="1907159"/>
                </a:lnTo>
                <a:lnTo>
                  <a:pt x="124382" y="1964285"/>
                </a:lnTo>
                <a:lnTo>
                  <a:pt x="105777" y="2013895"/>
                </a:lnTo>
                <a:lnTo>
                  <a:pt x="77407" y="2053014"/>
                </a:lnTo>
                <a:lnTo>
                  <a:pt x="41428" y="2078667"/>
                </a:lnTo>
                <a:lnTo>
                  <a:pt x="0" y="208787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7"/>
          <a:stretch/>
        </p:blipFill>
        <p:spPr bwMode="auto">
          <a:xfrm>
            <a:off x="5652120" y="422577"/>
            <a:ext cx="3268738" cy="226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599091"/>
              </p:ext>
            </p:extLst>
          </p:nvPr>
        </p:nvGraphicFramePr>
        <p:xfrm>
          <a:off x="307026" y="3356992"/>
          <a:ext cx="736132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82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Obiettivi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 mese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 mese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 mese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n..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51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Obiettivo 1 (riduzione </a:t>
                      </a:r>
                      <a:r>
                        <a:rPr lang="it-IT" sz="1400" dirty="0" err="1" smtClean="0"/>
                        <a:t>t.c</a:t>
                      </a:r>
                      <a:r>
                        <a:rPr lang="it-IT" sz="1400" dirty="0" smtClean="0"/>
                        <a:t>. &gt;15%)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it-I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18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25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82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Obiettivo</a:t>
                      </a:r>
                      <a:r>
                        <a:rPr lang="it-IT" sz="1400" baseline="0" dirty="0" smtClean="0"/>
                        <a:t> .. </a:t>
                      </a:r>
                      <a:r>
                        <a:rPr lang="it-IT" sz="1400" dirty="0" smtClean="0"/>
                        <a:t>2 (30 </a:t>
                      </a:r>
                      <a:r>
                        <a:rPr lang="it-IT" sz="1400" dirty="0" err="1" smtClean="0"/>
                        <a:t>serv</a:t>
                      </a:r>
                      <a:r>
                        <a:rPr lang="it-IT" sz="1400" dirty="0" smtClean="0"/>
                        <a:t>/gg)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it-I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38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31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82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--- (qualità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perc</a:t>
                      </a:r>
                      <a:r>
                        <a:rPr lang="it-IT" sz="1400" baseline="0" dirty="0" smtClean="0"/>
                        <a:t>. &gt;3,5)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FF0000"/>
                          </a:solidFill>
                        </a:rPr>
                        <a:t>3,2</a:t>
                      </a:r>
                      <a:endParaRPr lang="it-I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3,5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3,5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82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--- (</a:t>
                      </a:r>
                      <a:r>
                        <a:rPr lang="it-IT" sz="1400" dirty="0" err="1" smtClean="0"/>
                        <a:t>riduz</a:t>
                      </a:r>
                      <a:r>
                        <a:rPr lang="it-IT" sz="1400" dirty="0" smtClean="0"/>
                        <a:t>. Stress livello</a:t>
                      </a:r>
                      <a:r>
                        <a:rPr lang="it-IT" sz="1400" baseline="0" dirty="0" smtClean="0"/>
                        <a:t> B+)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B++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82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---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82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---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823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Obiettivo</a:t>
                      </a:r>
                      <a:r>
                        <a:rPr lang="it-IT" sz="1400" baseline="0" dirty="0" smtClean="0"/>
                        <a:t> ….n (errori su </a:t>
                      </a:r>
                      <a:r>
                        <a:rPr lang="it-IT" sz="1400" baseline="0" dirty="0" err="1" smtClean="0"/>
                        <a:t>att</a:t>
                      </a:r>
                      <a:r>
                        <a:rPr lang="it-IT" sz="1400" baseline="0" dirty="0" smtClean="0"/>
                        <a:t>. X&lt;10/1000)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0,007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FF0000"/>
                          </a:solidFill>
                        </a:rPr>
                        <a:t>0,100</a:t>
                      </a:r>
                      <a:endParaRPr lang="it-I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0,003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FF0000"/>
                          </a:solidFill>
                        </a:rPr>
                        <a:t>0,100</a:t>
                      </a:r>
                      <a:endParaRPr lang="it-I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369267" y="1052736"/>
            <a:ext cx="5247664" cy="24163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91" rtl="0" eaLnBrk="1" latinLnBrk="0" hangingPunct="1">
              <a:spcBef>
                <a:spcPct val="0"/>
              </a:spcBef>
              <a:buNone/>
              <a:defRPr sz="2701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sz="1800" b="0" dirty="0" smtClean="0">
                <a:solidFill>
                  <a:schemeClr val="tx1"/>
                </a:solidFill>
              </a:rPr>
              <a:t>Il </a:t>
            </a:r>
            <a:r>
              <a:rPr lang="it-IT" sz="1800" b="0" dirty="0" err="1" smtClean="0">
                <a:solidFill>
                  <a:schemeClr val="tx1"/>
                </a:solidFill>
              </a:rPr>
              <a:t>Follow</a:t>
            </a:r>
            <a:r>
              <a:rPr lang="it-IT" sz="1800" b="0" dirty="0" smtClean="0">
                <a:solidFill>
                  <a:schemeClr val="tx1"/>
                </a:solidFill>
              </a:rPr>
              <a:t> up deve essere condotto:</a:t>
            </a:r>
          </a:p>
          <a:p>
            <a:pPr marL="285750" indent="-285750">
              <a:buFontTx/>
              <a:buChar char="-"/>
            </a:pPr>
            <a:r>
              <a:rPr lang="it-IT" sz="1800" b="0" dirty="0" smtClean="0">
                <a:solidFill>
                  <a:schemeClr val="tx1"/>
                </a:solidFill>
              </a:rPr>
              <a:t>almeno 6 mesi di valutazione;</a:t>
            </a:r>
          </a:p>
          <a:p>
            <a:pPr marL="285750" indent="-285750">
              <a:buFontTx/>
              <a:buChar char="-"/>
            </a:pPr>
            <a:r>
              <a:rPr lang="it-IT" sz="1800" b="0" dirty="0" smtClean="0">
                <a:solidFill>
                  <a:schemeClr val="tx1"/>
                </a:solidFill>
              </a:rPr>
              <a:t>valutare non solo i risultati al termine ma anche l’andamento (trend) e la variabilità dei risultati ottenuti;</a:t>
            </a:r>
            <a:endParaRPr lang="it-IT" sz="1800" b="0" dirty="0">
              <a:solidFill>
                <a:schemeClr val="tx1"/>
              </a:solidFill>
            </a:endParaRPr>
          </a:p>
          <a:p>
            <a:r>
              <a:rPr lang="it-IT" sz="1800" b="0" dirty="0" err="1" smtClean="0">
                <a:solidFill>
                  <a:schemeClr val="tx1"/>
                </a:solidFill>
              </a:rPr>
              <a:t>Att</a:t>
            </a:r>
            <a:r>
              <a:rPr lang="it-IT" sz="1800" b="0" dirty="0" smtClean="0">
                <a:solidFill>
                  <a:schemeClr val="tx1"/>
                </a:solidFill>
              </a:rPr>
              <a:t>. Il team di miglioramento deve essere coinvolto nella presa dati e analisi dei risultati.</a:t>
            </a:r>
          </a:p>
        </p:txBody>
      </p:sp>
    </p:spTree>
    <p:extLst>
      <p:ext uri="{BB962C8B-B14F-4D97-AF65-F5344CB8AC3E}">
        <p14:creationId xmlns:p14="http://schemas.microsoft.com/office/powerpoint/2010/main" val="24978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8" name="object 9"/>
          <p:cNvSpPr txBox="1">
            <a:spLocks noGrp="1"/>
          </p:cNvSpPr>
          <p:nvPr>
            <p:ph type="title"/>
          </p:nvPr>
        </p:nvSpPr>
        <p:spPr>
          <a:xfrm>
            <a:off x="210659" y="656427"/>
            <a:ext cx="6395148" cy="629660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/>
            <a:r>
              <a:rPr dirty="0" err="1"/>
              <a:t>Definire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lang="it-IT" dirty="0"/>
              <a:t>V</a:t>
            </a:r>
            <a:r>
              <a:rPr dirty="0" err="1"/>
              <a:t>alore</a:t>
            </a:r>
            <a:endParaRPr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/>
          <a:srcRect t="77608" r="19681"/>
          <a:stretch/>
        </p:blipFill>
        <p:spPr>
          <a:xfrm>
            <a:off x="6503500" y="680577"/>
            <a:ext cx="2122415" cy="62454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10659" y="2139019"/>
            <a:ext cx="4572000" cy="3028394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lvl="1"/>
            <a:r>
              <a:rPr lang="it-IT" altLang="ja-JP" sz="2800" noProof="1">
                <a:sym typeface="Wingdings" pitchFamily="2" charset="2"/>
              </a:rPr>
              <a:t>Il punto di partenza nell’eliminazione degli sprechi è la corretta identificazione di quale sia il valore di ciò che viene prodotto / erogato visto dal cliente / fruitore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2057603"/>
            <a:ext cx="3204074" cy="366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9"/>
          <p:cNvSpPr txBox="1">
            <a:spLocks noGrp="1"/>
          </p:cNvSpPr>
          <p:nvPr>
            <p:ph type="title"/>
          </p:nvPr>
        </p:nvSpPr>
        <p:spPr>
          <a:xfrm>
            <a:off x="251520" y="675458"/>
            <a:ext cx="6395148" cy="629660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/>
            <a:r>
              <a:rPr dirty="0" err="1"/>
              <a:t>Definire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lang="it-IT" dirty="0"/>
              <a:t>V</a:t>
            </a:r>
            <a:r>
              <a:rPr dirty="0" err="1"/>
              <a:t>alore</a:t>
            </a:r>
            <a:endParaRPr dirty="0"/>
          </a:p>
        </p:txBody>
      </p:sp>
      <p:sp>
        <p:nvSpPr>
          <p:cNvPr id="20" name="object 10"/>
          <p:cNvSpPr txBox="1"/>
          <p:nvPr/>
        </p:nvSpPr>
        <p:spPr>
          <a:xfrm>
            <a:off x="107504" y="2204864"/>
            <a:ext cx="4785280" cy="3705503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R="111753" defTabSz="457173">
              <a:lnSpc>
                <a:spcPct val="150000"/>
              </a:lnSpc>
              <a:spcBef>
                <a:spcPct val="0"/>
              </a:spcBef>
              <a:tabLst>
                <a:tab pos="1327707" algn="l"/>
                <a:tab pos="1717575" algn="l"/>
                <a:tab pos="2961467" algn="l"/>
                <a:tab pos="4202185" algn="l"/>
                <a:tab pos="4935566" algn="l"/>
                <a:tab pos="6581391" algn="l"/>
                <a:tab pos="7172540" algn="l"/>
                <a:tab pos="8415163" algn="l"/>
              </a:tabLst>
            </a:pPr>
            <a:r>
              <a:rPr lang="it-IT" sz="1600" dirty="0">
                <a:latin typeface="Arial"/>
                <a:ea typeface="+mj-ea"/>
                <a:cs typeface="Arial"/>
              </a:rPr>
              <a:t>- </a:t>
            </a:r>
            <a:r>
              <a:rPr sz="1600" dirty="0" err="1">
                <a:latin typeface="Arial"/>
                <a:ea typeface="+mj-ea"/>
                <a:cs typeface="Arial"/>
              </a:rPr>
              <a:t>Attività</a:t>
            </a:r>
            <a:r>
              <a:rPr lang="it-IT" sz="1600" dirty="0">
                <a:latin typeface="Arial"/>
                <a:ea typeface="+mj-ea"/>
                <a:cs typeface="Arial"/>
              </a:rPr>
              <a:t> V</a:t>
            </a:r>
            <a:r>
              <a:rPr sz="1600" dirty="0" err="1">
                <a:latin typeface="Arial"/>
                <a:ea typeface="+mj-ea"/>
                <a:cs typeface="Arial"/>
              </a:rPr>
              <a:t>alore</a:t>
            </a:r>
            <a:r>
              <a:rPr lang="it-IT" sz="1600" dirty="0">
                <a:latin typeface="Arial"/>
                <a:ea typeface="+mj-ea"/>
                <a:cs typeface="Arial"/>
              </a:rPr>
              <a:t> (VA)</a:t>
            </a:r>
            <a:r>
              <a:rPr sz="1600" dirty="0">
                <a:latin typeface="Arial"/>
                <a:ea typeface="+mj-ea"/>
                <a:cs typeface="Arial"/>
              </a:rPr>
              <a:t>:</a:t>
            </a:r>
            <a:r>
              <a:rPr lang="it-IT" sz="1600" dirty="0">
                <a:latin typeface="Arial"/>
                <a:ea typeface="+mj-ea"/>
                <a:cs typeface="Arial"/>
              </a:rPr>
              <a:t> </a:t>
            </a:r>
            <a:r>
              <a:rPr sz="1600" dirty="0" err="1">
                <a:latin typeface="Arial"/>
                <a:ea typeface="+mj-ea"/>
                <a:cs typeface="Arial"/>
              </a:rPr>
              <a:t>attività</a:t>
            </a:r>
            <a:r>
              <a:rPr lang="it-IT" sz="1600" dirty="0">
                <a:latin typeface="Arial"/>
                <a:ea typeface="+mj-ea"/>
                <a:cs typeface="Arial"/>
              </a:rPr>
              <a:t> </a:t>
            </a:r>
            <a:r>
              <a:rPr sz="1600" dirty="0" err="1">
                <a:latin typeface="Arial"/>
                <a:ea typeface="+mj-ea"/>
                <a:cs typeface="Arial"/>
              </a:rPr>
              <a:t>che</a:t>
            </a:r>
            <a:r>
              <a:rPr lang="it-IT" sz="1600" dirty="0">
                <a:latin typeface="Arial"/>
                <a:ea typeface="+mj-ea"/>
                <a:cs typeface="Arial"/>
              </a:rPr>
              <a:t> </a:t>
            </a:r>
            <a:r>
              <a:rPr sz="1600" dirty="0" err="1">
                <a:latin typeface="Arial"/>
                <a:ea typeface="+mj-ea"/>
                <a:cs typeface="Arial"/>
              </a:rPr>
              <a:t>comporta</a:t>
            </a:r>
            <a:r>
              <a:rPr lang="it-IT" sz="1600" dirty="0">
                <a:latin typeface="Arial"/>
                <a:ea typeface="+mj-ea"/>
                <a:cs typeface="Arial"/>
              </a:rPr>
              <a:t> </a:t>
            </a:r>
            <a:r>
              <a:rPr sz="1600" dirty="0">
                <a:latin typeface="Arial"/>
                <a:ea typeface="+mj-ea"/>
                <a:cs typeface="Arial"/>
              </a:rPr>
              <a:t>un</a:t>
            </a:r>
            <a:r>
              <a:rPr lang="it-IT" sz="1600" dirty="0">
                <a:latin typeface="Arial"/>
                <a:ea typeface="+mj-ea"/>
                <a:cs typeface="Arial"/>
              </a:rPr>
              <a:t> </a:t>
            </a:r>
            <a:r>
              <a:rPr sz="1600" dirty="0" err="1">
                <a:latin typeface="Arial"/>
                <a:ea typeface="+mj-ea"/>
                <a:cs typeface="Arial"/>
              </a:rPr>
              <a:t>utilizzo</a:t>
            </a:r>
            <a:r>
              <a:rPr lang="it-IT" sz="1600" dirty="0">
                <a:latin typeface="Arial"/>
                <a:ea typeface="+mj-ea"/>
                <a:cs typeface="Arial"/>
              </a:rPr>
              <a:t> </a:t>
            </a:r>
            <a:r>
              <a:rPr sz="1600" dirty="0">
                <a:latin typeface="Arial"/>
                <a:ea typeface="+mj-ea"/>
                <a:cs typeface="Arial"/>
              </a:rPr>
              <a:t>di </a:t>
            </a:r>
            <a:r>
              <a:rPr sz="1600" dirty="0" err="1">
                <a:latin typeface="Arial"/>
                <a:ea typeface="+mj-ea"/>
                <a:cs typeface="Arial"/>
              </a:rPr>
              <a:t>risorse</a:t>
            </a:r>
            <a:r>
              <a:rPr sz="1600" dirty="0">
                <a:latin typeface="Arial"/>
                <a:ea typeface="+mj-ea"/>
                <a:cs typeface="Arial"/>
              </a:rPr>
              <a:t> necessarie e riconosciute dal </a:t>
            </a:r>
            <a:r>
              <a:rPr sz="1600" dirty="0" err="1">
                <a:latin typeface="Arial"/>
                <a:ea typeface="+mj-ea"/>
                <a:cs typeface="Arial"/>
              </a:rPr>
              <a:t>cliente</a:t>
            </a:r>
            <a:r>
              <a:rPr lang="it-IT" sz="1600" dirty="0">
                <a:latin typeface="Arial"/>
                <a:ea typeface="+mj-ea"/>
                <a:cs typeface="Arial"/>
              </a:rPr>
              <a:t> </a:t>
            </a:r>
          </a:p>
          <a:p>
            <a:pPr marR="111753" defTabSz="457173">
              <a:lnSpc>
                <a:spcPct val="150000"/>
              </a:lnSpc>
              <a:spcBef>
                <a:spcPct val="0"/>
              </a:spcBef>
              <a:tabLst>
                <a:tab pos="1327707" algn="l"/>
                <a:tab pos="1717575" algn="l"/>
                <a:tab pos="2961467" algn="l"/>
                <a:tab pos="4202185" algn="l"/>
                <a:tab pos="4935566" algn="l"/>
                <a:tab pos="6581391" algn="l"/>
                <a:tab pos="7172540" algn="l"/>
                <a:tab pos="8415163" algn="l"/>
              </a:tabLst>
            </a:pPr>
            <a:r>
              <a:rPr lang="it-IT" sz="1600" dirty="0">
                <a:latin typeface="Arial"/>
                <a:ea typeface="+mj-ea"/>
                <a:cs typeface="Arial"/>
              </a:rPr>
              <a:t>- Attività Non a Valore (NVA) o sprechi</a:t>
            </a:r>
            <a:r>
              <a:rPr sz="1600" dirty="0">
                <a:latin typeface="Arial"/>
                <a:ea typeface="+mj-ea"/>
                <a:cs typeface="Arial"/>
              </a:rPr>
              <a:t>: attività che comporta un utilizzo di </a:t>
            </a:r>
            <a:r>
              <a:rPr sz="1600" dirty="0" err="1">
                <a:latin typeface="Arial"/>
                <a:ea typeface="+mj-ea"/>
                <a:cs typeface="Arial"/>
              </a:rPr>
              <a:t>risorse</a:t>
            </a:r>
            <a:r>
              <a:rPr sz="1600" dirty="0">
                <a:latin typeface="Arial"/>
                <a:ea typeface="+mj-ea"/>
                <a:cs typeface="Arial"/>
              </a:rPr>
              <a:t> </a:t>
            </a:r>
            <a:r>
              <a:rPr lang="it-IT" sz="1600" dirty="0">
                <a:latin typeface="Arial"/>
                <a:ea typeface="+mj-ea"/>
                <a:cs typeface="Arial"/>
              </a:rPr>
              <a:t>ma che </a:t>
            </a:r>
            <a:r>
              <a:rPr sz="1600" dirty="0">
                <a:latin typeface="Arial"/>
                <a:ea typeface="+mj-ea"/>
                <a:cs typeface="Arial"/>
              </a:rPr>
              <a:t>non creano valore per </a:t>
            </a:r>
            <a:r>
              <a:rPr sz="1600" dirty="0" err="1">
                <a:latin typeface="Arial"/>
                <a:ea typeface="+mj-ea"/>
                <a:cs typeface="Arial"/>
              </a:rPr>
              <a:t>il</a:t>
            </a:r>
            <a:r>
              <a:rPr sz="1600" dirty="0">
                <a:latin typeface="Arial"/>
                <a:ea typeface="+mj-ea"/>
                <a:cs typeface="Arial"/>
              </a:rPr>
              <a:t> </a:t>
            </a:r>
            <a:r>
              <a:rPr sz="1600" dirty="0" err="1">
                <a:latin typeface="Arial"/>
                <a:ea typeface="+mj-ea"/>
                <a:cs typeface="Arial"/>
              </a:rPr>
              <a:t>cliente</a:t>
            </a:r>
            <a:r>
              <a:rPr lang="it-IT" sz="1600" dirty="0">
                <a:latin typeface="Arial"/>
                <a:ea typeface="+mj-ea"/>
                <a:cs typeface="Arial"/>
              </a:rPr>
              <a:t> (MUDA)</a:t>
            </a:r>
          </a:p>
          <a:p>
            <a:pPr marR="111753" defTabSz="457173">
              <a:lnSpc>
                <a:spcPct val="150000"/>
              </a:lnSpc>
              <a:spcBef>
                <a:spcPct val="0"/>
              </a:spcBef>
              <a:tabLst>
                <a:tab pos="1327707" algn="l"/>
                <a:tab pos="1717575" algn="l"/>
                <a:tab pos="2961467" algn="l"/>
                <a:tab pos="4202185" algn="l"/>
                <a:tab pos="4935566" algn="l"/>
                <a:tab pos="6581391" algn="l"/>
                <a:tab pos="7172540" algn="l"/>
                <a:tab pos="8415163" algn="l"/>
              </a:tabLst>
            </a:pPr>
            <a:r>
              <a:rPr lang="it-IT" sz="1600" dirty="0">
                <a:latin typeface="Arial"/>
                <a:ea typeface="+mj-ea"/>
                <a:cs typeface="Arial"/>
              </a:rPr>
              <a:t>- Attività Non a Valore </a:t>
            </a:r>
            <a:r>
              <a:rPr lang="it-IT" sz="1600" dirty="0" smtClean="0">
                <a:latin typeface="Arial"/>
                <a:ea typeface="+mj-ea"/>
                <a:cs typeface="Arial"/>
              </a:rPr>
              <a:t>Necessarie </a:t>
            </a:r>
            <a:r>
              <a:rPr lang="it-IT" sz="1600" dirty="0">
                <a:latin typeface="Arial"/>
                <a:ea typeface="+mj-ea"/>
                <a:cs typeface="Arial"/>
              </a:rPr>
              <a:t>(</a:t>
            </a:r>
            <a:r>
              <a:rPr lang="it-IT" sz="1600" dirty="0" err="1">
                <a:latin typeface="Arial"/>
                <a:ea typeface="+mj-ea"/>
                <a:cs typeface="Arial"/>
              </a:rPr>
              <a:t>NVAs</a:t>
            </a:r>
            <a:r>
              <a:rPr lang="it-IT" sz="1600" dirty="0">
                <a:latin typeface="Arial"/>
                <a:ea typeface="+mj-ea"/>
                <a:cs typeface="Arial"/>
              </a:rPr>
              <a:t>) : attività che di per sé non creano valore per il cliente ma sono </a:t>
            </a:r>
            <a:r>
              <a:rPr lang="it-IT" sz="1600" dirty="0" smtClean="0">
                <a:latin typeface="Arial"/>
                <a:ea typeface="+mj-ea"/>
                <a:cs typeface="Arial"/>
              </a:rPr>
              <a:t>NECESSARIE (dette anche attività non a valore ma di Supporto)</a:t>
            </a:r>
            <a:endParaRPr lang="it-IT" sz="1600" dirty="0">
              <a:latin typeface="Arial"/>
              <a:ea typeface="+mj-ea"/>
              <a:cs typeface="Arial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/>
          <a:srcRect t="77608" r="19681"/>
          <a:stretch/>
        </p:blipFill>
        <p:spPr>
          <a:xfrm>
            <a:off x="6503500" y="680577"/>
            <a:ext cx="2122415" cy="624541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968384" y="1466784"/>
            <a:ext cx="200458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133">
                <a:solidFill>
                  <a:srgbClr val="FF0000"/>
                </a:solidFill>
                <a:latin typeface="Arial"/>
                <a:ea typeface="+mj-ea"/>
                <a:cs typeface="Arial"/>
              </a:rPr>
              <a:t>V</a:t>
            </a:r>
            <a:r>
              <a:rPr lang="it-IT" sz="2133">
                <a:solidFill>
                  <a:schemeClr val="tx2"/>
                </a:solidFill>
                <a:latin typeface="Arial"/>
                <a:ea typeface="+mj-ea"/>
                <a:cs typeface="Arial"/>
              </a:rPr>
              <a:t>alore per </a:t>
            </a:r>
            <a:r>
              <a:rPr lang="it-IT" sz="2133" dirty="0">
                <a:solidFill>
                  <a:schemeClr val="tx2"/>
                </a:solidFill>
                <a:latin typeface="Arial"/>
                <a:ea typeface="+mj-ea"/>
                <a:cs typeface="Arial"/>
              </a:rPr>
              <a:t>chi?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403514"/>
              </p:ext>
            </p:extLst>
          </p:nvPr>
        </p:nvGraphicFramePr>
        <p:xfrm>
          <a:off x="4968384" y="2245996"/>
          <a:ext cx="4021854" cy="3217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776">
                  <a:extLst>
                    <a:ext uri="{9D8B030D-6E8A-4147-A177-3AD203B41FA5}">
                      <a16:colId xmlns:a16="http://schemas.microsoft.com/office/drawing/2014/main" val="213951126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08506517"/>
                    </a:ext>
                  </a:extLst>
                </a:gridCol>
                <a:gridCol w="649256">
                  <a:extLst>
                    <a:ext uri="{9D8B030D-6E8A-4147-A177-3AD203B41FA5}">
                      <a16:colId xmlns:a16="http://schemas.microsoft.com/office/drawing/2014/main" val="1918264400"/>
                    </a:ext>
                  </a:extLst>
                </a:gridCol>
                <a:gridCol w="804371">
                  <a:extLst>
                    <a:ext uri="{9D8B030D-6E8A-4147-A177-3AD203B41FA5}">
                      <a16:colId xmlns:a16="http://schemas.microsoft.com/office/drawing/2014/main" val="2788959421"/>
                    </a:ext>
                  </a:extLst>
                </a:gridCol>
                <a:gridCol w="804371">
                  <a:extLst>
                    <a:ext uri="{9D8B030D-6E8A-4147-A177-3AD203B41FA5}">
                      <a16:colId xmlns:a16="http://schemas.microsoft.com/office/drawing/2014/main" val="713122195"/>
                    </a:ext>
                  </a:extLst>
                </a:gridCol>
              </a:tblGrid>
              <a:tr h="853177">
                <a:tc>
                  <a:txBody>
                    <a:bodyPr/>
                    <a:lstStyle/>
                    <a:p>
                      <a:r>
                        <a:rPr lang="it-IT" sz="1400" dirty="0"/>
                        <a:t>Cliente</a:t>
                      </a:r>
                    </a:p>
                  </a:txBody>
                  <a:tcPr marL="91412" marR="91412" marT="60941" marB="60941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Accettaz.</a:t>
                      </a:r>
                      <a:endParaRPr lang="it-IT" sz="1400" dirty="0"/>
                    </a:p>
                  </a:txBody>
                  <a:tcPr marL="91412" marR="91412" marT="60941" marB="60941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Prelievo</a:t>
                      </a:r>
                    </a:p>
                  </a:txBody>
                  <a:tcPr marL="91412" marR="91412" marT="60941" marB="60941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Analisi </a:t>
                      </a:r>
                      <a:r>
                        <a:rPr lang="it-IT" sz="1400"/>
                        <a:t>di laborat.</a:t>
                      </a:r>
                      <a:endParaRPr lang="it-IT" sz="1400" dirty="0"/>
                    </a:p>
                  </a:txBody>
                  <a:tcPr marL="91412" marR="91412" marT="60941" marB="60941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Refertaz.</a:t>
                      </a:r>
                      <a:endParaRPr lang="it-IT" sz="1400" dirty="0"/>
                    </a:p>
                  </a:txBody>
                  <a:tcPr marL="91412" marR="91412" marT="60941" marB="60941"/>
                </a:tc>
                <a:extLst>
                  <a:ext uri="{0D108BD9-81ED-4DB2-BD59-A6C34878D82A}">
                    <a16:rowId xmlns:a16="http://schemas.microsoft.com/office/drawing/2014/main" val="1452787127"/>
                  </a:ext>
                </a:extLst>
              </a:tr>
              <a:tr h="747252">
                <a:tc>
                  <a:txBody>
                    <a:bodyPr/>
                    <a:lstStyle/>
                    <a:p>
                      <a:r>
                        <a:rPr lang="it-IT" sz="1400" dirty="0"/>
                        <a:t>Paziente</a:t>
                      </a:r>
                    </a:p>
                  </a:txBody>
                  <a:tcPr marL="91412" marR="91412" marT="60941" marB="60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VA</a:t>
                      </a:r>
                    </a:p>
                  </a:txBody>
                  <a:tcPr marL="91412" marR="91412" marT="60941" marB="60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VA</a:t>
                      </a:r>
                    </a:p>
                  </a:txBody>
                  <a:tcPr marL="91412" marR="91412" marT="60941" marB="60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NV</a:t>
                      </a:r>
                    </a:p>
                  </a:txBody>
                  <a:tcPr marL="91412" marR="91412" marT="60941" marB="60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NV</a:t>
                      </a:r>
                    </a:p>
                  </a:txBody>
                  <a:tcPr marL="91412" marR="91412" marT="60941" marB="60941"/>
                </a:tc>
                <a:extLst>
                  <a:ext uri="{0D108BD9-81ED-4DB2-BD59-A6C34878D82A}">
                    <a16:rowId xmlns:a16="http://schemas.microsoft.com/office/drawing/2014/main" val="2991265409"/>
                  </a:ext>
                </a:extLst>
              </a:tr>
              <a:tr h="747252">
                <a:tc>
                  <a:txBody>
                    <a:bodyPr/>
                    <a:lstStyle/>
                    <a:p>
                      <a:r>
                        <a:rPr lang="it-IT" sz="1400" dirty="0"/>
                        <a:t>Ospedale</a:t>
                      </a:r>
                    </a:p>
                  </a:txBody>
                  <a:tcPr marL="91412" marR="91412" marT="60941" marB="60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NVAs</a:t>
                      </a:r>
                      <a:endParaRPr lang="it-IT" sz="1400" dirty="0"/>
                    </a:p>
                  </a:txBody>
                  <a:tcPr marL="91412" marR="91412" marT="60941" marB="60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VA</a:t>
                      </a:r>
                    </a:p>
                  </a:txBody>
                  <a:tcPr marL="91412" marR="91412" marT="60941" marB="60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VA</a:t>
                      </a:r>
                    </a:p>
                  </a:txBody>
                  <a:tcPr marL="91412" marR="91412" marT="60941" marB="60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VA</a:t>
                      </a:r>
                    </a:p>
                  </a:txBody>
                  <a:tcPr marL="91412" marR="91412" marT="60941" marB="60941"/>
                </a:tc>
                <a:extLst>
                  <a:ext uri="{0D108BD9-81ED-4DB2-BD59-A6C34878D82A}">
                    <a16:rowId xmlns:a16="http://schemas.microsoft.com/office/drawing/2014/main" val="918125947"/>
                  </a:ext>
                </a:extLst>
              </a:tr>
              <a:tr h="747252">
                <a:tc>
                  <a:txBody>
                    <a:bodyPr/>
                    <a:lstStyle/>
                    <a:p>
                      <a:r>
                        <a:rPr lang="it-IT" sz="1400" dirty="0"/>
                        <a:t>Medico</a:t>
                      </a:r>
                    </a:p>
                  </a:txBody>
                  <a:tcPr marL="91412" marR="91412" marT="60941" marB="60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NV</a:t>
                      </a:r>
                    </a:p>
                  </a:txBody>
                  <a:tcPr marL="91412" marR="91412" marT="60941" marB="60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NVAs</a:t>
                      </a:r>
                      <a:endParaRPr lang="it-IT" sz="1400" dirty="0"/>
                    </a:p>
                  </a:txBody>
                  <a:tcPr marL="91412" marR="91412" marT="60941" marB="60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NVAs</a:t>
                      </a:r>
                      <a:endParaRPr lang="it-IT" sz="1400" dirty="0"/>
                    </a:p>
                  </a:txBody>
                  <a:tcPr marL="91412" marR="91412" marT="60941" marB="60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VA</a:t>
                      </a:r>
                    </a:p>
                  </a:txBody>
                  <a:tcPr marL="91412" marR="91412" marT="60941" marB="60941"/>
                </a:tc>
                <a:extLst>
                  <a:ext uri="{0D108BD9-81ED-4DB2-BD59-A6C34878D82A}">
                    <a16:rowId xmlns:a16="http://schemas.microsoft.com/office/drawing/2014/main" val="3147083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2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04048" y="2564904"/>
            <a:ext cx="3096343" cy="44435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2800" dirty="0">
                <a:solidFill>
                  <a:srgbClr val="000000"/>
                </a:solidFill>
              </a:rPr>
              <a:t>La L</a:t>
            </a:r>
            <a:r>
              <a:rPr lang="it-IT" sz="2800" dirty="0" smtClean="0">
                <a:solidFill>
                  <a:srgbClr val="000000"/>
                </a:solidFill>
              </a:rPr>
              <a:t>ean </a:t>
            </a:r>
            <a:r>
              <a:rPr lang="it-IT" sz="2800" dirty="0">
                <a:solidFill>
                  <a:srgbClr val="000000"/>
                </a:solidFill>
              </a:rPr>
              <a:t>sia avvale di</a:t>
            </a:r>
            <a:endParaRPr sz="2800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856603411"/>
              </p:ext>
            </p:extLst>
          </p:nvPr>
        </p:nvGraphicFramePr>
        <p:xfrm>
          <a:off x="4932040" y="3068960"/>
          <a:ext cx="296121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7"/>
          <a:srcRect r="13479"/>
          <a:stretch/>
        </p:blipFill>
        <p:spPr>
          <a:xfrm>
            <a:off x="395536" y="2276872"/>
            <a:ext cx="3816424" cy="3621956"/>
          </a:xfrm>
          <a:prstGeom prst="rect">
            <a:avLst/>
          </a:prstGeom>
        </p:spPr>
      </p:pic>
      <p:sp>
        <p:nvSpPr>
          <p:cNvPr id="15" name="object 9"/>
          <p:cNvSpPr txBox="1">
            <a:spLocks/>
          </p:cNvSpPr>
          <p:nvPr/>
        </p:nvSpPr>
        <p:spPr>
          <a:xfrm>
            <a:off x="683569" y="395373"/>
            <a:ext cx="6336704" cy="1244571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/>
            <a:r>
              <a:rPr lang="it-IT" sz="4000" spc="-100" dirty="0">
                <a:solidFill>
                  <a:schemeClr val="tx2"/>
                </a:solidFill>
              </a:rPr>
              <a:t>La voce del cliente come bussola da seguire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8"/>
          <a:srcRect t="77608" r="19681"/>
          <a:stretch/>
        </p:blipFill>
        <p:spPr>
          <a:xfrm>
            <a:off x="6503500" y="680577"/>
            <a:ext cx="2122415" cy="6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04" y="548680"/>
            <a:ext cx="4365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Esempio: il costo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della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(non)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qualità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754" y="1383053"/>
            <a:ext cx="7461884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u="sng" spc="-5" dirty="0">
                <a:latin typeface="Arial"/>
                <a:cs typeface="Arial"/>
              </a:rPr>
              <a:t>La </a:t>
            </a:r>
            <a:r>
              <a:rPr sz="1800" u="sng" spc="-10" dirty="0" err="1">
                <a:latin typeface="Arial"/>
                <a:cs typeface="Arial"/>
              </a:rPr>
              <a:t>qualità</a:t>
            </a:r>
            <a:r>
              <a:rPr sz="1800" u="sng" spc="-10" dirty="0">
                <a:latin typeface="Arial"/>
                <a:cs typeface="Arial"/>
              </a:rPr>
              <a:t> </a:t>
            </a:r>
            <a:r>
              <a:rPr sz="1800" u="sng" dirty="0" smtClean="0">
                <a:latin typeface="Arial"/>
                <a:cs typeface="Arial"/>
              </a:rPr>
              <a:t>costa</a:t>
            </a:r>
            <a:r>
              <a:rPr sz="1800" spc="-5" dirty="0" smtClean="0">
                <a:latin typeface="Arial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630"/>
              </a:spcBef>
              <a:buClr>
                <a:srgbClr val="FF0000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Bassa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qualità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2590" dirty="0">
                <a:latin typeface="Wingdings"/>
                <a:cs typeface="Wingdings"/>
              </a:rPr>
              <a:t>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Basso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costo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it-IT" sz="1800" dirty="0" smtClean="0">
                <a:latin typeface="Arial"/>
                <a:cs typeface="Arial"/>
              </a:rPr>
              <a:t>di servizio?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Media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qualità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2590" dirty="0">
                <a:latin typeface="Wingdings"/>
                <a:cs typeface="Wingdings"/>
              </a:rPr>
              <a:t>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Medio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 err="1" smtClean="0">
                <a:latin typeface="Arial"/>
                <a:cs typeface="Arial"/>
              </a:rPr>
              <a:t>costo</a:t>
            </a:r>
            <a:r>
              <a:rPr lang="it-IT" spc="-5" dirty="0">
                <a:latin typeface="Arial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Alta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qualità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2590" dirty="0">
                <a:latin typeface="Wingdings"/>
                <a:cs typeface="Wingdings"/>
              </a:rPr>
              <a:t>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Alto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costo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it-IT" spc="2590" dirty="0" smtClean="0">
                <a:latin typeface="+mj-lt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344738" y="3292265"/>
            <a:ext cx="7461884" cy="2015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it-IT" sz="1800" spc="-5" dirty="0" smtClean="0">
                <a:latin typeface="Arial"/>
                <a:cs typeface="Arial"/>
              </a:rPr>
              <a:t>Ogni attività di Re-work sia essa «</a:t>
            </a:r>
            <a:r>
              <a:rPr lang="it-IT" sz="1800" spc="-5" dirty="0" err="1" smtClean="0">
                <a:latin typeface="Arial"/>
                <a:cs typeface="Arial"/>
              </a:rPr>
              <a:t>internal</a:t>
            </a:r>
            <a:r>
              <a:rPr lang="it-IT" sz="1800" spc="-5" dirty="0" smtClean="0">
                <a:latin typeface="Arial"/>
                <a:cs typeface="Arial"/>
              </a:rPr>
              <a:t> </a:t>
            </a:r>
            <a:r>
              <a:rPr lang="it-IT" sz="1800" spc="-5" dirty="0" err="1" smtClean="0">
                <a:latin typeface="Arial"/>
                <a:cs typeface="Arial"/>
              </a:rPr>
              <a:t>detected</a:t>
            </a:r>
            <a:r>
              <a:rPr lang="it-IT" sz="1800" spc="-5" dirty="0" smtClean="0">
                <a:latin typeface="Arial"/>
                <a:cs typeface="Arial"/>
              </a:rPr>
              <a:t>» o «</a:t>
            </a:r>
            <a:r>
              <a:rPr lang="it-IT" sz="1800" spc="-5" dirty="0" err="1" smtClean="0">
                <a:latin typeface="Arial"/>
                <a:cs typeface="Arial"/>
              </a:rPr>
              <a:t>external</a:t>
            </a:r>
            <a:r>
              <a:rPr lang="it-IT" sz="1800" spc="-5" dirty="0" smtClean="0">
                <a:latin typeface="Arial"/>
                <a:cs typeface="Arial"/>
              </a:rPr>
              <a:t> </a:t>
            </a:r>
            <a:r>
              <a:rPr lang="it-IT" sz="1800" spc="-5" dirty="0" err="1" smtClean="0">
                <a:latin typeface="Arial"/>
                <a:cs typeface="Arial"/>
              </a:rPr>
              <a:t>detected</a:t>
            </a:r>
            <a:r>
              <a:rPr lang="it-IT" sz="1800" spc="-5" dirty="0" smtClean="0">
                <a:latin typeface="Arial"/>
                <a:cs typeface="Arial"/>
              </a:rPr>
              <a:t>» porta con se sprechi di:</a:t>
            </a:r>
          </a:p>
          <a:p>
            <a:pPr marL="812800" marR="5080" lvl="1" indent="-342900">
              <a:spcBef>
                <a:spcPts val="100"/>
              </a:spcBef>
              <a:buClr>
                <a:srgbClr val="FF0000"/>
              </a:buClr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it-IT" dirty="0" smtClean="0">
                <a:latin typeface="Arial"/>
                <a:cs typeface="Arial"/>
              </a:rPr>
              <a:t>Tempo;</a:t>
            </a:r>
          </a:p>
          <a:p>
            <a:pPr marL="812800" marR="5080" lvl="1" indent="-342900">
              <a:spcBef>
                <a:spcPts val="100"/>
              </a:spcBef>
              <a:buClr>
                <a:srgbClr val="FF0000"/>
              </a:buClr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it-IT" spc="-5" dirty="0" smtClean="0">
                <a:latin typeface="Arial"/>
                <a:cs typeface="Arial"/>
              </a:rPr>
              <a:t>Energie;</a:t>
            </a:r>
          </a:p>
          <a:p>
            <a:pPr marL="812800" marR="5080" lvl="1" indent="-342900">
              <a:spcBef>
                <a:spcPts val="100"/>
              </a:spcBef>
              <a:buClr>
                <a:srgbClr val="FF0000"/>
              </a:buClr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it-IT" spc="-5" dirty="0" smtClean="0">
                <a:latin typeface="Arial"/>
                <a:cs typeface="Arial"/>
              </a:rPr>
              <a:t>Materiale;</a:t>
            </a:r>
          </a:p>
          <a:p>
            <a:pPr marL="812800" marR="5080" lvl="1" indent="-342900">
              <a:spcBef>
                <a:spcPts val="100"/>
              </a:spcBef>
              <a:buClr>
                <a:srgbClr val="FF0000"/>
              </a:buClr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it-IT" spc="-5" dirty="0" smtClean="0">
                <a:latin typeface="Arial"/>
                <a:cs typeface="Arial"/>
              </a:rPr>
              <a:t>Sovra-carichi.</a:t>
            </a:r>
          </a:p>
          <a:p>
            <a:pPr marL="812800" marR="5080" lvl="1" indent="-342900">
              <a:spcBef>
                <a:spcPts val="100"/>
              </a:spcBef>
              <a:buClr>
                <a:srgbClr val="FF0000"/>
              </a:buClr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it-IT" spc="-5" dirty="0" smtClean="0">
                <a:latin typeface="Arial"/>
                <a:cs typeface="Arial"/>
              </a:rPr>
              <a:t>………</a:t>
            </a:r>
            <a:endParaRPr lang="it-IT" spc="-5" dirty="0">
              <a:latin typeface="Arial"/>
              <a:cs typeface="Arial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323528" y="5517232"/>
            <a:ext cx="74618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it-IT" spc="-5" dirty="0" smtClean="0">
                <a:latin typeface="Arial"/>
                <a:cs typeface="Arial"/>
              </a:rPr>
              <a:t>Le attività di </a:t>
            </a:r>
            <a:r>
              <a:rPr lang="it-IT" spc="-5" dirty="0" err="1" smtClean="0">
                <a:latin typeface="Arial"/>
                <a:cs typeface="Arial"/>
              </a:rPr>
              <a:t>Rework</a:t>
            </a:r>
            <a:r>
              <a:rPr lang="it-IT" spc="-5" dirty="0" smtClean="0">
                <a:latin typeface="Arial"/>
                <a:cs typeface="Arial"/>
              </a:rPr>
              <a:t> in moltissimi casi hanno un costo superiore al costo totale della somma dei processi di espletamento del servizio.</a:t>
            </a:r>
            <a:endParaRPr lang="it-IT" spc="-5" dirty="0">
              <a:latin typeface="Arial"/>
              <a:cs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8960" y="373977"/>
            <a:ext cx="6869303" cy="484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600" dirty="0" smtClean="0"/>
              <a:t>IL CONCETTO DI SPRECO: RIFACIMENTI, BASSA QUALITA</a:t>
            </a:r>
            <a:r>
              <a:rPr lang="it-IT" dirty="0" smtClean="0"/>
              <a:t>’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t="77608" r="19681"/>
          <a:stretch/>
        </p:blipFill>
        <p:spPr>
          <a:xfrm>
            <a:off x="6745414" y="351281"/>
            <a:ext cx="2122415" cy="6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055" y="433834"/>
            <a:ext cx="3274219" cy="62901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Esempio: il costo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della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(non)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qualità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582" y="1613259"/>
            <a:ext cx="5791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FF0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>
                <a:latin typeface="Arial"/>
                <a:cs typeface="Arial"/>
              </a:rPr>
              <a:t>I </a:t>
            </a:r>
            <a:r>
              <a:rPr spc="-5" dirty="0">
                <a:latin typeface="Arial"/>
                <a:cs typeface="Arial"/>
              </a:rPr>
              <a:t>costi devono essere </a:t>
            </a:r>
            <a:r>
              <a:rPr spc="-10" dirty="0">
                <a:latin typeface="Arial"/>
                <a:cs typeface="Arial"/>
              </a:rPr>
              <a:t>definiti </a:t>
            </a:r>
            <a:r>
              <a:rPr spc="-5" dirty="0">
                <a:latin typeface="Arial"/>
                <a:cs typeface="Arial"/>
              </a:rPr>
              <a:t>considerando </a:t>
            </a:r>
            <a:r>
              <a:rPr dirty="0">
                <a:latin typeface="Arial"/>
                <a:cs typeface="Arial"/>
              </a:rPr>
              <a:t>i costi </a:t>
            </a:r>
            <a:r>
              <a:rPr spc="-10" dirty="0">
                <a:latin typeface="Arial"/>
                <a:cs typeface="Arial"/>
              </a:rPr>
              <a:t>della </a:t>
            </a:r>
            <a:r>
              <a:rPr spc="-5" dirty="0">
                <a:latin typeface="Arial"/>
                <a:cs typeface="Arial"/>
              </a:rPr>
              <a:t>“non </a:t>
            </a:r>
            <a:r>
              <a:rPr spc="-10" dirty="0">
                <a:latin typeface="Arial"/>
                <a:cs typeface="Arial"/>
              </a:rPr>
              <a:t>qualità”</a:t>
            </a:r>
            <a:r>
              <a:rPr spc="1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(Cn)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56767" y="6310376"/>
            <a:ext cx="9358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Cq </a:t>
            </a:r>
            <a:r>
              <a:rPr sz="1200" dirty="0">
                <a:latin typeface="Arial"/>
                <a:cs typeface="Arial"/>
              </a:rPr>
              <a:t>= costo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qualità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1987" y="6298488"/>
            <a:ext cx="11572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Cn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= costo 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non</a:t>
            </a:r>
            <a:r>
              <a:rPr sz="12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</a:rPr>
              <a:t>qualità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5552" y="4014342"/>
            <a:ext cx="2133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Cq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06036" y="2180080"/>
            <a:ext cx="45719" cy="3929127"/>
          </a:xfrm>
          <a:custGeom>
            <a:avLst/>
            <a:gdLst/>
            <a:ahLst/>
            <a:cxnLst/>
            <a:rect l="l" t="t" r="r" b="b"/>
            <a:pathLst>
              <a:path w="86994" h="4090670">
                <a:moveTo>
                  <a:pt x="57912" y="72389"/>
                </a:moveTo>
                <a:lnTo>
                  <a:pt x="28956" y="72389"/>
                </a:lnTo>
                <a:lnTo>
                  <a:pt x="28956" y="4090416"/>
                </a:lnTo>
                <a:lnTo>
                  <a:pt x="57912" y="4090416"/>
                </a:lnTo>
                <a:lnTo>
                  <a:pt x="57912" y="72389"/>
                </a:lnTo>
                <a:close/>
              </a:path>
              <a:path w="86994" h="4090670">
                <a:moveTo>
                  <a:pt x="43434" y="0"/>
                </a:moveTo>
                <a:lnTo>
                  <a:pt x="0" y="86867"/>
                </a:lnTo>
                <a:lnTo>
                  <a:pt x="28956" y="86867"/>
                </a:lnTo>
                <a:lnTo>
                  <a:pt x="28956" y="72389"/>
                </a:lnTo>
                <a:lnTo>
                  <a:pt x="79629" y="72389"/>
                </a:lnTo>
                <a:lnTo>
                  <a:pt x="43434" y="0"/>
                </a:lnTo>
                <a:close/>
              </a:path>
              <a:path w="86994" h="4090670">
                <a:moveTo>
                  <a:pt x="79629" y="72389"/>
                </a:moveTo>
                <a:lnTo>
                  <a:pt x="57912" y="72389"/>
                </a:lnTo>
                <a:lnTo>
                  <a:pt x="57912" y="86867"/>
                </a:lnTo>
                <a:lnTo>
                  <a:pt x="86868" y="86867"/>
                </a:lnTo>
                <a:lnTo>
                  <a:pt x="79629" y="7238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19086" y="6016726"/>
            <a:ext cx="4568666" cy="144780"/>
          </a:xfrm>
          <a:custGeom>
            <a:avLst/>
            <a:gdLst/>
            <a:ahLst/>
            <a:cxnLst/>
            <a:rect l="l" t="t" r="r" b="b"/>
            <a:pathLst>
              <a:path w="6091555" h="144779">
                <a:moveTo>
                  <a:pt x="6004559" y="86864"/>
                </a:moveTo>
                <a:lnTo>
                  <a:pt x="6004559" y="144780"/>
                </a:lnTo>
                <a:lnTo>
                  <a:pt x="6074078" y="86868"/>
                </a:lnTo>
                <a:lnTo>
                  <a:pt x="6004559" y="86864"/>
                </a:lnTo>
                <a:close/>
              </a:path>
              <a:path w="6091555" h="144779">
                <a:moveTo>
                  <a:pt x="6004559" y="57908"/>
                </a:moveTo>
                <a:lnTo>
                  <a:pt x="6004559" y="86864"/>
                </a:lnTo>
                <a:lnTo>
                  <a:pt x="6019037" y="86868"/>
                </a:lnTo>
                <a:lnTo>
                  <a:pt x="6019037" y="57912"/>
                </a:lnTo>
                <a:lnTo>
                  <a:pt x="6004559" y="57908"/>
                </a:lnTo>
                <a:close/>
              </a:path>
              <a:path w="6091555" h="144779">
                <a:moveTo>
                  <a:pt x="6004559" y="0"/>
                </a:moveTo>
                <a:lnTo>
                  <a:pt x="6004559" y="57908"/>
                </a:lnTo>
                <a:lnTo>
                  <a:pt x="6019037" y="57912"/>
                </a:lnTo>
                <a:lnTo>
                  <a:pt x="6019037" y="86868"/>
                </a:lnTo>
                <a:lnTo>
                  <a:pt x="6074083" y="86864"/>
                </a:lnTo>
                <a:lnTo>
                  <a:pt x="6091428" y="72415"/>
                </a:lnTo>
                <a:lnTo>
                  <a:pt x="6004559" y="0"/>
                </a:lnTo>
                <a:close/>
              </a:path>
              <a:path w="6091555" h="144779">
                <a:moveTo>
                  <a:pt x="0" y="56413"/>
                </a:moveTo>
                <a:lnTo>
                  <a:pt x="0" y="85369"/>
                </a:lnTo>
                <a:lnTo>
                  <a:pt x="6004559" y="86864"/>
                </a:lnTo>
                <a:lnTo>
                  <a:pt x="6004559" y="57908"/>
                </a:lnTo>
                <a:lnTo>
                  <a:pt x="0" y="5641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9888" y="2018538"/>
            <a:ext cx="13811" cy="4078604"/>
          </a:xfrm>
          <a:custGeom>
            <a:avLst/>
            <a:gdLst/>
            <a:ahLst/>
            <a:cxnLst/>
            <a:rect l="l" t="t" r="r" b="b"/>
            <a:pathLst>
              <a:path w="18414" h="4078604">
                <a:moveTo>
                  <a:pt x="0" y="0"/>
                </a:moveTo>
                <a:lnTo>
                  <a:pt x="18287" y="4078224"/>
                </a:lnTo>
              </a:path>
            </a:pathLst>
          </a:custGeom>
          <a:ln w="19812">
            <a:solidFill>
              <a:srgbClr val="7E7E7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81769" y="3003550"/>
            <a:ext cx="3959066" cy="3091180"/>
          </a:xfrm>
          <a:custGeom>
            <a:avLst/>
            <a:gdLst/>
            <a:ahLst/>
            <a:cxnLst/>
            <a:rect l="l" t="t" r="r" b="b"/>
            <a:pathLst>
              <a:path w="5278755" h="3091179">
                <a:moveTo>
                  <a:pt x="5278234" y="0"/>
                </a:moveTo>
                <a:lnTo>
                  <a:pt x="5268215" y="41330"/>
                </a:lnTo>
                <a:lnTo>
                  <a:pt x="5257674" y="82459"/>
                </a:lnTo>
                <a:lnTo>
                  <a:pt x="5246615" y="123383"/>
                </a:lnTo>
                <a:lnTo>
                  <a:pt x="5235040" y="164101"/>
                </a:lnTo>
                <a:lnTo>
                  <a:pt x="5222952" y="204611"/>
                </a:lnTo>
                <a:lnTo>
                  <a:pt x="5210353" y="244912"/>
                </a:lnTo>
                <a:lnTo>
                  <a:pt x="5197247" y="285002"/>
                </a:lnTo>
                <a:lnTo>
                  <a:pt x="5183637" y="324880"/>
                </a:lnTo>
                <a:lnTo>
                  <a:pt x="5169524" y="364544"/>
                </a:lnTo>
                <a:lnTo>
                  <a:pt x="5154913" y="403992"/>
                </a:lnTo>
                <a:lnTo>
                  <a:pt x="5139805" y="443222"/>
                </a:lnTo>
                <a:lnTo>
                  <a:pt x="5124203" y="482233"/>
                </a:lnTo>
                <a:lnTo>
                  <a:pt x="5108111" y="521024"/>
                </a:lnTo>
                <a:lnTo>
                  <a:pt x="5091532" y="559593"/>
                </a:lnTo>
                <a:lnTo>
                  <a:pt x="5074467" y="597937"/>
                </a:lnTo>
                <a:lnTo>
                  <a:pt x="5056920" y="636056"/>
                </a:lnTo>
                <a:lnTo>
                  <a:pt x="5038893" y="673947"/>
                </a:lnTo>
                <a:lnTo>
                  <a:pt x="5020390" y="711610"/>
                </a:lnTo>
                <a:lnTo>
                  <a:pt x="5001413" y="749042"/>
                </a:lnTo>
                <a:lnTo>
                  <a:pt x="4981965" y="786243"/>
                </a:lnTo>
                <a:lnTo>
                  <a:pt x="4962048" y="823209"/>
                </a:lnTo>
                <a:lnTo>
                  <a:pt x="4941667" y="859940"/>
                </a:lnTo>
                <a:lnTo>
                  <a:pt x="4920822" y="896434"/>
                </a:lnTo>
                <a:lnTo>
                  <a:pt x="4899518" y="932689"/>
                </a:lnTo>
                <a:lnTo>
                  <a:pt x="4877757" y="968704"/>
                </a:lnTo>
                <a:lnTo>
                  <a:pt x="4855541" y="1004477"/>
                </a:lnTo>
                <a:lnTo>
                  <a:pt x="4832874" y="1040006"/>
                </a:lnTo>
                <a:lnTo>
                  <a:pt x="4809758" y="1075290"/>
                </a:lnTo>
                <a:lnTo>
                  <a:pt x="4786197" y="1110328"/>
                </a:lnTo>
                <a:lnTo>
                  <a:pt x="4762193" y="1145116"/>
                </a:lnTo>
                <a:lnTo>
                  <a:pt x="4737748" y="1179655"/>
                </a:lnTo>
                <a:lnTo>
                  <a:pt x="4712866" y="1213942"/>
                </a:lnTo>
                <a:lnTo>
                  <a:pt x="4687549" y="1247975"/>
                </a:lnTo>
                <a:lnTo>
                  <a:pt x="4661801" y="1281754"/>
                </a:lnTo>
                <a:lnTo>
                  <a:pt x="4635623" y="1315276"/>
                </a:lnTo>
                <a:lnTo>
                  <a:pt x="4609019" y="1348539"/>
                </a:lnTo>
                <a:lnTo>
                  <a:pt x="4581992" y="1381543"/>
                </a:lnTo>
                <a:lnTo>
                  <a:pt x="4554544" y="1414284"/>
                </a:lnTo>
                <a:lnTo>
                  <a:pt x="4526679" y="1446763"/>
                </a:lnTo>
                <a:lnTo>
                  <a:pt x="4498398" y="1478977"/>
                </a:lnTo>
                <a:lnTo>
                  <a:pt x="4469706" y="1510924"/>
                </a:lnTo>
                <a:lnTo>
                  <a:pt x="4440604" y="1542604"/>
                </a:lnTo>
                <a:lnTo>
                  <a:pt x="4411095" y="1574013"/>
                </a:lnTo>
                <a:lnTo>
                  <a:pt x="4381182" y="1605151"/>
                </a:lnTo>
                <a:lnTo>
                  <a:pt x="4350869" y="1636016"/>
                </a:lnTo>
                <a:lnTo>
                  <a:pt x="4320157" y="1666606"/>
                </a:lnTo>
                <a:lnTo>
                  <a:pt x="4289050" y="1696920"/>
                </a:lnTo>
                <a:lnTo>
                  <a:pt x="4257550" y="1726956"/>
                </a:lnTo>
                <a:lnTo>
                  <a:pt x="4225661" y="1756713"/>
                </a:lnTo>
                <a:lnTo>
                  <a:pt x="4193385" y="1786188"/>
                </a:lnTo>
                <a:lnTo>
                  <a:pt x="4160724" y="1815381"/>
                </a:lnTo>
                <a:lnTo>
                  <a:pt x="4127682" y="1844289"/>
                </a:lnTo>
                <a:lnTo>
                  <a:pt x="4094262" y="1872910"/>
                </a:lnTo>
                <a:lnTo>
                  <a:pt x="4060465" y="1901244"/>
                </a:lnTo>
                <a:lnTo>
                  <a:pt x="4026296" y="1929289"/>
                </a:lnTo>
                <a:lnTo>
                  <a:pt x="3991757" y="1957043"/>
                </a:lnTo>
                <a:lnTo>
                  <a:pt x="3956850" y="1984504"/>
                </a:lnTo>
                <a:lnTo>
                  <a:pt x="3921579" y="2011670"/>
                </a:lnTo>
                <a:lnTo>
                  <a:pt x="3885946" y="2038541"/>
                </a:lnTo>
                <a:lnTo>
                  <a:pt x="3849954" y="2065114"/>
                </a:lnTo>
                <a:lnTo>
                  <a:pt x="3813605" y="2091388"/>
                </a:lnTo>
                <a:lnTo>
                  <a:pt x="3776904" y="2117361"/>
                </a:lnTo>
                <a:lnTo>
                  <a:pt x="3739852" y="2143031"/>
                </a:lnTo>
                <a:lnTo>
                  <a:pt x="3702452" y="2168398"/>
                </a:lnTo>
                <a:lnTo>
                  <a:pt x="3664707" y="2193459"/>
                </a:lnTo>
                <a:lnTo>
                  <a:pt x="3626620" y="2218212"/>
                </a:lnTo>
                <a:lnTo>
                  <a:pt x="3588194" y="2242656"/>
                </a:lnTo>
                <a:lnTo>
                  <a:pt x="3549431" y="2266790"/>
                </a:lnTo>
                <a:lnTo>
                  <a:pt x="3510335" y="2290611"/>
                </a:lnTo>
                <a:lnTo>
                  <a:pt x="3470907" y="2314118"/>
                </a:lnTo>
                <a:lnTo>
                  <a:pt x="3431152" y="2337310"/>
                </a:lnTo>
                <a:lnTo>
                  <a:pt x="3391071" y="2360185"/>
                </a:lnTo>
                <a:lnTo>
                  <a:pt x="3350668" y="2382740"/>
                </a:lnTo>
                <a:lnTo>
                  <a:pt x="3309945" y="2404975"/>
                </a:lnTo>
                <a:lnTo>
                  <a:pt x="3268905" y="2426889"/>
                </a:lnTo>
                <a:lnTo>
                  <a:pt x="3227550" y="2448478"/>
                </a:lnTo>
                <a:lnTo>
                  <a:pt x="3185885" y="2469742"/>
                </a:lnTo>
                <a:lnTo>
                  <a:pt x="3143911" y="2490679"/>
                </a:lnTo>
                <a:lnTo>
                  <a:pt x="3101631" y="2511287"/>
                </a:lnTo>
                <a:lnTo>
                  <a:pt x="3059049" y="2531565"/>
                </a:lnTo>
                <a:lnTo>
                  <a:pt x="3016166" y="2551511"/>
                </a:lnTo>
                <a:lnTo>
                  <a:pt x="2972986" y="2571123"/>
                </a:lnTo>
                <a:lnTo>
                  <a:pt x="2929512" y="2590401"/>
                </a:lnTo>
                <a:lnTo>
                  <a:pt x="2885745" y="2609341"/>
                </a:lnTo>
                <a:lnTo>
                  <a:pt x="2841690" y="2627943"/>
                </a:lnTo>
                <a:lnTo>
                  <a:pt x="2797349" y="2646205"/>
                </a:lnTo>
                <a:lnTo>
                  <a:pt x="2752725" y="2664125"/>
                </a:lnTo>
                <a:lnTo>
                  <a:pt x="2707820" y="2681701"/>
                </a:lnTo>
                <a:lnTo>
                  <a:pt x="2662637" y="2698933"/>
                </a:lnTo>
                <a:lnTo>
                  <a:pt x="2617180" y="2715818"/>
                </a:lnTo>
                <a:lnTo>
                  <a:pt x="2571450" y="2732354"/>
                </a:lnTo>
                <a:lnTo>
                  <a:pt x="2525451" y="2748541"/>
                </a:lnTo>
                <a:lnTo>
                  <a:pt x="2479186" y="2764376"/>
                </a:lnTo>
                <a:lnTo>
                  <a:pt x="2432657" y="2779858"/>
                </a:lnTo>
                <a:lnTo>
                  <a:pt x="2385867" y="2794985"/>
                </a:lnTo>
                <a:lnTo>
                  <a:pt x="2338819" y="2809756"/>
                </a:lnTo>
                <a:lnTo>
                  <a:pt x="2291516" y="2824169"/>
                </a:lnTo>
                <a:lnTo>
                  <a:pt x="2243960" y="2838221"/>
                </a:lnTo>
                <a:lnTo>
                  <a:pt x="2196155" y="2851913"/>
                </a:lnTo>
                <a:lnTo>
                  <a:pt x="2148102" y="2865241"/>
                </a:lnTo>
                <a:lnTo>
                  <a:pt x="2099806" y="2878205"/>
                </a:lnTo>
                <a:lnTo>
                  <a:pt x="2051269" y="2890802"/>
                </a:lnTo>
                <a:lnTo>
                  <a:pt x="2002493" y="2903032"/>
                </a:lnTo>
                <a:lnTo>
                  <a:pt x="1953481" y="2914891"/>
                </a:lnTo>
                <a:lnTo>
                  <a:pt x="1904237" y="2926380"/>
                </a:lnTo>
                <a:lnTo>
                  <a:pt x="1854762" y="2937496"/>
                </a:lnTo>
                <a:lnTo>
                  <a:pt x="1805060" y="2948237"/>
                </a:lnTo>
                <a:lnTo>
                  <a:pt x="1755134" y="2958603"/>
                </a:lnTo>
                <a:lnTo>
                  <a:pt x="1704986" y="2968590"/>
                </a:lnTo>
                <a:lnTo>
                  <a:pt x="1654620" y="2978198"/>
                </a:lnTo>
                <a:lnTo>
                  <a:pt x="1604037" y="2987425"/>
                </a:lnTo>
                <a:lnTo>
                  <a:pt x="1553241" y="2996270"/>
                </a:lnTo>
                <a:lnTo>
                  <a:pt x="1502235" y="3004730"/>
                </a:lnTo>
                <a:lnTo>
                  <a:pt x="1451021" y="3012804"/>
                </a:lnTo>
                <a:lnTo>
                  <a:pt x="1399602" y="3020491"/>
                </a:lnTo>
                <a:lnTo>
                  <a:pt x="1347981" y="3027788"/>
                </a:lnTo>
                <a:lnTo>
                  <a:pt x="1296161" y="3034695"/>
                </a:lnTo>
                <a:lnTo>
                  <a:pt x="1244144" y="3041209"/>
                </a:lnTo>
                <a:lnTo>
                  <a:pt x="1191934" y="3047329"/>
                </a:lnTo>
                <a:lnTo>
                  <a:pt x="1139533" y="3053053"/>
                </a:lnTo>
                <a:lnTo>
                  <a:pt x="1086944" y="3058380"/>
                </a:lnTo>
                <a:lnTo>
                  <a:pt x="1034170" y="3063308"/>
                </a:lnTo>
                <a:lnTo>
                  <a:pt x="981214" y="3067836"/>
                </a:lnTo>
                <a:lnTo>
                  <a:pt x="928078" y="3071961"/>
                </a:lnTo>
                <a:lnTo>
                  <a:pt x="874765" y="3075682"/>
                </a:lnTo>
                <a:lnTo>
                  <a:pt x="821278" y="3078997"/>
                </a:lnTo>
                <a:lnTo>
                  <a:pt x="767620" y="3081905"/>
                </a:lnTo>
                <a:lnTo>
                  <a:pt x="713793" y="3084405"/>
                </a:lnTo>
                <a:lnTo>
                  <a:pt x="659801" y="3086494"/>
                </a:lnTo>
                <a:lnTo>
                  <a:pt x="605646" y="3088171"/>
                </a:lnTo>
                <a:lnTo>
                  <a:pt x="551331" y="3089434"/>
                </a:lnTo>
                <a:lnTo>
                  <a:pt x="496859" y="3090282"/>
                </a:lnTo>
                <a:lnTo>
                  <a:pt x="442233" y="3090712"/>
                </a:lnTo>
                <a:lnTo>
                  <a:pt x="387455" y="3090724"/>
                </a:lnTo>
                <a:lnTo>
                  <a:pt x="332528" y="3090316"/>
                </a:lnTo>
                <a:lnTo>
                  <a:pt x="277455" y="3089486"/>
                </a:lnTo>
                <a:lnTo>
                  <a:pt x="222239" y="3088232"/>
                </a:lnTo>
                <a:lnTo>
                  <a:pt x="166883" y="3086554"/>
                </a:lnTo>
                <a:lnTo>
                  <a:pt x="111389" y="3084448"/>
                </a:lnTo>
                <a:lnTo>
                  <a:pt x="55760" y="3081914"/>
                </a:lnTo>
                <a:lnTo>
                  <a:pt x="0" y="3078949"/>
                </a:lnTo>
              </a:path>
            </a:pathLst>
          </a:custGeom>
          <a:ln w="190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9516" y="2449069"/>
            <a:ext cx="456248" cy="840105"/>
          </a:xfrm>
          <a:custGeom>
            <a:avLst/>
            <a:gdLst/>
            <a:ahLst/>
            <a:cxnLst/>
            <a:rect l="l" t="t" r="r" b="b"/>
            <a:pathLst>
              <a:path w="608329" h="840104">
                <a:moveTo>
                  <a:pt x="0" y="839724"/>
                </a:moveTo>
                <a:lnTo>
                  <a:pt x="39976" y="837938"/>
                </a:lnTo>
                <a:lnTo>
                  <a:pt x="79263" y="832653"/>
                </a:lnTo>
                <a:lnTo>
                  <a:pt x="117779" y="823981"/>
                </a:lnTo>
                <a:lnTo>
                  <a:pt x="155446" y="812033"/>
                </a:lnTo>
                <a:lnTo>
                  <a:pt x="192182" y="796917"/>
                </a:lnTo>
                <a:lnTo>
                  <a:pt x="227908" y="778746"/>
                </a:lnTo>
                <a:lnTo>
                  <a:pt x="262543" y="757630"/>
                </a:lnTo>
                <a:lnTo>
                  <a:pt x="296007" y="733679"/>
                </a:lnTo>
                <a:lnTo>
                  <a:pt x="328221" y="707004"/>
                </a:lnTo>
                <a:lnTo>
                  <a:pt x="359103" y="677716"/>
                </a:lnTo>
                <a:lnTo>
                  <a:pt x="388573" y="645925"/>
                </a:lnTo>
                <a:lnTo>
                  <a:pt x="416553" y="611742"/>
                </a:lnTo>
                <a:lnTo>
                  <a:pt x="442960" y="575277"/>
                </a:lnTo>
                <a:lnTo>
                  <a:pt x="467716" y="536642"/>
                </a:lnTo>
                <a:lnTo>
                  <a:pt x="490740" y="495946"/>
                </a:lnTo>
                <a:lnTo>
                  <a:pt x="511951" y="453300"/>
                </a:lnTo>
                <a:lnTo>
                  <a:pt x="531270" y="408815"/>
                </a:lnTo>
                <a:lnTo>
                  <a:pt x="548617" y="362602"/>
                </a:lnTo>
                <a:lnTo>
                  <a:pt x="563910" y="314770"/>
                </a:lnTo>
                <a:lnTo>
                  <a:pt x="577071" y="265432"/>
                </a:lnTo>
                <a:lnTo>
                  <a:pt x="588019" y="214696"/>
                </a:lnTo>
                <a:lnTo>
                  <a:pt x="596673" y="162675"/>
                </a:lnTo>
                <a:lnTo>
                  <a:pt x="602954" y="109478"/>
                </a:lnTo>
                <a:lnTo>
                  <a:pt x="606782" y="55216"/>
                </a:lnTo>
                <a:lnTo>
                  <a:pt x="608076" y="0"/>
                </a:lnTo>
              </a:path>
            </a:pathLst>
          </a:custGeom>
          <a:ln w="12192">
            <a:solidFill>
              <a:srgbClr val="F6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0031" y="2452116"/>
            <a:ext cx="456248" cy="838200"/>
          </a:xfrm>
          <a:custGeom>
            <a:avLst/>
            <a:gdLst/>
            <a:ahLst/>
            <a:cxnLst/>
            <a:rect l="l" t="t" r="r" b="b"/>
            <a:pathLst>
              <a:path w="608329" h="838200">
                <a:moveTo>
                  <a:pt x="608076" y="838200"/>
                </a:moveTo>
                <a:lnTo>
                  <a:pt x="568099" y="836417"/>
                </a:lnTo>
                <a:lnTo>
                  <a:pt x="528812" y="831141"/>
                </a:lnTo>
                <a:lnTo>
                  <a:pt x="490296" y="822484"/>
                </a:lnTo>
                <a:lnTo>
                  <a:pt x="452629" y="810556"/>
                </a:lnTo>
                <a:lnTo>
                  <a:pt x="415893" y="795467"/>
                </a:lnTo>
                <a:lnTo>
                  <a:pt x="380167" y="777327"/>
                </a:lnTo>
                <a:lnTo>
                  <a:pt x="345532" y="756247"/>
                </a:lnTo>
                <a:lnTo>
                  <a:pt x="312068" y="732338"/>
                </a:lnTo>
                <a:lnTo>
                  <a:pt x="279854" y="705710"/>
                </a:lnTo>
                <a:lnTo>
                  <a:pt x="248972" y="676473"/>
                </a:lnTo>
                <a:lnTo>
                  <a:pt x="219502" y="644738"/>
                </a:lnTo>
                <a:lnTo>
                  <a:pt x="191522" y="610615"/>
                </a:lnTo>
                <a:lnTo>
                  <a:pt x="165115" y="574215"/>
                </a:lnTo>
                <a:lnTo>
                  <a:pt x="140359" y="535648"/>
                </a:lnTo>
                <a:lnTo>
                  <a:pt x="117335" y="495025"/>
                </a:lnTo>
                <a:lnTo>
                  <a:pt x="96124" y="452456"/>
                </a:lnTo>
                <a:lnTo>
                  <a:pt x="76805" y="408052"/>
                </a:lnTo>
                <a:lnTo>
                  <a:pt x="59458" y="361923"/>
                </a:lnTo>
                <a:lnTo>
                  <a:pt x="44165" y="314179"/>
                </a:lnTo>
                <a:lnTo>
                  <a:pt x="31004" y="264932"/>
                </a:lnTo>
                <a:lnTo>
                  <a:pt x="20056" y="214290"/>
                </a:lnTo>
                <a:lnTo>
                  <a:pt x="11402" y="162366"/>
                </a:lnTo>
                <a:lnTo>
                  <a:pt x="5121" y="109269"/>
                </a:lnTo>
                <a:lnTo>
                  <a:pt x="1293" y="55110"/>
                </a:lnTo>
                <a:lnTo>
                  <a:pt x="0" y="0"/>
                </a:lnTo>
              </a:path>
            </a:pathLst>
          </a:custGeom>
          <a:ln w="12192">
            <a:solidFill>
              <a:srgbClr val="F6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69499" y="2180081"/>
            <a:ext cx="1005364" cy="6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spcBef>
                <a:spcPts val="95"/>
              </a:spcBef>
            </a:pP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575" spc="15" baseline="-21164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endParaRPr sz="1575" baseline="-21164">
              <a:latin typeface="Arial"/>
              <a:cs typeface="Arial"/>
            </a:endParaRPr>
          </a:p>
          <a:p>
            <a:pPr marL="12700">
              <a:spcBef>
                <a:spcPts val="1180"/>
              </a:spcBef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Cn</a:t>
            </a:r>
            <a:r>
              <a:rPr sz="1575" baseline="-21164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32972" y="2727705"/>
            <a:ext cx="1238250" cy="3297554"/>
          </a:xfrm>
          <a:custGeom>
            <a:avLst/>
            <a:gdLst/>
            <a:ahLst/>
            <a:cxnLst/>
            <a:rect l="l" t="t" r="r" b="b"/>
            <a:pathLst>
              <a:path w="1651000" h="3297554">
                <a:moveTo>
                  <a:pt x="1650873" y="3297047"/>
                </a:moveTo>
                <a:lnTo>
                  <a:pt x="1601681" y="3295258"/>
                </a:lnTo>
                <a:lnTo>
                  <a:pt x="1552625" y="3288918"/>
                </a:lnTo>
                <a:lnTo>
                  <a:pt x="1503728" y="3278074"/>
                </a:lnTo>
                <a:lnTo>
                  <a:pt x="1455015" y="3262775"/>
                </a:lnTo>
                <a:lnTo>
                  <a:pt x="1406509" y="3243068"/>
                </a:lnTo>
                <a:lnTo>
                  <a:pt x="1358233" y="3219000"/>
                </a:lnTo>
                <a:lnTo>
                  <a:pt x="1310213" y="3190620"/>
                </a:lnTo>
                <a:lnTo>
                  <a:pt x="1262472" y="3157974"/>
                </a:lnTo>
                <a:lnTo>
                  <a:pt x="1215033" y="3121111"/>
                </a:lnTo>
                <a:lnTo>
                  <a:pt x="1167922" y="3080078"/>
                </a:lnTo>
                <a:lnTo>
                  <a:pt x="1121161" y="3034923"/>
                </a:lnTo>
                <a:lnTo>
                  <a:pt x="1074774" y="2985694"/>
                </a:lnTo>
                <a:lnTo>
                  <a:pt x="1028786" y="2932438"/>
                </a:lnTo>
                <a:lnTo>
                  <a:pt x="983220" y="2875203"/>
                </a:lnTo>
                <a:lnTo>
                  <a:pt x="938101" y="2814037"/>
                </a:lnTo>
                <a:lnTo>
                  <a:pt x="915716" y="2781995"/>
                </a:lnTo>
                <a:lnTo>
                  <a:pt x="893452" y="2748987"/>
                </a:lnTo>
                <a:lnTo>
                  <a:pt x="871311" y="2715021"/>
                </a:lnTo>
                <a:lnTo>
                  <a:pt x="849297" y="2680101"/>
                </a:lnTo>
                <a:lnTo>
                  <a:pt x="827413" y="2644234"/>
                </a:lnTo>
                <a:lnTo>
                  <a:pt x="805660" y="2607427"/>
                </a:lnTo>
                <a:lnTo>
                  <a:pt x="784044" y="2569684"/>
                </a:lnTo>
                <a:lnTo>
                  <a:pt x="762565" y="2531012"/>
                </a:lnTo>
                <a:lnTo>
                  <a:pt x="741229" y="2491417"/>
                </a:lnTo>
                <a:lnTo>
                  <a:pt x="720036" y="2450904"/>
                </a:lnTo>
                <a:lnTo>
                  <a:pt x="698992" y="2409480"/>
                </a:lnTo>
                <a:lnTo>
                  <a:pt x="678097" y="2367151"/>
                </a:lnTo>
                <a:lnTo>
                  <a:pt x="657356" y="2323922"/>
                </a:lnTo>
                <a:lnTo>
                  <a:pt x="636772" y="2279800"/>
                </a:lnTo>
                <a:lnTo>
                  <a:pt x="616347" y="2234790"/>
                </a:lnTo>
                <a:lnTo>
                  <a:pt x="596084" y="2188899"/>
                </a:lnTo>
                <a:lnTo>
                  <a:pt x="575987" y="2142132"/>
                </a:lnTo>
                <a:lnTo>
                  <a:pt x="556058" y="2094496"/>
                </a:lnTo>
                <a:lnTo>
                  <a:pt x="536300" y="2045996"/>
                </a:lnTo>
                <a:lnTo>
                  <a:pt x="516717" y="1996639"/>
                </a:lnTo>
                <a:lnTo>
                  <a:pt x="497311" y="1946429"/>
                </a:lnTo>
                <a:lnTo>
                  <a:pt x="478085" y="1895374"/>
                </a:lnTo>
                <a:lnTo>
                  <a:pt x="459043" y="1843479"/>
                </a:lnTo>
                <a:lnTo>
                  <a:pt x="440187" y="1790750"/>
                </a:lnTo>
                <a:lnTo>
                  <a:pt x="421520" y="1737194"/>
                </a:lnTo>
                <a:lnTo>
                  <a:pt x="403046" y="1682815"/>
                </a:lnTo>
                <a:lnTo>
                  <a:pt x="384767" y="1627621"/>
                </a:lnTo>
                <a:lnTo>
                  <a:pt x="366686" y="1571616"/>
                </a:lnTo>
                <a:lnTo>
                  <a:pt x="348807" y="1514807"/>
                </a:lnTo>
                <a:lnTo>
                  <a:pt x="331131" y="1457201"/>
                </a:lnTo>
                <a:lnTo>
                  <a:pt x="313663" y="1398802"/>
                </a:lnTo>
                <a:lnTo>
                  <a:pt x="296405" y="1339617"/>
                </a:lnTo>
                <a:lnTo>
                  <a:pt x="279361" y="1279652"/>
                </a:lnTo>
                <a:lnTo>
                  <a:pt x="262532" y="1218912"/>
                </a:lnTo>
                <a:lnTo>
                  <a:pt x="245923" y="1157405"/>
                </a:lnTo>
                <a:lnTo>
                  <a:pt x="229536" y="1095134"/>
                </a:lnTo>
                <a:lnTo>
                  <a:pt x="213374" y="1032108"/>
                </a:lnTo>
                <a:lnTo>
                  <a:pt x="197441" y="968331"/>
                </a:lnTo>
                <a:lnTo>
                  <a:pt x="181738" y="903810"/>
                </a:lnTo>
                <a:lnTo>
                  <a:pt x="166270" y="838550"/>
                </a:lnTo>
                <a:lnTo>
                  <a:pt x="151038" y="772558"/>
                </a:lnTo>
                <a:lnTo>
                  <a:pt x="136047" y="705839"/>
                </a:lnTo>
                <a:lnTo>
                  <a:pt x="121299" y="638399"/>
                </a:lnTo>
                <a:lnTo>
                  <a:pt x="106797" y="570245"/>
                </a:lnTo>
                <a:lnTo>
                  <a:pt x="92544" y="501382"/>
                </a:lnTo>
                <a:lnTo>
                  <a:pt x="78543" y="431817"/>
                </a:lnTo>
                <a:lnTo>
                  <a:pt x="64798" y="361554"/>
                </a:lnTo>
                <a:lnTo>
                  <a:pt x="51310" y="290601"/>
                </a:lnTo>
                <a:lnTo>
                  <a:pt x="38083" y="218963"/>
                </a:lnTo>
                <a:lnTo>
                  <a:pt x="25121" y="146646"/>
                </a:lnTo>
                <a:lnTo>
                  <a:pt x="12425" y="73656"/>
                </a:lnTo>
                <a:lnTo>
                  <a:pt x="0" y="0"/>
                </a:lnTo>
              </a:path>
            </a:pathLst>
          </a:custGeom>
          <a:ln w="19050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0606" y="3122169"/>
            <a:ext cx="2651284" cy="2930525"/>
          </a:xfrm>
          <a:custGeom>
            <a:avLst/>
            <a:gdLst/>
            <a:ahLst/>
            <a:cxnLst/>
            <a:rect l="l" t="t" r="r" b="b"/>
            <a:pathLst>
              <a:path w="3535045" h="2930525">
                <a:moveTo>
                  <a:pt x="3534791" y="2930080"/>
                </a:moveTo>
                <a:lnTo>
                  <a:pt x="3492425" y="2930489"/>
                </a:lnTo>
                <a:lnTo>
                  <a:pt x="3450114" y="2930240"/>
                </a:lnTo>
                <a:lnTo>
                  <a:pt x="3407860" y="2929334"/>
                </a:lnTo>
                <a:lnTo>
                  <a:pt x="3365666" y="2927776"/>
                </a:lnTo>
                <a:lnTo>
                  <a:pt x="3323536" y="2925566"/>
                </a:lnTo>
                <a:lnTo>
                  <a:pt x="3281472" y="2922708"/>
                </a:lnTo>
                <a:lnTo>
                  <a:pt x="3239478" y="2919204"/>
                </a:lnTo>
                <a:lnTo>
                  <a:pt x="3197555" y="2915056"/>
                </a:lnTo>
                <a:lnTo>
                  <a:pt x="3155707" y="2910267"/>
                </a:lnTo>
                <a:lnTo>
                  <a:pt x="3113938" y="2904839"/>
                </a:lnTo>
                <a:lnTo>
                  <a:pt x="3072249" y="2898775"/>
                </a:lnTo>
                <a:lnTo>
                  <a:pt x="3030644" y="2892077"/>
                </a:lnTo>
                <a:lnTo>
                  <a:pt x="2989126" y="2884748"/>
                </a:lnTo>
                <a:lnTo>
                  <a:pt x="2947698" y="2876790"/>
                </a:lnTo>
                <a:lnTo>
                  <a:pt x="2906363" y="2868205"/>
                </a:lnTo>
                <a:lnTo>
                  <a:pt x="2865124" y="2858996"/>
                </a:lnTo>
                <a:lnTo>
                  <a:pt x="2823983" y="2849165"/>
                </a:lnTo>
                <a:lnTo>
                  <a:pt x="2782943" y="2838715"/>
                </a:lnTo>
                <a:lnTo>
                  <a:pt x="2742009" y="2827649"/>
                </a:lnTo>
                <a:lnTo>
                  <a:pt x="2701181" y="2815967"/>
                </a:lnTo>
                <a:lnTo>
                  <a:pt x="2660464" y="2803675"/>
                </a:lnTo>
                <a:lnTo>
                  <a:pt x="2619861" y="2790772"/>
                </a:lnTo>
                <a:lnTo>
                  <a:pt x="2579374" y="2777263"/>
                </a:lnTo>
                <a:lnTo>
                  <a:pt x="2539006" y="2763149"/>
                </a:lnTo>
                <a:lnTo>
                  <a:pt x="2498760" y="2748432"/>
                </a:lnTo>
                <a:lnTo>
                  <a:pt x="2458640" y="2733116"/>
                </a:lnTo>
                <a:lnTo>
                  <a:pt x="2418648" y="2717203"/>
                </a:lnTo>
                <a:lnTo>
                  <a:pt x="2378786" y="2700695"/>
                </a:lnTo>
                <a:lnTo>
                  <a:pt x="2339059" y="2683595"/>
                </a:lnTo>
                <a:lnTo>
                  <a:pt x="2299469" y="2665905"/>
                </a:lnTo>
                <a:lnTo>
                  <a:pt x="2260019" y="2647627"/>
                </a:lnTo>
                <a:lnTo>
                  <a:pt x="2220711" y="2628764"/>
                </a:lnTo>
                <a:lnTo>
                  <a:pt x="2181549" y="2609318"/>
                </a:lnTo>
                <a:lnTo>
                  <a:pt x="2142537" y="2589292"/>
                </a:lnTo>
                <a:lnTo>
                  <a:pt x="2103675" y="2568689"/>
                </a:lnTo>
                <a:lnTo>
                  <a:pt x="2064969" y="2547510"/>
                </a:lnTo>
                <a:lnTo>
                  <a:pt x="2026420" y="2525758"/>
                </a:lnTo>
                <a:lnTo>
                  <a:pt x="1988031" y="2503436"/>
                </a:lnTo>
                <a:lnTo>
                  <a:pt x="1949807" y="2480546"/>
                </a:lnTo>
                <a:lnTo>
                  <a:pt x="1911748" y="2457091"/>
                </a:lnTo>
                <a:lnTo>
                  <a:pt x="1873859" y="2433072"/>
                </a:lnTo>
                <a:lnTo>
                  <a:pt x="1836142" y="2408493"/>
                </a:lnTo>
                <a:lnTo>
                  <a:pt x="1798601" y="2383355"/>
                </a:lnTo>
                <a:lnTo>
                  <a:pt x="1761238" y="2357662"/>
                </a:lnTo>
                <a:lnTo>
                  <a:pt x="1724056" y="2331415"/>
                </a:lnTo>
                <a:lnTo>
                  <a:pt x="1687058" y="2304617"/>
                </a:lnTo>
                <a:lnTo>
                  <a:pt x="1650247" y="2277271"/>
                </a:lnTo>
                <a:lnTo>
                  <a:pt x="1613626" y="2249379"/>
                </a:lnTo>
                <a:lnTo>
                  <a:pt x="1577199" y="2220943"/>
                </a:lnTo>
                <a:lnTo>
                  <a:pt x="1540967" y="2191966"/>
                </a:lnTo>
                <a:lnTo>
                  <a:pt x="1504934" y="2162451"/>
                </a:lnTo>
                <a:lnTo>
                  <a:pt x="1469102" y="2132399"/>
                </a:lnTo>
                <a:lnTo>
                  <a:pt x="1433476" y="2101813"/>
                </a:lnTo>
                <a:lnTo>
                  <a:pt x="1398057" y="2070696"/>
                </a:lnTo>
                <a:lnTo>
                  <a:pt x="1362849" y="2039050"/>
                </a:lnTo>
                <a:lnTo>
                  <a:pt x="1327855" y="2006878"/>
                </a:lnTo>
                <a:lnTo>
                  <a:pt x="1293077" y="1974181"/>
                </a:lnTo>
                <a:lnTo>
                  <a:pt x="1258518" y="1940963"/>
                </a:lnTo>
                <a:lnTo>
                  <a:pt x="1224182" y="1907226"/>
                </a:lnTo>
                <a:lnTo>
                  <a:pt x="1190072" y="1872971"/>
                </a:lnTo>
                <a:lnTo>
                  <a:pt x="1156190" y="1838203"/>
                </a:lnTo>
                <a:lnTo>
                  <a:pt x="1122539" y="1802923"/>
                </a:lnTo>
                <a:lnTo>
                  <a:pt x="1089122" y="1767133"/>
                </a:lnTo>
                <a:lnTo>
                  <a:pt x="1055943" y="1730836"/>
                </a:lnTo>
                <a:lnTo>
                  <a:pt x="1023003" y="1694035"/>
                </a:lnTo>
                <a:lnTo>
                  <a:pt x="990307" y="1656732"/>
                </a:lnTo>
                <a:lnTo>
                  <a:pt x="957857" y="1618929"/>
                </a:lnTo>
                <a:lnTo>
                  <a:pt x="925655" y="1580629"/>
                </a:lnTo>
                <a:lnTo>
                  <a:pt x="893706" y="1541834"/>
                </a:lnTo>
                <a:lnTo>
                  <a:pt x="862012" y="1502547"/>
                </a:lnTo>
                <a:lnTo>
                  <a:pt x="830575" y="1462769"/>
                </a:lnTo>
                <a:lnTo>
                  <a:pt x="799399" y="1422505"/>
                </a:lnTo>
                <a:lnTo>
                  <a:pt x="768487" y="1381755"/>
                </a:lnTo>
                <a:lnTo>
                  <a:pt x="737841" y="1340523"/>
                </a:lnTo>
                <a:lnTo>
                  <a:pt x="707466" y="1298810"/>
                </a:lnTo>
                <a:lnTo>
                  <a:pt x="677362" y="1256620"/>
                </a:lnTo>
                <a:lnTo>
                  <a:pt x="647534" y="1213955"/>
                </a:lnTo>
                <a:lnTo>
                  <a:pt x="617985" y="1170817"/>
                </a:lnTo>
                <a:lnTo>
                  <a:pt x="588717" y="1127208"/>
                </a:lnTo>
                <a:lnTo>
                  <a:pt x="559733" y="1083132"/>
                </a:lnTo>
                <a:lnTo>
                  <a:pt x="531037" y="1038590"/>
                </a:lnTo>
                <a:lnTo>
                  <a:pt x="502631" y="993585"/>
                </a:lnTo>
                <a:lnTo>
                  <a:pt x="474518" y="948119"/>
                </a:lnTo>
                <a:lnTo>
                  <a:pt x="446701" y="902195"/>
                </a:lnTo>
                <a:lnTo>
                  <a:pt x="419184" y="855815"/>
                </a:lnTo>
                <a:lnTo>
                  <a:pt x="391968" y="808983"/>
                </a:lnTo>
                <a:lnTo>
                  <a:pt x="365057" y="761699"/>
                </a:lnTo>
                <a:lnTo>
                  <a:pt x="338455" y="713967"/>
                </a:lnTo>
                <a:lnTo>
                  <a:pt x="312163" y="665789"/>
                </a:lnTo>
                <a:lnTo>
                  <a:pt x="286185" y="617167"/>
                </a:lnTo>
                <a:lnTo>
                  <a:pt x="260523" y="568104"/>
                </a:lnTo>
                <a:lnTo>
                  <a:pt x="235182" y="518603"/>
                </a:lnTo>
                <a:lnTo>
                  <a:pt x="210163" y="468665"/>
                </a:lnTo>
                <a:lnTo>
                  <a:pt x="185470" y="418294"/>
                </a:lnTo>
                <a:lnTo>
                  <a:pt x="161105" y="367491"/>
                </a:lnTo>
                <a:lnTo>
                  <a:pt x="137072" y="316259"/>
                </a:lnTo>
                <a:lnTo>
                  <a:pt x="113373" y="264601"/>
                </a:lnTo>
                <a:lnTo>
                  <a:pt x="90012" y="212519"/>
                </a:lnTo>
                <a:lnTo>
                  <a:pt x="66991" y="160016"/>
                </a:lnTo>
                <a:lnTo>
                  <a:pt x="44313" y="107093"/>
                </a:lnTo>
                <a:lnTo>
                  <a:pt x="21982" y="53753"/>
                </a:lnTo>
                <a:lnTo>
                  <a:pt x="0" y="0"/>
                </a:lnTo>
              </a:path>
            </a:pathLst>
          </a:custGeom>
          <a:ln w="19050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90182" y="3126486"/>
            <a:ext cx="31480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CnA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07337" y="2846833"/>
            <a:ext cx="1175385" cy="1236345"/>
          </a:xfrm>
          <a:custGeom>
            <a:avLst/>
            <a:gdLst/>
            <a:ahLst/>
            <a:cxnLst/>
            <a:rect l="l" t="t" r="r" b="b"/>
            <a:pathLst>
              <a:path w="1567179" h="1236345">
                <a:moveTo>
                  <a:pt x="0" y="1235963"/>
                </a:moveTo>
                <a:lnTo>
                  <a:pt x="53867" y="1235247"/>
                </a:lnTo>
                <a:lnTo>
                  <a:pt x="107279" y="1233112"/>
                </a:lnTo>
                <a:lnTo>
                  <a:pt x="160205" y="1229583"/>
                </a:lnTo>
                <a:lnTo>
                  <a:pt x="212617" y="1224681"/>
                </a:lnTo>
                <a:lnTo>
                  <a:pt x="264485" y="1218430"/>
                </a:lnTo>
                <a:lnTo>
                  <a:pt x="315781" y="1210854"/>
                </a:lnTo>
                <a:lnTo>
                  <a:pt x="366475" y="1201975"/>
                </a:lnTo>
                <a:lnTo>
                  <a:pt x="416537" y="1191815"/>
                </a:lnTo>
                <a:lnTo>
                  <a:pt x="465939" y="1180399"/>
                </a:lnTo>
                <a:lnTo>
                  <a:pt x="514652" y="1167749"/>
                </a:lnTo>
                <a:lnTo>
                  <a:pt x="562647" y="1153887"/>
                </a:lnTo>
                <a:lnTo>
                  <a:pt x="609893" y="1138838"/>
                </a:lnTo>
                <a:lnTo>
                  <a:pt x="656363" y="1122624"/>
                </a:lnTo>
                <a:lnTo>
                  <a:pt x="702027" y="1105268"/>
                </a:lnTo>
                <a:lnTo>
                  <a:pt x="746855" y="1086794"/>
                </a:lnTo>
                <a:lnTo>
                  <a:pt x="790819" y="1067223"/>
                </a:lnTo>
                <a:lnTo>
                  <a:pt x="833890" y="1046579"/>
                </a:lnTo>
                <a:lnTo>
                  <a:pt x="876038" y="1024886"/>
                </a:lnTo>
                <a:lnTo>
                  <a:pt x="917234" y="1002165"/>
                </a:lnTo>
                <a:lnTo>
                  <a:pt x="957449" y="978441"/>
                </a:lnTo>
                <a:lnTo>
                  <a:pt x="996654" y="953736"/>
                </a:lnTo>
                <a:lnTo>
                  <a:pt x="1034819" y="928073"/>
                </a:lnTo>
                <a:lnTo>
                  <a:pt x="1071916" y="901475"/>
                </a:lnTo>
                <a:lnTo>
                  <a:pt x="1107916" y="873966"/>
                </a:lnTo>
                <a:lnTo>
                  <a:pt x="1142788" y="845567"/>
                </a:lnTo>
                <a:lnTo>
                  <a:pt x="1176505" y="816303"/>
                </a:lnTo>
                <a:lnTo>
                  <a:pt x="1209037" y="786196"/>
                </a:lnTo>
                <a:lnTo>
                  <a:pt x="1240354" y="755269"/>
                </a:lnTo>
                <a:lnTo>
                  <a:pt x="1270428" y="723545"/>
                </a:lnTo>
                <a:lnTo>
                  <a:pt x="1299229" y="691048"/>
                </a:lnTo>
                <a:lnTo>
                  <a:pt x="1326729" y="657800"/>
                </a:lnTo>
                <a:lnTo>
                  <a:pt x="1352898" y="623823"/>
                </a:lnTo>
                <a:lnTo>
                  <a:pt x="1377706" y="589143"/>
                </a:lnTo>
                <a:lnTo>
                  <a:pt x="1401126" y="553780"/>
                </a:lnTo>
                <a:lnTo>
                  <a:pt x="1423127" y="517759"/>
                </a:lnTo>
                <a:lnTo>
                  <a:pt x="1443680" y="481101"/>
                </a:lnTo>
                <a:lnTo>
                  <a:pt x="1462757" y="443831"/>
                </a:lnTo>
                <a:lnTo>
                  <a:pt x="1480328" y="405972"/>
                </a:lnTo>
                <a:lnTo>
                  <a:pt x="1496363" y="367545"/>
                </a:lnTo>
                <a:lnTo>
                  <a:pt x="1510835" y="328575"/>
                </a:lnTo>
                <a:lnTo>
                  <a:pt x="1523713" y="289084"/>
                </a:lnTo>
                <a:lnTo>
                  <a:pt x="1534969" y="249095"/>
                </a:lnTo>
                <a:lnTo>
                  <a:pt x="1544573" y="208632"/>
                </a:lnTo>
                <a:lnTo>
                  <a:pt x="1552497" y="167717"/>
                </a:lnTo>
                <a:lnTo>
                  <a:pt x="1558710" y="126373"/>
                </a:lnTo>
                <a:lnTo>
                  <a:pt x="1563184" y="84624"/>
                </a:lnTo>
                <a:lnTo>
                  <a:pt x="1565890" y="42491"/>
                </a:lnTo>
                <a:lnTo>
                  <a:pt x="1566799" y="0"/>
                </a:lnTo>
              </a:path>
            </a:pathLst>
          </a:custGeom>
          <a:ln w="12192">
            <a:solidFill>
              <a:srgbClr val="F6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23284" y="2849881"/>
            <a:ext cx="1175385" cy="1236345"/>
          </a:xfrm>
          <a:custGeom>
            <a:avLst/>
            <a:gdLst/>
            <a:ahLst/>
            <a:cxnLst/>
            <a:rect l="l" t="t" r="r" b="b"/>
            <a:pathLst>
              <a:path w="1567179" h="1236345">
                <a:moveTo>
                  <a:pt x="1566798" y="1235964"/>
                </a:moveTo>
                <a:lnTo>
                  <a:pt x="1512931" y="1235247"/>
                </a:lnTo>
                <a:lnTo>
                  <a:pt x="1459519" y="1233112"/>
                </a:lnTo>
                <a:lnTo>
                  <a:pt x="1406593" y="1229583"/>
                </a:lnTo>
                <a:lnTo>
                  <a:pt x="1354181" y="1224681"/>
                </a:lnTo>
                <a:lnTo>
                  <a:pt x="1302313" y="1218430"/>
                </a:lnTo>
                <a:lnTo>
                  <a:pt x="1251017" y="1210854"/>
                </a:lnTo>
                <a:lnTo>
                  <a:pt x="1200323" y="1201975"/>
                </a:lnTo>
                <a:lnTo>
                  <a:pt x="1150261" y="1191815"/>
                </a:lnTo>
                <a:lnTo>
                  <a:pt x="1100859" y="1180399"/>
                </a:lnTo>
                <a:lnTo>
                  <a:pt x="1052146" y="1167749"/>
                </a:lnTo>
                <a:lnTo>
                  <a:pt x="1004151" y="1153887"/>
                </a:lnTo>
                <a:lnTo>
                  <a:pt x="956905" y="1138838"/>
                </a:lnTo>
                <a:lnTo>
                  <a:pt x="910435" y="1122624"/>
                </a:lnTo>
                <a:lnTo>
                  <a:pt x="864771" y="1105268"/>
                </a:lnTo>
                <a:lnTo>
                  <a:pt x="819943" y="1086794"/>
                </a:lnTo>
                <a:lnTo>
                  <a:pt x="775979" y="1067223"/>
                </a:lnTo>
                <a:lnTo>
                  <a:pt x="732908" y="1046579"/>
                </a:lnTo>
                <a:lnTo>
                  <a:pt x="690760" y="1024886"/>
                </a:lnTo>
                <a:lnTo>
                  <a:pt x="649564" y="1002165"/>
                </a:lnTo>
                <a:lnTo>
                  <a:pt x="609349" y="978441"/>
                </a:lnTo>
                <a:lnTo>
                  <a:pt x="570144" y="953736"/>
                </a:lnTo>
                <a:lnTo>
                  <a:pt x="531979" y="928073"/>
                </a:lnTo>
                <a:lnTo>
                  <a:pt x="494882" y="901475"/>
                </a:lnTo>
                <a:lnTo>
                  <a:pt x="458882" y="873966"/>
                </a:lnTo>
                <a:lnTo>
                  <a:pt x="424010" y="845567"/>
                </a:lnTo>
                <a:lnTo>
                  <a:pt x="390293" y="816303"/>
                </a:lnTo>
                <a:lnTo>
                  <a:pt x="357761" y="786196"/>
                </a:lnTo>
                <a:lnTo>
                  <a:pt x="326444" y="755269"/>
                </a:lnTo>
                <a:lnTo>
                  <a:pt x="296370" y="723545"/>
                </a:lnTo>
                <a:lnTo>
                  <a:pt x="267569" y="691048"/>
                </a:lnTo>
                <a:lnTo>
                  <a:pt x="240069" y="657800"/>
                </a:lnTo>
                <a:lnTo>
                  <a:pt x="213900" y="623824"/>
                </a:lnTo>
                <a:lnTo>
                  <a:pt x="189092" y="589143"/>
                </a:lnTo>
                <a:lnTo>
                  <a:pt x="165672" y="553780"/>
                </a:lnTo>
                <a:lnTo>
                  <a:pt x="143671" y="517759"/>
                </a:lnTo>
                <a:lnTo>
                  <a:pt x="123118" y="481101"/>
                </a:lnTo>
                <a:lnTo>
                  <a:pt x="104041" y="443831"/>
                </a:lnTo>
                <a:lnTo>
                  <a:pt x="86470" y="405972"/>
                </a:lnTo>
                <a:lnTo>
                  <a:pt x="70435" y="367545"/>
                </a:lnTo>
                <a:lnTo>
                  <a:pt x="55963" y="328575"/>
                </a:lnTo>
                <a:lnTo>
                  <a:pt x="43085" y="289084"/>
                </a:lnTo>
                <a:lnTo>
                  <a:pt x="31829" y="249095"/>
                </a:lnTo>
                <a:lnTo>
                  <a:pt x="22225" y="208632"/>
                </a:lnTo>
                <a:lnTo>
                  <a:pt x="14301" y="167717"/>
                </a:lnTo>
                <a:lnTo>
                  <a:pt x="8088" y="126373"/>
                </a:lnTo>
                <a:lnTo>
                  <a:pt x="3614" y="84624"/>
                </a:lnTo>
                <a:lnTo>
                  <a:pt x="908" y="42491"/>
                </a:lnTo>
                <a:lnTo>
                  <a:pt x="0" y="0"/>
                </a:lnTo>
              </a:path>
            </a:pathLst>
          </a:custGeom>
          <a:ln w="12192">
            <a:solidFill>
              <a:srgbClr val="F6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56843" y="3531489"/>
            <a:ext cx="239078" cy="4199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575" spc="15" baseline="-21164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05683" y="5869025"/>
            <a:ext cx="53721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7E7E7E"/>
                </a:solidFill>
                <a:latin typeface="Arial"/>
                <a:cs typeface="Arial"/>
              </a:rPr>
              <a:t>Q</a:t>
            </a:r>
            <a:r>
              <a:rPr sz="2800" spc="-9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E7E7E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86901" y="2868904"/>
            <a:ext cx="269304" cy="726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>
                <a:solidFill>
                  <a:srgbClr val="7E7E7E"/>
                </a:solidFill>
                <a:latin typeface="Arial"/>
                <a:cs typeface="Arial"/>
              </a:rPr>
              <a:t>COS</a:t>
            </a:r>
            <a:r>
              <a:rPr spc="10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endParaRPr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31483" y="6283553"/>
            <a:ext cx="14006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Ct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= costo totale = 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Cq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+</a:t>
            </a:r>
            <a:r>
              <a:rPr sz="1200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Cn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93677" y="6113170"/>
            <a:ext cx="3429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100</a:t>
            </a:r>
            <a:r>
              <a:rPr sz="1200" spc="-7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59426" y="4012691"/>
            <a:ext cx="92583" cy="123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58283" y="5141978"/>
            <a:ext cx="92583" cy="123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6572" y="4151376"/>
            <a:ext cx="57150" cy="994410"/>
          </a:xfrm>
          <a:custGeom>
            <a:avLst/>
            <a:gdLst/>
            <a:ahLst/>
            <a:cxnLst/>
            <a:rect l="l" t="t" r="r" b="b"/>
            <a:pathLst>
              <a:path w="76200" h="994410">
                <a:moveTo>
                  <a:pt x="31750" y="917956"/>
                </a:moveTo>
                <a:lnTo>
                  <a:pt x="0" y="917956"/>
                </a:lnTo>
                <a:lnTo>
                  <a:pt x="38100" y="994156"/>
                </a:lnTo>
                <a:lnTo>
                  <a:pt x="69850" y="930656"/>
                </a:lnTo>
                <a:lnTo>
                  <a:pt x="31750" y="930656"/>
                </a:lnTo>
                <a:lnTo>
                  <a:pt x="31750" y="917956"/>
                </a:lnTo>
                <a:close/>
              </a:path>
              <a:path w="76200" h="994410">
                <a:moveTo>
                  <a:pt x="44450" y="63500"/>
                </a:moveTo>
                <a:lnTo>
                  <a:pt x="31750" y="63500"/>
                </a:lnTo>
                <a:lnTo>
                  <a:pt x="31750" y="930656"/>
                </a:lnTo>
                <a:lnTo>
                  <a:pt x="44450" y="930656"/>
                </a:lnTo>
                <a:lnTo>
                  <a:pt x="44450" y="63500"/>
                </a:lnTo>
                <a:close/>
              </a:path>
              <a:path w="76200" h="994410">
                <a:moveTo>
                  <a:pt x="76200" y="917956"/>
                </a:moveTo>
                <a:lnTo>
                  <a:pt x="44450" y="917956"/>
                </a:lnTo>
                <a:lnTo>
                  <a:pt x="44450" y="930656"/>
                </a:lnTo>
                <a:lnTo>
                  <a:pt x="69850" y="930656"/>
                </a:lnTo>
                <a:lnTo>
                  <a:pt x="76200" y="917956"/>
                </a:lnTo>
                <a:close/>
              </a:path>
              <a:path w="76200" h="99441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99441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29225" y="3226307"/>
            <a:ext cx="92583" cy="123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28082" y="4354067"/>
            <a:ext cx="92583" cy="123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46369" y="3364991"/>
            <a:ext cx="57150" cy="994410"/>
          </a:xfrm>
          <a:custGeom>
            <a:avLst/>
            <a:gdLst/>
            <a:ahLst/>
            <a:cxnLst/>
            <a:rect l="l" t="t" r="r" b="b"/>
            <a:pathLst>
              <a:path w="76200" h="994410">
                <a:moveTo>
                  <a:pt x="31750" y="917956"/>
                </a:moveTo>
                <a:lnTo>
                  <a:pt x="0" y="917956"/>
                </a:lnTo>
                <a:lnTo>
                  <a:pt x="38100" y="994156"/>
                </a:lnTo>
                <a:lnTo>
                  <a:pt x="69850" y="930656"/>
                </a:lnTo>
                <a:lnTo>
                  <a:pt x="31750" y="930656"/>
                </a:lnTo>
                <a:lnTo>
                  <a:pt x="31750" y="917956"/>
                </a:lnTo>
                <a:close/>
              </a:path>
              <a:path w="76200" h="994410">
                <a:moveTo>
                  <a:pt x="44450" y="63500"/>
                </a:moveTo>
                <a:lnTo>
                  <a:pt x="31750" y="63500"/>
                </a:lnTo>
                <a:lnTo>
                  <a:pt x="31750" y="930656"/>
                </a:lnTo>
                <a:lnTo>
                  <a:pt x="44450" y="930656"/>
                </a:lnTo>
                <a:lnTo>
                  <a:pt x="44450" y="63500"/>
                </a:lnTo>
                <a:close/>
              </a:path>
              <a:path w="76200" h="994410">
                <a:moveTo>
                  <a:pt x="76200" y="917956"/>
                </a:moveTo>
                <a:lnTo>
                  <a:pt x="44450" y="917956"/>
                </a:lnTo>
                <a:lnTo>
                  <a:pt x="44450" y="930656"/>
                </a:lnTo>
                <a:lnTo>
                  <a:pt x="69850" y="930656"/>
                </a:lnTo>
                <a:lnTo>
                  <a:pt x="76200" y="917956"/>
                </a:lnTo>
                <a:close/>
              </a:path>
              <a:path w="76200" h="99441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99441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9"/>
          <p:cNvSpPr txBox="1">
            <a:spLocks/>
          </p:cNvSpPr>
          <p:nvPr/>
        </p:nvSpPr>
        <p:spPr>
          <a:xfrm>
            <a:off x="379055" y="250334"/>
            <a:ext cx="6929249" cy="1244571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/>
            <a:r>
              <a:rPr lang="it-IT" sz="4000" spc="-100" dirty="0">
                <a:solidFill>
                  <a:schemeClr val="tx2"/>
                </a:solidFill>
              </a:rPr>
              <a:t>La voce del cliente come bussola da seguire 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5"/>
          <a:srcRect t="77608" r="19681"/>
          <a:stretch/>
        </p:blipFill>
        <p:spPr>
          <a:xfrm>
            <a:off x="6387752" y="476672"/>
            <a:ext cx="2122415" cy="6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44380" y="494974"/>
            <a:ext cx="6659868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it-IT" sz="3200" b="1" spc="-5" dirty="0">
                <a:latin typeface="Arial"/>
                <a:cs typeface="Arial"/>
              </a:rPr>
              <a:t> </a:t>
            </a:r>
            <a:r>
              <a:rPr lang="it-IT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Definire il flusso </a:t>
            </a:r>
            <a:r>
              <a:rPr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del </a:t>
            </a:r>
            <a:r>
              <a:rPr lang="it-IT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</a:t>
            </a:r>
            <a:r>
              <a:rPr sz="40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alore</a:t>
            </a:r>
            <a:endParaRPr lang="it-IT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2700">
              <a:spcBef>
                <a:spcPts val="100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05680" y="1340768"/>
            <a:ext cx="8329181" cy="2307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79" marR="520035" indent="-342881">
              <a:spcBef>
                <a:spcPts val="1630"/>
              </a:spcBef>
              <a:buClr>
                <a:srgbClr val="FF0000"/>
              </a:buClr>
              <a:buFont typeface="Wingdings"/>
              <a:buChar char=""/>
              <a:tabLst>
                <a:tab pos="354945" algn="l"/>
                <a:tab pos="355579" algn="l"/>
              </a:tabLst>
            </a:pPr>
            <a:r>
              <a:rPr lang="it-IT" sz="2399" spc="-5" dirty="0">
                <a:latin typeface="Arial"/>
                <a:cs typeface="Arial"/>
              </a:rPr>
              <a:t>Il flusso del valore </a:t>
            </a:r>
            <a:r>
              <a:rPr lang="it-IT" sz="2399" u="sng" spc="-5" dirty="0">
                <a:latin typeface="Arial"/>
                <a:cs typeface="Arial"/>
              </a:rPr>
              <a:t>è l'insieme </a:t>
            </a:r>
            <a:r>
              <a:rPr lang="it-IT" sz="2399" spc="-5" dirty="0">
                <a:latin typeface="Arial"/>
                <a:cs typeface="Arial"/>
              </a:rPr>
              <a:t>di tutte le azioni (aventi o meno valore aggiunto) che sono richieste per produrre qualcosa, per erogare un servizio </a:t>
            </a:r>
            <a:r>
              <a:rPr lang="it-IT" sz="2399" spc="-5" dirty="0" smtClean="0">
                <a:latin typeface="Arial"/>
                <a:cs typeface="Arial"/>
              </a:rPr>
              <a:t>(es</a:t>
            </a:r>
            <a:r>
              <a:rPr lang="it-IT" sz="2399" spc="-5" dirty="0">
                <a:latin typeface="Arial"/>
                <a:cs typeface="Arial"/>
              </a:rPr>
              <a:t>. dal primo contatto con il cittadino/cliente/stakeholder fino </a:t>
            </a:r>
            <a:r>
              <a:rPr lang="it-IT" sz="2399" u="sng" spc="-5" dirty="0">
                <a:latin typeface="Arial"/>
                <a:cs typeface="Arial"/>
              </a:rPr>
              <a:t>al termine </a:t>
            </a:r>
            <a:r>
              <a:rPr lang="it-IT" sz="2399" spc="-5" dirty="0">
                <a:latin typeface="Arial"/>
                <a:cs typeface="Arial"/>
              </a:rPr>
              <a:t>dell’attività di </a:t>
            </a:r>
            <a:r>
              <a:rPr lang="it-IT" sz="2399" spc="-5" dirty="0" smtClean="0">
                <a:latin typeface="Arial"/>
                <a:cs typeface="Arial"/>
              </a:rPr>
              <a:t>servizio) o </a:t>
            </a:r>
            <a:r>
              <a:rPr lang="it-IT" sz="2399" spc="-5" dirty="0">
                <a:latin typeface="Arial"/>
                <a:cs typeface="Arial"/>
              </a:rPr>
              <a:t>per gestire </a:t>
            </a:r>
            <a:r>
              <a:rPr lang="it-IT" sz="2399" spc="-5" dirty="0" smtClean="0">
                <a:latin typeface="Arial"/>
                <a:cs typeface="Arial"/>
              </a:rPr>
              <a:t>del </a:t>
            </a:r>
            <a:r>
              <a:rPr lang="it-IT" sz="2399" spc="-5" dirty="0">
                <a:latin typeface="Arial"/>
                <a:cs typeface="Arial"/>
              </a:rPr>
              <a:t>materiale «dall'ordine alla spedizione</a:t>
            </a:r>
            <a:r>
              <a:rPr lang="it-IT" sz="2399" spc="-5" dirty="0" smtClean="0">
                <a:latin typeface="Arial"/>
                <a:cs typeface="Arial"/>
              </a:rPr>
              <a:t>»</a:t>
            </a:r>
            <a:endParaRPr lang="it-IT" sz="2399" spc="-5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t="57341" r="28693" b="22075"/>
          <a:stretch/>
        </p:blipFill>
        <p:spPr>
          <a:xfrm>
            <a:off x="6867480" y="494974"/>
            <a:ext cx="1884292" cy="5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acro-strutture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iaro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2057</Words>
  <Application>Microsoft Office PowerPoint</Application>
  <PresentationFormat>Presentazione su schermo (4:3)</PresentationFormat>
  <Paragraphs>338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4" baseType="lpstr">
      <vt:lpstr>ＭＳ Ｐゴシック</vt:lpstr>
      <vt:lpstr>Agency FB</vt:lpstr>
      <vt:lpstr>Arial</vt:lpstr>
      <vt:lpstr>Arial Narrow</vt:lpstr>
      <vt:lpstr>Calibri</vt:lpstr>
      <vt:lpstr>Segoe UI</vt:lpstr>
      <vt:lpstr>Times New Roman</vt:lpstr>
      <vt:lpstr>Tw Cen MT</vt:lpstr>
      <vt:lpstr>Verdana</vt:lpstr>
      <vt:lpstr>Wingdings</vt:lpstr>
      <vt:lpstr>3_Macro-strutture</vt:lpstr>
      <vt:lpstr>Presentazione standard di PowerPoint</vt:lpstr>
      <vt:lpstr>Agenda: II Lezione</vt:lpstr>
      <vt:lpstr>Piramide operativa della Lean: 5 principi</vt:lpstr>
      <vt:lpstr>Definire il Valore</vt:lpstr>
      <vt:lpstr>Definire il Valore</vt:lpstr>
      <vt:lpstr>La Lean sia avvale di</vt:lpstr>
      <vt:lpstr>Esempio: il costo della (non) qualità</vt:lpstr>
      <vt:lpstr>Esempio: il costo della (non) qualità</vt:lpstr>
      <vt:lpstr>Presentazione standard di PowerPoint</vt:lpstr>
      <vt:lpstr>Mappare e Caratterizzare il flusso del valore </vt:lpstr>
      <vt:lpstr>…ma mappiamo tutti i processi??</vt:lpstr>
      <vt:lpstr>… Perché non basta la Flow Chart?</vt:lpstr>
      <vt:lpstr>Mappare e Caratterizzare il flusso del valore </vt:lpstr>
      <vt:lpstr> Far scorrere il Flusso</vt:lpstr>
      <vt:lpstr>Esempio in sanità</vt:lpstr>
      <vt:lpstr> Far scorrere il Flusso</vt:lpstr>
      <vt:lpstr> Pull: Logica del flusso tirato</vt:lpstr>
      <vt:lpstr> Pull: Pronto Soccorso</vt:lpstr>
      <vt:lpstr> Perfezione</vt:lpstr>
      <vt:lpstr> Ciclo PDCA</vt:lpstr>
      <vt:lpstr> Ciclo PDCA</vt:lpstr>
      <vt:lpstr>Presentazione standard di PowerPoint</vt:lpstr>
      <vt:lpstr>Presentazione standard di PowerPoint</vt:lpstr>
      <vt:lpstr>Presentazione standard di PowerPoint</vt:lpstr>
      <vt:lpstr>Sintomi:</vt:lpstr>
      <vt:lpstr>Alcune definizioni…</vt:lpstr>
      <vt:lpstr>Le tipologie di problemi</vt:lpstr>
      <vt:lpstr>Le tipologie di problemi: come risolverli?</vt:lpstr>
      <vt:lpstr>Le tipologie di problemi: come risolverli?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Gabriella Piscopo</dc:creator>
  <cp:lastModifiedBy>uno</cp:lastModifiedBy>
  <cp:revision>45</cp:revision>
  <dcterms:created xsi:type="dcterms:W3CDTF">2020-10-09T07:25:14Z</dcterms:created>
  <dcterms:modified xsi:type="dcterms:W3CDTF">2022-09-30T12:24:25Z</dcterms:modified>
</cp:coreProperties>
</file>