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Override2.xml" ContentType="application/vnd.openxmlformats-officedocument.themeOverride+xml"/>
  <Override PartName="/ppt/theme/themeOverride3.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9"/>
  </p:notesMasterIdLst>
  <p:sldIdLst>
    <p:sldId id="452" r:id="rId2"/>
    <p:sldId id="392" r:id="rId3"/>
    <p:sldId id="458" r:id="rId4"/>
    <p:sldId id="455" r:id="rId5"/>
    <p:sldId id="476" r:id="rId6"/>
    <p:sldId id="454" r:id="rId7"/>
    <p:sldId id="457" r:id="rId8"/>
    <p:sldId id="456" r:id="rId9"/>
    <p:sldId id="459" r:id="rId10"/>
    <p:sldId id="483" r:id="rId11"/>
    <p:sldId id="478" r:id="rId12"/>
    <p:sldId id="479" r:id="rId13"/>
    <p:sldId id="477" r:id="rId14"/>
    <p:sldId id="482" r:id="rId15"/>
    <p:sldId id="467" r:id="rId16"/>
    <p:sldId id="487" r:id="rId17"/>
    <p:sldId id="486" r:id="rId18"/>
    <p:sldId id="468" r:id="rId19"/>
    <p:sldId id="469" r:id="rId20"/>
    <p:sldId id="470" r:id="rId21"/>
    <p:sldId id="471" r:id="rId22"/>
    <p:sldId id="488" r:id="rId23"/>
    <p:sldId id="484" r:id="rId24"/>
    <p:sldId id="460" r:id="rId25"/>
    <p:sldId id="474" r:id="rId26"/>
    <p:sldId id="475" r:id="rId27"/>
    <p:sldId id="461" r:id="rId28"/>
    <p:sldId id="462" r:id="rId29"/>
    <p:sldId id="463" r:id="rId30"/>
    <p:sldId id="464" r:id="rId31"/>
    <p:sldId id="465" r:id="rId32"/>
    <p:sldId id="466" r:id="rId33"/>
    <p:sldId id="472" r:id="rId34"/>
    <p:sldId id="473" r:id="rId35"/>
    <p:sldId id="480" r:id="rId36"/>
    <p:sldId id="481" r:id="rId37"/>
    <p:sldId id="485" r:id="rId38"/>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28" autoAdjust="0"/>
    <p:restoredTop sz="91339" autoAdjust="0"/>
  </p:normalViewPr>
  <p:slideViewPr>
    <p:cSldViewPr>
      <p:cViewPr varScale="1">
        <p:scale>
          <a:sx n="104" d="100"/>
          <a:sy n="104" d="100"/>
        </p:scale>
        <p:origin x="198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20A6049F-89C2-4360-9B81-7ABA41042C1A}" type="datetimeFigureOut">
              <a:rPr lang="it-IT"/>
              <a:pPr>
                <a:defRPr/>
              </a:pPr>
              <a:t>31/08/2022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CBCC88B1-B8D8-4C1C-A8D1-841456FDA5EB}" type="slidenum">
              <a:rPr lang="it-IT"/>
              <a:pPr>
                <a:defRPr/>
              </a:pPr>
              <a:t>‹N›</a:t>
            </a:fld>
            <a:endParaRPr lang="it-IT"/>
          </a:p>
        </p:txBody>
      </p:sp>
    </p:spTree>
    <p:extLst>
      <p:ext uri="{BB962C8B-B14F-4D97-AF65-F5344CB8AC3E}">
        <p14:creationId xmlns:p14="http://schemas.microsoft.com/office/powerpoint/2010/main" val="1298532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cxnSp>
        <p:nvCxnSpPr>
          <p:cNvPr id="4" name="Straight Connector 7"/>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265F0498-74B9-46A7-A649-599EF71F6297}" type="slidenum">
              <a:rPr lang="it-IT"/>
              <a:pPr>
                <a:defRPr/>
              </a:pPr>
              <a:t>‹N›</a:t>
            </a:fld>
            <a:endParaRPr lang="it-IT"/>
          </a:p>
        </p:txBody>
      </p:sp>
    </p:spTree>
    <p:extLst>
      <p:ext uri="{BB962C8B-B14F-4D97-AF65-F5344CB8AC3E}">
        <p14:creationId xmlns:p14="http://schemas.microsoft.com/office/powerpoint/2010/main" val="374584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C3F3518E-2F7C-4679-A4D2-8946D3369AA9}" type="slidenum">
              <a:rPr lang="it-IT"/>
              <a:pPr>
                <a:defRPr/>
              </a:pPr>
              <a:t>‹N›</a:t>
            </a:fld>
            <a:endParaRPr lang="it-IT"/>
          </a:p>
        </p:txBody>
      </p:sp>
    </p:spTree>
    <p:extLst>
      <p:ext uri="{BB962C8B-B14F-4D97-AF65-F5344CB8AC3E}">
        <p14:creationId xmlns:p14="http://schemas.microsoft.com/office/powerpoint/2010/main" val="376309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877F5185-B992-49FF-88A3-CE8D0825C11F}" type="slidenum">
              <a:rPr lang="it-IT"/>
              <a:pPr>
                <a:defRPr/>
              </a:pPr>
              <a:t>‹N›</a:t>
            </a:fld>
            <a:endParaRPr lang="it-IT"/>
          </a:p>
        </p:txBody>
      </p:sp>
    </p:spTree>
    <p:extLst>
      <p:ext uri="{BB962C8B-B14F-4D97-AF65-F5344CB8AC3E}">
        <p14:creationId xmlns:p14="http://schemas.microsoft.com/office/powerpoint/2010/main" val="314863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BF1F5BEA-6486-490B-9385-8B74E4F4FB04}" type="slidenum">
              <a:rPr lang="it-IT"/>
              <a:pPr>
                <a:defRPr/>
              </a:pPr>
              <a:t>‹N›</a:t>
            </a:fld>
            <a:endParaRPr lang="it-IT"/>
          </a:p>
        </p:txBody>
      </p:sp>
    </p:spTree>
    <p:extLst>
      <p:ext uri="{BB962C8B-B14F-4D97-AF65-F5344CB8AC3E}">
        <p14:creationId xmlns:p14="http://schemas.microsoft.com/office/powerpoint/2010/main" val="407069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cxnSp>
        <p:nvCxnSpPr>
          <p:cNvPr id="4" name="Straight Connector 6"/>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C6D53D8D-C4B9-4DA5-A86D-C2D02C1F089F}" type="slidenum">
              <a:rPr lang="it-IT"/>
              <a:pPr>
                <a:defRPr/>
              </a:pPr>
              <a:t>‹N›</a:t>
            </a:fld>
            <a:endParaRPr lang="it-IT"/>
          </a:p>
        </p:txBody>
      </p:sp>
    </p:spTree>
    <p:extLst>
      <p:ext uri="{BB962C8B-B14F-4D97-AF65-F5344CB8AC3E}">
        <p14:creationId xmlns:p14="http://schemas.microsoft.com/office/powerpoint/2010/main" val="29904350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46C8D7CB-2001-4470-8465-BEA04D9036F9}" type="slidenum">
              <a:rPr lang="it-IT"/>
              <a:pPr>
                <a:defRPr/>
              </a:pPr>
              <a:t>‹N›</a:t>
            </a:fld>
            <a:endParaRPr lang="it-IT"/>
          </a:p>
        </p:txBody>
      </p:sp>
    </p:spTree>
    <p:extLst>
      <p:ext uri="{BB962C8B-B14F-4D97-AF65-F5344CB8AC3E}">
        <p14:creationId xmlns:p14="http://schemas.microsoft.com/office/powerpoint/2010/main" val="28497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cxnSp>
        <p:nvCxnSpPr>
          <p:cNvPr id="7" name="Straight Connector 10"/>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6"/>
          <p:cNvSpPr>
            <a:spLocks noGrp="1"/>
          </p:cNvSpPr>
          <p:nvPr>
            <p:ph type="dt" sz="half" idx="10"/>
          </p:nvPr>
        </p:nvSpPr>
        <p:spPr/>
        <p:txBody>
          <a:bodyPr/>
          <a:lstStyle>
            <a:lvl1pPr>
              <a:defRPr/>
            </a:lvl1pPr>
          </a:lstStyle>
          <a:p>
            <a:pPr>
              <a:defRPr/>
            </a:pPr>
            <a:endParaRPr lang="it-IT"/>
          </a:p>
        </p:txBody>
      </p:sp>
      <p:sp>
        <p:nvSpPr>
          <p:cNvPr id="9" name="Footer Placeholder 7"/>
          <p:cNvSpPr>
            <a:spLocks noGrp="1"/>
          </p:cNvSpPr>
          <p:nvPr>
            <p:ph type="ftr" sz="quarter" idx="11"/>
          </p:nvPr>
        </p:nvSpPr>
        <p:spPr/>
        <p:txBody>
          <a:bodyPr/>
          <a:lstStyle>
            <a:lvl1pPr>
              <a:defRPr/>
            </a:lvl1pPr>
          </a:lstStyle>
          <a:p>
            <a:pPr>
              <a:defRPr/>
            </a:pPr>
            <a:endParaRPr lang="it-IT"/>
          </a:p>
        </p:txBody>
      </p:sp>
      <p:sp>
        <p:nvSpPr>
          <p:cNvPr id="10" name="Slide Number Placeholder 8"/>
          <p:cNvSpPr>
            <a:spLocks noGrp="1"/>
          </p:cNvSpPr>
          <p:nvPr>
            <p:ph type="sldNum" sz="quarter" idx="12"/>
          </p:nvPr>
        </p:nvSpPr>
        <p:spPr/>
        <p:txBody>
          <a:bodyPr/>
          <a:lstStyle>
            <a:lvl1pPr>
              <a:defRPr/>
            </a:lvl1pPr>
          </a:lstStyle>
          <a:p>
            <a:pPr>
              <a:defRPr/>
            </a:pPr>
            <a:fld id="{570FB7AC-E7A7-424E-B179-BAB4A2E80445}" type="slidenum">
              <a:rPr lang="it-IT"/>
              <a:pPr>
                <a:defRPr/>
              </a:pPr>
              <a:t>‹N›</a:t>
            </a:fld>
            <a:endParaRPr lang="it-IT"/>
          </a:p>
        </p:txBody>
      </p:sp>
    </p:spTree>
    <p:extLst>
      <p:ext uri="{BB962C8B-B14F-4D97-AF65-F5344CB8AC3E}">
        <p14:creationId xmlns:p14="http://schemas.microsoft.com/office/powerpoint/2010/main" val="243883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3"/>
          <p:cNvSpPr>
            <a:spLocks noGrp="1"/>
          </p:cNvSpPr>
          <p:nvPr>
            <p:ph type="dt" sz="half" idx="10"/>
          </p:nvPr>
        </p:nvSpPr>
        <p:spPr/>
        <p:txBody>
          <a:bodyPr/>
          <a:lstStyle>
            <a:lvl1pPr>
              <a:defRPr/>
            </a:lvl1pPr>
          </a:lstStyle>
          <a:p>
            <a:pPr>
              <a:defRPr/>
            </a:pPr>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5C794EDA-D9B4-487E-A267-F9E810BC61E6}" type="slidenum">
              <a:rPr lang="it-IT"/>
              <a:pPr>
                <a:defRPr/>
              </a:pPr>
              <a:t>‹N›</a:t>
            </a:fld>
            <a:endParaRPr lang="it-IT"/>
          </a:p>
        </p:txBody>
      </p:sp>
    </p:spTree>
    <p:extLst>
      <p:ext uri="{BB962C8B-B14F-4D97-AF65-F5344CB8AC3E}">
        <p14:creationId xmlns:p14="http://schemas.microsoft.com/office/powerpoint/2010/main" val="346634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Slide Number Placeholder 5"/>
          <p:cNvSpPr>
            <a:spLocks noGrp="1"/>
          </p:cNvSpPr>
          <p:nvPr>
            <p:ph type="sldNum" sz="quarter" idx="12"/>
          </p:nvPr>
        </p:nvSpPr>
        <p:spPr/>
        <p:txBody>
          <a:bodyPr/>
          <a:lstStyle>
            <a:lvl1pPr>
              <a:defRPr/>
            </a:lvl1pPr>
          </a:lstStyle>
          <a:p>
            <a:pPr>
              <a:defRPr/>
            </a:pPr>
            <a:fld id="{FC1FE053-732F-4697-9DB6-DFBB6DF59A0F}" type="slidenum">
              <a:rPr lang="it-IT"/>
              <a:pPr>
                <a:defRPr/>
              </a:pPr>
              <a:t>‹N›</a:t>
            </a:fld>
            <a:endParaRPr lang="it-IT"/>
          </a:p>
        </p:txBody>
      </p:sp>
    </p:spTree>
    <p:extLst>
      <p:ext uri="{BB962C8B-B14F-4D97-AF65-F5344CB8AC3E}">
        <p14:creationId xmlns:p14="http://schemas.microsoft.com/office/powerpoint/2010/main" val="3143129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Date Placeholder 4"/>
          <p:cNvSpPr>
            <a:spLocks noGrp="1"/>
          </p:cNvSpPr>
          <p:nvPr>
            <p:ph type="dt" sz="half" idx="10"/>
          </p:nvPr>
        </p:nvSpPr>
        <p:spPr/>
        <p:txBody>
          <a:bodyPr/>
          <a:lstStyle>
            <a:lvl1pPr>
              <a:defRPr/>
            </a:lvl1pPr>
          </a:lstStyle>
          <a:p>
            <a:pPr>
              <a:defRPr/>
            </a:pPr>
            <a:endParaRPr lang="it-IT"/>
          </a:p>
        </p:txBody>
      </p:sp>
      <p:sp>
        <p:nvSpPr>
          <p:cNvPr id="7" name="Footer Placeholder 5"/>
          <p:cNvSpPr>
            <a:spLocks noGrp="1"/>
          </p:cNvSpPr>
          <p:nvPr>
            <p:ph type="ftr" sz="quarter" idx="11"/>
          </p:nvPr>
        </p:nvSpPr>
        <p:spPr/>
        <p:txBody>
          <a:bodyPr/>
          <a:lstStyle>
            <a:lvl1pPr>
              <a:defRPr/>
            </a:lvl1pPr>
          </a:lstStyle>
          <a:p>
            <a:pPr>
              <a:defRPr/>
            </a:pPr>
            <a:endParaRPr lang="it-IT"/>
          </a:p>
        </p:txBody>
      </p:sp>
      <p:sp>
        <p:nvSpPr>
          <p:cNvPr id="8" name="Slide Number Placeholder 6"/>
          <p:cNvSpPr>
            <a:spLocks noGrp="1"/>
          </p:cNvSpPr>
          <p:nvPr>
            <p:ph type="sldNum" sz="quarter" idx="12"/>
          </p:nvPr>
        </p:nvSpPr>
        <p:spPr/>
        <p:txBody>
          <a:bodyPr/>
          <a:lstStyle>
            <a:lvl1pPr>
              <a:defRPr/>
            </a:lvl1pPr>
          </a:lstStyle>
          <a:p>
            <a:pPr>
              <a:defRPr/>
            </a:pPr>
            <a:fld id="{E1344E4D-C3C2-4F7E-A1C9-47BEC1B72FC6}" type="slidenum">
              <a:rPr lang="it-IT"/>
              <a:pPr>
                <a:defRPr/>
              </a:pPr>
              <a:t>‹N›</a:t>
            </a:fld>
            <a:endParaRPr lang="it-IT"/>
          </a:p>
        </p:txBody>
      </p:sp>
    </p:spTree>
    <p:extLst>
      <p:ext uri="{BB962C8B-B14F-4D97-AF65-F5344CB8AC3E}">
        <p14:creationId xmlns:p14="http://schemas.microsoft.com/office/powerpoint/2010/main" val="1956189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210019DE-E81E-486A-AAE1-7D22243504EE}" type="slidenum">
              <a:rPr lang="it-IT"/>
              <a:pPr>
                <a:defRPr/>
              </a:pPr>
              <a:t>‹N›</a:t>
            </a:fld>
            <a:endParaRPr lang="it-IT"/>
          </a:p>
        </p:txBody>
      </p:sp>
    </p:spTree>
    <p:extLst>
      <p:ext uri="{BB962C8B-B14F-4D97-AF65-F5344CB8AC3E}">
        <p14:creationId xmlns:p14="http://schemas.microsoft.com/office/powerpoint/2010/main" val="1337884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cs typeface="+mn-cs"/>
              </a:defRPr>
            </a:lvl1pPr>
          </a:lstStyle>
          <a:p>
            <a:pPr>
              <a:defRPr/>
            </a:pPr>
            <a:endParaRPr lang="it-IT"/>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cs typeface="+mn-cs"/>
              </a:defRPr>
            </a:lvl1pPr>
          </a:lstStyle>
          <a:p>
            <a:pPr>
              <a:defRPr/>
            </a:pPr>
            <a:endParaRPr lang="it-IT"/>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a:solidFill>
                  <a:srgbClr val="FFFFFF"/>
                </a:solidFill>
                <a:cs typeface="+mn-cs"/>
              </a:defRPr>
            </a:lvl1pPr>
          </a:lstStyle>
          <a:p>
            <a:pPr>
              <a:defRPr/>
            </a:pPr>
            <a:fld id="{35B8212B-12EE-4CA6-BB4F-109B1BDA7A38}"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884" r:id="rId1"/>
    <p:sldLayoutId id="2147483877" r:id="rId2"/>
    <p:sldLayoutId id="2147483885" r:id="rId3"/>
    <p:sldLayoutId id="2147483878" r:id="rId4"/>
    <p:sldLayoutId id="2147483886" r:id="rId5"/>
    <p:sldLayoutId id="2147483879" r:id="rId6"/>
    <p:sldLayoutId id="2147483880" r:id="rId7"/>
    <p:sldLayoutId id="2147483887" r:id="rId8"/>
    <p:sldLayoutId id="2147483881" r:id="rId9"/>
    <p:sldLayoutId id="2147483882" r:id="rId10"/>
    <p:sldLayoutId id="2147483883" r:id="rId11"/>
  </p:sldLayoutIdLst>
  <p:txStyles>
    <p:title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182563" indent="-182563" algn="l" rtl="0" eaLnBrk="1" fontAlgn="base" hangingPunct="1">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1" fontAlgn="base" hangingPunct="1">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1" fontAlgn="base" hangingPunct="1">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1" fontAlgn="base" hangingPunct="1">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1" fontAlgn="base" hangingPunct="1">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itolo 1">
            <a:extLst>
              <a:ext uri="{FF2B5EF4-FFF2-40B4-BE49-F238E27FC236}">
                <a16:creationId xmlns:a16="http://schemas.microsoft.com/office/drawing/2014/main" id="{B764FAF0-CEDA-46F9-8A54-BAF152CEA8A0}"/>
              </a:ext>
            </a:extLst>
          </p:cNvPr>
          <p:cNvSpPr txBox="1">
            <a:spLocks/>
          </p:cNvSpPr>
          <p:nvPr/>
        </p:nvSpPr>
        <p:spPr>
          <a:xfrm>
            <a:off x="745989" y="4077073"/>
            <a:ext cx="7772400" cy="2664296"/>
          </a:xfrm>
          <a:prstGeom prst="rect">
            <a:avLst/>
          </a:prstGeom>
        </p:spPr>
        <p:txBody>
          <a:bodyPr vert="horz" lIns="91440" tIns="45720" rIns="91440" bIns="45720" rtlCol="0" anchor="ctr">
            <a:normAutofit/>
          </a:bodyPr>
          <a:lst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a:lstStyle>
          <a:p>
            <a:pPr algn="ctr">
              <a:defRPr/>
            </a:pPr>
            <a:r>
              <a:rPr lang="it-IT" sz="3000" b="1" dirty="0">
                <a:solidFill>
                  <a:schemeClr val="accent1">
                    <a:lumMod val="75000"/>
                  </a:schemeClr>
                </a:solidFill>
                <a:effectLst>
                  <a:outerShdw blurRad="38100" dist="38100" dir="2700000" algn="tl">
                    <a:srgbClr val="000000">
                      <a:alpha val="43137"/>
                    </a:srgbClr>
                  </a:outerShdw>
                </a:effectLst>
              </a:rPr>
              <a:t>I codici di comportamento e la disciplina del </a:t>
            </a:r>
            <a:r>
              <a:rPr lang="it-IT" sz="3000" b="1" dirty="0" err="1">
                <a:solidFill>
                  <a:schemeClr val="accent1">
                    <a:lumMod val="75000"/>
                  </a:schemeClr>
                </a:solidFill>
                <a:effectLst>
                  <a:outerShdw blurRad="38100" dist="38100" dir="2700000" algn="tl">
                    <a:srgbClr val="000000">
                      <a:alpha val="43137"/>
                    </a:srgbClr>
                  </a:outerShdw>
                </a:effectLst>
              </a:rPr>
              <a:t>whistleblowing</a:t>
            </a:r>
            <a:endParaRPr lang="it-IT" sz="3000" b="1" dirty="0">
              <a:solidFill>
                <a:schemeClr val="accent1">
                  <a:lumMod val="75000"/>
                </a:schemeClr>
              </a:solidFill>
              <a:effectLst>
                <a:outerShdw blurRad="38100" dist="38100" dir="2700000" algn="tl">
                  <a:srgbClr val="000000">
                    <a:alpha val="43137"/>
                  </a:srgbClr>
                </a:outerShdw>
              </a:effectLst>
            </a:endParaRPr>
          </a:p>
          <a:p>
            <a:pPr algn="ctr">
              <a:defRPr/>
            </a:pPr>
            <a:endParaRPr lang="it-IT" sz="2200" b="1" dirty="0">
              <a:solidFill>
                <a:schemeClr val="accent1">
                  <a:lumMod val="75000"/>
                </a:schemeClr>
              </a:solidFill>
              <a:effectLst>
                <a:outerShdw blurRad="38100" dist="38100" dir="2700000" algn="tl">
                  <a:srgbClr val="000000">
                    <a:alpha val="43137"/>
                  </a:srgbClr>
                </a:outerShdw>
              </a:effectLst>
            </a:endParaRPr>
          </a:p>
          <a:p>
            <a:pPr algn="ctr">
              <a:defRPr/>
            </a:pPr>
            <a:r>
              <a:rPr lang="en-US" sz="2200" dirty="0" err="1"/>
              <a:t>Avv</a:t>
            </a:r>
            <a:r>
              <a:rPr lang="en-US" sz="2200" dirty="0"/>
              <a:t>. Alberto Biancardo, </a:t>
            </a:r>
            <a:r>
              <a:rPr lang="en-US" sz="2200" dirty="0" err="1"/>
              <a:t>docente</a:t>
            </a:r>
            <a:r>
              <a:rPr lang="en-US" sz="2200" dirty="0"/>
              <a:t> a contr. </a:t>
            </a:r>
            <a:r>
              <a:rPr lang="en-US" sz="2200" dirty="0" err="1"/>
              <a:t>Università</a:t>
            </a:r>
            <a:r>
              <a:rPr lang="en-US" sz="2200" dirty="0"/>
              <a:t> di Salerno</a:t>
            </a:r>
          </a:p>
          <a:p>
            <a:pPr algn="ctr">
              <a:defRPr/>
            </a:pPr>
            <a:r>
              <a:rPr lang="en-US" sz="2200"/>
              <a:t>14/09/2022</a:t>
            </a:r>
            <a:endParaRPr lang="en-US" sz="2200" dirty="0"/>
          </a:p>
          <a:p>
            <a:pPr algn="ctr">
              <a:defRPr/>
            </a:pPr>
            <a:endParaRPr lang="en-US" sz="1600" dirty="0">
              <a:solidFill>
                <a:schemeClr val="tx1"/>
              </a:solidFill>
              <a:latin typeface="Arial" charset="0"/>
              <a:cs typeface="Arial" charset="0"/>
            </a:endParaRPr>
          </a:p>
          <a:p>
            <a:pPr algn="ctr">
              <a:defRPr/>
            </a:pPr>
            <a:r>
              <a:rPr lang="en-US" sz="1600" dirty="0" err="1">
                <a:solidFill>
                  <a:schemeClr val="tx1"/>
                </a:solidFill>
                <a:latin typeface="Arial" charset="0"/>
                <a:cs typeface="Arial" charset="0"/>
              </a:rPr>
              <a:t>Indirizzo</a:t>
            </a:r>
            <a:r>
              <a:rPr lang="en-US" sz="1600" dirty="0">
                <a:solidFill>
                  <a:schemeClr val="tx1"/>
                </a:solidFill>
                <a:latin typeface="Arial" charset="0"/>
                <a:cs typeface="Arial" charset="0"/>
              </a:rPr>
              <a:t> e-mail: abiancardo@unisa.it</a:t>
            </a:r>
            <a:endParaRPr lang="it-IT" sz="1600" dirty="0">
              <a:solidFill>
                <a:schemeClr val="tx1"/>
              </a:solidFill>
              <a:latin typeface="Arial" charset="0"/>
              <a:ea typeface="+mn-ea"/>
              <a:cs typeface="Arial" charset="0"/>
            </a:endParaRPr>
          </a:p>
          <a:p>
            <a:pPr algn="ctr">
              <a:defRPr/>
            </a:pPr>
            <a:endParaRPr lang="it-IT" sz="1600" dirty="0">
              <a:solidFill>
                <a:schemeClr val="tx1"/>
              </a:solidFill>
              <a:latin typeface="Arial" charset="0"/>
              <a:cs typeface="Arial" charset="0"/>
            </a:endParaRPr>
          </a:p>
        </p:txBody>
      </p:sp>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2051720" y="332631"/>
            <a:ext cx="2795075" cy="742354"/>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1108512" cy="1108512"/>
          </a:xfrm>
          <a:prstGeom prst="rect">
            <a:avLst/>
          </a:prstGeom>
          <a:noFill/>
          <a:extLst>
            <a:ext uri="{909E8E84-426E-40DD-AFC4-6F175D3DCCD1}">
              <a14:hiddenFill xmlns:a14="http://schemas.microsoft.com/office/drawing/2010/main">
                <a:solidFill>
                  <a:srgbClr val="FFFFFF"/>
                </a:solidFill>
              </a14:hiddenFill>
            </a:ext>
          </a:extLst>
        </p:spPr>
      </p:pic>
      <p:pic>
        <p:nvPicPr>
          <p:cNvPr id="2" name="Immagine 1">
            <a:extLst>
              <a:ext uri="{FF2B5EF4-FFF2-40B4-BE49-F238E27FC236}">
                <a16:creationId xmlns:a16="http://schemas.microsoft.com/office/drawing/2014/main" id="{B126C24F-08CB-4B62-A0B2-3A76D45F8701}"/>
              </a:ext>
            </a:extLst>
          </p:cNvPr>
          <p:cNvPicPr>
            <a:picLocks noChangeAspect="1"/>
          </p:cNvPicPr>
          <p:nvPr/>
        </p:nvPicPr>
        <p:blipFill>
          <a:blip r:embed="rId4"/>
          <a:stretch>
            <a:fillRect/>
          </a:stretch>
        </p:blipFill>
        <p:spPr>
          <a:xfrm>
            <a:off x="2267744" y="1323887"/>
            <a:ext cx="4259229" cy="2393145"/>
          </a:xfrm>
          <a:prstGeom prst="rect">
            <a:avLst/>
          </a:prstGeom>
        </p:spPr>
      </p:pic>
    </p:spTree>
    <p:extLst>
      <p:ext uri="{BB962C8B-B14F-4D97-AF65-F5344CB8AC3E}">
        <p14:creationId xmlns:p14="http://schemas.microsoft.com/office/powerpoint/2010/main" val="2342821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Le modifiche della legge n. 179 del 2017</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Nel settore pubblico:</a:t>
            </a:r>
          </a:p>
          <a:p>
            <a:pPr lvl="1" algn="just"/>
            <a:r>
              <a:rPr lang="it-IT" sz="1400" i="1" dirty="0">
                <a:solidFill>
                  <a:schemeClr val="tx1">
                    <a:lumMod val="75000"/>
                    <a:lumOff val="25000"/>
                  </a:schemeClr>
                </a:solidFill>
              </a:rPr>
              <a:t>divieto di qualsiasi provvedimento avente effetti negativi per il segnalante, sul rapporto di lavoro e sulle sue condizioni, come il licenziamento, il trasferimento, il </a:t>
            </a:r>
            <a:r>
              <a:rPr lang="it-IT" sz="1400" i="1" dirty="0" err="1">
                <a:solidFill>
                  <a:schemeClr val="tx1">
                    <a:lumMod val="75000"/>
                    <a:lumOff val="25000"/>
                  </a:schemeClr>
                </a:solidFill>
              </a:rPr>
              <a:t>demansionamento</a:t>
            </a:r>
            <a:r>
              <a:rPr lang="it-IT" sz="1400" i="1" dirty="0">
                <a:solidFill>
                  <a:schemeClr val="tx1">
                    <a:lumMod val="75000"/>
                    <a:lumOff val="25000"/>
                  </a:schemeClr>
                </a:solidFill>
              </a:rPr>
              <a:t> o l’applicazione di sanzioni;</a:t>
            </a:r>
          </a:p>
          <a:p>
            <a:pPr lvl="1" algn="just"/>
            <a:r>
              <a:rPr lang="it-IT" sz="1400" i="1" dirty="0">
                <a:solidFill>
                  <a:schemeClr val="tx1">
                    <a:lumMod val="75000"/>
                    <a:lumOff val="25000"/>
                  </a:schemeClr>
                </a:solidFill>
              </a:rPr>
              <a:t>reintegrazione del lavoratore nel posto di lavoro, se il licenziamento è avvenuto come conseguenza di una segnalazione;</a:t>
            </a:r>
          </a:p>
          <a:p>
            <a:pPr lvl="1" algn="just"/>
            <a:r>
              <a:rPr lang="it-IT" sz="1400" i="1" dirty="0">
                <a:solidFill>
                  <a:schemeClr val="tx1">
                    <a:lumMod val="75000"/>
                    <a:lumOff val="25000"/>
                  </a:schemeClr>
                </a:solidFill>
              </a:rPr>
              <a:t>tutti gli atti discriminatori o ritorsivi adottati dall’amministrazione o dall’ente sono nulli;</a:t>
            </a:r>
          </a:p>
          <a:p>
            <a:pPr lvl="1" algn="just"/>
            <a:r>
              <a:rPr lang="it-IT" sz="1400" i="1" dirty="0">
                <a:solidFill>
                  <a:schemeClr val="tx1">
                    <a:lumMod val="75000"/>
                    <a:lumOff val="25000"/>
                  </a:schemeClr>
                </a:solidFill>
              </a:rPr>
              <a:t>generale divieto di rivelare l’identità del segnalante;</a:t>
            </a:r>
          </a:p>
          <a:p>
            <a:pPr lvl="1" algn="just"/>
            <a:r>
              <a:rPr lang="it-IT" sz="1400" i="1" dirty="0">
                <a:solidFill>
                  <a:schemeClr val="tx1">
                    <a:lumMod val="75000"/>
                    <a:lumOff val="25000"/>
                  </a:schemeClr>
                </a:solidFill>
              </a:rPr>
              <a:t>è l’ANAC a dettare le linee guida inerenti le modalità e la gestione delle segnalazioni, e ad avere un potere sanzionatorio nella qualità di autorità preposta all’applicazione di sanzioni amministrative</a:t>
            </a:r>
          </a:p>
          <a:p>
            <a:pPr algn="just"/>
            <a:r>
              <a:rPr lang="it-IT" sz="1800" i="1" dirty="0">
                <a:solidFill>
                  <a:schemeClr val="tx1">
                    <a:lumMod val="75000"/>
                    <a:lumOff val="25000"/>
                  </a:schemeClr>
                </a:solidFill>
              </a:rPr>
              <a:t>Nel settore privato:</a:t>
            </a:r>
          </a:p>
          <a:p>
            <a:pPr algn="just"/>
            <a:r>
              <a:rPr lang="it-IT" sz="1400" i="1" dirty="0">
                <a:solidFill>
                  <a:schemeClr val="tx1">
                    <a:lumMod val="75000"/>
                    <a:lumOff val="25000"/>
                  </a:schemeClr>
                </a:solidFill>
              </a:rPr>
              <a:t>obblighi di comunicazione nei confronti dell’Organismo di Vigilanza;</a:t>
            </a:r>
          </a:p>
          <a:p>
            <a:pPr algn="just"/>
            <a:r>
              <a:rPr lang="it-IT" sz="1400" i="1" dirty="0">
                <a:solidFill>
                  <a:schemeClr val="tx1">
                    <a:lumMod val="75000"/>
                    <a:lumOff val="25000"/>
                  </a:schemeClr>
                </a:solidFill>
              </a:rPr>
              <a:t>imposizione alle imprese di creare uno o più canali per le segnalazioni nel rispetto della riservatezza del segnalante ed un canale alternativo di segnalazione, che con modalità informatiche, possa tutelare la riservatezza dell’identità dei segnalanti; </a:t>
            </a:r>
          </a:p>
          <a:p>
            <a:pPr algn="just"/>
            <a:r>
              <a:rPr lang="it-IT" sz="1400" i="1" dirty="0">
                <a:solidFill>
                  <a:schemeClr val="tx1">
                    <a:lumMod val="75000"/>
                    <a:lumOff val="25000"/>
                  </a:schemeClr>
                </a:solidFill>
              </a:rPr>
              <a:t>divieto di atti di ritorsione o discriminatori per ragioni inerenti le segnalazioni</a:t>
            </a:r>
          </a:p>
          <a:p>
            <a:pPr lvl="1" algn="just"/>
            <a:endParaRPr lang="it-IT" sz="1400" i="1" dirty="0">
              <a:solidFill>
                <a:schemeClr val="tx1">
                  <a:lumMod val="75000"/>
                  <a:lumOff val="25000"/>
                </a:schemeClr>
              </a:solidFill>
            </a:endParaRPr>
          </a:p>
        </p:txBody>
      </p:sp>
    </p:spTree>
    <p:extLst>
      <p:ext uri="{BB962C8B-B14F-4D97-AF65-F5344CB8AC3E}">
        <p14:creationId xmlns:p14="http://schemas.microsoft.com/office/powerpoint/2010/main" val="1168323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La direttiva europea del 2019</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La Direttiva europea sul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(2019/1937), in vigore a partire dal 17 dicembre 2021, prevede l’adozione di nuovi standard di protezione a favore dei </a:t>
            </a:r>
            <a:r>
              <a:rPr lang="it-IT" sz="1800" i="1" dirty="0" err="1">
                <a:solidFill>
                  <a:schemeClr val="tx1">
                    <a:lumMod val="75000"/>
                    <a:lumOff val="25000"/>
                  </a:schemeClr>
                </a:solidFill>
              </a:rPr>
              <a:t>whistleblower</a:t>
            </a:r>
            <a:endParaRPr lang="it-IT" sz="1800" i="1" dirty="0">
              <a:solidFill>
                <a:schemeClr val="tx1">
                  <a:lumMod val="75000"/>
                  <a:lumOff val="25000"/>
                </a:schemeClr>
              </a:solidFill>
            </a:endParaRPr>
          </a:p>
          <a:p>
            <a:pPr algn="just"/>
            <a:r>
              <a:rPr lang="it-IT" sz="1800" i="1" dirty="0">
                <a:solidFill>
                  <a:schemeClr val="tx1">
                    <a:lumMod val="75000"/>
                    <a:lumOff val="25000"/>
                  </a:schemeClr>
                </a:solidFill>
              </a:rPr>
              <a:t>A partire da tale data, le aziende e organizzazioni con più di 250 dipendenti sono obbligate a dotarsi di un sistema di segnalazione interno</a:t>
            </a:r>
          </a:p>
          <a:p>
            <a:pPr algn="just"/>
            <a:r>
              <a:rPr lang="it-IT" sz="1800" i="1" dirty="0">
                <a:solidFill>
                  <a:schemeClr val="tx1">
                    <a:lumMod val="75000"/>
                    <a:lumOff val="25000"/>
                  </a:schemeClr>
                </a:solidFill>
              </a:rPr>
              <a:t>Entrano, inoltre, in vigore nuove modalità di tutela dei dati sensibili raccolti</a:t>
            </a:r>
          </a:p>
          <a:p>
            <a:pPr algn="just"/>
            <a:r>
              <a:rPr lang="it-IT" sz="1800" i="1" dirty="0">
                <a:solidFill>
                  <a:schemeClr val="tx1">
                    <a:lumMod val="75000"/>
                    <a:lumOff val="25000"/>
                  </a:schemeClr>
                </a:solidFill>
              </a:rPr>
              <a:t>Gli obiettivi della Direttiva europea sono:</a:t>
            </a:r>
          </a:p>
          <a:p>
            <a:pPr lvl="1" algn="just"/>
            <a:r>
              <a:rPr lang="it-IT" sz="1400" i="1" dirty="0">
                <a:solidFill>
                  <a:schemeClr val="tx1">
                    <a:lumMod val="75000"/>
                    <a:lumOff val="25000"/>
                  </a:schemeClr>
                </a:solidFill>
              </a:rPr>
              <a:t>Rilevare e prevenire comportamenti scorretti e violazioni di leggi e regolamenti;</a:t>
            </a:r>
          </a:p>
          <a:p>
            <a:pPr lvl="1" algn="just"/>
            <a:r>
              <a:rPr lang="it-IT" sz="1400" i="1" dirty="0">
                <a:solidFill>
                  <a:schemeClr val="tx1">
                    <a:lumMod val="75000"/>
                    <a:lumOff val="25000"/>
                  </a:schemeClr>
                </a:solidFill>
              </a:rPr>
              <a:t>Migliorare l’applicazione della legge implementando canali di segnalazione efficaci, affidabili e sicuri per proteggere i segnalanti da eventuali ritorsioni;</a:t>
            </a:r>
          </a:p>
          <a:p>
            <a:pPr lvl="1" algn="just"/>
            <a:r>
              <a:rPr lang="it-IT" sz="1400" i="1" dirty="0">
                <a:solidFill>
                  <a:schemeClr val="tx1">
                    <a:lumMod val="75000"/>
                    <a:lumOff val="25000"/>
                  </a:schemeClr>
                </a:solidFill>
              </a:rPr>
              <a:t>Proteggere i </a:t>
            </a:r>
            <a:r>
              <a:rPr lang="it-IT" sz="1400" i="1" dirty="0" err="1">
                <a:solidFill>
                  <a:schemeClr val="tx1">
                    <a:lumMod val="75000"/>
                    <a:lumOff val="25000"/>
                  </a:schemeClr>
                </a:solidFill>
              </a:rPr>
              <a:t>whistleblower</a:t>
            </a:r>
            <a:r>
              <a:rPr lang="it-IT" sz="1400" i="1" dirty="0">
                <a:solidFill>
                  <a:schemeClr val="tx1">
                    <a:lumMod val="75000"/>
                    <a:lumOff val="25000"/>
                  </a:schemeClr>
                </a:solidFill>
              </a:rPr>
              <a:t> aiutandoli a denunciare atti illeciti o irregolarità in modo sicuro, garantendo la possibilità di segnalare in modo anonimo</a:t>
            </a: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2021164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La direttiva europea del 2019</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Tema principale della Direttiva è la protezione dei segnalanti. I punti essenziali sono:</a:t>
            </a:r>
          </a:p>
          <a:p>
            <a:pPr lvl="1" algn="just"/>
            <a:r>
              <a:rPr lang="it-IT" sz="1400" i="1" dirty="0">
                <a:solidFill>
                  <a:schemeClr val="tx1">
                    <a:lumMod val="75000"/>
                    <a:lumOff val="25000"/>
                  </a:schemeClr>
                </a:solidFill>
              </a:rPr>
              <a:t>La protezione non viene garantita solo ai dipendenti che effettuano la segnalazione, ma anche ai clienti, fornitori, candidati, ex dipendenti, giornalisti;</a:t>
            </a:r>
          </a:p>
          <a:p>
            <a:pPr lvl="1" algn="just"/>
            <a:r>
              <a:rPr lang="it-IT" sz="1400" i="1" dirty="0">
                <a:solidFill>
                  <a:schemeClr val="tx1">
                    <a:lumMod val="75000"/>
                    <a:lumOff val="25000"/>
                  </a:schemeClr>
                </a:solidFill>
              </a:rPr>
              <a:t>Le persone coinvolte sono protette dal licenziamento, dal </a:t>
            </a:r>
            <a:r>
              <a:rPr lang="it-IT" sz="1400" i="1" dirty="0" err="1">
                <a:solidFill>
                  <a:schemeClr val="tx1">
                    <a:lumMod val="75000"/>
                    <a:lumOff val="25000"/>
                  </a:schemeClr>
                </a:solidFill>
              </a:rPr>
              <a:t>demansionamento</a:t>
            </a:r>
            <a:r>
              <a:rPr lang="it-IT" sz="1400" i="1" dirty="0">
                <a:solidFill>
                  <a:schemeClr val="tx1">
                    <a:lumMod val="75000"/>
                    <a:lumOff val="25000"/>
                  </a:schemeClr>
                </a:solidFill>
              </a:rPr>
              <a:t> e da altre forme di discriminazione;</a:t>
            </a:r>
            <a:endParaRPr lang="it-IT" sz="1000" i="1" dirty="0">
              <a:solidFill>
                <a:schemeClr val="tx1">
                  <a:lumMod val="75000"/>
                  <a:lumOff val="25000"/>
                </a:schemeClr>
              </a:solidFill>
            </a:endParaRPr>
          </a:p>
          <a:p>
            <a:pPr lvl="1" algn="just"/>
            <a:r>
              <a:rPr lang="it-IT" sz="1400" i="1" dirty="0">
                <a:solidFill>
                  <a:schemeClr val="tx1">
                    <a:lumMod val="75000"/>
                    <a:lumOff val="25000"/>
                  </a:schemeClr>
                </a:solidFill>
              </a:rPr>
              <a:t>La protezione si applica alle segnalazioni di illeciti relativi al diritto dell’UE, come frode fiscale, riciclaggio di denaro o reati in materia di appalti pubblici, sicurezza dei prodotti e stradale,</a:t>
            </a:r>
            <a:r>
              <a:rPr lang="it-IT" sz="1000" i="1" dirty="0">
                <a:solidFill>
                  <a:schemeClr val="tx1">
                    <a:lumMod val="75000"/>
                    <a:lumOff val="25000"/>
                  </a:schemeClr>
                </a:solidFill>
              </a:rPr>
              <a:t> </a:t>
            </a:r>
            <a:r>
              <a:rPr lang="it-IT" sz="1400" i="1" dirty="0">
                <a:solidFill>
                  <a:schemeClr val="tx1">
                    <a:lumMod val="75000"/>
                    <a:lumOff val="25000"/>
                  </a:schemeClr>
                </a:solidFill>
              </a:rPr>
              <a:t>protezione dell'ambiente, salute pubblica e tutela dei consumatori e dei dati;</a:t>
            </a:r>
          </a:p>
          <a:p>
            <a:pPr lvl="1" algn="just"/>
            <a:r>
              <a:rPr lang="it-IT" sz="1400" i="1" dirty="0">
                <a:solidFill>
                  <a:schemeClr val="tx1">
                    <a:lumMod val="75000"/>
                    <a:lumOff val="25000"/>
                  </a:schemeClr>
                </a:solidFill>
              </a:rPr>
              <a:t>Il segnalante può scegliere se segnalare un sospetto all’interno dell'azienda o direttamente all'autorità di vigilanza competente. Se non riceve risposta, può rivolgersi direttamente ai media; </a:t>
            </a:r>
          </a:p>
          <a:p>
            <a:pPr lvl="1" algn="just"/>
            <a:r>
              <a:rPr lang="it-IT" sz="1400" i="1" dirty="0">
                <a:solidFill>
                  <a:schemeClr val="tx1">
                    <a:lumMod val="75000"/>
                    <a:lumOff val="25000"/>
                  </a:schemeClr>
                </a:solidFill>
              </a:rPr>
              <a:t>I segnalanti sono protetti in entrambi i casi</a:t>
            </a: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502353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Modalità delle segnalazioni</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 segnalanti devono avere la possibilità di inviare segnalazioni sia per iscritto (attraverso una piattaforma online, un indirizzo e-mail o per posta) sia a voce (tramite una linea telefonica o un sistema di segreteria telefonica)</a:t>
            </a:r>
          </a:p>
          <a:p>
            <a:pPr algn="just"/>
            <a:r>
              <a:rPr lang="it-IT" sz="1800" i="1" dirty="0">
                <a:solidFill>
                  <a:schemeClr val="tx1">
                    <a:lumMod val="75000"/>
                    <a:lumOff val="25000"/>
                  </a:schemeClr>
                </a:solidFill>
              </a:rPr>
              <a:t>La legge prevede che sia predisposto almeno un canale alternativo di segnalazione idoneo a garantire, con modalità informatiche, la riservatezza dell’identità del segnalante</a:t>
            </a:r>
          </a:p>
          <a:p>
            <a:pPr algn="just"/>
            <a:r>
              <a:rPr lang="it-IT" sz="1800" i="1" dirty="0">
                <a:solidFill>
                  <a:schemeClr val="tx1">
                    <a:lumMod val="75000"/>
                    <a:lumOff val="25000"/>
                  </a:schemeClr>
                </a:solidFill>
              </a:rPr>
              <a:t>La piattaforma permette di mantenere segreta l’identità del segnalante, a meno che non divenga, in seguito, necessaria per la difesa dell’incolpato</a:t>
            </a: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74096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endParaRPr lang="it-IT" sz="1800" dirty="0"/>
          </a:p>
        </p:txBody>
      </p:sp>
      <p:sp>
        <p:nvSpPr>
          <p:cNvPr id="6" name="Rettangolo con angoli ritagliati in diagonale 5">
            <a:extLst>
              <a:ext uri="{FF2B5EF4-FFF2-40B4-BE49-F238E27FC236}">
                <a16:creationId xmlns:a16="http://schemas.microsoft.com/office/drawing/2014/main" id="{410A738D-B0E4-4CE2-BD70-A22D81B6DE3C}"/>
              </a:ext>
            </a:extLst>
          </p:cNvPr>
          <p:cNvSpPr/>
          <p:nvPr/>
        </p:nvSpPr>
        <p:spPr>
          <a:xfrm>
            <a:off x="683568" y="1772816"/>
            <a:ext cx="7776864" cy="64807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b="1" i="1" dirty="0">
                <a:solidFill>
                  <a:schemeClr val="bg1"/>
                </a:solidFill>
              </a:rPr>
              <a:t>Il </a:t>
            </a:r>
            <a:r>
              <a:rPr lang="it-IT" sz="1100" b="1" i="1" dirty="0" err="1">
                <a:solidFill>
                  <a:schemeClr val="bg1"/>
                </a:solidFill>
              </a:rPr>
              <a:t>whistleblowing</a:t>
            </a:r>
            <a:r>
              <a:rPr lang="it-IT" sz="1100" b="1" i="1" dirty="0">
                <a:solidFill>
                  <a:schemeClr val="bg1"/>
                </a:solidFill>
              </a:rPr>
              <a:t> </a:t>
            </a:r>
            <a:r>
              <a:rPr lang="it-IT" sz="1100" i="1" dirty="0">
                <a:solidFill>
                  <a:schemeClr val="bg1"/>
                </a:solidFill>
              </a:rPr>
              <a:t>è la a tutela dei dipendenti pubblici ed in generale di coloro che segnalano irregolarità e condotte illecite nella Pubblica Amministrazione e nell’ambito lavorativo privato, di cui siano venuti a conoscenza in ragione della propria attività</a:t>
            </a:r>
          </a:p>
        </p:txBody>
      </p:sp>
      <p:sp>
        <p:nvSpPr>
          <p:cNvPr id="9" name="Rettangolo con angoli ritagliati in diagonale 8">
            <a:extLst>
              <a:ext uri="{FF2B5EF4-FFF2-40B4-BE49-F238E27FC236}">
                <a16:creationId xmlns:a16="http://schemas.microsoft.com/office/drawing/2014/main" id="{EBDD020D-2BCE-4A6C-986A-A3AE0431BCF2}"/>
              </a:ext>
            </a:extLst>
          </p:cNvPr>
          <p:cNvSpPr/>
          <p:nvPr/>
        </p:nvSpPr>
        <p:spPr>
          <a:xfrm>
            <a:off x="683568" y="2752913"/>
            <a:ext cx="7776864" cy="64807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i="1" dirty="0">
                <a:solidFill>
                  <a:schemeClr val="bg1"/>
                </a:solidFill>
              </a:rPr>
              <a:t>La tutela offerta al segnalante (c.d. </a:t>
            </a:r>
            <a:r>
              <a:rPr lang="it-IT" sz="1100" i="1" dirty="0" err="1">
                <a:solidFill>
                  <a:schemeClr val="bg1"/>
                </a:solidFill>
              </a:rPr>
              <a:t>whistleblower</a:t>
            </a:r>
            <a:r>
              <a:rPr lang="it-IT" sz="1100" i="1" dirty="0">
                <a:solidFill>
                  <a:schemeClr val="bg1"/>
                </a:solidFill>
              </a:rPr>
              <a:t>) si concretizza nella necessità di garantire quest’ultimo dal rischio di ritorsioni da parte del datore di lavoro e dei superiori gerarchici, incentivando in tal modo la segnalazione degli illeciti</a:t>
            </a:r>
          </a:p>
        </p:txBody>
      </p:sp>
      <p:sp>
        <p:nvSpPr>
          <p:cNvPr id="10" name="Rettangolo con angoli ritagliati in diagonale 9">
            <a:extLst>
              <a:ext uri="{FF2B5EF4-FFF2-40B4-BE49-F238E27FC236}">
                <a16:creationId xmlns:a16="http://schemas.microsoft.com/office/drawing/2014/main" id="{AC4093FC-3287-4291-AC4A-4B72C9503D19}"/>
              </a:ext>
            </a:extLst>
          </p:cNvPr>
          <p:cNvSpPr/>
          <p:nvPr/>
        </p:nvSpPr>
        <p:spPr>
          <a:xfrm>
            <a:off x="683568" y="3733010"/>
            <a:ext cx="7776864" cy="70410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i="1" dirty="0">
                <a:solidFill>
                  <a:schemeClr val="bg1"/>
                </a:solidFill>
              </a:rPr>
              <a:t>La disciplina sul </a:t>
            </a:r>
            <a:r>
              <a:rPr lang="it-IT" sz="1100" i="1" dirty="0" err="1">
                <a:solidFill>
                  <a:schemeClr val="bg1"/>
                </a:solidFill>
              </a:rPr>
              <a:t>whistleblowing</a:t>
            </a:r>
            <a:r>
              <a:rPr lang="it-IT" sz="1100" i="1" dirty="0">
                <a:solidFill>
                  <a:schemeClr val="bg1"/>
                </a:solidFill>
              </a:rPr>
              <a:t> è stata introdotta in Italia con la Legge Severino, l. n. 190 del 2012 con l’art. 1 comma 51 (Tutela del dipendente pubblico che segnala illeciti): secondo la legge non può essere sanzionato, licenziato o sottoposto ad una misura discriminatoria il dipendente pubblico che segnala degli illeciti di cui sia venuto a conoscenza</a:t>
            </a:r>
          </a:p>
        </p:txBody>
      </p:sp>
      <p:sp>
        <p:nvSpPr>
          <p:cNvPr id="11" name="Rettangolo con angoli ritagliati in diagonale 10">
            <a:extLst>
              <a:ext uri="{FF2B5EF4-FFF2-40B4-BE49-F238E27FC236}">
                <a16:creationId xmlns:a16="http://schemas.microsoft.com/office/drawing/2014/main" id="{95447E76-7FF5-4ED2-9A4F-F47B70B254CA}"/>
              </a:ext>
            </a:extLst>
          </p:cNvPr>
          <p:cNvSpPr/>
          <p:nvPr/>
        </p:nvSpPr>
        <p:spPr>
          <a:xfrm>
            <a:off x="683568" y="4744392"/>
            <a:ext cx="7776864" cy="772839"/>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i="1" dirty="0">
                <a:solidFill>
                  <a:schemeClr val="bg1"/>
                </a:solidFill>
              </a:rPr>
              <a:t>Oggetto del </a:t>
            </a:r>
            <a:r>
              <a:rPr lang="it-IT" sz="1100" i="1" dirty="0" err="1">
                <a:solidFill>
                  <a:schemeClr val="bg1"/>
                </a:solidFill>
              </a:rPr>
              <a:t>whistleblowing</a:t>
            </a:r>
            <a:r>
              <a:rPr lang="it-IT" sz="1100" i="1" dirty="0">
                <a:solidFill>
                  <a:schemeClr val="bg1"/>
                </a:solidFill>
              </a:rPr>
              <a:t> sono tutti quei comportamenti illeciti, illegittimi, scorretti o censurabili</a:t>
            </a:r>
          </a:p>
          <a:p>
            <a:pPr algn="ctr"/>
            <a:r>
              <a:rPr lang="it-IT" sz="1100" i="1" dirty="0">
                <a:solidFill>
                  <a:schemeClr val="bg1"/>
                </a:solidFill>
              </a:rPr>
              <a:t>La segnalazione non si configura come un obbligo, bensì come un diritto del segnalante, tuttavia il pubblico dipendente ha un vero e proprio obbligo di segnalare reati perseguibili d’ufficio, mentre la singola amministrazione può imporre specifici obblighi di segnalazione, puniti con sanzioni disciplinari</a:t>
            </a:r>
          </a:p>
        </p:txBody>
      </p:sp>
      <p:sp>
        <p:nvSpPr>
          <p:cNvPr id="12" name="Rettangolo con angoli ritagliati in diagonale 11">
            <a:extLst>
              <a:ext uri="{FF2B5EF4-FFF2-40B4-BE49-F238E27FC236}">
                <a16:creationId xmlns:a16="http://schemas.microsoft.com/office/drawing/2014/main" id="{5272144B-0AD3-4253-A9CF-82B33F9871D7}"/>
              </a:ext>
            </a:extLst>
          </p:cNvPr>
          <p:cNvSpPr/>
          <p:nvPr/>
        </p:nvSpPr>
        <p:spPr>
          <a:xfrm>
            <a:off x="671279" y="5853988"/>
            <a:ext cx="7776864" cy="81537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i="1" dirty="0">
                <a:solidFill>
                  <a:schemeClr val="bg1"/>
                </a:solidFill>
              </a:rPr>
              <a:t>La legge 30 novembre 2017, n. 179, interamente dedicata al </a:t>
            </a:r>
            <a:r>
              <a:rPr lang="it-IT" sz="1100" i="1" dirty="0" err="1">
                <a:solidFill>
                  <a:schemeClr val="bg1"/>
                </a:solidFill>
              </a:rPr>
              <a:t>whistleblowing</a:t>
            </a:r>
            <a:r>
              <a:rPr lang="it-IT" sz="1100" i="1" dirty="0">
                <a:solidFill>
                  <a:schemeClr val="bg1"/>
                </a:solidFill>
              </a:rPr>
              <a:t>, amplia e rafforza le garanzie già previste dalla legge Severino. Oltre a vietare qualsiasi provvedimento conseguente alla segnalazione avente effetti negativi per il segnalante, essa sanziona con la nullità ogni atto discriminatorio o ritorsivo adottato dall’amministrazione. La nuova disciplina viene, poi, estesa anche alle imprese private</a:t>
            </a:r>
          </a:p>
        </p:txBody>
      </p:sp>
    </p:spTree>
    <p:extLst>
      <p:ext uri="{BB962C8B-B14F-4D97-AF65-F5344CB8AC3E}">
        <p14:creationId xmlns:p14="http://schemas.microsoft.com/office/powerpoint/2010/main" val="442452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0" y="941639"/>
            <a:ext cx="9144000" cy="975193"/>
          </a:xfrm>
        </p:spPr>
        <p:txBody>
          <a:bodyPr>
            <a:normAutofit/>
          </a:bodyPr>
          <a:lstStyle/>
          <a:p>
            <a:pPr algn="ctr"/>
            <a:r>
              <a:rPr lang="it-IT" sz="3000" dirty="0"/>
              <a:t>La regolamentazione anticorruzione della l. 190/2012</a:t>
            </a:r>
            <a:br>
              <a:rPr lang="it-IT" sz="3200" dirty="0"/>
            </a:br>
            <a:r>
              <a:rPr lang="it-IT" sz="1800" dirty="0"/>
              <a:t>Legge Severino</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La c.d. legge anticorruzione, intitolata  “Disposizioni per la prevenzione e la repressione della corruzione e dell’illegalità nella pubblica amministrazione” prevede una serie di misure preventive e repressive contro la corruzione e l’illegalità nella P.A.</a:t>
            </a:r>
          </a:p>
          <a:p>
            <a:pPr algn="just"/>
            <a:r>
              <a:rPr lang="it-IT" sz="1800" i="1" dirty="0">
                <a:solidFill>
                  <a:schemeClr val="tx1">
                    <a:lumMod val="75000"/>
                    <a:lumOff val="25000"/>
                  </a:schemeClr>
                </a:solidFill>
              </a:rPr>
              <a:t>La ratio della legge è la repressione, ma soprattutto la prevenzione del fenomeno corruttivo attraverso la trasparenza e il controllo proveniente dai cittadini ed adeguamento dell’ordinamento italiano agli standard richiesti dall’Unione europea</a:t>
            </a:r>
          </a:p>
          <a:p>
            <a:pPr algn="just"/>
            <a:r>
              <a:rPr lang="it-IT" sz="1800" i="1" dirty="0">
                <a:solidFill>
                  <a:schemeClr val="tx1">
                    <a:lumMod val="75000"/>
                    <a:lumOff val="25000"/>
                  </a:schemeClr>
                </a:solidFill>
              </a:rPr>
              <a:t>Punti principali della legge Severino sono:</a:t>
            </a:r>
          </a:p>
          <a:p>
            <a:pPr lvl="1" algn="just"/>
            <a:r>
              <a:rPr lang="it-IT" sz="1400" i="1" dirty="0">
                <a:solidFill>
                  <a:schemeClr val="tx1">
                    <a:lumMod val="75000"/>
                    <a:lumOff val="25000"/>
                  </a:schemeClr>
                </a:solidFill>
              </a:rPr>
              <a:t>l’attribuzione dei compiti di vigilanza e controllo, di prevenzione e contrasto della corruzione e dell’illegalità nella P.A. all’ANAC;</a:t>
            </a:r>
          </a:p>
          <a:p>
            <a:pPr lvl="1" algn="just"/>
            <a:r>
              <a:rPr lang="it-IT" sz="1400" i="1" dirty="0">
                <a:solidFill>
                  <a:schemeClr val="tx1">
                    <a:lumMod val="75000"/>
                    <a:lumOff val="25000"/>
                  </a:schemeClr>
                </a:solidFill>
              </a:rPr>
              <a:t>il ruolo del Dipartimento della funzione pubblica di coordinamento dell’attuazione delle strategie di prevenzione e contrasto della corruzione;</a:t>
            </a:r>
          </a:p>
          <a:p>
            <a:pPr lvl="1" algn="just"/>
            <a:r>
              <a:rPr lang="it-IT" sz="1400" i="1" dirty="0">
                <a:solidFill>
                  <a:schemeClr val="tx1">
                    <a:lumMod val="75000"/>
                    <a:lumOff val="25000"/>
                  </a:schemeClr>
                </a:solidFill>
              </a:rPr>
              <a:t>l’attribuzione di funzioni di controllo e verifica, a livello di singola amministrazione, al RPCT;</a:t>
            </a:r>
          </a:p>
          <a:p>
            <a:pPr lvl="1" algn="just"/>
            <a:r>
              <a:rPr lang="it-IT" sz="1400" i="1" dirty="0">
                <a:solidFill>
                  <a:schemeClr val="tx1">
                    <a:lumMod val="75000"/>
                    <a:lumOff val="25000"/>
                  </a:schemeClr>
                </a:solidFill>
              </a:rPr>
              <a:t>l’obbligo di predisposizione di un piano nazionale anti corruzione e di un piano triennale per ogni amministrazione;</a:t>
            </a:r>
          </a:p>
          <a:p>
            <a:pPr lvl="1" algn="just"/>
            <a:endParaRPr lang="it-IT" sz="1400" i="1" dirty="0">
              <a:solidFill>
                <a:schemeClr val="tx1">
                  <a:lumMod val="75000"/>
                  <a:lumOff val="25000"/>
                </a:schemeClr>
              </a:solidFill>
            </a:endParaRPr>
          </a:p>
          <a:p>
            <a:pPr lvl="1" algn="just"/>
            <a:endParaRPr lang="it-IT" sz="1400" i="1" dirty="0">
              <a:solidFill>
                <a:schemeClr val="tx1">
                  <a:lumMod val="75000"/>
                  <a:lumOff val="25000"/>
                </a:schemeClr>
              </a:solidFill>
            </a:endParaRP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1390522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0" y="941639"/>
            <a:ext cx="9144000" cy="975193"/>
          </a:xfrm>
        </p:spPr>
        <p:txBody>
          <a:bodyPr>
            <a:normAutofit/>
          </a:bodyPr>
          <a:lstStyle/>
          <a:p>
            <a:pPr algn="ctr"/>
            <a:r>
              <a:rPr lang="it-IT" sz="3000" dirty="0"/>
              <a:t>La regolamentazione anticorruzione della l. 190/2012</a:t>
            </a:r>
            <a:br>
              <a:rPr lang="it-IT" sz="3200" dirty="0"/>
            </a:br>
            <a:r>
              <a:rPr lang="it-IT" sz="1800" dirty="0"/>
              <a:t>Legge Severino</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lvl="1" algn="just"/>
            <a:r>
              <a:rPr lang="it-IT" sz="1400" i="1" dirty="0">
                <a:solidFill>
                  <a:schemeClr val="tx1">
                    <a:lumMod val="75000"/>
                    <a:lumOff val="25000"/>
                  </a:schemeClr>
                </a:solidFill>
              </a:rPr>
              <a:t>obblighi di trasparenza, informazione e pubblicazione delle pubbliche amministrazioni;</a:t>
            </a:r>
          </a:p>
          <a:p>
            <a:pPr lvl="1" algn="just"/>
            <a:r>
              <a:rPr lang="it-IT" sz="1400" i="1" dirty="0">
                <a:solidFill>
                  <a:schemeClr val="tx1">
                    <a:lumMod val="75000"/>
                    <a:lumOff val="25000"/>
                  </a:schemeClr>
                </a:solidFill>
              </a:rPr>
              <a:t>obbligo di rendere accessibili in ogni momento agli interessati, le informazioni relative ai provvedimenti e ai procedimenti amministrativi che li riguardano;</a:t>
            </a:r>
          </a:p>
          <a:p>
            <a:pPr lvl="1" algn="just"/>
            <a:r>
              <a:rPr lang="it-IT" sz="1400" i="1" dirty="0">
                <a:solidFill>
                  <a:schemeClr val="tx1">
                    <a:lumMod val="75000"/>
                    <a:lumOff val="25000"/>
                  </a:schemeClr>
                </a:solidFill>
              </a:rPr>
              <a:t>obblighi di monitoraggio, di controllo e sanzionatori delle amministrazioni;</a:t>
            </a:r>
          </a:p>
          <a:p>
            <a:pPr lvl="1" algn="just"/>
            <a:r>
              <a:rPr lang="it-IT" sz="1400" i="1" dirty="0">
                <a:solidFill>
                  <a:schemeClr val="tx1">
                    <a:lumMod val="75000"/>
                    <a:lumOff val="25000"/>
                  </a:schemeClr>
                </a:solidFill>
              </a:rPr>
              <a:t>obbligo di predisposizione, da parte di ogni amministrazione, di un codice di comportamento;</a:t>
            </a:r>
          </a:p>
          <a:p>
            <a:pPr lvl="1" algn="just"/>
            <a:r>
              <a:rPr lang="it-IT" sz="1400" i="1" dirty="0">
                <a:solidFill>
                  <a:schemeClr val="tx1">
                    <a:lumMod val="75000"/>
                    <a:lumOff val="25000"/>
                  </a:schemeClr>
                </a:solidFill>
              </a:rPr>
              <a:t>incompatibilità e divieto di cumulo di impieghi ed incarichi;</a:t>
            </a:r>
          </a:p>
          <a:p>
            <a:pPr lvl="1" algn="just"/>
            <a:r>
              <a:rPr lang="it-IT" sz="1400" i="1" dirty="0">
                <a:solidFill>
                  <a:schemeClr val="tx1">
                    <a:lumMod val="75000"/>
                    <a:lumOff val="25000"/>
                  </a:schemeClr>
                </a:solidFill>
              </a:rPr>
              <a:t>divieto di revolving </a:t>
            </a:r>
            <a:r>
              <a:rPr lang="it-IT" sz="1400" i="1" dirty="0" err="1">
                <a:solidFill>
                  <a:schemeClr val="tx1">
                    <a:lumMod val="75000"/>
                    <a:lumOff val="25000"/>
                  </a:schemeClr>
                </a:solidFill>
              </a:rPr>
              <a:t>doors</a:t>
            </a:r>
            <a:r>
              <a:rPr lang="it-IT" sz="1400" i="1" dirty="0">
                <a:solidFill>
                  <a:schemeClr val="tx1">
                    <a:lumMod val="75000"/>
                    <a:lumOff val="25000"/>
                  </a:schemeClr>
                </a:solidFill>
              </a:rPr>
              <a:t>;</a:t>
            </a:r>
          </a:p>
          <a:p>
            <a:pPr lvl="1" algn="just"/>
            <a:r>
              <a:rPr lang="it-IT" sz="1400" i="1" dirty="0">
                <a:solidFill>
                  <a:schemeClr val="tx1">
                    <a:lumMod val="75000"/>
                    <a:lumOff val="25000"/>
                  </a:schemeClr>
                </a:solidFill>
              </a:rPr>
              <a:t>tutela del segnalatore di illeciti (</a:t>
            </a:r>
            <a:r>
              <a:rPr lang="it-IT" sz="1400" i="1" dirty="0" err="1">
                <a:solidFill>
                  <a:schemeClr val="tx1">
                    <a:lumMod val="75000"/>
                    <a:lumOff val="25000"/>
                  </a:schemeClr>
                </a:solidFill>
              </a:rPr>
              <a:t>whistleblower</a:t>
            </a:r>
            <a:r>
              <a:rPr lang="it-IT" sz="1400" i="1" dirty="0">
                <a:solidFill>
                  <a:schemeClr val="tx1">
                    <a:lumMod val="75000"/>
                    <a:lumOff val="25000"/>
                  </a:schemeClr>
                </a:solidFill>
              </a:rPr>
              <a:t>);</a:t>
            </a:r>
          </a:p>
          <a:p>
            <a:pPr lvl="1" algn="just"/>
            <a:r>
              <a:rPr lang="it-IT" sz="1400" i="1" dirty="0">
                <a:solidFill>
                  <a:schemeClr val="tx1">
                    <a:lumMod val="75000"/>
                    <a:lumOff val="25000"/>
                  </a:schemeClr>
                </a:solidFill>
              </a:rPr>
              <a:t>rotazione degli incarichi presso l’amministrazione;</a:t>
            </a:r>
          </a:p>
          <a:p>
            <a:pPr lvl="1" algn="just"/>
            <a:r>
              <a:rPr lang="it-IT" sz="1400" i="1" dirty="0">
                <a:solidFill>
                  <a:schemeClr val="tx1">
                    <a:lumMod val="75000"/>
                    <a:lumOff val="25000"/>
                  </a:schemeClr>
                </a:solidFill>
              </a:rPr>
              <a:t>nuove regole riguardo l’accesso ai documenti amministrativi (modifiche alla legge n. 241/1990);</a:t>
            </a:r>
          </a:p>
          <a:p>
            <a:pPr lvl="1" algn="just"/>
            <a:r>
              <a:rPr lang="it-IT" sz="1400" i="1" dirty="0">
                <a:solidFill>
                  <a:schemeClr val="tx1">
                    <a:lumMod val="75000"/>
                    <a:lumOff val="25000"/>
                  </a:schemeClr>
                </a:solidFill>
              </a:rPr>
              <a:t>obbligo di astensione del responsabile del procedimento e dei titolari degli uffici competenti ad adottare pareri, valutazioni tecniche, atti </a:t>
            </a:r>
            <a:r>
              <a:rPr lang="it-IT" sz="1400" i="1" dirty="0" err="1">
                <a:solidFill>
                  <a:schemeClr val="tx1">
                    <a:lumMod val="75000"/>
                    <a:lumOff val="25000"/>
                  </a:schemeClr>
                </a:solidFill>
              </a:rPr>
              <a:t>endoprocedimentali</a:t>
            </a:r>
            <a:r>
              <a:rPr lang="it-IT" sz="1400" i="1" dirty="0">
                <a:solidFill>
                  <a:schemeClr val="tx1">
                    <a:lumMod val="75000"/>
                    <a:lumOff val="25000"/>
                  </a:schemeClr>
                </a:solidFill>
              </a:rPr>
              <a:t> e il provvedimento finale in caso di conflitto di interessi, segnalando ogni situazione di conflitto anche potenziale;</a:t>
            </a:r>
          </a:p>
          <a:p>
            <a:pPr lvl="1" algn="just"/>
            <a:r>
              <a:rPr lang="it-IT" sz="1400" i="1" dirty="0">
                <a:solidFill>
                  <a:schemeClr val="tx1">
                    <a:lumMod val="75000"/>
                    <a:lumOff val="25000"/>
                  </a:schemeClr>
                </a:solidFill>
              </a:rPr>
              <a:t>inasprimento delle sanzioni per illeciti di corruzione;</a:t>
            </a:r>
          </a:p>
          <a:p>
            <a:pPr lvl="1" algn="just"/>
            <a:r>
              <a:rPr lang="it-IT" sz="1400" i="1" dirty="0">
                <a:solidFill>
                  <a:schemeClr val="tx1">
                    <a:lumMod val="75000"/>
                    <a:lumOff val="25000"/>
                  </a:schemeClr>
                </a:solidFill>
              </a:rPr>
              <a:t>disciplina dello </a:t>
            </a:r>
            <a:r>
              <a:rPr lang="it-IT" sz="1400" i="1" dirty="0" err="1">
                <a:solidFill>
                  <a:schemeClr val="tx1">
                    <a:lumMod val="75000"/>
                    <a:lumOff val="25000"/>
                  </a:schemeClr>
                </a:solidFill>
              </a:rPr>
              <a:t>spoils</a:t>
            </a:r>
            <a:r>
              <a:rPr lang="it-IT" sz="1400" i="1" dirty="0">
                <a:solidFill>
                  <a:schemeClr val="tx1">
                    <a:lumMod val="75000"/>
                    <a:lumOff val="25000"/>
                  </a:schemeClr>
                </a:solidFill>
              </a:rPr>
              <a:t> system</a:t>
            </a:r>
          </a:p>
          <a:p>
            <a:pPr lvl="1" algn="just"/>
            <a:endParaRPr lang="it-IT" sz="1400" i="1" dirty="0">
              <a:solidFill>
                <a:schemeClr val="tx1">
                  <a:lumMod val="75000"/>
                  <a:lumOff val="25000"/>
                </a:schemeClr>
              </a:solidFill>
            </a:endParaRPr>
          </a:p>
          <a:p>
            <a:pPr lvl="1" algn="just"/>
            <a:endParaRPr lang="it-IT" sz="1400" i="1" dirty="0">
              <a:solidFill>
                <a:schemeClr val="tx1">
                  <a:lumMod val="75000"/>
                  <a:lumOff val="25000"/>
                </a:schemeClr>
              </a:solidFill>
            </a:endParaRPr>
          </a:p>
          <a:p>
            <a:pPr lvl="1" algn="just"/>
            <a:endParaRPr lang="it-IT" sz="1400" i="1" dirty="0">
              <a:solidFill>
                <a:schemeClr val="tx1">
                  <a:lumMod val="75000"/>
                  <a:lumOff val="25000"/>
                </a:schemeClr>
              </a:solidFill>
            </a:endParaRP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3607534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0" y="941639"/>
            <a:ext cx="9144000" cy="975193"/>
          </a:xfrm>
        </p:spPr>
        <p:txBody>
          <a:bodyPr>
            <a:normAutofit/>
          </a:bodyPr>
          <a:lstStyle/>
          <a:p>
            <a:pPr algn="ctr"/>
            <a:r>
              <a:rPr lang="it-IT" sz="3000" dirty="0"/>
              <a:t>La regolamentazione anticorruzione della l. 190/2012</a:t>
            </a:r>
            <a:br>
              <a:rPr lang="it-IT" sz="3200" dirty="0"/>
            </a:br>
            <a:r>
              <a:rPr lang="it-IT" sz="1800" dirty="0"/>
              <a:t>Revolving </a:t>
            </a:r>
            <a:r>
              <a:rPr lang="it-IT" sz="1800" dirty="0" err="1"/>
              <a:t>doors</a:t>
            </a:r>
            <a:endParaRPr lang="it-IT" sz="1800" dirty="0"/>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Il divieto di </a:t>
            </a:r>
            <a:r>
              <a:rPr lang="it-IT" sz="1800" i="1" dirty="0" err="1">
                <a:solidFill>
                  <a:schemeClr val="tx1">
                    <a:lumMod val="75000"/>
                    <a:lumOff val="25000"/>
                  </a:schemeClr>
                </a:solidFill>
              </a:rPr>
              <a:t>pantouflage</a:t>
            </a:r>
            <a:r>
              <a:rPr lang="it-IT" sz="1800" i="1" dirty="0">
                <a:solidFill>
                  <a:schemeClr val="tx1">
                    <a:lumMod val="75000"/>
                    <a:lumOff val="25000"/>
                  </a:schemeClr>
                </a:solidFill>
              </a:rPr>
              <a:t>, o revolving </a:t>
            </a:r>
            <a:r>
              <a:rPr lang="it-IT" sz="1800" i="1" dirty="0" err="1">
                <a:solidFill>
                  <a:schemeClr val="tx1">
                    <a:lumMod val="75000"/>
                    <a:lumOff val="25000"/>
                  </a:schemeClr>
                </a:solidFill>
              </a:rPr>
              <a:t>doors</a:t>
            </a:r>
            <a:r>
              <a:rPr lang="it-IT" sz="1800" i="1" dirty="0">
                <a:solidFill>
                  <a:schemeClr val="tx1">
                    <a:lumMod val="75000"/>
                    <a:lumOff val="25000"/>
                  </a:schemeClr>
                </a:solidFill>
              </a:rPr>
              <a:t>, è stato introdotto nel nostro ordinamento nel 2012 dalla legge Severino, per impedire che un dipendente pubblico possa sfruttare la propria posizione all’interno di un’amministrazione per ottenere un incarico presso un’impresa o un soggetto privato verso cui ha esercitato poteri autoritativi o negoziali</a:t>
            </a:r>
          </a:p>
          <a:p>
            <a:pPr algn="just"/>
            <a:r>
              <a:rPr lang="it-IT" sz="1800" i="1" dirty="0">
                <a:solidFill>
                  <a:schemeClr val="tx1">
                    <a:lumMod val="75000"/>
                    <a:lumOff val="25000"/>
                  </a:schemeClr>
                </a:solidFill>
              </a:rPr>
              <a:t>Nello specifico è prevista l’apposizione di un vincolo ai dipendenti dell’amministrazione pubblica nei tre anni successivi alla cessazione del rapporto di lavoro, vietando loro di svolgere attività lavorativa o professionale presso soggetti privati destinatari dell’attività della Pubblica Amministrazione svolta attraverso i medesimi poteri, nei tre anni di servizio precedenti</a:t>
            </a:r>
          </a:p>
          <a:p>
            <a:pPr algn="just"/>
            <a:r>
              <a:rPr lang="it-IT" sz="1800" i="1" dirty="0">
                <a:solidFill>
                  <a:schemeClr val="tx1">
                    <a:lumMod val="75000"/>
                    <a:lumOff val="25000"/>
                  </a:schemeClr>
                </a:solidFill>
              </a:rPr>
              <a:t>Viene, così, contrastato il fenomeno delle c.d. porte girevoli (revolving </a:t>
            </a:r>
            <a:r>
              <a:rPr lang="it-IT" sz="1800" i="1" dirty="0" err="1">
                <a:solidFill>
                  <a:schemeClr val="tx1">
                    <a:lumMod val="75000"/>
                    <a:lumOff val="25000"/>
                  </a:schemeClr>
                </a:solidFill>
              </a:rPr>
              <a:t>doors</a:t>
            </a:r>
            <a:r>
              <a:rPr lang="it-IT" sz="1800" i="1" dirty="0">
                <a:solidFill>
                  <a:schemeClr val="tx1">
                    <a:lumMod val="75000"/>
                    <a:lumOff val="25000"/>
                  </a:schemeClr>
                </a:solidFill>
              </a:rPr>
              <a:t>), tramite cui un funzionario pubblico mira a precostituirsi un </a:t>
            </a:r>
            <a:r>
              <a:rPr lang="it-IT" sz="1800" i="1" dirty="0" err="1">
                <a:solidFill>
                  <a:schemeClr val="tx1">
                    <a:lumMod val="75000"/>
                    <a:lumOff val="25000"/>
                  </a:schemeClr>
                </a:solidFill>
              </a:rPr>
              <a:t>favor</a:t>
            </a:r>
            <a:r>
              <a:rPr lang="it-IT" sz="1800" i="1" dirty="0">
                <a:solidFill>
                  <a:schemeClr val="tx1">
                    <a:lumMod val="75000"/>
                    <a:lumOff val="25000"/>
                  </a:schemeClr>
                </a:solidFill>
              </a:rPr>
              <a:t> nei confronti di coloro che in futuro potrebbero conferirgli incarichi privati</a:t>
            </a:r>
          </a:p>
        </p:txBody>
      </p:sp>
    </p:spTree>
    <p:extLst>
      <p:ext uri="{BB962C8B-B14F-4D97-AF65-F5344CB8AC3E}">
        <p14:creationId xmlns:p14="http://schemas.microsoft.com/office/powerpoint/2010/main" val="2566189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0" y="941639"/>
            <a:ext cx="9144000" cy="975193"/>
          </a:xfrm>
        </p:spPr>
        <p:txBody>
          <a:bodyPr>
            <a:normAutofit/>
          </a:bodyPr>
          <a:lstStyle/>
          <a:p>
            <a:pPr algn="ctr"/>
            <a:r>
              <a:rPr lang="it-IT" sz="3000" dirty="0"/>
              <a:t>La regolamentazione anticorruzione della l. 190/2012</a:t>
            </a:r>
            <a:br>
              <a:rPr lang="it-IT" sz="3200" dirty="0"/>
            </a:br>
            <a:r>
              <a:rPr lang="it-IT" sz="1800" dirty="0"/>
              <a:t>Violazione del divieto di revolving </a:t>
            </a:r>
            <a:r>
              <a:rPr lang="it-IT" sz="1800" dirty="0" err="1"/>
              <a:t>doors</a:t>
            </a:r>
            <a:endParaRPr lang="it-IT" sz="1800" dirty="0"/>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 Come chiarito dall’ANAC, l’intenzione del legislatore è tesa a contenere il fenomeno corruttivo connesso al conflitto d’interessi, ed in particolare ad un impiego privato del dipendente, successivo ad un rapporto di lavoro nella P.A.</a:t>
            </a:r>
          </a:p>
          <a:p>
            <a:pPr algn="just"/>
            <a:r>
              <a:rPr lang="it-IT" sz="1800" i="1" dirty="0">
                <a:solidFill>
                  <a:schemeClr val="tx1">
                    <a:lumMod val="75000"/>
                    <a:lumOff val="25000"/>
                  </a:schemeClr>
                </a:solidFill>
              </a:rPr>
              <a:t>Il divieto colpisce non solo il dirigente, ma qualsivoglia funzionario o dipendente con poteri discrezionali o che possa comunque incidere nel procedimento amministrativo, e si applica a far data dalla cessazione dell’incarico pubblico</a:t>
            </a:r>
          </a:p>
          <a:p>
            <a:pPr algn="just"/>
            <a:r>
              <a:rPr lang="it-IT" sz="1800" i="1" dirty="0">
                <a:solidFill>
                  <a:schemeClr val="tx1">
                    <a:lumMod val="75000"/>
                    <a:lumOff val="25000"/>
                  </a:schemeClr>
                </a:solidFill>
              </a:rPr>
              <a:t>La violazione del divieto di revolving </a:t>
            </a:r>
            <a:r>
              <a:rPr lang="it-IT" sz="1800" i="1" dirty="0" err="1">
                <a:solidFill>
                  <a:schemeClr val="tx1">
                    <a:lumMod val="75000"/>
                    <a:lumOff val="25000"/>
                  </a:schemeClr>
                </a:solidFill>
              </a:rPr>
              <a:t>doors</a:t>
            </a:r>
            <a:r>
              <a:rPr lang="it-IT" sz="1800" i="1" dirty="0">
                <a:solidFill>
                  <a:schemeClr val="tx1">
                    <a:lumMod val="75000"/>
                    <a:lumOff val="25000"/>
                  </a:schemeClr>
                </a:solidFill>
              </a:rPr>
              <a:t> ha come conseguenza la nullità dei contratti ed incarichi conferiti, ed è fatto divieto ai soggetti privati che li hanno conclusi o conferiti di contrattare con le pubbliche amministrazioni per i successivi tre anni con obbligo di restituzione dei compensi eventualmente percepiti</a:t>
            </a:r>
          </a:p>
        </p:txBody>
      </p:sp>
    </p:spTree>
    <p:extLst>
      <p:ext uri="{BB962C8B-B14F-4D97-AF65-F5344CB8AC3E}">
        <p14:creationId xmlns:p14="http://schemas.microsoft.com/office/powerpoint/2010/main" val="601407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0" y="941639"/>
            <a:ext cx="9144000" cy="975193"/>
          </a:xfrm>
        </p:spPr>
        <p:txBody>
          <a:bodyPr>
            <a:normAutofit/>
          </a:bodyPr>
          <a:lstStyle/>
          <a:p>
            <a:pPr algn="ctr"/>
            <a:r>
              <a:rPr lang="it-IT" sz="3000" dirty="0"/>
              <a:t>La regolamentazione anticorruzione della l. 190/2012</a:t>
            </a:r>
            <a:br>
              <a:rPr lang="it-IT" sz="3200" dirty="0"/>
            </a:br>
            <a:r>
              <a:rPr lang="it-IT" sz="1800" dirty="0"/>
              <a:t>Obblighi del destinatario del </a:t>
            </a:r>
            <a:r>
              <a:rPr lang="it-IT" sz="1800" dirty="0" err="1"/>
              <a:t>pantouflage</a:t>
            </a:r>
            <a:endParaRPr lang="it-IT" sz="1800" dirty="0"/>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In sede di gara o affidamento di incarichi presso l’amministrazione, è necessaria la sottoscrizione della c.d. clausola di </a:t>
            </a:r>
            <a:r>
              <a:rPr lang="it-IT" sz="1800" i="1" dirty="0" err="1">
                <a:solidFill>
                  <a:schemeClr val="tx1">
                    <a:lumMod val="75000"/>
                    <a:lumOff val="25000"/>
                  </a:schemeClr>
                </a:solidFill>
              </a:rPr>
              <a:t>pantouflage</a:t>
            </a:r>
            <a:r>
              <a:rPr lang="it-IT" sz="1800" i="1" dirty="0">
                <a:solidFill>
                  <a:schemeClr val="tx1">
                    <a:lumMod val="75000"/>
                    <a:lumOff val="25000"/>
                  </a:schemeClr>
                </a:solidFill>
              </a:rPr>
              <a:t>, una dichiarazione attraverso cui il destinatario del provvedimento afferma di non aver concluso contratti di lavoro subordinato o autonomo, ovvero non aver attribuito incarichi ad ex dipendenti, che hanno esercitato poteri autoritativi o negoziali per conto delle pubbliche amministrazioni, nel triennio successivo alla cessazione del rapporto lavorativo</a:t>
            </a:r>
          </a:p>
          <a:p>
            <a:pPr algn="just"/>
            <a:r>
              <a:rPr lang="it-IT" sz="1800" i="1" dirty="0">
                <a:solidFill>
                  <a:schemeClr val="tx1">
                    <a:lumMod val="75000"/>
                    <a:lumOff val="25000"/>
                  </a:schemeClr>
                </a:solidFill>
              </a:rPr>
              <a:t>Alla base del divieto vi è il principio dell’art. 97 della Costituzione, di trasparenza, buon andamento ed imparzialità della P.A., in un’ottica di prevenzione della corruzione tramite il controllo e l’eliminazione di situazioni di conflitto di interessi, evitando uno scorretto esercizio dell’attività istituzionale da parte del dipendente pubblico </a:t>
            </a:r>
          </a:p>
          <a:p>
            <a:pPr algn="just"/>
            <a:r>
              <a:rPr lang="it-IT" sz="1800" i="1" dirty="0">
                <a:solidFill>
                  <a:schemeClr val="tx1">
                    <a:lumMod val="75000"/>
                    <a:lumOff val="25000"/>
                  </a:schemeClr>
                </a:solidFill>
              </a:rPr>
              <a:t>Il divieto è finalizzato a contenere il rischio, successivo alla cessazione del rapporto di lavoro, di fenomeni corruttivi connessi all’impiego del dipendente, il quale possa sfruttare la conoscenza delle dinamiche organizzative degli uffici della P.A. al fine di trarne vantaggi personali</a:t>
            </a:r>
          </a:p>
        </p:txBody>
      </p:sp>
    </p:spTree>
    <p:extLst>
      <p:ext uri="{BB962C8B-B14F-4D97-AF65-F5344CB8AC3E}">
        <p14:creationId xmlns:p14="http://schemas.microsoft.com/office/powerpoint/2010/main" val="1961912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0643392B-A98B-4227-8810-A327AEB0BF46}"/>
              </a:ext>
            </a:extLst>
          </p:cNvPr>
          <p:cNvSpPr>
            <a:spLocks noGrp="1"/>
          </p:cNvSpPr>
          <p:nvPr>
            <p:ph type="title"/>
          </p:nvPr>
        </p:nvSpPr>
        <p:spPr/>
        <p:txBody>
          <a:bodyPr anchor="ctr">
            <a:normAutofit/>
          </a:bodyPr>
          <a:lstStyle/>
          <a:p>
            <a:pPr algn="ctr"/>
            <a:r>
              <a:rPr lang="it-IT" dirty="0"/>
              <a:t>Indice degli argomenti </a:t>
            </a:r>
          </a:p>
        </p:txBody>
      </p:sp>
      <p:sp>
        <p:nvSpPr>
          <p:cNvPr id="6" name="Segnaposto contenuto 5">
            <a:extLst>
              <a:ext uri="{FF2B5EF4-FFF2-40B4-BE49-F238E27FC236}">
                <a16:creationId xmlns:a16="http://schemas.microsoft.com/office/drawing/2014/main" id="{A81D83EF-D72E-4297-AEB2-F996BCAFA713}"/>
              </a:ext>
            </a:extLst>
          </p:cNvPr>
          <p:cNvSpPr>
            <a:spLocks noGrp="1"/>
          </p:cNvSpPr>
          <p:nvPr>
            <p:ph sz="half" idx="2"/>
          </p:nvPr>
        </p:nvSpPr>
        <p:spPr>
          <a:xfrm>
            <a:off x="457200" y="1648544"/>
            <a:ext cx="3931920" cy="4651624"/>
          </a:xfrm>
        </p:spPr>
        <p:txBody>
          <a:bodyPr wrap="square" anchor="t">
            <a:normAutofit/>
          </a:bodyPr>
          <a:lstStyle/>
          <a:p>
            <a:pPr>
              <a:lnSpc>
                <a:spcPct val="90000"/>
              </a:lnSpc>
            </a:pPr>
            <a:r>
              <a:rPr lang="it-IT" sz="1800" i="1" dirty="0" err="1">
                <a:solidFill>
                  <a:schemeClr val="tx1">
                    <a:lumMod val="75000"/>
                    <a:lumOff val="25000"/>
                  </a:schemeClr>
                </a:solidFill>
              </a:rPr>
              <a:t>Whistleblowing</a:t>
            </a:r>
            <a:endParaRPr lang="it-IT" sz="1800" i="1" dirty="0">
              <a:solidFill>
                <a:schemeClr val="tx1">
                  <a:lumMod val="75000"/>
                  <a:lumOff val="25000"/>
                </a:schemeClr>
              </a:solidFill>
            </a:endParaRPr>
          </a:p>
          <a:p>
            <a:pPr lvl="1">
              <a:lnSpc>
                <a:spcPct val="90000"/>
              </a:lnSpc>
            </a:pPr>
            <a:r>
              <a:rPr lang="it-IT" sz="1400" dirty="0">
                <a:solidFill>
                  <a:schemeClr val="tx1">
                    <a:lumMod val="75000"/>
                    <a:lumOff val="25000"/>
                  </a:schemeClr>
                </a:solidFill>
              </a:rPr>
              <a:t>Significato di </a:t>
            </a:r>
            <a:r>
              <a:rPr lang="it-IT" sz="1400" dirty="0" err="1">
                <a:solidFill>
                  <a:schemeClr val="tx1">
                    <a:lumMod val="75000"/>
                    <a:lumOff val="25000"/>
                  </a:schemeClr>
                </a:solidFill>
              </a:rPr>
              <a:t>whistleblowing</a:t>
            </a:r>
            <a:endParaRPr lang="it-IT" sz="1400" dirty="0">
              <a:solidFill>
                <a:schemeClr val="tx1">
                  <a:lumMod val="75000"/>
                  <a:lumOff val="25000"/>
                </a:schemeClr>
              </a:solidFill>
            </a:endParaRPr>
          </a:p>
          <a:p>
            <a:pPr lvl="1">
              <a:lnSpc>
                <a:spcPct val="90000"/>
              </a:lnSpc>
            </a:pPr>
            <a:r>
              <a:rPr lang="it-IT" sz="1400" dirty="0">
                <a:solidFill>
                  <a:schemeClr val="tx1">
                    <a:lumMod val="75000"/>
                    <a:lumOff val="25000"/>
                  </a:schemeClr>
                </a:solidFill>
              </a:rPr>
              <a:t>Importanza delle tutele per il segnalante</a:t>
            </a:r>
          </a:p>
          <a:p>
            <a:pPr lvl="1">
              <a:lnSpc>
                <a:spcPct val="90000"/>
              </a:lnSpc>
            </a:pPr>
            <a:r>
              <a:rPr lang="it-IT" sz="1400" dirty="0">
                <a:solidFill>
                  <a:schemeClr val="tx1">
                    <a:lumMod val="75000"/>
                    <a:lumOff val="25000"/>
                  </a:schemeClr>
                </a:solidFill>
              </a:rPr>
              <a:t>Scopo del </a:t>
            </a:r>
            <a:r>
              <a:rPr lang="it-IT" sz="1400" dirty="0" err="1">
                <a:solidFill>
                  <a:schemeClr val="tx1">
                    <a:lumMod val="75000"/>
                    <a:lumOff val="25000"/>
                  </a:schemeClr>
                </a:solidFill>
              </a:rPr>
              <a:t>whistleblowing</a:t>
            </a:r>
            <a:endParaRPr lang="it-IT" sz="1400" dirty="0">
              <a:solidFill>
                <a:schemeClr val="tx1">
                  <a:lumMod val="75000"/>
                  <a:lumOff val="25000"/>
                </a:schemeClr>
              </a:solidFill>
            </a:endParaRPr>
          </a:p>
          <a:p>
            <a:pPr lvl="1">
              <a:lnSpc>
                <a:spcPct val="90000"/>
              </a:lnSpc>
            </a:pPr>
            <a:r>
              <a:rPr lang="it-IT" sz="1400" dirty="0">
                <a:solidFill>
                  <a:schemeClr val="tx1">
                    <a:lumMod val="75000"/>
                    <a:lumOff val="25000"/>
                  </a:schemeClr>
                </a:solidFill>
              </a:rPr>
              <a:t>Il </a:t>
            </a:r>
            <a:r>
              <a:rPr lang="it-IT" sz="1400" dirty="0" err="1">
                <a:solidFill>
                  <a:schemeClr val="tx1">
                    <a:lumMod val="75000"/>
                    <a:lumOff val="25000"/>
                  </a:schemeClr>
                </a:solidFill>
              </a:rPr>
              <a:t>whistleblowing</a:t>
            </a:r>
            <a:r>
              <a:rPr lang="it-IT" sz="1400" dirty="0">
                <a:solidFill>
                  <a:schemeClr val="tx1">
                    <a:lumMod val="75000"/>
                    <a:lumOff val="25000"/>
                  </a:schemeClr>
                </a:solidFill>
              </a:rPr>
              <a:t> nella legge 190 del 2012</a:t>
            </a:r>
          </a:p>
          <a:p>
            <a:pPr lvl="1">
              <a:lnSpc>
                <a:spcPct val="90000"/>
              </a:lnSpc>
            </a:pPr>
            <a:r>
              <a:rPr lang="it-IT" sz="1400" dirty="0">
                <a:solidFill>
                  <a:schemeClr val="tx1">
                    <a:lumMod val="75000"/>
                    <a:lumOff val="25000"/>
                  </a:schemeClr>
                </a:solidFill>
              </a:rPr>
              <a:t>Oggetto del </a:t>
            </a:r>
            <a:r>
              <a:rPr lang="it-IT" sz="1400" dirty="0" err="1">
                <a:solidFill>
                  <a:schemeClr val="tx1">
                    <a:lumMod val="75000"/>
                    <a:lumOff val="25000"/>
                  </a:schemeClr>
                </a:solidFill>
              </a:rPr>
              <a:t>whistleblowing</a:t>
            </a:r>
            <a:endParaRPr lang="it-IT" sz="1400" dirty="0">
              <a:solidFill>
                <a:schemeClr val="tx1">
                  <a:lumMod val="75000"/>
                  <a:lumOff val="25000"/>
                </a:schemeClr>
              </a:solidFill>
            </a:endParaRPr>
          </a:p>
          <a:p>
            <a:pPr lvl="1">
              <a:lnSpc>
                <a:spcPct val="90000"/>
              </a:lnSpc>
            </a:pPr>
            <a:r>
              <a:rPr lang="it-IT" sz="1400" dirty="0">
                <a:solidFill>
                  <a:schemeClr val="tx1">
                    <a:lumMod val="75000"/>
                    <a:lumOff val="25000"/>
                  </a:schemeClr>
                </a:solidFill>
              </a:rPr>
              <a:t>Disciplina delle segnalazioni</a:t>
            </a:r>
          </a:p>
          <a:p>
            <a:pPr lvl="1">
              <a:lnSpc>
                <a:spcPct val="90000"/>
              </a:lnSpc>
            </a:pPr>
            <a:r>
              <a:rPr lang="it-IT" sz="1400" dirty="0">
                <a:solidFill>
                  <a:schemeClr val="tx1">
                    <a:lumMod val="75000"/>
                    <a:lumOff val="25000"/>
                  </a:schemeClr>
                </a:solidFill>
              </a:rPr>
              <a:t>La nuova normativa sulle segnalazioni</a:t>
            </a:r>
          </a:p>
          <a:p>
            <a:pPr lvl="1">
              <a:lnSpc>
                <a:spcPct val="90000"/>
              </a:lnSpc>
            </a:pPr>
            <a:r>
              <a:rPr lang="it-IT" sz="1400" dirty="0">
                <a:solidFill>
                  <a:schemeClr val="tx1">
                    <a:lumMod val="75000"/>
                    <a:lumOff val="25000"/>
                  </a:schemeClr>
                </a:solidFill>
              </a:rPr>
              <a:t>Le modifiche della legge 179 del 2017</a:t>
            </a:r>
          </a:p>
          <a:p>
            <a:pPr lvl="1">
              <a:lnSpc>
                <a:spcPct val="90000"/>
              </a:lnSpc>
            </a:pPr>
            <a:r>
              <a:rPr lang="it-IT" sz="1400" dirty="0">
                <a:solidFill>
                  <a:schemeClr val="tx1">
                    <a:lumMod val="75000"/>
                    <a:lumOff val="25000"/>
                  </a:schemeClr>
                </a:solidFill>
              </a:rPr>
              <a:t>La direttiva europea del 2019</a:t>
            </a:r>
          </a:p>
          <a:p>
            <a:pPr lvl="1">
              <a:lnSpc>
                <a:spcPct val="90000"/>
              </a:lnSpc>
            </a:pPr>
            <a:r>
              <a:rPr lang="it-IT" sz="1400" dirty="0">
                <a:solidFill>
                  <a:schemeClr val="tx1">
                    <a:lumMod val="75000"/>
                    <a:lumOff val="25000"/>
                  </a:schemeClr>
                </a:solidFill>
              </a:rPr>
              <a:t>Modalità delle segnalazioni</a:t>
            </a:r>
          </a:p>
          <a:p>
            <a:pPr>
              <a:lnSpc>
                <a:spcPct val="90000"/>
              </a:lnSpc>
            </a:pPr>
            <a:r>
              <a:rPr lang="it-IT" sz="1800" i="1" dirty="0">
                <a:solidFill>
                  <a:schemeClr val="tx1">
                    <a:lumMod val="75000"/>
                    <a:lumOff val="25000"/>
                  </a:schemeClr>
                </a:solidFill>
              </a:rPr>
              <a:t>La regolamentazione </a:t>
            </a:r>
            <a:r>
              <a:rPr lang="it-IT" sz="1800" i="1" dirty="0" err="1">
                <a:solidFill>
                  <a:schemeClr val="tx1">
                    <a:lumMod val="75000"/>
                    <a:lumOff val="25000"/>
                  </a:schemeClr>
                </a:solidFill>
              </a:rPr>
              <a:t>anicorruzione</a:t>
            </a:r>
            <a:r>
              <a:rPr lang="it-IT" sz="1800" i="1" dirty="0">
                <a:solidFill>
                  <a:schemeClr val="tx1">
                    <a:lumMod val="75000"/>
                    <a:lumOff val="25000"/>
                  </a:schemeClr>
                </a:solidFill>
              </a:rPr>
              <a:t> della l.190/2012</a:t>
            </a:r>
          </a:p>
          <a:p>
            <a:pPr lvl="1">
              <a:lnSpc>
                <a:spcPct val="90000"/>
              </a:lnSpc>
            </a:pPr>
            <a:r>
              <a:rPr lang="it-IT" sz="1400" dirty="0">
                <a:solidFill>
                  <a:schemeClr val="tx1">
                    <a:lumMod val="75000"/>
                    <a:lumOff val="25000"/>
                  </a:schemeClr>
                </a:solidFill>
              </a:rPr>
              <a:t>Legge Severino</a:t>
            </a:r>
          </a:p>
          <a:p>
            <a:pPr lvl="1">
              <a:lnSpc>
                <a:spcPct val="90000"/>
              </a:lnSpc>
            </a:pPr>
            <a:r>
              <a:rPr lang="it-IT" sz="1400" dirty="0">
                <a:solidFill>
                  <a:schemeClr val="tx1">
                    <a:lumMod val="75000"/>
                    <a:lumOff val="25000"/>
                  </a:schemeClr>
                </a:solidFill>
              </a:rPr>
              <a:t>Revolving </a:t>
            </a:r>
            <a:r>
              <a:rPr lang="it-IT" sz="1400" dirty="0" err="1">
                <a:solidFill>
                  <a:schemeClr val="tx1">
                    <a:lumMod val="75000"/>
                    <a:lumOff val="25000"/>
                  </a:schemeClr>
                </a:solidFill>
              </a:rPr>
              <a:t>doors</a:t>
            </a:r>
            <a:endParaRPr lang="it-IT" sz="1400" dirty="0">
              <a:solidFill>
                <a:schemeClr val="tx1">
                  <a:lumMod val="75000"/>
                  <a:lumOff val="25000"/>
                </a:schemeClr>
              </a:solidFill>
            </a:endParaRPr>
          </a:p>
          <a:p>
            <a:pPr lvl="1">
              <a:lnSpc>
                <a:spcPct val="90000"/>
              </a:lnSpc>
            </a:pPr>
            <a:endParaRPr lang="it-IT" sz="1400" dirty="0">
              <a:solidFill>
                <a:schemeClr val="tx1">
                  <a:lumMod val="75000"/>
                  <a:lumOff val="25000"/>
                </a:schemeClr>
              </a:solidFill>
            </a:endParaRPr>
          </a:p>
          <a:p>
            <a:pPr lvl="1">
              <a:lnSpc>
                <a:spcPct val="90000"/>
              </a:lnSpc>
            </a:pPr>
            <a:endParaRPr lang="it-IT" sz="1400" dirty="0">
              <a:solidFill>
                <a:schemeClr val="tx1">
                  <a:lumMod val="75000"/>
                  <a:lumOff val="25000"/>
                </a:schemeClr>
              </a:solidFill>
            </a:endParaRPr>
          </a:p>
          <a:p>
            <a:pPr lvl="1">
              <a:lnSpc>
                <a:spcPct val="90000"/>
              </a:lnSpc>
            </a:pPr>
            <a:endParaRPr lang="it-IT" sz="1400" dirty="0">
              <a:solidFill>
                <a:schemeClr val="tx1">
                  <a:lumMod val="75000"/>
                  <a:lumOff val="25000"/>
                </a:schemeClr>
              </a:solidFill>
            </a:endParaRPr>
          </a:p>
          <a:p>
            <a:pPr>
              <a:lnSpc>
                <a:spcPct val="90000"/>
              </a:lnSpc>
            </a:pPr>
            <a:endParaRPr lang="it-IT" sz="1800" i="1" dirty="0"/>
          </a:p>
          <a:p>
            <a:pPr marL="0" indent="0">
              <a:lnSpc>
                <a:spcPct val="90000"/>
              </a:lnSpc>
              <a:buNone/>
            </a:pPr>
            <a:endParaRPr lang="it-IT" sz="2800" dirty="0"/>
          </a:p>
          <a:p>
            <a:pPr marL="0" indent="0">
              <a:lnSpc>
                <a:spcPct val="90000"/>
              </a:lnSpc>
              <a:buNone/>
            </a:pPr>
            <a:endParaRPr lang="it-IT" sz="1500" dirty="0"/>
          </a:p>
        </p:txBody>
      </p:sp>
      <p:sp>
        <p:nvSpPr>
          <p:cNvPr id="7" name="Segnaposto contenuto 5">
            <a:extLst>
              <a:ext uri="{FF2B5EF4-FFF2-40B4-BE49-F238E27FC236}">
                <a16:creationId xmlns:a16="http://schemas.microsoft.com/office/drawing/2014/main" id="{069E4D39-70C0-4716-9C80-42A07DFDFC68}"/>
              </a:ext>
            </a:extLst>
          </p:cNvPr>
          <p:cNvSpPr txBox="1">
            <a:spLocks/>
          </p:cNvSpPr>
          <p:nvPr/>
        </p:nvSpPr>
        <p:spPr bwMode="auto">
          <a:xfrm>
            <a:off x="4754880" y="1648544"/>
            <a:ext cx="3931920" cy="465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182563" indent="-182563" algn="l" rtl="0" eaLnBrk="1" fontAlgn="base" hangingPunct="1">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1" fontAlgn="base" hangingPunct="1">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1" fontAlgn="base" hangingPunct="1">
              <a:spcBef>
                <a:spcPct val="20000"/>
              </a:spcBef>
              <a:spcAft>
                <a:spcPct val="0"/>
              </a:spcAft>
              <a:buClr>
                <a:schemeClr val="accent1"/>
              </a:buClr>
              <a:buSzPct val="90000"/>
              <a:buFont typeface="Arial" charset="0"/>
              <a:buChar char="•"/>
              <a:defRPr sz="1800" kern="1200">
                <a:solidFill>
                  <a:schemeClr val="tx1"/>
                </a:solidFill>
                <a:latin typeface="+mn-lt"/>
                <a:ea typeface="+mn-ea"/>
                <a:cs typeface="+mn-cs"/>
              </a:defRPr>
            </a:lvl3pPr>
            <a:lvl4pPr marL="1004888" indent="-182563" algn="l" rtl="0" eaLnBrk="1" fontAlgn="base" hangingPunct="1">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1" fontAlgn="base" hangingPunct="1">
              <a:spcBef>
                <a:spcPct val="20000"/>
              </a:spcBef>
              <a:spcAft>
                <a:spcPct val="0"/>
              </a:spcAft>
              <a:buClr>
                <a:schemeClr val="accent1"/>
              </a:buClr>
              <a:buSzPct val="100000"/>
              <a:buFont typeface="Arial" charset="0"/>
              <a:buChar char="•"/>
              <a:defRPr sz="16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lvl="1">
              <a:lnSpc>
                <a:spcPct val="90000"/>
              </a:lnSpc>
            </a:pPr>
            <a:r>
              <a:rPr lang="it-IT" sz="1400" dirty="0">
                <a:solidFill>
                  <a:schemeClr val="tx1">
                    <a:lumMod val="75000"/>
                    <a:lumOff val="25000"/>
                  </a:schemeClr>
                </a:solidFill>
              </a:rPr>
              <a:t>Violazione del divieto di revolving </a:t>
            </a:r>
            <a:r>
              <a:rPr lang="it-IT" sz="1400" dirty="0" err="1">
                <a:solidFill>
                  <a:schemeClr val="tx1">
                    <a:lumMod val="75000"/>
                    <a:lumOff val="25000"/>
                  </a:schemeClr>
                </a:solidFill>
              </a:rPr>
              <a:t>doors</a:t>
            </a:r>
            <a:endParaRPr lang="it-IT" sz="1400" dirty="0">
              <a:solidFill>
                <a:schemeClr val="tx1">
                  <a:lumMod val="75000"/>
                  <a:lumOff val="25000"/>
                </a:schemeClr>
              </a:solidFill>
            </a:endParaRPr>
          </a:p>
          <a:p>
            <a:pPr lvl="1">
              <a:lnSpc>
                <a:spcPct val="90000"/>
              </a:lnSpc>
            </a:pPr>
            <a:r>
              <a:rPr lang="it-IT" sz="1400" dirty="0">
                <a:solidFill>
                  <a:schemeClr val="tx1">
                    <a:lumMod val="75000"/>
                    <a:lumOff val="25000"/>
                  </a:schemeClr>
                </a:solidFill>
              </a:rPr>
              <a:t>Obblighi del destinatario del </a:t>
            </a:r>
            <a:r>
              <a:rPr lang="it-IT" sz="1400" dirty="0" err="1">
                <a:solidFill>
                  <a:schemeClr val="tx1">
                    <a:lumMod val="75000"/>
                    <a:lumOff val="25000"/>
                  </a:schemeClr>
                </a:solidFill>
              </a:rPr>
              <a:t>pantouflage</a:t>
            </a:r>
            <a:endParaRPr lang="it-IT" sz="1400" dirty="0">
              <a:solidFill>
                <a:schemeClr val="tx1">
                  <a:lumMod val="75000"/>
                  <a:lumOff val="25000"/>
                </a:schemeClr>
              </a:solidFill>
            </a:endParaRPr>
          </a:p>
          <a:p>
            <a:pPr lvl="1">
              <a:lnSpc>
                <a:spcPct val="90000"/>
              </a:lnSpc>
            </a:pPr>
            <a:r>
              <a:rPr lang="it-IT" sz="1400" dirty="0" err="1">
                <a:solidFill>
                  <a:schemeClr val="tx1">
                    <a:lumMod val="75000"/>
                    <a:lumOff val="25000"/>
                  </a:schemeClr>
                </a:solidFill>
              </a:rPr>
              <a:t>Spoils</a:t>
            </a:r>
            <a:r>
              <a:rPr lang="it-IT" sz="1400" dirty="0">
                <a:solidFill>
                  <a:schemeClr val="tx1">
                    <a:lumMod val="75000"/>
                    <a:lumOff val="25000"/>
                  </a:schemeClr>
                </a:solidFill>
              </a:rPr>
              <a:t> system</a:t>
            </a:r>
          </a:p>
          <a:p>
            <a:pPr lvl="1">
              <a:lnSpc>
                <a:spcPct val="90000"/>
              </a:lnSpc>
            </a:pPr>
            <a:r>
              <a:rPr lang="it-IT" sz="1400" dirty="0">
                <a:solidFill>
                  <a:schemeClr val="tx1">
                    <a:lumMod val="75000"/>
                    <a:lumOff val="25000"/>
                  </a:schemeClr>
                </a:solidFill>
              </a:rPr>
              <a:t>Rotazione degli incarichi nella P.A.</a:t>
            </a:r>
          </a:p>
          <a:p>
            <a:pPr>
              <a:lnSpc>
                <a:spcPct val="90000"/>
              </a:lnSpc>
            </a:pPr>
            <a:r>
              <a:rPr lang="it-IT" sz="1800" i="1" dirty="0">
                <a:solidFill>
                  <a:schemeClr val="tx1">
                    <a:lumMod val="75000"/>
                    <a:lumOff val="25000"/>
                  </a:schemeClr>
                </a:solidFill>
              </a:rPr>
              <a:t>I codici di comportamento</a:t>
            </a:r>
          </a:p>
          <a:p>
            <a:pPr lvl="1">
              <a:lnSpc>
                <a:spcPct val="90000"/>
              </a:lnSpc>
            </a:pPr>
            <a:r>
              <a:rPr lang="it-IT" sz="1400" dirty="0">
                <a:solidFill>
                  <a:schemeClr val="tx1">
                    <a:lumMod val="75000"/>
                    <a:lumOff val="25000"/>
                  </a:schemeClr>
                </a:solidFill>
              </a:rPr>
              <a:t>Rilevanza dei codici di comportamento</a:t>
            </a:r>
          </a:p>
          <a:p>
            <a:pPr lvl="1">
              <a:lnSpc>
                <a:spcPct val="90000"/>
              </a:lnSpc>
            </a:pPr>
            <a:r>
              <a:rPr lang="it-IT" sz="1400" dirty="0">
                <a:solidFill>
                  <a:schemeClr val="tx1">
                    <a:lumMod val="75000"/>
                    <a:lumOff val="25000"/>
                  </a:schemeClr>
                </a:solidFill>
              </a:rPr>
              <a:t>Codici di comportamento nel SSN</a:t>
            </a:r>
          </a:p>
          <a:p>
            <a:pPr lvl="1">
              <a:lnSpc>
                <a:spcPct val="90000"/>
              </a:lnSpc>
            </a:pPr>
            <a:r>
              <a:rPr lang="it-IT" sz="1400" dirty="0">
                <a:solidFill>
                  <a:schemeClr val="tx1">
                    <a:lumMod val="75000"/>
                    <a:lumOff val="25000"/>
                  </a:schemeClr>
                </a:solidFill>
              </a:rPr>
              <a:t>Contenuto dei codici di comportamento</a:t>
            </a:r>
          </a:p>
          <a:p>
            <a:pPr lvl="1">
              <a:lnSpc>
                <a:spcPct val="90000"/>
              </a:lnSpc>
            </a:pPr>
            <a:r>
              <a:rPr lang="it-IT" sz="1400" dirty="0">
                <a:solidFill>
                  <a:schemeClr val="tx1">
                    <a:lumMod val="75000"/>
                    <a:lumOff val="25000"/>
                  </a:schemeClr>
                </a:solidFill>
              </a:rPr>
              <a:t>Funzione dei codici di comportamento</a:t>
            </a:r>
          </a:p>
          <a:p>
            <a:pPr lvl="1">
              <a:lnSpc>
                <a:spcPct val="90000"/>
              </a:lnSpc>
            </a:pPr>
            <a:r>
              <a:rPr lang="it-IT" sz="1400" dirty="0">
                <a:solidFill>
                  <a:schemeClr val="tx1">
                    <a:lumMod val="75000"/>
                    <a:lumOff val="25000"/>
                  </a:schemeClr>
                </a:solidFill>
              </a:rPr>
              <a:t>Conflitto di interessi e attività negoziale</a:t>
            </a:r>
          </a:p>
          <a:p>
            <a:pPr lvl="1">
              <a:lnSpc>
                <a:spcPct val="90000"/>
              </a:lnSpc>
            </a:pPr>
            <a:r>
              <a:rPr lang="it-IT" sz="1400" dirty="0">
                <a:solidFill>
                  <a:schemeClr val="tx1">
                    <a:lumMod val="75000"/>
                    <a:lumOff val="25000"/>
                  </a:schemeClr>
                </a:solidFill>
              </a:rPr>
              <a:t>Vigilanza e monitoraggio</a:t>
            </a:r>
          </a:p>
          <a:p>
            <a:pPr lvl="1">
              <a:lnSpc>
                <a:spcPct val="90000"/>
              </a:lnSpc>
            </a:pPr>
            <a:r>
              <a:rPr lang="it-IT" sz="1400" dirty="0">
                <a:solidFill>
                  <a:schemeClr val="tx1">
                    <a:lumMod val="75000"/>
                    <a:lumOff val="25000"/>
                  </a:schemeClr>
                </a:solidFill>
              </a:rPr>
              <a:t>Codice di comportamento dei dipendenti pubblici</a:t>
            </a:r>
          </a:p>
          <a:p>
            <a:pPr lvl="1">
              <a:lnSpc>
                <a:spcPct val="90000"/>
              </a:lnSpc>
            </a:pPr>
            <a:r>
              <a:rPr lang="it-IT" sz="1400" dirty="0">
                <a:solidFill>
                  <a:schemeClr val="tx1">
                    <a:lumMod val="75000"/>
                    <a:lumOff val="25000"/>
                  </a:schemeClr>
                </a:solidFill>
              </a:rPr>
              <a:t>Codice disciplinare dei dipendenti pubblici</a:t>
            </a:r>
          </a:p>
          <a:p>
            <a:pPr lvl="1">
              <a:lnSpc>
                <a:spcPct val="90000"/>
              </a:lnSpc>
            </a:pPr>
            <a:endParaRPr lang="it-IT" sz="1400" dirty="0">
              <a:solidFill>
                <a:schemeClr val="tx1">
                  <a:lumMod val="75000"/>
                  <a:lumOff val="25000"/>
                </a:schemeClr>
              </a:solidFill>
            </a:endParaRPr>
          </a:p>
          <a:p>
            <a:pPr lvl="1">
              <a:lnSpc>
                <a:spcPct val="90000"/>
              </a:lnSpc>
            </a:pPr>
            <a:endParaRPr lang="it-IT" sz="1400" dirty="0">
              <a:solidFill>
                <a:schemeClr val="tx1">
                  <a:lumMod val="75000"/>
                  <a:lumOff val="25000"/>
                </a:schemeClr>
              </a:solidFill>
            </a:endParaRPr>
          </a:p>
          <a:p>
            <a:pPr lvl="1">
              <a:lnSpc>
                <a:spcPct val="90000"/>
              </a:lnSpc>
            </a:pPr>
            <a:endParaRPr lang="it-IT" sz="1400" dirty="0">
              <a:solidFill>
                <a:schemeClr val="tx1">
                  <a:lumMod val="75000"/>
                  <a:lumOff val="25000"/>
                </a:schemeClr>
              </a:solidFill>
            </a:endParaRPr>
          </a:p>
          <a:p>
            <a:pPr lvl="1">
              <a:lnSpc>
                <a:spcPct val="90000"/>
              </a:lnSpc>
            </a:pPr>
            <a:endParaRPr lang="it-IT" sz="1400" dirty="0">
              <a:solidFill>
                <a:schemeClr val="tx1">
                  <a:lumMod val="75000"/>
                  <a:lumOff val="25000"/>
                </a:schemeClr>
              </a:solidFill>
            </a:endParaRPr>
          </a:p>
          <a:p>
            <a:pPr lvl="1">
              <a:lnSpc>
                <a:spcPct val="90000"/>
              </a:lnSpc>
            </a:pPr>
            <a:endParaRPr lang="it-IT" sz="1400" dirty="0">
              <a:solidFill>
                <a:schemeClr val="tx1">
                  <a:lumMod val="75000"/>
                  <a:lumOff val="25000"/>
                </a:schemeClr>
              </a:solidFill>
            </a:endParaRPr>
          </a:p>
          <a:p>
            <a:pPr>
              <a:lnSpc>
                <a:spcPct val="90000"/>
              </a:lnSpc>
            </a:pPr>
            <a:endParaRPr lang="it-IT" sz="1800" i="1" dirty="0"/>
          </a:p>
          <a:p>
            <a:pPr marL="0" indent="0">
              <a:lnSpc>
                <a:spcPct val="90000"/>
              </a:lnSpc>
              <a:buFont typeface="Arial" charset="0"/>
              <a:buNone/>
            </a:pPr>
            <a:endParaRPr lang="it-IT" sz="2800" dirty="0"/>
          </a:p>
          <a:p>
            <a:pPr marL="0" indent="0">
              <a:lnSpc>
                <a:spcPct val="90000"/>
              </a:lnSpc>
              <a:buFont typeface="Arial" charset="0"/>
              <a:buNone/>
            </a:pPr>
            <a:endParaRPr lang="it-IT" sz="1500" dirty="0"/>
          </a:p>
        </p:txBody>
      </p:sp>
    </p:spTree>
    <p:extLst>
      <p:ext uri="{BB962C8B-B14F-4D97-AF65-F5344CB8AC3E}">
        <p14:creationId xmlns:p14="http://schemas.microsoft.com/office/powerpoint/2010/main" val="3827654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0" y="941639"/>
            <a:ext cx="9144000" cy="975193"/>
          </a:xfrm>
        </p:spPr>
        <p:txBody>
          <a:bodyPr>
            <a:normAutofit/>
          </a:bodyPr>
          <a:lstStyle/>
          <a:p>
            <a:pPr algn="ctr"/>
            <a:r>
              <a:rPr lang="it-IT" sz="3000" dirty="0"/>
              <a:t>La regolamentazione anticorruzione della l. 190/2012</a:t>
            </a:r>
            <a:br>
              <a:rPr lang="it-IT" sz="3200" dirty="0"/>
            </a:br>
            <a:r>
              <a:rPr lang="it-IT" sz="1800" dirty="0" err="1"/>
              <a:t>Spoils</a:t>
            </a:r>
            <a:r>
              <a:rPr lang="it-IT" sz="1800" dirty="0"/>
              <a:t> system</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Lo </a:t>
            </a:r>
            <a:r>
              <a:rPr lang="it-IT" sz="1800" i="1" dirty="0" err="1">
                <a:solidFill>
                  <a:schemeClr val="tx1">
                    <a:lumMod val="75000"/>
                    <a:lumOff val="25000"/>
                  </a:schemeClr>
                </a:solidFill>
              </a:rPr>
              <a:t>spoils</a:t>
            </a:r>
            <a:r>
              <a:rPr lang="it-IT" sz="1800" i="1" dirty="0">
                <a:solidFill>
                  <a:schemeClr val="tx1">
                    <a:lumMod val="75000"/>
                    <a:lumOff val="25000"/>
                  </a:schemeClr>
                </a:solidFill>
              </a:rPr>
              <a:t> system è il sistema che prevede che i dirigenti della pubblica amministrazione ricoprano il loro incarico solo nel periodo in cui è in carica il soggetto politico che li ha nominati</a:t>
            </a:r>
          </a:p>
          <a:p>
            <a:pPr algn="just"/>
            <a:r>
              <a:rPr lang="it-IT" sz="1800" i="1" dirty="0">
                <a:solidFill>
                  <a:schemeClr val="tx1">
                    <a:lumMod val="75000"/>
                    <a:lumOff val="25000"/>
                  </a:schemeClr>
                </a:solidFill>
              </a:rPr>
              <a:t>Tale connubio fra potere politico e cariche della P.A. non è, tuttavia, illegittimo, poiché consentito dalla legge n. 145 del 2002</a:t>
            </a:r>
          </a:p>
          <a:p>
            <a:pPr algn="just"/>
            <a:r>
              <a:rPr lang="it-IT" sz="1800" i="1" dirty="0">
                <a:solidFill>
                  <a:schemeClr val="tx1">
                    <a:lumMod val="75000"/>
                    <a:lumOff val="25000"/>
                  </a:schemeClr>
                </a:solidFill>
              </a:rPr>
              <a:t>La Corte Costituzionale è stata più volte chiamata a verificare la legittimità dello </a:t>
            </a:r>
            <a:r>
              <a:rPr lang="it-IT" sz="1800" i="1" dirty="0" err="1">
                <a:solidFill>
                  <a:schemeClr val="tx1">
                    <a:lumMod val="75000"/>
                    <a:lumOff val="25000"/>
                  </a:schemeClr>
                </a:solidFill>
              </a:rPr>
              <a:t>spoils</a:t>
            </a:r>
            <a:r>
              <a:rPr lang="it-IT" sz="1800" i="1" dirty="0">
                <a:solidFill>
                  <a:schemeClr val="tx1">
                    <a:lumMod val="75000"/>
                    <a:lumOff val="25000"/>
                  </a:schemeClr>
                </a:solidFill>
              </a:rPr>
              <a:t> system nei confronti delle norme della Costituzione:</a:t>
            </a:r>
          </a:p>
          <a:p>
            <a:pPr lvl="1" algn="just"/>
            <a:r>
              <a:rPr lang="it-IT" sz="1400" i="1" dirty="0">
                <a:solidFill>
                  <a:schemeClr val="tx1">
                    <a:lumMod val="75000"/>
                    <a:lumOff val="25000"/>
                  </a:schemeClr>
                </a:solidFill>
              </a:rPr>
              <a:t>La sentenza n. 103 del 2007 ha dichiarato l’illegittimità della legge 145 del 2002 nella parte in cui prevede che gli incarichi dirigenziali cessino automaticamente con il cambio di vertice </a:t>
            </a:r>
          </a:p>
          <a:p>
            <a:pPr lvl="1" algn="just"/>
            <a:r>
              <a:rPr lang="it-IT" sz="1400" i="1" dirty="0">
                <a:solidFill>
                  <a:schemeClr val="tx1">
                    <a:lumMod val="75000"/>
                    <a:lumOff val="25000"/>
                  </a:schemeClr>
                </a:solidFill>
              </a:rPr>
              <a:t>Il principio è stato confermato dalla sentenza n. 161 del 2008, secondo cui tale meccanismo automatico lede il principio di buon andamento della pubblica amministrazione previsto dagli articoli 97 e 98 della Costituzione</a:t>
            </a:r>
          </a:p>
          <a:p>
            <a:pPr lvl="1" algn="just"/>
            <a:r>
              <a:rPr lang="it-IT" sz="1400" i="1" dirty="0">
                <a:solidFill>
                  <a:schemeClr val="tx1">
                    <a:lumMod val="75000"/>
                    <a:lumOff val="25000"/>
                  </a:schemeClr>
                </a:solidFill>
              </a:rPr>
              <a:t>La Cassazione sez. lavoro con </a:t>
            </a:r>
            <a:r>
              <a:rPr lang="it-IT" sz="1400" i="1" dirty="0" err="1">
                <a:solidFill>
                  <a:schemeClr val="tx1">
                    <a:lumMod val="75000"/>
                    <a:lumOff val="25000"/>
                  </a:schemeClr>
                </a:solidFill>
              </a:rPr>
              <a:t>sent</a:t>
            </a:r>
            <a:r>
              <a:rPr lang="it-IT" sz="1400" i="1" dirty="0">
                <a:solidFill>
                  <a:schemeClr val="tx1">
                    <a:lumMod val="75000"/>
                    <a:lumOff val="25000"/>
                  </a:schemeClr>
                </a:solidFill>
              </a:rPr>
              <a:t>. n. 11015 del 2017, sulla scorta della pronuncia della Consulta, ha precisato che l’applicazione legittima del meccanismo dello </a:t>
            </a:r>
            <a:r>
              <a:rPr lang="it-IT" sz="1400" i="1" dirty="0" err="1">
                <a:solidFill>
                  <a:schemeClr val="tx1">
                    <a:lumMod val="75000"/>
                    <a:lumOff val="25000"/>
                  </a:schemeClr>
                </a:solidFill>
              </a:rPr>
              <a:t>spoils</a:t>
            </a:r>
            <a:r>
              <a:rPr lang="it-IT" sz="1400" i="1" dirty="0">
                <a:solidFill>
                  <a:schemeClr val="tx1">
                    <a:lumMod val="75000"/>
                    <a:lumOff val="25000"/>
                  </a:schemeClr>
                </a:solidFill>
              </a:rPr>
              <a:t> system nel contesto degli Enti locali debba fondarsi sugli imprescindibili presupposti della </a:t>
            </a:r>
            <a:r>
              <a:rPr lang="it-IT" sz="1400" i="1" dirty="0" err="1">
                <a:solidFill>
                  <a:schemeClr val="tx1">
                    <a:lumMod val="75000"/>
                    <a:lumOff val="25000"/>
                  </a:schemeClr>
                </a:solidFill>
              </a:rPr>
              <a:t>apicalità</a:t>
            </a:r>
            <a:r>
              <a:rPr lang="it-IT" sz="1400" i="1" dirty="0">
                <a:solidFill>
                  <a:schemeClr val="tx1">
                    <a:lumMod val="75000"/>
                    <a:lumOff val="25000"/>
                  </a:schemeClr>
                </a:solidFill>
              </a:rPr>
              <a:t> e della </a:t>
            </a:r>
            <a:r>
              <a:rPr lang="it-IT" sz="1400" i="1" dirty="0" err="1">
                <a:solidFill>
                  <a:schemeClr val="tx1">
                    <a:lumMod val="75000"/>
                    <a:lumOff val="25000"/>
                  </a:schemeClr>
                </a:solidFill>
              </a:rPr>
              <a:t>fiduciarietà</a:t>
            </a:r>
            <a:r>
              <a:rPr lang="it-IT" sz="1400" i="1" dirty="0">
                <a:solidFill>
                  <a:schemeClr val="tx1">
                    <a:lumMod val="75000"/>
                    <a:lumOff val="25000"/>
                  </a:schemeClr>
                </a:solidFill>
              </a:rPr>
              <a:t> del dirigente da nominare, altrimenti il sistema si pone in contrasto con l’art. 97 della Costituzione</a:t>
            </a:r>
          </a:p>
        </p:txBody>
      </p:sp>
    </p:spTree>
    <p:extLst>
      <p:ext uri="{BB962C8B-B14F-4D97-AF65-F5344CB8AC3E}">
        <p14:creationId xmlns:p14="http://schemas.microsoft.com/office/powerpoint/2010/main" val="2008394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0" y="941639"/>
            <a:ext cx="9144000" cy="975193"/>
          </a:xfrm>
        </p:spPr>
        <p:txBody>
          <a:bodyPr>
            <a:normAutofit/>
          </a:bodyPr>
          <a:lstStyle/>
          <a:p>
            <a:pPr algn="ctr"/>
            <a:r>
              <a:rPr lang="it-IT" sz="3000" dirty="0"/>
              <a:t>La regolamentazione anticorruzione della l. 190/2012</a:t>
            </a:r>
            <a:br>
              <a:rPr lang="it-IT" sz="3200" dirty="0"/>
            </a:br>
            <a:r>
              <a:rPr lang="it-IT" sz="1800" dirty="0" err="1"/>
              <a:t>Spoils</a:t>
            </a:r>
            <a:r>
              <a:rPr lang="it-IT" sz="1800" dirty="0"/>
              <a:t> system</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lvl="1" algn="just"/>
            <a:r>
              <a:rPr lang="it-IT" sz="1400" i="1" dirty="0">
                <a:solidFill>
                  <a:schemeClr val="tx1">
                    <a:lumMod val="75000"/>
                    <a:lumOff val="25000"/>
                  </a:schemeClr>
                </a:solidFill>
              </a:rPr>
              <a:t>Con sentenza n. 23 del 2019 la Corte Costituzionale ha, invece, dichiarato la legittimità dello </a:t>
            </a:r>
            <a:r>
              <a:rPr lang="it-IT" sz="1400" i="1" dirty="0" err="1">
                <a:solidFill>
                  <a:schemeClr val="tx1">
                    <a:lumMod val="75000"/>
                    <a:lumOff val="25000"/>
                  </a:schemeClr>
                </a:solidFill>
              </a:rPr>
              <a:t>spoils</a:t>
            </a:r>
            <a:r>
              <a:rPr lang="it-IT" sz="1400" i="1" dirty="0">
                <a:solidFill>
                  <a:schemeClr val="tx1">
                    <a:lumMod val="75000"/>
                    <a:lumOff val="25000"/>
                  </a:schemeClr>
                </a:solidFill>
              </a:rPr>
              <a:t> system con riguardo ai dipendenti comunali</a:t>
            </a:r>
          </a:p>
          <a:p>
            <a:pPr algn="just"/>
            <a:r>
              <a:rPr lang="it-IT" sz="1800" i="1" dirty="0">
                <a:solidFill>
                  <a:schemeClr val="tx1">
                    <a:lumMod val="75000"/>
                    <a:lumOff val="25000"/>
                  </a:schemeClr>
                </a:solidFill>
              </a:rPr>
              <a:t>Lo </a:t>
            </a:r>
            <a:r>
              <a:rPr lang="it-IT" sz="1800" i="1" dirty="0" err="1">
                <a:solidFill>
                  <a:schemeClr val="tx1">
                    <a:lumMod val="75000"/>
                    <a:lumOff val="25000"/>
                  </a:schemeClr>
                </a:solidFill>
              </a:rPr>
              <a:t>spoils</a:t>
            </a:r>
            <a:r>
              <a:rPr lang="it-IT" sz="1800" i="1" dirty="0">
                <a:solidFill>
                  <a:schemeClr val="tx1">
                    <a:lumMod val="75000"/>
                    <a:lumOff val="25000"/>
                  </a:schemeClr>
                </a:solidFill>
              </a:rPr>
              <a:t> system, con tutta evidenza, si contrappone al sistema meritocratico in base al quale gli uffici pubblici debbano essere assegnati in relazione al curriculum ed alla valutazione delle capacità dei candidati</a:t>
            </a:r>
          </a:p>
          <a:p>
            <a:pPr algn="just"/>
            <a:r>
              <a:rPr lang="it-IT" sz="1800" i="1" dirty="0">
                <a:solidFill>
                  <a:schemeClr val="tx1">
                    <a:lumMod val="75000"/>
                    <a:lumOff val="25000"/>
                  </a:schemeClr>
                </a:solidFill>
              </a:rPr>
              <a:t>Il sistema attuale, pertanto, mal si accorda con il principio di trasparenza della P.A., ingenerando, peraltro, maggior predisposizione al conflitto di interessi ed a fenomeni corruttivi</a:t>
            </a:r>
            <a:endParaRPr lang="it-IT" sz="1400" i="1" dirty="0">
              <a:solidFill>
                <a:schemeClr val="tx1">
                  <a:lumMod val="75000"/>
                  <a:lumOff val="25000"/>
                </a:schemeClr>
              </a:solidFill>
            </a:endParaRPr>
          </a:p>
        </p:txBody>
      </p:sp>
    </p:spTree>
    <p:extLst>
      <p:ext uri="{BB962C8B-B14F-4D97-AF65-F5344CB8AC3E}">
        <p14:creationId xmlns:p14="http://schemas.microsoft.com/office/powerpoint/2010/main" val="250193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0" y="941639"/>
            <a:ext cx="9144000" cy="975193"/>
          </a:xfrm>
        </p:spPr>
        <p:txBody>
          <a:bodyPr>
            <a:normAutofit/>
          </a:bodyPr>
          <a:lstStyle/>
          <a:p>
            <a:pPr algn="ctr"/>
            <a:r>
              <a:rPr lang="it-IT" sz="3000" dirty="0"/>
              <a:t>La regolamentazione anticorruzione della l. 190/2012</a:t>
            </a:r>
            <a:br>
              <a:rPr lang="it-IT" sz="3200" dirty="0"/>
            </a:br>
            <a:r>
              <a:rPr lang="it-IT" sz="1800" dirty="0"/>
              <a:t>Rotazione degli incarichi nella P.A.</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La rotazione del personale all’interno delle pubbliche amministrazioni è una misura organizzativa in materia di prevenzione della corruzione, da effettuare nelle aree a più elevato rischio di corruzione</a:t>
            </a:r>
          </a:p>
          <a:p>
            <a:pPr algn="just"/>
            <a:r>
              <a:rPr lang="it-IT" sz="1800" i="1" dirty="0">
                <a:solidFill>
                  <a:schemeClr val="tx1">
                    <a:lumMod val="75000"/>
                    <a:lumOff val="25000"/>
                  </a:schemeClr>
                </a:solidFill>
              </a:rPr>
              <a:t>É stata introdotta (art. 1, co. 5, lett. b della l. 190/2012) con lo scopo di limitare il consolidarsi di relazioni che possano alimentare dinamiche improprie nella gestione amministrativa, derivanti dalla permanenza nel tempo dei dipendenti nel medesimo ruolo o funzione</a:t>
            </a:r>
          </a:p>
          <a:p>
            <a:pPr algn="just"/>
            <a:r>
              <a:rPr lang="it-IT" sz="1800" i="1" dirty="0">
                <a:solidFill>
                  <a:schemeClr val="tx1">
                    <a:lumMod val="75000"/>
                    <a:lumOff val="25000"/>
                  </a:schemeClr>
                </a:solidFill>
              </a:rPr>
              <a:t>La ratio alla base della norma è quella di evitare che un soggetto sfrutti una posizione di potere o una conoscenza acquisita da più tempo per ottenere un vantaggio illecito</a:t>
            </a:r>
          </a:p>
        </p:txBody>
      </p:sp>
    </p:spTree>
    <p:extLst>
      <p:ext uri="{BB962C8B-B14F-4D97-AF65-F5344CB8AC3E}">
        <p14:creationId xmlns:p14="http://schemas.microsoft.com/office/powerpoint/2010/main" val="2279837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0" y="941639"/>
            <a:ext cx="9144000" cy="975193"/>
          </a:xfrm>
        </p:spPr>
        <p:txBody>
          <a:bodyPr>
            <a:normAutofit/>
          </a:bodyPr>
          <a:lstStyle/>
          <a:p>
            <a:pPr algn="ctr"/>
            <a:r>
              <a:rPr lang="it-IT" sz="3000" dirty="0"/>
              <a:t>La regolamentazione anticorruzione della l. 190/2012</a:t>
            </a:r>
            <a:br>
              <a:rPr lang="it-IT" sz="3200" dirty="0"/>
            </a:br>
            <a:endParaRPr lang="it-IT" sz="1800" dirty="0"/>
          </a:p>
        </p:txBody>
      </p:sp>
      <p:sp>
        <p:nvSpPr>
          <p:cNvPr id="5" name="Rettangolo con angoli ritagliati in diagonale 4">
            <a:extLst>
              <a:ext uri="{FF2B5EF4-FFF2-40B4-BE49-F238E27FC236}">
                <a16:creationId xmlns:a16="http://schemas.microsoft.com/office/drawing/2014/main" id="{13BDA8A2-D5CF-4325-8733-219B3597F55B}"/>
              </a:ext>
            </a:extLst>
          </p:cNvPr>
          <p:cNvSpPr/>
          <p:nvPr/>
        </p:nvSpPr>
        <p:spPr>
          <a:xfrm>
            <a:off x="683568" y="1772816"/>
            <a:ext cx="7776864" cy="1293657"/>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b="1" i="1" dirty="0">
                <a:solidFill>
                  <a:schemeClr val="bg1"/>
                </a:solidFill>
              </a:rPr>
              <a:t>Legge Severino - disposizioni principali:</a:t>
            </a:r>
          </a:p>
          <a:p>
            <a:pPr algn="ctr"/>
            <a:r>
              <a:rPr lang="it-IT" sz="1100" i="1" dirty="0">
                <a:solidFill>
                  <a:schemeClr val="bg1"/>
                </a:solidFill>
              </a:rPr>
              <a:t>attribuzione dei compiti di prevenzione e contrasto della corruzione nella P.A. all’ANAC; istituzione di un PNA, PTPC e della figura del RPCT; obblighi di trasparenza, informazione e pubblicazione delle pubbliche amministrazioni; obbligo di predisposizione, da parte di ogni amministrazione, di un codice di comportamento; incompatibilità e divieto di cumulo di impieghi ed incarichi; divieto di revolving </a:t>
            </a:r>
            <a:r>
              <a:rPr lang="it-IT" sz="1100" i="1" dirty="0" err="1">
                <a:solidFill>
                  <a:schemeClr val="bg1"/>
                </a:solidFill>
              </a:rPr>
              <a:t>doors</a:t>
            </a:r>
            <a:r>
              <a:rPr lang="it-IT" sz="1100" i="1" dirty="0">
                <a:solidFill>
                  <a:schemeClr val="bg1"/>
                </a:solidFill>
              </a:rPr>
              <a:t>; disciplina del </a:t>
            </a:r>
            <a:r>
              <a:rPr lang="it-IT" sz="1100" i="1" dirty="0" err="1">
                <a:solidFill>
                  <a:schemeClr val="bg1"/>
                </a:solidFill>
              </a:rPr>
              <a:t>whistleblowing</a:t>
            </a:r>
            <a:r>
              <a:rPr lang="it-IT" sz="1100" i="1" dirty="0">
                <a:solidFill>
                  <a:schemeClr val="bg1"/>
                </a:solidFill>
              </a:rPr>
              <a:t>; rotazione degli incarichi presso l’amministrazione; nuova disciplina sull’accesso ai documenti amministrativi; obblighi di astensione in caso di conflitto di interessi; inasprimento delle sanzioni per illeciti di corruzione; disciplina dello </a:t>
            </a:r>
            <a:r>
              <a:rPr lang="it-IT" sz="1100" i="1" dirty="0" err="1">
                <a:solidFill>
                  <a:schemeClr val="bg1"/>
                </a:solidFill>
              </a:rPr>
              <a:t>spoils</a:t>
            </a:r>
            <a:r>
              <a:rPr lang="it-IT" sz="1100" i="1" dirty="0">
                <a:solidFill>
                  <a:schemeClr val="bg1"/>
                </a:solidFill>
              </a:rPr>
              <a:t> system</a:t>
            </a:r>
          </a:p>
        </p:txBody>
      </p:sp>
      <p:sp>
        <p:nvSpPr>
          <p:cNvPr id="6" name="Rettangolo con angoli ritagliati in diagonale 5">
            <a:extLst>
              <a:ext uri="{FF2B5EF4-FFF2-40B4-BE49-F238E27FC236}">
                <a16:creationId xmlns:a16="http://schemas.microsoft.com/office/drawing/2014/main" id="{B169D64D-88D9-40CA-9B72-B5AAE4350F1F}"/>
              </a:ext>
            </a:extLst>
          </p:cNvPr>
          <p:cNvSpPr/>
          <p:nvPr/>
        </p:nvSpPr>
        <p:spPr>
          <a:xfrm>
            <a:off x="683568" y="5157192"/>
            <a:ext cx="7776864" cy="158417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b="1" i="1" dirty="0" err="1">
                <a:solidFill>
                  <a:schemeClr val="bg1"/>
                </a:solidFill>
              </a:rPr>
              <a:t>Spoils</a:t>
            </a:r>
            <a:r>
              <a:rPr lang="it-IT" sz="1100" b="1" i="1" dirty="0">
                <a:solidFill>
                  <a:schemeClr val="bg1"/>
                </a:solidFill>
              </a:rPr>
              <a:t> system</a:t>
            </a:r>
          </a:p>
          <a:p>
            <a:pPr algn="just"/>
            <a:r>
              <a:rPr lang="it-IT" sz="1100" i="1" dirty="0">
                <a:solidFill>
                  <a:schemeClr val="bg1"/>
                </a:solidFill>
              </a:rPr>
              <a:t>È il sistema che prevede che i dirigenti della pubblica amministrazione ricoprano il loro incarico solo nel periodo in cui è in carica il soggetto politico che li ha nominati. Tale connubio fra potere politico e cariche della P.A. non è vietato, poiché consentito dalla legge n. 145 del 2002.</a:t>
            </a:r>
          </a:p>
          <a:p>
            <a:pPr algn="just"/>
            <a:r>
              <a:rPr lang="it-IT" sz="1100" i="1" dirty="0">
                <a:solidFill>
                  <a:schemeClr val="bg1"/>
                </a:solidFill>
              </a:rPr>
              <a:t>La Corte Costituzionale ha in più occasioni confermato la legittimità dello </a:t>
            </a:r>
            <a:r>
              <a:rPr lang="it-IT" sz="1100" i="1" dirty="0" err="1">
                <a:solidFill>
                  <a:schemeClr val="bg1"/>
                </a:solidFill>
              </a:rPr>
              <a:t>spoils</a:t>
            </a:r>
            <a:r>
              <a:rPr lang="it-IT" sz="1100" i="1" dirty="0">
                <a:solidFill>
                  <a:schemeClr val="bg1"/>
                </a:solidFill>
              </a:rPr>
              <a:t> system, dichiarandone l’illegittimità soltanto nella parte in cui prevede che gli incarichi dirigenziali cessino automaticamente con il cambio di vertice.</a:t>
            </a:r>
          </a:p>
          <a:p>
            <a:pPr algn="just"/>
            <a:r>
              <a:rPr lang="it-IT" sz="1100" i="1" dirty="0">
                <a:solidFill>
                  <a:schemeClr val="bg1"/>
                </a:solidFill>
              </a:rPr>
              <a:t>Lo </a:t>
            </a:r>
            <a:r>
              <a:rPr lang="it-IT" sz="1100" i="1" dirty="0" err="1">
                <a:solidFill>
                  <a:schemeClr val="bg1"/>
                </a:solidFill>
              </a:rPr>
              <a:t>spoils</a:t>
            </a:r>
            <a:r>
              <a:rPr lang="it-IT" sz="1100" i="1" dirty="0">
                <a:solidFill>
                  <a:schemeClr val="bg1"/>
                </a:solidFill>
              </a:rPr>
              <a:t> system si contrappone al sistema meritocratico in base al quale gli uffici pubblici debbano essere assegnati in relazione al curriculum ed alla capacità dei candidati, e di conseguenza al principio di trasparenza della P.A., ingenerando maggior predisposizione al conflitto di interessi e fenomeni corruttivi</a:t>
            </a:r>
          </a:p>
        </p:txBody>
      </p:sp>
      <p:sp>
        <p:nvSpPr>
          <p:cNvPr id="7" name="Rettangolo con angoli ritagliati in diagonale 6">
            <a:extLst>
              <a:ext uri="{FF2B5EF4-FFF2-40B4-BE49-F238E27FC236}">
                <a16:creationId xmlns:a16="http://schemas.microsoft.com/office/drawing/2014/main" id="{C3BF3A3C-E8A8-4619-B794-CC9EB7A057C4}"/>
              </a:ext>
            </a:extLst>
          </p:cNvPr>
          <p:cNvSpPr/>
          <p:nvPr/>
        </p:nvSpPr>
        <p:spPr>
          <a:xfrm>
            <a:off x="683568" y="3320988"/>
            <a:ext cx="7776864" cy="158417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b="1" i="1" dirty="0">
                <a:solidFill>
                  <a:schemeClr val="bg1"/>
                </a:solidFill>
              </a:rPr>
              <a:t>Revolving </a:t>
            </a:r>
            <a:r>
              <a:rPr lang="it-IT" sz="1100" b="1" i="1" dirty="0" err="1">
                <a:solidFill>
                  <a:schemeClr val="bg1"/>
                </a:solidFill>
              </a:rPr>
              <a:t>doors</a:t>
            </a:r>
            <a:endParaRPr lang="it-IT" sz="1100" b="1" i="1" dirty="0">
              <a:solidFill>
                <a:schemeClr val="bg1"/>
              </a:solidFill>
            </a:endParaRPr>
          </a:p>
          <a:p>
            <a:pPr algn="ctr"/>
            <a:r>
              <a:rPr lang="it-IT" sz="1100" i="1" dirty="0">
                <a:solidFill>
                  <a:schemeClr val="bg1"/>
                </a:solidFill>
              </a:rPr>
              <a:t>Il divieto di </a:t>
            </a:r>
            <a:r>
              <a:rPr lang="it-IT" sz="1100" i="1" dirty="0" err="1">
                <a:solidFill>
                  <a:schemeClr val="bg1"/>
                </a:solidFill>
              </a:rPr>
              <a:t>pantouflage</a:t>
            </a:r>
            <a:r>
              <a:rPr lang="it-IT" sz="1100" i="1" dirty="0">
                <a:solidFill>
                  <a:schemeClr val="bg1"/>
                </a:solidFill>
              </a:rPr>
              <a:t> (o revolving </a:t>
            </a:r>
            <a:r>
              <a:rPr lang="it-IT" sz="1100" i="1" dirty="0" err="1">
                <a:solidFill>
                  <a:schemeClr val="bg1"/>
                </a:solidFill>
              </a:rPr>
              <a:t>doors</a:t>
            </a:r>
            <a:r>
              <a:rPr lang="it-IT" sz="1100" i="1" dirty="0">
                <a:solidFill>
                  <a:schemeClr val="bg1"/>
                </a:solidFill>
              </a:rPr>
              <a:t>) prevede l’apposizione di un vincolo ai dipendenti dell’amministrazione nei tre anni successivi alla cessazione del rapporto di lavoro, vietando loro di svolgere attività lavorativa o professionale presso soggetti privati destinatari dell’attività della P.A. svolta attraverso i medesimi poteri, nei tre anni di servizio precedenti. </a:t>
            </a:r>
          </a:p>
          <a:p>
            <a:pPr algn="ctr"/>
            <a:r>
              <a:rPr lang="it-IT" sz="1100" i="1" dirty="0">
                <a:solidFill>
                  <a:schemeClr val="bg1"/>
                </a:solidFill>
              </a:rPr>
              <a:t>Esso ha la finalità di contrastare il fenomeno delle c.d. porte girevoli, tramite cui un funzionario pubblico mira a precostituirsi un </a:t>
            </a:r>
            <a:r>
              <a:rPr lang="it-IT" sz="1100" i="1" dirty="0" err="1">
                <a:solidFill>
                  <a:schemeClr val="bg1"/>
                </a:solidFill>
              </a:rPr>
              <a:t>favor</a:t>
            </a:r>
            <a:r>
              <a:rPr lang="it-IT" sz="1100" i="1" dirty="0">
                <a:solidFill>
                  <a:schemeClr val="bg1"/>
                </a:solidFill>
              </a:rPr>
              <a:t> nei confronti di coloro che in futuro potrebbero conferirgli incarichi privati, impedendogli di sfruttare la propria posizione all’interno di un’amministrazione per ottenere un incarico presso un’impresa o un soggetto privato verso cui ha esercitato poteri autoritativi</a:t>
            </a:r>
          </a:p>
        </p:txBody>
      </p:sp>
    </p:spTree>
    <p:extLst>
      <p:ext uri="{BB962C8B-B14F-4D97-AF65-F5344CB8AC3E}">
        <p14:creationId xmlns:p14="http://schemas.microsoft.com/office/powerpoint/2010/main" val="1252872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Rilevanza dei codici di comportamento</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 codici di comportamento, dedicati ai dipendenti aziendali e della Pubblica Amministrazione, sono ancor più minuziosi della legge nello stabilire regole sul conflitto d’interessi</a:t>
            </a:r>
          </a:p>
          <a:p>
            <a:pPr algn="just"/>
            <a:r>
              <a:rPr lang="it-IT" sz="1800" i="1" dirty="0">
                <a:solidFill>
                  <a:schemeClr val="tx1">
                    <a:lumMod val="75000"/>
                    <a:lumOff val="25000"/>
                  </a:schemeClr>
                </a:solidFill>
              </a:rPr>
              <a:t>Essi comminano sanzioni e provvedimenti disciplinari nei confronti di coloro che compiano irregolarità o omissioni, anche in caso di situazioni non penalmente rilevanti</a:t>
            </a:r>
          </a:p>
          <a:p>
            <a:pPr algn="just"/>
            <a:r>
              <a:rPr lang="it-IT" sz="1800" i="1" dirty="0">
                <a:solidFill>
                  <a:schemeClr val="tx1">
                    <a:lumMod val="75000"/>
                    <a:lumOff val="25000"/>
                  </a:schemeClr>
                </a:solidFill>
              </a:rPr>
              <a:t>Nella P.A. i codici di comportamento prevedono un obbligo di verifica da parte del superiore al subordinato in caso di riscontro di conflitto di interessi e di trasmissione delle decisioni in tema di conflitto di interessi da parte del responsabile dell’ufficio, al servizio gestione del personale e al responsabile della prevenzione della corruzione e trasparenza (RPCT)</a:t>
            </a:r>
          </a:p>
          <a:p>
            <a:pPr algn="just"/>
            <a:r>
              <a:rPr lang="it-IT" sz="1800" i="1" dirty="0">
                <a:solidFill>
                  <a:schemeClr val="tx1">
                    <a:lumMod val="75000"/>
                    <a:lumOff val="25000"/>
                  </a:schemeClr>
                </a:solidFill>
              </a:rPr>
              <a:t>In caso di mancata osservanza del codice di comportamento è la legge, con l’art. 16 del D.P.R. n. 62/2013 a prevedere sanzioni disciplinari ai dipendenti dell’amministrazione</a:t>
            </a:r>
          </a:p>
        </p:txBody>
      </p:sp>
    </p:spTree>
    <p:extLst>
      <p:ext uri="{BB962C8B-B14F-4D97-AF65-F5344CB8AC3E}">
        <p14:creationId xmlns:p14="http://schemas.microsoft.com/office/powerpoint/2010/main" val="3430343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3"/>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Legge n. 190 del 2012</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 codici di comportamento, a seguito dell’emanazione della legge n. 190 del 2012 sono divenuti un pilastro nella strategia di prevenzione dei fenomeni corruttivi</a:t>
            </a:r>
          </a:p>
          <a:p>
            <a:pPr algn="just"/>
            <a:r>
              <a:rPr lang="it-IT" sz="1800" i="1" dirty="0">
                <a:solidFill>
                  <a:schemeClr val="tx1">
                    <a:lumMod val="75000"/>
                    <a:lumOff val="25000"/>
                  </a:schemeClr>
                </a:solidFill>
              </a:rPr>
              <a:t>Essi costituiscono una delle misure generali su cui si è maggiormente concentrato il legislatore, che ha attribuito loro efficacia obbligatoria</a:t>
            </a:r>
          </a:p>
          <a:p>
            <a:pPr algn="just"/>
            <a:r>
              <a:rPr lang="it-IT" sz="1800" i="1" dirty="0">
                <a:solidFill>
                  <a:schemeClr val="tx1">
                    <a:lumMod val="75000"/>
                    <a:lumOff val="25000"/>
                  </a:schemeClr>
                </a:solidFill>
              </a:rPr>
              <a:t>Nel sistema previgente, all’articolo 54 del D.L. n. 165 del 2001, era previsto un unico codice nazionale</a:t>
            </a:r>
          </a:p>
          <a:p>
            <a:pPr algn="just"/>
            <a:r>
              <a:rPr lang="it-IT" sz="1800" i="1" dirty="0">
                <a:solidFill>
                  <a:schemeClr val="tx1">
                    <a:lumMod val="75000"/>
                    <a:lumOff val="25000"/>
                  </a:schemeClr>
                </a:solidFill>
              </a:rPr>
              <a:t>Con il D.P.R. n. 62 del 2013, viene approvato il nuovo Codice di comportamento dei dipendenti pubblici, un regolamento generale che rafforza l’imparzialità soggettiva dei dipendenti pubblici</a:t>
            </a:r>
          </a:p>
        </p:txBody>
      </p:sp>
    </p:spTree>
    <p:extLst>
      <p:ext uri="{BB962C8B-B14F-4D97-AF65-F5344CB8AC3E}">
        <p14:creationId xmlns:p14="http://schemas.microsoft.com/office/powerpoint/2010/main" val="3694563616"/>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Codice nazionale e codici di ogni singola amministrazione</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Le sue disposizioni sono integrate dai Codici di comportamento di ogni singola amministrazione. </a:t>
            </a:r>
          </a:p>
          <a:p>
            <a:pPr algn="just"/>
            <a:r>
              <a:rPr lang="it-IT" sz="1800" i="1" dirty="0">
                <a:solidFill>
                  <a:schemeClr val="tx1">
                    <a:lumMod val="75000"/>
                    <a:lumOff val="25000"/>
                  </a:schemeClr>
                </a:solidFill>
              </a:rPr>
              <a:t>Il Codice di comportamento ha quindi: </a:t>
            </a:r>
          </a:p>
          <a:p>
            <a:pPr algn="just"/>
            <a:r>
              <a:rPr lang="it-IT" sz="1800" i="1" dirty="0">
                <a:solidFill>
                  <a:schemeClr val="tx1">
                    <a:lumMod val="75000"/>
                    <a:lumOff val="25000"/>
                  </a:schemeClr>
                </a:solidFill>
              </a:rPr>
              <a:t>Un livello nazionale con natura regolamentare, che definisce i doveri minimi di buona condotta che i dipendenti pubblici e gli altri soggetti destinatari sono tenuti a rispettare </a:t>
            </a:r>
          </a:p>
          <a:p>
            <a:pPr algn="just"/>
            <a:r>
              <a:rPr lang="it-IT" sz="1800" i="1" dirty="0">
                <a:solidFill>
                  <a:schemeClr val="tx1">
                    <a:lumMod val="75000"/>
                    <a:lumOff val="25000"/>
                  </a:schemeClr>
                </a:solidFill>
              </a:rPr>
              <a:t>Ogni singola amministrazione è, poi, tenuta a adottare un proprio Codice che è un atto unilaterale che ha natura pubblicistica e viene predisposto in base al contesto di riferimento dell’amministrazione stessa</a:t>
            </a:r>
          </a:p>
        </p:txBody>
      </p:sp>
    </p:spTree>
    <p:extLst>
      <p:ext uri="{BB962C8B-B14F-4D97-AF65-F5344CB8AC3E}">
        <p14:creationId xmlns:p14="http://schemas.microsoft.com/office/powerpoint/2010/main" val="1454815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Codici di comportamento nel SSN</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 codici di comportamento sono un utile strumento di prevenzione alla corruzione ed individuazione e gestione delle situazioni di conflitto d’interessi</a:t>
            </a:r>
          </a:p>
          <a:p>
            <a:pPr algn="just"/>
            <a:r>
              <a:rPr lang="it-IT" sz="1800" i="1" dirty="0">
                <a:solidFill>
                  <a:schemeClr val="tx1">
                    <a:lumMod val="75000"/>
                    <a:lumOff val="25000"/>
                  </a:schemeClr>
                </a:solidFill>
              </a:rPr>
              <a:t>Tale strumento ha particolare rilevanza nel Sistema Sanitario Nazionale</a:t>
            </a:r>
          </a:p>
          <a:p>
            <a:pPr algn="just"/>
            <a:r>
              <a:rPr lang="it-IT" sz="1800" i="1" dirty="0">
                <a:solidFill>
                  <a:schemeClr val="tx1">
                    <a:lumMod val="75000"/>
                    <a:lumOff val="25000"/>
                  </a:schemeClr>
                </a:solidFill>
              </a:rPr>
              <a:t>I codici di comportamento nel Servizio Sanitario Nazionale sono stati oggetto di linee guida prodotte da ANAC, AGENAS e Ministero della Salute (“Linee Guida per l’adozione dei Codici di comportamento negli enti del Servizio Sanitario Nazionale”)</a:t>
            </a:r>
          </a:p>
          <a:p>
            <a:pPr algn="just"/>
            <a:endParaRPr lang="it-IT" sz="1800" i="1" dirty="0">
              <a:solidFill>
                <a:schemeClr val="tx1">
                  <a:lumMod val="75000"/>
                  <a:lumOff val="25000"/>
                </a:schemeClr>
              </a:solidFill>
            </a:endParaRP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5167884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Contenuto dei codici di comportamento</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 codici di comportamento prevedono:</a:t>
            </a:r>
          </a:p>
          <a:p>
            <a:pPr lvl="1" algn="just"/>
            <a:r>
              <a:rPr lang="it-IT" sz="1400" i="1" dirty="0">
                <a:solidFill>
                  <a:schemeClr val="tx1">
                    <a:lumMod val="75000"/>
                    <a:lumOff val="25000"/>
                  </a:schemeClr>
                </a:solidFill>
              </a:rPr>
              <a:t>il rispetto degli obblighi di dichiarazione di assenza di conflitto di interessi; </a:t>
            </a:r>
          </a:p>
          <a:p>
            <a:pPr lvl="1" algn="just"/>
            <a:r>
              <a:rPr lang="it-IT" sz="1400" i="1" dirty="0">
                <a:solidFill>
                  <a:schemeClr val="tx1">
                    <a:lumMod val="75000"/>
                    <a:lumOff val="25000"/>
                  </a:schemeClr>
                </a:solidFill>
              </a:rPr>
              <a:t>la tutela dei soggetti che, al di fuori delle responsabilità penali per calunnia o diffamazione, segnalino alle autorità proposte illeciti di cui siano venute a conoscenza in ragione della loro attività lavorativa (c.d. </a:t>
            </a:r>
            <a:r>
              <a:rPr lang="it-IT" sz="1400" i="1" dirty="0" err="1">
                <a:solidFill>
                  <a:schemeClr val="tx1">
                    <a:lumMod val="75000"/>
                    <a:lumOff val="25000"/>
                  </a:schemeClr>
                </a:solidFill>
              </a:rPr>
              <a:t>whistleblowing</a:t>
            </a:r>
            <a:r>
              <a:rPr lang="it-IT" sz="1400" i="1" dirty="0">
                <a:solidFill>
                  <a:schemeClr val="tx1">
                    <a:lumMod val="75000"/>
                    <a:lumOff val="25000"/>
                  </a:schemeClr>
                </a:solidFill>
              </a:rPr>
              <a:t>);</a:t>
            </a:r>
          </a:p>
          <a:p>
            <a:pPr lvl="1" algn="just"/>
            <a:r>
              <a:rPr lang="it-IT" sz="1400" i="1" dirty="0">
                <a:solidFill>
                  <a:schemeClr val="tx1">
                    <a:lumMod val="75000"/>
                    <a:lumOff val="25000"/>
                  </a:schemeClr>
                </a:solidFill>
              </a:rPr>
              <a:t>il divieto di accettare regalie, compensi ed altre utilità, al di fuori dei casi espressamente consentiti dai relativi regolamenti, consistenti generalmente in beni di modesto valore;</a:t>
            </a:r>
          </a:p>
          <a:p>
            <a:pPr lvl="1" algn="just"/>
            <a:r>
              <a:rPr lang="it-IT" sz="1400" i="1" dirty="0">
                <a:solidFill>
                  <a:schemeClr val="tx1">
                    <a:lumMod val="75000"/>
                    <a:lumOff val="25000"/>
                  </a:schemeClr>
                </a:solidFill>
              </a:rPr>
              <a:t>La prevenzione di ogni situazione foriera di conflitto d’interessi, tramite la comunicazione al responsabile dell’ufficio preposto;</a:t>
            </a:r>
          </a:p>
          <a:p>
            <a:pPr lvl="1" algn="just"/>
            <a:r>
              <a:rPr lang="it-IT" sz="1400" i="1" dirty="0">
                <a:solidFill>
                  <a:schemeClr val="tx1">
                    <a:lumMod val="75000"/>
                    <a:lumOff val="25000"/>
                  </a:schemeClr>
                </a:solidFill>
              </a:rPr>
              <a:t>procedure univoche per la gestione del conflitto di interessi e comunicazioni tempestive, non oltre dieci giorni dal momento in cui il conflitto potenziale o attuale si è manifestato;</a:t>
            </a:r>
          </a:p>
          <a:p>
            <a:pPr lvl="1" algn="just"/>
            <a:r>
              <a:rPr lang="it-IT" sz="1400" i="1" dirty="0">
                <a:solidFill>
                  <a:schemeClr val="tx1">
                    <a:lumMod val="75000"/>
                    <a:lumOff val="25000"/>
                  </a:schemeClr>
                </a:solidFill>
              </a:rPr>
              <a:t>gli obblighi del RPCT, che non si limitano al controllo e alla vigilanza, ma si estendono anche alle fasi successive, ed in particolare all’adozione dei provvedimenti conseguenti situazioni di conflitti d’interessi</a:t>
            </a: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42559833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Funzione dei codici di comportamento</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 codici di comportamento devono vietare: </a:t>
            </a:r>
          </a:p>
          <a:p>
            <a:pPr lvl="1" algn="just"/>
            <a:r>
              <a:rPr lang="it-IT" sz="1400" i="1" dirty="0">
                <a:solidFill>
                  <a:schemeClr val="tx1">
                    <a:lumMod val="75000"/>
                    <a:lumOff val="25000"/>
                  </a:schemeClr>
                </a:solidFill>
              </a:rPr>
              <a:t>di porre in essere comportamenti, anche al di fuori dell’orario lavorativo, che possano pregiudicare gli interessi dell’amministrazione o nuocere alla sua immagine; </a:t>
            </a:r>
          </a:p>
          <a:p>
            <a:pPr lvl="1" algn="just"/>
            <a:r>
              <a:rPr lang="it-IT" sz="1400" i="1" dirty="0">
                <a:solidFill>
                  <a:schemeClr val="tx1">
                    <a:lumMod val="75000"/>
                    <a:lumOff val="25000"/>
                  </a:schemeClr>
                </a:solidFill>
              </a:rPr>
              <a:t>di influenzare la gestione non corretta di pratiche dell’ufficio; </a:t>
            </a:r>
          </a:p>
          <a:p>
            <a:pPr lvl="1" algn="just"/>
            <a:r>
              <a:rPr lang="it-IT" sz="1400" i="1" dirty="0">
                <a:solidFill>
                  <a:schemeClr val="tx1">
                    <a:lumMod val="75000"/>
                    <a:lumOff val="25000"/>
                  </a:schemeClr>
                </a:solidFill>
              </a:rPr>
              <a:t>di anticipare o diffondere gli esiti dei procedimenti di gara, di concorso, o di selezione pubblica prima che siano conclusi e ne sia stata data pubblicizzazione</a:t>
            </a:r>
          </a:p>
          <a:p>
            <a:pPr algn="just"/>
            <a:r>
              <a:rPr lang="it-IT" sz="1800" i="1" dirty="0">
                <a:solidFill>
                  <a:schemeClr val="tx1">
                    <a:lumMod val="75000"/>
                    <a:lumOff val="25000"/>
                  </a:schemeClr>
                </a:solidFill>
              </a:rPr>
              <a:t>In riferimento al conflitto di interessi, i codici devono invece contenere i seguenti obblighi: </a:t>
            </a:r>
          </a:p>
          <a:p>
            <a:pPr lvl="1" algn="just"/>
            <a:r>
              <a:rPr lang="it-IT" sz="1400" i="1" dirty="0">
                <a:solidFill>
                  <a:schemeClr val="tx1">
                    <a:lumMod val="75000"/>
                    <a:lumOff val="25000"/>
                  </a:schemeClr>
                </a:solidFill>
              </a:rPr>
              <a:t>di riportare nelle comunicazioni tutti gli elementi idonei all’individuazione del responsabile dell’attività amministrativa; </a:t>
            </a:r>
          </a:p>
          <a:p>
            <a:pPr lvl="1" algn="just"/>
            <a:r>
              <a:rPr lang="it-IT" sz="1400" i="1" dirty="0">
                <a:solidFill>
                  <a:schemeClr val="tx1">
                    <a:lumMod val="75000"/>
                    <a:lumOff val="25000"/>
                  </a:schemeClr>
                </a:solidFill>
              </a:rPr>
              <a:t>di pubblicizzare la conoscenza dei sistemi aziendali per la gestione dei rischi contenuti nel Documento di Valutazione dei Rischi</a:t>
            </a:r>
          </a:p>
          <a:p>
            <a:pPr lvl="1" algn="just"/>
            <a:r>
              <a:rPr lang="it-IT" sz="1400" i="1" dirty="0">
                <a:solidFill>
                  <a:schemeClr val="tx1">
                    <a:lumMod val="75000"/>
                    <a:lumOff val="25000"/>
                  </a:schemeClr>
                </a:solidFill>
              </a:rPr>
              <a:t>di porre in essere misure di trasparenza volte a tracciare i contatti tra i professionisti e i soggetti incaricati dalle suddette aziende; </a:t>
            </a:r>
          </a:p>
          <a:p>
            <a:pPr lvl="1" algn="just"/>
            <a:r>
              <a:rPr lang="it-IT" sz="1400" i="1" dirty="0">
                <a:solidFill>
                  <a:schemeClr val="tx1">
                    <a:lumMod val="75000"/>
                    <a:lumOff val="25000"/>
                  </a:schemeClr>
                </a:solidFill>
              </a:rPr>
              <a:t>di indicare agli addetti URP le modalità di gestione delle segnalazioni da parte degli utenti</a:t>
            </a: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115634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Significato di </a:t>
            </a:r>
            <a:r>
              <a:rPr lang="it-IT" sz="1800" dirty="0" err="1"/>
              <a:t>whistleblowing</a:t>
            </a:r>
            <a:endParaRPr lang="it-IT" sz="1800" dirty="0"/>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330094"/>
          </a:xfrm>
        </p:spPr>
        <p:txBody>
          <a:bodyPr/>
          <a:lstStyle/>
          <a:p>
            <a:pPr algn="just"/>
            <a:r>
              <a:rPr lang="it-IT" sz="1800" i="1" dirty="0">
                <a:solidFill>
                  <a:schemeClr val="tx1">
                    <a:lumMod val="75000"/>
                    <a:lumOff val="25000"/>
                  </a:schemeClr>
                </a:solidFill>
              </a:rPr>
              <a:t>Il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è uno strumento di </a:t>
            </a:r>
            <a:r>
              <a:rPr lang="it-IT" sz="1800" i="1" dirty="0" err="1">
                <a:solidFill>
                  <a:schemeClr val="tx1">
                    <a:lumMod val="75000"/>
                    <a:lumOff val="25000"/>
                  </a:schemeClr>
                </a:solidFill>
              </a:rPr>
              <a:t>compliance</a:t>
            </a:r>
            <a:r>
              <a:rPr lang="it-IT" sz="1800" i="1" dirty="0">
                <a:solidFill>
                  <a:schemeClr val="tx1">
                    <a:lumMod val="75000"/>
                    <a:lumOff val="25000"/>
                  </a:schemeClr>
                </a:solidFill>
              </a:rPr>
              <a:t> aziendale, tramite il quale i dipendenti dell’amministrazione o di un’azienda possono segnalare, in modo riservato e protetto, eventuali illeciti riscontrati durante la propria attività</a:t>
            </a:r>
          </a:p>
          <a:p>
            <a:pPr algn="just"/>
            <a:r>
              <a:rPr lang="it-IT" sz="1800" i="1" dirty="0" err="1">
                <a:solidFill>
                  <a:schemeClr val="tx1">
                    <a:lumMod val="75000"/>
                    <a:lumOff val="25000"/>
                  </a:schemeClr>
                </a:solidFill>
              </a:rPr>
              <a:t>Whistleblower</a:t>
            </a:r>
            <a:r>
              <a:rPr lang="it-IT" sz="1800" i="1" dirty="0">
                <a:solidFill>
                  <a:schemeClr val="tx1">
                    <a:lumMod val="75000"/>
                    <a:lumOff val="25000"/>
                  </a:schemeClr>
                </a:solidFill>
              </a:rPr>
              <a:t> in inglese significa letteralmente “soffiatore di fischietto”: il termine indica metaforicamente colui che richiama e richiede l’attenzione su attività non consentite, ovvero illegali, affinché vengano individuate e sanzionate</a:t>
            </a:r>
          </a:p>
          <a:p>
            <a:pPr algn="just"/>
            <a:r>
              <a:rPr lang="it-IT" sz="1800" i="1" dirty="0">
                <a:solidFill>
                  <a:schemeClr val="tx1">
                    <a:lumMod val="75000"/>
                    <a:lumOff val="25000"/>
                  </a:schemeClr>
                </a:solidFill>
              </a:rPr>
              <a:t>Il </a:t>
            </a:r>
            <a:r>
              <a:rPr lang="it-IT" sz="1800" i="1" dirty="0" err="1">
                <a:solidFill>
                  <a:schemeClr val="tx1">
                    <a:lumMod val="75000"/>
                    <a:lumOff val="25000"/>
                  </a:schemeClr>
                </a:solidFill>
              </a:rPr>
              <a:t>whistleblower</a:t>
            </a:r>
            <a:r>
              <a:rPr lang="it-IT" sz="1800" i="1" dirty="0">
                <a:solidFill>
                  <a:schemeClr val="tx1">
                    <a:lumMod val="75000"/>
                    <a:lumOff val="25000"/>
                  </a:schemeClr>
                </a:solidFill>
              </a:rPr>
              <a:t> (tradotto con segnalatore o segnalante) è un lavoratore che decide di segnalare un illecito, una frode o un pericolo che ha rilevato durante la sua attività lavorativa</a:t>
            </a:r>
          </a:p>
          <a:p>
            <a:pPr algn="just"/>
            <a:r>
              <a:rPr lang="it-IT" sz="1800" i="1" dirty="0">
                <a:solidFill>
                  <a:schemeClr val="tx1">
                    <a:lumMod val="75000"/>
                    <a:lumOff val="25000"/>
                  </a:schemeClr>
                </a:solidFill>
              </a:rPr>
              <a:t>Più specificamente il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è la pratica per segnalare violazioni di leggi o regolamenti, reati e casi di corruzione o frode, oltre a situazioni di pericolo per la salute e la sicurezza pubblica, nonché violazione di codici di comportamento e disciplinari</a:t>
            </a:r>
          </a:p>
        </p:txBody>
      </p:sp>
    </p:spTree>
    <p:extLst>
      <p:ext uri="{BB962C8B-B14F-4D97-AF65-F5344CB8AC3E}">
        <p14:creationId xmlns:p14="http://schemas.microsoft.com/office/powerpoint/2010/main" val="1497650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Funzione dei codici di comportamento</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 codici devono contenere indicazioni specifiche riguardo: </a:t>
            </a:r>
          </a:p>
          <a:p>
            <a:pPr lvl="1" algn="just"/>
            <a:r>
              <a:rPr lang="it-IT" sz="1400" i="1" dirty="0">
                <a:solidFill>
                  <a:schemeClr val="tx1">
                    <a:lumMod val="75000"/>
                    <a:lumOff val="25000"/>
                  </a:schemeClr>
                </a:solidFill>
              </a:rPr>
              <a:t>l’obbligo per il personale sanitario di tenere distinte attività istituzionale e attività libero professionale; </a:t>
            </a:r>
          </a:p>
          <a:p>
            <a:pPr lvl="1" algn="just"/>
            <a:r>
              <a:rPr lang="it-IT" sz="1400" i="1" dirty="0">
                <a:solidFill>
                  <a:schemeClr val="tx1">
                    <a:lumMod val="75000"/>
                    <a:lumOff val="25000"/>
                  </a:schemeClr>
                </a:solidFill>
              </a:rPr>
              <a:t>il divieto di condizionare il paziente orientandolo verso la visita in regime di libera professione;</a:t>
            </a:r>
          </a:p>
          <a:p>
            <a:pPr lvl="1" algn="just"/>
            <a:r>
              <a:rPr lang="it-IT" sz="1400" i="1" dirty="0">
                <a:solidFill>
                  <a:schemeClr val="tx1">
                    <a:lumMod val="75000"/>
                    <a:lumOff val="25000"/>
                  </a:schemeClr>
                </a:solidFill>
              </a:rPr>
              <a:t>l’obbligo del medico di garantire la tracciabilità delle somme incassate nell’attività libero professionale intramuraria</a:t>
            </a:r>
          </a:p>
          <a:p>
            <a:pPr lvl="1" algn="just"/>
            <a:r>
              <a:rPr lang="it-IT" sz="1400" i="1" dirty="0">
                <a:solidFill>
                  <a:schemeClr val="tx1">
                    <a:lumMod val="75000"/>
                    <a:lumOff val="25000"/>
                  </a:schemeClr>
                </a:solidFill>
              </a:rPr>
              <a:t>il divieto di percepire corrispettivi nell’esercizio delle proprie funzioni istituzionali che non siano consentiti dalla legge, nonché autorizzati dalla propria azienda</a:t>
            </a:r>
          </a:p>
          <a:p>
            <a:pPr lvl="1" algn="just"/>
            <a:r>
              <a:rPr lang="it-IT" sz="1400" i="1" dirty="0">
                <a:solidFill>
                  <a:schemeClr val="tx1">
                    <a:lumMod val="75000"/>
                    <a:lumOff val="25000"/>
                  </a:schemeClr>
                </a:solidFill>
              </a:rPr>
              <a:t>il richiamo all’osservanza dei principi deontologici e di imparzialità nella prescrizione di farmaci e prodotti terapeutici diversi dai farmaci</a:t>
            </a:r>
          </a:p>
        </p:txBody>
      </p:sp>
    </p:spTree>
    <p:extLst>
      <p:ext uri="{BB962C8B-B14F-4D97-AF65-F5344CB8AC3E}">
        <p14:creationId xmlns:p14="http://schemas.microsoft.com/office/powerpoint/2010/main" val="3118460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Conflitto di interessi e attività negoziale</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Con specifico riferimento alle attività negoziali, al fine di favorire la trasparenza e la regolarità delle gare, viene fatto divieto di inserire nei capitolati speciali caratteristiche tecniche non oggettivamente giustificate. </a:t>
            </a:r>
          </a:p>
          <a:p>
            <a:pPr algn="just"/>
            <a:r>
              <a:rPr lang="it-IT" sz="1800" i="1" dirty="0">
                <a:solidFill>
                  <a:schemeClr val="tx1">
                    <a:lumMod val="75000"/>
                    <a:lumOff val="25000"/>
                  </a:schemeClr>
                </a:solidFill>
              </a:rPr>
              <a:t>Il codice di comportamento deve fare riferimento al divieto di chiedere o accettare benefit impropri per uso privato, quali: </a:t>
            </a:r>
          </a:p>
          <a:p>
            <a:pPr lvl="1" algn="just"/>
            <a:r>
              <a:rPr lang="it-IT" sz="1400" i="1" dirty="0">
                <a:solidFill>
                  <a:schemeClr val="tx1">
                    <a:lumMod val="75000"/>
                    <a:lumOff val="25000"/>
                  </a:schemeClr>
                </a:solidFill>
              </a:rPr>
              <a:t>eccedenze di fornitura; </a:t>
            </a:r>
          </a:p>
          <a:p>
            <a:pPr lvl="1" algn="just"/>
            <a:r>
              <a:rPr lang="it-IT" sz="1400" i="1" dirty="0">
                <a:solidFill>
                  <a:schemeClr val="tx1">
                    <a:lumMod val="75000"/>
                    <a:lumOff val="25000"/>
                  </a:schemeClr>
                </a:solidFill>
              </a:rPr>
              <a:t>campioni gratuiti di beni in quantità superiore a quanto previsto dalla normativa; </a:t>
            </a:r>
          </a:p>
          <a:p>
            <a:pPr lvl="1" algn="just"/>
            <a:r>
              <a:rPr lang="it-IT" sz="1400" i="1" dirty="0">
                <a:solidFill>
                  <a:schemeClr val="tx1">
                    <a:lumMod val="75000"/>
                    <a:lumOff val="25000"/>
                  </a:schemeClr>
                </a:solidFill>
              </a:rPr>
              <a:t>regali che, seppur con valore al di sotto della soglia consentita, siano percepiti dal ricevente di valore superiore o elargiti con ricorrenza; </a:t>
            </a:r>
          </a:p>
          <a:p>
            <a:pPr lvl="1" algn="just"/>
            <a:r>
              <a:rPr lang="it-IT" sz="1400" i="1" dirty="0">
                <a:solidFill>
                  <a:schemeClr val="tx1">
                    <a:lumMod val="75000"/>
                    <a:lumOff val="25000"/>
                  </a:schemeClr>
                </a:solidFill>
              </a:rPr>
              <a:t>comodati d’uso che non siano stati autorizzati dalla direzione aziendale; </a:t>
            </a:r>
          </a:p>
          <a:p>
            <a:pPr lvl="1" algn="just"/>
            <a:r>
              <a:rPr lang="it-IT" sz="1400" i="1" dirty="0">
                <a:solidFill>
                  <a:schemeClr val="tx1">
                    <a:lumMod val="75000"/>
                    <a:lumOff val="25000"/>
                  </a:schemeClr>
                </a:solidFill>
              </a:rPr>
              <a:t>benefici economici a qualunque titolo derivanti dall’instaurarsi di relazioni extra ufficio </a:t>
            </a:r>
          </a:p>
        </p:txBody>
      </p:sp>
    </p:spTree>
    <p:extLst>
      <p:ext uri="{BB962C8B-B14F-4D97-AF65-F5344CB8AC3E}">
        <p14:creationId xmlns:p14="http://schemas.microsoft.com/office/powerpoint/2010/main" val="22362900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Vigilanza e monitoraggio</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lvl="1" algn="just"/>
            <a:r>
              <a:rPr lang="it-IT" sz="1800" i="1" dirty="0">
                <a:solidFill>
                  <a:schemeClr val="tx1">
                    <a:lumMod val="75000"/>
                    <a:lumOff val="25000"/>
                  </a:schemeClr>
                </a:solidFill>
              </a:rPr>
              <a:t>Con riguardo alla vigilanza e monitoraggio le singole amministrazioni devono far sì che i responsabili delle strutture predispongano una relazione annuale da consegnare all’RPCT (nelle amministrazioni sanitarie anche all’UPD, Ufficio Procedimenti Disciplinari) nella quale venga dato atto delle segnalazioni relative a condotte illecite o situazioni di conflitto di interessi</a:t>
            </a:r>
          </a:p>
        </p:txBody>
      </p:sp>
    </p:spTree>
    <p:extLst>
      <p:ext uri="{BB962C8B-B14F-4D97-AF65-F5344CB8AC3E}">
        <p14:creationId xmlns:p14="http://schemas.microsoft.com/office/powerpoint/2010/main" val="34578514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Codice di comportamento dei dipendenti pubblici</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lvl="1" algn="just"/>
            <a:r>
              <a:rPr lang="it-IT" sz="1800" i="1" dirty="0">
                <a:solidFill>
                  <a:schemeClr val="tx1">
                    <a:lumMod val="75000"/>
                    <a:lumOff val="25000"/>
                  </a:schemeClr>
                </a:solidFill>
              </a:rPr>
              <a:t>Il Codice di comportamento dei dipendenti pubblici D.P.R. n. 62/2013 definisce i doveri minimi di diligenza, lealtà, imparzialità e buona condotta che i pubblici dipendenti sono tenuti ad osservare</a:t>
            </a:r>
          </a:p>
          <a:p>
            <a:pPr lvl="1" algn="just"/>
            <a:r>
              <a:rPr lang="it-IT" sz="1800" i="1" dirty="0">
                <a:solidFill>
                  <a:schemeClr val="tx1">
                    <a:lumMod val="75000"/>
                    <a:lumOff val="25000"/>
                  </a:schemeClr>
                </a:solidFill>
              </a:rPr>
              <a:t> Tali doveri di condotta sono estesi a tutti i collaboratori o consulenti della Pubblica Amministrazione, inclusi quelli degli uffici in collaborazione delle autorità politiche</a:t>
            </a:r>
          </a:p>
          <a:p>
            <a:pPr lvl="1" algn="just"/>
            <a:r>
              <a:rPr lang="it-IT" sz="1800" i="1" dirty="0">
                <a:solidFill>
                  <a:schemeClr val="tx1">
                    <a:lumMod val="75000"/>
                    <a:lumOff val="25000"/>
                  </a:schemeClr>
                </a:solidFill>
              </a:rPr>
              <a:t>L'art. 54, comma 5, del Decreto Legislativo 30 marzo 2001 n. 165, stabilisce che ciascuna amministrazione definisca, con procedura aperta alla partecipazione, un proprio Codice di comportamento, che integri e specifichi il Codice di comportamento generale approvato con decreto del Presidente della Repubblica 16 aprile 2013, n. 62</a:t>
            </a:r>
          </a:p>
          <a:p>
            <a:pPr lvl="1" algn="just"/>
            <a:r>
              <a:rPr lang="it-IT" sz="1800" i="1" dirty="0">
                <a:solidFill>
                  <a:schemeClr val="tx1">
                    <a:lumMod val="75000"/>
                    <a:lumOff val="25000"/>
                  </a:schemeClr>
                </a:solidFill>
              </a:rPr>
              <a:t>Con delibera n. 75 del 24 ottobre 2013, l’Autorità Nazionale Anticorruzione ha dettato le linee guida per la predisposizione dei codici di comportamento delle singole amministrazioni</a:t>
            </a:r>
          </a:p>
        </p:txBody>
      </p:sp>
    </p:spTree>
    <p:extLst>
      <p:ext uri="{BB962C8B-B14F-4D97-AF65-F5344CB8AC3E}">
        <p14:creationId xmlns:p14="http://schemas.microsoft.com/office/powerpoint/2010/main" val="1869883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Codice disciplinare dei dipendenti pubblici</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lvl="1" algn="just"/>
            <a:r>
              <a:rPr lang="it-IT" sz="1800" i="1" dirty="0">
                <a:solidFill>
                  <a:schemeClr val="tx1">
                    <a:lumMod val="75000"/>
                    <a:lumOff val="25000"/>
                  </a:schemeClr>
                </a:solidFill>
              </a:rPr>
              <a:t>Il Codice disciplinare stabilisce le infrazioni e le relative sanzioni nelle procedure disciplinari dei dipendenti pubblici</a:t>
            </a:r>
          </a:p>
          <a:p>
            <a:pPr lvl="1" algn="just"/>
            <a:r>
              <a:rPr lang="it-IT" sz="1800" i="1" dirty="0">
                <a:solidFill>
                  <a:schemeClr val="tx1">
                    <a:lumMod val="75000"/>
                    <a:lumOff val="25000"/>
                  </a:schemeClr>
                </a:solidFill>
              </a:rPr>
              <a:t> Il D.L. 27 ottobre 2009 n. 150 "Attuazione della Legge 4 marzo 2009, n. 15, in materia di ottimizzazione della produttività del lavoro pubblico e di efficienza e trasparenza delle pubbliche amministrazioni" ha modificato ed integrato le norme contrattuali preesistenti e, all'art. 68, comma 2, ha previsto che la pubblicazione sul sito istituzione del Codice disciplinare equivale a tutti gli effetti alla sua affissione all'ingresso della sede di lavoro</a:t>
            </a:r>
          </a:p>
          <a:p>
            <a:pPr lvl="1" algn="just"/>
            <a:r>
              <a:rPr lang="it-IT" sz="1800" i="1" dirty="0">
                <a:solidFill>
                  <a:schemeClr val="tx1">
                    <a:lumMod val="75000"/>
                    <a:lumOff val="25000"/>
                  </a:schemeClr>
                </a:solidFill>
              </a:rPr>
              <a:t>Il nuovo C.C.N.L. Enti Locali del 21 maggio 2018, al Titolo VII - Responsabilità disciplinare - Artt. 57-63, introduce i nuovi obblighi dei dipendenti pubblici e le relative sanzioni</a:t>
            </a:r>
          </a:p>
          <a:p>
            <a:pPr lvl="1" algn="just"/>
            <a:r>
              <a:rPr lang="it-IT" sz="1800" i="1" dirty="0">
                <a:solidFill>
                  <a:schemeClr val="tx1">
                    <a:lumMod val="75000"/>
                    <a:lumOff val="25000"/>
                  </a:schemeClr>
                </a:solidFill>
              </a:rPr>
              <a:t>Secondo quanto previsto dall'Art. 59 comma 12 il codice disciplinare è reso noto obbligatoriamente mediante la pubblicazione sul sito istituzionale entro 15 giorni dalla data di stipulazione del C.C.N.L. La pubblicazione equivale a tutti gli effetti alla sua affissione all'ingresso della sede di lavoro</a:t>
            </a:r>
          </a:p>
        </p:txBody>
      </p:sp>
    </p:spTree>
    <p:extLst>
      <p:ext uri="{BB962C8B-B14F-4D97-AF65-F5344CB8AC3E}">
        <p14:creationId xmlns:p14="http://schemas.microsoft.com/office/powerpoint/2010/main" val="1058254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Differenza fra codice di comportamento e disciplinare</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lvl="1" algn="just"/>
            <a:r>
              <a:rPr lang="it-IT" sz="1800" i="1" dirty="0">
                <a:solidFill>
                  <a:schemeClr val="tx1">
                    <a:lumMod val="75000"/>
                    <a:lumOff val="25000"/>
                  </a:schemeClr>
                </a:solidFill>
              </a:rPr>
              <a:t>Mentre il codice di comportamento dei dipendenti pubblici, adottato con D.P.R. 62/2013 ha il compito di rafforzare l'effettività dei precetti costituzionali in tema di azione amministrativa, con disposizioni specifiche sulle modalità cui il dipendente pubblico deve ispirare la propria condotta, il codice disciplinare raccoglie le regole che il pubblico dipendente, in quanto lavoratore, è tenuto ad osservare sul luogo di lavoro. Quest’ultimo prevede una predeterminazione o una tipizzazione delle infrazioni, delle sanzioni, e delle relative procedure di contestazione</a:t>
            </a:r>
          </a:p>
          <a:p>
            <a:pPr lvl="1" algn="just"/>
            <a:r>
              <a:rPr lang="it-IT" sz="1800" i="1" dirty="0">
                <a:solidFill>
                  <a:schemeClr val="tx1">
                    <a:lumMod val="75000"/>
                    <a:lumOff val="25000"/>
                  </a:schemeClr>
                </a:solidFill>
              </a:rPr>
              <a:t>A differenza del codice di condotta, adottato con D.P.R., il codice disciplinare viene predisposto dalla contrattazione collettiva nazionale o aziendale, oppure unilateralmente dal datore di lavoro</a:t>
            </a:r>
          </a:p>
          <a:p>
            <a:pPr lvl="1" algn="just"/>
            <a:r>
              <a:rPr lang="it-IT" sz="1800" i="1" dirty="0">
                <a:solidFill>
                  <a:schemeClr val="tx1">
                    <a:lumMod val="75000"/>
                    <a:lumOff val="25000"/>
                  </a:schemeClr>
                </a:solidFill>
              </a:rPr>
              <a:t>La pubblicità del codice disciplinare sancisce il principio fondamentale per il quale chi è perseguito per un’infrazione deve essere posto in grado di conoscere preventivamente la sanzione corrispondente ad una determinata infrazione</a:t>
            </a:r>
          </a:p>
        </p:txBody>
      </p:sp>
    </p:spTree>
    <p:extLst>
      <p:ext uri="{BB962C8B-B14F-4D97-AF65-F5344CB8AC3E}">
        <p14:creationId xmlns:p14="http://schemas.microsoft.com/office/powerpoint/2010/main" val="2256793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a:t>I codici di comportamento</a:t>
            </a:r>
            <a:br>
              <a:rPr lang="it-IT" sz="3200" dirty="0"/>
            </a:br>
            <a:r>
              <a:rPr lang="it-IT" sz="1800" dirty="0"/>
              <a:t>Differenza fra codice di comportamento e disciplinare</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lvl="1" algn="just"/>
            <a:r>
              <a:rPr lang="it-IT" sz="1800" i="1" dirty="0">
                <a:solidFill>
                  <a:schemeClr val="tx1">
                    <a:lumMod val="75000"/>
                    <a:lumOff val="25000"/>
                  </a:schemeClr>
                </a:solidFill>
              </a:rPr>
              <a:t>Ciò trova applicazione per le sanzioni disciplinari conservative (richiamo, ammonizione, multa, sospensione), ma non anche del licenziamento disciplinare</a:t>
            </a:r>
          </a:p>
          <a:p>
            <a:pPr lvl="1" algn="just"/>
            <a:r>
              <a:rPr lang="it-IT" sz="1800" i="1" dirty="0">
                <a:solidFill>
                  <a:schemeClr val="tx1">
                    <a:lumMod val="75000"/>
                    <a:lumOff val="25000"/>
                  </a:schemeClr>
                </a:solidFill>
              </a:rPr>
              <a:t>La giurisprudenza ritiene, difatti, che la pubblicità del codice disciplinare non sia necessaria qualora il licenziamento sia intimato per giusta causa o giustificato motivo soggettivo</a:t>
            </a:r>
          </a:p>
          <a:p>
            <a:pPr lvl="1" algn="just"/>
            <a:r>
              <a:rPr lang="it-IT" sz="1800" i="1" dirty="0">
                <a:solidFill>
                  <a:schemeClr val="tx1">
                    <a:lumMod val="75000"/>
                    <a:lumOff val="25000"/>
                  </a:schemeClr>
                </a:solidFill>
              </a:rPr>
              <a:t>Lo Statuto dei lav., all’art. 7, prevede l’obbligo di affissione in azienda delle norme disciplinari, tuttavia non occorre la pubblicità per sanzioni riguardanti doveri basilari come lo svolgimento dei compiti assegnati e il non abbandono del posto di lavoro o violazioni di legge da parte del lavoratore</a:t>
            </a:r>
          </a:p>
          <a:p>
            <a:pPr lvl="1" algn="just"/>
            <a:r>
              <a:rPr lang="it-IT" sz="1800" i="1" dirty="0">
                <a:solidFill>
                  <a:schemeClr val="tx1">
                    <a:lumMod val="75000"/>
                    <a:lumOff val="25000"/>
                  </a:schemeClr>
                </a:solidFill>
              </a:rPr>
              <a:t>La pubblicazione del codice disciplinare sul sito dell’amministrazione equivale all’affissione.</a:t>
            </a:r>
          </a:p>
          <a:p>
            <a:pPr lvl="1" algn="just"/>
            <a:r>
              <a:rPr lang="it-IT" sz="1800" i="1" dirty="0">
                <a:solidFill>
                  <a:schemeClr val="tx1">
                    <a:lumMod val="75000"/>
                    <a:lumOff val="25000"/>
                  </a:schemeClr>
                </a:solidFill>
              </a:rPr>
              <a:t>Il codice disciplinare aziendale non deve necessariamente contenere un’analitica descrizione delle infrazioni, ma è sufficiente che siano chiare le ipotesi di infrazioni, anche se con una forma schematica</a:t>
            </a:r>
          </a:p>
        </p:txBody>
      </p:sp>
    </p:spTree>
    <p:extLst>
      <p:ext uri="{BB962C8B-B14F-4D97-AF65-F5344CB8AC3E}">
        <p14:creationId xmlns:p14="http://schemas.microsoft.com/office/powerpoint/2010/main" val="12106598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40"/>
            <a:ext cx="8229600" cy="524157"/>
          </a:xfrm>
        </p:spPr>
        <p:txBody>
          <a:bodyPr>
            <a:normAutofit fontScale="90000"/>
          </a:bodyPr>
          <a:lstStyle/>
          <a:p>
            <a:pPr algn="ctr"/>
            <a:r>
              <a:rPr lang="it-IT" sz="3600" dirty="0"/>
              <a:t>I codici di comportamento</a:t>
            </a:r>
          </a:p>
        </p:txBody>
      </p:sp>
      <p:sp>
        <p:nvSpPr>
          <p:cNvPr id="5" name="Rettangolo con angoli ritagliati in diagonale 4">
            <a:extLst>
              <a:ext uri="{FF2B5EF4-FFF2-40B4-BE49-F238E27FC236}">
                <a16:creationId xmlns:a16="http://schemas.microsoft.com/office/drawing/2014/main" id="{B7D092E5-C753-4ACC-93DC-6A06B2101562}"/>
              </a:ext>
            </a:extLst>
          </p:cNvPr>
          <p:cNvSpPr/>
          <p:nvPr/>
        </p:nvSpPr>
        <p:spPr>
          <a:xfrm>
            <a:off x="683568" y="1772817"/>
            <a:ext cx="7776864" cy="94211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b="1" i="1" dirty="0">
                <a:solidFill>
                  <a:schemeClr val="bg1"/>
                </a:solidFill>
              </a:rPr>
              <a:t>I codici di comportamento della P.A.</a:t>
            </a:r>
          </a:p>
          <a:p>
            <a:pPr algn="ctr"/>
            <a:r>
              <a:rPr lang="it-IT" sz="1100" i="1" dirty="0">
                <a:solidFill>
                  <a:schemeClr val="bg1"/>
                </a:solidFill>
              </a:rPr>
              <a:t>- comminano sanzioni e provvedimenti disciplinari nei confronti di coloro che compiono irregolarità o omissioni, anche in caso di situazioni non penalmente rilevanti</a:t>
            </a:r>
          </a:p>
          <a:p>
            <a:pPr marL="171450" indent="-171450" algn="ctr">
              <a:buFontTx/>
              <a:buChar char="-"/>
            </a:pPr>
            <a:r>
              <a:rPr lang="it-IT" sz="1100" i="1" dirty="0">
                <a:solidFill>
                  <a:schemeClr val="bg1"/>
                </a:solidFill>
              </a:rPr>
              <a:t>prevedono un obbligo di verifica da parte del superiore al subordinato in caso di riscontro di conflitto di interessi e di trasmissione delle decisioni al RPCT</a:t>
            </a:r>
          </a:p>
        </p:txBody>
      </p:sp>
      <p:sp>
        <p:nvSpPr>
          <p:cNvPr id="6" name="Rettangolo con angoli ritagliati in diagonale 5">
            <a:extLst>
              <a:ext uri="{FF2B5EF4-FFF2-40B4-BE49-F238E27FC236}">
                <a16:creationId xmlns:a16="http://schemas.microsoft.com/office/drawing/2014/main" id="{A29CC5E3-40B7-4F76-BC36-CA27B3481E8A}"/>
              </a:ext>
            </a:extLst>
          </p:cNvPr>
          <p:cNvSpPr/>
          <p:nvPr/>
        </p:nvSpPr>
        <p:spPr>
          <a:xfrm>
            <a:off x="683568" y="3021954"/>
            <a:ext cx="7776864" cy="112712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Tx/>
              <a:buChar char="-"/>
            </a:pPr>
            <a:r>
              <a:rPr lang="it-IT" sz="1100" i="1" dirty="0">
                <a:solidFill>
                  <a:schemeClr val="bg1"/>
                </a:solidFill>
              </a:rPr>
              <a:t>Con il D.P.R. n. 62 del 2013, viene approvato il nuovo Codice di comportamento dei dipendenti pubblici, un regolamento generale che rafforza l’imparzialità soggettiva dei dipendenti pubblici</a:t>
            </a:r>
          </a:p>
          <a:p>
            <a:pPr marL="171450" indent="-171450" algn="ctr">
              <a:buFontTx/>
              <a:buChar char="-"/>
            </a:pPr>
            <a:r>
              <a:rPr lang="it-IT" sz="1100" i="1" dirty="0">
                <a:solidFill>
                  <a:schemeClr val="bg1"/>
                </a:solidFill>
              </a:rPr>
              <a:t>Il Codice di comportamento ha un livello nazionale con natura regolamentare, che definisce i doveri minimi di condotta che i dipendenti pubblici e gli altri soggetti destinatari sono tenuti a rispettare, mentre ogni singola amministrazione è tenuta a adottare un proprio Codice che viene predisposto in base al contesto di riferimento dell’amministrazione stessa</a:t>
            </a:r>
          </a:p>
        </p:txBody>
      </p:sp>
      <p:sp>
        <p:nvSpPr>
          <p:cNvPr id="7" name="Rettangolo con angoli ritagliati in diagonale 6">
            <a:extLst>
              <a:ext uri="{FF2B5EF4-FFF2-40B4-BE49-F238E27FC236}">
                <a16:creationId xmlns:a16="http://schemas.microsoft.com/office/drawing/2014/main" id="{B4BE5C03-601D-4027-AAFB-10784D412289}"/>
              </a:ext>
            </a:extLst>
          </p:cNvPr>
          <p:cNvSpPr/>
          <p:nvPr/>
        </p:nvSpPr>
        <p:spPr>
          <a:xfrm>
            <a:off x="683568" y="4457519"/>
            <a:ext cx="7776864" cy="483649"/>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Tx/>
              <a:buChar char="-"/>
            </a:pPr>
            <a:r>
              <a:rPr lang="it-IT" sz="1100" i="1" dirty="0">
                <a:solidFill>
                  <a:schemeClr val="bg1"/>
                </a:solidFill>
              </a:rPr>
              <a:t>Il Codice di comportamento dei dipendenti pubblici (D.P.R. n. 62/2013) definisce i doveri minimi di diligenza, lealtà, imparzialità e buona condotta che i pubblici dipendenti sono tenuti ad osservare</a:t>
            </a:r>
          </a:p>
        </p:txBody>
      </p:sp>
      <p:sp>
        <p:nvSpPr>
          <p:cNvPr id="9" name="Rettangolo con angoli ritagliati in diagonale 8">
            <a:extLst>
              <a:ext uri="{FF2B5EF4-FFF2-40B4-BE49-F238E27FC236}">
                <a16:creationId xmlns:a16="http://schemas.microsoft.com/office/drawing/2014/main" id="{23A37C95-C47F-4B65-82DD-674EFD32E266}"/>
              </a:ext>
            </a:extLst>
          </p:cNvPr>
          <p:cNvSpPr/>
          <p:nvPr/>
        </p:nvSpPr>
        <p:spPr>
          <a:xfrm>
            <a:off x="698453" y="5249607"/>
            <a:ext cx="7776864" cy="1275737"/>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b="1" i="1" dirty="0">
                <a:solidFill>
                  <a:schemeClr val="bg1"/>
                </a:solidFill>
              </a:rPr>
              <a:t>I codici di comportamento prevedono:</a:t>
            </a:r>
          </a:p>
          <a:p>
            <a:pPr algn="ctr"/>
            <a:r>
              <a:rPr lang="it-IT" sz="1100" i="1" dirty="0">
                <a:solidFill>
                  <a:schemeClr val="bg1"/>
                </a:solidFill>
              </a:rPr>
              <a:t>- il rispetto degli obblighi di dichiarazione di assenza di conflitto di interessi; la tutela del </a:t>
            </a:r>
            <a:r>
              <a:rPr lang="it-IT" sz="1100" i="1" dirty="0" err="1">
                <a:solidFill>
                  <a:schemeClr val="bg1"/>
                </a:solidFill>
              </a:rPr>
              <a:t>whistleblower</a:t>
            </a:r>
            <a:r>
              <a:rPr lang="it-IT" sz="1100" i="1" dirty="0">
                <a:solidFill>
                  <a:schemeClr val="bg1"/>
                </a:solidFill>
              </a:rPr>
              <a:t>; il divieto generale di accettare regalie, compensi ed altre utilità; il dovere di comunicazione di ogni situazione foriera di conflitto d’interessi; procedure univoche per la gestione del conflitto di interessi; gli obblighi del RPCT; il divieto di comportamenti che possano pregiudicare gli interessi dell’amministrazione o nuocere alla sua immagine; il </a:t>
            </a:r>
            <a:r>
              <a:rPr lang="it-IT" sz="1100" i="1" dirty="0" err="1">
                <a:solidFill>
                  <a:schemeClr val="bg1"/>
                </a:solidFill>
              </a:rPr>
              <a:t>divietodi</a:t>
            </a:r>
            <a:r>
              <a:rPr lang="it-IT" sz="1100" i="1" dirty="0">
                <a:solidFill>
                  <a:schemeClr val="bg1"/>
                </a:solidFill>
              </a:rPr>
              <a:t> anticipare o diffondere gli esiti dei procedimenti di gara; obbligo di riportare nelle comunicazioni tutti gli elementi idonei all’individuazione del responsabile dell’attività amministrativa; altri obblighi di pubblicità e comunicazione</a:t>
            </a:r>
          </a:p>
        </p:txBody>
      </p:sp>
    </p:spTree>
    <p:extLst>
      <p:ext uri="{BB962C8B-B14F-4D97-AF65-F5344CB8AC3E}">
        <p14:creationId xmlns:p14="http://schemas.microsoft.com/office/powerpoint/2010/main" val="3914255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Importanza delle tutele per il segnalante</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In un’ottica di prevenzione dei fenomeni corruttivi, particolare rilevanza ha avuto l’introduzione nell’ordinamento del c.d.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ossia la disciplina del comportamento e le norme a tutela dei dipendenti pubblici ed in generale di coloro che segnalano irregolarità e condotte illecite nella Pubblica Amministrazione e nell’ambito lavorativo privato, di cui siano venuti a conoscenza in ragione della propria attività</a:t>
            </a:r>
          </a:p>
          <a:p>
            <a:pPr algn="just"/>
            <a:r>
              <a:rPr lang="it-IT" sz="1800" i="1" dirty="0">
                <a:solidFill>
                  <a:schemeClr val="tx1">
                    <a:lumMod val="75000"/>
                    <a:lumOff val="25000"/>
                  </a:schemeClr>
                </a:solidFill>
              </a:rPr>
              <a:t>La ratio di tale tutela offerta al segnalante (c.d. </a:t>
            </a:r>
            <a:r>
              <a:rPr lang="it-IT" sz="1800" i="1" dirty="0" err="1">
                <a:solidFill>
                  <a:schemeClr val="tx1">
                    <a:lumMod val="75000"/>
                    <a:lumOff val="25000"/>
                  </a:schemeClr>
                </a:solidFill>
              </a:rPr>
              <a:t>whistleblower</a:t>
            </a:r>
            <a:r>
              <a:rPr lang="it-IT" sz="1800" i="1" dirty="0">
                <a:solidFill>
                  <a:schemeClr val="tx1">
                    <a:lumMod val="75000"/>
                    <a:lumOff val="25000"/>
                  </a:schemeClr>
                </a:solidFill>
              </a:rPr>
              <a:t>) consta nella necessità di garantire quest’ultimo dal rischio di ritorsioni da parte del datore di lavoro, incentivando in tal modo la segnalazione degli illeciti</a:t>
            </a:r>
          </a:p>
          <a:p>
            <a:pPr algn="just"/>
            <a:r>
              <a:rPr lang="it-IT" sz="1800" i="1" dirty="0">
                <a:solidFill>
                  <a:schemeClr val="tx1">
                    <a:lumMod val="75000"/>
                    <a:lumOff val="25000"/>
                  </a:schemeClr>
                </a:solidFill>
              </a:rPr>
              <a:t>Oltre agli indubbi effetti positivi del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riguardanti il consolidamento di un’etica della legalità, non trascurabile è l’effetto deterrente dovuto al rischio di essere segnalati e posti sotto indagine o subire provvedimenti disciplinari</a:t>
            </a: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1766772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Scopo del </a:t>
            </a:r>
            <a:r>
              <a:rPr lang="it-IT" sz="1800" dirty="0" err="1"/>
              <a:t>whistleblowing</a:t>
            </a:r>
            <a:endParaRPr lang="it-IT" sz="1800" dirty="0"/>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La normativa sul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ha lo scopo di tutelare i lavoratori che compiono suddette segnalazioni, da ritorsioni quali licenziamenti, mobbing o minacce</a:t>
            </a:r>
          </a:p>
          <a:p>
            <a:pPr algn="just"/>
            <a:r>
              <a:rPr lang="it-IT" sz="1800" i="1" dirty="0">
                <a:solidFill>
                  <a:schemeClr val="tx1">
                    <a:lumMod val="75000"/>
                    <a:lumOff val="25000"/>
                  </a:schemeClr>
                </a:solidFill>
              </a:rPr>
              <a:t>L’obiettivo principale è quello di incentivare le segnalazioni da parte dei cittadini, ed in particolare da parte dei dipendenti della P.A. o di aziende private, i quali vengano a diretta conoscenza di illeciti o anche soltanto di atti non opportuni</a:t>
            </a:r>
          </a:p>
          <a:p>
            <a:pPr algn="just"/>
            <a:r>
              <a:rPr lang="it-IT" sz="1800" i="1" dirty="0">
                <a:solidFill>
                  <a:schemeClr val="tx1">
                    <a:lumMod val="75000"/>
                    <a:lumOff val="25000"/>
                  </a:schemeClr>
                </a:solidFill>
              </a:rPr>
              <a:t>Negli ultimi anni, grazie alle tutele delle norme sul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le segnalazioni sono aumentate in maniera esponenziale, tanto da divenire uno dei più utili strumenti per il contrasto alla corruzione e al malaffare nella Pubblica Amministrazione</a:t>
            </a:r>
          </a:p>
        </p:txBody>
      </p:sp>
    </p:spTree>
    <p:extLst>
      <p:ext uri="{BB962C8B-B14F-4D97-AF65-F5344CB8AC3E}">
        <p14:creationId xmlns:p14="http://schemas.microsoft.com/office/powerpoint/2010/main" val="2509287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Il </a:t>
            </a:r>
            <a:r>
              <a:rPr lang="it-IT" sz="1800" dirty="0" err="1"/>
              <a:t>whistleblowing</a:t>
            </a:r>
            <a:r>
              <a:rPr lang="it-IT" sz="1800" dirty="0"/>
              <a:t> nella legge 190 del 2012</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La disciplina sul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è stata introdotta in Italia con la Legge Severino, l. n. 190 del 2012 con l’art. 1 comma 51 (Tutela del dipendente pubblico che segnala illeciti) </a:t>
            </a:r>
          </a:p>
          <a:p>
            <a:pPr algn="just"/>
            <a:r>
              <a:rPr lang="it-IT" sz="1800" i="1" dirty="0">
                <a:solidFill>
                  <a:schemeClr val="tx1">
                    <a:lumMod val="75000"/>
                    <a:lumOff val="25000"/>
                  </a:schemeClr>
                </a:solidFill>
              </a:rPr>
              <a:t>In base al suddetto comma “il pubblico dipendente che denuncia all’autorità giudiziaria o alla Corte dei conti, ovvero riferisce al proprio superiore gerarchico condotte illecite di cui è venuto a conoscenza in ragione del rapporto di lavoro, non può essere sanzionato, licenziato o sottoposto ad una misura discriminatoria, diretta o indiretta, avente effetti sulle condizioni di lavoro per motivi collegati direttamente o indirettamente alla denuncia. Nell’ambito del procedimento disciplinare, l’identità del segnalante non può essere rivelata, senza il suo consenso, sempre che la contestazione dell’addebito disciplinare sia fondata su accertamenti distinti e ulteriori rispetto alla segnalazione. Qualora la contestazione sia fondata, in tutto o in parte, sulla segnalazione, l’identità può essere rivelata ove la sua conoscenza sia assolutamente indispensabile per la difesa dell’incolpato” </a:t>
            </a:r>
          </a:p>
        </p:txBody>
      </p:sp>
    </p:spTree>
    <p:extLst>
      <p:ext uri="{BB962C8B-B14F-4D97-AF65-F5344CB8AC3E}">
        <p14:creationId xmlns:p14="http://schemas.microsoft.com/office/powerpoint/2010/main" val="29584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3"/>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Oggetto del </a:t>
            </a:r>
            <a:r>
              <a:rPr lang="it-IT" sz="1800" dirty="0" err="1"/>
              <a:t>whistleblowing</a:t>
            </a:r>
            <a:endParaRPr lang="it-IT" sz="1800" dirty="0"/>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Oggetto del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sono tutti quei comportamenti illeciti (sia penalmente che civilmente), illegittimi, scorretti o censurabili</a:t>
            </a:r>
          </a:p>
          <a:p>
            <a:pPr algn="just"/>
            <a:r>
              <a:rPr lang="it-IT" sz="1800" i="1" dirty="0">
                <a:solidFill>
                  <a:schemeClr val="tx1">
                    <a:lumMod val="75000"/>
                    <a:lumOff val="25000"/>
                  </a:schemeClr>
                </a:solidFill>
              </a:rPr>
              <a:t>La segnalazione non si configura come un obbligo, bensì come un diritto</a:t>
            </a:r>
          </a:p>
          <a:p>
            <a:pPr algn="just"/>
            <a:r>
              <a:rPr lang="it-IT" sz="1800" i="1" dirty="0">
                <a:solidFill>
                  <a:schemeClr val="tx1">
                    <a:lumMod val="75000"/>
                    <a:lumOff val="25000"/>
                  </a:schemeClr>
                </a:solidFill>
              </a:rPr>
              <a:t>Gli enti pubblici e le aziende hanno, tuttavia, la facoltà di prevedere un vero e proprio obbligo per i propri dipendenti di segnalare eventuali illeciti di cui siano venuti a conoscenza</a:t>
            </a:r>
          </a:p>
          <a:p>
            <a:pPr algn="just"/>
            <a:r>
              <a:rPr lang="it-IT" sz="1800" i="1" dirty="0">
                <a:solidFill>
                  <a:schemeClr val="tx1">
                    <a:lumMod val="75000"/>
                    <a:lumOff val="25000"/>
                  </a:schemeClr>
                </a:solidFill>
              </a:rPr>
              <a:t>La segnalazione si configura, invece, sempre come un obbligo per i pubblici ufficiali o incaricati di pubblico servizio, poiché l’art. 331 c.p.p. sancisce un vero e proprio obbligo di denuncia del reato procedibile d’ufficio di cui essi siano venuti a conoscenza nell’esercizio delle proprie funzioni</a:t>
            </a:r>
          </a:p>
          <a:p>
            <a:pPr algn="just"/>
            <a:r>
              <a:rPr lang="it-IT" sz="1800" i="1" dirty="0">
                <a:solidFill>
                  <a:schemeClr val="tx1">
                    <a:lumMod val="75000"/>
                    <a:lumOff val="25000"/>
                  </a:schemeClr>
                </a:solidFill>
              </a:rPr>
              <a:t>Ad esempio ha l’obbligo giuridico di denunciare il reato di falsità materiale commessa dal pubblico ufficiale in atti pubblici, art. 476 c.p., il collega che venga a conoscenza della commissione di tale reato perseguibile d’ufficio</a:t>
            </a: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235625475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Disciplina delle segnalazioni</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Qualora l’ANAC ritenga la segnalazione fondata in un’ottica di prevenzione della corruzione, può avviare un’interlocuzione con il Responsabile della Prevenzione della Corruzione e della Trasparenza (RPCT) dell’amministrazione oggetto di segnalazione, ovvero disporre l’invio della segnalazione alle istituzioni competenti, quali:</a:t>
            </a:r>
          </a:p>
          <a:p>
            <a:pPr lvl="1" algn="just"/>
            <a:r>
              <a:rPr lang="it-IT" sz="1400" i="1" dirty="0">
                <a:solidFill>
                  <a:schemeClr val="tx1">
                    <a:lumMod val="75000"/>
                    <a:lumOff val="25000"/>
                  </a:schemeClr>
                </a:solidFill>
              </a:rPr>
              <a:t> l’Ispettorato per la Funzione Pubblica, </a:t>
            </a:r>
          </a:p>
          <a:p>
            <a:pPr lvl="1" algn="just"/>
            <a:r>
              <a:rPr lang="it-IT" sz="1400" i="1" dirty="0">
                <a:solidFill>
                  <a:schemeClr val="tx1">
                    <a:lumMod val="75000"/>
                    <a:lumOff val="25000"/>
                  </a:schemeClr>
                </a:solidFill>
              </a:rPr>
              <a:t>la Corte dei conti, </a:t>
            </a:r>
          </a:p>
          <a:p>
            <a:pPr lvl="1" algn="just"/>
            <a:r>
              <a:rPr lang="it-IT" sz="1400" i="1" dirty="0">
                <a:solidFill>
                  <a:schemeClr val="tx1">
                    <a:lumMod val="75000"/>
                    <a:lumOff val="25000"/>
                  </a:schemeClr>
                </a:solidFill>
              </a:rPr>
              <a:t>l’Autorità giudiziaria, </a:t>
            </a:r>
          </a:p>
          <a:p>
            <a:pPr lvl="1" algn="just"/>
            <a:r>
              <a:rPr lang="it-IT" sz="1400" i="1" dirty="0">
                <a:solidFill>
                  <a:schemeClr val="tx1">
                    <a:lumMod val="75000"/>
                    <a:lumOff val="25000"/>
                  </a:schemeClr>
                </a:solidFill>
              </a:rPr>
              <a:t>la Guardia di Finanza</a:t>
            </a: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1293707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8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2"/>
          <a:stretch>
            <a:fillRect/>
          </a:stretch>
        </p:blipFill>
        <p:spPr>
          <a:xfrm>
            <a:off x="3059832" y="332631"/>
            <a:ext cx="1786963" cy="474606"/>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149552"/>
            <a:ext cx="792088"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2F8C4922-EBAA-43E3-AC62-801E5ABD1367}"/>
              </a:ext>
            </a:extLst>
          </p:cNvPr>
          <p:cNvSpPr>
            <a:spLocks noGrp="1"/>
          </p:cNvSpPr>
          <p:nvPr>
            <p:ph type="title"/>
          </p:nvPr>
        </p:nvSpPr>
        <p:spPr>
          <a:xfrm>
            <a:off x="457200" y="941639"/>
            <a:ext cx="8229600" cy="975193"/>
          </a:xfrm>
        </p:spPr>
        <p:txBody>
          <a:bodyPr>
            <a:normAutofit/>
          </a:bodyPr>
          <a:lstStyle/>
          <a:p>
            <a:pPr algn="ctr"/>
            <a:r>
              <a:rPr lang="it-IT" sz="3200" dirty="0" err="1"/>
              <a:t>Whistleblowing</a:t>
            </a:r>
            <a:br>
              <a:rPr lang="it-IT" sz="3200" dirty="0"/>
            </a:br>
            <a:r>
              <a:rPr lang="it-IT" sz="1800" dirty="0"/>
              <a:t>La nuova normativa sulle segnalazioni</a:t>
            </a:r>
          </a:p>
        </p:txBody>
      </p:sp>
      <p:sp>
        <p:nvSpPr>
          <p:cNvPr id="3" name="Segnaposto contenuto 2">
            <a:extLst>
              <a:ext uri="{FF2B5EF4-FFF2-40B4-BE49-F238E27FC236}">
                <a16:creationId xmlns:a16="http://schemas.microsoft.com/office/drawing/2014/main" id="{FCD9E743-2AD5-4F71-A0A9-09DD81384FD3}"/>
              </a:ext>
            </a:extLst>
          </p:cNvPr>
          <p:cNvSpPr>
            <a:spLocks noGrp="1"/>
          </p:cNvSpPr>
          <p:nvPr>
            <p:ph idx="1"/>
          </p:nvPr>
        </p:nvSpPr>
        <p:spPr>
          <a:xfrm>
            <a:off x="457200" y="2195250"/>
            <a:ext cx="8229600" cy="4546118"/>
          </a:xfrm>
        </p:spPr>
        <p:txBody>
          <a:bodyPr/>
          <a:lstStyle/>
          <a:p>
            <a:pPr algn="just"/>
            <a:r>
              <a:rPr lang="it-IT" sz="1800" i="1" dirty="0">
                <a:solidFill>
                  <a:schemeClr val="tx1">
                    <a:lumMod val="75000"/>
                    <a:lumOff val="25000"/>
                  </a:schemeClr>
                </a:solidFill>
              </a:rPr>
              <a:t>Nel 2017 entra in vigore la legge 30 novembre 2017, n. 179, interamente dedicata al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per una tutela organica e completa di coloro che segnalano illeciti o irregolarità sul luogo di lavoro, ampliando e rafforzando le garanzie già previste dalla legge Severino</a:t>
            </a:r>
          </a:p>
          <a:p>
            <a:pPr algn="just"/>
            <a:r>
              <a:rPr lang="it-IT" sz="1800" i="1" dirty="0">
                <a:solidFill>
                  <a:schemeClr val="tx1">
                    <a:lumMod val="75000"/>
                    <a:lumOff val="25000"/>
                  </a:schemeClr>
                </a:solidFill>
              </a:rPr>
              <a:t>Oltre a vietare qualsiasi provvedimento conseguente alla segnalazione avente effetti negativi per il segnalante, essa sanziona con la nullità ogni atto discriminatorio o ritorsivo adottato dall’amministrazione</a:t>
            </a:r>
          </a:p>
          <a:p>
            <a:pPr algn="just"/>
            <a:r>
              <a:rPr lang="it-IT" sz="1800" i="1" dirty="0">
                <a:solidFill>
                  <a:schemeClr val="tx1">
                    <a:lumMod val="75000"/>
                    <a:lumOff val="25000"/>
                  </a:schemeClr>
                </a:solidFill>
              </a:rPr>
              <a:t>Punto centrale della normativa è l’estensione di determinate tutele del </a:t>
            </a:r>
            <a:r>
              <a:rPr lang="it-IT" sz="1800" i="1" dirty="0" err="1">
                <a:solidFill>
                  <a:schemeClr val="tx1">
                    <a:lumMod val="75000"/>
                    <a:lumOff val="25000"/>
                  </a:schemeClr>
                </a:solidFill>
              </a:rPr>
              <a:t>whistleblower</a:t>
            </a:r>
            <a:r>
              <a:rPr lang="it-IT" sz="1800" i="1" dirty="0">
                <a:solidFill>
                  <a:schemeClr val="tx1">
                    <a:lumMod val="75000"/>
                    <a:lumOff val="25000"/>
                  </a:schemeClr>
                </a:solidFill>
              </a:rPr>
              <a:t>, anche al settore privato. La nuova disciplina sul </a:t>
            </a:r>
            <a:r>
              <a:rPr lang="it-IT" sz="1800" i="1" dirty="0" err="1">
                <a:solidFill>
                  <a:schemeClr val="tx1">
                    <a:lumMod val="75000"/>
                    <a:lumOff val="25000"/>
                  </a:schemeClr>
                </a:solidFill>
              </a:rPr>
              <a:t>whistleblowing</a:t>
            </a:r>
            <a:r>
              <a:rPr lang="it-IT" sz="1800" i="1" dirty="0">
                <a:solidFill>
                  <a:schemeClr val="tx1">
                    <a:lumMod val="75000"/>
                    <a:lumOff val="25000"/>
                  </a:schemeClr>
                </a:solidFill>
              </a:rPr>
              <a:t> viene estesa, difatti, dalle amministrazioni pubbliche, enti pubblici economici e di diritto privato sotto controllo pubblico, anche alle imprese private</a:t>
            </a:r>
          </a:p>
          <a:p>
            <a:pPr algn="just"/>
            <a:endParaRPr lang="it-IT" sz="1800" i="1" dirty="0">
              <a:solidFill>
                <a:schemeClr val="tx1">
                  <a:lumMod val="75000"/>
                  <a:lumOff val="25000"/>
                </a:schemeClr>
              </a:solidFill>
            </a:endParaRPr>
          </a:p>
        </p:txBody>
      </p:sp>
    </p:spTree>
    <p:extLst>
      <p:ext uri="{BB962C8B-B14F-4D97-AF65-F5344CB8AC3E}">
        <p14:creationId xmlns:p14="http://schemas.microsoft.com/office/powerpoint/2010/main" val="937931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Macro-strutture">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612</TotalTime>
  <Words>4328</Words>
  <Application>Microsoft Office PowerPoint</Application>
  <PresentationFormat>Presentazione su schermo (4:3)</PresentationFormat>
  <Paragraphs>257</Paragraphs>
  <Slides>37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37</vt:i4>
      </vt:variant>
    </vt:vector>
  </HeadingPairs>
  <TitlesOfParts>
    <vt:vector size="40" baseType="lpstr">
      <vt:lpstr>Arial</vt:lpstr>
      <vt:lpstr>Calibri</vt:lpstr>
      <vt:lpstr>3_Macro-strutture</vt:lpstr>
      <vt:lpstr>Presentazione standard di PowerPoint</vt:lpstr>
      <vt:lpstr>Indice degli argomenti </vt:lpstr>
      <vt:lpstr>Whistleblowing Significato di whistleblowing</vt:lpstr>
      <vt:lpstr>Whistleblowing Importanza delle tutele per il segnalante</vt:lpstr>
      <vt:lpstr>Whistleblowing Scopo del whistleblowing</vt:lpstr>
      <vt:lpstr>Whistleblowing Il whistleblowing nella legge 190 del 2012</vt:lpstr>
      <vt:lpstr>Whistleblowing Oggetto del whistleblowing</vt:lpstr>
      <vt:lpstr>Whistleblowing Disciplina delle segnalazioni</vt:lpstr>
      <vt:lpstr>Whistleblowing La nuova normativa sulle segnalazioni</vt:lpstr>
      <vt:lpstr>Whistleblowing Le modifiche della legge n. 179 del 2017</vt:lpstr>
      <vt:lpstr>Whistleblowing La direttiva europea del 2019</vt:lpstr>
      <vt:lpstr>Whistleblowing La direttiva europea del 2019</vt:lpstr>
      <vt:lpstr>Whistleblowing Modalità delle segnalazioni</vt:lpstr>
      <vt:lpstr>Whistleblowing </vt:lpstr>
      <vt:lpstr>La regolamentazione anticorruzione della l. 190/2012 Legge Severino</vt:lpstr>
      <vt:lpstr>La regolamentazione anticorruzione della l. 190/2012 Legge Severino</vt:lpstr>
      <vt:lpstr>La regolamentazione anticorruzione della l. 190/2012 Revolving doors</vt:lpstr>
      <vt:lpstr>La regolamentazione anticorruzione della l. 190/2012 Violazione del divieto di revolving doors</vt:lpstr>
      <vt:lpstr>La regolamentazione anticorruzione della l. 190/2012 Obblighi del destinatario del pantouflage</vt:lpstr>
      <vt:lpstr>La regolamentazione anticorruzione della l. 190/2012 Spoils system</vt:lpstr>
      <vt:lpstr>La regolamentazione anticorruzione della l. 190/2012 Spoils system</vt:lpstr>
      <vt:lpstr>La regolamentazione anticorruzione della l. 190/2012 Rotazione degli incarichi nella P.A.</vt:lpstr>
      <vt:lpstr>La regolamentazione anticorruzione della l. 190/2012 </vt:lpstr>
      <vt:lpstr>I codici di comportamento Rilevanza dei codici di comportamento</vt:lpstr>
      <vt:lpstr>I codici di comportamento Legge n. 190 del 2012</vt:lpstr>
      <vt:lpstr>I codici di comportamento Codice nazionale e codici di ogni singola amministrazione</vt:lpstr>
      <vt:lpstr>I codici di comportamento Codici di comportamento nel SSN</vt:lpstr>
      <vt:lpstr>I codici di comportamento Contenuto dei codici di comportamento</vt:lpstr>
      <vt:lpstr>I codici di comportamento Funzione dei codici di comportamento</vt:lpstr>
      <vt:lpstr>I codici di comportamento Funzione dei codici di comportamento</vt:lpstr>
      <vt:lpstr>I codici di comportamento Conflitto di interessi e attività negoziale</vt:lpstr>
      <vt:lpstr>I codici di comportamento Vigilanza e monitoraggio</vt:lpstr>
      <vt:lpstr>I codici di comportamento Codice di comportamento dei dipendenti pubblici</vt:lpstr>
      <vt:lpstr>I codici di comportamento Codice disciplinare dei dipendenti pubblici</vt:lpstr>
      <vt:lpstr>I codici di comportamento Differenza fra codice di comportamento e disciplinare</vt:lpstr>
      <vt:lpstr>I codici di comportamento Differenza fra codice di comportamento e disciplinare</vt:lpstr>
      <vt:lpstr>I codici di comportamento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Gabriella Piscopo</dc:creator>
  <cp:lastModifiedBy>Alberto BIANCARDO</cp:lastModifiedBy>
  <cp:revision>79</cp:revision>
  <dcterms:created xsi:type="dcterms:W3CDTF">2020-10-09T07:25:14Z</dcterms:created>
  <dcterms:modified xsi:type="dcterms:W3CDTF">2022-08-31T10:13:46Z</dcterms:modified>
</cp:coreProperties>
</file>