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1"/>
  </p:sldMasterIdLst>
  <p:notesMasterIdLst>
    <p:notesMasterId r:id="rId44"/>
  </p:notesMasterIdLst>
  <p:sldIdLst>
    <p:sldId id="452" r:id="rId2"/>
    <p:sldId id="392" r:id="rId3"/>
    <p:sldId id="453" r:id="rId4"/>
    <p:sldId id="460" r:id="rId5"/>
    <p:sldId id="457" r:id="rId6"/>
    <p:sldId id="454" r:id="rId7"/>
    <p:sldId id="458" r:id="rId8"/>
    <p:sldId id="493" r:id="rId9"/>
    <p:sldId id="459" r:id="rId10"/>
    <p:sldId id="465" r:id="rId11"/>
    <p:sldId id="461" r:id="rId12"/>
    <p:sldId id="479" r:id="rId13"/>
    <p:sldId id="455" r:id="rId14"/>
    <p:sldId id="480" r:id="rId15"/>
    <p:sldId id="486" r:id="rId16"/>
    <p:sldId id="487" r:id="rId17"/>
    <p:sldId id="482" r:id="rId18"/>
    <p:sldId id="481" r:id="rId19"/>
    <p:sldId id="483" r:id="rId20"/>
    <p:sldId id="485" r:id="rId21"/>
    <p:sldId id="456" r:id="rId22"/>
    <p:sldId id="490" r:id="rId23"/>
    <p:sldId id="491" r:id="rId24"/>
    <p:sldId id="469" r:id="rId25"/>
    <p:sldId id="462" r:id="rId26"/>
    <p:sldId id="470" r:id="rId27"/>
    <p:sldId id="471" r:id="rId28"/>
    <p:sldId id="472" r:id="rId29"/>
    <p:sldId id="473" r:id="rId30"/>
    <p:sldId id="474" r:id="rId31"/>
    <p:sldId id="475" r:id="rId32"/>
    <p:sldId id="476" r:id="rId33"/>
    <p:sldId id="477" r:id="rId34"/>
    <p:sldId id="463" r:id="rId35"/>
    <p:sldId id="494" r:id="rId36"/>
    <p:sldId id="468" r:id="rId37"/>
    <p:sldId id="495" r:id="rId38"/>
    <p:sldId id="496" r:id="rId39"/>
    <p:sldId id="488" r:id="rId40"/>
    <p:sldId id="478" r:id="rId41"/>
    <p:sldId id="464" r:id="rId42"/>
    <p:sldId id="492" r:id="rId43"/>
  </p:sldIdLst>
  <p:sldSz cx="9144000" cy="6858000" type="screen4x3"/>
  <p:notesSz cx="6858000" cy="9144000"/>
  <p:defaultTextStyle>
    <a:defPPr>
      <a:defRPr lang="it-IT"/>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828" autoAdjust="0"/>
    <p:restoredTop sz="91339" autoAdjust="0"/>
  </p:normalViewPr>
  <p:slideViewPr>
    <p:cSldViewPr>
      <p:cViewPr varScale="1">
        <p:scale>
          <a:sx n="82" d="100"/>
          <a:sy n="82" d="100"/>
        </p:scale>
        <p:origin x="1608" y="4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mn-cs"/>
              </a:defRPr>
            </a:lvl1pPr>
          </a:lstStyle>
          <a:p>
            <a:pPr>
              <a:defRPr/>
            </a:pPr>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cs typeface="+mn-cs"/>
              </a:defRPr>
            </a:lvl1pPr>
          </a:lstStyle>
          <a:p>
            <a:pPr>
              <a:defRPr/>
            </a:pPr>
            <a:fld id="{20A6049F-89C2-4360-9B81-7ABA41042C1A}" type="datetimeFigureOut">
              <a:rPr lang="it-IT"/>
              <a:pPr>
                <a:defRPr/>
              </a:pPr>
              <a:t>26/05/2023</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it-IT" noProof="0"/>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noProof="0"/>
              <a:t>Fare clic per modificare stili del testo dello schema</a:t>
            </a:r>
          </a:p>
          <a:p>
            <a:pPr lvl="1"/>
            <a:r>
              <a:rPr lang="it-IT" noProof="0"/>
              <a:t>Secondo livello</a:t>
            </a:r>
          </a:p>
          <a:p>
            <a:pPr lvl="2"/>
            <a:r>
              <a:rPr lang="it-IT" noProof="0"/>
              <a:t>Terzo livello</a:t>
            </a:r>
          </a:p>
          <a:p>
            <a:pPr lvl="3"/>
            <a:r>
              <a:rPr lang="it-IT" noProof="0"/>
              <a:t>Quarto livello</a:t>
            </a:r>
          </a:p>
          <a:p>
            <a:pPr lvl="4"/>
            <a:r>
              <a:rPr lang="it-IT" noProof="0"/>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cs typeface="+mn-cs"/>
              </a:defRPr>
            </a:lvl1pPr>
          </a:lstStyle>
          <a:p>
            <a:pPr>
              <a:defRPr/>
            </a:pPr>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cs typeface="+mn-cs"/>
              </a:defRPr>
            </a:lvl1pPr>
          </a:lstStyle>
          <a:p>
            <a:pPr>
              <a:defRPr/>
            </a:pPr>
            <a:fld id="{CBCC88B1-B8D8-4C1C-A8D1-841456FDA5EB}" type="slidenum">
              <a:rPr lang="it-IT"/>
              <a:pPr>
                <a:defRPr/>
              </a:pPr>
              <a:t>‹N›</a:t>
            </a:fld>
            <a:endParaRPr lang="it-IT"/>
          </a:p>
        </p:txBody>
      </p:sp>
    </p:spTree>
    <p:extLst>
      <p:ext uri="{BB962C8B-B14F-4D97-AF65-F5344CB8AC3E}">
        <p14:creationId xmlns:p14="http://schemas.microsoft.com/office/powerpoint/2010/main" val="12985326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cxnSp>
        <p:nvCxnSpPr>
          <p:cNvPr id="4" name="Straight Connector 7"/>
          <p:cNvCxnSpPr/>
          <p:nvPr/>
        </p:nvCxnSpPr>
        <p:spPr>
          <a:xfrm>
            <a:off x="685800" y="339883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it-IT"/>
              <a:t>Fare clic per modificare lo stile del titolo</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5" name="Date Placeholder 3"/>
          <p:cNvSpPr>
            <a:spLocks noGrp="1"/>
          </p:cNvSpPr>
          <p:nvPr>
            <p:ph type="dt" sz="half" idx="10"/>
          </p:nvPr>
        </p:nvSpPr>
        <p:spPr/>
        <p:txBody>
          <a:bodyPr/>
          <a:lstStyle>
            <a:lvl1pPr>
              <a:defRPr/>
            </a:lvl1pPr>
          </a:lstStyle>
          <a:p>
            <a:pPr>
              <a:defRPr/>
            </a:pPr>
            <a:endParaRPr lang="it-IT"/>
          </a:p>
        </p:txBody>
      </p:sp>
      <p:sp>
        <p:nvSpPr>
          <p:cNvPr id="6" name="Footer Placeholder 4"/>
          <p:cNvSpPr>
            <a:spLocks noGrp="1"/>
          </p:cNvSpPr>
          <p:nvPr>
            <p:ph type="ftr" sz="quarter" idx="11"/>
          </p:nvPr>
        </p:nvSpPr>
        <p:spPr/>
        <p:txBody>
          <a:bodyPr/>
          <a:lstStyle>
            <a:lvl1pPr>
              <a:defRPr/>
            </a:lvl1pPr>
          </a:lstStyle>
          <a:p>
            <a:pPr>
              <a:defRPr/>
            </a:pPr>
            <a:endParaRPr lang="it-IT"/>
          </a:p>
        </p:txBody>
      </p:sp>
      <p:sp>
        <p:nvSpPr>
          <p:cNvPr id="7" name="Slide Number Placeholder 5"/>
          <p:cNvSpPr>
            <a:spLocks noGrp="1"/>
          </p:cNvSpPr>
          <p:nvPr>
            <p:ph type="sldNum" sz="quarter" idx="12"/>
          </p:nvPr>
        </p:nvSpPr>
        <p:spPr/>
        <p:txBody>
          <a:bodyPr/>
          <a:lstStyle>
            <a:lvl1pPr>
              <a:defRPr/>
            </a:lvl1pPr>
          </a:lstStyle>
          <a:p>
            <a:pPr>
              <a:defRPr/>
            </a:pPr>
            <a:fld id="{265F0498-74B9-46A7-A649-599EF71F6297}" type="slidenum">
              <a:rPr lang="it-IT"/>
              <a:pPr>
                <a:defRPr/>
              </a:pPr>
              <a:t>‹N›</a:t>
            </a:fld>
            <a:endParaRPr lang="it-IT"/>
          </a:p>
        </p:txBody>
      </p:sp>
    </p:spTree>
    <p:extLst>
      <p:ext uri="{BB962C8B-B14F-4D97-AF65-F5344CB8AC3E}">
        <p14:creationId xmlns:p14="http://schemas.microsoft.com/office/powerpoint/2010/main" val="37458497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a:p>
        </p:txBody>
      </p:sp>
      <p:sp>
        <p:nvSpPr>
          <p:cNvPr id="3" name="Vertical Text Placeholder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a:spLocks noGrp="1"/>
          </p:cNvSpPr>
          <p:nvPr>
            <p:ph type="dt" sz="half" idx="10"/>
          </p:nvPr>
        </p:nvSpPr>
        <p:spPr/>
        <p:txBody>
          <a:bodyPr/>
          <a:lstStyle>
            <a:lvl1pPr>
              <a:defRPr/>
            </a:lvl1pPr>
          </a:lstStyle>
          <a:p>
            <a:pPr>
              <a:defRPr/>
            </a:pPr>
            <a:endParaRPr lang="it-IT"/>
          </a:p>
        </p:txBody>
      </p:sp>
      <p:sp>
        <p:nvSpPr>
          <p:cNvPr id="5" name="Footer Placeholder 4"/>
          <p:cNvSpPr>
            <a:spLocks noGrp="1"/>
          </p:cNvSpPr>
          <p:nvPr>
            <p:ph type="ftr" sz="quarter" idx="11"/>
          </p:nvPr>
        </p:nvSpPr>
        <p:spPr/>
        <p:txBody>
          <a:bodyPr/>
          <a:lstStyle>
            <a:lvl1pPr>
              <a:defRPr/>
            </a:lvl1pPr>
          </a:lstStyle>
          <a:p>
            <a:pPr>
              <a:defRPr/>
            </a:pPr>
            <a:endParaRPr lang="it-IT"/>
          </a:p>
        </p:txBody>
      </p:sp>
      <p:sp>
        <p:nvSpPr>
          <p:cNvPr id="6" name="Slide Number Placeholder 5"/>
          <p:cNvSpPr>
            <a:spLocks noGrp="1"/>
          </p:cNvSpPr>
          <p:nvPr>
            <p:ph type="sldNum" sz="quarter" idx="12"/>
          </p:nvPr>
        </p:nvSpPr>
        <p:spPr/>
        <p:txBody>
          <a:bodyPr/>
          <a:lstStyle>
            <a:lvl1pPr>
              <a:defRPr/>
            </a:lvl1pPr>
          </a:lstStyle>
          <a:p>
            <a:pPr>
              <a:defRPr/>
            </a:pPr>
            <a:fld id="{C3F3518E-2F7C-4679-A4D2-8946D3369AA9}" type="slidenum">
              <a:rPr lang="it-IT"/>
              <a:pPr>
                <a:defRPr/>
              </a:pPr>
              <a:t>‹N›</a:t>
            </a:fld>
            <a:endParaRPr lang="it-IT"/>
          </a:p>
        </p:txBody>
      </p:sp>
    </p:spTree>
    <p:extLst>
      <p:ext uri="{BB962C8B-B14F-4D97-AF65-F5344CB8AC3E}">
        <p14:creationId xmlns:p14="http://schemas.microsoft.com/office/powerpoint/2010/main" val="37630995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it-IT"/>
              <a:t>Fare clic per modificare lo stile del titolo</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lvl1pPr>
              <a:defRPr/>
            </a:lvl1pPr>
          </a:lstStyle>
          <a:p>
            <a:pPr>
              <a:defRPr/>
            </a:pPr>
            <a:endParaRPr lang="it-IT"/>
          </a:p>
        </p:txBody>
      </p:sp>
      <p:sp>
        <p:nvSpPr>
          <p:cNvPr id="5" name="Footer Placeholder 4"/>
          <p:cNvSpPr>
            <a:spLocks noGrp="1"/>
          </p:cNvSpPr>
          <p:nvPr>
            <p:ph type="ftr" sz="quarter" idx="11"/>
          </p:nvPr>
        </p:nvSpPr>
        <p:spPr/>
        <p:txBody>
          <a:bodyPr/>
          <a:lstStyle>
            <a:lvl1pPr>
              <a:defRPr/>
            </a:lvl1pPr>
          </a:lstStyle>
          <a:p>
            <a:pPr>
              <a:defRPr/>
            </a:pPr>
            <a:endParaRPr lang="it-IT"/>
          </a:p>
        </p:txBody>
      </p:sp>
      <p:sp>
        <p:nvSpPr>
          <p:cNvPr id="6" name="Slide Number Placeholder 5"/>
          <p:cNvSpPr>
            <a:spLocks noGrp="1"/>
          </p:cNvSpPr>
          <p:nvPr>
            <p:ph type="sldNum" sz="quarter" idx="12"/>
          </p:nvPr>
        </p:nvSpPr>
        <p:spPr/>
        <p:txBody>
          <a:bodyPr/>
          <a:lstStyle>
            <a:lvl1pPr>
              <a:defRPr/>
            </a:lvl1pPr>
          </a:lstStyle>
          <a:p>
            <a:pPr>
              <a:defRPr/>
            </a:pPr>
            <a:fld id="{877F5185-B992-49FF-88A3-CE8D0825C11F}" type="slidenum">
              <a:rPr lang="it-IT"/>
              <a:pPr>
                <a:defRPr/>
              </a:pPr>
              <a:t>‹N›</a:t>
            </a:fld>
            <a:endParaRPr lang="it-IT"/>
          </a:p>
        </p:txBody>
      </p:sp>
    </p:spTree>
    <p:extLst>
      <p:ext uri="{BB962C8B-B14F-4D97-AF65-F5344CB8AC3E}">
        <p14:creationId xmlns:p14="http://schemas.microsoft.com/office/powerpoint/2010/main" val="3148638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a:p>
        </p:txBody>
      </p:sp>
      <p:sp>
        <p:nvSpPr>
          <p:cNvPr id="3" name="Content Placeholder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a:spLocks noGrp="1"/>
          </p:cNvSpPr>
          <p:nvPr>
            <p:ph type="dt" sz="half" idx="10"/>
          </p:nvPr>
        </p:nvSpPr>
        <p:spPr/>
        <p:txBody>
          <a:bodyPr/>
          <a:lstStyle>
            <a:lvl1pPr>
              <a:defRPr/>
            </a:lvl1pPr>
          </a:lstStyle>
          <a:p>
            <a:pPr>
              <a:defRPr/>
            </a:pPr>
            <a:endParaRPr lang="it-IT"/>
          </a:p>
        </p:txBody>
      </p:sp>
      <p:sp>
        <p:nvSpPr>
          <p:cNvPr id="5" name="Footer Placeholder 4"/>
          <p:cNvSpPr>
            <a:spLocks noGrp="1"/>
          </p:cNvSpPr>
          <p:nvPr>
            <p:ph type="ftr" sz="quarter" idx="11"/>
          </p:nvPr>
        </p:nvSpPr>
        <p:spPr/>
        <p:txBody>
          <a:bodyPr/>
          <a:lstStyle>
            <a:lvl1pPr>
              <a:defRPr/>
            </a:lvl1pPr>
          </a:lstStyle>
          <a:p>
            <a:pPr>
              <a:defRPr/>
            </a:pPr>
            <a:endParaRPr lang="it-IT"/>
          </a:p>
        </p:txBody>
      </p:sp>
      <p:sp>
        <p:nvSpPr>
          <p:cNvPr id="6" name="Slide Number Placeholder 5"/>
          <p:cNvSpPr>
            <a:spLocks noGrp="1"/>
          </p:cNvSpPr>
          <p:nvPr>
            <p:ph type="sldNum" sz="quarter" idx="12"/>
          </p:nvPr>
        </p:nvSpPr>
        <p:spPr/>
        <p:txBody>
          <a:bodyPr/>
          <a:lstStyle>
            <a:lvl1pPr>
              <a:defRPr/>
            </a:lvl1pPr>
          </a:lstStyle>
          <a:p>
            <a:pPr>
              <a:defRPr/>
            </a:pPr>
            <a:fld id="{BF1F5BEA-6486-490B-9385-8B74E4F4FB04}" type="slidenum">
              <a:rPr lang="it-IT"/>
              <a:pPr>
                <a:defRPr/>
              </a:pPr>
              <a:t>‹N›</a:t>
            </a:fld>
            <a:endParaRPr lang="it-IT"/>
          </a:p>
        </p:txBody>
      </p:sp>
    </p:spTree>
    <p:extLst>
      <p:ext uri="{BB962C8B-B14F-4D97-AF65-F5344CB8AC3E}">
        <p14:creationId xmlns:p14="http://schemas.microsoft.com/office/powerpoint/2010/main" val="4070699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cxnSp>
        <p:nvCxnSpPr>
          <p:cNvPr id="4" name="Straight Connector 6"/>
          <p:cNvCxnSpPr/>
          <p:nvPr/>
        </p:nvCxnSpPr>
        <p:spPr>
          <a:xfrm>
            <a:off x="731838" y="459898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22313" y="2362200"/>
            <a:ext cx="7772400" cy="2200275"/>
          </a:xfrm>
        </p:spPr>
        <p:txBody>
          <a:bodyPr anchor="b"/>
          <a:lstStyle>
            <a:lvl1pPr algn="l">
              <a:defRPr sz="4800" b="0" cap="all"/>
            </a:lvl1pPr>
          </a:lstStyle>
          <a:p>
            <a:r>
              <a:rPr lang="it-IT"/>
              <a:t>Fare clic per modificare lo stile del titolo</a:t>
            </a:r>
            <a:endParaRPr lang="en-US" dirty="0"/>
          </a:p>
        </p:txBody>
      </p:sp>
      <p:sp>
        <p:nvSpPr>
          <p:cNvPr id="3" name="Text Placeholder 2"/>
          <p:cNvSpPr>
            <a:spLocks noGrp="1"/>
          </p:cNvSpPr>
          <p:nvPr>
            <p:ph type="body" idx="1"/>
          </p:nvPr>
        </p:nvSpPr>
        <p:spPr>
          <a:xfrm>
            <a:off x="722313" y="4626864"/>
            <a:ext cx="7772400" cy="1500187"/>
          </a:xfrm>
        </p:spPr>
        <p:txBody>
          <a:bodyPr>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5" name="Date Placeholder 3"/>
          <p:cNvSpPr>
            <a:spLocks noGrp="1"/>
          </p:cNvSpPr>
          <p:nvPr>
            <p:ph type="dt" sz="half" idx="10"/>
          </p:nvPr>
        </p:nvSpPr>
        <p:spPr/>
        <p:txBody>
          <a:bodyPr/>
          <a:lstStyle>
            <a:lvl1pPr>
              <a:defRPr/>
            </a:lvl1pPr>
          </a:lstStyle>
          <a:p>
            <a:pPr>
              <a:defRPr/>
            </a:pPr>
            <a:endParaRPr lang="it-IT"/>
          </a:p>
        </p:txBody>
      </p:sp>
      <p:sp>
        <p:nvSpPr>
          <p:cNvPr id="6" name="Footer Placeholder 4"/>
          <p:cNvSpPr>
            <a:spLocks noGrp="1"/>
          </p:cNvSpPr>
          <p:nvPr>
            <p:ph type="ftr" sz="quarter" idx="11"/>
          </p:nvPr>
        </p:nvSpPr>
        <p:spPr/>
        <p:txBody>
          <a:bodyPr/>
          <a:lstStyle>
            <a:lvl1pPr>
              <a:defRPr/>
            </a:lvl1pPr>
          </a:lstStyle>
          <a:p>
            <a:pPr>
              <a:defRPr/>
            </a:pPr>
            <a:endParaRPr lang="it-IT"/>
          </a:p>
        </p:txBody>
      </p:sp>
      <p:sp>
        <p:nvSpPr>
          <p:cNvPr id="7" name="Slide Number Placeholder 5"/>
          <p:cNvSpPr>
            <a:spLocks noGrp="1"/>
          </p:cNvSpPr>
          <p:nvPr>
            <p:ph type="sldNum" sz="quarter" idx="12"/>
          </p:nvPr>
        </p:nvSpPr>
        <p:spPr/>
        <p:txBody>
          <a:bodyPr/>
          <a:lstStyle>
            <a:lvl1pPr>
              <a:defRPr/>
            </a:lvl1pPr>
          </a:lstStyle>
          <a:p>
            <a:pPr>
              <a:defRPr/>
            </a:pPr>
            <a:fld id="{C6D53D8D-C4B9-4DA5-A86D-C2D02C1F089F}" type="slidenum">
              <a:rPr lang="it-IT"/>
              <a:pPr>
                <a:defRPr/>
              </a:pPr>
              <a:t>‹N›</a:t>
            </a:fld>
            <a:endParaRPr lang="it-IT"/>
          </a:p>
        </p:txBody>
      </p:sp>
    </p:spTree>
    <p:extLst>
      <p:ext uri="{BB962C8B-B14F-4D97-AF65-F5344CB8AC3E}">
        <p14:creationId xmlns:p14="http://schemas.microsoft.com/office/powerpoint/2010/main" val="299043501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3"/>
          <p:cNvSpPr>
            <a:spLocks noGrp="1"/>
          </p:cNvSpPr>
          <p:nvPr>
            <p:ph type="dt" sz="half" idx="10"/>
          </p:nvPr>
        </p:nvSpPr>
        <p:spPr/>
        <p:txBody>
          <a:bodyPr/>
          <a:lstStyle>
            <a:lvl1pPr>
              <a:defRPr/>
            </a:lvl1pPr>
          </a:lstStyle>
          <a:p>
            <a:pPr>
              <a:defRPr/>
            </a:pPr>
            <a:endParaRPr lang="it-IT"/>
          </a:p>
        </p:txBody>
      </p:sp>
      <p:sp>
        <p:nvSpPr>
          <p:cNvPr id="6" name="Footer Placeholder 4"/>
          <p:cNvSpPr>
            <a:spLocks noGrp="1"/>
          </p:cNvSpPr>
          <p:nvPr>
            <p:ph type="ftr" sz="quarter" idx="11"/>
          </p:nvPr>
        </p:nvSpPr>
        <p:spPr/>
        <p:txBody>
          <a:bodyPr/>
          <a:lstStyle>
            <a:lvl1pPr>
              <a:defRPr/>
            </a:lvl1pPr>
          </a:lstStyle>
          <a:p>
            <a:pPr>
              <a:defRPr/>
            </a:pPr>
            <a:endParaRPr lang="it-IT"/>
          </a:p>
        </p:txBody>
      </p:sp>
      <p:sp>
        <p:nvSpPr>
          <p:cNvPr id="7" name="Slide Number Placeholder 5"/>
          <p:cNvSpPr>
            <a:spLocks noGrp="1"/>
          </p:cNvSpPr>
          <p:nvPr>
            <p:ph type="sldNum" sz="quarter" idx="12"/>
          </p:nvPr>
        </p:nvSpPr>
        <p:spPr/>
        <p:txBody>
          <a:bodyPr/>
          <a:lstStyle>
            <a:lvl1pPr>
              <a:defRPr/>
            </a:lvl1pPr>
          </a:lstStyle>
          <a:p>
            <a:pPr>
              <a:defRPr/>
            </a:pPr>
            <a:fld id="{46C8D7CB-2001-4470-8465-BEA04D9036F9}" type="slidenum">
              <a:rPr lang="it-IT"/>
              <a:pPr>
                <a:defRPr/>
              </a:pPr>
              <a:t>‹N›</a:t>
            </a:fld>
            <a:endParaRPr lang="it-IT"/>
          </a:p>
        </p:txBody>
      </p:sp>
    </p:spTree>
    <p:extLst>
      <p:ext uri="{BB962C8B-B14F-4D97-AF65-F5344CB8AC3E}">
        <p14:creationId xmlns:p14="http://schemas.microsoft.com/office/powerpoint/2010/main" val="2849729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cxnSp>
        <p:nvCxnSpPr>
          <p:cNvPr id="7" name="Straight Connector 10"/>
          <p:cNvCxnSpPr/>
          <p:nvPr/>
        </p:nvCxnSpPr>
        <p:spPr>
          <a:xfrm rot="5400000">
            <a:off x="2218531" y="4045744"/>
            <a:ext cx="470852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it-IT"/>
              <a:t>Fare clic per modificare lo stile del titolo</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8" name="Date Placeholder 6"/>
          <p:cNvSpPr>
            <a:spLocks noGrp="1"/>
          </p:cNvSpPr>
          <p:nvPr>
            <p:ph type="dt" sz="half" idx="10"/>
          </p:nvPr>
        </p:nvSpPr>
        <p:spPr/>
        <p:txBody>
          <a:bodyPr/>
          <a:lstStyle>
            <a:lvl1pPr>
              <a:defRPr/>
            </a:lvl1pPr>
          </a:lstStyle>
          <a:p>
            <a:pPr>
              <a:defRPr/>
            </a:pPr>
            <a:endParaRPr lang="it-IT"/>
          </a:p>
        </p:txBody>
      </p:sp>
      <p:sp>
        <p:nvSpPr>
          <p:cNvPr id="9" name="Footer Placeholder 7"/>
          <p:cNvSpPr>
            <a:spLocks noGrp="1"/>
          </p:cNvSpPr>
          <p:nvPr>
            <p:ph type="ftr" sz="quarter" idx="11"/>
          </p:nvPr>
        </p:nvSpPr>
        <p:spPr/>
        <p:txBody>
          <a:bodyPr/>
          <a:lstStyle>
            <a:lvl1pPr>
              <a:defRPr/>
            </a:lvl1pPr>
          </a:lstStyle>
          <a:p>
            <a:pPr>
              <a:defRPr/>
            </a:pPr>
            <a:endParaRPr lang="it-IT"/>
          </a:p>
        </p:txBody>
      </p:sp>
      <p:sp>
        <p:nvSpPr>
          <p:cNvPr id="10" name="Slide Number Placeholder 8"/>
          <p:cNvSpPr>
            <a:spLocks noGrp="1"/>
          </p:cNvSpPr>
          <p:nvPr>
            <p:ph type="sldNum" sz="quarter" idx="12"/>
          </p:nvPr>
        </p:nvSpPr>
        <p:spPr/>
        <p:txBody>
          <a:bodyPr/>
          <a:lstStyle>
            <a:lvl1pPr>
              <a:defRPr/>
            </a:lvl1pPr>
          </a:lstStyle>
          <a:p>
            <a:pPr>
              <a:defRPr/>
            </a:pPr>
            <a:fld id="{570FB7AC-E7A7-424E-B179-BAB4A2E80445}" type="slidenum">
              <a:rPr lang="it-IT"/>
              <a:pPr>
                <a:defRPr/>
              </a:pPr>
              <a:t>‹N›</a:t>
            </a:fld>
            <a:endParaRPr lang="it-IT"/>
          </a:p>
        </p:txBody>
      </p:sp>
    </p:spTree>
    <p:extLst>
      <p:ext uri="{BB962C8B-B14F-4D97-AF65-F5344CB8AC3E}">
        <p14:creationId xmlns:p14="http://schemas.microsoft.com/office/powerpoint/2010/main" val="24388390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a:p>
        </p:txBody>
      </p:sp>
      <p:sp>
        <p:nvSpPr>
          <p:cNvPr id="3" name="Date Placeholder 3"/>
          <p:cNvSpPr>
            <a:spLocks noGrp="1"/>
          </p:cNvSpPr>
          <p:nvPr>
            <p:ph type="dt" sz="half" idx="10"/>
          </p:nvPr>
        </p:nvSpPr>
        <p:spPr/>
        <p:txBody>
          <a:bodyPr/>
          <a:lstStyle>
            <a:lvl1pPr>
              <a:defRPr/>
            </a:lvl1pPr>
          </a:lstStyle>
          <a:p>
            <a:pPr>
              <a:defRPr/>
            </a:pPr>
            <a:endParaRPr lang="it-IT"/>
          </a:p>
        </p:txBody>
      </p:sp>
      <p:sp>
        <p:nvSpPr>
          <p:cNvPr id="4" name="Footer Placeholder 4"/>
          <p:cNvSpPr>
            <a:spLocks noGrp="1"/>
          </p:cNvSpPr>
          <p:nvPr>
            <p:ph type="ftr" sz="quarter" idx="11"/>
          </p:nvPr>
        </p:nvSpPr>
        <p:spPr/>
        <p:txBody>
          <a:bodyPr/>
          <a:lstStyle>
            <a:lvl1pPr>
              <a:defRPr/>
            </a:lvl1pPr>
          </a:lstStyle>
          <a:p>
            <a:pPr>
              <a:defRPr/>
            </a:pPr>
            <a:endParaRPr lang="it-IT"/>
          </a:p>
        </p:txBody>
      </p:sp>
      <p:sp>
        <p:nvSpPr>
          <p:cNvPr id="5" name="Slide Number Placeholder 5"/>
          <p:cNvSpPr>
            <a:spLocks noGrp="1"/>
          </p:cNvSpPr>
          <p:nvPr>
            <p:ph type="sldNum" sz="quarter" idx="12"/>
          </p:nvPr>
        </p:nvSpPr>
        <p:spPr/>
        <p:txBody>
          <a:bodyPr/>
          <a:lstStyle>
            <a:lvl1pPr>
              <a:defRPr/>
            </a:lvl1pPr>
          </a:lstStyle>
          <a:p>
            <a:pPr>
              <a:defRPr/>
            </a:pPr>
            <a:fld id="{5C794EDA-D9B4-487E-A267-F9E810BC61E6}" type="slidenum">
              <a:rPr lang="it-IT"/>
              <a:pPr>
                <a:defRPr/>
              </a:pPr>
              <a:t>‹N›</a:t>
            </a:fld>
            <a:endParaRPr lang="it-IT"/>
          </a:p>
        </p:txBody>
      </p:sp>
    </p:spTree>
    <p:extLst>
      <p:ext uri="{BB962C8B-B14F-4D97-AF65-F5344CB8AC3E}">
        <p14:creationId xmlns:p14="http://schemas.microsoft.com/office/powerpoint/2010/main" val="34663465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it-IT"/>
          </a:p>
        </p:txBody>
      </p:sp>
      <p:sp>
        <p:nvSpPr>
          <p:cNvPr id="3" name="Footer Placeholder 4"/>
          <p:cNvSpPr>
            <a:spLocks noGrp="1"/>
          </p:cNvSpPr>
          <p:nvPr>
            <p:ph type="ftr" sz="quarter" idx="11"/>
          </p:nvPr>
        </p:nvSpPr>
        <p:spPr/>
        <p:txBody>
          <a:bodyPr/>
          <a:lstStyle>
            <a:lvl1pPr>
              <a:defRPr/>
            </a:lvl1pPr>
          </a:lstStyle>
          <a:p>
            <a:pPr>
              <a:defRPr/>
            </a:pPr>
            <a:endParaRPr lang="it-IT"/>
          </a:p>
        </p:txBody>
      </p:sp>
      <p:sp>
        <p:nvSpPr>
          <p:cNvPr id="4" name="Slide Number Placeholder 5"/>
          <p:cNvSpPr>
            <a:spLocks noGrp="1"/>
          </p:cNvSpPr>
          <p:nvPr>
            <p:ph type="sldNum" sz="quarter" idx="12"/>
          </p:nvPr>
        </p:nvSpPr>
        <p:spPr/>
        <p:txBody>
          <a:bodyPr/>
          <a:lstStyle>
            <a:lvl1pPr>
              <a:defRPr/>
            </a:lvl1pPr>
          </a:lstStyle>
          <a:p>
            <a:pPr>
              <a:defRPr/>
            </a:pPr>
            <a:fld id="{FC1FE053-732F-4697-9DB6-DFBB6DF59A0F}" type="slidenum">
              <a:rPr lang="it-IT"/>
              <a:pPr>
                <a:defRPr/>
              </a:pPr>
              <a:t>‹N›</a:t>
            </a:fld>
            <a:endParaRPr lang="it-IT"/>
          </a:p>
        </p:txBody>
      </p:sp>
    </p:spTree>
    <p:extLst>
      <p:ext uri="{BB962C8B-B14F-4D97-AF65-F5344CB8AC3E}">
        <p14:creationId xmlns:p14="http://schemas.microsoft.com/office/powerpoint/2010/main" val="31431298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cxnSp>
        <p:nvCxnSpPr>
          <p:cNvPr id="5" name="Straight Connector 8"/>
          <p:cNvCxnSpPr/>
          <p:nvPr/>
        </p:nvCxnSpPr>
        <p:spPr>
          <a:xfrm rot="5400000">
            <a:off x="-13494" y="3580607"/>
            <a:ext cx="557847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it-IT"/>
              <a:t>Fare clic per modificare lo stile del titolo</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6" name="Date Placeholder 4"/>
          <p:cNvSpPr>
            <a:spLocks noGrp="1"/>
          </p:cNvSpPr>
          <p:nvPr>
            <p:ph type="dt" sz="half" idx="10"/>
          </p:nvPr>
        </p:nvSpPr>
        <p:spPr/>
        <p:txBody>
          <a:bodyPr/>
          <a:lstStyle>
            <a:lvl1pPr>
              <a:defRPr/>
            </a:lvl1pPr>
          </a:lstStyle>
          <a:p>
            <a:pPr>
              <a:defRPr/>
            </a:pPr>
            <a:endParaRPr lang="it-IT"/>
          </a:p>
        </p:txBody>
      </p:sp>
      <p:sp>
        <p:nvSpPr>
          <p:cNvPr id="7" name="Footer Placeholder 5"/>
          <p:cNvSpPr>
            <a:spLocks noGrp="1"/>
          </p:cNvSpPr>
          <p:nvPr>
            <p:ph type="ftr" sz="quarter" idx="11"/>
          </p:nvPr>
        </p:nvSpPr>
        <p:spPr/>
        <p:txBody>
          <a:bodyPr/>
          <a:lstStyle>
            <a:lvl1pPr>
              <a:defRPr/>
            </a:lvl1pPr>
          </a:lstStyle>
          <a:p>
            <a:pPr>
              <a:defRPr/>
            </a:pPr>
            <a:endParaRPr lang="it-IT"/>
          </a:p>
        </p:txBody>
      </p:sp>
      <p:sp>
        <p:nvSpPr>
          <p:cNvPr id="8" name="Slide Number Placeholder 6"/>
          <p:cNvSpPr>
            <a:spLocks noGrp="1"/>
          </p:cNvSpPr>
          <p:nvPr>
            <p:ph type="sldNum" sz="quarter" idx="12"/>
          </p:nvPr>
        </p:nvSpPr>
        <p:spPr/>
        <p:txBody>
          <a:bodyPr/>
          <a:lstStyle>
            <a:lvl1pPr>
              <a:defRPr/>
            </a:lvl1pPr>
          </a:lstStyle>
          <a:p>
            <a:pPr>
              <a:defRPr/>
            </a:pPr>
            <a:fld id="{E1344E4D-C3C2-4F7E-A1C9-47BEC1B72FC6}" type="slidenum">
              <a:rPr lang="it-IT"/>
              <a:pPr>
                <a:defRPr/>
              </a:pPr>
              <a:t>‹N›</a:t>
            </a:fld>
            <a:endParaRPr lang="it-IT"/>
          </a:p>
        </p:txBody>
      </p:sp>
    </p:spTree>
    <p:extLst>
      <p:ext uri="{BB962C8B-B14F-4D97-AF65-F5344CB8AC3E}">
        <p14:creationId xmlns:p14="http://schemas.microsoft.com/office/powerpoint/2010/main" val="1956189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lstStyle>
            <a:lvl1pPr algn="l">
              <a:defRPr sz="2400" b="0"/>
            </a:lvl1pPr>
          </a:lstStyle>
          <a:p>
            <a:r>
              <a:rPr lang="it-IT"/>
              <a:t>Fare clic per modificare lo stile del titolo</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it-IT" noProof="0"/>
              <a:t>Fare clic sull'icona per inserire un'immagine</a:t>
            </a:r>
            <a:endParaRPr lang="en-US" noProof="0"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Date Placeholder 3"/>
          <p:cNvSpPr>
            <a:spLocks noGrp="1"/>
          </p:cNvSpPr>
          <p:nvPr>
            <p:ph type="dt" sz="half" idx="10"/>
          </p:nvPr>
        </p:nvSpPr>
        <p:spPr/>
        <p:txBody>
          <a:bodyPr/>
          <a:lstStyle>
            <a:lvl1pPr>
              <a:defRPr/>
            </a:lvl1pPr>
          </a:lstStyle>
          <a:p>
            <a:pPr>
              <a:defRPr/>
            </a:pPr>
            <a:endParaRPr lang="it-IT"/>
          </a:p>
        </p:txBody>
      </p:sp>
      <p:sp>
        <p:nvSpPr>
          <p:cNvPr id="6" name="Footer Placeholder 4"/>
          <p:cNvSpPr>
            <a:spLocks noGrp="1"/>
          </p:cNvSpPr>
          <p:nvPr>
            <p:ph type="ftr" sz="quarter" idx="11"/>
          </p:nvPr>
        </p:nvSpPr>
        <p:spPr/>
        <p:txBody>
          <a:bodyPr/>
          <a:lstStyle>
            <a:lvl1pPr>
              <a:defRPr/>
            </a:lvl1pPr>
          </a:lstStyle>
          <a:p>
            <a:pPr>
              <a:defRPr/>
            </a:pPr>
            <a:endParaRPr lang="it-IT"/>
          </a:p>
        </p:txBody>
      </p:sp>
      <p:sp>
        <p:nvSpPr>
          <p:cNvPr id="7" name="Slide Number Placeholder 5"/>
          <p:cNvSpPr>
            <a:spLocks noGrp="1"/>
          </p:cNvSpPr>
          <p:nvPr>
            <p:ph type="sldNum" sz="quarter" idx="12"/>
          </p:nvPr>
        </p:nvSpPr>
        <p:spPr/>
        <p:txBody>
          <a:bodyPr/>
          <a:lstStyle>
            <a:lvl1pPr>
              <a:defRPr/>
            </a:lvl1pPr>
          </a:lstStyle>
          <a:p>
            <a:pPr>
              <a:defRPr/>
            </a:pPr>
            <a:fld id="{210019DE-E81E-486A-AAE1-7D22243504EE}" type="slidenum">
              <a:rPr lang="it-IT"/>
              <a:pPr>
                <a:defRPr/>
              </a:pPr>
              <a:t>‹N›</a:t>
            </a:fld>
            <a:endParaRPr lang="it-IT"/>
          </a:p>
        </p:txBody>
      </p:sp>
    </p:spTree>
    <p:extLst>
      <p:ext uri="{BB962C8B-B14F-4D97-AF65-F5344CB8AC3E}">
        <p14:creationId xmlns:p14="http://schemas.microsoft.com/office/powerpoint/2010/main" val="13378845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63000">
              <a:schemeClr val="accent1">
                <a:lumMod val="5000"/>
                <a:lumOff val="95000"/>
              </a:schemeClr>
            </a:gs>
            <a:gs pos="82000">
              <a:schemeClr val="accent1">
                <a:lumMod val="45000"/>
                <a:lumOff val="55000"/>
              </a:schemeClr>
            </a:gs>
            <a:gs pos="0">
              <a:schemeClr val="bg1"/>
            </a:gs>
            <a:gs pos="100000">
              <a:schemeClr val="accent1">
                <a:lumMod val="30000"/>
                <a:lumOff val="70000"/>
                <a:alpha val="42000"/>
              </a:schemeClr>
            </a:gs>
          </a:gsLst>
          <a:lin ang="5400000" scaled="1"/>
          <a:tileRect/>
        </a:gradFill>
        <a:effectLst/>
      </p:bgPr>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it-IT"/>
              <a:t>Fare clic per modificare lo stile del titolo</a:t>
            </a:r>
            <a:endParaRPr lang="en-US" dirty="0"/>
          </a:p>
        </p:txBody>
      </p:sp>
      <p:sp>
        <p:nvSpPr>
          <p:cNvPr id="1028"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a:t>Fare clic per modificare stili del testo dello schema</a:t>
            </a:r>
          </a:p>
          <a:p>
            <a:pPr lvl="1"/>
            <a:r>
              <a:rPr lang="it-IT" altLang="it-IT"/>
              <a:t>Secondo livello</a:t>
            </a:r>
          </a:p>
          <a:p>
            <a:pPr lvl="2"/>
            <a:r>
              <a:rPr lang="it-IT" altLang="it-IT"/>
              <a:t>Terzo livello</a:t>
            </a:r>
          </a:p>
          <a:p>
            <a:pPr lvl="3"/>
            <a:r>
              <a:rPr lang="it-IT" altLang="it-IT"/>
              <a:t>Quarto livello</a:t>
            </a:r>
          </a:p>
          <a:p>
            <a:pPr lvl="4"/>
            <a:r>
              <a:rPr lang="it-IT" altLang="it-IT"/>
              <a:t>Quinto livello</a:t>
            </a:r>
            <a:endParaRPr lang="en-US" altLang="it-IT"/>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a:defRPr sz="1200">
                <a:solidFill>
                  <a:srgbClr val="FFFFFF"/>
                </a:solidFill>
                <a:cs typeface="+mn-cs"/>
              </a:defRPr>
            </a:lvl1pPr>
          </a:lstStyle>
          <a:p>
            <a:pPr>
              <a:defRPr/>
            </a:pPr>
            <a:endParaRPr lang="it-IT"/>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a:defRPr sz="1200">
                <a:solidFill>
                  <a:srgbClr val="FFFFFF"/>
                </a:solidFill>
                <a:cs typeface="+mn-cs"/>
              </a:defRPr>
            </a:lvl1pPr>
          </a:lstStyle>
          <a:p>
            <a:pPr>
              <a:defRPr/>
            </a:pPr>
            <a:endParaRPr lang="it-IT"/>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a:defRPr sz="1400" b="1">
                <a:solidFill>
                  <a:srgbClr val="FFFFFF"/>
                </a:solidFill>
                <a:cs typeface="+mn-cs"/>
              </a:defRPr>
            </a:lvl1pPr>
          </a:lstStyle>
          <a:p>
            <a:pPr>
              <a:defRPr/>
            </a:pPr>
            <a:fld id="{35B8212B-12EE-4CA6-BB4F-109B1BDA7A38}"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3884" r:id="rId1"/>
    <p:sldLayoutId id="2147483877" r:id="rId2"/>
    <p:sldLayoutId id="2147483885" r:id="rId3"/>
    <p:sldLayoutId id="2147483878" r:id="rId4"/>
    <p:sldLayoutId id="2147483886" r:id="rId5"/>
    <p:sldLayoutId id="2147483879" r:id="rId6"/>
    <p:sldLayoutId id="2147483880" r:id="rId7"/>
    <p:sldLayoutId id="2147483887" r:id="rId8"/>
    <p:sldLayoutId id="2147483881" r:id="rId9"/>
    <p:sldLayoutId id="2147483882" r:id="rId10"/>
    <p:sldLayoutId id="2147483883" r:id="rId11"/>
  </p:sldLayoutIdLst>
  <p:txStyles>
    <p:titleStyle>
      <a:lvl1pPr algn="l" rtl="0" eaLnBrk="1" fontAlgn="base" hangingPunct="1">
        <a:spcBef>
          <a:spcPct val="0"/>
        </a:spcBef>
        <a:spcAft>
          <a:spcPct val="0"/>
        </a:spcAft>
        <a:defRPr sz="4000" kern="1200" spc="-1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Arial" charset="0"/>
        </a:defRPr>
      </a:lvl2pPr>
      <a:lvl3pPr algn="l" rtl="0" eaLnBrk="1" fontAlgn="base" hangingPunct="1">
        <a:spcBef>
          <a:spcPct val="0"/>
        </a:spcBef>
        <a:spcAft>
          <a:spcPct val="0"/>
        </a:spcAft>
        <a:defRPr sz="4000">
          <a:solidFill>
            <a:schemeClr val="tx2"/>
          </a:solidFill>
          <a:latin typeface="Arial" charset="0"/>
        </a:defRPr>
      </a:lvl3pPr>
      <a:lvl4pPr algn="l" rtl="0" eaLnBrk="1" fontAlgn="base" hangingPunct="1">
        <a:spcBef>
          <a:spcPct val="0"/>
        </a:spcBef>
        <a:spcAft>
          <a:spcPct val="0"/>
        </a:spcAft>
        <a:defRPr sz="4000">
          <a:solidFill>
            <a:schemeClr val="tx2"/>
          </a:solidFill>
          <a:latin typeface="Arial" charset="0"/>
        </a:defRPr>
      </a:lvl4pPr>
      <a:lvl5pPr algn="l" rtl="0" eaLnBrk="1" fontAlgn="base" hangingPunct="1">
        <a:spcBef>
          <a:spcPct val="0"/>
        </a:spcBef>
        <a:spcAft>
          <a:spcPct val="0"/>
        </a:spcAft>
        <a:defRPr sz="4000">
          <a:solidFill>
            <a:schemeClr val="tx2"/>
          </a:solidFill>
          <a:latin typeface="Arial" charset="0"/>
        </a:defRPr>
      </a:lvl5pPr>
      <a:lvl6pPr marL="457200" algn="l" rtl="0" eaLnBrk="1" fontAlgn="base" hangingPunct="1">
        <a:spcBef>
          <a:spcPct val="0"/>
        </a:spcBef>
        <a:spcAft>
          <a:spcPct val="0"/>
        </a:spcAft>
        <a:defRPr sz="4000">
          <a:solidFill>
            <a:schemeClr val="tx2"/>
          </a:solidFill>
          <a:latin typeface="Arial" charset="0"/>
        </a:defRPr>
      </a:lvl6pPr>
      <a:lvl7pPr marL="914400" algn="l" rtl="0" eaLnBrk="1" fontAlgn="base" hangingPunct="1">
        <a:spcBef>
          <a:spcPct val="0"/>
        </a:spcBef>
        <a:spcAft>
          <a:spcPct val="0"/>
        </a:spcAft>
        <a:defRPr sz="4000">
          <a:solidFill>
            <a:schemeClr val="tx2"/>
          </a:solidFill>
          <a:latin typeface="Arial" charset="0"/>
        </a:defRPr>
      </a:lvl7pPr>
      <a:lvl8pPr marL="1371600" algn="l" rtl="0" eaLnBrk="1" fontAlgn="base" hangingPunct="1">
        <a:spcBef>
          <a:spcPct val="0"/>
        </a:spcBef>
        <a:spcAft>
          <a:spcPct val="0"/>
        </a:spcAft>
        <a:defRPr sz="4000">
          <a:solidFill>
            <a:schemeClr val="tx2"/>
          </a:solidFill>
          <a:latin typeface="Arial" charset="0"/>
        </a:defRPr>
      </a:lvl8pPr>
      <a:lvl9pPr marL="1828800" algn="l" rtl="0" eaLnBrk="1" fontAlgn="base" hangingPunct="1">
        <a:spcBef>
          <a:spcPct val="0"/>
        </a:spcBef>
        <a:spcAft>
          <a:spcPct val="0"/>
        </a:spcAft>
        <a:defRPr sz="4000">
          <a:solidFill>
            <a:schemeClr val="tx2"/>
          </a:solidFill>
          <a:latin typeface="Arial" charset="0"/>
        </a:defRPr>
      </a:lvl9pPr>
    </p:titleStyle>
    <p:bodyStyle>
      <a:lvl1pPr marL="182563" indent="-182563" algn="l" rtl="0" eaLnBrk="1" fontAlgn="base" hangingPunct="1">
        <a:spcBef>
          <a:spcPct val="20000"/>
        </a:spcBef>
        <a:spcAft>
          <a:spcPct val="0"/>
        </a:spcAft>
        <a:buClr>
          <a:schemeClr val="accent1"/>
        </a:buClr>
        <a:buSzPct val="85000"/>
        <a:buFont typeface="Arial" charset="0"/>
        <a:buChar char="•"/>
        <a:defRPr sz="2400" kern="1200">
          <a:solidFill>
            <a:schemeClr val="tx1"/>
          </a:solidFill>
          <a:latin typeface="+mn-lt"/>
          <a:ea typeface="+mn-ea"/>
          <a:cs typeface="+mn-cs"/>
        </a:defRPr>
      </a:lvl1pPr>
      <a:lvl2pPr marL="457200" indent="-182563" algn="l" rtl="0" eaLnBrk="1" fontAlgn="base" hangingPunct="1">
        <a:spcBef>
          <a:spcPct val="20000"/>
        </a:spcBef>
        <a:spcAft>
          <a:spcPct val="0"/>
        </a:spcAft>
        <a:buClr>
          <a:schemeClr val="accent1"/>
        </a:buClr>
        <a:buSzPct val="85000"/>
        <a:buFont typeface="Arial" charset="0"/>
        <a:buChar char="•"/>
        <a:defRPr sz="2000" kern="1200">
          <a:solidFill>
            <a:schemeClr val="tx1"/>
          </a:solidFill>
          <a:latin typeface="+mn-lt"/>
          <a:ea typeface="+mn-ea"/>
          <a:cs typeface="+mn-cs"/>
        </a:defRPr>
      </a:lvl2pPr>
      <a:lvl3pPr marL="730250" indent="-182563" algn="l" rtl="0" eaLnBrk="1" fontAlgn="base" hangingPunct="1">
        <a:spcBef>
          <a:spcPct val="20000"/>
        </a:spcBef>
        <a:spcAft>
          <a:spcPct val="0"/>
        </a:spcAft>
        <a:buClr>
          <a:schemeClr val="accent1"/>
        </a:buClr>
        <a:buSzPct val="90000"/>
        <a:buFont typeface="Arial" charset="0"/>
        <a:buChar char="•"/>
        <a:defRPr kern="1200">
          <a:solidFill>
            <a:schemeClr val="tx1"/>
          </a:solidFill>
          <a:latin typeface="+mn-lt"/>
          <a:ea typeface="+mn-ea"/>
          <a:cs typeface="+mn-cs"/>
        </a:defRPr>
      </a:lvl3pPr>
      <a:lvl4pPr marL="1004888" indent="-182563" algn="l" rtl="0" eaLnBrk="1" fontAlgn="base" hangingPunct="1">
        <a:spcBef>
          <a:spcPct val="20000"/>
        </a:spcBef>
        <a:spcAft>
          <a:spcPct val="0"/>
        </a:spcAft>
        <a:buClr>
          <a:schemeClr val="accent1"/>
        </a:buClr>
        <a:buFont typeface="Arial" charset="0"/>
        <a:buChar char="•"/>
        <a:defRPr sz="1600" kern="1200">
          <a:solidFill>
            <a:schemeClr val="tx1"/>
          </a:solidFill>
          <a:latin typeface="+mn-lt"/>
          <a:ea typeface="+mn-ea"/>
          <a:cs typeface="+mn-cs"/>
        </a:defRPr>
      </a:lvl4pPr>
      <a:lvl5pPr marL="1187450" indent="-136525" algn="l" rtl="0" eaLnBrk="1" fontAlgn="base" hangingPunct="1">
        <a:spcBef>
          <a:spcPct val="20000"/>
        </a:spcBef>
        <a:spcAft>
          <a:spcPct val="0"/>
        </a:spcAft>
        <a:buClr>
          <a:schemeClr val="accent1"/>
        </a:buClr>
        <a:buSzPct val="100000"/>
        <a:buFont typeface="Arial" charset="0"/>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themeOverride" Target="../theme/themeOverride2.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themeOverride" Target="../theme/themeOverride3.xml"/><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themeOverride" Target="../theme/themeOverride4.xml"/><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themeOverride" Target="../theme/themeOverride5.xml"/><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themeOverride" Target="../theme/themeOverride6.xml"/><Relationship Id="rId4" Type="http://schemas.openxmlformats.org/officeDocument/2006/relationships/image" Target="../media/image8.png"/></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themeOverride" Target="../theme/themeOverride7.xml"/><Relationship Id="rId4" Type="http://schemas.openxmlformats.org/officeDocument/2006/relationships/image" Target="../media/image7.png"/></Relationships>
</file>

<file path=ppt/slides/_rels/slide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F58F4AC2-5ADE-488C-99F8-C12324476E9A}"/>
              </a:ext>
            </a:extLst>
          </p:cNvPr>
          <p:cNvPicPr>
            <a:picLocks noChangeAspect="1"/>
          </p:cNvPicPr>
          <p:nvPr/>
        </p:nvPicPr>
        <p:blipFill>
          <a:blip r:embed="rId2"/>
          <a:stretch>
            <a:fillRect/>
          </a:stretch>
        </p:blipFill>
        <p:spPr>
          <a:xfrm>
            <a:off x="1187624" y="1513176"/>
            <a:ext cx="6624736" cy="2500837"/>
          </a:xfrm>
          <a:prstGeom prst="rect">
            <a:avLst/>
          </a:prstGeom>
          <a:noFill/>
        </p:spPr>
      </p:pic>
      <p:sp>
        <p:nvSpPr>
          <p:cNvPr id="6" name="Titolo 1">
            <a:extLst>
              <a:ext uri="{FF2B5EF4-FFF2-40B4-BE49-F238E27FC236}">
                <a16:creationId xmlns:a16="http://schemas.microsoft.com/office/drawing/2014/main" id="{B764FAF0-CEDA-46F9-8A54-BAF152CEA8A0}"/>
              </a:ext>
            </a:extLst>
          </p:cNvPr>
          <p:cNvSpPr txBox="1">
            <a:spLocks/>
          </p:cNvSpPr>
          <p:nvPr/>
        </p:nvSpPr>
        <p:spPr>
          <a:xfrm>
            <a:off x="745989" y="3861049"/>
            <a:ext cx="7772400" cy="2880320"/>
          </a:xfrm>
          <a:prstGeom prst="rect">
            <a:avLst/>
          </a:prstGeom>
        </p:spPr>
        <p:txBody>
          <a:bodyPr vert="horz" lIns="91440" tIns="45720" rIns="91440" bIns="45720" rtlCol="0" anchor="ctr">
            <a:normAutofit fontScale="40000" lnSpcReduction="20000"/>
          </a:bodyPr>
          <a:lstStyle>
            <a:lvl1pPr algn="l" rtl="0" eaLnBrk="1" fontAlgn="base" hangingPunct="1">
              <a:spcBef>
                <a:spcPct val="0"/>
              </a:spcBef>
              <a:spcAft>
                <a:spcPct val="0"/>
              </a:spcAft>
              <a:defRPr sz="4000" kern="1200" spc="-1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Arial" charset="0"/>
              </a:defRPr>
            </a:lvl2pPr>
            <a:lvl3pPr algn="l" rtl="0" eaLnBrk="1" fontAlgn="base" hangingPunct="1">
              <a:spcBef>
                <a:spcPct val="0"/>
              </a:spcBef>
              <a:spcAft>
                <a:spcPct val="0"/>
              </a:spcAft>
              <a:defRPr sz="4000">
                <a:solidFill>
                  <a:schemeClr val="tx2"/>
                </a:solidFill>
                <a:latin typeface="Arial" charset="0"/>
              </a:defRPr>
            </a:lvl3pPr>
            <a:lvl4pPr algn="l" rtl="0" eaLnBrk="1" fontAlgn="base" hangingPunct="1">
              <a:spcBef>
                <a:spcPct val="0"/>
              </a:spcBef>
              <a:spcAft>
                <a:spcPct val="0"/>
              </a:spcAft>
              <a:defRPr sz="4000">
                <a:solidFill>
                  <a:schemeClr val="tx2"/>
                </a:solidFill>
                <a:latin typeface="Arial" charset="0"/>
              </a:defRPr>
            </a:lvl4pPr>
            <a:lvl5pPr algn="l" rtl="0" eaLnBrk="1" fontAlgn="base" hangingPunct="1">
              <a:spcBef>
                <a:spcPct val="0"/>
              </a:spcBef>
              <a:spcAft>
                <a:spcPct val="0"/>
              </a:spcAft>
              <a:defRPr sz="4000">
                <a:solidFill>
                  <a:schemeClr val="tx2"/>
                </a:solidFill>
                <a:latin typeface="Arial" charset="0"/>
              </a:defRPr>
            </a:lvl5pPr>
            <a:lvl6pPr marL="457200" algn="l" rtl="0" eaLnBrk="1" fontAlgn="base" hangingPunct="1">
              <a:spcBef>
                <a:spcPct val="0"/>
              </a:spcBef>
              <a:spcAft>
                <a:spcPct val="0"/>
              </a:spcAft>
              <a:defRPr sz="4000">
                <a:solidFill>
                  <a:schemeClr val="tx2"/>
                </a:solidFill>
                <a:latin typeface="Arial" charset="0"/>
              </a:defRPr>
            </a:lvl6pPr>
            <a:lvl7pPr marL="914400" algn="l" rtl="0" eaLnBrk="1" fontAlgn="base" hangingPunct="1">
              <a:spcBef>
                <a:spcPct val="0"/>
              </a:spcBef>
              <a:spcAft>
                <a:spcPct val="0"/>
              </a:spcAft>
              <a:defRPr sz="4000">
                <a:solidFill>
                  <a:schemeClr val="tx2"/>
                </a:solidFill>
                <a:latin typeface="Arial" charset="0"/>
              </a:defRPr>
            </a:lvl7pPr>
            <a:lvl8pPr marL="1371600" algn="l" rtl="0" eaLnBrk="1" fontAlgn="base" hangingPunct="1">
              <a:spcBef>
                <a:spcPct val="0"/>
              </a:spcBef>
              <a:spcAft>
                <a:spcPct val="0"/>
              </a:spcAft>
              <a:defRPr sz="4000">
                <a:solidFill>
                  <a:schemeClr val="tx2"/>
                </a:solidFill>
                <a:latin typeface="Arial" charset="0"/>
              </a:defRPr>
            </a:lvl8pPr>
            <a:lvl9pPr marL="1828800" algn="l" rtl="0" eaLnBrk="1" fontAlgn="base" hangingPunct="1">
              <a:spcBef>
                <a:spcPct val="0"/>
              </a:spcBef>
              <a:spcAft>
                <a:spcPct val="0"/>
              </a:spcAft>
              <a:defRPr sz="4000">
                <a:solidFill>
                  <a:schemeClr val="tx2"/>
                </a:solidFill>
                <a:latin typeface="Arial" charset="0"/>
              </a:defRPr>
            </a:lvl9pPr>
          </a:lstStyle>
          <a:p>
            <a:pPr algn="ctr">
              <a:defRPr/>
            </a:pPr>
            <a:r>
              <a:rPr lang="it-IT" sz="7500" b="1" dirty="0">
                <a:solidFill>
                  <a:schemeClr val="accent1">
                    <a:lumMod val="75000"/>
                  </a:schemeClr>
                </a:solidFill>
                <a:effectLst>
                  <a:outerShdw blurRad="38100" dist="38100" dir="2700000" algn="tl">
                    <a:srgbClr val="000000">
                      <a:alpha val="43137"/>
                    </a:srgbClr>
                  </a:outerShdw>
                </a:effectLst>
              </a:rPr>
              <a:t>I reati contro la Pubblica Amministrazione e le tecniche di contrasto al conflitto di interessi e alla corruzione</a:t>
            </a:r>
          </a:p>
          <a:p>
            <a:pPr algn="ctr">
              <a:defRPr/>
            </a:pPr>
            <a:endParaRPr lang="it-IT" sz="5500" b="1" dirty="0">
              <a:solidFill>
                <a:schemeClr val="accent1">
                  <a:lumMod val="75000"/>
                </a:schemeClr>
              </a:solidFill>
              <a:effectLst>
                <a:outerShdw blurRad="38100" dist="38100" dir="2700000" algn="tl">
                  <a:srgbClr val="000000">
                    <a:alpha val="43137"/>
                  </a:srgbClr>
                </a:outerShdw>
              </a:effectLst>
            </a:endParaRPr>
          </a:p>
          <a:p>
            <a:pPr algn="ctr">
              <a:defRPr/>
            </a:pPr>
            <a:r>
              <a:rPr lang="en-US" sz="5500" dirty="0" err="1"/>
              <a:t>Avv</a:t>
            </a:r>
            <a:r>
              <a:rPr lang="en-US" sz="5500" dirty="0"/>
              <a:t>. Alberto Biancardo, </a:t>
            </a:r>
            <a:r>
              <a:rPr lang="en-US" sz="5500" dirty="0" err="1"/>
              <a:t>docente</a:t>
            </a:r>
            <a:r>
              <a:rPr lang="en-US" sz="5500" dirty="0"/>
              <a:t> a </a:t>
            </a:r>
            <a:r>
              <a:rPr lang="en-US" sz="5500"/>
              <a:t>contratto </a:t>
            </a:r>
            <a:r>
              <a:rPr lang="en-US" sz="5500" dirty="0" err="1"/>
              <a:t>Università</a:t>
            </a:r>
            <a:r>
              <a:rPr lang="en-US" sz="5500" dirty="0"/>
              <a:t> di Salerno</a:t>
            </a:r>
          </a:p>
          <a:p>
            <a:pPr algn="ctr">
              <a:defRPr/>
            </a:pPr>
            <a:r>
              <a:rPr lang="en-US" sz="5500" dirty="0"/>
              <a:t>21/04/2023</a:t>
            </a:r>
          </a:p>
          <a:p>
            <a:pPr algn="ctr">
              <a:defRPr/>
            </a:pPr>
            <a:endParaRPr lang="en-US" dirty="0">
              <a:solidFill>
                <a:schemeClr val="tx1"/>
              </a:solidFill>
              <a:latin typeface="Arial" charset="0"/>
              <a:ea typeface="+mn-ea"/>
              <a:cs typeface="Arial" charset="0"/>
            </a:endParaRPr>
          </a:p>
          <a:p>
            <a:pPr algn="ctr">
              <a:defRPr/>
            </a:pPr>
            <a:r>
              <a:rPr lang="en-US" dirty="0" err="1">
                <a:solidFill>
                  <a:schemeClr val="tx1"/>
                </a:solidFill>
                <a:latin typeface="Arial" charset="0"/>
                <a:ea typeface="+mn-ea"/>
                <a:cs typeface="Arial" charset="0"/>
              </a:rPr>
              <a:t>Indirizzo</a:t>
            </a:r>
            <a:r>
              <a:rPr lang="en-US" dirty="0">
                <a:solidFill>
                  <a:schemeClr val="tx1"/>
                </a:solidFill>
                <a:latin typeface="Arial" charset="0"/>
                <a:ea typeface="+mn-ea"/>
                <a:cs typeface="Arial" charset="0"/>
              </a:rPr>
              <a:t> e-mail: abiancardo@unisa.it</a:t>
            </a:r>
            <a:endParaRPr lang="it-IT" dirty="0">
              <a:solidFill>
                <a:schemeClr val="tx1"/>
              </a:solidFill>
              <a:latin typeface="Arial" charset="0"/>
              <a:ea typeface="+mn-ea"/>
              <a:cs typeface="Arial" charset="0"/>
            </a:endParaRPr>
          </a:p>
        </p:txBody>
      </p:sp>
      <p:pic>
        <p:nvPicPr>
          <p:cNvPr id="1026" name="Picture 2" descr="Uer Academy - Per lo sviluppo delle professionalità">
            <a:extLst>
              <a:ext uri="{FF2B5EF4-FFF2-40B4-BE49-F238E27FC236}">
                <a16:creationId xmlns:a16="http://schemas.microsoft.com/office/drawing/2014/main" id="{FD5ED4A9-BDDB-41F2-8E47-0043F11284C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20072" y="404664"/>
            <a:ext cx="1108512" cy="1108512"/>
          </a:xfrm>
          <a:prstGeom prst="rect">
            <a:avLst/>
          </a:prstGeom>
          <a:noFill/>
          <a:extLst>
            <a:ext uri="{909E8E84-426E-40DD-AFC4-6F175D3DCCD1}">
              <a14:hiddenFill xmlns:a14="http://schemas.microsoft.com/office/drawing/2010/main">
                <a:solidFill>
                  <a:srgbClr val="FFFFFF"/>
                </a:solidFill>
              </a14:hiddenFill>
            </a:ext>
          </a:extLst>
        </p:spPr>
      </p:pic>
      <p:pic>
        <p:nvPicPr>
          <p:cNvPr id="10" name="Immagine 9" descr="Immagine che contiene testo, Carattere, Elementi grafici, grafica&#10;&#10;Descrizione generata automaticamente">
            <a:extLst>
              <a:ext uri="{FF2B5EF4-FFF2-40B4-BE49-F238E27FC236}">
                <a16:creationId xmlns:a16="http://schemas.microsoft.com/office/drawing/2014/main" id="{20ABB04B-A8F8-D88E-4994-B79E0FDBBF7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9110" y="546541"/>
            <a:ext cx="1994371" cy="824758"/>
          </a:xfrm>
          <a:prstGeom prst="rect">
            <a:avLst/>
          </a:prstGeom>
        </p:spPr>
      </p:pic>
    </p:spTree>
    <p:extLst>
      <p:ext uri="{BB962C8B-B14F-4D97-AF65-F5344CB8AC3E}">
        <p14:creationId xmlns:p14="http://schemas.microsoft.com/office/powerpoint/2010/main" val="23428219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1">
            <a:extLst>
              <a:ext uri="{FF2B5EF4-FFF2-40B4-BE49-F238E27FC236}">
                <a16:creationId xmlns:a16="http://schemas.microsoft.com/office/drawing/2014/main" id="{B764FAF0-CEDA-46F9-8A54-BAF152CEA8A0}"/>
              </a:ext>
            </a:extLst>
          </p:cNvPr>
          <p:cNvSpPr txBox="1">
            <a:spLocks/>
          </p:cNvSpPr>
          <p:nvPr/>
        </p:nvSpPr>
        <p:spPr>
          <a:xfrm>
            <a:off x="745989" y="1340768"/>
            <a:ext cx="7772400" cy="5400601"/>
          </a:xfrm>
          <a:prstGeom prst="rect">
            <a:avLst/>
          </a:prstGeom>
        </p:spPr>
        <p:txBody>
          <a:bodyPr vert="horz" lIns="91440" tIns="45720" rIns="91440" bIns="45720" rtlCol="0" anchor="ctr">
            <a:normAutofit/>
          </a:bodyPr>
          <a:lstStyle>
            <a:lvl1pPr algn="l" rtl="0" eaLnBrk="1" fontAlgn="base" hangingPunct="1">
              <a:spcBef>
                <a:spcPct val="0"/>
              </a:spcBef>
              <a:spcAft>
                <a:spcPct val="0"/>
              </a:spcAft>
              <a:defRPr sz="4000" kern="1200" spc="-1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Arial" charset="0"/>
              </a:defRPr>
            </a:lvl2pPr>
            <a:lvl3pPr algn="l" rtl="0" eaLnBrk="1" fontAlgn="base" hangingPunct="1">
              <a:spcBef>
                <a:spcPct val="0"/>
              </a:spcBef>
              <a:spcAft>
                <a:spcPct val="0"/>
              </a:spcAft>
              <a:defRPr sz="4000">
                <a:solidFill>
                  <a:schemeClr val="tx2"/>
                </a:solidFill>
                <a:latin typeface="Arial" charset="0"/>
              </a:defRPr>
            </a:lvl3pPr>
            <a:lvl4pPr algn="l" rtl="0" eaLnBrk="1" fontAlgn="base" hangingPunct="1">
              <a:spcBef>
                <a:spcPct val="0"/>
              </a:spcBef>
              <a:spcAft>
                <a:spcPct val="0"/>
              </a:spcAft>
              <a:defRPr sz="4000">
                <a:solidFill>
                  <a:schemeClr val="tx2"/>
                </a:solidFill>
                <a:latin typeface="Arial" charset="0"/>
              </a:defRPr>
            </a:lvl4pPr>
            <a:lvl5pPr algn="l" rtl="0" eaLnBrk="1" fontAlgn="base" hangingPunct="1">
              <a:spcBef>
                <a:spcPct val="0"/>
              </a:spcBef>
              <a:spcAft>
                <a:spcPct val="0"/>
              </a:spcAft>
              <a:defRPr sz="4000">
                <a:solidFill>
                  <a:schemeClr val="tx2"/>
                </a:solidFill>
                <a:latin typeface="Arial" charset="0"/>
              </a:defRPr>
            </a:lvl5pPr>
            <a:lvl6pPr marL="457200" algn="l" rtl="0" eaLnBrk="1" fontAlgn="base" hangingPunct="1">
              <a:spcBef>
                <a:spcPct val="0"/>
              </a:spcBef>
              <a:spcAft>
                <a:spcPct val="0"/>
              </a:spcAft>
              <a:defRPr sz="4000">
                <a:solidFill>
                  <a:schemeClr val="tx2"/>
                </a:solidFill>
                <a:latin typeface="Arial" charset="0"/>
              </a:defRPr>
            </a:lvl6pPr>
            <a:lvl7pPr marL="914400" algn="l" rtl="0" eaLnBrk="1" fontAlgn="base" hangingPunct="1">
              <a:spcBef>
                <a:spcPct val="0"/>
              </a:spcBef>
              <a:spcAft>
                <a:spcPct val="0"/>
              </a:spcAft>
              <a:defRPr sz="4000">
                <a:solidFill>
                  <a:schemeClr val="tx2"/>
                </a:solidFill>
                <a:latin typeface="Arial" charset="0"/>
              </a:defRPr>
            </a:lvl7pPr>
            <a:lvl8pPr marL="1371600" algn="l" rtl="0" eaLnBrk="1" fontAlgn="base" hangingPunct="1">
              <a:spcBef>
                <a:spcPct val="0"/>
              </a:spcBef>
              <a:spcAft>
                <a:spcPct val="0"/>
              </a:spcAft>
              <a:defRPr sz="4000">
                <a:solidFill>
                  <a:schemeClr val="tx2"/>
                </a:solidFill>
                <a:latin typeface="Arial" charset="0"/>
              </a:defRPr>
            </a:lvl8pPr>
            <a:lvl9pPr marL="1828800" algn="l" rtl="0" eaLnBrk="1" fontAlgn="base" hangingPunct="1">
              <a:spcBef>
                <a:spcPct val="0"/>
              </a:spcBef>
              <a:spcAft>
                <a:spcPct val="0"/>
              </a:spcAft>
              <a:defRPr sz="4000">
                <a:solidFill>
                  <a:schemeClr val="tx2"/>
                </a:solidFill>
                <a:latin typeface="Arial" charset="0"/>
              </a:defRPr>
            </a:lvl9pPr>
          </a:lstStyle>
          <a:p>
            <a:pPr algn="ctr">
              <a:defRPr/>
            </a:pPr>
            <a:endParaRPr lang="it-IT" dirty="0">
              <a:solidFill>
                <a:schemeClr val="tx1"/>
              </a:solidFill>
              <a:latin typeface="Arial" charset="0"/>
              <a:ea typeface="+mn-ea"/>
              <a:cs typeface="Arial" charset="0"/>
            </a:endParaRPr>
          </a:p>
        </p:txBody>
      </p:sp>
      <p:pic>
        <p:nvPicPr>
          <p:cNvPr id="9" name="Picture 2" descr="Uer Academy - Per lo sviluppo delle professionalità">
            <a:extLst>
              <a:ext uri="{FF2B5EF4-FFF2-40B4-BE49-F238E27FC236}">
                <a16:creationId xmlns:a16="http://schemas.microsoft.com/office/drawing/2014/main" id="{AFC56CD6-26A2-4360-9DE4-9E6D7C8A801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20072" y="404664"/>
            <a:ext cx="792088" cy="792088"/>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1">
            <a:extLst>
              <a:ext uri="{FF2B5EF4-FFF2-40B4-BE49-F238E27FC236}">
                <a16:creationId xmlns:a16="http://schemas.microsoft.com/office/drawing/2014/main" id="{CEF9BDA0-870C-4159-B735-8B2C876EF180}"/>
              </a:ext>
            </a:extLst>
          </p:cNvPr>
          <p:cNvSpPr>
            <a:spLocks noGrp="1"/>
          </p:cNvSpPr>
          <p:nvPr>
            <p:ph type="title"/>
          </p:nvPr>
        </p:nvSpPr>
        <p:spPr>
          <a:xfrm>
            <a:off x="457200" y="1052736"/>
            <a:ext cx="8229600" cy="936104"/>
          </a:xfrm>
        </p:spPr>
        <p:txBody>
          <a:bodyPr>
            <a:noAutofit/>
          </a:bodyPr>
          <a:lstStyle/>
          <a:p>
            <a:pPr algn="ctr"/>
            <a:r>
              <a:rPr lang="it-IT" sz="2800" dirty="0"/>
              <a:t>I reati contro la P.A.</a:t>
            </a:r>
            <a:br>
              <a:rPr lang="it-IT" sz="2800" dirty="0"/>
            </a:br>
            <a:r>
              <a:rPr lang="it-IT" sz="1800" dirty="0"/>
              <a:t>Pene per il corruttore ed estensione della fattispecie</a:t>
            </a:r>
          </a:p>
        </p:txBody>
      </p:sp>
      <p:sp>
        <p:nvSpPr>
          <p:cNvPr id="3" name="Segnaposto contenuto 2">
            <a:extLst>
              <a:ext uri="{FF2B5EF4-FFF2-40B4-BE49-F238E27FC236}">
                <a16:creationId xmlns:a16="http://schemas.microsoft.com/office/drawing/2014/main" id="{87AEFAAF-2725-4119-8F84-E74BEF337735}"/>
              </a:ext>
            </a:extLst>
          </p:cNvPr>
          <p:cNvSpPr>
            <a:spLocks noGrp="1"/>
          </p:cNvSpPr>
          <p:nvPr>
            <p:ph idx="1"/>
          </p:nvPr>
        </p:nvSpPr>
        <p:spPr>
          <a:xfrm>
            <a:off x="457200" y="1916832"/>
            <a:ext cx="8229600" cy="4536505"/>
          </a:xfrm>
        </p:spPr>
        <p:txBody>
          <a:bodyPr/>
          <a:lstStyle/>
          <a:p>
            <a:pPr algn="just">
              <a:buFont typeface="Wingdings" panose="05000000000000000000" pitchFamily="2" charset="2"/>
              <a:buChar char="v"/>
            </a:pPr>
            <a:r>
              <a:rPr lang="it-IT" sz="2000" dirty="0"/>
              <a:t>  Per </a:t>
            </a:r>
            <a:r>
              <a:rPr lang="it-IT" sz="2000" dirty="0">
                <a:solidFill>
                  <a:srgbClr val="C00000"/>
                </a:solidFill>
              </a:rPr>
              <a:t>l’art. 321 c.p.</a:t>
            </a:r>
            <a:r>
              <a:rPr lang="it-IT" sz="2000" dirty="0"/>
              <a:t>, le pene stabilite per il pubblico ufficiale o incaricato di un pubblico servizio che riceve denaro o altra utilità ai sensi degli articoli 318, 319, 319-bis e 319-ter del codice penale, si applicano anche al corruttore, ossia colui che dà o promette al pubblico ufficiale o all’incaricato di un pubblico servizio il denaro o altra utilità</a:t>
            </a:r>
          </a:p>
          <a:p>
            <a:pPr algn="just">
              <a:buFont typeface="Wingdings" panose="05000000000000000000" pitchFamily="2" charset="2"/>
              <a:buChar char="v"/>
            </a:pPr>
            <a:r>
              <a:rPr lang="it-IT" i="1" dirty="0"/>
              <a:t> </a:t>
            </a:r>
            <a:r>
              <a:rPr lang="it-IT" sz="2000" dirty="0">
                <a:solidFill>
                  <a:srgbClr val="C00000"/>
                </a:solidFill>
              </a:rPr>
              <a:t>L’art. 322-bis </a:t>
            </a:r>
            <a:r>
              <a:rPr lang="it-IT" sz="2000" dirty="0"/>
              <a:t>attua un’estensione soggettiva di alcuni tra i più significativi delitti dei pubblici ufficiali contro la P.A. a soggetti operanti su un piano comunitario (dell’Unione europea) e internazionale</a:t>
            </a:r>
          </a:p>
          <a:p>
            <a:pPr algn="just">
              <a:buFont typeface="Wingdings" panose="05000000000000000000" pitchFamily="2" charset="2"/>
              <a:buChar char="v"/>
            </a:pPr>
            <a:r>
              <a:rPr lang="it-IT" sz="2000" dirty="0"/>
              <a:t> Per </a:t>
            </a:r>
            <a:r>
              <a:rPr lang="it-IT" sz="2000" dirty="0">
                <a:solidFill>
                  <a:srgbClr val="C00000"/>
                </a:solidFill>
              </a:rPr>
              <a:t>l’art. 322-ter c.p. </a:t>
            </a:r>
            <a:r>
              <a:rPr lang="it-IT" sz="2000" dirty="0"/>
              <a:t>nel caso di condanna per un reato contro la P.A. compreso fra l’art. 314 e 320 c.p., si applica la confisca dei beni che ne costituiscono il profitto o il prezzo, salvo che essi appartengano a persona estranea al reato,</a:t>
            </a:r>
            <a:r>
              <a:rPr lang="it-IT" dirty="0"/>
              <a:t> </a:t>
            </a:r>
            <a:r>
              <a:rPr lang="it-IT" sz="2000" dirty="0"/>
              <a:t>ed è ordinato il pagamento di una somma equivalente al profitto del reato a titolo di riparazione in favore dell’amministrazione lesa</a:t>
            </a:r>
          </a:p>
        </p:txBody>
      </p:sp>
      <p:pic>
        <p:nvPicPr>
          <p:cNvPr id="4" name="Immagine 3" descr="Immagine che contiene testo, Carattere, Elementi grafici, grafica&#10;&#10;Descrizione generata automaticamente">
            <a:extLst>
              <a:ext uri="{FF2B5EF4-FFF2-40B4-BE49-F238E27FC236}">
                <a16:creationId xmlns:a16="http://schemas.microsoft.com/office/drawing/2014/main" id="{E0D954C0-EF9C-AC51-EAF1-24DBFF69753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75856" y="496164"/>
            <a:ext cx="1472850" cy="609087"/>
          </a:xfrm>
          <a:prstGeom prst="rect">
            <a:avLst/>
          </a:prstGeom>
        </p:spPr>
      </p:pic>
    </p:spTree>
    <p:extLst>
      <p:ext uri="{BB962C8B-B14F-4D97-AF65-F5344CB8AC3E}">
        <p14:creationId xmlns:p14="http://schemas.microsoft.com/office/powerpoint/2010/main" val="3807862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1">
            <a:extLst>
              <a:ext uri="{FF2B5EF4-FFF2-40B4-BE49-F238E27FC236}">
                <a16:creationId xmlns:a16="http://schemas.microsoft.com/office/drawing/2014/main" id="{B764FAF0-CEDA-46F9-8A54-BAF152CEA8A0}"/>
              </a:ext>
            </a:extLst>
          </p:cNvPr>
          <p:cNvSpPr txBox="1">
            <a:spLocks/>
          </p:cNvSpPr>
          <p:nvPr/>
        </p:nvSpPr>
        <p:spPr>
          <a:xfrm>
            <a:off x="745989" y="1340768"/>
            <a:ext cx="7772400" cy="5400601"/>
          </a:xfrm>
          <a:prstGeom prst="rect">
            <a:avLst/>
          </a:prstGeom>
        </p:spPr>
        <p:txBody>
          <a:bodyPr vert="horz" lIns="91440" tIns="45720" rIns="91440" bIns="45720" rtlCol="0" anchor="ctr">
            <a:normAutofit/>
          </a:bodyPr>
          <a:lstStyle>
            <a:lvl1pPr algn="l" rtl="0" eaLnBrk="1" fontAlgn="base" hangingPunct="1">
              <a:spcBef>
                <a:spcPct val="0"/>
              </a:spcBef>
              <a:spcAft>
                <a:spcPct val="0"/>
              </a:spcAft>
              <a:defRPr sz="4000" kern="1200" spc="-1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Arial" charset="0"/>
              </a:defRPr>
            </a:lvl2pPr>
            <a:lvl3pPr algn="l" rtl="0" eaLnBrk="1" fontAlgn="base" hangingPunct="1">
              <a:spcBef>
                <a:spcPct val="0"/>
              </a:spcBef>
              <a:spcAft>
                <a:spcPct val="0"/>
              </a:spcAft>
              <a:defRPr sz="4000">
                <a:solidFill>
                  <a:schemeClr val="tx2"/>
                </a:solidFill>
                <a:latin typeface="Arial" charset="0"/>
              </a:defRPr>
            </a:lvl3pPr>
            <a:lvl4pPr algn="l" rtl="0" eaLnBrk="1" fontAlgn="base" hangingPunct="1">
              <a:spcBef>
                <a:spcPct val="0"/>
              </a:spcBef>
              <a:spcAft>
                <a:spcPct val="0"/>
              </a:spcAft>
              <a:defRPr sz="4000">
                <a:solidFill>
                  <a:schemeClr val="tx2"/>
                </a:solidFill>
                <a:latin typeface="Arial" charset="0"/>
              </a:defRPr>
            </a:lvl4pPr>
            <a:lvl5pPr algn="l" rtl="0" eaLnBrk="1" fontAlgn="base" hangingPunct="1">
              <a:spcBef>
                <a:spcPct val="0"/>
              </a:spcBef>
              <a:spcAft>
                <a:spcPct val="0"/>
              </a:spcAft>
              <a:defRPr sz="4000">
                <a:solidFill>
                  <a:schemeClr val="tx2"/>
                </a:solidFill>
                <a:latin typeface="Arial" charset="0"/>
              </a:defRPr>
            </a:lvl5pPr>
            <a:lvl6pPr marL="457200" algn="l" rtl="0" eaLnBrk="1" fontAlgn="base" hangingPunct="1">
              <a:spcBef>
                <a:spcPct val="0"/>
              </a:spcBef>
              <a:spcAft>
                <a:spcPct val="0"/>
              </a:spcAft>
              <a:defRPr sz="4000">
                <a:solidFill>
                  <a:schemeClr val="tx2"/>
                </a:solidFill>
                <a:latin typeface="Arial" charset="0"/>
              </a:defRPr>
            </a:lvl6pPr>
            <a:lvl7pPr marL="914400" algn="l" rtl="0" eaLnBrk="1" fontAlgn="base" hangingPunct="1">
              <a:spcBef>
                <a:spcPct val="0"/>
              </a:spcBef>
              <a:spcAft>
                <a:spcPct val="0"/>
              </a:spcAft>
              <a:defRPr sz="4000">
                <a:solidFill>
                  <a:schemeClr val="tx2"/>
                </a:solidFill>
                <a:latin typeface="Arial" charset="0"/>
              </a:defRPr>
            </a:lvl7pPr>
            <a:lvl8pPr marL="1371600" algn="l" rtl="0" eaLnBrk="1" fontAlgn="base" hangingPunct="1">
              <a:spcBef>
                <a:spcPct val="0"/>
              </a:spcBef>
              <a:spcAft>
                <a:spcPct val="0"/>
              </a:spcAft>
              <a:defRPr sz="4000">
                <a:solidFill>
                  <a:schemeClr val="tx2"/>
                </a:solidFill>
                <a:latin typeface="Arial" charset="0"/>
              </a:defRPr>
            </a:lvl8pPr>
            <a:lvl9pPr marL="1828800" algn="l" rtl="0" eaLnBrk="1" fontAlgn="base" hangingPunct="1">
              <a:spcBef>
                <a:spcPct val="0"/>
              </a:spcBef>
              <a:spcAft>
                <a:spcPct val="0"/>
              </a:spcAft>
              <a:defRPr sz="4000">
                <a:solidFill>
                  <a:schemeClr val="tx2"/>
                </a:solidFill>
                <a:latin typeface="Arial" charset="0"/>
              </a:defRPr>
            </a:lvl9pPr>
          </a:lstStyle>
          <a:p>
            <a:pPr algn="ctr">
              <a:defRPr/>
            </a:pPr>
            <a:endParaRPr lang="it-IT" dirty="0">
              <a:solidFill>
                <a:schemeClr val="tx1"/>
              </a:solidFill>
              <a:latin typeface="Arial" charset="0"/>
              <a:ea typeface="+mn-ea"/>
              <a:cs typeface="Arial" charset="0"/>
            </a:endParaRPr>
          </a:p>
        </p:txBody>
      </p:sp>
      <p:pic>
        <p:nvPicPr>
          <p:cNvPr id="9" name="Picture 2" descr="Uer Academy - Per lo sviluppo delle professionalità">
            <a:extLst>
              <a:ext uri="{FF2B5EF4-FFF2-40B4-BE49-F238E27FC236}">
                <a16:creationId xmlns:a16="http://schemas.microsoft.com/office/drawing/2014/main" id="{AFC56CD6-26A2-4360-9DE4-9E6D7C8A801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20072" y="404664"/>
            <a:ext cx="792088" cy="792088"/>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1">
            <a:extLst>
              <a:ext uri="{FF2B5EF4-FFF2-40B4-BE49-F238E27FC236}">
                <a16:creationId xmlns:a16="http://schemas.microsoft.com/office/drawing/2014/main" id="{CEF9BDA0-870C-4159-B735-8B2C876EF180}"/>
              </a:ext>
            </a:extLst>
          </p:cNvPr>
          <p:cNvSpPr>
            <a:spLocks noGrp="1"/>
          </p:cNvSpPr>
          <p:nvPr>
            <p:ph type="title"/>
          </p:nvPr>
        </p:nvSpPr>
        <p:spPr>
          <a:xfrm>
            <a:off x="457200" y="1052736"/>
            <a:ext cx="8229600" cy="936104"/>
          </a:xfrm>
        </p:spPr>
        <p:txBody>
          <a:bodyPr>
            <a:noAutofit/>
          </a:bodyPr>
          <a:lstStyle/>
          <a:p>
            <a:pPr algn="ctr"/>
            <a:r>
              <a:rPr lang="it-IT" sz="2800" dirty="0"/>
              <a:t>I reati contro la P.A.</a:t>
            </a:r>
            <a:br>
              <a:rPr lang="it-IT" sz="2800" dirty="0"/>
            </a:br>
            <a:r>
              <a:rPr lang="it-IT" sz="1800" dirty="0"/>
              <a:t>Istigazione alla corruzione</a:t>
            </a:r>
          </a:p>
        </p:txBody>
      </p:sp>
      <p:sp>
        <p:nvSpPr>
          <p:cNvPr id="3" name="Segnaposto contenuto 2">
            <a:extLst>
              <a:ext uri="{FF2B5EF4-FFF2-40B4-BE49-F238E27FC236}">
                <a16:creationId xmlns:a16="http://schemas.microsoft.com/office/drawing/2014/main" id="{87AEFAAF-2725-4119-8F84-E74BEF337735}"/>
              </a:ext>
            </a:extLst>
          </p:cNvPr>
          <p:cNvSpPr>
            <a:spLocks noGrp="1"/>
          </p:cNvSpPr>
          <p:nvPr>
            <p:ph idx="1"/>
          </p:nvPr>
        </p:nvSpPr>
        <p:spPr>
          <a:xfrm>
            <a:off x="457200" y="2204863"/>
            <a:ext cx="8229600" cy="4536505"/>
          </a:xfrm>
        </p:spPr>
        <p:txBody>
          <a:bodyPr/>
          <a:lstStyle/>
          <a:p>
            <a:pPr algn="just">
              <a:buFont typeface="Wingdings" panose="05000000000000000000" pitchFamily="2" charset="2"/>
              <a:buChar char="v"/>
            </a:pPr>
            <a:r>
              <a:rPr lang="it-IT" sz="2000" dirty="0"/>
              <a:t>  </a:t>
            </a:r>
            <a:r>
              <a:rPr lang="it-IT" sz="2000" dirty="0">
                <a:solidFill>
                  <a:srgbClr val="C00000"/>
                </a:solidFill>
              </a:rPr>
              <a:t>L’articolo 322 c.p.</a:t>
            </a:r>
            <a:r>
              <a:rPr lang="it-IT" sz="2000" dirty="0"/>
              <a:t> disciplina il reato di istigazione alla corruzione, fattispecie autonoma di delitto di mera condotta, poiché si realizza nei casi in cui </a:t>
            </a:r>
            <a:r>
              <a:rPr lang="it-IT" sz="2000" dirty="0">
                <a:solidFill>
                  <a:srgbClr val="C00000"/>
                </a:solidFill>
              </a:rPr>
              <a:t>il privato induce il pubblico dipendente alla corruzione </a:t>
            </a:r>
            <a:r>
              <a:rPr lang="it-IT" sz="2000" dirty="0"/>
              <a:t>con offerta di denaro o altra utilità, ma l’evento corruttivo non viene portato a compimento in quanto l’offerta non viene accettata</a:t>
            </a:r>
          </a:p>
          <a:p>
            <a:pPr algn="just">
              <a:buFont typeface="Wingdings" panose="05000000000000000000" pitchFamily="2" charset="2"/>
              <a:buChar char="v"/>
            </a:pPr>
            <a:r>
              <a:rPr lang="it-IT" sz="2000" dirty="0"/>
              <a:t> Per l’art. 322 c.p. “chiunque offre o promette denaro od altra utilità non dovuti ad un pubblico ufficiale o ad un incaricato di un pubblico servizio, per l’esercizio delle sue funzioni o dei suoi poteri, soggiace, qualora l’offerta o la promessa non sia accettata, alla pena stabilita nel primo comma dell’articolo 318, ridotta di un terzo”</a:t>
            </a:r>
          </a:p>
          <a:p>
            <a:pPr algn="just">
              <a:buFont typeface="Wingdings" panose="05000000000000000000" pitchFamily="2" charset="2"/>
              <a:buChar char="v"/>
            </a:pPr>
            <a:r>
              <a:rPr lang="it-IT" sz="2000" dirty="0"/>
              <a:t> Se l’offerta vuole indurre un pubblico dipendente ad omettere o a ritardare un atto del suo ufficio, o a fare un atto contrario ai suoi doveri, il colpevole soggiace, qualora l’offerta o la promessa non sia accettata, alla pena stabilita all’articolo 319, ridotta di un terzo</a:t>
            </a:r>
          </a:p>
        </p:txBody>
      </p:sp>
      <p:pic>
        <p:nvPicPr>
          <p:cNvPr id="4" name="Immagine 3" descr="Immagine che contiene testo, Carattere, Elementi grafici, grafica&#10;&#10;Descrizione generata automaticamente">
            <a:extLst>
              <a:ext uri="{FF2B5EF4-FFF2-40B4-BE49-F238E27FC236}">
                <a16:creationId xmlns:a16="http://schemas.microsoft.com/office/drawing/2014/main" id="{42CAB202-4376-EC60-E803-21B85A1F16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75856" y="496164"/>
            <a:ext cx="1472850" cy="609087"/>
          </a:xfrm>
          <a:prstGeom prst="rect">
            <a:avLst/>
          </a:prstGeom>
        </p:spPr>
      </p:pic>
    </p:spTree>
    <p:extLst>
      <p:ext uri="{BB962C8B-B14F-4D97-AF65-F5344CB8AC3E}">
        <p14:creationId xmlns:p14="http://schemas.microsoft.com/office/powerpoint/2010/main" val="13048618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1">
            <a:extLst>
              <a:ext uri="{FF2B5EF4-FFF2-40B4-BE49-F238E27FC236}">
                <a16:creationId xmlns:a16="http://schemas.microsoft.com/office/drawing/2014/main" id="{B764FAF0-CEDA-46F9-8A54-BAF152CEA8A0}"/>
              </a:ext>
            </a:extLst>
          </p:cNvPr>
          <p:cNvSpPr txBox="1">
            <a:spLocks/>
          </p:cNvSpPr>
          <p:nvPr/>
        </p:nvSpPr>
        <p:spPr>
          <a:xfrm>
            <a:off x="745989" y="1340768"/>
            <a:ext cx="7772400" cy="5400601"/>
          </a:xfrm>
          <a:prstGeom prst="rect">
            <a:avLst/>
          </a:prstGeom>
        </p:spPr>
        <p:txBody>
          <a:bodyPr vert="horz" lIns="91440" tIns="45720" rIns="91440" bIns="45720" rtlCol="0" anchor="ctr">
            <a:normAutofit/>
          </a:bodyPr>
          <a:lstStyle>
            <a:lvl1pPr algn="l" rtl="0" eaLnBrk="1" fontAlgn="base" hangingPunct="1">
              <a:spcBef>
                <a:spcPct val="0"/>
              </a:spcBef>
              <a:spcAft>
                <a:spcPct val="0"/>
              </a:spcAft>
              <a:defRPr sz="4000" kern="1200" spc="-1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Arial" charset="0"/>
              </a:defRPr>
            </a:lvl2pPr>
            <a:lvl3pPr algn="l" rtl="0" eaLnBrk="1" fontAlgn="base" hangingPunct="1">
              <a:spcBef>
                <a:spcPct val="0"/>
              </a:spcBef>
              <a:spcAft>
                <a:spcPct val="0"/>
              </a:spcAft>
              <a:defRPr sz="4000">
                <a:solidFill>
                  <a:schemeClr val="tx2"/>
                </a:solidFill>
                <a:latin typeface="Arial" charset="0"/>
              </a:defRPr>
            </a:lvl3pPr>
            <a:lvl4pPr algn="l" rtl="0" eaLnBrk="1" fontAlgn="base" hangingPunct="1">
              <a:spcBef>
                <a:spcPct val="0"/>
              </a:spcBef>
              <a:spcAft>
                <a:spcPct val="0"/>
              </a:spcAft>
              <a:defRPr sz="4000">
                <a:solidFill>
                  <a:schemeClr val="tx2"/>
                </a:solidFill>
                <a:latin typeface="Arial" charset="0"/>
              </a:defRPr>
            </a:lvl4pPr>
            <a:lvl5pPr algn="l" rtl="0" eaLnBrk="1" fontAlgn="base" hangingPunct="1">
              <a:spcBef>
                <a:spcPct val="0"/>
              </a:spcBef>
              <a:spcAft>
                <a:spcPct val="0"/>
              </a:spcAft>
              <a:defRPr sz="4000">
                <a:solidFill>
                  <a:schemeClr val="tx2"/>
                </a:solidFill>
                <a:latin typeface="Arial" charset="0"/>
              </a:defRPr>
            </a:lvl5pPr>
            <a:lvl6pPr marL="457200" algn="l" rtl="0" eaLnBrk="1" fontAlgn="base" hangingPunct="1">
              <a:spcBef>
                <a:spcPct val="0"/>
              </a:spcBef>
              <a:spcAft>
                <a:spcPct val="0"/>
              </a:spcAft>
              <a:defRPr sz="4000">
                <a:solidFill>
                  <a:schemeClr val="tx2"/>
                </a:solidFill>
                <a:latin typeface="Arial" charset="0"/>
              </a:defRPr>
            </a:lvl6pPr>
            <a:lvl7pPr marL="914400" algn="l" rtl="0" eaLnBrk="1" fontAlgn="base" hangingPunct="1">
              <a:spcBef>
                <a:spcPct val="0"/>
              </a:spcBef>
              <a:spcAft>
                <a:spcPct val="0"/>
              </a:spcAft>
              <a:defRPr sz="4000">
                <a:solidFill>
                  <a:schemeClr val="tx2"/>
                </a:solidFill>
                <a:latin typeface="Arial" charset="0"/>
              </a:defRPr>
            </a:lvl7pPr>
            <a:lvl8pPr marL="1371600" algn="l" rtl="0" eaLnBrk="1" fontAlgn="base" hangingPunct="1">
              <a:spcBef>
                <a:spcPct val="0"/>
              </a:spcBef>
              <a:spcAft>
                <a:spcPct val="0"/>
              </a:spcAft>
              <a:defRPr sz="4000">
                <a:solidFill>
                  <a:schemeClr val="tx2"/>
                </a:solidFill>
                <a:latin typeface="Arial" charset="0"/>
              </a:defRPr>
            </a:lvl8pPr>
            <a:lvl9pPr marL="1828800" algn="l" rtl="0" eaLnBrk="1" fontAlgn="base" hangingPunct="1">
              <a:spcBef>
                <a:spcPct val="0"/>
              </a:spcBef>
              <a:spcAft>
                <a:spcPct val="0"/>
              </a:spcAft>
              <a:defRPr sz="4000">
                <a:solidFill>
                  <a:schemeClr val="tx2"/>
                </a:solidFill>
                <a:latin typeface="Arial" charset="0"/>
              </a:defRPr>
            </a:lvl9pPr>
          </a:lstStyle>
          <a:p>
            <a:pPr algn="ctr">
              <a:defRPr/>
            </a:pPr>
            <a:endParaRPr lang="it-IT" dirty="0">
              <a:solidFill>
                <a:schemeClr val="tx1"/>
              </a:solidFill>
              <a:latin typeface="Arial" charset="0"/>
              <a:ea typeface="+mn-ea"/>
              <a:cs typeface="Arial" charset="0"/>
            </a:endParaRPr>
          </a:p>
        </p:txBody>
      </p:sp>
      <p:pic>
        <p:nvPicPr>
          <p:cNvPr id="9" name="Picture 2" descr="Uer Academy - Per lo sviluppo delle professionalità">
            <a:extLst>
              <a:ext uri="{FF2B5EF4-FFF2-40B4-BE49-F238E27FC236}">
                <a16:creationId xmlns:a16="http://schemas.microsoft.com/office/drawing/2014/main" id="{AFC56CD6-26A2-4360-9DE4-9E6D7C8A801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20072" y="404664"/>
            <a:ext cx="792088" cy="792088"/>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1">
            <a:extLst>
              <a:ext uri="{FF2B5EF4-FFF2-40B4-BE49-F238E27FC236}">
                <a16:creationId xmlns:a16="http://schemas.microsoft.com/office/drawing/2014/main" id="{CEF9BDA0-870C-4159-B735-8B2C876EF180}"/>
              </a:ext>
            </a:extLst>
          </p:cNvPr>
          <p:cNvSpPr>
            <a:spLocks noGrp="1"/>
          </p:cNvSpPr>
          <p:nvPr>
            <p:ph type="title"/>
          </p:nvPr>
        </p:nvSpPr>
        <p:spPr>
          <a:xfrm>
            <a:off x="457200" y="1052736"/>
            <a:ext cx="8229600" cy="936104"/>
          </a:xfrm>
        </p:spPr>
        <p:txBody>
          <a:bodyPr>
            <a:noAutofit/>
          </a:bodyPr>
          <a:lstStyle/>
          <a:p>
            <a:pPr algn="ctr"/>
            <a:r>
              <a:rPr lang="it-IT" sz="2800" dirty="0"/>
              <a:t>I reati contro la P.A.</a:t>
            </a:r>
            <a:br>
              <a:rPr lang="it-IT" sz="2800" dirty="0"/>
            </a:br>
            <a:r>
              <a:rPr lang="it-IT" sz="1800" dirty="0"/>
              <a:t>Istigazione alla corruzione</a:t>
            </a:r>
          </a:p>
        </p:txBody>
      </p:sp>
      <p:sp>
        <p:nvSpPr>
          <p:cNvPr id="3" name="Segnaposto contenuto 2">
            <a:extLst>
              <a:ext uri="{FF2B5EF4-FFF2-40B4-BE49-F238E27FC236}">
                <a16:creationId xmlns:a16="http://schemas.microsoft.com/office/drawing/2014/main" id="{87AEFAAF-2725-4119-8F84-E74BEF337735}"/>
              </a:ext>
            </a:extLst>
          </p:cNvPr>
          <p:cNvSpPr>
            <a:spLocks noGrp="1"/>
          </p:cNvSpPr>
          <p:nvPr>
            <p:ph idx="1"/>
          </p:nvPr>
        </p:nvSpPr>
        <p:spPr>
          <a:xfrm>
            <a:off x="457200" y="2204863"/>
            <a:ext cx="8229600" cy="4536505"/>
          </a:xfrm>
        </p:spPr>
        <p:txBody>
          <a:bodyPr/>
          <a:lstStyle/>
          <a:p>
            <a:pPr algn="just">
              <a:buFont typeface="Wingdings" panose="05000000000000000000" pitchFamily="2" charset="2"/>
              <a:buChar char="v"/>
            </a:pPr>
            <a:r>
              <a:rPr lang="it-IT" sz="2000" dirty="0"/>
              <a:t>  Gli ultimi due commi dell’art. 322 c.p. prevedono che alle pene previste ex articoli 318 e 319 c.p. ridotte di un terzo siano soggetti anche i pubblici ufficiali o incaricati di pubblico servizio che sollecitino una promessa o dazione di denaro o altra utilità da parte di un privato, rispettivamente per le finalità indicate dall’art. 318 c.p. e 319 c.p.</a:t>
            </a:r>
          </a:p>
          <a:p>
            <a:pPr algn="just">
              <a:buFont typeface="Wingdings" panose="05000000000000000000" pitchFamily="2" charset="2"/>
              <a:buChar char="v"/>
            </a:pPr>
            <a:r>
              <a:rPr lang="it-IT" sz="2000" dirty="0"/>
              <a:t> Negli articoli sulla corruzione si parla di denaro o altra utilità poiché il bene oggetto del </a:t>
            </a:r>
            <a:r>
              <a:rPr lang="it-IT" sz="2000" i="1" dirty="0" err="1"/>
              <a:t>pactum</a:t>
            </a:r>
            <a:r>
              <a:rPr lang="it-IT" sz="2000" i="1" dirty="0"/>
              <a:t> </a:t>
            </a:r>
            <a:r>
              <a:rPr lang="it-IT" sz="2000" i="1" dirty="0" err="1"/>
              <a:t>sceleris</a:t>
            </a:r>
            <a:r>
              <a:rPr lang="it-IT" sz="2000" i="1" dirty="0"/>
              <a:t> </a:t>
            </a:r>
            <a:r>
              <a:rPr lang="it-IT" sz="2000" dirty="0"/>
              <a:t>può essere diverso dal denaro (anche beni immateriali, come una promozione sul lavoro), e può essere anche a favore di persona esterna al rapporto corruttore/corrotto (ad es. l’assunzione di un figlio o un amico)</a:t>
            </a:r>
          </a:p>
        </p:txBody>
      </p:sp>
      <p:pic>
        <p:nvPicPr>
          <p:cNvPr id="4" name="Immagine 3" descr="Immagine che contiene testo, Carattere, Elementi grafici, grafica&#10;&#10;Descrizione generata automaticamente">
            <a:extLst>
              <a:ext uri="{FF2B5EF4-FFF2-40B4-BE49-F238E27FC236}">
                <a16:creationId xmlns:a16="http://schemas.microsoft.com/office/drawing/2014/main" id="{098784A1-2100-4CA2-28D6-4E07309B2EA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75856" y="492534"/>
            <a:ext cx="1472850" cy="609087"/>
          </a:xfrm>
          <a:prstGeom prst="rect">
            <a:avLst/>
          </a:prstGeom>
        </p:spPr>
      </p:pic>
    </p:spTree>
    <p:extLst>
      <p:ext uri="{BB962C8B-B14F-4D97-AF65-F5344CB8AC3E}">
        <p14:creationId xmlns:p14="http://schemas.microsoft.com/office/powerpoint/2010/main" val="30687924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1">
            <a:extLst>
              <a:ext uri="{FF2B5EF4-FFF2-40B4-BE49-F238E27FC236}">
                <a16:creationId xmlns:a16="http://schemas.microsoft.com/office/drawing/2014/main" id="{B764FAF0-CEDA-46F9-8A54-BAF152CEA8A0}"/>
              </a:ext>
            </a:extLst>
          </p:cNvPr>
          <p:cNvSpPr txBox="1">
            <a:spLocks/>
          </p:cNvSpPr>
          <p:nvPr/>
        </p:nvSpPr>
        <p:spPr>
          <a:xfrm>
            <a:off x="745989" y="1340768"/>
            <a:ext cx="7772400" cy="5400601"/>
          </a:xfrm>
          <a:prstGeom prst="rect">
            <a:avLst/>
          </a:prstGeom>
        </p:spPr>
        <p:txBody>
          <a:bodyPr vert="horz" lIns="91440" tIns="45720" rIns="91440" bIns="45720" rtlCol="0" anchor="ctr">
            <a:normAutofit/>
          </a:bodyPr>
          <a:lstStyle>
            <a:lvl1pPr algn="l" rtl="0" eaLnBrk="1" fontAlgn="base" hangingPunct="1">
              <a:spcBef>
                <a:spcPct val="0"/>
              </a:spcBef>
              <a:spcAft>
                <a:spcPct val="0"/>
              </a:spcAft>
              <a:defRPr sz="4000" kern="1200" spc="-1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Arial" charset="0"/>
              </a:defRPr>
            </a:lvl2pPr>
            <a:lvl3pPr algn="l" rtl="0" eaLnBrk="1" fontAlgn="base" hangingPunct="1">
              <a:spcBef>
                <a:spcPct val="0"/>
              </a:spcBef>
              <a:spcAft>
                <a:spcPct val="0"/>
              </a:spcAft>
              <a:defRPr sz="4000">
                <a:solidFill>
                  <a:schemeClr val="tx2"/>
                </a:solidFill>
                <a:latin typeface="Arial" charset="0"/>
              </a:defRPr>
            </a:lvl3pPr>
            <a:lvl4pPr algn="l" rtl="0" eaLnBrk="1" fontAlgn="base" hangingPunct="1">
              <a:spcBef>
                <a:spcPct val="0"/>
              </a:spcBef>
              <a:spcAft>
                <a:spcPct val="0"/>
              </a:spcAft>
              <a:defRPr sz="4000">
                <a:solidFill>
                  <a:schemeClr val="tx2"/>
                </a:solidFill>
                <a:latin typeface="Arial" charset="0"/>
              </a:defRPr>
            </a:lvl4pPr>
            <a:lvl5pPr algn="l" rtl="0" eaLnBrk="1" fontAlgn="base" hangingPunct="1">
              <a:spcBef>
                <a:spcPct val="0"/>
              </a:spcBef>
              <a:spcAft>
                <a:spcPct val="0"/>
              </a:spcAft>
              <a:defRPr sz="4000">
                <a:solidFill>
                  <a:schemeClr val="tx2"/>
                </a:solidFill>
                <a:latin typeface="Arial" charset="0"/>
              </a:defRPr>
            </a:lvl5pPr>
            <a:lvl6pPr marL="457200" algn="l" rtl="0" eaLnBrk="1" fontAlgn="base" hangingPunct="1">
              <a:spcBef>
                <a:spcPct val="0"/>
              </a:spcBef>
              <a:spcAft>
                <a:spcPct val="0"/>
              </a:spcAft>
              <a:defRPr sz="4000">
                <a:solidFill>
                  <a:schemeClr val="tx2"/>
                </a:solidFill>
                <a:latin typeface="Arial" charset="0"/>
              </a:defRPr>
            </a:lvl6pPr>
            <a:lvl7pPr marL="914400" algn="l" rtl="0" eaLnBrk="1" fontAlgn="base" hangingPunct="1">
              <a:spcBef>
                <a:spcPct val="0"/>
              </a:spcBef>
              <a:spcAft>
                <a:spcPct val="0"/>
              </a:spcAft>
              <a:defRPr sz="4000">
                <a:solidFill>
                  <a:schemeClr val="tx2"/>
                </a:solidFill>
                <a:latin typeface="Arial" charset="0"/>
              </a:defRPr>
            </a:lvl7pPr>
            <a:lvl8pPr marL="1371600" algn="l" rtl="0" eaLnBrk="1" fontAlgn="base" hangingPunct="1">
              <a:spcBef>
                <a:spcPct val="0"/>
              </a:spcBef>
              <a:spcAft>
                <a:spcPct val="0"/>
              </a:spcAft>
              <a:defRPr sz="4000">
                <a:solidFill>
                  <a:schemeClr val="tx2"/>
                </a:solidFill>
                <a:latin typeface="Arial" charset="0"/>
              </a:defRPr>
            </a:lvl8pPr>
            <a:lvl9pPr marL="1828800" algn="l" rtl="0" eaLnBrk="1" fontAlgn="base" hangingPunct="1">
              <a:spcBef>
                <a:spcPct val="0"/>
              </a:spcBef>
              <a:spcAft>
                <a:spcPct val="0"/>
              </a:spcAft>
              <a:defRPr sz="4000">
                <a:solidFill>
                  <a:schemeClr val="tx2"/>
                </a:solidFill>
                <a:latin typeface="Arial" charset="0"/>
              </a:defRPr>
            </a:lvl9pPr>
          </a:lstStyle>
          <a:p>
            <a:pPr algn="ctr">
              <a:defRPr/>
            </a:pPr>
            <a:endParaRPr lang="it-IT" dirty="0">
              <a:solidFill>
                <a:schemeClr val="tx1"/>
              </a:solidFill>
              <a:latin typeface="Arial" charset="0"/>
              <a:ea typeface="+mn-ea"/>
              <a:cs typeface="Arial" charset="0"/>
            </a:endParaRPr>
          </a:p>
        </p:txBody>
      </p:sp>
      <p:pic>
        <p:nvPicPr>
          <p:cNvPr id="9" name="Picture 2" descr="Uer Academy - Per lo sviluppo delle professionalità">
            <a:extLst>
              <a:ext uri="{FF2B5EF4-FFF2-40B4-BE49-F238E27FC236}">
                <a16:creationId xmlns:a16="http://schemas.microsoft.com/office/drawing/2014/main" id="{AFC56CD6-26A2-4360-9DE4-9E6D7C8A801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20072" y="404664"/>
            <a:ext cx="792088" cy="792088"/>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1">
            <a:extLst>
              <a:ext uri="{FF2B5EF4-FFF2-40B4-BE49-F238E27FC236}">
                <a16:creationId xmlns:a16="http://schemas.microsoft.com/office/drawing/2014/main" id="{CEF9BDA0-870C-4159-B735-8B2C876EF180}"/>
              </a:ext>
            </a:extLst>
          </p:cNvPr>
          <p:cNvSpPr>
            <a:spLocks noGrp="1"/>
          </p:cNvSpPr>
          <p:nvPr>
            <p:ph type="title"/>
          </p:nvPr>
        </p:nvSpPr>
        <p:spPr>
          <a:xfrm>
            <a:off x="457200" y="1052736"/>
            <a:ext cx="8229600" cy="936104"/>
          </a:xfrm>
        </p:spPr>
        <p:txBody>
          <a:bodyPr>
            <a:noAutofit/>
          </a:bodyPr>
          <a:lstStyle/>
          <a:p>
            <a:pPr algn="ctr"/>
            <a:r>
              <a:rPr lang="it-IT" sz="2800" dirty="0"/>
              <a:t>I reati contro la P.A.</a:t>
            </a:r>
            <a:br>
              <a:rPr lang="it-IT" sz="2800" dirty="0"/>
            </a:br>
            <a:r>
              <a:rPr lang="it-IT" sz="1800" dirty="0"/>
              <a:t>Definizione di corruzione</a:t>
            </a:r>
          </a:p>
        </p:txBody>
      </p:sp>
      <p:sp>
        <p:nvSpPr>
          <p:cNvPr id="3" name="Segnaposto contenuto 2">
            <a:extLst>
              <a:ext uri="{FF2B5EF4-FFF2-40B4-BE49-F238E27FC236}">
                <a16:creationId xmlns:a16="http://schemas.microsoft.com/office/drawing/2014/main" id="{87AEFAAF-2725-4119-8F84-E74BEF337735}"/>
              </a:ext>
            </a:extLst>
          </p:cNvPr>
          <p:cNvSpPr>
            <a:spLocks noGrp="1"/>
          </p:cNvSpPr>
          <p:nvPr>
            <p:ph idx="1"/>
          </p:nvPr>
        </p:nvSpPr>
        <p:spPr>
          <a:xfrm>
            <a:off x="457200" y="2204864"/>
            <a:ext cx="8229600" cy="4272136"/>
          </a:xfrm>
        </p:spPr>
        <p:txBody>
          <a:bodyPr/>
          <a:lstStyle/>
          <a:p>
            <a:pPr algn="just">
              <a:buFont typeface="Wingdings" panose="05000000000000000000" pitchFamily="2" charset="2"/>
              <a:buChar char="v"/>
            </a:pPr>
            <a:r>
              <a:rPr lang="it-IT" sz="2000" dirty="0"/>
              <a:t> La definizione di corruzione non si può, tuttavia, limitare rigidamente alla fattispecie penale, in quanto troppo ristretta nel suo contenuto</a:t>
            </a:r>
          </a:p>
          <a:p>
            <a:pPr algn="just">
              <a:buFont typeface="Wingdings" panose="05000000000000000000" pitchFamily="2" charset="2"/>
              <a:buChar char="v"/>
            </a:pPr>
            <a:r>
              <a:rPr lang="it-IT" sz="2000" dirty="0"/>
              <a:t> La scelta operata dalle più importanti convenzioni internazionali è orientata verso l’allontanamento dal reato di corruzione in sé considerato, preferendo specifici reati espressione di atti corruttivi, quali peculato e malversazione, traffico di influenze, abuso di potere e d’ufficio, illecito arricchimento, riciclaggio (reati sentinella)</a:t>
            </a:r>
          </a:p>
          <a:p>
            <a:pPr algn="just">
              <a:buFont typeface="Wingdings" panose="05000000000000000000" pitchFamily="2" charset="2"/>
              <a:buChar char="v"/>
            </a:pPr>
            <a:r>
              <a:rPr lang="it-IT" sz="2000" dirty="0"/>
              <a:t> Negli ultimi anni si sono diffuse in ambito penale le regole premiali per coloro che restituiscono quanto sottratto, con la previsione di sconti di pena consistenti. Ciò potrebbe, tuttavia, costituire un’arma a doppio taglio, poiché pur se incentiva l’imputato per reati di corruzione alla riparazione, rischia di svilire la portata deterrente delle sanzioni</a:t>
            </a:r>
          </a:p>
        </p:txBody>
      </p:sp>
      <p:pic>
        <p:nvPicPr>
          <p:cNvPr id="4" name="Immagine 3" descr="Immagine che contiene testo, Carattere, Elementi grafici, grafica&#10;&#10;Descrizione generata automaticamente">
            <a:extLst>
              <a:ext uri="{FF2B5EF4-FFF2-40B4-BE49-F238E27FC236}">
                <a16:creationId xmlns:a16="http://schemas.microsoft.com/office/drawing/2014/main" id="{148304F3-0480-D2BB-8BEE-F9FB9209C0F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75856" y="496164"/>
            <a:ext cx="1472850" cy="609087"/>
          </a:xfrm>
          <a:prstGeom prst="rect">
            <a:avLst/>
          </a:prstGeom>
        </p:spPr>
      </p:pic>
    </p:spTree>
    <p:extLst>
      <p:ext uri="{BB962C8B-B14F-4D97-AF65-F5344CB8AC3E}">
        <p14:creationId xmlns:p14="http://schemas.microsoft.com/office/powerpoint/2010/main" val="26213636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1">
            <a:extLst>
              <a:ext uri="{FF2B5EF4-FFF2-40B4-BE49-F238E27FC236}">
                <a16:creationId xmlns:a16="http://schemas.microsoft.com/office/drawing/2014/main" id="{B764FAF0-CEDA-46F9-8A54-BAF152CEA8A0}"/>
              </a:ext>
            </a:extLst>
          </p:cNvPr>
          <p:cNvSpPr txBox="1">
            <a:spLocks/>
          </p:cNvSpPr>
          <p:nvPr/>
        </p:nvSpPr>
        <p:spPr>
          <a:xfrm>
            <a:off x="745989" y="1340768"/>
            <a:ext cx="7772400" cy="5400601"/>
          </a:xfrm>
          <a:prstGeom prst="rect">
            <a:avLst/>
          </a:prstGeom>
        </p:spPr>
        <p:txBody>
          <a:bodyPr vert="horz" lIns="91440" tIns="45720" rIns="91440" bIns="45720" rtlCol="0" anchor="ctr">
            <a:normAutofit/>
          </a:bodyPr>
          <a:lstStyle>
            <a:lvl1pPr algn="l" rtl="0" eaLnBrk="1" fontAlgn="base" hangingPunct="1">
              <a:spcBef>
                <a:spcPct val="0"/>
              </a:spcBef>
              <a:spcAft>
                <a:spcPct val="0"/>
              </a:spcAft>
              <a:defRPr sz="4000" kern="1200" spc="-1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Arial" charset="0"/>
              </a:defRPr>
            </a:lvl2pPr>
            <a:lvl3pPr algn="l" rtl="0" eaLnBrk="1" fontAlgn="base" hangingPunct="1">
              <a:spcBef>
                <a:spcPct val="0"/>
              </a:spcBef>
              <a:spcAft>
                <a:spcPct val="0"/>
              </a:spcAft>
              <a:defRPr sz="4000">
                <a:solidFill>
                  <a:schemeClr val="tx2"/>
                </a:solidFill>
                <a:latin typeface="Arial" charset="0"/>
              </a:defRPr>
            </a:lvl3pPr>
            <a:lvl4pPr algn="l" rtl="0" eaLnBrk="1" fontAlgn="base" hangingPunct="1">
              <a:spcBef>
                <a:spcPct val="0"/>
              </a:spcBef>
              <a:spcAft>
                <a:spcPct val="0"/>
              </a:spcAft>
              <a:defRPr sz="4000">
                <a:solidFill>
                  <a:schemeClr val="tx2"/>
                </a:solidFill>
                <a:latin typeface="Arial" charset="0"/>
              </a:defRPr>
            </a:lvl4pPr>
            <a:lvl5pPr algn="l" rtl="0" eaLnBrk="1" fontAlgn="base" hangingPunct="1">
              <a:spcBef>
                <a:spcPct val="0"/>
              </a:spcBef>
              <a:spcAft>
                <a:spcPct val="0"/>
              </a:spcAft>
              <a:defRPr sz="4000">
                <a:solidFill>
                  <a:schemeClr val="tx2"/>
                </a:solidFill>
                <a:latin typeface="Arial" charset="0"/>
              </a:defRPr>
            </a:lvl5pPr>
            <a:lvl6pPr marL="457200" algn="l" rtl="0" eaLnBrk="1" fontAlgn="base" hangingPunct="1">
              <a:spcBef>
                <a:spcPct val="0"/>
              </a:spcBef>
              <a:spcAft>
                <a:spcPct val="0"/>
              </a:spcAft>
              <a:defRPr sz="4000">
                <a:solidFill>
                  <a:schemeClr val="tx2"/>
                </a:solidFill>
                <a:latin typeface="Arial" charset="0"/>
              </a:defRPr>
            </a:lvl6pPr>
            <a:lvl7pPr marL="914400" algn="l" rtl="0" eaLnBrk="1" fontAlgn="base" hangingPunct="1">
              <a:spcBef>
                <a:spcPct val="0"/>
              </a:spcBef>
              <a:spcAft>
                <a:spcPct val="0"/>
              </a:spcAft>
              <a:defRPr sz="4000">
                <a:solidFill>
                  <a:schemeClr val="tx2"/>
                </a:solidFill>
                <a:latin typeface="Arial" charset="0"/>
              </a:defRPr>
            </a:lvl7pPr>
            <a:lvl8pPr marL="1371600" algn="l" rtl="0" eaLnBrk="1" fontAlgn="base" hangingPunct="1">
              <a:spcBef>
                <a:spcPct val="0"/>
              </a:spcBef>
              <a:spcAft>
                <a:spcPct val="0"/>
              </a:spcAft>
              <a:defRPr sz="4000">
                <a:solidFill>
                  <a:schemeClr val="tx2"/>
                </a:solidFill>
                <a:latin typeface="Arial" charset="0"/>
              </a:defRPr>
            </a:lvl8pPr>
            <a:lvl9pPr marL="1828800" algn="l" rtl="0" eaLnBrk="1" fontAlgn="base" hangingPunct="1">
              <a:spcBef>
                <a:spcPct val="0"/>
              </a:spcBef>
              <a:spcAft>
                <a:spcPct val="0"/>
              </a:spcAft>
              <a:defRPr sz="4000">
                <a:solidFill>
                  <a:schemeClr val="tx2"/>
                </a:solidFill>
                <a:latin typeface="Arial" charset="0"/>
              </a:defRPr>
            </a:lvl9pPr>
          </a:lstStyle>
          <a:p>
            <a:pPr algn="ctr">
              <a:defRPr/>
            </a:pPr>
            <a:endParaRPr lang="it-IT" dirty="0">
              <a:solidFill>
                <a:schemeClr val="tx1"/>
              </a:solidFill>
              <a:latin typeface="Arial" charset="0"/>
              <a:ea typeface="+mn-ea"/>
              <a:cs typeface="Arial" charset="0"/>
            </a:endParaRPr>
          </a:p>
        </p:txBody>
      </p:sp>
      <p:pic>
        <p:nvPicPr>
          <p:cNvPr id="9" name="Picture 2" descr="Uer Academy - Per lo sviluppo delle professionalità">
            <a:extLst>
              <a:ext uri="{FF2B5EF4-FFF2-40B4-BE49-F238E27FC236}">
                <a16:creationId xmlns:a16="http://schemas.microsoft.com/office/drawing/2014/main" id="{AFC56CD6-26A2-4360-9DE4-9E6D7C8A801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20072" y="404664"/>
            <a:ext cx="792088" cy="792088"/>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1">
            <a:extLst>
              <a:ext uri="{FF2B5EF4-FFF2-40B4-BE49-F238E27FC236}">
                <a16:creationId xmlns:a16="http://schemas.microsoft.com/office/drawing/2014/main" id="{CEF9BDA0-870C-4159-B735-8B2C876EF180}"/>
              </a:ext>
            </a:extLst>
          </p:cNvPr>
          <p:cNvSpPr>
            <a:spLocks noGrp="1"/>
          </p:cNvSpPr>
          <p:nvPr>
            <p:ph type="title"/>
          </p:nvPr>
        </p:nvSpPr>
        <p:spPr>
          <a:xfrm>
            <a:off x="457200" y="1052736"/>
            <a:ext cx="8229600" cy="936104"/>
          </a:xfrm>
        </p:spPr>
        <p:txBody>
          <a:bodyPr>
            <a:noAutofit/>
          </a:bodyPr>
          <a:lstStyle/>
          <a:p>
            <a:pPr algn="ctr"/>
            <a:r>
              <a:rPr lang="it-IT" sz="2800" dirty="0"/>
              <a:t>I reati contro la P.A.</a:t>
            </a:r>
            <a:br>
              <a:rPr lang="it-IT" sz="2800" dirty="0"/>
            </a:br>
            <a:r>
              <a:rPr lang="it-IT" sz="1800" dirty="0"/>
              <a:t>Altri reati contro la P.A.</a:t>
            </a:r>
          </a:p>
        </p:txBody>
      </p:sp>
      <p:sp>
        <p:nvSpPr>
          <p:cNvPr id="3" name="Segnaposto contenuto 2">
            <a:extLst>
              <a:ext uri="{FF2B5EF4-FFF2-40B4-BE49-F238E27FC236}">
                <a16:creationId xmlns:a16="http://schemas.microsoft.com/office/drawing/2014/main" id="{87AEFAAF-2725-4119-8F84-E74BEF337735}"/>
              </a:ext>
            </a:extLst>
          </p:cNvPr>
          <p:cNvSpPr>
            <a:spLocks noGrp="1"/>
          </p:cNvSpPr>
          <p:nvPr>
            <p:ph idx="1"/>
          </p:nvPr>
        </p:nvSpPr>
        <p:spPr>
          <a:xfrm>
            <a:off x="457200" y="2204863"/>
            <a:ext cx="8229600" cy="4680521"/>
          </a:xfrm>
        </p:spPr>
        <p:txBody>
          <a:bodyPr/>
          <a:lstStyle/>
          <a:p>
            <a:pPr algn="just">
              <a:buFont typeface="Wingdings" panose="05000000000000000000" pitchFamily="2" charset="2"/>
              <a:buChar char="v"/>
            </a:pPr>
            <a:r>
              <a:rPr lang="it-IT" sz="2000" dirty="0"/>
              <a:t> Per </a:t>
            </a:r>
            <a:r>
              <a:rPr lang="it-IT" sz="2000" dirty="0">
                <a:solidFill>
                  <a:srgbClr val="C00000"/>
                </a:solidFill>
              </a:rPr>
              <a:t>l’art. 323 c.p. </a:t>
            </a:r>
            <a:r>
              <a:rPr lang="it-IT" sz="2000" dirty="0"/>
              <a:t>(abuso d’ufficio) il </a:t>
            </a:r>
            <a:r>
              <a:rPr lang="it-IT" sz="2000" dirty="0" err="1"/>
              <a:t>p.u</a:t>
            </a:r>
            <a:r>
              <a:rPr lang="it-IT" sz="2000" dirty="0"/>
              <a:t>. o incaricato di pubblico servizio che nell’esercizio delle funzioni violi norme di legge, ovvero omettendo di astenersi in presenza di un interesse proprio o di un prossimo congiunto o negli altri casi prescritti, intenzionalmente procuri a sé o ad altri un ingiusto vantaggio patrimoniale ovvero arreca ad altri un danno ingiusto, è punito con la reclusione da 1 a 4 anni</a:t>
            </a:r>
          </a:p>
          <a:p>
            <a:pPr algn="just">
              <a:buFont typeface="Wingdings" panose="05000000000000000000" pitchFamily="2" charset="2"/>
              <a:buChar char="v"/>
            </a:pPr>
            <a:r>
              <a:rPr lang="it-IT" sz="2000" dirty="0"/>
              <a:t> Il reato di abuso d’ufficio punisce il pubblico ufficiale o incaricato di un pubblico servizio che, in una condizione di conflitto di interessi, e comunque violando i propri obblighi o doveri, procura a sé o ad altri un ingiusto vantaggio patrimoniale ovvero arreca ad altri un danno ingiusto</a:t>
            </a:r>
          </a:p>
          <a:p>
            <a:pPr algn="just">
              <a:buFont typeface="Wingdings" panose="05000000000000000000" pitchFamily="2" charset="2"/>
              <a:buChar char="v"/>
            </a:pPr>
            <a:r>
              <a:rPr lang="it-IT" sz="2000" dirty="0"/>
              <a:t> Il reato è a dolo specifico, poiché il </a:t>
            </a:r>
            <a:r>
              <a:rPr lang="it-IT" sz="2000" dirty="0" err="1"/>
              <a:t>p.u</a:t>
            </a:r>
            <a:r>
              <a:rPr lang="it-IT" sz="2000" dirty="0"/>
              <a:t>. deve procurarsi un ingiusto vantaggio patrimoniale o arrecare ad altri un danno ingiusto</a:t>
            </a:r>
          </a:p>
        </p:txBody>
      </p:sp>
      <p:pic>
        <p:nvPicPr>
          <p:cNvPr id="4" name="Immagine 3" descr="Immagine che contiene testo, Carattere, Elementi grafici, grafica&#10;&#10;Descrizione generata automaticamente">
            <a:extLst>
              <a:ext uri="{FF2B5EF4-FFF2-40B4-BE49-F238E27FC236}">
                <a16:creationId xmlns:a16="http://schemas.microsoft.com/office/drawing/2014/main" id="{3F31BFBB-8C0F-5683-3A64-A4E7D54B1CB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87504" y="480566"/>
            <a:ext cx="1472850" cy="609087"/>
          </a:xfrm>
          <a:prstGeom prst="rect">
            <a:avLst/>
          </a:prstGeom>
        </p:spPr>
      </p:pic>
    </p:spTree>
    <p:extLst>
      <p:ext uri="{BB962C8B-B14F-4D97-AF65-F5344CB8AC3E}">
        <p14:creationId xmlns:p14="http://schemas.microsoft.com/office/powerpoint/2010/main" val="24018347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1">
            <a:extLst>
              <a:ext uri="{FF2B5EF4-FFF2-40B4-BE49-F238E27FC236}">
                <a16:creationId xmlns:a16="http://schemas.microsoft.com/office/drawing/2014/main" id="{B764FAF0-CEDA-46F9-8A54-BAF152CEA8A0}"/>
              </a:ext>
            </a:extLst>
          </p:cNvPr>
          <p:cNvSpPr txBox="1">
            <a:spLocks/>
          </p:cNvSpPr>
          <p:nvPr/>
        </p:nvSpPr>
        <p:spPr>
          <a:xfrm>
            <a:off x="745989" y="1340768"/>
            <a:ext cx="7772400" cy="5400601"/>
          </a:xfrm>
          <a:prstGeom prst="rect">
            <a:avLst/>
          </a:prstGeom>
        </p:spPr>
        <p:txBody>
          <a:bodyPr vert="horz" lIns="91440" tIns="45720" rIns="91440" bIns="45720" rtlCol="0" anchor="ctr">
            <a:normAutofit/>
          </a:bodyPr>
          <a:lstStyle>
            <a:lvl1pPr algn="l" rtl="0" eaLnBrk="1" fontAlgn="base" hangingPunct="1">
              <a:spcBef>
                <a:spcPct val="0"/>
              </a:spcBef>
              <a:spcAft>
                <a:spcPct val="0"/>
              </a:spcAft>
              <a:defRPr sz="4000" kern="1200" spc="-1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Arial" charset="0"/>
              </a:defRPr>
            </a:lvl2pPr>
            <a:lvl3pPr algn="l" rtl="0" eaLnBrk="1" fontAlgn="base" hangingPunct="1">
              <a:spcBef>
                <a:spcPct val="0"/>
              </a:spcBef>
              <a:spcAft>
                <a:spcPct val="0"/>
              </a:spcAft>
              <a:defRPr sz="4000">
                <a:solidFill>
                  <a:schemeClr val="tx2"/>
                </a:solidFill>
                <a:latin typeface="Arial" charset="0"/>
              </a:defRPr>
            </a:lvl3pPr>
            <a:lvl4pPr algn="l" rtl="0" eaLnBrk="1" fontAlgn="base" hangingPunct="1">
              <a:spcBef>
                <a:spcPct val="0"/>
              </a:spcBef>
              <a:spcAft>
                <a:spcPct val="0"/>
              </a:spcAft>
              <a:defRPr sz="4000">
                <a:solidFill>
                  <a:schemeClr val="tx2"/>
                </a:solidFill>
                <a:latin typeface="Arial" charset="0"/>
              </a:defRPr>
            </a:lvl4pPr>
            <a:lvl5pPr algn="l" rtl="0" eaLnBrk="1" fontAlgn="base" hangingPunct="1">
              <a:spcBef>
                <a:spcPct val="0"/>
              </a:spcBef>
              <a:spcAft>
                <a:spcPct val="0"/>
              </a:spcAft>
              <a:defRPr sz="4000">
                <a:solidFill>
                  <a:schemeClr val="tx2"/>
                </a:solidFill>
                <a:latin typeface="Arial" charset="0"/>
              </a:defRPr>
            </a:lvl5pPr>
            <a:lvl6pPr marL="457200" algn="l" rtl="0" eaLnBrk="1" fontAlgn="base" hangingPunct="1">
              <a:spcBef>
                <a:spcPct val="0"/>
              </a:spcBef>
              <a:spcAft>
                <a:spcPct val="0"/>
              </a:spcAft>
              <a:defRPr sz="4000">
                <a:solidFill>
                  <a:schemeClr val="tx2"/>
                </a:solidFill>
                <a:latin typeface="Arial" charset="0"/>
              </a:defRPr>
            </a:lvl6pPr>
            <a:lvl7pPr marL="914400" algn="l" rtl="0" eaLnBrk="1" fontAlgn="base" hangingPunct="1">
              <a:spcBef>
                <a:spcPct val="0"/>
              </a:spcBef>
              <a:spcAft>
                <a:spcPct val="0"/>
              </a:spcAft>
              <a:defRPr sz="4000">
                <a:solidFill>
                  <a:schemeClr val="tx2"/>
                </a:solidFill>
                <a:latin typeface="Arial" charset="0"/>
              </a:defRPr>
            </a:lvl7pPr>
            <a:lvl8pPr marL="1371600" algn="l" rtl="0" eaLnBrk="1" fontAlgn="base" hangingPunct="1">
              <a:spcBef>
                <a:spcPct val="0"/>
              </a:spcBef>
              <a:spcAft>
                <a:spcPct val="0"/>
              </a:spcAft>
              <a:defRPr sz="4000">
                <a:solidFill>
                  <a:schemeClr val="tx2"/>
                </a:solidFill>
                <a:latin typeface="Arial" charset="0"/>
              </a:defRPr>
            </a:lvl8pPr>
            <a:lvl9pPr marL="1828800" algn="l" rtl="0" eaLnBrk="1" fontAlgn="base" hangingPunct="1">
              <a:spcBef>
                <a:spcPct val="0"/>
              </a:spcBef>
              <a:spcAft>
                <a:spcPct val="0"/>
              </a:spcAft>
              <a:defRPr sz="4000">
                <a:solidFill>
                  <a:schemeClr val="tx2"/>
                </a:solidFill>
                <a:latin typeface="Arial" charset="0"/>
              </a:defRPr>
            </a:lvl9pPr>
          </a:lstStyle>
          <a:p>
            <a:pPr algn="ctr">
              <a:defRPr/>
            </a:pPr>
            <a:endParaRPr lang="it-IT" dirty="0">
              <a:solidFill>
                <a:schemeClr val="tx1"/>
              </a:solidFill>
              <a:latin typeface="Arial" charset="0"/>
              <a:ea typeface="+mn-ea"/>
              <a:cs typeface="Arial" charset="0"/>
            </a:endParaRPr>
          </a:p>
        </p:txBody>
      </p:sp>
      <p:pic>
        <p:nvPicPr>
          <p:cNvPr id="9" name="Picture 2" descr="Uer Academy - Per lo sviluppo delle professionalità">
            <a:extLst>
              <a:ext uri="{FF2B5EF4-FFF2-40B4-BE49-F238E27FC236}">
                <a16:creationId xmlns:a16="http://schemas.microsoft.com/office/drawing/2014/main" id="{AFC56CD6-26A2-4360-9DE4-9E6D7C8A801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20072" y="404664"/>
            <a:ext cx="792088" cy="792088"/>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1">
            <a:extLst>
              <a:ext uri="{FF2B5EF4-FFF2-40B4-BE49-F238E27FC236}">
                <a16:creationId xmlns:a16="http://schemas.microsoft.com/office/drawing/2014/main" id="{CEF9BDA0-870C-4159-B735-8B2C876EF180}"/>
              </a:ext>
            </a:extLst>
          </p:cNvPr>
          <p:cNvSpPr>
            <a:spLocks noGrp="1"/>
          </p:cNvSpPr>
          <p:nvPr>
            <p:ph type="title"/>
          </p:nvPr>
        </p:nvSpPr>
        <p:spPr>
          <a:xfrm>
            <a:off x="457200" y="1052736"/>
            <a:ext cx="8229600" cy="936104"/>
          </a:xfrm>
        </p:spPr>
        <p:txBody>
          <a:bodyPr>
            <a:noAutofit/>
          </a:bodyPr>
          <a:lstStyle/>
          <a:p>
            <a:pPr algn="ctr"/>
            <a:r>
              <a:rPr lang="it-IT" sz="2800" dirty="0"/>
              <a:t>I reati contro la P.A.</a:t>
            </a:r>
            <a:br>
              <a:rPr lang="it-IT" sz="2800" dirty="0"/>
            </a:br>
            <a:r>
              <a:rPr lang="it-IT" sz="1800" dirty="0"/>
              <a:t>Altri reati contro la P.A.</a:t>
            </a:r>
          </a:p>
        </p:txBody>
      </p:sp>
      <p:sp>
        <p:nvSpPr>
          <p:cNvPr id="3" name="Segnaposto contenuto 2">
            <a:extLst>
              <a:ext uri="{FF2B5EF4-FFF2-40B4-BE49-F238E27FC236}">
                <a16:creationId xmlns:a16="http://schemas.microsoft.com/office/drawing/2014/main" id="{87AEFAAF-2725-4119-8F84-E74BEF337735}"/>
              </a:ext>
            </a:extLst>
          </p:cNvPr>
          <p:cNvSpPr>
            <a:spLocks noGrp="1"/>
          </p:cNvSpPr>
          <p:nvPr>
            <p:ph idx="1"/>
          </p:nvPr>
        </p:nvSpPr>
        <p:spPr>
          <a:xfrm>
            <a:off x="457200" y="2204864"/>
            <a:ext cx="8229600" cy="4272136"/>
          </a:xfrm>
        </p:spPr>
        <p:txBody>
          <a:bodyPr/>
          <a:lstStyle/>
          <a:p>
            <a:pPr algn="just">
              <a:buFont typeface="Wingdings" panose="05000000000000000000" pitchFamily="2" charset="2"/>
              <a:buChar char="v"/>
            </a:pPr>
            <a:r>
              <a:rPr lang="it-IT" sz="2000" dirty="0"/>
              <a:t> Per l’art. 323 c.p. “Salvo che il fatto non costituisca un più grave reato, il pubblico ufficiale o l’incaricato di pubblico servizio che, nello svolgimento delle funzioni o del servizio, in violazione di specifiche regole di condotta espressamente previste dalla legge o da atti aventi forza di legge e dalle quali non residuino margini di discrezionalità, ovvero omettendo di astenersi in presenza di un interesse proprio o di un prossimo congiunto o negli altri casi prescritti, intenzionalmente procura a sé o ad altri un ingiusto vantaggio patrimoniale ovvero arreca ad altri un danno ingiusto, è punito con la reclusione da uno a quattro anni. La pena è aumentata nei casi in cui il vantaggio o il danno hanno carattere di rilevante gravità” </a:t>
            </a:r>
          </a:p>
          <a:p>
            <a:pPr algn="just">
              <a:buFont typeface="Wingdings" panose="05000000000000000000" pitchFamily="2" charset="2"/>
              <a:buChar char="v"/>
            </a:pPr>
            <a:endParaRPr lang="it-IT" sz="2000" dirty="0"/>
          </a:p>
        </p:txBody>
      </p:sp>
      <p:pic>
        <p:nvPicPr>
          <p:cNvPr id="4" name="Immagine 3" descr="Immagine che contiene testo, Carattere, Elementi grafici, grafica&#10;&#10;Descrizione generata automaticamente">
            <a:extLst>
              <a:ext uri="{FF2B5EF4-FFF2-40B4-BE49-F238E27FC236}">
                <a16:creationId xmlns:a16="http://schemas.microsoft.com/office/drawing/2014/main" id="{F96B854D-990D-23C2-F88A-1FB45BF90B9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75856" y="467312"/>
            <a:ext cx="1472850" cy="609087"/>
          </a:xfrm>
          <a:prstGeom prst="rect">
            <a:avLst/>
          </a:prstGeom>
        </p:spPr>
      </p:pic>
    </p:spTree>
    <p:extLst>
      <p:ext uri="{BB962C8B-B14F-4D97-AF65-F5344CB8AC3E}">
        <p14:creationId xmlns:p14="http://schemas.microsoft.com/office/powerpoint/2010/main" val="10328652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1">
            <a:extLst>
              <a:ext uri="{FF2B5EF4-FFF2-40B4-BE49-F238E27FC236}">
                <a16:creationId xmlns:a16="http://schemas.microsoft.com/office/drawing/2014/main" id="{B764FAF0-CEDA-46F9-8A54-BAF152CEA8A0}"/>
              </a:ext>
            </a:extLst>
          </p:cNvPr>
          <p:cNvSpPr txBox="1">
            <a:spLocks/>
          </p:cNvSpPr>
          <p:nvPr/>
        </p:nvSpPr>
        <p:spPr>
          <a:xfrm>
            <a:off x="745989" y="1340768"/>
            <a:ext cx="7772400" cy="5400601"/>
          </a:xfrm>
          <a:prstGeom prst="rect">
            <a:avLst/>
          </a:prstGeom>
        </p:spPr>
        <p:txBody>
          <a:bodyPr vert="horz" lIns="91440" tIns="45720" rIns="91440" bIns="45720" rtlCol="0" anchor="ctr">
            <a:normAutofit/>
          </a:bodyPr>
          <a:lstStyle>
            <a:lvl1pPr algn="l" rtl="0" eaLnBrk="1" fontAlgn="base" hangingPunct="1">
              <a:spcBef>
                <a:spcPct val="0"/>
              </a:spcBef>
              <a:spcAft>
                <a:spcPct val="0"/>
              </a:spcAft>
              <a:defRPr sz="4000" kern="1200" spc="-1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Arial" charset="0"/>
              </a:defRPr>
            </a:lvl2pPr>
            <a:lvl3pPr algn="l" rtl="0" eaLnBrk="1" fontAlgn="base" hangingPunct="1">
              <a:spcBef>
                <a:spcPct val="0"/>
              </a:spcBef>
              <a:spcAft>
                <a:spcPct val="0"/>
              </a:spcAft>
              <a:defRPr sz="4000">
                <a:solidFill>
                  <a:schemeClr val="tx2"/>
                </a:solidFill>
                <a:latin typeface="Arial" charset="0"/>
              </a:defRPr>
            </a:lvl3pPr>
            <a:lvl4pPr algn="l" rtl="0" eaLnBrk="1" fontAlgn="base" hangingPunct="1">
              <a:spcBef>
                <a:spcPct val="0"/>
              </a:spcBef>
              <a:spcAft>
                <a:spcPct val="0"/>
              </a:spcAft>
              <a:defRPr sz="4000">
                <a:solidFill>
                  <a:schemeClr val="tx2"/>
                </a:solidFill>
                <a:latin typeface="Arial" charset="0"/>
              </a:defRPr>
            </a:lvl4pPr>
            <a:lvl5pPr algn="l" rtl="0" eaLnBrk="1" fontAlgn="base" hangingPunct="1">
              <a:spcBef>
                <a:spcPct val="0"/>
              </a:spcBef>
              <a:spcAft>
                <a:spcPct val="0"/>
              </a:spcAft>
              <a:defRPr sz="4000">
                <a:solidFill>
                  <a:schemeClr val="tx2"/>
                </a:solidFill>
                <a:latin typeface="Arial" charset="0"/>
              </a:defRPr>
            </a:lvl5pPr>
            <a:lvl6pPr marL="457200" algn="l" rtl="0" eaLnBrk="1" fontAlgn="base" hangingPunct="1">
              <a:spcBef>
                <a:spcPct val="0"/>
              </a:spcBef>
              <a:spcAft>
                <a:spcPct val="0"/>
              </a:spcAft>
              <a:defRPr sz="4000">
                <a:solidFill>
                  <a:schemeClr val="tx2"/>
                </a:solidFill>
                <a:latin typeface="Arial" charset="0"/>
              </a:defRPr>
            </a:lvl6pPr>
            <a:lvl7pPr marL="914400" algn="l" rtl="0" eaLnBrk="1" fontAlgn="base" hangingPunct="1">
              <a:spcBef>
                <a:spcPct val="0"/>
              </a:spcBef>
              <a:spcAft>
                <a:spcPct val="0"/>
              </a:spcAft>
              <a:defRPr sz="4000">
                <a:solidFill>
                  <a:schemeClr val="tx2"/>
                </a:solidFill>
                <a:latin typeface="Arial" charset="0"/>
              </a:defRPr>
            </a:lvl7pPr>
            <a:lvl8pPr marL="1371600" algn="l" rtl="0" eaLnBrk="1" fontAlgn="base" hangingPunct="1">
              <a:spcBef>
                <a:spcPct val="0"/>
              </a:spcBef>
              <a:spcAft>
                <a:spcPct val="0"/>
              </a:spcAft>
              <a:defRPr sz="4000">
                <a:solidFill>
                  <a:schemeClr val="tx2"/>
                </a:solidFill>
                <a:latin typeface="Arial" charset="0"/>
              </a:defRPr>
            </a:lvl8pPr>
            <a:lvl9pPr marL="1828800" algn="l" rtl="0" eaLnBrk="1" fontAlgn="base" hangingPunct="1">
              <a:spcBef>
                <a:spcPct val="0"/>
              </a:spcBef>
              <a:spcAft>
                <a:spcPct val="0"/>
              </a:spcAft>
              <a:defRPr sz="4000">
                <a:solidFill>
                  <a:schemeClr val="tx2"/>
                </a:solidFill>
                <a:latin typeface="Arial" charset="0"/>
              </a:defRPr>
            </a:lvl9pPr>
          </a:lstStyle>
          <a:p>
            <a:pPr algn="ctr">
              <a:defRPr/>
            </a:pPr>
            <a:endParaRPr lang="it-IT" dirty="0">
              <a:solidFill>
                <a:schemeClr val="tx1"/>
              </a:solidFill>
              <a:latin typeface="Arial" charset="0"/>
              <a:ea typeface="+mn-ea"/>
              <a:cs typeface="Arial" charset="0"/>
            </a:endParaRPr>
          </a:p>
        </p:txBody>
      </p:sp>
      <p:pic>
        <p:nvPicPr>
          <p:cNvPr id="9" name="Picture 2" descr="Uer Academy - Per lo sviluppo delle professionalità">
            <a:extLst>
              <a:ext uri="{FF2B5EF4-FFF2-40B4-BE49-F238E27FC236}">
                <a16:creationId xmlns:a16="http://schemas.microsoft.com/office/drawing/2014/main" id="{AFC56CD6-26A2-4360-9DE4-9E6D7C8A801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20072" y="404664"/>
            <a:ext cx="792088" cy="792088"/>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1">
            <a:extLst>
              <a:ext uri="{FF2B5EF4-FFF2-40B4-BE49-F238E27FC236}">
                <a16:creationId xmlns:a16="http://schemas.microsoft.com/office/drawing/2014/main" id="{CEF9BDA0-870C-4159-B735-8B2C876EF180}"/>
              </a:ext>
            </a:extLst>
          </p:cNvPr>
          <p:cNvSpPr>
            <a:spLocks noGrp="1"/>
          </p:cNvSpPr>
          <p:nvPr>
            <p:ph type="title"/>
          </p:nvPr>
        </p:nvSpPr>
        <p:spPr>
          <a:xfrm>
            <a:off x="457200" y="1052736"/>
            <a:ext cx="8229600" cy="936104"/>
          </a:xfrm>
        </p:spPr>
        <p:txBody>
          <a:bodyPr>
            <a:noAutofit/>
          </a:bodyPr>
          <a:lstStyle/>
          <a:p>
            <a:pPr algn="ctr"/>
            <a:r>
              <a:rPr lang="it-IT" sz="2800" dirty="0"/>
              <a:t>I reati contro la P.A.</a:t>
            </a:r>
            <a:br>
              <a:rPr lang="it-IT" sz="2800" dirty="0"/>
            </a:br>
            <a:r>
              <a:rPr lang="it-IT" sz="1800" dirty="0"/>
              <a:t>Altri reati contro la P.A.</a:t>
            </a:r>
          </a:p>
        </p:txBody>
      </p:sp>
      <p:sp>
        <p:nvSpPr>
          <p:cNvPr id="3" name="Segnaposto contenuto 2">
            <a:extLst>
              <a:ext uri="{FF2B5EF4-FFF2-40B4-BE49-F238E27FC236}">
                <a16:creationId xmlns:a16="http://schemas.microsoft.com/office/drawing/2014/main" id="{87AEFAAF-2725-4119-8F84-E74BEF337735}"/>
              </a:ext>
            </a:extLst>
          </p:cNvPr>
          <p:cNvSpPr>
            <a:spLocks noGrp="1"/>
          </p:cNvSpPr>
          <p:nvPr>
            <p:ph idx="1"/>
          </p:nvPr>
        </p:nvSpPr>
        <p:spPr>
          <a:xfrm>
            <a:off x="457200" y="2204864"/>
            <a:ext cx="8229600" cy="4272136"/>
          </a:xfrm>
        </p:spPr>
        <p:txBody>
          <a:bodyPr/>
          <a:lstStyle/>
          <a:p>
            <a:pPr algn="just">
              <a:buFont typeface="Wingdings" panose="05000000000000000000" pitchFamily="2" charset="2"/>
              <a:buChar char="v"/>
            </a:pPr>
            <a:r>
              <a:rPr lang="it-IT" sz="2000" dirty="0"/>
              <a:t> Nell’art. 323 c.p. la sanzione penale non è dovuta alla situazione di conflitto di interessi, ma alla mancata astensione in presenza di un interesse proprio o di un prossimo congiunto, unita al conseguimento dell’ingiusto vantaggio patrimoniale e della violazione dei propri doveri inerenti alla sua funzione</a:t>
            </a:r>
          </a:p>
          <a:p>
            <a:pPr algn="just">
              <a:buFont typeface="Wingdings" panose="05000000000000000000" pitchFamily="2" charset="2"/>
              <a:buChar char="v"/>
            </a:pPr>
            <a:r>
              <a:rPr lang="it-IT" sz="2000" dirty="0"/>
              <a:t> Per </a:t>
            </a:r>
            <a:r>
              <a:rPr lang="it-IT" sz="2000" dirty="0">
                <a:solidFill>
                  <a:srgbClr val="C00000"/>
                </a:solidFill>
              </a:rPr>
              <a:t>l’art. 328 c.p. </a:t>
            </a:r>
            <a:r>
              <a:rPr lang="it-IT" sz="2000" dirty="0"/>
              <a:t>(rifiuto e omissione di atti d’ufficio) il </a:t>
            </a:r>
            <a:r>
              <a:rPr lang="it-IT" sz="2000" dirty="0" err="1"/>
              <a:t>p.u</a:t>
            </a:r>
            <a:r>
              <a:rPr lang="it-IT" sz="2000" dirty="0"/>
              <a:t>. o incaricato di pubblico servizio che nell’esercizio delle funzioni indebitamente rifiuta un atto del suo ufficio che deve essere compiuto senza ritardo è punito con la reclusione da 6 mesi a 2 anni. Fuori da tali casi, se entro 30 giorni dalla richiesta di chi vi abbia interesse, questi non compie l’atto del suo ufficio e non risponde per esporre le ragioni del ritardo, è punito con la reclusione fino ad 1 anno </a:t>
            </a:r>
          </a:p>
          <a:p>
            <a:pPr algn="just">
              <a:buFont typeface="Wingdings" panose="05000000000000000000" pitchFamily="2" charset="2"/>
              <a:buChar char="v"/>
            </a:pPr>
            <a:endParaRPr lang="it-IT" sz="2000" dirty="0"/>
          </a:p>
        </p:txBody>
      </p:sp>
      <p:pic>
        <p:nvPicPr>
          <p:cNvPr id="4" name="Immagine 3" descr="Immagine che contiene testo, Carattere, Elementi grafici, grafica&#10;&#10;Descrizione generata automaticamente">
            <a:extLst>
              <a:ext uri="{FF2B5EF4-FFF2-40B4-BE49-F238E27FC236}">
                <a16:creationId xmlns:a16="http://schemas.microsoft.com/office/drawing/2014/main" id="{CA154981-29AC-E4ED-B562-BCFD03B279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75856" y="483823"/>
            <a:ext cx="1472850" cy="609087"/>
          </a:xfrm>
          <a:prstGeom prst="rect">
            <a:avLst/>
          </a:prstGeom>
        </p:spPr>
      </p:pic>
    </p:spTree>
    <p:extLst>
      <p:ext uri="{BB962C8B-B14F-4D97-AF65-F5344CB8AC3E}">
        <p14:creationId xmlns:p14="http://schemas.microsoft.com/office/powerpoint/2010/main" val="41894855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1">
            <a:extLst>
              <a:ext uri="{FF2B5EF4-FFF2-40B4-BE49-F238E27FC236}">
                <a16:creationId xmlns:a16="http://schemas.microsoft.com/office/drawing/2014/main" id="{B764FAF0-CEDA-46F9-8A54-BAF152CEA8A0}"/>
              </a:ext>
            </a:extLst>
          </p:cNvPr>
          <p:cNvSpPr txBox="1">
            <a:spLocks/>
          </p:cNvSpPr>
          <p:nvPr/>
        </p:nvSpPr>
        <p:spPr>
          <a:xfrm>
            <a:off x="745989" y="1340768"/>
            <a:ext cx="7772400" cy="5400601"/>
          </a:xfrm>
          <a:prstGeom prst="rect">
            <a:avLst/>
          </a:prstGeom>
        </p:spPr>
        <p:txBody>
          <a:bodyPr vert="horz" lIns="91440" tIns="45720" rIns="91440" bIns="45720" rtlCol="0" anchor="ctr">
            <a:normAutofit/>
          </a:bodyPr>
          <a:lstStyle>
            <a:lvl1pPr algn="l" rtl="0" eaLnBrk="1" fontAlgn="base" hangingPunct="1">
              <a:spcBef>
                <a:spcPct val="0"/>
              </a:spcBef>
              <a:spcAft>
                <a:spcPct val="0"/>
              </a:spcAft>
              <a:defRPr sz="4000" kern="1200" spc="-1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Arial" charset="0"/>
              </a:defRPr>
            </a:lvl2pPr>
            <a:lvl3pPr algn="l" rtl="0" eaLnBrk="1" fontAlgn="base" hangingPunct="1">
              <a:spcBef>
                <a:spcPct val="0"/>
              </a:spcBef>
              <a:spcAft>
                <a:spcPct val="0"/>
              </a:spcAft>
              <a:defRPr sz="4000">
                <a:solidFill>
                  <a:schemeClr val="tx2"/>
                </a:solidFill>
                <a:latin typeface="Arial" charset="0"/>
              </a:defRPr>
            </a:lvl3pPr>
            <a:lvl4pPr algn="l" rtl="0" eaLnBrk="1" fontAlgn="base" hangingPunct="1">
              <a:spcBef>
                <a:spcPct val="0"/>
              </a:spcBef>
              <a:spcAft>
                <a:spcPct val="0"/>
              </a:spcAft>
              <a:defRPr sz="4000">
                <a:solidFill>
                  <a:schemeClr val="tx2"/>
                </a:solidFill>
                <a:latin typeface="Arial" charset="0"/>
              </a:defRPr>
            </a:lvl4pPr>
            <a:lvl5pPr algn="l" rtl="0" eaLnBrk="1" fontAlgn="base" hangingPunct="1">
              <a:spcBef>
                <a:spcPct val="0"/>
              </a:spcBef>
              <a:spcAft>
                <a:spcPct val="0"/>
              </a:spcAft>
              <a:defRPr sz="4000">
                <a:solidFill>
                  <a:schemeClr val="tx2"/>
                </a:solidFill>
                <a:latin typeface="Arial" charset="0"/>
              </a:defRPr>
            </a:lvl5pPr>
            <a:lvl6pPr marL="457200" algn="l" rtl="0" eaLnBrk="1" fontAlgn="base" hangingPunct="1">
              <a:spcBef>
                <a:spcPct val="0"/>
              </a:spcBef>
              <a:spcAft>
                <a:spcPct val="0"/>
              </a:spcAft>
              <a:defRPr sz="4000">
                <a:solidFill>
                  <a:schemeClr val="tx2"/>
                </a:solidFill>
                <a:latin typeface="Arial" charset="0"/>
              </a:defRPr>
            </a:lvl6pPr>
            <a:lvl7pPr marL="914400" algn="l" rtl="0" eaLnBrk="1" fontAlgn="base" hangingPunct="1">
              <a:spcBef>
                <a:spcPct val="0"/>
              </a:spcBef>
              <a:spcAft>
                <a:spcPct val="0"/>
              </a:spcAft>
              <a:defRPr sz="4000">
                <a:solidFill>
                  <a:schemeClr val="tx2"/>
                </a:solidFill>
                <a:latin typeface="Arial" charset="0"/>
              </a:defRPr>
            </a:lvl7pPr>
            <a:lvl8pPr marL="1371600" algn="l" rtl="0" eaLnBrk="1" fontAlgn="base" hangingPunct="1">
              <a:spcBef>
                <a:spcPct val="0"/>
              </a:spcBef>
              <a:spcAft>
                <a:spcPct val="0"/>
              </a:spcAft>
              <a:defRPr sz="4000">
                <a:solidFill>
                  <a:schemeClr val="tx2"/>
                </a:solidFill>
                <a:latin typeface="Arial" charset="0"/>
              </a:defRPr>
            </a:lvl8pPr>
            <a:lvl9pPr marL="1828800" algn="l" rtl="0" eaLnBrk="1" fontAlgn="base" hangingPunct="1">
              <a:spcBef>
                <a:spcPct val="0"/>
              </a:spcBef>
              <a:spcAft>
                <a:spcPct val="0"/>
              </a:spcAft>
              <a:defRPr sz="4000">
                <a:solidFill>
                  <a:schemeClr val="tx2"/>
                </a:solidFill>
                <a:latin typeface="Arial" charset="0"/>
              </a:defRPr>
            </a:lvl9pPr>
          </a:lstStyle>
          <a:p>
            <a:pPr algn="ctr">
              <a:defRPr/>
            </a:pPr>
            <a:endParaRPr lang="it-IT" dirty="0">
              <a:solidFill>
                <a:schemeClr val="tx1"/>
              </a:solidFill>
              <a:latin typeface="Arial" charset="0"/>
              <a:ea typeface="+mn-ea"/>
              <a:cs typeface="Arial" charset="0"/>
            </a:endParaRPr>
          </a:p>
        </p:txBody>
      </p:sp>
      <p:pic>
        <p:nvPicPr>
          <p:cNvPr id="9" name="Picture 2" descr="Uer Academy - Per lo sviluppo delle professionalità">
            <a:extLst>
              <a:ext uri="{FF2B5EF4-FFF2-40B4-BE49-F238E27FC236}">
                <a16:creationId xmlns:a16="http://schemas.microsoft.com/office/drawing/2014/main" id="{AFC56CD6-26A2-4360-9DE4-9E6D7C8A801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20072" y="404664"/>
            <a:ext cx="792088" cy="792088"/>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1">
            <a:extLst>
              <a:ext uri="{FF2B5EF4-FFF2-40B4-BE49-F238E27FC236}">
                <a16:creationId xmlns:a16="http://schemas.microsoft.com/office/drawing/2014/main" id="{CEF9BDA0-870C-4159-B735-8B2C876EF180}"/>
              </a:ext>
            </a:extLst>
          </p:cNvPr>
          <p:cNvSpPr>
            <a:spLocks noGrp="1"/>
          </p:cNvSpPr>
          <p:nvPr>
            <p:ph type="title"/>
          </p:nvPr>
        </p:nvSpPr>
        <p:spPr>
          <a:xfrm>
            <a:off x="457200" y="1052736"/>
            <a:ext cx="8229600" cy="936104"/>
          </a:xfrm>
        </p:spPr>
        <p:txBody>
          <a:bodyPr>
            <a:noAutofit/>
          </a:bodyPr>
          <a:lstStyle/>
          <a:p>
            <a:pPr algn="ctr"/>
            <a:r>
              <a:rPr lang="it-IT" sz="2800" dirty="0"/>
              <a:t>I reati contro la P.A.</a:t>
            </a:r>
            <a:br>
              <a:rPr lang="it-IT" sz="2800" dirty="0"/>
            </a:br>
            <a:r>
              <a:rPr lang="it-IT" sz="1800" dirty="0"/>
              <a:t>Altri reati contro la P.A.</a:t>
            </a:r>
          </a:p>
        </p:txBody>
      </p:sp>
      <p:sp>
        <p:nvSpPr>
          <p:cNvPr id="3" name="Segnaposto contenuto 2">
            <a:extLst>
              <a:ext uri="{FF2B5EF4-FFF2-40B4-BE49-F238E27FC236}">
                <a16:creationId xmlns:a16="http://schemas.microsoft.com/office/drawing/2014/main" id="{87AEFAAF-2725-4119-8F84-E74BEF337735}"/>
              </a:ext>
            </a:extLst>
          </p:cNvPr>
          <p:cNvSpPr>
            <a:spLocks noGrp="1"/>
          </p:cNvSpPr>
          <p:nvPr>
            <p:ph idx="1"/>
          </p:nvPr>
        </p:nvSpPr>
        <p:spPr>
          <a:xfrm>
            <a:off x="457200" y="2204864"/>
            <a:ext cx="8229600" cy="4272136"/>
          </a:xfrm>
        </p:spPr>
        <p:txBody>
          <a:bodyPr/>
          <a:lstStyle/>
          <a:p>
            <a:pPr algn="just">
              <a:buFont typeface="Wingdings" panose="05000000000000000000" pitchFamily="2" charset="2"/>
              <a:buChar char="v"/>
            </a:pPr>
            <a:r>
              <a:rPr lang="it-IT" sz="2000" dirty="0">
                <a:solidFill>
                  <a:srgbClr val="C00000"/>
                </a:solidFill>
              </a:rPr>
              <a:t> L’art. 346-bis c.p. </a:t>
            </a:r>
            <a:r>
              <a:rPr lang="it-IT" sz="2000" dirty="0"/>
              <a:t>punisce il reato di traffico di influenze illecite</a:t>
            </a:r>
          </a:p>
          <a:p>
            <a:pPr algn="just">
              <a:buFont typeface="Wingdings" panose="05000000000000000000" pitchFamily="2" charset="2"/>
              <a:buChar char="v"/>
            </a:pPr>
            <a:r>
              <a:rPr lang="it-IT" sz="2000" dirty="0"/>
              <a:t> Chiunque, fuori dei casi di corruzione, sfruttando o vantando relazioni esistenti o asserite, indebitamente fa dare o promettere, a sé o ad altri, denaro o altra utilità, come prezzo della propria mediazione illecita verso un pubblico ufficiale o un incaricato di un pubblico servizio, ovvero per remunerarlo in relazione all’esercizio delle sue funzioni o dei suoi poteri, è punito con la reclusione da un 1 a 4 anni e 6 mesi</a:t>
            </a:r>
          </a:p>
          <a:p>
            <a:pPr algn="just">
              <a:buFont typeface="Wingdings" panose="05000000000000000000" pitchFamily="2" charset="2"/>
              <a:buChar char="v"/>
            </a:pPr>
            <a:r>
              <a:rPr lang="it-IT" sz="2000" dirty="0"/>
              <a:t> È, questo un reato comune, poiché può essere commesso da chiunque, ma la pena è aumentata se a commetterlo è il pubblico impiegato</a:t>
            </a:r>
          </a:p>
          <a:p>
            <a:pPr algn="just">
              <a:buFont typeface="Wingdings" panose="05000000000000000000" pitchFamily="2" charset="2"/>
              <a:buChar char="v"/>
            </a:pPr>
            <a:endParaRPr lang="it-IT" sz="2000" dirty="0"/>
          </a:p>
        </p:txBody>
      </p:sp>
      <p:pic>
        <p:nvPicPr>
          <p:cNvPr id="4" name="Immagine 3" descr="Immagine che contiene testo, Carattere, Elementi grafici, grafica&#10;&#10;Descrizione generata automaticamente">
            <a:extLst>
              <a:ext uri="{FF2B5EF4-FFF2-40B4-BE49-F238E27FC236}">
                <a16:creationId xmlns:a16="http://schemas.microsoft.com/office/drawing/2014/main" id="{6ABD0000-CDF8-D2C9-D0B7-265BBED15CA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75856" y="496164"/>
            <a:ext cx="1472850" cy="609087"/>
          </a:xfrm>
          <a:prstGeom prst="rect">
            <a:avLst/>
          </a:prstGeom>
        </p:spPr>
      </p:pic>
    </p:spTree>
    <p:extLst>
      <p:ext uri="{BB962C8B-B14F-4D97-AF65-F5344CB8AC3E}">
        <p14:creationId xmlns:p14="http://schemas.microsoft.com/office/powerpoint/2010/main" val="4741842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1">
            <a:extLst>
              <a:ext uri="{FF2B5EF4-FFF2-40B4-BE49-F238E27FC236}">
                <a16:creationId xmlns:a16="http://schemas.microsoft.com/office/drawing/2014/main" id="{B764FAF0-CEDA-46F9-8A54-BAF152CEA8A0}"/>
              </a:ext>
            </a:extLst>
          </p:cNvPr>
          <p:cNvSpPr txBox="1">
            <a:spLocks/>
          </p:cNvSpPr>
          <p:nvPr/>
        </p:nvSpPr>
        <p:spPr>
          <a:xfrm>
            <a:off x="745989" y="1340768"/>
            <a:ext cx="7772400" cy="5400601"/>
          </a:xfrm>
          <a:prstGeom prst="rect">
            <a:avLst/>
          </a:prstGeom>
        </p:spPr>
        <p:txBody>
          <a:bodyPr vert="horz" lIns="91440" tIns="45720" rIns="91440" bIns="45720" rtlCol="0" anchor="ctr">
            <a:normAutofit/>
          </a:bodyPr>
          <a:lstStyle>
            <a:lvl1pPr algn="l" rtl="0" eaLnBrk="1" fontAlgn="base" hangingPunct="1">
              <a:spcBef>
                <a:spcPct val="0"/>
              </a:spcBef>
              <a:spcAft>
                <a:spcPct val="0"/>
              </a:spcAft>
              <a:defRPr sz="4000" kern="1200" spc="-1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Arial" charset="0"/>
              </a:defRPr>
            </a:lvl2pPr>
            <a:lvl3pPr algn="l" rtl="0" eaLnBrk="1" fontAlgn="base" hangingPunct="1">
              <a:spcBef>
                <a:spcPct val="0"/>
              </a:spcBef>
              <a:spcAft>
                <a:spcPct val="0"/>
              </a:spcAft>
              <a:defRPr sz="4000">
                <a:solidFill>
                  <a:schemeClr val="tx2"/>
                </a:solidFill>
                <a:latin typeface="Arial" charset="0"/>
              </a:defRPr>
            </a:lvl3pPr>
            <a:lvl4pPr algn="l" rtl="0" eaLnBrk="1" fontAlgn="base" hangingPunct="1">
              <a:spcBef>
                <a:spcPct val="0"/>
              </a:spcBef>
              <a:spcAft>
                <a:spcPct val="0"/>
              </a:spcAft>
              <a:defRPr sz="4000">
                <a:solidFill>
                  <a:schemeClr val="tx2"/>
                </a:solidFill>
                <a:latin typeface="Arial" charset="0"/>
              </a:defRPr>
            </a:lvl4pPr>
            <a:lvl5pPr algn="l" rtl="0" eaLnBrk="1" fontAlgn="base" hangingPunct="1">
              <a:spcBef>
                <a:spcPct val="0"/>
              </a:spcBef>
              <a:spcAft>
                <a:spcPct val="0"/>
              </a:spcAft>
              <a:defRPr sz="4000">
                <a:solidFill>
                  <a:schemeClr val="tx2"/>
                </a:solidFill>
                <a:latin typeface="Arial" charset="0"/>
              </a:defRPr>
            </a:lvl5pPr>
            <a:lvl6pPr marL="457200" algn="l" rtl="0" eaLnBrk="1" fontAlgn="base" hangingPunct="1">
              <a:spcBef>
                <a:spcPct val="0"/>
              </a:spcBef>
              <a:spcAft>
                <a:spcPct val="0"/>
              </a:spcAft>
              <a:defRPr sz="4000">
                <a:solidFill>
                  <a:schemeClr val="tx2"/>
                </a:solidFill>
                <a:latin typeface="Arial" charset="0"/>
              </a:defRPr>
            </a:lvl6pPr>
            <a:lvl7pPr marL="914400" algn="l" rtl="0" eaLnBrk="1" fontAlgn="base" hangingPunct="1">
              <a:spcBef>
                <a:spcPct val="0"/>
              </a:spcBef>
              <a:spcAft>
                <a:spcPct val="0"/>
              </a:spcAft>
              <a:defRPr sz="4000">
                <a:solidFill>
                  <a:schemeClr val="tx2"/>
                </a:solidFill>
                <a:latin typeface="Arial" charset="0"/>
              </a:defRPr>
            </a:lvl7pPr>
            <a:lvl8pPr marL="1371600" algn="l" rtl="0" eaLnBrk="1" fontAlgn="base" hangingPunct="1">
              <a:spcBef>
                <a:spcPct val="0"/>
              </a:spcBef>
              <a:spcAft>
                <a:spcPct val="0"/>
              </a:spcAft>
              <a:defRPr sz="4000">
                <a:solidFill>
                  <a:schemeClr val="tx2"/>
                </a:solidFill>
                <a:latin typeface="Arial" charset="0"/>
              </a:defRPr>
            </a:lvl8pPr>
            <a:lvl9pPr marL="1828800" algn="l" rtl="0" eaLnBrk="1" fontAlgn="base" hangingPunct="1">
              <a:spcBef>
                <a:spcPct val="0"/>
              </a:spcBef>
              <a:spcAft>
                <a:spcPct val="0"/>
              </a:spcAft>
              <a:defRPr sz="4000">
                <a:solidFill>
                  <a:schemeClr val="tx2"/>
                </a:solidFill>
                <a:latin typeface="Arial" charset="0"/>
              </a:defRPr>
            </a:lvl9pPr>
          </a:lstStyle>
          <a:p>
            <a:pPr algn="ctr">
              <a:defRPr/>
            </a:pPr>
            <a:endParaRPr lang="it-IT" dirty="0">
              <a:solidFill>
                <a:schemeClr val="tx1"/>
              </a:solidFill>
              <a:latin typeface="Arial" charset="0"/>
              <a:ea typeface="+mn-ea"/>
              <a:cs typeface="Arial" charset="0"/>
            </a:endParaRPr>
          </a:p>
        </p:txBody>
      </p:sp>
      <p:pic>
        <p:nvPicPr>
          <p:cNvPr id="9" name="Picture 2" descr="Uer Academy - Per lo sviluppo delle professionalità">
            <a:extLst>
              <a:ext uri="{FF2B5EF4-FFF2-40B4-BE49-F238E27FC236}">
                <a16:creationId xmlns:a16="http://schemas.microsoft.com/office/drawing/2014/main" id="{AFC56CD6-26A2-4360-9DE4-9E6D7C8A801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20072" y="404664"/>
            <a:ext cx="792088" cy="792088"/>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1">
            <a:extLst>
              <a:ext uri="{FF2B5EF4-FFF2-40B4-BE49-F238E27FC236}">
                <a16:creationId xmlns:a16="http://schemas.microsoft.com/office/drawing/2014/main" id="{CEF9BDA0-870C-4159-B735-8B2C876EF180}"/>
              </a:ext>
            </a:extLst>
          </p:cNvPr>
          <p:cNvSpPr>
            <a:spLocks noGrp="1"/>
          </p:cNvSpPr>
          <p:nvPr>
            <p:ph type="title"/>
          </p:nvPr>
        </p:nvSpPr>
        <p:spPr>
          <a:xfrm>
            <a:off x="457200" y="1052736"/>
            <a:ext cx="8229600" cy="936104"/>
          </a:xfrm>
        </p:spPr>
        <p:txBody>
          <a:bodyPr>
            <a:noAutofit/>
          </a:bodyPr>
          <a:lstStyle/>
          <a:p>
            <a:pPr algn="ctr"/>
            <a:r>
              <a:rPr lang="it-IT" sz="2800" dirty="0"/>
              <a:t>I reati contro la P.A.</a:t>
            </a:r>
            <a:br>
              <a:rPr lang="it-IT" sz="2800" dirty="0"/>
            </a:br>
            <a:r>
              <a:rPr lang="it-IT" sz="1800" dirty="0"/>
              <a:t>Altri reati contro la P.A.</a:t>
            </a:r>
          </a:p>
        </p:txBody>
      </p:sp>
      <p:sp>
        <p:nvSpPr>
          <p:cNvPr id="3" name="Segnaposto contenuto 2">
            <a:extLst>
              <a:ext uri="{FF2B5EF4-FFF2-40B4-BE49-F238E27FC236}">
                <a16:creationId xmlns:a16="http://schemas.microsoft.com/office/drawing/2014/main" id="{87AEFAAF-2725-4119-8F84-E74BEF337735}"/>
              </a:ext>
            </a:extLst>
          </p:cNvPr>
          <p:cNvSpPr>
            <a:spLocks noGrp="1"/>
          </p:cNvSpPr>
          <p:nvPr>
            <p:ph idx="1"/>
          </p:nvPr>
        </p:nvSpPr>
        <p:spPr>
          <a:xfrm>
            <a:off x="457200" y="2204864"/>
            <a:ext cx="8229600" cy="4272136"/>
          </a:xfrm>
        </p:spPr>
        <p:txBody>
          <a:bodyPr/>
          <a:lstStyle/>
          <a:p>
            <a:pPr algn="just">
              <a:buFont typeface="Wingdings" panose="05000000000000000000" pitchFamily="2" charset="2"/>
              <a:buChar char="v"/>
            </a:pPr>
            <a:r>
              <a:rPr lang="it-IT" sz="2000" dirty="0"/>
              <a:t> Il reato di peculato (</a:t>
            </a:r>
            <a:r>
              <a:rPr lang="it-IT" sz="2000" dirty="0">
                <a:solidFill>
                  <a:srgbClr val="C00000"/>
                </a:solidFill>
              </a:rPr>
              <a:t>art. 314 c.p.</a:t>
            </a:r>
            <a:r>
              <a:rPr lang="it-IT" sz="2000" dirty="0"/>
              <a:t>) si ha nei casi in cui il </a:t>
            </a:r>
            <a:r>
              <a:rPr lang="it-IT" sz="2000" dirty="0" err="1"/>
              <a:t>p.u</a:t>
            </a:r>
            <a:r>
              <a:rPr lang="it-IT" sz="2000" dirty="0"/>
              <a:t>. o incaricato di pubblico servizio in possesso di beni mobili altrui o dell’amministrazione, se ne appropria. La pena edittale è compresa fra 4 anni e 10 anni e 6 mesi</a:t>
            </a:r>
          </a:p>
          <a:p>
            <a:pPr algn="just">
              <a:buFont typeface="Wingdings" panose="05000000000000000000" pitchFamily="2" charset="2"/>
              <a:buChar char="v"/>
            </a:pPr>
            <a:r>
              <a:rPr lang="it-IT" sz="2000" dirty="0"/>
              <a:t> Trattasi di reato proprio, poiché può essere commesso solo dai dipendenti pubblici, altrimenti avremmo avuto il reato di appropriazione indebita, punito con minore severità (da 2 a 5 anni)</a:t>
            </a:r>
          </a:p>
          <a:p>
            <a:pPr algn="just">
              <a:buFont typeface="Wingdings" panose="05000000000000000000" pitchFamily="2" charset="2"/>
              <a:buChar char="v"/>
            </a:pPr>
            <a:r>
              <a:rPr lang="it-IT" sz="2000" dirty="0"/>
              <a:t> La pena è minore (da 6 mesi a 3 anni) se ha agito al solo scopo di usare momentaneamente il bene</a:t>
            </a:r>
          </a:p>
          <a:p>
            <a:pPr algn="just">
              <a:buFont typeface="Wingdings" panose="05000000000000000000" pitchFamily="2" charset="2"/>
              <a:buChar char="v"/>
            </a:pPr>
            <a:r>
              <a:rPr lang="it-IT" sz="2000" dirty="0"/>
              <a:t> Il reato di malversazione a danno di privati è stato abrogato nel 1990, ed è stato inserito il reato di malversazione di erogazioni pubbliche (</a:t>
            </a:r>
            <a:r>
              <a:rPr lang="it-IT" sz="2000" dirty="0">
                <a:solidFill>
                  <a:srgbClr val="C00000"/>
                </a:solidFill>
              </a:rPr>
              <a:t>art. 316-bis c.p.</a:t>
            </a:r>
            <a:r>
              <a:rPr lang="it-IT" sz="2000" dirty="0"/>
              <a:t>) che punisce chiunque non destina alle finalità previste erogazioni ottenute dallo Stato o dall’UE</a:t>
            </a:r>
          </a:p>
        </p:txBody>
      </p:sp>
      <p:pic>
        <p:nvPicPr>
          <p:cNvPr id="4" name="Immagine 3" descr="Immagine che contiene testo, Carattere, Elementi grafici, grafica&#10;&#10;Descrizione generata automaticamente">
            <a:extLst>
              <a:ext uri="{FF2B5EF4-FFF2-40B4-BE49-F238E27FC236}">
                <a16:creationId xmlns:a16="http://schemas.microsoft.com/office/drawing/2014/main" id="{32D1D92A-E2BD-549E-9D22-9E175886D1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75856" y="496164"/>
            <a:ext cx="1472850" cy="609087"/>
          </a:xfrm>
          <a:prstGeom prst="rect">
            <a:avLst/>
          </a:prstGeom>
        </p:spPr>
      </p:pic>
    </p:spTree>
    <p:extLst>
      <p:ext uri="{BB962C8B-B14F-4D97-AF65-F5344CB8AC3E}">
        <p14:creationId xmlns:p14="http://schemas.microsoft.com/office/powerpoint/2010/main" val="10229384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1">
            <a:extLst>
              <a:ext uri="{FF2B5EF4-FFF2-40B4-BE49-F238E27FC236}">
                <a16:creationId xmlns:a16="http://schemas.microsoft.com/office/drawing/2014/main" id="{B764FAF0-CEDA-46F9-8A54-BAF152CEA8A0}"/>
              </a:ext>
            </a:extLst>
          </p:cNvPr>
          <p:cNvSpPr txBox="1">
            <a:spLocks/>
          </p:cNvSpPr>
          <p:nvPr/>
        </p:nvSpPr>
        <p:spPr>
          <a:xfrm>
            <a:off x="745989" y="1340768"/>
            <a:ext cx="7772400" cy="5400601"/>
          </a:xfrm>
          <a:prstGeom prst="rect">
            <a:avLst/>
          </a:prstGeom>
        </p:spPr>
        <p:txBody>
          <a:bodyPr vert="horz" lIns="91440" tIns="45720" rIns="91440" bIns="45720" rtlCol="0" anchor="ctr">
            <a:normAutofit/>
          </a:bodyPr>
          <a:lstStyle>
            <a:lvl1pPr algn="l" rtl="0" eaLnBrk="1" fontAlgn="base" hangingPunct="1">
              <a:spcBef>
                <a:spcPct val="0"/>
              </a:spcBef>
              <a:spcAft>
                <a:spcPct val="0"/>
              </a:spcAft>
              <a:defRPr sz="4000" kern="1200" spc="-1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Arial" charset="0"/>
              </a:defRPr>
            </a:lvl2pPr>
            <a:lvl3pPr algn="l" rtl="0" eaLnBrk="1" fontAlgn="base" hangingPunct="1">
              <a:spcBef>
                <a:spcPct val="0"/>
              </a:spcBef>
              <a:spcAft>
                <a:spcPct val="0"/>
              </a:spcAft>
              <a:defRPr sz="4000">
                <a:solidFill>
                  <a:schemeClr val="tx2"/>
                </a:solidFill>
                <a:latin typeface="Arial" charset="0"/>
              </a:defRPr>
            </a:lvl3pPr>
            <a:lvl4pPr algn="l" rtl="0" eaLnBrk="1" fontAlgn="base" hangingPunct="1">
              <a:spcBef>
                <a:spcPct val="0"/>
              </a:spcBef>
              <a:spcAft>
                <a:spcPct val="0"/>
              </a:spcAft>
              <a:defRPr sz="4000">
                <a:solidFill>
                  <a:schemeClr val="tx2"/>
                </a:solidFill>
                <a:latin typeface="Arial" charset="0"/>
              </a:defRPr>
            </a:lvl4pPr>
            <a:lvl5pPr algn="l" rtl="0" eaLnBrk="1" fontAlgn="base" hangingPunct="1">
              <a:spcBef>
                <a:spcPct val="0"/>
              </a:spcBef>
              <a:spcAft>
                <a:spcPct val="0"/>
              </a:spcAft>
              <a:defRPr sz="4000">
                <a:solidFill>
                  <a:schemeClr val="tx2"/>
                </a:solidFill>
                <a:latin typeface="Arial" charset="0"/>
              </a:defRPr>
            </a:lvl5pPr>
            <a:lvl6pPr marL="457200" algn="l" rtl="0" eaLnBrk="1" fontAlgn="base" hangingPunct="1">
              <a:spcBef>
                <a:spcPct val="0"/>
              </a:spcBef>
              <a:spcAft>
                <a:spcPct val="0"/>
              </a:spcAft>
              <a:defRPr sz="4000">
                <a:solidFill>
                  <a:schemeClr val="tx2"/>
                </a:solidFill>
                <a:latin typeface="Arial" charset="0"/>
              </a:defRPr>
            </a:lvl6pPr>
            <a:lvl7pPr marL="914400" algn="l" rtl="0" eaLnBrk="1" fontAlgn="base" hangingPunct="1">
              <a:spcBef>
                <a:spcPct val="0"/>
              </a:spcBef>
              <a:spcAft>
                <a:spcPct val="0"/>
              </a:spcAft>
              <a:defRPr sz="4000">
                <a:solidFill>
                  <a:schemeClr val="tx2"/>
                </a:solidFill>
                <a:latin typeface="Arial" charset="0"/>
              </a:defRPr>
            </a:lvl7pPr>
            <a:lvl8pPr marL="1371600" algn="l" rtl="0" eaLnBrk="1" fontAlgn="base" hangingPunct="1">
              <a:spcBef>
                <a:spcPct val="0"/>
              </a:spcBef>
              <a:spcAft>
                <a:spcPct val="0"/>
              </a:spcAft>
              <a:defRPr sz="4000">
                <a:solidFill>
                  <a:schemeClr val="tx2"/>
                </a:solidFill>
                <a:latin typeface="Arial" charset="0"/>
              </a:defRPr>
            </a:lvl8pPr>
            <a:lvl9pPr marL="1828800" algn="l" rtl="0" eaLnBrk="1" fontAlgn="base" hangingPunct="1">
              <a:spcBef>
                <a:spcPct val="0"/>
              </a:spcBef>
              <a:spcAft>
                <a:spcPct val="0"/>
              </a:spcAft>
              <a:defRPr sz="4000">
                <a:solidFill>
                  <a:schemeClr val="tx2"/>
                </a:solidFill>
                <a:latin typeface="Arial" charset="0"/>
              </a:defRPr>
            </a:lvl9pPr>
          </a:lstStyle>
          <a:p>
            <a:pPr algn="ctr">
              <a:defRPr/>
            </a:pPr>
            <a:endParaRPr lang="it-IT" dirty="0">
              <a:solidFill>
                <a:schemeClr val="tx1"/>
              </a:solidFill>
              <a:latin typeface="Arial" charset="0"/>
              <a:ea typeface="+mn-ea"/>
              <a:cs typeface="Arial" charset="0"/>
            </a:endParaRPr>
          </a:p>
        </p:txBody>
      </p:sp>
      <p:pic>
        <p:nvPicPr>
          <p:cNvPr id="9" name="Picture 2" descr="Uer Academy - Per lo sviluppo delle professionalità">
            <a:extLst>
              <a:ext uri="{FF2B5EF4-FFF2-40B4-BE49-F238E27FC236}">
                <a16:creationId xmlns:a16="http://schemas.microsoft.com/office/drawing/2014/main" id="{AFC56CD6-26A2-4360-9DE4-9E6D7C8A801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20072" y="404664"/>
            <a:ext cx="792088" cy="792088"/>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1">
            <a:extLst>
              <a:ext uri="{FF2B5EF4-FFF2-40B4-BE49-F238E27FC236}">
                <a16:creationId xmlns:a16="http://schemas.microsoft.com/office/drawing/2014/main" id="{CEF9BDA0-870C-4159-B735-8B2C876EF180}"/>
              </a:ext>
            </a:extLst>
          </p:cNvPr>
          <p:cNvSpPr>
            <a:spLocks noGrp="1"/>
          </p:cNvSpPr>
          <p:nvPr>
            <p:ph type="title"/>
          </p:nvPr>
        </p:nvSpPr>
        <p:spPr>
          <a:xfrm>
            <a:off x="457200" y="1052736"/>
            <a:ext cx="8229600" cy="936104"/>
          </a:xfrm>
        </p:spPr>
        <p:txBody>
          <a:bodyPr>
            <a:noAutofit/>
          </a:bodyPr>
          <a:lstStyle/>
          <a:p>
            <a:pPr algn="ctr"/>
            <a:r>
              <a:rPr lang="it-IT" sz="2800" dirty="0"/>
              <a:t>I reati contro la P.A.</a:t>
            </a:r>
            <a:br>
              <a:rPr lang="it-IT" sz="2800" dirty="0"/>
            </a:br>
            <a:r>
              <a:rPr lang="it-IT" sz="1800" dirty="0"/>
              <a:t>Altri reati contro la P.A.</a:t>
            </a:r>
          </a:p>
        </p:txBody>
      </p:sp>
      <p:sp>
        <p:nvSpPr>
          <p:cNvPr id="3" name="Segnaposto contenuto 2">
            <a:extLst>
              <a:ext uri="{FF2B5EF4-FFF2-40B4-BE49-F238E27FC236}">
                <a16:creationId xmlns:a16="http://schemas.microsoft.com/office/drawing/2014/main" id="{87AEFAAF-2725-4119-8F84-E74BEF337735}"/>
              </a:ext>
            </a:extLst>
          </p:cNvPr>
          <p:cNvSpPr>
            <a:spLocks noGrp="1"/>
          </p:cNvSpPr>
          <p:nvPr>
            <p:ph idx="1"/>
          </p:nvPr>
        </p:nvSpPr>
        <p:spPr>
          <a:xfrm>
            <a:off x="457200" y="2132856"/>
            <a:ext cx="8229600" cy="4344144"/>
          </a:xfrm>
        </p:spPr>
        <p:txBody>
          <a:bodyPr/>
          <a:lstStyle/>
          <a:p>
            <a:pPr algn="just">
              <a:buFont typeface="Wingdings" panose="05000000000000000000" pitchFamily="2" charset="2"/>
              <a:buChar char="v"/>
            </a:pPr>
            <a:r>
              <a:rPr lang="it-IT" sz="2000" dirty="0"/>
              <a:t> I reati di falso possono essere commessi da chiunque (reato comune), ma se commessi dal pubblico dipendente (</a:t>
            </a:r>
            <a:r>
              <a:rPr lang="it-IT" sz="2000" dirty="0">
                <a:solidFill>
                  <a:srgbClr val="C00000"/>
                </a:solidFill>
              </a:rPr>
              <a:t>artt. 476 e ss.</a:t>
            </a:r>
            <a:r>
              <a:rPr lang="it-IT" sz="2000" dirty="0"/>
              <a:t>) sono puniti in maniera più severa</a:t>
            </a:r>
          </a:p>
          <a:p>
            <a:pPr algn="just">
              <a:buFont typeface="Wingdings" panose="05000000000000000000" pitchFamily="2" charset="2"/>
              <a:buChar char="v"/>
            </a:pPr>
            <a:r>
              <a:rPr lang="it-IT" sz="2000" dirty="0"/>
              <a:t> La falsità può essere:</a:t>
            </a:r>
          </a:p>
          <a:p>
            <a:pPr lvl="1" algn="just">
              <a:buFont typeface="Wingdings" panose="05000000000000000000" pitchFamily="2" charset="2"/>
              <a:buChar char="v"/>
            </a:pPr>
            <a:r>
              <a:rPr lang="it-IT" sz="1600" dirty="0"/>
              <a:t> </a:t>
            </a:r>
            <a:r>
              <a:rPr lang="it-IT" sz="1600" dirty="0">
                <a:solidFill>
                  <a:srgbClr val="C00000"/>
                </a:solidFill>
              </a:rPr>
              <a:t>materiale</a:t>
            </a:r>
            <a:r>
              <a:rPr lang="it-IT" sz="1600" dirty="0"/>
              <a:t>, quando viene formato in tutto o in parte un atto falso o alterato un atto vero;</a:t>
            </a:r>
          </a:p>
          <a:p>
            <a:pPr lvl="1" algn="just">
              <a:buFont typeface="Wingdings" panose="05000000000000000000" pitchFamily="2" charset="2"/>
              <a:buChar char="v"/>
            </a:pPr>
            <a:r>
              <a:rPr lang="it-IT" sz="1600" dirty="0">
                <a:solidFill>
                  <a:srgbClr val="C00000"/>
                </a:solidFill>
              </a:rPr>
              <a:t>ideologica</a:t>
            </a:r>
            <a:r>
              <a:rPr lang="it-IT" sz="1600" dirty="0"/>
              <a:t>, quando viene attestato, in un documento che non sia stato materialmente falsificato, un contenuto non corrispondente alla realtà;</a:t>
            </a:r>
          </a:p>
          <a:p>
            <a:pPr lvl="1" algn="just">
              <a:buFont typeface="Wingdings" panose="05000000000000000000" pitchFamily="2" charset="2"/>
              <a:buChar char="v"/>
            </a:pPr>
            <a:r>
              <a:rPr lang="it-IT" sz="1600" dirty="0">
                <a:solidFill>
                  <a:srgbClr val="C00000"/>
                </a:solidFill>
              </a:rPr>
              <a:t>il falso ideologico commesso dal pubblico dipendente </a:t>
            </a:r>
            <a:r>
              <a:rPr lang="it-IT" sz="1600" dirty="0"/>
              <a:t>si ha quando attesta questi attesta falsamente che un fatto è stato da lui compiuto o è avvenuto alla sua presenza, o attesta di aver ricevute dichiarazioni a lui non rese, ovvero omette o altera dichiarazioni da lui ricevute, o comunque attesta falsamente fatti dei quali l’atto è destinato a provare la verità</a:t>
            </a:r>
          </a:p>
          <a:p>
            <a:pPr algn="just">
              <a:buFont typeface="Wingdings" panose="05000000000000000000" pitchFamily="2" charset="2"/>
              <a:buChar char="v"/>
            </a:pPr>
            <a:endParaRPr lang="it-IT" sz="2000" dirty="0"/>
          </a:p>
        </p:txBody>
      </p:sp>
      <p:pic>
        <p:nvPicPr>
          <p:cNvPr id="4" name="Immagine 3" descr="Immagine che contiene testo, Carattere, Elementi grafici, grafica&#10;&#10;Descrizione generata automaticamente">
            <a:extLst>
              <a:ext uri="{FF2B5EF4-FFF2-40B4-BE49-F238E27FC236}">
                <a16:creationId xmlns:a16="http://schemas.microsoft.com/office/drawing/2014/main" id="{DCDCCD24-E817-2078-975F-8CB077C452B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75856" y="496164"/>
            <a:ext cx="1472850" cy="609087"/>
          </a:xfrm>
          <a:prstGeom prst="rect">
            <a:avLst/>
          </a:prstGeom>
        </p:spPr>
      </p:pic>
    </p:spTree>
    <p:extLst>
      <p:ext uri="{BB962C8B-B14F-4D97-AF65-F5344CB8AC3E}">
        <p14:creationId xmlns:p14="http://schemas.microsoft.com/office/powerpoint/2010/main" val="31461351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0643392B-A98B-4227-8810-A327AEB0BF46}"/>
              </a:ext>
            </a:extLst>
          </p:cNvPr>
          <p:cNvSpPr>
            <a:spLocks noGrp="1"/>
          </p:cNvSpPr>
          <p:nvPr>
            <p:ph type="title"/>
          </p:nvPr>
        </p:nvSpPr>
        <p:spPr>
          <a:xfrm>
            <a:off x="457200" y="980728"/>
            <a:ext cx="8229600" cy="792088"/>
          </a:xfrm>
        </p:spPr>
        <p:txBody>
          <a:bodyPr anchor="ctr">
            <a:normAutofit/>
          </a:bodyPr>
          <a:lstStyle/>
          <a:p>
            <a:pPr algn="ctr"/>
            <a:r>
              <a:rPr lang="it-IT" sz="2800" dirty="0"/>
              <a:t>Indice degli argomenti </a:t>
            </a:r>
          </a:p>
        </p:txBody>
      </p:sp>
      <p:sp>
        <p:nvSpPr>
          <p:cNvPr id="6" name="Segnaposto contenuto 5">
            <a:extLst>
              <a:ext uri="{FF2B5EF4-FFF2-40B4-BE49-F238E27FC236}">
                <a16:creationId xmlns:a16="http://schemas.microsoft.com/office/drawing/2014/main" id="{A81D83EF-D72E-4297-AEB2-F996BCAFA713}"/>
              </a:ext>
            </a:extLst>
          </p:cNvPr>
          <p:cNvSpPr>
            <a:spLocks noGrp="1"/>
          </p:cNvSpPr>
          <p:nvPr>
            <p:ph sz="half" idx="2"/>
          </p:nvPr>
        </p:nvSpPr>
        <p:spPr>
          <a:xfrm>
            <a:off x="457200" y="1772816"/>
            <a:ext cx="3931920" cy="4527352"/>
          </a:xfrm>
        </p:spPr>
        <p:txBody>
          <a:bodyPr wrap="square" anchor="t">
            <a:normAutofit/>
          </a:bodyPr>
          <a:lstStyle/>
          <a:p>
            <a:pPr>
              <a:lnSpc>
                <a:spcPct val="90000"/>
              </a:lnSpc>
              <a:buFont typeface="Wingdings" panose="05000000000000000000" pitchFamily="2" charset="2"/>
              <a:buChar char="v"/>
            </a:pPr>
            <a:r>
              <a:rPr lang="it-IT" sz="1600" i="1" dirty="0">
                <a:solidFill>
                  <a:schemeClr val="accent3">
                    <a:lumMod val="75000"/>
                  </a:schemeClr>
                </a:solidFill>
              </a:rPr>
              <a:t>I reati contro la P.A.</a:t>
            </a:r>
          </a:p>
          <a:p>
            <a:pPr lvl="1">
              <a:lnSpc>
                <a:spcPct val="90000"/>
              </a:lnSpc>
              <a:buFont typeface="Wingdings" panose="05000000000000000000" pitchFamily="2" charset="2"/>
              <a:buChar char="v"/>
            </a:pPr>
            <a:r>
              <a:rPr lang="it-IT" sz="1200" i="1" dirty="0">
                <a:solidFill>
                  <a:schemeClr val="accent3">
                    <a:lumMod val="75000"/>
                  </a:schemeClr>
                </a:solidFill>
              </a:rPr>
              <a:t>Corruzione</a:t>
            </a:r>
          </a:p>
          <a:p>
            <a:pPr lvl="1">
              <a:lnSpc>
                <a:spcPct val="90000"/>
              </a:lnSpc>
              <a:buFont typeface="Wingdings" panose="05000000000000000000" pitchFamily="2" charset="2"/>
              <a:buChar char="v"/>
            </a:pPr>
            <a:r>
              <a:rPr lang="it-IT" sz="1200" i="1" dirty="0">
                <a:solidFill>
                  <a:schemeClr val="accent3">
                    <a:lumMod val="75000"/>
                  </a:schemeClr>
                </a:solidFill>
              </a:rPr>
              <a:t>Corruzione: i soggetti</a:t>
            </a:r>
          </a:p>
          <a:p>
            <a:pPr lvl="1">
              <a:lnSpc>
                <a:spcPct val="90000"/>
              </a:lnSpc>
              <a:buFont typeface="Wingdings" panose="05000000000000000000" pitchFamily="2" charset="2"/>
              <a:buChar char="v"/>
            </a:pPr>
            <a:r>
              <a:rPr lang="it-IT" sz="1200" i="1" dirty="0">
                <a:solidFill>
                  <a:schemeClr val="accent3">
                    <a:lumMod val="75000"/>
                  </a:schemeClr>
                </a:solidFill>
              </a:rPr>
              <a:t>Articoli 318 e 319 c.p.</a:t>
            </a:r>
          </a:p>
          <a:p>
            <a:pPr lvl="1">
              <a:lnSpc>
                <a:spcPct val="90000"/>
              </a:lnSpc>
              <a:buFont typeface="Wingdings" panose="05000000000000000000" pitchFamily="2" charset="2"/>
              <a:buChar char="v"/>
            </a:pPr>
            <a:r>
              <a:rPr lang="it-IT" sz="1200" i="1" dirty="0">
                <a:solidFill>
                  <a:schemeClr val="accent3">
                    <a:lumMod val="75000"/>
                  </a:schemeClr>
                </a:solidFill>
              </a:rPr>
              <a:t>Corruzione propria e impropria</a:t>
            </a:r>
          </a:p>
          <a:p>
            <a:pPr lvl="1">
              <a:lnSpc>
                <a:spcPct val="90000"/>
              </a:lnSpc>
              <a:buFont typeface="Wingdings" panose="05000000000000000000" pitchFamily="2" charset="2"/>
              <a:buChar char="v"/>
            </a:pPr>
            <a:r>
              <a:rPr lang="it-IT" sz="1200" i="1" dirty="0">
                <a:solidFill>
                  <a:schemeClr val="accent3">
                    <a:lumMod val="75000"/>
                  </a:schemeClr>
                </a:solidFill>
              </a:rPr>
              <a:t>Circostanze aggravanti e corruzione in atti giudiziari</a:t>
            </a:r>
          </a:p>
          <a:p>
            <a:pPr lvl="1">
              <a:lnSpc>
                <a:spcPct val="90000"/>
              </a:lnSpc>
              <a:buFont typeface="Wingdings" panose="05000000000000000000" pitchFamily="2" charset="2"/>
              <a:buChar char="v"/>
            </a:pPr>
            <a:r>
              <a:rPr lang="it-IT" sz="1200" i="1" dirty="0">
                <a:solidFill>
                  <a:schemeClr val="accent3">
                    <a:lumMod val="75000"/>
                  </a:schemeClr>
                </a:solidFill>
              </a:rPr>
              <a:t>Concussione</a:t>
            </a:r>
          </a:p>
          <a:p>
            <a:pPr lvl="1">
              <a:lnSpc>
                <a:spcPct val="90000"/>
              </a:lnSpc>
              <a:buFont typeface="Wingdings" panose="05000000000000000000" pitchFamily="2" charset="2"/>
              <a:buChar char="v"/>
            </a:pPr>
            <a:r>
              <a:rPr lang="it-IT" sz="1200" i="1" dirty="0">
                <a:solidFill>
                  <a:schemeClr val="accent3">
                    <a:lumMod val="75000"/>
                  </a:schemeClr>
                </a:solidFill>
              </a:rPr>
              <a:t>Induzione indebita a dare o promettere utilità (art. 319-quater)</a:t>
            </a:r>
          </a:p>
          <a:p>
            <a:pPr lvl="1">
              <a:lnSpc>
                <a:spcPct val="90000"/>
              </a:lnSpc>
              <a:buFont typeface="Wingdings" panose="05000000000000000000" pitchFamily="2" charset="2"/>
              <a:buChar char="v"/>
            </a:pPr>
            <a:r>
              <a:rPr lang="it-IT" sz="1200" i="1" dirty="0">
                <a:solidFill>
                  <a:schemeClr val="accent3">
                    <a:lumMod val="75000"/>
                  </a:schemeClr>
                </a:solidFill>
              </a:rPr>
              <a:t>Pene per il corruttore ed estensione della fattispecie</a:t>
            </a:r>
          </a:p>
          <a:p>
            <a:pPr lvl="1">
              <a:lnSpc>
                <a:spcPct val="90000"/>
              </a:lnSpc>
              <a:buFont typeface="Wingdings" panose="05000000000000000000" pitchFamily="2" charset="2"/>
              <a:buChar char="v"/>
            </a:pPr>
            <a:r>
              <a:rPr lang="it-IT" sz="1200" i="1" dirty="0">
                <a:solidFill>
                  <a:schemeClr val="accent3">
                    <a:lumMod val="75000"/>
                  </a:schemeClr>
                </a:solidFill>
              </a:rPr>
              <a:t>Istigazione alla corruzione</a:t>
            </a:r>
          </a:p>
          <a:p>
            <a:pPr lvl="1">
              <a:lnSpc>
                <a:spcPct val="90000"/>
              </a:lnSpc>
              <a:buFont typeface="Wingdings" panose="05000000000000000000" pitchFamily="2" charset="2"/>
              <a:buChar char="v"/>
            </a:pPr>
            <a:r>
              <a:rPr lang="it-IT" sz="1200" i="1" dirty="0">
                <a:solidFill>
                  <a:schemeClr val="accent3">
                    <a:lumMod val="75000"/>
                  </a:schemeClr>
                </a:solidFill>
              </a:rPr>
              <a:t>Definizione di corruzione</a:t>
            </a:r>
          </a:p>
          <a:p>
            <a:pPr lvl="1">
              <a:lnSpc>
                <a:spcPct val="90000"/>
              </a:lnSpc>
              <a:buFont typeface="Wingdings" panose="05000000000000000000" pitchFamily="2" charset="2"/>
              <a:buChar char="v"/>
            </a:pPr>
            <a:r>
              <a:rPr lang="it-IT" sz="1200" i="1" dirty="0">
                <a:solidFill>
                  <a:schemeClr val="accent3">
                    <a:lumMod val="75000"/>
                  </a:schemeClr>
                </a:solidFill>
              </a:rPr>
              <a:t>Altri reati contro la P.A.</a:t>
            </a:r>
          </a:p>
          <a:p>
            <a:pPr lvl="1">
              <a:lnSpc>
                <a:spcPct val="90000"/>
              </a:lnSpc>
              <a:buFont typeface="Wingdings" panose="05000000000000000000" pitchFamily="2" charset="2"/>
              <a:buChar char="v"/>
            </a:pPr>
            <a:r>
              <a:rPr lang="it-IT" sz="1200" i="1" dirty="0">
                <a:solidFill>
                  <a:schemeClr val="accent3">
                    <a:lumMod val="75000"/>
                  </a:schemeClr>
                </a:solidFill>
              </a:rPr>
              <a:t>I principali reati contro la P.A.</a:t>
            </a:r>
          </a:p>
          <a:p>
            <a:pPr lvl="1">
              <a:lnSpc>
                <a:spcPct val="90000"/>
              </a:lnSpc>
              <a:buFont typeface="Wingdings" panose="05000000000000000000" pitchFamily="2" charset="2"/>
              <a:buChar char="v"/>
            </a:pPr>
            <a:r>
              <a:rPr lang="it-IT" sz="1200" i="1" dirty="0">
                <a:solidFill>
                  <a:schemeClr val="accent3">
                    <a:lumMod val="75000"/>
                  </a:schemeClr>
                </a:solidFill>
              </a:rPr>
              <a:t>Incidenza della corruzione e settori maggiormente colpiti</a:t>
            </a:r>
          </a:p>
          <a:p>
            <a:pPr lvl="1">
              <a:lnSpc>
                <a:spcPct val="90000"/>
              </a:lnSpc>
              <a:buFont typeface="Wingdings" panose="05000000000000000000" pitchFamily="2" charset="2"/>
              <a:buChar char="v"/>
            </a:pPr>
            <a:endParaRPr lang="it-IT" sz="1200" i="1" dirty="0">
              <a:solidFill>
                <a:schemeClr val="accent3">
                  <a:lumMod val="75000"/>
                </a:schemeClr>
              </a:solidFill>
            </a:endParaRPr>
          </a:p>
          <a:p>
            <a:pPr>
              <a:lnSpc>
                <a:spcPct val="90000"/>
              </a:lnSpc>
              <a:buFont typeface="Wingdings" panose="05000000000000000000" pitchFamily="2" charset="2"/>
              <a:buChar char="v"/>
            </a:pPr>
            <a:endParaRPr lang="it-IT" sz="1600" i="1" dirty="0">
              <a:solidFill>
                <a:schemeClr val="accent3">
                  <a:lumMod val="75000"/>
                </a:schemeClr>
              </a:solidFill>
            </a:endParaRPr>
          </a:p>
          <a:p>
            <a:pPr marL="0" indent="0">
              <a:lnSpc>
                <a:spcPct val="90000"/>
              </a:lnSpc>
              <a:buNone/>
            </a:pPr>
            <a:endParaRPr lang="it-IT" sz="2800" dirty="0"/>
          </a:p>
          <a:p>
            <a:pPr marL="0" indent="0">
              <a:lnSpc>
                <a:spcPct val="90000"/>
              </a:lnSpc>
              <a:buNone/>
            </a:pPr>
            <a:endParaRPr lang="it-IT" sz="1500" dirty="0"/>
          </a:p>
        </p:txBody>
      </p:sp>
      <p:pic>
        <p:nvPicPr>
          <p:cNvPr id="8" name="Picture 2" descr="Uer Academy - Per lo sviluppo delle professionalità">
            <a:extLst>
              <a:ext uri="{FF2B5EF4-FFF2-40B4-BE49-F238E27FC236}">
                <a16:creationId xmlns:a16="http://schemas.microsoft.com/office/drawing/2014/main" id="{E8C995FC-6AFB-492B-8B9B-121E42D028C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20072" y="404664"/>
            <a:ext cx="792088" cy="792088"/>
          </a:xfrm>
          <a:prstGeom prst="rect">
            <a:avLst/>
          </a:prstGeom>
          <a:noFill/>
          <a:extLst>
            <a:ext uri="{909E8E84-426E-40DD-AFC4-6F175D3DCCD1}">
              <a14:hiddenFill xmlns:a14="http://schemas.microsoft.com/office/drawing/2010/main">
                <a:solidFill>
                  <a:srgbClr val="FFFFFF"/>
                </a:solidFill>
              </a14:hiddenFill>
            </a:ext>
          </a:extLst>
        </p:spPr>
      </p:pic>
      <p:sp>
        <p:nvSpPr>
          <p:cNvPr id="9" name="Segnaposto contenuto 5">
            <a:extLst>
              <a:ext uri="{FF2B5EF4-FFF2-40B4-BE49-F238E27FC236}">
                <a16:creationId xmlns:a16="http://schemas.microsoft.com/office/drawing/2014/main" id="{CCD48149-CD4B-46A8-B426-0CFBE3265325}"/>
              </a:ext>
            </a:extLst>
          </p:cNvPr>
          <p:cNvSpPr txBox="1">
            <a:spLocks/>
          </p:cNvSpPr>
          <p:nvPr/>
        </p:nvSpPr>
        <p:spPr bwMode="auto">
          <a:xfrm>
            <a:off x="4816544" y="1781968"/>
            <a:ext cx="3931920" cy="4527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182563" indent="-182563" algn="l" rtl="0" eaLnBrk="1" fontAlgn="base" hangingPunct="1">
              <a:spcBef>
                <a:spcPct val="20000"/>
              </a:spcBef>
              <a:spcAft>
                <a:spcPct val="0"/>
              </a:spcAft>
              <a:buClr>
                <a:schemeClr val="accent1"/>
              </a:buClr>
              <a:buSzPct val="85000"/>
              <a:buFont typeface="Arial" charset="0"/>
              <a:buChar char="•"/>
              <a:defRPr sz="2400" kern="1200">
                <a:solidFill>
                  <a:schemeClr val="tx1"/>
                </a:solidFill>
                <a:latin typeface="+mn-lt"/>
                <a:ea typeface="+mn-ea"/>
                <a:cs typeface="+mn-cs"/>
              </a:defRPr>
            </a:lvl1pPr>
            <a:lvl2pPr marL="457200" indent="-182563" algn="l" rtl="0" eaLnBrk="1" fontAlgn="base" hangingPunct="1">
              <a:spcBef>
                <a:spcPct val="20000"/>
              </a:spcBef>
              <a:spcAft>
                <a:spcPct val="0"/>
              </a:spcAft>
              <a:buClr>
                <a:schemeClr val="accent1"/>
              </a:buClr>
              <a:buSzPct val="85000"/>
              <a:buFont typeface="Arial" charset="0"/>
              <a:buChar char="•"/>
              <a:defRPr sz="2000" kern="1200">
                <a:solidFill>
                  <a:schemeClr val="tx1"/>
                </a:solidFill>
                <a:latin typeface="+mn-lt"/>
                <a:ea typeface="+mn-ea"/>
                <a:cs typeface="+mn-cs"/>
              </a:defRPr>
            </a:lvl2pPr>
            <a:lvl3pPr marL="730250" indent="-182563" algn="l" rtl="0" eaLnBrk="1" fontAlgn="base" hangingPunct="1">
              <a:spcBef>
                <a:spcPct val="20000"/>
              </a:spcBef>
              <a:spcAft>
                <a:spcPct val="0"/>
              </a:spcAft>
              <a:buClr>
                <a:schemeClr val="accent1"/>
              </a:buClr>
              <a:buSzPct val="90000"/>
              <a:buFont typeface="Arial" charset="0"/>
              <a:buChar char="•"/>
              <a:defRPr sz="1800" kern="1200">
                <a:solidFill>
                  <a:schemeClr val="tx1"/>
                </a:solidFill>
                <a:latin typeface="+mn-lt"/>
                <a:ea typeface="+mn-ea"/>
                <a:cs typeface="+mn-cs"/>
              </a:defRPr>
            </a:lvl3pPr>
            <a:lvl4pPr marL="1004888" indent="-182563" algn="l" rtl="0" eaLnBrk="1" fontAlgn="base" hangingPunct="1">
              <a:spcBef>
                <a:spcPct val="20000"/>
              </a:spcBef>
              <a:spcAft>
                <a:spcPct val="0"/>
              </a:spcAft>
              <a:buClr>
                <a:schemeClr val="accent1"/>
              </a:buClr>
              <a:buFont typeface="Arial" charset="0"/>
              <a:buChar char="•"/>
              <a:defRPr sz="1600" kern="1200">
                <a:solidFill>
                  <a:schemeClr val="tx1"/>
                </a:solidFill>
                <a:latin typeface="+mn-lt"/>
                <a:ea typeface="+mn-ea"/>
                <a:cs typeface="+mn-cs"/>
              </a:defRPr>
            </a:lvl4pPr>
            <a:lvl5pPr marL="1187450" indent="-136525" algn="l" rtl="0" eaLnBrk="1" fontAlgn="base" hangingPunct="1">
              <a:spcBef>
                <a:spcPct val="20000"/>
              </a:spcBef>
              <a:spcAft>
                <a:spcPct val="0"/>
              </a:spcAft>
              <a:buClr>
                <a:schemeClr val="accent1"/>
              </a:buClr>
              <a:buSzPct val="100000"/>
              <a:buFont typeface="Arial" charset="0"/>
              <a:buChar char="•"/>
              <a:defRPr sz="1600" kern="120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9pPr>
          </a:lstStyle>
          <a:p>
            <a:pPr>
              <a:lnSpc>
                <a:spcPct val="90000"/>
              </a:lnSpc>
              <a:buFont typeface="Wingdings" panose="05000000000000000000" pitchFamily="2" charset="2"/>
              <a:buChar char="v"/>
            </a:pPr>
            <a:r>
              <a:rPr lang="it-IT" sz="1600" i="1" dirty="0">
                <a:solidFill>
                  <a:schemeClr val="accent3">
                    <a:lumMod val="75000"/>
                  </a:schemeClr>
                </a:solidFill>
              </a:rPr>
              <a:t>Il contrasto alla corruzione</a:t>
            </a:r>
          </a:p>
          <a:p>
            <a:pPr lvl="1">
              <a:lnSpc>
                <a:spcPct val="90000"/>
              </a:lnSpc>
              <a:buFont typeface="Wingdings" panose="05000000000000000000" pitchFamily="2" charset="2"/>
              <a:buChar char="v"/>
            </a:pPr>
            <a:r>
              <a:rPr lang="it-IT" sz="1200" i="1" dirty="0">
                <a:solidFill>
                  <a:schemeClr val="accent3">
                    <a:lumMod val="75000"/>
                  </a:schemeClr>
                </a:solidFill>
              </a:rPr>
              <a:t>Legge Severino</a:t>
            </a:r>
          </a:p>
          <a:p>
            <a:pPr lvl="1">
              <a:lnSpc>
                <a:spcPct val="90000"/>
              </a:lnSpc>
              <a:buFont typeface="Wingdings" panose="05000000000000000000" pitchFamily="2" charset="2"/>
              <a:buChar char="v"/>
            </a:pPr>
            <a:r>
              <a:rPr lang="it-IT" sz="1200" i="1" dirty="0" err="1">
                <a:solidFill>
                  <a:schemeClr val="accent3">
                    <a:lumMod val="75000"/>
                  </a:schemeClr>
                </a:solidFill>
              </a:rPr>
              <a:t>D.lgs</a:t>
            </a:r>
            <a:r>
              <a:rPr lang="it-IT" sz="1200" i="1" dirty="0">
                <a:solidFill>
                  <a:schemeClr val="accent3">
                    <a:lumMod val="75000"/>
                  </a:schemeClr>
                </a:solidFill>
              </a:rPr>
              <a:t> n. 33 del 2013</a:t>
            </a:r>
          </a:p>
          <a:p>
            <a:pPr lvl="1">
              <a:lnSpc>
                <a:spcPct val="90000"/>
              </a:lnSpc>
              <a:buFont typeface="Wingdings" panose="05000000000000000000" pitchFamily="2" charset="2"/>
              <a:buChar char="v"/>
            </a:pPr>
            <a:r>
              <a:rPr lang="it-IT" sz="1200" i="1" dirty="0" err="1">
                <a:solidFill>
                  <a:schemeClr val="accent3">
                    <a:lumMod val="75000"/>
                  </a:schemeClr>
                </a:solidFill>
              </a:rPr>
              <a:t>D.lgs</a:t>
            </a:r>
            <a:r>
              <a:rPr lang="it-IT" sz="1200" i="1" dirty="0">
                <a:solidFill>
                  <a:schemeClr val="accent3">
                    <a:lumMod val="75000"/>
                  </a:schemeClr>
                </a:solidFill>
              </a:rPr>
              <a:t> n. 97 del 2016</a:t>
            </a:r>
          </a:p>
          <a:p>
            <a:pPr lvl="1">
              <a:lnSpc>
                <a:spcPct val="90000"/>
              </a:lnSpc>
              <a:buFont typeface="Wingdings" panose="05000000000000000000" pitchFamily="2" charset="2"/>
              <a:buChar char="v"/>
            </a:pPr>
            <a:r>
              <a:rPr lang="it-IT" sz="1200" i="1" dirty="0">
                <a:solidFill>
                  <a:schemeClr val="accent3">
                    <a:lumMod val="75000"/>
                  </a:schemeClr>
                </a:solidFill>
              </a:rPr>
              <a:t>Legge n. 3 del 2019</a:t>
            </a:r>
          </a:p>
          <a:p>
            <a:pPr>
              <a:lnSpc>
                <a:spcPct val="90000"/>
              </a:lnSpc>
              <a:buFont typeface="Wingdings" panose="05000000000000000000" pitchFamily="2" charset="2"/>
              <a:buChar char="v"/>
            </a:pPr>
            <a:r>
              <a:rPr lang="it-IT" sz="1600" i="1" dirty="0">
                <a:solidFill>
                  <a:schemeClr val="accent3">
                    <a:lumMod val="75000"/>
                  </a:schemeClr>
                </a:solidFill>
              </a:rPr>
              <a:t>La prevenzione della corruzione</a:t>
            </a:r>
          </a:p>
          <a:p>
            <a:pPr>
              <a:lnSpc>
                <a:spcPct val="90000"/>
              </a:lnSpc>
              <a:buFont typeface="Wingdings" panose="05000000000000000000" pitchFamily="2" charset="2"/>
              <a:buChar char="v"/>
            </a:pPr>
            <a:r>
              <a:rPr lang="it-IT" sz="1600" i="1" dirty="0">
                <a:solidFill>
                  <a:schemeClr val="accent3">
                    <a:lumMod val="75000"/>
                  </a:schemeClr>
                </a:solidFill>
              </a:rPr>
              <a:t>Il contrasto al conflitto di interessi</a:t>
            </a:r>
          </a:p>
          <a:p>
            <a:pPr lvl="1">
              <a:lnSpc>
                <a:spcPct val="90000"/>
              </a:lnSpc>
              <a:buFont typeface="Wingdings" panose="05000000000000000000" pitchFamily="2" charset="2"/>
              <a:buChar char="v"/>
            </a:pPr>
            <a:r>
              <a:rPr lang="it-IT" sz="1200" i="1" dirty="0">
                <a:solidFill>
                  <a:schemeClr val="accent3">
                    <a:lumMod val="75000"/>
                  </a:schemeClr>
                </a:solidFill>
              </a:rPr>
              <a:t>Conflitto d’interessi</a:t>
            </a:r>
          </a:p>
          <a:p>
            <a:pPr lvl="1">
              <a:lnSpc>
                <a:spcPct val="90000"/>
              </a:lnSpc>
              <a:buFont typeface="Wingdings" panose="05000000000000000000" pitchFamily="2" charset="2"/>
              <a:buChar char="v"/>
            </a:pPr>
            <a:r>
              <a:rPr lang="it-IT" sz="1200" i="1" dirty="0">
                <a:solidFill>
                  <a:schemeClr val="accent3">
                    <a:lumMod val="75000"/>
                  </a:schemeClr>
                </a:solidFill>
              </a:rPr>
              <a:t>Tipologie di conflitto d’interessi</a:t>
            </a:r>
          </a:p>
          <a:p>
            <a:pPr lvl="1">
              <a:lnSpc>
                <a:spcPct val="90000"/>
              </a:lnSpc>
              <a:buFont typeface="Wingdings" panose="05000000000000000000" pitchFamily="2" charset="2"/>
              <a:buChar char="v"/>
            </a:pPr>
            <a:r>
              <a:rPr lang="it-IT" sz="1200" i="1" dirty="0">
                <a:solidFill>
                  <a:schemeClr val="accent3">
                    <a:lumMod val="75000"/>
                  </a:schemeClr>
                </a:solidFill>
              </a:rPr>
              <a:t>Normativa sul conflitto d’interessi</a:t>
            </a:r>
          </a:p>
          <a:p>
            <a:pPr lvl="1">
              <a:lnSpc>
                <a:spcPct val="90000"/>
              </a:lnSpc>
              <a:buFont typeface="Wingdings" panose="05000000000000000000" pitchFamily="2" charset="2"/>
              <a:buChar char="v"/>
            </a:pPr>
            <a:r>
              <a:rPr lang="it-IT" sz="1200" i="1" dirty="0">
                <a:solidFill>
                  <a:schemeClr val="accent3">
                    <a:lumMod val="75000"/>
                  </a:schemeClr>
                </a:solidFill>
              </a:rPr>
              <a:t>Distinzione fra corruzione e conflitto d’interessi</a:t>
            </a:r>
          </a:p>
          <a:p>
            <a:pPr>
              <a:lnSpc>
                <a:spcPct val="90000"/>
              </a:lnSpc>
              <a:buFont typeface="Wingdings" panose="05000000000000000000" pitchFamily="2" charset="2"/>
              <a:buChar char="v"/>
            </a:pPr>
            <a:r>
              <a:rPr lang="it-IT" sz="1600" i="1" dirty="0">
                <a:solidFill>
                  <a:schemeClr val="accent3">
                    <a:lumMod val="75000"/>
                  </a:schemeClr>
                </a:solidFill>
              </a:rPr>
              <a:t>Le nuove tecnologie contro corruzione e conflitto di interessi</a:t>
            </a:r>
          </a:p>
          <a:p>
            <a:pPr lvl="1">
              <a:lnSpc>
                <a:spcPct val="90000"/>
              </a:lnSpc>
              <a:buFont typeface="Wingdings" panose="05000000000000000000" pitchFamily="2" charset="2"/>
              <a:buChar char="v"/>
            </a:pPr>
            <a:r>
              <a:rPr lang="it-IT" sz="1200" i="1" dirty="0">
                <a:solidFill>
                  <a:schemeClr val="accent3">
                    <a:lumMod val="75000"/>
                  </a:schemeClr>
                </a:solidFill>
              </a:rPr>
              <a:t>Big data e I.A.</a:t>
            </a:r>
          </a:p>
          <a:p>
            <a:pPr>
              <a:lnSpc>
                <a:spcPct val="90000"/>
              </a:lnSpc>
              <a:buFont typeface="Wingdings" panose="05000000000000000000" pitchFamily="2" charset="2"/>
              <a:buChar char="v"/>
            </a:pPr>
            <a:endParaRPr lang="it-IT" sz="1600" i="1" dirty="0">
              <a:solidFill>
                <a:schemeClr val="accent3">
                  <a:lumMod val="75000"/>
                </a:schemeClr>
              </a:solidFill>
            </a:endParaRPr>
          </a:p>
          <a:p>
            <a:pPr marL="0" indent="0">
              <a:lnSpc>
                <a:spcPct val="90000"/>
              </a:lnSpc>
              <a:buFont typeface="Arial" charset="0"/>
              <a:buNone/>
            </a:pPr>
            <a:endParaRPr lang="it-IT" sz="2800" dirty="0"/>
          </a:p>
          <a:p>
            <a:pPr marL="0" indent="0">
              <a:lnSpc>
                <a:spcPct val="90000"/>
              </a:lnSpc>
              <a:buFont typeface="Arial" charset="0"/>
              <a:buNone/>
            </a:pPr>
            <a:endParaRPr lang="it-IT" sz="1500" dirty="0"/>
          </a:p>
        </p:txBody>
      </p:sp>
      <p:pic>
        <p:nvPicPr>
          <p:cNvPr id="2" name="Immagine 1">
            <a:extLst>
              <a:ext uri="{FF2B5EF4-FFF2-40B4-BE49-F238E27FC236}">
                <a16:creationId xmlns:a16="http://schemas.microsoft.com/office/drawing/2014/main" id="{06025803-5B8B-65BE-12E9-0DFC737830B6}"/>
              </a:ext>
            </a:extLst>
          </p:cNvPr>
          <p:cNvPicPr>
            <a:picLocks noChangeAspect="1"/>
          </p:cNvPicPr>
          <p:nvPr/>
        </p:nvPicPr>
        <p:blipFill>
          <a:blip r:embed="rId3"/>
          <a:stretch>
            <a:fillRect/>
          </a:stretch>
        </p:blipFill>
        <p:spPr>
          <a:xfrm>
            <a:off x="3419872" y="532273"/>
            <a:ext cx="1300419" cy="536870"/>
          </a:xfrm>
          <a:prstGeom prst="rect">
            <a:avLst/>
          </a:prstGeom>
        </p:spPr>
      </p:pic>
    </p:spTree>
    <p:extLst>
      <p:ext uri="{BB962C8B-B14F-4D97-AF65-F5344CB8AC3E}">
        <p14:creationId xmlns:p14="http://schemas.microsoft.com/office/powerpoint/2010/main" val="38276549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Uer Academy - Per lo sviluppo delle professionalità">
            <a:extLst>
              <a:ext uri="{FF2B5EF4-FFF2-40B4-BE49-F238E27FC236}">
                <a16:creationId xmlns:a16="http://schemas.microsoft.com/office/drawing/2014/main" id="{AFC56CD6-26A2-4360-9DE4-9E6D7C8A801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20072" y="404664"/>
            <a:ext cx="792088" cy="792088"/>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1">
            <a:extLst>
              <a:ext uri="{FF2B5EF4-FFF2-40B4-BE49-F238E27FC236}">
                <a16:creationId xmlns:a16="http://schemas.microsoft.com/office/drawing/2014/main" id="{CEF9BDA0-870C-4159-B735-8B2C876EF180}"/>
              </a:ext>
            </a:extLst>
          </p:cNvPr>
          <p:cNvSpPr>
            <a:spLocks noGrp="1"/>
          </p:cNvSpPr>
          <p:nvPr>
            <p:ph type="title"/>
          </p:nvPr>
        </p:nvSpPr>
        <p:spPr>
          <a:xfrm>
            <a:off x="457200" y="1052736"/>
            <a:ext cx="8229600" cy="936104"/>
          </a:xfrm>
        </p:spPr>
        <p:txBody>
          <a:bodyPr>
            <a:noAutofit/>
          </a:bodyPr>
          <a:lstStyle/>
          <a:p>
            <a:pPr algn="ctr"/>
            <a:r>
              <a:rPr lang="it-IT" sz="2800" dirty="0"/>
              <a:t>I reati contro la P.A.</a:t>
            </a:r>
            <a:br>
              <a:rPr lang="it-IT" sz="2800" dirty="0"/>
            </a:br>
            <a:r>
              <a:rPr lang="it-IT" sz="1800" dirty="0"/>
              <a:t>I principali reati contro la P.A.</a:t>
            </a:r>
          </a:p>
        </p:txBody>
      </p:sp>
      <p:sp>
        <p:nvSpPr>
          <p:cNvPr id="8" name="Rettangolo con angoli arrotondati 7">
            <a:extLst>
              <a:ext uri="{FF2B5EF4-FFF2-40B4-BE49-F238E27FC236}">
                <a16:creationId xmlns:a16="http://schemas.microsoft.com/office/drawing/2014/main" id="{3DD65AF5-08AC-47FA-A2CC-4FD097DF849F}"/>
              </a:ext>
            </a:extLst>
          </p:cNvPr>
          <p:cNvSpPr/>
          <p:nvPr/>
        </p:nvSpPr>
        <p:spPr>
          <a:xfrm>
            <a:off x="469418" y="4359089"/>
            <a:ext cx="1090464" cy="504056"/>
          </a:xfrm>
          <a:prstGeom prst="roundRect">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solidFill>
                  <a:schemeClr val="tx1"/>
                </a:solidFill>
              </a:rPr>
              <a:t>Reati contro la PA</a:t>
            </a:r>
          </a:p>
        </p:txBody>
      </p:sp>
      <p:cxnSp>
        <p:nvCxnSpPr>
          <p:cNvPr id="11" name="Connettore 2 10">
            <a:extLst>
              <a:ext uri="{FF2B5EF4-FFF2-40B4-BE49-F238E27FC236}">
                <a16:creationId xmlns:a16="http://schemas.microsoft.com/office/drawing/2014/main" id="{026FBDD3-06AC-439A-8227-FEB2C7E7DD11}"/>
              </a:ext>
            </a:extLst>
          </p:cNvPr>
          <p:cNvCxnSpPr>
            <a:cxnSpLocks/>
            <a:stCxn id="8" idx="3"/>
            <a:endCxn id="21" idx="1"/>
          </p:cNvCxnSpPr>
          <p:nvPr/>
        </p:nvCxnSpPr>
        <p:spPr>
          <a:xfrm flipV="1">
            <a:off x="1559882" y="3097346"/>
            <a:ext cx="563846" cy="15137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 name="Connettore 2 13">
            <a:extLst>
              <a:ext uri="{FF2B5EF4-FFF2-40B4-BE49-F238E27FC236}">
                <a16:creationId xmlns:a16="http://schemas.microsoft.com/office/drawing/2014/main" id="{A353015D-9443-4767-9D5E-7E1FEAEA90AF}"/>
              </a:ext>
            </a:extLst>
          </p:cNvPr>
          <p:cNvCxnSpPr>
            <a:cxnSpLocks/>
            <a:stCxn id="8" idx="3"/>
            <a:endCxn id="22" idx="1"/>
          </p:cNvCxnSpPr>
          <p:nvPr/>
        </p:nvCxnSpPr>
        <p:spPr>
          <a:xfrm>
            <a:off x="1559882" y="4611117"/>
            <a:ext cx="577280" cy="71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5" name="Connettore 2 14">
            <a:extLst>
              <a:ext uri="{FF2B5EF4-FFF2-40B4-BE49-F238E27FC236}">
                <a16:creationId xmlns:a16="http://schemas.microsoft.com/office/drawing/2014/main" id="{E741D7F1-0C8A-4098-B373-1170C8157D9F}"/>
              </a:ext>
            </a:extLst>
          </p:cNvPr>
          <p:cNvCxnSpPr>
            <a:cxnSpLocks/>
            <a:stCxn id="8" idx="3"/>
            <a:endCxn id="23" idx="1"/>
          </p:cNvCxnSpPr>
          <p:nvPr/>
        </p:nvCxnSpPr>
        <p:spPr>
          <a:xfrm>
            <a:off x="1559882" y="4611117"/>
            <a:ext cx="563846" cy="122098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1" name="Rettangolo con angoli arrotondati 20">
            <a:extLst>
              <a:ext uri="{FF2B5EF4-FFF2-40B4-BE49-F238E27FC236}">
                <a16:creationId xmlns:a16="http://schemas.microsoft.com/office/drawing/2014/main" id="{316F9AF4-5A53-4E2A-9793-C0204BE534F6}"/>
              </a:ext>
            </a:extLst>
          </p:cNvPr>
          <p:cNvSpPr/>
          <p:nvPr/>
        </p:nvSpPr>
        <p:spPr>
          <a:xfrm>
            <a:off x="2123728" y="2845318"/>
            <a:ext cx="1090464" cy="504056"/>
          </a:xfrm>
          <a:prstGeom prst="roundRect">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solidFill>
                  <a:schemeClr val="tx1"/>
                </a:solidFill>
              </a:rPr>
              <a:t>Reati di corruzione</a:t>
            </a:r>
          </a:p>
        </p:txBody>
      </p:sp>
      <p:sp>
        <p:nvSpPr>
          <p:cNvPr id="22" name="Rettangolo con angoli arrotondati 21">
            <a:extLst>
              <a:ext uri="{FF2B5EF4-FFF2-40B4-BE49-F238E27FC236}">
                <a16:creationId xmlns:a16="http://schemas.microsoft.com/office/drawing/2014/main" id="{62654C72-0980-4068-9E99-6696A16ECD2F}"/>
              </a:ext>
            </a:extLst>
          </p:cNvPr>
          <p:cNvSpPr/>
          <p:nvPr/>
        </p:nvSpPr>
        <p:spPr>
          <a:xfrm>
            <a:off x="2137162" y="4359800"/>
            <a:ext cx="1090464" cy="504056"/>
          </a:xfrm>
          <a:prstGeom prst="roundRect">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solidFill>
                  <a:schemeClr val="tx1"/>
                </a:solidFill>
              </a:rPr>
              <a:t>Reati di falso</a:t>
            </a:r>
          </a:p>
        </p:txBody>
      </p:sp>
      <p:sp>
        <p:nvSpPr>
          <p:cNvPr id="23" name="Rettangolo con angoli arrotondati 22">
            <a:extLst>
              <a:ext uri="{FF2B5EF4-FFF2-40B4-BE49-F238E27FC236}">
                <a16:creationId xmlns:a16="http://schemas.microsoft.com/office/drawing/2014/main" id="{DAC49508-63E8-4544-96A6-9EB6FCE584E5}"/>
              </a:ext>
            </a:extLst>
          </p:cNvPr>
          <p:cNvSpPr/>
          <p:nvPr/>
        </p:nvSpPr>
        <p:spPr>
          <a:xfrm>
            <a:off x="2123728" y="5580074"/>
            <a:ext cx="1090464" cy="504056"/>
          </a:xfrm>
          <a:prstGeom prst="roundRect">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solidFill>
                  <a:schemeClr val="tx1"/>
                </a:solidFill>
              </a:rPr>
              <a:t>Altri reati</a:t>
            </a:r>
          </a:p>
        </p:txBody>
      </p:sp>
      <p:cxnSp>
        <p:nvCxnSpPr>
          <p:cNvPr id="24" name="Connettore 2 23">
            <a:extLst>
              <a:ext uri="{FF2B5EF4-FFF2-40B4-BE49-F238E27FC236}">
                <a16:creationId xmlns:a16="http://schemas.microsoft.com/office/drawing/2014/main" id="{A8D7C132-FC8B-474E-999B-6EF04611FF06}"/>
              </a:ext>
            </a:extLst>
          </p:cNvPr>
          <p:cNvCxnSpPr>
            <a:cxnSpLocks/>
            <a:stCxn id="21" idx="3"/>
            <a:endCxn id="33" idx="1"/>
          </p:cNvCxnSpPr>
          <p:nvPr/>
        </p:nvCxnSpPr>
        <p:spPr>
          <a:xfrm flipV="1">
            <a:off x="3214192" y="2859114"/>
            <a:ext cx="471121" cy="23823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8" name="Connettore 2 27">
            <a:extLst>
              <a:ext uri="{FF2B5EF4-FFF2-40B4-BE49-F238E27FC236}">
                <a16:creationId xmlns:a16="http://schemas.microsoft.com/office/drawing/2014/main" id="{66C8C73A-8301-45E2-920F-ACA5FA8B0DC9}"/>
              </a:ext>
            </a:extLst>
          </p:cNvPr>
          <p:cNvCxnSpPr>
            <a:cxnSpLocks/>
            <a:stCxn id="22" idx="3"/>
            <a:endCxn id="83" idx="1"/>
          </p:cNvCxnSpPr>
          <p:nvPr/>
        </p:nvCxnSpPr>
        <p:spPr>
          <a:xfrm flipV="1">
            <a:off x="3227626" y="4609343"/>
            <a:ext cx="440887" cy="248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9" name="Connettore 2 28">
            <a:extLst>
              <a:ext uri="{FF2B5EF4-FFF2-40B4-BE49-F238E27FC236}">
                <a16:creationId xmlns:a16="http://schemas.microsoft.com/office/drawing/2014/main" id="{4A652EF0-88BB-428F-B503-6157DE885497}"/>
              </a:ext>
            </a:extLst>
          </p:cNvPr>
          <p:cNvCxnSpPr>
            <a:cxnSpLocks/>
            <a:stCxn id="23" idx="3"/>
            <a:endCxn id="58" idx="1"/>
          </p:cNvCxnSpPr>
          <p:nvPr/>
        </p:nvCxnSpPr>
        <p:spPr>
          <a:xfrm flipV="1">
            <a:off x="3214192" y="5226516"/>
            <a:ext cx="463628" cy="60558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0" name="Rettangolo con angoli arrotondati 29">
            <a:extLst>
              <a:ext uri="{FF2B5EF4-FFF2-40B4-BE49-F238E27FC236}">
                <a16:creationId xmlns:a16="http://schemas.microsoft.com/office/drawing/2014/main" id="{8B7E4F1A-C6B4-4508-8A89-2152DEAE96E3}"/>
              </a:ext>
            </a:extLst>
          </p:cNvPr>
          <p:cNvSpPr/>
          <p:nvPr/>
        </p:nvSpPr>
        <p:spPr>
          <a:xfrm>
            <a:off x="3660022" y="2009845"/>
            <a:ext cx="1656184" cy="534054"/>
          </a:xfrm>
          <a:prstGeom prst="roundRect">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solidFill>
                  <a:schemeClr val="tx1"/>
                </a:solidFill>
              </a:rPr>
              <a:t>318 c.p.</a:t>
            </a:r>
          </a:p>
          <a:p>
            <a:pPr algn="ctr"/>
            <a:r>
              <a:rPr lang="it-IT" sz="1200" dirty="0">
                <a:solidFill>
                  <a:schemeClr val="tx1"/>
                </a:solidFill>
              </a:rPr>
              <a:t>Corruzione impropria</a:t>
            </a:r>
          </a:p>
        </p:txBody>
      </p:sp>
      <p:cxnSp>
        <p:nvCxnSpPr>
          <p:cNvPr id="31" name="Connettore 2 30">
            <a:extLst>
              <a:ext uri="{FF2B5EF4-FFF2-40B4-BE49-F238E27FC236}">
                <a16:creationId xmlns:a16="http://schemas.microsoft.com/office/drawing/2014/main" id="{C87ED326-A02A-4034-81EF-147967FAC263}"/>
              </a:ext>
            </a:extLst>
          </p:cNvPr>
          <p:cNvCxnSpPr>
            <a:cxnSpLocks/>
          </p:cNvCxnSpPr>
          <p:nvPr/>
        </p:nvCxnSpPr>
        <p:spPr>
          <a:xfrm>
            <a:off x="5316206" y="2252297"/>
            <a:ext cx="42170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2" name="Rettangolo con angoli arrotondati 31">
            <a:extLst>
              <a:ext uri="{FF2B5EF4-FFF2-40B4-BE49-F238E27FC236}">
                <a16:creationId xmlns:a16="http://schemas.microsoft.com/office/drawing/2014/main" id="{8C0F380E-2EA9-4474-BF92-1599EAA51026}"/>
              </a:ext>
            </a:extLst>
          </p:cNvPr>
          <p:cNvSpPr/>
          <p:nvPr/>
        </p:nvSpPr>
        <p:spPr>
          <a:xfrm>
            <a:off x="5737910" y="2021931"/>
            <a:ext cx="2966040" cy="521968"/>
          </a:xfrm>
          <a:prstGeom prst="roundRect">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50" dirty="0">
                <a:solidFill>
                  <a:schemeClr val="tx1"/>
                </a:solidFill>
              </a:rPr>
              <a:t>il pubblico dipendente nell’esercizio delle sue funzioni indebitamente riceve denaro o altra utilità</a:t>
            </a:r>
          </a:p>
        </p:txBody>
      </p:sp>
      <p:sp>
        <p:nvSpPr>
          <p:cNvPr id="33" name="Rettangolo con angoli arrotondati 32">
            <a:extLst>
              <a:ext uri="{FF2B5EF4-FFF2-40B4-BE49-F238E27FC236}">
                <a16:creationId xmlns:a16="http://schemas.microsoft.com/office/drawing/2014/main" id="{789D48E2-5B2B-48BB-87AD-EA7878B85300}"/>
              </a:ext>
            </a:extLst>
          </p:cNvPr>
          <p:cNvSpPr/>
          <p:nvPr/>
        </p:nvSpPr>
        <p:spPr>
          <a:xfrm>
            <a:off x="3685313" y="2592087"/>
            <a:ext cx="1656184" cy="534054"/>
          </a:xfrm>
          <a:prstGeom prst="roundRect">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solidFill>
                  <a:schemeClr val="tx1"/>
                </a:solidFill>
              </a:rPr>
              <a:t>319 c.p.</a:t>
            </a:r>
          </a:p>
          <a:p>
            <a:pPr algn="ctr"/>
            <a:r>
              <a:rPr lang="it-IT" sz="1200" dirty="0">
                <a:solidFill>
                  <a:schemeClr val="tx1"/>
                </a:solidFill>
              </a:rPr>
              <a:t>Corruzione propria</a:t>
            </a:r>
          </a:p>
        </p:txBody>
      </p:sp>
      <p:sp>
        <p:nvSpPr>
          <p:cNvPr id="35" name="Rettangolo con angoli arrotondati 34">
            <a:extLst>
              <a:ext uri="{FF2B5EF4-FFF2-40B4-BE49-F238E27FC236}">
                <a16:creationId xmlns:a16="http://schemas.microsoft.com/office/drawing/2014/main" id="{31DCD135-C05A-4248-9DF5-2F46DEF1E39B}"/>
              </a:ext>
            </a:extLst>
          </p:cNvPr>
          <p:cNvSpPr/>
          <p:nvPr/>
        </p:nvSpPr>
        <p:spPr>
          <a:xfrm>
            <a:off x="5753396" y="2615812"/>
            <a:ext cx="2966040" cy="521968"/>
          </a:xfrm>
          <a:prstGeom prst="roundRect">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50" dirty="0">
                <a:solidFill>
                  <a:schemeClr val="tx1"/>
                </a:solidFill>
              </a:rPr>
              <a:t>il pubblico dipendente omette, ritarda, o compie un atto contrario ai doveri del suo ufficio</a:t>
            </a:r>
          </a:p>
        </p:txBody>
      </p:sp>
      <p:sp>
        <p:nvSpPr>
          <p:cNvPr id="36" name="Rettangolo con angoli arrotondati 35">
            <a:extLst>
              <a:ext uri="{FF2B5EF4-FFF2-40B4-BE49-F238E27FC236}">
                <a16:creationId xmlns:a16="http://schemas.microsoft.com/office/drawing/2014/main" id="{A334DE9F-C3BB-4263-992F-22F732BD88D2}"/>
              </a:ext>
            </a:extLst>
          </p:cNvPr>
          <p:cNvSpPr/>
          <p:nvPr/>
        </p:nvSpPr>
        <p:spPr>
          <a:xfrm>
            <a:off x="3685313" y="3170966"/>
            <a:ext cx="1656184" cy="534054"/>
          </a:xfrm>
          <a:prstGeom prst="roundRect">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solidFill>
                  <a:schemeClr val="tx1"/>
                </a:solidFill>
              </a:rPr>
              <a:t>319-quater c.p.</a:t>
            </a:r>
          </a:p>
          <a:p>
            <a:pPr algn="ctr"/>
            <a:r>
              <a:rPr lang="it-IT" sz="1200" dirty="0">
                <a:solidFill>
                  <a:schemeClr val="tx1"/>
                </a:solidFill>
              </a:rPr>
              <a:t>Induzione indebita</a:t>
            </a:r>
          </a:p>
        </p:txBody>
      </p:sp>
      <p:cxnSp>
        <p:nvCxnSpPr>
          <p:cNvPr id="37" name="Connettore 2 36">
            <a:extLst>
              <a:ext uri="{FF2B5EF4-FFF2-40B4-BE49-F238E27FC236}">
                <a16:creationId xmlns:a16="http://schemas.microsoft.com/office/drawing/2014/main" id="{20036D4E-900D-48A1-A30A-A0E5385D90B6}"/>
              </a:ext>
            </a:extLst>
          </p:cNvPr>
          <p:cNvCxnSpPr>
            <a:cxnSpLocks/>
          </p:cNvCxnSpPr>
          <p:nvPr/>
        </p:nvCxnSpPr>
        <p:spPr>
          <a:xfrm>
            <a:off x="5334004" y="3432120"/>
            <a:ext cx="42170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8" name="Rettangolo con angoli arrotondati 37">
            <a:extLst>
              <a:ext uri="{FF2B5EF4-FFF2-40B4-BE49-F238E27FC236}">
                <a16:creationId xmlns:a16="http://schemas.microsoft.com/office/drawing/2014/main" id="{315D9093-E33F-4857-8C8B-89229A7B87E3}"/>
              </a:ext>
            </a:extLst>
          </p:cNvPr>
          <p:cNvSpPr/>
          <p:nvPr/>
        </p:nvSpPr>
        <p:spPr>
          <a:xfrm>
            <a:off x="5753366" y="3190180"/>
            <a:ext cx="2966040" cy="521968"/>
          </a:xfrm>
          <a:prstGeom prst="roundRect">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50" dirty="0">
                <a:solidFill>
                  <a:schemeClr val="tx1"/>
                </a:solidFill>
              </a:rPr>
              <a:t>induzione a farsi dare o promettere indebitamente denaro o altra utilità</a:t>
            </a:r>
          </a:p>
        </p:txBody>
      </p:sp>
      <p:cxnSp>
        <p:nvCxnSpPr>
          <p:cNvPr id="39" name="Connettore 2 38">
            <a:extLst>
              <a:ext uri="{FF2B5EF4-FFF2-40B4-BE49-F238E27FC236}">
                <a16:creationId xmlns:a16="http://schemas.microsoft.com/office/drawing/2014/main" id="{C0F6DED0-F471-4EF3-BB19-EB522735FC9C}"/>
              </a:ext>
            </a:extLst>
          </p:cNvPr>
          <p:cNvCxnSpPr>
            <a:cxnSpLocks/>
            <a:stCxn id="21" idx="3"/>
            <a:endCxn id="30" idx="1"/>
          </p:cNvCxnSpPr>
          <p:nvPr/>
        </p:nvCxnSpPr>
        <p:spPr>
          <a:xfrm flipV="1">
            <a:off x="3214192" y="2276872"/>
            <a:ext cx="445830" cy="82047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1" name="Connettore 2 40">
            <a:extLst>
              <a:ext uri="{FF2B5EF4-FFF2-40B4-BE49-F238E27FC236}">
                <a16:creationId xmlns:a16="http://schemas.microsoft.com/office/drawing/2014/main" id="{DCADB52D-0FB5-43DD-832C-23388A32607B}"/>
              </a:ext>
            </a:extLst>
          </p:cNvPr>
          <p:cNvCxnSpPr>
            <a:cxnSpLocks/>
            <a:stCxn id="21" idx="3"/>
            <a:endCxn id="36" idx="1"/>
          </p:cNvCxnSpPr>
          <p:nvPr/>
        </p:nvCxnSpPr>
        <p:spPr>
          <a:xfrm>
            <a:off x="3214192" y="3097346"/>
            <a:ext cx="471121" cy="34064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3" name="Rettangolo con angoli arrotondati 42">
            <a:extLst>
              <a:ext uri="{FF2B5EF4-FFF2-40B4-BE49-F238E27FC236}">
                <a16:creationId xmlns:a16="http://schemas.microsoft.com/office/drawing/2014/main" id="{7AA89726-FA50-4FDD-BBD7-39CF3E0DF0E4}"/>
              </a:ext>
            </a:extLst>
          </p:cNvPr>
          <p:cNvSpPr/>
          <p:nvPr/>
        </p:nvSpPr>
        <p:spPr>
          <a:xfrm>
            <a:off x="3678791" y="3752463"/>
            <a:ext cx="1656184" cy="534054"/>
          </a:xfrm>
          <a:prstGeom prst="roundRect">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solidFill>
                  <a:schemeClr val="tx1"/>
                </a:solidFill>
              </a:rPr>
              <a:t>322 c.p.</a:t>
            </a:r>
          </a:p>
          <a:p>
            <a:pPr algn="ctr"/>
            <a:r>
              <a:rPr lang="it-IT" sz="1200" dirty="0">
                <a:solidFill>
                  <a:schemeClr val="tx1"/>
                </a:solidFill>
              </a:rPr>
              <a:t>Istigazione alla corruzione</a:t>
            </a:r>
          </a:p>
        </p:txBody>
      </p:sp>
      <p:cxnSp>
        <p:nvCxnSpPr>
          <p:cNvPr id="44" name="Connettore 2 43">
            <a:extLst>
              <a:ext uri="{FF2B5EF4-FFF2-40B4-BE49-F238E27FC236}">
                <a16:creationId xmlns:a16="http://schemas.microsoft.com/office/drawing/2014/main" id="{524AC1AD-CA0C-4AF9-829F-36E19F5AB9E3}"/>
              </a:ext>
            </a:extLst>
          </p:cNvPr>
          <p:cNvCxnSpPr>
            <a:cxnSpLocks/>
          </p:cNvCxnSpPr>
          <p:nvPr/>
        </p:nvCxnSpPr>
        <p:spPr>
          <a:xfrm>
            <a:off x="5316206" y="4010332"/>
            <a:ext cx="42170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5" name="Rettangolo con angoli arrotondati 44">
            <a:extLst>
              <a:ext uri="{FF2B5EF4-FFF2-40B4-BE49-F238E27FC236}">
                <a16:creationId xmlns:a16="http://schemas.microsoft.com/office/drawing/2014/main" id="{46F086F5-3341-4C3D-B7A8-50F40A2E1F55}"/>
              </a:ext>
            </a:extLst>
          </p:cNvPr>
          <p:cNvSpPr/>
          <p:nvPr/>
        </p:nvSpPr>
        <p:spPr>
          <a:xfrm>
            <a:off x="5734874" y="3764549"/>
            <a:ext cx="2966040" cy="521968"/>
          </a:xfrm>
          <a:prstGeom prst="roundRect">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50" dirty="0">
                <a:solidFill>
                  <a:schemeClr val="tx1"/>
                </a:solidFill>
              </a:rPr>
              <a:t>chiunque offre o promette denaro od altra utilità non dovuti ad un pubblico ufficiale</a:t>
            </a:r>
          </a:p>
        </p:txBody>
      </p:sp>
      <p:cxnSp>
        <p:nvCxnSpPr>
          <p:cNvPr id="51" name="Connettore 2 50">
            <a:extLst>
              <a:ext uri="{FF2B5EF4-FFF2-40B4-BE49-F238E27FC236}">
                <a16:creationId xmlns:a16="http://schemas.microsoft.com/office/drawing/2014/main" id="{0A6050DE-7BB9-4288-A786-0A06DF8526ED}"/>
              </a:ext>
            </a:extLst>
          </p:cNvPr>
          <p:cNvCxnSpPr>
            <a:cxnSpLocks/>
            <a:stCxn id="21" idx="3"/>
            <a:endCxn id="43" idx="1"/>
          </p:cNvCxnSpPr>
          <p:nvPr/>
        </p:nvCxnSpPr>
        <p:spPr>
          <a:xfrm>
            <a:off x="3214192" y="3097346"/>
            <a:ext cx="464599" cy="92214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8" name="Rettangolo con angoli arrotondati 57">
            <a:extLst>
              <a:ext uri="{FF2B5EF4-FFF2-40B4-BE49-F238E27FC236}">
                <a16:creationId xmlns:a16="http://schemas.microsoft.com/office/drawing/2014/main" id="{42F11FA5-CF83-42BF-8CCE-0131E07C5313}"/>
              </a:ext>
            </a:extLst>
          </p:cNvPr>
          <p:cNvSpPr/>
          <p:nvPr/>
        </p:nvSpPr>
        <p:spPr>
          <a:xfrm>
            <a:off x="3677820" y="4959489"/>
            <a:ext cx="1656184" cy="534054"/>
          </a:xfrm>
          <a:prstGeom prst="roundRect">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solidFill>
                  <a:schemeClr val="tx1"/>
                </a:solidFill>
              </a:rPr>
              <a:t>323 c.p.</a:t>
            </a:r>
          </a:p>
          <a:p>
            <a:pPr algn="ctr"/>
            <a:r>
              <a:rPr lang="it-IT" sz="1200" dirty="0">
                <a:solidFill>
                  <a:schemeClr val="tx1"/>
                </a:solidFill>
              </a:rPr>
              <a:t>Abuso d’ufficio</a:t>
            </a:r>
          </a:p>
        </p:txBody>
      </p:sp>
      <p:cxnSp>
        <p:nvCxnSpPr>
          <p:cNvPr id="59" name="Connettore 2 58">
            <a:extLst>
              <a:ext uri="{FF2B5EF4-FFF2-40B4-BE49-F238E27FC236}">
                <a16:creationId xmlns:a16="http://schemas.microsoft.com/office/drawing/2014/main" id="{03555723-0BED-4B5F-8140-46E8F4298E08}"/>
              </a:ext>
            </a:extLst>
          </p:cNvPr>
          <p:cNvCxnSpPr>
            <a:cxnSpLocks/>
          </p:cNvCxnSpPr>
          <p:nvPr/>
        </p:nvCxnSpPr>
        <p:spPr>
          <a:xfrm>
            <a:off x="5313170" y="5164814"/>
            <a:ext cx="42170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0" name="Rettangolo con angoli arrotondati 59">
            <a:extLst>
              <a:ext uri="{FF2B5EF4-FFF2-40B4-BE49-F238E27FC236}">
                <a16:creationId xmlns:a16="http://schemas.microsoft.com/office/drawing/2014/main" id="{A3C0AF61-EEE1-42F3-A8A3-F3A0C1548F72}"/>
              </a:ext>
            </a:extLst>
          </p:cNvPr>
          <p:cNvSpPr/>
          <p:nvPr/>
        </p:nvSpPr>
        <p:spPr>
          <a:xfrm>
            <a:off x="5734874" y="5022086"/>
            <a:ext cx="2966040" cy="521968"/>
          </a:xfrm>
          <a:prstGeom prst="roundRect">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50" dirty="0" err="1">
                <a:solidFill>
                  <a:schemeClr val="tx1"/>
                </a:solidFill>
              </a:rPr>
              <a:t>p.u</a:t>
            </a:r>
            <a:r>
              <a:rPr lang="it-IT" sz="1050" dirty="0">
                <a:solidFill>
                  <a:schemeClr val="tx1"/>
                </a:solidFill>
              </a:rPr>
              <a:t>. che violi norme di legge procurando a sé un ingiusto vantaggio o arrecando ad altri un danno ingiusto</a:t>
            </a:r>
          </a:p>
        </p:txBody>
      </p:sp>
      <p:cxnSp>
        <p:nvCxnSpPr>
          <p:cNvPr id="71" name="Connettore 2 70">
            <a:extLst>
              <a:ext uri="{FF2B5EF4-FFF2-40B4-BE49-F238E27FC236}">
                <a16:creationId xmlns:a16="http://schemas.microsoft.com/office/drawing/2014/main" id="{DD8131EA-1524-40B1-B5E3-2FDE1625DA1A}"/>
              </a:ext>
            </a:extLst>
          </p:cNvPr>
          <p:cNvCxnSpPr>
            <a:cxnSpLocks/>
          </p:cNvCxnSpPr>
          <p:nvPr/>
        </p:nvCxnSpPr>
        <p:spPr>
          <a:xfrm>
            <a:off x="5341497" y="2840818"/>
            <a:ext cx="42170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83" name="Rettangolo con angoli arrotondati 82">
            <a:extLst>
              <a:ext uri="{FF2B5EF4-FFF2-40B4-BE49-F238E27FC236}">
                <a16:creationId xmlns:a16="http://schemas.microsoft.com/office/drawing/2014/main" id="{14B3CECB-BC25-40C0-A99E-90588E726EB7}"/>
              </a:ext>
            </a:extLst>
          </p:cNvPr>
          <p:cNvSpPr/>
          <p:nvPr/>
        </p:nvSpPr>
        <p:spPr>
          <a:xfrm>
            <a:off x="3668513" y="4357315"/>
            <a:ext cx="1665491" cy="504056"/>
          </a:xfrm>
          <a:prstGeom prst="roundRect">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solidFill>
                  <a:schemeClr val="tx1"/>
                </a:solidFill>
              </a:rPr>
              <a:t>476 c.p. e ss.</a:t>
            </a:r>
          </a:p>
          <a:p>
            <a:pPr algn="ctr"/>
            <a:r>
              <a:rPr lang="it-IT" sz="1200" dirty="0">
                <a:solidFill>
                  <a:schemeClr val="tx1"/>
                </a:solidFill>
              </a:rPr>
              <a:t>Falso materiale e ideologico</a:t>
            </a:r>
          </a:p>
        </p:txBody>
      </p:sp>
      <p:cxnSp>
        <p:nvCxnSpPr>
          <p:cNvPr id="85" name="Connettore 2 84">
            <a:extLst>
              <a:ext uri="{FF2B5EF4-FFF2-40B4-BE49-F238E27FC236}">
                <a16:creationId xmlns:a16="http://schemas.microsoft.com/office/drawing/2014/main" id="{C85A488D-C38E-4653-97F7-2C7C9BEA2E8C}"/>
              </a:ext>
            </a:extLst>
          </p:cNvPr>
          <p:cNvCxnSpPr>
            <a:cxnSpLocks/>
          </p:cNvCxnSpPr>
          <p:nvPr/>
        </p:nvCxnSpPr>
        <p:spPr>
          <a:xfrm>
            <a:off x="5344533" y="4591935"/>
            <a:ext cx="42170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86" name="Rettangolo con angoli arrotondati 85">
            <a:extLst>
              <a:ext uri="{FF2B5EF4-FFF2-40B4-BE49-F238E27FC236}">
                <a16:creationId xmlns:a16="http://schemas.microsoft.com/office/drawing/2014/main" id="{E1E7DE67-1A35-4FC4-9243-9E1B1500C44C}"/>
              </a:ext>
            </a:extLst>
          </p:cNvPr>
          <p:cNvSpPr/>
          <p:nvPr/>
        </p:nvSpPr>
        <p:spPr>
          <a:xfrm>
            <a:off x="5734874" y="4333777"/>
            <a:ext cx="2966040" cy="643875"/>
          </a:xfrm>
          <a:prstGeom prst="roundRect">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sz="1050" dirty="0">
                <a:solidFill>
                  <a:schemeClr val="tx1"/>
                </a:solidFill>
              </a:rPr>
              <a:t>materiale - viene formato un atto falso o alterato un atto vero;</a:t>
            </a:r>
          </a:p>
          <a:p>
            <a:pPr algn="just"/>
            <a:r>
              <a:rPr lang="it-IT" sz="1050" dirty="0">
                <a:solidFill>
                  <a:schemeClr val="tx1"/>
                </a:solidFill>
              </a:rPr>
              <a:t>ideologico - viene attestato un contenuto non veritiero </a:t>
            </a:r>
          </a:p>
        </p:txBody>
      </p:sp>
      <p:sp>
        <p:nvSpPr>
          <p:cNvPr id="92" name="Rettangolo con angoli arrotondati 91">
            <a:extLst>
              <a:ext uri="{FF2B5EF4-FFF2-40B4-BE49-F238E27FC236}">
                <a16:creationId xmlns:a16="http://schemas.microsoft.com/office/drawing/2014/main" id="{4F520AC7-5BD5-4913-8C80-3929F54B36E5}"/>
              </a:ext>
            </a:extLst>
          </p:cNvPr>
          <p:cNvSpPr/>
          <p:nvPr/>
        </p:nvSpPr>
        <p:spPr>
          <a:xfrm>
            <a:off x="3683540" y="5558146"/>
            <a:ext cx="1656184" cy="534054"/>
          </a:xfrm>
          <a:prstGeom prst="roundRect">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solidFill>
                  <a:schemeClr val="tx1"/>
                </a:solidFill>
              </a:rPr>
              <a:t>346-bis c.p.</a:t>
            </a:r>
          </a:p>
          <a:p>
            <a:pPr algn="ctr"/>
            <a:r>
              <a:rPr lang="it-IT" sz="1200" dirty="0">
                <a:solidFill>
                  <a:schemeClr val="tx1"/>
                </a:solidFill>
              </a:rPr>
              <a:t>Traffico di influenze illecite</a:t>
            </a:r>
          </a:p>
        </p:txBody>
      </p:sp>
      <p:cxnSp>
        <p:nvCxnSpPr>
          <p:cNvPr id="93" name="Connettore 2 92">
            <a:extLst>
              <a:ext uri="{FF2B5EF4-FFF2-40B4-BE49-F238E27FC236}">
                <a16:creationId xmlns:a16="http://schemas.microsoft.com/office/drawing/2014/main" id="{E8D55C1D-6A34-4F98-B546-3CFCCA1D8B48}"/>
              </a:ext>
            </a:extLst>
          </p:cNvPr>
          <p:cNvCxnSpPr>
            <a:cxnSpLocks/>
          </p:cNvCxnSpPr>
          <p:nvPr/>
        </p:nvCxnSpPr>
        <p:spPr>
          <a:xfrm>
            <a:off x="5318890" y="5763471"/>
            <a:ext cx="42170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94" name="Rettangolo con angoli arrotondati 93">
            <a:extLst>
              <a:ext uri="{FF2B5EF4-FFF2-40B4-BE49-F238E27FC236}">
                <a16:creationId xmlns:a16="http://schemas.microsoft.com/office/drawing/2014/main" id="{32D04BE7-EEC6-4D9F-91D0-C1A7584F7B00}"/>
              </a:ext>
            </a:extLst>
          </p:cNvPr>
          <p:cNvSpPr/>
          <p:nvPr/>
        </p:nvSpPr>
        <p:spPr>
          <a:xfrm>
            <a:off x="5749310" y="5588488"/>
            <a:ext cx="2966040" cy="521968"/>
          </a:xfrm>
          <a:prstGeom prst="roundRect">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50" dirty="0">
                <a:solidFill>
                  <a:schemeClr val="tx1"/>
                </a:solidFill>
              </a:rPr>
              <a:t>chiunque sfrutta o vanta relazioni esistenti o asserite, per farsi dare o promettere indebitamente denaro o altra utilità</a:t>
            </a:r>
          </a:p>
        </p:txBody>
      </p:sp>
      <p:cxnSp>
        <p:nvCxnSpPr>
          <p:cNvPr id="96" name="Connettore 2 95">
            <a:extLst>
              <a:ext uri="{FF2B5EF4-FFF2-40B4-BE49-F238E27FC236}">
                <a16:creationId xmlns:a16="http://schemas.microsoft.com/office/drawing/2014/main" id="{89460C76-BE96-4194-97A3-11DAB87151A6}"/>
              </a:ext>
            </a:extLst>
          </p:cNvPr>
          <p:cNvCxnSpPr>
            <a:cxnSpLocks/>
            <a:stCxn id="23" idx="3"/>
            <a:endCxn id="92" idx="1"/>
          </p:cNvCxnSpPr>
          <p:nvPr/>
        </p:nvCxnSpPr>
        <p:spPr>
          <a:xfrm flipV="1">
            <a:off x="3214192" y="5825173"/>
            <a:ext cx="469348" cy="692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0" name="Connettore 2 99">
            <a:extLst>
              <a:ext uri="{FF2B5EF4-FFF2-40B4-BE49-F238E27FC236}">
                <a16:creationId xmlns:a16="http://schemas.microsoft.com/office/drawing/2014/main" id="{F187A9AB-02D6-4F10-8E4C-045C63F66DF8}"/>
              </a:ext>
            </a:extLst>
          </p:cNvPr>
          <p:cNvCxnSpPr>
            <a:cxnSpLocks/>
            <a:stCxn id="23" idx="3"/>
            <a:endCxn id="106" idx="1"/>
          </p:cNvCxnSpPr>
          <p:nvPr/>
        </p:nvCxnSpPr>
        <p:spPr>
          <a:xfrm>
            <a:off x="3214192" y="5832102"/>
            <a:ext cx="471121" cy="59172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6" name="Rettangolo con angoli arrotondati 105">
            <a:extLst>
              <a:ext uri="{FF2B5EF4-FFF2-40B4-BE49-F238E27FC236}">
                <a16:creationId xmlns:a16="http://schemas.microsoft.com/office/drawing/2014/main" id="{9F7F2135-2F13-4879-BC6B-0D8E1476EEEB}"/>
              </a:ext>
            </a:extLst>
          </p:cNvPr>
          <p:cNvSpPr/>
          <p:nvPr/>
        </p:nvSpPr>
        <p:spPr>
          <a:xfrm>
            <a:off x="3685313" y="6156802"/>
            <a:ext cx="1656184" cy="534054"/>
          </a:xfrm>
          <a:prstGeom prst="roundRect">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solidFill>
                  <a:schemeClr val="tx1"/>
                </a:solidFill>
              </a:rPr>
              <a:t>314 c.p.</a:t>
            </a:r>
          </a:p>
          <a:p>
            <a:pPr algn="ctr"/>
            <a:r>
              <a:rPr lang="it-IT" sz="1200" dirty="0">
                <a:solidFill>
                  <a:schemeClr val="tx1"/>
                </a:solidFill>
              </a:rPr>
              <a:t>Peculato</a:t>
            </a:r>
          </a:p>
        </p:txBody>
      </p:sp>
      <p:cxnSp>
        <p:nvCxnSpPr>
          <p:cNvPr id="107" name="Connettore 2 106">
            <a:extLst>
              <a:ext uri="{FF2B5EF4-FFF2-40B4-BE49-F238E27FC236}">
                <a16:creationId xmlns:a16="http://schemas.microsoft.com/office/drawing/2014/main" id="{6A2B7E2E-0A67-4E4A-B4AC-69F66B2E6808}"/>
              </a:ext>
            </a:extLst>
          </p:cNvPr>
          <p:cNvCxnSpPr>
            <a:cxnSpLocks/>
          </p:cNvCxnSpPr>
          <p:nvPr/>
        </p:nvCxnSpPr>
        <p:spPr>
          <a:xfrm>
            <a:off x="5320663" y="6362127"/>
            <a:ext cx="42170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8" name="Rettangolo con angoli arrotondati 107">
            <a:extLst>
              <a:ext uri="{FF2B5EF4-FFF2-40B4-BE49-F238E27FC236}">
                <a16:creationId xmlns:a16="http://schemas.microsoft.com/office/drawing/2014/main" id="{334DD4F6-68BE-488B-9EF8-566D2D1D1B35}"/>
              </a:ext>
            </a:extLst>
          </p:cNvPr>
          <p:cNvSpPr/>
          <p:nvPr/>
        </p:nvSpPr>
        <p:spPr>
          <a:xfrm>
            <a:off x="5751083" y="6187144"/>
            <a:ext cx="2966040" cy="521968"/>
          </a:xfrm>
          <a:prstGeom prst="roundRect">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50" dirty="0">
                <a:solidFill>
                  <a:schemeClr val="tx1"/>
                </a:solidFill>
              </a:rPr>
              <a:t>il </a:t>
            </a:r>
            <a:r>
              <a:rPr lang="it-IT" sz="1050" dirty="0" err="1">
                <a:solidFill>
                  <a:schemeClr val="tx1"/>
                </a:solidFill>
              </a:rPr>
              <a:t>p.u</a:t>
            </a:r>
            <a:r>
              <a:rPr lang="it-IT" sz="1050" dirty="0">
                <a:solidFill>
                  <a:schemeClr val="tx1"/>
                </a:solidFill>
              </a:rPr>
              <a:t>. o incaricato di pubblico servizio in possesso di beni mobili altrui o dell’amministrazione, se ne appropria</a:t>
            </a:r>
          </a:p>
        </p:txBody>
      </p:sp>
      <p:pic>
        <p:nvPicPr>
          <p:cNvPr id="3" name="Immagine 2" descr="Immagine che contiene testo, Carattere, Elementi grafici, grafica&#10;&#10;Descrizione generata automaticamente">
            <a:extLst>
              <a:ext uri="{FF2B5EF4-FFF2-40B4-BE49-F238E27FC236}">
                <a16:creationId xmlns:a16="http://schemas.microsoft.com/office/drawing/2014/main" id="{65C20252-04D4-07E3-BF6B-CAF94C4EC53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47864" y="499921"/>
            <a:ext cx="1472850" cy="609087"/>
          </a:xfrm>
          <a:prstGeom prst="rect">
            <a:avLst/>
          </a:prstGeom>
        </p:spPr>
      </p:pic>
    </p:spTree>
    <p:extLst>
      <p:ext uri="{BB962C8B-B14F-4D97-AF65-F5344CB8AC3E}">
        <p14:creationId xmlns:p14="http://schemas.microsoft.com/office/powerpoint/2010/main" val="14115981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63000">
              <a:schemeClr val="accent1">
                <a:lumMod val="5000"/>
                <a:lumOff val="95000"/>
              </a:schemeClr>
            </a:gs>
            <a:gs pos="82000">
              <a:schemeClr val="accent1">
                <a:lumMod val="45000"/>
                <a:lumOff val="55000"/>
              </a:schemeClr>
            </a:gs>
            <a:gs pos="0">
              <a:schemeClr val="bg1"/>
            </a:gs>
            <a:gs pos="100000">
              <a:schemeClr val="accent1">
                <a:lumMod val="30000"/>
                <a:lumOff val="70000"/>
                <a:alpha val="42000"/>
              </a:schemeClr>
            </a:gs>
          </a:gsLst>
          <a:lin ang="5400000" scaled="1"/>
          <a:tileRect/>
        </a:gradFill>
        <a:effectLst/>
      </p:bgPr>
    </p:bg>
    <p:spTree>
      <p:nvGrpSpPr>
        <p:cNvPr id="1" name=""/>
        <p:cNvGrpSpPr/>
        <p:nvPr/>
      </p:nvGrpSpPr>
      <p:grpSpPr>
        <a:xfrm>
          <a:off x="0" y="0"/>
          <a:ext cx="0" cy="0"/>
          <a:chOff x="0" y="0"/>
          <a:chExt cx="0" cy="0"/>
        </a:xfrm>
      </p:grpSpPr>
      <p:sp>
        <p:nvSpPr>
          <p:cNvPr id="6" name="Titolo 1">
            <a:extLst>
              <a:ext uri="{FF2B5EF4-FFF2-40B4-BE49-F238E27FC236}">
                <a16:creationId xmlns:a16="http://schemas.microsoft.com/office/drawing/2014/main" id="{B764FAF0-CEDA-46F9-8A54-BAF152CEA8A0}"/>
              </a:ext>
            </a:extLst>
          </p:cNvPr>
          <p:cNvSpPr txBox="1">
            <a:spLocks/>
          </p:cNvSpPr>
          <p:nvPr/>
        </p:nvSpPr>
        <p:spPr>
          <a:xfrm>
            <a:off x="745989" y="1340768"/>
            <a:ext cx="7772400" cy="5400601"/>
          </a:xfrm>
          <a:prstGeom prst="rect">
            <a:avLst/>
          </a:prstGeom>
        </p:spPr>
        <p:txBody>
          <a:bodyPr vert="horz" lIns="91440" tIns="45720" rIns="91440" bIns="45720" rtlCol="0" anchor="ctr">
            <a:normAutofit/>
          </a:bodyPr>
          <a:lstStyle>
            <a:lvl1pPr algn="l" rtl="0" eaLnBrk="1" fontAlgn="base" hangingPunct="1">
              <a:spcBef>
                <a:spcPct val="0"/>
              </a:spcBef>
              <a:spcAft>
                <a:spcPct val="0"/>
              </a:spcAft>
              <a:defRPr sz="4000" kern="1200" spc="-1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Arial" charset="0"/>
              </a:defRPr>
            </a:lvl2pPr>
            <a:lvl3pPr algn="l" rtl="0" eaLnBrk="1" fontAlgn="base" hangingPunct="1">
              <a:spcBef>
                <a:spcPct val="0"/>
              </a:spcBef>
              <a:spcAft>
                <a:spcPct val="0"/>
              </a:spcAft>
              <a:defRPr sz="4000">
                <a:solidFill>
                  <a:schemeClr val="tx2"/>
                </a:solidFill>
                <a:latin typeface="Arial" charset="0"/>
              </a:defRPr>
            </a:lvl3pPr>
            <a:lvl4pPr algn="l" rtl="0" eaLnBrk="1" fontAlgn="base" hangingPunct="1">
              <a:spcBef>
                <a:spcPct val="0"/>
              </a:spcBef>
              <a:spcAft>
                <a:spcPct val="0"/>
              </a:spcAft>
              <a:defRPr sz="4000">
                <a:solidFill>
                  <a:schemeClr val="tx2"/>
                </a:solidFill>
                <a:latin typeface="Arial" charset="0"/>
              </a:defRPr>
            </a:lvl4pPr>
            <a:lvl5pPr algn="l" rtl="0" eaLnBrk="1" fontAlgn="base" hangingPunct="1">
              <a:spcBef>
                <a:spcPct val="0"/>
              </a:spcBef>
              <a:spcAft>
                <a:spcPct val="0"/>
              </a:spcAft>
              <a:defRPr sz="4000">
                <a:solidFill>
                  <a:schemeClr val="tx2"/>
                </a:solidFill>
                <a:latin typeface="Arial" charset="0"/>
              </a:defRPr>
            </a:lvl5pPr>
            <a:lvl6pPr marL="457200" algn="l" rtl="0" eaLnBrk="1" fontAlgn="base" hangingPunct="1">
              <a:spcBef>
                <a:spcPct val="0"/>
              </a:spcBef>
              <a:spcAft>
                <a:spcPct val="0"/>
              </a:spcAft>
              <a:defRPr sz="4000">
                <a:solidFill>
                  <a:schemeClr val="tx2"/>
                </a:solidFill>
                <a:latin typeface="Arial" charset="0"/>
              </a:defRPr>
            </a:lvl6pPr>
            <a:lvl7pPr marL="914400" algn="l" rtl="0" eaLnBrk="1" fontAlgn="base" hangingPunct="1">
              <a:spcBef>
                <a:spcPct val="0"/>
              </a:spcBef>
              <a:spcAft>
                <a:spcPct val="0"/>
              </a:spcAft>
              <a:defRPr sz="4000">
                <a:solidFill>
                  <a:schemeClr val="tx2"/>
                </a:solidFill>
                <a:latin typeface="Arial" charset="0"/>
              </a:defRPr>
            </a:lvl7pPr>
            <a:lvl8pPr marL="1371600" algn="l" rtl="0" eaLnBrk="1" fontAlgn="base" hangingPunct="1">
              <a:spcBef>
                <a:spcPct val="0"/>
              </a:spcBef>
              <a:spcAft>
                <a:spcPct val="0"/>
              </a:spcAft>
              <a:defRPr sz="4000">
                <a:solidFill>
                  <a:schemeClr val="tx2"/>
                </a:solidFill>
                <a:latin typeface="Arial" charset="0"/>
              </a:defRPr>
            </a:lvl8pPr>
            <a:lvl9pPr marL="1828800" algn="l" rtl="0" eaLnBrk="1" fontAlgn="base" hangingPunct="1">
              <a:spcBef>
                <a:spcPct val="0"/>
              </a:spcBef>
              <a:spcAft>
                <a:spcPct val="0"/>
              </a:spcAft>
              <a:defRPr sz="4000">
                <a:solidFill>
                  <a:schemeClr val="tx2"/>
                </a:solidFill>
                <a:latin typeface="Arial" charset="0"/>
              </a:defRPr>
            </a:lvl9pPr>
          </a:lstStyle>
          <a:p>
            <a:pPr algn="ctr">
              <a:defRPr/>
            </a:pPr>
            <a:endParaRPr lang="it-IT" dirty="0">
              <a:solidFill>
                <a:schemeClr val="tx1"/>
              </a:solidFill>
              <a:latin typeface="Arial" charset="0"/>
              <a:ea typeface="+mn-ea"/>
              <a:cs typeface="Arial" charset="0"/>
            </a:endParaRPr>
          </a:p>
        </p:txBody>
      </p:sp>
      <p:pic>
        <p:nvPicPr>
          <p:cNvPr id="9" name="Picture 2" descr="Uer Academy - Per lo sviluppo delle professionalità">
            <a:extLst>
              <a:ext uri="{FF2B5EF4-FFF2-40B4-BE49-F238E27FC236}">
                <a16:creationId xmlns:a16="http://schemas.microsoft.com/office/drawing/2014/main" id="{AFC56CD6-26A2-4360-9DE4-9E6D7C8A801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20072" y="404664"/>
            <a:ext cx="792088" cy="792088"/>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1">
            <a:extLst>
              <a:ext uri="{FF2B5EF4-FFF2-40B4-BE49-F238E27FC236}">
                <a16:creationId xmlns:a16="http://schemas.microsoft.com/office/drawing/2014/main" id="{CEF9BDA0-870C-4159-B735-8B2C876EF180}"/>
              </a:ext>
            </a:extLst>
          </p:cNvPr>
          <p:cNvSpPr>
            <a:spLocks noGrp="1"/>
          </p:cNvSpPr>
          <p:nvPr>
            <p:ph type="title"/>
          </p:nvPr>
        </p:nvSpPr>
        <p:spPr>
          <a:xfrm>
            <a:off x="457200" y="1052736"/>
            <a:ext cx="8229600" cy="936104"/>
          </a:xfrm>
        </p:spPr>
        <p:txBody>
          <a:bodyPr>
            <a:noAutofit/>
          </a:bodyPr>
          <a:lstStyle/>
          <a:p>
            <a:pPr algn="ctr"/>
            <a:r>
              <a:rPr lang="it-IT" sz="2800" dirty="0"/>
              <a:t>I reati contro la P.A.</a:t>
            </a:r>
            <a:br>
              <a:rPr lang="it-IT" sz="2800" dirty="0"/>
            </a:br>
            <a:r>
              <a:rPr lang="it-IT" sz="1800" dirty="0"/>
              <a:t>Incidenza della corruzione e settori maggiormente colpiti</a:t>
            </a:r>
          </a:p>
        </p:txBody>
      </p:sp>
      <p:sp>
        <p:nvSpPr>
          <p:cNvPr id="3" name="Segnaposto contenuto 2">
            <a:extLst>
              <a:ext uri="{FF2B5EF4-FFF2-40B4-BE49-F238E27FC236}">
                <a16:creationId xmlns:a16="http://schemas.microsoft.com/office/drawing/2014/main" id="{87AEFAAF-2725-4119-8F84-E74BEF337735}"/>
              </a:ext>
            </a:extLst>
          </p:cNvPr>
          <p:cNvSpPr>
            <a:spLocks noGrp="1"/>
          </p:cNvSpPr>
          <p:nvPr>
            <p:ph idx="1"/>
          </p:nvPr>
        </p:nvSpPr>
        <p:spPr>
          <a:xfrm>
            <a:off x="457200" y="2204864"/>
            <a:ext cx="8229600" cy="4272136"/>
          </a:xfrm>
        </p:spPr>
        <p:txBody>
          <a:bodyPr/>
          <a:lstStyle/>
          <a:p>
            <a:pPr algn="just">
              <a:buFont typeface="Wingdings" panose="05000000000000000000" pitchFamily="2" charset="2"/>
              <a:buChar char="v"/>
            </a:pPr>
            <a:r>
              <a:rPr lang="it-IT" sz="2000" dirty="0"/>
              <a:t> Solo in Italia la corruzione incide per il 13% del PIL, pari a circa 237 miliardi di euro annui</a:t>
            </a:r>
          </a:p>
          <a:p>
            <a:pPr algn="just">
              <a:buFont typeface="Wingdings" panose="05000000000000000000" pitchFamily="2" charset="2"/>
              <a:buChar char="v"/>
            </a:pPr>
            <a:r>
              <a:rPr lang="it-IT" sz="2000" dirty="0"/>
              <a:t>I settori ove la corruzione si insinua maggiormente sono le aree di intersezione fra pubblico e privato, ossia gli enti pubblici, con una diffusione capillare negli appalti e nelle nomine di cariche pubbliche e private</a:t>
            </a:r>
          </a:p>
          <a:p>
            <a:pPr algn="just">
              <a:buFont typeface="Wingdings" panose="05000000000000000000" pitchFamily="2" charset="2"/>
              <a:buChar char="v"/>
            </a:pPr>
            <a:r>
              <a:rPr lang="it-IT" sz="2000" dirty="0"/>
              <a:t> È il procurement pubblico, in particolare dei settori edile, medico e farmaceutico a soffrire maggiormente dell’infiltrazione dei fenomeni corruttivi, poiché maggiormente permeabili al conflitto di interessi e al controllo politico e di potere</a:t>
            </a:r>
          </a:p>
          <a:p>
            <a:pPr algn="just">
              <a:buFont typeface="Wingdings" panose="05000000000000000000" pitchFamily="2" charset="2"/>
              <a:buChar char="v"/>
            </a:pPr>
            <a:r>
              <a:rPr lang="it-IT" sz="2000" dirty="0"/>
              <a:t> La tipologia del fatto corruttivo può variare sensibilmente, creando ampie difficoltà, ove si voglia individuare origine e localizzazione del problema, nella sussunzione a situazioni tipo</a:t>
            </a:r>
          </a:p>
        </p:txBody>
      </p:sp>
      <p:pic>
        <p:nvPicPr>
          <p:cNvPr id="4" name="Immagine 3" descr="Immagine che contiene testo, Carattere, Elementi grafici, grafica&#10;&#10;Descrizione generata automaticamente">
            <a:extLst>
              <a:ext uri="{FF2B5EF4-FFF2-40B4-BE49-F238E27FC236}">
                <a16:creationId xmlns:a16="http://schemas.microsoft.com/office/drawing/2014/main" id="{719F7B60-F41F-7BDF-4D43-461A3EFD406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75856" y="496164"/>
            <a:ext cx="1472850" cy="609087"/>
          </a:xfrm>
          <a:prstGeom prst="rect">
            <a:avLst/>
          </a:prstGeom>
        </p:spPr>
      </p:pic>
    </p:spTree>
    <p:extLst>
      <p:ext uri="{BB962C8B-B14F-4D97-AF65-F5344CB8AC3E}">
        <p14:creationId xmlns:p14="http://schemas.microsoft.com/office/powerpoint/2010/main" val="259097022"/>
      </p:ext>
    </p:extLst>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63000">
              <a:schemeClr val="accent1">
                <a:lumMod val="5000"/>
                <a:lumOff val="95000"/>
              </a:schemeClr>
            </a:gs>
            <a:gs pos="82000">
              <a:schemeClr val="accent1">
                <a:lumMod val="45000"/>
                <a:lumOff val="55000"/>
              </a:schemeClr>
            </a:gs>
            <a:gs pos="0">
              <a:schemeClr val="bg1"/>
            </a:gs>
            <a:gs pos="100000">
              <a:schemeClr val="accent1">
                <a:lumMod val="30000"/>
                <a:lumOff val="70000"/>
                <a:alpha val="42000"/>
              </a:schemeClr>
            </a:gs>
          </a:gsLst>
          <a:lin ang="5400000" scaled="1"/>
          <a:tileRect/>
        </a:gradFill>
        <a:effectLst/>
      </p:bgPr>
    </p:bg>
    <p:spTree>
      <p:nvGrpSpPr>
        <p:cNvPr id="1" name=""/>
        <p:cNvGrpSpPr/>
        <p:nvPr/>
      </p:nvGrpSpPr>
      <p:grpSpPr>
        <a:xfrm>
          <a:off x="0" y="0"/>
          <a:ext cx="0" cy="0"/>
          <a:chOff x="0" y="0"/>
          <a:chExt cx="0" cy="0"/>
        </a:xfrm>
      </p:grpSpPr>
      <p:sp>
        <p:nvSpPr>
          <p:cNvPr id="6" name="Titolo 1">
            <a:extLst>
              <a:ext uri="{FF2B5EF4-FFF2-40B4-BE49-F238E27FC236}">
                <a16:creationId xmlns:a16="http://schemas.microsoft.com/office/drawing/2014/main" id="{B764FAF0-CEDA-46F9-8A54-BAF152CEA8A0}"/>
              </a:ext>
            </a:extLst>
          </p:cNvPr>
          <p:cNvSpPr txBox="1">
            <a:spLocks/>
          </p:cNvSpPr>
          <p:nvPr/>
        </p:nvSpPr>
        <p:spPr>
          <a:xfrm>
            <a:off x="745989" y="1340768"/>
            <a:ext cx="7772400" cy="5400601"/>
          </a:xfrm>
          <a:prstGeom prst="rect">
            <a:avLst/>
          </a:prstGeom>
        </p:spPr>
        <p:txBody>
          <a:bodyPr vert="horz" lIns="91440" tIns="45720" rIns="91440" bIns="45720" rtlCol="0" anchor="ctr">
            <a:normAutofit/>
          </a:bodyPr>
          <a:lstStyle>
            <a:lvl1pPr algn="l" rtl="0" eaLnBrk="1" fontAlgn="base" hangingPunct="1">
              <a:spcBef>
                <a:spcPct val="0"/>
              </a:spcBef>
              <a:spcAft>
                <a:spcPct val="0"/>
              </a:spcAft>
              <a:defRPr sz="4000" kern="1200" spc="-1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Arial" charset="0"/>
              </a:defRPr>
            </a:lvl2pPr>
            <a:lvl3pPr algn="l" rtl="0" eaLnBrk="1" fontAlgn="base" hangingPunct="1">
              <a:spcBef>
                <a:spcPct val="0"/>
              </a:spcBef>
              <a:spcAft>
                <a:spcPct val="0"/>
              </a:spcAft>
              <a:defRPr sz="4000">
                <a:solidFill>
                  <a:schemeClr val="tx2"/>
                </a:solidFill>
                <a:latin typeface="Arial" charset="0"/>
              </a:defRPr>
            </a:lvl3pPr>
            <a:lvl4pPr algn="l" rtl="0" eaLnBrk="1" fontAlgn="base" hangingPunct="1">
              <a:spcBef>
                <a:spcPct val="0"/>
              </a:spcBef>
              <a:spcAft>
                <a:spcPct val="0"/>
              </a:spcAft>
              <a:defRPr sz="4000">
                <a:solidFill>
                  <a:schemeClr val="tx2"/>
                </a:solidFill>
                <a:latin typeface="Arial" charset="0"/>
              </a:defRPr>
            </a:lvl4pPr>
            <a:lvl5pPr algn="l" rtl="0" eaLnBrk="1" fontAlgn="base" hangingPunct="1">
              <a:spcBef>
                <a:spcPct val="0"/>
              </a:spcBef>
              <a:spcAft>
                <a:spcPct val="0"/>
              </a:spcAft>
              <a:defRPr sz="4000">
                <a:solidFill>
                  <a:schemeClr val="tx2"/>
                </a:solidFill>
                <a:latin typeface="Arial" charset="0"/>
              </a:defRPr>
            </a:lvl5pPr>
            <a:lvl6pPr marL="457200" algn="l" rtl="0" eaLnBrk="1" fontAlgn="base" hangingPunct="1">
              <a:spcBef>
                <a:spcPct val="0"/>
              </a:spcBef>
              <a:spcAft>
                <a:spcPct val="0"/>
              </a:spcAft>
              <a:defRPr sz="4000">
                <a:solidFill>
                  <a:schemeClr val="tx2"/>
                </a:solidFill>
                <a:latin typeface="Arial" charset="0"/>
              </a:defRPr>
            </a:lvl6pPr>
            <a:lvl7pPr marL="914400" algn="l" rtl="0" eaLnBrk="1" fontAlgn="base" hangingPunct="1">
              <a:spcBef>
                <a:spcPct val="0"/>
              </a:spcBef>
              <a:spcAft>
                <a:spcPct val="0"/>
              </a:spcAft>
              <a:defRPr sz="4000">
                <a:solidFill>
                  <a:schemeClr val="tx2"/>
                </a:solidFill>
                <a:latin typeface="Arial" charset="0"/>
              </a:defRPr>
            </a:lvl7pPr>
            <a:lvl8pPr marL="1371600" algn="l" rtl="0" eaLnBrk="1" fontAlgn="base" hangingPunct="1">
              <a:spcBef>
                <a:spcPct val="0"/>
              </a:spcBef>
              <a:spcAft>
                <a:spcPct val="0"/>
              </a:spcAft>
              <a:defRPr sz="4000">
                <a:solidFill>
                  <a:schemeClr val="tx2"/>
                </a:solidFill>
                <a:latin typeface="Arial" charset="0"/>
              </a:defRPr>
            </a:lvl8pPr>
            <a:lvl9pPr marL="1828800" algn="l" rtl="0" eaLnBrk="1" fontAlgn="base" hangingPunct="1">
              <a:spcBef>
                <a:spcPct val="0"/>
              </a:spcBef>
              <a:spcAft>
                <a:spcPct val="0"/>
              </a:spcAft>
              <a:defRPr sz="4000">
                <a:solidFill>
                  <a:schemeClr val="tx2"/>
                </a:solidFill>
                <a:latin typeface="Arial" charset="0"/>
              </a:defRPr>
            </a:lvl9pPr>
          </a:lstStyle>
          <a:p>
            <a:pPr algn="ctr">
              <a:defRPr/>
            </a:pPr>
            <a:endParaRPr lang="it-IT" dirty="0">
              <a:solidFill>
                <a:schemeClr val="tx1"/>
              </a:solidFill>
              <a:latin typeface="Arial" charset="0"/>
              <a:ea typeface="+mn-ea"/>
              <a:cs typeface="Arial" charset="0"/>
            </a:endParaRPr>
          </a:p>
        </p:txBody>
      </p:sp>
      <p:pic>
        <p:nvPicPr>
          <p:cNvPr id="9" name="Picture 2" descr="Uer Academy - Per lo sviluppo delle professionalità">
            <a:extLst>
              <a:ext uri="{FF2B5EF4-FFF2-40B4-BE49-F238E27FC236}">
                <a16:creationId xmlns:a16="http://schemas.microsoft.com/office/drawing/2014/main" id="{AFC56CD6-26A2-4360-9DE4-9E6D7C8A801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20072" y="404664"/>
            <a:ext cx="792088" cy="792088"/>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1">
            <a:extLst>
              <a:ext uri="{FF2B5EF4-FFF2-40B4-BE49-F238E27FC236}">
                <a16:creationId xmlns:a16="http://schemas.microsoft.com/office/drawing/2014/main" id="{CEF9BDA0-870C-4159-B735-8B2C876EF180}"/>
              </a:ext>
            </a:extLst>
          </p:cNvPr>
          <p:cNvSpPr>
            <a:spLocks noGrp="1"/>
          </p:cNvSpPr>
          <p:nvPr>
            <p:ph type="title"/>
          </p:nvPr>
        </p:nvSpPr>
        <p:spPr>
          <a:xfrm>
            <a:off x="457200" y="1052736"/>
            <a:ext cx="8229600" cy="936104"/>
          </a:xfrm>
        </p:spPr>
        <p:txBody>
          <a:bodyPr>
            <a:noAutofit/>
          </a:bodyPr>
          <a:lstStyle/>
          <a:p>
            <a:pPr algn="ctr"/>
            <a:r>
              <a:rPr lang="it-IT" sz="2800" dirty="0"/>
              <a:t>I reati contro la P.A.</a:t>
            </a:r>
            <a:br>
              <a:rPr lang="it-IT" sz="2800" dirty="0"/>
            </a:br>
            <a:r>
              <a:rPr lang="it-IT" sz="1800" dirty="0"/>
              <a:t>Incidenza della corruzione e settori maggiormente colpiti</a:t>
            </a:r>
          </a:p>
        </p:txBody>
      </p:sp>
      <p:sp>
        <p:nvSpPr>
          <p:cNvPr id="3" name="Segnaposto contenuto 2">
            <a:extLst>
              <a:ext uri="{FF2B5EF4-FFF2-40B4-BE49-F238E27FC236}">
                <a16:creationId xmlns:a16="http://schemas.microsoft.com/office/drawing/2014/main" id="{87AEFAAF-2725-4119-8F84-E74BEF337735}"/>
              </a:ext>
            </a:extLst>
          </p:cNvPr>
          <p:cNvSpPr>
            <a:spLocks noGrp="1"/>
          </p:cNvSpPr>
          <p:nvPr>
            <p:ph idx="1"/>
          </p:nvPr>
        </p:nvSpPr>
        <p:spPr>
          <a:xfrm>
            <a:off x="457200" y="2204864"/>
            <a:ext cx="8229600" cy="4272136"/>
          </a:xfrm>
        </p:spPr>
        <p:txBody>
          <a:bodyPr/>
          <a:lstStyle/>
          <a:p>
            <a:pPr algn="just">
              <a:buFont typeface="Wingdings" panose="05000000000000000000" pitchFamily="2" charset="2"/>
              <a:buChar char="v"/>
            </a:pPr>
            <a:r>
              <a:rPr lang="it-IT" sz="2000" dirty="0"/>
              <a:t> Le statistiche giudiziarie sulla corruzione forniscono un quadro soltanto parziale della diffusione del fenomeno</a:t>
            </a:r>
          </a:p>
          <a:p>
            <a:pPr algn="just">
              <a:buFont typeface="Wingdings" panose="05000000000000000000" pitchFamily="2" charset="2"/>
              <a:buChar char="v"/>
            </a:pPr>
            <a:r>
              <a:rPr lang="it-IT" sz="2000" dirty="0"/>
              <a:t> Un utile indicatore per stimare la diffusione della corruzione, è fornito dall’indice di percezione della corruzione fra i cittadini, CPI (</a:t>
            </a:r>
            <a:r>
              <a:rPr lang="it-IT" sz="2000" dirty="0" err="1"/>
              <a:t>corruption</a:t>
            </a:r>
            <a:r>
              <a:rPr lang="it-IT" sz="2000" dirty="0"/>
              <a:t> </a:t>
            </a:r>
            <a:r>
              <a:rPr lang="it-IT" sz="2000" dirty="0" err="1"/>
              <a:t>perception</a:t>
            </a:r>
            <a:r>
              <a:rPr lang="it-IT" sz="2000" dirty="0"/>
              <a:t> </a:t>
            </a:r>
            <a:r>
              <a:rPr lang="it-IT" sz="2000" dirty="0" err="1"/>
              <a:t>index</a:t>
            </a:r>
            <a:r>
              <a:rPr lang="it-IT" sz="2000" dirty="0"/>
              <a:t>) di </a:t>
            </a:r>
            <a:r>
              <a:rPr lang="it-IT" sz="2000" dirty="0" err="1"/>
              <a:t>Transparency</a:t>
            </a:r>
            <a:r>
              <a:rPr lang="it-IT" sz="2000" dirty="0"/>
              <a:t> International, che vede l’Italia:</a:t>
            </a:r>
          </a:p>
          <a:p>
            <a:pPr marL="742950" lvl="1" indent="-285750" algn="just">
              <a:buFont typeface="Arial" panose="020B0604020202020204" pitchFamily="34" charset="0"/>
              <a:buChar char="•"/>
            </a:pPr>
            <a:r>
              <a:rPr lang="it-IT" sz="1600" dirty="0"/>
              <a:t>nel 2021 al 42esimo posto e nel 2022 al 41esimo posto su 180 Paesi e 17esima in Europa su 27;</a:t>
            </a:r>
          </a:p>
          <a:p>
            <a:pPr marL="742950" lvl="1" indent="-285750" algn="just">
              <a:buFont typeface="Arial" panose="020B0604020202020204" pitchFamily="34" charset="0"/>
              <a:buChar char="•"/>
            </a:pPr>
            <a:r>
              <a:rPr lang="it-IT" sz="1600" dirty="0"/>
              <a:t>in 11 anni ha scalato ben 28 posizioni, dal 69esimo al 41esimo posto;</a:t>
            </a:r>
          </a:p>
          <a:p>
            <a:pPr marL="742950" lvl="1" indent="-285750" algn="just">
              <a:buFont typeface="Arial" panose="020B0604020202020204" pitchFamily="34" charset="0"/>
              <a:buChar char="•"/>
            </a:pPr>
            <a:r>
              <a:rPr lang="it-IT" sz="1600" dirty="0"/>
              <a:t>in Europa, nell’ultimo decennio è passata dal quartultimo posto al 17esimo</a:t>
            </a:r>
          </a:p>
          <a:p>
            <a:pPr algn="just">
              <a:buFont typeface="Wingdings" panose="05000000000000000000" pitchFamily="2" charset="2"/>
              <a:buChar char="v"/>
            </a:pPr>
            <a:r>
              <a:rPr lang="it-IT" sz="2000" dirty="0"/>
              <a:t> Motivi di tale miglioramento:</a:t>
            </a:r>
          </a:p>
          <a:p>
            <a:pPr marL="742950" lvl="1" indent="-285750" algn="just">
              <a:buFont typeface="Arial" panose="020B0604020202020204" pitchFamily="34" charset="0"/>
              <a:buChar char="•"/>
            </a:pPr>
            <a:r>
              <a:rPr lang="it-IT" sz="1600" dirty="0"/>
              <a:t>Normative dal 2012 più accurate in tema di corruzione;</a:t>
            </a:r>
          </a:p>
          <a:p>
            <a:pPr marL="742950" lvl="1" indent="-285750" algn="just">
              <a:buFont typeface="Arial" panose="020B0604020202020204" pitchFamily="34" charset="0"/>
              <a:buChar char="•"/>
            </a:pPr>
            <a:r>
              <a:rPr lang="it-IT" sz="1600" dirty="0"/>
              <a:t>L’introduzione di un apparato di tutele per il </a:t>
            </a:r>
            <a:r>
              <a:rPr lang="it-IT" sz="1600" dirty="0" err="1"/>
              <a:t>whistleblower</a:t>
            </a:r>
            <a:r>
              <a:rPr lang="it-IT" sz="1600" dirty="0"/>
              <a:t>; </a:t>
            </a:r>
          </a:p>
          <a:p>
            <a:pPr marL="742950" lvl="1" indent="-285750" algn="just">
              <a:buFont typeface="Arial" panose="020B0604020202020204" pitchFamily="34" charset="0"/>
              <a:buChar char="•"/>
            </a:pPr>
            <a:r>
              <a:rPr lang="it-IT" sz="1600" dirty="0"/>
              <a:t>Rotazione del personale e divieto di </a:t>
            </a:r>
            <a:r>
              <a:rPr lang="it-IT" sz="1600" dirty="0" err="1"/>
              <a:t>pantouflage</a:t>
            </a:r>
            <a:r>
              <a:rPr lang="it-IT" sz="1600" dirty="0"/>
              <a:t> </a:t>
            </a:r>
          </a:p>
          <a:p>
            <a:pPr algn="just">
              <a:buFont typeface="Wingdings" panose="05000000000000000000" pitchFamily="2" charset="2"/>
              <a:buChar char="v"/>
            </a:pPr>
            <a:endParaRPr lang="it-IT" sz="2000" dirty="0"/>
          </a:p>
        </p:txBody>
      </p:sp>
      <p:pic>
        <p:nvPicPr>
          <p:cNvPr id="4" name="Immagine 3" descr="Immagine che contiene testo, Carattere, Elementi grafici, grafica&#10;&#10;Descrizione generata automaticamente">
            <a:extLst>
              <a:ext uri="{FF2B5EF4-FFF2-40B4-BE49-F238E27FC236}">
                <a16:creationId xmlns:a16="http://schemas.microsoft.com/office/drawing/2014/main" id="{8CEF34C9-8D8D-B344-7FC7-6D896D409B3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87824" y="465709"/>
            <a:ext cx="1472850" cy="609087"/>
          </a:xfrm>
          <a:prstGeom prst="rect">
            <a:avLst/>
          </a:prstGeom>
        </p:spPr>
      </p:pic>
    </p:spTree>
    <p:extLst>
      <p:ext uri="{BB962C8B-B14F-4D97-AF65-F5344CB8AC3E}">
        <p14:creationId xmlns:p14="http://schemas.microsoft.com/office/powerpoint/2010/main" val="109833728"/>
      </p:ext>
    </p:extLst>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63000">
              <a:schemeClr val="accent1">
                <a:lumMod val="5000"/>
                <a:lumOff val="95000"/>
              </a:schemeClr>
            </a:gs>
            <a:gs pos="82000">
              <a:schemeClr val="accent1">
                <a:lumMod val="45000"/>
                <a:lumOff val="55000"/>
              </a:schemeClr>
            </a:gs>
            <a:gs pos="0">
              <a:schemeClr val="bg1"/>
            </a:gs>
            <a:gs pos="100000">
              <a:schemeClr val="accent1">
                <a:lumMod val="30000"/>
                <a:lumOff val="70000"/>
                <a:alpha val="42000"/>
              </a:schemeClr>
            </a:gs>
          </a:gsLst>
          <a:lin ang="5400000" scaled="1"/>
          <a:tileRect/>
        </a:gradFill>
        <a:effectLst/>
      </p:bgPr>
    </p:bg>
    <p:spTree>
      <p:nvGrpSpPr>
        <p:cNvPr id="1" name=""/>
        <p:cNvGrpSpPr/>
        <p:nvPr/>
      </p:nvGrpSpPr>
      <p:grpSpPr>
        <a:xfrm>
          <a:off x="0" y="0"/>
          <a:ext cx="0" cy="0"/>
          <a:chOff x="0" y="0"/>
          <a:chExt cx="0" cy="0"/>
        </a:xfrm>
      </p:grpSpPr>
      <p:sp>
        <p:nvSpPr>
          <p:cNvPr id="6" name="Titolo 1">
            <a:extLst>
              <a:ext uri="{FF2B5EF4-FFF2-40B4-BE49-F238E27FC236}">
                <a16:creationId xmlns:a16="http://schemas.microsoft.com/office/drawing/2014/main" id="{B764FAF0-CEDA-46F9-8A54-BAF152CEA8A0}"/>
              </a:ext>
            </a:extLst>
          </p:cNvPr>
          <p:cNvSpPr txBox="1">
            <a:spLocks/>
          </p:cNvSpPr>
          <p:nvPr/>
        </p:nvSpPr>
        <p:spPr>
          <a:xfrm>
            <a:off x="745989" y="1340768"/>
            <a:ext cx="7772400" cy="5400601"/>
          </a:xfrm>
          <a:prstGeom prst="rect">
            <a:avLst/>
          </a:prstGeom>
        </p:spPr>
        <p:txBody>
          <a:bodyPr vert="horz" lIns="91440" tIns="45720" rIns="91440" bIns="45720" rtlCol="0" anchor="ctr">
            <a:normAutofit/>
          </a:bodyPr>
          <a:lstStyle>
            <a:lvl1pPr algn="l" rtl="0" eaLnBrk="1" fontAlgn="base" hangingPunct="1">
              <a:spcBef>
                <a:spcPct val="0"/>
              </a:spcBef>
              <a:spcAft>
                <a:spcPct val="0"/>
              </a:spcAft>
              <a:defRPr sz="4000" kern="1200" spc="-1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Arial" charset="0"/>
              </a:defRPr>
            </a:lvl2pPr>
            <a:lvl3pPr algn="l" rtl="0" eaLnBrk="1" fontAlgn="base" hangingPunct="1">
              <a:spcBef>
                <a:spcPct val="0"/>
              </a:spcBef>
              <a:spcAft>
                <a:spcPct val="0"/>
              </a:spcAft>
              <a:defRPr sz="4000">
                <a:solidFill>
                  <a:schemeClr val="tx2"/>
                </a:solidFill>
                <a:latin typeface="Arial" charset="0"/>
              </a:defRPr>
            </a:lvl3pPr>
            <a:lvl4pPr algn="l" rtl="0" eaLnBrk="1" fontAlgn="base" hangingPunct="1">
              <a:spcBef>
                <a:spcPct val="0"/>
              </a:spcBef>
              <a:spcAft>
                <a:spcPct val="0"/>
              </a:spcAft>
              <a:defRPr sz="4000">
                <a:solidFill>
                  <a:schemeClr val="tx2"/>
                </a:solidFill>
                <a:latin typeface="Arial" charset="0"/>
              </a:defRPr>
            </a:lvl4pPr>
            <a:lvl5pPr algn="l" rtl="0" eaLnBrk="1" fontAlgn="base" hangingPunct="1">
              <a:spcBef>
                <a:spcPct val="0"/>
              </a:spcBef>
              <a:spcAft>
                <a:spcPct val="0"/>
              </a:spcAft>
              <a:defRPr sz="4000">
                <a:solidFill>
                  <a:schemeClr val="tx2"/>
                </a:solidFill>
                <a:latin typeface="Arial" charset="0"/>
              </a:defRPr>
            </a:lvl5pPr>
            <a:lvl6pPr marL="457200" algn="l" rtl="0" eaLnBrk="1" fontAlgn="base" hangingPunct="1">
              <a:spcBef>
                <a:spcPct val="0"/>
              </a:spcBef>
              <a:spcAft>
                <a:spcPct val="0"/>
              </a:spcAft>
              <a:defRPr sz="4000">
                <a:solidFill>
                  <a:schemeClr val="tx2"/>
                </a:solidFill>
                <a:latin typeface="Arial" charset="0"/>
              </a:defRPr>
            </a:lvl6pPr>
            <a:lvl7pPr marL="914400" algn="l" rtl="0" eaLnBrk="1" fontAlgn="base" hangingPunct="1">
              <a:spcBef>
                <a:spcPct val="0"/>
              </a:spcBef>
              <a:spcAft>
                <a:spcPct val="0"/>
              </a:spcAft>
              <a:defRPr sz="4000">
                <a:solidFill>
                  <a:schemeClr val="tx2"/>
                </a:solidFill>
                <a:latin typeface="Arial" charset="0"/>
              </a:defRPr>
            </a:lvl7pPr>
            <a:lvl8pPr marL="1371600" algn="l" rtl="0" eaLnBrk="1" fontAlgn="base" hangingPunct="1">
              <a:spcBef>
                <a:spcPct val="0"/>
              </a:spcBef>
              <a:spcAft>
                <a:spcPct val="0"/>
              </a:spcAft>
              <a:defRPr sz="4000">
                <a:solidFill>
                  <a:schemeClr val="tx2"/>
                </a:solidFill>
                <a:latin typeface="Arial" charset="0"/>
              </a:defRPr>
            </a:lvl8pPr>
            <a:lvl9pPr marL="1828800" algn="l" rtl="0" eaLnBrk="1" fontAlgn="base" hangingPunct="1">
              <a:spcBef>
                <a:spcPct val="0"/>
              </a:spcBef>
              <a:spcAft>
                <a:spcPct val="0"/>
              </a:spcAft>
              <a:defRPr sz="4000">
                <a:solidFill>
                  <a:schemeClr val="tx2"/>
                </a:solidFill>
                <a:latin typeface="Arial" charset="0"/>
              </a:defRPr>
            </a:lvl9pPr>
          </a:lstStyle>
          <a:p>
            <a:pPr algn="ctr">
              <a:defRPr/>
            </a:pPr>
            <a:endParaRPr lang="it-IT" dirty="0">
              <a:solidFill>
                <a:schemeClr val="tx1"/>
              </a:solidFill>
              <a:latin typeface="Arial" charset="0"/>
              <a:ea typeface="+mn-ea"/>
              <a:cs typeface="Arial" charset="0"/>
            </a:endParaRPr>
          </a:p>
        </p:txBody>
      </p:sp>
      <p:pic>
        <p:nvPicPr>
          <p:cNvPr id="9" name="Picture 2" descr="Uer Academy - Per lo sviluppo delle professionalità">
            <a:extLst>
              <a:ext uri="{FF2B5EF4-FFF2-40B4-BE49-F238E27FC236}">
                <a16:creationId xmlns:a16="http://schemas.microsoft.com/office/drawing/2014/main" id="{AFC56CD6-26A2-4360-9DE4-9E6D7C8A801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20072" y="404664"/>
            <a:ext cx="792088" cy="792088"/>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1">
            <a:extLst>
              <a:ext uri="{FF2B5EF4-FFF2-40B4-BE49-F238E27FC236}">
                <a16:creationId xmlns:a16="http://schemas.microsoft.com/office/drawing/2014/main" id="{CEF9BDA0-870C-4159-B735-8B2C876EF180}"/>
              </a:ext>
            </a:extLst>
          </p:cNvPr>
          <p:cNvSpPr>
            <a:spLocks noGrp="1"/>
          </p:cNvSpPr>
          <p:nvPr>
            <p:ph type="title"/>
          </p:nvPr>
        </p:nvSpPr>
        <p:spPr>
          <a:xfrm>
            <a:off x="457200" y="1052736"/>
            <a:ext cx="8229600" cy="936104"/>
          </a:xfrm>
        </p:spPr>
        <p:txBody>
          <a:bodyPr>
            <a:noAutofit/>
          </a:bodyPr>
          <a:lstStyle/>
          <a:p>
            <a:pPr algn="ctr"/>
            <a:r>
              <a:rPr lang="it-IT" sz="2800" dirty="0"/>
              <a:t>I reati contro la P.A.</a:t>
            </a:r>
            <a:br>
              <a:rPr lang="it-IT" sz="2800" dirty="0"/>
            </a:br>
            <a:r>
              <a:rPr lang="it-IT" sz="1800" dirty="0"/>
              <a:t>Incidenza della corruzione e settori maggiormente colpiti</a:t>
            </a:r>
          </a:p>
        </p:txBody>
      </p:sp>
      <p:sp>
        <p:nvSpPr>
          <p:cNvPr id="3" name="Segnaposto contenuto 2">
            <a:extLst>
              <a:ext uri="{FF2B5EF4-FFF2-40B4-BE49-F238E27FC236}">
                <a16:creationId xmlns:a16="http://schemas.microsoft.com/office/drawing/2014/main" id="{87AEFAAF-2725-4119-8F84-E74BEF337735}"/>
              </a:ext>
            </a:extLst>
          </p:cNvPr>
          <p:cNvSpPr>
            <a:spLocks noGrp="1"/>
          </p:cNvSpPr>
          <p:nvPr>
            <p:ph idx="1"/>
          </p:nvPr>
        </p:nvSpPr>
        <p:spPr>
          <a:xfrm>
            <a:off x="457200" y="2204864"/>
            <a:ext cx="8229600" cy="4272136"/>
          </a:xfrm>
        </p:spPr>
        <p:txBody>
          <a:bodyPr/>
          <a:lstStyle/>
          <a:p>
            <a:pPr lvl="1" algn="just">
              <a:buFont typeface="Arial" panose="020B0604020202020204" pitchFamily="34" charset="0"/>
              <a:buChar char="•"/>
            </a:pPr>
            <a:r>
              <a:rPr lang="it-IT" sz="1600" dirty="0"/>
              <a:t> Nuove fattispecie di reato più aderenti alla realtà (ad es. il traffico di influenze illecite);</a:t>
            </a:r>
          </a:p>
          <a:p>
            <a:pPr lvl="1" algn="just">
              <a:buFont typeface="Arial" panose="020B0604020202020204" pitchFamily="34" charset="0"/>
              <a:buChar char="•"/>
            </a:pPr>
            <a:r>
              <a:rPr lang="it-IT" sz="1600" dirty="0"/>
              <a:t>Ampliamento dei poteri di vigilanza e di controllo, sanzionatori e di commissariamento dell’ANAC</a:t>
            </a:r>
          </a:p>
          <a:p>
            <a:pPr algn="just">
              <a:buFont typeface="Wingdings" panose="05000000000000000000" pitchFamily="2" charset="2"/>
              <a:buChar char="v"/>
            </a:pPr>
            <a:r>
              <a:rPr lang="it-IT" sz="2000" dirty="0"/>
              <a:t> È invece mancato un adeguato potenziamento dei c.d. reati sentinella, quali l’abuso d’ufficio, il falso in bilancio e alcuni reati tributari, nei quali è, spesso, celato l’evento corruttivo</a:t>
            </a:r>
          </a:p>
          <a:p>
            <a:pPr algn="just">
              <a:buFont typeface="Wingdings" panose="05000000000000000000" pitchFamily="2" charset="2"/>
              <a:buChar char="v"/>
            </a:pPr>
            <a:r>
              <a:rPr lang="it-IT" sz="2000" dirty="0"/>
              <a:t> Fattori fondamentali che hanno contribuito al miglioramento dell’Italia in materia di corruzione:</a:t>
            </a:r>
          </a:p>
          <a:p>
            <a:pPr lvl="1" algn="just">
              <a:buFont typeface="Arial" panose="020B0604020202020204" pitchFamily="34" charset="0"/>
              <a:buChar char="•"/>
            </a:pPr>
            <a:r>
              <a:rPr lang="it-IT" sz="1600" dirty="0"/>
              <a:t> Maggiore orientamento alla prevenzione anche tramite un approccio di tipo manageriale alla gestione dei conflitti di interessi;</a:t>
            </a:r>
          </a:p>
          <a:p>
            <a:pPr lvl="1" algn="just">
              <a:buFont typeface="Arial" panose="020B0604020202020204" pitchFamily="34" charset="0"/>
              <a:buChar char="•"/>
            </a:pPr>
            <a:r>
              <a:rPr lang="it-IT" sz="1600" dirty="0"/>
              <a:t> L’utilizzo delle più sofisticate tecnologie informatiche di intelligenza artificiale per l’individuazione di aree e situazioni a rischio</a:t>
            </a:r>
          </a:p>
          <a:p>
            <a:pPr algn="just">
              <a:buFont typeface="Wingdings" panose="05000000000000000000" pitchFamily="2" charset="2"/>
              <a:buChar char="v"/>
            </a:pPr>
            <a:endParaRPr lang="it-IT" sz="2000" dirty="0"/>
          </a:p>
        </p:txBody>
      </p:sp>
      <p:pic>
        <p:nvPicPr>
          <p:cNvPr id="4" name="Immagine 3">
            <a:extLst>
              <a:ext uri="{FF2B5EF4-FFF2-40B4-BE49-F238E27FC236}">
                <a16:creationId xmlns:a16="http://schemas.microsoft.com/office/drawing/2014/main" id="{BC40BD5C-8B49-34D5-5512-EA62F0E0B924}"/>
              </a:ext>
            </a:extLst>
          </p:cNvPr>
          <p:cNvPicPr>
            <a:picLocks noChangeAspect="1"/>
          </p:cNvPicPr>
          <p:nvPr/>
        </p:nvPicPr>
        <p:blipFill>
          <a:blip r:embed="rId4"/>
          <a:stretch>
            <a:fillRect/>
          </a:stretch>
        </p:blipFill>
        <p:spPr>
          <a:xfrm>
            <a:off x="2843808" y="495881"/>
            <a:ext cx="1475360" cy="609653"/>
          </a:xfrm>
          <a:prstGeom prst="rect">
            <a:avLst/>
          </a:prstGeom>
        </p:spPr>
      </p:pic>
    </p:spTree>
    <p:extLst>
      <p:ext uri="{BB962C8B-B14F-4D97-AF65-F5344CB8AC3E}">
        <p14:creationId xmlns:p14="http://schemas.microsoft.com/office/powerpoint/2010/main" val="2945613095"/>
      </p:ext>
    </p:extLst>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63000">
              <a:schemeClr val="accent1">
                <a:lumMod val="5000"/>
                <a:lumOff val="95000"/>
              </a:schemeClr>
            </a:gs>
            <a:gs pos="82000">
              <a:schemeClr val="accent1">
                <a:lumMod val="45000"/>
                <a:lumOff val="55000"/>
              </a:schemeClr>
            </a:gs>
            <a:gs pos="0">
              <a:schemeClr val="bg1"/>
            </a:gs>
            <a:gs pos="100000">
              <a:schemeClr val="accent1">
                <a:lumMod val="30000"/>
                <a:lumOff val="70000"/>
                <a:alpha val="42000"/>
              </a:schemeClr>
            </a:gs>
          </a:gsLst>
          <a:lin ang="5400000" scaled="1"/>
          <a:tileRect/>
        </a:gradFill>
        <a:effectLst/>
      </p:bgPr>
    </p:bg>
    <p:spTree>
      <p:nvGrpSpPr>
        <p:cNvPr id="1" name=""/>
        <p:cNvGrpSpPr/>
        <p:nvPr/>
      </p:nvGrpSpPr>
      <p:grpSpPr>
        <a:xfrm>
          <a:off x="0" y="0"/>
          <a:ext cx="0" cy="0"/>
          <a:chOff x="0" y="0"/>
          <a:chExt cx="0" cy="0"/>
        </a:xfrm>
      </p:grpSpPr>
      <p:sp>
        <p:nvSpPr>
          <p:cNvPr id="6" name="Titolo 1">
            <a:extLst>
              <a:ext uri="{FF2B5EF4-FFF2-40B4-BE49-F238E27FC236}">
                <a16:creationId xmlns:a16="http://schemas.microsoft.com/office/drawing/2014/main" id="{B764FAF0-CEDA-46F9-8A54-BAF152CEA8A0}"/>
              </a:ext>
            </a:extLst>
          </p:cNvPr>
          <p:cNvSpPr txBox="1">
            <a:spLocks/>
          </p:cNvSpPr>
          <p:nvPr/>
        </p:nvSpPr>
        <p:spPr>
          <a:xfrm>
            <a:off x="745989" y="1340768"/>
            <a:ext cx="7772400" cy="5400601"/>
          </a:xfrm>
          <a:prstGeom prst="rect">
            <a:avLst/>
          </a:prstGeom>
        </p:spPr>
        <p:txBody>
          <a:bodyPr vert="horz" lIns="91440" tIns="45720" rIns="91440" bIns="45720" rtlCol="0" anchor="ctr">
            <a:normAutofit/>
          </a:bodyPr>
          <a:lstStyle>
            <a:lvl1pPr algn="l" rtl="0" eaLnBrk="1" fontAlgn="base" hangingPunct="1">
              <a:spcBef>
                <a:spcPct val="0"/>
              </a:spcBef>
              <a:spcAft>
                <a:spcPct val="0"/>
              </a:spcAft>
              <a:defRPr sz="4000" kern="1200" spc="-1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Arial" charset="0"/>
              </a:defRPr>
            </a:lvl2pPr>
            <a:lvl3pPr algn="l" rtl="0" eaLnBrk="1" fontAlgn="base" hangingPunct="1">
              <a:spcBef>
                <a:spcPct val="0"/>
              </a:spcBef>
              <a:spcAft>
                <a:spcPct val="0"/>
              </a:spcAft>
              <a:defRPr sz="4000">
                <a:solidFill>
                  <a:schemeClr val="tx2"/>
                </a:solidFill>
                <a:latin typeface="Arial" charset="0"/>
              </a:defRPr>
            </a:lvl3pPr>
            <a:lvl4pPr algn="l" rtl="0" eaLnBrk="1" fontAlgn="base" hangingPunct="1">
              <a:spcBef>
                <a:spcPct val="0"/>
              </a:spcBef>
              <a:spcAft>
                <a:spcPct val="0"/>
              </a:spcAft>
              <a:defRPr sz="4000">
                <a:solidFill>
                  <a:schemeClr val="tx2"/>
                </a:solidFill>
                <a:latin typeface="Arial" charset="0"/>
              </a:defRPr>
            </a:lvl4pPr>
            <a:lvl5pPr algn="l" rtl="0" eaLnBrk="1" fontAlgn="base" hangingPunct="1">
              <a:spcBef>
                <a:spcPct val="0"/>
              </a:spcBef>
              <a:spcAft>
                <a:spcPct val="0"/>
              </a:spcAft>
              <a:defRPr sz="4000">
                <a:solidFill>
                  <a:schemeClr val="tx2"/>
                </a:solidFill>
                <a:latin typeface="Arial" charset="0"/>
              </a:defRPr>
            </a:lvl5pPr>
            <a:lvl6pPr marL="457200" algn="l" rtl="0" eaLnBrk="1" fontAlgn="base" hangingPunct="1">
              <a:spcBef>
                <a:spcPct val="0"/>
              </a:spcBef>
              <a:spcAft>
                <a:spcPct val="0"/>
              </a:spcAft>
              <a:defRPr sz="4000">
                <a:solidFill>
                  <a:schemeClr val="tx2"/>
                </a:solidFill>
                <a:latin typeface="Arial" charset="0"/>
              </a:defRPr>
            </a:lvl6pPr>
            <a:lvl7pPr marL="914400" algn="l" rtl="0" eaLnBrk="1" fontAlgn="base" hangingPunct="1">
              <a:spcBef>
                <a:spcPct val="0"/>
              </a:spcBef>
              <a:spcAft>
                <a:spcPct val="0"/>
              </a:spcAft>
              <a:defRPr sz="4000">
                <a:solidFill>
                  <a:schemeClr val="tx2"/>
                </a:solidFill>
                <a:latin typeface="Arial" charset="0"/>
              </a:defRPr>
            </a:lvl7pPr>
            <a:lvl8pPr marL="1371600" algn="l" rtl="0" eaLnBrk="1" fontAlgn="base" hangingPunct="1">
              <a:spcBef>
                <a:spcPct val="0"/>
              </a:spcBef>
              <a:spcAft>
                <a:spcPct val="0"/>
              </a:spcAft>
              <a:defRPr sz="4000">
                <a:solidFill>
                  <a:schemeClr val="tx2"/>
                </a:solidFill>
                <a:latin typeface="Arial" charset="0"/>
              </a:defRPr>
            </a:lvl8pPr>
            <a:lvl9pPr marL="1828800" algn="l" rtl="0" eaLnBrk="1" fontAlgn="base" hangingPunct="1">
              <a:spcBef>
                <a:spcPct val="0"/>
              </a:spcBef>
              <a:spcAft>
                <a:spcPct val="0"/>
              </a:spcAft>
              <a:defRPr sz="4000">
                <a:solidFill>
                  <a:schemeClr val="tx2"/>
                </a:solidFill>
                <a:latin typeface="Arial" charset="0"/>
              </a:defRPr>
            </a:lvl9pPr>
          </a:lstStyle>
          <a:p>
            <a:pPr algn="ctr">
              <a:defRPr/>
            </a:pPr>
            <a:endParaRPr lang="it-IT" dirty="0">
              <a:solidFill>
                <a:schemeClr val="tx1"/>
              </a:solidFill>
              <a:latin typeface="Arial" charset="0"/>
              <a:ea typeface="+mn-ea"/>
              <a:cs typeface="Arial" charset="0"/>
            </a:endParaRPr>
          </a:p>
        </p:txBody>
      </p:sp>
      <p:pic>
        <p:nvPicPr>
          <p:cNvPr id="9" name="Picture 2" descr="Uer Academy - Per lo sviluppo delle professionalità">
            <a:extLst>
              <a:ext uri="{FF2B5EF4-FFF2-40B4-BE49-F238E27FC236}">
                <a16:creationId xmlns:a16="http://schemas.microsoft.com/office/drawing/2014/main" id="{AFC56CD6-26A2-4360-9DE4-9E6D7C8A801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20072" y="404664"/>
            <a:ext cx="792088" cy="792088"/>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1">
            <a:extLst>
              <a:ext uri="{FF2B5EF4-FFF2-40B4-BE49-F238E27FC236}">
                <a16:creationId xmlns:a16="http://schemas.microsoft.com/office/drawing/2014/main" id="{CEF9BDA0-870C-4159-B735-8B2C876EF180}"/>
              </a:ext>
            </a:extLst>
          </p:cNvPr>
          <p:cNvSpPr>
            <a:spLocks noGrp="1"/>
          </p:cNvSpPr>
          <p:nvPr>
            <p:ph type="title"/>
          </p:nvPr>
        </p:nvSpPr>
        <p:spPr>
          <a:xfrm>
            <a:off x="457200" y="1052736"/>
            <a:ext cx="8229600" cy="936104"/>
          </a:xfrm>
        </p:spPr>
        <p:txBody>
          <a:bodyPr>
            <a:noAutofit/>
          </a:bodyPr>
          <a:lstStyle/>
          <a:p>
            <a:pPr algn="ctr"/>
            <a:r>
              <a:rPr lang="it-IT" sz="2800" dirty="0"/>
              <a:t>I reati contro la P.A.</a:t>
            </a:r>
            <a:br>
              <a:rPr lang="it-IT" sz="2800" dirty="0"/>
            </a:br>
            <a:endParaRPr lang="it-IT" sz="1800" dirty="0"/>
          </a:p>
        </p:txBody>
      </p:sp>
      <p:sp>
        <p:nvSpPr>
          <p:cNvPr id="8" name="Rettangolo con angoli diagonali arrotondati 7">
            <a:extLst>
              <a:ext uri="{FF2B5EF4-FFF2-40B4-BE49-F238E27FC236}">
                <a16:creationId xmlns:a16="http://schemas.microsoft.com/office/drawing/2014/main" id="{2B87F4C5-D677-4FB1-A079-E3B620B35DD8}"/>
              </a:ext>
            </a:extLst>
          </p:cNvPr>
          <p:cNvSpPr/>
          <p:nvPr/>
        </p:nvSpPr>
        <p:spPr>
          <a:xfrm>
            <a:off x="887773" y="1844824"/>
            <a:ext cx="7488832" cy="1512168"/>
          </a:xfrm>
          <a:prstGeom prst="round2Diag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100" b="1" dirty="0"/>
              <a:t>Il reato di corruzione</a:t>
            </a:r>
          </a:p>
          <a:p>
            <a:pPr algn="just"/>
            <a:r>
              <a:rPr lang="it-IT" sz="1100" dirty="0"/>
              <a:t>- È previsto agli articoli 318 (corruzione impropria) e 319 (corruzione propria) c.p. </a:t>
            </a:r>
          </a:p>
          <a:p>
            <a:pPr algn="just"/>
            <a:r>
              <a:rPr lang="it-IT" sz="1100" dirty="0"/>
              <a:t>- La corruzione propria è più grave di quella impropria in quanto a differenza di quella impropria che punisce l’indebita ricezione di utilità nell’esercizio della propria funzione, presuppone l’omissione, il ritardo o un atto contrario ai doveri d’ufficio del pubblico funzionario nell’esercizio delle sue funzioni, che ha ricevuto denaro o altra utilità, andando a danneggiare maggiormente l’interesse della pubblica amministrazione </a:t>
            </a:r>
          </a:p>
          <a:p>
            <a:pPr algn="just"/>
            <a:r>
              <a:rPr lang="it-IT" sz="1100" dirty="0"/>
              <a:t>- Per l’art. 321 c.p. le pene stabilite per il pubblico dipendente corrotto, si applicano anche al corruttore, ossia colui che dà o promette al pubblico ufficiale o all’incaricato di un pubblico servizio il denaro o altra utilità</a:t>
            </a:r>
          </a:p>
        </p:txBody>
      </p:sp>
      <p:sp>
        <p:nvSpPr>
          <p:cNvPr id="10" name="Rettangolo con angoli diagonali arrotondati 9">
            <a:extLst>
              <a:ext uri="{FF2B5EF4-FFF2-40B4-BE49-F238E27FC236}">
                <a16:creationId xmlns:a16="http://schemas.microsoft.com/office/drawing/2014/main" id="{0887532B-B4AA-4EE6-A01D-06E7D46D58E7}"/>
              </a:ext>
            </a:extLst>
          </p:cNvPr>
          <p:cNvSpPr/>
          <p:nvPr/>
        </p:nvSpPr>
        <p:spPr>
          <a:xfrm>
            <a:off x="887773" y="3641506"/>
            <a:ext cx="7488832" cy="867614"/>
          </a:xfrm>
          <a:prstGeom prst="round2Diag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sz="1100" dirty="0"/>
              <a:t>- Il reato di induzione illecita a dare o promettere utilità (319 quater c.p.) è un reato compiuto da chi, abusando delle proprie funzioni, induca qualcuno a dare o promettere indebitamente, a lui o a un terzo, denaro o altra utilità anche di natura non patrimoniale (comma 1, reato proprio) mentre colui che promette denaro o altre utilità (comma 2, reato comune) è punito in maniera meno severa</a:t>
            </a:r>
          </a:p>
        </p:txBody>
      </p:sp>
      <p:sp>
        <p:nvSpPr>
          <p:cNvPr id="11" name="Rettangolo con angoli diagonali arrotondati 10">
            <a:extLst>
              <a:ext uri="{FF2B5EF4-FFF2-40B4-BE49-F238E27FC236}">
                <a16:creationId xmlns:a16="http://schemas.microsoft.com/office/drawing/2014/main" id="{5615366F-817D-4D35-BBC3-251AF53E12FF}"/>
              </a:ext>
            </a:extLst>
          </p:cNvPr>
          <p:cNvSpPr/>
          <p:nvPr/>
        </p:nvSpPr>
        <p:spPr>
          <a:xfrm>
            <a:off x="888308" y="4793634"/>
            <a:ext cx="7488832" cy="651590"/>
          </a:xfrm>
          <a:prstGeom prst="round2Diag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sz="1100" dirty="0"/>
              <a:t>- L’articolo 322 c.p. disciplina il reato di istigazione alla corruzione, caso in cui il privato induce il pubblico dipendente alla corruzione con offerta di denaro o altra utilità, ma l’evento corruttivo non viene portato a compimento in quanto l’offerta non viene accettata</a:t>
            </a:r>
          </a:p>
        </p:txBody>
      </p:sp>
      <p:sp>
        <p:nvSpPr>
          <p:cNvPr id="12" name="Rettangolo con angoli diagonali arrotondati 11">
            <a:extLst>
              <a:ext uri="{FF2B5EF4-FFF2-40B4-BE49-F238E27FC236}">
                <a16:creationId xmlns:a16="http://schemas.microsoft.com/office/drawing/2014/main" id="{4923F533-CDCC-4085-A528-156D9D0E4B7D}"/>
              </a:ext>
            </a:extLst>
          </p:cNvPr>
          <p:cNvSpPr/>
          <p:nvPr/>
        </p:nvSpPr>
        <p:spPr>
          <a:xfrm>
            <a:off x="887773" y="5729738"/>
            <a:ext cx="7488832" cy="795606"/>
          </a:xfrm>
          <a:prstGeom prst="round2Diag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sz="1100" dirty="0"/>
              <a:t>- La definizione di corruzione non può limitarsi alla fattispecie penale</a:t>
            </a:r>
          </a:p>
          <a:p>
            <a:pPr algn="just"/>
            <a:r>
              <a:rPr lang="it-IT" sz="1100" dirty="0"/>
              <a:t>- Una definizione più ampia di corruzione considera quest’ultima come la violazione di un obbligo o di un dovere per ottenere un beneficio personale</a:t>
            </a:r>
          </a:p>
        </p:txBody>
      </p:sp>
      <p:pic>
        <p:nvPicPr>
          <p:cNvPr id="3" name="Immagine 2" descr="Immagine che contiene testo, Carattere, Elementi grafici, grafica&#10;&#10;Descrizione generata automaticamente">
            <a:extLst>
              <a:ext uri="{FF2B5EF4-FFF2-40B4-BE49-F238E27FC236}">
                <a16:creationId xmlns:a16="http://schemas.microsoft.com/office/drawing/2014/main" id="{B6C3EEBE-87FB-C60C-662D-A5EF7525045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03848" y="496164"/>
            <a:ext cx="1472850" cy="609087"/>
          </a:xfrm>
          <a:prstGeom prst="rect">
            <a:avLst/>
          </a:prstGeom>
        </p:spPr>
      </p:pic>
    </p:spTree>
    <p:extLst>
      <p:ext uri="{BB962C8B-B14F-4D97-AF65-F5344CB8AC3E}">
        <p14:creationId xmlns:p14="http://schemas.microsoft.com/office/powerpoint/2010/main" val="1541268963"/>
      </p:ext>
    </p:extLst>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1">
            <a:extLst>
              <a:ext uri="{FF2B5EF4-FFF2-40B4-BE49-F238E27FC236}">
                <a16:creationId xmlns:a16="http://schemas.microsoft.com/office/drawing/2014/main" id="{B764FAF0-CEDA-46F9-8A54-BAF152CEA8A0}"/>
              </a:ext>
            </a:extLst>
          </p:cNvPr>
          <p:cNvSpPr txBox="1">
            <a:spLocks/>
          </p:cNvSpPr>
          <p:nvPr/>
        </p:nvSpPr>
        <p:spPr>
          <a:xfrm>
            <a:off x="745989" y="1340768"/>
            <a:ext cx="7772400" cy="5400601"/>
          </a:xfrm>
          <a:prstGeom prst="rect">
            <a:avLst/>
          </a:prstGeom>
        </p:spPr>
        <p:txBody>
          <a:bodyPr vert="horz" lIns="91440" tIns="45720" rIns="91440" bIns="45720" rtlCol="0" anchor="ctr">
            <a:normAutofit/>
          </a:bodyPr>
          <a:lstStyle>
            <a:lvl1pPr algn="l" rtl="0" eaLnBrk="1" fontAlgn="base" hangingPunct="1">
              <a:spcBef>
                <a:spcPct val="0"/>
              </a:spcBef>
              <a:spcAft>
                <a:spcPct val="0"/>
              </a:spcAft>
              <a:defRPr sz="4000" kern="1200" spc="-1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Arial" charset="0"/>
              </a:defRPr>
            </a:lvl2pPr>
            <a:lvl3pPr algn="l" rtl="0" eaLnBrk="1" fontAlgn="base" hangingPunct="1">
              <a:spcBef>
                <a:spcPct val="0"/>
              </a:spcBef>
              <a:spcAft>
                <a:spcPct val="0"/>
              </a:spcAft>
              <a:defRPr sz="4000">
                <a:solidFill>
                  <a:schemeClr val="tx2"/>
                </a:solidFill>
                <a:latin typeface="Arial" charset="0"/>
              </a:defRPr>
            </a:lvl3pPr>
            <a:lvl4pPr algn="l" rtl="0" eaLnBrk="1" fontAlgn="base" hangingPunct="1">
              <a:spcBef>
                <a:spcPct val="0"/>
              </a:spcBef>
              <a:spcAft>
                <a:spcPct val="0"/>
              </a:spcAft>
              <a:defRPr sz="4000">
                <a:solidFill>
                  <a:schemeClr val="tx2"/>
                </a:solidFill>
                <a:latin typeface="Arial" charset="0"/>
              </a:defRPr>
            </a:lvl4pPr>
            <a:lvl5pPr algn="l" rtl="0" eaLnBrk="1" fontAlgn="base" hangingPunct="1">
              <a:spcBef>
                <a:spcPct val="0"/>
              </a:spcBef>
              <a:spcAft>
                <a:spcPct val="0"/>
              </a:spcAft>
              <a:defRPr sz="4000">
                <a:solidFill>
                  <a:schemeClr val="tx2"/>
                </a:solidFill>
                <a:latin typeface="Arial" charset="0"/>
              </a:defRPr>
            </a:lvl5pPr>
            <a:lvl6pPr marL="457200" algn="l" rtl="0" eaLnBrk="1" fontAlgn="base" hangingPunct="1">
              <a:spcBef>
                <a:spcPct val="0"/>
              </a:spcBef>
              <a:spcAft>
                <a:spcPct val="0"/>
              </a:spcAft>
              <a:defRPr sz="4000">
                <a:solidFill>
                  <a:schemeClr val="tx2"/>
                </a:solidFill>
                <a:latin typeface="Arial" charset="0"/>
              </a:defRPr>
            </a:lvl6pPr>
            <a:lvl7pPr marL="914400" algn="l" rtl="0" eaLnBrk="1" fontAlgn="base" hangingPunct="1">
              <a:spcBef>
                <a:spcPct val="0"/>
              </a:spcBef>
              <a:spcAft>
                <a:spcPct val="0"/>
              </a:spcAft>
              <a:defRPr sz="4000">
                <a:solidFill>
                  <a:schemeClr val="tx2"/>
                </a:solidFill>
                <a:latin typeface="Arial" charset="0"/>
              </a:defRPr>
            </a:lvl7pPr>
            <a:lvl8pPr marL="1371600" algn="l" rtl="0" eaLnBrk="1" fontAlgn="base" hangingPunct="1">
              <a:spcBef>
                <a:spcPct val="0"/>
              </a:spcBef>
              <a:spcAft>
                <a:spcPct val="0"/>
              </a:spcAft>
              <a:defRPr sz="4000">
                <a:solidFill>
                  <a:schemeClr val="tx2"/>
                </a:solidFill>
                <a:latin typeface="Arial" charset="0"/>
              </a:defRPr>
            </a:lvl8pPr>
            <a:lvl9pPr marL="1828800" algn="l" rtl="0" eaLnBrk="1" fontAlgn="base" hangingPunct="1">
              <a:spcBef>
                <a:spcPct val="0"/>
              </a:spcBef>
              <a:spcAft>
                <a:spcPct val="0"/>
              </a:spcAft>
              <a:defRPr sz="4000">
                <a:solidFill>
                  <a:schemeClr val="tx2"/>
                </a:solidFill>
                <a:latin typeface="Arial" charset="0"/>
              </a:defRPr>
            </a:lvl9pPr>
          </a:lstStyle>
          <a:p>
            <a:pPr algn="ctr">
              <a:defRPr/>
            </a:pPr>
            <a:endParaRPr lang="it-IT" dirty="0">
              <a:solidFill>
                <a:schemeClr val="tx1"/>
              </a:solidFill>
              <a:latin typeface="Arial" charset="0"/>
              <a:ea typeface="+mn-ea"/>
              <a:cs typeface="Arial" charset="0"/>
            </a:endParaRPr>
          </a:p>
        </p:txBody>
      </p:sp>
      <p:pic>
        <p:nvPicPr>
          <p:cNvPr id="9" name="Picture 2" descr="Uer Academy - Per lo sviluppo delle professionalità">
            <a:extLst>
              <a:ext uri="{FF2B5EF4-FFF2-40B4-BE49-F238E27FC236}">
                <a16:creationId xmlns:a16="http://schemas.microsoft.com/office/drawing/2014/main" id="{AFC56CD6-26A2-4360-9DE4-9E6D7C8A801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20072" y="404664"/>
            <a:ext cx="792088" cy="792088"/>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1">
            <a:extLst>
              <a:ext uri="{FF2B5EF4-FFF2-40B4-BE49-F238E27FC236}">
                <a16:creationId xmlns:a16="http://schemas.microsoft.com/office/drawing/2014/main" id="{CEF9BDA0-870C-4159-B735-8B2C876EF180}"/>
              </a:ext>
            </a:extLst>
          </p:cNvPr>
          <p:cNvSpPr>
            <a:spLocks noGrp="1"/>
          </p:cNvSpPr>
          <p:nvPr>
            <p:ph type="title"/>
          </p:nvPr>
        </p:nvSpPr>
        <p:spPr>
          <a:xfrm>
            <a:off x="457200" y="1052736"/>
            <a:ext cx="8229600" cy="936104"/>
          </a:xfrm>
        </p:spPr>
        <p:txBody>
          <a:bodyPr>
            <a:noAutofit/>
          </a:bodyPr>
          <a:lstStyle/>
          <a:p>
            <a:pPr algn="ctr"/>
            <a:r>
              <a:rPr lang="it-IT" sz="2800" dirty="0"/>
              <a:t>Il contrasto alla corruzione</a:t>
            </a:r>
            <a:br>
              <a:rPr lang="it-IT" sz="2800" dirty="0"/>
            </a:br>
            <a:endParaRPr lang="it-IT" sz="1800" dirty="0"/>
          </a:p>
        </p:txBody>
      </p:sp>
      <p:sp>
        <p:nvSpPr>
          <p:cNvPr id="3" name="Segnaposto contenuto 2">
            <a:extLst>
              <a:ext uri="{FF2B5EF4-FFF2-40B4-BE49-F238E27FC236}">
                <a16:creationId xmlns:a16="http://schemas.microsoft.com/office/drawing/2014/main" id="{87AEFAAF-2725-4119-8F84-E74BEF337735}"/>
              </a:ext>
            </a:extLst>
          </p:cNvPr>
          <p:cNvSpPr>
            <a:spLocks noGrp="1"/>
          </p:cNvSpPr>
          <p:nvPr>
            <p:ph idx="1"/>
          </p:nvPr>
        </p:nvSpPr>
        <p:spPr>
          <a:xfrm>
            <a:off x="457200" y="2204864"/>
            <a:ext cx="8229600" cy="4272136"/>
          </a:xfrm>
        </p:spPr>
        <p:txBody>
          <a:bodyPr/>
          <a:lstStyle/>
          <a:p>
            <a:pPr algn="just">
              <a:buFont typeface="Wingdings" panose="05000000000000000000" pitchFamily="2" charset="2"/>
              <a:buChar char="v"/>
            </a:pPr>
            <a:r>
              <a:rPr lang="it-IT" sz="2000" dirty="0"/>
              <a:t> La necessità di controllare il fenomeno della corruzione è, in Italia, divenuta sempre più urgente, poiché esso incide sia sulla lievitazione della spesa pubblica che sulla diminuzione della quantità e qualità dei servizi offerti ai cittadini</a:t>
            </a:r>
          </a:p>
          <a:p>
            <a:pPr algn="just">
              <a:buFont typeface="Wingdings" panose="05000000000000000000" pitchFamily="2" charset="2"/>
              <a:buChar char="v"/>
            </a:pPr>
            <a:r>
              <a:rPr lang="it-IT" sz="2000" dirty="0"/>
              <a:t>Si è cercato sempre più di puntare sulla </a:t>
            </a:r>
            <a:r>
              <a:rPr lang="it-IT" sz="2000" dirty="0">
                <a:solidFill>
                  <a:srgbClr val="C00000"/>
                </a:solidFill>
              </a:rPr>
              <a:t>prevenzione</a:t>
            </a:r>
            <a:r>
              <a:rPr lang="it-IT" sz="2000" dirty="0"/>
              <a:t> del fenomeno corruttivo e non solo sulla repressione</a:t>
            </a:r>
          </a:p>
          <a:p>
            <a:pPr algn="just">
              <a:buFont typeface="Wingdings" panose="05000000000000000000" pitchFamily="2" charset="2"/>
              <a:buChar char="v"/>
            </a:pPr>
            <a:r>
              <a:rPr lang="it-IT" sz="2000" dirty="0"/>
              <a:t> Nell’ultimo decennio si è cercato di porre rimedio al fenomeno dilagante della corruzione, con nuovi impianti normativi, in particolare:</a:t>
            </a:r>
          </a:p>
          <a:p>
            <a:pPr lvl="1" algn="just">
              <a:buFont typeface="Wingdings" panose="05000000000000000000" pitchFamily="2" charset="2"/>
              <a:buChar char="v"/>
            </a:pPr>
            <a:r>
              <a:rPr lang="it-IT" sz="1600" dirty="0"/>
              <a:t>la legge n. 190 del 2012 (c.d. Legge Severino); </a:t>
            </a:r>
          </a:p>
          <a:p>
            <a:pPr lvl="1" algn="just">
              <a:buFont typeface="Wingdings" panose="05000000000000000000" pitchFamily="2" charset="2"/>
              <a:buChar char="v"/>
            </a:pPr>
            <a:r>
              <a:rPr lang="it-IT" sz="1600" dirty="0"/>
              <a:t>il d.lgs. n. 33 del 2013 (c.d. Decreto Trasparenza);</a:t>
            </a:r>
          </a:p>
          <a:p>
            <a:pPr lvl="1" algn="just">
              <a:buFont typeface="Wingdings" panose="05000000000000000000" pitchFamily="2" charset="2"/>
              <a:buChar char="v"/>
            </a:pPr>
            <a:r>
              <a:rPr lang="it-IT" sz="1600" dirty="0"/>
              <a:t>Il d.lgs. n. 97 del 2016 (c.d. FOIA, </a:t>
            </a:r>
            <a:r>
              <a:rPr lang="it-IT" sz="1600" dirty="0" err="1"/>
              <a:t>Freedom</a:t>
            </a:r>
            <a:r>
              <a:rPr lang="it-IT" sz="1600" dirty="0"/>
              <a:t> of Information Act);</a:t>
            </a:r>
          </a:p>
          <a:p>
            <a:pPr lvl="1" algn="just">
              <a:buFont typeface="Wingdings" panose="05000000000000000000" pitchFamily="2" charset="2"/>
              <a:buChar char="v"/>
            </a:pPr>
            <a:r>
              <a:rPr lang="it-IT" sz="1600" dirty="0"/>
              <a:t>La legge n. 3 del 2019 (c.d. </a:t>
            </a:r>
            <a:r>
              <a:rPr lang="it-IT" sz="1600" dirty="0" err="1"/>
              <a:t>Spazzacorrotti</a:t>
            </a:r>
            <a:r>
              <a:rPr lang="it-IT" sz="1600" dirty="0"/>
              <a:t>)</a:t>
            </a:r>
          </a:p>
        </p:txBody>
      </p:sp>
      <p:pic>
        <p:nvPicPr>
          <p:cNvPr id="4" name="Immagine 3" descr="Immagine che contiene testo, Carattere, Elementi grafici, grafica&#10;&#10;Descrizione generata automaticamente">
            <a:extLst>
              <a:ext uri="{FF2B5EF4-FFF2-40B4-BE49-F238E27FC236}">
                <a16:creationId xmlns:a16="http://schemas.microsoft.com/office/drawing/2014/main" id="{B9CED147-A45A-BA3F-B88B-71A4A8B90C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59339" y="515657"/>
            <a:ext cx="1472850" cy="609087"/>
          </a:xfrm>
          <a:prstGeom prst="rect">
            <a:avLst/>
          </a:prstGeom>
        </p:spPr>
      </p:pic>
    </p:spTree>
    <p:extLst>
      <p:ext uri="{BB962C8B-B14F-4D97-AF65-F5344CB8AC3E}">
        <p14:creationId xmlns:p14="http://schemas.microsoft.com/office/powerpoint/2010/main" val="5972635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1">
            <a:extLst>
              <a:ext uri="{FF2B5EF4-FFF2-40B4-BE49-F238E27FC236}">
                <a16:creationId xmlns:a16="http://schemas.microsoft.com/office/drawing/2014/main" id="{B764FAF0-CEDA-46F9-8A54-BAF152CEA8A0}"/>
              </a:ext>
            </a:extLst>
          </p:cNvPr>
          <p:cNvSpPr txBox="1">
            <a:spLocks/>
          </p:cNvSpPr>
          <p:nvPr/>
        </p:nvSpPr>
        <p:spPr>
          <a:xfrm>
            <a:off x="745989" y="1340768"/>
            <a:ext cx="7772400" cy="5400601"/>
          </a:xfrm>
          <a:prstGeom prst="rect">
            <a:avLst/>
          </a:prstGeom>
        </p:spPr>
        <p:txBody>
          <a:bodyPr vert="horz" lIns="91440" tIns="45720" rIns="91440" bIns="45720" rtlCol="0" anchor="ctr">
            <a:normAutofit/>
          </a:bodyPr>
          <a:lstStyle>
            <a:lvl1pPr algn="l" rtl="0" eaLnBrk="1" fontAlgn="base" hangingPunct="1">
              <a:spcBef>
                <a:spcPct val="0"/>
              </a:spcBef>
              <a:spcAft>
                <a:spcPct val="0"/>
              </a:spcAft>
              <a:defRPr sz="4000" kern="1200" spc="-1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Arial" charset="0"/>
              </a:defRPr>
            </a:lvl2pPr>
            <a:lvl3pPr algn="l" rtl="0" eaLnBrk="1" fontAlgn="base" hangingPunct="1">
              <a:spcBef>
                <a:spcPct val="0"/>
              </a:spcBef>
              <a:spcAft>
                <a:spcPct val="0"/>
              </a:spcAft>
              <a:defRPr sz="4000">
                <a:solidFill>
                  <a:schemeClr val="tx2"/>
                </a:solidFill>
                <a:latin typeface="Arial" charset="0"/>
              </a:defRPr>
            </a:lvl3pPr>
            <a:lvl4pPr algn="l" rtl="0" eaLnBrk="1" fontAlgn="base" hangingPunct="1">
              <a:spcBef>
                <a:spcPct val="0"/>
              </a:spcBef>
              <a:spcAft>
                <a:spcPct val="0"/>
              </a:spcAft>
              <a:defRPr sz="4000">
                <a:solidFill>
                  <a:schemeClr val="tx2"/>
                </a:solidFill>
                <a:latin typeface="Arial" charset="0"/>
              </a:defRPr>
            </a:lvl4pPr>
            <a:lvl5pPr algn="l" rtl="0" eaLnBrk="1" fontAlgn="base" hangingPunct="1">
              <a:spcBef>
                <a:spcPct val="0"/>
              </a:spcBef>
              <a:spcAft>
                <a:spcPct val="0"/>
              </a:spcAft>
              <a:defRPr sz="4000">
                <a:solidFill>
                  <a:schemeClr val="tx2"/>
                </a:solidFill>
                <a:latin typeface="Arial" charset="0"/>
              </a:defRPr>
            </a:lvl5pPr>
            <a:lvl6pPr marL="457200" algn="l" rtl="0" eaLnBrk="1" fontAlgn="base" hangingPunct="1">
              <a:spcBef>
                <a:spcPct val="0"/>
              </a:spcBef>
              <a:spcAft>
                <a:spcPct val="0"/>
              </a:spcAft>
              <a:defRPr sz="4000">
                <a:solidFill>
                  <a:schemeClr val="tx2"/>
                </a:solidFill>
                <a:latin typeface="Arial" charset="0"/>
              </a:defRPr>
            </a:lvl6pPr>
            <a:lvl7pPr marL="914400" algn="l" rtl="0" eaLnBrk="1" fontAlgn="base" hangingPunct="1">
              <a:spcBef>
                <a:spcPct val="0"/>
              </a:spcBef>
              <a:spcAft>
                <a:spcPct val="0"/>
              </a:spcAft>
              <a:defRPr sz="4000">
                <a:solidFill>
                  <a:schemeClr val="tx2"/>
                </a:solidFill>
                <a:latin typeface="Arial" charset="0"/>
              </a:defRPr>
            </a:lvl7pPr>
            <a:lvl8pPr marL="1371600" algn="l" rtl="0" eaLnBrk="1" fontAlgn="base" hangingPunct="1">
              <a:spcBef>
                <a:spcPct val="0"/>
              </a:spcBef>
              <a:spcAft>
                <a:spcPct val="0"/>
              </a:spcAft>
              <a:defRPr sz="4000">
                <a:solidFill>
                  <a:schemeClr val="tx2"/>
                </a:solidFill>
                <a:latin typeface="Arial" charset="0"/>
              </a:defRPr>
            </a:lvl8pPr>
            <a:lvl9pPr marL="1828800" algn="l" rtl="0" eaLnBrk="1" fontAlgn="base" hangingPunct="1">
              <a:spcBef>
                <a:spcPct val="0"/>
              </a:spcBef>
              <a:spcAft>
                <a:spcPct val="0"/>
              </a:spcAft>
              <a:defRPr sz="4000">
                <a:solidFill>
                  <a:schemeClr val="tx2"/>
                </a:solidFill>
                <a:latin typeface="Arial" charset="0"/>
              </a:defRPr>
            </a:lvl9pPr>
          </a:lstStyle>
          <a:p>
            <a:pPr algn="ctr">
              <a:defRPr/>
            </a:pPr>
            <a:endParaRPr lang="it-IT" dirty="0">
              <a:solidFill>
                <a:schemeClr val="tx1"/>
              </a:solidFill>
              <a:latin typeface="Arial" charset="0"/>
              <a:ea typeface="+mn-ea"/>
              <a:cs typeface="Arial" charset="0"/>
            </a:endParaRPr>
          </a:p>
        </p:txBody>
      </p:sp>
      <p:pic>
        <p:nvPicPr>
          <p:cNvPr id="9" name="Picture 2" descr="Uer Academy - Per lo sviluppo delle professionalità">
            <a:extLst>
              <a:ext uri="{FF2B5EF4-FFF2-40B4-BE49-F238E27FC236}">
                <a16:creationId xmlns:a16="http://schemas.microsoft.com/office/drawing/2014/main" id="{AFC56CD6-26A2-4360-9DE4-9E6D7C8A801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20072" y="404664"/>
            <a:ext cx="792088" cy="792088"/>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1">
            <a:extLst>
              <a:ext uri="{FF2B5EF4-FFF2-40B4-BE49-F238E27FC236}">
                <a16:creationId xmlns:a16="http://schemas.microsoft.com/office/drawing/2014/main" id="{CEF9BDA0-870C-4159-B735-8B2C876EF180}"/>
              </a:ext>
            </a:extLst>
          </p:cNvPr>
          <p:cNvSpPr>
            <a:spLocks noGrp="1"/>
          </p:cNvSpPr>
          <p:nvPr>
            <p:ph type="title"/>
          </p:nvPr>
        </p:nvSpPr>
        <p:spPr>
          <a:xfrm>
            <a:off x="457200" y="1052736"/>
            <a:ext cx="8229600" cy="936104"/>
          </a:xfrm>
        </p:spPr>
        <p:txBody>
          <a:bodyPr>
            <a:noAutofit/>
          </a:bodyPr>
          <a:lstStyle/>
          <a:p>
            <a:pPr algn="ctr"/>
            <a:r>
              <a:rPr lang="it-IT" sz="2800" dirty="0"/>
              <a:t>Il contrasto alla corruzione</a:t>
            </a:r>
            <a:br>
              <a:rPr lang="it-IT" sz="2800" dirty="0"/>
            </a:br>
            <a:r>
              <a:rPr lang="it-IT" sz="1800" dirty="0"/>
              <a:t>Legge Severino</a:t>
            </a:r>
          </a:p>
        </p:txBody>
      </p:sp>
      <p:sp>
        <p:nvSpPr>
          <p:cNvPr id="3" name="Segnaposto contenuto 2">
            <a:extLst>
              <a:ext uri="{FF2B5EF4-FFF2-40B4-BE49-F238E27FC236}">
                <a16:creationId xmlns:a16="http://schemas.microsoft.com/office/drawing/2014/main" id="{87AEFAAF-2725-4119-8F84-E74BEF337735}"/>
              </a:ext>
            </a:extLst>
          </p:cNvPr>
          <p:cNvSpPr>
            <a:spLocks noGrp="1"/>
          </p:cNvSpPr>
          <p:nvPr>
            <p:ph idx="1"/>
          </p:nvPr>
        </p:nvSpPr>
        <p:spPr>
          <a:xfrm>
            <a:off x="457200" y="2204863"/>
            <a:ext cx="8229600" cy="4536505"/>
          </a:xfrm>
        </p:spPr>
        <p:txBody>
          <a:bodyPr/>
          <a:lstStyle/>
          <a:p>
            <a:pPr algn="just">
              <a:buFont typeface="Wingdings" panose="05000000000000000000" pitchFamily="2" charset="2"/>
              <a:buChar char="v"/>
            </a:pPr>
            <a:r>
              <a:rPr lang="it-IT" sz="2000" dirty="0"/>
              <a:t> Punti fondamentali della Legge Severino del 2012:</a:t>
            </a:r>
          </a:p>
          <a:p>
            <a:pPr lvl="1" algn="just">
              <a:buFont typeface="Wingdings" panose="05000000000000000000" pitchFamily="2" charset="2"/>
              <a:buChar char="v"/>
            </a:pPr>
            <a:r>
              <a:rPr lang="it-IT" sz="1600" dirty="0"/>
              <a:t>viene istituita l’ANAC, Autorità Nazionale Anti Corruzione, con ampi poteri in materia di corruzione, che sostituisce il CIVIT;</a:t>
            </a:r>
          </a:p>
          <a:p>
            <a:pPr lvl="1" algn="just">
              <a:buFont typeface="Wingdings" panose="05000000000000000000" pitchFamily="2" charset="2"/>
              <a:buChar char="v"/>
            </a:pPr>
            <a:r>
              <a:rPr lang="it-IT" sz="1600" dirty="0"/>
              <a:t>vengono dettate misure volte alla trasparenza dell’attività amministrativa, in particolare relativa agli appalti pubblici e al ricorso ad arbitri e nell’attribuzione di posizioni dirigenziali; </a:t>
            </a:r>
          </a:p>
          <a:p>
            <a:pPr lvl="1" algn="just">
              <a:buFont typeface="Wingdings" panose="05000000000000000000" pitchFamily="2" charset="2"/>
              <a:buChar char="v"/>
            </a:pPr>
            <a:r>
              <a:rPr lang="it-IT" sz="1600" dirty="0"/>
              <a:t>vengono dettate misure per l’assolvimento di obblighi informativi ai cittadini da parte delle pubbliche amministrazioni;</a:t>
            </a:r>
          </a:p>
          <a:p>
            <a:pPr lvl="1" algn="just">
              <a:buFont typeface="Wingdings" panose="05000000000000000000" pitchFamily="2" charset="2"/>
              <a:buChar char="v"/>
            </a:pPr>
            <a:r>
              <a:rPr lang="it-IT" sz="1600" dirty="0"/>
              <a:t> nuova disciplina sulle incompatibilità e sul cumulo di impieghi e incarichi dei pubblici dipendenti;</a:t>
            </a:r>
          </a:p>
          <a:p>
            <a:pPr lvl="1" algn="just">
              <a:buFont typeface="Wingdings" panose="05000000000000000000" pitchFamily="2" charset="2"/>
              <a:buChar char="v"/>
            </a:pPr>
            <a:r>
              <a:rPr lang="it-IT" sz="1600" dirty="0"/>
              <a:t>obbligo della rotazione dei dirigenti preposti agli uffici ove sussiste maggior rischio di fenomeni corruttivi;</a:t>
            </a:r>
          </a:p>
          <a:p>
            <a:pPr lvl="1" algn="just">
              <a:buFont typeface="Wingdings" panose="05000000000000000000" pitchFamily="2" charset="2"/>
              <a:buChar char="v"/>
            </a:pPr>
            <a:r>
              <a:rPr lang="it-IT" sz="1600" dirty="0"/>
              <a:t> tutela dei dipendenti che segnalino illeciti (</a:t>
            </a:r>
            <a:r>
              <a:rPr lang="it-IT" sz="1600" dirty="0" err="1"/>
              <a:t>whistleblowing</a:t>
            </a:r>
            <a:r>
              <a:rPr lang="it-IT" sz="1600" dirty="0"/>
              <a:t>);</a:t>
            </a:r>
          </a:p>
          <a:p>
            <a:pPr lvl="1" algn="just">
              <a:buFont typeface="Wingdings" panose="05000000000000000000" pitchFamily="2" charset="2"/>
              <a:buChar char="v"/>
            </a:pPr>
            <a:r>
              <a:rPr lang="it-IT" sz="1600" dirty="0"/>
              <a:t> elenco delle attività particolarmente esposte al rischio di infiltrazione mafiosa; </a:t>
            </a:r>
          </a:p>
        </p:txBody>
      </p:sp>
      <p:pic>
        <p:nvPicPr>
          <p:cNvPr id="4" name="Immagine 3" descr="Immagine che contiene testo, Carattere, Elementi grafici, grafica&#10;&#10;Descrizione generata automaticamente">
            <a:extLst>
              <a:ext uri="{FF2B5EF4-FFF2-40B4-BE49-F238E27FC236}">
                <a16:creationId xmlns:a16="http://schemas.microsoft.com/office/drawing/2014/main" id="{8BBB73CF-12D7-8BEE-A994-009DA69478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43808" y="496164"/>
            <a:ext cx="1472850" cy="609087"/>
          </a:xfrm>
          <a:prstGeom prst="rect">
            <a:avLst/>
          </a:prstGeom>
        </p:spPr>
      </p:pic>
    </p:spTree>
    <p:extLst>
      <p:ext uri="{BB962C8B-B14F-4D97-AF65-F5344CB8AC3E}">
        <p14:creationId xmlns:p14="http://schemas.microsoft.com/office/powerpoint/2010/main" val="19707526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1">
            <a:extLst>
              <a:ext uri="{FF2B5EF4-FFF2-40B4-BE49-F238E27FC236}">
                <a16:creationId xmlns:a16="http://schemas.microsoft.com/office/drawing/2014/main" id="{B764FAF0-CEDA-46F9-8A54-BAF152CEA8A0}"/>
              </a:ext>
            </a:extLst>
          </p:cNvPr>
          <p:cNvSpPr txBox="1">
            <a:spLocks/>
          </p:cNvSpPr>
          <p:nvPr/>
        </p:nvSpPr>
        <p:spPr>
          <a:xfrm>
            <a:off x="745989" y="1340768"/>
            <a:ext cx="7772400" cy="5400601"/>
          </a:xfrm>
          <a:prstGeom prst="rect">
            <a:avLst/>
          </a:prstGeom>
        </p:spPr>
        <p:txBody>
          <a:bodyPr vert="horz" lIns="91440" tIns="45720" rIns="91440" bIns="45720" rtlCol="0" anchor="ctr">
            <a:normAutofit/>
          </a:bodyPr>
          <a:lstStyle>
            <a:lvl1pPr algn="l" rtl="0" eaLnBrk="1" fontAlgn="base" hangingPunct="1">
              <a:spcBef>
                <a:spcPct val="0"/>
              </a:spcBef>
              <a:spcAft>
                <a:spcPct val="0"/>
              </a:spcAft>
              <a:defRPr sz="4000" kern="1200" spc="-1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Arial" charset="0"/>
              </a:defRPr>
            </a:lvl2pPr>
            <a:lvl3pPr algn="l" rtl="0" eaLnBrk="1" fontAlgn="base" hangingPunct="1">
              <a:spcBef>
                <a:spcPct val="0"/>
              </a:spcBef>
              <a:spcAft>
                <a:spcPct val="0"/>
              </a:spcAft>
              <a:defRPr sz="4000">
                <a:solidFill>
                  <a:schemeClr val="tx2"/>
                </a:solidFill>
                <a:latin typeface="Arial" charset="0"/>
              </a:defRPr>
            </a:lvl3pPr>
            <a:lvl4pPr algn="l" rtl="0" eaLnBrk="1" fontAlgn="base" hangingPunct="1">
              <a:spcBef>
                <a:spcPct val="0"/>
              </a:spcBef>
              <a:spcAft>
                <a:spcPct val="0"/>
              </a:spcAft>
              <a:defRPr sz="4000">
                <a:solidFill>
                  <a:schemeClr val="tx2"/>
                </a:solidFill>
                <a:latin typeface="Arial" charset="0"/>
              </a:defRPr>
            </a:lvl4pPr>
            <a:lvl5pPr algn="l" rtl="0" eaLnBrk="1" fontAlgn="base" hangingPunct="1">
              <a:spcBef>
                <a:spcPct val="0"/>
              </a:spcBef>
              <a:spcAft>
                <a:spcPct val="0"/>
              </a:spcAft>
              <a:defRPr sz="4000">
                <a:solidFill>
                  <a:schemeClr val="tx2"/>
                </a:solidFill>
                <a:latin typeface="Arial" charset="0"/>
              </a:defRPr>
            </a:lvl5pPr>
            <a:lvl6pPr marL="457200" algn="l" rtl="0" eaLnBrk="1" fontAlgn="base" hangingPunct="1">
              <a:spcBef>
                <a:spcPct val="0"/>
              </a:spcBef>
              <a:spcAft>
                <a:spcPct val="0"/>
              </a:spcAft>
              <a:defRPr sz="4000">
                <a:solidFill>
                  <a:schemeClr val="tx2"/>
                </a:solidFill>
                <a:latin typeface="Arial" charset="0"/>
              </a:defRPr>
            </a:lvl6pPr>
            <a:lvl7pPr marL="914400" algn="l" rtl="0" eaLnBrk="1" fontAlgn="base" hangingPunct="1">
              <a:spcBef>
                <a:spcPct val="0"/>
              </a:spcBef>
              <a:spcAft>
                <a:spcPct val="0"/>
              </a:spcAft>
              <a:defRPr sz="4000">
                <a:solidFill>
                  <a:schemeClr val="tx2"/>
                </a:solidFill>
                <a:latin typeface="Arial" charset="0"/>
              </a:defRPr>
            </a:lvl7pPr>
            <a:lvl8pPr marL="1371600" algn="l" rtl="0" eaLnBrk="1" fontAlgn="base" hangingPunct="1">
              <a:spcBef>
                <a:spcPct val="0"/>
              </a:spcBef>
              <a:spcAft>
                <a:spcPct val="0"/>
              </a:spcAft>
              <a:defRPr sz="4000">
                <a:solidFill>
                  <a:schemeClr val="tx2"/>
                </a:solidFill>
                <a:latin typeface="Arial" charset="0"/>
              </a:defRPr>
            </a:lvl8pPr>
            <a:lvl9pPr marL="1828800" algn="l" rtl="0" eaLnBrk="1" fontAlgn="base" hangingPunct="1">
              <a:spcBef>
                <a:spcPct val="0"/>
              </a:spcBef>
              <a:spcAft>
                <a:spcPct val="0"/>
              </a:spcAft>
              <a:defRPr sz="4000">
                <a:solidFill>
                  <a:schemeClr val="tx2"/>
                </a:solidFill>
                <a:latin typeface="Arial" charset="0"/>
              </a:defRPr>
            </a:lvl9pPr>
          </a:lstStyle>
          <a:p>
            <a:pPr algn="ctr">
              <a:defRPr/>
            </a:pPr>
            <a:endParaRPr lang="it-IT" dirty="0">
              <a:solidFill>
                <a:schemeClr val="tx1"/>
              </a:solidFill>
              <a:latin typeface="Arial" charset="0"/>
              <a:ea typeface="+mn-ea"/>
              <a:cs typeface="Arial" charset="0"/>
            </a:endParaRPr>
          </a:p>
        </p:txBody>
      </p:sp>
      <p:pic>
        <p:nvPicPr>
          <p:cNvPr id="9" name="Picture 2" descr="Uer Academy - Per lo sviluppo delle professionalità">
            <a:extLst>
              <a:ext uri="{FF2B5EF4-FFF2-40B4-BE49-F238E27FC236}">
                <a16:creationId xmlns:a16="http://schemas.microsoft.com/office/drawing/2014/main" id="{AFC56CD6-26A2-4360-9DE4-9E6D7C8A801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20072" y="404664"/>
            <a:ext cx="792088" cy="792088"/>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1">
            <a:extLst>
              <a:ext uri="{FF2B5EF4-FFF2-40B4-BE49-F238E27FC236}">
                <a16:creationId xmlns:a16="http://schemas.microsoft.com/office/drawing/2014/main" id="{CEF9BDA0-870C-4159-B735-8B2C876EF180}"/>
              </a:ext>
            </a:extLst>
          </p:cNvPr>
          <p:cNvSpPr>
            <a:spLocks noGrp="1"/>
          </p:cNvSpPr>
          <p:nvPr>
            <p:ph type="title"/>
          </p:nvPr>
        </p:nvSpPr>
        <p:spPr>
          <a:xfrm>
            <a:off x="457200" y="1052736"/>
            <a:ext cx="8229600" cy="936104"/>
          </a:xfrm>
        </p:spPr>
        <p:txBody>
          <a:bodyPr>
            <a:noAutofit/>
          </a:bodyPr>
          <a:lstStyle/>
          <a:p>
            <a:pPr algn="ctr"/>
            <a:r>
              <a:rPr lang="it-IT" sz="2800" dirty="0"/>
              <a:t>Il contrasto alla corruzione</a:t>
            </a:r>
            <a:br>
              <a:rPr lang="it-IT" sz="2800" dirty="0"/>
            </a:br>
            <a:r>
              <a:rPr lang="it-IT" sz="1800" dirty="0"/>
              <a:t>Legge Severino</a:t>
            </a:r>
          </a:p>
        </p:txBody>
      </p:sp>
      <p:sp>
        <p:nvSpPr>
          <p:cNvPr id="3" name="Segnaposto contenuto 2">
            <a:extLst>
              <a:ext uri="{FF2B5EF4-FFF2-40B4-BE49-F238E27FC236}">
                <a16:creationId xmlns:a16="http://schemas.microsoft.com/office/drawing/2014/main" id="{87AEFAAF-2725-4119-8F84-E74BEF337735}"/>
              </a:ext>
            </a:extLst>
          </p:cNvPr>
          <p:cNvSpPr>
            <a:spLocks noGrp="1"/>
          </p:cNvSpPr>
          <p:nvPr>
            <p:ph idx="1"/>
          </p:nvPr>
        </p:nvSpPr>
        <p:spPr>
          <a:xfrm>
            <a:off x="457200" y="2204863"/>
            <a:ext cx="8229600" cy="4536505"/>
          </a:xfrm>
        </p:spPr>
        <p:txBody>
          <a:bodyPr/>
          <a:lstStyle/>
          <a:p>
            <a:pPr lvl="1" algn="just">
              <a:buFont typeface="Wingdings" panose="05000000000000000000" pitchFamily="2" charset="2"/>
              <a:buChar char="v"/>
            </a:pPr>
            <a:r>
              <a:rPr lang="it-IT" sz="1600" dirty="0"/>
              <a:t>Vengono istituiti i piani strategici nazionali (PNA) e locali (PTPC) e individuato un responsabile per la corruzione (RPCT)</a:t>
            </a:r>
          </a:p>
          <a:p>
            <a:pPr lvl="1" algn="just">
              <a:buFont typeface="Wingdings" panose="05000000000000000000" pitchFamily="2" charset="2"/>
              <a:buChar char="v"/>
            </a:pPr>
            <a:r>
              <a:rPr lang="it-IT" sz="1600" dirty="0"/>
              <a:t>vengono dettate nuove cause ostative alle candidature negli enti locali e nuovi casi di decadenza o sospensione dalla carica;  </a:t>
            </a:r>
          </a:p>
          <a:p>
            <a:pPr lvl="1" algn="just">
              <a:buFont typeface="Wingdings" panose="05000000000000000000" pitchFamily="2" charset="2"/>
              <a:buChar char="v"/>
            </a:pPr>
            <a:r>
              <a:rPr lang="it-IT" sz="1600" dirty="0"/>
              <a:t>viene introdotto il divieto di </a:t>
            </a:r>
            <a:r>
              <a:rPr lang="it-IT" sz="1600" dirty="0" err="1"/>
              <a:t>pantouflage</a:t>
            </a:r>
            <a:r>
              <a:rPr lang="it-IT" sz="1600" dirty="0"/>
              <a:t>;</a:t>
            </a:r>
          </a:p>
          <a:p>
            <a:pPr lvl="1" algn="just">
              <a:buFont typeface="Wingdings" panose="05000000000000000000" pitchFamily="2" charset="2"/>
              <a:buChar char="v"/>
            </a:pPr>
            <a:r>
              <a:rPr lang="it-IT" sz="1600" dirty="0"/>
              <a:t>viene introdotto il reato di traffico di influenze illecite;</a:t>
            </a:r>
          </a:p>
          <a:p>
            <a:pPr lvl="1" algn="just">
              <a:buFont typeface="Wingdings" panose="05000000000000000000" pitchFamily="2" charset="2"/>
              <a:buChar char="v"/>
            </a:pPr>
            <a:r>
              <a:rPr lang="it-IT" sz="1600" dirty="0"/>
              <a:t>vengono inasprite le pene per i reati di corruzione;</a:t>
            </a:r>
          </a:p>
          <a:p>
            <a:pPr lvl="1" algn="just">
              <a:buFont typeface="Wingdings" panose="05000000000000000000" pitchFamily="2" charset="2"/>
              <a:buChar char="v"/>
            </a:pPr>
            <a:r>
              <a:rPr lang="it-IT" sz="1600" dirty="0"/>
              <a:t>viene delegato il Governo ad emanare un codice di comportamento dei dipendenti pubblici;</a:t>
            </a:r>
          </a:p>
          <a:p>
            <a:pPr lvl="1" algn="just">
              <a:buFont typeface="Wingdings" panose="05000000000000000000" pitchFamily="2" charset="2"/>
              <a:buChar char="v"/>
            </a:pPr>
            <a:r>
              <a:rPr lang="it-IT" sz="1600" dirty="0"/>
              <a:t>viene delegato il Governo ad adottare decreti legislativi diretti a modificare la disciplina vigente in materia di attribuzione di incarichi dirigenziali e di incarichi di responsabilità amministrativa di vertice nelle Pubbliche Amministrazioni e negli enti di diritto privato sottoposti a controllo pubblico nonché a modificare la disciplina vigente in materia di incompatibilità tra i detti incarichi e lo svolgimento di incarichi pubblici elettivi </a:t>
            </a:r>
          </a:p>
        </p:txBody>
      </p:sp>
      <p:pic>
        <p:nvPicPr>
          <p:cNvPr id="4" name="Immagine 3" descr="Immagine che contiene testo, Carattere, Elementi grafici, grafica&#10;&#10;Descrizione generata automaticamente">
            <a:extLst>
              <a:ext uri="{FF2B5EF4-FFF2-40B4-BE49-F238E27FC236}">
                <a16:creationId xmlns:a16="http://schemas.microsoft.com/office/drawing/2014/main" id="{AF54D136-3DCA-D75B-1984-1BF0B27779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15816" y="447907"/>
            <a:ext cx="1472850" cy="609087"/>
          </a:xfrm>
          <a:prstGeom prst="rect">
            <a:avLst/>
          </a:prstGeom>
        </p:spPr>
      </p:pic>
    </p:spTree>
    <p:extLst>
      <p:ext uri="{BB962C8B-B14F-4D97-AF65-F5344CB8AC3E}">
        <p14:creationId xmlns:p14="http://schemas.microsoft.com/office/powerpoint/2010/main" val="15181347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1">
            <a:extLst>
              <a:ext uri="{FF2B5EF4-FFF2-40B4-BE49-F238E27FC236}">
                <a16:creationId xmlns:a16="http://schemas.microsoft.com/office/drawing/2014/main" id="{B764FAF0-CEDA-46F9-8A54-BAF152CEA8A0}"/>
              </a:ext>
            </a:extLst>
          </p:cNvPr>
          <p:cNvSpPr txBox="1">
            <a:spLocks/>
          </p:cNvSpPr>
          <p:nvPr/>
        </p:nvSpPr>
        <p:spPr>
          <a:xfrm>
            <a:off x="745989" y="1340768"/>
            <a:ext cx="7772400" cy="5400601"/>
          </a:xfrm>
          <a:prstGeom prst="rect">
            <a:avLst/>
          </a:prstGeom>
        </p:spPr>
        <p:txBody>
          <a:bodyPr vert="horz" lIns="91440" tIns="45720" rIns="91440" bIns="45720" rtlCol="0" anchor="ctr">
            <a:normAutofit/>
          </a:bodyPr>
          <a:lstStyle>
            <a:lvl1pPr algn="l" rtl="0" eaLnBrk="1" fontAlgn="base" hangingPunct="1">
              <a:spcBef>
                <a:spcPct val="0"/>
              </a:spcBef>
              <a:spcAft>
                <a:spcPct val="0"/>
              </a:spcAft>
              <a:defRPr sz="4000" kern="1200" spc="-1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Arial" charset="0"/>
              </a:defRPr>
            </a:lvl2pPr>
            <a:lvl3pPr algn="l" rtl="0" eaLnBrk="1" fontAlgn="base" hangingPunct="1">
              <a:spcBef>
                <a:spcPct val="0"/>
              </a:spcBef>
              <a:spcAft>
                <a:spcPct val="0"/>
              </a:spcAft>
              <a:defRPr sz="4000">
                <a:solidFill>
                  <a:schemeClr val="tx2"/>
                </a:solidFill>
                <a:latin typeface="Arial" charset="0"/>
              </a:defRPr>
            </a:lvl3pPr>
            <a:lvl4pPr algn="l" rtl="0" eaLnBrk="1" fontAlgn="base" hangingPunct="1">
              <a:spcBef>
                <a:spcPct val="0"/>
              </a:spcBef>
              <a:spcAft>
                <a:spcPct val="0"/>
              </a:spcAft>
              <a:defRPr sz="4000">
                <a:solidFill>
                  <a:schemeClr val="tx2"/>
                </a:solidFill>
                <a:latin typeface="Arial" charset="0"/>
              </a:defRPr>
            </a:lvl4pPr>
            <a:lvl5pPr algn="l" rtl="0" eaLnBrk="1" fontAlgn="base" hangingPunct="1">
              <a:spcBef>
                <a:spcPct val="0"/>
              </a:spcBef>
              <a:spcAft>
                <a:spcPct val="0"/>
              </a:spcAft>
              <a:defRPr sz="4000">
                <a:solidFill>
                  <a:schemeClr val="tx2"/>
                </a:solidFill>
                <a:latin typeface="Arial" charset="0"/>
              </a:defRPr>
            </a:lvl5pPr>
            <a:lvl6pPr marL="457200" algn="l" rtl="0" eaLnBrk="1" fontAlgn="base" hangingPunct="1">
              <a:spcBef>
                <a:spcPct val="0"/>
              </a:spcBef>
              <a:spcAft>
                <a:spcPct val="0"/>
              </a:spcAft>
              <a:defRPr sz="4000">
                <a:solidFill>
                  <a:schemeClr val="tx2"/>
                </a:solidFill>
                <a:latin typeface="Arial" charset="0"/>
              </a:defRPr>
            </a:lvl6pPr>
            <a:lvl7pPr marL="914400" algn="l" rtl="0" eaLnBrk="1" fontAlgn="base" hangingPunct="1">
              <a:spcBef>
                <a:spcPct val="0"/>
              </a:spcBef>
              <a:spcAft>
                <a:spcPct val="0"/>
              </a:spcAft>
              <a:defRPr sz="4000">
                <a:solidFill>
                  <a:schemeClr val="tx2"/>
                </a:solidFill>
                <a:latin typeface="Arial" charset="0"/>
              </a:defRPr>
            </a:lvl7pPr>
            <a:lvl8pPr marL="1371600" algn="l" rtl="0" eaLnBrk="1" fontAlgn="base" hangingPunct="1">
              <a:spcBef>
                <a:spcPct val="0"/>
              </a:spcBef>
              <a:spcAft>
                <a:spcPct val="0"/>
              </a:spcAft>
              <a:defRPr sz="4000">
                <a:solidFill>
                  <a:schemeClr val="tx2"/>
                </a:solidFill>
                <a:latin typeface="Arial" charset="0"/>
              </a:defRPr>
            </a:lvl8pPr>
            <a:lvl9pPr marL="1828800" algn="l" rtl="0" eaLnBrk="1" fontAlgn="base" hangingPunct="1">
              <a:spcBef>
                <a:spcPct val="0"/>
              </a:spcBef>
              <a:spcAft>
                <a:spcPct val="0"/>
              </a:spcAft>
              <a:defRPr sz="4000">
                <a:solidFill>
                  <a:schemeClr val="tx2"/>
                </a:solidFill>
                <a:latin typeface="Arial" charset="0"/>
              </a:defRPr>
            </a:lvl9pPr>
          </a:lstStyle>
          <a:p>
            <a:pPr algn="ctr">
              <a:defRPr/>
            </a:pPr>
            <a:endParaRPr lang="it-IT" dirty="0">
              <a:solidFill>
                <a:schemeClr val="tx1"/>
              </a:solidFill>
              <a:latin typeface="Arial" charset="0"/>
              <a:ea typeface="+mn-ea"/>
              <a:cs typeface="Arial" charset="0"/>
            </a:endParaRPr>
          </a:p>
        </p:txBody>
      </p:sp>
      <p:pic>
        <p:nvPicPr>
          <p:cNvPr id="9" name="Picture 2" descr="Uer Academy - Per lo sviluppo delle professionalità">
            <a:extLst>
              <a:ext uri="{FF2B5EF4-FFF2-40B4-BE49-F238E27FC236}">
                <a16:creationId xmlns:a16="http://schemas.microsoft.com/office/drawing/2014/main" id="{AFC56CD6-26A2-4360-9DE4-9E6D7C8A801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20072" y="404664"/>
            <a:ext cx="792088" cy="792088"/>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1">
            <a:extLst>
              <a:ext uri="{FF2B5EF4-FFF2-40B4-BE49-F238E27FC236}">
                <a16:creationId xmlns:a16="http://schemas.microsoft.com/office/drawing/2014/main" id="{CEF9BDA0-870C-4159-B735-8B2C876EF180}"/>
              </a:ext>
            </a:extLst>
          </p:cNvPr>
          <p:cNvSpPr>
            <a:spLocks noGrp="1"/>
          </p:cNvSpPr>
          <p:nvPr>
            <p:ph type="title"/>
          </p:nvPr>
        </p:nvSpPr>
        <p:spPr>
          <a:xfrm>
            <a:off x="457200" y="1052736"/>
            <a:ext cx="8229600" cy="936104"/>
          </a:xfrm>
        </p:spPr>
        <p:txBody>
          <a:bodyPr>
            <a:noAutofit/>
          </a:bodyPr>
          <a:lstStyle/>
          <a:p>
            <a:pPr algn="ctr"/>
            <a:r>
              <a:rPr lang="it-IT" sz="2800" dirty="0"/>
              <a:t>Il contrasto alla corruzione</a:t>
            </a:r>
            <a:br>
              <a:rPr lang="it-IT" sz="2800" dirty="0"/>
            </a:br>
            <a:r>
              <a:rPr lang="it-IT" sz="1800" dirty="0"/>
              <a:t>D.lgs. n. 33 del 2013 (Codice della trasparenza)</a:t>
            </a:r>
          </a:p>
        </p:txBody>
      </p:sp>
      <p:sp>
        <p:nvSpPr>
          <p:cNvPr id="3" name="Segnaposto contenuto 2">
            <a:extLst>
              <a:ext uri="{FF2B5EF4-FFF2-40B4-BE49-F238E27FC236}">
                <a16:creationId xmlns:a16="http://schemas.microsoft.com/office/drawing/2014/main" id="{87AEFAAF-2725-4119-8F84-E74BEF337735}"/>
              </a:ext>
            </a:extLst>
          </p:cNvPr>
          <p:cNvSpPr>
            <a:spLocks noGrp="1"/>
          </p:cNvSpPr>
          <p:nvPr>
            <p:ph idx="1"/>
          </p:nvPr>
        </p:nvSpPr>
        <p:spPr>
          <a:xfrm>
            <a:off x="457200" y="2204863"/>
            <a:ext cx="8229600" cy="4536505"/>
          </a:xfrm>
        </p:spPr>
        <p:txBody>
          <a:bodyPr/>
          <a:lstStyle/>
          <a:p>
            <a:pPr algn="just">
              <a:buFont typeface="Wingdings" panose="05000000000000000000" pitchFamily="2" charset="2"/>
              <a:buChar char="v"/>
            </a:pPr>
            <a:r>
              <a:rPr lang="it-IT" sz="2000" dirty="0"/>
              <a:t>Il D.lgs. n. 33 del 2013 viene emanato in attuazione della delega di cui all'articolo 1, comma 35 della legge 190/2012</a:t>
            </a:r>
          </a:p>
          <a:p>
            <a:pPr algn="just">
              <a:buFont typeface="Wingdings" panose="05000000000000000000" pitchFamily="2" charset="2"/>
              <a:buChar char="v"/>
            </a:pPr>
            <a:r>
              <a:rPr lang="it-IT" sz="2000" dirty="0"/>
              <a:t>I punti principali del decreto riguardante il "Riordino della disciplina riguardante gli obblighi di pubblicità, trasparenza e diffusione di informazioni da parte delle pubbliche amministrazioni" sono:</a:t>
            </a:r>
          </a:p>
          <a:p>
            <a:pPr lvl="1" algn="just">
              <a:buFont typeface="Wingdings" panose="05000000000000000000" pitchFamily="2" charset="2"/>
              <a:buChar char="v"/>
            </a:pPr>
            <a:r>
              <a:rPr lang="it-IT" sz="1600" dirty="0"/>
              <a:t>obbligo di pubblicità delle situazioni patrimoniali di politici e dei dati, in materia sanitaria, relativi alle nomine dei direttori generali;</a:t>
            </a:r>
          </a:p>
          <a:p>
            <a:pPr lvl="1" algn="just">
              <a:buFont typeface="Wingdings" panose="05000000000000000000" pitchFamily="2" charset="2"/>
              <a:buChar char="v"/>
            </a:pPr>
            <a:r>
              <a:rPr lang="it-IT" sz="1600" dirty="0"/>
              <a:t>accessibilità pressoché totale delle informazioni che riguardano l’organizzazione e l’attività delle PP.AA., allo scopo di favorire forme diffuse di controllo sul perseguimento delle funzioni istituzionali e sull’utilizzo delle risorse pubbliche (sul modello del </a:t>
            </a:r>
            <a:r>
              <a:rPr lang="it-IT" sz="1600" dirty="0" err="1"/>
              <a:t>Freedom</a:t>
            </a:r>
            <a:r>
              <a:rPr lang="it-IT" sz="1600" dirty="0"/>
              <a:t> of Information Act statunitense);</a:t>
            </a:r>
          </a:p>
          <a:p>
            <a:pPr lvl="1" algn="just">
              <a:buFont typeface="Wingdings" panose="05000000000000000000" pitchFamily="2" charset="2"/>
              <a:buChar char="v"/>
            </a:pPr>
            <a:r>
              <a:rPr lang="it-IT" sz="1600" dirty="0"/>
              <a:t>pubblicazione dei dati e delle informazioni sui siti istituzionali per consentire un’effettiva conoscenza dell'azione delle Pubbliche Amministrazioni e per sollecitare e agevolare la partecipazione dei cittadini;</a:t>
            </a:r>
          </a:p>
        </p:txBody>
      </p:sp>
      <p:pic>
        <p:nvPicPr>
          <p:cNvPr id="4" name="Immagine 3" descr="Immagine che contiene testo, Carattere, Elementi grafici, grafica&#10;&#10;Descrizione generata automaticamente">
            <a:extLst>
              <a:ext uri="{FF2B5EF4-FFF2-40B4-BE49-F238E27FC236}">
                <a16:creationId xmlns:a16="http://schemas.microsoft.com/office/drawing/2014/main" id="{9029A583-F9EE-5FD1-8DEE-177A8DA0448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43808" y="496164"/>
            <a:ext cx="1472850" cy="609087"/>
          </a:xfrm>
          <a:prstGeom prst="rect">
            <a:avLst/>
          </a:prstGeom>
        </p:spPr>
      </p:pic>
    </p:spTree>
    <p:extLst>
      <p:ext uri="{BB962C8B-B14F-4D97-AF65-F5344CB8AC3E}">
        <p14:creationId xmlns:p14="http://schemas.microsoft.com/office/powerpoint/2010/main" val="21894379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1">
            <a:extLst>
              <a:ext uri="{FF2B5EF4-FFF2-40B4-BE49-F238E27FC236}">
                <a16:creationId xmlns:a16="http://schemas.microsoft.com/office/drawing/2014/main" id="{B764FAF0-CEDA-46F9-8A54-BAF152CEA8A0}"/>
              </a:ext>
            </a:extLst>
          </p:cNvPr>
          <p:cNvSpPr txBox="1">
            <a:spLocks/>
          </p:cNvSpPr>
          <p:nvPr/>
        </p:nvSpPr>
        <p:spPr>
          <a:xfrm>
            <a:off x="745989" y="1340768"/>
            <a:ext cx="7772400" cy="5400601"/>
          </a:xfrm>
          <a:prstGeom prst="rect">
            <a:avLst/>
          </a:prstGeom>
        </p:spPr>
        <p:txBody>
          <a:bodyPr vert="horz" lIns="91440" tIns="45720" rIns="91440" bIns="45720" rtlCol="0" anchor="ctr">
            <a:normAutofit/>
          </a:bodyPr>
          <a:lstStyle>
            <a:lvl1pPr algn="l" rtl="0" eaLnBrk="1" fontAlgn="base" hangingPunct="1">
              <a:spcBef>
                <a:spcPct val="0"/>
              </a:spcBef>
              <a:spcAft>
                <a:spcPct val="0"/>
              </a:spcAft>
              <a:defRPr sz="4000" kern="1200" spc="-1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Arial" charset="0"/>
              </a:defRPr>
            </a:lvl2pPr>
            <a:lvl3pPr algn="l" rtl="0" eaLnBrk="1" fontAlgn="base" hangingPunct="1">
              <a:spcBef>
                <a:spcPct val="0"/>
              </a:spcBef>
              <a:spcAft>
                <a:spcPct val="0"/>
              </a:spcAft>
              <a:defRPr sz="4000">
                <a:solidFill>
                  <a:schemeClr val="tx2"/>
                </a:solidFill>
                <a:latin typeface="Arial" charset="0"/>
              </a:defRPr>
            </a:lvl3pPr>
            <a:lvl4pPr algn="l" rtl="0" eaLnBrk="1" fontAlgn="base" hangingPunct="1">
              <a:spcBef>
                <a:spcPct val="0"/>
              </a:spcBef>
              <a:spcAft>
                <a:spcPct val="0"/>
              </a:spcAft>
              <a:defRPr sz="4000">
                <a:solidFill>
                  <a:schemeClr val="tx2"/>
                </a:solidFill>
                <a:latin typeface="Arial" charset="0"/>
              </a:defRPr>
            </a:lvl4pPr>
            <a:lvl5pPr algn="l" rtl="0" eaLnBrk="1" fontAlgn="base" hangingPunct="1">
              <a:spcBef>
                <a:spcPct val="0"/>
              </a:spcBef>
              <a:spcAft>
                <a:spcPct val="0"/>
              </a:spcAft>
              <a:defRPr sz="4000">
                <a:solidFill>
                  <a:schemeClr val="tx2"/>
                </a:solidFill>
                <a:latin typeface="Arial" charset="0"/>
              </a:defRPr>
            </a:lvl5pPr>
            <a:lvl6pPr marL="457200" algn="l" rtl="0" eaLnBrk="1" fontAlgn="base" hangingPunct="1">
              <a:spcBef>
                <a:spcPct val="0"/>
              </a:spcBef>
              <a:spcAft>
                <a:spcPct val="0"/>
              </a:spcAft>
              <a:defRPr sz="4000">
                <a:solidFill>
                  <a:schemeClr val="tx2"/>
                </a:solidFill>
                <a:latin typeface="Arial" charset="0"/>
              </a:defRPr>
            </a:lvl6pPr>
            <a:lvl7pPr marL="914400" algn="l" rtl="0" eaLnBrk="1" fontAlgn="base" hangingPunct="1">
              <a:spcBef>
                <a:spcPct val="0"/>
              </a:spcBef>
              <a:spcAft>
                <a:spcPct val="0"/>
              </a:spcAft>
              <a:defRPr sz="4000">
                <a:solidFill>
                  <a:schemeClr val="tx2"/>
                </a:solidFill>
                <a:latin typeface="Arial" charset="0"/>
              </a:defRPr>
            </a:lvl7pPr>
            <a:lvl8pPr marL="1371600" algn="l" rtl="0" eaLnBrk="1" fontAlgn="base" hangingPunct="1">
              <a:spcBef>
                <a:spcPct val="0"/>
              </a:spcBef>
              <a:spcAft>
                <a:spcPct val="0"/>
              </a:spcAft>
              <a:defRPr sz="4000">
                <a:solidFill>
                  <a:schemeClr val="tx2"/>
                </a:solidFill>
                <a:latin typeface="Arial" charset="0"/>
              </a:defRPr>
            </a:lvl8pPr>
            <a:lvl9pPr marL="1828800" algn="l" rtl="0" eaLnBrk="1" fontAlgn="base" hangingPunct="1">
              <a:spcBef>
                <a:spcPct val="0"/>
              </a:spcBef>
              <a:spcAft>
                <a:spcPct val="0"/>
              </a:spcAft>
              <a:defRPr sz="4000">
                <a:solidFill>
                  <a:schemeClr val="tx2"/>
                </a:solidFill>
                <a:latin typeface="Arial" charset="0"/>
              </a:defRPr>
            </a:lvl9pPr>
          </a:lstStyle>
          <a:p>
            <a:pPr algn="ctr">
              <a:defRPr/>
            </a:pPr>
            <a:endParaRPr lang="it-IT" dirty="0">
              <a:solidFill>
                <a:schemeClr val="tx1"/>
              </a:solidFill>
              <a:latin typeface="Arial" charset="0"/>
              <a:ea typeface="+mn-ea"/>
              <a:cs typeface="Arial" charset="0"/>
            </a:endParaRPr>
          </a:p>
        </p:txBody>
      </p:sp>
      <p:pic>
        <p:nvPicPr>
          <p:cNvPr id="9" name="Picture 2" descr="Uer Academy - Per lo sviluppo delle professionalità">
            <a:extLst>
              <a:ext uri="{FF2B5EF4-FFF2-40B4-BE49-F238E27FC236}">
                <a16:creationId xmlns:a16="http://schemas.microsoft.com/office/drawing/2014/main" id="{AFC56CD6-26A2-4360-9DE4-9E6D7C8A801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20072" y="404664"/>
            <a:ext cx="792088" cy="792088"/>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1">
            <a:extLst>
              <a:ext uri="{FF2B5EF4-FFF2-40B4-BE49-F238E27FC236}">
                <a16:creationId xmlns:a16="http://schemas.microsoft.com/office/drawing/2014/main" id="{CEF9BDA0-870C-4159-B735-8B2C876EF180}"/>
              </a:ext>
            </a:extLst>
          </p:cNvPr>
          <p:cNvSpPr>
            <a:spLocks noGrp="1"/>
          </p:cNvSpPr>
          <p:nvPr>
            <p:ph type="title"/>
          </p:nvPr>
        </p:nvSpPr>
        <p:spPr>
          <a:xfrm>
            <a:off x="457200" y="1052736"/>
            <a:ext cx="8229600" cy="936104"/>
          </a:xfrm>
        </p:spPr>
        <p:txBody>
          <a:bodyPr>
            <a:noAutofit/>
          </a:bodyPr>
          <a:lstStyle/>
          <a:p>
            <a:pPr algn="ctr"/>
            <a:r>
              <a:rPr lang="it-IT" sz="2800" dirty="0"/>
              <a:t>Il contrasto alla corruzione</a:t>
            </a:r>
            <a:br>
              <a:rPr lang="it-IT" sz="2800" dirty="0"/>
            </a:br>
            <a:r>
              <a:rPr lang="it-IT" sz="1800" dirty="0"/>
              <a:t>D.lgs. n. 33 del 2013</a:t>
            </a:r>
          </a:p>
        </p:txBody>
      </p:sp>
      <p:sp>
        <p:nvSpPr>
          <p:cNvPr id="3" name="Segnaposto contenuto 2">
            <a:extLst>
              <a:ext uri="{FF2B5EF4-FFF2-40B4-BE49-F238E27FC236}">
                <a16:creationId xmlns:a16="http://schemas.microsoft.com/office/drawing/2014/main" id="{87AEFAAF-2725-4119-8F84-E74BEF337735}"/>
              </a:ext>
            </a:extLst>
          </p:cNvPr>
          <p:cNvSpPr>
            <a:spLocks noGrp="1"/>
          </p:cNvSpPr>
          <p:nvPr>
            <p:ph idx="1"/>
          </p:nvPr>
        </p:nvSpPr>
        <p:spPr>
          <a:xfrm>
            <a:off x="457200" y="2204863"/>
            <a:ext cx="8229600" cy="4536505"/>
          </a:xfrm>
        </p:spPr>
        <p:txBody>
          <a:bodyPr/>
          <a:lstStyle/>
          <a:p>
            <a:pPr lvl="1" algn="just">
              <a:buFont typeface="Wingdings" panose="05000000000000000000" pitchFamily="2" charset="2"/>
              <a:buChar char="v"/>
            </a:pPr>
            <a:r>
              <a:rPr lang="it-IT" sz="1600" dirty="0"/>
              <a:t>obbligo di pubblicazione dei dati sull’assunzione di incarichi pubblici;</a:t>
            </a:r>
          </a:p>
          <a:p>
            <a:pPr lvl="1" algn="just">
              <a:buFont typeface="Wingdings" panose="05000000000000000000" pitchFamily="2" charset="2"/>
              <a:buChar char="v"/>
            </a:pPr>
            <a:r>
              <a:rPr lang="it-IT" sz="1600" dirty="0"/>
              <a:t>introduzione dell’istituto dell’accesso civico, per cui tutti i cittadini hanno diritto di chiedere e ottenere che le PP.AA. pubblichino atti, documenti e informazioni che detengono e che, per qualsiasi motivo, non hanno ancora divulgato;</a:t>
            </a:r>
          </a:p>
          <a:p>
            <a:pPr lvl="1" algn="just">
              <a:buFont typeface="Wingdings" panose="05000000000000000000" pitchFamily="2" charset="2"/>
              <a:buChar char="v"/>
            </a:pPr>
            <a:r>
              <a:rPr lang="it-IT" sz="1600" dirty="0"/>
              <a:t>obbligo per i siti istituzionali di creare un'apposita amministrazione trasparente;</a:t>
            </a:r>
          </a:p>
          <a:p>
            <a:pPr lvl="1" algn="just">
              <a:buFont typeface="Wingdings" panose="05000000000000000000" pitchFamily="2" charset="2"/>
              <a:buChar char="v"/>
            </a:pPr>
            <a:r>
              <a:rPr lang="it-IT" sz="1600" dirty="0"/>
              <a:t> viene disciplinato il </a:t>
            </a:r>
            <a:r>
              <a:rPr lang="it-IT" sz="1600" dirty="0">
                <a:solidFill>
                  <a:schemeClr val="tx2"/>
                </a:solidFill>
              </a:rPr>
              <a:t>Piano triennale per la trasparenza e l’integrità</a:t>
            </a:r>
            <a:r>
              <a:rPr lang="it-IT" sz="1600" dirty="0"/>
              <a:t>, che deve indicare le modalità di attuazione degli obblighi di trasparenza e gli obiettivi collegati con il piano della performance</a:t>
            </a:r>
          </a:p>
        </p:txBody>
      </p:sp>
      <p:pic>
        <p:nvPicPr>
          <p:cNvPr id="4" name="Immagine 3" descr="Immagine che contiene testo, Carattere, Elementi grafici, grafica&#10;&#10;Descrizione generata automaticamente">
            <a:extLst>
              <a:ext uri="{FF2B5EF4-FFF2-40B4-BE49-F238E27FC236}">
                <a16:creationId xmlns:a16="http://schemas.microsoft.com/office/drawing/2014/main" id="{15D8390F-0D5B-1AF7-FA1A-7EFA1DEBA50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87737" y="499227"/>
            <a:ext cx="1472850" cy="609087"/>
          </a:xfrm>
          <a:prstGeom prst="rect">
            <a:avLst/>
          </a:prstGeom>
        </p:spPr>
      </p:pic>
    </p:spTree>
    <p:extLst>
      <p:ext uri="{BB962C8B-B14F-4D97-AF65-F5344CB8AC3E}">
        <p14:creationId xmlns:p14="http://schemas.microsoft.com/office/powerpoint/2010/main" val="9648887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1">
            <a:extLst>
              <a:ext uri="{FF2B5EF4-FFF2-40B4-BE49-F238E27FC236}">
                <a16:creationId xmlns:a16="http://schemas.microsoft.com/office/drawing/2014/main" id="{B764FAF0-CEDA-46F9-8A54-BAF152CEA8A0}"/>
              </a:ext>
            </a:extLst>
          </p:cNvPr>
          <p:cNvSpPr txBox="1">
            <a:spLocks/>
          </p:cNvSpPr>
          <p:nvPr/>
        </p:nvSpPr>
        <p:spPr>
          <a:xfrm>
            <a:off x="745989" y="1340768"/>
            <a:ext cx="7772400" cy="5400601"/>
          </a:xfrm>
          <a:prstGeom prst="rect">
            <a:avLst/>
          </a:prstGeom>
        </p:spPr>
        <p:txBody>
          <a:bodyPr vert="horz" lIns="91440" tIns="45720" rIns="91440" bIns="45720" rtlCol="0" anchor="ctr">
            <a:normAutofit/>
          </a:bodyPr>
          <a:lstStyle>
            <a:lvl1pPr algn="l" rtl="0" eaLnBrk="1" fontAlgn="base" hangingPunct="1">
              <a:spcBef>
                <a:spcPct val="0"/>
              </a:spcBef>
              <a:spcAft>
                <a:spcPct val="0"/>
              </a:spcAft>
              <a:defRPr sz="4000" kern="1200" spc="-1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Arial" charset="0"/>
              </a:defRPr>
            </a:lvl2pPr>
            <a:lvl3pPr algn="l" rtl="0" eaLnBrk="1" fontAlgn="base" hangingPunct="1">
              <a:spcBef>
                <a:spcPct val="0"/>
              </a:spcBef>
              <a:spcAft>
                <a:spcPct val="0"/>
              </a:spcAft>
              <a:defRPr sz="4000">
                <a:solidFill>
                  <a:schemeClr val="tx2"/>
                </a:solidFill>
                <a:latin typeface="Arial" charset="0"/>
              </a:defRPr>
            </a:lvl3pPr>
            <a:lvl4pPr algn="l" rtl="0" eaLnBrk="1" fontAlgn="base" hangingPunct="1">
              <a:spcBef>
                <a:spcPct val="0"/>
              </a:spcBef>
              <a:spcAft>
                <a:spcPct val="0"/>
              </a:spcAft>
              <a:defRPr sz="4000">
                <a:solidFill>
                  <a:schemeClr val="tx2"/>
                </a:solidFill>
                <a:latin typeface="Arial" charset="0"/>
              </a:defRPr>
            </a:lvl4pPr>
            <a:lvl5pPr algn="l" rtl="0" eaLnBrk="1" fontAlgn="base" hangingPunct="1">
              <a:spcBef>
                <a:spcPct val="0"/>
              </a:spcBef>
              <a:spcAft>
                <a:spcPct val="0"/>
              </a:spcAft>
              <a:defRPr sz="4000">
                <a:solidFill>
                  <a:schemeClr val="tx2"/>
                </a:solidFill>
                <a:latin typeface="Arial" charset="0"/>
              </a:defRPr>
            </a:lvl5pPr>
            <a:lvl6pPr marL="457200" algn="l" rtl="0" eaLnBrk="1" fontAlgn="base" hangingPunct="1">
              <a:spcBef>
                <a:spcPct val="0"/>
              </a:spcBef>
              <a:spcAft>
                <a:spcPct val="0"/>
              </a:spcAft>
              <a:defRPr sz="4000">
                <a:solidFill>
                  <a:schemeClr val="tx2"/>
                </a:solidFill>
                <a:latin typeface="Arial" charset="0"/>
              </a:defRPr>
            </a:lvl6pPr>
            <a:lvl7pPr marL="914400" algn="l" rtl="0" eaLnBrk="1" fontAlgn="base" hangingPunct="1">
              <a:spcBef>
                <a:spcPct val="0"/>
              </a:spcBef>
              <a:spcAft>
                <a:spcPct val="0"/>
              </a:spcAft>
              <a:defRPr sz="4000">
                <a:solidFill>
                  <a:schemeClr val="tx2"/>
                </a:solidFill>
                <a:latin typeface="Arial" charset="0"/>
              </a:defRPr>
            </a:lvl7pPr>
            <a:lvl8pPr marL="1371600" algn="l" rtl="0" eaLnBrk="1" fontAlgn="base" hangingPunct="1">
              <a:spcBef>
                <a:spcPct val="0"/>
              </a:spcBef>
              <a:spcAft>
                <a:spcPct val="0"/>
              </a:spcAft>
              <a:defRPr sz="4000">
                <a:solidFill>
                  <a:schemeClr val="tx2"/>
                </a:solidFill>
                <a:latin typeface="Arial" charset="0"/>
              </a:defRPr>
            </a:lvl8pPr>
            <a:lvl9pPr marL="1828800" algn="l" rtl="0" eaLnBrk="1" fontAlgn="base" hangingPunct="1">
              <a:spcBef>
                <a:spcPct val="0"/>
              </a:spcBef>
              <a:spcAft>
                <a:spcPct val="0"/>
              </a:spcAft>
              <a:defRPr sz="4000">
                <a:solidFill>
                  <a:schemeClr val="tx2"/>
                </a:solidFill>
                <a:latin typeface="Arial" charset="0"/>
              </a:defRPr>
            </a:lvl9pPr>
          </a:lstStyle>
          <a:p>
            <a:pPr algn="ctr">
              <a:defRPr/>
            </a:pPr>
            <a:endParaRPr lang="it-IT" dirty="0">
              <a:solidFill>
                <a:schemeClr val="tx1"/>
              </a:solidFill>
              <a:latin typeface="Arial" charset="0"/>
              <a:ea typeface="+mn-ea"/>
              <a:cs typeface="Arial" charset="0"/>
            </a:endParaRPr>
          </a:p>
        </p:txBody>
      </p:sp>
      <p:pic>
        <p:nvPicPr>
          <p:cNvPr id="9" name="Picture 2" descr="Uer Academy - Per lo sviluppo delle professionalità">
            <a:extLst>
              <a:ext uri="{FF2B5EF4-FFF2-40B4-BE49-F238E27FC236}">
                <a16:creationId xmlns:a16="http://schemas.microsoft.com/office/drawing/2014/main" id="{AFC56CD6-26A2-4360-9DE4-9E6D7C8A801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20072" y="404664"/>
            <a:ext cx="792088" cy="792088"/>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1">
            <a:extLst>
              <a:ext uri="{FF2B5EF4-FFF2-40B4-BE49-F238E27FC236}">
                <a16:creationId xmlns:a16="http://schemas.microsoft.com/office/drawing/2014/main" id="{CEF9BDA0-870C-4159-B735-8B2C876EF180}"/>
              </a:ext>
            </a:extLst>
          </p:cNvPr>
          <p:cNvSpPr>
            <a:spLocks noGrp="1"/>
          </p:cNvSpPr>
          <p:nvPr>
            <p:ph type="title"/>
          </p:nvPr>
        </p:nvSpPr>
        <p:spPr>
          <a:xfrm>
            <a:off x="457200" y="1052736"/>
            <a:ext cx="8229600" cy="936104"/>
          </a:xfrm>
        </p:spPr>
        <p:txBody>
          <a:bodyPr>
            <a:noAutofit/>
          </a:bodyPr>
          <a:lstStyle/>
          <a:p>
            <a:pPr algn="ctr"/>
            <a:r>
              <a:rPr lang="it-IT" sz="2800" dirty="0"/>
              <a:t>I reati contro la P.A.</a:t>
            </a:r>
            <a:br>
              <a:rPr lang="it-IT" sz="2800" dirty="0"/>
            </a:br>
            <a:r>
              <a:rPr lang="it-IT" sz="1800" dirty="0"/>
              <a:t>Corruzione</a:t>
            </a:r>
          </a:p>
        </p:txBody>
      </p:sp>
      <p:sp>
        <p:nvSpPr>
          <p:cNvPr id="3" name="Segnaposto contenuto 2">
            <a:extLst>
              <a:ext uri="{FF2B5EF4-FFF2-40B4-BE49-F238E27FC236}">
                <a16:creationId xmlns:a16="http://schemas.microsoft.com/office/drawing/2014/main" id="{87AEFAAF-2725-4119-8F84-E74BEF337735}"/>
              </a:ext>
            </a:extLst>
          </p:cNvPr>
          <p:cNvSpPr>
            <a:spLocks noGrp="1"/>
          </p:cNvSpPr>
          <p:nvPr>
            <p:ph idx="1"/>
          </p:nvPr>
        </p:nvSpPr>
        <p:spPr>
          <a:xfrm>
            <a:off x="457200" y="2204864"/>
            <a:ext cx="8229600" cy="4272136"/>
          </a:xfrm>
        </p:spPr>
        <p:txBody>
          <a:bodyPr/>
          <a:lstStyle/>
          <a:p>
            <a:pPr algn="just">
              <a:buFont typeface="Wingdings" panose="05000000000000000000" pitchFamily="2" charset="2"/>
              <a:buChar char="v"/>
            </a:pPr>
            <a:r>
              <a:rPr lang="it-IT" sz="2000" dirty="0"/>
              <a:t> Per corruzione si intende, in linea generale, la violazione di un obbligo per ottenere un beneficio personale, mentre </a:t>
            </a:r>
            <a:r>
              <a:rPr lang="it-IT" sz="2000" dirty="0">
                <a:solidFill>
                  <a:srgbClr val="C00000"/>
                </a:solidFill>
              </a:rPr>
              <a:t>nel settore pubblico consiste nell’abuso “da parte di un soggetto del potere a lui affidato al fine di ottenerne vantaggi privati e illeciti”</a:t>
            </a:r>
            <a:r>
              <a:rPr lang="it-IT" sz="2000" dirty="0"/>
              <a:t> (Pope)</a:t>
            </a:r>
          </a:p>
          <a:p>
            <a:pPr algn="just">
              <a:buFont typeface="Wingdings" panose="05000000000000000000" pitchFamily="2" charset="2"/>
              <a:buChar char="v"/>
            </a:pPr>
            <a:r>
              <a:rPr lang="it-IT" sz="2000" dirty="0"/>
              <a:t> Sotto il profilo penalistico, nei reati contro la Pubblica Amministrazione occupano un posto di rilievo i reati di corruzione previsti e puniti ex art. 318 c.p. e ss. </a:t>
            </a:r>
          </a:p>
          <a:p>
            <a:pPr algn="just">
              <a:buFont typeface="Wingdings" panose="05000000000000000000" pitchFamily="2" charset="2"/>
              <a:buChar char="v"/>
            </a:pPr>
            <a:r>
              <a:rPr lang="it-IT" sz="2000" dirty="0"/>
              <a:t> Per l’art. 318 c.p. qualora privato e pubblico funzionario si accordano attraverso un </a:t>
            </a:r>
            <a:r>
              <a:rPr lang="it-IT" sz="2000" i="1" dirty="0" err="1"/>
              <a:t>pactum</a:t>
            </a:r>
            <a:r>
              <a:rPr lang="it-IT" sz="2000" i="1" dirty="0"/>
              <a:t> </a:t>
            </a:r>
            <a:r>
              <a:rPr lang="it-IT" sz="2000" i="1" dirty="0" err="1"/>
              <a:t>sceleris</a:t>
            </a:r>
            <a:r>
              <a:rPr lang="it-IT" sz="2000" dirty="0"/>
              <a:t>, affinché il primo corrisponda al secondo un compenso per il compimento di un atto che attiene al pubblico ufficio cui esso è preposto si ha la c.d. corruzione impropria</a:t>
            </a:r>
          </a:p>
          <a:p>
            <a:pPr algn="just">
              <a:buFont typeface="Wingdings" panose="05000000000000000000" pitchFamily="2" charset="2"/>
              <a:buChar char="v"/>
            </a:pPr>
            <a:r>
              <a:rPr lang="it-IT" sz="2000" dirty="0"/>
              <a:t> Il bene giuridico tutelato è da rinvenire nell’interesse della P.A. all’imparzialità, correttezza e probità dei funzionari pubblici</a:t>
            </a:r>
          </a:p>
          <a:p>
            <a:pPr algn="just"/>
            <a:endParaRPr lang="it-IT" sz="2000" dirty="0"/>
          </a:p>
        </p:txBody>
      </p:sp>
      <p:pic>
        <p:nvPicPr>
          <p:cNvPr id="4" name="Immagine 3" descr="Immagine che contiene testo, Carattere, Elementi grafici, grafica&#10;&#10;Descrizione generata automaticamente">
            <a:extLst>
              <a:ext uri="{FF2B5EF4-FFF2-40B4-BE49-F238E27FC236}">
                <a16:creationId xmlns:a16="http://schemas.microsoft.com/office/drawing/2014/main" id="{3F2F8CC4-C9FA-2059-BAEC-604D7D34DF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99150" y="467312"/>
            <a:ext cx="1472850" cy="609087"/>
          </a:xfrm>
          <a:prstGeom prst="rect">
            <a:avLst/>
          </a:prstGeom>
        </p:spPr>
      </p:pic>
    </p:spTree>
    <p:extLst>
      <p:ext uri="{BB962C8B-B14F-4D97-AF65-F5344CB8AC3E}">
        <p14:creationId xmlns:p14="http://schemas.microsoft.com/office/powerpoint/2010/main" val="5943602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1">
            <a:extLst>
              <a:ext uri="{FF2B5EF4-FFF2-40B4-BE49-F238E27FC236}">
                <a16:creationId xmlns:a16="http://schemas.microsoft.com/office/drawing/2014/main" id="{B764FAF0-CEDA-46F9-8A54-BAF152CEA8A0}"/>
              </a:ext>
            </a:extLst>
          </p:cNvPr>
          <p:cNvSpPr txBox="1">
            <a:spLocks/>
          </p:cNvSpPr>
          <p:nvPr/>
        </p:nvSpPr>
        <p:spPr>
          <a:xfrm>
            <a:off x="745989" y="1340768"/>
            <a:ext cx="7772400" cy="5400601"/>
          </a:xfrm>
          <a:prstGeom prst="rect">
            <a:avLst/>
          </a:prstGeom>
        </p:spPr>
        <p:txBody>
          <a:bodyPr vert="horz" lIns="91440" tIns="45720" rIns="91440" bIns="45720" rtlCol="0" anchor="ctr">
            <a:normAutofit/>
          </a:bodyPr>
          <a:lstStyle>
            <a:lvl1pPr algn="l" rtl="0" eaLnBrk="1" fontAlgn="base" hangingPunct="1">
              <a:spcBef>
                <a:spcPct val="0"/>
              </a:spcBef>
              <a:spcAft>
                <a:spcPct val="0"/>
              </a:spcAft>
              <a:defRPr sz="4000" kern="1200" spc="-1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Arial" charset="0"/>
              </a:defRPr>
            </a:lvl2pPr>
            <a:lvl3pPr algn="l" rtl="0" eaLnBrk="1" fontAlgn="base" hangingPunct="1">
              <a:spcBef>
                <a:spcPct val="0"/>
              </a:spcBef>
              <a:spcAft>
                <a:spcPct val="0"/>
              </a:spcAft>
              <a:defRPr sz="4000">
                <a:solidFill>
                  <a:schemeClr val="tx2"/>
                </a:solidFill>
                <a:latin typeface="Arial" charset="0"/>
              </a:defRPr>
            </a:lvl3pPr>
            <a:lvl4pPr algn="l" rtl="0" eaLnBrk="1" fontAlgn="base" hangingPunct="1">
              <a:spcBef>
                <a:spcPct val="0"/>
              </a:spcBef>
              <a:spcAft>
                <a:spcPct val="0"/>
              </a:spcAft>
              <a:defRPr sz="4000">
                <a:solidFill>
                  <a:schemeClr val="tx2"/>
                </a:solidFill>
                <a:latin typeface="Arial" charset="0"/>
              </a:defRPr>
            </a:lvl4pPr>
            <a:lvl5pPr algn="l" rtl="0" eaLnBrk="1" fontAlgn="base" hangingPunct="1">
              <a:spcBef>
                <a:spcPct val="0"/>
              </a:spcBef>
              <a:spcAft>
                <a:spcPct val="0"/>
              </a:spcAft>
              <a:defRPr sz="4000">
                <a:solidFill>
                  <a:schemeClr val="tx2"/>
                </a:solidFill>
                <a:latin typeface="Arial" charset="0"/>
              </a:defRPr>
            </a:lvl5pPr>
            <a:lvl6pPr marL="457200" algn="l" rtl="0" eaLnBrk="1" fontAlgn="base" hangingPunct="1">
              <a:spcBef>
                <a:spcPct val="0"/>
              </a:spcBef>
              <a:spcAft>
                <a:spcPct val="0"/>
              </a:spcAft>
              <a:defRPr sz="4000">
                <a:solidFill>
                  <a:schemeClr val="tx2"/>
                </a:solidFill>
                <a:latin typeface="Arial" charset="0"/>
              </a:defRPr>
            </a:lvl6pPr>
            <a:lvl7pPr marL="914400" algn="l" rtl="0" eaLnBrk="1" fontAlgn="base" hangingPunct="1">
              <a:spcBef>
                <a:spcPct val="0"/>
              </a:spcBef>
              <a:spcAft>
                <a:spcPct val="0"/>
              </a:spcAft>
              <a:defRPr sz="4000">
                <a:solidFill>
                  <a:schemeClr val="tx2"/>
                </a:solidFill>
                <a:latin typeface="Arial" charset="0"/>
              </a:defRPr>
            </a:lvl7pPr>
            <a:lvl8pPr marL="1371600" algn="l" rtl="0" eaLnBrk="1" fontAlgn="base" hangingPunct="1">
              <a:spcBef>
                <a:spcPct val="0"/>
              </a:spcBef>
              <a:spcAft>
                <a:spcPct val="0"/>
              </a:spcAft>
              <a:defRPr sz="4000">
                <a:solidFill>
                  <a:schemeClr val="tx2"/>
                </a:solidFill>
                <a:latin typeface="Arial" charset="0"/>
              </a:defRPr>
            </a:lvl8pPr>
            <a:lvl9pPr marL="1828800" algn="l" rtl="0" eaLnBrk="1" fontAlgn="base" hangingPunct="1">
              <a:spcBef>
                <a:spcPct val="0"/>
              </a:spcBef>
              <a:spcAft>
                <a:spcPct val="0"/>
              </a:spcAft>
              <a:defRPr sz="4000">
                <a:solidFill>
                  <a:schemeClr val="tx2"/>
                </a:solidFill>
                <a:latin typeface="Arial" charset="0"/>
              </a:defRPr>
            </a:lvl9pPr>
          </a:lstStyle>
          <a:p>
            <a:pPr algn="ctr">
              <a:defRPr/>
            </a:pPr>
            <a:endParaRPr lang="it-IT" dirty="0">
              <a:solidFill>
                <a:schemeClr val="tx1"/>
              </a:solidFill>
              <a:latin typeface="Arial" charset="0"/>
              <a:ea typeface="+mn-ea"/>
              <a:cs typeface="Arial" charset="0"/>
            </a:endParaRPr>
          </a:p>
        </p:txBody>
      </p:sp>
      <p:pic>
        <p:nvPicPr>
          <p:cNvPr id="9" name="Picture 2" descr="Uer Academy - Per lo sviluppo delle professionalità">
            <a:extLst>
              <a:ext uri="{FF2B5EF4-FFF2-40B4-BE49-F238E27FC236}">
                <a16:creationId xmlns:a16="http://schemas.microsoft.com/office/drawing/2014/main" id="{AFC56CD6-26A2-4360-9DE4-9E6D7C8A801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20072" y="404664"/>
            <a:ext cx="792088" cy="792088"/>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1">
            <a:extLst>
              <a:ext uri="{FF2B5EF4-FFF2-40B4-BE49-F238E27FC236}">
                <a16:creationId xmlns:a16="http://schemas.microsoft.com/office/drawing/2014/main" id="{CEF9BDA0-870C-4159-B735-8B2C876EF180}"/>
              </a:ext>
            </a:extLst>
          </p:cNvPr>
          <p:cNvSpPr>
            <a:spLocks noGrp="1"/>
          </p:cNvSpPr>
          <p:nvPr>
            <p:ph type="title"/>
          </p:nvPr>
        </p:nvSpPr>
        <p:spPr>
          <a:xfrm>
            <a:off x="457200" y="1052736"/>
            <a:ext cx="8229600" cy="936104"/>
          </a:xfrm>
        </p:spPr>
        <p:txBody>
          <a:bodyPr>
            <a:noAutofit/>
          </a:bodyPr>
          <a:lstStyle/>
          <a:p>
            <a:pPr algn="ctr"/>
            <a:r>
              <a:rPr lang="it-IT" sz="2800" dirty="0"/>
              <a:t>Il contrasto alla corruzione</a:t>
            </a:r>
            <a:br>
              <a:rPr lang="it-IT" sz="2800" dirty="0"/>
            </a:br>
            <a:r>
              <a:rPr lang="it-IT" sz="1800" dirty="0"/>
              <a:t>D.lgs. n. 97 del 2016</a:t>
            </a:r>
          </a:p>
        </p:txBody>
      </p:sp>
      <p:sp>
        <p:nvSpPr>
          <p:cNvPr id="3" name="Segnaposto contenuto 2">
            <a:extLst>
              <a:ext uri="{FF2B5EF4-FFF2-40B4-BE49-F238E27FC236}">
                <a16:creationId xmlns:a16="http://schemas.microsoft.com/office/drawing/2014/main" id="{87AEFAAF-2725-4119-8F84-E74BEF337735}"/>
              </a:ext>
            </a:extLst>
          </p:cNvPr>
          <p:cNvSpPr>
            <a:spLocks noGrp="1"/>
          </p:cNvSpPr>
          <p:nvPr>
            <p:ph idx="1"/>
          </p:nvPr>
        </p:nvSpPr>
        <p:spPr>
          <a:xfrm>
            <a:off x="457200" y="2204863"/>
            <a:ext cx="8229600" cy="4536505"/>
          </a:xfrm>
        </p:spPr>
        <p:txBody>
          <a:bodyPr/>
          <a:lstStyle/>
          <a:p>
            <a:pPr algn="just">
              <a:buFont typeface="Wingdings" panose="05000000000000000000" pitchFamily="2" charset="2"/>
              <a:buChar char="v"/>
            </a:pPr>
            <a:r>
              <a:rPr lang="it-IT" sz="2000" dirty="0"/>
              <a:t>Il D.lgs. n. 97 del 2016 (Revisione e semplificazione delle disposizioni in materia di prevenzione della corruzione, pubblicità e trasparenza) contiene alcune modifiche alla legislazione vigente, ed in particolare alla legge n. 190/2012, al d.lgs. n.33 del 2013 </a:t>
            </a:r>
          </a:p>
          <a:p>
            <a:pPr algn="just">
              <a:buFont typeface="Wingdings" panose="05000000000000000000" pitchFamily="2" charset="2"/>
              <a:buChar char="v"/>
            </a:pPr>
            <a:r>
              <a:rPr lang="it-IT" sz="2000" dirty="0"/>
              <a:t>I punti principali del decreto sono:</a:t>
            </a:r>
          </a:p>
          <a:p>
            <a:pPr lvl="1" algn="just">
              <a:buFont typeface="Wingdings" panose="05000000000000000000" pitchFamily="2" charset="2"/>
              <a:buChar char="v"/>
            </a:pPr>
            <a:r>
              <a:rPr lang="it-IT" sz="1600" dirty="0"/>
              <a:t>accesso a dati, documenti e informazioni detenute dalle pubbliche amministrazioni, allo scopo di favorire forme diffuse di controllo, senza requisiti specifici e senza una motivazione;</a:t>
            </a:r>
          </a:p>
          <a:p>
            <a:pPr lvl="1" algn="just">
              <a:buFont typeface="Wingdings" panose="05000000000000000000" pitchFamily="2" charset="2"/>
              <a:buChar char="v"/>
            </a:pPr>
            <a:r>
              <a:rPr lang="it-IT" sz="1600" dirty="0"/>
              <a:t>obblighi di trasparenza più marcati per le pubbliche amministrazioni, gli enti pubblici economici, le società a partecipazione pubblica, e associazioni, fondazioni e enti di diritto privato, anche privi di personalità giuridica, con bilancio superiore a 500.000 euro, che esercitano funzioni amministrative, attività di produzione di beni e servizi a favore delle amministrazioni pubbliche o di gestione di servizi pubblici;</a:t>
            </a:r>
          </a:p>
          <a:p>
            <a:pPr lvl="1" algn="just">
              <a:buFont typeface="Wingdings" panose="05000000000000000000" pitchFamily="2" charset="2"/>
              <a:buChar char="v"/>
            </a:pPr>
            <a:r>
              <a:rPr lang="it-IT" sz="1600" dirty="0"/>
              <a:t>La predisposizione delle linee guida è ora di competenza dell’Autorità anticorruzione;</a:t>
            </a:r>
          </a:p>
          <a:p>
            <a:pPr lvl="1" algn="just">
              <a:buFont typeface="Wingdings" panose="05000000000000000000" pitchFamily="2" charset="2"/>
              <a:buChar char="v"/>
            </a:pPr>
            <a:r>
              <a:rPr lang="it-IT" sz="1600" dirty="0"/>
              <a:t>Principale responsabile anticorruzione della P.A. è il RPCT</a:t>
            </a:r>
          </a:p>
          <a:p>
            <a:pPr lvl="1" algn="just">
              <a:buFont typeface="Wingdings" panose="05000000000000000000" pitchFamily="2" charset="2"/>
              <a:buChar char="v"/>
            </a:pPr>
            <a:endParaRPr lang="it-IT" sz="1600" dirty="0"/>
          </a:p>
        </p:txBody>
      </p:sp>
      <p:pic>
        <p:nvPicPr>
          <p:cNvPr id="4" name="Immagine 3" descr="Immagine che contiene testo, Carattere, Elementi grafici, grafica&#10;&#10;Descrizione generata automaticamente">
            <a:extLst>
              <a:ext uri="{FF2B5EF4-FFF2-40B4-BE49-F238E27FC236}">
                <a16:creationId xmlns:a16="http://schemas.microsoft.com/office/drawing/2014/main" id="{04AEB398-C6CF-11F1-73D4-CA993391879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59832" y="496164"/>
            <a:ext cx="1472850" cy="609087"/>
          </a:xfrm>
          <a:prstGeom prst="rect">
            <a:avLst/>
          </a:prstGeom>
        </p:spPr>
      </p:pic>
    </p:spTree>
    <p:extLst>
      <p:ext uri="{BB962C8B-B14F-4D97-AF65-F5344CB8AC3E}">
        <p14:creationId xmlns:p14="http://schemas.microsoft.com/office/powerpoint/2010/main" val="36642587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1">
            <a:extLst>
              <a:ext uri="{FF2B5EF4-FFF2-40B4-BE49-F238E27FC236}">
                <a16:creationId xmlns:a16="http://schemas.microsoft.com/office/drawing/2014/main" id="{B764FAF0-CEDA-46F9-8A54-BAF152CEA8A0}"/>
              </a:ext>
            </a:extLst>
          </p:cNvPr>
          <p:cNvSpPr txBox="1">
            <a:spLocks/>
          </p:cNvSpPr>
          <p:nvPr/>
        </p:nvSpPr>
        <p:spPr>
          <a:xfrm>
            <a:off x="745989" y="1340768"/>
            <a:ext cx="7772400" cy="5400601"/>
          </a:xfrm>
          <a:prstGeom prst="rect">
            <a:avLst/>
          </a:prstGeom>
        </p:spPr>
        <p:txBody>
          <a:bodyPr vert="horz" lIns="91440" tIns="45720" rIns="91440" bIns="45720" rtlCol="0" anchor="ctr">
            <a:normAutofit/>
          </a:bodyPr>
          <a:lstStyle>
            <a:lvl1pPr algn="l" rtl="0" eaLnBrk="1" fontAlgn="base" hangingPunct="1">
              <a:spcBef>
                <a:spcPct val="0"/>
              </a:spcBef>
              <a:spcAft>
                <a:spcPct val="0"/>
              </a:spcAft>
              <a:defRPr sz="4000" kern="1200" spc="-1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Arial" charset="0"/>
              </a:defRPr>
            </a:lvl2pPr>
            <a:lvl3pPr algn="l" rtl="0" eaLnBrk="1" fontAlgn="base" hangingPunct="1">
              <a:spcBef>
                <a:spcPct val="0"/>
              </a:spcBef>
              <a:spcAft>
                <a:spcPct val="0"/>
              </a:spcAft>
              <a:defRPr sz="4000">
                <a:solidFill>
                  <a:schemeClr val="tx2"/>
                </a:solidFill>
                <a:latin typeface="Arial" charset="0"/>
              </a:defRPr>
            </a:lvl3pPr>
            <a:lvl4pPr algn="l" rtl="0" eaLnBrk="1" fontAlgn="base" hangingPunct="1">
              <a:spcBef>
                <a:spcPct val="0"/>
              </a:spcBef>
              <a:spcAft>
                <a:spcPct val="0"/>
              </a:spcAft>
              <a:defRPr sz="4000">
                <a:solidFill>
                  <a:schemeClr val="tx2"/>
                </a:solidFill>
                <a:latin typeface="Arial" charset="0"/>
              </a:defRPr>
            </a:lvl4pPr>
            <a:lvl5pPr algn="l" rtl="0" eaLnBrk="1" fontAlgn="base" hangingPunct="1">
              <a:spcBef>
                <a:spcPct val="0"/>
              </a:spcBef>
              <a:spcAft>
                <a:spcPct val="0"/>
              </a:spcAft>
              <a:defRPr sz="4000">
                <a:solidFill>
                  <a:schemeClr val="tx2"/>
                </a:solidFill>
                <a:latin typeface="Arial" charset="0"/>
              </a:defRPr>
            </a:lvl5pPr>
            <a:lvl6pPr marL="457200" algn="l" rtl="0" eaLnBrk="1" fontAlgn="base" hangingPunct="1">
              <a:spcBef>
                <a:spcPct val="0"/>
              </a:spcBef>
              <a:spcAft>
                <a:spcPct val="0"/>
              </a:spcAft>
              <a:defRPr sz="4000">
                <a:solidFill>
                  <a:schemeClr val="tx2"/>
                </a:solidFill>
                <a:latin typeface="Arial" charset="0"/>
              </a:defRPr>
            </a:lvl6pPr>
            <a:lvl7pPr marL="914400" algn="l" rtl="0" eaLnBrk="1" fontAlgn="base" hangingPunct="1">
              <a:spcBef>
                <a:spcPct val="0"/>
              </a:spcBef>
              <a:spcAft>
                <a:spcPct val="0"/>
              </a:spcAft>
              <a:defRPr sz="4000">
                <a:solidFill>
                  <a:schemeClr val="tx2"/>
                </a:solidFill>
                <a:latin typeface="Arial" charset="0"/>
              </a:defRPr>
            </a:lvl7pPr>
            <a:lvl8pPr marL="1371600" algn="l" rtl="0" eaLnBrk="1" fontAlgn="base" hangingPunct="1">
              <a:spcBef>
                <a:spcPct val="0"/>
              </a:spcBef>
              <a:spcAft>
                <a:spcPct val="0"/>
              </a:spcAft>
              <a:defRPr sz="4000">
                <a:solidFill>
                  <a:schemeClr val="tx2"/>
                </a:solidFill>
                <a:latin typeface="Arial" charset="0"/>
              </a:defRPr>
            </a:lvl8pPr>
            <a:lvl9pPr marL="1828800" algn="l" rtl="0" eaLnBrk="1" fontAlgn="base" hangingPunct="1">
              <a:spcBef>
                <a:spcPct val="0"/>
              </a:spcBef>
              <a:spcAft>
                <a:spcPct val="0"/>
              </a:spcAft>
              <a:defRPr sz="4000">
                <a:solidFill>
                  <a:schemeClr val="tx2"/>
                </a:solidFill>
                <a:latin typeface="Arial" charset="0"/>
              </a:defRPr>
            </a:lvl9pPr>
          </a:lstStyle>
          <a:p>
            <a:pPr algn="ctr">
              <a:defRPr/>
            </a:pPr>
            <a:endParaRPr lang="it-IT" dirty="0">
              <a:solidFill>
                <a:schemeClr val="tx1"/>
              </a:solidFill>
              <a:latin typeface="Arial" charset="0"/>
              <a:ea typeface="+mn-ea"/>
              <a:cs typeface="Arial" charset="0"/>
            </a:endParaRPr>
          </a:p>
        </p:txBody>
      </p:sp>
      <p:pic>
        <p:nvPicPr>
          <p:cNvPr id="9" name="Picture 2" descr="Uer Academy - Per lo sviluppo delle professionalità">
            <a:extLst>
              <a:ext uri="{FF2B5EF4-FFF2-40B4-BE49-F238E27FC236}">
                <a16:creationId xmlns:a16="http://schemas.microsoft.com/office/drawing/2014/main" id="{AFC56CD6-26A2-4360-9DE4-9E6D7C8A801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20072" y="404664"/>
            <a:ext cx="792088" cy="792088"/>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1">
            <a:extLst>
              <a:ext uri="{FF2B5EF4-FFF2-40B4-BE49-F238E27FC236}">
                <a16:creationId xmlns:a16="http://schemas.microsoft.com/office/drawing/2014/main" id="{CEF9BDA0-870C-4159-B735-8B2C876EF180}"/>
              </a:ext>
            </a:extLst>
          </p:cNvPr>
          <p:cNvSpPr>
            <a:spLocks noGrp="1"/>
          </p:cNvSpPr>
          <p:nvPr>
            <p:ph type="title"/>
          </p:nvPr>
        </p:nvSpPr>
        <p:spPr>
          <a:xfrm>
            <a:off x="457200" y="1052736"/>
            <a:ext cx="8229600" cy="936104"/>
          </a:xfrm>
        </p:spPr>
        <p:txBody>
          <a:bodyPr>
            <a:noAutofit/>
          </a:bodyPr>
          <a:lstStyle/>
          <a:p>
            <a:pPr algn="ctr"/>
            <a:r>
              <a:rPr lang="it-IT" sz="2800" dirty="0"/>
              <a:t>Il contrasto alla corruzione</a:t>
            </a:r>
            <a:br>
              <a:rPr lang="it-IT" sz="2800" dirty="0"/>
            </a:br>
            <a:r>
              <a:rPr lang="it-IT" sz="1800" dirty="0"/>
              <a:t>Legge n. 3 del 2019</a:t>
            </a:r>
          </a:p>
        </p:txBody>
      </p:sp>
      <p:sp>
        <p:nvSpPr>
          <p:cNvPr id="3" name="Segnaposto contenuto 2">
            <a:extLst>
              <a:ext uri="{FF2B5EF4-FFF2-40B4-BE49-F238E27FC236}">
                <a16:creationId xmlns:a16="http://schemas.microsoft.com/office/drawing/2014/main" id="{87AEFAAF-2725-4119-8F84-E74BEF337735}"/>
              </a:ext>
            </a:extLst>
          </p:cNvPr>
          <p:cNvSpPr>
            <a:spLocks noGrp="1"/>
          </p:cNvSpPr>
          <p:nvPr>
            <p:ph idx="1"/>
          </p:nvPr>
        </p:nvSpPr>
        <p:spPr>
          <a:xfrm>
            <a:off x="457200" y="2204863"/>
            <a:ext cx="8229600" cy="4536505"/>
          </a:xfrm>
        </p:spPr>
        <p:txBody>
          <a:bodyPr/>
          <a:lstStyle/>
          <a:p>
            <a:pPr algn="just">
              <a:buFont typeface="Wingdings" panose="05000000000000000000" pitchFamily="2" charset="2"/>
              <a:buChar char="v"/>
            </a:pPr>
            <a:r>
              <a:rPr lang="it-IT" sz="2000" dirty="0"/>
              <a:t>La legge n. 3 del 2019, c.d. </a:t>
            </a:r>
            <a:r>
              <a:rPr lang="it-IT" sz="2000" dirty="0" err="1"/>
              <a:t>Spazzacorrotti</a:t>
            </a:r>
            <a:r>
              <a:rPr lang="it-IT" sz="2000" dirty="0"/>
              <a:t> (Misure per il contrasto dei reati contro la pubblica amministrazione e in materia di trasparenza dei partiti e movimenti politici) contiene alcune novità in materia di corruzione, concentrandosi in particolare sull’inasprimento delle sanzioni previste per i reati contro la P.A., sulla trasparenza e controllo dei partiti politici e sull’espansione delle attività di indagine per reati di corruzione</a:t>
            </a:r>
          </a:p>
          <a:p>
            <a:pPr algn="just">
              <a:buFont typeface="Wingdings" panose="05000000000000000000" pitchFamily="2" charset="2"/>
              <a:buChar char="v"/>
            </a:pPr>
            <a:r>
              <a:rPr lang="it-IT" sz="2000" dirty="0"/>
              <a:t>I punti principali della legge sono:</a:t>
            </a:r>
          </a:p>
          <a:p>
            <a:pPr lvl="1" algn="just">
              <a:buFont typeface="Wingdings" panose="05000000000000000000" pitchFamily="2" charset="2"/>
              <a:buChar char="v"/>
            </a:pPr>
            <a:r>
              <a:rPr lang="it-IT" sz="1600" dirty="0"/>
              <a:t>inasprimento delle sanzioni dei reati di corruzione per l’esercizio delle funzioni, indebita percezione di erogazioni a danno dello Stato e appropriazione indebita;</a:t>
            </a:r>
          </a:p>
          <a:p>
            <a:pPr lvl="1" algn="just">
              <a:buFont typeface="Wingdings" panose="05000000000000000000" pitchFamily="2" charset="2"/>
              <a:buChar char="v"/>
            </a:pPr>
            <a:r>
              <a:rPr lang="it-IT" sz="1600" dirty="0"/>
              <a:t>ridefinizione del reato di traffico di influenze illecite;</a:t>
            </a:r>
          </a:p>
          <a:p>
            <a:pPr lvl="1" algn="just">
              <a:buFont typeface="Wingdings" panose="05000000000000000000" pitchFamily="2" charset="2"/>
              <a:buChar char="v"/>
            </a:pPr>
            <a:r>
              <a:rPr lang="it-IT" sz="1600" dirty="0"/>
              <a:t>aggravamento delle sanzioni accessorie;</a:t>
            </a:r>
          </a:p>
          <a:p>
            <a:pPr lvl="1" algn="just">
              <a:buFont typeface="Wingdings" panose="05000000000000000000" pitchFamily="2" charset="2"/>
              <a:buChar char="v"/>
            </a:pPr>
            <a:r>
              <a:rPr lang="it-IT" sz="1600" dirty="0"/>
              <a:t>rimodulazione delle cause di non punibilità;</a:t>
            </a:r>
          </a:p>
          <a:p>
            <a:pPr lvl="1" algn="just">
              <a:buFont typeface="Wingdings" panose="05000000000000000000" pitchFamily="2" charset="2"/>
              <a:buChar char="v"/>
            </a:pPr>
            <a:r>
              <a:rPr lang="it-IT" sz="1600" dirty="0"/>
              <a:t>modifica del calcolo dei termini di prescrizione;</a:t>
            </a:r>
          </a:p>
          <a:p>
            <a:pPr lvl="1" algn="just">
              <a:buFont typeface="Wingdings" panose="05000000000000000000" pitchFamily="2" charset="2"/>
              <a:buChar char="v"/>
            </a:pPr>
            <a:endParaRPr lang="it-IT" sz="1600" dirty="0"/>
          </a:p>
          <a:p>
            <a:pPr lvl="1" algn="just">
              <a:buFont typeface="Wingdings" panose="05000000000000000000" pitchFamily="2" charset="2"/>
              <a:buChar char="v"/>
            </a:pPr>
            <a:endParaRPr lang="it-IT" sz="1600" dirty="0"/>
          </a:p>
          <a:p>
            <a:pPr lvl="1" algn="just">
              <a:buFont typeface="Wingdings" panose="05000000000000000000" pitchFamily="2" charset="2"/>
              <a:buChar char="v"/>
            </a:pPr>
            <a:endParaRPr lang="it-IT" sz="1600" dirty="0"/>
          </a:p>
        </p:txBody>
      </p:sp>
      <p:pic>
        <p:nvPicPr>
          <p:cNvPr id="4" name="Immagine 3" descr="Immagine che contiene testo, Carattere, Elementi grafici, grafica&#10;&#10;Descrizione generata automaticamente">
            <a:extLst>
              <a:ext uri="{FF2B5EF4-FFF2-40B4-BE49-F238E27FC236}">
                <a16:creationId xmlns:a16="http://schemas.microsoft.com/office/drawing/2014/main" id="{BB7E1BE3-39D6-3923-DC5E-E1492169E1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43808" y="496164"/>
            <a:ext cx="1472850" cy="609087"/>
          </a:xfrm>
          <a:prstGeom prst="rect">
            <a:avLst/>
          </a:prstGeom>
        </p:spPr>
      </p:pic>
    </p:spTree>
    <p:extLst>
      <p:ext uri="{BB962C8B-B14F-4D97-AF65-F5344CB8AC3E}">
        <p14:creationId xmlns:p14="http://schemas.microsoft.com/office/powerpoint/2010/main" val="36792149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1">
            <a:extLst>
              <a:ext uri="{FF2B5EF4-FFF2-40B4-BE49-F238E27FC236}">
                <a16:creationId xmlns:a16="http://schemas.microsoft.com/office/drawing/2014/main" id="{B764FAF0-CEDA-46F9-8A54-BAF152CEA8A0}"/>
              </a:ext>
            </a:extLst>
          </p:cNvPr>
          <p:cNvSpPr txBox="1">
            <a:spLocks/>
          </p:cNvSpPr>
          <p:nvPr/>
        </p:nvSpPr>
        <p:spPr>
          <a:xfrm>
            <a:off x="745989" y="1340768"/>
            <a:ext cx="7772400" cy="5400601"/>
          </a:xfrm>
          <a:prstGeom prst="rect">
            <a:avLst/>
          </a:prstGeom>
        </p:spPr>
        <p:txBody>
          <a:bodyPr vert="horz" lIns="91440" tIns="45720" rIns="91440" bIns="45720" rtlCol="0" anchor="ctr">
            <a:normAutofit/>
          </a:bodyPr>
          <a:lstStyle>
            <a:lvl1pPr algn="l" rtl="0" eaLnBrk="1" fontAlgn="base" hangingPunct="1">
              <a:spcBef>
                <a:spcPct val="0"/>
              </a:spcBef>
              <a:spcAft>
                <a:spcPct val="0"/>
              </a:spcAft>
              <a:defRPr sz="4000" kern="1200" spc="-1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Arial" charset="0"/>
              </a:defRPr>
            </a:lvl2pPr>
            <a:lvl3pPr algn="l" rtl="0" eaLnBrk="1" fontAlgn="base" hangingPunct="1">
              <a:spcBef>
                <a:spcPct val="0"/>
              </a:spcBef>
              <a:spcAft>
                <a:spcPct val="0"/>
              </a:spcAft>
              <a:defRPr sz="4000">
                <a:solidFill>
                  <a:schemeClr val="tx2"/>
                </a:solidFill>
                <a:latin typeface="Arial" charset="0"/>
              </a:defRPr>
            </a:lvl3pPr>
            <a:lvl4pPr algn="l" rtl="0" eaLnBrk="1" fontAlgn="base" hangingPunct="1">
              <a:spcBef>
                <a:spcPct val="0"/>
              </a:spcBef>
              <a:spcAft>
                <a:spcPct val="0"/>
              </a:spcAft>
              <a:defRPr sz="4000">
                <a:solidFill>
                  <a:schemeClr val="tx2"/>
                </a:solidFill>
                <a:latin typeface="Arial" charset="0"/>
              </a:defRPr>
            </a:lvl4pPr>
            <a:lvl5pPr algn="l" rtl="0" eaLnBrk="1" fontAlgn="base" hangingPunct="1">
              <a:spcBef>
                <a:spcPct val="0"/>
              </a:spcBef>
              <a:spcAft>
                <a:spcPct val="0"/>
              </a:spcAft>
              <a:defRPr sz="4000">
                <a:solidFill>
                  <a:schemeClr val="tx2"/>
                </a:solidFill>
                <a:latin typeface="Arial" charset="0"/>
              </a:defRPr>
            </a:lvl5pPr>
            <a:lvl6pPr marL="457200" algn="l" rtl="0" eaLnBrk="1" fontAlgn="base" hangingPunct="1">
              <a:spcBef>
                <a:spcPct val="0"/>
              </a:spcBef>
              <a:spcAft>
                <a:spcPct val="0"/>
              </a:spcAft>
              <a:defRPr sz="4000">
                <a:solidFill>
                  <a:schemeClr val="tx2"/>
                </a:solidFill>
                <a:latin typeface="Arial" charset="0"/>
              </a:defRPr>
            </a:lvl6pPr>
            <a:lvl7pPr marL="914400" algn="l" rtl="0" eaLnBrk="1" fontAlgn="base" hangingPunct="1">
              <a:spcBef>
                <a:spcPct val="0"/>
              </a:spcBef>
              <a:spcAft>
                <a:spcPct val="0"/>
              </a:spcAft>
              <a:defRPr sz="4000">
                <a:solidFill>
                  <a:schemeClr val="tx2"/>
                </a:solidFill>
                <a:latin typeface="Arial" charset="0"/>
              </a:defRPr>
            </a:lvl7pPr>
            <a:lvl8pPr marL="1371600" algn="l" rtl="0" eaLnBrk="1" fontAlgn="base" hangingPunct="1">
              <a:spcBef>
                <a:spcPct val="0"/>
              </a:spcBef>
              <a:spcAft>
                <a:spcPct val="0"/>
              </a:spcAft>
              <a:defRPr sz="4000">
                <a:solidFill>
                  <a:schemeClr val="tx2"/>
                </a:solidFill>
                <a:latin typeface="Arial" charset="0"/>
              </a:defRPr>
            </a:lvl8pPr>
            <a:lvl9pPr marL="1828800" algn="l" rtl="0" eaLnBrk="1" fontAlgn="base" hangingPunct="1">
              <a:spcBef>
                <a:spcPct val="0"/>
              </a:spcBef>
              <a:spcAft>
                <a:spcPct val="0"/>
              </a:spcAft>
              <a:defRPr sz="4000">
                <a:solidFill>
                  <a:schemeClr val="tx2"/>
                </a:solidFill>
                <a:latin typeface="Arial" charset="0"/>
              </a:defRPr>
            </a:lvl9pPr>
          </a:lstStyle>
          <a:p>
            <a:pPr algn="ctr">
              <a:defRPr/>
            </a:pPr>
            <a:endParaRPr lang="it-IT" dirty="0">
              <a:solidFill>
                <a:schemeClr val="tx1"/>
              </a:solidFill>
              <a:latin typeface="Arial" charset="0"/>
              <a:ea typeface="+mn-ea"/>
              <a:cs typeface="Arial" charset="0"/>
            </a:endParaRPr>
          </a:p>
        </p:txBody>
      </p:sp>
      <p:pic>
        <p:nvPicPr>
          <p:cNvPr id="9" name="Picture 2" descr="Uer Academy - Per lo sviluppo delle professionalità">
            <a:extLst>
              <a:ext uri="{FF2B5EF4-FFF2-40B4-BE49-F238E27FC236}">
                <a16:creationId xmlns:a16="http://schemas.microsoft.com/office/drawing/2014/main" id="{AFC56CD6-26A2-4360-9DE4-9E6D7C8A801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20072" y="404664"/>
            <a:ext cx="792088" cy="792088"/>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1">
            <a:extLst>
              <a:ext uri="{FF2B5EF4-FFF2-40B4-BE49-F238E27FC236}">
                <a16:creationId xmlns:a16="http://schemas.microsoft.com/office/drawing/2014/main" id="{CEF9BDA0-870C-4159-B735-8B2C876EF180}"/>
              </a:ext>
            </a:extLst>
          </p:cNvPr>
          <p:cNvSpPr>
            <a:spLocks noGrp="1"/>
          </p:cNvSpPr>
          <p:nvPr>
            <p:ph type="title"/>
          </p:nvPr>
        </p:nvSpPr>
        <p:spPr>
          <a:xfrm>
            <a:off x="457200" y="1052736"/>
            <a:ext cx="8229600" cy="936104"/>
          </a:xfrm>
        </p:spPr>
        <p:txBody>
          <a:bodyPr>
            <a:noAutofit/>
          </a:bodyPr>
          <a:lstStyle/>
          <a:p>
            <a:pPr algn="ctr"/>
            <a:r>
              <a:rPr lang="it-IT" sz="2800" dirty="0"/>
              <a:t>Il contrasto alla corruzione</a:t>
            </a:r>
            <a:br>
              <a:rPr lang="it-IT" sz="2800" dirty="0"/>
            </a:br>
            <a:r>
              <a:rPr lang="it-IT" sz="1800" dirty="0"/>
              <a:t>Legge n. 3 del 2019</a:t>
            </a:r>
          </a:p>
        </p:txBody>
      </p:sp>
      <p:sp>
        <p:nvSpPr>
          <p:cNvPr id="3" name="Segnaposto contenuto 2">
            <a:extLst>
              <a:ext uri="{FF2B5EF4-FFF2-40B4-BE49-F238E27FC236}">
                <a16:creationId xmlns:a16="http://schemas.microsoft.com/office/drawing/2014/main" id="{87AEFAAF-2725-4119-8F84-E74BEF337735}"/>
              </a:ext>
            </a:extLst>
          </p:cNvPr>
          <p:cNvSpPr>
            <a:spLocks noGrp="1"/>
          </p:cNvSpPr>
          <p:nvPr>
            <p:ph idx="1"/>
          </p:nvPr>
        </p:nvSpPr>
        <p:spPr>
          <a:xfrm>
            <a:off x="457200" y="2204863"/>
            <a:ext cx="8229600" cy="4536505"/>
          </a:xfrm>
        </p:spPr>
        <p:txBody>
          <a:bodyPr/>
          <a:lstStyle/>
          <a:p>
            <a:pPr lvl="1" algn="just">
              <a:buFont typeface="Wingdings" panose="05000000000000000000" pitchFamily="2" charset="2"/>
              <a:buChar char="v"/>
            </a:pPr>
            <a:r>
              <a:rPr lang="it-IT" sz="1600" dirty="0"/>
              <a:t>aumento delle possibilità degli organi inquirenti di servirsi delle intercettazioni per reati contro la P.A.;</a:t>
            </a:r>
          </a:p>
          <a:p>
            <a:pPr lvl="1" algn="just">
              <a:buFont typeface="Wingdings" panose="05000000000000000000" pitchFamily="2" charset="2"/>
              <a:buChar char="v"/>
            </a:pPr>
            <a:r>
              <a:rPr lang="it-IT" sz="1600" dirty="0"/>
              <a:t>estensione della possibilità di effettuare operazioni sotto copertura da parte degli inquirenti;</a:t>
            </a:r>
          </a:p>
          <a:p>
            <a:pPr lvl="1" algn="just">
              <a:buFont typeface="Wingdings" panose="05000000000000000000" pitchFamily="2" charset="2"/>
              <a:buChar char="v"/>
            </a:pPr>
            <a:r>
              <a:rPr lang="it-IT" sz="1600" dirty="0"/>
              <a:t>norme più stringenti in materia di trasparenza e controllo dei partiti e movimenti politici;</a:t>
            </a:r>
          </a:p>
          <a:p>
            <a:pPr lvl="1" algn="just">
              <a:buFont typeface="Wingdings" panose="05000000000000000000" pitchFamily="2" charset="2"/>
              <a:buChar char="v"/>
            </a:pPr>
            <a:r>
              <a:rPr lang="it-IT" sz="1600" dirty="0"/>
              <a:t>maggiore tracciabilità dei contributi a partiti politici e fondazioni</a:t>
            </a:r>
          </a:p>
          <a:p>
            <a:pPr lvl="1" algn="just">
              <a:buFont typeface="Wingdings" panose="05000000000000000000" pitchFamily="2" charset="2"/>
              <a:buChar char="v"/>
            </a:pPr>
            <a:endParaRPr lang="it-IT" sz="1600" dirty="0"/>
          </a:p>
          <a:p>
            <a:pPr lvl="1" algn="just">
              <a:buFont typeface="Wingdings" panose="05000000000000000000" pitchFamily="2" charset="2"/>
              <a:buChar char="v"/>
            </a:pPr>
            <a:endParaRPr lang="it-IT" sz="1600" dirty="0"/>
          </a:p>
          <a:p>
            <a:pPr lvl="1" algn="just">
              <a:buFont typeface="Wingdings" panose="05000000000000000000" pitchFamily="2" charset="2"/>
              <a:buChar char="v"/>
            </a:pPr>
            <a:endParaRPr lang="it-IT" sz="1600" dirty="0"/>
          </a:p>
        </p:txBody>
      </p:sp>
      <p:pic>
        <p:nvPicPr>
          <p:cNvPr id="4" name="Immagine 3" descr="Immagine che contiene testo, Carattere, Elementi grafici, grafica&#10;&#10;Descrizione generata automaticamente">
            <a:extLst>
              <a:ext uri="{FF2B5EF4-FFF2-40B4-BE49-F238E27FC236}">
                <a16:creationId xmlns:a16="http://schemas.microsoft.com/office/drawing/2014/main" id="{27332C26-2EA1-15F0-ECA5-0E8500E9B3D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87824" y="496164"/>
            <a:ext cx="1472850" cy="609087"/>
          </a:xfrm>
          <a:prstGeom prst="rect">
            <a:avLst/>
          </a:prstGeom>
        </p:spPr>
      </p:pic>
    </p:spTree>
    <p:extLst>
      <p:ext uri="{BB962C8B-B14F-4D97-AF65-F5344CB8AC3E}">
        <p14:creationId xmlns:p14="http://schemas.microsoft.com/office/powerpoint/2010/main" val="7906459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flip="none" rotWithShape="1">
          <a:gsLst>
            <a:gs pos="63000">
              <a:schemeClr val="accent1">
                <a:lumMod val="5000"/>
                <a:lumOff val="95000"/>
              </a:schemeClr>
            </a:gs>
            <a:gs pos="82000">
              <a:schemeClr val="accent1">
                <a:lumMod val="45000"/>
                <a:lumOff val="55000"/>
              </a:schemeClr>
            </a:gs>
            <a:gs pos="0">
              <a:schemeClr val="bg1"/>
            </a:gs>
            <a:gs pos="100000">
              <a:schemeClr val="accent1">
                <a:lumMod val="30000"/>
                <a:lumOff val="70000"/>
                <a:alpha val="42000"/>
              </a:schemeClr>
            </a:gs>
          </a:gsLst>
          <a:lin ang="5400000" scaled="1"/>
          <a:tileRect/>
        </a:gradFill>
        <a:effectLst/>
      </p:bgPr>
    </p:bg>
    <p:spTree>
      <p:nvGrpSpPr>
        <p:cNvPr id="1" name=""/>
        <p:cNvGrpSpPr/>
        <p:nvPr/>
      </p:nvGrpSpPr>
      <p:grpSpPr>
        <a:xfrm>
          <a:off x="0" y="0"/>
          <a:ext cx="0" cy="0"/>
          <a:chOff x="0" y="0"/>
          <a:chExt cx="0" cy="0"/>
        </a:xfrm>
      </p:grpSpPr>
      <p:sp>
        <p:nvSpPr>
          <p:cNvPr id="6" name="Titolo 1">
            <a:extLst>
              <a:ext uri="{FF2B5EF4-FFF2-40B4-BE49-F238E27FC236}">
                <a16:creationId xmlns:a16="http://schemas.microsoft.com/office/drawing/2014/main" id="{B764FAF0-CEDA-46F9-8A54-BAF152CEA8A0}"/>
              </a:ext>
            </a:extLst>
          </p:cNvPr>
          <p:cNvSpPr txBox="1">
            <a:spLocks/>
          </p:cNvSpPr>
          <p:nvPr/>
        </p:nvSpPr>
        <p:spPr>
          <a:xfrm>
            <a:off x="745989" y="1340768"/>
            <a:ext cx="7772400" cy="5400601"/>
          </a:xfrm>
          <a:prstGeom prst="rect">
            <a:avLst/>
          </a:prstGeom>
        </p:spPr>
        <p:txBody>
          <a:bodyPr vert="horz" lIns="91440" tIns="45720" rIns="91440" bIns="45720" rtlCol="0" anchor="ctr">
            <a:normAutofit/>
          </a:bodyPr>
          <a:lstStyle>
            <a:lvl1pPr algn="l" rtl="0" eaLnBrk="1" fontAlgn="base" hangingPunct="1">
              <a:spcBef>
                <a:spcPct val="0"/>
              </a:spcBef>
              <a:spcAft>
                <a:spcPct val="0"/>
              </a:spcAft>
              <a:defRPr sz="4000" kern="1200" spc="-1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Arial" charset="0"/>
              </a:defRPr>
            </a:lvl2pPr>
            <a:lvl3pPr algn="l" rtl="0" eaLnBrk="1" fontAlgn="base" hangingPunct="1">
              <a:spcBef>
                <a:spcPct val="0"/>
              </a:spcBef>
              <a:spcAft>
                <a:spcPct val="0"/>
              </a:spcAft>
              <a:defRPr sz="4000">
                <a:solidFill>
                  <a:schemeClr val="tx2"/>
                </a:solidFill>
                <a:latin typeface="Arial" charset="0"/>
              </a:defRPr>
            </a:lvl3pPr>
            <a:lvl4pPr algn="l" rtl="0" eaLnBrk="1" fontAlgn="base" hangingPunct="1">
              <a:spcBef>
                <a:spcPct val="0"/>
              </a:spcBef>
              <a:spcAft>
                <a:spcPct val="0"/>
              </a:spcAft>
              <a:defRPr sz="4000">
                <a:solidFill>
                  <a:schemeClr val="tx2"/>
                </a:solidFill>
                <a:latin typeface="Arial" charset="0"/>
              </a:defRPr>
            </a:lvl4pPr>
            <a:lvl5pPr algn="l" rtl="0" eaLnBrk="1" fontAlgn="base" hangingPunct="1">
              <a:spcBef>
                <a:spcPct val="0"/>
              </a:spcBef>
              <a:spcAft>
                <a:spcPct val="0"/>
              </a:spcAft>
              <a:defRPr sz="4000">
                <a:solidFill>
                  <a:schemeClr val="tx2"/>
                </a:solidFill>
                <a:latin typeface="Arial" charset="0"/>
              </a:defRPr>
            </a:lvl5pPr>
            <a:lvl6pPr marL="457200" algn="l" rtl="0" eaLnBrk="1" fontAlgn="base" hangingPunct="1">
              <a:spcBef>
                <a:spcPct val="0"/>
              </a:spcBef>
              <a:spcAft>
                <a:spcPct val="0"/>
              </a:spcAft>
              <a:defRPr sz="4000">
                <a:solidFill>
                  <a:schemeClr val="tx2"/>
                </a:solidFill>
                <a:latin typeface="Arial" charset="0"/>
              </a:defRPr>
            </a:lvl6pPr>
            <a:lvl7pPr marL="914400" algn="l" rtl="0" eaLnBrk="1" fontAlgn="base" hangingPunct="1">
              <a:spcBef>
                <a:spcPct val="0"/>
              </a:spcBef>
              <a:spcAft>
                <a:spcPct val="0"/>
              </a:spcAft>
              <a:defRPr sz="4000">
                <a:solidFill>
                  <a:schemeClr val="tx2"/>
                </a:solidFill>
                <a:latin typeface="Arial" charset="0"/>
              </a:defRPr>
            </a:lvl7pPr>
            <a:lvl8pPr marL="1371600" algn="l" rtl="0" eaLnBrk="1" fontAlgn="base" hangingPunct="1">
              <a:spcBef>
                <a:spcPct val="0"/>
              </a:spcBef>
              <a:spcAft>
                <a:spcPct val="0"/>
              </a:spcAft>
              <a:defRPr sz="4000">
                <a:solidFill>
                  <a:schemeClr val="tx2"/>
                </a:solidFill>
                <a:latin typeface="Arial" charset="0"/>
              </a:defRPr>
            </a:lvl8pPr>
            <a:lvl9pPr marL="1828800" algn="l" rtl="0" eaLnBrk="1" fontAlgn="base" hangingPunct="1">
              <a:spcBef>
                <a:spcPct val="0"/>
              </a:spcBef>
              <a:spcAft>
                <a:spcPct val="0"/>
              </a:spcAft>
              <a:defRPr sz="40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sz="4000" b="0" i="0" u="none" strike="noStrike" kern="1200" cap="none" spc="-100" normalizeH="0" baseline="0" noProof="0" dirty="0">
              <a:ln>
                <a:noFill/>
              </a:ln>
              <a:solidFill>
                <a:srgbClr val="292934"/>
              </a:solidFill>
              <a:effectLst/>
              <a:uLnTx/>
              <a:uFillTx/>
              <a:latin typeface="Arial" charset="0"/>
              <a:ea typeface="+mj-ea"/>
              <a:cs typeface="Arial" charset="0"/>
            </a:endParaRPr>
          </a:p>
        </p:txBody>
      </p:sp>
      <p:pic>
        <p:nvPicPr>
          <p:cNvPr id="9" name="Picture 2" descr="Uer Academy - Per lo sviluppo delle professionalità">
            <a:extLst>
              <a:ext uri="{FF2B5EF4-FFF2-40B4-BE49-F238E27FC236}">
                <a16:creationId xmlns:a16="http://schemas.microsoft.com/office/drawing/2014/main" id="{AFC56CD6-26A2-4360-9DE4-9E6D7C8A801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20072" y="404664"/>
            <a:ext cx="792088" cy="792088"/>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1">
            <a:extLst>
              <a:ext uri="{FF2B5EF4-FFF2-40B4-BE49-F238E27FC236}">
                <a16:creationId xmlns:a16="http://schemas.microsoft.com/office/drawing/2014/main" id="{CEF9BDA0-870C-4159-B735-8B2C876EF180}"/>
              </a:ext>
            </a:extLst>
          </p:cNvPr>
          <p:cNvSpPr>
            <a:spLocks noGrp="1"/>
          </p:cNvSpPr>
          <p:nvPr>
            <p:ph type="title"/>
          </p:nvPr>
        </p:nvSpPr>
        <p:spPr>
          <a:xfrm>
            <a:off x="457200" y="1052736"/>
            <a:ext cx="8229600" cy="648072"/>
          </a:xfrm>
        </p:spPr>
        <p:txBody>
          <a:bodyPr>
            <a:noAutofit/>
          </a:bodyPr>
          <a:lstStyle/>
          <a:p>
            <a:pPr algn="ctr"/>
            <a:r>
              <a:rPr lang="it-IT" sz="2800" dirty="0"/>
              <a:t>Il contrasto alla corruzione</a:t>
            </a:r>
            <a:endParaRPr lang="it-IT" sz="1800" dirty="0"/>
          </a:p>
        </p:txBody>
      </p:sp>
      <p:sp>
        <p:nvSpPr>
          <p:cNvPr id="8" name="Rettangolo con angoli diagonali arrotondati 7">
            <a:extLst>
              <a:ext uri="{FF2B5EF4-FFF2-40B4-BE49-F238E27FC236}">
                <a16:creationId xmlns:a16="http://schemas.microsoft.com/office/drawing/2014/main" id="{2B87F4C5-D677-4FB1-A079-E3B620B35DD8}"/>
              </a:ext>
            </a:extLst>
          </p:cNvPr>
          <p:cNvSpPr/>
          <p:nvPr/>
        </p:nvSpPr>
        <p:spPr>
          <a:xfrm>
            <a:off x="887773" y="1844824"/>
            <a:ext cx="7488832" cy="864096"/>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sz="1100" b="1" i="0" u="none" strike="noStrike" kern="1200" cap="none" spc="0" normalizeH="0" baseline="0" noProof="0" dirty="0">
                <a:ln>
                  <a:noFill/>
                </a:ln>
                <a:solidFill>
                  <a:srgbClr val="FFFFFF"/>
                </a:solidFill>
                <a:effectLst/>
                <a:uLnTx/>
                <a:uFillTx/>
                <a:latin typeface="Arial"/>
                <a:ea typeface="+mn-ea"/>
                <a:cs typeface="+mn-cs"/>
              </a:rPr>
              <a:t>La corruzione</a:t>
            </a:r>
          </a:p>
          <a:p>
            <a:pPr lvl="0" algn="ctr"/>
            <a:r>
              <a:rPr kumimoji="0" lang="it-IT" sz="1100" b="0" i="0" u="none" strike="noStrike" kern="1200" cap="none" spc="0" normalizeH="0" baseline="0" noProof="0" dirty="0">
                <a:ln>
                  <a:noFill/>
                </a:ln>
                <a:solidFill>
                  <a:srgbClr val="FFFFFF"/>
                </a:solidFill>
                <a:effectLst/>
                <a:uLnTx/>
                <a:uFillTx/>
                <a:latin typeface="Arial"/>
                <a:ea typeface="+mn-ea"/>
                <a:cs typeface="+mn-cs"/>
              </a:rPr>
              <a:t>- Il </a:t>
            </a:r>
            <a:r>
              <a:rPr lang="it-IT" sz="1100" dirty="0"/>
              <a:t>fenomeno della corruzione è, in Italia, divenuta sempre più urgente, poiché esso incide sia sulla lievitazione della spesa pubblica che sulla diminuzione della quantità e qualità dei servizi offerti ai cittadini</a:t>
            </a:r>
          </a:p>
          <a:p>
            <a:pPr algn="ctr"/>
            <a:r>
              <a:rPr lang="it-IT" sz="1100" dirty="0"/>
              <a:t>- Negli ultimi anni si è cercato sempre di prevenire il fenomeno corruttivo più che sanzionarlo</a:t>
            </a:r>
          </a:p>
        </p:txBody>
      </p:sp>
      <p:sp>
        <p:nvSpPr>
          <p:cNvPr id="10" name="Rettangolo con angoli diagonali arrotondati 9">
            <a:extLst>
              <a:ext uri="{FF2B5EF4-FFF2-40B4-BE49-F238E27FC236}">
                <a16:creationId xmlns:a16="http://schemas.microsoft.com/office/drawing/2014/main" id="{0887532B-B4AA-4EE6-A01D-06E7D46D58E7}"/>
              </a:ext>
            </a:extLst>
          </p:cNvPr>
          <p:cNvSpPr/>
          <p:nvPr/>
        </p:nvSpPr>
        <p:spPr>
          <a:xfrm>
            <a:off x="887773" y="2924943"/>
            <a:ext cx="1019931" cy="3672407"/>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defTabSz="914400" rtl="0" eaLnBrk="1" fontAlgn="base" latinLnBrk="0" hangingPunct="1">
              <a:lnSpc>
                <a:spcPct val="100000"/>
              </a:lnSpc>
              <a:spcBef>
                <a:spcPct val="0"/>
              </a:spcBef>
              <a:spcAft>
                <a:spcPct val="0"/>
              </a:spcAft>
              <a:buClrTx/>
              <a:buSzTx/>
              <a:tabLst/>
              <a:defRPr/>
            </a:pPr>
            <a:r>
              <a:rPr kumimoji="0" lang="it-IT" sz="1100" b="1" i="0" u="none" strike="noStrike" kern="1200" cap="none" spc="0" normalizeH="0" baseline="0" noProof="0" dirty="0">
                <a:ln>
                  <a:noFill/>
                </a:ln>
                <a:solidFill>
                  <a:srgbClr val="FFFFFF"/>
                </a:solidFill>
                <a:effectLst/>
                <a:uLnTx/>
                <a:uFillTx/>
                <a:latin typeface="Arial"/>
                <a:ea typeface="+mn-ea"/>
                <a:cs typeface="+mn-cs"/>
              </a:rPr>
              <a:t>Principali leggi anti corruzione</a:t>
            </a:r>
          </a:p>
          <a:p>
            <a:pPr marL="171450" marR="0" lvl="0" indent="-171450" algn="ctr" defTabSz="914400" rtl="0" eaLnBrk="1" fontAlgn="base" latinLnBrk="0" hangingPunct="1">
              <a:lnSpc>
                <a:spcPct val="100000"/>
              </a:lnSpc>
              <a:spcBef>
                <a:spcPct val="0"/>
              </a:spcBef>
              <a:spcAft>
                <a:spcPct val="0"/>
              </a:spcAft>
              <a:buClrTx/>
              <a:buSzTx/>
              <a:buFontTx/>
              <a:buChar char="-"/>
              <a:tabLst/>
              <a:defRPr/>
            </a:pPr>
            <a:endParaRPr kumimoji="0" lang="it-IT" sz="1100" i="0" u="none" strike="noStrike" kern="1200" cap="none" spc="0" normalizeH="0" baseline="0" noProof="0" dirty="0">
              <a:ln>
                <a:noFill/>
              </a:ln>
              <a:solidFill>
                <a:srgbClr val="FFFFFF"/>
              </a:solidFill>
              <a:effectLst/>
              <a:uLnTx/>
              <a:uFillTx/>
              <a:latin typeface="Arial"/>
              <a:ea typeface="+mn-ea"/>
              <a:cs typeface="+mn-cs"/>
            </a:endParaRPr>
          </a:p>
        </p:txBody>
      </p:sp>
      <p:sp>
        <p:nvSpPr>
          <p:cNvPr id="11" name="Rettangolo con angoli diagonali arrotondati 10">
            <a:extLst>
              <a:ext uri="{FF2B5EF4-FFF2-40B4-BE49-F238E27FC236}">
                <a16:creationId xmlns:a16="http://schemas.microsoft.com/office/drawing/2014/main" id="{5615366F-817D-4D35-BBC3-251AF53E12FF}"/>
              </a:ext>
            </a:extLst>
          </p:cNvPr>
          <p:cNvSpPr/>
          <p:nvPr/>
        </p:nvSpPr>
        <p:spPr>
          <a:xfrm>
            <a:off x="2267743" y="2928091"/>
            <a:ext cx="6108861" cy="801828"/>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kumimoji="0" lang="it-IT" sz="1100" b="1" i="0" u="none" strike="noStrike" kern="1200" cap="none" spc="0" normalizeH="0" baseline="0" noProof="0" dirty="0">
                <a:ln>
                  <a:noFill/>
                </a:ln>
                <a:solidFill>
                  <a:srgbClr val="FFFFFF"/>
                </a:solidFill>
                <a:effectLst/>
                <a:uLnTx/>
                <a:uFillTx/>
                <a:latin typeface="Arial"/>
                <a:ea typeface="+mn-ea"/>
                <a:cs typeface="+mn-cs"/>
              </a:rPr>
              <a:t>L</a:t>
            </a:r>
            <a:r>
              <a:rPr lang="it-IT" sz="1100" b="1" dirty="0" err="1"/>
              <a:t>egge</a:t>
            </a:r>
            <a:r>
              <a:rPr lang="it-IT" sz="1100" b="1" dirty="0"/>
              <a:t> n. 190 del 2012 (c.d. Legge Severino)</a:t>
            </a:r>
            <a:r>
              <a:rPr kumimoji="0" lang="it-IT" sz="1100" b="1" i="0" u="none" strike="noStrike" kern="1200" cap="none" spc="0" normalizeH="0" baseline="0" noProof="0" dirty="0">
                <a:ln>
                  <a:noFill/>
                </a:ln>
                <a:solidFill>
                  <a:srgbClr val="FFFFFF"/>
                </a:solidFill>
                <a:effectLst/>
                <a:uLnTx/>
                <a:uFillTx/>
                <a:latin typeface="Arial"/>
                <a:ea typeface="+mn-ea"/>
                <a:cs typeface="+mn-cs"/>
              </a:rPr>
              <a:t> </a:t>
            </a:r>
          </a:p>
          <a:p>
            <a:pPr lvl="0" algn="ctr">
              <a:defRPr/>
            </a:pPr>
            <a:r>
              <a:rPr kumimoji="0" lang="it-IT" sz="1100" b="0" i="0" u="none" strike="noStrike" kern="1200" cap="none" spc="0" normalizeH="0" baseline="0" noProof="0" dirty="0">
                <a:ln>
                  <a:noFill/>
                </a:ln>
                <a:solidFill>
                  <a:srgbClr val="FFFFFF"/>
                </a:solidFill>
                <a:effectLst/>
                <a:uLnTx/>
                <a:uFillTx/>
                <a:latin typeface="Arial"/>
                <a:ea typeface="+mn-ea"/>
                <a:cs typeface="+mn-cs"/>
              </a:rPr>
              <a:t>- Oltre all’istituzione dell’ANAC, la legge</a:t>
            </a:r>
            <a:r>
              <a:rPr lang="it-IT" sz="1100" dirty="0"/>
              <a:t> detta misure volte alla trasparenza dell'attività amministrativa, obblighi informativi della P.A., disciplina delle incompatibilità, rotazione del personale, </a:t>
            </a:r>
            <a:r>
              <a:rPr lang="it-IT" sz="1100" dirty="0" err="1"/>
              <a:t>whistleblowing</a:t>
            </a:r>
            <a:r>
              <a:rPr lang="it-IT" sz="1100" dirty="0"/>
              <a:t> e revolving </a:t>
            </a:r>
            <a:r>
              <a:rPr lang="it-IT" sz="1100" dirty="0" err="1"/>
              <a:t>doors</a:t>
            </a:r>
            <a:r>
              <a:rPr lang="it-IT" sz="1100" dirty="0"/>
              <a:t>, inasprimento delle pene per reati contro la P.A.</a:t>
            </a:r>
            <a:endParaRPr kumimoji="0" lang="it-IT" sz="1100" b="0" i="0" u="none" strike="noStrike" kern="1200" cap="none" spc="0" normalizeH="0" baseline="0" noProof="0" dirty="0">
              <a:ln>
                <a:noFill/>
              </a:ln>
              <a:solidFill>
                <a:srgbClr val="FFFFFF"/>
              </a:solidFill>
              <a:effectLst/>
              <a:uLnTx/>
              <a:uFillTx/>
              <a:latin typeface="Arial"/>
              <a:ea typeface="+mn-ea"/>
              <a:cs typeface="+mn-cs"/>
            </a:endParaRPr>
          </a:p>
        </p:txBody>
      </p:sp>
      <p:sp>
        <p:nvSpPr>
          <p:cNvPr id="12" name="Rettangolo con angoli diagonali arrotondati 11">
            <a:extLst>
              <a:ext uri="{FF2B5EF4-FFF2-40B4-BE49-F238E27FC236}">
                <a16:creationId xmlns:a16="http://schemas.microsoft.com/office/drawing/2014/main" id="{4923F533-CDCC-4085-A528-156D9D0E4B7D}"/>
              </a:ext>
            </a:extLst>
          </p:cNvPr>
          <p:cNvSpPr/>
          <p:nvPr/>
        </p:nvSpPr>
        <p:spPr>
          <a:xfrm>
            <a:off x="2267742" y="3945943"/>
            <a:ext cx="6108861" cy="795606"/>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it-IT" sz="1100" b="1" dirty="0"/>
              <a:t>D.lgs. n. 33 del 2013 </a:t>
            </a:r>
          </a:p>
          <a:p>
            <a:pPr lvl="0" algn="ctr">
              <a:defRPr/>
            </a:pPr>
            <a:r>
              <a:rPr lang="it-IT" sz="1100" dirty="0"/>
              <a:t>- La legge prevede l’obbligo di pubblicità delle situazioni patrimoniali dei politici, accessibilità alle informazioni che riguardano l'attività delle PP.AA., pubblicazione dei dati e delle informazioni sui siti dell’amministrazione, introduzione dell’istituto dell’accesso civico</a:t>
            </a:r>
            <a:endParaRPr kumimoji="0" lang="it-IT" sz="1100" b="0" i="0" u="none" strike="noStrike" kern="1200" cap="none" spc="0" normalizeH="0" baseline="0" noProof="0" dirty="0">
              <a:ln>
                <a:noFill/>
              </a:ln>
              <a:solidFill>
                <a:srgbClr val="FFFFFF"/>
              </a:solidFill>
              <a:effectLst/>
              <a:uLnTx/>
              <a:uFillTx/>
              <a:latin typeface="Arial"/>
              <a:ea typeface="+mn-ea"/>
              <a:cs typeface="+mn-cs"/>
            </a:endParaRPr>
          </a:p>
        </p:txBody>
      </p:sp>
      <p:sp>
        <p:nvSpPr>
          <p:cNvPr id="13" name="Rettangolo con angoli diagonali arrotondati 12">
            <a:extLst>
              <a:ext uri="{FF2B5EF4-FFF2-40B4-BE49-F238E27FC236}">
                <a16:creationId xmlns:a16="http://schemas.microsoft.com/office/drawing/2014/main" id="{1CE7EAAB-A89F-4758-BCE5-06322C4F3D8B}"/>
              </a:ext>
            </a:extLst>
          </p:cNvPr>
          <p:cNvSpPr/>
          <p:nvPr/>
        </p:nvSpPr>
        <p:spPr>
          <a:xfrm>
            <a:off x="2267742" y="4966942"/>
            <a:ext cx="6108861" cy="65159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it-IT" sz="1100" b="1" dirty="0"/>
              <a:t>D.lgs. n. 97 del 2016 (c.d. FOIA, </a:t>
            </a:r>
            <a:r>
              <a:rPr lang="it-IT" sz="1100" b="1" dirty="0" err="1"/>
              <a:t>Freedom</a:t>
            </a:r>
            <a:r>
              <a:rPr lang="it-IT" sz="1100" b="1" dirty="0"/>
              <a:t> of Information Act)</a:t>
            </a:r>
          </a:p>
          <a:p>
            <a:pPr lvl="0" algn="ctr">
              <a:defRPr/>
            </a:pPr>
            <a:r>
              <a:rPr lang="it-IT" sz="1100" dirty="0"/>
              <a:t>- Il decreto prevede l’accesso alle informazioni detenute dalle PP.AA. senza requisiti specifici e motivazione, nuovi obblighi di trasparenza, competenza dell’ANAC per le linee guida della P.A.</a:t>
            </a:r>
            <a:endParaRPr kumimoji="0" lang="it-IT" sz="1100" b="0" i="0" u="none" strike="noStrike" kern="1200" cap="none" spc="0" normalizeH="0" baseline="0" noProof="0" dirty="0">
              <a:ln>
                <a:noFill/>
              </a:ln>
              <a:solidFill>
                <a:srgbClr val="FFFFFF"/>
              </a:solidFill>
              <a:effectLst/>
              <a:uLnTx/>
              <a:uFillTx/>
              <a:latin typeface="Arial"/>
              <a:ea typeface="+mn-ea"/>
              <a:cs typeface="+mn-cs"/>
            </a:endParaRPr>
          </a:p>
        </p:txBody>
      </p:sp>
      <p:sp>
        <p:nvSpPr>
          <p:cNvPr id="14" name="Rettangolo con angoli diagonali arrotondati 13">
            <a:extLst>
              <a:ext uri="{FF2B5EF4-FFF2-40B4-BE49-F238E27FC236}">
                <a16:creationId xmlns:a16="http://schemas.microsoft.com/office/drawing/2014/main" id="{2E6131C9-36F0-4C9E-BFC9-6E43550B5AB9}"/>
              </a:ext>
            </a:extLst>
          </p:cNvPr>
          <p:cNvSpPr/>
          <p:nvPr/>
        </p:nvSpPr>
        <p:spPr>
          <a:xfrm>
            <a:off x="2267742" y="5843924"/>
            <a:ext cx="6108861" cy="753427"/>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it-IT" sz="1100" b="1" dirty="0"/>
              <a:t>Legge n. 3 del 2019 (c.d. </a:t>
            </a:r>
            <a:r>
              <a:rPr lang="it-IT" sz="1100" b="1" dirty="0" err="1"/>
              <a:t>Spazzacorrotti</a:t>
            </a:r>
            <a:r>
              <a:rPr lang="it-IT" sz="1100" b="1" dirty="0"/>
              <a:t>) </a:t>
            </a:r>
          </a:p>
          <a:p>
            <a:pPr lvl="0" algn="ctr">
              <a:defRPr/>
            </a:pPr>
            <a:r>
              <a:rPr kumimoji="0" lang="it-IT" sz="1100" b="0" i="0" u="none" strike="noStrike" kern="1200" cap="none" spc="0" normalizeH="0" baseline="0" noProof="0" dirty="0">
                <a:ln>
                  <a:noFill/>
                </a:ln>
                <a:solidFill>
                  <a:srgbClr val="FFFFFF"/>
                </a:solidFill>
                <a:effectLst/>
                <a:uLnTx/>
                <a:uFillTx/>
                <a:latin typeface="Arial"/>
                <a:ea typeface="+mn-ea"/>
                <a:cs typeface="+mn-cs"/>
              </a:rPr>
              <a:t>- La legge prevede l’</a:t>
            </a:r>
            <a:r>
              <a:rPr lang="it-IT" sz="1100" dirty="0"/>
              <a:t>inasprimento delle sanzioni di alcuni reati contro la P.A., estensione di intercettazioni e operazioni sotto copertura modifica dei termini di prescrizione norme più stringenti in materia di trasparenza e controllo dei partiti e movimenti politici</a:t>
            </a:r>
            <a:endParaRPr kumimoji="0" lang="it-IT" sz="1100" b="0" i="0" u="none" strike="noStrike" kern="1200" cap="none" spc="0" normalizeH="0" baseline="0" noProof="0" dirty="0">
              <a:ln>
                <a:noFill/>
              </a:ln>
              <a:solidFill>
                <a:srgbClr val="FFFFFF"/>
              </a:solidFill>
              <a:effectLst/>
              <a:uLnTx/>
              <a:uFillTx/>
              <a:latin typeface="Arial"/>
              <a:ea typeface="+mn-ea"/>
              <a:cs typeface="+mn-cs"/>
            </a:endParaRPr>
          </a:p>
        </p:txBody>
      </p:sp>
      <p:cxnSp>
        <p:nvCxnSpPr>
          <p:cNvPr id="4" name="Connettore 2 3">
            <a:extLst>
              <a:ext uri="{FF2B5EF4-FFF2-40B4-BE49-F238E27FC236}">
                <a16:creationId xmlns:a16="http://schemas.microsoft.com/office/drawing/2014/main" id="{B2EA9F16-C447-41E9-ADB1-F227E6D83998}"/>
              </a:ext>
            </a:extLst>
          </p:cNvPr>
          <p:cNvCxnSpPr>
            <a:stCxn id="10" idx="0"/>
          </p:cNvCxnSpPr>
          <p:nvPr/>
        </p:nvCxnSpPr>
        <p:spPr>
          <a:xfrm flipV="1">
            <a:off x="1907704" y="3356992"/>
            <a:ext cx="288032" cy="14041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Connettore 2 14">
            <a:extLst>
              <a:ext uri="{FF2B5EF4-FFF2-40B4-BE49-F238E27FC236}">
                <a16:creationId xmlns:a16="http://schemas.microsoft.com/office/drawing/2014/main" id="{ECC0CD36-BCB0-407D-B273-3D1D2BA6B422}"/>
              </a:ext>
            </a:extLst>
          </p:cNvPr>
          <p:cNvCxnSpPr>
            <a:cxnSpLocks/>
            <a:stCxn id="10" idx="0"/>
          </p:cNvCxnSpPr>
          <p:nvPr/>
        </p:nvCxnSpPr>
        <p:spPr>
          <a:xfrm>
            <a:off x="1907704" y="4761147"/>
            <a:ext cx="288032" cy="14594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Connettore 2 16">
            <a:extLst>
              <a:ext uri="{FF2B5EF4-FFF2-40B4-BE49-F238E27FC236}">
                <a16:creationId xmlns:a16="http://schemas.microsoft.com/office/drawing/2014/main" id="{DA430264-5665-4B2D-B5B8-4A55C9883395}"/>
              </a:ext>
            </a:extLst>
          </p:cNvPr>
          <p:cNvCxnSpPr>
            <a:cxnSpLocks/>
          </p:cNvCxnSpPr>
          <p:nvPr/>
        </p:nvCxnSpPr>
        <p:spPr>
          <a:xfrm flipV="1">
            <a:off x="1896250" y="4414357"/>
            <a:ext cx="299486" cy="3806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Connettore 2 17">
            <a:extLst>
              <a:ext uri="{FF2B5EF4-FFF2-40B4-BE49-F238E27FC236}">
                <a16:creationId xmlns:a16="http://schemas.microsoft.com/office/drawing/2014/main" id="{A7DFF964-03D3-4224-A40A-1F111676980B}"/>
              </a:ext>
            </a:extLst>
          </p:cNvPr>
          <p:cNvCxnSpPr>
            <a:cxnSpLocks/>
            <a:stCxn id="10" idx="0"/>
          </p:cNvCxnSpPr>
          <p:nvPr/>
        </p:nvCxnSpPr>
        <p:spPr>
          <a:xfrm>
            <a:off x="1907704" y="4761147"/>
            <a:ext cx="288032" cy="4320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3" name="Immagine 2">
            <a:extLst>
              <a:ext uri="{FF2B5EF4-FFF2-40B4-BE49-F238E27FC236}">
                <a16:creationId xmlns:a16="http://schemas.microsoft.com/office/drawing/2014/main" id="{3E011B49-72C7-1A77-0943-54811743A938}"/>
              </a:ext>
            </a:extLst>
          </p:cNvPr>
          <p:cNvPicPr>
            <a:picLocks noChangeAspect="1"/>
          </p:cNvPicPr>
          <p:nvPr/>
        </p:nvPicPr>
        <p:blipFill>
          <a:blip r:embed="rId4"/>
          <a:stretch>
            <a:fillRect/>
          </a:stretch>
        </p:blipFill>
        <p:spPr>
          <a:xfrm>
            <a:off x="2771800" y="495881"/>
            <a:ext cx="1475360" cy="609653"/>
          </a:xfrm>
          <a:prstGeom prst="rect">
            <a:avLst/>
          </a:prstGeom>
        </p:spPr>
      </p:pic>
    </p:spTree>
    <p:extLst>
      <p:ext uri="{BB962C8B-B14F-4D97-AF65-F5344CB8AC3E}">
        <p14:creationId xmlns:p14="http://schemas.microsoft.com/office/powerpoint/2010/main" val="1649978372"/>
      </p:ext>
    </p:extLst>
  </p:cSld>
  <p:clrMapOvr>
    <a:overrideClrMapping bg1="lt1" tx1="dk1" bg2="lt2" tx2="dk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1">
            <a:extLst>
              <a:ext uri="{FF2B5EF4-FFF2-40B4-BE49-F238E27FC236}">
                <a16:creationId xmlns:a16="http://schemas.microsoft.com/office/drawing/2014/main" id="{B764FAF0-CEDA-46F9-8A54-BAF152CEA8A0}"/>
              </a:ext>
            </a:extLst>
          </p:cNvPr>
          <p:cNvSpPr txBox="1">
            <a:spLocks/>
          </p:cNvSpPr>
          <p:nvPr/>
        </p:nvSpPr>
        <p:spPr>
          <a:xfrm>
            <a:off x="745989" y="1340768"/>
            <a:ext cx="7772400" cy="5400601"/>
          </a:xfrm>
          <a:prstGeom prst="rect">
            <a:avLst/>
          </a:prstGeom>
        </p:spPr>
        <p:txBody>
          <a:bodyPr vert="horz" lIns="91440" tIns="45720" rIns="91440" bIns="45720" rtlCol="0" anchor="ctr">
            <a:normAutofit/>
          </a:bodyPr>
          <a:lstStyle>
            <a:lvl1pPr algn="l" rtl="0" eaLnBrk="1" fontAlgn="base" hangingPunct="1">
              <a:spcBef>
                <a:spcPct val="0"/>
              </a:spcBef>
              <a:spcAft>
                <a:spcPct val="0"/>
              </a:spcAft>
              <a:defRPr sz="4000" kern="1200" spc="-1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Arial" charset="0"/>
              </a:defRPr>
            </a:lvl2pPr>
            <a:lvl3pPr algn="l" rtl="0" eaLnBrk="1" fontAlgn="base" hangingPunct="1">
              <a:spcBef>
                <a:spcPct val="0"/>
              </a:spcBef>
              <a:spcAft>
                <a:spcPct val="0"/>
              </a:spcAft>
              <a:defRPr sz="4000">
                <a:solidFill>
                  <a:schemeClr val="tx2"/>
                </a:solidFill>
                <a:latin typeface="Arial" charset="0"/>
              </a:defRPr>
            </a:lvl3pPr>
            <a:lvl4pPr algn="l" rtl="0" eaLnBrk="1" fontAlgn="base" hangingPunct="1">
              <a:spcBef>
                <a:spcPct val="0"/>
              </a:spcBef>
              <a:spcAft>
                <a:spcPct val="0"/>
              </a:spcAft>
              <a:defRPr sz="4000">
                <a:solidFill>
                  <a:schemeClr val="tx2"/>
                </a:solidFill>
                <a:latin typeface="Arial" charset="0"/>
              </a:defRPr>
            </a:lvl4pPr>
            <a:lvl5pPr algn="l" rtl="0" eaLnBrk="1" fontAlgn="base" hangingPunct="1">
              <a:spcBef>
                <a:spcPct val="0"/>
              </a:spcBef>
              <a:spcAft>
                <a:spcPct val="0"/>
              </a:spcAft>
              <a:defRPr sz="4000">
                <a:solidFill>
                  <a:schemeClr val="tx2"/>
                </a:solidFill>
                <a:latin typeface="Arial" charset="0"/>
              </a:defRPr>
            </a:lvl5pPr>
            <a:lvl6pPr marL="457200" algn="l" rtl="0" eaLnBrk="1" fontAlgn="base" hangingPunct="1">
              <a:spcBef>
                <a:spcPct val="0"/>
              </a:spcBef>
              <a:spcAft>
                <a:spcPct val="0"/>
              </a:spcAft>
              <a:defRPr sz="4000">
                <a:solidFill>
                  <a:schemeClr val="tx2"/>
                </a:solidFill>
                <a:latin typeface="Arial" charset="0"/>
              </a:defRPr>
            </a:lvl6pPr>
            <a:lvl7pPr marL="914400" algn="l" rtl="0" eaLnBrk="1" fontAlgn="base" hangingPunct="1">
              <a:spcBef>
                <a:spcPct val="0"/>
              </a:spcBef>
              <a:spcAft>
                <a:spcPct val="0"/>
              </a:spcAft>
              <a:defRPr sz="4000">
                <a:solidFill>
                  <a:schemeClr val="tx2"/>
                </a:solidFill>
                <a:latin typeface="Arial" charset="0"/>
              </a:defRPr>
            </a:lvl7pPr>
            <a:lvl8pPr marL="1371600" algn="l" rtl="0" eaLnBrk="1" fontAlgn="base" hangingPunct="1">
              <a:spcBef>
                <a:spcPct val="0"/>
              </a:spcBef>
              <a:spcAft>
                <a:spcPct val="0"/>
              </a:spcAft>
              <a:defRPr sz="4000">
                <a:solidFill>
                  <a:schemeClr val="tx2"/>
                </a:solidFill>
                <a:latin typeface="Arial" charset="0"/>
              </a:defRPr>
            </a:lvl8pPr>
            <a:lvl9pPr marL="1828800" algn="l" rtl="0" eaLnBrk="1" fontAlgn="base" hangingPunct="1">
              <a:spcBef>
                <a:spcPct val="0"/>
              </a:spcBef>
              <a:spcAft>
                <a:spcPct val="0"/>
              </a:spcAft>
              <a:defRPr sz="4000">
                <a:solidFill>
                  <a:schemeClr val="tx2"/>
                </a:solidFill>
                <a:latin typeface="Arial" charset="0"/>
              </a:defRPr>
            </a:lvl9pPr>
          </a:lstStyle>
          <a:p>
            <a:pPr algn="ctr">
              <a:defRPr/>
            </a:pPr>
            <a:endParaRPr lang="it-IT" dirty="0">
              <a:solidFill>
                <a:schemeClr val="tx1"/>
              </a:solidFill>
              <a:latin typeface="Arial" charset="0"/>
              <a:ea typeface="+mn-ea"/>
              <a:cs typeface="Arial" charset="0"/>
            </a:endParaRPr>
          </a:p>
        </p:txBody>
      </p:sp>
      <p:pic>
        <p:nvPicPr>
          <p:cNvPr id="9" name="Picture 2" descr="Uer Academy - Per lo sviluppo delle professionalità">
            <a:extLst>
              <a:ext uri="{FF2B5EF4-FFF2-40B4-BE49-F238E27FC236}">
                <a16:creationId xmlns:a16="http://schemas.microsoft.com/office/drawing/2014/main" id="{AFC56CD6-26A2-4360-9DE4-9E6D7C8A801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20072" y="404664"/>
            <a:ext cx="792088" cy="792088"/>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1">
            <a:extLst>
              <a:ext uri="{FF2B5EF4-FFF2-40B4-BE49-F238E27FC236}">
                <a16:creationId xmlns:a16="http://schemas.microsoft.com/office/drawing/2014/main" id="{CEF9BDA0-870C-4159-B735-8B2C876EF180}"/>
              </a:ext>
            </a:extLst>
          </p:cNvPr>
          <p:cNvSpPr>
            <a:spLocks noGrp="1"/>
          </p:cNvSpPr>
          <p:nvPr>
            <p:ph type="title"/>
          </p:nvPr>
        </p:nvSpPr>
        <p:spPr>
          <a:xfrm>
            <a:off x="457200" y="1052736"/>
            <a:ext cx="8229600" cy="936104"/>
          </a:xfrm>
        </p:spPr>
        <p:txBody>
          <a:bodyPr>
            <a:noAutofit/>
          </a:bodyPr>
          <a:lstStyle/>
          <a:p>
            <a:pPr algn="ctr"/>
            <a:r>
              <a:rPr lang="it-IT" sz="2800" dirty="0"/>
              <a:t>Il contrasto al conflitto di interessi</a:t>
            </a:r>
            <a:br>
              <a:rPr lang="it-IT" sz="2800" dirty="0"/>
            </a:br>
            <a:r>
              <a:rPr lang="it-IT" sz="1800" dirty="0"/>
              <a:t>Conflitto d’interessi</a:t>
            </a:r>
          </a:p>
        </p:txBody>
      </p:sp>
      <p:sp>
        <p:nvSpPr>
          <p:cNvPr id="3" name="Segnaposto contenuto 2">
            <a:extLst>
              <a:ext uri="{FF2B5EF4-FFF2-40B4-BE49-F238E27FC236}">
                <a16:creationId xmlns:a16="http://schemas.microsoft.com/office/drawing/2014/main" id="{87AEFAAF-2725-4119-8F84-E74BEF337735}"/>
              </a:ext>
            </a:extLst>
          </p:cNvPr>
          <p:cNvSpPr>
            <a:spLocks noGrp="1"/>
          </p:cNvSpPr>
          <p:nvPr>
            <p:ph idx="1"/>
          </p:nvPr>
        </p:nvSpPr>
        <p:spPr>
          <a:xfrm>
            <a:off x="457200" y="2204864"/>
            <a:ext cx="8229600" cy="4272136"/>
          </a:xfrm>
        </p:spPr>
        <p:txBody>
          <a:bodyPr/>
          <a:lstStyle/>
          <a:p>
            <a:pPr algn="just">
              <a:buFont typeface="Wingdings" panose="05000000000000000000" pitchFamily="2" charset="2"/>
              <a:buChar char="v"/>
            </a:pPr>
            <a:r>
              <a:rPr lang="it-IT" sz="2000" dirty="0"/>
              <a:t> Nella maggioranza dei casi il problema della corruzione ha origine nel conflitto di interessi, sempre frequente nel nostro Paese poiché non esiste tutt’oggi una normativa organica e completa che lo regoli</a:t>
            </a:r>
          </a:p>
          <a:p>
            <a:pPr algn="just">
              <a:buFont typeface="Wingdings" panose="05000000000000000000" pitchFamily="2" charset="2"/>
              <a:buChar char="v"/>
            </a:pPr>
            <a:r>
              <a:rPr lang="it-IT" sz="2000" dirty="0"/>
              <a:t> Il conflitto di interessi è una situazione (non un comportamento) in cui un interesse secondario (finanziario o non finanziario) di un agente pubblico tende ad interferire con l’interesse primario dell’amministrazione verso cui l’agente ha precisi doveri e responsabilità (Thompson)</a:t>
            </a:r>
          </a:p>
          <a:p>
            <a:pPr algn="just">
              <a:buFont typeface="Wingdings" panose="05000000000000000000" pitchFamily="2" charset="2"/>
              <a:buChar char="v"/>
            </a:pPr>
            <a:r>
              <a:rPr lang="it-IT" sz="2000" dirty="0"/>
              <a:t> Il conflitto di interessi non è di per sé un illecito. Vi è, invece, il divieto di partecipare a una procedura se si è a conoscenza di un proprio conflitto di interessi</a:t>
            </a:r>
          </a:p>
          <a:p>
            <a:pPr algn="just">
              <a:buFont typeface="Wingdings" panose="05000000000000000000" pitchFamily="2" charset="2"/>
              <a:buChar char="v"/>
            </a:pPr>
            <a:r>
              <a:rPr lang="it-IT" sz="2000" dirty="0"/>
              <a:t> Costituiscono situazioni di </a:t>
            </a:r>
            <a:r>
              <a:rPr lang="it-IT" sz="2000" dirty="0" err="1"/>
              <a:t>c.d.i</a:t>
            </a:r>
            <a:r>
              <a:rPr lang="it-IT" sz="2000" dirty="0"/>
              <a:t>. quelle che determinano l’obbligo di astensione (parentela, affinità, coniugio, inimicizia, ragioni di convenienza) previste ex art. 7, DPR n. 62 del 2013</a:t>
            </a:r>
          </a:p>
          <a:p>
            <a:pPr algn="just">
              <a:buFont typeface="Wingdings" panose="05000000000000000000" pitchFamily="2" charset="2"/>
              <a:buChar char="v"/>
            </a:pPr>
            <a:endParaRPr lang="it-IT" sz="2000" dirty="0"/>
          </a:p>
          <a:p>
            <a:pPr algn="just">
              <a:buFont typeface="Wingdings" panose="05000000000000000000" pitchFamily="2" charset="2"/>
              <a:buChar char="v"/>
            </a:pPr>
            <a:endParaRPr lang="it-IT" sz="2000" dirty="0"/>
          </a:p>
          <a:p>
            <a:pPr algn="just">
              <a:buFont typeface="Wingdings" panose="05000000000000000000" pitchFamily="2" charset="2"/>
              <a:buChar char="v"/>
            </a:pPr>
            <a:endParaRPr lang="it-IT" sz="2000" dirty="0"/>
          </a:p>
        </p:txBody>
      </p:sp>
      <p:pic>
        <p:nvPicPr>
          <p:cNvPr id="4" name="Immagine 3" descr="Immagine che contiene testo, Carattere, Elementi grafici, grafica&#10;&#10;Descrizione generata automaticamente">
            <a:extLst>
              <a:ext uri="{FF2B5EF4-FFF2-40B4-BE49-F238E27FC236}">
                <a16:creationId xmlns:a16="http://schemas.microsoft.com/office/drawing/2014/main" id="{029F28B5-0856-DE10-944D-485579AC74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99792" y="467312"/>
            <a:ext cx="1472850" cy="609087"/>
          </a:xfrm>
          <a:prstGeom prst="rect">
            <a:avLst/>
          </a:prstGeom>
        </p:spPr>
      </p:pic>
    </p:spTree>
    <p:extLst>
      <p:ext uri="{BB962C8B-B14F-4D97-AF65-F5344CB8AC3E}">
        <p14:creationId xmlns:p14="http://schemas.microsoft.com/office/powerpoint/2010/main" val="36918667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1">
            <a:extLst>
              <a:ext uri="{FF2B5EF4-FFF2-40B4-BE49-F238E27FC236}">
                <a16:creationId xmlns:a16="http://schemas.microsoft.com/office/drawing/2014/main" id="{B764FAF0-CEDA-46F9-8A54-BAF152CEA8A0}"/>
              </a:ext>
            </a:extLst>
          </p:cNvPr>
          <p:cNvSpPr txBox="1">
            <a:spLocks/>
          </p:cNvSpPr>
          <p:nvPr/>
        </p:nvSpPr>
        <p:spPr>
          <a:xfrm>
            <a:off x="745989" y="1340768"/>
            <a:ext cx="7772400" cy="5400601"/>
          </a:xfrm>
          <a:prstGeom prst="rect">
            <a:avLst/>
          </a:prstGeom>
        </p:spPr>
        <p:txBody>
          <a:bodyPr vert="horz" lIns="91440" tIns="45720" rIns="91440" bIns="45720" rtlCol="0" anchor="ctr">
            <a:normAutofit/>
          </a:bodyPr>
          <a:lstStyle>
            <a:lvl1pPr algn="l" rtl="0" eaLnBrk="1" fontAlgn="base" hangingPunct="1">
              <a:spcBef>
                <a:spcPct val="0"/>
              </a:spcBef>
              <a:spcAft>
                <a:spcPct val="0"/>
              </a:spcAft>
              <a:defRPr sz="4000" kern="1200" spc="-1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Arial" charset="0"/>
              </a:defRPr>
            </a:lvl2pPr>
            <a:lvl3pPr algn="l" rtl="0" eaLnBrk="1" fontAlgn="base" hangingPunct="1">
              <a:spcBef>
                <a:spcPct val="0"/>
              </a:spcBef>
              <a:spcAft>
                <a:spcPct val="0"/>
              </a:spcAft>
              <a:defRPr sz="4000">
                <a:solidFill>
                  <a:schemeClr val="tx2"/>
                </a:solidFill>
                <a:latin typeface="Arial" charset="0"/>
              </a:defRPr>
            </a:lvl3pPr>
            <a:lvl4pPr algn="l" rtl="0" eaLnBrk="1" fontAlgn="base" hangingPunct="1">
              <a:spcBef>
                <a:spcPct val="0"/>
              </a:spcBef>
              <a:spcAft>
                <a:spcPct val="0"/>
              </a:spcAft>
              <a:defRPr sz="4000">
                <a:solidFill>
                  <a:schemeClr val="tx2"/>
                </a:solidFill>
                <a:latin typeface="Arial" charset="0"/>
              </a:defRPr>
            </a:lvl4pPr>
            <a:lvl5pPr algn="l" rtl="0" eaLnBrk="1" fontAlgn="base" hangingPunct="1">
              <a:spcBef>
                <a:spcPct val="0"/>
              </a:spcBef>
              <a:spcAft>
                <a:spcPct val="0"/>
              </a:spcAft>
              <a:defRPr sz="4000">
                <a:solidFill>
                  <a:schemeClr val="tx2"/>
                </a:solidFill>
                <a:latin typeface="Arial" charset="0"/>
              </a:defRPr>
            </a:lvl5pPr>
            <a:lvl6pPr marL="457200" algn="l" rtl="0" eaLnBrk="1" fontAlgn="base" hangingPunct="1">
              <a:spcBef>
                <a:spcPct val="0"/>
              </a:spcBef>
              <a:spcAft>
                <a:spcPct val="0"/>
              </a:spcAft>
              <a:defRPr sz="4000">
                <a:solidFill>
                  <a:schemeClr val="tx2"/>
                </a:solidFill>
                <a:latin typeface="Arial" charset="0"/>
              </a:defRPr>
            </a:lvl6pPr>
            <a:lvl7pPr marL="914400" algn="l" rtl="0" eaLnBrk="1" fontAlgn="base" hangingPunct="1">
              <a:spcBef>
                <a:spcPct val="0"/>
              </a:spcBef>
              <a:spcAft>
                <a:spcPct val="0"/>
              </a:spcAft>
              <a:defRPr sz="4000">
                <a:solidFill>
                  <a:schemeClr val="tx2"/>
                </a:solidFill>
                <a:latin typeface="Arial" charset="0"/>
              </a:defRPr>
            </a:lvl7pPr>
            <a:lvl8pPr marL="1371600" algn="l" rtl="0" eaLnBrk="1" fontAlgn="base" hangingPunct="1">
              <a:spcBef>
                <a:spcPct val="0"/>
              </a:spcBef>
              <a:spcAft>
                <a:spcPct val="0"/>
              </a:spcAft>
              <a:defRPr sz="4000">
                <a:solidFill>
                  <a:schemeClr val="tx2"/>
                </a:solidFill>
                <a:latin typeface="Arial" charset="0"/>
              </a:defRPr>
            </a:lvl8pPr>
            <a:lvl9pPr marL="1828800" algn="l" rtl="0" eaLnBrk="1" fontAlgn="base" hangingPunct="1">
              <a:spcBef>
                <a:spcPct val="0"/>
              </a:spcBef>
              <a:spcAft>
                <a:spcPct val="0"/>
              </a:spcAft>
              <a:defRPr sz="4000">
                <a:solidFill>
                  <a:schemeClr val="tx2"/>
                </a:solidFill>
                <a:latin typeface="Arial" charset="0"/>
              </a:defRPr>
            </a:lvl9pPr>
          </a:lstStyle>
          <a:p>
            <a:pPr algn="ctr">
              <a:defRPr/>
            </a:pPr>
            <a:endParaRPr lang="it-IT" dirty="0">
              <a:solidFill>
                <a:schemeClr val="tx1"/>
              </a:solidFill>
              <a:latin typeface="Arial" charset="0"/>
              <a:ea typeface="+mn-ea"/>
              <a:cs typeface="Arial" charset="0"/>
            </a:endParaRPr>
          </a:p>
        </p:txBody>
      </p:sp>
      <p:pic>
        <p:nvPicPr>
          <p:cNvPr id="9" name="Picture 2" descr="Uer Academy - Per lo sviluppo delle professionalità">
            <a:extLst>
              <a:ext uri="{FF2B5EF4-FFF2-40B4-BE49-F238E27FC236}">
                <a16:creationId xmlns:a16="http://schemas.microsoft.com/office/drawing/2014/main" id="{AFC56CD6-26A2-4360-9DE4-9E6D7C8A801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20072" y="404664"/>
            <a:ext cx="792088" cy="792088"/>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1">
            <a:extLst>
              <a:ext uri="{FF2B5EF4-FFF2-40B4-BE49-F238E27FC236}">
                <a16:creationId xmlns:a16="http://schemas.microsoft.com/office/drawing/2014/main" id="{CEF9BDA0-870C-4159-B735-8B2C876EF180}"/>
              </a:ext>
            </a:extLst>
          </p:cNvPr>
          <p:cNvSpPr>
            <a:spLocks noGrp="1"/>
          </p:cNvSpPr>
          <p:nvPr>
            <p:ph type="title"/>
          </p:nvPr>
        </p:nvSpPr>
        <p:spPr>
          <a:xfrm>
            <a:off x="457200" y="1052736"/>
            <a:ext cx="8229600" cy="936104"/>
          </a:xfrm>
        </p:spPr>
        <p:txBody>
          <a:bodyPr>
            <a:noAutofit/>
          </a:bodyPr>
          <a:lstStyle/>
          <a:p>
            <a:pPr algn="ctr"/>
            <a:r>
              <a:rPr lang="it-IT" sz="2800" dirty="0"/>
              <a:t>Il contrasto al conflitto di interessi</a:t>
            </a:r>
            <a:br>
              <a:rPr lang="it-IT" sz="2800" dirty="0"/>
            </a:br>
            <a:r>
              <a:rPr lang="it-IT" sz="1800" dirty="0"/>
              <a:t>Conflitto d’interessi</a:t>
            </a:r>
          </a:p>
        </p:txBody>
      </p:sp>
      <p:sp>
        <p:nvSpPr>
          <p:cNvPr id="10" name="Rettangolo con angoli arrotondati 9">
            <a:extLst>
              <a:ext uri="{FF2B5EF4-FFF2-40B4-BE49-F238E27FC236}">
                <a16:creationId xmlns:a16="http://schemas.microsoft.com/office/drawing/2014/main" id="{9B4E6E8B-1C39-44A1-ABEF-35B216E7983B}"/>
              </a:ext>
            </a:extLst>
          </p:cNvPr>
          <p:cNvSpPr/>
          <p:nvPr/>
        </p:nvSpPr>
        <p:spPr>
          <a:xfrm>
            <a:off x="611560" y="2453833"/>
            <a:ext cx="7906829" cy="4071512"/>
          </a:xfrm>
          <a:prstGeom prst="roundRect">
            <a:avLst/>
          </a:prstGeom>
          <a:solidFill>
            <a:schemeClr val="bg1">
              <a:lumMod val="65000"/>
            </a:schemeClr>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sz="1200" b="1" dirty="0">
                <a:solidFill>
                  <a:schemeClr val="tx1"/>
                </a:solidFill>
              </a:rPr>
              <a:t>Il conflitto di interessi non è un comportamento come l’atto corruttivo, ma una situazione di fatto e non è di per sé illegale, ma lo diventa nel caso in cui vi sia un divieto a partecipare a una procedura pur essendo a conoscenza di un proprio conflitto di interessi</a:t>
            </a:r>
          </a:p>
          <a:p>
            <a:pPr algn="just"/>
            <a:r>
              <a:rPr lang="it-IT" sz="1200" dirty="0"/>
              <a:t>È, pertanto, necessario comunicare i potenziali conflitti appena se ne viene a conoscenza per l’adozione delle misure preventive adeguate.</a:t>
            </a:r>
          </a:p>
          <a:p>
            <a:pPr algn="just"/>
            <a:r>
              <a:rPr lang="it-IT" sz="1200" dirty="0"/>
              <a:t>Il principale strumento è l’autodichiarazione di assenza di conflitti di interessi.</a:t>
            </a:r>
          </a:p>
          <a:p>
            <a:pPr algn="just"/>
            <a:r>
              <a:rPr lang="it-IT" sz="1200" dirty="0"/>
              <a:t>I controlli su tali dichiarazioni devono avvenire in ogni situazione concreta ad alto rischio di conflitto di interessi in ottemperanza all’art. 6-bis della legge n. 241 del 1990, secondo cui il responsabile del procedimento e i titolari degli uffici competenti ad adottare i pareri, le valutazioni tecniche, gli atti </a:t>
            </a:r>
            <a:r>
              <a:rPr lang="it-IT" sz="1200" dirty="0" err="1"/>
              <a:t>endoprocedimentali</a:t>
            </a:r>
            <a:r>
              <a:rPr lang="it-IT" sz="1200" dirty="0"/>
              <a:t> e il provvedimento finale, devono astenersi in caso di conflitto di interessi, segnalando ogni situazione di conflitto, anche potenziale.</a:t>
            </a:r>
          </a:p>
          <a:p>
            <a:pPr algn="just"/>
            <a:r>
              <a:rPr lang="it-IT" sz="1200" dirty="0"/>
              <a:t>La corruzione è, nella maggior parte dei casi, la degenerazione di un conflitto di interessi in cui la situazione di rischio creata dal </a:t>
            </a:r>
            <a:r>
              <a:rPr lang="it-IT" sz="1200" dirty="0" err="1"/>
              <a:t>c.d.i</a:t>
            </a:r>
            <a:r>
              <a:rPr lang="it-IT" sz="1200" dirty="0"/>
              <a:t>. si è trasformata in un abuso di potere, che ha visto prevalere l’interesse secondario su quello primario. </a:t>
            </a:r>
            <a:r>
              <a:rPr lang="it-IT" sz="1200" dirty="0">
                <a:solidFill>
                  <a:srgbClr val="C00000"/>
                </a:solidFill>
              </a:rPr>
              <a:t>L’essere in conflitto e abusare effettivamente della propria posizione sono due aspetti distinti</a:t>
            </a:r>
            <a:r>
              <a:rPr lang="it-IT" sz="1200" dirty="0"/>
              <a:t> (Cons. di Stato 3048/2020).</a:t>
            </a:r>
          </a:p>
          <a:p>
            <a:pPr algn="just"/>
            <a:r>
              <a:rPr lang="it-IT" sz="1200" dirty="0"/>
              <a:t>Alla base della prevenzione della corruzione vi è la trasparenza dell’attività amministrativa, secondo la logica che non è l’amministrazione a dover controllare il cittadino, ma è, viceversa, il cittadino a svolgere l’attività di controllo nei confronti dei pubblici poteri (obblighi di pubblicazione della P.A. e accesso civico generalizzato)</a:t>
            </a:r>
          </a:p>
        </p:txBody>
      </p:sp>
      <p:pic>
        <p:nvPicPr>
          <p:cNvPr id="3" name="Immagine 2" descr="Immagine che contiene testo, Carattere, Elementi grafici, grafica&#10;&#10;Descrizione generata automaticamente">
            <a:extLst>
              <a:ext uri="{FF2B5EF4-FFF2-40B4-BE49-F238E27FC236}">
                <a16:creationId xmlns:a16="http://schemas.microsoft.com/office/drawing/2014/main" id="{644BEAF6-61B5-865D-CCA0-15EC802451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1800" y="466569"/>
            <a:ext cx="1472850" cy="609087"/>
          </a:xfrm>
          <a:prstGeom prst="rect">
            <a:avLst/>
          </a:prstGeom>
        </p:spPr>
      </p:pic>
    </p:spTree>
    <p:extLst>
      <p:ext uri="{BB962C8B-B14F-4D97-AF65-F5344CB8AC3E}">
        <p14:creationId xmlns:p14="http://schemas.microsoft.com/office/powerpoint/2010/main" val="15820840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1">
            <a:extLst>
              <a:ext uri="{FF2B5EF4-FFF2-40B4-BE49-F238E27FC236}">
                <a16:creationId xmlns:a16="http://schemas.microsoft.com/office/drawing/2014/main" id="{B764FAF0-CEDA-46F9-8A54-BAF152CEA8A0}"/>
              </a:ext>
            </a:extLst>
          </p:cNvPr>
          <p:cNvSpPr txBox="1">
            <a:spLocks/>
          </p:cNvSpPr>
          <p:nvPr/>
        </p:nvSpPr>
        <p:spPr>
          <a:xfrm>
            <a:off x="745989" y="1340768"/>
            <a:ext cx="7772400" cy="5400601"/>
          </a:xfrm>
          <a:prstGeom prst="rect">
            <a:avLst/>
          </a:prstGeom>
        </p:spPr>
        <p:txBody>
          <a:bodyPr vert="horz" lIns="91440" tIns="45720" rIns="91440" bIns="45720" rtlCol="0" anchor="ctr">
            <a:normAutofit/>
          </a:bodyPr>
          <a:lstStyle>
            <a:lvl1pPr algn="l" rtl="0" eaLnBrk="1" fontAlgn="base" hangingPunct="1">
              <a:spcBef>
                <a:spcPct val="0"/>
              </a:spcBef>
              <a:spcAft>
                <a:spcPct val="0"/>
              </a:spcAft>
              <a:defRPr sz="4000" kern="1200" spc="-1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Arial" charset="0"/>
              </a:defRPr>
            </a:lvl2pPr>
            <a:lvl3pPr algn="l" rtl="0" eaLnBrk="1" fontAlgn="base" hangingPunct="1">
              <a:spcBef>
                <a:spcPct val="0"/>
              </a:spcBef>
              <a:spcAft>
                <a:spcPct val="0"/>
              </a:spcAft>
              <a:defRPr sz="4000">
                <a:solidFill>
                  <a:schemeClr val="tx2"/>
                </a:solidFill>
                <a:latin typeface="Arial" charset="0"/>
              </a:defRPr>
            </a:lvl3pPr>
            <a:lvl4pPr algn="l" rtl="0" eaLnBrk="1" fontAlgn="base" hangingPunct="1">
              <a:spcBef>
                <a:spcPct val="0"/>
              </a:spcBef>
              <a:spcAft>
                <a:spcPct val="0"/>
              </a:spcAft>
              <a:defRPr sz="4000">
                <a:solidFill>
                  <a:schemeClr val="tx2"/>
                </a:solidFill>
                <a:latin typeface="Arial" charset="0"/>
              </a:defRPr>
            </a:lvl4pPr>
            <a:lvl5pPr algn="l" rtl="0" eaLnBrk="1" fontAlgn="base" hangingPunct="1">
              <a:spcBef>
                <a:spcPct val="0"/>
              </a:spcBef>
              <a:spcAft>
                <a:spcPct val="0"/>
              </a:spcAft>
              <a:defRPr sz="4000">
                <a:solidFill>
                  <a:schemeClr val="tx2"/>
                </a:solidFill>
                <a:latin typeface="Arial" charset="0"/>
              </a:defRPr>
            </a:lvl5pPr>
            <a:lvl6pPr marL="457200" algn="l" rtl="0" eaLnBrk="1" fontAlgn="base" hangingPunct="1">
              <a:spcBef>
                <a:spcPct val="0"/>
              </a:spcBef>
              <a:spcAft>
                <a:spcPct val="0"/>
              </a:spcAft>
              <a:defRPr sz="4000">
                <a:solidFill>
                  <a:schemeClr val="tx2"/>
                </a:solidFill>
                <a:latin typeface="Arial" charset="0"/>
              </a:defRPr>
            </a:lvl6pPr>
            <a:lvl7pPr marL="914400" algn="l" rtl="0" eaLnBrk="1" fontAlgn="base" hangingPunct="1">
              <a:spcBef>
                <a:spcPct val="0"/>
              </a:spcBef>
              <a:spcAft>
                <a:spcPct val="0"/>
              </a:spcAft>
              <a:defRPr sz="4000">
                <a:solidFill>
                  <a:schemeClr val="tx2"/>
                </a:solidFill>
                <a:latin typeface="Arial" charset="0"/>
              </a:defRPr>
            </a:lvl7pPr>
            <a:lvl8pPr marL="1371600" algn="l" rtl="0" eaLnBrk="1" fontAlgn="base" hangingPunct="1">
              <a:spcBef>
                <a:spcPct val="0"/>
              </a:spcBef>
              <a:spcAft>
                <a:spcPct val="0"/>
              </a:spcAft>
              <a:defRPr sz="4000">
                <a:solidFill>
                  <a:schemeClr val="tx2"/>
                </a:solidFill>
                <a:latin typeface="Arial" charset="0"/>
              </a:defRPr>
            </a:lvl8pPr>
            <a:lvl9pPr marL="1828800" algn="l" rtl="0" eaLnBrk="1" fontAlgn="base" hangingPunct="1">
              <a:spcBef>
                <a:spcPct val="0"/>
              </a:spcBef>
              <a:spcAft>
                <a:spcPct val="0"/>
              </a:spcAft>
              <a:defRPr sz="4000">
                <a:solidFill>
                  <a:schemeClr val="tx2"/>
                </a:solidFill>
                <a:latin typeface="Arial" charset="0"/>
              </a:defRPr>
            </a:lvl9pPr>
          </a:lstStyle>
          <a:p>
            <a:pPr algn="ctr">
              <a:defRPr/>
            </a:pPr>
            <a:endParaRPr lang="it-IT" dirty="0">
              <a:solidFill>
                <a:schemeClr val="tx1"/>
              </a:solidFill>
              <a:latin typeface="Arial" charset="0"/>
              <a:ea typeface="+mn-ea"/>
              <a:cs typeface="Arial" charset="0"/>
            </a:endParaRPr>
          </a:p>
        </p:txBody>
      </p:sp>
      <p:pic>
        <p:nvPicPr>
          <p:cNvPr id="9" name="Picture 2" descr="Uer Academy - Per lo sviluppo delle professionalità">
            <a:extLst>
              <a:ext uri="{FF2B5EF4-FFF2-40B4-BE49-F238E27FC236}">
                <a16:creationId xmlns:a16="http://schemas.microsoft.com/office/drawing/2014/main" id="{AFC56CD6-26A2-4360-9DE4-9E6D7C8A801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20072" y="404664"/>
            <a:ext cx="792088" cy="792088"/>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1">
            <a:extLst>
              <a:ext uri="{FF2B5EF4-FFF2-40B4-BE49-F238E27FC236}">
                <a16:creationId xmlns:a16="http://schemas.microsoft.com/office/drawing/2014/main" id="{CEF9BDA0-870C-4159-B735-8B2C876EF180}"/>
              </a:ext>
            </a:extLst>
          </p:cNvPr>
          <p:cNvSpPr>
            <a:spLocks noGrp="1"/>
          </p:cNvSpPr>
          <p:nvPr>
            <p:ph type="title"/>
          </p:nvPr>
        </p:nvSpPr>
        <p:spPr>
          <a:xfrm>
            <a:off x="457200" y="1052736"/>
            <a:ext cx="8229600" cy="936104"/>
          </a:xfrm>
        </p:spPr>
        <p:txBody>
          <a:bodyPr>
            <a:noAutofit/>
          </a:bodyPr>
          <a:lstStyle/>
          <a:p>
            <a:pPr algn="ctr"/>
            <a:r>
              <a:rPr lang="it-IT" sz="2800" dirty="0"/>
              <a:t>Il contrasto al conflitto di interessi</a:t>
            </a:r>
            <a:br>
              <a:rPr lang="it-IT" sz="2800" dirty="0"/>
            </a:br>
            <a:r>
              <a:rPr lang="it-IT" sz="1800" dirty="0"/>
              <a:t>Tipologie di conflitto d’interessi</a:t>
            </a:r>
          </a:p>
        </p:txBody>
      </p:sp>
      <p:sp>
        <p:nvSpPr>
          <p:cNvPr id="3" name="Segnaposto contenuto 2">
            <a:extLst>
              <a:ext uri="{FF2B5EF4-FFF2-40B4-BE49-F238E27FC236}">
                <a16:creationId xmlns:a16="http://schemas.microsoft.com/office/drawing/2014/main" id="{87AEFAAF-2725-4119-8F84-E74BEF337735}"/>
              </a:ext>
            </a:extLst>
          </p:cNvPr>
          <p:cNvSpPr>
            <a:spLocks noGrp="1"/>
          </p:cNvSpPr>
          <p:nvPr>
            <p:ph idx="1"/>
          </p:nvPr>
        </p:nvSpPr>
        <p:spPr>
          <a:xfrm>
            <a:off x="457200" y="2204864"/>
            <a:ext cx="8229600" cy="4272136"/>
          </a:xfrm>
        </p:spPr>
        <p:txBody>
          <a:bodyPr/>
          <a:lstStyle/>
          <a:p>
            <a:pPr algn="just">
              <a:buFont typeface="Wingdings" panose="05000000000000000000" pitchFamily="2" charset="2"/>
              <a:buChar char="v"/>
            </a:pPr>
            <a:r>
              <a:rPr lang="it-IT" sz="2000" dirty="0"/>
              <a:t> L’OCSE ha individuato tre tipi di conflitti di interessi: </a:t>
            </a:r>
          </a:p>
          <a:p>
            <a:pPr lvl="1" algn="just">
              <a:buFont typeface="Wingdings" panose="05000000000000000000" pitchFamily="2" charset="2"/>
              <a:buChar char="v"/>
            </a:pPr>
            <a:r>
              <a:rPr lang="it-IT" sz="1600" dirty="0">
                <a:solidFill>
                  <a:srgbClr val="FF0000"/>
                </a:solidFill>
              </a:rPr>
              <a:t>Conflitto di interessi reale</a:t>
            </a:r>
            <a:r>
              <a:rPr lang="it-IT" dirty="0"/>
              <a:t>, </a:t>
            </a:r>
            <a:r>
              <a:rPr lang="it-IT" sz="1600" dirty="0"/>
              <a:t>detto</a:t>
            </a:r>
            <a:r>
              <a:rPr lang="it-IT" dirty="0"/>
              <a:t> </a:t>
            </a:r>
            <a:r>
              <a:rPr lang="it-IT" sz="1600" dirty="0"/>
              <a:t>anche attuale, che implica un conflitto tra la missione pubblica e gli interessi privati di un funzionario pubblico, che potrebbero influire sull’assolvimento dei suoi obblighi e delle sue responsabilità; </a:t>
            </a:r>
          </a:p>
          <a:p>
            <a:pPr lvl="1" algn="just">
              <a:buFont typeface="Wingdings" panose="05000000000000000000" pitchFamily="2" charset="2"/>
              <a:buChar char="v"/>
            </a:pPr>
            <a:r>
              <a:rPr lang="it-IT" sz="1600" dirty="0">
                <a:solidFill>
                  <a:srgbClr val="FF0000"/>
                </a:solidFill>
              </a:rPr>
              <a:t>Conflitto di interessi apparente</a:t>
            </a:r>
            <a:r>
              <a:rPr lang="it-IT" sz="1600" dirty="0"/>
              <a:t>, quando vi è la sola percezione dall’esterno che gli interessi privati di un funzionario pubblico possano influire sull’assolvimento dei suoi obblighi; </a:t>
            </a:r>
          </a:p>
          <a:p>
            <a:pPr lvl="1" algn="just">
              <a:buFont typeface="Wingdings" panose="05000000000000000000" pitchFamily="2" charset="2"/>
              <a:buChar char="v"/>
            </a:pPr>
            <a:r>
              <a:rPr lang="it-IT" sz="1600" dirty="0">
                <a:solidFill>
                  <a:srgbClr val="FF0000"/>
                </a:solidFill>
              </a:rPr>
              <a:t>Conflitto di interessi potenziale</a:t>
            </a:r>
            <a:r>
              <a:rPr lang="it-IT" sz="1600" dirty="0"/>
              <a:t>, che si verifica quando un funzionario pubblico ha interessi privati che potrebbero far sorgere un conflitto di interessi nel caso in cui questi dovesse assumere in futuro responsabilità specifiche</a:t>
            </a:r>
          </a:p>
        </p:txBody>
      </p:sp>
      <p:pic>
        <p:nvPicPr>
          <p:cNvPr id="4" name="Immagine 3" descr="Immagine che contiene testo, Carattere, Elementi grafici, grafica&#10;&#10;Descrizione generata automaticamente">
            <a:extLst>
              <a:ext uri="{FF2B5EF4-FFF2-40B4-BE49-F238E27FC236}">
                <a16:creationId xmlns:a16="http://schemas.microsoft.com/office/drawing/2014/main" id="{7BD1E7A0-45ED-85F7-C57B-F141622B8A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87504" y="467312"/>
            <a:ext cx="1472850" cy="609087"/>
          </a:xfrm>
          <a:prstGeom prst="rect">
            <a:avLst/>
          </a:prstGeom>
        </p:spPr>
      </p:pic>
    </p:spTree>
    <p:extLst>
      <p:ext uri="{BB962C8B-B14F-4D97-AF65-F5344CB8AC3E}">
        <p14:creationId xmlns:p14="http://schemas.microsoft.com/office/powerpoint/2010/main" val="18199396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1">
            <a:extLst>
              <a:ext uri="{FF2B5EF4-FFF2-40B4-BE49-F238E27FC236}">
                <a16:creationId xmlns:a16="http://schemas.microsoft.com/office/drawing/2014/main" id="{B764FAF0-CEDA-46F9-8A54-BAF152CEA8A0}"/>
              </a:ext>
            </a:extLst>
          </p:cNvPr>
          <p:cNvSpPr txBox="1">
            <a:spLocks/>
          </p:cNvSpPr>
          <p:nvPr/>
        </p:nvSpPr>
        <p:spPr>
          <a:xfrm>
            <a:off x="745989" y="1340768"/>
            <a:ext cx="7772400" cy="5400601"/>
          </a:xfrm>
          <a:prstGeom prst="rect">
            <a:avLst/>
          </a:prstGeom>
        </p:spPr>
        <p:txBody>
          <a:bodyPr vert="horz" lIns="91440" tIns="45720" rIns="91440" bIns="45720" rtlCol="0" anchor="ctr">
            <a:normAutofit/>
          </a:bodyPr>
          <a:lstStyle>
            <a:lvl1pPr algn="l" rtl="0" eaLnBrk="1" fontAlgn="base" hangingPunct="1">
              <a:spcBef>
                <a:spcPct val="0"/>
              </a:spcBef>
              <a:spcAft>
                <a:spcPct val="0"/>
              </a:spcAft>
              <a:defRPr sz="4000" kern="1200" spc="-1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Arial" charset="0"/>
              </a:defRPr>
            </a:lvl2pPr>
            <a:lvl3pPr algn="l" rtl="0" eaLnBrk="1" fontAlgn="base" hangingPunct="1">
              <a:spcBef>
                <a:spcPct val="0"/>
              </a:spcBef>
              <a:spcAft>
                <a:spcPct val="0"/>
              </a:spcAft>
              <a:defRPr sz="4000">
                <a:solidFill>
                  <a:schemeClr val="tx2"/>
                </a:solidFill>
                <a:latin typeface="Arial" charset="0"/>
              </a:defRPr>
            </a:lvl3pPr>
            <a:lvl4pPr algn="l" rtl="0" eaLnBrk="1" fontAlgn="base" hangingPunct="1">
              <a:spcBef>
                <a:spcPct val="0"/>
              </a:spcBef>
              <a:spcAft>
                <a:spcPct val="0"/>
              </a:spcAft>
              <a:defRPr sz="4000">
                <a:solidFill>
                  <a:schemeClr val="tx2"/>
                </a:solidFill>
                <a:latin typeface="Arial" charset="0"/>
              </a:defRPr>
            </a:lvl4pPr>
            <a:lvl5pPr algn="l" rtl="0" eaLnBrk="1" fontAlgn="base" hangingPunct="1">
              <a:spcBef>
                <a:spcPct val="0"/>
              </a:spcBef>
              <a:spcAft>
                <a:spcPct val="0"/>
              </a:spcAft>
              <a:defRPr sz="4000">
                <a:solidFill>
                  <a:schemeClr val="tx2"/>
                </a:solidFill>
                <a:latin typeface="Arial" charset="0"/>
              </a:defRPr>
            </a:lvl5pPr>
            <a:lvl6pPr marL="457200" algn="l" rtl="0" eaLnBrk="1" fontAlgn="base" hangingPunct="1">
              <a:spcBef>
                <a:spcPct val="0"/>
              </a:spcBef>
              <a:spcAft>
                <a:spcPct val="0"/>
              </a:spcAft>
              <a:defRPr sz="4000">
                <a:solidFill>
                  <a:schemeClr val="tx2"/>
                </a:solidFill>
                <a:latin typeface="Arial" charset="0"/>
              </a:defRPr>
            </a:lvl6pPr>
            <a:lvl7pPr marL="914400" algn="l" rtl="0" eaLnBrk="1" fontAlgn="base" hangingPunct="1">
              <a:spcBef>
                <a:spcPct val="0"/>
              </a:spcBef>
              <a:spcAft>
                <a:spcPct val="0"/>
              </a:spcAft>
              <a:defRPr sz="4000">
                <a:solidFill>
                  <a:schemeClr val="tx2"/>
                </a:solidFill>
                <a:latin typeface="Arial" charset="0"/>
              </a:defRPr>
            </a:lvl7pPr>
            <a:lvl8pPr marL="1371600" algn="l" rtl="0" eaLnBrk="1" fontAlgn="base" hangingPunct="1">
              <a:spcBef>
                <a:spcPct val="0"/>
              </a:spcBef>
              <a:spcAft>
                <a:spcPct val="0"/>
              </a:spcAft>
              <a:defRPr sz="4000">
                <a:solidFill>
                  <a:schemeClr val="tx2"/>
                </a:solidFill>
                <a:latin typeface="Arial" charset="0"/>
              </a:defRPr>
            </a:lvl8pPr>
            <a:lvl9pPr marL="1828800" algn="l" rtl="0" eaLnBrk="1" fontAlgn="base" hangingPunct="1">
              <a:spcBef>
                <a:spcPct val="0"/>
              </a:spcBef>
              <a:spcAft>
                <a:spcPct val="0"/>
              </a:spcAft>
              <a:defRPr sz="4000">
                <a:solidFill>
                  <a:schemeClr val="tx2"/>
                </a:solidFill>
                <a:latin typeface="Arial" charset="0"/>
              </a:defRPr>
            </a:lvl9pPr>
          </a:lstStyle>
          <a:p>
            <a:pPr algn="ctr">
              <a:defRPr/>
            </a:pPr>
            <a:endParaRPr lang="it-IT" dirty="0">
              <a:solidFill>
                <a:schemeClr val="tx1"/>
              </a:solidFill>
              <a:latin typeface="Arial" charset="0"/>
              <a:ea typeface="+mn-ea"/>
              <a:cs typeface="Arial" charset="0"/>
            </a:endParaRPr>
          </a:p>
        </p:txBody>
      </p:sp>
      <p:pic>
        <p:nvPicPr>
          <p:cNvPr id="9" name="Picture 2" descr="Uer Academy - Per lo sviluppo delle professionalità">
            <a:extLst>
              <a:ext uri="{FF2B5EF4-FFF2-40B4-BE49-F238E27FC236}">
                <a16:creationId xmlns:a16="http://schemas.microsoft.com/office/drawing/2014/main" id="{AFC56CD6-26A2-4360-9DE4-9E6D7C8A801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20072" y="404664"/>
            <a:ext cx="792088" cy="792088"/>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1">
            <a:extLst>
              <a:ext uri="{FF2B5EF4-FFF2-40B4-BE49-F238E27FC236}">
                <a16:creationId xmlns:a16="http://schemas.microsoft.com/office/drawing/2014/main" id="{CEF9BDA0-870C-4159-B735-8B2C876EF180}"/>
              </a:ext>
            </a:extLst>
          </p:cNvPr>
          <p:cNvSpPr>
            <a:spLocks noGrp="1"/>
          </p:cNvSpPr>
          <p:nvPr>
            <p:ph type="title"/>
          </p:nvPr>
        </p:nvSpPr>
        <p:spPr>
          <a:xfrm>
            <a:off x="457200" y="1052736"/>
            <a:ext cx="8229600" cy="936104"/>
          </a:xfrm>
        </p:spPr>
        <p:txBody>
          <a:bodyPr>
            <a:noAutofit/>
          </a:bodyPr>
          <a:lstStyle/>
          <a:p>
            <a:pPr algn="ctr"/>
            <a:r>
              <a:rPr lang="it-IT" sz="2800" dirty="0"/>
              <a:t>Il contrasto al conflitto di interessi</a:t>
            </a:r>
            <a:br>
              <a:rPr lang="it-IT" sz="2800" dirty="0"/>
            </a:br>
            <a:r>
              <a:rPr lang="it-IT" sz="1800" dirty="0"/>
              <a:t>Normativa sul conflitto d’interessi</a:t>
            </a:r>
          </a:p>
        </p:txBody>
      </p:sp>
      <p:sp>
        <p:nvSpPr>
          <p:cNvPr id="10" name="Rettangolo con angoli arrotondati 9">
            <a:extLst>
              <a:ext uri="{FF2B5EF4-FFF2-40B4-BE49-F238E27FC236}">
                <a16:creationId xmlns:a16="http://schemas.microsoft.com/office/drawing/2014/main" id="{9B4E6E8B-1C39-44A1-ABEF-35B216E7983B}"/>
              </a:ext>
            </a:extLst>
          </p:cNvPr>
          <p:cNvSpPr/>
          <p:nvPr/>
        </p:nvSpPr>
        <p:spPr>
          <a:xfrm>
            <a:off x="611560" y="2132856"/>
            <a:ext cx="7906829" cy="4392489"/>
          </a:xfrm>
          <a:prstGeom prst="roundRect">
            <a:avLst/>
          </a:prstGeom>
          <a:solidFill>
            <a:schemeClr val="bg1">
              <a:lumMod val="65000"/>
            </a:schemeClr>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00" b="1" dirty="0">
              <a:solidFill>
                <a:schemeClr val="tx1"/>
              </a:solidFill>
            </a:endParaRPr>
          </a:p>
          <a:p>
            <a:pPr algn="ctr"/>
            <a:r>
              <a:rPr lang="it-IT" sz="1200" b="1" dirty="0">
                <a:solidFill>
                  <a:schemeClr val="tx1"/>
                </a:solidFill>
              </a:rPr>
              <a:t>Legge n. 215/2004 (c.d. legge Frattini)</a:t>
            </a:r>
          </a:p>
          <a:p>
            <a:pPr marL="285750" indent="-285750" algn="just">
              <a:buFont typeface="Arial" panose="020B0604020202020204" pitchFamily="34" charset="0"/>
              <a:buChar char="•"/>
            </a:pPr>
            <a:r>
              <a:rPr lang="it-IT" sz="1200" dirty="0">
                <a:solidFill>
                  <a:schemeClr val="bg1"/>
                </a:solidFill>
              </a:rPr>
              <a:t>La legge contrasta il conflitto di interessi, circoscritto ai soli titolari di cariche di governo, sancendo l’incompatibilità di determinate cariche</a:t>
            </a:r>
          </a:p>
          <a:p>
            <a:pPr marL="285750" indent="-285750" algn="just">
              <a:buFont typeface="Arial" panose="020B0604020202020204" pitchFamily="34" charset="0"/>
              <a:buChar char="•"/>
            </a:pPr>
            <a:r>
              <a:rPr lang="it-IT" sz="1200" dirty="0">
                <a:solidFill>
                  <a:schemeClr val="bg1"/>
                </a:solidFill>
              </a:rPr>
              <a:t>Il compito di accertare le incompatibilità spetta ad un’autorità garante </a:t>
            </a:r>
          </a:p>
          <a:p>
            <a:pPr marL="285750" indent="-285750" algn="just">
              <a:buFont typeface="Arial" panose="020B0604020202020204" pitchFamily="34" charset="0"/>
              <a:buChar char="•"/>
            </a:pPr>
            <a:r>
              <a:rPr lang="it-IT" sz="1200" dirty="0">
                <a:solidFill>
                  <a:schemeClr val="bg1"/>
                </a:solidFill>
              </a:rPr>
              <a:t>Estende le disposizioni volte a prevenire e reprimere l’abuso di posizione dominante</a:t>
            </a:r>
          </a:p>
          <a:p>
            <a:pPr marL="285750" indent="-285750" algn="just">
              <a:buFont typeface="Arial" panose="020B0604020202020204" pitchFamily="34" charset="0"/>
              <a:buChar char="•"/>
            </a:pPr>
            <a:r>
              <a:rPr lang="it-IT" sz="1200" dirty="0">
                <a:solidFill>
                  <a:schemeClr val="bg1"/>
                </a:solidFill>
              </a:rPr>
              <a:t>Delinea i compiti dell’AGCM (Autorità garante della concorrenza e del mercato)</a:t>
            </a:r>
          </a:p>
          <a:p>
            <a:pPr algn="ctr"/>
            <a:r>
              <a:rPr lang="it-IT" sz="1200" b="1" dirty="0">
                <a:solidFill>
                  <a:schemeClr val="tx1"/>
                </a:solidFill>
              </a:rPr>
              <a:t>Art. 6 bis legge 241/1990 (inserito ad opera dell’art. 1 comma 41 della l. n. 190 del 2012)</a:t>
            </a:r>
          </a:p>
          <a:p>
            <a:pPr algn="just"/>
            <a:r>
              <a:rPr lang="it-IT" sz="1200" dirty="0">
                <a:solidFill>
                  <a:schemeClr val="bg1"/>
                </a:solidFill>
              </a:rPr>
              <a:t>Esso prevede un generale obbligo di astensione del dipendente pubblico, nell’ambito del procedimento amministrativo, al ricorrere di ogni situazione di conflitto di interessi che possa coinvolgerlo, trasformando il conflitto di interessi da mera situazione di fatto in un vero e proprio dovere del dipendente pubblico, dal quale può derivare un’omissione giuridicamente rilevante</a:t>
            </a:r>
          </a:p>
          <a:p>
            <a:pPr algn="ctr"/>
            <a:r>
              <a:rPr lang="it-IT" sz="1200" b="1" dirty="0">
                <a:solidFill>
                  <a:schemeClr val="tx1"/>
                </a:solidFill>
              </a:rPr>
              <a:t>Decreto legislativo n. 39/2013</a:t>
            </a:r>
          </a:p>
          <a:p>
            <a:pPr algn="just"/>
            <a:r>
              <a:rPr lang="it-IT" sz="1200" dirty="0"/>
              <a:t>Stabilisce una serie di cause di </a:t>
            </a:r>
            <a:r>
              <a:rPr lang="it-IT" sz="1200" dirty="0" err="1"/>
              <a:t>inconferibilità</a:t>
            </a:r>
            <a:r>
              <a:rPr lang="it-IT" sz="1200" dirty="0"/>
              <a:t> e incompatibilità con riferimento ad incarichi amministrativi di vertice, dirigenziali o di responsabilità, nelle PP.AA. Per </a:t>
            </a:r>
            <a:r>
              <a:rPr lang="it-IT" sz="1200" dirty="0" err="1"/>
              <a:t>inconferibilità</a:t>
            </a:r>
            <a:r>
              <a:rPr lang="it-IT" sz="1200" dirty="0"/>
              <a:t> si intende la preclusione, permanente o temporanea, a conferire gli incarichi a coloro che abbiano riportato condanne penali per reati contro la P.A. o a coloro che siano stati componenti di organi di indirizzo politico, o a soggetti in conflitto di interessi. Introduce: </a:t>
            </a:r>
          </a:p>
          <a:p>
            <a:pPr marL="285750" indent="-285750" algn="just">
              <a:buFont typeface="Arial" panose="020B0604020202020204" pitchFamily="34" charset="0"/>
              <a:buChar char="•"/>
            </a:pPr>
            <a:r>
              <a:rPr lang="it-IT" sz="1200" dirty="0"/>
              <a:t>divieto di conferire incarichi dirigenziali o di responsabilità in enti pubblici a chi ha recentemente ricoperto incarichi politici;</a:t>
            </a:r>
          </a:p>
          <a:p>
            <a:pPr marL="285750" indent="-285750" algn="just">
              <a:buFont typeface="Arial" panose="020B0604020202020204" pitchFamily="34" charset="0"/>
              <a:buChar char="•"/>
            </a:pPr>
            <a:r>
              <a:rPr lang="it-IT" sz="1200" dirty="0"/>
              <a:t>viene previsto un periodo di raffreddamento per quegli incarichi provenienti da soggetti privati con cui l’amministrazione ha rapporti contrattuali continuati e costanti;</a:t>
            </a:r>
          </a:p>
          <a:p>
            <a:pPr marL="285750" indent="-285750" algn="just">
              <a:buFont typeface="Arial" panose="020B0604020202020204" pitchFamily="34" charset="0"/>
              <a:buChar char="•"/>
            </a:pPr>
            <a:r>
              <a:rPr lang="it-IT" sz="1200" dirty="0"/>
              <a:t>la vigilanza sull’osservanza delle norme in materia di </a:t>
            </a:r>
            <a:r>
              <a:rPr lang="it-IT" sz="1200" dirty="0" err="1"/>
              <a:t>inconferibilità</a:t>
            </a:r>
            <a:r>
              <a:rPr lang="it-IT" sz="1200" dirty="0"/>
              <a:t> e incompatibilità è demandata al RPCT  e all’ANAC.</a:t>
            </a:r>
          </a:p>
          <a:p>
            <a:pPr algn="just"/>
            <a:endParaRPr lang="it-IT" sz="1200" dirty="0"/>
          </a:p>
        </p:txBody>
      </p:sp>
      <p:pic>
        <p:nvPicPr>
          <p:cNvPr id="3" name="Immagine 2" descr="Immagine che contiene testo, Carattere, Elementi grafici, grafica&#10;&#10;Descrizione generata automaticamente">
            <a:extLst>
              <a:ext uri="{FF2B5EF4-FFF2-40B4-BE49-F238E27FC236}">
                <a16:creationId xmlns:a16="http://schemas.microsoft.com/office/drawing/2014/main" id="{BC8E8AEE-4345-6AD1-1869-029CA10064E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3848" y="477928"/>
            <a:ext cx="1472850" cy="609087"/>
          </a:xfrm>
          <a:prstGeom prst="rect">
            <a:avLst/>
          </a:prstGeom>
        </p:spPr>
      </p:pic>
    </p:spTree>
    <p:extLst>
      <p:ext uri="{BB962C8B-B14F-4D97-AF65-F5344CB8AC3E}">
        <p14:creationId xmlns:p14="http://schemas.microsoft.com/office/powerpoint/2010/main" val="27778968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1">
            <a:extLst>
              <a:ext uri="{FF2B5EF4-FFF2-40B4-BE49-F238E27FC236}">
                <a16:creationId xmlns:a16="http://schemas.microsoft.com/office/drawing/2014/main" id="{B764FAF0-CEDA-46F9-8A54-BAF152CEA8A0}"/>
              </a:ext>
            </a:extLst>
          </p:cNvPr>
          <p:cNvSpPr txBox="1">
            <a:spLocks/>
          </p:cNvSpPr>
          <p:nvPr/>
        </p:nvSpPr>
        <p:spPr>
          <a:xfrm>
            <a:off x="745989" y="1340768"/>
            <a:ext cx="7772400" cy="5400601"/>
          </a:xfrm>
          <a:prstGeom prst="rect">
            <a:avLst/>
          </a:prstGeom>
        </p:spPr>
        <p:txBody>
          <a:bodyPr vert="horz" lIns="91440" tIns="45720" rIns="91440" bIns="45720" rtlCol="0" anchor="ctr">
            <a:normAutofit/>
          </a:bodyPr>
          <a:lstStyle>
            <a:lvl1pPr algn="l" rtl="0" eaLnBrk="1" fontAlgn="base" hangingPunct="1">
              <a:spcBef>
                <a:spcPct val="0"/>
              </a:spcBef>
              <a:spcAft>
                <a:spcPct val="0"/>
              </a:spcAft>
              <a:defRPr sz="4000" kern="1200" spc="-1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Arial" charset="0"/>
              </a:defRPr>
            </a:lvl2pPr>
            <a:lvl3pPr algn="l" rtl="0" eaLnBrk="1" fontAlgn="base" hangingPunct="1">
              <a:spcBef>
                <a:spcPct val="0"/>
              </a:spcBef>
              <a:spcAft>
                <a:spcPct val="0"/>
              </a:spcAft>
              <a:defRPr sz="4000">
                <a:solidFill>
                  <a:schemeClr val="tx2"/>
                </a:solidFill>
                <a:latin typeface="Arial" charset="0"/>
              </a:defRPr>
            </a:lvl3pPr>
            <a:lvl4pPr algn="l" rtl="0" eaLnBrk="1" fontAlgn="base" hangingPunct="1">
              <a:spcBef>
                <a:spcPct val="0"/>
              </a:spcBef>
              <a:spcAft>
                <a:spcPct val="0"/>
              </a:spcAft>
              <a:defRPr sz="4000">
                <a:solidFill>
                  <a:schemeClr val="tx2"/>
                </a:solidFill>
                <a:latin typeface="Arial" charset="0"/>
              </a:defRPr>
            </a:lvl4pPr>
            <a:lvl5pPr algn="l" rtl="0" eaLnBrk="1" fontAlgn="base" hangingPunct="1">
              <a:spcBef>
                <a:spcPct val="0"/>
              </a:spcBef>
              <a:spcAft>
                <a:spcPct val="0"/>
              </a:spcAft>
              <a:defRPr sz="4000">
                <a:solidFill>
                  <a:schemeClr val="tx2"/>
                </a:solidFill>
                <a:latin typeface="Arial" charset="0"/>
              </a:defRPr>
            </a:lvl5pPr>
            <a:lvl6pPr marL="457200" algn="l" rtl="0" eaLnBrk="1" fontAlgn="base" hangingPunct="1">
              <a:spcBef>
                <a:spcPct val="0"/>
              </a:spcBef>
              <a:spcAft>
                <a:spcPct val="0"/>
              </a:spcAft>
              <a:defRPr sz="4000">
                <a:solidFill>
                  <a:schemeClr val="tx2"/>
                </a:solidFill>
                <a:latin typeface="Arial" charset="0"/>
              </a:defRPr>
            </a:lvl6pPr>
            <a:lvl7pPr marL="914400" algn="l" rtl="0" eaLnBrk="1" fontAlgn="base" hangingPunct="1">
              <a:spcBef>
                <a:spcPct val="0"/>
              </a:spcBef>
              <a:spcAft>
                <a:spcPct val="0"/>
              </a:spcAft>
              <a:defRPr sz="4000">
                <a:solidFill>
                  <a:schemeClr val="tx2"/>
                </a:solidFill>
                <a:latin typeface="Arial" charset="0"/>
              </a:defRPr>
            </a:lvl7pPr>
            <a:lvl8pPr marL="1371600" algn="l" rtl="0" eaLnBrk="1" fontAlgn="base" hangingPunct="1">
              <a:spcBef>
                <a:spcPct val="0"/>
              </a:spcBef>
              <a:spcAft>
                <a:spcPct val="0"/>
              </a:spcAft>
              <a:defRPr sz="4000">
                <a:solidFill>
                  <a:schemeClr val="tx2"/>
                </a:solidFill>
                <a:latin typeface="Arial" charset="0"/>
              </a:defRPr>
            </a:lvl8pPr>
            <a:lvl9pPr marL="1828800" algn="l" rtl="0" eaLnBrk="1" fontAlgn="base" hangingPunct="1">
              <a:spcBef>
                <a:spcPct val="0"/>
              </a:spcBef>
              <a:spcAft>
                <a:spcPct val="0"/>
              </a:spcAft>
              <a:defRPr sz="4000">
                <a:solidFill>
                  <a:schemeClr val="tx2"/>
                </a:solidFill>
                <a:latin typeface="Arial" charset="0"/>
              </a:defRPr>
            </a:lvl9pPr>
          </a:lstStyle>
          <a:p>
            <a:pPr algn="ctr">
              <a:defRPr/>
            </a:pPr>
            <a:endParaRPr lang="it-IT" dirty="0">
              <a:solidFill>
                <a:schemeClr val="tx1"/>
              </a:solidFill>
              <a:latin typeface="Arial" charset="0"/>
              <a:ea typeface="+mn-ea"/>
              <a:cs typeface="Arial" charset="0"/>
            </a:endParaRPr>
          </a:p>
        </p:txBody>
      </p:sp>
      <p:pic>
        <p:nvPicPr>
          <p:cNvPr id="9" name="Picture 2" descr="Uer Academy - Per lo sviluppo delle professionalità">
            <a:extLst>
              <a:ext uri="{FF2B5EF4-FFF2-40B4-BE49-F238E27FC236}">
                <a16:creationId xmlns:a16="http://schemas.microsoft.com/office/drawing/2014/main" id="{AFC56CD6-26A2-4360-9DE4-9E6D7C8A801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20072" y="404664"/>
            <a:ext cx="792088" cy="792088"/>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1">
            <a:extLst>
              <a:ext uri="{FF2B5EF4-FFF2-40B4-BE49-F238E27FC236}">
                <a16:creationId xmlns:a16="http://schemas.microsoft.com/office/drawing/2014/main" id="{CEF9BDA0-870C-4159-B735-8B2C876EF180}"/>
              </a:ext>
            </a:extLst>
          </p:cNvPr>
          <p:cNvSpPr>
            <a:spLocks noGrp="1"/>
          </p:cNvSpPr>
          <p:nvPr>
            <p:ph type="title"/>
          </p:nvPr>
        </p:nvSpPr>
        <p:spPr>
          <a:xfrm>
            <a:off x="457200" y="1052736"/>
            <a:ext cx="8229600" cy="936104"/>
          </a:xfrm>
        </p:spPr>
        <p:txBody>
          <a:bodyPr>
            <a:noAutofit/>
          </a:bodyPr>
          <a:lstStyle/>
          <a:p>
            <a:pPr algn="ctr"/>
            <a:r>
              <a:rPr lang="it-IT" sz="2800" dirty="0"/>
              <a:t>Il contrasto al conflitto di interessi</a:t>
            </a:r>
            <a:br>
              <a:rPr lang="it-IT" sz="2800" dirty="0"/>
            </a:br>
            <a:r>
              <a:rPr lang="it-IT" sz="1800" dirty="0"/>
              <a:t>Legame fra corruzione e conflitto d’interessi</a:t>
            </a:r>
          </a:p>
        </p:txBody>
      </p:sp>
      <p:sp>
        <p:nvSpPr>
          <p:cNvPr id="3" name="Segnaposto contenuto 2">
            <a:extLst>
              <a:ext uri="{FF2B5EF4-FFF2-40B4-BE49-F238E27FC236}">
                <a16:creationId xmlns:a16="http://schemas.microsoft.com/office/drawing/2014/main" id="{87AEFAAF-2725-4119-8F84-E74BEF337735}"/>
              </a:ext>
            </a:extLst>
          </p:cNvPr>
          <p:cNvSpPr>
            <a:spLocks noGrp="1"/>
          </p:cNvSpPr>
          <p:nvPr>
            <p:ph idx="1"/>
          </p:nvPr>
        </p:nvSpPr>
        <p:spPr>
          <a:xfrm>
            <a:off x="457200" y="2204864"/>
            <a:ext cx="8229600" cy="4272136"/>
          </a:xfrm>
        </p:spPr>
        <p:txBody>
          <a:bodyPr/>
          <a:lstStyle/>
          <a:p>
            <a:pPr algn="just">
              <a:buFont typeface="Wingdings" panose="05000000000000000000" pitchFamily="2" charset="2"/>
              <a:buChar char="v"/>
            </a:pPr>
            <a:r>
              <a:rPr lang="it-IT" sz="2000" dirty="0"/>
              <a:t> La prevenzione ai fenomeni corruttivi nasce dalle situazioni di rischio, ed è pertanto necessario sostenere l’emersione di interessi privati confliggenti con la tutela dell’interesse pubblico</a:t>
            </a:r>
          </a:p>
          <a:p>
            <a:pPr algn="just">
              <a:buFont typeface="Wingdings" panose="05000000000000000000" pitchFamily="2" charset="2"/>
              <a:buChar char="v"/>
            </a:pPr>
            <a:r>
              <a:rPr lang="it-IT" sz="2000" dirty="0"/>
              <a:t> Nel Piano di prevenzione della corruzione, un gruppo di misure è volto proprio a contenere i conflitti di interessi, con particolare attenzione ai comportamenti del funzionario pubblico, quale base per il contrasto alla corruzione</a:t>
            </a:r>
          </a:p>
          <a:p>
            <a:pPr algn="just">
              <a:buFont typeface="Wingdings" panose="05000000000000000000" pitchFamily="2" charset="2"/>
              <a:buChar char="v"/>
            </a:pPr>
            <a:r>
              <a:rPr lang="it-IT" sz="2000" dirty="0"/>
              <a:t>Il </a:t>
            </a:r>
            <a:r>
              <a:rPr lang="it-IT" sz="2000" dirty="0">
                <a:solidFill>
                  <a:srgbClr val="C00000"/>
                </a:solidFill>
              </a:rPr>
              <a:t>codice dei contratti pubblici all’art. 42</a:t>
            </a:r>
            <a:r>
              <a:rPr lang="it-IT" sz="2000" dirty="0"/>
              <a:t>, impone alle stazioni appaltanti, al fine di contrastare la corruzione, l’adozione di misure adeguate, volte a “</a:t>
            </a:r>
            <a:r>
              <a:rPr lang="it-IT" sz="2000" i="1" dirty="0"/>
              <a:t>prevenire e risolvere in modo efficace ogni ipotesi di conflitto di interesse nello svolgimento delle procedure di aggiudicazione degli appalti e delle concessioni</a:t>
            </a:r>
            <a:r>
              <a:rPr lang="it-IT" sz="2000" dirty="0"/>
              <a:t>”</a:t>
            </a:r>
          </a:p>
        </p:txBody>
      </p:sp>
      <p:pic>
        <p:nvPicPr>
          <p:cNvPr id="4" name="Immagine 3" descr="Immagine che contiene testo, Carattere, Elementi grafici, grafica&#10;&#10;Descrizione generata automaticamente">
            <a:extLst>
              <a:ext uri="{FF2B5EF4-FFF2-40B4-BE49-F238E27FC236}">
                <a16:creationId xmlns:a16="http://schemas.microsoft.com/office/drawing/2014/main" id="{A44C2C8F-59CB-CAA5-6FD9-8DA91B0321E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87504" y="483823"/>
            <a:ext cx="1472850" cy="609087"/>
          </a:xfrm>
          <a:prstGeom prst="rect">
            <a:avLst/>
          </a:prstGeom>
        </p:spPr>
      </p:pic>
    </p:spTree>
    <p:extLst>
      <p:ext uri="{BB962C8B-B14F-4D97-AF65-F5344CB8AC3E}">
        <p14:creationId xmlns:p14="http://schemas.microsoft.com/office/powerpoint/2010/main" val="13692052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1">
            <a:extLst>
              <a:ext uri="{FF2B5EF4-FFF2-40B4-BE49-F238E27FC236}">
                <a16:creationId xmlns:a16="http://schemas.microsoft.com/office/drawing/2014/main" id="{B764FAF0-CEDA-46F9-8A54-BAF152CEA8A0}"/>
              </a:ext>
            </a:extLst>
          </p:cNvPr>
          <p:cNvSpPr txBox="1">
            <a:spLocks/>
          </p:cNvSpPr>
          <p:nvPr/>
        </p:nvSpPr>
        <p:spPr>
          <a:xfrm>
            <a:off x="745989" y="1340768"/>
            <a:ext cx="7772400" cy="5400601"/>
          </a:xfrm>
          <a:prstGeom prst="rect">
            <a:avLst/>
          </a:prstGeom>
        </p:spPr>
        <p:txBody>
          <a:bodyPr vert="horz" lIns="91440" tIns="45720" rIns="91440" bIns="45720" rtlCol="0" anchor="ctr">
            <a:normAutofit/>
          </a:bodyPr>
          <a:lstStyle>
            <a:lvl1pPr algn="l" rtl="0" eaLnBrk="1" fontAlgn="base" hangingPunct="1">
              <a:spcBef>
                <a:spcPct val="0"/>
              </a:spcBef>
              <a:spcAft>
                <a:spcPct val="0"/>
              </a:spcAft>
              <a:defRPr sz="4000" kern="1200" spc="-1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Arial" charset="0"/>
              </a:defRPr>
            </a:lvl2pPr>
            <a:lvl3pPr algn="l" rtl="0" eaLnBrk="1" fontAlgn="base" hangingPunct="1">
              <a:spcBef>
                <a:spcPct val="0"/>
              </a:spcBef>
              <a:spcAft>
                <a:spcPct val="0"/>
              </a:spcAft>
              <a:defRPr sz="4000">
                <a:solidFill>
                  <a:schemeClr val="tx2"/>
                </a:solidFill>
                <a:latin typeface="Arial" charset="0"/>
              </a:defRPr>
            </a:lvl3pPr>
            <a:lvl4pPr algn="l" rtl="0" eaLnBrk="1" fontAlgn="base" hangingPunct="1">
              <a:spcBef>
                <a:spcPct val="0"/>
              </a:spcBef>
              <a:spcAft>
                <a:spcPct val="0"/>
              </a:spcAft>
              <a:defRPr sz="4000">
                <a:solidFill>
                  <a:schemeClr val="tx2"/>
                </a:solidFill>
                <a:latin typeface="Arial" charset="0"/>
              </a:defRPr>
            </a:lvl4pPr>
            <a:lvl5pPr algn="l" rtl="0" eaLnBrk="1" fontAlgn="base" hangingPunct="1">
              <a:spcBef>
                <a:spcPct val="0"/>
              </a:spcBef>
              <a:spcAft>
                <a:spcPct val="0"/>
              </a:spcAft>
              <a:defRPr sz="4000">
                <a:solidFill>
                  <a:schemeClr val="tx2"/>
                </a:solidFill>
                <a:latin typeface="Arial" charset="0"/>
              </a:defRPr>
            </a:lvl5pPr>
            <a:lvl6pPr marL="457200" algn="l" rtl="0" eaLnBrk="1" fontAlgn="base" hangingPunct="1">
              <a:spcBef>
                <a:spcPct val="0"/>
              </a:spcBef>
              <a:spcAft>
                <a:spcPct val="0"/>
              </a:spcAft>
              <a:defRPr sz="4000">
                <a:solidFill>
                  <a:schemeClr val="tx2"/>
                </a:solidFill>
                <a:latin typeface="Arial" charset="0"/>
              </a:defRPr>
            </a:lvl6pPr>
            <a:lvl7pPr marL="914400" algn="l" rtl="0" eaLnBrk="1" fontAlgn="base" hangingPunct="1">
              <a:spcBef>
                <a:spcPct val="0"/>
              </a:spcBef>
              <a:spcAft>
                <a:spcPct val="0"/>
              </a:spcAft>
              <a:defRPr sz="4000">
                <a:solidFill>
                  <a:schemeClr val="tx2"/>
                </a:solidFill>
                <a:latin typeface="Arial" charset="0"/>
              </a:defRPr>
            </a:lvl7pPr>
            <a:lvl8pPr marL="1371600" algn="l" rtl="0" eaLnBrk="1" fontAlgn="base" hangingPunct="1">
              <a:spcBef>
                <a:spcPct val="0"/>
              </a:spcBef>
              <a:spcAft>
                <a:spcPct val="0"/>
              </a:spcAft>
              <a:defRPr sz="4000">
                <a:solidFill>
                  <a:schemeClr val="tx2"/>
                </a:solidFill>
                <a:latin typeface="Arial" charset="0"/>
              </a:defRPr>
            </a:lvl8pPr>
            <a:lvl9pPr marL="1828800" algn="l" rtl="0" eaLnBrk="1" fontAlgn="base" hangingPunct="1">
              <a:spcBef>
                <a:spcPct val="0"/>
              </a:spcBef>
              <a:spcAft>
                <a:spcPct val="0"/>
              </a:spcAft>
              <a:defRPr sz="4000">
                <a:solidFill>
                  <a:schemeClr val="tx2"/>
                </a:solidFill>
                <a:latin typeface="Arial" charset="0"/>
              </a:defRPr>
            </a:lvl9pPr>
          </a:lstStyle>
          <a:p>
            <a:pPr algn="ctr">
              <a:defRPr/>
            </a:pPr>
            <a:endParaRPr lang="it-IT" dirty="0">
              <a:solidFill>
                <a:schemeClr val="tx1"/>
              </a:solidFill>
              <a:latin typeface="Arial" charset="0"/>
              <a:ea typeface="+mn-ea"/>
              <a:cs typeface="Arial" charset="0"/>
            </a:endParaRPr>
          </a:p>
        </p:txBody>
      </p:sp>
      <p:pic>
        <p:nvPicPr>
          <p:cNvPr id="9" name="Picture 2" descr="Uer Academy - Per lo sviluppo delle professionalità">
            <a:extLst>
              <a:ext uri="{FF2B5EF4-FFF2-40B4-BE49-F238E27FC236}">
                <a16:creationId xmlns:a16="http://schemas.microsoft.com/office/drawing/2014/main" id="{AFC56CD6-26A2-4360-9DE4-9E6D7C8A801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20072" y="404664"/>
            <a:ext cx="792088" cy="792088"/>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1">
            <a:extLst>
              <a:ext uri="{FF2B5EF4-FFF2-40B4-BE49-F238E27FC236}">
                <a16:creationId xmlns:a16="http://schemas.microsoft.com/office/drawing/2014/main" id="{CEF9BDA0-870C-4159-B735-8B2C876EF180}"/>
              </a:ext>
            </a:extLst>
          </p:cNvPr>
          <p:cNvSpPr>
            <a:spLocks noGrp="1"/>
          </p:cNvSpPr>
          <p:nvPr>
            <p:ph type="title"/>
          </p:nvPr>
        </p:nvSpPr>
        <p:spPr>
          <a:xfrm>
            <a:off x="457200" y="1052736"/>
            <a:ext cx="8229600" cy="936104"/>
          </a:xfrm>
        </p:spPr>
        <p:txBody>
          <a:bodyPr>
            <a:noAutofit/>
          </a:bodyPr>
          <a:lstStyle/>
          <a:p>
            <a:pPr algn="ctr"/>
            <a:r>
              <a:rPr lang="it-IT" sz="2800" dirty="0"/>
              <a:t>Il contrasto al conflitto di interessi</a:t>
            </a:r>
            <a:br>
              <a:rPr lang="it-IT" sz="2800" dirty="0"/>
            </a:br>
            <a:r>
              <a:rPr lang="it-IT" sz="1800" dirty="0"/>
              <a:t>Distinzione fra corruzione e conflitto d’interessi</a:t>
            </a:r>
          </a:p>
        </p:txBody>
      </p:sp>
      <p:sp>
        <p:nvSpPr>
          <p:cNvPr id="10" name="Ovale 9">
            <a:extLst>
              <a:ext uri="{FF2B5EF4-FFF2-40B4-BE49-F238E27FC236}">
                <a16:creationId xmlns:a16="http://schemas.microsoft.com/office/drawing/2014/main" id="{7130BAC6-F99D-4896-90C4-081687B5E604}"/>
              </a:ext>
            </a:extLst>
          </p:cNvPr>
          <p:cNvSpPr/>
          <p:nvPr/>
        </p:nvSpPr>
        <p:spPr>
          <a:xfrm>
            <a:off x="642206" y="2587400"/>
            <a:ext cx="1814051" cy="790530"/>
          </a:xfrm>
          <a:prstGeom prst="ellipse">
            <a:avLst/>
          </a:prstGeom>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Corruzione</a:t>
            </a:r>
          </a:p>
        </p:txBody>
      </p:sp>
      <p:sp>
        <p:nvSpPr>
          <p:cNvPr id="12" name="Rettangolo con angoli arrotondati 11">
            <a:extLst>
              <a:ext uri="{FF2B5EF4-FFF2-40B4-BE49-F238E27FC236}">
                <a16:creationId xmlns:a16="http://schemas.microsoft.com/office/drawing/2014/main" id="{DB57DCDC-572C-46ED-BB4E-A87E6C138218}"/>
              </a:ext>
            </a:extLst>
          </p:cNvPr>
          <p:cNvSpPr/>
          <p:nvPr/>
        </p:nvSpPr>
        <p:spPr>
          <a:xfrm>
            <a:off x="3606633" y="2204864"/>
            <a:ext cx="5080168" cy="634104"/>
          </a:xfrm>
          <a:prstGeom prst="roundRect">
            <a:avLst/>
          </a:prstGeom>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Violazione di un obbligo da parte di un soggetto per ottenere un beneficio personale</a:t>
            </a:r>
          </a:p>
        </p:txBody>
      </p:sp>
      <p:sp>
        <p:nvSpPr>
          <p:cNvPr id="13" name="Rettangolo con angoli arrotondati 12">
            <a:extLst>
              <a:ext uri="{FF2B5EF4-FFF2-40B4-BE49-F238E27FC236}">
                <a16:creationId xmlns:a16="http://schemas.microsoft.com/office/drawing/2014/main" id="{834AC018-FBBE-4BD3-865C-7FABB8EF5813}"/>
              </a:ext>
            </a:extLst>
          </p:cNvPr>
          <p:cNvSpPr/>
          <p:nvPr/>
        </p:nvSpPr>
        <p:spPr>
          <a:xfrm>
            <a:off x="3606633" y="3133248"/>
            <a:ext cx="5080168" cy="703053"/>
          </a:xfrm>
          <a:prstGeom prst="roundRect">
            <a:avLst/>
          </a:prstGeom>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Nel settore pubblico </a:t>
            </a:r>
          </a:p>
          <a:p>
            <a:pPr algn="ctr"/>
            <a:r>
              <a:rPr lang="it-IT" sz="1200" dirty="0"/>
              <a:t>Abuso da parte di un soggetto del potere a lui affidato al fine di ottenerne vantaggi privati e illeciti</a:t>
            </a:r>
          </a:p>
        </p:txBody>
      </p:sp>
      <p:cxnSp>
        <p:nvCxnSpPr>
          <p:cNvPr id="14" name="Connettore 2 13">
            <a:extLst>
              <a:ext uri="{FF2B5EF4-FFF2-40B4-BE49-F238E27FC236}">
                <a16:creationId xmlns:a16="http://schemas.microsoft.com/office/drawing/2014/main" id="{194981FB-918E-4B9B-A59A-DE5F39E4342A}"/>
              </a:ext>
            </a:extLst>
          </p:cNvPr>
          <p:cNvCxnSpPr>
            <a:cxnSpLocks/>
            <a:stCxn id="10" idx="6"/>
            <a:endCxn id="12" idx="1"/>
          </p:cNvCxnSpPr>
          <p:nvPr/>
        </p:nvCxnSpPr>
        <p:spPr>
          <a:xfrm flipV="1">
            <a:off x="2456257" y="2521916"/>
            <a:ext cx="1150376" cy="4607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Connettore 2 14">
            <a:extLst>
              <a:ext uri="{FF2B5EF4-FFF2-40B4-BE49-F238E27FC236}">
                <a16:creationId xmlns:a16="http://schemas.microsoft.com/office/drawing/2014/main" id="{0DF5ED2F-1631-4CC7-8C00-5A13347F034C}"/>
              </a:ext>
            </a:extLst>
          </p:cNvPr>
          <p:cNvCxnSpPr>
            <a:cxnSpLocks/>
            <a:stCxn id="10" idx="6"/>
          </p:cNvCxnSpPr>
          <p:nvPr/>
        </p:nvCxnSpPr>
        <p:spPr>
          <a:xfrm>
            <a:off x="2456257" y="2982665"/>
            <a:ext cx="1150374" cy="5633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Connettore diritto 15">
            <a:extLst>
              <a:ext uri="{FF2B5EF4-FFF2-40B4-BE49-F238E27FC236}">
                <a16:creationId xmlns:a16="http://schemas.microsoft.com/office/drawing/2014/main" id="{7C74C855-A514-4D6D-9BB2-EAB4E0CDBCC6}"/>
              </a:ext>
            </a:extLst>
          </p:cNvPr>
          <p:cNvCxnSpPr>
            <a:cxnSpLocks/>
            <a:stCxn id="10" idx="4"/>
          </p:cNvCxnSpPr>
          <p:nvPr/>
        </p:nvCxnSpPr>
        <p:spPr>
          <a:xfrm>
            <a:off x="1549232" y="3377930"/>
            <a:ext cx="0" cy="853636"/>
          </a:xfrm>
          <a:prstGeom prst="line">
            <a:avLst/>
          </a:prstGeom>
        </p:spPr>
        <p:style>
          <a:lnRef idx="1">
            <a:schemeClr val="accent1"/>
          </a:lnRef>
          <a:fillRef idx="0">
            <a:schemeClr val="accent1"/>
          </a:fillRef>
          <a:effectRef idx="0">
            <a:schemeClr val="accent1"/>
          </a:effectRef>
          <a:fontRef idx="minor">
            <a:schemeClr val="tx1"/>
          </a:fontRef>
        </p:style>
      </p:cxnSp>
      <p:sp>
        <p:nvSpPr>
          <p:cNvPr id="17" name="Rettangolo con angoli arrotondati 16">
            <a:extLst>
              <a:ext uri="{FF2B5EF4-FFF2-40B4-BE49-F238E27FC236}">
                <a16:creationId xmlns:a16="http://schemas.microsoft.com/office/drawing/2014/main" id="{FF05718E-AB21-4471-9890-99B41BA4E8F5}"/>
              </a:ext>
            </a:extLst>
          </p:cNvPr>
          <p:cNvSpPr/>
          <p:nvPr/>
        </p:nvSpPr>
        <p:spPr>
          <a:xfrm>
            <a:off x="642207" y="4231566"/>
            <a:ext cx="8044594" cy="560895"/>
          </a:xfrm>
          <a:prstGeom prst="roundRect">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solidFill>
                  <a:schemeClr val="accent1">
                    <a:lumMod val="50000"/>
                  </a:schemeClr>
                </a:solidFill>
              </a:rPr>
              <a:t>Corruzione e conflitto di interessi sono differenti: la prima si concretizza in un comportamento illecito, mentre il secondo è una situazione di fatto, che di per sé non costituisce un illecito</a:t>
            </a:r>
          </a:p>
        </p:txBody>
      </p:sp>
      <p:cxnSp>
        <p:nvCxnSpPr>
          <p:cNvPr id="18" name="Connettore diritto 17">
            <a:extLst>
              <a:ext uri="{FF2B5EF4-FFF2-40B4-BE49-F238E27FC236}">
                <a16:creationId xmlns:a16="http://schemas.microsoft.com/office/drawing/2014/main" id="{116C1707-99B5-47E4-8FF2-658C46CD7A9D}"/>
              </a:ext>
            </a:extLst>
          </p:cNvPr>
          <p:cNvCxnSpPr>
            <a:cxnSpLocks/>
            <a:endCxn id="23" idx="0"/>
          </p:cNvCxnSpPr>
          <p:nvPr/>
        </p:nvCxnSpPr>
        <p:spPr>
          <a:xfrm flipH="1">
            <a:off x="1549232" y="4792461"/>
            <a:ext cx="2" cy="794434"/>
          </a:xfrm>
          <a:prstGeom prst="line">
            <a:avLst/>
          </a:prstGeom>
        </p:spPr>
        <p:style>
          <a:lnRef idx="1">
            <a:schemeClr val="accent1"/>
          </a:lnRef>
          <a:fillRef idx="0">
            <a:schemeClr val="accent1"/>
          </a:fillRef>
          <a:effectRef idx="0">
            <a:schemeClr val="accent1"/>
          </a:effectRef>
          <a:fontRef idx="minor">
            <a:schemeClr val="tx1"/>
          </a:fontRef>
        </p:style>
      </p:cxnSp>
      <p:sp>
        <p:nvSpPr>
          <p:cNvPr id="19" name="Rettangolo con angoli arrotondati 18">
            <a:extLst>
              <a:ext uri="{FF2B5EF4-FFF2-40B4-BE49-F238E27FC236}">
                <a16:creationId xmlns:a16="http://schemas.microsoft.com/office/drawing/2014/main" id="{0200E588-1461-43E7-8D1B-2ED0FDC33C90}"/>
              </a:ext>
            </a:extLst>
          </p:cNvPr>
          <p:cNvSpPr/>
          <p:nvPr/>
        </p:nvSpPr>
        <p:spPr>
          <a:xfrm>
            <a:off x="3606631" y="5517232"/>
            <a:ext cx="5080169" cy="929856"/>
          </a:xfrm>
          <a:prstGeom prst="roundRect">
            <a:avLst/>
          </a:prstGeom>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sz="1200" dirty="0"/>
              <a:t>È una situazione (non un comportamento) in cui un interesse secondario (finanziario o non finanziario) di un agente pubblico tende ad interferire con l’interesse primario dell’amministrazione verso cui l’agente ha precisi doveri e responsabilità (Thompson)</a:t>
            </a:r>
          </a:p>
        </p:txBody>
      </p:sp>
      <p:cxnSp>
        <p:nvCxnSpPr>
          <p:cNvPr id="20" name="Connettore 2 19">
            <a:extLst>
              <a:ext uri="{FF2B5EF4-FFF2-40B4-BE49-F238E27FC236}">
                <a16:creationId xmlns:a16="http://schemas.microsoft.com/office/drawing/2014/main" id="{D7BB2CC7-6940-4B5C-993F-73433D4D9691}"/>
              </a:ext>
            </a:extLst>
          </p:cNvPr>
          <p:cNvCxnSpPr>
            <a:cxnSpLocks/>
          </p:cNvCxnSpPr>
          <p:nvPr/>
        </p:nvCxnSpPr>
        <p:spPr>
          <a:xfrm flipV="1">
            <a:off x="2447812" y="5985953"/>
            <a:ext cx="1189701"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Ovale 22">
            <a:extLst>
              <a:ext uri="{FF2B5EF4-FFF2-40B4-BE49-F238E27FC236}">
                <a16:creationId xmlns:a16="http://schemas.microsoft.com/office/drawing/2014/main" id="{6D7C4F27-928C-42D4-9E97-0634F185B200}"/>
              </a:ext>
            </a:extLst>
          </p:cNvPr>
          <p:cNvSpPr/>
          <p:nvPr/>
        </p:nvSpPr>
        <p:spPr>
          <a:xfrm>
            <a:off x="642206" y="5586895"/>
            <a:ext cx="1814051" cy="790530"/>
          </a:xfrm>
          <a:prstGeom prst="ellipse">
            <a:avLst/>
          </a:prstGeom>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Conflitto di interessi</a:t>
            </a:r>
          </a:p>
        </p:txBody>
      </p:sp>
      <p:pic>
        <p:nvPicPr>
          <p:cNvPr id="3" name="Immagine 2" descr="Immagine che contiene testo, Carattere, Elementi grafici, grafica&#10;&#10;Descrizione generata automaticamente">
            <a:extLst>
              <a:ext uri="{FF2B5EF4-FFF2-40B4-BE49-F238E27FC236}">
                <a16:creationId xmlns:a16="http://schemas.microsoft.com/office/drawing/2014/main" id="{3A3AC721-7FB5-2726-C4F0-25C76429C29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75856" y="472844"/>
            <a:ext cx="1472850" cy="609087"/>
          </a:xfrm>
          <a:prstGeom prst="rect">
            <a:avLst/>
          </a:prstGeom>
        </p:spPr>
      </p:pic>
    </p:spTree>
    <p:extLst>
      <p:ext uri="{BB962C8B-B14F-4D97-AF65-F5344CB8AC3E}">
        <p14:creationId xmlns:p14="http://schemas.microsoft.com/office/powerpoint/2010/main" val="28071163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1">
            <a:extLst>
              <a:ext uri="{FF2B5EF4-FFF2-40B4-BE49-F238E27FC236}">
                <a16:creationId xmlns:a16="http://schemas.microsoft.com/office/drawing/2014/main" id="{B764FAF0-CEDA-46F9-8A54-BAF152CEA8A0}"/>
              </a:ext>
            </a:extLst>
          </p:cNvPr>
          <p:cNvSpPr txBox="1">
            <a:spLocks/>
          </p:cNvSpPr>
          <p:nvPr/>
        </p:nvSpPr>
        <p:spPr>
          <a:xfrm>
            <a:off x="745989" y="1340768"/>
            <a:ext cx="7772400" cy="5400601"/>
          </a:xfrm>
          <a:prstGeom prst="rect">
            <a:avLst/>
          </a:prstGeom>
        </p:spPr>
        <p:txBody>
          <a:bodyPr vert="horz" lIns="91440" tIns="45720" rIns="91440" bIns="45720" rtlCol="0" anchor="ctr">
            <a:normAutofit/>
          </a:bodyPr>
          <a:lstStyle>
            <a:lvl1pPr algn="l" rtl="0" eaLnBrk="1" fontAlgn="base" hangingPunct="1">
              <a:spcBef>
                <a:spcPct val="0"/>
              </a:spcBef>
              <a:spcAft>
                <a:spcPct val="0"/>
              </a:spcAft>
              <a:defRPr sz="4000" kern="1200" spc="-1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Arial" charset="0"/>
              </a:defRPr>
            </a:lvl2pPr>
            <a:lvl3pPr algn="l" rtl="0" eaLnBrk="1" fontAlgn="base" hangingPunct="1">
              <a:spcBef>
                <a:spcPct val="0"/>
              </a:spcBef>
              <a:spcAft>
                <a:spcPct val="0"/>
              </a:spcAft>
              <a:defRPr sz="4000">
                <a:solidFill>
                  <a:schemeClr val="tx2"/>
                </a:solidFill>
                <a:latin typeface="Arial" charset="0"/>
              </a:defRPr>
            </a:lvl3pPr>
            <a:lvl4pPr algn="l" rtl="0" eaLnBrk="1" fontAlgn="base" hangingPunct="1">
              <a:spcBef>
                <a:spcPct val="0"/>
              </a:spcBef>
              <a:spcAft>
                <a:spcPct val="0"/>
              </a:spcAft>
              <a:defRPr sz="4000">
                <a:solidFill>
                  <a:schemeClr val="tx2"/>
                </a:solidFill>
                <a:latin typeface="Arial" charset="0"/>
              </a:defRPr>
            </a:lvl4pPr>
            <a:lvl5pPr algn="l" rtl="0" eaLnBrk="1" fontAlgn="base" hangingPunct="1">
              <a:spcBef>
                <a:spcPct val="0"/>
              </a:spcBef>
              <a:spcAft>
                <a:spcPct val="0"/>
              </a:spcAft>
              <a:defRPr sz="4000">
                <a:solidFill>
                  <a:schemeClr val="tx2"/>
                </a:solidFill>
                <a:latin typeface="Arial" charset="0"/>
              </a:defRPr>
            </a:lvl5pPr>
            <a:lvl6pPr marL="457200" algn="l" rtl="0" eaLnBrk="1" fontAlgn="base" hangingPunct="1">
              <a:spcBef>
                <a:spcPct val="0"/>
              </a:spcBef>
              <a:spcAft>
                <a:spcPct val="0"/>
              </a:spcAft>
              <a:defRPr sz="4000">
                <a:solidFill>
                  <a:schemeClr val="tx2"/>
                </a:solidFill>
                <a:latin typeface="Arial" charset="0"/>
              </a:defRPr>
            </a:lvl6pPr>
            <a:lvl7pPr marL="914400" algn="l" rtl="0" eaLnBrk="1" fontAlgn="base" hangingPunct="1">
              <a:spcBef>
                <a:spcPct val="0"/>
              </a:spcBef>
              <a:spcAft>
                <a:spcPct val="0"/>
              </a:spcAft>
              <a:defRPr sz="4000">
                <a:solidFill>
                  <a:schemeClr val="tx2"/>
                </a:solidFill>
                <a:latin typeface="Arial" charset="0"/>
              </a:defRPr>
            </a:lvl7pPr>
            <a:lvl8pPr marL="1371600" algn="l" rtl="0" eaLnBrk="1" fontAlgn="base" hangingPunct="1">
              <a:spcBef>
                <a:spcPct val="0"/>
              </a:spcBef>
              <a:spcAft>
                <a:spcPct val="0"/>
              </a:spcAft>
              <a:defRPr sz="4000">
                <a:solidFill>
                  <a:schemeClr val="tx2"/>
                </a:solidFill>
                <a:latin typeface="Arial" charset="0"/>
              </a:defRPr>
            </a:lvl8pPr>
            <a:lvl9pPr marL="1828800" algn="l" rtl="0" eaLnBrk="1" fontAlgn="base" hangingPunct="1">
              <a:spcBef>
                <a:spcPct val="0"/>
              </a:spcBef>
              <a:spcAft>
                <a:spcPct val="0"/>
              </a:spcAft>
              <a:defRPr sz="4000">
                <a:solidFill>
                  <a:schemeClr val="tx2"/>
                </a:solidFill>
                <a:latin typeface="Arial" charset="0"/>
              </a:defRPr>
            </a:lvl9pPr>
          </a:lstStyle>
          <a:p>
            <a:pPr algn="ctr">
              <a:defRPr/>
            </a:pPr>
            <a:endParaRPr lang="it-IT" dirty="0">
              <a:solidFill>
                <a:schemeClr val="tx1"/>
              </a:solidFill>
              <a:latin typeface="Arial" charset="0"/>
              <a:ea typeface="+mn-ea"/>
              <a:cs typeface="Arial" charset="0"/>
            </a:endParaRPr>
          </a:p>
        </p:txBody>
      </p:sp>
      <p:pic>
        <p:nvPicPr>
          <p:cNvPr id="9" name="Picture 2" descr="Uer Academy - Per lo sviluppo delle professionalità">
            <a:extLst>
              <a:ext uri="{FF2B5EF4-FFF2-40B4-BE49-F238E27FC236}">
                <a16:creationId xmlns:a16="http://schemas.microsoft.com/office/drawing/2014/main" id="{AFC56CD6-26A2-4360-9DE4-9E6D7C8A801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20072" y="404664"/>
            <a:ext cx="792088" cy="792088"/>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1">
            <a:extLst>
              <a:ext uri="{FF2B5EF4-FFF2-40B4-BE49-F238E27FC236}">
                <a16:creationId xmlns:a16="http://schemas.microsoft.com/office/drawing/2014/main" id="{CEF9BDA0-870C-4159-B735-8B2C876EF180}"/>
              </a:ext>
            </a:extLst>
          </p:cNvPr>
          <p:cNvSpPr>
            <a:spLocks noGrp="1"/>
          </p:cNvSpPr>
          <p:nvPr>
            <p:ph type="title"/>
          </p:nvPr>
        </p:nvSpPr>
        <p:spPr>
          <a:xfrm>
            <a:off x="457200" y="1052736"/>
            <a:ext cx="8229600" cy="936104"/>
          </a:xfrm>
        </p:spPr>
        <p:txBody>
          <a:bodyPr>
            <a:noAutofit/>
          </a:bodyPr>
          <a:lstStyle/>
          <a:p>
            <a:pPr algn="ctr"/>
            <a:r>
              <a:rPr lang="it-IT" sz="2800" dirty="0"/>
              <a:t>I reati contro la P.A.</a:t>
            </a:r>
            <a:br>
              <a:rPr lang="it-IT" sz="2800" dirty="0"/>
            </a:br>
            <a:r>
              <a:rPr lang="it-IT" sz="1800" dirty="0"/>
              <a:t>Corruzione: i soggetti</a:t>
            </a:r>
          </a:p>
        </p:txBody>
      </p:sp>
      <p:sp>
        <p:nvSpPr>
          <p:cNvPr id="3" name="Segnaposto contenuto 2">
            <a:extLst>
              <a:ext uri="{FF2B5EF4-FFF2-40B4-BE49-F238E27FC236}">
                <a16:creationId xmlns:a16="http://schemas.microsoft.com/office/drawing/2014/main" id="{87AEFAAF-2725-4119-8F84-E74BEF337735}"/>
              </a:ext>
            </a:extLst>
          </p:cNvPr>
          <p:cNvSpPr>
            <a:spLocks noGrp="1"/>
          </p:cNvSpPr>
          <p:nvPr>
            <p:ph idx="1"/>
          </p:nvPr>
        </p:nvSpPr>
        <p:spPr>
          <a:xfrm>
            <a:off x="457200" y="2204864"/>
            <a:ext cx="8229600" cy="4272136"/>
          </a:xfrm>
        </p:spPr>
        <p:txBody>
          <a:bodyPr/>
          <a:lstStyle/>
          <a:p>
            <a:pPr algn="just">
              <a:buFont typeface="Wingdings" panose="05000000000000000000" pitchFamily="2" charset="2"/>
              <a:buChar char="v"/>
            </a:pPr>
            <a:r>
              <a:rPr lang="it-IT" sz="2000" dirty="0"/>
              <a:t> Il reato di corruzione è un reato plurisoggettivo a concorso necessario</a:t>
            </a:r>
          </a:p>
          <a:p>
            <a:pPr algn="just">
              <a:buFont typeface="Wingdings" panose="05000000000000000000" pitchFamily="2" charset="2"/>
              <a:buChar char="v"/>
            </a:pPr>
            <a:r>
              <a:rPr lang="it-IT" sz="2000" dirty="0"/>
              <a:t> La fattispecie prevede tra gli elementi costitutivi la pluralità di persone, elemento senza il quale il fatto non sussisterebbe</a:t>
            </a:r>
          </a:p>
          <a:p>
            <a:pPr algn="just">
              <a:buFont typeface="Wingdings" panose="05000000000000000000" pitchFamily="2" charset="2"/>
              <a:buChar char="v"/>
            </a:pPr>
            <a:r>
              <a:rPr lang="it-IT" sz="2000" dirty="0"/>
              <a:t> Esso deve essere commesso da almeno due persone: </a:t>
            </a:r>
          </a:p>
          <a:p>
            <a:pPr lvl="1" algn="just">
              <a:buFont typeface="Wingdings" panose="05000000000000000000" pitchFamily="2" charset="2"/>
              <a:buChar char="v"/>
            </a:pPr>
            <a:r>
              <a:rPr lang="it-IT" sz="1600" dirty="0"/>
              <a:t>l’</a:t>
            </a:r>
            <a:r>
              <a:rPr lang="it-IT" sz="1600" i="1" dirty="0" err="1"/>
              <a:t>intraneus</a:t>
            </a:r>
            <a:r>
              <a:rPr lang="it-IT" sz="1600" dirty="0"/>
              <a:t>, ossia colui che è interno alla pubblica amministrazione; </a:t>
            </a:r>
          </a:p>
          <a:p>
            <a:pPr lvl="1" algn="just">
              <a:buFont typeface="Wingdings" panose="05000000000000000000" pitchFamily="2" charset="2"/>
              <a:buChar char="v"/>
            </a:pPr>
            <a:r>
              <a:rPr lang="it-IT" sz="1600" dirty="0"/>
              <a:t>l’</a:t>
            </a:r>
            <a:r>
              <a:rPr lang="it-IT" sz="1600" i="1" dirty="0" err="1"/>
              <a:t>extraneus</a:t>
            </a:r>
            <a:r>
              <a:rPr lang="it-IT" sz="1600" dirty="0"/>
              <a:t>, ossia il privato</a:t>
            </a:r>
          </a:p>
          <a:p>
            <a:pPr algn="just">
              <a:buFont typeface="Wingdings" panose="05000000000000000000" pitchFamily="2" charset="2"/>
              <a:buChar char="v"/>
            </a:pPr>
            <a:r>
              <a:rPr lang="it-IT" sz="2000" dirty="0"/>
              <a:t> Si tratta di un reato: </a:t>
            </a:r>
          </a:p>
          <a:p>
            <a:pPr lvl="1" algn="just">
              <a:buFont typeface="Wingdings" panose="05000000000000000000" pitchFamily="2" charset="2"/>
              <a:buChar char="v"/>
            </a:pPr>
            <a:r>
              <a:rPr lang="it-IT" sz="1600" dirty="0"/>
              <a:t>proprio, se visto dal lato del pubblico ufficiale, poiché è necessaria una qualifica determinata per la sua commissione; </a:t>
            </a:r>
          </a:p>
          <a:p>
            <a:pPr lvl="1" algn="just">
              <a:buFont typeface="Wingdings" panose="05000000000000000000" pitchFamily="2" charset="2"/>
              <a:buChar char="v"/>
            </a:pPr>
            <a:r>
              <a:rPr lang="it-IT" sz="1600" dirty="0"/>
              <a:t>comune, poiché può essere commesso da chiunque, se guardato dal lato del privato cittadino; </a:t>
            </a:r>
          </a:p>
          <a:p>
            <a:pPr algn="just">
              <a:buFont typeface="Wingdings" panose="05000000000000000000" pitchFamily="2" charset="2"/>
              <a:buChar char="v"/>
            </a:pPr>
            <a:r>
              <a:rPr lang="it-IT" sz="2000" dirty="0"/>
              <a:t> Nella corruzione impropria il dolo è generico, in quella propria è specifico</a:t>
            </a:r>
          </a:p>
          <a:p>
            <a:pPr algn="just"/>
            <a:endParaRPr lang="it-IT" sz="2000" dirty="0"/>
          </a:p>
        </p:txBody>
      </p:sp>
      <p:pic>
        <p:nvPicPr>
          <p:cNvPr id="4" name="Immagine 3" descr="Immagine che contiene testo, Carattere, Elementi grafici, grafica&#10;&#10;Descrizione generata automaticamente">
            <a:extLst>
              <a:ext uri="{FF2B5EF4-FFF2-40B4-BE49-F238E27FC236}">
                <a16:creationId xmlns:a16="http://schemas.microsoft.com/office/drawing/2014/main" id="{794BA181-AF6A-B524-E561-5218FDB9F7A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99150" y="467312"/>
            <a:ext cx="1472850" cy="609087"/>
          </a:xfrm>
          <a:prstGeom prst="rect">
            <a:avLst/>
          </a:prstGeom>
        </p:spPr>
      </p:pic>
    </p:spTree>
    <p:extLst>
      <p:ext uri="{BB962C8B-B14F-4D97-AF65-F5344CB8AC3E}">
        <p14:creationId xmlns:p14="http://schemas.microsoft.com/office/powerpoint/2010/main" val="40991967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gradFill flip="none" rotWithShape="1">
          <a:gsLst>
            <a:gs pos="63000">
              <a:schemeClr val="accent1">
                <a:lumMod val="5000"/>
                <a:lumOff val="95000"/>
              </a:schemeClr>
            </a:gs>
            <a:gs pos="82000">
              <a:schemeClr val="accent1">
                <a:lumMod val="45000"/>
                <a:lumOff val="55000"/>
              </a:schemeClr>
            </a:gs>
            <a:gs pos="0">
              <a:schemeClr val="bg1"/>
            </a:gs>
            <a:gs pos="100000">
              <a:schemeClr val="accent1">
                <a:lumMod val="30000"/>
                <a:lumOff val="70000"/>
                <a:alpha val="42000"/>
              </a:schemeClr>
            </a:gs>
          </a:gsLst>
          <a:lin ang="5400000" scaled="1"/>
          <a:tileRect/>
        </a:gradFill>
        <a:effectLst/>
      </p:bgPr>
    </p:bg>
    <p:spTree>
      <p:nvGrpSpPr>
        <p:cNvPr id="1" name=""/>
        <p:cNvGrpSpPr/>
        <p:nvPr/>
      </p:nvGrpSpPr>
      <p:grpSpPr>
        <a:xfrm>
          <a:off x="0" y="0"/>
          <a:ext cx="0" cy="0"/>
          <a:chOff x="0" y="0"/>
          <a:chExt cx="0" cy="0"/>
        </a:xfrm>
      </p:grpSpPr>
      <p:sp>
        <p:nvSpPr>
          <p:cNvPr id="6" name="Titolo 1">
            <a:extLst>
              <a:ext uri="{FF2B5EF4-FFF2-40B4-BE49-F238E27FC236}">
                <a16:creationId xmlns:a16="http://schemas.microsoft.com/office/drawing/2014/main" id="{B764FAF0-CEDA-46F9-8A54-BAF152CEA8A0}"/>
              </a:ext>
            </a:extLst>
          </p:cNvPr>
          <p:cNvSpPr txBox="1">
            <a:spLocks/>
          </p:cNvSpPr>
          <p:nvPr/>
        </p:nvSpPr>
        <p:spPr>
          <a:xfrm>
            <a:off x="745989" y="1340768"/>
            <a:ext cx="7772400" cy="5400601"/>
          </a:xfrm>
          <a:prstGeom prst="rect">
            <a:avLst/>
          </a:prstGeom>
        </p:spPr>
        <p:txBody>
          <a:bodyPr vert="horz" lIns="91440" tIns="45720" rIns="91440" bIns="45720" rtlCol="0" anchor="ctr">
            <a:normAutofit/>
          </a:bodyPr>
          <a:lstStyle>
            <a:lvl1pPr algn="l" rtl="0" eaLnBrk="1" fontAlgn="base" hangingPunct="1">
              <a:spcBef>
                <a:spcPct val="0"/>
              </a:spcBef>
              <a:spcAft>
                <a:spcPct val="0"/>
              </a:spcAft>
              <a:defRPr sz="4000" kern="1200" spc="-1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Arial" charset="0"/>
              </a:defRPr>
            </a:lvl2pPr>
            <a:lvl3pPr algn="l" rtl="0" eaLnBrk="1" fontAlgn="base" hangingPunct="1">
              <a:spcBef>
                <a:spcPct val="0"/>
              </a:spcBef>
              <a:spcAft>
                <a:spcPct val="0"/>
              </a:spcAft>
              <a:defRPr sz="4000">
                <a:solidFill>
                  <a:schemeClr val="tx2"/>
                </a:solidFill>
                <a:latin typeface="Arial" charset="0"/>
              </a:defRPr>
            </a:lvl3pPr>
            <a:lvl4pPr algn="l" rtl="0" eaLnBrk="1" fontAlgn="base" hangingPunct="1">
              <a:spcBef>
                <a:spcPct val="0"/>
              </a:spcBef>
              <a:spcAft>
                <a:spcPct val="0"/>
              </a:spcAft>
              <a:defRPr sz="4000">
                <a:solidFill>
                  <a:schemeClr val="tx2"/>
                </a:solidFill>
                <a:latin typeface="Arial" charset="0"/>
              </a:defRPr>
            </a:lvl4pPr>
            <a:lvl5pPr algn="l" rtl="0" eaLnBrk="1" fontAlgn="base" hangingPunct="1">
              <a:spcBef>
                <a:spcPct val="0"/>
              </a:spcBef>
              <a:spcAft>
                <a:spcPct val="0"/>
              </a:spcAft>
              <a:defRPr sz="4000">
                <a:solidFill>
                  <a:schemeClr val="tx2"/>
                </a:solidFill>
                <a:latin typeface="Arial" charset="0"/>
              </a:defRPr>
            </a:lvl5pPr>
            <a:lvl6pPr marL="457200" algn="l" rtl="0" eaLnBrk="1" fontAlgn="base" hangingPunct="1">
              <a:spcBef>
                <a:spcPct val="0"/>
              </a:spcBef>
              <a:spcAft>
                <a:spcPct val="0"/>
              </a:spcAft>
              <a:defRPr sz="4000">
                <a:solidFill>
                  <a:schemeClr val="tx2"/>
                </a:solidFill>
                <a:latin typeface="Arial" charset="0"/>
              </a:defRPr>
            </a:lvl6pPr>
            <a:lvl7pPr marL="914400" algn="l" rtl="0" eaLnBrk="1" fontAlgn="base" hangingPunct="1">
              <a:spcBef>
                <a:spcPct val="0"/>
              </a:spcBef>
              <a:spcAft>
                <a:spcPct val="0"/>
              </a:spcAft>
              <a:defRPr sz="4000">
                <a:solidFill>
                  <a:schemeClr val="tx2"/>
                </a:solidFill>
                <a:latin typeface="Arial" charset="0"/>
              </a:defRPr>
            </a:lvl7pPr>
            <a:lvl8pPr marL="1371600" algn="l" rtl="0" eaLnBrk="1" fontAlgn="base" hangingPunct="1">
              <a:spcBef>
                <a:spcPct val="0"/>
              </a:spcBef>
              <a:spcAft>
                <a:spcPct val="0"/>
              </a:spcAft>
              <a:defRPr sz="4000">
                <a:solidFill>
                  <a:schemeClr val="tx2"/>
                </a:solidFill>
                <a:latin typeface="Arial" charset="0"/>
              </a:defRPr>
            </a:lvl8pPr>
            <a:lvl9pPr marL="1828800" algn="l" rtl="0" eaLnBrk="1" fontAlgn="base" hangingPunct="1">
              <a:spcBef>
                <a:spcPct val="0"/>
              </a:spcBef>
              <a:spcAft>
                <a:spcPct val="0"/>
              </a:spcAft>
              <a:defRPr sz="40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sz="4000" b="0" i="0" u="none" strike="noStrike" kern="1200" cap="none" spc="-100" normalizeH="0" baseline="0" noProof="0" dirty="0">
              <a:ln>
                <a:noFill/>
              </a:ln>
              <a:solidFill>
                <a:srgbClr val="292934"/>
              </a:solidFill>
              <a:effectLst/>
              <a:uLnTx/>
              <a:uFillTx/>
              <a:latin typeface="Arial" charset="0"/>
              <a:ea typeface="+mj-ea"/>
              <a:cs typeface="Arial" charset="0"/>
            </a:endParaRPr>
          </a:p>
        </p:txBody>
      </p:sp>
      <p:pic>
        <p:nvPicPr>
          <p:cNvPr id="9" name="Picture 2" descr="Uer Academy - Per lo sviluppo delle professionalità">
            <a:extLst>
              <a:ext uri="{FF2B5EF4-FFF2-40B4-BE49-F238E27FC236}">
                <a16:creationId xmlns:a16="http://schemas.microsoft.com/office/drawing/2014/main" id="{AFC56CD6-26A2-4360-9DE4-9E6D7C8A801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20072" y="404664"/>
            <a:ext cx="792088" cy="792088"/>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1">
            <a:extLst>
              <a:ext uri="{FF2B5EF4-FFF2-40B4-BE49-F238E27FC236}">
                <a16:creationId xmlns:a16="http://schemas.microsoft.com/office/drawing/2014/main" id="{CEF9BDA0-870C-4159-B735-8B2C876EF180}"/>
              </a:ext>
            </a:extLst>
          </p:cNvPr>
          <p:cNvSpPr>
            <a:spLocks noGrp="1"/>
          </p:cNvSpPr>
          <p:nvPr>
            <p:ph type="title"/>
          </p:nvPr>
        </p:nvSpPr>
        <p:spPr>
          <a:xfrm>
            <a:off x="457200" y="1052736"/>
            <a:ext cx="8229600" cy="648072"/>
          </a:xfrm>
        </p:spPr>
        <p:txBody>
          <a:bodyPr>
            <a:noAutofit/>
          </a:bodyPr>
          <a:lstStyle/>
          <a:p>
            <a:pPr algn="ctr"/>
            <a:r>
              <a:rPr lang="it-IT" sz="2800" dirty="0"/>
              <a:t>Il contrasto al conflitto di interessi</a:t>
            </a:r>
            <a:endParaRPr lang="it-IT" sz="1800" dirty="0"/>
          </a:p>
        </p:txBody>
      </p:sp>
      <p:sp>
        <p:nvSpPr>
          <p:cNvPr id="8" name="Rettangolo con angoli diagonali arrotondati 7">
            <a:extLst>
              <a:ext uri="{FF2B5EF4-FFF2-40B4-BE49-F238E27FC236}">
                <a16:creationId xmlns:a16="http://schemas.microsoft.com/office/drawing/2014/main" id="{2B87F4C5-D677-4FB1-A079-E3B620B35DD8}"/>
              </a:ext>
            </a:extLst>
          </p:cNvPr>
          <p:cNvSpPr/>
          <p:nvPr/>
        </p:nvSpPr>
        <p:spPr>
          <a:xfrm>
            <a:off x="887773" y="1844823"/>
            <a:ext cx="7488832" cy="1136079"/>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sz="1100" b="1" i="0" u="none" strike="noStrike" kern="1200" cap="none" spc="0" normalizeH="0" baseline="0" noProof="0" dirty="0">
                <a:ln>
                  <a:noFill/>
                </a:ln>
                <a:solidFill>
                  <a:srgbClr val="FFFFFF"/>
                </a:solidFill>
                <a:effectLst/>
                <a:uLnTx/>
                <a:uFillTx/>
                <a:latin typeface="Arial"/>
                <a:ea typeface="+mn-ea"/>
                <a:cs typeface="+mn-cs"/>
              </a:rPr>
              <a:t>Corruzione conflitto di interessi</a:t>
            </a:r>
          </a:p>
          <a:p>
            <a:pPr marR="0" lvl="0" algn="ctr" defTabSz="914400" rtl="0" eaLnBrk="1" fontAlgn="base" latinLnBrk="0" hangingPunct="1">
              <a:lnSpc>
                <a:spcPct val="100000"/>
              </a:lnSpc>
              <a:spcBef>
                <a:spcPct val="0"/>
              </a:spcBef>
              <a:spcAft>
                <a:spcPct val="0"/>
              </a:spcAft>
              <a:buClrTx/>
              <a:buSzTx/>
              <a:tabLst/>
              <a:defRPr/>
            </a:pPr>
            <a:r>
              <a:rPr kumimoji="0" lang="it-IT" sz="1100" b="0" i="0" u="none" strike="noStrike" kern="1200" cap="none" spc="0" normalizeH="0" baseline="0" noProof="0" dirty="0">
                <a:ln>
                  <a:noFill/>
                </a:ln>
                <a:solidFill>
                  <a:srgbClr val="FFFFFF"/>
                </a:solidFill>
                <a:effectLst/>
                <a:uLnTx/>
                <a:uFillTx/>
                <a:latin typeface="Arial"/>
                <a:ea typeface="+mn-ea"/>
                <a:cs typeface="+mn-cs"/>
              </a:rPr>
              <a:t>- La corruzione è strettamente legata al conflitto di interessi, poiché nella maggioranza dei casi ha origine da quest’ultimo </a:t>
            </a:r>
          </a:p>
          <a:p>
            <a:pPr lvl="0" algn="ctr"/>
            <a:r>
              <a:rPr lang="it-IT" sz="1100" dirty="0"/>
              <a:t>- In Italia non esiste una normativa organica e completa che regoli il conflitto di interessi</a:t>
            </a:r>
          </a:p>
          <a:p>
            <a:pPr algn="ctr"/>
            <a:r>
              <a:rPr lang="it-IT" sz="1100" dirty="0"/>
              <a:t>- Il conflitto di interessi non è di per sé un illecito, tuttavia sussiste il divieto di partecipare a una procedura se si è a conoscenza di un proprio conflitto di interessi</a:t>
            </a:r>
          </a:p>
        </p:txBody>
      </p:sp>
      <p:sp>
        <p:nvSpPr>
          <p:cNvPr id="10" name="Rettangolo con angoli diagonali arrotondati 9">
            <a:extLst>
              <a:ext uri="{FF2B5EF4-FFF2-40B4-BE49-F238E27FC236}">
                <a16:creationId xmlns:a16="http://schemas.microsoft.com/office/drawing/2014/main" id="{0887532B-B4AA-4EE6-A01D-06E7D46D58E7}"/>
              </a:ext>
            </a:extLst>
          </p:cNvPr>
          <p:cNvSpPr/>
          <p:nvPr/>
        </p:nvSpPr>
        <p:spPr>
          <a:xfrm>
            <a:off x="895825" y="3268933"/>
            <a:ext cx="1019931" cy="2073903"/>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sz="1100" b="1" dirty="0"/>
              <a:t>Tipologie di conflitto di interessi</a:t>
            </a:r>
          </a:p>
        </p:txBody>
      </p:sp>
      <p:sp>
        <p:nvSpPr>
          <p:cNvPr id="11" name="Rettangolo con angoli diagonali arrotondati 10">
            <a:extLst>
              <a:ext uri="{FF2B5EF4-FFF2-40B4-BE49-F238E27FC236}">
                <a16:creationId xmlns:a16="http://schemas.microsoft.com/office/drawing/2014/main" id="{5615366F-817D-4D35-BBC3-251AF53E12FF}"/>
              </a:ext>
            </a:extLst>
          </p:cNvPr>
          <p:cNvSpPr/>
          <p:nvPr/>
        </p:nvSpPr>
        <p:spPr>
          <a:xfrm>
            <a:off x="2267744" y="3268053"/>
            <a:ext cx="6108861" cy="520987"/>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kumimoji="0" lang="it-IT" sz="1100" b="0" i="0" u="none" strike="noStrike" kern="1200" cap="none" spc="0" normalizeH="0" baseline="0" noProof="0" dirty="0">
                <a:ln>
                  <a:noFill/>
                </a:ln>
                <a:solidFill>
                  <a:srgbClr val="FFFFFF"/>
                </a:solidFill>
                <a:effectLst/>
                <a:uLnTx/>
                <a:uFillTx/>
                <a:latin typeface="Arial"/>
                <a:ea typeface="+mn-ea"/>
                <a:cs typeface="+mn-cs"/>
              </a:rPr>
              <a:t>- </a:t>
            </a:r>
            <a:r>
              <a:rPr kumimoji="0" lang="it-IT" sz="1100" b="1" i="0" u="none" strike="noStrike" kern="1200" cap="none" spc="0" normalizeH="0" baseline="0" noProof="0" dirty="0">
                <a:ln>
                  <a:noFill/>
                </a:ln>
                <a:solidFill>
                  <a:srgbClr val="FFFFFF"/>
                </a:solidFill>
                <a:effectLst/>
                <a:uLnTx/>
                <a:uFillTx/>
                <a:latin typeface="Arial"/>
                <a:ea typeface="+mn-ea"/>
                <a:cs typeface="+mn-cs"/>
              </a:rPr>
              <a:t>Reale</a:t>
            </a:r>
            <a:r>
              <a:rPr kumimoji="0" lang="it-IT" sz="1100" b="0" i="0" u="none" strike="noStrike" kern="1200" cap="none" spc="0" normalizeH="0" baseline="0" noProof="0" dirty="0">
                <a:ln>
                  <a:noFill/>
                </a:ln>
                <a:solidFill>
                  <a:srgbClr val="FFFFFF"/>
                </a:solidFill>
                <a:effectLst/>
                <a:uLnTx/>
                <a:uFillTx/>
                <a:latin typeface="Arial"/>
                <a:ea typeface="+mn-ea"/>
                <a:cs typeface="+mn-cs"/>
              </a:rPr>
              <a:t>:</a:t>
            </a:r>
            <a:r>
              <a:rPr lang="it-IT" sz="1100" dirty="0"/>
              <a:t> implica un conflitto attuale tra la missione pubblica e gli interessi privati di un funzionario pubblico</a:t>
            </a:r>
            <a:endParaRPr kumimoji="0" lang="it-IT" sz="1100" b="0" i="0" u="none" strike="noStrike" kern="1200" cap="none" spc="0" normalizeH="0" baseline="0" noProof="0" dirty="0">
              <a:ln>
                <a:noFill/>
              </a:ln>
              <a:solidFill>
                <a:srgbClr val="FFFFFF"/>
              </a:solidFill>
              <a:effectLst/>
              <a:uLnTx/>
              <a:uFillTx/>
              <a:latin typeface="Arial"/>
              <a:ea typeface="+mn-ea"/>
              <a:cs typeface="+mn-cs"/>
            </a:endParaRPr>
          </a:p>
        </p:txBody>
      </p:sp>
      <p:sp>
        <p:nvSpPr>
          <p:cNvPr id="12" name="Rettangolo con angoli diagonali arrotondati 11">
            <a:extLst>
              <a:ext uri="{FF2B5EF4-FFF2-40B4-BE49-F238E27FC236}">
                <a16:creationId xmlns:a16="http://schemas.microsoft.com/office/drawing/2014/main" id="{4923F533-CDCC-4085-A528-156D9D0E4B7D}"/>
              </a:ext>
            </a:extLst>
          </p:cNvPr>
          <p:cNvSpPr/>
          <p:nvPr/>
        </p:nvSpPr>
        <p:spPr>
          <a:xfrm>
            <a:off x="887773" y="5729738"/>
            <a:ext cx="7488832" cy="795606"/>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defTabSz="914400" rtl="0" eaLnBrk="1" fontAlgn="base" latinLnBrk="0" hangingPunct="1">
              <a:lnSpc>
                <a:spcPct val="100000"/>
              </a:lnSpc>
              <a:spcBef>
                <a:spcPct val="0"/>
              </a:spcBef>
              <a:spcAft>
                <a:spcPct val="0"/>
              </a:spcAft>
              <a:buClrTx/>
              <a:buSzTx/>
              <a:tabLst/>
              <a:defRPr/>
            </a:pPr>
            <a:r>
              <a:rPr kumimoji="0" lang="it-IT" sz="1100" b="1" i="0" u="none" strike="noStrike" kern="1200" cap="none" spc="0" normalizeH="0" baseline="0" noProof="0" dirty="0">
                <a:ln>
                  <a:noFill/>
                </a:ln>
                <a:solidFill>
                  <a:srgbClr val="FFFFFF"/>
                </a:solidFill>
                <a:effectLst/>
                <a:uLnTx/>
                <a:uFillTx/>
                <a:latin typeface="Arial"/>
                <a:ea typeface="+mn-ea"/>
                <a:cs typeface="+mn-cs"/>
              </a:rPr>
              <a:t>Conflitto di interessi e abuso d’ufficio</a:t>
            </a:r>
          </a:p>
          <a:p>
            <a:pPr lvl="0" algn="ctr"/>
            <a:r>
              <a:rPr lang="it-IT" sz="1100" dirty="0"/>
              <a:t>- Il reato di abuso d’ufficio punisce il pubblico dipendente che, in una condizione di conflitto di interessi, violando i propri obblighi o doveri, procura a sé o ad altri un ingiusto vantaggio patrimoniale ovvero arreca ad altri un danno ingiusto</a:t>
            </a:r>
            <a:endParaRPr kumimoji="0" lang="it-IT" sz="1100" b="0" i="0" u="none" strike="noStrike" kern="1200" cap="none" spc="0" normalizeH="0" baseline="0" noProof="0" dirty="0">
              <a:ln>
                <a:noFill/>
              </a:ln>
              <a:solidFill>
                <a:srgbClr val="FFFFFF"/>
              </a:solidFill>
              <a:effectLst/>
              <a:uLnTx/>
              <a:uFillTx/>
              <a:latin typeface="Arial"/>
              <a:ea typeface="+mn-ea"/>
              <a:cs typeface="+mn-cs"/>
            </a:endParaRPr>
          </a:p>
        </p:txBody>
      </p:sp>
      <p:sp>
        <p:nvSpPr>
          <p:cNvPr id="13" name="Rettangolo con angoli diagonali arrotondati 12">
            <a:extLst>
              <a:ext uri="{FF2B5EF4-FFF2-40B4-BE49-F238E27FC236}">
                <a16:creationId xmlns:a16="http://schemas.microsoft.com/office/drawing/2014/main" id="{9F4D7214-4A94-4D87-B794-88F2FB3CC679}"/>
              </a:ext>
            </a:extLst>
          </p:cNvPr>
          <p:cNvSpPr/>
          <p:nvPr/>
        </p:nvSpPr>
        <p:spPr>
          <a:xfrm>
            <a:off x="2232327" y="4041068"/>
            <a:ext cx="6108861" cy="520987"/>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kumimoji="0" lang="it-IT" sz="1100" b="0" i="0" u="none" strike="noStrike" kern="1200" cap="none" spc="0" normalizeH="0" baseline="0" noProof="0" dirty="0">
                <a:ln>
                  <a:noFill/>
                </a:ln>
                <a:solidFill>
                  <a:srgbClr val="FFFFFF"/>
                </a:solidFill>
                <a:effectLst/>
                <a:uLnTx/>
                <a:uFillTx/>
                <a:latin typeface="Arial"/>
                <a:ea typeface="+mn-ea"/>
                <a:cs typeface="+mn-cs"/>
              </a:rPr>
              <a:t>- </a:t>
            </a:r>
            <a:r>
              <a:rPr kumimoji="0" lang="it-IT" sz="1100" b="1" i="0" u="none" strike="noStrike" kern="1200" cap="none" spc="0" normalizeH="0" baseline="0" noProof="0" dirty="0">
                <a:ln>
                  <a:noFill/>
                </a:ln>
                <a:solidFill>
                  <a:srgbClr val="FFFFFF"/>
                </a:solidFill>
                <a:effectLst/>
                <a:uLnTx/>
                <a:uFillTx/>
                <a:latin typeface="Arial"/>
                <a:ea typeface="+mn-ea"/>
                <a:cs typeface="+mn-cs"/>
              </a:rPr>
              <a:t>Apparente</a:t>
            </a:r>
            <a:r>
              <a:rPr kumimoji="0" lang="it-IT" sz="1100" b="0" i="0" u="none" strike="noStrike" kern="1200" cap="none" spc="0" normalizeH="0" baseline="0" noProof="0" dirty="0">
                <a:ln>
                  <a:noFill/>
                </a:ln>
                <a:solidFill>
                  <a:srgbClr val="FFFFFF"/>
                </a:solidFill>
                <a:effectLst/>
                <a:uLnTx/>
                <a:uFillTx/>
                <a:latin typeface="Arial"/>
                <a:ea typeface="+mn-ea"/>
                <a:cs typeface="+mn-cs"/>
              </a:rPr>
              <a:t>:</a:t>
            </a:r>
            <a:r>
              <a:rPr lang="it-IT" sz="1100" dirty="0"/>
              <a:t> implica la sola percezione dall’esterno che gli interessi privati di un funzionario pubblico possano influire sull’assolvimento dei suoi obblighi</a:t>
            </a:r>
            <a:endParaRPr kumimoji="0" lang="it-IT" sz="1100" b="0" i="0" u="none" strike="noStrike" kern="1200" cap="none" spc="0" normalizeH="0" baseline="0" noProof="0" dirty="0">
              <a:ln>
                <a:noFill/>
              </a:ln>
              <a:solidFill>
                <a:srgbClr val="FFFFFF"/>
              </a:solidFill>
              <a:effectLst/>
              <a:uLnTx/>
              <a:uFillTx/>
              <a:latin typeface="Arial"/>
              <a:ea typeface="+mn-ea"/>
              <a:cs typeface="+mn-cs"/>
            </a:endParaRPr>
          </a:p>
        </p:txBody>
      </p:sp>
      <p:sp>
        <p:nvSpPr>
          <p:cNvPr id="14" name="Rettangolo con angoli diagonali arrotondati 13">
            <a:extLst>
              <a:ext uri="{FF2B5EF4-FFF2-40B4-BE49-F238E27FC236}">
                <a16:creationId xmlns:a16="http://schemas.microsoft.com/office/drawing/2014/main" id="{2778A656-FAC0-4865-A112-EE22CAC484A5}"/>
              </a:ext>
            </a:extLst>
          </p:cNvPr>
          <p:cNvSpPr/>
          <p:nvPr/>
        </p:nvSpPr>
        <p:spPr>
          <a:xfrm>
            <a:off x="2267742" y="4821850"/>
            <a:ext cx="6108861" cy="520987"/>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kumimoji="0" lang="it-IT" sz="1100" b="0" i="0" u="none" strike="noStrike" kern="1200" cap="none" spc="0" normalizeH="0" baseline="0" noProof="0" dirty="0">
                <a:ln>
                  <a:noFill/>
                </a:ln>
                <a:solidFill>
                  <a:srgbClr val="FFFFFF"/>
                </a:solidFill>
                <a:effectLst/>
                <a:uLnTx/>
                <a:uFillTx/>
                <a:latin typeface="Arial"/>
                <a:ea typeface="+mn-ea"/>
                <a:cs typeface="+mn-cs"/>
              </a:rPr>
              <a:t>- </a:t>
            </a:r>
            <a:r>
              <a:rPr kumimoji="0" lang="it-IT" sz="1100" b="1" i="0" u="none" strike="noStrike" kern="1200" cap="none" spc="0" normalizeH="0" baseline="0" noProof="0" dirty="0">
                <a:ln>
                  <a:noFill/>
                </a:ln>
                <a:solidFill>
                  <a:srgbClr val="FFFFFF"/>
                </a:solidFill>
                <a:effectLst/>
                <a:uLnTx/>
                <a:uFillTx/>
                <a:latin typeface="Arial"/>
                <a:ea typeface="+mn-ea"/>
                <a:cs typeface="+mn-cs"/>
              </a:rPr>
              <a:t>Potenziale</a:t>
            </a:r>
            <a:r>
              <a:rPr kumimoji="0" lang="it-IT" sz="1100" b="0" i="0" u="none" strike="noStrike" kern="1200" cap="none" spc="0" normalizeH="0" baseline="0" noProof="0" dirty="0">
                <a:ln>
                  <a:noFill/>
                </a:ln>
                <a:solidFill>
                  <a:srgbClr val="FFFFFF"/>
                </a:solidFill>
                <a:effectLst/>
                <a:uLnTx/>
                <a:uFillTx/>
                <a:latin typeface="Arial"/>
                <a:ea typeface="+mn-ea"/>
                <a:cs typeface="+mn-cs"/>
              </a:rPr>
              <a:t>:</a:t>
            </a:r>
            <a:r>
              <a:rPr lang="it-IT" sz="1100" dirty="0"/>
              <a:t> si verifica quando un funzionario pubblico ha interessi privati che potrebbero far sorgere un conflitto di interessi se questi assumesse in futuro determinate responsabilità</a:t>
            </a:r>
            <a:endParaRPr kumimoji="0" lang="it-IT" sz="1100" b="0" i="0" u="none" strike="noStrike" kern="1200" cap="none" spc="0" normalizeH="0" baseline="0" noProof="0" dirty="0">
              <a:ln>
                <a:noFill/>
              </a:ln>
              <a:solidFill>
                <a:srgbClr val="FFFFFF"/>
              </a:solidFill>
              <a:effectLst/>
              <a:uLnTx/>
              <a:uFillTx/>
              <a:latin typeface="Arial"/>
              <a:ea typeface="+mn-ea"/>
              <a:cs typeface="+mn-cs"/>
            </a:endParaRPr>
          </a:p>
        </p:txBody>
      </p:sp>
      <p:cxnSp>
        <p:nvCxnSpPr>
          <p:cNvPr id="4" name="Connettore 2 3">
            <a:extLst>
              <a:ext uri="{FF2B5EF4-FFF2-40B4-BE49-F238E27FC236}">
                <a16:creationId xmlns:a16="http://schemas.microsoft.com/office/drawing/2014/main" id="{230FC900-E22F-4243-8711-67AEFB37BFA2}"/>
              </a:ext>
            </a:extLst>
          </p:cNvPr>
          <p:cNvCxnSpPr>
            <a:cxnSpLocks/>
            <a:stCxn id="10" idx="0"/>
            <a:endCxn id="11" idx="2"/>
          </p:cNvCxnSpPr>
          <p:nvPr/>
        </p:nvCxnSpPr>
        <p:spPr>
          <a:xfrm flipV="1">
            <a:off x="1915756" y="3528547"/>
            <a:ext cx="351988" cy="7773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Connettore 2 14">
            <a:extLst>
              <a:ext uri="{FF2B5EF4-FFF2-40B4-BE49-F238E27FC236}">
                <a16:creationId xmlns:a16="http://schemas.microsoft.com/office/drawing/2014/main" id="{DE0835ED-B7FD-4085-A9DF-EBFD0281DEB4}"/>
              </a:ext>
            </a:extLst>
          </p:cNvPr>
          <p:cNvCxnSpPr>
            <a:cxnSpLocks/>
            <a:stCxn id="10" idx="0"/>
            <a:endCxn id="13" idx="2"/>
          </p:cNvCxnSpPr>
          <p:nvPr/>
        </p:nvCxnSpPr>
        <p:spPr>
          <a:xfrm flipV="1">
            <a:off x="1915756" y="4301562"/>
            <a:ext cx="316571" cy="43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Connettore 2 28">
            <a:extLst>
              <a:ext uri="{FF2B5EF4-FFF2-40B4-BE49-F238E27FC236}">
                <a16:creationId xmlns:a16="http://schemas.microsoft.com/office/drawing/2014/main" id="{54DF9B88-0824-47EF-A23E-63EF45A0A74E}"/>
              </a:ext>
            </a:extLst>
          </p:cNvPr>
          <p:cNvCxnSpPr>
            <a:cxnSpLocks/>
            <a:stCxn id="10" idx="0"/>
            <a:endCxn id="14" idx="2"/>
          </p:cNvCxnSpPr>
          <p:nvPr/>
        </p:nvCxnSpPr>
        <p:spPr>
          <a:xfrm>
            <a:off x="1915756" y="4305885"/>
            <a:ext cx="351986" cy="7764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3" name="Immagine 2" descr="Immagine che contiene testo, Carattere, Elementi grafici, grafica&#10;&#10;Descrizione generata automaticamente">
            <a:extLst>
              <a:ext uri="{FF2B5EF4-FFF2-40B4-BE49-F238E27FC236}">
                <a16:creationId xmlns:a16="http://schemas.microsoft.com/office/drawing/2014/main" id="{B8665DC5-8275-CA77-C4B4-84523D317E2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75856" y="499660"/>
            <a:ext cx="1472850" cy="609087"/>
          </a:xfrm>
          <a:prstGeom prst="rect">
            <a:avLst/>
          </a:prstGeom>
        </p:spPr>
      </p:pic>
    </p:spTree>
    <p:extLst>
      <p:ext uri="{BB962C8B-B14F-4D97-AF65-F5344CB8AC3E}">
        <p14:creationId xmlns:p14="http://schemas.microsoft.com/office/powerpoint/2010/main" val="1200114197"/>
      </p:ext>
    </p:extLst>
  </p:cSld>
  <p:clrMapOvr>
    <a:overrideClrMapping bg1="lt1" tx1="dk1" bg2="lt2" tx2="dk2" accent1="accent1" accent2="accent2" accent3="accent3" accent4="accent4" accent5="accent5" accent6="accent6" hlink="hlink" folHlink="folHlink"/>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1">
            <a:extLst>
              <a:ext uri="{FF2B5EF4-FFF2-40B4-BE49-F238E27FC236}">
                <a16:creationId xmlns:a16="http://schemas.microsoft.com/office/drawing/2014/main" id="{B764FAF0-CEDA-46F9-8A54-BAF152CEA8A0}"/>
              </a:ext>
            </a:extLst>
          </p:cNvPr>
          <p:cNvSpPr txBox="1">
            <a:spLocks/>
          </p:cNvSpPr>
          <p:nvPr/>
        </p:nvSpPr>
        <p:spPr>
          <a:xfrm>
            <a:off x="745989" y="1340768"/>
            <a:ext cx="7772400" cy="5400601"/>
          </a:xfrm>
          <a:prstGeom prst="rect">
            <a:avLst/>
          </a:prstGeom>
        </p:spPr>
        <p:txBody>
          <a:bodyPr vert="horz" lIns="91440" tIns="45720" rIns="91440" bIns="45720" rtlCol="0" anchor="ctr">
            <a:normAutofit/>
          </a:bodyPr>
          <a:lstStyle>
            <a:lvl1pPr algn="l" rtl="0" eaLnBrk="1" fontAlgn="base" hangingPunct="1">
              <a:spcBef>
                <a:spcPct val="0"/>
              </a:spcBef>
              <a:spcAft>
                <a:spcPct val="0"/>
              </a:spcAft>
              <a:defRPr sz="4000" kern="1200" spc="-1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Arial" charset="0"/>
              </a:defRPr>
            </a:lvl2pPr>
            <a:lvl3pPr algn="l" rtl="0" eaLnBrk="1" fontAlgn="base" hangingPunct="1">
              <a:spcBef>
                <a:spcPct val="0"/>
              </a:spcBef>
              <a:spcAft>
                <a:spcPct val="0"/>
              </a:spcAft>
              <a:defRPr sz="4000">
                <a:solidFill>
                  <a:schemeClr val="tx2"/>
                </a:solidFill>
                <a:latin typeface="Arial" charset="0"/>
              </a:defRPr>
            </a:lvl3pPr>
            <a:lvl4pPr algn="l" rtl="0" eaLnBrk="1" fontAlgn="base" hangingPunct="1">
              <a:spcBef>
                <a:spcPct val="0"/>
              </a:spcBef>
              <a:spcAft>
                <a:spcPct val="0"/>
              </a:spcAft>
              <a:defRPr sz="4000">
                <a:solidFill>
                  <a:schemeClr val="tx2"/>
                </a:solidFill>
                <a:latin typeface="Arial" charset="0"/>
              </a:defRPr>
            </a:lvl4pPr>
            <a:lvl5pPr algn="l" rtl="0" eaLnBrk="1" fontAlgn="base" hangingPunct="1">
              <a:spcBef>
                <a:spcPct val="0"/>
              </a:spcBef>
              <a:spcAft>
                <a:spcPct val="0"/>
              </a:spcAft>
              <a:defRPr sz="4000">
                <a:solidFill>
                  <a:schemeClr val="tx2"/>
                </a:solidFill>
                <a:latin typeface="Arial" charset="0"/>
              </a:defRPr>
            </a:lvl5pPr>
            <a:lvl6pPr marL="457200" algn="l" rtl="0" eaLnBrk="1" fontAlgn="base" hangingPunct="1">
              <a:spcBef>
                <a:spcPct val="0"/>
              </a:spcBef>
              <a:spcAft>
                <a:spcPct val="0"/>
              </a:spcAft>
              <a:defRPr sz="4000">
                <a:solidFill>
                  <a:schemeClr val="tx2"/>
                </a:solidFill>
                <a:latin typeface="Arial" charset="0"/>
              </a:defRPr>
            </a:lvl6pPr>
            <a:lvl7pPr marL="914400" algn="l" rtl="0" eaLnBrk="1" fontAlgn="base" hangingPunct="1">
              <a:spcBef>
                <a:spcPct val="0"/>
              </a:spcBef>
              <a:spcAft>
                <a:spcPct val="0"/>
              </a:spcAft>
              <a:defRPr sz="4000">
                <a:solidFill>
                  <a:schemeClr val="tx2"/>
                </a:solidFill>
                <a:latin typeface="Arial" charset="0"/>
              </a:defRPr>
            </a:lvl7pPr>
            <a:lvl8pPr marL="1371600" algn="l" rtl="0" eaLnBrk="1" fontAlgn="base" hangingPunct="1">
              <a:spcBef>
                <a:spcPct val="0"/>
              </a:spcBef>
              <a:spcAft>
                <a:spcPct val="0"/>
              </a:spcAft>
              <a:defRPr sz="4000">
                <a:solidFill>
                  <a:schemeClr val="tx2"/>
                </a:solidFill>
                <a:latin typeface="Arial" charset="0"/>
              </a:defRPr>
            </a:lvl8pPr>
            <a:lvl9pPr marL="1828800" algn="l" rtl="0" eaLnBrk="1" fontAlgn="base" hangingPunct="1">
              <a:spcBef>
                <a:spcPct val="0"/>
              </a:spcBef>
              <a:spcAft>
                <a:spcPct val="0"/>
              </a:spcAft>
              <a:defRPr sz="4000">
                <a:solidFill>
                  <a:schemeClr val="tx2"/>
                </a:solidFill>
                <a:latin typeface="Arial" charset="0"/>
              </a:defRPr>
            </a:lvl9pPr>
          </a:lstStyle>
          <a:p>
            <a:pPr algn="ctr">
              <a:defRPr/>
            </a:pPr>
            <a:endParaRPr lang="it-IT" dirty="0">
              <a:solidFill>
                <a:schemeClr val="tx1"/>
              </a:solidFill>
              <a:latin typeface="Arial" charset="0"/>
              <a:ea typeface="+mn-ea"/>
              <a:cs typeface="Arial" charset="0"/>
            </a:endParaRPr>
          </a:p>
        </p:txBody>
      </p:sp>
      <p:pic>
        <p:nvPicPr>
          <p:cNvPr id="9" name="Picture 2" descr="Uer Academy - Per lo sviluppo delle professionalità">
            <a:extLst>
              <a:ext uri="{FF2B5EF4-FFF2-40B4-BE49-F238E27FC236}">
                <a16:creationId xmlns:a16="http://schemas.microsoft.com/office/drawing/2014/main" id="{AFC56CD6-26A2-4360-9DE4-9E6D7C8A801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20072" y="404664"/>
            <a:ext cx="792088" cy="792088"/>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1">
            <a:extLst>
              <a:ext uri="{FF2B5EF4-FFF2-40B4-BE49-F238E27FC236}">
                <a16:creationId xmlns:a16="http://schemas.microsoft.com/office/drawing/2014/main" id="{CEF9BDA0-870C-4159-B735-8B2C876EF180}"/>
              </a:ext>
            </a:extLst>
          </p:cNvPr>
          <p:cNvSpPr>
            <a:spLocks noGrp="1"/>
          </p:cNvSpPr>
          <p:nvPr>
            <p:ph type="title"/>
          </p:nvPr>
        </p:nvSpPr>
        <p:spPr>
          <a:xfrm>
            <a:off x="0" y="1052736"/>
            <a:ext cx="9144000" cy="936104"/>
          </a:xfrm>
        </p:spPr>
        <p:txBody>
          <a:bodyPr>
            <a:noAutofit/>
          </a:bodyPr>
          <a:lstStyle/>
          <a:p>
            <a:pPr algn="ctr"/>
            <a:r>
              <a:rPr lang="it-IT" sz="2800" dirty="0"/>
              <a:t>Le nuove tecnologie per la prevenzione  della corruzione</a:t>
            </a:r>
            <a:br>
              <a:rPr lang="it-IT" sz="2800" dirty="0"/>
            </a:br>
            <a:r>
              <a:rPr lang="it-IT" sz="1800" dirty="0"/>
              <a:t>Big data e I.A.</a:t>
            </a:r>
          </a:p>
        </p:txBody>
      </p:sp>
      <p:sp>
        <p:nvSpPr>
          <p:cNvPr id="3" name="Segnaposto contenuto 2">
            <a:extLst>
              <a:ext uri="{FF2B5EF4-FFF2-40B4-BE49-F238E27FC236}">
                <a16:creationId xmlns:a16="http://schemas.microsoft.com/office/drawing/2014/main" id="{87AEFAAF-2725-4119-8F84-E74BEF337735}"/>
              </a:ext>
            </a:extLst>
          </p:cNvPr>
          <p:cNvSpPr>
            <a:spLocks noGrp="1"/>
          </p:cNvSpPr>
          <p:nvPr>
            <p:ph idx="1"/>
          </p:nvPr>
        </p:nvSpPr>
        <p:spPr>
          <a:xfrm>
            <a:off x="457200" y="2204864"/>
            <a:ext cx="8229600" cy="4272136"/>
          </a:xfrm>
        </p:spPr>
        <p:txBody>
          <a:bodyPr/>
          <a:lstStyle/>
          <a:p>
            <a:pPr algn="just">
              <a:buFont typeface="Wingdings" panose="05000000000000000000" pitchFamily="2" charset="2"/>
              <a:buChar char="v"/>
            </a:pPr>
            <a:r>
              <a:rPr lang="it-IT" sz="2000" dirty="0"/>
              <a:t> Per la prevenzione alla corruzione ci si avvale sempre di più delle nuove tecnologie, indispensabili nell’individuazione di aree sensibili ai fenomeni corruttivi e al conflitto d’interessi</a:t>
            </a:r>
          </a:p>
          <a:p>
            <a:pPr algn="just">
              <a:buFont typeface="Wingdings" panose="05000000000000000000" pitchFamily="2" charset="2"/>
              <a:buChar char="v"/>
            </a:pPr>
            <a:r>
              <a:rPr lang="it-IT" sz="2000" dirty="0"/>
              <a:t> L’ausilio dei big data </a:t>
            </a:r>
            <a:r>
              <a:rPr lang="it-IT" sz="2000" dirty="0" err="1"/>
              <a:t>analytics</a:t>
            </a:r>
            <a:r>
              <a:rPr lang="it-IT" sz="2000" dirty="0"/>
              <a:t> e dell’intelligenza artificiale può incidere in maniera profonda, non solo per ciò che riguarda l’individuazione di reati già commessi, ma nella prevenzione degli stessi, con controlli più severi, al fine di evitare ab origine quei conflitti di interessi che generalmente sono alla base di fenomeni corruttivi</a:t>
            </a:r>
          </a:p>
          <a:p>
            <a:pPr algn="just">
              <a:buFont typeface="Wingdings" panose="05000000000000000000" pitchFamily="2" charset="2"/>
              <a:buChar char="v"/>
            </a:pPr>
            <a:r>
              <a:rPr lang="it-IT" sz="2000" dirty="0"/>
              <a:t> L’utilizzo massivo dei dati può, tuttavia, facilmente deviare nell’impiego distorto, ovvero indiscriminato degli stessi, con conseguente lesione di diritti costituzionalmente tutelati, con pericolo di discriminazioni e violazioni del diritto alla privacy</a:t>
            </a:r>
          </a:p>
        </p:txBody>
      </p:sp>
      <p:pic>
        <p:nvPicPr>
          <p:cNvPr id="4" name="Immagine 3" descr="Immagine che contiene testo, Carattere, Elementi grafici, grafica&#10;&#10;Descrizione generata automaticamente">
            <a:extLst>
              <a:ext uri="{FF2B5EF4-FFF2-40B4-BE49-F238E27FC236}">
                <a16:creationId xmlns:a16="http://schemas.microsoft.com/office/drawing/2014/main" id="{EEEB1A74-216D-9A4C-76FE-E817B3AF178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87504" y="496164"/>
            <a:ext cx="1472850" cy="609087"/>
          </a:xfrm>
          <a:prstGeom prst="rect">
            <a:avLst/>
          </a:prstGeom>
        </p:spPr>
      </p:pic>
    </p:spTree>
    <p:extLst>
      <p:ext uri="{BB962C8B-B14F-4D97-AF65-F5344CB8AC3E}">
        <p14:creationId xmlns:p14="http://schemas.microsoft.com/office/powerpoint/2010/main" val="11026841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1">
            <a:extLst>
              <a:ext uri="{FF2B5EF4-FFF2-40B4-BE49-F238E27FC236}">
                <a16:creationId xmlns:a16="http://schemas.microsoft.com/office/drawing/2014/main" id="{B764FAF0-CEDA-46F9-8A54-BAF152CEA8A0}"/>
              </a:ext>
            </a:extLst>
          </p:cNvPr>
          <p:cNvSpPr txBox="1">
            <a:spLocks/>
          </p:cNvSpPr>
          <p:nvPr/>
        </p:nvSpPr>
        <p:spPr>
          <a:xfrm>
            <a:off x="745989" y="1340768"/>
            <a:ext cx="7772400" cy="5400601"/>
          </a:xfrm>
          <a:prstGeom prst="rect">
            <a:avLst/>
          </a:prstGeom>
        </p:spPr>
        <p:txBody>
          <a:bodyPr vert="horz" lIns="91440" tIns="45720" rIns="91440" bIns="45720" rtlCol="0" anchor="ctr">
            <a:normAutofit/>
          </a:bodyPr>
          <a:lstStyle>
            <a:lvl1pPr algn="l" rtl="0" eaLnBrk="1" fontAlgn="base" hangingPunct="1">
              <a:spcBef>
                <a:spcPct val="0"/>
              </a:spcBef>
              <a:spcAft>
                <a:spcPct val="0"/>
              </a:spcAft>
              <a:defRPr sz="4000" kern="1200" spc="-1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Arial" charset="0"/>
              </a:defRPr>
            </a:lvl2pPr>
            <a:lvl3pPr algn="l" rtl="0" eaLnBrk="1" fontAlgn="base" hangingPunct="1">
              <a:spcBef>
                <a:spcPct val="0"/>
              </a:spcBef>
              <a:spcAft>
                <a:spcPct val="0"/>
              </a:spcAft>
              <a:defRPr sz="4000">
                <a:solidFill>
                  <a:schemeClr val="tx2"/>
                </a:solidFill>
                <a:latin typeface="Arial" charset="0"/>
              </a:defRPr>
            </a:lvl3pPr>
            <a:lvl4pPr algn="l" rtl="0" eaLnBrk="1" fontAlgn="base" hangingPunct="1">
              <a:spcBef>
                <a:spcPct val="0"/>
              </a:spcBef>
              <a:spcAft>
                <a:spcPct val="0"/>
              </a:spcAft>
              <a:defRPr sz="4000">
                <a:solidFill>
                  <a:schemeClr val="tx2"/>
                </a:solidFill>
                <a:latin typeface="Arial" charset="0"/>
              </a:defRPr>
            </a:lvl4pPr>
            <a:lvl5pPr algn="l" rtl="0" eaLnBrk="1" fontAlgn="base" hangingPunct="1">
              <a:spcBef>
                <a:spcPct val="0"/>
              </a:spcBef>
              <a:spcAft>
                <a:spcPct val="0"/>
              </a:spcAft>
              <a:defRPr sz="4000">
                <a:solidFill>
                  <a:schemeClr val="tx2"/>
                </a:solidFill>
                <a:latin typeface="Arial" charset="0"/>
              </a:defRPr>
            </a:lvl5pPr>
            <a:lvl6pPr marL="457200" algn="l" rtl="0" eaLnBrk="1" fontAlgn="base" hangingPunct="1">
              <a:spcBef>
                <a:spcPct val="0"/>
              </a:spcBef>
              <a:spcAft>
                <a:spcPct val="0"/>
              </a:spcAft>
              <a:defRPr sz="4000">
                <a:solidFill>
                  <a:schemeClr val="tx2"/>
                </a:solidFill>
                <a:latin typeface="Arial" charset="0"/>
              </a:defRPr>
            </a:lvl6pPr>
            <a:lvl7pPr marL="914400" algn="l" rtl="0" eaLnBrk="1" fontAlgn="base" hangingPunct="1">
              <a:spcBef>
                <a:spcPct val="0"/>
              </a:spcBef>
              <a:spcAft>
                <a:spcPct val="0"/>
              </a:spcAft>
              <a:defRPr sz="4000">
                <a:solidFill>
                  <a:schemeClr val="tx2"/>
                </a:solidFill>
                <a:latin typeface="Arial" charset="0"/>
              </a:defRPr>
            </a:lvl7pPr>
            <a:lvl8pPr marL="1371600" algn="l" rtl="0" eaLnBrk="1" fontAlgn="base" hangingPunct="1">
              <a:spcBef>
                <a:spcPct val="0"/>
              </a:spcBef>
              <a:spcAft>
                <a:spcPct val="0"/>
              </a:spcAft>
              <a:defRPr sz="4000">
                <a:solidFill>
                  <a:schemeClr val="tx2"/>
                </a:solidFill>
                <a:latin typeface="Arial" charset="0"/>
              </a:defRPr>
            </a:lvl8pPr>
            <a:lvl9pPr marL="1828800" algn="l" rtl="0" eaLnBrk="1" fontAlgn="base" hangingPunct="1">
              <a:spcBef>
                <a:spcPct val="0"/>
              </a:spcBef>
              <a:spcAft>
                <a:spcPct val="0"/>
              </a:spcAft>
              <a:defRPr sz="4000">
                <a:solidFill>
                  <a:schemeClr val="tx2"/>
                </a:solidFill>
                <a:latin typeface="Arial" charset="0"/>
              </a:defRPr>
            </a:lvl9pPr>
          </a:lstStyle>
          <a:p>
            <a:pPr algn="ctr">
              <a:defRPr/>
            </a:pPr>
            <a:endParaRPr lang="it-IT" dirty="0">
              <a:solidFill>
                <a:schemeClr val="tx1"/>
              </a:solidFill>
              <a:latin typeface="Arial" charset="0"/>
              <a:ea typeface="+mn-ea"/>
              <a:cs typeface="Arial" charset="0"/>
            </a:endParaRPr>
          </a:p>
        </p:txBody>
      </p:sp>
      <p:pic>
        <p:nvPicPr>
          <p:cNvPr id="9" name="Picture 2" descr="Uer Academy - Per lo sviluppo delle professionalità">
            <a:extLst>
              <a:ext uri="{FF2B5EF4-FFF2-40B4-BE49-F238E27FC236}">
                <a16:creationId xmlns:a16="http://schemas.microsoft.com/office/drawing/2014/main" id="{AFC56CD6-26A2-4360-9DE4-9E6D7C8A801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20072" y="404664"/>
            <a:ext cx="792088" cy="792088"/>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1">
            <a:extLst>
              <a:ext uri="{FF2B5EF4-FFF2-40B4-BE49-F238E27FC236}">
                <a16:creationId xmlns:a16="http://schemas.microsoft.com/office/drawing/2014/main" id="{CEF9BDA0-870C-4159-B735-8B2C876EF180}"/>
              </a:ext>
            </a:extLst>
          </p:cNvPr>
          <p:cNvSpPr>
            <a:spLocks noGrp="1"/>
          </p:cNvSpPr>
          <p:nvPr>
            <p:ph type="title"/>
          </p:nvPr>
        </p:nvSpPr>
        <p:spPr>
          <a:xfrm>
            <a:off x="0" y="1052736"/>
            <a:ext cx="9144000" cy="936104"/>
          </a:xfrm>
        </p:spPr>
        <p:txBody>
          <a:bodyPr>
            <a:noAutofit/>
          </a:bodyPr>
          <a:lstStyle/>
          <a:p>
            <a:pPr algn="ctr"/>
            <a:r>
              <a:rPr lang="it-IT" sz="2800" dirty="0"/>
              <a:t>Le nuove tecnologie per la prevenzione  della corruzione</a:t>
            </a:r>
            <a:br>
              <a:rPr lang="it-IT" sz="2800" dirty="0"/>
            </a:br>
            <a:r>
              <a:rPr lang="it-IT" sz="1800" dirty="0"/>
              <a:t>Big data e I.A.</a:t>
            </a:r>
          </a:p>
        </p:txBody>
      </p:sp>
      <p:sp>
        <p:nvSpPr>
          <p:cNvPr id="10" name="Rettangolo con angoli ritagliati in diagonale 9">
            <a:extLst>
              <a:ext uri="{FF2B5EF4-FFF2-40B4-BE49-F238E27FC236}">
                <a16:creationId xmlns:a16="http://schemas.microsoft.com/office/drawing/2014/main" id="{1739D521-30C6-4059-8C7F-A30915B16137}"/>
              </a:ext>
            </a:extLst>
          </p:cNvPr>
          <p:cNvSpPr/>
          <p:nvPr/>
        </p:nvSpPr>
        <p:spPr>
          <a:xfrm>
            <a:off x="3260589" y="2107783"/>
            <a:ext cx="2743200" cy="513145"/>
          </a:xfrm>
          <a:prstGeom prst="snip2DiagRect">
            <a:avLst/>
          </a:prstGeom>
          <a:solidFill>
            <a:schemeClr val="accent2"/>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Big data </a:t>
            </a:r>
            <a:r>
              <a:rPr lang="it-IT" sz="1200" dirty="0" err="1"/>
              <a:t>analytics</a:t>
            </a:r>
            <a:endParaRPr lang="it-IT" sz="1200" dirty="0"/>
          </a:p>
        </p:txBody>
      </p:sp>
      <p:sp>
        <p:nvSpPr>
          <p:cNvPr id="11" name="Rettangolo con angoli ritagliati in diagonale 10">
            <a:extLst>
              <a:ext uri="{FF2B5EF4-FFF2-40B4-BE49-F238E27FC236}">
                <a16:creationId xmlns:a16="http://schemas.microsoft.com/office/drawing/2014/main" id="{4C2F7DD3-47A5-40B5-ACA1-89DC0BED03BA}"/>
              </a:ext>
            </a:extLst>
          </p:cNvPr>
          <p:cNvSpPr/>
          <p:nvPr/>
        </p:nvSpPr>
        <p:spPr>
          <a:xfrm>
            <a:off x="745989" y="2987863"/>
            <a:ext cx="7772400" cy="729169"/>
          </a:xfrm>
          <a:prstGeom prst="snip2DiagRect">
            <a:avLst/>
          </a:prstGeom>
          <a:solidFill>
            <a:schemeClr val="accent2"/>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Enormi volumi di dati strutturati (ad es. data access delle PP.AA.) e non strutturati (ad es. i dati provenienti dai social media), che se correttamente analizzati permettono di prevedere e anticipare fenomeni futuri</a:t>
            </a:r>
          </a:p>
        </p:txBody>
      </p:sp>
      <p:cxnSp>
        <p:nvCxnSpPr>
          <p:cNvPr id="12" name="Connettore 2 11">
            <a:extLst>
              <a:ext uri="{FF2B5EF4-FFF2-40B4-BE49-F238E27FC236}">
                <a16:creationId xmlns:a16="http://schemas.microsoft.com/office/drawing/2014/main" id="{EAF63232-C48F-4709-9A7A-4DA3A7BFBF8D}"/>
              </a:ext>
            </a:extLst>
          </p:cNvPr>
          <p:cNvCxnSpPr>
            <a:cxnSpLocks/>
            <a:stCxn id="10" idx="1"/>
            <a:endCxn id="11" idx="3"/>
          </p:cNvCxnSpPr>
          <p:nvPr/>
        </p:nvCxnSpPr>
        <p:spPr>
          <a:xfrm>
            <a:off x="4632189" y="2620928"/>
            <a:ext cx="0" cy="3669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Connettore 2 14">
            <a:extLst>
              <a:ext uri="{FF2B5EF4-FFF2-40B4-BE49-F238E27FC236}">
                <a16:creationId xmlns:a16="http://schemas.microsoft.com/office/drawing/2014/main" id="{547A55C7-29ED-4034-97B6-57DF3B6C27BE}"/>
              </a:ext>
            </a:extLst>
          </p:cNvPr>
          <p:cNvCxnSpPr>
            <a:cxnSpLocks/>
          </p:cNvCxnSpPr>
          <p:nvPr/>
        </p:nvCxnSpPr>
        <p:spPr>
          <a:xfrm>
            <a:off x="4632189" y="3717032"/>
            <a:ext cx="0" cy="3669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Rettangolo con angoli ritagliati in diagonale 15">
            <a:extLst>
              <a:ext uri="{FF2B5EF4-FFF2-40B4-BE49-F238E27FC236}">
                <a16:creationId xmlns:a16="http://schemas.microsoft.com/office/drawing/2014/main" id="{CD25E750-2F9B-4F10-A1E1-360E505D01A2}"/>
              </a:ext>
            </a:extLst>
          </p:cNvPr>
          <p:cNvSpPr/>
          <p:nvPr/>
        </p:nvSpPr>
        <p:spPr>
          <a:xfrm>
            <a:off x="743677" y="4083967"/>
            <a:ext cx="7772400" cy="785193"/>
          </a:xfrm>
          <a:prstGeom prst="snip2DiagRect">
            <a:avLst/>
          </a:prstGeom>
          <a:solidFill>
            <a:schemeClr val="accent2"/>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solidFill>
                  <a:srgbClr val="A20000"/>
                </a:solidFill>
              </a:rPr>
              <a:t>Intelligenza artificiale</a:t>
            </a:r>
          </a:p>
          <a:p>
            <a:pPr algn="ctr"/>
            <a:r>
              <a:rPr lang="it-IT" sz="1200" dirty="0"/>
              <a:t>insieme di tecnologie che consentono alla macchina di percepire, pianificare </a:t>
            </a:r>
            <a:r>
              <a:rPr lang="it-IT" sz="1200" dirty="0" err="1"/>
              <a:t>com</a:t>
            </a:r>
            <a:r>
              <a:rPr lang="it-IT" sz="1200" dirty="0"/>
              <a:t>-prendere, agire e apprende-re con livelli di intelligenza simili a quelli umani</a:t>
            </a:r>
          </a:p>
        </p:txBody>
      </p:sp>
      <p:cxnSp>
        <p:nvCxnSpPr>
          <p:cNvPr id="17" name="Connettore 2 16">
            <a:extLst>
              <a:ext uri="{FF2B5EF4-FFF2-40B4-BE49-F238E27FC236}">
                <a16:creationId xmlns:a16="http://schemas.microsoft.com/office/drawing/2014/main" id="{032E9559-CCC6-438E-90BB-67015FAE2892}"/>
              </a:ext>
            </a:extLst>
          </p:cNvPr>
          <p:cNvCxnSpPr>
            <a:cxnSpLocks/>
          </p:cNvCxnSpPr>
          <p:nvPr/>
        </p:nvCxnSpPr>
        <p:spPr>
          <a:xfrm>
            <a:off x="4632189" y="4869160"/>
            <a:ext cx="0" cy="3669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Rettangolo con angoli ritagliati in diagonale 17">
            <a:extLst>
              <a:ext uri="{FF2B5EF4-FFF2-40B4-BE49-F238E27FC236}">
                <a16:creationId xmlns:a16="http://schemas.microsoft.com/office/drawing/2014/main" id="{59E54DB4-14CD-4543-B591-5F8726FAD5C1}"/>
              </a:ext>
            </a:extLst>
          </p:cNvPr>
          <p:cNvSpPr/>
          <p:nvPr/>
        </p:nvSpPr>
        <p:spPr>
          <a:xfrm>
            <a:off x="743677" y="5236095"/>
            <a:ext cx="7772400" cy="785193"/>
          </a:xfrm>
          <a:prstGeom prst="snip2DiagRect">
            <a:avLst/>
          </a:prstGeom>
          <a:solidFill>
            <a:schemeClr val="accent2"/>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solidFill>
                  <a:srgbClr val="A20000"/>
                </a:solidFill>
              </a:rPr>
              <a:t>Machine </a:t>
            </a:r>
            <a:r>
              <a:rPr lang="it-IT" sz="1200" dirty="0" err="1">
                <a:solidFill>
                  <a:srgbClr val="A20000"/>
                </a:solidFill>
              </a:rPr>
              <a:t>learning</a:t>
            </a:r>
            <a:r>
              <a:rPr lang="it-IT" sz="1200" dirty="0"/>
              <a:t> </a:t>
            </a:r>
          </a:p>
          <a:p>
            <a:pPr algn="ctr"/>
            <a:r>
              <a:rPr lang="it-IT" sz="1200" dirty="0"/>
              <a:t>capacità della macchina di seguire un percorso non lineare, ma stabilito dall’esperienza acquisita dalla stessa</a:t>
            </a:r>
          </a:p>
        </p:txBody>
      </p:sp>
      <p:pic>
        <p:nvPicPr>
          <p:cNvPr id="3" name="Immagine 2" descr="Immagine che contiene testo, Carattere, Elementi grafici, grafica&#10;&#10;Descrizione generata automaticamente">
            <a:extLst>
              <a:ext uri="{FF2B5EF4-FFF2-40B4-BE49-F238E27FC236}">
                <a16:creationId xmlns:a16="http://schemas.microsoft.com/office/drawing/2014/main" id="{FAE3E451-2961-5F6A-1E17-CED2D03940C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87504" y="476347"/>
            <a:ext cx="1472850" cy="609087"/>
          </a:xfrm>
          <a:prstGeom prst="rect">
            <a:avLst/>
          </a:prstGeom>
        </p:spPr>
      </p:pic>
    </p:spTree>
    <p:extLst>
      <p:ext uri="{BB962C8B-B14F-4D97-AF65-F5344CB8AC3E}">
        <p14:creationId xmlns:p14="http://schemas.microsoft.com/office/powerpoint/2010/main" val="166509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1">
            <a:extLst>
              <a:ext uri="{FF2B5EF4-FFF2-40B4-BE49-F238E27FC236}">
                <a16:creationId xmlns:a16="http://schemas.microsoft.com/office/drawing/2014/main" id="{B764FAF0-CEDA-46F9-8A54-BAF152CEA8A0}"/>
              </a:ext>
            </a:extLst>
          </p:cNvPr>
          <p:cNvSpPr txBox="1">
            <a:spLocks/>
          </p:cNvSpPr>
          <p:nvPr/>
        </p:nvSpPr>
        <p:spPr>
          <a:xfrm>
            <a:off x="745989" y="1340768"/>
            <a:ext cx="7772400" cy="5400601"/>
          </a:xfrm>
          <a:prstGeom prst="rect">
            <a:avLst/>
          </a:prstGeom>
        </p:spPr>
        <p:txBody>
          <a:bodyPr vert="horz" lIns="91440" tIns="45720" rIns="91440" bIns="45720" rtlCol="0" anchor="ctr">
            <a:normAutofit/>
          </a:bodyPr>
          <a:lstStyle>
            <a:lvl1pPr algn="l" rtl="0" eaLnBrk="1" fontAlgn="base" hangingPunct="1">
              <a:spcBef>
                <a:spcPct val="0"/>
              </a:spcBef>
              <a:spcAft>
                <a:spcPct val="0"/>
              </a:spcAft>
              <a:defRPr sz="4000" kern="1200" spc="-1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Arial" charset="0"/>
              </a:defRPr>
            </a:lvl2pPr>
            <a:lvl3pPr algn="l" rtl="0" eaLnBrk="1" fontAlgn="base" hangingPunct="1">
              <a:spcBef>
                <a:spcPct val="0"/>
              </a:spcBef>
              <a:spcAft>
                <a:spcPct val="0"/>
              </a:spcAft>
              <a:defRPr sz="4000">
                <a:solidFill>
                  <a:schemeClr val="tx2"/>
                </a:solidFill>
                <a:latin typeface="Arial" charset="0"/>
              </a:defRPr>
            </a:lvl3pPr>
            <a:lvl4pPr algn="l" rtl="0" eaLnBrk="1" fontAlgn="base" hangingPunct="1">
              <a:spcBef>
                <a:spcPct val="0"/>
              </a:spcBef>
              <a:spcAft>
                <a:spcPct val="0"/>
              </a:spcAft>
              <a:defRPr sz="4000">
                <a:solidFill>
                  <a:schemeClr val="tx2"/>
                </a:solidFill>
                <a:latin typeface="Arial" charset="0"/>
              </a:defRPr>
            </a:lvl4pPr>
            <a:lvl5pPr algn="l" rtl="0" eaLnBrk="1" fontAlgn="base" hangingPunct="1">
              <a:spcBef>
                <a:spcPct val="0"/>
              </a:spcBef>
              <a:spcAft>
                <a:spcPct val="0"/>
              </a:spcAft>
              <a:defRPr sz="4000">
                <a:solidFill>
                  <a:schemeClr val="tx2"/>
                </a:solidFill>
                <a:latin typeface="Arial" charset="0"/>
              </a:defRPr>
            </a:lvl5pPr>
            <a:lvl6pPr marL="457200" algn="l" rtl="0" eaLnBrk="1" fontAlgn="base" hangingPunct="1">
              <a:spcBef>
                <a:spcPct val="0"/>
              </a:spcBef>
              <a:spcAft>
                <a:spcPct val="0"/>
              </a:spcAft>
              <a:defRPr sz="4000">
                <a:solidFill>
                  <a:schemeClr val="tx2"/>
                </a:solidFill>
                <a:latin typeface="Arial" charset="0"/>
              </a:defRPr>
            </a:lvl6pPr>
            <a:lvl7pPr marL="914400" algn="l" rtl="0" eaLnBrk="1" fontAlgn="base" hangingPunct="1">
              <a:spcBef>
                <a:spcPct val="0"/>
              </a:spcBef>
              <a:spcAft>
                <a:spcPct val="0"/>
              </a:spcAft>
              <a:defRPr sz="4000">
                <a:solidFill>
                  <a:schemeClr val="tx2"/>
                </a:solidFill>
                <a:latin typeface="Arial" charset="0"/>
              </a:defRPr>
            </a:lvl7pPr>
            <a:lvl8pPr marL="1371600" algn="l" rtl="0" eaLnBrk="1" fontAlgn="base" hangingPunct="1">
              <a:spcBef>
                <a:spcPct val="0"/>
              </a:spcBef>
              <a:spcAft>
                <a:spcPct val="0"/>
              </a:spcAft>
              <a:defRPr sz="4000">
                <a:solidFill>
                  <a:schemeClr val="tx2"/>
                </a:solidFill>
                <a:latin typeface="Arial" charset="0"/>
              </a:defRPr>
            </a:lvl8pPr>
            <a:lvl9pPr marL="1828800" algn="l" rtl="0" eaLnBrk="1" fontAlgn="base" hangingPunct="1">
              <a:spcBef>
                <a:spcPct val="0"/>
              </a:spcBef>
              <a:spcAft>
                <a:spcPct val="0"/>
              </a:spcAft>
              <a:defRPr sz="4000">
                <a:solidFill>
                  <a:schemeClr val="tx2"/>
                </a:solidFill>
                <a:latin typeface="Arial" charset="0"/>
              </a:defRPr>
            </a:lvl9pPr>
          </a:lstStyle>
          <a:p>
            <a:pPr algn="ctr">
              <a:defRPr/>
            </a:pPr>
            <a:endParaRPr lang="it-IT" dirty="0">
              <a:solidFill>
                <a:schemeClr val="tx1"/>
              </a:solidFill>
              <a:latin typeface="Arial" charset="0"/>
              <a:ea typeface="+mn-ea"/>
              <a:cs typeface="Arial" charset="0"/>
            </a:endParaRPr>
          </a:p>
        </p:txBody>
      </p:sp>
      <p:pic>
        <p:nvPicPr>
          <p:cNvPr id="9" name="Picture 2" descr="Uer Academy - Per lo sviluppo delle professionalità">
            <a:extLst>
              <a:ext uri="{FF2B5EF4-FFF2-40B4-BE49-F238E27FC236}">
                <a16:creationId xmlns:a16="http://schemas.microsoft.com/office/drawing/2014/main" id="{AFC56CD6-26A2-4360-9DE4-9E6D7C8A801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20072" y="404664"/>
            <a:ext cx="792088" cy="792088"/>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1">
            <a:extLst>
              <a:ext uri="{FF2B5EF4-FFF2-40B4-BE49-F238E27FC236}">
                <a16:creationId xmlns:a16="http://schemas.microsoft.com/office/drawing/2014/main" id="{CEF9BDA0-870C-4159-B735-8B2C876EF180}"/>
              </a:ext>
            </a:extLst>
          </p:cNvPr>
          <p:cNvSpPr>
            <a:spLocks noGrp="1"/>
          </p:cNvSpPr>
          <p:nvPr>
            <p:ph type="title"/>
          </p:nvPr>
        </p:nvSpPr>
        <p:spPr>
          <a:xfrm>
            <a:off x="457200" y="1052736"/>
            <a:ext cx="8229600" cy="936104"/>
          </a:xfrm>
        </p:spPr>
        <p:txBody>
          <a:bodyPr>
            <a:noAutofit/>
          </a:bodyPr>
          <a:lstStyle/>
          <a:p>
            <a:pPr algn="ctr"/>
            <a:r>
              <a:rPr lang="it-IT" sz="2800" dirty="0"/>
              <a:t>I reati contro la P.A.</a:t>
            </a:r>
            <a:br>
              <a:rPr lang="it-IT" sz="2800" dirty="0"/>
            </a:br>
            <a:r>
              <a:rPr lang="it-IT" sz="1800" dirty="0"/>
              <a:t>Articoli 318 e 319 c.p. </a:t>
            </a:r>
          </a:p>
        </p:txBody>
      </p:sp>
      <p:sp>
        <p:nvSpPr>
          <p:cNvPr id="3" name="Segnaposto contenuto 2">
            <a:extLst>
              <a:ext uri="{FF2B5EF4-FFF2-40B4-BE49-F238E27FC236}">
                <a16:creationId xmlns:a16="http://schemas.microsoft.com/office/drawing/2014/main" id="{87AEFAAF-2725-4119-8F84-E74BEF337735}"/>
              </a:ext>
            </a:extLst>
          </p:cNvPr>
          <p:cNvSpPr>
            <a:spLocks noGrp="1"/>
          </p:cNvSpPr>
          <p:nvPr>
            <p:ph idx="1"/>
          </p:nvPr>
        </p:nvSpPr>
        <p:spPr>
          <a:xfrm>
            <a:off x="457200" y="2204864"/>
            <a:ext cx="8229600" cy="4272136"/>
          </a:xfrm>
        </p:spPr>
        <p:txBody>
          <a:bodyPr/>
          <a:lstStyle/>
          <a:p>
            <a:pPr algn="just">
              <a:buFont typeface="Wingdings" panose="05000000000000000000" pitchFamily="2" charset="2"/>
              <a:buChar char="v"/>
            </a:pPr>
            <a:r>
              <a:rPr lang="it-IT" sz="2000" dirty="0"/>
              <a:t> Per </a:t>
            </a:r>
            <a:r>
              <a:rPr lang="it-IT" sz="2000" dirty="0">
                <a:solidFill>
                  <a:srgbClr val="C00000"/>
                </a:solidFill>
              </a:rPr>
              <a:t>l’art. 318 c.p.</a:t>
            </a:r>
            <a:r>
              <a:rPr lang="it-IT" sz="2000" dirty="0"/>
              <a:t> (Corruzione per l’esercizio della funzione) “il pubblico ufficiale, che, per l’esercizio delle sue funzioni o dei suoi poteri, indebitamente riceve, per sé o per un terzo, denaro o altra utilità, o ne accetta la promessa, è punito con la reclusione da tre a otto anni”</a:t>
            </a:r>
          </a:p>
          <a:p>
            <a:pPr algn="just">
              <a:buFont typeface="Wingdings" panose="05000000000000000000" pitchFamily="2" charset="2"/>
              <a:buChar char="v"/>
            </a:pPr>
            <a:r>
              <a:rPr lang="it-IT" sz="2000" dirty="0"/>
              <a:t> Per </a:t>
            </a:r>
            <a:r>
              <a:rPr lang="it-IT" sz="2000" dirty="0">
                <a:solidFill>
                  <a:srgbClr val="C00000"/>
                </a:solidFill>
              </a:rPr>
              <a:t>l’art. 319 c.p. </a:t>
            </a:r>
            <a:r>
              <a:rPr lang="it-IT" sz="2000" dirty="0"/>
              <a:t>(Corruzione per un atto contrario ai doveri d’ufficio) “il pubblico ufficiale, che, per omettere o ritardare o per aver omesso o ritardato un atto del suo ufficio, ovvero per compiere o per aver compiuto un atto contrario ai doveri di ufficio, riceve, per sé o per un terzo, denaro od altra utilità, o ne accetta la promessa, è punito con la reclusione da sei a dieci anni”</a:t>
            </a:r>
          </a:p>
          <a:p>
            <a:pPr algn="just">
              <a:buFont typeface="Wingdings" panose="05000000000000000000" pitchFamily="2" charset="2"/>
              <a:buChar char="v"/>
            </a:pPr>
            <a:r>
              <a:rPr lang="it-IT" sz="2000" dirty="0"/>
              <a:t>Tali reati possono essere commessi anche dall’incaricato di un pubblico servizio, che viene equiparato dall’art. 320 c.p. al pubblico ufficiale</a:t>
            </a:r>
          </a:p>
        </p:txBody>
      </p:sp>
      <p:pic>
        <p:nvPicPr>
          <p:cNvPr id="4" name="Immagine 3">
            <a:extLst>
              <a:ext uri="{FF2B5EF4-FFF2-40B4-BE49-F238E27FC236}">
                <a16:creationId xmlns:a16="http://schemas.microsoft.com/office/drawing/2014/main" id="{2302D8A6-46E6-A7C3-9E3E-906C06912040}"/>
              </a:ext>
            </a:extLst>
          </p:cNvPr>
          <p:cNvPicPr>
            <a:picLocks noChangeAspect="1"/>
          </p:cNvPicPr>
          <p:nvPr/>
        </p:nvPicPr>
        <p:blipFill>
          <a:blip r:embed="rId3"/>
          <a:stretch>
            <a:fillRect/>
          </a:stretch>
        </p:blipFill>
        <p:spPr>
          <a:xfrm>
            <a:off x="3419872" y="466746"/>
            <a:ext cx="1475360" cy="609653"/>
          </a:xfrm>
          <a:prstGeom prst="rect">
            <a:avLst/>
          </a:prstGeom>
        </p:spPr>
      </p:pic>
    </p:spTree>
    <p:extLst>
      <p:ext uri="{BB962C8B-B14F-4D97-AF65-F5344CB8AC3E}">
        <p14:creationId xmlns:p14="http://schemas.microsoft.com/office/powerpoint/2010/main" val="6432970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1">
            <a:extLst>
              <a:ext uri="{FF2B5EF4-FFF2-40B4-BE49-F238E27FC236}">
                <a16:creationId xmlns:a16="http://schemas.microsoft.com/office/drawing/2014/main" id="{B764FAF0-CEDA-46F9-8A54-BAF152CEA8A0}"/>
              </a:ext>
            </a:extLst>
          </p:cNvPr>
          <p:cNvSpPr txBox="1">
            <a:spLocks/>
          </p:cNvSpPr>
          <p:nvPr/>
        </p:nvSpPr>
        <p:spPr>
          <a:xfrm>
            <a:off x="745989" y="1340768"/>
            <a:ext cx="7772400" cy="5400601"/>
          </a:xfrm>
          <a:prstGeom prst="rect">
            <a:avLst/>
          </a:prstGeom>
        </p:spPr>
        <p:txBody>
          <a:bodyPr vert="horz" lIns="91440" tIns="45720" rIns="91440" bIns="45720" rtlCol="0" anchor="ctr">
            <a:normAutofit/>
          </a:bodyPr>
          <a:lstStyle>
            <a:lvl1pPr algn="l" rtl="0" eaLnBrk="1" fontAlgn="base" hangingPunct="1">
              <a:spcBef>
                <a:spcPct val="0"/>
              </a:spcBef>
              <a:spcAft>
                <a:spcPct val="0"/>
              </a:spcAft>
              <a:defRPr sz="4000" kern="1200" spc="-1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Arial" charset="0"/>
              </a:defRPr>
            </a:lvl2pPr>
            <a:lvl3pPr algn="l" rtl="0" eaLnBrk="1" fontAlgn="base" hangingPunct="1">
              <a:spcBef>
                <a:spcPct val="0"/>
              </a:spcBef>
              <a:spcAft>
                <a:spcPct val="0"/>
              </a:spcAft>
              <a:defRPr sz="4000">
                <a:solidFill>
                  <a:schemeClr val="tx2"/>
                </a:solidFill>
                <a:latin typeface="Arial" charset="0"/>
              </a:defRPr>
            </a:lvl3pPr>
            <a:lvl4pPr algn="l" rtl="0" eaLnBrk="1" fontAlgn="base" hangingPunct="1">
              <a:spcBef>
                <a:spcPct val="0"/>
              </a:spcBef>
              <a:spcAft>
                <a:spcPct val="0"/>
              </a:spcAft>
              <a:defRPr sz="4000">
                <a:solidFill>
                  <a:schemeClr val="tx2"/>
                </a:solidFill>
                <a:latin typeface="Arial" charset="0"/>
              </a:defRPr>
            </a:lvl4pPr>
            <a:lvl5pPr algn="l" rtl="0" eaLnBrk="1" fontAlgn="base" hangingPunct="1">
              <a:spcBef>
                <a:spcPct val="0"/>
              </a:spcBef>
              <a:spcAft>
                <a:spcPct val="0"/>
              </a:spcAft>
              <a:defRPr sz="4000">
                <a:solidFill>
                  <a:schemeClr val="tx2"/>
                </a:solidFill>
                <a:latin typeface="Arial" charset="0"/>
              </a:defRPr>
            </a:lvl5pPr>
            <a:lvl6pPr marL="457200" algn="l" rtl="0" eaLnBrk="1" fontAlgn="base" hangingPunct="1">
              <a:spcBef>
                <a:spcPct val="0"/>
              </a:spcBef>
              <a:spcAft>
                <a:spcPct val="0"/>
              </a:spcAft>
              <a:defRPr sz="4000">
                <a:solidFill>
                  <a:schemeClr val="tx2"/>
                </a:solidFill>
                <a:latin typeface="Arial" charset="0"/>
              </a:defRPr>
            </a:lvl6pPr>
            <a:lvl7pPr marL="914400" algn="l" rtl="0" eaLnBrk="1" fontAlgn="base" hangingPunct="1">
              <a:spcBef>
                <a:spcPct val="0"/>
              </a:spcBef>
              <a:spcAft>
                <a:spcPct val="0"/>
              </a:spcAft>
              <a:defRPr sz="4000">
                <a:solidFill>
                  <a:schemeClr val="tx2"/>
                </a:solidFill>
                <a:latin typeface="Arial" charset="0"/>
              </a:defRPr>
            </a:lvl7pPr>
            <a:lvl8pPr marL="1371600" algn="l" rtl="0" eaLnBrk="1" fontAlgn="base" hangingPunct="1">
              <a:spcBef>
                <a:spcPct val="0"/>
              </a:spcBef>
              <a:spcAft>
                <a:spcPct val="0"/>
              </a:spcAft>
              <a:defRPr sz="4000">
                <a:solidFill>
                  <a:schemeClr val="tx2"/>
                </a:solidFill>
                <a:latin typeface="Arial" charset="0"/>
              </a:defRPr>
            </a:lvl8pPr>
            <a:lvl9pPr marL="1828800" algn="l" rtl="0" eaLnBrk="1" fontAlgn="base" hangingPunct="1">
              <a:spcBef>
                <a:spcPct val="0"/>
              </a:spcBef>
              <a:spcAft>
                <a:spcPct val="0"/>
              </a:spcAft>
              <a:defRPr sz="4000">
                <a:solidFill>
                  <a:schemeClr val="tx2"/>
                </a:solidFill>
                <a:latin typeface="Arial" charset="0"/>
              </a:defRPr>
            </a:lvl9pPr>
          </a:lstStyle>
          <a:p>
            <a:pPr algn="ctr">
              <a:defRPr/>
            </a:pPr>
            <a:endParaRPr lang="it-IT" dirty="0">
              <a:solidFill>
                <a:schemeClr val="tx1"/>
              </a:solidFill>
              <a:latin typeface="Arial" charset="0"/>
              <a:ea typeface="+mn-ea"/>
              <a:cs typeface="Arial" charset="0"/>
            </a:endParaRPr>
          </a:p>
        </p:txBody>
      </p:sp>
      <p:pic>
        <p:nvPicPr>
          <p:cNvPr id="9" name="Picture 2" descr="Uer Academy - Per lo sviluppo delle professionalità">
            <a:extLst>
              <a:ext uri="{FF2B5EF4-FFF2-40B4-BE49-F238E27FC236}">
                <a16:creationId xmlns:a16="http://schemas.microsoft.com/office/drawing/2014/main" id="{AFC56CD6-26A2-4360-9DE4-9E6D7C8A801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20072" y="404664"/>
            <a:ext cx="792088" cy="792088"/>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1">
            <a:extLst>
              <a:ext uri="{FF2B5EF4-FFF2-40B4-BE49-F238E27FC236}">
                <a16:creationId xmlns:a16="http://schemas.microsoft.com/office/drawing/2014/main" id="{CEF9BDA0-870C-4159-B735-8B2C876EF180}"/>
              </a:ext>
            </a:extLst>
          </p:cNvPr>
          <p:cNvSpPr>
            <a:spLocks noGrp="1"/>
          </p:cNvSpPr>
          <p:nvPr>
            <p:ph type="title"/>
          </p:nvPr>
        </p:nvSpPr>
        <p:spPr>
          <a:xfrm>
            <a:off x="457200" y="1052736"/>
            <a:ext cx="8229600" cy="936104"/>
          </a:xfrm>
        </p:spPr>
        <p:txBody>
          <a:bodyPr>
            <a:noAutofit/>
          </a:bodyPr>
          <a:lstStyle/>
          <a:p>
            <a:pPr algn="ctr"/>
            <a:r>
              <a:rPr lang="it-IT" sz="2800" dirty="0"/>
              <a:t>I reati contro la P.A.</a:t>
            </a:r>
            <a:br>
              <a:rPr lang="it-IT" sz="2800" dirty="0"/>
            </a:br>
            <a:r>
              <a:rPr lang="it-IT" sz="1800" dirty="0"/>
              <a:t>Corruzione propria e impropria</a:t>
            </a:r>
          </a:p>
        </p:txBody>
      </p:sp>
      <p:sp>
        <p:nvSpPr>
          <p:cNvPr id="3" name="Segnaposto contenuto 2">
            <a:extLst>
              <a:ext uri="{FF2B5EF4-FFF2-40B4-BE49-F238E27FC236}">
                <a16:creationId xmlns:a16="http://schemas.microsoft.com/office/drawing/2014/main" id="{87AEFAAF-2725-4119-8F84-E74BEF337735}"/>
              </a:ext>
            </a:extLst>
          </p:cNvPr>
          <p:cNvSpPr>
            <a:spLocks noGrp="1"/>
          </p:cNvSpPr>
          <p:nvPr>
            <p:ph idx="1"/>
          </p:nvPr>
        </p:nvSpPr>
        <p:spPr>
          <a:xfrm>
            <a:off x="457200" y="2204864"/>
            <a:ext cx="8229600" cy="4272136"/>
          </a:xfrm>
        </p:spPr>
        <p:txBody>
          <a:bodyPr/>
          <a:lstStyle/>
          <a:p>
            <a:pPr algn="just">
              <a:buFont typeface="Wingdings" panose="05000000000000000000" pitchFamily="2" charset="2"/>
              <a:buChar char="v"/>
            </a:pPr>
            <a:r>
              <a:rPr lang="it-IT" sz="2000" dirty="0"/>
              <a:t>  A differenza della c.d. </a:t>
            </a:r>
            <a:r>
              <a:rPr lang="it-IT" sz="2000" dirty="0">
                <a:solidFill>
                  <a:srgbClr val="C00000"/>
                </a:solidFill>
              </a:rPr>
              <a:t>corruzione impropria </a:t>
            </a:r>
            <a:r>
              <a:rPr lang="it-IT" sz="2000" dirty="0"/>
              <a:t>dell’art. 318 c.p., l’art. 319 c.p. punisce la fattispecie di </a:t>
            </a:r>
            <a:r>
              <a:rPr lang="it-IT" sz="2000" dirty="0">
                <a:solidFill>
                  <a:srgbClr val="C00000"/>
                </a:solidFill>
              </a:rPr>
              <a:t>corruzione propria</a:t>
            </a:r>
            <a:r>
              <a:rPr lang="it-IT" sz="2000" dirty="0"/>
              <a:t>, ossia l’omissione, il ritardo o un atto contrario ai doveri d’ufficio del pubblico impiegato nell’esercizio delle sue funzioni, che ha ricevuto denaro o altra utilità</a:t>
            </a:r>
          </a:p>
          <a:p>
            <a:pPr algn="just">
              <a:buFont typeface="Wingdings" panose="05000000000000000000" pitchFamily="2" charset="2"/>
              <a:buChar char="v"/>
            </a:pPr>
            <a:r>
              <a:rPr lang="it-IT" sz="2000" dirty="0"/>
              <a:t> Il disvalore della corruzione impropria è minore perché anche nella violazione dei beni giuridici di imparzialità e buon andamento della P.A. non ci sono atti che ledano gli interessi della stessa, come avviene invece nella corruzione propria con ritardi o omissione di atti dovuti oppure con il compimento di atti contrari ai doveri d’ufficio</a:t>
            </a:r>
          </a:p>
          <a:p>
            <a:pPr algn="just">
              <a:buFont typeface="Wingdings" panose="05000000000000000000" pitchFamily="2" charset="2"/>
              <a:buChar char="v"/>
            </a:pPr>
            <a:r>
              <a:rPr lang="it-IT" sz="2000" dirty="0"/>
              <a:t> La corruzione propria è la forma più grave poiché danneggia l’interesse della pubblica amministrazione a una gestione che rispetti i criteri di buon andamento e imparzialità previsti ex art. 97 Cost.</a:t>
            </a:r>
          </a:p>
        </p:txBody>
      </p:sp>
      <p:pic>
        <p:nvPicPr>
          <p:cNvPr id="4" name="Immagine 3" descr="Immagine che contiene testo, Carattere, Elementi grafici, grafica&#10;&#10;Descrizione generata automaticamente">
            <a:extLst>
              <a:ext uri="{FF2B5EF4-FFF2-40B4-BE49-F238E27FC236}">
                <a16:creationId xmlns:a16="http://schemas.microsoft.com/office/drawing/2014/main" id="{94BB122B-389A-FCA1-A853-B6B5B9E4107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59339" y="498618"/>
            <a:ext cx="1472850" cy="609087"/>
          </a:xfrm>
          <a:prstGeom prst="rect">
            <a:avLst/>
          </a:prstGeom>
        </p:spPr>
      </p:pic>
    </p:spTree>
    <p:extLst>
      <p:ext uri="{BB962C8B-B14F-4D97-AF65-F5344CB8AC3E}">
        <p14:creationId xmlns:p14="http://schemas.microsoft.com/office/powerpoint/2010/main" val="29138958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1">
            <a:extLst>
              <a:ext uri="{FF2B5EF4-FFF2-40B4-BE49-F238E27FC236}">
                <a16:creationId xmlns:a16="http://schemas.microsoft.com/office/drawing/2014/main" id="{B764FAF0-CEDA-46F9-8A54-BAF152CEA8A0}"/>
              </a:ext>
            </a:extLst>
          </p:cNvPr>
          <p:cNvSpPr txBox="1">
            <a:spLocks/>
          </p:cNvSpPr>
          <p:nvPr/>
        </p:nvSpPr>
        <p:spPr>
          <a:xfrm>
            <a:off x="745989" y="1340768"/>
            <a:ext cx="7772400" cy="5400601"/>
          </a:xfrm>
          <a:prstGeom prst="rect">
            <a:avLst/>
          </a:prstGeom>
        </p:spPr>
        <p:txBody>
          <a:bodyPr vert="horz" lIns="91440" tIns="45720" rIns="91440" bIns="45720" rtlCol="0" anchor="ctr">
            <a:normAutofit/>
          </a:bodyPr>
          <a:lstStyle>
            <a:lvl1pPr algn="l" rtl="0" eaLnBrk="1" fontAlgn="base" hangingPunct="1">
              <a:spcBef>
                <a:spcPct val="0"/>
              </a:spcBef>
              <a:spcAft>
                <a:spcPct val="0"/>
              </a:spcAft>
              <a:defRPr sz="4000" kern="1200" spc="-1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Arial" charset="0"/>
              </a:defRPr>
            </a:lvl2pPr>
            <a:lvl3pPr algn="l" rtl="0" eaLnBrk="1" fontAlgn="base" hangingPunct="1">
              <a:spcBef>
                <a:spcPct val="0"/>
              </a:spcBef>
              <a:spcAft>
                <a:spcPct val="0"/>
              </a:spcAft>
              <a:defRPr sz="4000">
                <a:solidFill>
                  <a:schemeClr val="tx2"/>
                </a:solidFill>
                <a:latin typeface="Arial" charset="0"/>
              </a:defRPr>
            </a:lvl3pPr>
            <a:lvl4pPr algn="l" rtl="0" eaLnBrk="1" fontAlgn="base" hangingPunct="1">
              <a:spcBef>
                <a:spcPct val="0"/>
              </a:spcBef>
              <a:spcAft>
                <a:spcPct val="0"/>
              </a:spcAft>
              <a:defRPr sz="4000">
                <a:solidFill>
                  <a:schemeClr val="tx2"/>
                </a:solidFill>
                <a:latin typeface="Arial" charset="0"/>
              </a:defRPr>
            </a:lvl4pPr>
            <a:lvl5pPr algn="l" rtl="0" eaLnBrk="1" fontAlgn="base" hangingPunct="1">
              <a:spcBef>
                <a:spcPct val="0"/>
              </a:spcBef>
              <a:spcAft>
                <a:spcPct val="0"/>
              </a:spcAft>
              <a:defRPr sz="4000">
                <a:solidFill>
                  <a:schemeClr val="tx2"/>
                </a:solidFill>
                <a:latin typeface="Arial" charset="0"/>
              </a:defRPr>
            </a:lvl5pPr>
            <a:lvl6pPr marL="457200" algn="l" rtl="0" eaLnBrk="1" fontAlgn="base" hangingPunct="1">
              <a:spcBef>
                <a:spcPct val="0"/>
              </a:spcBef>
              <a:spcAft>
                <a:spcPct val="0"/>
              </a:spcAft>
              <a:defRPr sz="4000">
                <a:solidFill>
                  <a:schemeClr val="tx2"/>
                </a:solidFill>
                <a:latin typeface="Arial" charset="0"/>
              </a:defRPr>
            </a:lvl6pPr>
            <a:lvl7pPr marL="914400" algn="l" rtl="0" eaLnBrk="1" fontAlgn="base" hangingPunct="1">
              <a:spcBef>
                <a:spcPct val="0"/>
              </a:spcBef>
              <a:spcAft>
                <a:spcPct val="0"/>
              </a:spcAft>
              <a:defRPr sz="4000">
                <a:solidFill>
                  <a:schemeClr val="tx2"/>
                </a:solidFill>
                <a:latin typeface="Arial" charset="0"/>
              </a:defRPr>
            </a:lvl7pPr>
            <a:lvl8pPr marL="1371600" algn="l" rtl="0" eaLnBrk="1" fontAlgn="base" hangingPunct="1">
              <a:spcBef>
                <a:spcPct val="0"/>
              </a:spcBef>
              <a:spcAft>
                <a:spcPct val="0"/>
              </a:spcAft>
              <a:defRPr sz="4000">
                <a:solidFill>
                  <a:schemeClr val="tx2"/>
                </a:solidFill>
                <a:latin typeface="Arial" charset="0"/>
              </a:defRPr>
            </a:lvl8pPr>
            <a:lvl9pPr marL="1828800" algn="l" rtl="0" eaLnBrk="1" fontAlgn="base" hangingPunct="1">
              <a:spcBef>
                <a:spcPct val="0"/>
              </a:spcBef>
              <a:spcAft>
                <a:spcPct val="0"/>
              </a:spcAft>
              <a:defRPr sz="4000">
                <a:solidFill>
                  <a:schemeClr val="tx2"/>
                </a:solidFill>
                <a:latin typeface="Arial" charset="0"/>
              </a:defRPr>
            </a:lvl9pPr>
          </a:lstStyle>
          <a:p>
            <a:pPr algn="ctr">
              <a:defRPr/>
            </a:pPr>
            <a:endParaRPr lang="it-IT" dirty="0">
              <a:solidFill>
                <a:schemeClr val="tx1"/>
              </a:solidFill>
              <a:latin typeface="Arial" charset="0"/>
              <a:ea typeface="+mn-ea"/>
              <a:cs typeface="Arial" charset="0"/>
            </a:endParaRPr>
          </a:p>
        </p:txBody>
      </p:sp>
      <p:pic>
        <p:nvPicPr>
          <p:cNvPr id="9" name="Picture 2" descr="Uer Academy - Per lo sviluppo delle professionalità">
            <a:extLst>
              <a:ext uri="{FF2B5EF4-FFF2-40B4-BE49-F238E27FC236}">
                <a16:creationId xmlns:a16="http://schemas.microsoft.com/office/drawing/2014/main" id="{AFC56CD6-26A2-4360-9DE4-9E6D7C8A801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20072" y="404664"/>
            <a:ext cx="792088" cy="792088"/>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1">
            <a:extLst>
              <a:ext uri="{FF2B5EF4-FFF2-40B4-BE49-F238E27FC236}">
                <a16:creationId xmlns:a16="http://schemas.microsoft.com/office/drawing/2014/main" id="{CEF9BDA0-870C-4159-B735-8B2C876EF180}"/>
              </a:ext>
            </a:extLst>
          </p:cNvPr>
          <p:cNvSpPr>
            <a:spLocks noGrp="1"/>
          </p:cNvSpPr>
          <p:nvPr>
            <p:ph type="title"/>
          </p:nvPr>
        </p:nvSpPr>
        <p:spPr>
          <a:xfrm>
            <a:off x="457200" y="1052736"/>
            <a:ext cx="8229600" cy="936104"/>
          </a:xfrm>
        </p:spPr>
        <p:txBody>
          <a:bodyPr>
            <a:noAutofit/>
          </a:bodyPr>
          <a:lstStyle/>
          <a:p>
            <a:pPr algn="ctr"/>
            <a:r>
              <a:rPr lang="it-IT" sz="2800" dirty="0"/>
              <a:t>I reati contro la P.A.</a:t>
            </a:r>
            <a:br>
              <a:rPr lang="it-IT" sz="2800" dirty="0"/>
            </a:br>
            <a:r>
              <a:rPr lang="it-IT" sz="1800" dirty="0"/>
              <a:t>Circostanze aggravanti e corruzione in atti giudiziari</a:t>
            </a:r>
          </a:p>
        </p:txBody>
      </p:sp>
      <p:sp>
        <p:nvSpPr>
          <p:cNvPr id="3" name="Segnaposto contenuto 2">
            <a:extLst>
              <a:ext uri="{FF2B5EF4-FFF2-40B4-BE49-F238E27FC236}">
                <a16:creationId xmlns:a16="http://schemas.microsoft.com/office/drawing/2014/main" id="{87AEFAAF-2725-4119-8F84-E74BEF337735}"/>
              </a:ext>
            </a:extLst>
          </p:cNvPr>
          <p:cNvSpPr>
            <a:spLocks noGrp="1"/>
          </p:cNvSpPr>
          <p:nvPr>
            <p:ph idx="1"/>
          </p:nvPr>
        </p:nvSpPr>
        <p:spPr>
          <a:xfrm>
            <a:off x="457200" y="2132855"/>
            <a:ext cx="8229600" cy="4536505"/>
          </a:xfrm>
        </p:spPr>
        <p:txBody>
          <a:bodyPr/>
          <a:lstStyle/>
          <a:p>
            <a:pPr algn="just">
              <a:buFont typeface="Wingdings" panose="05000000000000000000" pitchFamily="2" charset="2"/>
              <a:buChar char="v"/>
            </a:pPr>
            <a:r>
              <a:rPr lang="it-IT" sz="2000" dirty="0"/>
              <a:t>  </a:t>
            </a:r>
            <a:r>
              <a:rPr lang="it-IT" sz="2000" dirty="0">
                <a:solidFill>
                  <a:srgbClr val="C00000"/>
                </a:solidFill>
              </a:rPr>
              <a:t>L’articolo 319-bis c.p. </a:t>
            </a:r>
            <a:r>
              <a:rPr lang="it-IT" sz="2000" dirty="0"/>
              <a:t>del codice penale prevede che la pena per la corruzione per un atto contrario ai doveri d’ufficio sia aumentata quando il fatto ha per oggetto il conferimento di pubblici impieghi o stipendi o pensioni o la stipulazione di contratti nei quali sia interessata l’amministrazione alla quale il dipendente appartiene, nonché il pagamento o rimborso di tributi</a:t>
            </a:r>
          </a:p>
          <a:p>
            <a:pPr algn="just">
              <a:buFont typeface="Wingdings" panose="05000000000000000000" pitchFamily="2" charset="2"/>
              <a:buChar char="v"/>
            </a:pPr>
            <a:r>
              <a:rPr lang="it-IT" sz="2000" dirty="0"/>
              <a:t> Secondo </a:t>
            </a:r>
            <a:r>
              <a:rPr lang="it-IT" sz="2000" dirty="0">
                <a:solidFill>
                  <a:srgbClr val="C00000"/>
                </a:solidFill>
              </a:rPr>
              <a:t>l’articolo 319-ter c.p. </a:t>
            </a:r>
            <a:r>
              <a:rPr lang="it-IT" sz="2000" dirty="0"/>
              <a:t>del Codice penale (corruzione in atti giudiziari), nel caso in cui i fatti di corruzione, sia propria che impropria, siano commessi per favorire o danneggiare una parte in un processo civile, penale o amministrativo, si applica la pena della reclusione da 6 a 12 anni. Se dal fatto deriva l’ingiusta condanna alla reclusione non superiore a 5 anni, la pena è della reclusione da 6 a 14 anni. Se dal fatto deriva l’ingiusta condanna alla reclusione superiore a 5 anni o ergastolo, la pena è della reclusione da 8 a 20 anni</a:t>
            </a:r>
          </a:p>
        </p:txBody>
      </p:sp>
      <p:pic>
        <p:nvPicPr>
          <p:cNvPr id="4" name="Immagine 3" descr="Immagine che contiene testo, Carattere, Elementi grafici, grafica&#10;&#10;Descrizione generata automaticamente">
            <a:extLst>
              <a:ext uri="{FF2B5EF4-FFF2-40B4-BE49-F238E27FC236}">
                <a16:creationId xmlns:a16="http://schemas.microsoft.com/office/drawing/2014/main" id="{CF7CE042-A775-4F0C-8AF1-F211A00544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37027" y="443649"/>
            <a:ext cx="1472850" cy="609087"/>
          </a:xfrm>
          <a:prstGeom prst="rect">
            <a:avLst/>
          </a:prstGeom>
        </p:spPr>
      </p:pic>
    </p:spTree>
    <p:extLst>
      <p:ext uri="{BB962C8B-B14F-4D97-AF65-F5344CB8AC3E}">
        <p14:creationId xmlns:p14="http://schemas.microsoft.com/office/powerpoint/2010/main" val="961779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1">
            <a:extLst>
              <a:ext uri="{FF2B5EF4-FFF2-40B4-BE49-F238E27FC236}">
                <a16:creationId xmlns:a16="http://schemas.microsoft.com/office/drawing/2014/main" id="{B764FAF0-CEDA-46F9-8A54-BAF152CEA8A0}"/>
              </a:ext>
            </a:extLst>
          </p:cNvPr>
          <p:cNvSpPr txBox="1">
            <a:spLocks/>
          </p:cNvSpPr>
          <p:nvPr/>
        </p:nvSpPr>
        <p:spPr>
          <a:xfrm>
            <a:off x="745989" y="1340768"/>
            <a:ext cx="7772400" cy="5400601"/>
          </a:xfrm>
          <a:prstGeom prst="rect">
            <a:avLst/>
          </a:prstGeom>
        </p:spPr>
        <p:txBody>
          <a:bodyPr vert="horz" lIns="91440" tIns="45720" rIns="91440" bIns="45720" rtlCol="0" anchor="ctr">
            <a:normAutofit/>
          </a:bodyPr>
          <a:lstStyle>
            <a:lvl1pPr algn="l" rtl="0" eaLnBrk="1" fontAlgn="base" hangingPunct="1">
              <a:spcBef>
                <a:spcPct val="0"/>
              </a:spcBef>
              <a:spcAft>
                <a:spcPct val="0"/>
              </a:spcAft>
              <a:defRPr sz="4000" kern="1200" spc="-1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Arial" charset="0"/>
              </a:defRPr>
            </a:lvl2pPr>
            <a:lvl3pPr algn="l" rtl="0" eaLnBrk="1" fontAlgn="base" hangingPunct="1">
              <a:spcBef>
                <a:spcPct val="0"/>
              </a:spcBef>
              <a:spcAft>
                <a:spcPct val="0"/>
              </a:spcAft>
              <a:defRPr sz="4000">
                <a:solidFill>
                  <a:schemeClr val="tx2"/>
                </a:solidFill>
                <a:latin typeface="Arial" charset="0"/>
              </a:defRPr>
            </a:lvl3pPr>
            <a:lvl4pPr algn="l" rtl="0" eaLnBrk="1" fontAlgn="base" hangingPunct="1">
              <a:spcBef>
                <a:spcPct val="0"/>
              </a:spcBef>
              <a:spcAft>
                <a:spcPct val="0"/>
              </a:spcAft>
              <a:defRPr sz="4000">
                <a:solidFill>
                  <a:schemeClr val="tx2"/>
                </a:solidFill>
                <a:latin typeface="Arial" charset="0"/>
              </a:defRPr>
            </a:lvl4pPr>
            <a:lvl5pPr algn="l" rtl="0" eaLnBrk="1" fontAlgn="base" hangingPunct="1">
              <a:spcBef>
                <a:spcPct val="0"/>
              </a:spcBef>
              <a:spcAft>
                <a:spcPct val="0"/>
              </a:spcAft>
              <a:defRPr sz="4000">
                <a:solidFill>
                  <a:schemeClr val="tx2"/>
                </a:solidFill>
                <a:latin typeface="Arial" charset="0"/>
              </a:defRPr>
            </a:lvl5pPr>
            <a:lvl6pPr marL="457200" algn="l" rtl="0" eaLnBrk="1" fontAlgn="base" hangingPunct="1">
              <a:spcBef>
                <a:spcPct val="0"/>
              </a:spcBef>
              <a:spcAft>
                <a:spcPct val="0"/>
              </a:spcAft>
              <a:defRPr sz="4000">
                <a:solidFill>
                  <a:schemeClr val="tx2"/>
                </a:solidFill>
                <a:latin typeface="Arial" charset="0"/>
              </a:defRPr>
            </a:lvl6pPr>
            <a:lvl7pPr marL="914400" algn="l" rtl="0" eaLnBrk="1" fontAlgn="base" hangingPunct="1">
              <a:spcBef>
                <a:spcPct val="0"/>
              </a:spcBef>
              <a:spcAft>
                <a:spcPct val="0"/>
              </a:spcAft>
              <a:defRPr sz="4000">
                <a:solidFill>
                  <a:schemeClr val="tx2"/>
                </a:solidFill>
                <a:latin typeface="Arial" charset="0"/>
              </a:defRPr>
            </a:lvl7pPr>
            <a:lvl8pPr marL="1371600" algn="l" rtl="0" eaLnBrk="1" fontAlgn="base" hangingPunct="1">
              <a:spcBef>
                <a:spcPct val="0"/>
              </a:spcBef>
              <a:spcAft>
                <a:spcPct val="0"/>
              </a:spcAft>
              <a:defRPr sz="4000">
                <a:solidFill>
                  <a:schemeClr val="tx2"/>
                </a:solidFill>
                <a:latin typeface="Arial" charset="0"/>
              </a:defRPr>
            </a:lvl8pPr>
            <a:lvl9pPr marL="1828800" algn="l" rtl="0" eaLnBrk="1" fontAlgn="base" hangingPunct="1">
              <a:spcBef>
                <a:spcPct val="0"/>
              </a:spcBef>
              <a:spcAft>
                <a:spcPct val="0"/>
              </a:spcAft>
              <a:defRPr sz="4000">
                <a:solidFill>
                  <a:schemeClr val="tx2"/>
                </a:solidFill>
                <a:latin typeface="Arial" charset="0"/>
              </a:defRPr>
            </a:lvl9pPr>
          </a:lstStyle>
          <a:p>
            <a:pPr algn="ctr">
              <a:defRPr/>
            </a:pPr>
            <a:endParaRPr lang="it-IT" dirty="0">
              <a:solidFill>
                <a:schemeClr val="tx1"/>
              </a:solidFill>
              <a:latin typeface="Arial" charset="0"/>
              <a:ea typeface="+mn-ea"/>
              <a:cs typeface="Arial" charset="0"/>
            </a:endParaRPr>
          </a:p>
        </p:txBody>
      </p:sp>
      <p:pic>
        <p:nvPicPr>
          <p:cNvPr id="9" name="Picture 2" descr="Uer Academy - Per lo sviluppo delle professionalità">
            <a:extLst>
              <a:ext uri="{FF2B5EF4-FFF2-40B4-BE49-F238E27FC236}">
                <a16:creationId xmlns:a16="http://schemas.microsoft.com/office/drawing/2014/main" id="{AFC56CD6-26A2-4360-9DE4-9E6D7C8A801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20072" y="404664"/>
            <a:ext cx="792088" cy="792088"/>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1">
            <a:extLst>
              <a:ext uri="{FF2B5EF4-FFF2-40B4-BE49-F238E27FC236}">
                <a16:creationId xmlns:a16="http://schemas.microsoft.com/office/drawing/2014/main" id="{CEF9BDA0-870C-4159-B735-8B2C876EF180}"/>
              </a:ext>
            </a:extLst>
          </p:cNvPr>
          <p:cNvSpPr>
            <a:spLocks noGrp="1"/>
          </p:cNvSpPr>
          <p:nvPr>
            <p:ph type="title"/>
          </p:nvPr>
        </p:nvSpPr>
        <p:spPr>
          <a:xfrm>
            <a:off x="457200" y="1052736"/>
            <a:ext cx="8229600" cy="936104"/>
          </a:xfrm>
        </p:spPr>
        <p:txBody>
          <a:bodyPr>
            <a:noAutofit/>
          </a:bodyPr>
          <a:lstStyle/>
          <a:p>
            <a:pPr algn="ctr"/>
            <a:r>
              <a:rPr lang="it-IT" sz="2800" dirty="0"/>
              <a:t>I reati contro la P.A.</a:t>
            </a:r>
            <a:br>
              <a:rPr lang="it-IT" sz="2800" dirty="0"/>
            </a:br>
            <a:r>
              <a:rPr lang="it-IT" sz="1800" dirty="0"/>
              <a:t>Concussione</a:t>
            </a:r>
          </a:p>
        </p:txBody>
      </p:sp>
      <p:sp>
        <p:nvSpPr>
          <p:cNvPr id="3" name="Segnaposto contenuto 2">
            <a:extLst>
              <a:ext uri="{FF2B5EF4-FFF2-40B4-BE49-F238E27FC236}">
                <a16:creationId xmlns:a16="http://schemas.microsoft.com/office/drawing/2014/main" id="{87AEFAAF-2725-4119-8F84-E74BEF337735}"/>
              </a:ext>
            </a:extLst>
          </p:cNvPr>
          <p:cNvSpPr>
            <a:spLocks noGrp="1"/>
          </p:cNvSpPr>
          <p:nvPr>
            <p:ph idx="1"/>
          </p:nvPr>
        </p:nvSpPr>
        <p:spPr>
          <a:xfrm>
            <a:off x="457200" y="2132855"/>
            <a:ext cx="8229600" cy="4536505"/>
          </a:xfrm>
        </p:spPr>
        <p:txBody>
          <a:bodyPr/>
          <a:lstStyle/>
          <a:p>
            <a:pPr algn="just">
              <a:buFont typeface="Wingdings" panose="05000000000000000000" pitchFamily="2" charset="2"/>
              <a:buChar char="v"/>
            </a:pPr>
            <a:r>
              <a:rPr lang="it-IT" sz="2000" dirty="0"/>
              <a:t> Le pene sono maggiori, confronto a quelle dei reati di corruzione propria e impropria, per il pubblico dipendente che si macchi del rato di concussione, che si verifica quando questi costringa o induca taluno a dargli o promettergli denaro o altra utilità, abusando dei propri poteri (</a:t>
            </a:r>
            <a:r>
              <a:rPr lang="it-IT" sz="2000" dirty="0">
                <a:solidFill>
                  <a:srgbClr val="C00000"/>
                </a:solidFill>
              </a:rPr>
              <a:t>art. 317 c.p.</a:t>
            </a:r>
            <a:r>
              <a:rPr lang="it-IT" sz="2000" dirty="0"/>
              <a:t>), per mezzo della coazione psichica</a:t>
            </a:r>
          </a:p>
          <a:p>
            <a:pPr algn="just">
              <a:buFont typeface="Wingdings" panose="05000000000000000000" pitchFamily="2" charset="2"/>
              <a:buChar char="v"/>
            </a:pPr>
            <a:r>
              <a:rPr lang="it-IT" sz="2000" dirty="0"/>
              <a:t> Per l’art. 317 c.p. “Il pubblico ufficiale o l’incaricato di un pubblico servizio che, abusando della sua qualità o dei suoi poteri, costringe taluno a dare o a promettere indebitamente, a lui o a un terzo, denaro o altra utilità, è punito con la reclusione da 6 a 12 anni”</a:t>
            </a:r>
          </a:p>
          <a:p>
            <a:pPr algn="just">
              <a:buFont typeface="Wingdings" panose="05000000000000000000" pitchFamily="2" charset="2"/>
              <a:buChar char="v"/>
            </a:pPr>
            <a:r>
              <a:rPr lang="it-IT" sz="2000" dirty="0"/>
              <a:t> La coazione è psichica e può avere ad oggetto sia la dazione di denaro che altra utilità (vantaggi per se stessi o parenti, prestazioni sessuali, prestazioni lavorative, assunzione di un parente, ecc.) </a:t>
            </a:r>
          </a:p>
          <a:p>
            <a:pPr algn="just">
              <a:buFont typeface="Wingdings" panose="05000000000000000000" pitchFamily="2" charset="2"/>
              <a:buChar char="v"/>
            </a:pPr>
            <a:endParaRPr lang="it-IT" sz="2000" dirty="0"/>
          </a:p>
        </p:txBody>
      </p:sp>
      <p:pic>
        <p:nvPicPr>
          <p:cNvPr id="4" name="Immagine 3" descr="Immagine che contiene testo, Carattere, Elementi grafici, grafica&#10;&#10;Descrizione generata automaticamente">
            <a:extLst>
              <a:ext uri="{FF2B5EF4-FFF2-40B4-BE49-F238E27FC236}">
                <a16:creationId xmlns:a16="http://schemas.microsoft.com/office/drawing/2014/main" id="{28BAE4C3-7EAB-1312-7DBE-623F36AE33A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75856" y="443649"/>
            <a:ext cx="1472850" cy="609087"/>
          </a:xfrm>
          <a:prstGeom prst="rect">
            <a:avLst/>
          </a:prstGeom>
        </p:spPr>
      </p:pic>
    </p:spTree>
    <p:extLst>
      <p:ext uri="{BB962C8B-B14F-4D97-AF65-F5344CB8AC3E}">
        <p14:creationId xmlns:p14="http://schemas.microsoft.com/office/powerpoint/2010/main" val="33921751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1">
            <a:extLst>
              <a:ext uri="{FF2B5EF4-FFF2-40B4-BE49-F238E27FC236}">
                <a16:creationId xmlns:a16="http://schemas.microsoft.com/office/drawing/2014/main" id="{B764FAF0-CEDA-46F9-8A54-BAF152CEA8A0}"/>
              </a:ext>
            </a:extLst>
          </p:cNvPr>
          <p:cNvSpPr txBox="1">
            <a:spLocks/>
          </p:cNvSpPr>
          <p:nvPr/>
        </p:nvSpPr>
        <p:spPr>
          <a:xfrm>
            <a:off x="745989" y="1340768"/>
            <a:ext cx="7772400" cy="5400601"/>
          </a:xfrm>
          <a:prstGeom prst="rect">
            <a:avLst/>
          </a:prstGeom>
        </p:spPr>
        <p:txBody>
          <a:bodyPr vert="horz" lIns="91440" tIns="45720" rIns="91440" bIns="45720" rtlCol="0" anchor="ctr">
            <a:normAutofit/>
          </a:bodyPr>
          <a:lstStyle>
            <a:lvl1pPr algn="l" rtl="0" eaLnBrk="1" fontAlgn="base" hangingPunct="1">
              <a:spcBef>
                <a:spcPct val="0"/>
              </a:spcBef>
              <a:spcAft>
                <a:spcPct val="0"/>
              </a:spcAft>
              <a:defRPr sz="4000" kern="1200" spc="-1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Arial" charset="0"/>
              </a:defRPr>
            </a:lvl2pPr>
            <a:lvl3pPr algn="l" rtl="0" eaLnBrk="1" fontAlgn="base" hangingPunct="1">
              <a:spcBef>
                <a:spcPct val="0"/>
              </a:spcBef>
              <a:spcAft>
                <a:spcPct val="0"/>
              </a:spcAft>
              <a:defRPr sz="4000">
                <a:solidFill>
                  <a:schemeClr val="tx2"/>
                </a:solidFill>
                <a:latin typeface="Arial" charset="0"/>
              </a:defRPr>
            </a:lvl3pPr>
            <a:lvl4pPr algn="l" rtl="0" eaLnBrk="1" fontAlgn="base" hangingPunct="1">
              <a:spcBef>
                <a:spcPct val="0"/>
              </a:spcBef>
              <a:spcAft>
                <a:spcPct val="0"/>
              </a:spcAft>
              <a:defRPr sz="4000">
                <a:solidFill>
                  <a:schemeClr val="tx2"/>
                </a:solidFill>
                <a:latin typeface="Arial" charset="0"/>
              </a:defRPr>
            </a:lvl4pPr>
            <a:lvl5pPr algn="l" rtl="0" eaLnBrk="1" fontAlgn="base" hangingPunct="1">
              <a:spcBef>
                <a:spcPct val="0"/>
              </a:spcBef>
              <a:spcAft>
                <a:spcPct val="0"/>
              </a:spcAft>
              <a:defRPr sz="4000">
                <a:solidFill>
                  <a:schemeClr val="tx2"/>
                </a:solidFill>
                <a:latin typeface="Arial" charset="0"/>
              </a:defRPr>
            </a:lvl5pPr>
            <a:lvl6pPr marL="457200" algn="l" rtl="0" eaLnBrk="1" fontAlgn="base" hangingPunct="1">
              <a:spcBef>
                <a:spcPct val="0"/>
              </a:spcBef>
              <a:spcAft>
                <a:spcPct val="0"/>
              </a:spcAft>
              <a:defRPr sz="4000">
                <a:solidFill>
                  <a:schemeClr val="tx2"/>
                </a:solidFill>
                <a:latin typeface="Arial" charset="0"/>
              </a:defRPr>
            </a:lvl6pPr>
            <a:lvl7pPr marL="914400" algn="l" rtl="0" eaLnBrk="1" fontAlgn="base" hangingPunct="1">
              <a:spcBef>
                <a:spcPct val="0"/>
              </a:spcBef>
              <a:spcAft>
                <a:spcPct val="0"/>
              </a:spcAft>
              <a:defRPr sz="4000">
                <a:solidFill>
                  <a:schemeClr val="tx2"/>
                </a:solidFill>
                <a:latin typeface="Arial" charset="0"/>
              </a:defRPr>
            </a:lvl7pPr>
            <a:lvl8pPr marL="1371600" algn="l" rtl="0" eaLnBrk="1" fontAlgn="base" hangingPunct="1">
              <a:spcBef>
                <a:spcPct val="0"/>
              </a:spcBef>
              <a:spcAft>
                <a:spcPct val="0"/>
              </a:spcAft>
              <a:defRPr sz="4000">
                <a:solidFill>
                  <a:schemeClr val="tx2"/>
                </a:solidFill>
                <a:latin typeface="Arial" charset="0"/>
              </a:defRPr>
            </a:lvl8pPr>
            <a:lvl9pPr marL="1828800" algn="l" rtl="0" eaLnBrk="1" fontAlgn="base" hangingPunct="1">
              <a:spcBef>
                <a:spcPct val="0"/>
              </a:spcBef>
              <a:spcAft>
                <a:spcPct val="0"/>
              </a:spcAft>
              <a:defRPr sz="4000">
                <a:solidFill>
                  <a:schemeClr val="tx2"/>
                </a:solidFill>
                <a:latin typeface="Arial" charset="0"/>
              </a:defRPr>
            </a:lvl9pPr>
          </a:lstStyle>
          <a:p>
            <a:pPr algn="ctr">
              <a:defRPr/>
            </a:pPr>
            <a:endParaRPr lang="it-IT" dirty="0">
              <a:solidFill>
                <a:schemeClr val="tx1"/>
              </a:solidFill>
              <a:latin typeface="Arial" charset="0"/>
              <a:ea typeface="+mn-ea"/>
              <a:cs typeface="Arial" charset="0"/>
            </a:endParaRPr>
          </a:p>
        </p:txBody>
      </p:sp>
      <p:pic>
        <p:nvPicPr>
          <p:cNvPr id="9" name="Picture 2" descr="Uer Academy - Per lo sviluppo delle professionalità">
            <a:extLst>
              <a:ext uri="{FF2B5EF4-FFF2-40B4-BE49-F238E27FC236}">
                <a16:creationId xmlns:a16="http://schemas.microsoft.com/office/drawing/2014/main" id="{AFC56CD6-26A2-4360-9DE4-9E6D7C8A801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20072" y="404664"/>
            <a:ext cx="792088" cy="792088"/>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1">
            <a:extLst>
              <a:ext uri="{FF2B5EF4-FFF2-40B4-BE49-F238E27FC236}">
                <a16:creationId xmlns:a16="http://schemas.microsoft.com/office/drawing/2014/main" id="{CEF9BDA0-870C-4159-B735-8B2C876EF180}"/>
              </a:ext>
            </a:extLst>
          </p:cNvPr>
          <p:cNvSpPr>
            <a:spLocks noGrp="1"/>
          </p:cNvSpPr>
          <p:nvPr>
            <p:ph type="title"/>
          </p:nvPr>
        </p:nvSpPr>
        <p:spPr>
          <a:xfrm>
            <a:off x="457200" y="1052736"/>
            <a:ext cx="8229600" cy="936104"/>
          </a:xfrm>
        </p:spPr>
        <p:txBody>
          <a:bodyPr>
            <a:noAutofit/>
          </a:bodyPr>
          <a:lstStyle/>
          <a:p>
            <a:pPr algn="ctr"/>
            <a:r>
              <a:rPr lang="it-IT" sz="2800" dirty="0"/>
              <a:t>I reati contro la P.A.</a:t>
            </a:r>
            <a:br>
              <a:rPr lang="it-IT" sz="2800" dirty="0"/>
            </a:br>
            <a:r>
              <a:rPr lang="it-IT" sz="1800" dirty="0"/>
              <a:t>Induzione indebita a dare o promettere utilità (art. 319-quater)</a:t>
            </a:r>
          </a:p>
        </p:txBody>
      </p:sp>
      <p:sp>
        <p:nvSpPr>
          <p:cNvPr id="3" name="Segnaposto contenuto 2">
            <a:extLst>
              <a:ext uri="{FF2B5EF4-FFF2-40B4-BE49-F238E27FC236}">
                <a16:creationId xmlns:a16="http://schemas.microsoft.com/office/drawing/2014/main" id="{87AEFAAF-2725-4119-8F84-E74BEF337735}"/>
              </a:ext>
            </a:extLst>
          </p:cNvPr>
          <p:cNvSpPr>
            <a:spLocks noGrp="1"/>
          </p:cNvSpPr>
          <p:nvPr>
            <p:ph idx="1"/>
          </p:nvPr>
        </p:nvSpPr>
        <p:spPr>
          <a:xfrm>
            <a:off x="457200" y="2204863"/>
            <a:ext cx="8229600" cy="4536505"/>
          </a:xfrm>
        </p:spPr>
        <p:txBody>
          <a:bodyPr/>
          <a:lstStyle/>
          <a:p>
            <a:pPr algn="just">
              <a:buFont typeface="Wingdings" panose="05000000000000000000" pitchFamily="2" charset="2"/>
              <a:buChar char="v"/>
            </a:pPr>
            <a:r>
              <a:rPr lang="it-IT" sz="2000" dirty="0"/>
              <a:t> L’articolo </a:t>
            </a:r>
            <a:r>
              <a:rPr lang="it-IT" sz="2000" dirty="0">
                <a:solidFill>
                  <a:srgbClr val="C00000"/>
                </a:solidFill>
              </a:rPr>
              <a:t>319-quater c.p. </a:t>
            </a:r>
            <a:r>
              <a:rPr lang="it-IT" sz="2000" dirty="0"/>
              <a:t>del codice penale, inserito nel codice con legge n. 190 del 2012, punisce il reato di induzione indebita a dare o promettere utilità</a:t>
            </a:r>
          </a:p>
          <a:p>
            <a:pPr algn="just">
              <a:buFont typeface="Wingdings" panose="05000000000000000000" pitchFamily="2" charset="2"/>
              <a:buChar char="v"/>
            </a:pPr>
            <a:r>
              <a:rPr lang="it-IT" sz="2000" dirty="0"/>
              <a:t> Per l’art. 319-quater c.p. comma 1, salvo che il fatto costituisca più grave reato, il pubblico ufficiale o l'incaricato di pubblico servizio che, abusando della sua qualità o dei suoi poteri, induce taluno a dare o a promettere indebitamente, a lui o a un terzo, denaro o altra utilità è punito con la reclusione da 6 anni a 10 anni e 6 mesi (reato proprio)</a:t>
            </a:r>
          </a:p>
          <a:p>
            <a:pPr algn="just">
              <a:buFont typeface="Wingdings" panose="05000000000000000000" pitchFamily="2" charset="2"/>
              <a:buChar char="v"/>
            </a:pPr>
            <a:r>
              <a:rPr lang="it-IT" sz="2000" dirty="0"/>
              <a:t> Per l’art. 319-quater c.p. comma 2, nei casi suddetti, chi dà o promette denaro o altra utilità è punito con la reclusione fino a 3 anni ovvero con la reclusione fino a 4 anni quando il fatto offende gli interessi finanziari dell'Unione europea e il danno o il profitto sono superiori a euro 100.000 (reato comune, punito in maniera meno severa)</a:t>
            </a:r>
          </a:p>
          <a:p>
            <a:pPr algn="just">
              <a:buFont typeface="Wingdings" panose="05000000000000000000" pitchFamily="2" charset="2"/>
              <a:buChar char="v"/>
            </a:pPr>
            <a:endParaRPr lang="it-IT" sz="2000" dirty="0"/>
          </a:p>
        </p:txBody>
      </p:sp>
      <p:pic>
        <p:nvPicPr>
          <p:cNvPr id="8" name="Immagine 7" descr="Immagine che contiene testo, Carattere, Elementi grafici, grafica&#10;&#10;Descrizione generata automaticamente">
            <a:extLst>
              <a:ext uri="{FF2B5EF4-FFF2-40B4-BE49-F238E27FC236}">
                <a16:creationId xmlns:a16="http://schemas.microsoft.com/office/drawing/2014/main" id="{A122F723-53D4-DEE6-DF34-98F66B12E17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75856" y="496164"/>
            <a:ext cx="1472850" cy="609087"/>
          </a:xfrm>
          <a:prstGeom prst="rect">
            <a:avLst/>
          </a:prstGeom>
        </p:spPr>
      </p:pic>
    </p:spTree>
    <p:extLst>
      <p:ext uri="{BB962C8B-B14F-4D97-AF65-F5344CB8AC3E}">
        <p14:creationId xmlns:p14="http://schemas.microsoft.com/office/powerpoint/2010/main" val="83101785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3_Macro-strutture">
  <a:themeElements>
    <a:clrScheme name="Chiaro">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o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hiaro">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hiaro">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themeOverride>
</file>

<file path=ppt/theme/themeOverride2.xml><?xml version="1.0" encoding="utf-8"?>
<a:themeOverride xmlns:a="http://schemas.openxmlformats.org/drawingml/2006/main">
  <a:clrScheme name="Chiaro">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themeOverride>
</file>

<file path=ppt/theme/themeOverride3.xml><?xml version="1.0" encoding="utf-8"?>
<a:themeOverride xmlns:a="http://schemas.openxmlformats.org/drawingml/2006/main">
  <a:clrScheme name="Chiaro">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themeOverride>
</file>

<file path=ppt/theme/themeOverride4.xml><?xml version="1.0" encoding="utf-8"?>
<a:themeOverride xmlns:a="http://schemas.openxmlformats.org/drawingml/2006/main">
  <a:clrScheme name="Chiaro">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themeOverride>
</file>

<file path=ppt/theme/themeOverride5.xml><?xml version="1.0" encoding="utf-8"?>
<a:themeOverride xmlns:a="http://schemas.openxmlformats.org/drawingml/2006/main">
  <a:clrScheme name="Chiaro">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themeOverride>
</file>

<file path=ppt/theme/themeOverride6.xml><?xml version="1.0" encoding="utf-8"?>
<a:themeOverride xmlns:a="http://schemas.openxmlformats.org/drawingml/2006/main">
  <a:clrScheme name="Chiaro">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themeOverride>
</file>

<file path=ppt/theme/themeOverride7.xml><?xml version="1.0" encoding="utf-8"?>
<a:themeOverride xmlns:a="http://schemas.openxmlformats.org/drawingml/2006/main">
  <a:clrScheme name="Chiaro">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1056</TotalTime>
  <Words>7057</Words>
  <Application>Microsoft Office PowerPoint</Application>
  <PresentationFormat>Presentazione su schermo (4:3)</PresentationFormat>
  <Paragraphs>308</Paragraphs>
  <Slides>42</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42</vt:i4>
      </vt:variant>
    </vt:vector>
  </HeadingPairs>
  <TitlesOfParts>
    <vt:vector size="46" baseType="lpstr">
      <vt:lpstr>Arial</vt:lpstr>
      <vt:lpstr>Calibri</vt:lpstr>
      <vt:lpstr>Wingdings</vt:lpstr>
      <vt:lpstr>3_Macro-strutture</vt:lpstr>
      <vt:lpstr>Presentazione standard di PowerPoint</vt:lpstr>
      <vt:lpstr>Indice degli argomenti </vt:lpstr>
      <vt:lpstr>I reati contro la P.A. Corruzione</vt:lpstr>
      <vt:lpstr>I reati contro la P.A. Corruzione: i soggetti</vt:lpstr>
      <vt:lpstr>I reati contro la P.A. Articoli 318 e 319 c.p. </vt:lpstr>
      <vt:lpstr>I reati contro la P.A. Corruzione propria e impropria</vt:lpstr>
      <vt:lpstr>I reati contro la P.A. Circostanze aggravanti e corruzione in atti giudiziari</vt:lpstr>
      <vt:lpstr>I reati contro la P.A. Concussione</vt:lpstr>
      <vt:lpstr>I reati contro la P.A. Induzione indebita a dare o promettere utilità (art. 319-quater)</vt:lpstr>
      <vt:lpstr>I reati contro la P.A. Pene per il corruttore ed estensione della fattispecie</vt:lpstr>
      <vt:lpstr>I reati contro la P.A. Istigazione alla corruzione</vt:lpstr>
      <vt:lpstr>I reati contro la P.A. Istigazione alla corruzione</vt:lpstr>
      <vt:lpstr>I reati contro la P.A. Definizione di corruzione</vt:lpstr>
      <vt:lpstr>I reati contro la P.A. Altri reati contro la P.A.</vt:lpstr>
      <vt:lpstr>I reati contro la P.A. Altri reati contro la P.A.</vt:lpstr>
      <vt:lpstr>I reati contro la P.A. Altri reati contro la P.A.</vt:lpstr>
      <vt:lpstr>I reati contro la P.A. Altri reati contro la P.A.</vt:lpstr>
      <vt:lpstr>I reati contro la P.A. Altri reati contro la P.A.</vt:lpstr>
      <vt:lpstr>I reati contro la P.A. Altri reati contro la P.A.</vt:lpstr>
      <vt:lpstr>I reati contro la P.A. I principali reati contro la P.A.</vt:lpstr>
      <vt:lpstr>I reati contro la P.A. Incidenza della corruzione e settori maggiormente colpiti</vt:lpstr>
      <vt:lpstr>I reati contro la P.A. Incidenza della corruzione e settori maggiormente colpiti</vt:lpstr>
      <vt:lpstr>I reati contro la P.A. Incidenza della corruzione e settori maggiormente colpiti</vt:lpstr>
      <vt:lpstr>I reati contro la P.A. </vt:lpstr>
      <vt:lpstr>Il contrasto alla corruzione </vt:lpstr>
      <vt:lpstr>Il contrasto alla corruzione Legge Severino</vt:lpstr>
      <vt:lpstr>Il contrasto alla corruzione Legge Severino</vt:lpstr>
      <vt:lpstr>Il contrasto alla corruzione D.lgs. n. 33 del 2013 (Codice della trasparenza)</vt:lpstr>
      <vt:lpstr>Il contrasto alla corruzione D.lgs. n. 33 del 2013</vt:lpstr>
      <vt:lpstr>Il contrasto alla corruzione D.lgs. n. 97 del 2016</vt:lpstr>
      <vt:lpstr>Il contrasto alla corruzione Legge n. 3 del 2019</vt:lpstr>
      <vt:lpstr>Il contrasto alla corruzione Legge n. 3 del 2019</vt:lpstr>
      <vt:lpstr>Il contrasto alla corruzione</vt:lpstr>
      <vt:lpstr>Il contrasto al conflitto di interessi Conflitto d’interessi</vt:lpstr>
      <vt:lpstr>Il contrasto al conflitto di interessi Conflitto d’interessi</vt:lpstr>
      <vt:lpstr>Il contrasto al conflitto di interessi Tipologie di conflitto d’interessi</vt:lpstr>
      <vt:lpstr>Il contrasto al conflitto di interessi Normativa sul conflitto d’interessi</vt:lpstr>
      <vt:lpstr>Il contrasto al conflitto di interessi Legame fra corruzione e conflitto d’interessi</vt:lpstr>
      <vt:lpstr>Il contrasto al conflitto di interessi Distinzione fra corruzione e conflitto d’interessi</vt:lpstr>
      <vt:lpstr>Il contrasto al conflitto di interessi</vt:lpstr>
      <vt:lpstr>Le nuove tecnologie per la prevenzione  della corruzione Big data e I.A.</vt:lpstr>
      <vt:lpstr>Le nuove tecnologie per la prevenzione  della corruzione Big data e I.A.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Gabriella Piscopo</dc:creator>
  <cp:lastModifiedBy>MARTINA CESARANO</cp:lastModifiedBy>
  <cp:revision>128</cp:revision>
  <dcterms:created xsi:type="dcterms:W3CDTF">2020-10-09T07:25:14Z</dcterms:created>
  <dcterms:modified xsi:type="dcterms:W3CDTF">2023-05-26T09:34:33Z</dcterms:modified>
</cp:coreProperties>
</file>