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Override2.xml" ContentType="application/vnd.openxmlformats-officedocument.themeOverride+xml"/>
  <Override PartName="/ppt/theme/themeOverride3.xml" ContentType="application/vnd.openxmlformats-officedocument.themeOverride+xml"/>
  <Override PartName="/ppt/notesSlides/notesSlide1.xml" ContentType="application/vnd.openxmlformats-officedocument.presentationml.notesSlide+xml"/>
  <Override PartName="/ppt/theme/themeOverride4.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1"/>
  </p:sldMasterIdLst>
  <p:notesMasterIdLst>
    <p:notesMasterId r:id="rId55"/>
  </p:notesMasterIdLst>
  <p:sldIdLst>
    <p:sldId id="452" r:id="rId2"/>
    <p:sldId id="392" r:id="rId3"/>
    <p:sldId id="458" r:id="rId4"/>
    <p:sldId id="455" r:id="rId5"/>
    <p:sldId id="476" r:id="rId6"/>
    <p:sldId id="454" r:id="rId7"/>
    <p:sldId id="457" r:id="rId8"/>
    <p:sldId id="489" r:id="rId9"/>
    <p:sldId id="456" r:id="rId10"/>
    <p:sldId id="459" r:id="rId11"/>
    <p:sldId id="483" r:id="rId12"/>
    <p:sldId id="503" r:id="rId13"/>
    <p:sldId id="504" r:id="rId14"/>
    <p:sldId id="478" r:id="rId15"/>
    <p:sldId id="479" r:id="rId16"/>
    <p:sldId id="490" r:id="rId17"/>
    <p:sldId id="477" r:id="rId18"/>
    <p:sldId id="491" r:id="rId19"/>
    <p:sldId id="492" r:id="rId20"/>
    <p:sldId id="493" r:id="rId21"/>
    <p:sldId id="498" r:id="rId22"/>
    <p:sldId id="494" r:id="rId23"/>
    <p:sldId id="495" r:id="rId24"/>
    <p:sldId id="496" r:id="rId25"/>
    <p:sldId id="497" r:id="rId26"/>
    <p:sldId id="499" r:id="rId27"/>
    <p:sldId id="500" r:id="rId28"/>
    <p:sldId id="482" r:id="rId29"/>
    <p:sldId id="467" r:id="rId30"/>
    <p:sldId id="487" r:id="rId31"/>
    <p:sldId id="486" r:id="rId32"/>
    <p:sldId id="468" r:id="rId33"/>
    <p:sldId id="501" r:id="rId34"/>
    <p:sldId id="469" r:id="rId35"/>
    <p:sldId id="470" r:id="rId36"/>
    <p:sldId id="471" r:id="rId37"/>
    <p:sldId id="488" r:id="rId38"/>
    <p:sldId id="484" r:id="rId39"/>
    <p:sldId id="460" r:id="rId40"/>
    <p:sldId id="474" r:id="rId41"/>
    <p:sldId id="475" r:id="rId42"/>
    <p:sldId id="461" r:id="rId43"/>
    <p:sldId id="462" r:id="rId44"/>
    <p:sldId id="463" r:id="rId45"/>
    <p:sldId id="464" r:id="rId46"/>
    <p:sldId id="465" r:id="rId47"/>
    <p:sldId id="466" r:id="rId48"/>
    <p:sldId id="472" r:id="rId49"/>
    <p:sldId id="502" r:id="rId50"/>
    <p:sldId id="473" r:id="rId51"/>
    <p:sldId id="480" r:id="rId52"/>
    <p:sldId id="481" r:id="rId53"/>
    <p:sldId id="485" r:id="rId54"/>
  </p:sldIdLst>
  <p:sldSz cx="9144000" cy="6858000" type="screen4x3"/>
  <p:notesSz cx="6858000" cy="9144000"/>
  <p:defaultTextStyle>
    <a:defPPr>
      <a:defRPr lang="it-IT"/>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828" autoAdjust="0"/>
    <p:restoredTop sz="91339" autoAdjust="0"/>
  </p:normalViewPr>
  <p:slideViewPr>
    <p:cSldViewPr>
      <p:cViewPr varScale="1">
        <p:scale>
          <a:sx n="82" d="100"/>
          <a:sy n="82" d="100"/>
        </p:scale>
        <p:origin x="1608" y="4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mn-cs"/>
              </a:defRPr>
            </a:lvl1pPr>
          </a:lstStyle>
          <a:p>
            <a:pPr>
              <a:defRPr/>
            </a:pPr>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cs typeface="+mn-cs"/>
              </a:defRPr>
            </a:lvl1pPr>
          </a:lstStyle>
          <a:p>
            <a:pPr>
              <a:defRPr/>
            </a:pPr>
            <a:fld id="{20A6049F-89C2-4360-9B81-7ABA41042C1A}" type="datetimeFigureOut">
              <a:rPr lang="it-IT"/>
              <a:pPr>
                <a:defRPr/>
              </a:pPr>
              <a:t>26/05/2023</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it-IT" noProof="0"/>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noProof="0"/>
              <a:t>Fare clic per modificare stili del testo dello schema</a:t>
            </a:r>
          </a:p>
          <a:p>
            <a:pPr lvl="1"/>
            <a:r>
              <a:rPr lang="it-IT" noProof="0"/>
              <a:t>Secondo livello</a:t>
            </a:r>
          </a:p>
          <a:p>
            <a:pPr lvl="2"/>
            <a:r>
              <a:rPr lang="it-IT" noProof="0"/>
              <a:t>Terzo livello</a:t>
            </a:r>
          </a:p>
          <a:p>
            <a:pPr lvl="3"/>
            <a:r>
              <a:rPr lang="it-IT" noProof="0"/>
              <a:t>Quarto livello</a:t>
            </a:r>
          </a:p>
          <a:p>
            <a:pPr lvl="4"/>
            <a:r>
              <a:rPr lang="it-IT" noProof="0"/>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cs typeface="+mn-cs"/>
              </a:defRPr>
            </a:lvl1pPr>
          </a:lstStyle>
          <a:p>
            <a:pPr>
              <a:defRPr/>
            </a:pPr>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cs typeface="+mn-cs"/>
              </a:defRPr>
            </a:lvl1pPr>
          </a:lstStyle>
          <a:p>
            <a:pPr>
              <a:defRPr/>
            </a:pPr>
            <a:fld id="{CBCC88B1-B8D8-4C1C-A8D1-841456FDA5EB}" type="slidenum">
              <a:rPr lang="it-IT"/>
              <a:pPr>
                <a:defRPr/>
              </a:pPr>
              <a:t>‹N›</a:t>
            </a:fld>
            <a:endParaRPr lang="it-IT"/>
          </a:p>
        </p:txBody>
      </p:sp>
    </p:spTree>
    <p:extLst>
      <p:ext uri="{BB962C8B-B14F-4D97-AF65-F5344CB8AC3E}">
        <p14:creationId xmlns:p14="http://schemas.microsoft.com/office/powerpoint/2010/main" val="12985326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CBCC88B1-B8D8-4C1C-A8D1-841456FDA5EB}" type="slidenum">
              <a:rPr lang="it-IT" smtClean="0"/>
              <a:pPr>
                <a:defRPr/>
              </a:pPr>
              <a:t>9</a:t>
            </a:fld>
            <a:endParaRPr lang="it-IT"/>
          </a:p>
        </p:txBody>
      </p:sp>
    </p:spTree>
    <p:extLst>
      <p:ext uri="{BB962C8B-B14F-4D97-AF65-F5344CB8AC3E}">
        <p14:creationId xmlns:p14="http://schemas.microsoft.com/office/powerpoint/2010/main" val="38894343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cxnSp>
        <p:nvCxnSpPr>
          <p:cNvPr id="4" name="Straight Connector 7"/>
          <p:cNvCxnSpPr/>
          <p:nvPr/>
        </p:nvCxnSpPr>
        <p:spPr>
          <a:xfrm>
            <a:off x="685800" y="339883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it-IT"/>
              <a:t>Fare clic per modificare lo stile del titolo</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5" name="Date Placeholder 3"/>
          <p:cNvSpPr>
            <a:spLocks noGrp="1"/>
          </p:cNvSpPr>
          <p:nvPr>
            <p:ph type="dt" sz="half" idx="10"/>
          </p:nvPr>
        </p:nvSpPr>
        <p:spPr/>
        <p:txBody>
          <a:bodyPr/>
          <a:lstStyle>
            <a:lvl1pPr>
              <a:defRPr/>
            </a:lvl1pPr>
          </a:lstStyle>
          <a:p>
            <a:pPr>
              <a:defRPr/>
            </a:pPr>
            <a:endParaRPr lang="it-IT"/>
          </a:p>
        </p:txBody>
      </p:sp>
      <p:sp>
        <p:nvSpPr>
          <p:cNvPr id="6" name="Footer Placeholder 4"/>
          <p:cNvSpPr>
            <a:spLocks noGrp="1"/>
          </p:cNvSpPr>
          <p:nvPr>
            <p:ph type="ftr" sz="quarter" idx="11"/>
          </p:nvPr>
        </p:nvSpPr>
        <p:spPr/>
        <p:txBody>
          <a:bodyPr/>
          <a:lstStyle>
            <a:lvl1pPr>
              <a:defRPr/>
            </a:lvl1pPr>
          </a:lstStyle>
          <a:p>
            <a:pPr>
              <a:defRPr/>
            </a:pPr>
            <a:endParaRPr lang="it-IT"/>
          </a:p>
        </p:txBody>
      </p:sp>
      <p:sp>
        <p:nvSpPr>
          <p:cNvPr id="7" name="Slide Number Placeholder 5"/>
          <p:cNvSpPr>
            <a:spLocks noGrp="1"/>
          </p:cNvSpPr>
          <p:nvPr>
            <p:ph type="sldNum" sz="quarter" idx="12"/>
          </p:nvPr>
        </p:nvSpPr>
        <p:spPr/>
        <p:txBody>
          <a:bodyPr/>
          <a:lstStyle>
            <a:lvl1pPr>
              <a:defRPr/>
            </a:lvl1pPr>
          </a:lstStyle>
          <a:p>
            <a:pPr>
              <a:defRPr/>
            </a:pPr>
            <a:fld id="{265F0498-74B9-46A7-A649-599EF71F6297}" type="slidenum">
              <a:rPr lang="it-IT"/>
              <a:pPr>
                <a:defRPr/>
              </a:pPr>
              <a:t>‹N›</a:t>
            </a:fld>
            <a:endParaRPr lang="it-IT"/>
          </a:p>
        </p:txBody>
      </p:sp>
    </p:spTree>
    <p:extLst>
      <p:ext uri="{BB962C8B-B14F-4D97-AF65-F5344CB8AC3E}">
        <p14:creationId xmlns:p14="http://schemas.microsoft.com/office/powerpoint/2010/main" val="37458497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a:p>
        </p:txBody>
      </p:sp>
      <p:sp>
        <p:nvSpPr>
          <p:cNvPr id="3" name="Vertical Text Placeholder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a:spLocks noGrp="1"/>
          </p:cNvSpPr>
          <p:nvPr>
            <p:ph type="dt" sz="half" idx="10"/>
          </p:nvPr>
        </p:nvSpPr>
        <p:spPr/>
        <p:txBody>
          <a:bodyPr/>
          <a:lstStyle>
            <a:lvl1pPr>
              <a:defRPr/>
            </a:lvl1pPr>
          </a:lstStyle>
          <a:p>
            <a:pPr>
              <a:defRPr/>
            </a:pPr>
            <a:endParaRPr lang="it-IT"/>
          </a:p>
        </p:txBody>
      </p:sp>
      <p:sp>
        <p:nvSpPr>
          <p:cNvPr id="5" name="Footer Placeholder 4"/>
          <p:cNvSpPr>
            <a:spLocks noGrp="1"/>
          </p:cNvSpPr>
          <p:nvPr>
            <p:ph type="ftr" sz="quarter" idx="11"/>
          </p:nvPr>
        </p:nvSpPr>
        <p:spPr/>
        <p:txBody>
          <a:bodyPr/>
          <a:lstStyle>
            <a:lvl1pPr>
              <a:defRPr/>
            </a:lvl1pPr>
          </a:lstStyle>
          <a:p>
            <a:pPr>
              <a:defRPr/>
            </a:pPr>
            <a:endParaRPr lang="it-IT"/>
          </a:p>
        </p:txBody>
      </p:sp>
      <p:sp>
        <p:nvSpPr>
          <p:cNvPr id="6" name="Slide Number Placeholder 5"/>
          <p:cNvSpPr>
            <a:spLocks noGrp="1"/>
          </p:cNvSpPr>
          <p:nvPr>
            <p:ph type="sldNum" sz="quarter" idx="12"/>
          </p:nvPr>
        </p:nvSpPr>
        <p:spPr/>
        <p:txBody>
          <a:bodyPr/>
          <a:lstStyle>
            <a:lvl1pPr>
              <a:defRPr/>
            </a:lvl1pPr>
          </a:lstStyle>
          <a:p>
            <a:pPr>
              <a:defRPr/>
            </a:pPr>
            <a:fld id="{C3F3518E-2F7C-4679-A4D2-8946D3369AA9}" type="slidenum">
              <a:rPr lang="it-IT"/>
              <a:pPr>
                <a:defRPr/>
              </a:pPr>
              <a:t>‹N›</a:t>
            </a:fld>
            <a:endParaRPr lang="it-IT"/>
          </a:p>
        </p:txBody>
      </p:sp>
    </p:spTree>
    <p:extLst>
      <p:ext uri="{BB962C8B-B14F-4D97-AF65-F5344CB8AC3E}">
        <p14:creationId xmlns:p14="http://schemas.microsoft.com/office/powerpoint/2010/main" val="37630995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it-IT"/>
              <a:t>Fare clic per modificare lo stile del titolo</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lvl1pPr>
              <a:defRPr/>
            </a:lvl1pPr>
          </a:lstStyle>
          <a:p>
            <a:pPr>
              <a:defRPr/>
            </a:pPr>
            <a:endParaRPr lang="it-IT"/>
          </a:p>
        </p:txBody>
      </p:sp>
      <p:sp>
        <p:nvSpPr>
          <p:cNvPr id="5" name="Footer Placeholder 4"/>
          <p:cNvSpPr>
            <a:spLocks noGrp="1"/>
          </p:cNvSpPr>
          <p:nvPr>
            <p:ph type="ftr" sz="quarter" idx="11"/>
          </p:nvPr>
        </p:nvSpPr>
        <p:spPr/>
        <p:txBody>
          <a:bodyPr/>
          <a:lstStyle>
            <a:lvl1pPr>
              <a:defRPr/>
            </a:lvl1pPr>
          </a:lstStyle>
          <a:p>
            <a:pPr>
              <a:defRPr/>
            </a:pPr>
            <a:endParaRPr lang="it-IT"/>
          </a:p>
        </p:txBody>
      </p:sp>
      <p:sp>
        <p:nvSpPr>
          <p:cNvPr id="6" name="Slide Number Placeholder 5"/>
          <p:cNvSpPr>
            <a:spLocks noGrp="1"/>
          </p:cNvSpPr>
          <p:nvPr>
            <p:ph type="sldNum" sz="quarter" idx="12"/>
          </p:nvPr>
        </p:nvSpPr>
        <p:spPr/>
        <p:txBody>
          <a:bodyPr/>
          <a:lstStyle>
            <a:lvl1pPr>
              <a:defRPr/>
            </a:lvl1pPr>
          </a:lstStyle>
          <a:p>
            <a:pPr>
              <a:defRPr/>
            </a:pPr>
            <a:fld id="{877F5185-B992-49FF-88A3-CE8D0825C11F}" type="slidenum">
              <a:rPr lang="it-IT"/>
              <a:pPr>
                <a:defRPr/>
              </a:pPr>
              <a:t>‹N›</a:t>
            </a:fld>
            <a:endParaRPr lang="it-IT"/>
          </a:p>
        </p:txBody>
      </p:sp>
    </p:spTree>
    <p:extLst>
      <p:ext uri="{BB962C8B-B14F-4D97-AF65-F5344CB8AC3E}">
        <p14:creationId xmlns:p14="http://schemas.microsoft.com/office/powerpoint/2010/main" val="3148638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a:p>
        </p:txBody>
      </p:sp>
      <p:sp>
        <p:nvSpPr>
          <p:cNvPr id="3" name="Content Placeholder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a:spLocks noGrp="1"/>
          </p:cNvSpPr>
          <p:nvPr>
            <p:ph type="dt" sz="half" idx="10"/>
          </p:nvPr>
        </p:nvSpPr>
        <p:spPr/>
        <p:txBody>
          <a:bodyPr/>
          <a:lstStyle>
            <a:lvl1pPr>
              <a:defRPr/>
            </a:lvl1pPr>
          </a:lstStyle>
          <a:p>
            <a:pPr>
              <a:defRPr/>
            </a:pPr>
            <a:endParaRPr lang="it-IT"/>
          </a:p>
        </p:txBody>
      </p:sp>
      <p:sp>
        <p:nvSpPr>
          <p:cNvPr id="5" name="Footer Placeholder 4"/>
          <p:cNvSpPr>
            <a:spLocks noGrp="1"/>
          </p:cNvSpPr>
          <p:nvPr>
            <p:ph type="ftr" sz="quarter" idx="11"/>
          </p:nvPr>
        </p:nvSpPr>
        <p:spPr/>
        <p:txBody>
          <a:bodyPr/>
          <a:lstStyle>
            <a:lvl1pPr>
              <a:defRPr/>
            </a:lvl1pPr>
          </a:lstStyle>
          <a:p>
            <a:pPr>
              <a:defRPr/>
            </a:pPr>
            <a:endParaRPr lang="it-IT"/>
          </a:p>
        </p:txBody>
      </p:sp>
      <p:sp>
        <p:nvSpPr>
          <p:cNvPr id="6" name="Slide Number Placeholder 5"/>
          <p:cNvSpPr>
            <a:spLocks noGrp="1"/>
          </p:cNvSpPr>
          <p:nvPr>
            <p:ph type="sldNum" sz="quarter" idx="12"/>
          </p:nvPr>
        </p:nvSpPr>
        <p:spPr/>
        <p:txBody>
          <a:bodyPr/>
          <a:lstStyle>
            <a:lvl1pPr>
              <a:defRPr/>
            </a:lvl1pPr>
          </a:lstStyle>
          <a:p>
            <a:pPr>
              <a:defRPr/>
            </a:pPr>
            <a:fld id="{BF1F5BEA-6486-490B-9385-8B74E4F4FB04}" type="slidenum">
              <a:rPr lang="it-IT"/>
              <a:pPr>
                <a:defRPr/>
              </a:pPr>
              <a:t>‹N›</a:t>
            </a:fld>
            <a:endParaRPr lang="it-IT"/>
          </a:p>
        </p:txBody>
      </p:sp>
    </p:spTree>
    <p:extLst>
      <p:ext uri="{BB962C8B-B14F-4D97-AF65-F5344CB8AC3E}">
        <p14:creationId xmlns:p14="http://schemas.microsoft.com/office/powerpoint/2010/main" val="4070699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cxnSp>
        <p:nvCxnSpPr>
          <p:cNvPr id="4" name="Straight Connector 6"/>
          <p:cNvCxnSpPr/>
          <p:nvPr/>
        </p:nvCxnSpPr>
        <p:spPr>
          <a:xfrm>
            <a:off x="731838" y="459898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22313" y="2362200"/>
            <a:ext cx="7772400" cy="2200275"/>
          </a:xfrm>
        </p:spPr>
        <p:txBody>
          <a:bodyPr anchor="b"/>
          <a:lstStyle>
            <a:lvl1pPr algn="l">
              <a:defRPr sz="4800" b="0" cap="all"/>
            </a:lvl1pPr>
          </a:lstStyle>
          <a:p>
            <a:r>
              <a:rPr lang="it-IT"/>
              <a:t>Fare clic per modificare lo stile del titolo</a:t>
            </a:r>
            <a:endParaRPr lang="en-US" dirty="0"/>
          </a:p>
        </p:txBody>
      </p:sp>
      <p:sp>
        <p:nvSpPr>
          <p:cNvPr id="3" name="Text Placeholder 2"/>
          <p:cNvSpPr>
            <a:spLocks noGrp="1"/>
          </p:cNvSpPr>
          <p:nvPr>
            <p:ph type="body" idx="1"/>
          </p:nvPr>
        </p:nvSpPr>
        <p:spPr>
          <a:xfrm>
            <a:off x="722313" y="4626864"/>
            <a:ext cx="7772400" cy="1500187"/>
          </a:xfrm>
        </p:spPr>
        <p:txBody>
          <a:bodyPr>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5" name="Date Placeholder 3"/>
          <p:cNvSpPr>
            <a:spLocks noGrp="1"/>
          </p:cNvSpPr>
          <p:nvPr>
            <p:ph type="dt" sz="half" idx="10"/>
          </p:nvPr>
        </p:nvSpPr>
        <p:spPr/>
        <p:txBody>
          <a:bodyPr/>
          <a:lstStyle>
            <a:lvl1pPr>
              <a:defRPr/>
            </a:lvl1pPr>
          </a:lstStyle>
          <a:p>
            <a:pPr>
              <a:defRPr/>
            </a:pPr>
            <a:endParaRPr lang="it-IT"/>
          </a:p>
        </p:txBody>
      </p:sp>
      <p:sp>
        <p:nvSpPr>
          <p:cNvPr id="6" name="Footer Placeholder 4"/>
          <p:cNvSpPr>
            <a:spLocks noGrp="1"/>
          </p:cNvSpPr>
          <p:nvPr>
            <p:ph type="ftr" sz="quarter" idx="11"/>
          </p:nvPr>
        </p:nvSpPr>
        <p:spPr/>
        <p:txBody>
          <a:bodyPr/>
          <a:lstStyle>
            <a:lvl1pPr>
              <a:defRPr/>
            </a:lvl1pPr>
          </a:lstStyle>
          <a:p>
            <a:pPr>
              <a:defRPr/>
            </a:pPr>
            <a:endParaRPr lang="it-IT"/>
          </a:p>
        </p:txBody>
      </p:sp>
      <p:sp>
        <p:nvSpPr>
          <p:cNvPr id="7" name="Slide Number Placeholder 5"/>
          <p:cNvSpPr>
            <a:spLocks noGrp="1"/>
          </p:cNvSpPr>
          <p:nvPr>
            <p:ph type="sldNum" sz="quarter" idx="12"/>
          </p:nvPr>
        </p:nvSpPr>
        <p:spPr/>
        <p:txBody>
          <a:bodyPr/>
          <a:lstStyle>
            <a:lvl1pPr>
              <a:defRPr/>
            </a:lvl1pPr>
          </a:lstStyle>
          <a:p>
            <a:pPr>
              <a:defRPr/>
            </a:pPr>
            <a:fld id="{C6D53D8D-C4B9-4DA5-A86D-C2D02C1F089F}" type="slidenum">
              <a:rPr lang="it-IT"/>
              <a:pPr>
                <a:defRPr/>
              </a:pPr>
              <a:t>‹N›</a:t>
            </a:fld>
            <a:endParaRPr lang="it-IT"/>
          </a:p>
        </p:txBody>
      </p:sp>
    </p:spTree>
    <p:extLst>
      <p:ext uri="{BB962C8B-B14F-4D97-AF65-F5344CB8AC3E}">
        <p14:creationId xmlns:p14="http://schemas.microsoft.com/office/powerpoint/2010/main" val="299043501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3"/>
          <p:cNvSpPr>
            <a:spLocks noGrp="1"/>
          </p:cNvSpPr>
          <p:nvPr>
            <p:ph type="dt" sz="half" idx="10"/>
          </p:nvPr>
        </p:nvSpPr>
        <p:spPr/>
        <p:txBody>
          <a:bodyPr/>
          <a:lstStyle>
            <a:lvl1pPr>
              <a:defRPr/>
            </a:lvl1pPr>
          </a:lstStyle>
          <a:p>
            <a:pPr>
              <a:defRPr/>
            </a:pPr>
            <a:endParaRPr lang="it-IT"/>
          </a:p>
        </p:txBody>
      </p:sp>
      <p:sp>
        <p:nvSpPr>
          <p:cNvPr id="6" name="Footer Placeholder 4"/>
          <p:cNvSpPr>
            <a:spLocks noGrp="1"/>
          </p:cNvSpPr>
          <p:nvPr>
            <p:ph type="ftr" sz="quarter" idx="11"/>
          </p:nvPr>
        </p:nvSpPr>
        <p:spPr/>
        <p:txBody>
          <a:bodyPr/>
          <a:lstStyle>
            <a:lvl1pPr>
              <a:defRPr/>
            </a:lvl1pPr>
          </a:lstStyle>
          <a:p>
            <a:pPr>
              <a:defRPr/>
            </a:pPr>
            <a:endParaRPr lang="it-IT"/>
          </a:p>
        </p:txBody>
      </p:sp>
      <p:sp>
        <p:nvSpPr>
          <p:cNvPr id="7" name="Slide Number Placeholder 5"/>
          <p:cNvSpPr>
            <a:spLocks noGrp="1"/>
          </p:cNvSpPr>
          <p:nvPr>
            <p:ph type="sldNum" sz="quarter" idx="12"/>
          </p:nvPr>
        </p:nvSpPr>
        <p:spPr/>
        <p:txBody>
          <a:bodyPr/>
          <a:lstStyle>
            <a:lvl1pPr>
              <a:defRPr/>
            </a:lvl1pPr>
          </a:lstStyle>
          <a:p>
            <a:pPr>
              <a:defRPr/>
            </a:pPr>
            <a:fld id="{46C8D7CB-2001-4470-8465-BEA04D9036F9}" type="slidenum">
              <a:rPr lang="it-IT"/>
              <a:pPr>
                <a:defRPr/>
              </a:pPr>
              <a:t>‹N›</a:t>
            </a:fld>
            <a:endParaRPr lang="it-IT"/>
          </a:p>
        </p:txBody>
      </p:sp>
    </p:spTree>
    <p:extLst>
      <p:ext uri="{BB962C8B-B14F-4D97-AF65-F5344CB8AC3E}">
        <p14:creationId xmlns:p14="http://schemas.microsoft.com/office/powerpoint/2010/main" val="2849729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cxnSp>
        <p:nvCxnSpPr>
          <p:cNvPr id="7" name="Straight Connector 10"/>
          <p:cNvCxnSpPr/>
          <p:nvPr/>
        </p:nvCxnSpPr>
        <p:spPr>
          <a:xfrm rot="5400000">
            <a:off x="2218531" y="4045744"/>
            <a:ext cx="470852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it-IT"/>
              <a:t>Fare clic per modificare lo stile del titolo</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8" name="Date Placeholder 6"/>
          <p:cNvSpPr>
            <a:spLocks noGrp="1"/>
          </p:cNvSpPr>
          <p:nvPr>
            <p:ph type="dt" sz="half" idx="10"/>
          </p:nvPr>
        </p:nvSpPr>
        <p:spPr/>
        <p:txBody>
          <a:bodyPr/>
          <a:lstStyle>
            <a:lvl1pPr>
              <a:defRPr/>
            </a:lvl1pPr>
          </a:lstStyle>
          <a:p>
            <a:pPr>
              <a:defRPr/>
            </a:pPr>
            <a:endParaRPr lang="it-IT"/>
          </a:p>
        </p:txBody>
      </p:sp>
      <p:sp>
        <p:nvSpPr>
          <p:cNvPr id="9" name="Footer Placeholder 7"/>
          <p:cNvSpPr>
            <a:spLocks noGrp="1"/>
          </p:cNvSpPr>
          <p:nvPr>
            <p:ph type="ftr" sz="quarter" idx="11"/>
          </p:nvPr>
        </p:nvSpPr>
        <p:spPr/>
        <p:txBody>
          <a:bodyPr/>
          <a:lstStyle>
            <a:lvl1pPr>
              <a:defRPr/>
            </a:lvl1pPr>
          </a:lstStyle>
          <a:p>
            <a:pPr>
              <a:defRPr/>
            </a:pPr>
            <a:endParaRPr lang="it-IT"/>
          </a:p>
        </p:txBody>
      </p:sp>
      <p:sp>
        <p:nvSpPr>
          <p:cNvPr id="10" name="Slide Number Placeholder 8"/>
          <p:cNvSpPr>
            <a:spLocks noGrp="1"/>
          </p:cNvSpPr>
          <p:nvPr>
            <p:ph type="sldNum" sz="quarter" idx="12"/>
          </p:nvPr>
        </p:nvSpPr>
        <p:spPr/>
        <p:txBody>
          <a:bodyPr/>
          <a:lstStyle>
            <a:lvl1pPr>
              <a:defRPr/>
            </a:lvl1pPr>
          </a:lstStyle>
          <a:p>
            <a:pPr>
              <a:defRPr/>
            </a:pPr>
            <a:fld id="{570FB7AC-E7A7-424E-B179-BAB4A2E80445}" type="slidenum">
              <a:rPr lang="it-IT"/>
              <a:pPr>
                <a:defRPr/>
              </a:pPr>
              <a:t>‹N›</a:t>
            </a:fld>
            <a:endParaRPr lang="it-IT"/>
          </a:p>
        </p:txBody>
      </p:sp>
    </p:spTree>
    <p:extLst>
      <p:ext uri="{BB962C8B-B14F-4D97-AF65-F5344CB8AC3E}">
        <p14:creationId xmlns:p14="http://schemas.microsoft.com/office/powerpoint/2010/main" val="24388390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a:p>
        </p:txBody>
      </p:sp>
      <p:sp>
        <p:nvSpPr>
          <p:cNvPr id="3" name="Date Placeholder 3"/>
          <p:cNvSpPr>
            <a:spLocks noGrp="1"/>
          </p:cNvSpPr>
          <p:nvPr>
            <p:ph type="dt" sz="half" idx="10"/>
          </p:nvPr>
        </p:nvSpPr>
        <p:spPr/>
        <p:txBody>
          <a:bodyPr/>
          <a:lstStyle>
            <a:lvl1pPr>
              <a:defRPr/>
            </a:lvl1pPr>
          </a:lstStyle>
          <a:p>
            <a:pPr>
              <a:defRPr/>
            </a:pPr>
            <a:endParaRPr lang="it-IT"/>
          </a:p>
        </p:txBody>
      </p:sp>
      <p:sp>
        <p:nvSpPr>
          <p:cNvPr id="4" name="Footer Placeholder 4"/>
          <p:cNvSpPr>
            <a:spLocks noGrp="1"/>
          </p:cNvSpPr>
          <p:nvPr>
            <p:ph type="ftr" sz="quarter" idx="11"/>
          </p:nvPr>
        </p:nvSpPr>
        <p:spPr/>
        <p:txBody>
          <a:bodyPr/>
          <a:lstStyle>
            <a:lvl1pPr>
              <a:defRPr/>
            </a:lvl1pPr>
          </a:lstStyle>
          <a:p>
            <a:pPr>
              <a:defRPr/>
            </a:pPr>
            <a:endParaRPr lang="it-IT"/>
          </a:p>
        </p:txBody>
      </p:sp>
      <p:sp>
        <p:nvSpPr>
          <p:cNvPr id="5" name="Slide Number Placeholder 5"/>
          <p:cNvSpPr>
            <a:spLocks noGrp="1"/>
          </p:cNvSpPr>
          <p:nvPr>
            <p:ph type="sldNum" sz="quarter" idx="12"/>
          </p:nvPr>
        </p:nvSpPr>
        <p:spPr/>
        <p:txBody>
          <a:bodyPr/>
          <a:lstStyle>
            <a:lvl1pPr>
              <a:defRPr/>
            </a:lvl1pPr>
          </a:lstStyle>
          <a:p>
            <a:pPr>
              <a:defRPr/>
            </a:pPr>
            <a:fld id="{5C794EDA-D9B4-487E-A267-F9E810BC61E6}" type="slidenum">
              <a:rPr lang="it-IT"/>
              <a:pPr>
                <a:defRPr/>
              </a:pPr>
              <a:t>‹N›</a:t>
            </a:fld>
            <a:endParaRPr lang="it-IT"/>
          </a:p>
        </p:txBody>
      </p:sp>
    </p:spTree>
    <p:extLst>
      <p:ext uri="{BB962C8B-B14F-4D97-AF65-F5344CB8AC3E}">
        <p14:creationId xmlns:p14="http://schemas.microsoft.com/office/powerpoint/2010/main" val="34663465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it-IT"/>
          </a:p>
        </p:txBody>
      </p:sp>
      <p:sp>
        <p:nvSpPr>
          <p:cNvPr id="3" name="Footer Placeholder 4"/>
          <p:cNvSpPr>
            <a:spLocks noGrp="1"/>
          </p:cNvSpPr>
          <p:nvPr>
            <p:ph type="ftr" sz="quarter" idx="11"/>
          </p:nvPr>
        </p:nvSpPr>
        <p:spPr/>
        <p:txBody>
          <a:bodyPr/>
          <a:lstStyle>
            <a:lvl1pPr>
              <a:defRPr/>
            </a:lvl1pPr>
          </a:lstStyle>
          <a:p>
            <a:pPr>
              <a:defRPr/>
            </a:pPr>
            <a:endParaRPr lang="it-IT"/>
          </a:p>
        </p:txBody>
      </p:sp>
      <p:sp>
        <p:nvSpPr>
          <p:cNvPr id="4" name="Slide Number Placeholder 5"/>
          <p:cNvSpPr>
            <a:spLocks noGrp="1"/>
          </p:cNvSpPr>
          <p:nvPr>
            <p:ph type="sldNum" sz="quarter" idx="12"/>
          </p:nvPr>
        </p:nvSpPr>
        <p:spPr/>
        <p:txBody>
          <a:bodyPr/>
          <a:lstStyle>
            <a:lvl1pPr>
              <a:defRPr/>
            </a:lvl1pPr>
          </a:lstStyle>
          <a:p>
            <a:pPr>
              <a:defRPr/>
            </a:pPr>
            <a:fld id="{FC1FE053-732F-4697-9DB6-DFBB6DF59A0F}" type="slidenum">
              <a:rPr lang="it-IT"/>
              <a:pPr>
                <a:defRPr/>
              </a:pPr>
              <a:t>‹N›</a:t>
            </a:fld>
            <a:endParaRPr lang="it-IT"/>
          </a:p>
        </p:txBody>
      </p:sp>
    </p:spTree>
    <p:extLst>
      <p:ext uri="{BB962C8B-B14F-4D97-AF65-F5344CB8AC3E}">
        <p14:creationId xmlns:p14="http://schemas.microsoft.com/office/powerpoint/2010/main" val="31431298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cxnSp>
        <p:nvCxnSpPr>
          <p:cNvPr id="5" name="Straight Connector 8"/>
          <p:cNvCxnSpPr/>
          <p:nvPr/>
        </p:nvCxnSpPr>
        <p:spPr>
          <a:xfrm rot="5400000">
            <a:off x="-13494" y="3580607"/>
            <a:ext cx="557847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it-IT"/>
              <a:t>Fare clic per modificare lo stile del titolo</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6" name="Date Placeholder 4"/>
          <p:cNvSpPr>
            <a:spLocks noGrp="1"/>
          </p:cNvSpPr>
          <p:nvPr>
            <p:ph type="dt" sz="half" idx="10"/>
          </p:nvPr>
        </p:nvSpPr>
        <p:spPr/>
        <p:txBody>
          <a:bodyPr/>
          <a:lstStyle>
            <a:lvl1pPr>
              <a:defRPr/>
            </a:lvl1pPr>
          </a:lstStyle>
          <a:p>
            <a:pPr>
              <a:defRPr/>
            </a:pPr>
            <a:endParaRPr lang="it-IT"/>
          </a:p>
        </p:txBody>
      </p:sp>
      <p:sp>
        <p:nvSpPr>
          <p:cNvPr id="7" name="Footer Placeholder 5"/>
          <p:cNvSpPr>
            <a:spLocks noGrp="1"/>
          </p:cNvSpPr>
          <p:nvPr>
            <p:ph type="ftr" sz="quarter" idx="11"/>
          </p:nvPr>
        </p:nvSpPr>
        <p:spPr/>
        <p:txBody>
          <a:bodyPr/>
          <a:lstStyle>
            <a:lvl1pPr>
              <a:defRPr/>
            </a:lvl1pPr>
          </a:lstStyle>
          <a:p>
            <a:pPr>
              <a:defRPr/>
            </a:pPr>
            <a:endParaRPr lang="it-IT"/>
          </a:p>
        </p:txBody>
      </p:sp>
      <p:sp>
        <p:nvSpPr>
          <p:cNvPr id="8" name="Slide Number Placeholder 6"/>
          <p:cNvSpPr>
            <a:spLocks noGrp="1"/>
          </p:cNvSpPr>
          <p:nvPr>
            <p:ph type="sldNum" sz="quarter" idx="12"/>
          </p:nvPr>
        </p:nvSpPr>
        <p:spPr/>
        <p:txBody>
          <a:bodyPr/>
          <a:lstStyle>
            <a:lvl1pPr>
              <a:defRPr/>
            </a:lvl1pPr>
          </a:lstStyle>
          <a:p>
            <a:pPr>
              <a:defRPr/>
            </a:pPr>
            <a:fld id="{E1344E4D-C3C2-4F7E-A1C9-47BEC1B72FC6}" type="slidenum">
              <a:rPr lang="it-IT"/>
              <a:pPr>
                <a:defRPr/>
              </a:pPr>
              <a:t>‹N›</a:t>
            </a:fld>
            <a:endParaRPr lang="it-IT"/>
          </a:p>
        </p:txBody>
      </p:sp>
    </p:spTree>
    <p:extLst>
      <p:ext uri="{BB962C8B-B14F-4D97-AF65-F5344CB8AC3E}">
        <p14:creationId xmlns:p14="http://schemas.microsoft.com/office/powerpoint/2010/main" val="1956189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lstStyle>
            <a:lvl1pPr algn="l">
              <a:defRPr sz="2400" b="0"/>
            </a:lvl1pPr>
          </a:lstStyle>
          <a:p>
            <a:r>
              <a:rPr lang="it-IT"/>
              <a:t>Fare clic per modificare lo stile del titolo</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it-IT" noProof="0"/>
              <a:t>Fare clic sull'icona per inserire un'immagine</a:t>
            </a:r>
            <a:endParaRPr lang="en-US" noProof="0"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Date Placeholder 3"/>
          <p:cNvSpPr>
            <a:spLocks noGrp="1"/>
          </p:cNvSpPr>
          <p:nvPr>
            <p:ph type="dt" sz="half" idx="10"/>
          </p:nvPr>
        </p:nvSpPr>
        <p:spPr/>
        <p:txBody>
          <a:bodyPr/>
          <a:lstStyle>
            <a:lvl1pPr>
              <a:defRPr/>
            </a:lvl1pPr>
          </a:lstStyle>
          <a:p>
            <a:pPr>
              <a:defRPr/>
            </a:pPr>
            <a:endParaRPr lang="it-IT"/>
          </a:p>
        </p:txBody>
      </p:sp>
      <p:sp>
        <p:nvSpPr>
          <p:cNvPr id="6" name="Footer Placeholder 4"/>
          <p:cNvSpPr>
            <a:spLocks noGrp="1"/>
          </p:cNvSpPr>
          <p:nvPr>
            <p:ph type="ftr" sz="quarter" idx="11"/>
          </p:nvPr>
        </p:nvSpPr>
        <p:spPr/>
        <p:txBody>
          <a:bodyPr/>
          <a:lstStyle>
            <a:lvl1pPr>
              <a:defRPr/>
            </a:lvl1pPr>
          </a:lstStyle>
          <a:p>
            <a:pPr>
              <a:defRPr/>
            </a:pPr>
            <a:endParaRPr lang="it-IT"/>
          </a:p>
        </p:txBody>
      </p:sp>
      <p:sp>
        <p:nvSpPr>
          <p:cNvPr id="7" name="Slide Number Placeholder 5"/>
          <p:cNvSpPr>
            <a:spLocks noGrp="1"/>
          </p:cNvSpPr>
          <p:nvPr>
            <p:ph type="sldNum" sz="quarter" idx="12"/>
          </p:nvPr>
        </p:nvSpPr>
        <p:spPr/>
        <p:txBody>
          <a:bodyPr/>
          <a:lstStyle>
            <a:lvl1pPr>
              <a:defRPr/>
            </a:lvl1pPr>
          </a:lstStyle>
          <a:p>
            <a:pPr>
              <a:defRPr/>
            </a:pPr>
            <a:fld id="{210019DE-E81E-486A-AAE1-7D22243504EE}" type="slidenum">
              <a:rPr lang="it-IT"/>
              <a:pPr>
                <a:defRPr/>
              </a:pPr>
              <a:t>‹N›</a:t>
            </a:fld>
            <a:endParaRPr lang="it-IT"/>
          </a:p>
        </p:txBody>
      </p:sp>
    </p:spTree>
    <p:extLst>
      <p:ext uri="{BB962C8B-B14F-4D97-AF65-F5344CB8AC3E}">
        <p14:creationId xmlns:p14="http://schemas.microsoft.com/office/powerpoint/2010/main" val="13378845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it-IT"/>
              <a:t>Fare clic per modificare lo stile del titolo</a:t>
            </a:r>
            <a:endParaRPr lang="en-US" dirty="0"/>
          </a:p>
        </p:txBody>
      </p:sp>
      <p:sp>
        <p:nvSpPr>
          <p:cNvPr id="1028"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a:t>Fare clic per modificare stili del testo dello schema</a:t>
            </a:r>
          </a:p>
          <a:p>
            <a:pPr lvl="1"/>
            <a:r>
              <a:rPr lang="it-IT" altLang="it-IT"/>
              <a:t>Secondo livello</a:t>
            </a:r>
          </a:p>
          <a:p>
            <a:pPr lvl="2"/>
            <a:r>
              <a:rPr lang="it-IT" altLang="it-IT"/>
              <a:t>Terzo livello</a:t>
            </a:r>
          </a:p>
          <a:p>
            <a:pPr lvl="3"/>
            <a:r>
              <a:rPr lang="it-IT" altLang="it-IT"/>
              <a:t>Quarto livello</a:t>
            </a:r>
          </a:p>
          <a:p>
            <a:pPr lvl="4"/>
            <a:r>
              <a:rPr lang="it-IT" altLang="it-IT"/>
              <a:t>Quinto livello</a:t>
            </a:r>
            <a:endParaRPr lang="en-US" altLang="it-IT"/>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a:defRPr sz="1200">
                <a:solidFill>
                  <a:srgbClr val="FFFFFF"/>
                </a:solidFill>
                <a:cs typeface="+mn-cs"/>
              </a:defRPr>
            </a:lvl1pPr>
          </a:lstStyle>
          <a:p>
            <a:pPr>
              <a:defRPr/>
            </a:pPr>
            <a:endParaRPr lang="it-IT"/>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a:defRPr sz="1200">
                <a:solidFill>
                  <a:srgbClr val="FFFFFF"/>
                </a:solidFill>
                <a:cs typeface="+mn-cs"/>
              </a:defRPr>
            </a:lvl1pPr>
          </a:lstStyle>
          <a:p>
            <a:pPr>
              <a:defRPr/>
            </a:pPr>
            <a:endParaRPr lang="it-IT"/>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a:defRPr sz="1400" b="1">
                <a:solidFill>
                  <a:srgbClr val="FFFFFF"/>
                </a:solidFill>
                <a:cs typeface="+mn-cs"/>
              </a:defRPr>
            </a:lvl1pPr>
          </a:lstStyle>
          <a:p>
            <a:pPr>
              <a:defRPr/>
            </a:pPr>
            <a:fld id="{35B8212B-12EE-4CA6-BB4F-109B1BDA7A38}"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3884" r:id="rId1"/>
    <p:sldLayoutId id="2147483877" r:id="rId2"/>
    <p:sldLayoutId id="2147483885" r:id="rId3"/>
    <p:sldLayoutId id="2147483878" r:id="rId4"/>
    <p:sldLayoutId id="2147483886" r:id="rId5"/>
    <p:sldLayoutId id="2147483879" r:id="rId6"/>
    <p:sldLayoutId id="2147483880" r:id="rId7"/>
    <p:sldLayoutId id="2147483887" r:id="rId8"/>
    <p:sldLayoutId id="2147483881" r:id="rId9"/>
    <p:sldLayoutId id="2147483882" r:id="rId10"/>
    <p:sldLayoutId id="2147483883" r:id="rId11"/>
  </p:sldLayoutIdLst>
  <p:txStyles>
    <p:titleStyle>
      <a:lvl1pPr algn="l" rtl="0" eaLnBrk="1" fontAlgn="base" hangingPunct="1">
        <a:spcBef>
          <a:spcPct val="0"/>
        </a:spcBef>
        <a:spcAft>
          <a:spcPct val="0"/>
        </a:spcAft>
        <a:defRPr sz="4000" kern="1200" spc="-1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Arial" charset="0"/>
        </a:defRPr>
      </a:lvl2pPr>
      <a:lvl3pPr algn="l" rtl="0" eaLnBrk="1" fontAlgn="base" hangingPunct="1">
        <a:spcBef>
          <a:spcPct val="0"/>
        </a:spcBef>
        <a:spcAft>
          <a:spcPct val="0"/>
        </a:spcAft>
        <a:defRPr sz="4000">
          <a:solidFill>
            <a:schemeClr val="tx2"/>
          </a:solidFill>
          <a:latin typeface="Arial" charset="0"/>
        </a:defRPr>
      </a:lvl3pPr>
      <a:lvl4pPr algn="l" rtl="0" eaLnBrk="1" fontAlgn="base" hangingPunct="1">
        <a:spcBef>
          <a:spcPct val="0"/>
        </a:spcBef>
        <a:spcAft>
          <a:spcPct val="0"/>
        </a:spcAft>
        <a:defRPr sz="4000">
          <a:solidFill>
            <a:schemeClr val="tx2"/>
          </a:solidFill>
          <a:latin typeface="Arial" charset="0"/>
        </a:defRPr>
      </a:lvl4pPr>
      <a:lvl5pPr algn="l" rtl="0" eaLnBrk="1" fontAlgn="base" hangingPunct="1">
        <a:spcBef>
          <a:spcPct val="0"/>
        </a:spcBef>
        <a:spcAft>
          <a:spcPct val="0"/>
        </a:spcAft>
        <a:defRPr sz="4000">
          <a:solidFill>
            <a:schemeClr val="tx2"/>
          </a:solidFill>
          <a:latin typeface="Arial" charset="0"/>
        </a:defRPr>
      </a:lvl5pPr>
      <a:lvl6pPr marL="457200" algn="l" rtl="0" eaLnBrk="1" fontAlgn="base" hangingPunct="1">
        <a:spcBef>
          <a:spcPct val="0"/>
        </a:spcBef>
        <a:spcAft>
          <a:spcPct val="0"/>
        </a:spcAft>
        <a:defRPr sz="4000">
          <a:solidFill>
            <a:schemeClr val="tx2"/>
          </a:solidFill>
          <a:latin typeface="Arial" charset="0"/>
        </a:defRPr>
      </a:lvl6pPr>
      <a:lvl7pPr marL="914400" algn="l" rtl="0" eaLnBrk="1" fontAlgn="base" hangingPunct="1">
        <a:spcBef>
          <a:spcPct val="0"/>
        </a:spcBef>
        <a:spcAft>
          <a:spcPct val="0"/>
        </a:spcAft>
        <a:defRPr sz="4000">
          <a:solidFill>
            <a:schemeClr val="tx2"/>
          </a:solidFill>
          <a:latin typeface="Arial" charset="0"/>
        </a:defRPr>
      </a:lvl7pPr>
      <a:lvl8pPr marL="1371600" algn="l" rtl="0" eaLnBrk="1" fontAlgn="base" hangingPunct="1">
        <a:spcBef>
          <a:spcPct val="0"/>
        </a:spcBef>
        <a:spcAft>
          <a:spcPct val="0"/>
        </a:spcAft>
        <a:defRPr sz="4000">
          <a:solidFill>
            <a:schemeClr val="tx2"/>
          </a:solidFill>
          <a:latin typeface="Arial" charset="0"/>
        </a:defRPr>
      </a:lvl8pPr>
      <a:lvl9pPr marL="1828800" algn="l" rtl="0" eaLnBrk="1" fontAlgn="base" hangingPunct="1">
        <a:spcBef>
          <a:spcPct val="0"/>
        </a:spcBef>
        <a:spcAft>
          <a:spcPct val="0"/>
        </a:spcAft>
        <a:defRPr sz="4000">
          <a:solidFill>
            <a:schemeClr val="tx2"/>
          </a:solidFill>
          <a:latin typeface="Arial" charset="0"/>
        </a:defRPr>
      </a:lvl9pPr>
    </p:titleStyle>
    <p:bodyStyle>
      <a:lvl1pPr marL="182563" indent="-182563" algn="l" rtl="0" eaLnBrk="1" fontAlgn="base" hangingPunct="1">
        <a:spcBef>
          <a:spcPct val="20000"/>
        </a:spcBef>
        <a:spcAft>
          <a:spcPct val="0"/>
        </a:spcAft>
        <a:buClr>
          <a:schemeClr val="accent1"/>
        </a:buClr>
        <a:buSzPct val="85000"/>
        <a:buFont typeface="Arial" charset="0"/>
        <a:buChar char="•"/>
        <a:defRPr sz="2400" kern="1200">
          <a:solidFill>
            <a:schemeClr val="tx1"/>
          </a:solidFill>
          <a:latin typeface="+mn-lt"/>
          <a:ea typeface="+mn-ea"/>
          <a:cs typeface="+mn-cs"/>
        </a:defRPr>
      </a:lvl1pPr>
      <a:lvl2pPr marL="457200" indent="-182563" algn="l" rtl="0" eaLnBrk="1" fontAlgn="base" hangingPunct="1">
        <a:spcBef>
          <a:spcPct val="20000"/>
        </a:spcBef>
        <a:spcAft>
          <a:spcPct val="0"/>
        </a:spcAft>
        <a:buClr>
          <a:schemeClr val="accent1"/>
        </a:buClr>
        <a:buSzPct val="85000"/>
        <a:buFont typeface="Arial" charset="0"/>
        <a:buChar char="•"/>
        <a:defRPr sz="2000" kern="1200">
          <a:solidFill>
            <a:schemeClr val="tx1"/>
          </a:solidFill>
          <a:latin typeface="+mn-lt"/>
          <a:ea typeface="+mn-ea"/>
          <a:cs typeface="+mn-cs"/>
        </a:defRPr>
      </a:lvl2pPr>
      <a:lvl3pPr marL="730250" indent="-182563" algn="l" rtl="0" eaLnBrk="1" fontAlgn="base" hangingPunct="1">
        <a:spcBef>
          <a:spcPct val="20000"/>
        </a:spcBef>
        <a:spcAft>
          <a:spcPct val="0"/>
        </a:spcAft>
        <a:buClr>
          <a:schemeClr val="accent1"/>
        </a:buClr>
        <a:buSzPct val="90000"/>
        <a:buFont typeface="Arial" charset="0"/>
        <a:buChar char="•"/>
        <a:defRPr kern="1200">
          <a:solidFill>
            <a:schemeClr val="tx1"/>
          </a:solidFill>
          <a:latin typeface="+mn-lt"/>
          <a:ea typeface="+mn-ea"/>
          <a:cs typeface="+mn-cs"/>
        </a:defRPr>
      </a:lvl3pPr>
      <a:lvl4pPr marL="1004888" indent="-182563" algn="l" rtl="0" eaLnBrk="1" fontAlgn="base" hangingPunct="1">
        <a:spcBef>
          <a:spcPct val="20000"/>
        </a:spcBef>
        <a:spcAft>
          <a:spcPct val="0"/>
        </a:spcAft>
        <a:buClr>
          <a:schemeClr val="accent1"/>
        </a:buClr>
        <a:buFont typeface="Arial" charset="0"/>
        <a:buChar char="•"/>
        <a:defRPr sz="1600" kern="1200">
          <a:solidFill>
            <a:schemeClr val="tx1"/>
          </a:solidFill>
          <a:latin typeface="+mn-lt"/>
          <a:ea typeface="+mn-ea"/>
          <a:cs typeface="+mn-cs"/>
        </a:defRPr>
      </a:lvl4pPr>
      <a:lvl5pPr marL="1187450" indent="-136525" algn="l" rtl="0" eaLnBrk="1" fontAlgn="base" hangingPunct="1">
        <a:spcBef>
          <a:spcPct val="20000"/>
        </a:spcBef>
        <a:spcAft>
          <a:spcPct val="0"/>
        </a:spcAft>
        <a:buClr>
          <a:schemeClr val="accent1"/>
        </a:buClr>
        <a:buSzPct val="100000"/>
        <a:buFont typeface="Arial" charset="0"/>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themeOverride" Target="../theme/themeOverride4.xml"/><Relationship Id="rId4" Type="http://schemas.openxmlformats.org/officeDocument/2006/relationships/image" Target="../media/image6.png"/></Relationships>
</file>

<file path=ppt/slides/_rels/slide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themeOverride" Target="../theme/themeOverride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themeOverride" Target="../theme/themeOverride3.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62000">
              <a:schemeClr val="bg1"/>
            </a:gs>
            <a:gs pos="85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6" name="Titolo 1">
            <a:extLst>
              <a:ext uri="{FF2B5EF4-FFF2-40B4-BE49-F238E27FC236}">
                <a16:creationId xmlns:a16="http://schemas.microsoft.com/office/drawing/2014/main" id="{B764FAF0-CEDA-46F9-8A54-BAF152CEA8A0}"/>
              </a:ext>
            </a:extLst>
          </p:cNvPr>
          <p:cNvSpPr txBox="1">
            <a:spLocks/>
          </p:cNvSpPr>
          <p:nvPr/>
        </p:nvSpPr>
        <p:spPr>
          <a:xfrm>
            <a:off x="745989" y="4077073"/>
            <a:ext cx="7772400" cy="2664296"/>
          </a:xfrm>
          <a:prstGeom prst="rect">
            <a:avLst/>
          </a:prstGeom>
        </p:spPr>
        <p:txBody>
          <a:bodyPr vert="horz" lIns="91440" tIns="45720" rIns="91440" bIns="45720" rtlCol="0" anchor="ctr">
            <a:normAutofit/>
          </a:bodyPr>
          <a:lstStyle>
            <a:lvl1pPr algn="l" rtl="0" eaLnBrk="1" fontAlgn="base" hangingPunct="1">
              <a:spcBef>
                <a:spcPct val="0"/>
              </a:spcBef>
              <a:spcAft>
                <a:spcPct val="0"/>
              </a:spcAft>
              <a:defRPr sz="4000" kern="1200" spc="-1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Arial" charset="0"/>
              </a:defRPr>
            </a:lvl2pPr>
            <a:lvl3pPr algn="l" rtl="0" eaLnBrk="1" fontAlgn="base" hangingPunct="1">
              <a:spcBef>
                <a:spcPct val="0"/>
              </a:spcBef>
              <a:spcAft>
                <a:spcPct val="0"/>
              </a:spcAft>
              <a:defRPr sz="4000">
                <a:solidFill>
                  <a:schemeClr val="tx2"/>
                </a:solidFill>
                <a:latin typeface="Arial" charset="0"/>
              </a:defRPr>
            </a:lvl3pPr>
            <a:lvl4pPr algn="l" rtl="0" eaLnBrk="1" fontAlgn="base" hangingPunct="1">
              <a:spcBef>
                <a:spcPct val="0"/>
              </a:spcBef>
              <a:spcAft>
                <a:spcPct val="0"/>
              </a:spcAft>
              <a:defRPr sz="4000">
                <a:solidFill>
                  <a:schemeClr val="tx2"/>
                </a:solidFill>
                <a:latin typeface="Arial" charset="0"/>
              </a:defRPr>
            </a:lvl4pPr>
            <a:lvl5pPr algn="l" rtl="0" eaLnBrk="1" fontAlgn="base" hangingPunct="1">
              <a:spcBef>
                <a:spcPct val="0"/>
              </a:spcBef>
              <a:spcAft>
                <a:spcPct val="0"/>
              </a:spcAft>
              <a:defRPr sz="4000">
                <a:solidFill>
                  <a:schemeClr val="tx2"/>
                </a:solidFill>
                <a:latin typeface="Arial" charset="0"/>
              </a:defRPr>
            </a:lvl5pPr>
            <a:lvl6pPr marL="457200" algn="l" rtl="0" eaLnBrk="1" fontAlgn="base" hangingPunct="1">
              <a:spcBef>
                <a:spcPct val="0"/>
              </a:spcBef>
              <a:spcAft>
                <a:spcPct val="0"/>
              </a:spcAft>
              <a:defRPr sz="4000">
                <a:solidFill>
                  <a:schemeClr val="tx2"/>
                </a:solidFill>
                <a:latin typeface="Arial" charset="0"/>
              </a:defRPr>
            </a:lvl6pPr>
            <a:lvl7pPr marL="914400" algn="l" rtl="0" eaLnBrk="1" fontAlgn="base" hangingPunct="1">
              <a:spcBef>
                <a:spcPct val="0"/>
              </a:spcBef>
              <a:spcAft>
                <a:spcPct val="0"/>
              </a:spcAft>
              <a:defRPr sz="4000">
                <a:solidFill>
                  <a:schemeClr val="tx2"/>
                </a:solidFill>
                <a:latin typeface="Arial" charset="0"/>
              </a:defRPr>
            </a:lvl7pPr>
            <a:lvl8pPr marL="1371600" algn="l" rtl="0" eaLnBrk="1" fontAlgn="base" hangingPunct="1">
              <a:spcBef>
                <a:spcPct val="0"/>
              </a:spcBef>
              <a:spcAft>
                <a:spcPct val="0"/>
              </a:spcAft>
              <a:defRPr sz="4000">
                <a:solidFill>
                  <a:schemeClr val="tx2"/>
                </a:solidFill>
                <a:latin typeface="Arial" charset="0"/>
              </a:defRPr>
            </a:lvl8pPr>
            <a:lvl9pPr marL="1828800" algn="l" rtl="0" eaLnBrk="1" fontAlgn="base" hangingPunct="1">
              <a:spcBef>
                <a:spcPct val="0"/>
              </a:spcBef>
              <a:spcAft>
                <a:spcPct val="0"/>
              </a:spcAft>
              <a:defRPr sz="4000">
                <a:solidFill>
                  <a:schemeClr val="tx2"/>
                </a:solidFill>
                <a:latin typeface="Arial" charset="0"/>
              </a:defRPr>
            </a:lvl9pPr>
          </a:lstStyle>
          <a:p>
            <a:pPr algn="ctr">
              <a:defRPr/>
            </a:pPr>
            <a:r>
              <a:rPr lang="it-IT" sz="3000" b="1" dirty="0">
                <a:solidFill>
                  <a:schemeClr val="accent1">
                    <a:lumMod val="75000"/>
                  </a:schemeClr>
                </a:solidFill>
                <a:effectLst>
                  <a:outerShdw blurRad="38100" dist="38100" dir="2700000" algn="tl">
                    <a:srgbClr val="000000">
                      <a:alpha val="43137"/>
                    </a:srgbClr>
                  </a:outerShdw>
                </a:effectLst>
              </a:rPr>
              <a:t>I codici di comportamento e la disciplina del </a:t>
            </a:r>
            <a:r>
              <a:rPr lang="it-IT" sz="3000" b="1" dirty="0" err="1">
                <a:solidFill>
                  <a:schemeClr val="accent1">
                    <a:lumMod val="75000"/>
                  </a:schemeClr>
                </a:solidFill>
                <a:effectLst>
                  <a:outerShdw blurRad="38100" dist="38100" dir="2700000" algn="tl">
                    <a:srgbClr val="000000">
                      <a:alpha val="43137"/>
                    </a:srgbClr>
                  </a:outerShdw>
                </a:effectLst>
              </a:rPr>
              <a:t>whistleblowing</a:t>
            </a:r>
            <a:endParaRPr lang="it-IT" sz="3000" b="1" dirty="0">
              <a:solidFill>
                <a:schemeClr val="accent1">
                  <a:lumMod val="75000"/>
                </a:schemeClr>
              </a:solidFill>
              <a:effectLst>
                <a:outerShdw blurRad="38100" dist="38100" dir="2700000" algn="tl">
                  <a:srgbClr val="000000">
                    <a:alpha val="43137"/>
                  </a:srgbClr>
                </a:outerShdw>
              </a:effectLst>
            </a:endParaRPr>
          </a:p>
          <a:p>
            <a:pPr algn="ctr">
              <a:defRPr/>
            </a:pPr>
            <a:endParaRPr lang="it-IT" sz="2200" b="1" dirty="0">
              <a:solidFill>
                <a:schemeClr val="accent1">
                  <a:lumMod val="75000"/>
                </a:schemeClr>
              </a:solidFill>
              <a:effectLst>
                <a:outerShdw blurRad="38100" dist="38100" dir="2700000" algn="tl">
                  <a:srgbClr val="000000">
                    <a:alpha val="43137"/>
                  </a:srgbClr>
                </a:outerShdw>
              </a:effectLst>
            </a:endParaRPr>
          </a:p>
          <a:p>
            <a:pPr algn="ctr">
              <a:defRPr/>
            </a:pPr>
            <a:r>
              <a:rPr lang="en-US" sz="2200" dirty="0" err="1"/>
              <a:t>Avv</a:t>
            </a:r>
            <a:r>
              <a:rPr lang="en-US" sz="2200" dirty="0"/>
              <a:t>. Alberto Biancardo, </a:t>
            </a:r>
            <a:r>
              <a:rPr lang="en-US" sz="2200" dirty="0" err="1"/>
              <a:t>docente</a:t>
            </a:r>
            <a:r>
              <a:rPr lang="en-US" sz="2200" dirty="0"/>
              <a:t> a </a:t>
            </a:r>
            <a:r>
              <a:rPr lang="en-US" sz="2200" dirty="0" err="1"/>
              <a:t>contratto</a:t>
            </a:r>
            <a:r>
              <a:rPr lang="en-US" sz="2200" dirty="0"/>
              <a:t> </a:t>
            </a:r>
            <a:r>
              <a:rPr lang="en-US" sz="2200" dirty="0" err="1"/>
              <a:t>Università</a:t>
            </a:r>
            <a:r>
              <a:rPr lang="en-US" sz="2200" dirty="0"/>
              <a:t> di Salerno</a:t>
            </a:r>
          </a:p>
          <a:p>
            <a:pPr algn="ctr">
              <a:defRPr/>
            </a:pPr>
            <a:r>
              <a:rPr lang="en-US" sz="2200" dirty="0"/>
              <a:t>14/04/2023</a:t>
            </a:r>
          </a:p>
          <a:p>
            <a:pPr algn="ctr">
              <a:defRPr/>
            </a:pPr>
            <a:endParaRPr lang="en-US" sz="1600" dirty="0">
              <a:solidFill>
                <a:schemeClr val="tx1"/>
              </a:solidFill>
              <a:latin typeface="Arial" charset="0"/>
              <a:cs typeface="Arial" charset="0"/>
            </a:endParaRPr>
          </a:p>
          <a:p>
            <a:pPr algn="ctr">
              <a:defRPr/>
            </a:pPr>
            <a:r>
              <a:rPr lang="en-US" sz="1600" dirty="0" err="1">
                <a:solidFill>
                  <a:schemeClr val="tx1"/>
                </a:solidFill>
                <a:latin typeface="Arial" charset="0"/>
                <a:cs typeface="Arial" charset="0"/>
              </a:rPr>
              <a:t>Indirizzo</a:t>
            </a:r>
            <a:r>
              <a:rPr lang="en-US" sz="1600" dirty="0">
                <a:solidFill>
                  <a:schemeClr val="tx1"/>
                </a:solidFill>
                <a:latin typeface="Arial" charset="0"/>
                <a:cs typeface="Arial" charset="0"/>
              </a:rPr>
              <a:t> e-mail: abiancardo@unisa.it</a:t>
            </a:r>
            <a:endParaRPr lang="it-IT" sz="1600" dirty="0">
              <a:solidFill>
                <a:schemeClr val="tx1"/>
              </a:solidFill>
              <a:latin typeface="Arial" charset="0"/>
              <a:ea typeface="+mn-ea"/>
              <a:cs typeface="Arial" charset="0"/>
            </a:endParaRPr>
          </a:p>
          <a:p>
            <a:pPr algn="ctr">
              <a:defRPr/>
            </a:pPr>
            <a:endParaRPr lang="it-IT" sz="1600" dirty="0">
              <a:solidFill>
                <a:schemeClr val="tx1"/>
              </a:solidFill>
              <a:latin typeface="Arial" charset="0"/>
              <a:cs typeface="Arial" charset="0"/>
            </a:endParaRPr>
          </a:p>
        </p:txBody>
      </p:sp>
      <p:pic>
        <p:nvPicPr>
          <p:cNvPr id="1026" name="Picture 2" descr="Uer Academy - Per lo sviluppo delle professionalità">
            <a:extLst>
              <a:ext uri="{FF2B5EF4-FFF2-40B4-BE49-F238E27FC236}">
                <a16:creationId xmlns:a16="http://schemas.microsoft.com/office/drawing/2014/main" id="{FD5ED4A9-BDDB-41F2-8E47-0043F11284C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20072" y="149552"/>
            <a:ext cx="1108512" cy="1108512"/>
          </a:xfrm>
          <a:prstGeom prst="rect">
            <a:avLst/>
          </a:prstGeom>
          <a:noFill/>
          <a:extLst>
            <a:ext uri="{909E8E84-426E-40DD-AFC4-6F175D3DCCD1}">
              <a14:hiddenFill xmlns:a14="http://schemas.microsoft.com/office/drawing/2010/main">
                <a:solidFill>
                  <a:srgbClr val="FFFFFF"/>
                </a:solidFill>
              </a14:hiddenFill>
            </a:ext>
          </a:extLst>
        </p:spPr>
      </p:pic>
      <p:pic>
        <p:nvPicPr>
          <p:cNvPr id="2" name="Immagine 1">
            <a:extLst>
              <a:ext uri="{FF2B5EF4-FFF2-40B4-BE49-F238E27FC236}">
                <a16:creationId xmlns:a16="http://schemas.microsoft.com/office/drawing/2014/main" id="{B126C24F-08CB-4B62-A0B2-3A76D45F8701}"/>
              </a:ext>
            </a:extLst>
          </p:cNvPr>
          <p:cNvPicPr>
            <a:picLocks noChangeAspect="1"/>
          </p:cNvPicPr>
          <p:nvPr/>
        </p:nvPicPr>
        <p:blipFill>
          <a:blip r:embed="rId3"/>
          <a:stretch>
            <a:fillRect/>
          </a:stretch>
        </p:blipFill>
        <p:spPr>
          <a:xfrm>
            <a:off x="2267744" y="1323887"/>
            <a:ext cx="4259229" cy="2393145"/>
          </a:xfrm>
          <a:prstGeom prst="rect">
            <a:avLst/>
          </a:prstGeom>
        </p:spPr>
      </p:pic>
      <p:pic>
        <p:nvPicPr>
          <p:cNvPr id="4" name="Immagine 3" descr="Immagine che contiene testo, Carattere, logo, Elementi grafici&#10;&#10;Descrizione generata automaticamente">
            <a:extLst>
              <a:ext uri="{FF2B5EF4-FFF2-40B4-BE49-F238E27FC236}">
                <a16:creationId xmlns:a16="http://schemas.microsoft.com/office/drawing/2014/main" id="{C1B574C1-0B58-68CF-40F2-AB2C9EF0B0A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71800" y="260648"/>
            <a:ext cx="1765293" cy="730025"/>
          </a:xfrm>
          <a:prstGeom prst="rect">
            <a:avLst/>
          </a:prstGeom>
        </p:spPr>
      </p:pic>
    </p:spTree>
    <p:extLst>
      <p:ext uri="{BB962C8B-B14F-4D97-AF65-F5344CB8AC3E}">
        <p14:creationId xmlns:p14="http://schemas.microsoft.com/office/powerpoint/2010/main" val="23428219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62000">
              <a:schemeClr val="bg1"/>
            </a:gs>
            <a:gs pos="85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1026" name="Picture 2" descr="Uer Academy - Per lo sviluppo delle professionalità">
            <a:extLst>
              <a:ext uri="{FF2B5EF4-FFF2-40B4-BE49-F238E27FC236}">
                <a16:creationId xmlns:a16="http://schemas.microsoft.com/office/drawing/2014/main" id="{FD5ED4A9-BDDB-41F2-8E47-0043F11284C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20072" y="149552"/>
            <a:ext cx="792088" cy="792088"/>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1">
            <a:extLst>
              <a:ext uri="{FF2B5EF4-FFF2-40B4-BE49-F238E27FC236}">
                <a16:creationId xmlns:a16="http://schemas.microsoft.com/office/drawing/2014/main" id="{2F8C4922-EBAA-43E3-AC62-801E5ABD1367}"/>
              </a:ext>
            </a:extLst>
          </p:cNvPr>
          <p:cNvSpPr>
            <a:spLocks noGrp="1"/>
          </p:cNvSpPr>
          <p:nvPr>
            <p:ph type="title"/>
          </p:nvPr>
        </p:nvSpPr>
        <p:spPr>
          <a:xfrm>
            <a:off x="457200" y="941639"/>
            <a:ext cx="8229600" cy="975193"/>
          </a:xfrm>
        </p:spPr>
        <p:txBody>
          <a:bodyPr>
            <a:normAutofit/>
          </a:bodyPr>
          <a:lstStyle/>
          <a:p>
            <a:pPr algn="ctr"/>
            <a:r>
              <a:rPr lang="it-IT" sz="3200" dirty="0" err="1"/>
              <a:t>Whistleblowing</a:t>
            </a:r>
            <a:br>
              <a:rPr lang="it-IT" sz="3200" dirty="0"/>
            </a:br>
            <a:r>
              <a:rPr lang="it-IT" sz="1800" dirty="0"/>
              <a:t>La nuova normativa sulle segnalazioni</a:t>
            </a:r>
          </a:p>
        </p:txBody>
      </p:sp>
      <p:sp>
        <p:nvSpPr>
          <p:cNvPr id="3" name="Segnaposto contenuto 2">
            <a:extLst>
              <a:ext uri="{FF2B5EF4-FFF2-40B4-BE49-F238E27FC236}">
                <a16:creationId xmlns:a16="http://schemas.microsoft.com/office/drawing/2014/main" id="{FCD9E743-2AD5-4F71-A0A9-09DD81384FD3}"/>
              </a:ext>
            </a:extLst>
          </p:cNvPr>
          <p:cNvSpPr>
            <a:spLocks noGrp="1"/>
          </p:cNvSpPr>
          <p:nvPr>
            <p:ph idx="1"/>
          </p:nvPr>
        </p:nvSpPr>
        <p:spPr>
          <a:xfrm>
            <a:off x="457200" y="2195250"/>
            <a:ext cx="8229600" cy="4546118"/>
          </a:xfrm>
        </p:spPr>
        <p:txBody>
          <a:bodyPr/>
          <a:lstStyle/>
          <a:p>
            <a:pPr algn="just"/>
            <a:r>
              <a:rPr lang="it-IT" sz="1800" i="1" dirty="0">
                <a:solidFill>
                  <a:schemeClr val="tx1">
                    <a:lumMod val="75000"/>
                    <a:lumOff val="25000"/>
                  </a:schemeClr>
                </a:solidFill>
              </a:rPr>
              <a:t>Nel 2017 entra in vigore la legge 30 novembre 2017, n. 179, interamente dedicata al </a:t>
            </a:r>
            <a:r>
              <a:rPr lang="it-IT" sz="1800" i="1" dirty="0" err="1">
                <a:solidFill>
                  <a:schemeClr val="tx1">
                    <a:lumMod val="75000"/>
                    <a:lumOff val="25000"/>
                  </a:schemeClr>
                </a:solidFill>
              </a:rPr>
              <a:t>whistleblowing</a:t>
            </a:r>
            <a:r>
              <a:rPr lang="it-IT" sz="1800" i="1" dirty="0">
                <a:solidFill>
                  <a:schemeClr val="tx1">
                    <a:lumMod val="75000"/>
                    <a:lumOff val="25000"/>
                  </a:schemeClr>
                </a:solidFill>
              </a:rPr>
              <a:t>, per una tutela organica e completa di coloro che segnalano illeciti o irregolarità sul luogo di lavoro, ampliando e rafforzando le garanzie già previste dalla legge Severino</a:t>
            </a:r>
          </a:p>
          <a:p>
            <a:pPr algn="just"/>
            <a:r>
              <a:rPr lang="it-IT" sz="1800" i="1" dirty="0">
                <a:solidFill>
                  <a:schemeClr val="tx1">
                    <a:lumMod val="75000"/>
                    <a:lumOff val="25000"/>
                  </a:schemeClr>
                </a:solidFill>
              </a:rPr>
              <a:t>Oltre a vietare qualsiasi provvedimento conseguente alla segnalazione avente effetti negativi per il segnalante, essa </a:t>
            </a:r>
            <a:r>
              <a:rPr lang="it-IT" sz="1800" i="1" dirty="0">
                <a:solidFill>
                  <a:srgbClr val="C00000"/>
                </a:solidFill>
              </a:rPr>
              <a:t>sanziona con la nullità ogni atto discriminatorio o ritorsivo adottato dall’amministrazione</a:t>
            </a:r>
          </a:p>
          <a:p>
            <a:pPr algn="just"/>
            <a:r>
              <a:rPr lang="it-IT" sz="1800" i="1" dirty="0">
                <a:solidFill>
                  <a:schemeClr val="tx1">
                    <a:lumMod val="75000"/>
                    <a:lumOff val="25000"/>
                  </a:schemeClr>
                </a:solidFill>
              </a:rPr>
              <a:t>Punto centrale della normativa è </a:t>
            </a:r>
            <a:r>
              <a:rPr lang="it-IT" sz="1800" i="1" dirty="0">
                <a:solidFill>
                  <a:srgbClr val="C00000"/>
                </a:solidFill>
              </a:rPr>
              <a:t>l’estensione di determinate tutele del </a:t>
            </a:r>
            <a:r>
              <a:rPr lang="it-IT" sz="1800" i="1" dirty="0" err="1">
                <a:solidFill>
                  <a:srgbClr val="C00000"/>
                </a:solidFill>
              </a:rPr>
              <a:t>whistleblower</a:t>
            </a:r>
            <a:r>
              <a:rPr lang="it-IT" sz="1800" i="1" dirty="0">
                <a:solidFill>
                  <a:srgbClr val="C00000"/>
                </a:solidFill>
              </a:rPr>
              <a:t>, anche al settore privato</a:t>
            </a:r>
            <a:r>
              <a:rPr lang="it-IT" sz="1800" i="1" dirty="0">
                <a:solidFill>
                  <a:schemeClr val="tx1">
                    <a:lumMod val="75000"/>
                    <a:lumOff val="25000"/>
                  </a:schemeClr>
                </a:solidFill>
              </a:rPr>
              <a:t>. La nuova disciplina sul </a:t>
            </a:r>
            <a:r>
              <a:rPr lang="it-IT" sz="1800" i="1" dirty="0" err="1">
                <a:solidFill>
                  <a:schemeClr val="tx1">
                    <a:lumMod val="75000"/>
                    <a:lumOff val="25000"/>
                  </a:schemeClr>
                </a:solidFill>
              </a:rPr>
              <a:t>whistleblowing</a:t>
            </a:r>
            <a:r>
              <a:rPr lang="it-IT" sz="1800" i="1" dirty="0">
                <a:solidFill>
                  <a:schemeClr val="tx1">
                    <a:lumMod val="75000"/>
                    <a:lumOff val="25000"/>
                  </a:schemeClr>
                </a:solidFill>
              </a:rPr>
              <a:t> viene estesa, difatti, dalle amministrazioni pubbliche, enti pubblici economici e di diritto privato sotto controllo pubblico, anche alle imprese private</a:t>
            </a:r>
          </a:p>
          <a:p>
            <a:pPr algn="just"/>
            <a:endParaRPr lang="it-IT" sz="1800" i="1" dirty="0">
              <a:solidFill>
                <a:schemeClr val="tx1">
                  <a:lumMod val="75000"/>
                  <a:lumOff val="25000"/>
                </a:schemeClr>
              </a:solidFill>
            </a:endParaRPr>
          </a:p>
        </p:txBody>
      </p:sp>
      <p:pic>
        <p:nvPicPr>
          <p:cNvPr id="4" name="Immagine 3">
            <a:extLst>
              <a:ext uri="{FF2B5EF4-FFF2-40B4-BE49-F238E27FC236}">
                <a16:creationId xmlns:a16="http://schemas.microsoft.com/office/drawing/2014/main" id="{79942F6D-609A-8EEC-F755-A181B94AF7A5}"/>
              </a:ext>
            </a:extLst>
          </p:cNvPr>
          <p:cNvPicPr>
            <a:picLocks noChangeAspect="1"/>
          </p:cNvPicPr>
          <p:nvPr/>
        </p:nvPicPr>
        <p:blipFill>
          <a:blip r:embed="rId3"/>
          <a:stretch>
            <a:fillRect/>
          </a:stretch>
        </p:blipFill>
        <p:spPr>
          <a:xfrm>
            <a:off x="3203848" y="231625"/>
            <a:ext cx="1511939" cy="627942"/>
          </a:xfrm>
          <a:prstGeom prst="rect">
            <a:avLst/>
          </a:prstGeom>
        </p:spPr>
      </p:pic>
    </p:spTree>
    <p:extLst>
      <p:ext uri="{BB962C8B-B14F-4D97-AF65-F5344CB8AC3E}">
        <p14:creationId xmlns:p14="http://schemas.microsoft.com/office/powerpoint/2010/main" val="9379314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62000">
              <a:schemeClr val="bg1"/>
            </a:gs>
            <a:gs pos="85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1026" name="Picture 2" descr="Uer Academy - Per lo sviluppo delle professionalità">
            <a:extLst>
              <a:ext uri="{FF2B5EF4-FFF2-40B4-BE49-F238E27FC236}">
                <a16:creationId xmlns:a16="http://schemas.microsoft.com/office/drawing/2014/main" id="{FD5ED4A9-BDDB-41F2-8E47-0043F11284C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20072" y="149552"/>
            <a:ext cx="792088" cy="792088"/>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1">
            <a:extLst>
              <a:ext uri="{FF2B5EF4-FFF2-40B4-BE49-F238E27FC236}">
                <a16:creationId xmlns:a16="http://schemas.microsoft.com/office/drawing/2014/main" id="{2F8C4922-EBAA-43E3-AC62-801E5ABD1367}"/>
              </a:ext>
            </a:extLst>
          </p:cNvPr>
          <p:cNvSpPr>
            <a:spLocks noGrp="1"/>
          </p:cNvSpPr>
          <p:nvPr>
            <p:ph type="title"/>
          </p:nvPr>
        </p:nvSpPr>
        <p:spPr>
          <a:xfrm>
            <a:off x="457200" y="941639"/>
            <a:ext cx="8229600" cy="975193"/>
          </a:xfrm>
        </p:spPr>
        <p:txBody>
          <a:bodyPr>
            <a:normAutofit/>
          </a:bodyPr>
          <a:lstStyle/>
          <a:p>
            <a:pPr algn="ctr"/>
            <a:r>
              <a:rPr lang="it-IT" sz="3200" dirty="0" err="1"/>
              <a:t>Whistleblowing</a:t>
            </a:r>
            <a:br>
              <a:rPr lang="it-IT" sz="3200" dirty="0"/>
            </a:br>
            <a:r>
              <a:rPr lang="it-IT" sz="1800" dirty="0"/>
              <a:t>Le modifiche della legge n. 179 del 2017</a:t>
            </a:r>
          </a:p>
        </p:txBody>
      </p:sp>
      <p:sp>
        <p:nvSpPr>
          <p:cNvPr id="3" name="Segnaposto contenuto 2">
            <a:extLst>
              <a:ext uri="{FF2B5EF4-FFF2-40B4-BE49-F238E27FC236}">
                <a16:creationId xmlns:a16="http://schemas.microsoft.com/office/drawing/2014/main" id="{FCD9E743-2AD5-4F71-A0A9-09DD81384FD3}"/>
              </a:ext>
            </a:extLst>
          </p:cNvPr>
          <p:cNvSpPr>
            <a:spLocks noGrp="1"/>
          </p:cNvSpPr>
          <p:nvPr>
            <p:ph idx="1"/>
          </p:nvPr>
        </p:nvSpPr>
        <p:spPr>
          <a:xfrm>
            <a:off x="457200" y="2195250"/>
            <a:ext cx="8229600" cy="4546118"/>
          </a:xfrm>
        </p:spPr>
        <p:txBody>
          <a:bodyPr/>
          <a:lstStyle/>
          <a:p>
            <a:pPr algn="just"/>
            <a:r>
              <a:rPr lang="it-IT" sz="1800" i="1" dirty="0">
                <a:solidFill>
                  <a:srgbClr val="C00000"/>
                </a:solidFill>
              </a:rPr>
              <a:t>Nel settore pubblico:</a:t>
            </a:r>
          </a:p>
          <a:p>
            <a:pPr lvl="1" algn="just"/>
            <a:r>
              <a:rPr lang="it-IT" sz="1400" i="1" dirty="0">
                <a:solidFill>
                  <a:schemeClr val="tx1">
                    <a:lumMod val="75000"/>
                    <a:lumOff val="25000"/>
                  </a:schemeClr>
                </a:solidFill>
              </a:rPr>
              <a:t>divieto di qualsiasi provvedimento avente effetti negativi per il segnalante, sul rapporto di lavoro e sulle sue condizioni, come il licenziamento, il trasferimento, il </a:t>
            </a:r>
            <a:r>
              <a:rPr lang="it-IT" sz="1400" i="1" dirty="0" err="1">
                <a:solidFill>
                  <a:schemeClr val="tx1">
                    <a:lumMod val="75000"/>
                    <a:lumOff val="25000"/>
                  </a:schemeClr>
                </a:solidFill>
              </a:rPr>
              <a:t>demansionamento</a:t>
            </a:r>
            <a:r>
              <a:rPr lang="it-IT" sz="1400" i="1" dirty="0">
                <a:solidFill>
                  <a:schemeClr val="tx1">
                    <a:lumMod val="75000"/>
                    <a:lumOff val="25000"/>
                  </a:schemeClr>
                </a:solidFill>
              </a:rPr>
              <a:t> o l’applicazione di sanzioni;</a:t>
            </a:r>
          </a:p>
          <a:p>
            <a:pPr lvl="1" algn="just"/>
            <a:r>
              <a:rPr lang="it-IT" sz="1400" i="1" dirty="0">
                <a:solidFill>
                  <a:schemeClr val="tx1">
                    <a:lumMod val="75000"/>
                    <a:lumOff val="25000"/>
                  </a:schemeClr>
                </a:solidFill>
              </a:rPr>
              <a:t>reintegrazione del lavoratore nel posto di lavoro, se il licenziamento è avvenuto come conseguenza di una segnalazione;</a:t>
            </a:r>
          </a:p>
          <a:p>
            <a:pPr lvl="1" algn="just"/>
            <a:r>
              <a:rPr lang="it-IT" sz="1400" i="1" dirty="0">
                <a:solidFill>
                  <a:schemeClr val="tx1">
                    <a:lumMod val="75000"/>
                    <a:lumOff val="25000"/>
                  </a:schemeClr>
                </a:solidFill>
              </a:rPr>
              <a:t>tutti gli atti discriminatori o ritorsivi adottati dall’amministrazione o dall’ente sono nulli;</a:t>
            </a:r>
          </a:p>
          <a:p>
            <a:pPr lvl="1" algn="just"/>
            <a:r>
              <a:rPr lang="it-IT" sz="1400" i="1" dirty="0">
                <a:solidFill>
                  <a:schemeClr val="tx1">
                    <a:lumMod val="75000"/>
                    <a:lumOff val="25000"/>
                  </a:schemeClr>
                </a:solidFill>
              </a:rPr>
              <a:t>generale divieto di rivelare l’identità del segnalante;</a:t>
            </a:r>
          </a:p>
          <a:p>
            <a:pPr lvl="1" algn="just"/>
            <a:r>
              <a:rPr lang="it-IT" sz="1400" i="1" dirty="0">
                <a:solidFill>
                  <a:schemeClr val="tx1">
                    <a:lumMod val="75000"/>
                    <a:lumOff val="25000"/>
                  </a:schemeClr>
                </a:solidFill>
              </a:rPr>
              <a:t>è l’ANAC a dettare le linee guida inerenti le modalità e la gestione delle segnalazioni, e ad avere un potere sanzionatorio nella qualità di autorità preposta all’applicazione di sanzioni amministrative</a:t>
            </a:r>
          </a:p>
          <a:p>
            <a:pPr algn="just"/>
            <a:r>
              <a:rPr lang="it-IT" sz="1800" i="1" dirty="0">
                <a:solidFill>
                  <a:srgbClr val="C00000"/>
                </a:solidFill>
              </a:rPr>
              <a:t>Nel settore privato:</a:t>
            </a:r>
          </a:p>
          <a:p>
            <a:pPr lvl="1" algn="just"/>
            <a:r>
              <a:rPr lang="it-IT" sz="1400" i="1" dirty="0">
                <a:solidFill>
                  <a:schemeClr val="tx1">
                    <a:lumMod val="75000"/>
                    <a:lumOff val="25000"/>
                  </a:schemeClr>
                </a:solidFill>
              </a:rPr>
              <a:t>estensione delle tutele del segnalatore al settore privato;</a:t>
            </a:r>
          </a:p>
          <a:p>
            <a:pPr lvl="1" algn="just"/>
            <a:r>
              <a:rPr lang="it-IT" sz="1400" i="1" dirty="0">
                <a:solidFill>
                  <a:schemeClr val="tx1">
                    <a:lumMod val="75000"/>
                    <a:lumOff val="25000"/>
                  </a:schemeClr>
                </a:solidFill>
              </a:rPr>
              <a:t>obblighi di comunicazione nei confronti dell’Organismo di Vigilanza (ODV);</a:t>
            </a:r>
          </a:p>
          <a:p>
            <a:pPr lvl="1" algn="just"/>
            <a:r>
              <a:rPr lang="it-IT" sz="1400" i="1" dirty="0">
                <a:solidFill>
                  <a:schemeClr val="tx1">
                    <a:lumMod val="75000"/>
                    <a:lumOff val="25000"/>
                  </a:schemeClr>
                </a:solidFill>
              </a:rPr>
              <a:t>imposizione alle imprese di creare uno o più canali per le segnalazioni nel rispetto della riservatezza del segnalante ed un canale alternativo di segnalazione, che con modalità informatiche, possa tutelare la riservatezza dell’identità dei segnalanti; </a:t>
            </a:r>
          </a:p>
          <a:p>
            <a:pPr lvl="1" algn="just"/>
            <a:r>
              <a:rPr lang="it-IT" sz="1400" i="1" dirty="0">
                <a:solidFill>
                  <a:schemeClr val="tx1">
                    <a:lumMod val="75000"/>
                    <a:lumOff val="25000"/>
                  </a:schemeClr>
                </a:solidFill>
              </a:rPr>
              <a:t>divieto di atti di ritorsione o discriminatori per ragioni inerenti le segnalazioni</a:t>
            </a:r>
          </a:p>
        </p:txBody>
      </p:sp>
      <p:pic>
        <p:nvPicPr>
          <p:cNvPr id="4" name="Immagine 3">
            <a:extLst>
              <a:ext uri="{FF2B5EF4-FFF2-40B4-BE49-F238E27FC236}">
                <a16:creationId xmlns:a16="http://schemas.microsoft.com/office/drawing/2014/main" id="{E54DC8D5-EC4B-E30E-314E-CB3FB9BD3D70}"/>
              </a:ext>
            </a:extLst>
          </p:cNvPr>
          <p:cNvPicPr>
            <a:picLocks noChangeAspect="1"/>
          </p:cNvPicPr>
          <p:nvPr/>
        </p:nvPicPr>
        <p:blipFill>
          <a:blip r:embed="rId3"/>
          <a:stretch>
            <a:fillRect/>
          </a:stretch>
        </p:blipFill>
        <p:spPr>
          <a:xfrm>
            <a:off x="3167959" y="231625"/>
            <a:ext cx="1511939" cy="627942"/>
          </a:xfrm>
          <a:prstGeom prst="rect">
            <a:avLst/>
          </a:prstGeom>
        </p:spPr>
      </p:pic>
    </p:spTree>
    <p:extLst>
      <p:ext uri="{BB962C8B-B14F-4D97-AF65-F5344CB8AC3E}">
        <p14:creationId xmlns:p14="http://schemas.microsoft.com/office/powerpoint/2010/main" val="11683235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62000">
              <a:schemeClr val="bg1"/>
            </a:gs>
            <a:gs pos="85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1026" name="Picture 2" descr="Uer Academy - Per lo sviluppo delle professionalità">
            <a:extLst>
              <a:ext uri="{FF2B5EF4-FFF2-40B4-BE49-F238E27FC236}">
                <a16:creationId xmlns:a16="http://schemas.microsoft.com/office/drawing/2014/main" id="{FD5ED4A9-BDDB-41F2-8E47-0043F11284C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20072" y="149552"/>
            <a:ext cx="792088" cy="792088"/>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1">
            <a:extLst>
              <a:ext uri="{FF2B5EF4-FFF2-40B4-BE49-F238E27FC236}">
                <a16:creationId xmlns:a16="http://schemas.microsoft.com/office/drawing/2014/main" id="{2F8C4922-EBAA-43E3-AC62-801E5ABD1367}"/>
              </a:ext>
            </a:extLst>
          </p:cNvPr>
          <p:cNvSpPr>
            <a:spLocks noGrp="1"/>
          </p:cNvSpPr>
          <p:nvPr>
            <p:ph type="title"/>
          </p:nvPr>
        </p:nvSpPr>
        <p:spPr>
          <a:xfrm>
            <a:off x="457200" y="941639"/>
            <a:ext cx="8229600" cy="975193"/>
          </a:xfrm>
        </p:spPr>
        <p:txBody>
          <a:bodyPr>
            <a:normAutofit/>
          </a:bodyPr>
          <a:lstStyle/>
          <a:p>
            <a:pPr algn="ctr"/>
            <a:r>
              <a:rPr lang="it-IT" sz="3200" dirty="0" err="1"/>
              <a:t>Whistleblowing</a:t>
            </a:r>
            <a:br>
              <a:rPr lang="it-IT" sz="3200" dirty="0"/>
            </a:br>
            <a:r>
              <a:rPr lang="it-IT" sz="1800" dirty="0"/>
              <a:t>Le modifiche della legge n. 179 del 2017</a:t>
            </a:r>
          </a:p>
        </p:txBody>
      </p:sp>
      <p:sp>
        <p:nvSpPr>
          <p:cNvPr id="3" name="Segnaposto contenuto 2">
            <a:extLst>
              <a:ext uri="{FF2B5EF4-FFF2-40B4-BE49-F238E27FC236}">
                <a16:creationId xmlns:a16="http://schemas.microsoft.com/office/drawing/2014/main" id="{FCD9E743-2AD5-4F71-A0A9-09DD81384FD3}"/>
              </a:ext>
            </a:extLst>
          </p:cNvPr>
          <p:cNvSpPr>
            <a:spLocks noGrp="1"/>
          </p:cNvSpPr>
          <p:nvPr>
            <p:ph idx="1"/>
          </p:nvPr>
        </p:nvSpPr>
        <p:spPr>
          <a:xfrm>
            <a:off x="457200" y="2195250"/>
            <a:ext cx="8229600" cy="4546118"/>
          </a:xfrm>
        </p:spPr>
        <p:txBody>
          <a:bodyPr/>
          <a:lstStyle/>
          <a:p>
            <a:pPr algn="just"/>
            <a:r>
              <a:rPr lang="it-IT" sz="1400" i="1" dirty="0">
                <a:solidFill>
                  <a:srgbClr val="C00000"/>
                </a:solidFill>
              </a:rPr>
              <a:t>Legge n. 179 del 2017 art. 1 comma 1:</a:t>
            </a:r>
          </a:p>
          <a:p>
            <a:pPr lvl="1" algn="just"/>
            <a:r>
              <a:rPr lang="it-IT" sz="1000" dirty="0"/>
              <a:t>1. Il pubblico dipendente che, nell’interesse dell’integrità della pubblica amministrazione, segnala al responsabile della prevenzione della corruzione e della trasparenza di cui all’articolo 1, comma 7, della legge 6 novembre 2012, n. 190, ovvero all’Autorità nazionale anticorruzione (ANAC), o denuncia all’autorità giudiziaria ordinaria o a quella contabile, condotte illecite di cui è venuto a conoscenza in ragione del proprio rapporto di lavoro non può essere sanzionato, </a:t>
            </a:r>
            <a:r>
              <a:rPr lang="it-IT" sz="1000" dirty="0" err="1"/>
              <a:t>demansionato</a:t>
            </a:r>
            <a:r>
              <a:rPr lang="it-IT" sz="1000" dirty="0"/>
              <a:t>, licenziato, trasferito, o sottoposto ad altra misura organizzativa avente effetti negativi, diretti o indiretti, sulle condizioni di lavoro determinata dalla segnalazione.</a:t>
            </a:r>
          </a:p>
          <a:p>
            <a:pPr algn="just"/>
            <a:r>
              <a:rPr lang="it-IT" sz="1400" i="1" dirty="0">
                <a:solidFill>
                  <a:srgbClr val="C00000"/>
                </a:solidFill>
              </a:rPr>
              <a:t>Legge n. 179 del 2017 art. 1 comma 3:</a:t>
            </a:r>
          </a:p>
          <a:p>
            <a:pPr lvl="1" algn="just"/>
            <a:r>
              <a:rPr lang="it-IT" sz="1000" dirty="0"/>
              <a:t>3. L’identità del segnalante non può essere rivelata. Nell’ambito del procedimento penale, l’identità del segnalante è coperta dal segreto nei modi e nei limiti previsti dall’articolo 329 del codice di procedura penale. Nell’ambito del procedimento dinanzi alla Corte dei conti, l’identità del segnalante non può essere rivelata fino alla chiusura della fase istruttoria. Nell’ambito del procedimento disciplinare l’identità del segnalante non può essere rivelata, ove la contestazione dell’addebito disciplinare sia fondata su accertamenti distinti e ulteriori rispetto alla segnalazione, anche se conseguenti alla stessa. Qualora la contestazione sia fondata, in tutto o in parte, sulla segnalazione e la conoscenza dell’identità del segnalante sia indispensabile per la difesa dell’incolpato, la segnalazione sarà utilizzabile ai fini del procedimento disciplinare solo in presenza di consenso del segnalante alla rivelazione della sua identità.</a:t>
            </a:r>
          </a:p>
          <a:p>
            <a:pPr algn="just"/>
            <a:r>
              <a:rPr lang="it-IT" sz="1400" i="1" dirty="0">
                <a:solidFill>
                  <a:srgbClr val="C00000"/>
                </a:solidFill>
              </a:rPr>
              <a:t>Legge n. 179 del 2017 art. 1 comma 4:</a:t>
            </a:r>
          </a:p>
          <a:p>
            <a:pPr lvl="1" algn="just"/>
            <a:r>
              <a:rPr lang="it-IT" sz="1000" dirty="0"/>
              <a:t>4. La segnalazione è sottratta all’accesso previsto dagli articoli 22 e seguenti della legge 7 agosto 1990, n. 241, e successive modificazioni.</a:t>
            </a:r>
          </a:p>
          <a:p>
            <a:pPr algn="just"/>
            <a:r>
              <a:rPr lang="it-IT" sz="1400" i="1" dirty="0">
                <a:solidFill>
                  <a:srgbClr val="C00000"/>
                </a:solidFill>
              </a:rPr>
              <a:t>Legge n. 179 del 2017 art. 1 comma 7:</a:t>
            </a:r>
          </a:p>
          <a:p>
            <a:pPr lvl="1" algn="just"/>
            <a:r>
              <a:rPr lang="it-IT" sz="1000" dirty="0"/>
              <a:t>7. È a carico dell’amministrazione pubblica o dell’ente di cui al comma 2 dimostrare che le misure discriminatorie o ritorsive, adottate nei confronti del segnalante, sono motivate da ragioni estranee alla segnalazione stessa. Gli atti discriminatori o ritorsivi adottati dall’amministrazione o dall’ente sono nulli. </a:t>
            </a:r>
          </a:p>
        </p:txBody>
      </p:sp>
      <p:pic>
        <p:nvPicPr>
          <p:cNvPr id="4" name="Immagine 3">
            <a:extLst>
              <a:ext uri="{FF2B5EF4-FFF2-40B4-BE49-F238E27FC236}">
                <a16:creationId xmlns:a16="http://schemas.microsoft.com/office/drawing/2014/main" id="{08CB323E-80EA-BD60-F6F3-FF10381B3B4F}"/>
              </a:ext>
            </a:extLst>
          </p:cNvPr>
          <p:cNvPicPr>
            <a:picLocks noChangeAspect="1"/>
          </p:cNvPicPr>
          <p:nvPr/>
        </p:nvPicPr>
        <p:blipFill>
          <a:blip r:embed="rId3"/>
          <a:stretch>
            <a:fillRect/>
          </a:stretch>
        </p:blipFill>
        <p:spPr>
          <a:xfrm>
            <a:off x="3167959" y="231625"/>
            <a:ext cx="1511939" cy="627942"/>
          </a:xfrm>
          <a:prstGeom prst="rect">
            <a:avLst/>
          </a:prstGeom>
        </p:spPr>
      </p:pic>
    </p:spTree>
    <p:extLst>
      <p:ext uri="{BB962C8B-B14F-4D97-AF65-F5344CB8AC3E}">
        <p14:creationId xmlns:p14="http://schemas.microsoft.com/office/powerpoint/2010/main" val="18832013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62000">
              <a:schemeClr val="bg1"/>
            </a:gs>
            <a:gs pos="85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1026" name="Picture 2" descr="Uer Academy - Per lo sviluppo delle professionalità">
            <a:extLst>
              <a:ext uri="{FF2B5EF4-FFF2-40B4-BE49-F238E27FC236}">
                <a16:creationId xmlns:a16="http://schemas.microsoft.com/office/drawing/2014/main" id="{FD5ED4A9-BDDB-41F2-8E47-0043F11284C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20072" y="149552"/>
            <a:ext cx="792088" cy="792088"/>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1">
            <a:extLst>
              <a:ext uri="{FF2B5EF4-FFF2-40B4-BE49-F238E27FC236}">
                <a16:creationId xmlns:a16="http://schemas.microsoft.com/office/drawing/2014/main" id="{2F8C4922-EBAA-43E3-AC62-801E5ABD1367}"/>
              </a:ext>
            </a:extLst>
          </p:cNvPr>
          <p:cNvSpPr>
            <a:spLocks noGrp="1"/>
          </p:cNvSpPr>
          <p:nvPr>
            <p:ph type="title"/>
          </p:nvPr>
        </p:nvSpPr>
        <p:spPr>
          <a:xfrm>
            <a:off x="457200" y="941639"/>
            <a:ext cx="8229600" cy="975193"/>
          </a:xfrm>
        </p:spPr>
        <p:txBody>
          <a:bodyPr>
            <a:normAutofit/>
          </a:bodyPr>
          <a:lstStyle/>
          <a:p>
            <a:pPr algn="ctr"/>
            <a:r>
              <a:rPr lang="it-IT" sz="3200" dirty="0" err="1"/>
              <a:t>Whistleblowing</a:t>
            </a:r>
            <a:br>
              <a:rPr lang="it-IT" sz="3200" dirty="0"/>
            </a:br>
            <a:r>
              <a:rPr lang="it-IT" sz="1800" dirty="0"/>
              <a:t>Le modifiche della legge n. 179 del 2017</a:t>
            </a:r>
          </a:p>
        </p:txBody>
      </p:sp>
      <p:sp>
        <p:nvSpPr>
          <p:cNvPr id="3" name="Segnaposto contenuto 2">
            <a:extLst>
              <a:ext uri="{FF2B5EF4-FFF2-40B4-BE49-F238E27FC236}">
                <a16:creationId xmlns:a16="http://schemas.microsoft.com/office/drawing/2014/main" id="{FCD9E743-2AD5-4F71-A0A9-09DD81384FD3}"/>
              </a:ext>
            </a:extLst>
          </p:cNvPr>
          <p:cNvSpPr>
            <a:spLocks noGrp="1"/>
          </p:cNvSpPr>
          <p:nvPr>
            <p:ph idx="1"/>
          </p:nvPr>
        </p:nvSpPr>
        <p:spPr>
          <a:xfrm>
            <a:off x="457200" y="2195250"/>
            <a:ext cx="8229600" cy="4546118"/>
          </a:xfrm>
        </p:spPr>
        <p:txBody>
          <a:bodyPr/>
          <a:lstStyle/>
          <a:p>
            <a:pPr algn="just"/>
            <a:r>
              <a:rPr lang="it-IT" sz="1400" i="1" dirty="0">
                <a:solidFill>
                  <a:srgbClr val="C00000"/>
                </a:solidFill>
              </a:rPr>
              <a:t>Legge n. 179 del 2017 art. 1 comma 8:</a:t>
            </a:r>
          </a:p>
          <a:p>
            <a:pPr lvl="1" algn="just"/>
            <a:r>
              <a:rPr lang="it-IT" sz="1000" dirty="0"/>
              <a:t>8. Il segnalante che sia licenziato a motivo della segnalazione è reintegrato nel posto di lavoro ai sensi dell’articolo 2 del decreto legislativo 4 marzo 2015, n. 23. </a:t>
            </a:r>
          </a:p>
          <a:p>
            <a:pPr algn="just"/>
            <a:r>
              <a:rPr lang="it-IT" sz="1400" i="1" dirty="0">
                <a:solidFill>
                  <a:srgbClr val="C00000"/>
                </a:solidFill>
              </a:rPr>
              <a:t>Legge n. 179 del 2017 art. 1 comma 9:</a:t>
            </a:r>
            <a:endParaRPr lang="it-IT" sz="1000" dirty="0"/>
          </a:p>
          <a:p>
            <a:pPr lvl="1" algn="just"/>
            <a:r>
              <a:rPr lang="it-IT" sz="1000" dirty="0"/>
              <a:t>9. Le tutele di cui al presente articolo non sono garantite nei casi in cui sia accertata, anche con sentenza di primo grado, la responsabilità penale del segnalante per i reati di calunnia o diffamazione o comunque per reati commessi con la denuncia di cui al comma 1 ovvero la sua responsabilità civile, per lo stesso titolo, nei casi di dolo o colpa grave». </a:t>
            </a:r>
          </a:p>
          <a:p>
            <a:pPr marL="0" indent="0" algn="just">
              <a:buNone/>
            </a:pPr>
            <a:r>
              <a:rPr lang="it-IT" sz="1400" i="1" dirty="0">
                <a:solidFill>
                  <a:srgbClr val="C00000"/>
                </a:solidFill>
              </a:rPr>
              <a:t>Legge n. 179 del 2017 art. 2 comma 2-quater:</a:t>
            </a:r>
            <a:endParaRPr lang="it-IT" sz="1400" dirty="0"/>
          </a:p>
          <a:p>
            <a:pPr lvl="1" algn="just"/>
            <a:r>
              <a:rPr lang="it-IT" sz="1000" dirty="0"/>
              <a:t>2-quater. Il licenziamento ritorsivo o discriminatorio del soggetto segnalante è nullo. Sono altresì nulli il mutamento di mansioni ai sensi dell’articolo 2103 del codice civile, nonché qualsiasi altra misura ritorsiva o discriminatoria adottata nei confronti del segnalante. È onere del datore di lavoro, in caso di controversie legate all’irrogazione di sanzioni disciplinari, o a </a:t>
            </a:r>
            <a:r>
              <a:rPr lang="it-IT" sz="1000" dirty="0" err="1"/>
              <a:t>demansionamenti</a:t>
            </a:r>
            <a:r>
              <a:rPr lang="it-IT" sz="1000" dirty="0"/>
              <a:t>, licenziamenti, trasferimenti, o sottoposizione del segnalante ad altra misura organizzativa avente effetti negativi, diretti o indiretti, sulle condizioni di lavoro, successivi alla presentazione della segnalazione, dimostrare che tali misure sono fondate su ragioni estranee alla segnalazione stessa.».</a:t>
            </a:r>
          </a:p>
          <a:p>
            <a:pPr algn="just"/>
            <a:r>
              <a:rPr lang="it-IT" sz="1400" i="1" dirty="0">
                <a:solidFill>
                  <a:srgbClr val="C00000"/>
                </a:solidFill>
              </a:rPr>
              <a:t>Legge n. 179 del 2017 art. 3 comma 1:</a:t>
            </a:r>
            <a:endParaRPr lang="it-IT" sz="1400" dirty="0"/>
          </a:p>
          <a:p>
            <a:pPr lvl="1" algn="just"/>
            <a:r>
              <a:rPr lang="it-IT" sz="1000" dirty="0"/>
              <a:t>1. Nelle ipotesi di segnalazione o denuncia effettuate nelle forme e nei limiti di cui all’articolo 54-bis del decreto legislativo 30 marzo 2001, n. 165, e all’articolo 6 del decreto legislativo 8 giugno 2001, n. 231, come modificati dalla presente legge, il perseguimento dell’interesse all’integrità delle amministrazioni, pubbliche e private, nonché alla prevenzione e alla repressione delle malversazioni, costituisce giusta causa di rivelazione di notizie coperte dall’obbligo di segreto di cui agli articoli 326, 622 e 623 del codice penale e all’articolo 2105 del codice civile.</a:t>
            </a:r>
          </a:p>
          <a:p>
            <a:pPr lvl="1" algn="just"/>
            <a:endParaRPr lang="it-IT" sz="1000" dirty="0"/>
          </a:p>
          <a:p>
            <a:pPr lvl="1" algn="just"/>
            <a:endParaRPr lang="it-IT" sz="1000" dirty="0"/>
          </a:p>
        </p:txBody>
      </p:sp>
      <p:pic>
        <p:nvPicPr>
          <p:cNvPr id="4" name="Immagine 3">
            <a:extLst>
              <a:ext uri="{FF2B5EF4-FFF2-40B4-BE49-F238E27FC236}">
                <a16:creationId xmlns:a16="http://schemas.microsoft.com/office/drawing/2014/main" id="{A0DBF6A1-07A7-25C7-6467-709EF0BCE180}"/>
              </a:ext>
            </a:extLst>
          </p:cNvPr>
          <p:cNvPicPr>
            <a:picLocks noChangeAspect="1"/>
          </p:cNvPicPr>
          <p:nvPr/>
        </p:nvPicPr>
        <p:blipFill>
          <a:blip r:embed="rId3"/>
          <a:stretch>
            <a:fillRect/>
          </a:stretch>
        </p:blipFill>
        <p:spPr>
          <a:xfrm>
            <a:off x="3131840" y="231625"/>
            <a:ext cx="1511939" cy="627942"/>
          </a:xfrm>
          <a:prstGeom prst="rect">
            <a:avLst/>
          </a:prstGeom>
        </p:spPr>
      </p:pic>
    </p:spTree>
    <p:extLst>
      <p:ext uri="{BB962C8B-B14F-4D97-AF65-F5344CB8AC3E}">
        <p14:creationId xmlns:p14="http://schemas.microsoft.com/office/powerpoint/2010/main" val="18631507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62000">
              <a:schemeClr val="bg1"/>
            </a:gs>
            <a:gs pos="85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1026" name="Picture 2" descr="Uer Academy - Per lo sviluppo delle professionalità">
            <a:extLst>
              <a:ext uri="{FF2B5EF4-FFF2-40B4-BE49-F238E27FC236}">
                <a16:creationId xmlns:a16="http://schemas.microsoft.com/office/drawing/2014/main" id="{FD5ED4A9-BDDB-41F2-8E47-0043F11284C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20072" y="149552"/>
            <a:ext cx="792088" cy="792088"/>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1">
            <a:extLst>
              <a:ext uri="{FF2B5EF4-FFF2-40B4-BE49-F238E27FC236}">
                <a16:creationId xmlns:a16="http://schemas.microsoft.com/office/drawing/2014/main" id="{2F8C4922-EBAA-43E3-AC62-801E5ABD1367}"/>
              </a:ext>
            </a:extLst>
          </p:cNvPr>
          <p:cNvSpPr>
            <a:spLocks noGrp="1"/>
          </p:cNvSpPr>
          <p:nvPr>
            <p:ph type="title"/>
          </p:nvPr>
        </p:nvSpPr>
        <p:spPr>
          <a:xfrm>
            <a:off x="457200" y="941639"/>
            <a:ext cx="8229600" cy="975193"/>
          </a:xfrm>
        </p:spPr>
        <p:txBody>
          <a:bodyPr>
            <a:normAutofit/>
          </a:bodyPr>
          <a:lstStyle/>
          <a:p>
            <a:pPr algn="ctr"/>
            <a:r>
              <a:rPr lang="it-IT" sz="3200" dirty="0" err="1"/>
              <a:t>Whistleblowing</a:t>
            </a:r>
            <a:br>
              <a:rPr lang="it-IT" sz="3200" dirty="0"/>
            </a:br>
            <a:r>
              <a:rPr lang="it-IT" sz="1800" dirty="0"/>
              <a:t>La direttiva europea del 2019</a:t>
            </a:r>
          </a:p>
        </p:txBody>
      </p:sp>
      <p:sp>
        <p:nvSpPr>
          <p:cNvPr id="3" name="Segnaposto contenuto 2">
            <a:extLst>
              <a:ext uri="{FF2B5EF4-FFF2-40B4-BE49-F238E27FC236}">
                <a16:creationId xmlns:a16="http://schemas.microsoft.com/office/drawing/2014/main" id="{FCD9E743-2AD5-4F71-A0A9-09DD81384FD3}"/>
              </a:ext>
            </a:extLst>
          </p:cNvPr>
          <p:cNvSpPr>
            <a:spLocks noGrp="1"/>
          </p:cNvSpPr>
          <p:nvPr>
            <p:ph idx="1"/>
          </p:nvPr>
        </p:nvSpPr>
        <p:spPr>
          <a:xfrm>
            <a:off x="457200" y="2195250"/>
            <a:ext cx="8229600" cy="4546118"/>
          </a:xfrm>
        </p:spPr>
        <p:txBody>
          <a:bodyPr/>
          <a:lstStyle/>
          <a:p>
            <a:pPr algn="just"/>
            <a:r>
              <a:rPr lang="it-IT" sz="1800" i="1" dirty="0">
                <a:solidFill>
                  <a:schemeClr val="tx1">
                    <a:lumMod val="75000"/>
                    <a:lumOff val="25000"/>
                  </a:schemeClr>
                </a:solidFill>
              </a:rPr>
              <a:t>La Direttiva europea sul </a:t>
            </a:r>
            <a:r>
              <a:rPr lang="it-IT" sz="1800" i="1" dirty="0" err="1">
                <a:solidFill>
                  <a:schemeClr val="tx1">
                    <a:lumMod val="75000"/>
                    <a:lumOff val="25000"/>
                  </a:schemeClr>
                </a:solidFill>
              </a:rPr>
              <a:t>whistleblowing</a:t>
            </a:r>
            <a:r>
              <a:rPr lang="it-IT" sz="1800" i="1" dirty="0">
                <a:solidFill>
                  <a:schemeClr val="tx1">
                    <a:lumMod val="75000"/>
                    <a:lumOff val="25000"/>
                  </a:schemeClr>
                </a:solidFill>
              </a:rPr>
              <a:t> (2019/1937), in vigore a partire dal 17 dicembre 2021, prevede l’adozione di nuovi standard di protezione a favore dei </a:t>
            </a:r>
            <a:r>
              <a:rPr lang="it-IT" sz="1800" i="1" dirty="0" err="1">
                <a:solidFill>
                  <a:schemeClr val="tx1">
                    <a:lumMod val="75000"/>
                    <a:lumOff val="25000"/>
                  </a:schemeClr>
                </a:solidFill>
              </a:rPr>
              <a:t>whistleblower</a:t>
            </a:r>
            <a:endParaRPr lang="it-IT" sz="1800" i="1" dirty="0">
              <a:solidFill>
                <a:schemeClr val="tx1">
                  <a:lumMod val="75000"/>
                  <a:lumOff val="25000"/>
                </a:schemeClr>
              </a:solidFill>
            </a:endParaRPr>
          </a:p>
          <a:p>
            <a:pPr algn="just"/>
            <a:r>
              <a:rPr lang="it-IT" sz="1800" i="1" dirty="0">
                <a:solidFill>
                  <a:schemeClr val="tx1">
                    <a:lumMod val="75000"/>
                    <a:lumOff val="25000"/>
                  </a:schemeClr>
                </a:solidFill>
              </a:rPr>
              <a:t>A partire da tale data, le aziende e organizzazioni con più di 250 dipendenti sono obbligate a dotarsi di un sistema di segnalazione interno, ed entro il 17 dicembre 2023 anche tutte le aziende con più di 50 dipendenti</a:t>
            </a:r>
          </a:p>
          <a:p>
            <a:pPr algn="just"/>
            <a:r>
              <a:rPr lang="it-IT" sz="1800" i="1" dirty="0">
                <a:solidFill>
                  <a:schemeClr val="tx1">
                    <a:lumMod val="75000"/>
                    <a:lumOff val="25000"/>
                  </a:schemeClr>
                </a:solidFill>
              </a:rPr>
              <a:t>Entrano, inoltre, in vigore nuove modalità di tutela dei dati sensibili raccolti</a:t>
            </a:r>
          </a:p>
          <a:p>
            <a:pPr algn="just"/>
            <a:r>
              <a:rPr lang="it-IT" sz="1800" i="1" dirty="0">
                <a:solidFill>
                  <a:schemeClr val="tx1">
                    <a:lumMod val="75000"/>
                    <a:lumOff val="25000"/>
                  </a:schemeClr>
                </a:solidFill>
              </a:rPr>
              <a:t>Gli obiettivi della Direttiva europea sono:</a:t>
            </a:r>
          </a:p>
          <a:p>
            <a:pPr lvl="1" algn="just"/>
            <a:r>
              <a:rPr lang="it-IT" sz="1400" i="1" dirty="0">
                <a:solidFill>
                  <a:schemeClr val="tx1">
                    <a:lumMod val="75000"/>
                    <a:lumOff val="25000"/>
                  </a:schemeClr>
                </a:solidFill>
              </a:rPr>
              <a:t>Rilevare e prevenire comportamenti scorretti e violazioni di leggi e regolamenti;</a:t>
            </a:r>
          </a:p>
          <a:p>
            <a:pPr lvl="1" algn="just"/>
            <a:r>
              <a:rPr lang="it-IT" sz="1400" i="1" dirty="0">
                <a:solidFill>
                  <a:schemeClr val="tx1">
                    <a:lumMod val="75000"/>
                    <a:lumOff val="25000"/>
                  </a:schemeClr>
                </a:solidFill>
              </a:rPr>
              <a:t>Migliorare l’applicazione della legge implementando canali di segnalazione efficaci, affidabili e sicuri per proteggere i segnalanti da eventuali ritorsioni;</a:t>
            </a:r>
          </a:p>
          <a:p>
            <a:pPr lvl="1" algn="just"/>
            <a:r>
              <a:rPr lang="it-IT" sz="1400" i="1" dirty="0">
                <a:solidFill>
                  <a:schemeClr val="tx1">
                    <a:lumMod val="75000"/>
                    <a:lumOff val="25000"/>
                  </a:schemeClr>
                </a:solidFill>
              </a:rPr>
              <a:t>Proteggere i </a:t>
            </a:r>
            <a:r>
              <a:rPr lang="it-IT" sz="1400" i="1" dirty="0" err="1">
                <a:solidFill>
                  <a:schemeClr val="tx1">
                    <a:lumMod val="75000"/>
                    <a:lumOff val="25000"/>
                  </a:schemeClr>
                </a:solidFill>
              </a:rPr>
              <a:t>whistleblower</a:t>
            </a:r>
            <a:r>
              <a:rPr lang="it-IT" sz="1400" i="1" dirty="0">
                <a:solidFill>
                  <a:schemeClr val="tx1">
                    <a:lumMod val="75000"/>
                    <a:lumOff val="25000"/>
                  </a:schemeClr>
                </a:solidFill>
              </a:rPr>
              <a:t> aiutandoli a denunciare atti illeciti o irregolarità in modo sicuro, garantendo la possibilità di segnalare in modo anonimo</a:t>
            </a:r>
          </a:p>
          <a:p>
            <a:pPr algn="just"/>
            <a:endParaRPr lang="it-IT" sz="1800" i="1" dirty="0">
              <a:solidFill>
                <a:schemeClr val="tx1">
                  <a:lumMod val="75000"/>
                  <a:lumOff val="25000"/>
                </a:schemeClr>
              </a:solidFill>
            </a:endParaRPr>
          </a:p>
        </p:txBody>
      </p:sp>
      <p:pic>
        <p:nvPicPr>
          <p:cNvPr id="4" name="Immagine 3" descr="Immagine che contiene testo, Carattere, logo, Elementi grafici&#10;&#10;Descrizione generata automaticamente">
            <a:extLst>
              <a:ext uri="{FF2B5EF4-FFF2-40B4-BE49-F238E27FC236}">
                <a16:creationId xmlns:a16="http://schemas.microsoft.com/office/drawing/2014/main" id="{8208A2FB-2E92-082F-4BB0-0EDFF7BAEB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75856" y="232922"/>
            <a:ext cx="1512168" cy="625347"/>
          </a:xfrm>
          <a:prstGeom prst="rect">
            <a:avLst/>
          </a:prstGeom>
        </p:spPr>
      </p:pic>
    </p:spTree>
    <p:extLst>
      <p:ext uri="{BB962C8B-B14F-4D97-AF65-F5344CB8AC3E}">
        <p14:creationId xmlns:p14="http://schemas.microsoft.com/office/powerpoint/2010/main" val="20211647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62000">
              <a:schemeClr val="bg1"/>
            </a:gs>
            <a:gs pos="85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1026" name="Picture 2" descr="Uer Academy - Per lo sviluppo delle professionalità">
            <a:extLst>
              <a:ext uri="{FF2B5EF4-FFF2-40B4-BE49-F238E27FC236}">
                <a16:creationId xmlns:a16="http://schemas.microsoft.com/office/drawing/2014/main" id="{FD5ED4A9-BDDB-41F2-8E47-0043F11284C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20072" y="149552"/>
            <a:ext cx="792088" cy="792088"/>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1">
            <a:extLst>
              <a:ext uri="{FF2B5EF4-FFF2-40B4-BE49-F238E27FC236}">
                <a16:creationId xmlns:a16="http://schemas.microsoft.com/office/drawing/2014/main" id="{2F8C4922-EBAA-43E3-AC62-801E5ABD1367}"/>
              </a:ext>
            </a:extLst>
          </p:cNvPr>
          <p:cNvSpPr>
            <a:spLocks noGrp="1"/>
          </p:cNvSpPr>
          <p:nvPr>
            <p:ph type="title"/>
          </p:nvPr>
        </p:nvSpPr>
        <p:spPr>
          <a:xfrm>
            <a:off x="457200" y="941639"/>
            <a:ext cx="8229600" cy="975193"/>
          </a:xfrm>
        </p:spPr>
        <p:txBody>
          <a:bodyPr>
            <a:normAutofit/>
          </a:bodyPr>
          <a:lstStyle/>
          <a:p>
            <a:pPr algn="ctr"/>
            <a:r>
              <a:rPr lang="it-IT" sz="3200" dirty="0" err="1"/>
              <a:t>Whistleblowing</a:t>
            </a:r>
            <a:br>
              <a:rPr lang="it-IT" sz="3200" dirty="0"/>
            </a:br>
            <a:r>
              <a:rPr lang="it-IT" sz="1800" dirty="0"/>
              <a:t>La direttiva europea del 2019</a:t>
            </a:r>
          </a:p>
        </p:txBody>
      </p:sp>
      <p:sp>
        <p:nvSpPr>
          <p:cNvPr id="3" name="Segnaposto contenuto 2">
            <a:extLst>
              <a:ext uri="{FF2B5EF4-FFF2-40B4-BE49-F238E27FC236}">
                <a16:creationId xmlns:a16="http://schemas.microsoft.com/office/drawing/2014/main" id="{FCD9E743-2AD5-4F71-A0A9-09DD81384FD3}"/>
              </a:ext>
            </a:extLst>
          </p:cNvPr>
          <p:cNvSpPr>
            <a:spLocks noGrp="1"/>
          </p:cNvSpPr>
          <p:nvPr>
            <p:ph idx="1"/>
          </p:nvPr>
        </p:nvSpPr>
        <p:spPr>
          <a:xfrm>
            <a:off x="457200" y="2195250"/>
            <a:ext cx="8229600" cy="4546118"/>
          </a:xfrm>
        </p:spPr>
        <p:txBody>
          <a:bodyPr/>
          <a:lstStyle/>
          <a:p>
            <a:pPr algn="just"/>
            <a:r>
              <a:rPr lang="it-IT" sz="1800" i="1" dirty="0">
                <a:solidFill>
                  <a:schemeClr val="tx1">
                    <a:lumMod val="75000"/>
                    <a:lumOff val="25000"/>
                  </a:schemeClr>
                </a:solidFill>
              </a:rPr>
              <a:t>Tema principale della Direttiva è la protezione dei segnalanti. I punti essenziali sono:</a:t>
            </a:r>
          </a:p>
          <a:p>
            <a:pPr lvl="1" algn="just"/>
            <a:r>
              <a:rPr lang="it-IT" sz="1400" i="1" dirty="0">
                <a:solidFill>
                  <a:schemeClr val="tx1">
                    <a:lumMod val="75000"/>
                    <a:lumOff val="25000"/>
                  </a:schemeClr>
                </a:solidFill>
              </a:rPr>
              <a:t>La protezione non viene garantita solo ai dipendenti che effettuano la segnalazione, ma anche ai clienti, fornitori, candidati, ex dipendenti, giornalisti;</a:t>
            </a:r>
          </a:p>
          <a:p>
            <a:pPr lvl="1" algn="just"/>
            <a:r>
              <a:rPr lang="it-IT" sz="1400" i="1" dirty="0">
                <a:solidFill>
                  <a:schemeClr val="tx1">
                    <a:lumMod val="75000"/>
                    <a:lumOff val="25000"/>
                  </a:schemeClr>
                </a:solidFill>
              </a:rPr>
              <a:t>Le persone coinvolte sono protette dal licenziamento, dal </a:t>
            </a:r>
            <a:r>
              <a:rPr lang="it-IT" sz="1400" i="1" dirty="0" err="1">
                <a:solidFill>
                  <a:schemeClr val="tx1">
                    <a:lumMod val="75000"/>
                    <a:lumOff val="25000"/>
                  </a:schemeClr>
                </a:solidFill>
              </a:rPr>
              <a:t>demansionamento</a:t>
            </a:r>
            <a:r>
              <a:rPr lang="it-IT" sz="1400" i="1" dirty="0">
                <a:solidFill>
                  <a:schemeClr val="tx1">
                    <a:lumMod val="75000"/>
                    <a:lumOff val="25000"/>
                  </a:schemeClr>
                </a:solidFill>
              </a:rPr>
              <a:t> e da altre forme di discriminazione;</a:t>
            </a:r>
            <a:endParaRPr lang="it-IT" sz="1000" i="1" dirty="0">
              <a:solidFill>
                <a:schemeClr val="tx1">
                  <a:lumMod val="75000"/>
                  <a:lumOff val="25000"/>
                </a:schemeClr>
              </a:solidFill>
            </a:endParaRPr>
          </a:p>
          <a:p>
            <a:pPr lvl="1" algn="just"/>
            <a:r>
              <a:rPr lang="it-IT" sz="1400" i="1" dirty="0">
                <a:solidFill>
                  <a:schemeClr val="tx1">
                    <a:lumMod val="75000"/>
                    <a:lumOff val="25000"/>
                  </a:schemeClr>
                </a:solidFill>
              </a:rPr>
              <a:t>La protezione si applica alle segnalazioni di illeciti relativi al diritto dell’UE, come: </a:t>
            </a:r>
          </a:p>
          <a:p>
            <a:pPr lvl="2" algn="just"/>
            <a:r>
              <a:rPr lang="it-IT" sz="1200" i="1" dirty="0">
                <a:solidFill>
                  <a:schemeClr val="tx1">
                    <a:lumMod val="75000"/>
                    <a:lumOff val="25000"/>
                  </a:schemeClr>
                </a:solidFill>
              </a:rPr>
              <a:t>frode fiscale;</a:t>
            </a:r>
          </a:p>
          <a:p>
            <a:pPr lvl="2" algn="just"/>
            <a:r>
              <a:rPr lang="it-IT" sz="1200" i="1" dirty="0">
                <a:solidFill>
                  <a:schemeClr val="tx1">
                    <a:lumMod val="75000"/>
                    <a:lumOff val="25000"/>
                  </a:schemeClr>
                </a:solidFill>
              </a:rPr>
              <a:t>riciclaggio di denaro o reati in materia di appalti pubblici;</a:t>
            </a:r>
          </a:p>
          <a:p>
            <a:pPr lvl="2" algn="just"/>
            <a:r>
              <a:rPr lang="it-IT" sz="1200" i="1" dirty="0">
                <a:solidFill>
                  <a:schemeClr val="tx1">
                    <a:lumMod val="75000"/>
                    <a:lumOff val="25000"/>
                  </a:schemeClr>
                </a:solidFill>
              </a:rPr>
              <a:t>sicurezza dei prodotti e sicurezza stradale;</a:t>
            </a:r>
            <a:r>
              <a:rPr lang="it-IT" sz="800" i="1" dirty="0">
                <a:solidFill>
                  <a:schemeClr val="tx1">
                    <a:lumMod val="75000"/>
                    <a:lumOff val="25000"/>
                  </a:schemeClr>
                </a:solidFill>
              </a:rPr>
              <a:t> </a:t>
            </a:r>
          </a:p>
          <a:p>
            <a:pPr lvl="2" algn="just"/>
            <a:r>
              <a:rPr lang="it-IT" sz="1200" i="1" dirty="0">
                <a:solidFill>
                  <a:schemeClr val="tx1">
                    <a:lumMod val="75000"/>
                    <a:lumOff val="25000"/>
                  </a:schemeClr>
                </a:solidFill>
              </a:rPr>
              <a:t>protezione dell'ambiente, salute pubblica e tutela dei consumatori e dei dati</a:t>
            </a:r>
          </a:p>
          <a:p>
            <a:pPr lvl="1" algn="just"/>
            <a:r>
              <a:rPr lang="it-IT" sz="1400" i="1" dirty="0">
                <a:solidFill>
                  <a:schemeClr val="tx1">
                    <a:lumMod val="75000"/>
                    <a:lumOff val="25000"/>
                  </a:schemeClr>
                </a:solidFill>
              </a:rPr>
              <a:t>Il segnalante può scegliere se segnalare un sospetto all’interno dell'azienda o direttamente all'autorità di vigilanza competente. Se non riceve risposta, può rivolgersi direttamente ai media; </a:t>
            </a:r>
          </a:p>
          <a:p>
            <a:pPr lvl="1" algn="just"/>
            <a:r>
              <a:rPr lang="it-IT" sz="1400" i="1" dirty="0">
                <a:solidFill>
                  <a:schemeClr val="tx1">
                    <a:lumMod val="75000"/>
                    <a:lumOff val="25000"/>
                  </a:schemeClr>
                </a:solidFill>
              </a:rPr>
              <a:t>I segnalanti sono protetti in entrambi i casi</a:t>
            </a:r>
          </a:p>
          <a:p>
            <a:pPr algn="just"/>
            <a:endParaRPr lang="it-IT" sz="1800" i="1" dirty="0">
              <a:solidFill>
                <a:schemeClr val="tx1">
                  <a:lumMod val="75000"/>
                  <a:lumOff val="25000"/>
                </a:schemeClr>
              </a:solidFill>
            </a:endParaRPr>
          </a:p>
        </p:txBody>
      </p:sp>
      <p:pic>
        <p:nvPicPr>
          <p:cNvPr id="4" name="Immagine 3" descr="Immagine che contiene testo, Carattere, logo, Elementi grafici&#10;&#10;Descrizione generata automaticamente">
            <a:extLst>
              <a:ext uri="{FF2B5EF4-FFF2-40B4-BE49-F238E27FC236}">
                <a16:creationId xmlns:a16="http://schemas.microsoft.com/office/drawing/2014/main" id="{DE4CDAFB-B952-2E8E-5D43-B9A323961AE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67845" y="232922"/>
            <a:ext cx="1512168" cy="625347"/>
          </a:xfrm>
          <a:prstGeom prst="rect">
            <a:avLst/>
          </a:prstGeom>
        </p:spPr>
      </p:pic>
    </p:spTree>
    <p:extLst>
      <p:ext uri="{BB962C8B-B14F-4D97-AF65-F5344CB8AC3E}">
        <p14:creationId xmlns:p14="http://schemas.microsoft.com/office/powerpoint/2010/main" val="5023531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62000">
              <a:schemeClr val="bg1"/>
            </a:gs>
            <a:gs pos="85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1026" name="Picture 2" descr="Uer Academy - Per lo sviluppo delle professionalità">
            <a:extLst>
              <a:ext uri="{FF2B5EF4-FFF2-40B4-BE49-F238E27FC236}">
                <a16:creationId xmlns:a16="http://schemas.microsoft.com/office/drawing/2014/main" id="{FD5ED4A9-BDDB-41F2-8E47-0043F11284C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20072" y="149552"/>
            <a:ext cx="792088" cy="792088"/>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1">
            <a:extLst>
              <a:ext uri="{FF2B5EF4-FFF2-40B4-BE49-F238E27FC236}">
                <a16:creationId xmlns:a16="http://schemas.microsoft.com/office/drawing/2014/main" id="{2F8C4922-EBAA-43E3-AC62-801E5ABD1367}"/>
              </a:ext>
            </a:extLst>
          </p:cNvPr>
          <p:cNvSpPr>
            <a:spLocks noGrp="1"/>
          </p:cNvSpPr>
          <p:nvPr>
            <p:ph type="title"/>
          </p:nvPr>
        </p:nvSpPr>
        <p:spPr>
          <a:xfrm>
            <a:off x="457200" y="941639"/>
            <a:ext cx="8229600" cy="975193"/>
          </a:xfrm>
        </p:spPr>
        <p:txBody>
          <a:bodyPr>
            <a:normAutofit/>
          </a:bodyPr>
          <a:lstStyle/>
          <a:p>
            <a:pPr algn="ctr"/>
            <a:r>
              <a:rPr lang="it-IT" sz="3200" dirty="0" err="1"/>
              <a:t>Whistleblowing</a:t>
            </a:r>
            <a:br>
              <a:rPr lang="it-IT" sz="3200" dirty="0"/>
            </a:br>
            <a:endParaRPr lang="it-IT" sz="1800" dirty="0"/>
          </a:p>
        </p:txBody>
      </p:sp>
      <p:sp>
        <p:nvSpPr>
          <p:cNvPr id="9" name="Rettangolo con angoli arrotondati 8">
            <a:extLst>
              <a:ext uri="{FF2B5EF4-FFF2-40B4-BE49-F238E27FC236}">
                <a16:creationId xmlns:a16="http://schemas.microsoft.com/office/drawing/2014/main" id="{58864D26-4098-4BB0-A039-238AD9E1AF62}"/>
              </a:ext>
            </a:extLst>
          </p:cNvPr>
          <p:cNvSpPr/>
          <p:nvPr/>
        </p:nvSpPr>
        <p:spPr>
          <a:xfrm>
            <a:off x="323528" y="2204864"/>
            <a:ext cx="2520280" cy="1368152"/>
          </a:xfrm>
          <a:prstGeom prst="roundRect">
            <a:avLst/>
          </a:prstGeom>
          <a:solidFill>
            <a:schemeClr val="bg1">
              <a:lumMod val="6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b="1" dirty="0"/>
              <a:t>Legge n. 190 del 2012</a:t>
            </a:r>
          </a:p>
          <a:p>
            <a:pPr algn="just"/>
            <a:r>
              <a:rPr lang="it-IT" sz="1000" dirty="0"/>
              <a:t>Introduce in Italia la normativa sul </a:t>
            </a:r>
            <a:r>
              <a:rPr lang="it-IT" sz="1000" dirty="0" err="1"/>
              <a:t>whistleblowing</a:t>
            </a:r>
            <a:r>
              <a:rPr lang="it-IT" sz="1000" dirty="0"/>
              <a:t>, tutelando il pubblico dipendente che segnala illeciti nell’ambito lavorativo </a:t>
            </a:r>
          </a:p>
        </p:txBody>
      </p:sp>
      <p:sp>
        <p:nvSpPr>
          <p:cNvPr id="12" name="Rettangolo con angoli arrotondati 11">
            <a:extLst>
              <a:ext uri="{FF2B5EF4-FFF2-40B4-BE49-F238E27FC236}">
                <a16:creationId xmlns:a16="http://schemas.microsoft.com/office/drawing/2014/main" id="{D5E545BD-6F36-4359-AC47-EBDF4E8EC61D}"/>
              </a:ext>
            </a:extLst>
          </p:cNvPr>
          <p:cNvSpPr/>
          <p:nvPr/>
        </p:nvSpPr>
        <p:spPr>
          <a:xfrm>
            <a:off x="3311860" y="2204864"/>
            <a:ext cx="2520280" cy="1368152"/>
          </a:xfrm>
          <a:prstGeom prst="roundRect">
            <a:avLst/>
          </a:prstGeom>
          <a:solidFill>
            <a:schemeClr val="bg1">
              <a:lumMod val="6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b="1" dirty="0"/>
              <a:t>Legge n. 179 del 2017</a:t>
            </a:r>
          </a:p>
          <a:p>
            <a:pPr algn="just"/>
            <a:r>
              <a:rPr lang="it-IT" sz="1000" dirty="0"/>
              <a:t>È la prima normativa interamente dedicata al </a:t>
            </a:r>
            <a:r>
              <a:rPr lang="it-IT" sz="1000" dirty="0" err="1"/>
              <a:t>whistleblowing</a:t>
            </a:r>
            <a:r>
              <a:rPr lang="it-IT" sz="1000" dirty="0"/>
              <a:t>. Essa tutela non solo il pubblico dipendente, ma  tutti i lavoratori, anche di aziende private, che segnalino illeciti o irregolarità sul luogo di </a:t>
            </a:r>
            <a:r>
              <a:rPr lang="it-IT" sz="1000" dirty="0" err="1"/>
              <a:t>lavor</a:t>
            </a:r>
            <a:endParaRPr lang="it-IT" sz="1000" dirty="0"/>
          </a:p>
        </p:txBody>
      </p:sp>
      <p:sp>
        <p:nvSpPr>
          <p:cNvPr id="13" name="Rettangolo con angoli arrotondati 12">
            <a:extLst>
              <a:ext uri="{FF2B5EF4-FFF2-40B4-BE49-F238E27FC236}">
                <a16:creationId xmlns:a16="http://schemas.microsoft.com/office/drawing/2014/main" id="{D6368ABA-5855-49F9-9EBC-9AE8FB44C751}"/>
              </a:ext>
            </a:extLst>
          </p:cNvPr>
          <p:cNvSpPr/>
          <p:nvPr/>
        </p:nvSpPr>
        <p:spPr>
          <a:xfrm>
            <a:off x="6300192" y="2204864"/>
            <a:ext cx="2520280" cy="1368152"/>
          </a:xfrm>
          <a:prstGeom prst="roundRect">
            <a:avLst/>
          </a:prstGeom>
          <a:solidFill>
            <a:schemeClr val="bg1">
              <a:lumMod val="6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b="1" dirty="0"/>
              <a:t>Direttiva europea 2019/1937</a:t>
            </a:r>
          </a:p>
          <a:p>
            <a:pPr algn="just"/>
            <a:r>
              <a:rPr lang="it-IT" sz="1000" dirty="0"/>
              <a:t>Prevede una tutela del </a:t>
            </a:r>
            <a:r>
              <a:rPr lang="it-IT" sz="1000" dirty="0" err="1"/>
              <a:t>whistleblower</a:t>
            </a:r>
            <a:r>
              <a:rPr lang="it-IT" sz="1000" dirty="0"/>
              <a:t> a livello europeo per la segnalazione di illeciti relativi al diritto dell’UE</a:t>
            </a:r>
          </a:p>
        </p:txBody>
      </p:sp>
      <p:cxnSp>
        <p:nvCxnSpPr>
          <p:cNvPr id="14" name="Connettore 2 13">
            <a:extLst>
              <a:ext uri="{FF2B5EF4-FFF2-40B4-BE49-F238E27FC236}">
                <a16:creationId xmlns:a16="http://schemas.microsoft.com/office/drawing/2014/main" id="{8B48E0B1-F5E9-4CDD-8FF1-8F237DE90415}"/>
              </a:ext>
            </a:extLst>
          </p:cNvPr>
          <p:cNvCxnSpPr>
            <a:cxnSpLocks/>
          </p:cNvCxnSpPr>
          <p:nvPr/>
        </p:nvCxnSpPr>
        <p:spPr>
          <a:xfrm>
            <a:off x="1619672" y="3573016"/>
            <a:ext cx="0" cy="29498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5" name="Connettore 2 14">
            <a:extLst>
              <a:ext uri="{FF2B5EF4-FFF2-40B4-BE49-F238E27FC236}">
                <a16:creationId xmlns:a16="http://schemas.microsoft.com/office/drawing/2014/main" id="{B1C72B88-BE02-4612-8919-C466DE8EB802}"/>
              </a:ext>
            </a:extLst>
          </p:cNvPr>
          <p:cNvCxnSpPr>
            <a:cxnSpLocks/>
          </p:cNvCxnSpPr>
          <p:nvPr/>
        </p:nvCxnSpPr>
        <p:spPr>
          <a:xfrm>
            <a:off x="4644008" y="3573016"/>
            <a:ext cx="0" cy="29498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6" name="Connettore 2 15">
            <a:extLst>
              <a:ext uri="{FF2B5EF4-FFF2-40B4-BE49-F238E27FC236}">
                <a16:creationId xmlns:a16="http://schemas.microsoft.com/office/drawing/2014/main" id="{237E97E1-1B53-466A-B6E9-192BDDAB55A1}"/>
              </a:ext>
            </a:extLst>
          </p:cNvPr>
          <p:cNvCxnSpPr>
            <a:cxnSpLocks/>
          </p:cNvCxnSpPr>
          <p:nvPr/>
        </p:nvCxnSpPr>
        <p:spPr>
          <a:xfrm>
            <a:off x="7668344" y="3573016"/>
            <a:ext cx="0" cy="29498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7" name="Rettangolo con angoli arrotondati 16">
            <a:extLst>
              <a:ext uri="{FF2B5EF4-FFF2-40B4-BE49-F238E27FC236}">
                <a16:creationId xmlns:a16="http://schemas.microsoft.com/office/drawing/2014/main" id="{DE775AD5-CFE2-4630-9B63-2893044F356C}"/>
              </a:ext>
            </a:extLst>
          </p:cNvPr>
          <p:cNvSpPr/>
          <p:nvPr/>
        </p:nvSpPr>
        <p:spPr>
          <a:xfrm>
            <a:off x="323528" y="3867997"/>
            <a:ext cx="2520280" cy="2729356"/>
          </a:xfrm>
          <a:prstGeom prst="roundRect">
            <a:avLst/>
          </a:prstGeom>
          <a:solidFill>
            <a:schemeClr val="bg1">
              <a:lumMod val="6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sz="1000" dirty="0"/>
              <a:t>Tutela del </a:t>
            </a:r>
            <a:r>
              <a:rPr lang="it-IT" sz="1000" dirty="0">
                <a:solidFill>
                  <a:srgbClr val="C00000"/>
                </a:solidFill>
              </a:rPr>
              <a:t>dipendente pubblico </a:t>
            </a:r>
            <a:r>
              <a:rPr lang="it-IT" sz="1000" dirty="0"/>
              <a:t>che segnala illeciti, da:</a:t>
            </a:r>
          </a:p>
          <a:p>
            <a:pPr algn="just"/>
            <a:endParaRPr lang="it-IT" sz="1000" dirty="0"/>
          </a:p>
          <a:p>
            <a:pPr marL="171450" indent="-171450" algn="just">
              <a:buFont typeface="Arial" panose="020B0604020202020204" pitchFamily="34" charset="0"/>
              <a:buChar char="•"/>
            </a:pPr>
            <a:r>
              <a:rPr lang="it-IT" sz="1000" dirty="0"/>
              <a:t>licenziamenti;</a:t>
            </a:r>
          </a:p>
          <a:p>
            <a:pPr marL="171450" indent="-171450" algn="just">
              <a:buFont typeface="Arial" panose="020B0604020202020204" pitchFamily="34" charset="0"/>
              <a:buChar char="•"/>
            </a:pPr>
            <a:r>
              <a:rPr lang="it-IT" sz="1000" dirty="0"/>
              <a:t>provvedimenti e sanzioni disciplinari;</a:t>
            </a:r>
          </a:p>
          <a:p>
            <a:pPr marL="171450" indent="-171450" algn="just">
              <a:buFont typeface="Arial" panose="020B0604020202020204" pitchFamily="34" charset="0"/>
              <a:buChar char="•"/>
            </a:pPr>
            <a:r>
              <a:rPr lang="it-IT" sz="1000" dirty="0" err="1"/>
              <a:t>demansionamenti</a:t>
            </a:r>
            <a:r>
              <a:rPr lang="it-IT" sz="1000" dirty="0"/>
              <a:t>, trasferimenti;</a:t>
            </a:r>
          </a:p>
          <a:p>
            <a:pPr marL="171450" indent="-171450" algn="just">
              <a:buFont typeface="Arial" panose="020B0604020202020204" pitchFamily="34" charset="0"/>
              <a:buChar char="•"/>
            </a:pPr>
            <a:r>
              <a:rPr lang="it-IT" sz="1000" dirty="0"/>
              <a:t>preclusioni riguardo avanzamenti di carriera;</a:t>
            </a:r>
          </a:p>
          <a:p>
            <a:pPr marL="171450" indent="-171450" algn="just">
              <a:buFont typeface="Arial" panose="020B0604020202020204" pitchFamily="34" charset="0"/>
              <a:buChar char="•"/>
            </a:pPr>
            <a:r>
              <a:rPr lang="it-IT" sz="1000" dirty="0"/>
              <a:t>mobbing, </a:t>
            </a:r>
            <a:r>
              <a:rPr lang="it-IT" sz="1000" dirty="0" err="1"/>
              <a:t>straining</a:t>
            </a:r>
            <a:r>
              <a:rPr lang="it-IT" sz="1000" dirty="0"/>
              <a:t> o minacce;</a:t>
            </a:r>
          </a:p>
          <a:p>
            <a:pPr marL="171450" indent="-171450" algn="just">
              <a:buFont typeface="Arial" panose="020B0604020202020204" pitchFamily="34" charset="0"/>
              <a:buChar char="•"/>
            </a:pPr>
            <a:r>
              <a:rPr lang="it-IT" sz="1000" dirty="0"/>
              <a:t>trattamenti discriminatori in dovuti alla segnalazione</a:t>
            </a:r>
          </a:p>
        </p:txBody>
      </p:sp>
      <p:sp>
        <p:nvSpPr>
          <p:cNvPr id="18" name="Rettangolo con angoli arrotondati 17">
            <a:extLst>
              <a:ext uri="{FF2B5EF4-FFF2-40B4-BE49-F238E27FC236}">
                <a16:creationId xmlns:a16="http://schemas.microsoft.com/office/drawing/2014/main" id="{F1D96EA4-CAE2-4374-91ED-0EDB39293BBC}"/>
              </a:ext>
            </a:extLst>
          </p:cNvPr>
          <p:cNvSpPr/>
          <p:nvPr/>
        </p:nvSpPr>
        <p:spPr>
          <a:xfrm>
            <a:off x="3311860" y="3881069"/>
            <a:ext cx="2520280" cy="2716284"/>
          </a:xfrm>
          <a:prstGeom prst="roundRect">
            <a:avLst/>
          </a:prstGeom>
          <a:solidFill>
            <a:schemeClr val="bg1">
              <a:lumMod val="6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sz="1000" dirty="0"/>
              <a:t>Tutela organica e completa </a:t>
            </a:r>
            <a:r>
              <a:rPr lang="it-IT" sz="1000" dirty="0">
                <a:solidFill>
                  <a:srgbClr val="C00000"/>
                </a:solidFill>
              </a:rPr>
              <a:t>non solo del pubblico dipendente</a:t>
            </a:r>
            <a:r>
              <a:rPr lang="it-IT" sz="1000" dirty="0"/>
              <a:t>, ma di ogni lavoratore, anche impiegato nel privato, che segnala illeciti o irregolarità sul luogo di lavoro, pertanto:</a:t>
            </a:r>
          </a:p>
          <a:p>
            <a:pPr algn="just"/>
            <a:endParaRPr lang="it-IT" sz="1000" dirty="0"/>
          </a:p>
          <a:p>
            <a:pPr marL="171450" indent="-171450" algn="just">
              <a:buFont typeface="Arial" panose="020B0604020202020204" pitchFamily="34" charset="0"/>
              <a:buChar char="•"/>
            </a:pPr>
            <a:r>
              <a:rPr lang="it-IT" sz="1000" dirty="0"/>
              <a:t>le tutele del segnalante sono estese anche al settore privato;</a:t>
            </a:r>
          </a:p>
          <a:p>
            <a:pPr marL="171450" indent="-171450" algn="just">
              <a:buFont typeface="Arial" panose="020B0604020202020204" pitchFamily="34" charset="0"/>
              <a:buChar char="•"/>
            </a:pPr>
            <a:r>
              <a:rPr lang="it-IT" sz="1000" dirty="0"/>
              <a:t>vieta qualsiasi provvedimento conseguente alla segnalazione avente effetti negativi per il segnalante;</a:t>
            </a:r>
          </a:p>
          <a:p>
            <a:pPr marL="171450" indent="-171450" algn="just">
              <a:buFont typeface="Arial" panose="020B0604020202020204" pitchFamily="34" charset="0"/>
              <a:buChar char="•"/>
            </a:pPr>
            <a:r>
              <a:rPr lang="it-IT" sz="1000" dirty="0"/>
              <a:t>sanziona con la nullità ogni atto discriminatorio o ritorsivo adottato dall’amministrazione</a:t>
            </a:r>
          </a:p>
        </p:txBody>
      </p:sp>
      <p:sp>
        <p:nvSpPr>
          <p:cNvPr id="19" name="Rettangolo con angoli arrotondati 18">
            <a:extLst>
              <a:ext uri="{FF2B5EF4-FFF2-40B4-BE49-F238E27FC236}">
                <a16:creationId xmlns:a16="http://schemas.microsoft.com/office/drawing/2014/main" id="{800A97CF-7302-46C7-8387-39A15FFAFB68}"/>
              </a:ext>
            </a:extLst>
          </p:cNvPr>
          <p:cNvSpPr/>
          <p:nvPr/>
        </p:nvSpPr>
        <p:spPr>
          <a:xfrm>
            <a:off x="6305841" y="3881069"/>
            <a:ext cx="2520280" cy="2716284"/>
          </a:xfrm>
          <a:prstGeom prst="roundRect">
            <a:avLst/>
          </a:prstGeom>
          <a:solidFill>
            <a:schemeClr val="bg1">
              <a:lumMod val="6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sz="1000" dirty="0"/>
              <a:t>La Direttiva europea sul </a:t>
            </a:r>
            <a:r>
              <a:rPr lang="it-IT" sz="1000" dirty="0" err="1"/>
              <a:t>whistleblowing</a:t>
            </a:r>
            <a:r>
              <a:rPr lang="it-IT" sz="1000" dirty="0"/>
              <a:t> in vigore a partire dal 2021, prevede nuovi standard di </a:t>
            </a:r>
            <a:r>
              <a:rPr lang="it-IT" sz="1000" dirty="0">
                <a:solidFill>
                  <a:srgbClr val="C00000"/>
                </a:solidFill>
              </a:rPr>
              <a:t>protezione a favore dei dipendenti, sia pubblici che privati</a:t>
            </a:r>
            <a:r>
              <a:rPr lang="it-IT" sz="1000" dirty="0"/>
              <a:t>, che segnalino illeciti o irregolarità:</a:t>
            </a:r>
          </a:p>
          <a:p>
            <a:pPr algn="just"/>
            <a:endParaRPr lang="it-IT" sz="1000" dirty="0"/>
          </a:p>
          <a:p>
            <a:pPr marL="171450" indent="-171450" algn="just">
              <a:buFont typeface="Arial" panose="020B0604020202020204" pitchFamily="34" charset="0"/>
              <a:buChar char="•"/>
            </a:pPr>
            <a:r>
              <a:rPr lang="it-IT" sz="1000" dirty="0"/>
              <a:t>la direttiva obbliga alla dotazione di un sistema di segnalazione interno, solo le imprese con oltre 250 dipendenti (50 dal 2023);</a:t>
            </a:r>
          </a:p>
          <a:p>
            <a:pPr marL="171450" indent="-171450" algn="just">
              <a:buFont typeface="Arial" panose="020B0604020202020204" pitchFamily="34" charset="0"/>
              <a:buChar char="•"/>
            </a:pPr>
            <a:r>
              <a:rPr lang="it-IT" sz="1000" dirty="0"/>
              <a:t>la protezione si applica solo alle segnalazioni di illeciti relativi al diritto dell’UE;</a:t>
            </a:r>
          </a:p>
          <a:p>
            <a:pPr marL="171450" indent="-171450" algn="just">
              <a:buFont typeface="Arial" panose="020B0604020202020204" pitchFamily="34" charset="0"/>
              <a:buChar char="•"/>
            </a:pPr>
            <a:r>
              <a:rPr lang="it-IT" sz="1000" dirty="0"/>
              <a:t>Entrano in vigore nuove modalità di tutela dei dati sensibili raccolti</a:t>
            </a:r>
          </a:p>
        </p:txBody>
      </p:sp>
      <p:pic>
        <p:nvPicPr>
          <p:cNvPr id="3" name="Immagine 2">
            <a:extLst>
              <a:ext uri="{FF2B5EF4-FFF2-40B4-BE49-F238E27FC236}">
                <a16:creationId xmlns:a16="http://schemas.microsoft.com/office/drawing/2014/main" id="{D4C28E02-3A18-33B2-2B9F-CF6D2A3DF7B5}"/>
              </a:ext>
            </a:extLst>
          </p:cNvPr>
          <p:cNvPicPr>
            <a:picLocks noChangeAspect="1"/>
          </p:cNvPicPr>
          <p:nvPr/>
        </p:nvPicPr>
        <p:blipFill>
          <a:blip r:embed="rId3"/>
          <a:stretch>
            <a:fillRect/>
          </a:stretch>
        </p:blipFill>
        <p:spPr>
          <a:xfrm>
            <a:off x="3345937" y="231625"/>
            <a:ext cx="1511939" cy="627942"/>
          </a:xfrm>
          <a:prstGeom prst="rect">
            <a:avLst/>
          </a:prstGeom>
        </p:spPr>
      </p:pic>
    </p:spTree>
    <p:extLst>
      <p:ext uri="{BB962C8B-B14F-4D97-AF65-F5344CB8AC3E}">
        <p14:creationId xmlns:p14="http://schemas.microsoft.com/office/powerpoint/2010/main" val="18435935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62000">
              <a:schemeClr val="bg1"/>
            </a:gs>
            <a:gs pos="85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1026" name="Picture 2" descr="Uer Academy - Per lo sviluppo delle professionalità">
            <a:extLst>
              <a:ext uri="{FF2B5EF4-FFF2-40B4-BE49-F238E27FC236}">
                <a16:creationId xmlns:a16="http://schemas.microsoft.com/office/drawing/2014/main" id="{FD5ED4A9-BDDB-41F2-8E47-0043F11284C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20072" y="149552"/>
            <a:ext cx="792088" cy="792088"/>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1">
            <a:extLst>
              <a:ext uri="{FF2B5EF4-FFF2-40B4-BE49-F238E27FC236}">
                <a16:creationId xmlns:a16="http://schemas.microsoft.com/office/drawing/2014/main" id="{2F8C4922-EBAA-43E3-AC62-801E5ABD1367}"/>
              </a:ext>
            </a:extLst>
          </p:cNvPr>
          <p:cNvSpPr>
            <a:spLocks noGrp="1"/>
          </p:cNvSpPr>
          <p:nvPr>
            <p:ph type="title"/>
          </p:nvPr>
        </p:nvSpPr>
        <p:spPr>
          <a:xfrm>
            <a:off x="457200" y="941639"/>
            <a:ext cx="8229600" cy="975193"/>
          </a:xfrm>
        </p:spPr>
        <p:txBody>
          <a:bodyPr>
            <a:normAutofit/>
          </a:bodyPr>
          <a:lstStyle/>
          <a:p>
            <a:pPr algn="ctr"/>
            <a:r>
              <a:rPr lang="it-IT" sz="3200" dirty="0" err="1"/>
              <a:t>Whistleblowing</a:t>
            </a:r>
            <a:br>
              <a:rPr lang="it-IT" sz="3200" dirty="0"/>
            </a:br>
            <a:r>
              <a:rPr lang="it-IT" sz="1800" dirty="0"/>
              <a:t>Modalità delle segnalazioni</a:t>
            </a:r>
          </a:p>
        </p:txBody>
      </p:sp>
      <p:sp>
        <p:nvSpPr>
          <p:cNvPr id="3" name="Segnaposto contenuto 2">
            <a:extLst>
              <a:ext uri="{FF2B5EF4-FFF2-40B4-BE49-F238E27FC236}">
                <a16:creationId xmlns:a16="http://schemas.microsoft.com/office/drawing/2014/main" id="{FCD9E743-2AD5-4F71-A0A9-09DD81384FD3}"/>
              </a:ext>
            </a:extLst>
          </p:cNvPr>
          <p:cNvSpPr>
            <a:spLocks noGrp="1"/>
          </p:cNvSpPr>
          <p:nvPr>
            <p:ph idx="1"/>
          </p:nvPr>
        </p:nvSpPr>
        <p:spPr>
          <a:xfrm>
            <a:off x="457200" y="2195250"/>
            <a:ext cx="8229600" cy="4546118"/>
          </a:xfrm>
        </p:spPr>
        <p:txBody>
          <a:bodyPr/>
          <a:lstStyle/>
          <a:p>
            <a:pPr algn="just"/>
            <a:r>
              <a:rPr lang="it-IT" sz="1800" i="1" dirty="0">
                <a:solidFill>
                  <a:schemeClr val="tx1">
                    <a:lumMod val="75000"/>
                    <a:lumOff val="25000"/>
                  </a:schemeClr>
                </a:solidFill>
              </a:rPr>
              <a:t>I segnalanti devono avere la possibilità di inviare segnalazioni: </a:t>
            </a:r>
          </a:p>
          <a:p>
            <a:pPr lvl="1" algn="just"/>
            <a:r>
              <a:rPr lang="it-IT" sz="1400" i="1" dirty="0">
                <a:solidFill>
                  <a:schemeClr val="tx1">
                    <a:lumMod val="75000"/>
                    <a:lumOff val="25000"/>
                  </a:schemeClr>
                </a:solidFill>
              </a:rPr>
              <a:t>sia per iscritto (attraverso una piattaforma online, un indirizzo e-mail o per posta); </a:t>
            </a:r>
          </a:p>
          <a:p>
            <a:pPr lvl="1" algn="just"/>
            <a:r>
              <a:rPr lang="it-IT" sz="1400" i="1" dirty="0">
                <a:solidFill>
                  <a:schemeClr val="tx1">
                    <a:lumMod val="75000"/>
                    <a:lumOff val="25000"/>
                  </a:schemeClr>
                </a:solidFill>
              </a:rPr>
              <a:t>sia a voce (tramite una linea telefonica o un sistema di segreteria telefonica)</a:t>
            </a:r>
          </a:p>
          <a:p>
            <a:pPr algn="just"/>
            <a:r>
              <a:rPr lang="it-IT" sz="1800" i="1" dirty="0">
                <a:solidFill>
                  <a:schemeClr val="tx1">
                    <a:lumMod val="75000"/>
                    <a:lumOff val="25000"/>
                  </a:schemeClr>
                </a:solidFill>
              </a:rPr>
              <a:t>La legge prevede che sia predisposto almeno un canale alternativo di segnalazione idoneo a garantire, </a:t>
            </a:r>
            <a:r>
              <a:rPr lang="it-IT" sz="1800" i="1" dirty="0">
                <a:solidFill>
                  <a:srgbClr val="C00000"/>
                </a:solidFill>
              </a:rPr>
              <a:t>con modalità informatiche</a:t>
            </a:r>
            <a:r>
              <a:rPr lang="it-IT" sz="1800" i="1" dirty="0">
                <a:solidFill>
                  <a:schemeClr val="tx1">
                    <a:lumMod val="75000"/>
                    <a:lumOff val="25000"/>
                  </a:schemeClr>
                </a:solidFill>
              </a:rPr>
              <a:t>, la riservatezza dell’identità del segnalante</a:t>
            </a:r>
          </a:p>
          <a:p>
            <a:pPr algn="just"/>
            <a:r>
              <a:rPr lang="it-IT" sz="1800" i="1" dirty="0">
                <a:solidFill>
                  <a:schemeClr val="tx1">
                    <a:lumMod val="75000"/>
                    <a:lumOff val="25000"/>
                  </a:schemeClr>
                </a:solidFill>
              </a:rPr>
              <a:t>La piattaforma permette di mantenere segreta l’identità del segnalante, a meno che non divenga, in seguito, necessaria per la difesa dell’incolpato</a:t>
            </a:r>
          </a:p>
          <a:p>
            <a:pPr algn="just"/>
            <a:endParaRPr lang="it-IT" sz="1800" i="1" dirty="0">
              <a:solidFill>
                <a:schemeClr val="tx1">
                  <a:lumMod val="75000"/>
                  <a:lumOff val="25000"/>
                </a:schemeClr>
              </a:solidFill>
            </a:endParaRPr>
          </a:p>
        </p:txBody>
      </p:sp>
      <p:pic>
        <p:nvPicPr>
          <p:cNvPr id="4" name="Immagine 3">
            <a:extLst>
              <a:ext uri="{FF2B5EF4-FFF2-40B4-BE49-F238E27FC236}">
                <a16:creationId xmlns:a16="http://schemas.microsoft.com/office/drawing/2014/main" id="{6ABD6FA2-E5A8-E703-A287-BC0B9F603EA7}"/>
              </a:ext>
            </a:extLst>
          </p:cNvPr>
          <p:cNvPicPr>
            <a:picLocks noChangeAspect="1"/>
          </p:cNvPicPr>
          <p:nvPr/>
        </p:nvPicPr>
        <p:blipFill>
          <a:blip r:embed="rId3"/>
          <a:stretch>
            <a:fillRect/>
          </a:stretch>
        </p:blipFill>
        <p:spPr>
          <a:xfrm>
            <a:off x="3419872" y="231625"/>
            <a:ext cx="1511939" cy="627942"/>
          </a:xfrm>
          <a:prstGeom prst="rect">
            <a:avLst/>
          </a:prstGeom>
        </p:spPr>
      </p:pic>
    </p:spTree>
    <p:extLst>
      <p:ext uri="{BB962C8B-B14F-4D97-AF65-F5344CB8AC3E}">
        <p14:creationId xmlns:p14="http://schemas.microsoft.com/office/powerpoint/2010/main" val="7409636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62000">
              <a:schemeClr val="bg1"/>
            </a:gs>
            <a:gs pos="85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1026" name="Picture 2" descr="Uer Academy - Per lo sviluppo delle professionalità">
            <a:extLst>
              <a:ext uri="{FF2B5EF4-FFF2-40B4-BE49-F238E27FC236}">
                <a16:creationId xmlns:a16="http://schemas.microsoft.com/office/drawing/2014/main" id="{FD5ED4A9-BDDB-41F2-8E47-0043F11284C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20072" y="149552"/>
            <a:ext cx="792088" cy="792088"/>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1">
            <a:extLst>
              <a:ext uri="{FF2B5EF4-FFF2-40B4-BE49-F238E27FC236}">
                <a16:creationId xmlns:a16="http://schemas.microsoft.com/office/drawing/2014/main" id="{2F8C4922-EBAA-43E3-AC62-801E5ABD1367}"/>
              </a:ext>
            </a:extLst>
          </p:cNvPr>
          <p:cNvSpPr>
            <a:spLocks noGrp="1"/>
          </p:cNvSpPr>
          <p:nvPr>
            <p:ph type="title"/>
          </p:nvPr>
        </p:nvSpPr>
        <p:spPr>
          <a:xfrm>
            <a:off x="457200" y="941639"/>
            <a:ext cx="8229600" cy="975193"/>
          </a:xfrm>
        </p:spPr>
        <p:txBody>
          <a:bodyPr>
            <a:normAutofit/>
          </a:bodyPr>
          <a:lstStyle/>
          <a:p>
            <a:pPr algn="ctr"/>
            <a:r>
              <a:rPr lang="it-IT" sz="3200" dirty="0" err="1"/>
              <a:t>Whistleblowing</a:t>
            </a:r>
            <a:br>
              <a:rPr lang="it-IT" sz="3200" dirty="0"/>
            </a:br>
            <a:r>
              <a:rPr lang="it-IT" sz="1800" dirty="0"/>
              <a:t>Modalità delle segnalazioni: portale ANAC</a:t>
            </a:r>
          </a:p>
        </p:txBody>
      </p:sp>
      <p:pic>
        <p:nvPicPr>
          <p:cNvPr id="7" name="Immagine 6">
            <a:extLst>
              <a:ext uri="{FF2B5EF4-FFF2-40B4-BE49-F238E27FC236}">
                <a16:creationId xmlns:a16="http://schemas.microsoft.com/office/drawing/2014/main" id="{F8C6CC19-7CCC-4AC3-BC63-AF572E0F4069}"/>
              </a:ext>
            </a:extLst>
          </p:cNvPr>
          <p:cNvPicPr>
            <a:picLocks noChangeAspect="1"/>
          </p:cNvPicPr>
          <p:nvPr/>
        </p:nvPicPr>
        <p:blipFill>
          <a:blip r:embed="rId3"/>
          <a:stretch>
            <a:fillRect/>
          </a:stretch>
        </p:blipFill>
        <p:spPr>
          <a:xfrm>
            <a:off x="886154" y="1935375"/>
            <a:ext cx="7371692" cy="3993000"/>
          </a:xfrm>
          <a:prstGeom prst="rect">
            <a:avLst/>
          </a:prstGeom>
        </p:spPr>
      </p:pic>
      <p:sp>
        <p:nvSpPr>
          <p:cNvPr id="9" name="CasellaDiTesto 8">
            <a:extLst>
              <a:ext uri="{FF2B5EF4-FFF2-40B4-BE49-F238E27FC236}">
                <a16:creationId xmlns:a16="http://schemas.microsoft.com/office/drawing/2014/main" id="{5572449F-B23A-4365-8BCC-F8F160C7400D}"/>
              </a:ext>
            </a:extLst>
          </p:cNvPr>
          <p:cNvSpPr txBox="1"/>
          <p:nvPr/>
        </p:nvSpPr>
        <p:spPr>
          <a:xfrm>
            <a:off x="886155" y="6093296"/>
            <a:ext cx="7371691" cy="646331"/>
          </a:xfrm>
          <a:prstGeom prst="rect">
            <a:avLst/>
          </a:prstGeom>
          <a:noFill/>
        </p:spPr>
        <p:txBody>
          <a:bodyPr wrap="square" rtlCol="0">
            <a:spAutoFit/>
          </a:bodyPr>
          <a:lstStyle/>
          <a:p>
            <a:pPr algn="just"/>
            <a:r>
              <a:rPr lang="it-IT" sz="1200" dirty="0"/>
              <a:t>La modalità di segnalazione più comoda, anche perché consente di mantenere un completo anonimato è il portale dell’ANAC dedicato alle segnalazioni. L’utilizzo della presente piattaforma è considerato canale prioritario per i dipendenti pubblici</a:t>
            </a:r>
          </a:p>
        </p:txBody>
      </p:sp>
      <p:pic>
        <p:nvPicPr>
          <p:cNvPr id="3" name="Immagine 2" descr="Immagine che contiene testo, Carattere, logo, Elementi grafici&#10;&#10;Descrizione generata automaticamente">
            <a:extLst>
              <a:ext uri="{FF2B5EF4-FFF2-40B4-BE49-F238E27FC236}">
                <a16:creationId xmlns:a16="http://schemas.microsoft.com/office/drawing/2014/main" id="{CECB8E78-4447-C0B4-A8B2-B672A2435F1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75856" y="232922"/>
            <a:ext cx="1512168" cy="625347"/>
          </a:xfrm>
          <a:prstGeom prst="rect">
            <a:avLst/>
          </a:prstGeom>
        </p:spPr>
      </p:pic>
    </p:spTree>
    <p:extLst>
      <p:ext uri="{BB962C8B-B14F-4D97-AF65-F5344CB8AC3E}">
        <p14:creationId xmlns:p14="http://schemas.microsoft.com/office/powerpoint/2010/main" val="31193111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62000">
              <a:schemeClr val="bg1"/>
            </a:gs>
            <a:gs pos="85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1026" name="Picture 2" descr="Uer Academy - Per lo sviluppo delle professionalità">
            <a:extLst>
              <a:ext uri="{FF2B5EF4-FFF2-40B4-BE49-F238E27FC236}">
                <a16:creationId xmlns:a16="http://schemas.microsoft.com/office/drawing/2014/main" id="{FD5ED4A9-BDDB-41F2-8E47-0043F11284C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20072" y="149552"/>
            <a:ext cx="792088" cy="792088"/>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1">
            <a:extLst>
              <a:ext uri="{FF2B5EF4-FFF2-40B4-BE49-F238E27FC236}">
                <a16:creationId xmlns:a16="http://schemas.microsoft.com/office/drawing/2014/main" id="{2F8C4922-EBAA-43E3-AC62-801E5ABD1367}"/>
              </a:ext>
            </a:extLst>
          </p:cNvPr>
          <p:cNvSpPr>
            <a:spLocks noGrp="1"/>
          </p:cNvSpPr>
          <p:nvPr>
            <p:ph type="title"/>
          </p:nvPr>
        </p:nvSpPr>
        <p:spPr>
          <a:xfrm>
            <a:off x="457200" y="941639"/>
            <a:ext cx="8229600" cy="975193"/>
          </a:xfrm>
        </p:spPr>
        <p:txBody>
          <a:bodyPr>
            <a:normAutofit/>
          </a:bodyPr>
          <a:lstStyle/>
          <a:p>
            <a:pPr algn="ctr"/>
            <a:r>
              <a:rPr lang="it-IT" sz="3200" dirty="0" err="1"/>
              <a:t>Whistleblowing</a:t>
            </a:r>
            <a:br>
              <a:rPr lang="it-IT" sz="3200" dirty="0"/>
            </a:br>
            <a:r>
              <a:rPr lang="it-IT" sz="1800" dirty="0"/>
              <a:t>Modalità delle segnalazioni: portale ANAC</a:t>
            </a:r>
          </a:p>
        </p:txBody>
      </p:sp>
      <p:pic>
        <p:nvPicPr>
          <p:cNvPr id="3" name="Immagine 2">
            <a:extLst>
              <a:ext uri="{FF2B5EF4-FFF2-40B4-BE49-F238E27FC236}">
                <a16:creationId xmlns:a16="http://schemas.microsoft.com/office/drawing/2014/main" id="{038E7AF2-227A-4887-BD2F-65EDA646DAB1}"/>
              </a:ext>
            </a:extLst>
          </p:cNvPr>
          <p:cNvPicPr>
            <a:picLocks noChangeAspect="1"/>
          </p:cNvPicPr>
          <p:nvPr/>
        </p:nvPicPr>
        <p:blipFill>
          <a:blip r:embed="rId3"/>
          <a:stretch>
            <a:fillRect/>
          </a:stretch>
        </p:blipFill>
        <p:spPr>
          <a:xfrm>
            <a:off x="407016" y="2024543"/>
            <a:ext cx="5737679" cy="4820415"/>
          </a:xfrm>
          <a:prstGeom prst="rect">
            <a:avLst/>
          </a:prstGeom>
        </p:spPr>
      </p:pic>
      <p:sp>
        <p:nvSpPr>
          <p:cNvPr id="9" name="CasellaDiTesto 8">
            <a:extLst>
              <a:ext uri="{FF2B5EF4-FFF2-40B4-BE49-F238E27FC236}">
                <a16:creationId xmlns:a16="http://schemas.microsoft.com/office/drawing/2014/main" id="{134A0F28-86C6-46EC-B774-2E403B1E1CD9}"/>
              </a:ext>
            </a:extLst>
          </p:cNvPr>
          <p:cNvSpPr txBox="1"/>
          <p:nvPr/>
        </p:nvSpPr>
        <p:spPr>
          <a:xfrm>
            <a:off x="6454552" y="1930973"/>
            <a:ext cx="2232248" cy="2016224"/>
          </a:xfrm>
          <a:prstGeom prst="rect">
            <a:avLst/>
          </a:prstGeom>
          <a:noFill/>
        </p:spPr>
        <p:txBody>
          <a:bodyPr wrap="square" rtlCol="0">
            <a:spAutoFit/>
          </a:bodyPr>
          <a:lstStyle/>
          <a:p>
            <a:pPr algn="just"/>
            <a:r>
              <a:rPr lang="it-IT" sz="1200" dirty="0"/>
              <a:t>In un primo passaggio della segnalazione vanno inseriti i dati riguardanti il ruolo ricoperto dal segnalante nell’ente pubblico, ente di diritto privato sottoposto a controllo pubblico o impresa fornitrice della P.A., nonché l’ente ove si è verificata la condotta da segnalare</a:t>
            </a:r>
          </a:p>
        </p:txBody>
      </p:sp>
      <p:pic>
        <p:nvPicPr>
          <p:cNvPr id="4" name="Immagine 3" descr="Immagine che contiene testo, Carattere, logo, Elementi grafici&#10;&#10;Descrizione generata automaticamente">
            <a:extLst>
              <a:ext uri="{FF2B5EF4-FFF2-40B4-BE49-F238E27FC236}">
                <a16:creationId xmlns:a16="http://schemas.microsoft.com/office/drawing/2014/main" id="{D004043A-FD5A-BE37-D9EB-56CF92A9540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75856" y="232922"/>
            <a:ext cx="1512168" cy="625347"/>
          </a:xfrm>
          <a:prstGeom prst="rect">
            <a:avLst/>
          </a:prstGeom>
        </p:spPr>
      </p:pic>
    </p:spTree>
    <p:extLst>
      <p:ext uri="{BB962C8B-B14F-4D97-AF65-F5344CB8AC3E}">
        <p14:creationId xmlns:p14="http://schemas.microsoft.com/office/powerpoint/2010/main" val="5391723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62000">
              <a:schemeClr val="bg1"/>
            </a:gs>
            <a:gs pos="85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0643392B-A98B-4227-8810-A327AEB0BF46}"/>
              </a:ext>
            </a:extLst>
          </p:cNvPr>
          <p:cNvSpPr>
            <a:spLocks noGrp="1"/>
          </p:cNvSpPr>
          <p:nvPr>
            <p:ph type="title"/>
          </p:nvPr>
        </p:nvSpPr>
        <p:spPr/>
        <p:txBody>
          <a:bodyPr anchor="ctr">
            <a:normAutofit/>
          </a:bodyPr>
          <a:lstStyle/>
          <a:p>
            <a:pPr algn="ctr"/>
            <a:r>
              <a:rPr lang="it-IT" dirty="0"/>
              <a:t>Indice degli argomenti </a:t>
            </a:r>
          </a:p>
        </p:txBody>
      </p:sp>
      <p:sp>
        <p:nvSpPr>
          <p:cNvPr id="6" name="Segnaposto contenuto 5">
            <a:extLst>
              <a:ext uri="{FF2B5EF4-FFF2-40B4-BE49-F238E27FC236}">
                <a16:creationId xmlns:a16="http://schemas.microsoft.com/office/drawing/2014/main" id="{A81D83EF-D72E-4297-AEB2-F996BCAFA713}"/>
              </a:ext>
            </a:extLst>
          </p:cNvPr>
          <p:cNvSpPr>
            <a:spLocks noGrp="1"/>
          </p:cNvSpPr>
          <p:nvPr>
            <p:ph sz="half" idx="2"/>
          </p:nvPr>
        </p:nvSpPr>
        <p:spPr>
          <a:xfrm>
            <a:off x="457200" y="1648544"/>
            <a:ext cx="3931920" cy="4651624"/>
          </a:xfrm>
        </p:spPr>
        <p:txBody>
          <a:bodyPr wrap="square" anchor="t">
            <a:normAutofit/>
          </a:bodyPr>
          <a:lstStyle/>
          <a:p>
            <a:pPr>
              <a:lnSpc>
                <a:spcPct val="90000"/>
              </a:lnSpc>
            </a:pPr>
            <a:r>
              <a:rPr lang="it-IT" sz="1800" i="1" dirty="0" err="1">
                <a:solidFill>
                  <a:schemeClr val="tx1">
                    <a:lumMod val="75000"/>
                    <a:lumOff val="25000"/>
                  </a:schemeClr>
                </a:solidFill>
              </a:rPr>
              <a:t>Whistleblowing</a:t>
            </a:r>
            <a:endParaRPr lang="it-IT" sz="1800" i="1" dirty="0">
              <a:solidFill>
                <a:schemeClr val="tx1">
                  <a:lumMod val="75000"/>
                  <a:lumOff val="25000"/>
                </a:schemeClr>
              </a:solidFill>
            </a:endParaRPr>
          </a:p>
          <a:p>
            <a:pPr lvl="1">
              <a:lnSpc>
                <a:spcPct val="90000"/>
              </a:lnSpc>
            </a:pPr>
            <a:r>
              <a:rPr lang="it-IT" sz="1400" dirty="0">
                <a:solidFill>
                  <a:schemeClr val="tx1">
                    <a:lumMod val="75000"/>
                    <a:lumOff val="25000"/>
                  </a:schemeClr>
                </a:solidFill>
              </a:rPr>
              <a:t>Significato di </a:t>
            </a:r>
            <a:r>
              <a:rPr lang="it-IT" sz="1400" dirty="0" err="1">
                <a:solidFill>
                  <a:schemeClr val="tx1">
                    <a:lumMod val="75000"/>
                    <a:lumOff val="25000"/>
                  </a:schemeClr>
                </a:solidFill>
              </a:rPr>
              <a:t>whistleblowing</a:t>
            </a:r>
            <a:endParaRPr lang="it-IT" sz="1400" dirty="0">
              <a:solidFill>
                <a:schemeClr val="tx1">
                  <a:lumMod val="75000"/>
                  <a:lumOff val="25000"/>
                </a:schemeClr>
              </a:solidFill>
            </a:endParaRPr>
          </a:p>
          <a:p>
            <a:pPr lvl="1">
              <a:lnSpc>
                <a:spcPct val="90000"/>
              </a:lnSpc>
            </a:pPr>
            <a:r>
              <a:rPr lang="it-IT" sz="1400" dirty="0">
                <a:solidFill>
                  <a:schemeClr val="tx1">
                    <a:lumMod val="75000"/>
                    <a:lumOff val="25000"/>
                  </a:schemeClr>
                </a:solidFill>
              </a:rPr>
              <a:t>Importanza delle tutele per il segnalante</a:t>
            </a:r>
          </a:p>
          <a:p>
            <a:pPr lvl="1">
              <a:lnSpc>
                <a:spcPct val="90000"/>
              </a:lnSpc>
            </a:pPr>
            <a:r>
              <a:rPr lang="it-IT" sz="1400" dirty="0">
                <a:solidFill>
                  <a:schemeClr val="tx1">
                    <a:lumMod val="75000"/>
                    <a:lumOff val="25000"/>
                  </a:schemeClr>
                </a:solidFill>
              </a:rPr>
              <a:t>Scopo della normativa sul </a:t>
            </a:r>
            <a:r>
              <a:rPr lang="it-IT" sz="1400" dirty="0" err="1">
                <a:solidFill>
                  <a:schemeClr val="tx1">
                    <a:lumMod val="75000"/>
                    <a:lumOff val="25000"/>
                  </a:schemeClr>
                </a:solidFill>
              </a:rPr>
              <a:t>whistleblowing</a:t>
            </a:r>
            <a:endParaRPr lang="it-IT" sz="1400" dirty="0">
              <a:solidFill>
                <a:schemeClr val="tx1">
                  <a:lumMod val="75000"/>
                  <a:lumOff val="25000"/>
                </a:schemeClr>
              </a:solidFill>
            </a:endParaRPr>
          </a:p>
          <a:p>
            <a:pPr lvl="1">
              <a:lnSpc>
                <a:spcPct val="90000"/>
              </a:lnSpc>
            </a:pPr>
            <a:r>
              <a:rPr lang="it-IT" sz="1400" dirty="0">
                <a:solidFill>
                  <a:schemeClr val="tx1">
                    <a:lumMod val="75000"/>
                    <a:lumOff val="25000"/>
                  </a:schemeClr>
                </a:solidFill>
              </a:rPr>
              <a:t>Il </a:t>
            </a:r>
            <a:r>
              <a:rPr lang="it-IT" sz="1400" dirty="0" err="1">
                <a:solidFill>
                  <a:schemeClr val="tx1">
                    <a:lumMod val="75000"/>
                    <a:lumOff val="25000"/>
                  </a:schemeClr>
                </a:solidFill>
              </a:rPr>
              <a:t>whistleblowing</a:t>
            </a:r>
            <a:r>
              <a:rPr lang="it-IT" sz="1400" dirty="0">
                <a:solidFill>
                  <a:schemeClr val="tx1">
                    <a:lumMod val="75000"/>
                    <a:lumOff val="25000"/>
                  </a:schemeClr>
                </a:solidFill>
              </a:rPr>
              <a:t> nella legge 190 del 2012</a:t>
            </a:r>
          </a:p>
          <a:p>
            <a:pPr lvl="1">
              <a:lnSpc>
                <a:spcPct val="90000"/>
              </a:lnSpc>
            </a:pPr>
            <a:r>
              <a:rPr lang="it-IT" sz="1400" dirty="0">
                <a:solidFill>
                  <a:schemeClr val="tx1">
                    <a:lumMod val="75000"/>
                    <a:lumOff val="25000"/>
                  </a:schemeClr>
                </a:solidFill>
              </a:rPr>
              <a:t>Oggetto del </a:t>
            </a:r>
            <a:r>
              <a:rPr lang="it-IT" sz="1400" dirty="0" err="1">
                <a:solidFill>
                  <a:schemeClr val="tx1">
                    <a:lumMod val="75000"/>
                    <a:lumOff val="25000"/>
                  </a:schemeClr>
                </a:solidFill>
              </a:rPr>
              <a:t>whistleblowing</a:t>
            </a:r>
            <a:endParaRPr lang="it-IT" sz="1400" dirty="0">
              <a:solidFill>
                <a:schemeClr val="tx1">
                  <a:lumMod val="75000"/>
                  <a:lumOff val="25000"/>
                </a:schemeClr>
              </a:solidFill>
            </a:endParaRPr>
          </a:p>
          <a:p>
            <a:pPr lvl="1">
              <a:lnSpc>
                <a:spcPct val="90000"/>
              </a:lnSpc>
            </a:pPr>
            <a:r>
              <a:rPr lang="it-IT" sz="1400" dirty="0">
                <a:solidFill>
                  <a:schemeClr val="tx1">
                    <a:lumMod val="75000"/>
                    <a:lumOff val="25000"/>
                  </a:schemeClr>
                </a:solidFill>
              </a:rPr>
              <a:t>Disciplina delle segnalazioni</a:t>
            </a:r>
          </a:p>
          <a:p>
            <a:pPr lvl="1">
              <a:lnSpc>
                <a:spcPct val="90000"/>
              </a:lnSpc>
            </a:pPr>
            <a:r>
              <a:rPr lang="it-IT" sz="1400" dirty="0">
                <a:solidFill>
                  <a:schemeClr val="tx1">
                    <a:lumMod val="75000"/>
                    <a:lumOff val="25000"/>
                  </a:schemeClr>
                </a:solidFill>
              </a:rPr>
              <a:t>La nuova normativa sulle segnalazioni</a:t>
            </a:r>
          </a:p>
          <a:p>
            <a:pPr lvl="1">
              <a:lnSpc>
                <a:spcPct val="90000"/>
              </a:lnSpc>
            </a:pPr>
            <a:r>
              <a:rPr lang="it-IT" sz="1400" dirty="0">
                <a:solidFill>
                  <a:schemeClr val="tx1">
                    <a:lumMod val="75000"/>
                    <a:lumOff val="25000"/>
                  </a:schemeClr>
                </a:solidFill>
              </a:rPr>
              <a:t>Le modifiche della legge 179 del 2017</a:t>
            </a:r>
          </a:p>
          <a:p>
            <a:pPr lvl="1">
              <a:lnSpc>
                <a:spcPct val="90000"/>
              </a:lnSpc>
            </a:pPr>
            <a:r>
              <a:rPr lang="it-IT" sz="1400" dirty="0">
                <a:solidFill>
                  <a:schemeClr val="tx1">
                    <a:lumMod val="75000"/>
                    <a:lumOff val="25000"/>
                  </a:schemeClr>
                </a:solidFill>
              </a:rPr>
              <a:t>La direttiva europea del 2019</a:t>
            </a:r>
          </a:p>
          <a:p>
            <a:pPr lvl="1">
              <a:lnSpc>
                <a:spcPct val="90000"/>
              </a:lnSpc>
            </a:pPr>
            <a:r>
              <a:rPr lang="it-IT" sz="1400" dirty="0">
                <a:solidFill>
                  <a:schemeClr val="tx1">
                    <a:lumMod val="75000"/>
                    <a:lumOff val="25000"/>
                  </a:schemeClr>
                </a:solidFill>
              </a:rPr>
              <a:t>Modalità delle segnalazioni</a:t>
            </a:r>
          </a:p>
          <a:p>
            <a:pPr lvl="1">
              <a:lnSpc>
                <a:spcPct val="90000"/>
              </a:lnSpc>
            </a:pPr>
            <a:r>
              <a:rPr lang="it-IT" sz="1400" dirty="0">
                <a:solidFill>
                  <a:schemeClr val="tx1">
                    <a:lumMod val="75000"/>
                    <a:lumOff val="25000"/>
                  </a:schemeClr>
                </a:solidFill>
              </a:rPr>
              <a:t>Criticità</a:t>
            </a:r>
          </a:p>
          <a:p>
            <a:pPr>
              <a:lnSpc>
                <a:spcPct val="90000"/>
              </a:lnSpc>
            </a:pPr>
            <a:r>
              <a:rPr lang="it-IT" sz="1800" i="1" dirty="0">
                <a:solidFill>
                  <a:schemeClr val="tx1">
                    <a:lumMod val="75000"/>
                    <a:lumOff val="25000"/>
                  </a:schemeClr>
                </a:solidFill>
              </a:rPr>
              <a:t>La regolamentazione </a:t>
            </a:r>
            <a:r>
              <a:rPr lang="it-IT" sz="1800" i="1" dirty="0" err="1">
                <a:solidFill>
                  <a:schemeClr val="tx1">
                    <a:lumMod val="75000"/>
                    <a:lumOff val="25000"/>
                  </a:schemeClr>
                </a:solidFill>
              </a:rPr>
              <a:t>anicorruzione</a:t>
            </a:r>
            <a:r>
              <a:rPr lang="it-IT" sz="1800" i="1" dirty="0">
                <a:solidFill>
                  <a:schemeClr val="tx1">
                    <a:lumMod val="75000"/>
                    <a:lumOff val="25000"/>
                  </a:schemeClr>
                </a:solidFill>
              </a:rPr>
              <a:t> della l.190/2012</a:t>
            </a:r>
          </a:p>
          <a:p>
            <a:pPr lvl="1">
              <a:lnSpc>
                <a:spcPct val="90000"/>
              </a:lnSpc>
            </a:pPr>
            <a:r>
              <a:rPr lang="it-IT" sz="1400" dirty="0">
                <a:solidFill>
                  <a:schemeClr val="tx1">
                    <a:lumMod val="75000"/>
                    <a:lumOff val="25000"/>
                  </a:schemeClr>
                </a:solidFill>
              </a:rPr>
              <a:t>Legge Severino</a:t>
            </a:r>
          </a:p>
          <a:p>
            <a:pPr lvl="1">
              <a:lnSpc>
                <a:spcPct val="90000"/>
              </a:lnSpc>
            </a:pPr>
            <a:r>
              <a:rPr lang="it-IT" sz="1400" dirty="0">
                <a:solidFill>
                  <a:schemeClr val="tx1">
                    <a:lumMod val="75000"/>
                    <a:lumOff val="25000"/>
                  </a:schemeClr>
                </a:solidFill>
              </a:rPr>
              <a:t>Revolving </a:t>
            </a:r>
            <a:r>
              <a:rPr lang="it-IT" sz="1400" dirty="0" err="1">
                <a:solidFill>
                  <a:schemeClr val="tx1">
                    <a:lumMod val="75000"/>
                    <a:lumOff val="25000"/>
                  </a:schemeClr>
                </a:solidFill>
              </a:rPr>
              <a:t>doors</a:t>
            </a:r>
            <a:endParaRPr lang="it-IT" sz="1400" dirty="0">
              <a:solidFill>
                <a:schemeClr val="tx1">
                  <a:lumMod val="75000"/>
                  <a:lumOff val="25000"/>
                </a:schemeClr>
              </a:solidFill>
            </a:endParaRPr>
          </a:p>
          <a:p>
            <a:pPr lvl="1">
              <a:lnSpc>
                <a:spcPct val="90000"/>
              </a:lnSpc>
            </a:pPr>
            <a:endParaRPr lang="it-IT" sz="1400" dirty="0">
              <a:solidFill>
                <a:schemeClr val="tx1">
                  <a:lumMod val="75000"/>
                  <a:lumOff val="25000"/>
                </a:schemeClr>
              </a:solidFill>
            </a:endParaRPr>
          </a:p>
          <a:p>
            <a:pPr lvl="1">
              <a:lnSpc>
                <a:spcPct val="90000"/>
              </a:lnSpc>
            </a:pPr>
            <a:endParaRPr lang="it-IT" sz="1400" dirty="0">
              <a:solidFill>
                <a:schemeClr val="tx1">
                  <a:lumMod val="75000"/>
                  <a:lumOff val="25000"/>
                </a:schemeClr>
              </a:solidFill>
            </a:endParaRPr>
          </a:p>
          <a:p>
            <a:pPr lvl="1">
              <a:lnSpc>
                <a:spcPct val="90000"/>
              </a:lnSpc>
            </a:pPr>
            <a:endParaRPr lang="it-IT" sz="1400" dirty="0">
              <a:solidFill>
                <a:schemeClr val="tx1">
                  <a:lumMod val="75000"/>
                  <a:lumOff val="25000"/>
                </a:schemeClr>
              </a:solidFill>
            </a:endParaRPr>
          </a:p>
          <a:p>
            <a:pPr>
              <a:lnSpc>
                <a:spcPct val="90000"/>
              </a:lnSpc>
            </a:pPr>
            <a:endParaRPr lang="it-IT" sz="1800" i="1" dirty="0"/>
          </a:p>
          <a:p>
            <a:pPr marL="0" indent="0">
              <a:lnSpc>
                <a:spcPct val="90000"/>
              </a:lnSpc>
              <a:buNone/>
            </a:pPr>
            <a:endParaRPr lang="it-IT" sz="2800" dirty="0"/>
          </a:p>
          <a:p>
            <a:pPr marL="0" indent="0">
              <a:lnSpc>
                <a:spcPct val="90000"/>
              </a:lnSpc>
              <a:buNone/>
            </a:pPr>
            <a:endParaRPr lang="it-IT" sz="1500" dirty="0"/>
          </a:p>
        </p:txBody>
      </p:sp>
      <p:sp>
        <p:nvSpPr>
          <p:cNvPr id="7" name="Segnaposto contenuto 5">
            <a:extLst>
              <a:ext uri="{FF2B5EF4-FFF2-40B4-BE49-F238E27FC236}">
                <a16:creationId xmlns:a16="http://schemas.microsoft.com/office/drawing/2014/main" id="{069E4D39-70C0-4716-9C80-42A07DFDFC68}"/>
              </a:ext>
            </a:extLst>
          </p:cNvPr>
          <p:cNvSpPr txBox="1">
            <a:spLocks/>
          </p:cNvSpPr>
          <p:nvPr/>
        </p:nvSpPr>
        <p:spPr bwMode="auto">
          <a:xfrm>
            <a:off x="4754880" y="1648544"/>
            <a:ext cx="3931920" cy="4651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182563" indent="-182563" algn="l" rtl="0" eaLnBrk="1" fontAlgn="base" hangingPunct="1">
              <a:spcBef>
                <a:spcPct val="20000"/>
              </a:spcBef>
              <a:spcAft>
                <a:spcPct val="0"/>
              </a:spcAft>
              <a:buClr>
                <a:schemeClr val="accent1"/>
              </a:buClr>
              <a:buSzPct val="85000"/>
              <a:buFont typeface="Arial" charset="0"/>
              <a:buChar char="•"/>
              <a:defRPr sz="2400" kern="1200">
                <a:solidFill>
                  <a:schemeClr val="tx1"/>
                </a:solidFill>
                <a:latin typeface="+mn-lt"/>
                <a:ea typeface="+mn-ea"/>
                <a:cs typeface="+mn-cs"/>
              </a:defRPr>
            </a:lvl1pPr>
            <a:lvl2pPr marL="457200" indent="-182563" algn="l" rtl="0" eaLnBrk="1" fontAlgn="base" hangingPunct="1">
              <a:spcBef>
                <a:spcPct val="20000"/>
              </a:spcBef>
              <a:spcAft>
                <a:spcPct val="0"/>
              </a:spcAft>
              <a:buClr>
                <a:schemeClr val="accent1"/>
              </a:buClr>
              <a:buSzPct val="85000"/>
              <a:buFont typeface="Arial" charset="0"/>
              <a:buChar char="•"/>
              <a:defRPr sz="2000" kern="1200">
                <a:solidFill>
                  <a:schemeClr val="tx1"/>
                </a:solidFill>
                <a:latin typeface="+mn-lt"/>
                <a:ea typeface="+mn-ea"/>
                <a:cs typeface="+mn-cs"/>
              </a:defRPr>
            </a:lvl2pPr>
            <a:lvl3pPr marL="730250" indent="-182563" algn="l" rtl="0" eaLnBrk="1" fontAlgn="base" hangingPunct="1">
              <a:spcBef>
                <a:spcPct val="20000"/>
              </a:spcBef>
              <a:spcAft>
                <a:spcPct val="0"/>
              </a:spcAft>
              <a:buClr>
                <a:schemeClr val="accent1"/>
              </a:buClr>
              <a:buSzPct val="90000"/>
              <a:buFont typeface="Arial" charset="0"/>
              <a:buChar char="•"/>
              <a:defRPr sz="1800" kern="1200">
                <a:solidFill>
                  <a:schemeClr val="tx1"/>
                </a:solidFill>
                <a:latin typeface="+mn-lt"/>
                <a:ea typeface="+mn-ea"/>
                <a:cs typeface="+mn-cs"/>
              </a:defRPr>
            </a:lvl3pPr>
            <a:lvl4pPr marL="1004888" indent="-182563" algn="l" rtl="0" eaLnBrk="1" fontAlgn="base" hangingPunct="1">
              <a:spcBef>
                <a:spcPct val="20000"/>
              </a:spcBef>
              <a:spcAft>
                <a:spcPct val="0"/>
              </a:spcAft>
              <a:buClr>
                <a:schemeClr val="accent1"/>
              </a:buClr>
              <a:buFont typeface="Arial" charset="0"/>
              <a:buChar char="•"/>
              <a:defRPr sz="1600" kern="1200">
                <a:solidFill>
                  <a:schemeClr val="tx1"/>
                </a:solidFill>
                <a:latin typeface="+mn-lt"/>
                <a:ea typeface="+mn-ea"/>
                <a:cs typeface="+mn-cs"/>
              </a:defRPr>
            </a:lvl4pPr>
            <a:lvl5pPr marL="1187450" indent="-136525" algn="l" rtl="0" eaLnBrk="1" fontAlgn="base" hangingPunct="1">
              <a:spcBef>
                <a:spcPct val="20000"/>
              </a:spcBef>
              <a:spcAft>
                <a:spcPct val="0"/>
              </a:spcAft>
              <a:buClr>
                <a:schemeClr val="accent1"/>
              </a:buClr>
              <a:buSzPct val="100000"/>
              <a:buFont typeface="Arial" charset="0"/>
              <a:buChar char="•"/>
              <a:defRPr sz="1600" kern="120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9pPr>
          </a:lstStyle>
          <a:p>
            <a:pPr lvl="1">
              <a:lnSpc>
                <a:spcPct val="90000"/>
              </a:lnSpc>
            </a:pPr>
            <a:r>
              <a:rPr lang="it-IT" sz="1400" dirty="0">
                <a:solidFill>
                  <a:schemeClr val="tx1">
                    <a:lumMod val="75000"/>
                    <a:lumOff val="25000"/>
                  </a:schemeClr>
                </a:solidFill>
              </a:rPr>
              <a:t>Violazione del divieto di revolving </a:t>
            </a:r>
            <a:r>
              <a:rPr lang="it-IT" sz="1400" dirty="0" err="1">
                <a:solidFill>
                  <a:schemeClr val="tx1">
                    <a:lumMod val="75000"/>
                    <a:lumOff val="25000"/>
                  </a:schemeClr>
                </a:solidFill>
              </a:rPr>
              <a:t>doors</a:t>
            </a:r>
            <a:endParaRPr lang="it-IT" sz="1400" dirty="0">
              <a:solidFill>
                <a:schemeClr val="tx1">
                  <a:lumMod val="75000"/>
                  <a:lumOff val="25000"/>
                </a:schemeClr>
              </a:solidFill>
            </a:endParaRPr>
          </a:p>
          <a:p>
            <a:pPr lvl="1">
              <a:lnSpc>
                <a:spcPct val="90000"/>
              </a:lnSpc>
            </a:pPr>
            <a:r>
              <a:rPr lang="it-IT" sz="1400" dirty="0">
                <a:solidFill>
                  <a:schemeClr val="tx1">
                    <a:lumMod val="75000"/>
                    <a:lumOff val="25000"/>
                  </a:schemeClr>
                </a:solidFill>
              </a:rPr>
              <a:t>Obblighi del destinatario del </a:t>
            </a:r>
            <a:r>
              <a:rPr lang="it-IT" sz="1400" dirty="0" err="1">
                <a:solidFill>
                  <a:schemeClr val="tx1">
                    <a:lumMod val="75000"/>
                    <a:lumOff val="25000"/>
                  </a:schemeClr>
                </a:solidFill>
              </a:rPr>
              <a:t>pantouflage</a:t>
            </a:r>
            <a:endParaRPr lang="it-IT" sz="1400" dirty="0">
              <a:solidFill>
                <a:schemeClr val="tx1">
                  <a:lumMod val="75000"/>
                  <a:lumOff val="25000"/>
                </a:schemeClr>
              </a:solidFill>
            </a:endParaRPr>
          </a:p>
          <a:p>
            <a:pPr lvl="1">
              <a:lnSpc>
                <a:spcPct val="90000"/>
              </a:lnSpc>
            </a:pPr>
            <a:r>
              <a:rPr lang="it-IT" sz="1400" dirty="0" err="1">
                <a:solidFill>
                  <a:schemeClr val="tx1">
                    <a:lumMod val="75000"/>
                    <a:lumOff val="25000"/>
                  </a:schemeClr>
                </a:solidFill>
              </a:rPr>
              <a:t>Spoils</a:t>
            </a:r>
            <a:r>
              <a:rPr lang="it-IT" sz="1400" dirty="0">
                <a:solidFill>
                  <a:schemeClr val="tx1">
                    <a:lumMod val="75000"/>
                    <a:lumOff val="25000"/>
                  </a:schemeClr>
                </a:solidFill>
              </a:rPr>
              <a:t> system</a:t>
            </a:r>
          </a:p>
          <a:p>
            <a:pPr lvl="1">
              <a:lnSpc>
                <a:spcPct val="90000"/>
              </a:lnSpc>
            </a:pPr>
            <a:r>
              <a:rPr lang="it-IT" sz="1400" dirty="0">
                <a:solidFill>
                  <a:schemeClr val="tx1">
                    <a:lumMod val="75000"/>
                    <a:lumOff val="25000"/>
                  </a:schemeClr>
                </a:solidFill>
              </a:rPr>
              <a:t>Rotazione degli incarichi nella P.A.</a:t>
            </a:r>
          </a:p>
          <a:p>
            <a:pPr>
              <a:lnSpc>
                <a:spcPct val="90000"/>
              </a:lnSpc>
            </a:pPr>
            <a:r>
              <a:rPr lang="it-IT" sz="1800" i="1" dirty="0">
                <a:solidFill>
                  <a:schemeClr val="tx1">
                    <a:lumMod val="75000"/>
                    <a:lumOff val="25000"/>
                  </a:schemeClr>
                </a:solidFill>
              </a:rPr>
              <a:t>I codici di comportamento</a:t>
            </a:r>
          </a:p>
          <a:p>
            <a:pPr lvl="1">
              <a:lnSpc>
                <a:spcPct val="90000"/>
              </a:lnSpc>
            </a:pPr>
            <a:r>
              <a:rPr lang="it-IT" sz="1400" dirty="0">
                <a:solidFill>
                  <a:schemeClr val="tx1">
                    <a:lumMod val="75000"/>
                    <a:lumOff val="25000"/>
                  </a:schemeClr>
                </a:solidFill>
              </a:rPr>
              <a:t>Rilevanza dei codici di comportamento</a:t>
            </a:r>
          </a:p>
          <a:p>
            <a:pPr lvl="1">
              <a:lnSpc>
                <a:spcPct val="90000"/>
              </a:lnSpc>
            </a:pPr>
            <a:r>
              <a:rPr lang="it-IT" sz="1400" dirty="0">
                <a:solidFill>
                  <a:schemeClr val="tx1">
                    <a:lumMod val="75000"/>
                    <a:lumOff val="25000"/>
                  </a:schemeClr>
                </a:solidFill>
              </a:rPr>
              <a:t>Codici di comportamento nel SSN</a:t>
            </a:r>
          </a:p>
          <a:p>
            <a:pPr lvl="1">
              <a:lnSpc>
                <a:spcPct val="90000"/>
              </a:lnSpc>
            </a:pPr>
            <a:r>
              <a:rPr lang="it-IT" sz="1400" dirty="0">
                <a:solidFill>
                  <a:schemeClr val="tx1">
                    <a:lumMod val="75000"/>
                    <a:lumOff val="25000"/>
                  </a:schemeClr>
                </a:solidFill>
              </a:rPr>
              <a:t>Contenuto dei codici di comportamento</a:t>
            </a:r>
          </a:p>
          <a:p>
            <a:pPr lvl="1">
              <a:lnSpc>
                <a:spcPct val="90000"/>
              </a:lnSpc>
            </a:pPr>
            <a:r>
              <a:rPr lang="it-IT" sz="1400" dirty="0">
                <a:solidFill>
                  <a:schemeClr val="tx1">
                    <a:lumMod val="75000"/>
                    <a:lumOff val="25000"/>
                  </a:schemeClr>
                </a:solidFill>
              </a:rPr>
              <a:t>Funzione dei codici di comportamento</a:t>
            </a:r>
          </a:p>
          <a:p>
            <a:pPr lvl="1">
              <a:lnSpc>
                <a:spcPct val="90000"/>
              </a:lnSpc>
            </a:pPr>
            <a:r>
              <a:rPr lang="it-IT" sz="1400" dirty="0">
                <a:solidFill>
                  <a:schemeClr val="tx1">
                    <a:lumMod val="75000"/>
                    <a:lumOff val="25000"/>
                  </a:schemeClr>
                </a:solidFill>
              </a:rPr>
              <a:t>Conflitto di interessi e attività negoziale</a:t>
            </a:r>
          </a:p>
          <a:p>
            <a:pPr lvl="1">
              <a:lnSpc>
                <a:spcPct val="90000"/>
              </a:lnSpc>
            </a:pPr>
            <a:r>
              <a:rPr lang="it-IT" sz="1400" dirty="0">
                <a:solidFill>
                  <a:schemeClr val="tx1">
                    <a:lumMod val="75000"/>
                    <a:lumOff val="25000"/>
                  </a:schemeClr>
                </a:solidFill>
              </a:rPr>
              <a:t>Vigilanza e monitoraggio</a:t>
            </a:r>
          </a:p>
          <a:p>
            <a:pPr lvl="1">
              <a:lnSpc>
                <a:spcPct val="90000"/>
              </a:lnSpc>
            </a:pPr>
            <a:r>
              <a:rPr lang="it-IT" sz="1400" dirty="0">
                <a:solidFill>
                  <a:schemeClr val="tx1">
                    <a:lumMod val="75000"/>
                    <a:lumOff val="25000"/>
                  </a:schemeClr>
                </a:solidFill>
              </a:rPr>
              <a:t>Codice di comportamento dei dipendenti pubblici</a:t>
            </a:r>
          </a:p>
          <a:p>
            <a:pPr lvl="1">
              <a:lnSpc>
                <a:spcPct val="90000"/>
              </a:lnSpc>
            </a:pPr>
            <a:r>
              <a:rPr lang="it-IT" sz="1400" dirty="0">
                <a:solidFill>
                  <a:schemeClr val="tx1">
                    <a:lumMod val="75000"/>
                    <a:lumOff val="25000"/>
                  </a:schemeClr>
                </a:solidFill>
              </a:rPr>
              <a:t>Codice disciplinare dei dipendenti pubblici</a:t>
            </a:r>
          </a:p>
          <a:p>
            <a:pPr lvl="1">
              <a:lnSpc>
                <a:spcPct val="90000"/>
              </a:lnSpc>
            </a:pPr>
            <a:endParaRPr lang="it-IT" sz="1400" dirty="0">
              <a:solidFill>
                <a:schemeClr val="tx1">
                  <a:lumMod val="75000"/>
                  <a:lumOff val="25000"/>
                </a:schemeClr>
              </a:solidFill>
            </a:endParaRPr>
          </a:p>
          <a:p>
            <a:pPr lvl="1">
              <a:lnSpc>
                <a:spcPct val="90000"/>
              </a:lnSpc>
            </a:pPr>
            <a:endParaRPr lang="it-IT" sz="1400" dirty="0">
              <a:solidFill>
                <a:schemeClr val="tx1">
                  <a:lumMod val="75000"/>
                  <a:lumOff val="25000"/>
                </a:schemeClr>
              </a:solidFill>
            </a:endParaRPr>
          </a:p>
          <a:p>
            <a:pPr lvl="1">
              <a:lnSpc>
                <a:spcPct val="90000"/>
              </a:lnSpc>
            </a:pPr>
            <a:endParaRPr lang="it-IT" sz="1400" dirty="0">
              <a:solidFill>
                <a:schemeClr val="tx1">
                  <a:lumMod val="75000"/>
                  <a:lumOff val="25000"/>
                </a:schemeClr>
              </a:solidFill>
            </a:endParaRPr>
          </a:p>
          <a:p>
            <a:pPr lvl="1">
              <a:lnSpc>
                <a:spcPct val="90000"/>
              </a:lnSpc>
            </a:pPr>
            <a:endParaRPr lang="it-IT" sz="1400" dirty="0">
              <a:solidFill>
                <a:schemeClr val="tx1">
                  <a:lumMod val="75000"/>
                  <a:lumOff val="25000"/>
                </a:schemeClr>
              </a:solidFill>
            </a:endParaRPr>
          </a:p>
          <a:p>
            <a:pPr lvl="1">
              <a:lnSpc>
                <a:spcPct val="90000"/>
              </a:lnSpc>
            </a:pPr>
            <a:endParaRPr lang="it-IT" sz="1400" dirty="0">
              <a:solidFill>
                <a:schemeClr val="tx1">
                  <a:lumMod val="75000"/>
                  <a:lumOff val="25000"/>
                </a:schemeClr>
              </a:solidFill>
            </a:endParaRPr>
          </a:p>
          <a:p>
            <a:pPr>
              <a:lnSpc>
                <a:spcPct val="90000"/>
              </a:lnSpc>
            </a:pPr>
            <a:endParaRPr lang="it-IT" sz="1800" i="1" dirty="0"/>
          </a:p>
          <a:p>
            <a:pPr marL="0" indent="0">
              <a:lnSpc>
                <a:spcPct val="90000"/>
              </a:lnSpc>
              <a:buFont typeface="Arial" charset="0"/>
              <a:buNone/>
            </a:pPr>
            <a:endParaRPr lang="it-IT" sz="2800" dirty="0"/>
          </a:p>
          <a:p>
            <a:pPr marL="0" indent="0">
              <a:lnSpc>
                <a:spcPct val="90000"/>
              </a:lnSpc>
              <a:buFont typeface="Arial" charset="0"/>
              <a:buNone/>
            </a:pPr>
            <a:endParaRPr lang="it-IT" sz="1500" dirty="0"/>
          </a:p>
        </p:txBody>
      </p:sp>
    </p:spTree>
    <p:extLst>
      <p:ext uri="{BB962C8B-B14F-4D97-AF65-F5344CB8AC3E}">
        <p14:creationId xmlns:p14="http://schemas.microsoft.com/office/powerpoint/2010/main" val="38276549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62000">
              <a:schemeClr val="bg1"/>
            </a:gs>
            <a:gs pos="85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1026" name="Picture 2" descr="Uer Academy - Per lo sviluppo delle professionalità">
            <a:extLst>
              <a:ext uri="{FF2B5EF4-FFF2-40B4-BE49-F238E27FC236}">
                <a16:creationId xmlns:a16="http://schemas.microsoft.com/office/drawing/2014/main" id="{FD5ED4A9-BDDB-41F2-8E47-0043F11284C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20072" y="149552"/>
            <a:ext cx="792088" cy="792088"/>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1">
            <a:extLst>
              <a:ext uri="{FF2B5EF4-FFF2-40B4-BE49-F238E27FC236}">
                <a16:creationId xmlns:a16="http://schemas.microsoft.com/office/drawing/2014/main" id="{2F8C4922-EBAA-43E3-AC62-801E5ABD1367}"/>
              </a:ext>
            </a:extLst>
          </p:cNvPr>
          <p:cNvSpPr>
            <a:spLocks noGrp="1"/>
          </p:cNvSpPr>
          <p:nvPr>
            <p:ph type="title"/>
          </p:nvPr>
        </p:nvSpPr>
        <p:spPr>
          <a:xfrm>
            <a:off x="457200" y="941639"/>
            <a:ext cx="8229600" cy="975193"/>
          </a:xfrm>
        </p:spPr>
        <p:txBody>
          <a:bodyPr>
            <a:normAutofit/>
          </a:bodyPr>
          <a:lstStyle/>
          <a:p>
            <a:pPr algn="ctr"/>
            <a:r>
              <a:rPr lang="it-IT" sz="3200" dirty="0" err="1"/>
              <a:t>Whistleblowing</a:t>
            </a:r>
            <a:br>
              <a:rPr lang="it-IT" sz="3200" dirty="0"/>
            </a:br>
            <a:r>
              <a:rPr lang="it-IT" sz="1800" dirty="0"/>
              <a:t>Modalità delle segnalazioni: portale ANAC</a:t>
            </a:r>
          </a:p>
        </p:txBody>
      </p:sp>
      <p:pic>
        <p:nvPicPr>
          <p:cNvPr id="4" name="Immagine 3">
            <a:extLst>
              <a:ext uri="{FF2B5EF4-FFF2-40B4-BE49-F238E27FC236}">
                <a16:creationId xmlns:a16="http://schemas.microsoft.com/office/drawing/2014/main" id="{5EF25474-0B10-4E81-AA0B-C3211A4D9FF6}"/>
              </a:ext>
            </a:extLst>
          </p:cNvPr>
          <p:cNvPicPr>
            <a:picLocks noChangeAspect="1"/>
          </p:cNvPicPr>
          <p:nvPr/>
        </p:nvPicPr>
        <p:blipFill>
          <a:blip r:embed="rId3"/>
          <a:stretch>
            <a:fillRect/>
          </a:stretch>
        </p:blipFill>
        <p:spPr>
          <a:xfrm>
            <a:off x="971600" y="1340768"/>
            <a:ext cx="5742585" cy="4824536"/>
          </a:xfrm>
          <a:prstGeom prst="rect">
            <a:avLst/>
          </a:prstGeom>
        </p:spPr>
      </p:pic>
      <p:sp>
        <p:nvSpPr>
          <p:cNvPr id="7" name="CasellaDiTesto 6">
            <a:extLst>
              <a:ext uri="{FF2B5EF4-FFF2-40B4-BE49-F238E27FC236}">
                <a16:creationId xmlns:a16="http://schemas.microsoft.com/office/drawing/2014/main" id="{BE0FEE3C-6041-4B23-93D1-4DFF41BE7249}"/>
              </a:ext>
            </a:extLst>
          </p:cNvPr>
          <p:cNvSpPr txBox="1"/>
          <p:nvPr/>
        </p:nvSpPr>
        <p:spPr>
          <a:xfrm>
            <a:off x="6454552" y="1930973"/>
            <a:ext cx="2232248" cy="1015663"/>
          </a:xfrm>
          <a:prstGeom prst="rect">
            <a:avLst/>
          </a:prstGeom>
          <a:noFill/>
        </p:spPr>
        <p:txBody>
          <a:bodyPr wrap="square" rtlCol="0">
            <a:spAutoFit/>
          </a:bodyPr>
          <a:lstStyle/>
          <a:p>
            <a:pPr algn="just"/>
            <a:r>
              <a:rPr lang="it-IT" sz="1200" dirty="0"/>
              <a:t>Sempre nel primo passaggio, deve essere indicata la persona coinvolta nell’accaduto, i suoi dati, il suo ruolo lavorativo</a:t>
            </a:r>
          </a:p>
        </p:txBody>
      </p:sp>
      <p:pic>
        <p:nvPicPr>
          <p:cNvPr id="3" name="Immagine 2" descr="Immagine che contiene testo, Carattere, logo, Elementi grafici&#10;&#10;Descrizione generata automaticamente">
            <a:extLst>
              <a:ext uri="{FF2B5EF4-FFF2-40B4-BE49-F238E27FC236}">
                <a16:creationId xmlns:a16="http://schemas.microsoft.com/office/drawing/2014/main" id="{3FB96C99-2121-2E64-39D9-FEBF036827F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67845" y="232922"/>
            <a:ext cx="1512168" cy="625347"/>
          </a:xfrm>
          <a:prstGeom prst="rect">
            <a:avLst/>
          </a:prstGeom>
        </p:spPr>
      </p:pic>
    </p:spTree>
    <p:extLst>
      <p:ext uri="{BB962C8B-B14F-4D97-AF65-F5344CB8AC3E}">
        <p14:creationId xmlns:p14="http://schemas.microsoft.com/office/powerpoint/2010/main" val="10619515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62000">
              <a:schemeClr val="bg1"/>
            </a:gs>
            <a:gs pos="85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1026" name="Picture 2" descr="Uer Academy - Per lo sviluppo delle professionalità">
            <a:extLst>
              <a:ext uri="{FF2B5EF4-FFF2-40B4-BE49-F238E27FC236}">
                <a16:creationId xmlns:a16="http://schemas.microsoft.com/office/drawing/2014/main" id="{FD5ED4A9-BDDB-41F2-8E47-0043F11284C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20072" y="149552"/>
            <a:ext cx="792088" cy="792088"/>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1">
            <a:extLst>
              <a:ext uri="{FF2B5EF4-FFF2-40B4-BE49-F238E27FC236}">
                <a16:creationId xmlns:a16="http://schemas.microsoft.com/office/drawing/2014/main" id="{2F8C4922-EBAA-43E3-AC62-801E5ABD1367}"/>
              </a:ext>
            </a:extLst>
          </p:cNvPr>
          <p:cNvSpPr>
            <a:spLocks noGrp="1"/>
          </p:cNvSpPr>
          <p:nvPr>
            <p:ph type="title"/>
          </p:nvPr>
        </p:nvSpPr>
        <p:spPr>
          <a:xfrm>
            <a:off x="457200" y="941639"/>
            <a:ext cx="8229600" cy="975193"/>
          </a:xfrm>
        </p:spPr>
        <p:txBody>
          <a:bodyPr>
            <a:normAutofit/>
          </a:bodyPr>
          <a:lstStyle/>
          <a:p>
            <a:pPr algn="ctr"/>
            <a:r>
              <a:rPr lang="it-IT" sz="3200" dirty="0" err="1"/>
              <a:t>Whistleblowing</a:t>
            </a:r>
            <a:br>
              <a:rPr lang="it-IT" sz="3200" dirty="0"/>
            </a:br>
            <a:r>
              <a:rPr lang="it-IT" sz="1800" dirty="0"/>
              <a:t>Modalità delle segnalazioni: portale ANAC</a:t>
            </a:r>
          </a:p>
        </p:txBody>
      </p:sp>
      <p:sp>
        <p:nvSpPr>
          <p:cNvPr id="7" name="CasellaDiTesto 6">
            <a:extLst>
              <a:ext uri="{FF2B5EF4-FFF2-40B4-BE49-F238E27FC236}">
                <a16:creationId xmlns:a16="http://schemas.microsoft.com/office/drawing/2014/main" id="{BE0FEE3C-6041-4B23-93D1-4DFF41BE7249}"/>
              </a:ext>
            </a:extLst>
          </p:cNvPr>
          <p:cNvSpPr txBox="1"/>
          <p:nvPr/>
        </p:nvSpPr>
        <p:spPr>
          <a:xfrm>
            <a:off x="6454552" y="1930973"/>
            <a:ext cx="2232248" cy="830997"/>
          </a:xfrm>
          <a:prstGeom prst="rect">
            <a:avLst/>
          </a:prstGeom>
          <a:noFill/>
        </p:spPr>
        <p:txBody>
          <a:bodyPr wrap="square" rtlCol="0">
            <a:spAutoFit/>
          </a:bodyPr>
          <a:lstStyle/>
          <a:p>
            <a:pPr algn="just"/>
            <a:r>
              <a:rPr lang="it-IT" sz="1200" dirty="0"/>
              <a:t>Un punto molto importante è la tipologia di condotta illecita, da spuntare fra le opzioni presenti nell’elenco</a:t>
            </a:r>
          </a:p>
        </p:txBody>
      </p:sp>
      <p:pic>
        <p:nvPicPr>
          <p:cNvPr id="5" name="Immagine 4">
            <a:extLst>
              <a:ext uri="{FF2B5EF4-FFF2-40B4-BE49-F238E27FC236}">
                <a16:creationId xmlns:a16="http://schemas.microsoft.com/office/drawing/2014/main" id="{FA3CEDE2-B3BB-4472-8125-6B15D987B116}"/>
              </a:ext>
            </a:extLst>
          </p:cNvPr>
          <p:cNvPicPr>
            <a:picLocks noChangeAspect="1"/>
          </p:cNvPicPr>
          <p:nvPr/>
        </p:nvPicPr>
        <p:blipFill>
          <a:blip r:embed="rId3"/>
          <a:stretch>
            <a:fillRect/>
          </a:stretch>
        </p:blipFill>
        <p:spPr>
          <a:xfrm>
            <a:off x="457200" y="1916832"/>
            <a:ext cx="5203870" cy="4824536"/>
          </a:xfrm>
          <a:prstGeom prst="rect">
            <a:avLst/>
          </a:prstGeom>
        </p:spPr>
      </p:pic>
      <p:pic>
        <p:nvPicPr>
          <p:cNvPr id="3" name="Immagine 2" descr="Immagine che contiene testo, Carattere, logo, Elementi grafici&#10;&#10;Descrizione generata automaticamente">
            <a:extLst>
              <a:ext uri="{FF2B5EF4-FFF2-40B4-BE49-F238E27FC236}">
                <a16:creationId xmlns:a16="http://schemas.microsoft.com/office/drawing/2014/main" id="{8B0BC692-A3D9-C7B3-454F-6BB9A869CD2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67845" y="232922"/>
            <a:ext cx="1512168" cy="625347"/>
          </a:xfrm>
          <a:prstGeom prst="rect">
            <a:avLst/>
          </a:prstGeom>
        </p:spPr>
      </p:pic>
    </p:spTree>
    <p:extLst>
      <p:ext uri="{BB962C8B-B14F-4D97-AF65-F5344CB8AC3E}">
        <p14:creationId xmlns:p14="http://schemas.microsoft.com/office/powerpoint/2010/main" val="38601113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62000">
              <a:schemeClr val="bg1"/>
            </a:gs>
            <a:gs pos="85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1026" name="Picture 2" descr="Uer Academy - Per lo sviluppo delle professionalità">
            <a:extLst>
              <a:ext uri="{FF2B5EF4-FFF2-40B4-BE49-F238E27FC236}">
                <a16:creationId xmlns:a16="http://schemas.microsoft.com/office/drawing/2014/main" id="{FD5ED4A9-BDDB-41F2-8E47-0043F11284C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20072" y="149552"/>
            <a:ext cx="792088" cy="792088"/>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1">
            <a:extLst>
              <a:ext uri="{FF2B5EF4-FFF2-40B4-BE49-F238E27FC236}">
                <a16:creationId xmlns:a16="http://schemas.microsoft.com/office/drawing/2014/main" id="{2F8C4922-EBAA-43E3-AC62-801E5ABD1367}"/>
              </a:ext>
            </a:extLst>
          </p:cNvPr>
          <p:cNvSpPr>
            <a:spLocks noGrp="1"/>
          </p:cNvSpPr>
          <p:nvPr>
            <p:ph type="title"/>
          </p:nvPr>
        </p:nvSpPr>
        <p:spPr>
          <a:xfrm>
            <a:off x="457200" y="941639"/>
            <a:ext cx="8229600" cy="975193"/>
          </a:xfrm>
        </p:spPr>
        <p:txBody>
          <a:bodyPr>
            <a:normAutofit/>
          </a:bodyPr>
          <a:lstStyle/>
          <a:p>
            <a:pPr algn="ctr"/>
            <a:r>
              <a:rPr lang="it-IT" sz="3200" dirty="0" err="1"/>
              <a:t>Whistleblowing</a:t>
            </a:r>
            <a:br>
              <a:rPr lang="it-IT" sz="3200" dirty="0"/>
            </a:br>
            <a:r>
              <a:rPr lang="it-IT" sz="1800" dirty="0"/>
              <a:t>Modalità delle segnalazioni: portale ANAC</a:t>
            </a:r>
          </a:p>
        </p:txBody>
      </p:sp>
      <p:pic>
        <p:nvPicPr>
          <p:cNvPr id="3" name="Immagine 2">
            <a:extLst>
              <a:ext uri="{FF2B5EF4-FFF2-40B4-BE49-F238E27FC236}">
                <a16:creationId xmlns:a16="http://schemas.microsoft.com/office/drawing/2014/main" id="{0E8A08FC-A935-4D4B-9091-7B5F4D4948AD}"/>
              </a:ext>
            </a:extLst>
          </p:cNvPr>
          <p:cNvPicPr>
            <a:picLocks noChangeAspect="1"/>
          </p:cNvPicPr>
          <p:nvPr/>
        </p:nvPicPr>
        <p:blipFill>
          <a:blip r:embed="rId3"/>
          <a:stretch>
            <a:fillRect/>
          </a:stretch>
        </p:blipFill>
        <p:spPr>
          <a:xfrm>
            <a:off x="457200" y="1912500"/>
            <a:ext cx="5774846" cy="4851640"/>
          </a:xfrm>
          <a:prstGeom prst="rect">
            <a:avLst/>
          </a:prstGeom>
        </p:spPr>
      </p:pic>
      <p:sp>
        <p:nvSpPr>
          <p:cNvPr id="7" name="CasellaDiTesto 6">
            <a:extLst>
              <a:ext uri="{FF2B5EF4-FFF2-40B4-BE49-F238E27FC236}">
                <a16:creationId xmlns:a16="http://schemas.microsoft.com/office/drawing/2014/main" id="{F14F0405-F166-4428-8217-2FF08E0FA9B8}"/>
              </a:ext>
            </a:extLst>
          </p:cNvPr>
          <p:cNvSpPr txBox="1"/>
          <p:nvPr/>
        </p:nvSpPr>
        <p:spPr>
          <a:xfrm>
            <a:off x="6454552" y="1930973"/>
            <a:ext cx="2232248" cy="2308324"/>
          </a:xfrm>
          <a:prstGeom prst="rect">
            <a:avLst/>
          </a:prstGeom>
          <a:noFill/>
        </p:spPr>
        <p:txBody>
          <a:bodyPr wrap="square" rtlCol="0">
            <a:spAutoFit/>
          </a:bodyPr>
          <a:lstStyle/>
          <a:p>
            <a:pPr algn="just"/>
            <a:r>
              <a:rPr lang="it-IT" sz="1200" dirty="0"/>
              <a:t>Prima di accedere al passo successivo, un punto fondamentale è la descrizione analitica dei fatti nella casella di testo indicata in rosso. Il segnalante dovrà, poi, indicare se ha già effettuato nel passato altre segnalazioni. Infine per accedere al passaggio successivo premere il tasto "passo successivo"</a:t>
            </a:r>
          </a:p>
        </p:txBody>
      </p:sp>
      <p:pic>
        <p:nvPicPr>
          <p:cNvPr id="4" name="Immagine 3" descr="Immagine che contiene testo, Carattere, logo, Elementi grafici&#10;&#10;Descrizione generata automaticamente">
            <a:extLst>
              <a:ext uri="{FF2B5EF4-FFF2-40B4-BE49-F238E27FC236}">
                <a16:creationId xmlns:a16="http://schemas.microsoft.com/office/drawing/2014/main" id="{3716ED8C-8E3D-E103-DD4D-CA104458625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67845" y="232922"/>
            <a:ext cx="1512168" cy="625347"/>
          </a:xfrm>
          <a:prstGeom prst="rect">
            <a:avLst/>
          </a:prstGeom>
        </p:spPr>
      </p:pic>
    </p:spTree>
    <p:extLst>
      <p:ext uri="{BB962C8B-B14F-4D97-AF65-F5344CB8AC3E}">
        <p14:creationId xmlns:p14="http://schemas.microsoft.com/office/powerpoint/2010/main" val="250030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62000">
              <a:schemeClr val="bg1"/>
            </a:gs>
            <a:gs pos="85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1026" name="Picture 2" descr="Uer Academy - Per lo sviluppo delle professionalità">
            <a:extLst>
              <a:ext uri="{FF2B5EF4-FFF2-40B4-BE49-F238E27FC236}">
                <a16:creationId xmlns:a16="http://schemas.microsoft.com/office/drawing/2014/main" id="{FD5ED4A9-BDDB-41F2-8E47-0043F11284C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20072" y="149552"/>
            <a:ext cx="792088" cy="792088"/>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1">
            <a:extLst>
              <a:ext uri="{FF2B5EF4-FFF2-40B4-BE49-F238E27FC236}">
                <a16:creationId xmlns:a16="http://schemas.microsoft.com/office/drawing/2014/main" id="{2F8C4922-EBAA-43E3-AC62-801E5ABD1367}"/>
              </a:ext>
            </a:extLst>
          </p:cNvPr>
          <p:cNvSpPr>
            <a:spLocks noGrp="1"/>
          </p:cNvSpPr>
          <p:nvPr>
            <p:ph type="title"/>
          </p:nvPr>
        </p:nvSpPr>
        <p:spPr>
          <a:xfrm>
            <a:off x="457200" y="941639"/>
            <a:ext cx="8229600" cy="975193"/>
          </a:xfrm>
        </p:spPr>
        <p:txBody>
          <a:bodyPr>
            <a:normAutofit/>
          </a:bodyPr>
          <a:lstStyle/>
          <a:p>
            <a:pPr algn="ctr"/>
            <a:r>
              <a:rPr lang="it-IT" sz="3200" dirty="0" err="1"/>
              <a:t>Whistleblowing</a:t>
            </a:r>
            <a:br>
              <a:rPr lang="it-IT" sz="3200" dirty="0"/>
            </a:br>
            <a:r>
              <a:rPr lang="it-IT" sz="1800" dirty="0"/>
              <a:t>Modalità delle segnalazioni: portale ANAC</a:t>
            </a:r>
          </a:p>
        </p:txBody>
      </p:sp>
      <p:pic>
        <p:nvPicPr>
          <p:cNvPr id="4" name="Immagine 3">
            <a:extLst>
              <a:ext uri="{FF2B5EF4-FFF2-40B4-BE49-F238E27FC236}">
                <a16:creationId xmlns:a16="http://schemas.microsoft.com/office/drawing/2014/main" id="{ABBDF657-CD2E-4E3F-80A0-4B3EDF7E3D41}"/>
              </a:ext>
            </a:extLst>
          </p:cNvPr>
          <p:cNvPicPr>
            <a:picLocks noChangeAspect="1"/>
          </p:cNvPicPr>
          <p:nvPr/>
        </p:nvPicPr>
        <p:blipFill>
          <a:blip r:embed="rId3"/>
          <a:stretch>
            <a:fillRect/>
          </a:stretch>
        </p:blipFill>
        <p:spPr>
          <a:xfrm>
            <a:off x="465088" y="1916832"/>
            <a:ext cx="5763096" cy="4841767"/>
          </a:xfrm>
          <a:prstGeom prst="rect">
            <a:avLst/>
          </a:prstGeom>
        </p:spPr>
      </p:pic>
      <p:sp>
        <p:nvSpPr>
          <p:cNvPr id="7" name="CasellaDiTesto 6">
            <a:extLst>
              <a:ext uri="{FF2B5EF4-FFF2-40B4-BE49-F238E27FC236}">
                <a16:creationId xmlns:a16="http://schemas.microsoft.com/office/drawing/2014/main" id="{464F9FEA-17EE-4A9E-8203-9166FEBE166C}"/>
              </a:ext>
            </a:extLst>
          </p:cNvPr>
          <p:cNvSpPr txBox="1"/>
          <p:nvPr/>
        </p:nvSpPr>
        <p:spPr>
          <a:xfrm>
            <a:off x="6454552" y="1930973"/>
            <a:ext cx="2232248" cy="4708981"/>
          </a:xfrm>
          <a:prstGeom prst="rect">
            <a:avLst/>
          </a:prstGeom>
          <a:noFill/>
        </p:spPr>
        <p:txBody>
          <a:bodyPr wrap="square" rtlCol="0">
            <a:spAutoFit/>
          </a:bodyPr>
          <a:lstStyle/>
          <a:p>
            <a:pPr algn="just"/>
            <a:r>
              <a:rPr lang="it-IT" sz="1200" dirty="0"/>
              <a:t>Dopo il secondo passo, nel quale vanno inseriti i dati di altri eventuali soggetti che siano già stati informati (ad esempio l’RPCT), premere il tasto "passo successivo" per accedere alla terza scheda. In questa scheda possono essere allegati con una semplice operazione di upload, eventuali documenti, immagini, file video o audio, che possano comprovare la segnalazione effettuata. Completato l’inserimento degli eventuali allegati è possibile passare alla scheda successiva. La scheda n. 4 "ulteriori informazioni" consente di indicare le modalità con le quali si è venuti a conoscenza dei fatti oggetto di segnalazione ed eventuali soggetti informati su tali fatti </a:t>
            </a:r>
          </a:p>
        </p:txBody>
      </p:sp>
      <p:pic>
        <p:nvPicPr>
          <p:cNvPr id="3" name="Immagine 2" descr="Immagine che contiene testo, Carattere, logo, Elementi grafici&#10;&#10;Descrizione generata automaticamente">
            <a:extLst>
              <a:ext uri="{FF2B5EF4-FFF2-40B4-BE49-F238E27FC236}">
                <a16:creationId xmlns:a16="http://schemas.microsoft.com/office/drawing/2014/main" id="{152F973D-7280-4AE0-E04F-4E469DC87AD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87824" y="232922"/>
            <a:ext cx="1512168" cy="625347"/>
          </a:xfrm>
          <a:prstGeom prst="rect">
            <a:avLst/>
          </a:prstGeom>
        </p:spPr>
      </p:pic>
    </p:spTree>
    <p:extLst>
      <p:ext uri="{BB962C8B-B14F-4D97-AF65-F5344CB8AC3E}">
        <p14:creationId xmlns:p14="http://schemas.microsoft.com/office/powerpoint/2010/main" val="27399313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62000">
              <a:schemeClr val="bg1"/>
            </a:gs>
            <a:gs pos="85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1026" name="Picture 2" descr="Uer Academy - Per lo sviluppo delle professionalità">
            <a:extLst>
              <a:ext uri="{FF2B5EF4-FFF2-40B4-BE49-F238E27FC236}">
                <a16:creationId xmlns:a16="http://schemas.microsoft.com/office/drawing/2014/main" id="{FD5ED4A9-BDDB-41F2-8E47-0043F11284C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20072" y="149552"/>
            <a:ext cx="792088" cy="792088"/>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1">
            <a:extLst>
              <a:ext uri="{FF2B5EF4-FFF2-40B4-BE49-F238E27FC236}">
                <a16:creationId xmlns:a16="http://schemas.microsoft.com/office/drawing/2014/main" id="{2F8C4922-EBAA-43E3-AC62-801E5ABD1367}"/>
              </a:ext>
            </a:extLst>
          </p:cNvPr>
          <p:cNvSpPr>
            <a:spLocks noGrp="1"/>
          </p:cNvSpPr>
          <p:nvPr>
            <p:ph type="title"/>
          </p:nvPr>
        </p:nvSpPr>
        <p:spPr>
          <a:xfrm>
            <a:off x="457200" y="941639"/>
            <a:ext cx="8229600" cy="975193"/>
          </a:xfrm>
        </p:spPr>
        <p:txBody>
          <a:bodyPr>
            <a:normAutofit/>
          </a:bodyPr>
          <a:lstStyle/>
          <a:p>
            <a:pPr algn="ctr"/>
            <a:r>
              <a:rPr lang="it-IT" sz="3200" dirty="0" err="1"/>
              <a:t>Whistleblowing</a:t>
            </a:r>
            <a:br>
              <a:rPr lang="it-IT" sz="3200" dirty="0"/>
            </a:br>
            <a:r>
              <a:rPr lang="it-IT" sz="1800" dirty="0"/>
              <a:t>Modalità delle segnalazioni: portale ANAC</a:t>
            </a:r>
          </a:p>
        </p:txBody>
      </p:sp>
      <p:pic>
        <p:nvPicPr>
          <p:cNvPr id="3" name="Immagine 2">
            <a:extLst>
              <a:ext uri="{FF2B5EF4-FFF2-40B4-BE49-F238E27FC236}">
                <a16:creationId xmlns:a16="http://schemas.microsoft.com/office/drawing/2014/main" id="{0FBFAEAD-737F-45D4-B44A-F8F0CDB7FD32}"/>
              </a:ext>
            </a:extLst>
          </p:cNvPr>
          <p:cNvPicPr>
            <a:picLocks noChangeAspect="1"/>
          </p:cNvPicPr>
          <p:nvPr/>
        </p:nvPicPr>
        <p:blipFill>
          <a:blip r:embed="rId3"/>
          <a:stretch>
            <a:fillRect/>
          </a:stretch>
        </p:blipFill>
        <p:spPr>
          <a:xfrm>
            <a:off x="457200" y="1916833"/>
            <a:ext cx="5742585" cy="4824536"/>
          </a:xfrm>
          <a:prstGeom prst="rect">
            <a:avLst/>
          </a:prstGeom>
        </p:spPr>
      </p:pic>
      <p:sp>
        <p:nvSpPr>
          <p:cNvPr id="7" name="CasellaDiTesto 6">
            <a:extLst>
              <a:ext uri="{FF2B5EF4-FFF2-40B4-BE49-F238E27FC236}">
                <a16:creationId xmlns:a16="http://schemas.microsoft.com/office/drawing/2014/main" id="{405F2313-5A3E-4022-A32F-5EEAC6014BD4}"/>
              </a:ext>
            </a:extLst>
          </p:cNvPr>
          <p:cNvSpPr txBox="1"/>
          <p:nvPr/>
        </p:nvSpPr>
        <p:spPr>
          <a:xfrm>
            <a:off x="6454552" y="1930973"/>
            <a:ext cx="2232248" cy="1569660"/>
          </a:xfrm>
          <a:prstGeom prst="rect">
            <a:avLst/>
          </a:prstGeom>
          <a:noFill/>
        </p:spPr>
        <p:txBody>
          <a:bodyPr wrap="square" rtlCol="0">
            <a:spAutoFit/>
          </a:bodyPr>
          <a:lstStyle/>
          <a:p>
            <a:pPr algn="just"/>
            <a:r>
              <a:rPr lang="it-IT" sz="1200" dirty="0"/>
              <a:t>La scheda n. 5 "comunicazione di misure ritorsive" consente di indicare gli eventuali provvedimenti ritorsivi o discriminatori subìti dal segnalante. Completata la scheda, premere il tasto "passo successivo"</a:t>
            </a:r>
          </a:p>
        </p:txBody>
      </p:sp>
      <p:pic>
        <p:nvPicPr>
          <p:cNvPr id="4" name="Immagine 3" descr="Immagine che contiene testo, Carattere, logo, Elementi grafici&#10;&#10;Descrizione generata automaticamente">
            <a:extLst>
              <a:ext uri="{FF2B5EF4-FFF2-40B4-BE49-F238E27FC236}">
                <a16:creationId xmlns:a16="http://schemas.microsoft.com/office/drawing/2014/main" id="{7ECB382D-0135-4F89-2DDF-F2A84B353FF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31840" y="232922"/>
            <a:ext cx="1512168" cy="625347"/>
          </a:xfrm>
          <a:prstGeom prst="rect">
            <a:avLst/>
          </a:prstGeom>
        </p:spPr>
      </p:pic>
    </p:spTree>
    <p:extLst>
      <p:ext uri="{BB962C8B-B14F-4D97-AF65-F5344CB8AC3E}">
        <p14:creationId xmlns:p14="http://schemas.microsoft.com/office/powerpoint/2010/main" val="688560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62000">
              <a:schemeClr val="bg1"/>
            </a:gs>
            <a:gs pos="85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1026" name="Picture 2" descr="Uer Academy - Per lo sviluppo delle professionalità">
            <a:extLst>
              <a:ext uri="{FF2B5EF4-FFF2-40B4-BE49-F238E27FC236}">
                <a16:creationId xmlns:a16="http://schemas.microsoft.com/office/drawing/2014/main" id="{FD5ED4A9-BDDB-41F2-8E47-0043F11284C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20072" y="149552"/>
            <a:ext cx="792088" cy="792088"/>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1">
            <a:extLst>
              <a:ext uri="{FF2B5EF4-FFF2-40B4-BE49-F238E27FC236}">
                <a16:creationId xmlns:a16="http://schemas.microsoft.com/office/drawing/2014/main" id="{2F8C4922-EBAA-43E3-AC62-801E5ABD1367}"/>
              </a:ext>
            </a:extLst>
          </p:cNvPr>
          <p:cNvSpPr>
            <a:spLocks noGrp="1"/>
          </p:cNvSpPr>
          <p:nvPr>
            <p:ph type="title"/>
          </p:nvPr>
        </p:nvSpPr>
        <p:spPr>
          <a:xfrm>
            <a:off x="457200" y="941639"/>
            <a:ext cx="8229600" cy="975193"/>
          </a:xfrm>
        </p:spPr>
        <p:txBody>
          <a:bodyPr>
            <a:normAutofit/>
          </a:bodyPr>
          <a:lstStyle/>
          <a:p>
            <a:pPr algn="ctr"/>
            <a:r>
              <a:rPr lang="it-IT" sz="3200" dirty="0" err="1"/>
              <a:t>Whistleblowing</a:t>
            </a:r>
            <a:br>
              <a:rPr lang="it-IT" sz="3200" dirty="0"/>
            </a:br>
            <a:r>
              <a:rPr lang="it-IT" sz="1800" dirty="0"/>
              <a:t>Modalità delle segnalazioni: portale ANAC</a:t>
            </a:r>
          </a:p>
        </p:txBody>
      </p:sp>
      <p:pic>
        <p:nvPicPr>
          <p:cNvPr id="4" name="Immagine 3">
            <a:extLst>
              <a:ext uri="{FF2B5EF4-FFF2-40B4-BE49-F238E27FC236}">
                <a16:creationId xmlns:a16="http://schemas.microsoft.com/office/drawing/2014/main" id="{50B9E21D-7600-4581-B9D7-3AAB049EDC47}"/>
              </a:ext>
            </a:extLst>
          </p:cNvPr>
          <p:cNvPicPr>
            <a:picLocks noChangeAspect="1"/>
          </p:cNvPicPr>
          <p:nvPr/>
        </p:nvPicPr>
        <p:blipFill>
          <a:blip r:embed="rId3"/>
          <a:stretch>
            <a:fillRect/>
          </a:stretch>
        </p:blipFill>
        <p:spPr>
          <a:xfrm>
            <a:off x="457200" y="1916832"/>
            <a:ext cx="5742583" cy="4824536"/>
          </a:xfrm>
          <a:prstGeom prst="rect">
            <a:avLst/>
          </a:prstGeom>
        </p:spPr>
      </p:pic>
      <p:sp>
        <p:nvSpPr>
          <p:cNvPr id="7" name="CasellaDiTesto 6">
            <a:extLst>
              <a:ext uri="{FF2B5EF4-FFF2-40B4-BE49-F238E27FC236}">
                <a16:creationId xmlns:a16="http://schemas.microsoft.com/office/drawing/2014/main" id="{C9040B9F-099E-42F0-9DA1-A01EE3177FD5}"/>
              </a:ext>
            </a:extLst>
          </p:cNvPr>
          <p:cNvSpPr txBox="1"/>
          <p:nvPr/>
        </p:nvSpPr>
        <p:spPr>
          <a:xfrm>
            <a:off x="6454552" y="1930973"/>
            <a:ext cx="2232248" cy="3970318"/>
          </a:xfrm>
          <a:prstGeom prst="rect">
            <a:avLst/>
          </a:prstGeom>
          <a:noFill/>
        </p:spPr>
        <p:txBody>
          <a:bodyPr wrap="square" rtlCol="0">
            <a:spAutoFit/>
          </a:bodyPr>
          <a:lstStyle/>
          <a:p>
            <a:pPr algn="just"/>
            <a:r>
              <a:rPr lang="it-IT" sz="1200" dirty="0"/>
              <a:t>Nell’ultima scheda prima dell’invio, denominata "6 - identità", il portale dell’ANAC consente di indicare le proprie generalità ed informazioni identificative, che comunque rimarranno nascoste. Il segnalante potrà anche scegliere di non fornire i propri dati identificativi, tuttavia in tal caso la segnalazione sarà presa in considerazione soltanto se adeguatamente circostanziata con tutti gli elementi necessari per verificarla. Completata la scheda, premere il tasto "passo successivo".</a:t>
            </a:r>
          </a:p>
          <a:p>
            <a:pPr algn="just"/>
            <a:r>
              <a:rPr lang="it-IT" sz="1200" dirty="0"/>
              <a:t>Dalla successiva scheda premere il tasto "Invia"</a:t>
            </a:r>
          </a:p>
          <a:p>
            <a:pPr algn="just"/>
            <a:endParaRPr lang="it-IT" sz="1200" dirty="0"/>
          </a:p>
        </p:txBody>
      </p:sp>
      <p:pic>
        <p:nvPicPr>
          <p:cNvPr id="3" name="Immagine 2" descr="Immagine che contiene testo, Carattere, logo, Elementi grafici&#10;&#10;Descrizione generata automaticamente">
            <a:extLst>
              <a:ext uri="{FF2B5EF4-FFF2-40B4-BE49-F238E27FC236}">
                <a16:creationId xmlns:a16="http://schemas.microsoft.com/office/drawing/2014/main" id="{4EB178EE-63DD-0BAB-A165-DA2B4219F52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80116" y="232922"/>
            <a:ext cx="1512168" cy="625347"/>
          </a:xfrm>
          <a:prstGeom prst="rect">
            <a:avLst/>
          </a:prstGeom>
        </p:spPr>
      </p:pic>
    </p:spTree>
    <p:extLst>
      <p:ext uri="{BB962C8B-B14F-4D97-AF65-F5344CB8AC3E}">
        <p14:creationId xmlns:p14="http://schemas.microsoft.com/office/powerpoint/2010/main" val="26288824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62000">
              <a:schemeClr val="bg1"/>
            </a:gs>
            <a:gs pos="85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1026" name="Picture 2" descr="Uer Academy - Per lo sviluppo delle professionalità">
            <a:extLst>
              <a:ext uri="{FF2B5EF4-FFF2-40B4-BE49-F238E27FC236}">
                <a16:creationId xmlns:a16="http://schemas.microsoft.com/office/drawing/2014/main" id="{FD5ED4A9-BDDB-41F2-8E47-0043F11284C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20072" y="149552"/>
            <a:ext cx="792088" cy="792088"/>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1">
            <a:extLst>
              <a:ext uri="{FF2B5EF4-FFF2-40B4-BE49-F238E27FC236}">
                <a16:creationId xmlns:a16="http://schemas.microsoft.com/office/drawing/2014/main" id="{2F8C4922-EBAA-43E3-AC62-801E5ABD1367}"/>
              </a:ext>
            </a:extLst>
          </p:cNvPr>
          <p:cNvSpPr>
            <a:spLocks noGrp="1"/>
          </p:cNvSpPr>
          <p:nvPr>
            <p:ph type="title"/>
          </p:nvPr>
        </p:nvSpPr>
        <p:spPr>
          <a:xfrm>
            <a:off x="457200" y="941639"/>
            <a:ext cx="8229600" cy="975193"/>
          </a:xfrm>
        </p:spPr>
        <p:txBody>
          <a:bodyPr>
            <a:normAutofit/>
          </a:bodyPr>
          <a:lstStyle/>
          <a:p>
            <a:pPr algn="ctr"/>
            <a:r>
              <a:rPr lang="it-IT" sz="3200" dirty="0" err="1"/>
              <a:t>Whistleblowing</a:t>
            </a:r>
            <a:br>
              <a:rPr lang="it-IT" sz="3200" dirty="0"/>
            </a:br>
            <a:r>
              <a:rPr lang="it-IT" sz="1800" dirty="0"/>
              <a:t>Criticità</a:t>
            </a:r>
          </a:p>
        </p:txBody>
      </p:sp>
      <p:sp>
        <p:nvSpPr>
          <p:cNvPr id="3" name="Segnaposto contenuto 2">
            <a:extLst>
              <a:ext uri="{FF2B5EF4-FFF2-40B4-BE49-F238E27FC236}">
                <a16:creationId xmlns:a16="http://schemas.microsoft.com/office/drawing/2014/main" id="{FCD9E743-2AD5-4F71-A0A9-09DD81384FD3}"/>
              </a:ext>
            </a:extLst>
          </p:cNvPr>
          <p:cNvSpPr>
            <a:spLocks noGrp="1"/>
          </p:cNvSpPr>
          <p:nvPr>
            <p:ph idx="1"/>
          </p:nvPr>
        </p:nvSpPr>
        <p:spPr>
          <a:xfrm>
            <a:off x="457200" y="2195250"/>
            <a:ext cx="8229600" cy="4546118"/>
          </a:xfrm>
        </p:spPr>
        <p:txBody>
          <a:bodyPr/>
          <a:lstStyle/>
          <a:p>
            <a:pPr algn="just"/>
            <a:r>
              <a:rPr lang="it-IT" sz="1800" i="1" dirty="0">
                <a:solidFill>
                  <a:schemeClr val="tx1">
                    <a:lumMod val="75000"/>
                    <a:lumOff val="25000"/>
                  </a:schemeClr>
                </a:solidFill>
              </a:rPr>
              <a:t>Nonostante le tutele per il </a:t>
            </a:r>
            <a:r>
              <a:rPr lang="it-IT" sz="1800" i="1" dirty="0" err="1">
                <a:solidFill>
                  <a:schemeClr val="tx1">
                    <a:lumMod val="75000"/>
                    <a:lumOff val="25000"/>
                  </a:schemeClr>
                </a:solidFill>
              </a:rPr>
              <a:t>whistleblower</a:t>
            </a:r>
            <a:r>
              <a:rPr lang="it-IT" sz="1800" i="1" dirty="0">
                <a:solidFill>
                  <a:schemeClr val="tx1">
                    <a:lumMod val="75000"/>
                    <a:lumOff val="25000"/>
                  </a:schemeClr>
                </a:solidFill>
              </a:rPr>
              <a:t> si rileva un utilizzo limitato delle segnalazioni, soprattutto per il basso livello di percezione di un’effettiva tutela da parte dei potenziali segnalanti</a:t>
            </a:r>
          </a:p>
          <a:p>
            <a:pPr algn="just"/>
            <a:r>
              <a:rPr lang="it-IT" sz="1800" i="1" dirty="0">
                <a:solidFill>
                  <a:schemeClr val="tx1">
                    <a:lumMod val="75000"/>
                    <a:lumOff val="25000"/>
                  </a:schemeClr>
                </a:solidFill>
              </a:rPr>
              <a:t>L’indagine Eurobarometro sulla corruzione ha rilevato che:</a:t>
            </a:r>
          </a:p>
          <a:p>
            <a:pPr lvl="1" algn="just"/>
            <a:r>
              <a:rPr lang="it-IT" sz="1400" i="1" dirty="0">
                <a:solidFill>
                  <a:schemeClr val="tx1">
                    <a:lumMod val="75000"/>
                    <a:lumOff val="25000"/>
                  </a:schemeClr>
                </a:solidFill>
              </a:rPr>
              <a:t>l’81% degli europei dichiara di non aver segnalato casi di corruzione di cui è stato vittima o testimone;</a:t>
            </a:r>
          </a:p>
          <a:p>
            <a:pPr lvl="1" algn="just"/>
            <a:r>
              <a:rPr lang="it-IT" sz="1400" i="1" dirty="0">
                <a:solidFill>
                  <a:schemeClr val="tx1">
                    <a:lumMod val="75000"/>
                    <a:lumOff val="25000"/>
                  </a:schemeClr>
                </a:solidFill>
              </a:rPr>
              <a:t>l’85% ha affermato che la mancata segnalazione di un illecito è dovuta al timore di conseguenze giuridiche, finanziarie e soprattutto lavorative</a:t>
            </a:r>
          </a:p>
          <a:p>
            <a:pPr algn="just"/>
            <a:r>
              <a:rPr lang="it-IT" sz="1800" i="1" dirty="0">
                <a:solidFill>
                  <a:schemeClr val="tx1">
                    <a:lumMod val="75000"/>
                    <a:lumOff val="25000"/>
                  </a:schemeClr>
                </a:solidFill>
              </a:rPr>
              <a:t>Le principali criticità attengono alle seguenti incertezze della normativa:</a:t>
            </a:r>
          </a:p>
          <a:p>
            <a:pPr lvl="1" algn="just"/>
            <a:r>
              <a:rPr lang="it-IT" sz="1400" i="1" dirty="0">
                <a:solidFill>
                  <a:schemeClr val="tx1">
                    <a:lumMod val="75000"/>
                    <a:lumOff val="25000"/>
                  </a:schemeClr>
                </a:solidFill>
              </a:rPr>
              <a:t>non risulta chiaro al potenziale segnalatore, se la tipologia di atto debba essere un illecito ovvero possa riguardare anche semplici anomalie o irregolarità;</a:t>
            </a:r>
          </a:p>
          <a:p>
            <a:pPr lvl="1" algn="just"/>
            <a:r>
              <a:rPr lang="it-IT" sz="1400" i="1" dirty="0">
                <a:solidFill>
                  <a:schemeClr val="tx1">
                    <a:lumMod val="75000"/>
                    <a:lumOff val="25000"/>
                  </a:schemeClr>
                </a:solidFill>
              </a:rPr>
              <a:t>non viene chiarito il livello di segretezza della segnalazione, e i casi specifici o il momento in cui può essere resa nota l’identità del segnalante (ad es. con la chiusura delle indagini penali viene meno la riservatezza del segnalante);</a:t>
            </a:r>
          </a:p>
          <a:p>
            <a:pPr lvl="1" algn="just"/>
            <a:r>
              <a:rPr lang="it-IT" sz="1400" i="1" dirty="0">
                <a:solidFill>
                  <a:schemeClr val="tx1">
                    <a:lumMod val="75000"/>
                    <a:lumOff val="25000"/>
                  </a:schemeClr>
                </a:solidFill>
              </a:rPr>
              <a:t>non sono chiari i rischi a livello legale che corre il segnalante nel caso in cui la segnalazione risulti non corretta e il segnalato venga scagionato dalle accuse (ad es. eventuali rischi di querela per calunnia o diffamazione);</a:t>
            </a:r>
          </a:p>
          <a:p>
            <a:pPr lvl="1" algn="just"/>
            <a:r>
              <a:rPr lang="it-IT" sz="1400" i="1" dirty="0">
                <a:solidFill>
                  <a:schemeClr val="tx1">
                    <a:lumMod val="75000"/>
                    <a:lumOff val="25000"/>
                  </a:schemeClr>
                </a:solidFill>
              </a:rPr>
              <a:t>mancano garanzie di follow-up, con comunicazioni all’esito della segnalazione</a:t>
            </a:r>
          </a:p>
          <a:p>
            <a:pPr algn="just"/>
            <a:endParaRPr lang="it-IT" sz="1800" i="1" dirty="0">
              <a:solidFill>
                <a:schemeClr val="tx1">
                  <a:lumMod val="75000"/>
                  <a:lumOff val="25000"/>
                </a:schemeClr>
              </a:solidFill>
            </a:endParaRPr>
          </a:p>
          <a:p>
            <a:pPr algn="just"/>
            <a:endParaRPr lang="it-IT" sz="1800" i="1" dirty="0">
              <a:solidFill>
                <a:schemeClr val="tx1">
                  <a:lumMod val="75000"/>
                  <a:lumOff val="25000"/>
                </a:schemeClr>
              </a:solidFill>
            </a:endParaRPr>
          </a:p>
        </p:txBody>
      </p:sp>
      <p:pic>
        <p:nvPicPr>
          <p:cNvPr id="4" name="Immagine 3" descr="Immagine che contiene testo, Carattere, logo, Elementi grafici&#10;&#10;Descrizione generata automaticamente">
            <a:extLst>
              <a:ext uri="{FF2B5EF4-FFF2-40B4-BE49-F238E27FC236}">
                <a16:creationId xmlns:a16="http://schemas.microsoft.com/office/drawing/2014/main" id="{01055195-6434-5215-5517-38E09DC484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31840" y="232922"/>
            <a:ext cx="1512168" cy="625347"/>
          </a:xfrm>
          <a:prstGeom prst="rect">
            <a:avLst/>
          </a:prstGeom>
        </p:spPr>
      </p:pic>
    </p:spTree>
    <p:extLst>
      <p:ext uri="{BB962C8B-B14F-4D97-AF65-F5344CB8AC3E}">
        <p14:creationId xmlns:p14="http://schemas.microsoft.com/office/powerpoint/2010/main" val="24384400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62000">
              <a:schemeClr val="bg1"/>
            </a:gs>
            <a:gs pos="85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1026" name="Picture 2" descr="Uer Academy - Per lo sviluppo delle professionalità">
            <a:extLst>
              <a:ext uri="{FF2B5EF4-FFF2-40B4-BE49-F238E27FC236}">
                <a16:creationId xmlns:a16="http://schemas.microsoft.com/office/drawing/2014/main" id="{FD5ED4A9-BDDB-41F2-8E47-0043F11284C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20072" y="149552"/>
            <a:ext cx="792088" cy="792088"/>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1">
            <a:extLst>
              <a:ext uri="{FF2B5EF4-FFF2-40B4-BE49-F238E27FC236}">
                <a16:creationId xmlns:a16="http://schemas.microsoft.com/office/drawing/2014/main" id="{2F8C4922-EBAA-43E3-AC62-801E5ABD1367}"/>
              </a:ext>
            </a:extLst>
          </p:cNvPr>
          <p:cNvSpPr>
            <a:spLocks noGrp="1"/>
          </p:cNvSpPr>
          <p:nvPr>
            <p:ph type="title"/>
          </p:nvPr>
        </p:nvSpPr>
        <p:spPr>
          <a:xfrm>
            <a:off x="457200" y="941639"/>
            <a:ext cx="8229600" cy="975193"/>
          </a:xfrm>
        </p:spPr>
        <p:txBody>
          <a:bodyPr>
            <a:normAutofit/>
          </a:bodyPr>
          <a:lstStyle/>
          <a:p>
            <a:pPr algn="ctr"/>
            <a:r>
              <a:rPr lang="it-IT" sz="3200" dirty="0" err="1"/>
              <a:t>Whistleblowing</a:t>
            </a:r>
            <a:br>
              <a:rPr lang="it-IT" sz="3200" dirty="0"/>
            </a:br>
            <a:r>
              <a:rPr lang="it-IT" sz="1800" dirty="0"/>
              <a:t>Criticità</a:t>
            </a:r>
          </a:p>
        </p:txBody>
      </p:sp>
      <p:sp>
        <p:nvSpPr>
          <p:cNvPr id="3" name="Segnaposto contenuto 2">
            <a:extLst>
              <a:ext uri="{FF2B5EF4-FFF2-40B4-BE49-F238E27FC236}">
                <a16:creationId xmlns:a16="http://schemas.microsoft.com/office/drawing/2014/main" id="{FCD9E743-2AD5-4F71-A0A9-09DD81384FD3}"/>
              </a:ext>
            </a:extLst>
          </p:cNvPr>
          <p:cNvSpPr>
            <a:spLocks noGrp="1"/>
          </p:cNvSpPr>
          <p:nvPr>
            <p:ph idx="1"/>
          </p:nvPr>
        </p:nvSpPr>
        <p:spPr>
          <a:xfrm>
            <a:off x="457200" y="2195250"/>
            <a:ext cx="8229600" cy="4546118"/>
          </a:xfrm>
        </p:spPr>
        <p:txBody>
          <a:bodyPr/>
          <a:lstStyle/>
          <a:p>
            <a:pPr algn="just"/>
            <a:r>
              <a:rPr lang="it-IT" sz="1800" i="1" dirty="0">
                <a:solidFill>
                  <a:schemeClr val="tx1">
                    <a:lumMod val="75000"/>
                    <a:lumOff val="25000"/>
                  </a:schemeClr>
                </a:solidFill>
              </a:rPr>
              <a:t>È stata stimata per i soli appalti pubblici, una perdita economica dovuta alla mancanza di protezione degli informatori compresa tra i 5,8 e i 9,6 miliardi di euro annui in ambito UE </a:t>
            </a:r>
          </a:p>
          <a:p>
            <a:pPr algn="just"/>
            <a:r>
              <a:rPr lang="it-IT" sz="1800" i="1" dirty="0">
                <a:solidFill>
                  <a:schemeClr val="tx1">
                    <a:lumMod val="75000"/>
                    <a:lumOff val="25000"/>
                  </a:schemeClr>
                </a:solidFill>
              </a:rPr>
              <a:t>Per tale motivo l’Unione europea ha previsto l’inserimento di un meccanismo premiale. Tale strumento, tuttavia, rischierebbe di inflazionare le segnalazioni, incoraggiando quelle false, effettuate al solo scopo di conseguire un tornaconto economico</a:t>
            </a:r>
          </a:p>
          <a:p>
            <a:pPr algn="just"/>
            <a:r>
              <a:rPr lang="it-IT" sz="1800" i="1" dirty="0">
                <a:solidFill>
                  <a:schemeClr val="tx1">
                    <a:lumMod val="75000"/>
                    <a:lumOff val="25000"/>
                  </a:schemeClr>
                </a:solidFill>
              </a:rPr>
              <a:t>Le innumerevoli criticità hanno favorito interventi a livello di soft law circa la tutela del </a:t>
            </a:r>
            <a:r>
              <a:rPr lang="it-IT" sz="1800" i="1" dirty="0" err="1">
                <a:solidFill>
                  <a:schemeClr val="tx1">
                    <a:lumMod val="75000"/>
                    <a:lumOff val="25000"/>
                  </a:schemeClr>
                </a:solidFill>
              </a:rPr>
              <a:t>whistleblower</a:t>
            </a:r>
            <a:r>
              <a:rPr lang="it-IT" sz="1800" i="1" dirty="0">
                <a:solidFill>
                  <a:schemeClr val="tx1">
                    <a:lumMod val="75000"/>
                    <a:lumOff val="25000"/>
                  </a:schemeClr>
                </a:solidFill>
              </a:rPr>
              <a:t> (codici di comportamento, regolamenti, delibere ANAC). In particolare:</a:t>
            </a:r>
          </a:p>
          <a:p>
            <a:pPr lvl="1" algn="just"/>
            <a:r>
              <a:rPr lang="it-IT" sz="1400" i="1" dirty="0">
                <a:solidFill>
                  <a:schemeClr val="tx1">
                    <a:lumMod val="75000"/>
                    <a:lumOff val="25000"/>
                  </a:schemeClr>
                </a:solidFill>
              </a:rPr>
              <a:t>Linee guida ANAC del 2015;</a:t>
            </a:r>
          </a:p>
          <a:p>
            <a:pPr lvl="1" algn="just"/>
            <a:r>
              <a:rPr lang="it-IT" sz="1400" i="1" dirty="0">
                <a:solidFill>
                  <a:schemeClr val="tx1">
                    <a:lumMod val="75000"/>
                    <a:lumOff val="25000"/>
                  </a:schemeClr>
                </a:solidFill>
              </a:rPr>
              <a:t>Delibere ANAC n. 1134 del 2017 e n. 312 del 2019;</a:t>
            </a:r>
          </a:p>
          <a:p>
            <a:pPr lvl="1" algn="just"/>
            <a:r>
              <a:rPr lang="it-IT" sz="1400" i="1" dirty="0">
                <a:solidFill>
                  <a:schemeClr val="tx1">
                    <a:lumMod val="75000"/>
                    <a:lumOff val="25000"/>
                  </a:schemeClr>
                </a:solidFill>
              </a:rPr>
              <a:t>Circolare Banca d’Italia n. 285 del 2013;</a:t>
            </a:r>
          </a:p>
          <a:p>
            <a:pPr lvl="1" algn="just"/>
            <a:r>
              <a:rPr lang="it-IT" sz="1400" i="1" dirty="0">
                <a:solidFill>
                  <a:schemeClr val="tx1">
                    <a:lumMod val="75000"/>
                    <a:lumOff val="25000"/>
                  </a:schemeClr>
                </a:solidFill>
              </a:rPr>
              <a:t>Linee guida di Confindustria del 2014;</a:t>
            </a:r>
          </a:p>
          <a:p>
            <a:pPr lvl="1" algn="just"/>
            <a:r>
              <a:rPr lang="it-IT" sz="1400" i="1" dirty="0">
                <a:solidFill>
                  <a:schemeClr val="tx1">
                    <a:lumMod val="75000"/>
                    <a:lumOff val="25000"/>
                  </a:schemeClr>
                </a:solidFill>
              </a:rPr>
              <a:t>Nota illustrativa Confindustria del 2018 su “La disciplina in materia di </a:t>
            </a:r>
            <a:r>
              <a:rPr lang="it-IT" sz="1400" i="1" dirty="0" err="1">
                <a:solidFill>
                  <a:schemeClr val="tx1">
                    <a:lumMod val="75000"/>
                    <a:lumOff val="25000"/>
                  </a:schemeClr>
                </a:solidFill>
              </a:rPr>
              <a:t>whistleblowing</a:t>
            </a:r>
            <a:r>
              <a:rPr lang="it-IT" sz="1400" i="1" dirty="0">
                <a:solidFill>
                  <a:schemeClr val="tx1">
                    <a:lumMod val="75000"/>
                    <a:lumOff val="25000"/>
                  </a:schemeClr>
                </a:solidFill>
              </a:rPr>
              <a:t>”</a:t>
            </a:r>
          </a:p>
        </p:txBody>
      </p:sp>
      <p:pic>
        <p:nvPicPr>
          <p:cNvPr id="4" name="Immagine 3" descr="Immagine che contiene testo, Carattere, logo, Elementi grafici&#10;&#10;Descrizione generata automaticamente">
            <a:extLst>
              <a:ext uri="{FF2B5EF4-FFF2-40B4-BE49-F238E27FC236}">
                <a16:creationId xmlns:a16="http://schemas.microsoft.com/office/drawing/2014/main" id="{2E7989D5-6D71-5860-4154-D9B01ED906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31840" y="232922"/>
            <a:ext cx="1512168" cy="625347"/>
          </a:xfrm>
          <a:prstGeom prst="rect">
            <a:avLst/>
          </a:prstGeom>
        </p:spPr>
      </p:pic>
    </p:spTree>
    <p:extLst>
      <p:ext uri="{BB962C8B-B14F-4D97-AF65-F5344CB8AC3E}">
        <p14:creationId xmlns:p14="http://schemas.microsoft.com/office/powerpoint/2010/main" val="41632207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62000">
              <a:schemeClr val="bg1"/>
            </a:gs>
            <a:gs pos="85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1026" name="Picture 2" descr="Uer Academy - Per lo sviluppo delle professionalità">
            <a:extLst>
              <a:ext uri="{FF2B5EF4-FFF2-40B4-BE49-F238E27FC236}">
                <a16:creationId xmlns:a16="http://schemas.microsoft.com/office/drawing/2014/main" id="{FD5ED4A9-BDDB-41F2-8E47-0043F11284C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20072" y="149552"/>
            <a:ext cx="792088" cy="792088"/>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1">
            <a:extLst>
              <a:ext uri="{FF2B5EF4-FFF2-40B4-BE49-F238E27FC236}">
                <a16:creationId xmlns:a16="http://schemas.microsoft.com/office/drawing/2014/main" id="{2F8C4922-EBAA-43E3-AC62-801E5ABD1367}"/>
              </a:ext>
            </a:extLst>
          </p:cNvPr>
          <p:cNvSpPr>
            <a:spLocks noGrp="1"/>
          </p:cNvSpPr>
          <p:nvPr>
            <p:ph type="title"/>
          </p:nvPr>
        </p:nvSpPr>
        <p:spPr>
          <a:xfrm>
            <a:off x="457200" y="941639"/>
            <a:ext cx="8229600" cy="975193"/>
          </a:xfrm>
        </p:spPr>
        <p:txBody>
          <a:bodyPr>
            <a:normAutofit/>
          </a:bodyPr>
          <a:lstStyle/>
          <a:p>
            <a:pPr algn="ctr"/>
            <a:r>
              <a:rPr lang="it-IT" sz="3200" dirty="0" err="1"/>
              <a:t>Whistleblowing</a:t>
            </a:r>
            <a:br>
              <a:rPr lang="it-IT" sz="3200" dirty="0"/>
            </a:br>
            <a:endParaRPr lang="it-IT" sz="1800" dirty="0"/>
          </a:p>
        </p:txBody>
      </p:sp>
      <p:sp>
        <p:nvSpPr>
          <p:cNvPr id="6" name="Rettangolo con angoli ritagliati in diagonale 5">
            <a:extLst>
              <a:ext uri="{FF2B5EF4-FFF2-40B4-BE49-F238E27FC236}">
                <a16:creationId xmlns:a16="http://schemas.microsoft.com/office/drawing/2014/main" id="{410A738D-B0E4-4CE2-BD70-A22D81B6DE3C}"/>
              </a:ext>
            </a:extLst>
          </p:cNvPr>
          <p:cNvSpPr/>
          <p:nvPr/>
        </p:nvSpPr>
        <p:spPr>
          <a:xfrm>
            <a:off x="683568" y="1772816"/>
            <a:ext cx="7776864" cy="648072"/>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100" b="1" i="1" dirty="0">
                <a:solidFill>
                  <a:schemeClr val="bg1"/>
                </a:solidFill>
              </a:rPr>
              <a:t>Il </a:t>
            </a:r>
            <a:r>
              <a:rPr lang="it-IT" sz="1100" b="1" i="1" dirty="0" err="1">
                <a:solidFill>
                  <a:schemeClr val="bg1"/>
                </a:solidFill>
              </a:rPr>
              <a:t>whistleblowing</a:t>
            </a:r>
            <a:r>
              <a:rPr lang="it-IT" sz="1100" b="1" i="1" dirty="0">
                <a:solidFill>
                  <a:schemeClr val="bg1"/>
                </a:solidFill>
              </a:rPr>
              <a:t> </a:t>
            </a:r>
            <a:r>
              <a:rPr lang="it-IT" sz="1100" i="1" dirty="0">
                <a:solidFill>
                  <a:schemeClr val="bg1"/>
                </a:solidFill>
              </a:rPr>
              <a:t>è la a tutela dei dipendenti pubblici ed in generale di coloro che segnalano irregolarità e condotte illecite nella Pubblica Amministrazione e nell’ambito lavorativo privato, di cui siano venuti a conoscenza in ragione della propria attività</a:t>
            </a:r>
          </a:p>
        </p:txBody>
      </p:sp>
      <p:sp>
        <p:nvSpPr>
          <p:cNvPr id="9" name="Rettangolo con angoli ritagliati in diagonale 8">
            <a:extLst>
              <a:ext uri="{FF2B5EF4-FFF2-40B4-BE49-F238E27FC236}">
                <a16:creationId xmlns:a16="http://schemas.microsoft.com/office/drawing/2014/main" id="{EBDD020D-2BCE-4A6C-986A-A3AE0431BCF2}"/>
              </a:ext>
            </a:extLst>
          </p:cNvPr>
          <p:cNvSpPr/>
          <p:nvPr/>
        </p:nvSpPr>
        <p:spPr>
          <a:xfrm>
            <a:off x="683568" y="2752913"/>
            <a:ext cx="7776864" cy="648072"/>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100" i="1" dirty="0">
                <a:solidFill>
                  <a:schemeClr val="bg1"/>
                </a:solidFill>
              </a:rPr>
              <a:t>La tutela offerta al segnalante (c.d. </a:t>
            </a:r>
            <a:r>
              <a:rPr lang="it-IT" sz="1100" i="1" dirty="0" err="1">
                <a:solidFill>
                  <a:schemeClr val="bg1"/>
                </a:solidFill>
              </a:rPr>
              <a:t>whistleblower</a:t>
            </a:r>
            <a:r>
              <a:rPr lang="it-IT" sz="1100" i="1" dirty="0">
                <a:solidFill>
                  <a:schemeClr val="bg1"/>
                </a:solidFill>
              </a:rPr>
              <a:t>) si concretizza nella necessità di garantire quest’ultimo dal rischio di ritorsioni da parte del datore di lavoro e dei superiori gerarchici, incentivando in tal modo la segnalazione degli illeciti</a:t>
            </a:r>
          </a:p>
        </p:txBody>
      </p:sp>
      <p:sp>
        <p:nvSpPr>
          <p:cNvPr id="10" name="Rettangolo con angoli ritagliati in diagonale 9">
            <a:extLst>
              <a:ext uri="{FF2B5EF4-FFF2-40B4-BE49-F238E27FC236}">
                <a16:creationId xmlns:a16="http://schemas.microsoft.com/office/drawing/2014/main" id="{AC4093FC-3287-4291-AC4A-4B72C9503D19}"/>
              </a:ext>
            </a:extLst>
          </p:cNvPr>
          <p:cNvSpPr/>
          <p:nvPr/>
        </p:nvSpPr>
        <p:spPr>
          <a:xfrm>
            <a:off x="683568" y="3733010"/>
            <a:ext cx="7776864" cy="704102"/>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100" i="1" dirty="0">
                <a:solidFill>
                  <a:schemeClr val="bg1"/>
                </a:solidFill>
              </a:rPr>
              <a:t>La disciplina sul </a:t>
            </a:r>
            <a:r>
              <a:rPr lang="it-IT" sz="1100" i="1" dirty="0" err="1">
                <a:solidFill>
                  <a:schemeClr val="bg1"/>
                </a:solidFill>
              </a:rPr>
              <a:t>whistleblowing</a:t>
            </a:r>
            <a:r>
              <a:rPr lang="it-IT" sz="1100" i="1" dirty="0">
                <a:solidFill>
                  <a:schemeClr val="bg1"/>
                </a:solidFill>
              </a:rPr>
              <a:t> è stata introdotta in Italia con la Legge Severino, l. n. 190 del 2012 con l’art. 1 comma 51 (Tutela del dipendente pubblico che segnala illeciti): secondo la legge non può essere sanzionato, licenziato o sottoposto ad una misura discriminatoria il dipendente pubblico che segnala degli illeciti di cui sia venuto a conoscenza</a:t>
            </a:r>
          </a:p>
        </p:txBody>
      </p:sp>
      <p:sp>
        <p:nvSpPr>
          <p:cNvPr id="11" name="Rettangolo con angoli ritagliati in diagonale 10">
            <a:extLst>
              <a:ext uri="{FF2B5EF4-FFF2-40B4-BE49-F238E27FC236}">
                <a16:creationId xmlns:a16="http://schemas.microsoft.com/office/drawing/2014/main" id="{95447E76-7FF5-4ED2-9A4F-F47B70B254CA}"/>
              </a:ext>
            </a:extLst>
          </p:cNvPr>
          <p:cNvSpPr/>
          <p:nvPr/>
        </p:nvSpPr>
        <p:spPr>
          <a:xfrm>
            <a:off x="683568" y="4744392"/>
            <a:ext cx="7776864" cy="772839"/>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100" i="1" dirty="0">
                <a:solidFill>
                  <a:schemeClr val="bg1"/>
                </a:solidFill>
              </a:rPr>
              <a:t>Oggetto del </a:t>
            </a:r>
            <a:r>
              <a:rPr lang="it-IT" sz="1100" i="1" dirty="0" err="1">
                <a:solidFill>
                  <a:schemeClr val="bg1"/>
                </a:solidFill>
              </a:rPr>
              <a:t>whistleblowing</a:t>
            </a:r>
            <a:r>
              <a:rPr lang="it-IT" sz="1100" i="1" dirty="0">
                <a:solidFill>
                  <a:schemeClr val="bg1"/>
                </a:solidFill>
              </a:rPr>
              <a:t> sono tutti quei comportamenti illeciti, illegittimi, scorretti o censurabili</a:t>
            </a:r>
          </a:p>
          <a:p>
            <a:pPr algn="ctr"/>
            <a:r>
              <a:rPr lang="it-IT" sz="1100" i="1" dirty="0">
                <a:solidFill>
                  <a:schemeClr val="bg1"/>
                </a:solidFill>
              </a:rPr>
              <a:t>La segnalazione non si configura come un obbligo, bensì come un diritto del segnalante, tuttavia il pubblico dipendente ha un vero e proprio obbligo di segnalare reati perseguibili d’ufficio, mentre la singola amministrazione può imporre specifici obblighi di segnalazione, puniti con sanzioni disciplinari</a:t>
            </a:r>
          </a:p>
        </p:txBody>
      </p:sp>
      <p:sp>
        <p:nvSpPr>
          <p:cNvPr id="12" name="Rettangolo con angoli ritagliati in diagonale 11">
            <a:extLst>
              <a:ext uri="{FF2B5EF4-FFF2-40B4-BE49-F238E27FC236}">
                <a16:creationId xmlns:a16="http://schemas.microsoft.com/office/drawing/2014/main" id="{5272144B-0AD3-4253-A9CF-82B33F9871D7}"/>
              </a:ext>
            </a:extLst>
          </p:cNvPr>
          <p:cNvSpPr/>
          <p:nvPr/>
        </p:nvSpPr>
        <p:spPr>
          <a:xfrm>
            <a:off x="671279" y="5853988"/>
            <a:ext cx="7776864" cy="815372"/>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100" i="1" dirty="0">
                <a:solidFill>
                  <a:schemeClr val="bg1"/>
                </a:solidFill>
              </a:rPr>
              <a:t>La legge 30 novembre 2017, n. 179, interamente dedicata al </a:t>
            </a:r>
            <a:r>
              <a:rPr lang="it-IT" sz="1100" i="1" dirty="0" err="1">
                <a:solidFill>
                  <a:schemeClr val="bg1"/>
                </a:solidFill>
              </a:rPr>
              <a:t>whistleblowing</a:t>
            </a:r>
            <a:r>
              <a:rPr lang="it-IT" sz="1100" i="1" dirty="0">
                <a:solidFill>
                  <a:schemeClr val="bg1"/>
                </a:solidFill>
              </a:rPr>
              <a:t>, amplia e rafforza le garanzie già previste dalla legge Severino. Oltre a vietare qualsiasi provvedimento conseguente alla segnalazione avente effetti negativi per il segnalante, essa sanziona con la nullità ogni atto discriminatorio o ritorsivo adottato dall’amministrazione. La nuova disciplina viene, poi, estesa anche alle imprese private</a:t>
            </a:r>
          </a:p>
        </p:txBody>
      </p:sp>
      <p:pic>
        <p:nvPicPr>
          <p:cNvPr id="3" name="Immagine 2" descr="Immagine che contiene testo, Carattere, logo, Elementi grafici&#10;&#10;Descrizione generata automaticamente">
            <a:extLst>
              <a:ext uri="{FF2B5EF4-FFF2-40B4-BE49-F238E27FC236}">
                <a16:creationId xmlns:a16="http://schemas.microsoft.com/office/drawing/2014/main" id="{437052DC-66A8-6106-CBFE-A5EA9381969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88230" y="233641"/>
            <a:ext cx="1512168" cy="625347"/>
          </a:xfrm>
          <a:prstGeom prst="rect">
            <a:avLst/>
          </a:prstGeom>
        </p:spPr>
      </p:pic>
    </p:spTree>
    <p:extLst>
      <p:ext uri="{BB962C8B-B14F-4D97-AF65-F5344CB8AC3E}">
        <p14:creationId xmlns:p14="http://schemas.microsoft.com/office/powerpoint/2010/main" val="4424524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62000">
              <a:schemeClr val="bg1"/>
            </a:gs>
            <a:gs pos="85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1026" name="Picture 2" descr="Uer Academy - Per lo sviluppo delle professionalità">
            <a:extLst>
              <a:ext uri="{FF2B5EF4-FFF2-40B4-BE49-F238E27FC236}">
                <a16:creationId xmlns:a16="http://schemas.microsoft.com/office/drawing/2014/main" id="{FD5ED4A9-BDDB-41F2-8E47-0043F11284C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20072" y="149552"/>
            <a:ext cx="792088" cy="792088"/>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1">
            <a:extLst>
              <a:ext uri="{FF2B5EF4-FFF2-40B4-BE49-F238E27FC236}">
                <a16:creationId xmlns:a16="http://schemas.microsoft.com/office/drawing/2014/main" id="{2F8C4922-EBAA-43E3-AC62-801E5ABD1367}"/>
              </a:ext>
            </a:extLst>
          </p:cNvPr>
          <p:cNvSpPr>
            <a:spLocks noGrp="1"/>
          </p:cNvSpPr>
          <p:nvPr>
            <p:ph type="title"/>
          </p:nvPr>
        </p:nvSpPr>
        <p:spPr>
          <a:xfrm>
            <a:off x="0" y="941639"/>
            <a:ext cx="9144000" cy="975193"/>
          </a:xfrm>
        </p:spPr>
        <p:txBody>
          <a:bodyPr>
            <a:normAutofit/>
          </a:bodyPr>
          <a:lstStyle/>
          <a:p>
            <a:pPr algn="ctr"/>
            <a:r>
              <a:rPr lang="it-IT" sz="3000" dirty="0"/>
              <a:t>La regolamentazione anticorruzione della l. 190/2012</a:t>
            </a:r>
            <a:br>
              <a:rPr lang="it-IT" sz="3200" dirty="0"/>
            </a:br>
            <a:r>
              <a:rPr lang="it-IT" sz="1800" dirty="0"/>
              <a:t>Legge Severino</a:t>
            </a:r>
          </a:p>
        </p:txBody>
      </p:sp>
      <p:sp>
        <p:nvSpPr>
          <p:cNvPr id="3" name="Segnaposto contenuto 2">
            <a:extLst>
              <a:ext uri="{FF2B5EF4-FFF2-40B4-BE49-F238E27FC236}">
                <a16:creationId xmlns:a16="http://schemas.microsoft.com/office/drawing/2014/main" id="{FCD9E743-2AD5-4F71-A0A9-09DD81384FD3}"/>
              </a:ext>
            </a:extLst>
          </p:cNvPr>
          <p:cNvSpPr>
            <a:spLocks noGrp="1"/>
          </p:cNvSpPr>
          <p:nvPr>
            <p:ph idx="1"/>
          </p:nvPr>
        </p:nvSpPr>
        <p:spPr>
          <a:xfrm>
            <a:off x="457200" y="2195250"/>
            <a:ext cx="8229600" cy="4546118"/>
          </a:xfrm>
        </p:spPr>
        <p:txBody>
          <a:bodyPr/>
          <a:lstStyle/>
          <a:p>
            <a:pPr algn="just"/>
            <a:r>
              <a:rPr lang="it-IT" sz="1800" i="1" dirty="0">
                <a:solidFill>
                  <a:schemeClr val="tx1">
                    <a:lumMod val="75000"/>
                    <a:lumOff val="25000"/>
                  </a:schemeClr>
                </a:solidFill>
              </a:rPr>
              <a:t>La c.d. legge anticorruzione, intitolata  “Disposizioni per la prevenzione e la repressione della corruzione e dell’illegalità nella pubblica amministrazione” prevede una serie di misure </a:t>
            </a:r>
            <a:r>
              <a:rPr lang="it-IT" sz="1800" i="1" dirty="0">
                <a:solidFill>
                  <a:srgbClr val="C00000"/>
                </a:solidFill>
              </a:rPr>
              <a:t>preventive</a:t>
            </a:r>
            <a:r>
              <a:rPr lang="it-IT" sz="1800" i="1" dirty="0">
                <a:solidFill>
                  <a:schemeClr val="tx1">
                    <a:lumMod val="75000"/>
                    <a:lumOff val="25000"/>
                  </a:schemeClr>
                </a:solidFill>
              </a:rPr>
              <a:t> e </a:t>
            </a:r>
            <a:r>
              <a:rPr lang="it-IT" sz="1800" i="1" dirty="0">
                <a:solidFill>
                  <a:srgbClr val="C00000"/>
                </a:solidFill>
              </a:rPr>
              <a:t>repressive</a:t>
            </a:r>
            <a:r>
              <a:rPr lang="it-IT" sz="1800" i="1" dirty="0">
                <a:solidFill>
                  <a:schemeClr val="tx1">
                    <a:lumMod val="75000"/>
                    <a:lumOff val="25000"/>
                  </a:schemeClr>
                </a:solidFill>
              </a:rPr>
              <a:t> contro la corruzione e l’illegalità nella P.A.</a:t>
            </a:r>
          </a:p>
          <a:p>
            <a:pPr algn="just"/>
            <a:r>
              <a:rPr lang="it-IT" sz="1800" i="1" dirty="0">
                <a:solidFill>
                  <a:schemeClr val="tx1">
                    <a:lumMod val="75000"/>
                    <a:lumOff val="25000"/>
                  </a:schemeClr>
                </a:solidFill>
              </a:rPr>
              <a:t>La ratio della legge è la repressione, ma soprattutto la </a:t>
            </a:r>
            <a:r>
              <a:rPr lang="it-IT" sz="1800" i="1" dirty="0">
                <a:solidFill>
                  <a:srgbClr val="C00000"/>
                </a:solidFill>
              </a:rPr>
              <a:t>prevenzione del fenomeno corruttivo attraverso la trasparenza</a:t>
            </a:r>
            <a:r>
              <a:rPr lang="it-IT" sz="1800" i="1" dirty="0">
                <a:solidFill>
                  <a:schemeClr val="tx1">
                    <a:lumMod val="75000"/>
                    <a:lumOff val="25000"/>
                  </a:schemeClr>
                </a:solidFill>
              </a:rPr>
              <a:t> e il controllo proveniente dai cittadini, per l’adeguamento dell’ordinamento italiano agli standard richiesti dall’Unione europea</a:t>
            </a:r>
          </a:p>
          <a:p>
            <a:pPr algn="just"/>
            <a:r>
              <a:rPr lang="it-IT" sz="1800" i="1" dirty="0">
                <a:solidFill>
                  <a:schemeClr val="tx1">
                    <a:lumMod val="75000"/>
                    <a:lumOff val="25000"/>
                  </a:schemeClr>
                </a:solidFill>
              </a:rPr>
              <a:t>Punti principali della legge Severino sono:</a:t>
            </a:r>
          </a:p>
          <a:p>
            <a:pPr lvl="1" algn="just"/>
            <a:r>
              <a:rPr lang="it-IT" sz="1400" i="1" dirty="0">
                <a:solidFill>
                  <a:schemeClr val="tx1">
                    <a:lumMod val="75000"/>
                    <a:lumOff val="25000"/>
                  </a:schemeClr>
                </a:solidFill>
              </a:rPr>
              <a:t>la creazione dell’ANAC (Autorità Nazionale Anti Corruzione), che sostituisce la CIVIT;</a:t>
            </a:r>
          </a:p>
          <a:p>
            <a:pPr lvl="1" algn="just"/>
            <a:r>
              <a:rPr lang="it-IT" sz="1400" i="1" dirty="0">
                <a:solidFill>
                  <a:schemeClr val="tx1">
                    <a:lumMod val="75000"/>
                    <a:lumOff val="25000"/>
                  </a:schemeClr>
                </a:solidFill>
              </a:rPr>
              <a:t>l’attribuzione dei compiti di vigilanza e controllo, di prevenzione e contrasto della corruzione e dell’illegalità nella P.A. all’ANAC;</a:t>
            </a:r>
          </a:p>
          <a:p>
            <a:pPr lvl="1" algn="just"/>
            <a:r>
              <a:rPr lang="it-IT" sz="1400" i="1" dirty="0">
                <a:solidFill>
                  <a:schemeClr val="tx1">
                    <a:lumMod val="75000"/>
                    <a:lumOff val="25000"/>
                  </a:schemeClr>
                </a:solidFill>
              </a:rPr>
              <a:t>il ruolo del Dipartimento della funzione pubblica di coordinamento dell’attuazione delle strategie di prevenzione e contrasto della corruzione;</a:t>
            </a:r>
          </a:p>
          <a:p>
            <a:pPr lvl="1" algn="just"/>
            <a:r>
              <a:rPr lang="it-IT" sz="1400" i="1" dirty="0">
                <a:solidFill>
                  <a:schemeClr val="tx1">
                    <a:lumMod val="75000"/>
                    <a:lumOff val="25000"/>
                  </a:schemeClr>
                </a:solidFill>
              </a:rPr>
              <a:t>l’attribuzione di funzioni di controllo e verifica, a livello di singola amministrazione, al RPCT (Responsabile per la Prevenzione, la Corruzione e la Trasparenza);</a:t>
            </a:r>
          </a:p>
          <a:p>
            <a:pPr lvl="1" algn="just"/>
            <a:endParaRPr lang="it-IT" sz="1400" i="1" dirty="0">
              <a:solidFill>
                <a:schemeClr val="tx1">
                  <a:lumMod val="75000"/>
                  <a:lumOff val="25000"/>
                </a:schemeClr>
              </a:solidFill>
            </a:endParaRPr>
          </a:p>
          <a:p>
            <a:pPr algn="just"/>
            <a:endParaRPr lang="it-IT" sz="1800" i="1" dirty="0">
              <a:solidFill>
                <a:schemeClr val="tx1">
                  <a:lumMod val="75000"/>
                  <a:lumOff val="25000"/>
                </a:schemeClr>
              </a:solidFill>
            </a:endParaRPr>
          </a:p>
        </p:txBody>
      </p:sp>
      <p:pic>
        <p:nvPicPr>
          <p:cNvPr id="4" name="Immagine 3" descr="Immagine che contiene testo, Carattere, logo, Elementi grafici&#10;&#10;Descrizione generata automaticamente">
            <a:extLst>
              <a:ext uri="{FF2B5EF4-FFF2-40B4-BE49-F238E27FC236}">
                <a16:creationId xmlns:a16="http://schemas.microsoft.com/office/drawing/2014/main" id="{42FD3F52-059A-988A-AE13-17D32D762D0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59832" y="232922"/>
            <a:ext cx="1512168" cy="625347"/>
          </a:xfrm>
          <a:prstGeom prst="rect">
            <a:avLst/>
          </a:prstGeom>
        </p:spPr>
      </p:pic>
    </p:spTree>
    <p:extLst>
      <p:ext uri="{BB962C8B-B14F-4D97-AF65-F5344CB8AC3E}">
        <p14:creationId xmlns:p14="http://schemas.microsoft.com/office/powerpoint/2010/main" val="13905220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62000">
              <a:schemeClr val="bg1"/>
            </a:gs>
            <a:gs pos="85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1026" name="Picture 2" descr="Uer Academy - Per lo sviluppo delle professionalità">
            <a:extLst>
              <a:ext uri="{FF2B5EF4-FFF2-40B4-BE49-F238E27FC236}">
                <a16:creationId xmlns:a16="http://schemas.microsoft.com/office/drawing/2014/main" id="{FD5ED4A9-BDDB-41F2-8E47-0043F11284C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20072" y="149552"/>
            <a:ext cx="792088" cy="792088"/>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1">
            <a:extLst>
              <a:ext uri="{FF2B5EF4-FFF2-40B4-BE49-F238E27FC236}">
                <a16:creationId xmlns:a16="http://schemas.microsoft.com/office/drawing/2014/main" id="{2F8C4922-EBAA-43E3-AC62-801E5ABD1367}"/>
              </a:ext>
            </a:extLst>
          </p:cNvPr>
          <p:cNvSpPr>
            <a:spLocks noGrp="1"/>
          </p:cNvSpPr>
          <p:nvPr>
            <p:ph type="title"/>
          </p:nvPr>
        </p:nvSpPr>
        <p:spPr>
          <a:xfrm>
            <a:off x="457200" y="941639"/>
            <a:ext cx="8229600" cy="975193"/>
          </a:xfrm>
        </p:spPr>
        <p:txBody>
          <a:bodyPr>
            <a:normAutofit/>
          </a:bodyPr>
          <a:lstStyle/>
          <a:p>
            <a:pPr algn="ctr"/>
            <a:r>
              <a:rPr lang="it-IT" sz="3200" dirty="0" err="1"/>
              <a:t>Whistleblowing</a:t>
            </a:r>
            <a:br>
              <a:rPr lang="it-IT" sz="3200" dirty="0"/>
            </a:br>
            <a:r>
              <a:rPr lang="it-IT" sz="1800" dirty="0"/>
              <a:t>Significato di </a:t>
            </a:r>
            <a:r>
              <a:rPr lang="it-IT" sz="1800" dirty="0" err="1"/>
              <a:t>whistleblowing</a:t>
            </a:r>
            <a:endParaRPr lang="it-IT" sz="1800" dirty="0"/>
          </a:p>
        </p:txBody>
      </p:sp>
      <p:sp>
        <p:nvSpPr>
          <p:cNvPr id="3" name="Segnaposto contenuto 2">
            <a:extLst>
              <a:ext uri="{FF2B5EF4-FFF2-40B4-BE49-F238E27FC236}">
                <a16:creationId xmlns:a16="http://schemas.microsoft.com/office/drawing/2014/main" id="{FCD9E743-2AD5-4F71-A0A9-09DD81384FD3}"/>
              </a:ext>
            </a:extLst>
          </p:cNvPr>
          <p:cNvSpPr>
            <a:spLocks noGrp="1"/>
          </p:cNvSpPr>
          <p:nvPr>
            <p:ph idx="1"/>
          </p:nvPr>
        </p:nvSpPr>
        <p:spPr>
          <a:xfrm>
            <a:off x="457200" y="2195250"/>
            <a:ext cx="8229600" cy="4330094"/>
          </a:xfrm>
        </p:spPr>
        <p:txBody>
          <a:bodyPr/>
          <a:lstStyle/>
          <a:p>
            <a:pPr algn="just"/>
            <a:r>
              <a:rPr lang="it-IT" sz="1800" i="1" dirty="0">
                <a:solidFill>
                  <a:schemeClr val="tx1">
                    <a:lumMod val="75000"/>
                    <a:lumOff val="25000"/>
                  </a:schemeClr>
                </a:solidFill>
              </a:rPr>
              <a:t>Il </a:t>
            </a:r>
            <a:r>
              <a:rPr lang="it-IT" sz="1800" i="1" dirty="0" err="1">
                <a:solidFill>
                  <a:schemeClr val="tx1">
                    <a:lumMod val="75000"/>
                    <a:lumOff val="25000"/>
                  </a:schemeClr>
                </a:solidFill>
              </a:rPr>
              <a:t>whistleblowing</a:t>
            </a:r>
            <a:r>
              <a:rPr lang="it-IT" sz="1800" i="1" dirty="0">
                <a:solidFill>
                  <a:schemeClr val="tx1">
                    <a:lumMod val="75000"/>
                    <a:lumOff val="25000"/>
                  </a:schemeClr>
                </a:solidFill>
              </a:rPr>
              <a:t> è uno strumento di </a:t>
            </a:r>
            <a:r>
              <a:rPr lang="it-IT" sz="1800" i="1" dirty="0" err="1">
                <a:solidFill>
                  <a:schemeClr val="tx1">
                    <a:lumMod val="75000"/>
                    <a:lumOff val="25000"/>
                  </a:schemeClr>
                </a:solidFill>
              </a:rPr>
              <a:t>compliance</a:t>
            </a:r>
            <a:r>
              <a:rPr lang="it-IT" sz="1800" i="1" dirty="0">
                <a:solidFill>
                  <a:schemeClr val="tx1">
                    <a:lumMod val="75000"/>
                    <a:lumOff val="25000"/>
                  </a:schemeClr>
                </a:solidFill>
              </a:rPr>
              <a:t> aziendale </a:t>
            </a:r>
            <a:r>
              <a:rPr lang="it-IT" sz="1100" i="1" dirty="0">
                <a:solidFill>
                  <a:schemeClr val="tx1">
                    <a:lumMod val="75000"/>
                    <a:lumOff val="25000"/>
                  </a:schemeClr>
                </a:solidFill>
              </a:rPr>
              <a:t>(intesa come conformità delle attività aziendali non solo alle norme di legge, ma anche a regolamenti, procedure e codici di comportamento)</a:t>
            </a:r>
            <a:r>
              <a:rPr lang="it-IT" sz="1800" i="1" dirty="0">
                <a:solidFill>
                  <a:schemeClr val="tx1">
                    <a:lumMod val="75000"/>
                    <a:lumOff val="25000"/>
                  </a:schemeClr>
                </a:solidFill>
              </a:rPr>
              <a:t> tramite il quale i dipendenti dell’amministrazione o di un’azienda possono segnalare, in modo riservato e protetto, eventuali illeciti riscontrati durante la propria attività</a:t>
            </a:r>
          </a:p>
          <a:p>
            <a:pPr algn="just"/>
            <a:r>
              <a:rPr lang="it-IT" sz="1800" i="1" dirty="0" err="1">
                <a:solidFill>
                  <a:schemeClr val="tx1">
                    <a:lumMod val="75000"/>
                    <a:lumOff val="25000"/>
                  </a:schemeClr>
                </a:solidFill>
              </a:rPr>
              <a:t>Whistleblower</a:t>
            </a:r>
            <a:r>
              <a:rPr lang="it-IT" sz="1800" i="1" dirty="0">
                <a:solidFill>
                  <a:schemeClr val="tx1">
                    <a:lumMod val="75000"/>
                    <a:lumOff val="25000"/>
                  </a:schemeClr>
                </a:solidFill>
              </a:rPr>
              <a:t> in inglese significa letteralmente “soffiatore di fischietto”: il termine indica metaforicamente colui che richiama e richiede l’attenzione su attività illegali, o comunque non consentite ovvero contrarie ai regolamenti aziendali, affinché vengano individuate e sanzionate</a:t>
            </a:r>
          </a:p>
          <a:p>
            <a:pPr algn="just"/>
            <a:r>
              <a:rPr lang="it-IT" sz="1800" i="1" dirty="0">
                <a:solidFill>
                  <a:schemeClr val="tx1">
                    <a:lumMod val="75000"/>
                    <a:lumOff val="25000"/>
                  </a:schemeClr>
                </a:solidFill>
              </a:rPr>
              <a:t>Il </a:t>
            </a:r>
            <a:r>
              <a:rPr lang="it-IT" sz="1800" i="1" dirty="0" err="1">
                <a:solidFill>
                  <a:schemeClr val="tx1">
                    <a:lumMod val="75000"/>
                    <a:lumOff val="25000"/>
                  </a:schemeClr>
                </a:solidFill>
              </a:rPr>
              <a:t>whistleblower</a:t>
            </a:r>
            <a:r>
              <a:rPr lang="it-IT" sz="1800" i="1" dirty="0">
                <a:solidFill>
                  <a:schemeClr val="tx1">
                    <a:lumMod val="75000"/>
                    <a:lumOff val="25000"/>
                  </a:schemeClr>
                </a:solidFill>
              </a:rPr>
              <a:t> </a:t>
            </a:r>
            <a:r>
              <a:rPr lang="it-IT" sz="1100" i="1" dirty="0">
                <a:solidFill>
                  <a:schemeClr val="tx1">
                    <a:lumMod val="75000"/>
                    <a:lumOff val="25000"/>
                  </a:schemeClr>
                </a:solidFill>
              </a:rPr>
              <a:t>(nella normativa italiana denominato segnalatore o segnalante)</a:t>
            </a:r>
            <a:r>
              <a:rPr lang="it-IT" sz="1800" i="1" dirty="0">
                <a:solidFill>
                  <a:schemeClr val="tx1">
                    <a:lumMod val="75000"/>
                    <a:lumOff val="25000"/>
                  </a:schemeClr>
                </a:solidFill>
              </a:rPr>
              <a:t> è un lavoratore che decide di segnalare un illecito, una frode, un pericolo o un’anomalia che ha rilevato durante la propria attività lavorativa</a:t>
            </a:r>
          </a:p>
          <a:p>
            <a:pPr algn="just"/>
            <a:r>
              <a:rPr lang="it-IT" sz="1800" i="1" dirty="0">
                <a:solidFill>
                  <a:schemeClr val="tx1">
                    <a:lumMod val="75000"/>
                    <a:lumOff val="25000"/>
                  </a:schemeClr>
                </a:solidFill>
              </a:rPr>
              <a:t>Più specificamente il </a:t>
            </a:r>
            <a:r>
              <a:rPr lang="it-IT" sz="1800" i="1" dirty="0" err="1">
                <a:solidFill>
                  <a:schemeClr val="tx1">
                    <a:lumMod val="75000"/>
                    <a:lumOff val="25000"/>
                  </a:schemeClr>
                </a:solidFill>
              </a:rPr>
              <a:t>whistleblowing</a:t>
            </a:r>
            <a:r>
              <a:rPr lang="it-IT" sz="1800" i="1" dirty="0">
                <a:solidFill>
                  <a:schemeClr val="tx1">
                    <a:lumMod val="75000"/>
                    <a:lumOff val="25000"/>
                  </a:schemeClr>
                </a:solidFill>
              </a:rPr>
              <a:t> è la pratica per segnalare violazioni di leggi o regolamenti, reati e casi di corruzione o frode, oltre a situazioni di pericolo per la salute e la sicurezza pubblica, nonché violazione di codici di comportamento e disciplinari, e in generale qualunque atto illegittimo</a:t>
            </a:r>
          </a:p>
        </p:txBody>
      </p:sp>
      <p:pic>
        <p:nvPicPr>
          <p:cNvPr id="4" name="Immagine 3" descr="Immagine che contiene testo, Carattere, logo, Elementi grafici&#10;&#10;Descrizione generata automaticamente">
            <a:extLst>
              <a:ext uri="{FF2B5EF4-FFF2-40B4-BE49-F238E27FC236}">
                <a16:creationId xmlns:a16="http://schemas.microsoft.com/office/drawing/2014/main" id="{14D1FDB9-C6F5-7481-8718-B926A1C05A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31840" y="183020"/>
            <a:ext cx="1512168" cy="625347"/>
          </a:xfrm>
          <a:prstGeom prst="rect">
            <a:avLst/>
          </a:prstGeom>
        </p:spPr>
      </p:pic>
    </p:spTree>
    <p:extLst>
      <p:ext uri="{BB962C8B-B14F-4D97-AF65-F5344CB8AC3E}">
        <p14:creationId xmlns:p14="http://schemas.microsoft.com/office/powerpoint/2010/main" val="14976506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62000">
              <a:schemeClr val="bg1"/>
            </a:gs>
            <a:gs pos="85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1026" name="Picture 2" descr="Uer Academy - Per lo sviluppo delle professionalità">
            <a:extLst>
              <a:ext uri="{FF2B5EF4-FFF2-40B4-BE49-F238E27FC236}">
                <a16:creationId xmlns:a16="http://schemas.microsoft.com/office/drawing/2014/main" id="{FD5ED4A9-BDDB-41F2-8E47-0043F11284C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20072" y="149552"/>
            <a:ext cx="792088" cy="792088"/>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1">
            <a:extLst>
              <a:ext uri="{FF2B5EF4-FFF2-40B4-BE49-F238E27FC236}">
                <a16:creationId xmlns:a16="http://schemas.microsoft.com/office/drawing/2014/main" id="{2F8C4922-EBAA-43E3-AC62-801E5ABD1367}"/>
              </a:ext>
            </a:extLst>
          </p:cNvPr>
          <p:cNvSpPr>
            <a:spLocks noGrp="1"/>
          </p:cNvSpPr>
          <p:nvPr>
            <p:ph type="title"/>
          </p:nvPr>
        </p:nvSpPr>
        <p:spPr>
          <a:xfrm>
            <a:off x="0" y="941639"/>
            <a:ext cx="9144000" cy="975193"/>
          </a:xfrm>
        </p:spPr>
        <p:txBody>
          <a:bodyPr>
            <a:normAutofit/>
          </a:bodyPr>
          <a:lstStyle/>
          <a:p>
            <a:pPr algn="ctr"/>
            <a:r>
              <a:rPr lang="it-IT" sz="3000" dirty="0"/>
              <a:t>La regolamentazione anticorruzione della l. 190/2012</a:t>
            </a:r>
            <a:br>
              <a:rPr lang="it-IT" sz="3200" dirty="0"/>
            </a:br>
            <a:r>
              <a:rPr lang="it-IT" sz="1800" dirty="0"/>
              <a:t>Legge Severino</a:t>
            </a:r>
          </a:p>
        </p:txBody>
      </p:sp>
      <p:sp>
        <p:nvSpPr>
          <p:cNvPr id="3" name="Segnaposto contenuto 2">
            <a:extLst>
              <a:ext uri="{FF2B5EF4-FFF2-40B4-BE49-F238E27FC236}">
                <a16:creationId xmlns:a16="http://schemas.microsoft.com/office/drawing/2014/main" id="{FCD9E743-2AD5-4F71-A0A9-09DD81384FD3}"/>
              </a:ext>
            </a:extLst>
          </p:cNvPr>
          <p:cNvSpPr>
            <a:spLocks noGrp="1"/>
          </p:cNvSpPr>
          <p:nvPr>
            <p:ph idx="1"/>
          </p:nvPr>
        </p:nvSpPr>
        <p:spPr>
          <a:xfrm>
            <a:off x="457200" y="2195250"/>
            <a:ext cx="8229600" cy="4546118"/>
          </a:xfrm>
        </p:spPr>
        <p:txBody>
          <a:bodyPr/>
          <a:lstStyle/>
          <a:p>
            <a:pPr lvl="1" algn="just"/>
            <a:r>
              <a:rPr lang="it-IT" sz="1400" i="1" dirty="0">
                <a:solidFill>
                  <a:schemeClr val="tx1">
                    <a:lumMod val="75000"/>
                    <a:lumOff val="25000"/>
                  </a:schemeClr>
                </a:solidFill>
              </a:rPr>
              <a:t>l’obbligo di predisposizione di un piano nazionale anti corruzione (PNA) e di un piano triennale per ogni amministrazione (PTPC);</a:t>
            </a:r>
          </a:p>
          <a:p>
            <a:pPr lvl="1" algn="just"/>
            <a:r>
              <a:rPr lang="it-IT" sz="1400" i="1" dirty="0">
                <a:solidFill>
                  <a:schemeClr val="tx1">
                    <a:lumMod val="75000"/>
                    <a:lumOff val="25000"/>
                  </a:schemeClr>
                </a:solidFill>
              </a:rPr>
              <a:t>gli obblighi di trasparenza, informazione e pubblicazione delle pubbliche amministrazioni;</a:t>
            </a:r>
          </a:p>
          <a:p>
            <a:pPr lvl="1" algn="just"/>
            <a:r>
              <a:rPr lang="it-IT" sz="1400" i="1" dirty="0">
                <a:solidFill>
                  <a:schemeClr val="tx1">
                    <a:lumMod val="75000"/>
                    <a:lumOff val="25000"/>
                  </a:schemeClr>
                </a:solidFill>
              </a:rPr>
              <a:t>l’obbligo di rendere accessibili in ogni momento agli interessati, le informazioni relative ai provvedimenti e ai procedimenti amministrativi che li riguardano;</a:t>
            </a:r>
          </a:p>
          <a:p>
            <a:pPr lvl="1" algn="just"/>
            <a:r>
              <a:rPr lang="it-IT" sz="1400" i="1" dirty="0">
                <a:solidFill>
                  <a:schemeClr val="tx1">
                    <a:lumMod val="75000"/>
                    <a:lumOff val="25000"/>
                  </a:schemeClr>
                </a:solidFill>
              </a:rPr>
              <a:t>gli obblighi di monitoraggio, di controllo e sanzionatori da parte delle amministrazioni;</a:t>
            </a:r>
          </a:p>
          <a:p>
            <a:pPr lvl="1" algn="just"/>
            <a:r>
              <a:rPr lang="it-IT" sz="1400" i="1" dirty="0">
                <a:solidFill>
                  <a:schemeClr val="tx1">
                    <a:lumMod val="75000"/>
                    <a:lumOff val="25000"/>
                  </a:schemeClr>
                </a:solidFill>
              </a:rPr>
              <a:t>l’obbligo di predisposizione, da parte di ogni amministrazione, di un codice di comportamento;</a:t>
            </a:r>
          </a:p>
          <a:p>
            <a:pPr lvl="1" algn="just"/>
            <a:r>
              <a:rPr lang="it-IT" sz="1400" i="1" dirty="0">
                <a:solidFill>
                  <a:schemeClr val="tx1">
                    <a:lumMod val="75000"/>
                    <a:lumOff val="25000"/>
                  </a:schemeClr>
                </a:solidFill>
              </a:rPr>
              <a:t>l’incompatibilità e il divieto di cumulo di impieghi ed incarichi;</a:t>
            </a:r>
          </a:p>
          <a:p>
            <a:pPr lvl="1" algn="just"/>
            <a:r>
              <a:rPr lang="it-IT" sz="1400" i="1" dirty="0">
                <a:solidFill>
                  <a:schemeClr val="tx1">
                    <a:lumMod val="75000"/>
                    <a:lumOff val="25000"/>
                  </a:schemeClr>
                </a:solidFill>
              </a:rPr>
              <a:t>il divieto di revolving </a:t>
            </a:r>
            <a:r>
              <a:rPr lang="it-IT" sz="1400" i="1" dirty="0" err="1">
                <a:solidFill>
                  <a:schemeClr val="tx1">
                    <a:lumMod val="75000"/>
                    <a:lumOff val="25000"/>
                  </a:schemeClr>
                </a:solidFill>
              </a:rPr>
              <a:t>doors</a:t>
            </a:r>
            <a:r>
              <a:rPr lang="it-IT" sz="1400" i="1" dirty="0">
                <a:solidFill>
                  <a:schemeClr val="tx1">
                    <a:lumMod val="75000"/>
                    <a:lumOff val="25000"/>
                  </a:schemeClr>
                </a:solidFill>
              </a:rPr>
              <a:t>;</a:t>
            </a:r>
          </a:p>
          <a:p>
            <a:pPr lvl="1" algn="just"/>
            <a:r>
              <a:rPr lang="it-IT" sz="1400" i="1" dirty="0">
                <a:solidFill>
                  <a:schemeClr val="tx1">
                    <a:lumMod val="75000"/>
                    <a:lumOff val="25000"/>
                  </a:schemeClr>
                </a:solidFill>
              </a:rPr>
              <a:t>la tutela del segnalatore di illeciti (</a:t>
            </a:r>
            <a:r>
              <a:rPr lang="it-IT" sz="1400" i="1" dirty="0" err="1">
                <a:solidFill>
                  <a:schemeClr val="tx1">
                    <a:lumMod val="75000"/>
                    <a:lumOff val="25000"/>
                  </a:schemeClr>
                </a:solidFill>
              </a:rPr>
              <a:t>whistleblower</a:t>
            </a:r>
            <a:r>
              <a:rPr lang="it-IT" sz="1400" i="1" dirty="0">
                <a:solidFill>
                  <a:schemeClr val="tx1">
                    <a:lumMod val="75000"/>
                    <a:lumOff val="25000"/>
                  </a:schemeClr>
                </a:solidFill>
              </a:rPr>
              <a:t>);</a:t>
            </a:r>
          </a:p>
          <a:p>
            <a:pPr lvl="1" algn="just"/>
            <a:r>
              <a:rPr lang="it-IT" sz="1400" i="1" dirty="0">
                <a:solidFill>
                  <a:schemeClr val="tx1">
                    <a:lumMod val="75000"/>
                    <a:lumOff val="25000"/>
                  </a:schemeClr>
                </a:solidFill>
              </a:rPr>
              <a:t>la rotazione degli incarichi a rischio presso l’amministrazione;</a:t>
            </a:r>
          </a:p>
          <a:p>
            <a:pPr lvl="1" algn="just"/>
            <a:r>
              <a:rPr lang="it-IT" sz="1400" i="1" dirty="0">
                <a:solidFill>
                  <a:schemeClr val="tx1">
                    <a:lumMod val="75000"/>
                    <a:lumOff val="25000"/>
                  </a:schemeClr>
                </a:solidFill>
              </a:rPr>
              <a:t>nuove regole riguardo l’accesso ai documenti amministrativi (modifiche alla legge n. 241/1990);</a:t>
            </a:r>
          </a:p>
          <a:p>
            <a:pPr lvl="1" algn="just"/>
            <a:r>
              <a:rPr lang="it-IT" sz="1400" i="1" dirty="0">
                <a:solidFill>
                  <a:schemeClr val="tx1">
                    <a:lumMod val="75000"/>
                    <a:lumOff val="25000"/>
                  </a:schemeClr>
                </a:solidFill>
              </a:rPr>
              <a:t>l’obbligo di astensione del responsabile del procedimento e dei titolari degli uffici competenti ad adottare pareri, valutazioni tecniche, atti </a:t>
            </a:r>
            <a:r>
              <a:rPr lang="it-IT" sz="1400" i="1" dirty="0" err="1">
                <a:solidFill>
                  <a:schemeClr val="tx1">
                    <a:lumMod val="75000"/>
                    <a:lumOff val="25000"/>
                  </a:schemeClr>
                </a:solidFill>
              </a:rPr>
              <a:t>endoprocedimentali</a:t>
            </a:r>
            <a:r>
              <a:rPr lang="it-IT" sz="1400" i="1" dirty="0">
                <a:solidFill>
                  <a:schemeClr val="tx1">
                    <a:lumMod val="75000"/>
                    <a:lumOff val="25000"/>
                  </a:schemeClr>
                </a:solidFill>
              </a:rPr>
              <a:t> e il provvedimento finale in caso di conflitto di interessi, segnalando ogni situazione di conflitto anche potenziale;</a:t>
            </a:r>
          </a:p>
          <a:p>
            <a:pPr lvl="1" algn="just"/>
            <a:r>
              <a:rPr lang="it-IT" sz="1400" i="1" dirty="0">
                <a:solidFill>
                  <a:schemeClr val="tx1">
                    <a:lumMod val="75000"/>
                    <a:lumOff val="25000"/>
                  </a:schemeClr>
                </a:solidFill>
              </a:rPr>
              <a:t>l’inasprimento delle sanzioni per illeciti di corruzione;</a:t>
            </a:r>
          </a:p>
          <a:p>
            <a:pPr lvl="1" algn="just"/>
            <a:r>
              <a:rPr lang="it-IT" sz="1400" i="1" dirty="0">
                <a:solidFill>
                  <a:schemeClr val="tx1">
                    <a:lumMod val="75000"/>
                    <a:lumOff val="25000"/>
                  </a:schemeClr>
                </a:solidFill>
              </a:rPr>
              <a:t>la disciplina dello </a:t>
            </a:r>
            <a:r>
              <a:rPr lang="it-IT" sz="1400" i="1" dirty="0" err="1">
                <a:solidFill>
                  <a:schemeClr val="tx1">
                    <a:lumMod val="75000"/>
                    <a:lumOff val="25000"/>
                  </a:schemeClr>
                </a:solidFill>
              </a:rPr>
              <a:t>spoils</a:t>
            </a:r>
            <a:r>
              <a:rPr lang="it-IT" sz="1400" i="1" dirty="0">
                <a:solidFill>
                  <a:schemeClr val="tx1">
                    <a:lumMod val="75000"/>
                    <a:lumOff val="25000"/>
                  </a:schemeClr>
                </a:solidFill>
              </a:rPr>
              <a:t> system</a:t>
            </a:r>
          </a:p>
          <a:p>
            <a:pPr lvl="1" algn="just"/>
            <a:endParaRPr lang="it-IT" sz="1400" i="1" dirty="0">
              <a:solidFill>
                <a:schemeClr val="tx1">
                  <a:lumMod val="75000"/>
                  <a:lumOff val="25000"/>
                </a:schemeClr>
              </a:solidFill>
            </a:endParaRPr>
          </a:p>
          <a:p>
            <a:pPr lvl="1" algn="just"/>
            <a:endParaRPr lang="it-IT" sz="1400" i="1" dirty="0">
              <a:solidFill>
                <a:schemeClr val="tx1">
                  <a:lumMod val="75000"/>
                  <a:lumOff val="25000"/>
                </a:schemeClr>
              </a:solidFill>
            </a:endParaRPr>
          </a:p>
          <a:p>
            <a:pPr lvl="1" algn="just"/>
            <a:endParaRPr lang="it-IT" sz="1400" i="1" dirty="0">
              <a:solidFill>
                <a:schemeClr val="tx1">
                  <a:lumMod val="75000"/>
                  <a:lumOff val="25000"/>
                </a:schemeClr>
              </a:solidFill>
            </a:endParaRPr>
          </a:p>
          <a:p>
            <a:pPr algn="just"/>
            <a:endParaRPr lang="it-IT" sz="1800" i="1" dirty="0">
              <a:solidFill>
                <a:schemeClr val="tx1">
                  <a:lumMod val="75000"/>
                  <a:lumOff val="25000"/>
                </a:schemeClr>
              </a:solidFill>
            </a:endParaRPr>
          </a:p>
        </p:txBody>
      </p:sp>
      <p:pic>
        <p:nvPicPr>
          <p:cNvPr id="4" name="Immagine 3" descr="Immagine che contiene testo, Carattere, logo, Elementi grafici&#10;&#10;Descrizione generata automaticamente">
            <a:extLst>
              <a:ext uri="{FF2B5EF4-FFF2-40B4-BE49-F238E27FC236}">
                <a16:creationId xmlns:a16="http://schemas.microsoft.com/office/drawing/2014/main" id="{81B0813C-FB42-E76F-6695-ABBCDF4756B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67845" y="232922"/>
            <a:ext cx="1512168" cy="625347"/>
          </a:xfrm>
          <a:prstGeom prst="rect">
            <a:avLst/>
          </a:prstGeom>
        </p:spPr>
      </p:pic>
    </p:spTree>
    <p:extLst>
      <p:ext uri="{BB962C8B-B14F-4D97-AF65-F5344CB8AC3E}">
        <p14:creationId xmlns:p14="http://schemas.microsoft.com/office/powerpoint/2010/main" val="36075342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62000">
              <a:schemeClr val="bg1"/>
            </a:gs>
            <a:gs pos="85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1026" name="Picture 2" descr="Uer Academy - Per lo sviluppo delle professionalità">
            <a:extLst>
              <a:ext uri="{FF2B5EF4-FFF2-40B4-BE49-F238E27FC236}">
                <a16:creationId xmlns:a16="http://schemas.microsoft.com/office/drawing/2014/main" id="{FD5ED4A9-BDDB-41F2-8E47-0043F11284C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20072" y="149552"/>
            <a:ext cx="792088" cy="792088"/>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1">
            <a:extLst>
              <a:ext uri="{FF2B5EF4-FFF2-40B4-BE49-F238E27FC236}">
                <a16:creationId xmlns:a16="http://schemas.microsoft.com/office/drawing/2014/main" id="{2F8C4922-EBAA-43E3-AC62-801E5ABD1367}"/>
              </a:ext>
            </a:extLst>
          </p:cNvPr>
          <p:cNvSpPr>
            <a:spLocks noGrp="1"/>
          </p:cNvSpPr>
          <p:nvPr>
            <p:ph type="title"/>
          </p:nvPr>
        </p:nvSpPr>
        <p:spPr>
          <a:xfrm>
            <a:off x="0" y="941639"/>
            <a:ext cx="9144000" cy="975193"/>
          </a:xfrm>
        </p:spPr>
        <p:txBody>
          <a:bodyPr>
            <a:normAutofit/>
          </a:bodyPr>
          <a:lstStyle/>
          <a:p>
            <a:pPr algn="ctr"/>
            <a:r>
              <a:rPr lang="it-IT" sz="3000" dirty="0"/>
              <a:t>La regolamentazione anticorruzione della l. 190/2012</a:t>
            </a:r>
            <a:br>
              <a:rPr lang="it-IT" sz="3200" dirty="0"/>
            </a:br>
            <a:r>
              <a:rPr lang="it-IT" sz="1800" dirty="0"/>
              <a:t>Revolving </a:t>
            </a:r>
            <a:r>
              <a:rPr lang="it-IT" sz="1800" dirty="0" err="1"/>
              <a:t>doors</a:t>
            </a:r>
            <a:endParaRPr lang="it-IT" sz="1800" dirty="0"/>
          </a:p>
        </p:txBody>
      </p:sp>
      <p:sp>
        <p:nvSpPr>
          <p:cNvPr id="3" name="Segnaposto contenuto 2">
            <a:extLst>
              <a:ext uri="{FF2B5EF4-FFF2-40B4-BE49-F238E27FC236}">
                <a16:creationId xmlns:a16="http://schemas.microsoft.com/office/drawing/2014/main" id="{FCD9E743-2AD5-4F71-A0A9-09DD81384FD3}"/>
              </a:ext>
            </a:extLst>
          </p:cNvPr>
          <p:cNvSpPr>
            <a:spLocks noGrp="1"/>
          </p:cNvSpPr>
          <p:nvPr>
            <p:ph idx="1"/>
          </p:nvPr>
        </p:nvSpPr>
        <p:spPr>
          <a:xfrm>
            <a:off x="457200" y="2195250"/>
            <a:ext cx="8229600" cy="4546118"/>
          </a:xfrm>
        </p:spPr>
        <p:txBody>
          <a:bodyPr/>
          <a:lstStyle/>
          <a:p>
            <a:pPr algn="just"/>
            <a:r>
              <a:rPr lang="it-IT" sz="1800" i="1" dirty="0">
                <a:solidFill>
                  <a:schemeClr val="tx1">
                    <a:lumMod val="75000"/>
                    <a:lumOff val="25000"/>
                  </a:schemeClr>
                </a:solidFill>
              </a:rPr>
              <a:t>Il </a:t>
            </a:r>
            <a:r>
              <a:rPr lang="it-IT" sz="1800" i="1" dirty="0">
                <a:solidFill>
                  <a:srgbClr val="C00000"/>
                </a:solidFill>
              </a:rPr>
              <a:t>divieto di </a:t>
            </a:r>
            <a:r>
              <a:rPr lang="it-IT" sz="1800" i="1" dirty="0" err="1">
                <a:solidFill>
                  <a:srgbClr val="C00000"/>
                </a:solidFill>
              </a:rPr>
              <a:t>pantouflage</a:t>
            </a:r>
            <a:r>
              <a:rPr lang="it-IT" sz="1800" i="1" dirty="0">
                <a:solidFill>
                  <a:srgbClr val="C00000"/>
                </a:solidFill>
              </a:rPr>
              <a:t>, o revolving </a:t>
            </a:r>
            <a:r>
              <a:rPr lang="it-IT" sz="1800" i="1" dirty="0" err="1">
                <a:solidFill>
                  <a:srgbClr val="C00000"/>
                </a:solidFill>
              </a:rPr>
              <a:t>doors</a:t>
            </a:r>
            <a:r>
              <a:rPr lang="it-IT" sz="1800" i="1" dirty="0">
                <a:solidFill>
                  <a:schemeClr val="tx1">
                    <a:lumMod val="75000"/>
                    <a:lumOff val="25000"/>
                  </a:schemeClr>
                </a:solidFill>
              </a:rPr>
              <a:t>, è stato introdotto nel nostro ordinamento nel 2012 dalla legge Severino, per impedire che un dipendente pubblico possa sfruttare la propria posizione all’interno di un’amministrazione per ottenere un incarico presso un’impresa o un soggetto privato verso cui ha esercitato poteri autoritativi o negoziali</a:t>
            </a:r>
          </a:p>
          <a:p>
            <a:pPr algn="just"/>
            <a:r>
              <a:rPr lang="it-IT" sz="1800" i="1" dirty="0">
                <a:solidFill>
                  <a:schemeClr val="tx1">
                    <a:lumMod val="75000"/>
                    <a:lumOff val="25000"/>
                  </a:schemeClr>
                </a:solidFill>
              </a:rPr>
              <a:t>Nello specifico è prevista l’apposizione di un </a:t>
            </a:r>
            <a:r>
              <a:rPr lang="it-IT" sz="1800" i="1" dirty="0">
                <a:solidFill>
                  <a:srgbClr val="C00000"/>
                </a:solidFill>
              </a:rPr>
              <a:t>vincolo ai dipendenti dell’amministrazione pubblica nei tre anni successivi alla cessazione del rapporto di lavoro</a:t>
            </a:r>
            <a:r>
              <a:rPr lang="it-IT" sz="1800" i="1" dirty="0">
                <a:solidFill>
                  <a:schemeClr val="tx1">
                    <a:lumMod val="75000"/>
                    <a:lumOff val="25000"/>
                  </a:schemeClr>
                </a:solidFill>
              </a:rPr>
              <a:t>, vietando loro di svolgere attività lavorativa o professionale presso soggetti privati destinatari dell’attività della Pubblica Amministrazione svolta attraverso i medesimi poteri, nei tre anni di servizio precedenti</a:t>
            </a:r>
          </a:p>
          <a:p>
            <a:pPr algn="just"/>
            <a:r>
              <a:rPr lang="it-IT" sz="1800" i="1" dirty="0">
                <a:solidFill>
                  <a:schemeClr val="tx1">
                    <a:lumMod val="75000"/>
                    <a:lumOff val="25000"/>
                  </a:schemeClr>
                </a:solidFill>
              </a:rPr>
              <a:t>Viene, così, contrastato il fenomeno delle c.d. porte girevoli (revolving </a:t>
            </a:r>
            <a:r>
              <a:rPr lang="it-IT" sz="1800" i="1" dirty="0" err="1">
                <a:solidFill>
                  <a:schemeClr val="tx1">
                    <a:lumMod val="75000"/>
                    <a:lumOff val="25000"/>
                  </a:schemeClr>
                </a:solidFill>
              </a:rPr>
              <a:t>doors</a:t>
            </a:r>
            <a:r>
              <a:rPr lang="it-IT" sz="1800" i="1" dirty="0">
                <a:solidFill>
                  <a:schemeClr val="tx1">
                    <a:lumMod val="75000"/>
                    <a:lumOff val="25000"/>
                  </a:schemeClr>
                </a:solidFill>
              </a:rPr>
              <a:t>), tramite cui un funzionario pubblico mira a precostituirsi un </a:t>
            </a:r>
            <a:r>
              <a:rPr lang="it-IT" sz="1800" i="1" dirty="0" err="1">
                <a:solidFill>
                  <a:schemeClr val="tx1">
                    <a:lumMod val="75000"/>
                    <a:lumOff val="25000"/>
                  </a:schemeClr>
                </a:solidFill>
              </a:rPr>
              <a:t>favor</a:t>
            </a:r>
            <a:r>
              <a:rPr lang="it-IT" sz="1800" i="1" dirty="0">
                <a:solidFill>
                  <a:schemeClr val="tx1">
                    <a:lumMod val="75000"/>
                    <a:lumOff val="25000"/>
                  </a:schemeClr>
                </a:solidFill>
              </a:rPr>
              <a:t> nei confronti di coloro che in futuro potrebbero conferirgli incarichi privati</a:t>
            </a:r>
          </a:p>
        </p:txBody>
      </p:sp>
      <p:pic>
        <p:nvPicPr>
          <p:cNvPr id="4" name="Immagine 3" descr="Immagine che contiene testo, Carattere, logo, Elementi grafici&#10;&#10;Descrizione generata automaticamente">
            <a:extLst>
              <a:ext uri="{FF2B5EF4-FFF2-40B4-BE49-F238E27FC236}">
                <a16:creationId xmlns:a16="http://schemas.microsoft.com/office/drawing/2014/main" id="{FB9A9E56-2A76-E9FC-0A5B-DCDDB16C4BF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59832" y="232922"/>
            <a:ext cx="1512168" cy="625347"/>
          </a:xfrm>
          <a:prstGeom prst="rect">
            <a:avLst/>
          </a:prstGeom>
        </p:spPr>
      </p:pic>
    </p:spTree>
    <p:extLst>
      <p:ext uri="{BB962C8B-B14F-4D97-AF65-F5344CB8AC3E}">
        <p14:creationId xmlns:p14="http://schemas.microsoft.com/office/powerpoint/2010/main" val="25661898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62000">
              <a:schemeClr val="bg1"/>
            </a:gs>
            <a:gs pos="85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1026" name="Picture 2" descr="Uer Academy - Per lo sviluppo delle professionalità">
            <a:extLst>
              <a:ext uri="{FF2B5EF4-FFF2-40B4-BE49-F238E27FC236}">
                <a16:creationId xmlns:a16="http://schemas.microsoft.com/office/drawing/2014/main" id="{FD5ED4A9-BDDB-41F2-8E47-0043F11284C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20072" y="149552"/>
            <a:ext cx="792088" cy="792088"/>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1">
            <a:extLst>
              <a:ext uri="{FF2B5EF4-FFF2-40B4-BE49-F238E27FC236}">
                <a16:creationId xmlns:a16="http://schemas.microsoft.com/office/drawing/2014/main" id="{2F8C4922-EBAA-43E3-AC62-801E5ABD1367}"/>
              </a:ext>
            </a:extLst>
          </p:cNvPr>
          <p:cNvSpPr>
            <a:spLocks noGrp="1"/>
          </p:cNvSpPr>
          <p:nvPr>
            <p:ph type="title"/>
          </p:nvPr>
        </p:nvSpPr>
        <p:spPr>
          <a:xfrm>
            <a:off x="0" y="941639"/>
            <a:ext cx="9144000" cy="975193"/>
          </a:xfrm>
        </p:spPr>
        <p:txBody>
          <a:bodyPr>
            <a:normAutofit/>
          </a:bodyPr>
          <a:lstStyle/>
          <a:p>
            <a:pPr algn="ctr"/>
            <a:r>
              <a:rPr lang="it-IT" sz="3000" dirty="0"/>
              <a:t>La regolamentazione anticorruzione della l. 190/2012</a:t>
            </a:r>
            <a:br>
              <a:rPr lang="it-IT" sz="3200" dirty="0"/>
            </a:br>
            <a:r>
              <a:rPr lang="it-IT" sz="1800" dirty="0"/>
              <a:t>Violazione del divieto di revolving </a:t>
            </a:r>
            <a:r>
              <a:rPr lang="it-IT" sz="1800" dirty="0" err="1"/>
              <a:t>doors</a:t>
            </a:r>
            <a:endParaRPr lang="it-IT" sz="1800" dirty="0"/>
          </a:p>
        </p:txBody>
      </p:sp>
      <p:sp>
        <p:nvSpPr>
          <p:cNvPr id="3" name="Segnaposto contenuto 2">
            <a:extLst>
              <a:ext uri="{FF2B5EF4-FFF2-40B4-BE49-F238E27FC236}">
                <a16:creationId xmlns:a16="http://schemas.microsoft.com/office/drawing/2014/main" id="{FCD9E743-2AD5-4F71-A0A9-09DD81384FD3}"/>
              </a:ext>
            </a:extLst>
          </p:cNvPr>
          <p:cNvSpPr>
            <a:spLocks noGrp="1"/>
          </p:cNvSpPr>
          <p:nvPr>
            <p:ph idx="1"/>
          </p:nvPr>
        </p:nvSpPr>
        <p:spPr>
          <a:xfrm>
            <a:off x="457200" y="2195250"/>
            <a:ext cx="8229600" cy="4546118"/>
          </a:xfrm>
        </p:spPr>
        <p:txBody>
          <a:bodyPr/>
          <a:lstStyle/>
          <a:p>
            <a:pPr algn="just"/>
            <a:r>
              <a:rPr lang="it-IT" sz="1800" i="1" dirty="0">
                <a:solidFill>
                  <a:schemeClr val="tx1">
                    <a:lumMod val="75000"/>
                    <a:lumOff val="25000"/>
                  </a:schemeClr>
                </a:solidFill>
              </a:rPr>
              <a:t> Come chiarito dall’ANAC, l’intenzione del legislatore è tesa a contenere il fenomeno corruttivo connesso al conflitto d’interessi, ed in particolare ad un impiego privato del dipendente, successivo ad un rapporto di lavoro nella P.A.</a:t>
            </a:r>
          </a:p>
          <a:p>
            <a:pPr algn="just"/>
            <a:r>
              <a:rPr lang="it-IT" sz="1800" i="1" dirty="0">
                <a:solidFill>
                  <a:schemeClr val="tx1">
                    <a:lumMod val="75000"/>
                    <a:lumOff val="25000"/>
                  </a:schemeClr>
                </a:solidFill>
              </a:rPr>
              <a:t>Il divieto colpisce non solo il dirigente, ma qualsivoglia funzionario o dipendente con poteri discrezionali o che possa comunque incidere nel procedimento amministrativo, e si applica a far data dalla cessazione dell’incarico pubblico</a:t>
            </a:r>
          </a:p>
          <a:p>
            <a:pPr algn="just"/>
            <a:r>
              <a:rPr lang="it-IT" sz="1800" i="1" dirty="0">
                <a:solidFill>
                  <a:schemeClr val="tx1">
                    <a:lumMod val="75000"/>
                    <a:lumOff val="25000"/>
                  </a:schemeClr>
                </a:solidFill>
              </a:rPr>
              <a:t>La violazione del divieto di revolving </a:t>
            </a:r>
            <a:r>
              <a:rPr lang="it-IT" sz="1800" i="1" dirty="0" err="1">
                <a:solidFill>
                  <a:schemeClr val="tx1">
                    <a:lumMod val="75000"/>
                    <a:lumOff val="25000"/>
                  </a:schemeClr>
                </a:solidFill>
              </a:rPr>
              <a:t>doors</a:t>
            </a:r>
            <a:r>
              <a:rPr lang="it-IT" sz="1800" i="1" dirty="0">
                <a:solidFill>
                  <a:schemeClr val="tx1">
                    <a:lumMod val="75000"/>
                    <a:lumOff val="25000"/>
                  </a:schemeClr>
                </a:solidFill>
              </a:rPr>
              <a:t> ha come conseguenza la nullità dei contratti ed incarichi conferiti, ed è fatto divieto ai soggetti privati che li hanno conclusi o conferiti di contrattare con le pubbliche amministrazioni per i successivi tre anni con obbligo di restituzione dei compensi eventualmente percepiti</a:t>
            </a:r>
          </a:p>
        </p:txBody>
      </p:sp>
      <p:sp>
        <p:nvSpPr>
          <p:cNvPr id="6" name="Rettangolo con angoli arrotondati 5">
            <a:extLst>
              <a:ext uri="{FF2B5EF4-FFF2-40B4-BE49-F238E27FC236}">
                <a16:creationId xmlns:a16="http://schemas.microsoft.com/office/drawing/2014/main" id="{DC72FDB0-2365-4B81-B562-B9A05272F07F}"/>
              </a:ext>
            </a:extLst>
          </p:cNvPr>
          <p:cNvSpPr/>
          <p:nvPr/>
        </p:nvSpPr>
        <p:spPr>
          <a:xfrm>
            <a:off x="457200" y="5852300"/>
            <a:ext cx="1810544" cy="601035"/>
          </a:xfrm>
          <a:prstGeom prst="roundRect">
            <a:avLst/>
          </a:prstGeom>
          <a:solidFill>
            <a:schemeClr val="bg1">
              <a:lumMod val="6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b="1" dirty="0"/>
              <a:t>Dipendente della P.A. </a:t>
            </a:r>
            <a:r>
              <a:rPr lang="it-IT" sz="1200" dirty="0"/>
              <a:t>alla cessazione del rapporto di lavoro</a:t>
            </a:r>
          </a:p>
        </p:txBody>
      </p:sp>
      <p:cxnSp>
        <p:nvCxnSpPr>
          <p:cNvPr id="5" name="Connettore 2 4">
            <a:extLst>
              <a:ext uri="{FF2B5EF4-FFF2-40B4-BE49-F238E27FC236}">
                <a16:creationId xmlns:a16="http://schemas.microsoft.com/office/drawing/2014/main" id="{48A02B76-2391-4D71-A86A-C47B4E6356E1}"/>
              </a:ext>
            </a:extLst>
          </p:cNvPr>
          <p:cNvCxnSpPr>
            <a:cxnSpLocks/>
            <a:stCxn id="6" idx="3"/>
            <a:endCxn id="13" idx="1"/>
          </p:cNvCxnSpPr>
          <p:nvPr/>
        </p:nvCxnSpPr>
        <p:spPr>
          <a:xfrm>
            <a:off x="2267744" y="6152818"/>
            <a:ext cx="96176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1" name="CasellaDiTesto 10">
            <a:extLst>
              <a:ext uri="{FF2B5EF4-FFF2-40B4-BE49-F238E27FC236}">
                <a16:creationId xmlns:a16="http://schemas.microsoft.com/office/drawing/2014/main" id="{2120CBEA-E7B0-4566-AFFA-1BF8D937D1A7}"/>
              </a:ext>
            </a:extLst>
          </p:cNvPr>
          <p:cNvSpPr txBox="1"/>
          <p:nvPr/>
        </p:nvSpPr>
        <p:spPr>
          <a:xfrm>
            <a:off x="2423491" y="5875817"/>
            <a:ext cx="699103" cy="276999"/>
          </a:xfrm>
          <a:prstGeom prst="rect">
            <a:avLst/>
          </a:prstGeom>
          <a:noFill/>
        </p:spPr>
        <p:txBody>
          <a:bodyPr wrap="square" rtlCol="0">
            <a:spAutoFit/>
          </a:bodyPr>
          <a:lstStyle/>
          <a:p>
            <a:r>
              <a:rPr lang="it-IT" sz="1200" dirty="0"/>
              <a:t>divieto</a:t>
            </a:r>
          </a:p>
        </p:txBody>
      </p:sp>
      <p:sp>
        <p:nvSpPr>
          <p:cNvPr id="13" name="Rettangolo con angoli arrotondati 12">
            <a:extLst>
              <a:ext uri="{FF2B5EF4-FFF2-40B4-BE49-F238E27FC236}">
                <a16:creationId xmlns:a16="http://schemas.microsoft.com/office/drawing/2014/main" id="{38075136-69B9-47F9-A9A8-D0580D5F1E52}"/>
              </a:ext>
            </a:extLst>
          </p:cNvPr>
          <p:cNvSpPr/>
          <p:nvPr/>
        </p:nvSpPr>
        <p:spPr>
          <a:xfrm>
            <a:off x="3229508" y="5852300"/>
            <a:ext cx="2998676" cy="601035"/>
          </a:xfrm>
          <a:prstGeom prst="roundRect">
            <a:avLst/>
          </a:prstGeom>
          <a:solidFill>
            <a:schemeClr val="bg1">
              <a:lumMod val="6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sz="1200" dirty="0"/>
              <a:t>Per i successivi 3 anni di lavorare presso soggetti privati destinatari dell’attività della Pubblica Amministrazione</a:t>
            </a:r>
          </a:p>
        </p:txBody>
      </p:sp>
      <p:cxnSp>
        <p:nvCxnSpPr>
          <p:cNvPr id="16" name="Connettore 2 15">
            <a:extLst>
              <a:ext uri="{FF2B5EF4-FFF2-40B4-BE49-F238E27FC236}">
                <a16:creationId xmlns:a16="http://schemas.microsoft.com/office/drawing/2014/main" id="{05752134-FF72-42DF-A3AA-6B867AE134A2}"/>
              </a:ext>
            </a:extLst>
          </p:cNvPr>
          <p:cNvCxnSpPr>
            <a:cxnSpLocks/>
          </p:cNvCxnSpPr>
          <p:nvPr/>
        </p:nvCxnSpPr>
        <p:spPr>
          <a:xfrm>
            <a:off x="6228184" y="6129300"/>
            <a:ext cx="93610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7" name="CasellaDiTesto 16">
            <a:extLst>
              <a:ext uri="{FF2B5EF4-FFF2-40B4-BE49-F238E27FC236}">
                <a16:creationId xmlns:a16="http://schemas.microsoft.com/office/drawing/2014/main" id="{A2880CCB-A819-49CA-9EA6-4FEAEB4EC024}"/>
              </a:ext>
            </a:extLst>
          </p:cNvPr>
          <p:cNvSpPr txBox="1"/>
          <p:nvPr/>
        </p:nvSpPr>
        <p:spPr>
          <a:xfrm>
            <a:off x="6358271" y="5875818"/>
            <a:ext cx="699103" cy="276999"/>
          </a:xfrm>
          <a:prstGeom prst="rect">
            <a:avLst/>
          </a:prstGeom>
          <a:noFill/>
        </p:spPr>
        <p:txBody>
          <a:bodyPr wrap="square" rtlCol="0">
            <a:spAutoFit/>
          </a:bodyPr>
          <a:lstStyle/>
          <a:p>
            <a:r>
              <a:rPr lang="it-IT" sz="1200" dirty="0"/>
              <a:t>effetto</a:t>
            </a:r>
          </a:p>
        </p:txBody>
      </p:sp>
      <p:sp>
        <p:nvSpPr>
          <p:cNvPr id="18" name="Rettangolo con angoli arrotondati 17">
            <a:extLst>
              <a:ext uri="{FF2B5EF4-FFF2-40B4-BE49-F238E27FC236}">
                <a16:creationId xmlns:a16="http://schemas.microsoft.com/office/drawing/2014/main" id="{E0640815-E0FB-4E90-BC34-0207C0187B9C}"/>
              </a:ext>
            </a:extLst>
          </p:cNvPr>
          <p:cNvSpPr/>
          <p:nvPr/>
        </p:nvSpPr>
        <p:spPr>
          <a:xfrm>
            <a:off x="7187462" y="5852300"/>
            <a:ext cx="1499338" cy="601035"/>
          </a:xfrm>
          <a:prstGeom prst="roundRect">
            <a:avLst/>
          </a:prstGeom>
          <a:solidFill>
            <a:schemeClr val="bg1">
              <a:lumMod val="6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Nullità dei contratti e incarichi conferiti</a:t>
            </a:r>
          </a:p>
        </p:txBody>
      </p:sp>
      <p:pic>
        <p:nvPicPr>
          <p:cNvPr id="4" name="Immagine 3" descr="Immagine che contiene testo, Carattere, logo, Elementi grafici&#10;&#10;Descrizione generata automaticamente">
            <a:extLst>
              <a:ext uri="{FF2B5EF4-FFF2-40B4-BE49-F238E27FC236}">
                <a16:creationId xmlns:a16="http://schemas.microsoft.com/office/drawing/2014/main" id="{FF558ACF-08A7-EA77-8E92-155B64898E9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94923" y="232922"/>
            <a:ext cx="1512168" cy="625347"/>
          </a:xfrm>
          <a:prstGeom prst="rect">
            <a:avLst/>
          </a:prstGeom>
        </p:spPr>
      </p:pic>
    </p:spTree>
    <p:extLst>
      <p:ext uri="{BB962C8B-B14F-4D97-AF65-F5344CB8AC3E}">
        <p14:creationId xmlns:p14="http://schemas.microsoft.com/office/powerpoint/2010/main" val="6014075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62000">
              <a:schemeClr val="bg1"/>
            </a:gs>
            <a:gs pos="85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1026" name="Picture 2" descr="Uer Academy - Per lo sviluppo delle professionalità">
            <a:extLst>
              <a:ext uri="{FF2B5EF4-FFF2-40B4-BE49-F238E27FC236}">
                <a16:creationId xmlns:a16="http://schemas.microsoft.com/office/drawing/2014/main" id="{FD5ED4A9-BDDB-41F2-8E47-0043F11284C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20072" y="149552"/>
            <a:ext cx="792088" cy="792088"/>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1">
            <a:extLst>
              <a:ext uri="{FF2B5EF4-FFF2-40B4-BE49-F238E27FC236}">
                <a16:creationId xmlns:a16="http://schemas.microsoft.com/office/drawing/2014/main" id="{2F8C4922-EBAA-43E3-AC62-801E5ABD1367}"/>
              </a:ext>
            </a:extLst>
          </p:cNvPr>
          <p:cNvSpPr>
            <a:spLocks noGrp="1"/>
          </p:cNvSpPr>
          <p:nvPr>
            <p:ph type="title"/>
          </p:nvPr>
        </p:nvSpPr>
        <p:spPr>
          <a:xfrm>
            <a:off x="0" y="941639"/>
            <a:ext cx="9144000" cy="975193"/>
          </a:xfrm>
        </p:spPr>
        <p:txBody>
          <a:bodyPr>
            <a:normAutofit/>
          </a:bodyPr>
          <a:lstStyle/>
          <a:p>
            <a:pPr algn="ctr"/>
            <a:r>
              <a:rPr lang="it-IT" sz="3000" dirty="0"/>
              <a:t>La regolamentazione anticorruzione della l. 190/2012</a:t>
            </a:r>
            <a:br>
              <a:rPr lang="it-IT" sz="3200" dirty="0"/>
            </a:br>
            <a:r>
              <a:rPr lang="it-IT" sz="1800" dirty="0"/>
              <a:t>Violazione del divieto di revolving </a:t>
            </a:r>
            <a:r>
              <a:rPr lang="it-IT" sz="1800" dirty="0" err="1"/>
              <a:t>doors</a:t>
            </a:r>
            <a:endParaRPr lang="it-IT" sz="1800" dirty="0"/>
          </a:p>
        </p:txBody>
      </p:sp>
      <p:sp>
        <p:nvSpPr>
          <p:cNvPr id="3" name="Segnaposto contenuto 2">
            <a:extLst>
              <a:ext uri="{FF2B5EF4-FFF2-40B4-BE49-F238E27FC236}">
                <a16:creationId xmlns:a16="http://schemas.microsoft.com/office/drawing/2014/main" id="{FCD9E743-2AD5-4F71-A0A9-09DD81384FD3}"/>
              </a:ext>
            </a:extLst>
          </p:cNvPr>
          <p:cNvSpPr>
            <a:spLocks noGrp="1"/>
          </p:cNvSpPr>
          <p:nvPr>
            <p:ph idx="1"/>
          </p:nvPr>
        </p:nvSpPr>
        <p:spPr>
          <a:xfrm>
            <a:off x="457200" y="2195250"/>
            <a:ext cx="8229600" cy="4546118"/>
          </a:xfrm>
        </p:spPr>
        <p:txBody>
          <a:bodyPr/>
          <a:lstStyle/>
          <a:p>
            <a:pPr algn="just"/>
            <a:r>
              <a:rPr lang="it-IT" sz="1800" i="1" dirty="0">
                <a:solidFill>
                  <a:schemeClr val="tx1">
                    <a:lumMod val="75000"/>
                    <a:lumOff val="25000"/>
                  </a:schemeClr>
                </a:solidFill>
              </a:rPr>
              <a:t>Legge n. 190 del 6 novembre 2012 che introduce </a:t>
            </a:r>
            <a:r>
              <a:rPr lang="en-US" sz="1800" i="1" dirty="0" err="1">
                <a:solidFill>
                  <a:schemeClr val="tx1">
                    <a:lumMod val="75000"/>
                    <a:lumOff val="25000"/>
                  </a:schemeClr>
                </a:solidFill>
              </a:rPr>
              <a:t>il</a:t>
            </a:r>
            <a:r>
              <a:rPr lang="en-US" sz="1800" i="1" dirty="0">
                <a:solidFill>
                  <a:schemeClr val="tx1">
                    <a:lumMod val="75000"/>
                    <a:lumOff val="25000"/>
                  </a:schemeClr>
                </a:solidFill>
              </a:rPr>
              <a:t> comma 16 </a:t>
            </a:r>
            <a:r>
              <a:rPr lang="en-US" sz="1800" i="1" dirty="0" err="1">
                <a:solidFill>
                  <a:schemeClr val="tx1">
                    <a:lumMod val="75000"/>
                    <a:lumOff val="25000"/>
                  </a:schemeClr>
                </a:solidFill>
              </a:rPr>
              <a:t>ter</a:t>
            </a:r>
            <a:r>
              <a:rPr lang="en-US" sz="1800" i="1" dirty="0">
                <a:solidFill>
                  <a:schemeClr val="tx1">
                    <a:lumMod val="75000"/>
                    <a:lumOff val="25000"/>
                  </a:schemeClr>
                </a:solidFill>
              </a:rPr>
              <a:t> </a:t>
            </a:r>
            <a:r>
              <a:rPr lang="en-US" sz="1800" i="1" dirty="0" err="1">
                <a:solidFill>
                  <a:schemeClr val="tx1">
                    <a:lumMod val="75000"/>
                    <a:lumOff val="25000"/>
                  </a:schemeClr>
                </a:solidFill>
              </a:rPr>
              <a:t>all’articolo</a:t>
            </a:r>
            <a:r>
              <a:rPr lang="en-US" sz="1800" i="1" dirty="0">
                <a:solidFill>
                  <a:schemeClr val="tx1">
                    <a:lumMod val="75000"/>
                    <a:lumOff val="25000"/>
                  </a:schemeClr>
                </a:solidFill>
              </a:rPr>
              <a:t> 53 del </a:t>
            </a:r>
            <a:r>
              <a:rPr lang="en-US" sz="1800" i="1" dirty="0" err="1">
                <a:solidFill>
                  <a:schemeClr val="tx1">
                    <a:lumMod val="75000"/>
                    <a:lumOff val="25000"/>
                  </a:schemeClr>
                </a:solidFill>
              </a:rPr>
              <a:t>D.lgs</a:t>
            </a:r>
            <a:r>
              <a:rPr lang="en-US" sz="1800" i="1" dirty="0">
                <a:solidFill>
                  <a:schemeClr val="tx1">
                    <a:lumMod val="75000"/>
                    <a:lumOff val="25000"/>
                  </a:schemeClr>
                </a:solidFill>
              </a:rPr>
              <a:t>. n. 165/2001, </a:t>
            </a:r>
            <a:r>
              <a:rPr lang="en-US" sz="1800" i="1" dirty="0" err="1">
                <a:solidFill>
                  <a:schemeClr val="tx1">
                    <a:lumMod val="75000"/>
                    <a:lumOff val="25000"/>
                  </a:schemeClr>
                </a:solidFill>
              </a:rPr>
              <a:t>il</a:t>
            </a:r>
            <a:r>
              <a:rPr lang="en-US" sz="1800" i="1" dirty="0">
                <a:solidFill>
                  <a:schemeClr val="tx1">
                    <a:lumMod val="75000"/>
                    <a:lumOff val="25000"/>
                  </a:schemeClr>
                </a:solidFill>
              </a:rPr>
              <a:t> quale dispone </a:t>
            </a:r>
            <a:r>
              <a:rPr lang="en-US" sz="1800" i="1" dirty="0" err="1">
                <a:solidFill>
                  <a:schemeClr val="tx1">
                    <a:lumMod val="75000"/>
                    <a:lumOff val="25000"/>
                  </a:schemeClr>
                </a:solidFill>
              </a:rPr>
              <a:t>che</a:t>
            </a:r>
            <a:r>
              <a:rPr lang="en-US" sz="1800" i="1" dirty="0">
                <a:solidFill>
                  <a:schemeClr val="tx1">
                    <a:lumMod val="75000"/>
                    <a:lumOff val="25000"/>
                  </a:schemeClr>
                </a:solidFill>
              </a:rPr>
              <a:t>: </a:t>
            </a:r>
          </a:p>
          <a:p>
            <a:pPr algn="just"/>
            <a:r>
              <a:rPr lang="en-US" sz="1800" i="1" dirty="0">
                <a:solidFill>
                  <a:schemeClr val="tx1">
                    <a:lumMod val="75000"/>
                    <a:lumOff val="25000"/>
                  </a:schemeClr>
                </a:solidFill>
              </a:rPr>
              <a:t>“I </a:t>
            </a:r>
            <a:r>
              <a:rPr lang="en-US" sz="1800" i="1" dirty="0" err="1">
                <a:solidFill>
                  <a:schemeClr val="tx1">
                    <a:lumMod val="75000"/>
                    <a:lumOff val="25000"/>
                  </a:schemeClr>
                </a:solidFill>
              </a:rPr>
              <a:t>dipendenti</a:t>
            </a:r>
            <a:r>
              <a:rPr lang="en-US" sz="1800" i="1" dirty="0">
                <a:solidFill>
                  <a:schemeClr val="tx1">
                    <a:lumMod val="75000"/>
                    <a:lumOff val="25000"/>
                  </a:schemeClr>
                </a:solidFill>
              </a:rPr>
              <a:t> </a:t>
            </a:r>
            <a:r>
              <a:rPr lang="en-US" sz="1800" i="1" dirty="0" err="1">
                <a:solidFill>
                  <a:schemeClr val="tx1">
                    <a:lumMod val="75000"/>
                    <a:lumOff val="25000"/>
                  </a:schemeClr>
                </a:solidFill>
              </a:rPr>
              <a:t>che</a:t>
            </a:r>
            <a:r>
              <a:rPr lang="en-US" sz="1800" i="1" dirty="0">
                <a:solidFill>
                  <a:schemeClr val="tx1">
                    <a:lumMod val="75000"/>
                    <a:lumOff val="25000"/>
                  </a:schemeClr>
                </a:solidFill>
              </a:rPr>
              <a:t>, </a:t>
            </a:r>
            <a:r>
              <a:rPr lang="en-US" sz="1800" i="1" dirty="0" err="1">
                <a:solidFill>
                  <a:schemeClr val="tx1">
                    <a:lumMod val="75000"/>
                    <a:lumOff val="25000"/>
                  </a:schemeClr>
                </a:solidFill>
              </a:rPr>
              <a:t>negli</a:t>
            </a:r>
            <a:r>
              <a:rPr lang="en-US" sz="1800" i="1" dirty="0">
                <a:solidFill>
                  <a:schemeClr val="tx1">
                    <a:lumMod val="75000"/>
                    <a:lumOff val="25000"/>
                  </a:schemeClr>
                </a:solidFill>
              </a:rPr>
              <a:t> </a:t>
            </a:r>
            <a:r>
              <a:rPr lang="en-US" sz="1800" i="1" dirty="0" err="1">
                <a:solidFill>
                  <a:schemeClr val="tx1">
                    <a:lumMod val="75000"/>
                    <a:lumOff val="25000"/>
                  </a:schemeClr>
                </a:solidFill>
              </a:rPr>
              <a:t>ultimi</a:t>
            </a:r>
            <a:r>
              <a:rPr lang="en-US" sz="1800" i="1" dirty="0">
                <a:solidFill>
                  <a:schemeClr val="tx1">
                    <a:lumMod val="75000"/>
                    <a:lumOff val="25000"/>
                  </a:schemeClr>
                </a:solidFill>
              </a:rPr>
              <a:t> </a:t>
            </a:r>
            <a:r>
              <a:rPr lang="en-US" sz="1800" i="1" dirty="0" err="1">
                <a:solidFill>
                  <a:schemeClr val="tx1">
                    <a:lumMod val="75000"/>
                    <a:lumOff val="25000"/>
                  </a:schemeClr>
                </a:solidFill>
              </a:rPr>
              <a:t>tre</a:t>
            </a:r>
            <a:r>
              <a:rPr lang="en-US" sz="1800" i="1" dirty="0">
                <a:solidFill>
                  <a:schemeClr val="tx1">
                    <a:lumMod val="75000"/>
                    <a:lumOff val="25000"/>
                  </a:schemeClr>
                </a:solidFill>
              </a:rPr>
              <a:t> </a:t>
            </a:r>
            <a:r>
              <a:rPr lang="en-US" sz="1800" i="1" dirty="0" err="1">
                <a:solidFill>
                  <a:schemeClr val="tx1">
                    <a:lumMod val="75000"/>
                    <a:lumOff val="25000"/>
                  </a:schemeClr>
                </a:solidFill>
              </a:rPr>
              <a:t>anni</a:t>
            </a:r>
            <a:r>
              <a:rPr lang="en-US" sz="1800" i="1" dirty="0">
                <a:solidFill>
                  <a:schemeClr val="tx1">
                    <a:lumMod val="75000"/>
                    <a:lumOff val="25000"/>
                  </a:schemeClr>
                </a:solidFill>
              </a:rPr>
              <a:t> di </a:t>
            </a:r>
            <a:r>
              <a:rPr lang="en-US" sz="1800" i="1" dirty="0" err="1">
                <a:solidFill>
                  <a:schemeClr val="tx1">
                    <a:lumMod val="75000"/>
                    <a:lumOff val="25000"/>
                  </a:schemeClr>
                </a:solidFill>
              </a:rPr>
              <a:t>servizio</a:t>
            </a:r>
            <a:r>
              <a:rPr lang="en-US" sz="1800" i="1" dirty="0">
                <a:solidFill>
                  <a:schemeClr val="tx1">
                    <a:lumMod val="75000"/>
                    <a:lumOff val="25000"/>
                  </a:schemeClr>
                </a:solidFill>
              </a:rPr>
              <a:t>, </a:t>
            </a:r>
            <a:r>
              <a:rPr lang="en-US" sz="1800" i="1" dirty="0" err="1">
                <a:solidFill>
                  <a:schemeClr val="tx1">
                    <a:lumMod val="75000"/>
                    <a:lumOff val="25000"/>
                  </a:schemeClr>
                </a:solidFill>
              </a:rPr>
              <a:t>hanno</a:t>
            </a:r>
            <a:r>
              <a:rPr lang="en-US" sz="1800" i="1" dirty="0">
                <a:solidFill>
                  <a:schemeClr val="tx1">
                    <a:lumMod val="75000"/>
                    <a:lumOff val="25000"/>
                  </a:schemeClr>
                </a:solidFill>
              </a:rPr>
              <a:t> </a:t>
            </a:r>
            <a:r>
              <a:rPr lang="en-US" sz="1800" i="1" dirty="0" err="1">
                <a:solidFill>
                  <a:schemeClr val="tx1">
                    <a:lumMod val="75000"/>
                    <a:lumOff val="25000"/>
                  </a:schemeClr>
                </a:solidFill>
              </a:rPr>
              <a:t>esercitato</a:t>
            </a:r>
            <a:r>
              <a:rPr lang="en-US" sz="1800" i="1" dirty="0">
                <a:solidFill>
                  <a:schemeClr val="tx1">
                    <a:lumMod val="75000"/>
                    <a:lumOff val="25000"/>
                  </a:schemeClr>
                </a:solidFill>
              </a:rPr>
              <a:t> </a:t>
            </a:r>
            <a:r>
              <a:rPr lang="en-US" sz="1800" i="1" dirty="0" err="1">
                <a:solidFill>
                  <a:schemeClr val="tx1">
                    <a:lumMod val="75000"/>
                    <a:lumOff val="25000"/>
                  </a:schemeClr>
                </a:solidFill>
              </a:rPr>
              <a:t>poteri</a:t>
            </a:r>
            <a:r>
              <a:rPr lang="en-US" sz="1800" i="1" dirty="0">
                <a:solidFill>
                  <a:schemeClr val="tx1">
                    <a:lumMod val="75000"/>
                    <a:lumOff val="25000"/>
                  </a:schemeClr>
                </a:solidFill>
              </a:rPr>
              <a:t> </a:t>
            </a:r>
            <a:r>
              <a:rPr lang="en-US" sz="1800" i="1" dirty="0" err="1">
                <a:solidFill>
                  <a:schemeClr val="tx1">
                    <a:lumMod val="75000"/>
                    <a:lumOff val="25000"/>
                  </a:schemeClr>
                </a:solidFill>
              </a:rPr>
              <a:t>autoritativi</a:t>
            </a:r>
            <a:r>
              <a:rPr lang="en-US" sz="1800" i="1" dirty="0">
                <a:solidFill>
                  <a:schemeClr val="tx1">
                    <a:lumMod val="75000"/>
                    <a:lumOff val="25000"/>
                  </a:schemeClr>
                </a:solidFill>
              </a:rPr>
              <a:t> o </a:t>
            </a:r>
            <a:r>
              <a:rPr lang="en-US" sz="1800" i="1" dirty="0" err="1">
                <a:solidFill>
                  <a:schemeClr val="tx1">
                    <a:lumMod val="75000"/>
                    <a:lumOff val="25000"/>
                  </a:schemeClr>
                </a:solidFill>
              </a:rPr>
              <a:t>negoziali</a:t>
            </a:r>
            <a:r>
              <a:rPr lang="en-US" sz="1800" i="1" dirty="0">
                <a:solidFill>
                  <a:schemeClr val="tx1">
                    <a:lumMod val="75000"/>
                    <a:lumOff val="25000"/>
                  </a:schemeClr>
                </a:solidFill>
              </a:rPr>
              <a:t> per </a:t>
            </a:r>
            <a:r>
              <a:rPr lang="en-US" sz="1800" i="1" dirty="0" err="1">
                <a:solidFill>
                  <a:schemeClr val="tx1">
                    <a:lumMod val="75000"/>
                    <a:lumOff val="25000"/>
                  </a:schemeClr>
                </a:solidFill>
              </a:rPr>
              <a:t>conto</a:t>
            </a:r>
            <a:r>
              <a:rPr lang="en-US" sz="1800" i="1" dirty="0">
                <a:solidFill>
                  <a:schemeClr val="tx1">
                    <a:lumMod val="75000"/>
                    <a:lumOff val="25000"/>
                  </a:schemeClr>
                </a:solidFill>
              </a:rPr>
              <a:t> </a:t>
            </a:r>
            <a:r>
              <a:rPr lang="en-US" sz="1800" i="1" dirty="0" err="1">
                <a:solidFill>
                  <a:schemeClr val="tx1">
                    <a:lumMod val="75000"/>
                    <a:lumOff val="25000"/>
                  </a:schemeClr>
                </a:solidFill>
              </a:rPr>
              <a:t>delle</a:t>
            </a:r>
            <a:r>
              <a:rPr lang="en-US" sz="1800" i="1" dirty="0">
                <a:solidFill>
                  <a:schemeClr val="tx1">
                    <a:lumMod val="75000"/>
                    <a:lumOff val="25000"/>
                  </a:schemeClr>
                </a:solidFill>
              </a:rPr>
              <a:t> </a:t>
            </a:r>
            <a:r>
              <a:rPr lang="en-US" sz="1800" i="1" dirty="0" err="1">
                <a:solidFill>
                  <a:schemeClr val="tx1">
                    <a:lumMod val="75000"/>
                    <a:lumOff val="25000"/>
                  </a:schemeClr>
                </a:solidFill>
              </a:rPr>
              <a:t>pubbliche</a:t>
            </a:r>
            <a:r>
              <a:rPr lang="en-US" sz="1800" i="1" dirty="0">
                <a:solidFill>
                  <a:schemeClr val="tx1">
                    <a:lumMod val="75000"/>
                    <a:lumOff val="25000"/>
                  </a:schemeClr>
                </a:solidFill>
              </a:rPr>
              <a:t> </a:t>
            </a:r>
            <a:r>
              <a:rPr lang="en-US" sz="1800" i="1" dirty="0" err="1">
                <a:solidFill>
                  <a:schemeClr val="tx1">
                    <a:lumMod val="75000"/>
                    <a:lumOff val="25000"/>
                  </a:schemeClr>
                </a:solidFill>
              </a:rPr>
              <a:t>amministrazioni</a:t>
            </a:r>
            <a:r>
              <a:rPr lang="en-US" sz="1800" i="1" dirty="0">
                <a:solidFill>
                  <a:schemeClr val="tx1">
                    <a:lumMod val="75000"/>
                    <a:lumOff val="25000"/>
                  </a:schemeClr>
                </a:solidFill>
              </a:rPr>
              <a:t> di cui </a:t>
            </a:r>
            <a:r>
              <a:rPr lang="en-US" sz="1800" i="1" dirty="0" err="1">
                <a:solidFill>
                  <a:schemeClr val="tx1">
                    <a:lumMod val="75000"/>
                    <a:lumOff val="25000"/>
                  </a:schemeClr>
                </a:solidFill>
              </a:rPr>
              <a:t>all’art</a:t>
            </a:r>
            <a:r>
              <a:rPr lang="en-US" sz="1800" i="1" dirty="0">
                <a:solidFill>
                  <a:schemeClr val="tx1">
                    <a:lumMod val="75000"/>
                    <a:lumOff val="25000"/>
                  </a:schemeClr>
                </a:solidFill>
              </a:rPr>
              <a:t>. 1 comma 2 non </a:t>
            </a:r>
            <a:r>
              <a:rPr lang="en-US" sz="1800" i="1" dirty="0" err="1">
                <a:solidFill>
                  <a:schemeClr val="tx1">
                    <a:lumMod val="75000"/>
                    <a:lumOff val="25000"/>
                  </a:schemeClr>
                </a:solidFill>
              </a:rPr>
              <a:t>possono</a:t>
            </a:r>
            <a:r>
              <a:rPr lang="en-US" sz="1800" i="1" dirty="0">
                <a:solidFill>
                  <a:schemeClr val="tx1">
                    <a:lumMod val="75000"/>
                    <a:lumOff val="25000"/>
                  </a:schemeClr>
                </a:solidFill>
              </a:rPr>
              <a:t> </a:t>
            </a:r>
            <a:r>
              <a:rPr lang="en-US" sz="1800" i="1" dirty="0" err="1">
                <a:solidFill>
                  <a:schemeClr val="tx1">
                    <a:lumMod val="75000"/>
                    <a:lumOff val="25000"/>
                  </a:schemeClr>
                </a:solidFill>
              </a:rPr>
              <a:t>svolgere</a:t>
            </a:r>
            <a:r>
              <a:rPr lang="en-US" sz="1800" i="1" dirty="0">
                <a:solidFill>
                  <a:schemeClr val="tx1">
                    <a:lumMod val="75000"/>
                    <a:lumOff val="25000"/>
                  </a:schemeClr>
                </a:solidFill>
              </a:rPr>
              <a:t>, </a:t>
            </a:r>
            <a:r>
              <a:rPr lang="en-US" sz="1800" i="1" dirty="0" err="1">
                <a:solidFill>
                  <a:schemeClr val="tx1">
                    <a:lumMod val="75000"/>
                    <a:lumOff val="25000"/>
                  </a:schemeClr>
                </a:solidFill>
              </a:rPr>
              <a:t>nei</a:t>
            </a:r>
            <a:r>
              <a:rPr lang="en-US" sz="1800" i="1" dirty="0">
                <a:solidFill>
                  <a:schemeClr val="tx1">
                    <a:lumMod val="75000"/>
                    <a:lumOff val="25000"/>
                  </a:schemeClr>
                </a:solidFill>
              </a:rPr>
              <a:t> </a:t>
            </a:r>
            <a:r>
              <a:rPr lang="en-US" sz="1800" i="1" dirty="0" err="1">
                <a:solidFill>
                  <a:schemeClr val="tx1">
                    <a:lumMod val="75000"/>
                    <a:lumOff val="25000"/>
                  </a:schemeClr>
                </a:solidFill>
              </a:rPr>
              <a:t>tre</a:t>
            </a:r>
            <a:r>
              <a:rPr lang="en-US" sz="1800" i="1" dirty="0">
                <a:solidFill>
                  <a:schemeClr val="tx1">
                    <a:lumMod val="75000"/>
                    <a:lumOff val="25000"/>
                  </a:schemeClr>
                </a:solidFill>
              </a:rPr>
              <a:t> </a:t>
            </a:r>
            <a:r>
              <a:rPr lang="en-US" sz="1800" i="1" dirty="0" err="1">
                <a:solidFill>
                  <a:schemeClr val="tx1">
                    <a:lumMod val="75000"/>
                    <a:lumOff val="25000"/>
                  </a:schemeClr>
                </a:solidFill>
              </a:rPr>
              <a:t>anni</a:t>
            </a:r>
            <a:r>
              <a:rPr lang="en-US" sz="1800" i="1" dirty="0">
                <a:solidFill>
                  <a:schemeClr val="tx1">
                    <a:lumMod val="75000"/>
                    <a:lumOff val="25000"/>
                  </a:schemeClr>
                </a:solidFill>
              </a:rPr>
              <a:t> </a:t>
            </a:r>
            <a:r>
              <a:rPr lang="en-US" sz="1800" i="1" dirty="0" err="1">
                <a:solidFill>
                  <a:schemeClr val="tx1">
                    <a:lumMod val="75000"/>
                    <a:lumOff val="25000"/>
                  </a:schemeClr>
                </a:solidFill>
              </a:rPr>
              <a:t>successivi</a:t>
            </a:r>
            <a:r>
              <a:rPr lang="en-US" sz="1800" i="1" dirty="0">
                <a:solidFill>
                  <a:schemeClr val="tx1">
                    <a:lumMod val="75000"/>
                    <a:lumOff val="25000"/>
                  </a:schemeClr>
                </a:solidFill>
              </a:rPr>
              <a:t> </a:t>
            </a:r>
            <a:r>
              <a:rPr lang="en-US" sz="1800" i="1" dirty="0" err="1">
                <a:solidFill>
                  <a:schemeClr val="tx1">
                    <a:lumMod val="75000"/>
                    <a:lumOff val="25000"/>
                  </a:schemeClr>
                </a:solidFill>
              </a:rPr>
              <a:t>alla</a:t>
            </a:r>
            <a:r>
              <a:rPr lang="en-US" sz="1800" i="1" dirty="0">
                <a:solidFill>
                  <a:schemeClr val="tx1">
                    <a:lumMod val="75000"/>
                    <a:lumOff val="25000"/>
                  </a:schemeClr>
                </a:solidFill>
              </a:rPr>
              <a:t> </a:t>
            </a:r>
            <a:r>
              <a:rPr lang="en-US" sz="1800" i="1" dirty="0" err="1">
                <a:solidFill>
                  <a:schemeClr val="tx1">
                    <a:lumMod val="75000"/>
                    <a:lumOff val="25000"/>
                  </a:schemeClr>
                </a:solidFill>
              </a:rPr>
              <a:t>cessazione</a:t>
            </a:r>
            <a:r>
              <a:rPr lang="en-US" sz="1800" i="1" dirty="0">
                <a:solidFill>
                  <a:schemeClr val="tx1">
                    <a:lumMod val="75000"/>
                    <a:lumOff val="25000"/>
                  </a:schemeClr>
                </a:solidFill>
              </a:rPr>
              <a:t> del </a:t>
            </a:r>
            <a:r>
              <a:rPr lang="en-US" sz="1800" i="1" dirty="0" err="1">
                <a:solidFill>
                  <a:schemeClr val="tx1">
                    <a:lumMod val="75000"/>
                    <a:lumOff val="25000"/>
                  </a:schemeClr>
                </a:solidFill>
              </a:rPr>
              <a:t>rapporto</a:t>
            </a:r>
            <a:r>
              <a:rPr lang="en-US" sz="1800" i="1" dirty="0">
                <a:solidFill>
                  <a:schemeClr val="tx1">
                    <a:lumMod val="75000"/>
                    <a:lumOff val="25000"/>
                  </a:schemeClr>
                </a:solidFill>
              </a:rPr>
              <a:t> di </a:t>
            </a:r>
            <a:r>
              <a:rPr lang="en-US" sz="1800" i="1" dirty="0" err="1">
                <a:solidFill>
                  <a:schemeClr val="tx1">
                    <a:lumMod val="75000"/>
                    <a:lumOff val="25000"/>
                  </a:schemeClr>
                </a:solidFill>
              </a:rPr>
              <a:t>pubblico</a:t>
            </a:r>
            <a:r>
              <a:rPr lang="en-US" sz="1800" i="1" dirty="0">
                <a:solidFill>
                  <a:schemeClr val="tx1">
                    <a:lumMod val="75000"/>
                    <a:lumOff val="25000"/>
                  </a:schemeClr>
                </a:solidFill>
              </a:rPr>
              <a:t> </a:t>
            </a:r>
            <a:r>
              <a:rPr lang="en-US" sz="1800" i="1" dirty="0" err="1">
                <a:solidFill>
                  <a:schemeClr val="tx1">
                    <a:lumMod val="75000"/>
                    <a:lumOff val="25000"/>
                  </a:schemeClr>
                </a:solidFill>
              </a:rPr>
              <a:t>impiego</a:t>
            </a:r>
            <a:r>
              <a:rPr lang="en-US" sz="1800" i="1" dirty="0">
                <a:solidFill>
                  <a:schemeClr val="tx1">
                    <a:lumMod val="75000"/>
                    <a:lumOff val="25000"/>
                  </a:schemeClr>
                </a:solidFill>
              </a:rPr>
              <a:t>, </a:t>
            </a:r>
            <a:r>
              <a:rPr lang="en-US" sz="1800" i="1" dirty="0" err="1">
                <a:solidFill>
                  <a:schemeClr val="tx1">
                    <a:lumMod val="75000"/>
                    <a:lumOff val="25000"/>
                  </a:schemeClr>
                </a:solidFill>
              </a:rPr>
              <a:t>attività</a:t>
            </a:r>
            <a:r>
              <a:rPr lang="en-US" sz="1800" i="1" dirty="0">
                <a:solidFill>
                  <a:schemeClr val="tx1">
                    <a:lumMod val="75000"/>
                    <a:lumOff val="25000"/>
                  </a:schemeClr>
                </a:solidFill>
              </a:rPr>
              <a:t> </a:t>
            </a:r>
            <a:r>
              <a:rPr lang="en-US" sz="1800" i="1" dirty="0" err="1">
                <a:solidFill>
                  <a:schemeClr val="tx1">
                    <a:lumMod val="75000"/>
                    <a:lumOff val="25000"/>
                  </a:schemeClr>
                </a:solidFill>
              </a:rPr>
              <a:t>lavorativa</a:t>
            </a:r>
            <a:r>
              <a:rPr lang="en-US" sz="1800" i="1" dirty="0">
                <a:solidFill>
                  <a:schemeClr val="tx1">
                    <a:lumMod val="75000"/>
                    <a:lumOff val="25000"/>
                  </a:schemeClr>
                </a:solidFill>
              </a:rPr>
              <a:t> o </a:t>
            </a:r>
            <a:r>
              <a:rPr lang="en-US" sz="1800" i="1" dirty="0" err="1">
                <a:solidFill>
                  <a:schemeClr val="tx1">
                    <a:lumMod val="75000"/>
                    <a:lumOff val="25000"/>
                  </a:schemeClr>
                </a:solidFill>
              </a:rPr>
              <a:t>professionale</a:t>
            </a:r>
            <a:r>
              <a:rPr lang="en-US" sz="1800" i="1" dirty="0">
                <a:solidFill>
                  <a:schemeClr val="tx1">
                    <a:lumMod val="75000"/>
                    <a:lumOff val="25000"/>
                  </a:schemeClr>
                </a:solidFill>
              </a:rPr>
              <a:t> </a:t>
            </a:r>
            <a:r>
              <a:rPr lang="en-US" sz="1800" i="1" dirty="0" err="1">
                <a:solidFill>
                  <a:schemeClr val="tx1">
                    <a:lumMod val="75000"/>
                    <a:lumOff val="25000"/>
                  </a:schemeClr>
                </a:solidFill>
              </a:rPr>
              <a:t>presso</a:t>
            </a:r>
            <a:r>
              <a:rPr lang="en-US" sz="1800" i="1" dirty="0">
                <a:solidFill>
                  <a:schemeClr val="tx1">
                    <a:lumMod val="75000"/>
                    <a:lumOff val="25000"/>
                  </a:schemeClr>
                </a:solidFill>
              </a:rPr>
              <a:t> </a:t>
            </a:r>
            <a:r>
              <a:rPr lang="en-US" sz="1800" i="1" dirty="0" err="1">
                <a:solidFill>
                  <a:schemeClr val="tx1">
                    <a:lumMod val="75000"/>
                    <a:lumOff val="25000"/>
                  </a:schemeClr>
                </a:solidFill>
              </a:rPr>
              <a:t>i</a:t>
            </a:r>
            <a:r>
              <a:rPr lang="en-US" sz="1800" i="1" dirty="0">
                <a:solidFill>
                  <a:schemeClr val="tx1">
                    <a:lumMod val="75000"/>
                    <a:lumOff val="25000"/>
                  </a:schemeClr>
                </a:solidFill>
              </a:rPr>
              <a:t> </a:t>
            </a:r>
            <a:r>
              <a:rPr lang="en-US" sz="1800" i="1" dirty="0" err="1">
                <a:solidFill>
                  <a:schemeClr val="tx1">
                    <a:lumMod val="75000"/>
                    <a:lumOff val="25000"/>
                  </a:schemeClr>
                </a:solidFill>
              </a:rPr>
              <a:t>soggetti</a:t>
            </a:r>
            <a:r>
              <a:rPr lang="en-US" sz="1800" i="1" dirty="0">
                <a:solidFill>
                  <a:schemeClr val="tx1">
                    <a:lumMod val="75000"/>
                    <a:lumOff val="25000"/>
                  </a:schemeClr>
                </a:solidFill>
              </a:rPr>
              <a:t> </a:t>
            </a:r>
            <a:r>
              <a:rPr lang="en-US" sz="1800" i="1" dirty="0" err="1">
                <a:solidFill>
                  <a:schemeClr val="tx1">
                    <a:lumMod val="75000"/>
                    <a:lumOff val="25000"/>
                  </a:schemeClr>
                </a:solidFill>
              </a:rPr>
              <a:t>privati</a:t>
            </a:r>
            <a:r>
              <a:rPr lang="en-US" sz="1800" i="1" dirty="0">
                <a:solidFill>
                  <a:schemeClr val="tx1">
                    <a:lumMod val="75000"/>
                    <a:lumOff val="25000"/>
                  </a:schemeClr>
                </a:solidFill>
              </a:rPr>
              <a:t> </a:t>
            </a:r>
            <a:r>
              <a:rPr lang="en-US" sz="1800" i="1" dirty="0" err="1">
                <a:solidFill>
                  <a:schemeClr val="tx1">
                    <a:lumMod val="75000"/>
                    <a:lumOff val="25000"/>
                  </a:schemeClr>
                </a:solidFill>
              </a:rPr>
              <a:t>destinatari</a:t>
            </a:r>
            <a:r>
              <a:rPr lang="en-US" sz="1800" i="1" dirty="0">
                <a:solidFill>
                  <a:schemeClr val="tx1">
                    <a:lumMod val="75000"/>
                    <a:lumOff val="25000"/>
                  </a:schemeClr>
                </a:solidFill>
              </a:rPr>
              <a:t> </a:t>
            </a:r>
            <a:r>
              <a:rPr lang="en-US" sz="1800" i="1" dirty="0" err="1">
                <a:solidFill>
                  <a:schemeClr val="tx1">
                    <a:lumMod val="75000"/>
                    <a:lumOff val="25000"/>
                  </a:schemeClr>
                </a:solidFill>
              </a:rPr>
              <a:t>della</a:t>
            </a:r>
            <a:r>
              <a:rPr lang="en-US" sz="1800" i="1" dirty="0">
                <a:solidFill>
                  <a:schemeClr val="tx1">
                    <a:lumMod val="75000"/>
                    <a:lumOff val="25000"/>
                  </a:schemeClr>
                </a:solidFill>
              </a:rPr>
              <a:t> </a:t>
            </a:r>
            <a:r>
              <a:rPr lang="en-US" sz="1800" i="1" dirty="0" err="1">
                <a:solidFill>
                  <a:schemeClr val="tx1">
                    <a:lumMod val="75000"/>
                    <a:lumOff val="25000"/>
                  </a:schemeClr>
                </a:solidFill>
              </a:rPr>
              <a:t>pubblica</a:t>
            </a:r>
            <a:r>
              <a:rPr lang="en-US" sz="1800" i="1" dirty="0">
                <a:solidFill>
                  <a:schemeClr val="tx1">
                    <a:lumMod val="75000"/>
                    <a:lumOff val="25000"/>
                  </a:schemeClr>
                </a:solidFill>
              </a:rPr>
              <a:t> </a:t>
            </a:r>
            <a:r>
              <a:rPr lang="en-US" sz="1800" i="1" dirty="0" err="1">
                <a:solidFill>
                  <a:schemeClr val="tx1">
                    <a:lumMod val="75000"/>
                    <a:lumOff val="25000"/>
                  </a:schemeClr>
                </a:solidFill>
              </a:rPr>
              <a:t>amministrazione</a:t>
            </a:r>
            <a:r>
              <a:rPr lang="en-US" sz="1800" i="1" dirty="0">
                <a:solidFill>
                  <a:schemeClr val="tx1">
                    <a:lumMod val="75000"/>
                    <a:lumOff val="25000"/>
                  </a:schemeClr>
                </a:solidFill>
              </a:rPr>
              <a:t> </a:t>
            </a:r>
            <a:r>
              <a:rPr lang="en-US" sz="1800" i="1" dirty="0" err="1">
                <a:solidFill>
                  <a:schemeClr val="tx1">
                    <a:lumMod val="75000"/>
                    <a:lumOff val="25000"/>
                  </a:schemeClr>
                </a:solidFill>
              </a:rPr>
              <a:t>svolta</a:t>
            </a:r>
            <a:r>
              <a:rPr lang="en-US" sz="1800" i="1" dirty="0">
                <a:solidFill>
                  <a:schemeClr val="tx1">
                    <a:lumMod val="75000"/>
                    <a:lumOff val="25000"/>
                  </a:schemeClr>
                </a:solidFill>
              </a:rPr>
              <a:t> </a:t>
            </a:r>
            <a:r>
              <a:rPr lang="en-US" sz="1800" i="1" dirty="0" err="1">
                <a:solidFill>
                  <a:schemeClr val="tx1">
                    <a:lumMod val="75000"/>
                    <a:lumOff val="25000"/>
                  </a:schemeClr>
                </a:solidFill>
              </a:rPr>
              <a:t>attraverso</a:t>
            </a:r>
            <a:r>
              <a:rPr lang="en-US" sz="1800" i="1" dirty="0">
                <a:solidFill>
                  <a:schemeClr val="tx1">
                    <a:lumMod val="75000"/>
                    <a:lumOff val="25000"/>
                  </a:schemeClr>
                </a:solidFill>
              </a:rPr>
              <a:t> </a:t>
            </a:r>
            <a:r>
              <a:rPr lang="en-US" sz="1800" i="1" dirty="0" err="1">
                <a:solidFill>
                  <a:schemeClr val="tx1">
                    <a:lumMod val="75000"/>
                    <a:lumOff val="25000"/>
                  </a:schemeClr>
                </a:solidFill>
              </a:rPr>
              <a:t>i</a:t>
            </a:r>
            <a:r>
              <a:rPr lang="en-US" sz="1800" i="1" dirty="0">
                <a:solidFill>
                  <a:schemeClr val="tx1">
                    <a:lumMod val="75000"/>
                    <a:lumOff val="25000"/>
                  </a:schemeClr>
                </a:solidFill>
              </a:rPr>
              <a:t> </a:t>
            </a:r>
            <a:r>
              <a:rPr lang="en-US" sz="1800" i="1" dirty="0" err="1">
                <a:solidFill>
                  <a:schemeClr val="tx1">
                    <a:lumMod val="75000"/>
                    <a:lumOff val="25000"/>
                  </a:schemeClr>
                </a:solidFill>
              </a:rPr>
              <a:t>medesimi</a:t>
            </a:r>
            <a:r>
              <a:rPr lang="en-US" sz="1800" i="1" dirty="0">
                <a:solidFill>
                  <a:schemeClr val="tx1">
                    <a:lumMod val="75000"/>
                    <a:lumOff val="25000"/>
                  </a:schemeClr>
                </a:solidFill>
              </a:rPr>
              <a:t> </a:t>
            </a:r>
            <a:r>
              <a:rPr lang="en-US" sz="1800" i="1" dirty="0" err="1">
                <a:solidFill>
                  <a:schemeClr val="tx1">
                    <a:lumMod val="75000"/>
                    <a:lumOff val="25000"/>
                  </a:schemeClr>
                </a:solidFill>
              </a:rPr>
              <a:t>poteri</a:t>
            </a:r>
            <a:r>
              <a:rPr lang="en-US" sz="1800" i="1" dirty="0">
                <a:solidFill>
                  <a:schemeClr val="tx1">
                    <a:lumMod val="75000"/>
                    <a:lumOff val="25000"/>
                  </a:schemeClr>
                </a:solidFill>
              </a:rPr>
              <a:t>. I </a:t>
            </a:r>
            <a:r>
              <a:rPr lang="en-US" sz="1800" i="1" dirty="0" err="1">
                <a:solidFill>
                  <a:schemeClr val="tx1">
                    <a:lumMod val="75000"/>
                    <a:lumOff val="25000"/>
                  </a:schemeClr>
                </a:solidFill>
              </a:rPr>
              <a:t>contratti</a:t>
            </a:r>
            <a:r>
              <a:rPr lang="en-US" sz="1800" i="1" dirty="0">
                <a:solidFill>
                  <a:schemeClr val="tx1">
                    <a:lumMod val="75000"/>
                    <a:lumOff val="25000"/>
                  </a:schemeClr>
                </a:solidFill>
              </a:rPr>
              <a:t> </a:t>
            </a:r>
            <a:r>
              <a:rPr lang="en-US" sz="1800" i="1" dirty="0" err="1">
                <a:solidFill>
                  <a:schemeClr val="tx1">
                    <a:lumMod val="75000"/>
                    <a:lumOff val="25000"/>
                  </a:schemeClr>
                </a:solidFill>
              </a:rPr>
              <a:t>conclusi</a:t>
            </a:r>
            <a:r>
              <a:rPr lang="en-US" sz="1800" i="1" dirty="0">
                <a:solidFill>
                  <a:schemeClr val="tx1">
                    <a:lumMod val="75000"/>
                    <a:lumOff val="25000"/>
                  </a:schemeClr>
                </a:solidFill>
              </a:rPr>
              <a:t> e </a:t>
            </a:r>
            <a:r>
              <a:rPr lang="en-US" sz="1800" i="1" dirty="0" err="1">
                <a:solidFill>
                  <a:schemeClr val="tx1">
                    <a:lumMod val="75000"/>
                    <a:lumOff val="25000"/>
                  </a:schemeClr>
                </a:solidFill>
              </a:rPr>
              <a:t>gli</a:t>
            </a:r>
            <a:r>
              <a:rPr lang="en-US" sz="1800" i="1" dirty="0">
                <a:solidFill>
                  <a:schemeClr val="tx1">
                    <a:lumMod val="75000"/>
                    <a:lumOff val="25000"/>
                  </a:schemeClr>
                </a:solidFill>
              </a:rPr>
              <a:t> </a:t>
            </a:r>
            <a:r>
              <a:rPr lang="en-US" sz="1800" i="1" dirty="0" err="1">
                <a:solidFill>
                  <a:schemeClr val="tx1">
                    <a:lumMod val="75000"/>
                    <a:lumOff val="25000"/>
                  </a:schemeClr>
                </a:solidFill>
              </a:rPr>
              <a:t>incarichi</a:t>
            </a:r>
            <a:r>
              <a:rPr lang="en-US" sz="1800" i="1" dirty="0">
                <a:solidFill>
                  <a:schemeClr val="tx1">
                    <a:lumMod val="75000"/>
                    <a:lumOff val="25000"/>
                  </a:schemeClr>
                </a:solidFill>
              </a:rPr>
              <a:t> </a:t>
            </a:r>
            <a:r>
              <a:rPr lang="en-US" sz="1800" i="1" dirty="0" err="1">
                <a:solidFill>
                  <a:schemeClr val="tx1">
                    <a:lumMod val="75000"/>
                    <a:lumOff val="25000"/>
                  </a:schemeClr>
                </a:solidFill>
              </a:rPr>
              <a:t>conferiti</a:t>
            </a:r>
            <a:r>
              <a:rPr lang="en-US" sz="1800" i="1" dirty="0">
                <a:solidFill>
                  <a:schemeClr val="tx1">
                    <a:lumMod val="75000"/>
                    <a:lumOff val="25000"/>
                  </a:schemeClr>
                </a:solidFill>
              </a:rPr>
              <a:t> in </a:t>
            </a:r>
            <a:r>
              <a:rPr lang="en-US" sz="1800" i="1" dirty="0" err="1">
                <a:solidFill>
                  <a:schemeClr val="tx1">
                    <a:lumMod val="75000"/>
                    <a:lumOff val="25000"/>
                  </a:schemeClr>
                </a:solidFill>
              </a:rPr>
              <a:t>violazione</a:t>
            </a:r>
            <a:r>
              <a:rPr lang="en-US" sz="1800" i="1" dirty="0">
                <a:solidFill>
                  <a:schemeClr val="tx1">
                    <a:lumMod val="75000"/>
                    <a:lumOff val="25000"/>
                  </a:schemeClr>
                </a:solidFill>
              </a:rPr>
              <a:t> di </a:t>
            </a:r>
            <a:r>
              <a:rPr lang="en-US" sz="1800" i="1" dirty="0" err="1">
                <a:solidFill>
                  <a:schemeClr val="tx1">
                    <a:lumMod val="75000"/>
                    <a:lumOff val="25000"/>
                  </a:schemeClr>
                </a:solidFill>
              </a:rPr>
              <a:t>quanto</a:t>
            </a:r>
            <a:r>
              <a:rPr lang="en-US" sz="1800" i="1" dirty="0">
                <a:solidFill>
                  <a:schemeClr val="tx1">
                    <a:lumMod val="75000"/>
                    <a:lumOff val="25000"/>
                  </a:schemeClr>
                </a:solidFill>
              </a:rPr>
              <a:t> </a:t>
            </a:r>
            <a:r>
              <a:rPr lang="en-US" sz="1800" i="1" dirty="0" err="1">
                <a:solidFill>
                  <a:schemeClr val="tx1">
                    <a:lumMod val="75000"/>
                    <a:lumOff val="25000"/>
                  </a:schemeClr>
                </a:solidFill>
              </a:rPr>
              <a:t>previsto</a:t>
            </a:r>
            <a:r>
              <a:rPr lang="en-US" sz="1800" i="1" dirty="0">
                <a:solidFill>
                  <a:schemeClr val="tx1">
                    <a:lumMod val="75000"/>
                    <a:lumOff val="25000"/>
                  </a:schemeClr>
                </a:solidFill>
              </a:rPr>
              <a:t> dal </a:t>
            </a:r>
            <a:r>
              <a:rPr lang="en-US" sz="1800" i="1" dirty="0" err="1">
                <a:solidFill>
                  <a:schemeClr val="tx1">
                    <a:lumMod val="75000"/>
                    <a:lumOff val="25000"/>
                  </a:schemeClr>
                </a:solidFill>
              </a:rPr>
              <a:t>presente</a:t>
            </a:r>
            <a:r>
              <a:rPr lang="en-US" sz="1800" i="1" dirty="0">
                <a:solidFill>
                  <a:schemeClr val="tx1">
                    <a:lumMod val="75000"/>
                    <a:lumOff val="25000"/>
                  </a:schemeClr>
                </a:solidFill>
              </a:rPr>
              <a:t> comma </a:t>
            </a:r>
            <a:r>
              <a:rPr lang="en-US" sz="1800" i="1" dirty="0" err="1">
                <a:solidFill>
                  <a:schemeClr val="tx1">
                    <a:lumMod val="75000"/>
                    <a:lumOff val="25000"/>
                  </a:schemeClr>
                </a:solidFill>
              </a:rPr>
              <a:t>sono</a:t>
            </a:r>
            <a:r>
              <a:rPr lang="en-US" sz="1800" i="1" dirty="0">
                <a:solidFill>
                  <a:schemeClr val="tx1">
                    <a:lumMod val="75000"/>
                    <a:lumOff val="25000"/>
                  </a:schemeClr>
                </a:solidFill>
              </a:rPr>
              <a:t> </a:t>
            </a:r>
            <a:r>
              <a:rPr lang="en-US" sz="1800" i="1" dirty="0" err="1">
                <a:solidFill>
                  <a:schemeClr val="tx1">
                    <a:lumMod val="75000"/>
                    <a:lumOff val="25000"/>
                  </a:schemeClr>
                </a:solidFill>
              </a:rPr>
              <a:t>nulli</a:t>
            </a:r>
            <a:r>
              <a:rPr lang="en-US" sz="1800" i="1" dirty="0">
                <a:solidFill>
                  <a:schemeClr val="tx1">
                    <a:lumMod val="75000"/>
                    <a:lumOff val="25000"/>
                  </a:schemeClr>
                </a:solidFill>
              </a:rPr>
              <a:t> </a:t>
            </a:r>
            <a:r>
              <a:rPr lang="en-US" sz="1800" i="1" dirty="0" err="1">
                <a:solidFill>
                  <a:schemeClr val="tx1">
                    <a:lumMod val="75000"/>
                    <a:lumOff val="25000"/>
                  </a:schemeClr>
                </a:solidFill>
              </a:rPr>
              <a:t>ed</a:t>
            </a:r>
            <a:r>
              <a:rPr lang="en-US" sz="1800" i="1" dirty="0">
                <a:solidFill>
                  <a:schemeClr val="tx1">
                    <a:lumMod val="75000"/>
                    <a:lumOff val="25000"/>
                  </a:schemeClr>
                </a:solidFill>
              </a:rPr>
              <a:t> è </a:t>
            </a:r>
            <a:r>
              <a:rPr lang="en-US" sz="1800" i="1" dirty="0" err="1">
                <a:solidFill>
                  <a:schemeClr val="tx1">
                    <a:lumMod val="75000"/>
                    <a:lumOff val="25000"/>
                  </a:schemeClr>
                </a:solidFill>
              </a:rPr>
              <a:t>fatto</a:t>
            </a:r>
            <a:r>
              <a:rPr lang="en-US" sz="1800" i="1" dirty="0">
                <a:solidFill>
                  <a:schemeClr val="tx1">
                    <a:lumMod val="75000"/>
                    <a:lumOff val="25000"/>
                  </a:schemeClr>
                </a:solidFill>
              </a:rPr>
              <a:t> </a:t>
            </a:r>
            <a:r>
              <a:rPr lang="en-US" sz="1800" i="1" dirty="0" err="1">
                <a:solidFill>
                  <a:schemeClr val="tx1">
                    <a:lumMod val="75000"/>
                    <a:lumOff val="25000"/>
                  </a:schemeClr>
                </a:solidFill>
              </a:rPr>
              <a:t>divieto</a:t>
            </a:r>
            <a:r>
              <a:rPr lang="en-US" sz="1800" i="1" dirty="0">
                <a:solidFill>
                  <a:schemeClr val="tx1">
                    <a:lumMod val="75000"/>
                    <a:lumOff val="25000"/>
                  </a:schemeClr>
                </a:solidFill>
              </a:rPr>
              <a:t> </a:t>
            </a:r>
            <a:r>
              <a:rPr lang="en-US" sz="1800" i="1" dirty="0" err="1">
                <a:solidFill>
                  <a:schemeClr val="tx1">
                    <a:lumMod val="75000"/>
                    <a:lumOff val="25000"/>
                  </a:schemeClr>
                </a:solidFill>
              </a:rPr>
              <a:t>ai</a:t>
            </a:r>
            <a:r>
              <a:rPr lang="en-US" sz="1800" i="1" dirty="0">
                <a:solidFill>
                  <a:schemeClr val="tx1">
                    <a:lumMod val="75000"/>
                    <a:lumOff val="25000"/>
                  </a:schemeClr>
                </a:solidFill>
              </a:rPr>
              <a:t> </a:t>
            </a:r>
            <a:r>
              <a:rPr lang="en-US" sz="1800" i="1" dirty="0" err="1">
                <a:solidFill>
                  <a:schemeClr val="tx1">
                    <a:lumMod val="75000"/>
                    <a:lumOff val="25000"/>
                  </a:schemeClr>
                </a:solidFill>
              </a:rPr>
              <a:t>soggetti</a:t>
            </a:r>
            <a:r>
              <a:rPr lang="en-US" sz="1800" i="1" dirty="0">
                <a:solidFill>
                  <a:schemeClr val="tx1">
                    <a:lumMod val="75000"/>
                    <a:lumOff val="25000"/>
                  </a:schemeClr>
                </a:solidFill>
              </a:rPr>
              <a:t> </a:t>
            </a:r>
            <a:r>
              <a:rPr lang="en-US" sz="1800" i="1" dirty="0" err="1">
                <a:solidFill>
                  <a:schemeClr val="tx1">
                    <a:lumMod val="75000"/>
                    <a:lumOff val="25000"/>
                  </a:schemeClr>
                </a:solidFill>
              </a:rPr>
              <a:t>privati</a:t>
            </a:r>
            <a:r>
              <a:rPr lang="en-US" sz="1800" i="1" dirty="0">
                <a:solidFill>
                  <a:schemeClr val="tx1">
                    <a:lumMod val="75000"/>
                    <a:lumOff val="25000"/>
                  </a:schemeClr>
                </a:solidFill>
              </a:rPr>
              <a:t> </a:t>
            </a:r>
            <a:r>
              <a:rPr lang="en-US" sz="1800" i="1" dirty="0" err="1">
                <a:solidFill>
                  <a:schemeClr val="tx1">
                    <a:lumMod val="75000"/>
                    <a:lumOff val="25000"/>
                  </a:schemeClr>
                </a:solidFill>
              </a:rPr>
              <a:t>che</a:t>
            </a:r>
            <a:r>
              <a:rPr lang="en-US" sz="1800" i="1" dirty="0">
                <a:solidFill>
                  <a:schemeClr val="tx1">
                    <a:lumMod val="75000"/>
                    <a:lumOff val="25000"/>
                  </a:schemeClr>
                </a:solidFill>
              </a:rPr>
              <a:t> li </a:t>
            </a:r>
            <a:r>
              <a:rPr lang="en-US" sz="1800" i="1" dirty="0" err="1">
                <a:solidFill>
                  <a:schemeClr val="tx1">
                    <a:lumMod val="75000"/>
                    <a:lumOff val="25000"/>
                  </a:schemeClr>
                </a:solidFill>
              </a:rPr>
              <a:t>hanno</a:t>
            </a:r>
            <a:r>
              <a:rPr lang="en-US" sz="1800" i="1" dirty="0">
                <a:solidFill>
                  <a:schemeClr val="tx1">
                    <a:lumMod val="75000"/>
                    <a:lumOff val="25000"/>
                  </a:schemeClr>
                </a:solidFill>
              </a:rPr>
              <a:t> </a:t>
            </a:r>
            <a:r>
              <a:rPr lang="en-US" sz="1800" i="1" dirty="0" err="1">
                <a:solidFill>
                  <a:schemeClr val="tx1">
                    <a:lumMod val="75000"/>
                    <a:lumOff val="25000"/>
                  </a:schemeClr>
                </a:solidFill>
              </a:rPr>
              <a:t>conclusi</a:t>
            </a:r>
            <a:r>
              <a:rPr lang="en-US" sz="1800" i="1" dirty="0">
                <a:solidFill>
                  <a:schemeClr val="tx1">
                    <a:lumMod val="75000"/>
                    <a:lumOff val="25000"/>
                  </a:schemeClr>
                </a:solidFill>
              </a:rPr>
              <a:t> o </a:t>
            </a:r>
            <a:r>
              <a:rPr lang="en-US" sz="1800" i="1" dirty="0" err="1">
                <a:solidFill>
                  <a:schemeClr val="tx1">
                    <a:lumMod val="75000"/>
                    <a:lumOff val="25000"/>
                  </a:schemeClr>
                </a:solidFill>
              </a:rPr>
              <a:t>conferiti</a:t>
            </a:r>
            <a:r>
              <a:rPr lang="en-US" sz="1800" i="1" dirty="0">
                <a:solidFill>
                  <a:schemeClr val="tx1">
                    <a:lumMod val="75000"/>
                    <a:lumOff val="25000"/>
                  </a:schemeClr>
                </a:solidFill>
              </a:rPr>
              <a:t> di </a:t>
            </a:r>
            <a:r>
              <a:rPr lang="en-US" sz="1800" i="1" dirty="0" err="1">
                <a:solidFill>
                  <a:schemeClr val="tx1">
                    <a:lumMod val="75000"/>
                    <a:lumOff val="25000"/>
                  </a:schemeClr>
                </a:solidFill>
              </a:rPr>
              <a:t>contrattare</a:t>
            </a:r>
            <a:r>
              <a:rPr lang="en-US" sz="1800" i="1" dirty="0">
                <a:solidFill>
                  <a:schemeClr val="tx1">
                    <a:lumMod val="75000"/>
                    <a:lumOff val="25000"/>
                  </a:schemeClr>
                </a:solidFill>
              </a:rPr>
              <a:t> con le </a:t>
            </a:r>
            <a:r>
              <a:rPr lang="en-US" sz="1800" i="1" dirty="0" err="1">
                <a:solidFill>
                  <a:schemeClr val="tx1">
                    <a:lumMod val="75000"/>
                    <a:lumOff val="25000"/>
                  </a:schemeClr>
                </a:solidFill>
              </a:rPr>
              <a:t>pubbliche</a:t>
            </a:r>
            <a:r>
              <a:rPr lang="en-US" sz="1800" i="1" dirty="0">
                <a:solidFill>
                  <a:schemeClr val="tx1">
                    <a:lumMod val="75000"/>
                    <a:lumOff val="25000"/>
                  </a:schemeClr>
                </a:solidFill>
              </a:rPr>
              <a:t> </a:t>
            </a:r>
            <a:r>
              <a:rPr lang="en-US" sz="1800" i="1" dirty="0" err="1">
                <a:solidFill>
                  <a:schemeClr val="tx1">
                    <a:lumMod val="75000"/>
                    <a:lumOff val="25000"/>
                  </a:schemeClr>
                </a:solidFill>
              </a:rPr>
              <a:t>amministrazioni</a:t>
            </a:r>
            <a:r>
              <a:rPr lang="en-US" sz="1800" i="1" dirty="0">
                <a:solidFill>
                  <a:schemeClr val="tx1">
                    <a:lumMod val="75000"/>
                    <a:lumOff val="25000"/>
                  </a:schemeClr>
                </a:solidFill>
              </a:rPr>
              <a:t> per </a:t>
            </a:r>
            <a:r>
              <a:rPr lang="en-US" sz="1800" i="1" dirty="0" err="1">
                <a:solidFill>
                  <a:schemeClr val="tx1">
                    <a:lumMod val="75000"/>
                    <a:lumOff val="25000"/>
                  </a:schemeClr>
                </a:solidFill>
              </a:rPr>
              <a:t>i</a:t>
            </a:r>
            <a:r>
              <a:rPr lang="en-US" sz="1800" i="1" dirty="0">
                <a:solidFill>
                  <a:schemeClr val="tx1">
                    <a:lumMod val="75000"/>
                    <a:lumOff val="25000"/>
                  </a:schemeClr>
                </a:solidFill>
              </a:rPr>
              <a:t> </a:t>
            </a:r>
            <a:r>
              <a:rPr lang="en-US" sz="1800" i="1" dirty="0" err="1">
                <a:solidFill>
                  <a:schemeClr val="tx1">
                    <a:lumMod val="75000"/>
                    <a:lumOff val="25000"/>
                  </a:schemeClr>
                </a:solidFill>
              </a:rPr>
              <a:t>successivi</a:t>
            </a:r>
            <a:r>
              <a:rPr lang="en-US" sz="1800" i="1" dirty="0">
                <a:solidFill>
                  <a:schemeClr val="tx1">
                    <a:lumMod val="75000"/>
                    <a:lumOff val="25000"/>
                  </a:schemeClr>
                </a:solidFill>
              </a:rPr>
              <a:t> </a:t>
            </a:r>
            <a:r>
              <a:rPr lang="en-US" sz="1800" i="1" dirty="0" err="1">
                <a:solidFill>
                  <a:schemeClr val="tx1">
                    <a:lumMod val="75000"/>
                    <a:lumOff val="25000"/>
                  </a:schemeClr>
                </a:solidFill>
              </a:rPr>
              <a:t>tre</a:t>
            </a:r>
            <a:r>
              <a:rPr lang="en-US" sz="1800" i="1" dirty="0">
                <a:solidFill>
                  <a:schemeClr val="tx1">
                    <a:lumMod val="75000"/>
                    <a:lumOff val="25000"/>
                  </a:schemeClr>
                </a:solidFill>
              </a:rPr>
              <a:t> </a:t>
            </a:r>
            <a:r>
              <a:rPr lang="en-US" sz="1800" i="1" dirty="0" err="1">
                <a:solidFill>
                  <a:schemeClr val="tx1">
                    <a:lumMod val="75000"/>
                    <a:lumOff val="25000"/>
                  </a:schemeClr>
                </a:solidFill>
              </a:rPr>
              <a:t>anni</a:t>
            </a:r>
            <a:r>
              <a:rPr lang="en-US" sz="1800" i="1" dirty="0">
                <a:solidFill>
                  <a:schemeClr val="tx1">
                    <a:lumMod val="75000"/>
                    <a:lumOff val="25000"/>
                  </a:schemeClr>
                </a:solidFill>
              </a:rPr>
              <a:t> con </a:t>
            </a:r>
            <a:r>
              <a:rPr lang="en-US" sz="1800" i="1" dirty="0" err="1">
                <a:solidFill>
                  <a:schemeClr val="tx1">
                    <a:lumMod val="75000"/>
                    <a:lumOff val="25000"/>
                  </a:schemeClr>
                </a:solidFill>
              </a:rPr>
              <a:t>obbligo</a:t>
            </a:r>
            <a:r>
              <a:rPr lang="en-US" sz="1800" i="1" dirty="0">
                <a:solidFill>
                  <a:schemeClr val="tx1">
                    <a:lumMod val="75000"/>
                    <a:lumOff val="25000"/>
                  </a:schemeClr>
                </a:solidFill>
              </a:rPr>
              <a:t> di </a:t>
            </a:r>
            <a:r>
              <a:rPr lang="en-US" sz="1800" i="1" dirty="0" err="1">
                <a:solidFill>
                  <a:schemeClr val="tx1">
                    <a:lumMod val="75000"/>
                    <a:lumOff val="25000"/>
                  </a:schemeClr>
                </a:solidFill>
              </a:rPr>
              <a:t>restituzione</a:t>
            </a:r>
            <a:r>
              <a:rPr lang="en-US" sz="1800" i="1" dirty="0">
                <a:solidFill>
                  <a:schemeClr val="tx1">
                    <a:lumMod val="75000"/>
                    <a:lumOff val="25000"/>
                  </a:schemeClr>
                </a:solidFill>
              </a:rPr>
              <a:t> </a:t>
            </a:r>
            <a:r>
              <a:rPr lang="en-US" sz="1800" i="1" dirty="0" err="1">
                <a:solidFill>
                  <a:schemeClr val="tx1">
                    <a:lumMod val="75000"/>
                    <a:lumOff val="25000"/>
                  </a:schemeClr>
                </a:solidFill>
              </a:rPr>
              <a:t>dei</a:t>
            </a:r>
            <a:r>
              <a:rPr lang="en-US" sz="1800" i="1" dirty="0">
                <a:solidFill>
                  <a:schemeClr val="tx1">
                    <a:lumMod val="75000"/>
                    <a:lumOff val="25000"/>
                  </a:schemeClr>
                </a:solidFill>
              </a:rPr>
              <a:t> </a:t>
            </a:r>
            <a:r>
              <a:rPr lang="en-US" sz="1800" i="1" dirty="0" err="1">
                <a:solidFill>
                  <a:schemeClr val="tx1">
                    <a:lumMod val="75000"/>
                    <a:lumOff val="25000"/>
                  </a:schemeClr>
                </a:solidFill>
              </a:rPr>
              <a:t>compensi</a:t>
            </a:r>
            <a:r>
              <a:rPr lang="en-US" sz="1800" i="1" dirty="0">
                <a:solidFill>
                  <a:schemeClr val="tx1">
                    <a:lumMod val="75000"/>
                    <a:lumOff val="25000"/>
                  </a:schemeClr>
                </a:solidFill>
              </a:rPr>
              <a:t> </a:t>
            </a:r>
            <a:r>
              <a:rPr lang="en-US" sz="1800" i="1" dirty="0" err="1">
                <a:solidFill>
                  <a:schemeClr val="tx1">
                    <a:lumMod val="75000"/>
                    <a:lumOff val="25000"/>
                  </a:schemeClr>
                </a:solidFill>
              </a:rPr>
              <a:t>eventualmente</a:t>
            </a:r>
            <a:r>
              <a:rPr lang="en-US" sz="1800" i="1" dirty="0">
                <a:solidFill>
                  <a:schemeClr val="tx1">
                    <a:lumMod val="75000"/>
                    <a:lumOff val="25000"/>
                  </a:schemeClr>
                </a:solidFill>
              </a:rPr>
              <a:t> </a:t>
            </a:r>
            <a:r>
              <a:rPr lang="en-US" sz="1800" i="1" dirty="0" err="1">
                <a:solidFill>
                  <a:schemeClr val="tx1">
                    <a:lumMod val="75000"/>
                    <a:lumOff val="25000"/>
                  </a:schemeClr>
                </a:solidFill>
              </a:rPr>
              <a:t>percepiti</a:t>
            </a:r>
            <a:r>
              <a:rPr lang="en-US" sz="1800" i="1" dirty="0">
                <a:solidFill>
                  <a:schemeClr val="tx1">
                    <a:lumMod val="75000"/>
                    <a:lumOff val="25000"/>
                  </a:schemeClr>
                </a:solidFill>
              </a:rPr>
              <a:t> e </a:t>
            </a:r>
            <a:r>
              <a:rPr lang="en-US" sz="1800" i="1" dirty="0" err="1">
                <a:solidFill>
                  <a:schemeClr val="tx1">
                    <a:lumMod val="75000"/>
                    <a:lumOff val="25000"/>
                  </a:schemeClr>
                </a:solidFill>
              </a:rPr>
              <a:t>accertati</a:t>
            </a:r>
            <a:r>
              <a:rPr lang="en-US" sz="1800" i="1" dirty="0">
                <a:solidFill>
                  <a:schemeClr val="tx1">
                    <a:lumMod val="75000"/>
                    <a:lumOff val="25000"/>
                  </a:schemeClr>
                </a:solidFill>
              </a:rPr>
              <a:t> ad </a:t>
            </a:r>
            <a:r>
              <a:rPr lang="en-US" sz="1800" i="1" dirty="0" err="1">
                <a:solidFill>
                  <a:schemeClr val="tx1">
                    <a:lumMod val="75000"/>
                    <a:lumOff val="25000"/>
                  </a:schemeClr>
                </a:solidFill>
              </a:rPr>
              <a:t>essi</a:t>
            </a:r>
            <a:r>
              <a:rPr lang="en-US" sz="1800" i="1" dirty="0">
                <a:solidFill>
                  <a:schemeClr val="tx1">
                    <a:lumMod val="75000"/>
                    <a:lumOff val="25000"/>
                  </a:schemeClr>
                </a:solidFill>
              </a:rPr>
              <a:t> </a:t>
            </a:r>
            <a:r>
              <a:rPr lang="en-US" sz="1800" i="1" dirty="0" err="1">
                <a:solidFill>
                  <a:schemeClr val="tx1">
                    <a:lumMod val="75000"/>
                    <a:lumOff val="25000"/>
                  </a:schemeClr>
                </a:solidFill>
              </a:rPr>
              <a:t>conferiti</a:t>
            </a:r>
            <a:r>
              <a:rPr lang="en-US" sz="1800" i="1" dirty="0">
                <a:solidFill>
                  <a:schemeClr val="tx1">
                    <a:lumMod val="75000"/>
                    <a:lumOff val="25000"/>
                  </a:schemeClr>
                </a:solidFill>
              </a:rPr>
              <a:t>”</a:t>
            </a:r>
            <a:endParaRPr lang="it-IT" sz="1800" i="1" dirty="0">
              <a:solidFill>
                <a:schemeClr val="tx1">
                  <a:lumMod val="75000"/>
                  <a:lumOff val="25000"/>
                </a:schemeClr>
              </a:solidFill>
            </a:endParaRPr>
          </a:p>
        </p:txBody>
      </p:sp>
      <p:pic>
        <p:nvPicPr>
          <p:cNvPr id="4" name="Immagine 3" descr="Immagine che contiene testo, Carattere, logo, Elementi grafici&#10;&#10;Descrizione generata automaticamente">
            <a:extLst>
              <a:ext uri="{FF2B5EF4-FFF2-40B4-BE49-F238E27FC236}">
                <a16:creationId xmlns:a16="http://schemas.microsoft.com/office/drawing/2014/main" id="{50E89228-B302-F121-31FA-A4DA5F4E44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67845" y="232922"/>
            <a:ext cx="1512168" cy="625347"/>
          </a:xfrm>
          <a:prstGeom prst="rect">
            <a:avLst/>
          </a:prstGeom>
        </p:spPr>
      </p:pic>
    </p:spTree>
    <p:extLst>
      <p:ext uri="{BB962C8B-B14F-4D97-AF65-F5344CB8AC3E}">
        <p14:creationId xmlns:p14="http://schemas.microsoft.com/office/powerpoint/2010/main" val="20504537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62000">
              <a:schemeClr val="bg1"/>
            </a:gs>
            <a:gs pos="85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1026" name="Picture 2" descr="Uer Academy - Per lo sviluppo delle professionalità">
            <a:extLst>
              <a:ext uri="{FF2B5EF4-FFF2-40B4-BE49-F238E27FC236}">
                <a16:creationId xmlns:a16="http://schemas.microsoft.com/office/drawing/2014/main" id="{FD5ED4A9-BDDB-41F2-8E47-0043F11284C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20072" y="149552"/>
            <a:ext cx="792088" cy="792088"/>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1">
            <a:extLst>
              <a:ext uri="{FF2B5EF4-FFF2-40B4-BE49-F238E27FC236}">
                <a16:creationId xmlns:a16="http://schemas.microsoft.com/office/drawing/2014/main" id="{2F8C4922-EBAA-43E3-AC62-801E5ABD1367}"/>
              </a:ext>
            </a:extLst>
          </p:cNvPr>
          <p:cNvSpPr>
            <a:spLocks noGrp="1"/>
          </p:cNvSpPr>
          <p:nvPr>
            <p:ph type="title"/>
          </p:nvPr>
        </p:nvSpPr>
        <p:spPr>
          <a:xfrm>
            <a:off x="0" y="941639"/>
            <a:ext cx="9144000" cy="975193"/>
          </a:xfrm>
        </p:spPr>
        <p:txBody>
          <a:bodyPr>
            <a:normAutofit/>
          </a:bodyPr>
          <a:lstStyle/>
          <a:p>
            <a:pPr algn="ctr"/>
            <a:r>
              <a:rPr lang="it-IT" sz="3000" dirty="0"/>
              <a:t>La regolamentazione anticorruzione della l. 190/2012</a:t>
            </a:r>
            <a:br>
              <a:rPr lang="it-IT" sz="3200" dirty="0"/>
            </a:br>
            <a:r>
              <a:rPr lang="it-IT" sz="1800" dirty="0"/>
              <a:t>Obblighi del destinatario del </a:t>
            </a:r>
            <a:r>
              <a:rPr lang="it-IT" sz="1800" dirty="0" err="1"/>
              <a:t>pantouflage</a:t>
            </a:r>
            <a:endParaRPr lang="it-IT" sz="1800" dirty="0"/>
          </a:p>
        </p:txBody>
      </p:sp>
      <p:sp>
        <p:nvSpPr>
          <p:cNvPr id="3" name="Segnaposto contenuto 2">
            <a:extLst>
              <a:ext uri="{FF2B5EF4-FFF2-40B4-BE49-F238E27FC236}">
                <a16:creationId xmlns:a16="http://schemas.microsoft.com/office/drawing/2014/main" id="{FCD9E743-2AD5-4F71-A0A9-09DD81384FD3}"/>
              </a:ext>
            </a:extLst>
          </p:cNvPr>
          <p:cNvSpPr>
            <a:spLocks noGrp="1"/>
          </p:cNvSpPr>
          <p:nvPr>
            <p:ph idx="1"/>
          </p:nvPr>
        </p:nvSpPr>
        <p:spPr>
          <a:xfrm>
            <a:off x="457200" y="2195250"/>
            <a:ext cx="8229600" cy="4546118"/>
          </a:xfrm>
        </p:spPr>
        <p:txBody>
          <a:bodyPr/>
          <a:lstStyle/>
          <a:p>
            <a:pPr algn="just"/>
            <a:r>
              <a:rPr lang="it-IT" sz="1800" i="1" dirty="0">
                <a:solidFill>
                  <a:schemeClr val="tx1">
                    <a:lumMod val="75000"/>
                    <a:lumOff val="25000"/>
                  </a:schemeClr>
                </a:solidFill>
              </a:rPr>
              <a:t>In sede di gara o affidamento di incarichi presso l’amministrazione, è necessaria la sottoscrizione della c.d. </a:t>
            </a:r>
            <a:r>
              <a:rPr lang="it-IT" sz="1800" i="1" dirty="0">
                <a:solidFill>
                  <a:srgbClr val="C00000"/>
                </a:solidFill>
              </a:rPr>
              <a:t>clausola di </a:t>
            </a:r>
            <a:r>
              <a:rPr lang="it-IT" sz="1800" i="1" dirty="0" err="1">
                <a:solidFill>
                  <a:srgbClr val="C00000"/>
                </a:solidFill>
              </a:rPr>
              <a:t>pantouflage</a:t>
            </a:r>
            <a:r>
              <a:rPr lang="it-IT" sz="1800" i="1" dirty="0">
                <a:solidFill>
                  <a:schemeClr val="tx1">
                    <a:lumMod val="75000"/>
                    <a:lumOff val="25000"/>
                  </a:schemeClr>
                </a:solidFill>
              </a:rPr>
              <a:t>, una dichiarazione attraverso cui il destinatario del provvedimento afferma di non aver concluso contratti di lavoro subordinato o autonomo, ovvero non aver attribuito incarichi ad ex dipendenti, che hanno esercitato poteri autoritativi o negoziali per conto delle pubbliche amministrazioni, nel triennio successivo alla cessazione del rapporto lavorativo</a:t>
            </a:r>
          </a:p>
          <a:p>
            <a:pPr algn="just"/>
            <a:r>
              <a:rPr lang="it-IT" sz="1800" i="1" dirty="0">
                <a:solidFill>
                  <a:schemeClr val="tx1">
                    <a:lumMod val="75000"/>
                    <a:lumOff val="25000"/>
                  </a:schemeClr>
                </a:solidFill>
              </a:rPr>
              <a:t>Alla base del divieto vi è il principio dell’art. 97 della Costituzione, di trasparenza, buon andamento ed imparzialità della P.A., in un’ottica di prevenzione della corruzione tramite il controllo e l’eliminazione di situazioni di conflitto di interessi, evitando uno scorretto esercizio dell’attività istituzionale da parte del dipendente pubblico </a:t>
            </a:r>
          </a:p>
          <a:p>
            <a:pPr algn="just"/>
            <a:r>
              <a:rPr lang="it-IT" sz="1800" i="1" dirty="0">
                <a:solidFill>
                  <a:schemeClr val="tx1">
                    <a:lumMod val="75000"/>
                    <a:lumOff val="25000"/>
                  </a:schemeClr>
                </a:solidFill>
              </a:rPr>
              <a:t>Il divieto è finalizzato a contenere il rischio, successivo alla cessazione del rapporto di lavoro, di fenomeni corruttivi connessi all’impiego del dipendente, il quale possa sfruttare la conoscenza delle dinamiche organizzative degli uffici della P.A. al fine di trarne vantaggi personali o di terzi</a:t>
            </a:r>
          </a:p>
        </p:txBody>
      </p:sp>
      <p:pic>
        <p:nvPicPr>
          <p:cNvPr id="4" name="Immagine 3" descr="Immagine che contiene testo, Carattere, logo, Elementi grafici&#10;&#10;Descrizione generata automaticamente">
            <a:extLst>
              <a:ext uri="{FF2B5EF4-FFF2-40B4-BE49-F238E27FC236}">
                <a16:creationId xmlns:a16="http://schemas.microsoft.com/office/drawing/2014/main" id="{538ED504-2971-C1DC-F281-5221845F7D7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31840" y="232922"/>
            <a:ext cx="1512168" cy="625347"/>
          </a:xfrm>
          <a:prstGeom prst="rect">
            <a:avLst/>
          </a:prstGeom>
        </p:spPr>
      </p:pic>
    </p:spTree>
    <p:extLst>
      <p:ext uri="{BB962C8B-B14F-4D97-AF65-F5344CB8AC3E}">
        <p14:creationId xmlns:p14="http://schemas.microsoft.com/office/powerpoint/2010/main" val="19619128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62000">
              <a:schemeClr val="bg1"/>
            </a:gs>
            <a:gs pos="85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1026" name="Picture 2" descr="Uer Academy - Per lo sviluppo delle professionalità">
            <a:extLst>
              <a:ext uri="{FF2B5EF4-FFF2-40B4-BE49-F238E27FC236}">
                <a16:creationId xmlns:a16="http://schemas.microsoft.com/office/drawing/2014/main" id="{FD5ED4A9-BDDB-41F2-8E47-0043F11284C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20072" y="149552"/>
            <a:ext cx="792088" cy="792088"/>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1">
            <a:extLst>
              <a:ext uri="{FF2B5EF4-FFF2-40B4-BE49-F238E27FC236}">
                <a16:creationId xmlns:a16="http://schemas.microsoft.com/office/drawing/2014/main" id="{2F8C4922-EBAA-43E3-AC62-801E5ABD1367}"/>
              </a:ext>
            </a:extLst>
          </p:cNvPr>
          <p:cNvSpPr>
            <a:spLocks noGrp="1"/>
          </p:cNvSpPr>
          <p:nvPr>
            <p:ph type="title"/>
          </p:nvPr>
        </p:nvSpPr>
        <p:spPr>
          <a:xfrm>
            <a:off x="0" y="941639"/>
            <a:ext cx="9144000" cy="975193"/>
          </a:xfrm>
        </p:spPr>
        <p:txBody>
          <a:bodyPr>
            <a:normAutofit/>
          </a:bodyPr>
          <a:lstStyle/>
          <a:p>
            <a:pPr algn="ctr"/>
            <a:r>
              <a:rPr lang="it-IT" sz="3000" dirty="0"/>
              <a:t>La regolamentazione anticorruzione della l. 190/2012</a:t>
            </a:r>
            <a:br>
              <a:rPr lang="it-IT" sz="3200" dirty="0"/>
            </a:br>
            <a:r>
              <a:rPr lang="it-IT" sz="1800" dirty="0" err="1"/>
              <a:t>Spoils</a:t>
            </a:r>
            <a:r>
              <a:rPr lang="it-IT" sz="1800" dirty="0"/>
              <a:t> system</a:t>
            </a:r>
          </a:p>
        </p:txBody>
      </p:sp>
      <p:sp>
        <p:nvSpPr>
          <p:cNvPr id="3" name="Segnaposto contenuto 2">
            <a:extLst>
              <a:ext uri="{FF2B5EF4-FFF2-40B4-BE49-F238E27FC236}">
                <a16:creationId xmlns:a16="http://schemas.microsoft.com/office/drawing/2014/main" id="{FCD9E743-2AD5-4F71-A0A9-09DD81384FD3}"/>
              </a:ext>
            </a:extLst>
          </p:cNvPr>
          <p:cNvSpPr>
            <a:spLocks noGrp="1"/>
          </p:cNvSpPr>
          <p:nvPr>
            <p:ph idx="1"/>
          </p:nvPr>
        </p:nvSpPr>
        <p:spPr>
          <a:xfrm>
            <a:off x="457200" y="2195250"/>
            <a:ext cx="8229600" cy="4546118"/>
          </a:xfrm>
        </p:spPr>
        <p:txBody>
          <a:bodyPr/>
          <a:lstStyle/>
          <a:p>
            <a:pPr algn="just"/>
            <a:r>
              <a:rPr lang="it-IT" sz="1800" i="1" dirty="0">
                <a:solidFill>
                  <a:schemeClr val="tx1">
                    <a:lumMod val="75000"/>
                    <a:lumOff val="25000"/>
                  </a:schemeClr>
                </a:solidFill>
              </a:rPr>
              <a:t>Lo </a:t>
            </a:r>
            <a:r>
              <a:rPr lang="it-IT" sz="1800" i="1" dirty="0" err="1">
                <a:solidFill>
                  <a:schemeClr val="tx1">
                    <a:lumMod val="75000"/>
                    <a:lumOff val="25000"/>
                  </a:schemeClr>
                </a:solidFill>
              </a:rPr>
              <a:t>spoils</a:t>
            </a:r>
            <a:r>
              <a:rPr lang="it-IT" sz="1800" i="1" dirty="0">
                <a:solidFill>
                  <a:schemeClr val="tx1">
                    <a:lumMod val="75000"/>
                    <a:lumOff val="25000"/>
                  </a:schemeClr>
                </a:solidFill>
              </a:rPr>
              <a:t> system è il sistema che prevede che i dirigenti della pubblica amministrazione ricoprano il loro incarico solo nel periodo in cui è in carica il soggetto politico che li ha nominati, consentendo al nuovo politico eletto di nominare funzionari di propria fiducia a capo degli uffici dell’amministrazione</a:t>
            </a:r>
          </a:p>
          <a:p>
            <a:pPr algn="just"/>
            <a:r>
              <a:rPr lang="it-IT" sz="1800" i="1" dirty="0">
                <a:solidFill>
                  <a:schemeClr val="tx1">
                    <a:lumMod val="75000"/>
                    <a:lumOff val="25000"/>
                  </a:schemeClr>
                </a:solidFill>
              </a:rPr>
              <a:t>Tale connubio fra potere politico e cariche della P.A. non è, tuttavia, illegittimo, poiché </a:t>
            </a:r>
            <a:r>
              <a:rPr lang="it-IT" sz="1800" i="1" dirty="0">
                <a:solidFill>
                  <a:srgbClr val="C00000"/>
                </a:solidFill>
              </a:rPr>
              <a:t>consentito dalla legge n. 145 del 2002</a:t>
            </a:r>
          </a:p>
          <a:p>
            <a:pPr algn="just"/>
            <a:r>
              <a:rPr lang="it-IT" sz="1800" i="1" dirty="0">
                <a:solidFill>
                  <a:schemeClr val="tx1">
                    <a:lumMod val="75000"/>
                    <a:lumOff val="25000"/>
                  </a:schemeClr>
                </a:solidFill>
              </a:rPr>
              <a:t>La Corte Costituzionale è stata più volte chiamata a verificare la legittimità dello </a:t>
            </a:r>
            <a:r>
              <a:rPr lang="it-IT" sz="1800" i="1" dirty="0" err="1">
                <a:solidFill>
                  <a:schemeClr val="tx1">
                    <a:lumMod val="75000"/>
                    <a:lumOff val="25000"/>
                  </a:schemeClr>
                </a:solidFill>
              </a:rPr>
              <a:t>spoils</a:t>
            </a:r>
            <a:r>
              <a:rPr lang="it-IT" sz="1800" i="1" dirty="0">
                <a:solidFill>
                  <a:schemeClr val="tx1">
                    <a:lumMod val="75000"/>
                    <a:lumOff val="25000"/>
                  </a:schemeClr>
                </a:solidFill>
              </a:rPr>
              <a:t> system nei confronti delle norme della Costituzione:</a:t>
            </a:r>
          </a:p>
          <a:p>
            <a:pPr lvl="1" algn="just"/>
            <a:r>
              <a:rPr lang="it-IT" sz="1400" i="1" dirty="0">
                <a:solidFill>
                  <a:schemeClr val="tx1">
                    <a:lumMod val="75000"/>
                    <a:lumOff val="25000"/>
                  </a:schemeClr>
                </a:solidFill>
              </a:rPr>
              <a:t>La sentenza n. 103 del 2007 ha dichiarato l’illegittimità della legge 145 del 2002 nella parte in cui prevede che gli incarichi dirigenziali cessino automaticamente con il cambio di vertice </a:t>
            </a:r>
          </a:p>
          <a:p>
            <a:pPr lvl="1" algn="just"/>
            <a:r>
              <a:rPr lang="it-IT" sz="1400" i="1" dirty="0">
                <a:solidFill>
                  <a:schemeClr val="tx1">
                    <a:lumMod val="75000"/>
                    <a:lumOff val="25000"/>
                  </a:schemeClr>
                </a:solidFill>
              </a:rPr>
              <a:t>Il principio è stato confermato dalla sentenza n. 161 del 2008, secondo cui tale meccanismo automatico lede il principio di buon andamento della pubblica amministrazione previsto dagli articoli 97 e 98 della Costituzione</a:t>
            </a:r>
          </a:p>
        </p:txBody>
      </p:sp>
      <p:pic>
        <p:nvPicPr>
          <p:cNvPr id="4" name="Immagine 3">
            <a:extLst>
              <a:ext uri="{FF2B5EF4-FFF2-40B4-BE49-F238E27FC236}">
                <a16:creationId xmlns:a16="http://schemas.microsoft.com/office/drawing/2014/main" id="{5F110762-58E8-B6B9-CE5C-35C6D5C32784}"/>
              </a:ext>
            </a:extLst>
          </p:cNvPr>
          <p:cNvPicPr>
            <a:picLocks noChangeAspect="1"/>
          </p:cNvPicPr>
          <p:nvPr/>
        </p:nvPicPr>
        <p:blipFill>
          <a:blip r:embed="rId3"/>
          <a:stretch>
            <a:fillRect/>
          </a:stretch>
        </p:blipFill>
        <p:spPr>
          <a:xfrm>
            <a:off x="3167959" y="231625"/>
            <a:ext cx="1511939" cy="627942"/>
          </a:xfrm>
          <a:prstGeom prst="rect">
            <a:avLst/>
          </a:prstGeom>
        </p:spPr>
      </p:pic>
    </p:spTree>
    <p:extLst>
      <p:ext uri="{BB962C8B-B14F-4D97-AF65-F5344CB8AC3E}">
        <p14:creationId xmlns:p14="http://schemas.microsoft.com/office/powerpoint/2010/main" val="20083941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gradFill>
          <a:gsLst>
            <a:gs pos="62000">
              <a:schemeClr val="bg1"/>
            </a:gs>
            <a:gs pos="85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1026" name="Picture 2" descr="Uer Academy - Per lo sviluppo delle professionalità">
            <a:extLst>
              <a:ext uri="{FF2B5EF4-FFF2-40B4-BE49-F238E27FC236}">
                <a16:creationId xmlns:a16="http://schemas.microsoft.com/office/drawing/2014/main" id="{FD5ED4A9-BDDB-41F2-8E47-0043F11284C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20072" y="149552"/>
            <a:ext cx="792088" cy="792088"/>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1">
            <a:extLst>
              <a:ext uri="{FF2B5EF4-FFF2-40B4-BE49-F238E27FC236}">
                <a16:creationId xmlns:a16="http://schemas.microsoft.com/office/drawing/2014/main" id="{2F8C4922-EBAA-43E3-AC62-801E5ABD1367}"/>
              </a:ext>
            </a:extLst>
          </p:cNvPr>
          <p:cNvSpPr>
            <a:spLocks noGrp="1"/>
          </p:cNvSpPr>
          <p:nvPr>
            <p:ph type="title"/>
          </p:nvPr>
        </p:nvSpPr>
        <p:spPr>
          <a:xfrm>
            <a:off x="0" y="941639"/>
            <a:ext cx="9144000" cy="975193"/>
          </a:xfrm>
        </p:spPr>
        <p:txBody>
          <a:bodyPr>
            <a:normAutofit/>
          </a:bodyPr>
          <a:lstStyle/>
          <a:p>
            <a:pPr algn="ctr"/>
            <a:r>
              <a:rPr lang="it-IT" sz="3000" dirty="0"/>
              <a:t>La regolamentazione anticorruzione della l. 190/2012</a:t>
            </a:r>
            <a:br>
              <a:rPr lang="it-IT" sz="3200" dirty="0"/>
            </a:br>
            <a:r>
              <a:rPr lang="it-IT" sz="1800" dirty="0" err="1"/>
              <a:t>Spoils</a:t>
            </a:r>
            <a:r>
              <a:rPr lang="it-IT" sz="1800" dirty="0"/>
              <a:t> system</a:t>
            </a:r>
          </a:p>
        </p:txBody>
      </p:sp>
      <p:sp>
        <p:nvSpPr>
          <p:cNvPr id="3" name="Segnaposto contenuto 2">
            <a:extLst>
              <a:ext uri="{FF2B5EF4-FFF2-40B4-BE49-F238E27FC236}">
                <a16:creationId xmlns:a16="http://schemas.microsoft.com/office/drawing/2014/main" id="{FCD9E743-2AD5-4F71-A0A9-09DD81384FD3}"/>
              </a:ext>
            </a:extLst>
          </p:cNvPr>
          <p:cNvSpPr>
            <a:spLocks noGrp="1"/>
          </p:cNvSpPr>
          <p:nvPr>
            <p:ph idx="1"/>
          </p:nvPr>
        </p:nvSpPr>
        <p:spPr>
          <a:xfrm>
            <a:off x="457200" y="2195250"/>
            <a:ext cx="8229600" cy="4546118"/>
          </a:xfrm>
        </p:spPr>
        <p:txBody>
          <a:bodyPr/>
          <a:lstStyle/>
          <a:p>
            <a:pPr lvl="1" algn="just"/>
            <a:r>
              <a:rPr lang="it-IT" sz="1400" i="1" dirty="0">
                <a:solidFill>
                  <a:schemeClr val="tx1">
                    <a:lumMod val="75000"/>
                    <a:lumOff val="25000"/>
                  </a:schemeClr>
                </a:solidFill>
              </a:rPr>
              <a:t>La Cassazione sez. lavoro con </a:t>
            </a:r>
            <a:r>
              <a:rPr lang="it-IT" sz="1400" i="1" dirty="0" err="1">
                <a:solidFill>
                  <a:schemeClr val="tx1">
                    <a:lumMod val="75000"/>
                    <a:lumOff val="25000"/>
                  </a:schemeClr>
                </a:solidFill>
              </a:rPr>
              <a:t>sent</a:t>
            </a:r>
            <a:r>
              <a:rPr lang="it-IT" sz="1400" i="1" dirty="0">
                <a:solidFill>
                  <a:schemeClr val="tx1">
                    <a:lumMod val="75000"/>
                    <a:lumOff val="25000"/>
                  </a:schemeClr>
                </a:solidFill>
              </a:rPr>
              <a:t>. n. 11015 del 2017, sulla scorta della pronuncia della Consulta, ha precisato che l’applicazione legittima del meccanismo dello </a:t>
            </a:r>
            <a:r>
              <a:rPr lang="it-IT" sz="1400" i="1" dirty="0" err="1">
                <a:solidFill>
                  <a:schemeClr val="tx1">
                    <a:lumMod val="75000"/>
                    <a:lumOff val="25000"/>
                  </a:schemeClr>
                </a:solidFill>
              </a:rPr>
              <a:t>spoils</a:t>
            </a:r>
            <a:r>
              <a:rPr lang="it-IT" sz="1400" i="1" dirty="0">
                <a:solidFill>
                  <a:schemeClr val="tx1">
                    <a:lumMod val="75000"/>
                    <a:lumOff val="25000"/>
                  </a:schemeClr>
                </a:solidFill>
              </a:rPr>
              <a:t> system nel contesto degli Enti locali debba fondarsi sugli imprescindibili presupposti della </a:t>
            </a:r>
            <a:r>
              <a:rPr lang="it-IT" sz="1400" i="1" dirty="0" err="1">
                <a:solidFill>
                  <a:schemeClr val="tx1">
                    <a:lumMod val="75000"/>
                    <a:lumOff val="25000"/>
                  </a:schemeClr>
                </a:solidFill>
              </a:rPr>
              <a:t>apicalità</a:t>
            </a:r>
            <a:r>
              <a:rPr lang="it-IT" sz="1400" i="1" dirty="0">
                <a:solidFill>
                  <a:schemeClr val="tx1">
                    <a:lumMod val="75000"/>
                    <a:lumOff val="25000"/>
                  </a:schemeClr>
                </a:solidFill>
              </a:rPr>
              <a:t> e della </a:t>
            </a:r>
            <a:r>
              <a:rPr lang="it-IT" sz="1400" i="1" dirty="0" err="1">
                <a:solidFill>
                  <a:schemeClr val="tx1">
                    <a:lumMod val="75000"/>
                    <a:lumOff val="25000"/>
                  </a:schemeClr>
                </a:solidFill>
              </a:rPr>
              <a:t>fiduciarietà</a:t>
            </a:r>
            <a:r>
              <a:rPr lang="it-IT" sz="1400" i="1" dirty="0">
                <a:solidFill>
                  <a:schemeClr val="tx1">
                    <a:lumMod val="75000"/>
                    <a:lumOff val="25000"/>
                  </a:schemeClr>
                </a:solidFill>
              </a:rPr>
              <a:t> del dirigente da nominare, altrimenti il sistema si pone in contrasto con l’art. 97 della Costituzione</a:t>
            </a:r>
          </a:p>
          <a:p>
            <a:pPr lvl="1" algn="just"/>
            <a:r>
              <a:rPr lang="it-IT" sz="1400" i="1" dirty="0">
                <a:solidFill>
                  <a:schemeClr val="tx1">
                    <a:lumMod val="75000"/>
                    <a:lumOff val="25000"/>
                  </a:schemeClr>
                </a:solidFill>
              </a:rPr>
              <a:t>Con sentenza n. 23 del 2019 la Corte Costituzionale ha, invece, dichiarato la legittimità dello </a:t>
            </a:r>
            <a:r>
              <a:rPr lang="it-IT" sz="1400" i="1" dirty="0" err="1">
                <a:solidFill>
                  <a:schemeClr val="tx1">
                    <a:lumMod val="75000"/>
                    <a:lumOff val="25000"/>
                  </a:schemeClr>
                </a:solidFill>
              </a:rPr>
              <a:t>spoils</a:t>
            </a:r>
            <a:r>
              <a:rPr lang="it-IT" sz="1400" i="1" dirty="0">
                <a:solidFill>
                  <a:schemeClr val="tx1">
                    <a:lumMod val="75000"/>
                    <a:lumOff val="25000"/>
                  </a:schemeClr>
                </a:solidFill>
              </a:rPr>
              <a:t> system con riguardo ai dipendenti comunali</a:t>
            </a:r>
          </a:p>
          <a:p>
            <a:pPr algn="just"/>
            <a:r>
              <a:rPr lang="it-IT" sz="1800" i="1" dirty="0">
                <a:solidFill>
                  <a:schemeClr val="tx1">
                    <a:lumMod val="75000"/>
                    <a:lumOff val="25000"/>
                  </a:schemeClr>
                </a:solidFill>
              </a:rPr>
              <a:t>Lo </a:t>
            </a:r>
            <a:r>
              <a:rPr lang="it-IT" sz="1800" i="1" dirty="0" err="1">
                <a:solidFill>
                  <a:schemeClr val="tx1">
                    <a:lumMod val="75000"/>
                    <a:lumOff val="25000"/>
                  </a:schemeClr>
                </a:solidFill>
              </a:rPr>
              <a:t>spoils</a:t>
            </a:r>
            <a:r>
              <a:rPr lang="it-IT" sz="1800" i="1" dirty="0">
                <a:solidFill>
                  <a:schemeClr val="tx1">
                    <a:lumMod val="75000"/>
                    <a:lumOff val="25000"/>
                  </a:schemeClr>
                </a:solidFill>
              </a:rPr>
              <a:t> system, con tutta evidenza, </a:t>
            </a:r>
            <a:r>
              <a:rPr lang="it-IT" sz="1800" i="1" dirty="0">
                <a:solidFill>
                  <a:srgbClr val="C00000"/>
                </a:solidFill>
              </a:rPr>
              <a:t>si contrappone al sistema meritocratico </a:t>
            </a:r>
            <a:r>
              <a:rPr lang="it-IT" sz="1800" i="1" dirty="0">
                <a:solidFill>
                  <a:schemeClr val="tx1">
                    <a:lumMod val="75000"/>
                    <a:lumOff val="25000"/>
                  </a:schemeClr>
                </a:solidFill>
              </a:rPr>
              <a:t>in base al quale gli uffici pubblici debbano essere assegnati in relazione al curriculum ed alla valutazione delle capacità dei candidati</a:t>
            </a:r>
          </a:p>
          <a:p>
            <a:pPr algn="just"/>
            <a:r>
              <a:rPr lang="it-IT" sz="1800" i="1" dirty="0">
                <a:solidFill>
                  <a:schemeClr val="tx1">
                    <a:lumMod val="75000"/>
                    <a:lumOff val="25000"/>
                  </a:schemeClr>
                </a:solidFill>
              </a:rPr>
              <a:t>Il sistema attuale, pertanto, mal si accorda con il principio di trasparenza della P.A., ingenerando, peraltro, maggior predisposizione al conflitto di interessi ed a fenomeni corruttivi</a:t>
            </a:r>
            <a:endParaRPr lang="it-IT" sz="1400" i="1" dirty="0">
              <a:solidFill>
                <a:schemeClr val="tx1">
                  <a:lumMod val="75000"/>
                  <a:lumOff val="25000"/>
                </a:schemeClr>
              </a:solidFill>
            </a:endParaRPr>
          </a:p>
        </p:txBody>
      </p:sp>
      <p:pic>
        <p:nvPicPr>
          <p:cNvPr id="4" name="Immagine 3" descr="Immagine che contiene testo, Carattere, logo, Elementi grafici&#10;&#10;Descrizione generata automaticamente">
            <a:extLst>
              <a:ext uri="{FF2B5EF4-FFF2-40B4-BE49-F238E27FC236}">
                <a16:creationId xmlns:a16="http://schemas.microsoft.com/office/drawing/2014/main" id="{463C637D-7874-FF14-9EEB-E07D50D7F47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67845" y="232922"/>
            <a:ext cx="1512168" cy="625347"/>
          </a:xfrm>
          <a:prstGeom prst="rect">
            <a:avLst/>
          </a:prstGeom>
        </p:spPr>
      </p:pic>
    </p:spTree>
    <p:extLst>
      <p:ext uri="{BB962C8B-B14F-4D97-AF65-F5344CB8AC3E}">
        <p14:creationId xmlns:p14="http://schemas.microsoft.com/office/powerpoint/2010/main" val="2501936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gradFill>
          <a:gsLst>
            <a:gs pos="62000">
              <a:schemeClr val="bg1"/>
            </a:gs>
            <a:gs pos="85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1026" name="Picture 2" descr="Uer Academy - Per lo sviluppo delle professionalità">
            <a:extLst>
              <a:ext uri="{FF2B5EF4-FFF2-40B4-BE49-F238E27FC236}">
                <a16:creationId xmlns:a16="http://schemas.microsoft.com/office/drawing/2014/main" id="{FD5ED4A9-BDDB-41F2-8E47-0043F11284C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20072" y="149552"/>
            <a:ext cx="792088" cy="792088"/>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1">
            <a:extLst>
              <a:ext uri="{FF2B5EF4-FFF2-40B4-BE49-F238E27FC236}">
                <a16:creationId xmlns:a16="http://schemas.microsoft.com/office/drawing/2014/main" id="{2F8C4922-EBAA-43E3-AC62-801E5ABD1367}"/>
              </a:ext>
            </a:extLst>
          </p:cNvPr>
          <p:cNvSpPr>
            <a:spLocks noGrp="1"/>
          </p:cNvSpPr>
          <p:nvPr>
            <p:ph type="title"/>
          </p:nvPr>
        </p:nvSpPr>
        <p:spPr>
          <a:xfrm>
            <a:off x="0" y="941639"/>
            <a:ext cx="9144000" cy="975193"/>
          </a:xfrm>
        </p:spPr>
        <p:txBody>
          <a:bodyPr>
            <a:normAutofit/>
          </a:bodyPr>
          <a:lstStyle/>
          <a:p>
            <a:pPr algn="ctr"/>
            <a:r>
              <a:rPr lang="it-IT" sz="3000" dirty="0"/>
              <a:t>La regolamentazione anticorruzione della l. 190/2012</a:t>
            </a:r>
            <a:br>
              <a:rPr lang="it-IT" sz="3200" dirty="0"/>
            </a:br>
            <a:r>
              <a:rPr lang="it-IT" sz="1800" dirty="0"/>
              <a:t>Rotazione degli incarichi nella P.A.</a:t>
            </a:r>
          </a:p>
        </p:txBody>
      </p:sp>
      <p:sp>
        <p:nvSpPr>
          <p:cNvPr id="3" name="Segnaposto contenuto 2">
            <a:extLst>
              <a:ext uri="{FF2B5EF4-FFF2-40B4-BE49-F238E27FC236}">
                <a16:creationId xmlns:a16="http://schemas.microsoft.com/office/drawing/2014/main" id="{FCD9E743-2AD5-4F71-A0A9-09DD81384FD3}"/>
              </a:ext>
            </a:extLst>
          </p:cNvPr>
          <p:cNvSpPr>
            <a:spLocks noGrp="1"/>
          </p:cNvSpPr>
          <p:nvPr>
            <p:ph idx="1"/>
          </p:nvPr>
        </p:nvSpPr>
        <p:spPr>
          <a:xfrm>
            <a:off x="457200" y="2195250"/>
            <a:ext cx="8229600" cy="4546118"/>
          </a:xfrm>
        </p:spPr>
        <p:txBody>
          <a:bodyPr/>
          <a:lstStyle/>
          <a:p>
            <a:pPr algn="just"/>
            <a:r>
              <a:rPr lang="it-IT" sz="1800" i="1" dirty="0">
                <a:solidFill>
                  <a:schemeClr val="tx1">
                    <a:lumMod val="75000"/>
                    <a:lumOff val="25000"/>
                  </a:schemeClr>
                </a:solidFill>
              </a:rPr>
              <a:t>La rotazione del personale all’interno delle pubbliche amministrazioni è una misura organizzativa in materia di prevenzione della corruzione, da effettuare nelle aree a più elevato rischio di corruzione</a:t>
            </a:r>
          </a:p>
          <a:p>
            <a:pPr algn="just"/>
            <a:r>
              <a:rPr lang="it-IT" sz="1800" i="1" dirty="0">
                <a:solidFill>
                  <a:schemeClr val="tx1">
                    <a:lumMod val="75000"/>
                    <a:lumOff val="25000"/>
                  </a:schemeClr>
                </a:solidFill>
              </a:rPr>
              <a:t>É stata introdotta (ex art. 1, co. 5, lett. b della l. 190/2012) allo scopo di limitare il consolidarsi di relazioni che possano alimentare dinamiche improprie nella gestione amministrativa, derivanti dalla permanenza nel tempo dei dipendenti nel medesimo ruolo o funzione</a:t>
            </a:r>
          </a:p>
          <a:p>
            <a:pPr algn="just"/>
            <a:r>
              <a:rPr lang="it-IT" sz="1800" i="1" dirty="0">
                <a:solidFill>
                  <a:schemeClr val="tx1">
                    <a:lumMod val="75000"/>
                    <a:lumOff val="25000"/>
                  </a:schemeClr>
                </a:solidFill>
              </a:rPr>
              <a:t>La ratio alla base della norma è quella di evitare che un soggetto sfrutti una posizione di potere o una conoscenza acquisita da più tempo per ottenere un vantaggio illecito</a:t>
            </a:r>
          </a:p>
          <a:p>
            <a:pPr algn="just"/>
            <a:endParaRPr lang="it-IT" sz="1800" i="1" dirty="0">
              <a:solidFill>
                <a:schemeClr val="tx1">
                  <a:lumMod val="75000"/>
                  <a:lumOff val="25000"/>
                </a:schemeClr>
              </a:solidFill>
            </a:endParaRPr>
          </a:p>
        </p:txBody>
      </p:sp>
      <p:pic>
        <p:nvPicPr>
          <p:cNvPr id="4" name="Immagine 3" descr="Immagine che contiene testo, Carattere, logo, Elementi grafici&#10;&#10;Descrizione generata automaticamente">
            <a:extLst>
              <a:ext uri="{FF2B5EF4-FFF2-40B4-BE49-F238E27FC236}">
                <a16:creationId xmlns:a16="http://schemas.microsoft.com/office/drawing/2014/main" id="{DE3E28C4-FF1E-4ED4-6573-3EA9C1A3DB7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67845" y="232922"/>
            <a:ext cx="1512168" cy="625347"/>
          </a:xfrm>
          <a:prstGeom prst="rect">
            <a:avLst/>
          </a:prstGeom>
        </p:spPr>
      </p:pic>
    </p:spTree>
    <p:extLst>
      <p:ext uri="{BB962C8B-B14F-4D97-AF65-F5344CB8AC3E}">
        <p14:creationId xmlns:p14="http://schemas.microsoft.com/office/powerpoint/2010/main" val="22798374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gradFill>
          <a:gsLst>
            <a:gs pos="62000">
              <a:schemeClr val="bg1"/>
            </a:gs>
            <a:gs pos="85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1026" name="Picture 2" descr="Uer Academy - Per lo sviluppo delle professionalità">
            <a:extLst>
              <a:ext uri="{FF2B5EF4-FFF2-40B4-BE49-F238E27FC236}">
                <a16:creationId xmlns:a16="http://schemas.microsoft.com/office/drawing/2014/main" id="{FD5ED4A9-BDDB-41F2-8E47-0043F11284C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20072" y="149552"/>
            <a:ext cx="792088" cy="792088"/>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1">
            <a:extLst>
              <a:ext uri="{FF2B5EF4-FFF2-40B4-BE49-F238E27FC236}">
                <a16:creationId xmlns:a16="http://schemas.microsoft.com/office/drawing/2014/main" id="{2F8C4922-EBAA-43E3-AC62-801E5ABD1367}"/>
              </a:ext>
            </a:extLst>
          </p:cNvPr>
          <p:cNvSpPr>
            <a:spLocks noGrp="1"/>
          </p:cNvSpPr>
          <p:nvPr>
            <p:ph type="title"/>
          </p:nvPr>
        </p:nvSpPr>
        <p:spPr>
          <a:xfrm>
            <a:off x="0" y="941639"/>
            <a:ext cx="9144000" cy="975193"/>
          </a:xfrm>
        </p:spPr>
        <p:txBody>
          <a:bodyPr>
            <a:normAutofit/>
          </a:bodyPr>
          <a:lstStyle/>
          <a:p>
            <a:pPr algn="ctr"/>
            <a:r>
              <a:rPr lang="it-IT" sz="3000" dirty="0"/>
              <a:t>La regolamentazione anticorruzione della l. 190/2012</a:t>
            </a:r>
            <a:br>
              <a:rPr lang="it-IT" sz="3200" dirty="0"/>
            </a:br>
            <a:endParaRPr lang="it-IT" sz="1800" dirty="0"/>
          </a:p>
        </p:txBody>
      </p:sp>
      <p:sp>
        <p:nvSpPr>
          <p:cNvPr id="5" name="Rettangolo con angoli ritagliati in diagonale 4">
            <a:extLst>
              <a:ext uri="{FF2B5EF4-FFF2-40B4-BE49-F238E27FC236}">
                <a16:creationId xmlns:a16="http://schemas.microsoft.com/office/drawing/2014/main" id="{13BDA8A2-D5CF-4325-8733-219B3597F55B}"/>
              </a:ext>
            </a:extLst>
          </p:cNvPr>
          <p:cNvSpPr/>
          <p:nvPr/>
        </p:nvSpPr>
        <p:spPr>
          <a:xfrm>
            <a:off x="683568" y="1772816"/>
            <a:ext cx="7776864" cy="1293657"/>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100" b="1" i="1" dirty="0">
                <a:solidFill>
                  <a:schemeClr val="bg1"/>
                </a:solidFill>
              </a:rPr>
              <a:t>Legge Severino - disposizioni principali:</a:t>
            </a:r>
          </a:p>
          <a:p>
            <a:pPr algn="ctr"/>
            <a:r>
              <a:rPr lang="it-IT" sz="1100" i="1" dirty="0">
                <a:solidFill>
                  <a:schemeClr val="bg1"/>
                </a:solidFill>
              </a:rPr>
              <a:t>attribuzione dei compiti di prevenzione e contrasto della corruzione nella P.A. all’ANAC; istituzione di un PNA, PTPC e della figura del RPCT; obblighi di trasparenza, informazione e pubblicazione delle pubbliche amministrazioni; obbligo di predisposizione, da parte di ogni amministrazione, di un codice di comportamento; incompatibilità e divieto di cumulo di impieghi ed incarichi; divieto di revolving </a:t>
            </a:r>
            <a:r>
              <a:rPr lang="it-IT" sz="1100" i="1" dirty="0" err="1">
                <a:solidFill>
                  <a:schemeClr val="bg1"/>
                </a:solidFill>
              </a:rPr>
              <a:t>doors</a:t>
            </a:r>
            <a:r>
              <a:rPr lang="it-IT" sz="1100" i="1" dirty="0">
                <a:solidFill>
                  <a:schemeClr val="bg1"/>
                </a:solidFill>
              </a:rPr>
              <a:t>; disciplina del </a:t>
            </a:r>
            <a:r>
              <a:rPr lang="it-IT" sz="1100" i="1" dirty="0" err="1">
                <a:solidFill>
                  <a:schemeClr val="bg1"/>
                </a:solidFill>
              </a:rPr>
              <a:t>whistleblowing</a:t>
            </a:r>
            <a:r>
              <a:rPr lang="it-IT" sz="1100" i="1" dirty="0">
                <a:solidFill>
                  <a:schemeClr val="bg1"/>
                </a:solidFill>
              </a:rPr>
              <a:t>; rotazione degli incarichi presso l’amministrazione; nuova disciplina sull’accesso ai documenti amministrativi; obblighi di astensione in caso di conflitto di interessi; inasprimento delle sanzioni per illeciti di corruzione; disciplina dello </a:t>
            </a:r>
            <a:r>
              <a:rPr lang="it-IT" sz="1100" i="1" dirty="0" err="1">
                <a:solidFill>
                  <a:schemeClr val="bg1"/>
                </a:solidFill>
              </a:rPr>
              <a:t>spoils</a:t>
            </a:r>
            <a:r>
              <a:rPr lang="it-IT" sz="1100" i="1" dirty="0">
                <a:solidFill>
                  <a:schemeClr val="bg1"/>
                </a:solidFill>
              </a:rPr>
              <a:t> system</a:t>
            </a:r>
          </a:p>
        </p:txBody>
      </p:sp>
      <p:sp>
        <p:nvSpPr>
          <p:cNvPr id="6" name="Rettangolo con angoli ritagliati in diagonale 5">
            <a:extLst>
              <a:ext uri="{FF2B5EF4-FFF2-40B4-BE49-F238E27FC236}">
                <a16:creationId xmlns:a16="http://schemas.microsoft.com/office/drawing/2014/main" id="{B169D64D-88D9-40CA-9B72-B5AAE4350F1F}"/>
              </a:ext>
            </a:extLst>
          </p:cNvPr>
          <p:cNvSpPr/>
          <p:nvPr/>
        </p:nvSpPr>
        <p:spPr>
          <a:xfrm>
            <a:off x="683568" y="5157192"/>
            <a:ext cx="7776864" cy="1584176"/>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100" b="1" i="1" dirty="0" err="1">
                <a:solidFill>
                  <a:schemeClr val="bg1"/>
                </a:solidFill>
              </a:rPr>
              <a:t>Spoils</a:t>
            </a:r>
            <a:r>
              <a:rPr lang="it-IT" sz="1100" b="1" i="1" dirty="0">
                <a:solidFill>
                  <a:schemeClr val="bg1"/>
                </a:solidFill>
              </a:rPr>
              <a:t> system</a:t>
            </a:r>
          </a:p>
          <a:p>
            <a:pPr algn="just"/>
            <a:r>
              <a:rPr lang="it-IT" sz="1100" i="1" dirty="0">
                <a:solidFill>
                  <a:schemeClr val="bg1"/>
                </a:solidFill>
              </a:rPr>
              <a:t>È il sistema che prevede che i dirigenti della pubblica amministrazione ricoprano il loro incarico solo nel periodo in cui è in carica il soggetto politico che li ha nominati. Tale connubio fra potere politico e cariche della P.A. non è vietato, poiché consentito dalla legge n. 145 del 2002.</a:t>
            </a:r>
          </a:p>
          <a:p>
            <a:pPr algn="just"/>
            <a:r>
              <a:rPr lang="it-IT" sz="1100" i="1" dirty="0">
                <a:solidFill>
                  <a:schemeClr val="bg1"/>
                </a:solidFill>
              </a:rPr>
              <a:t>La Corte Costituzionale ha in più occasioni confermato la legittimità dello </a:t>
            </a:r>
            <a:r>
              <a:rPr lang="it-IT" sz="1100" i="1" dirty="0" err="1">
                <a:solidFill>
                  <a:schemeClr val="bg1"/>
                </a:solidFill>
              </a:rPr>
              <a:t>spoils</a:t>
            </a:r>
            <a:r>
              <a:rPr lang="it-IT" sz="1100" i="1" dirty="0">
                <a:solidFill>
                  <a:schemeClr val="bg1"/>
                </a:solidFill>
              </a:rPr>
              <a:t> system, dichiarandone l’illegittimità soltanto nella parte in cui prevede che gli incarichi dirigenziali cessino automaticamente con il cambio di vertice.</a:t>
            </a:r>
          </a:p>
          <a:p>
            <a:pPr algn="just"/>
            <a:r>
              <a:rPr lang="it-IT" sz="1100" i="1" dirty="0">
                <a:solidFill>
                  <a:schemeClr val="bg1"/>
                </a:solidFill>
              </a:rPr>
              <a:t>Lo </a:t>
            </a:r>
            <a:r>
              <a:rPr lang="it-IT" sz="1100" i="1" dirty="0" err="1">
                <a:solidFill>
                  <a:schemeClr val="bg1"/>
                </a:solidFill>
              </a:rPr>
              <a:t>spoils</a:t>
            </a:r>
            <a:r>
              <a:rPr lang="it-IT" sz="1100" i="1" dirty="0">
                <a:solidFill>
                  <a:schemeClr val="bg1"/>
                </a:solidFill>
              </a:rPr>
              <a:t> system si contrappone al sistema meritocratico in base al quale gli uffici pubblici debbano essere assegnati in relazione al curriculum ed alla capacità dei candidati, e di conseguenza al principio di trasparenza della P.A., ingenerando maggior predisposizione al conflitto di interessi e fenomeni corruttivi</a:t>
            </a:r>
          </a:p>
        </p:txBody>
      </p:sp>
      <p:sp>
        <p:nvSpPr>
          <p:cNvPr id="7" name="Rettangolo con angoli ritagliati in diagonale 6">
            <a:extLst>
              <a:ext uri="{FF2B5EF4-FFF2-40B4-BE49-F238E27FC236}">
                <a16:creationId xmlns:a16="http://schemas.microsoft.com/office/drawing/2014/main" id="{C3BF3A3C-E8A8-4619-B794-CC9EB7A057C4}"/>
              </a:ext>
            </a:extLst>
          </p:cNvPr>
          <p:cNvSpPr/>
          <p:nvPr/>
        </p:nvSpPr>
        <p:spPr>
          <a:xfrm>
            <a:off x="683568" y="3320988"/>
            <a:ext cx="7776864" cy="1584176"/>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100" b="1" i="1" dirty="0">
                <a:solidFill>
                  <a:schemeClr val="bg1"/>
                </a:solidFill>
              </a:rPr>
              <a:t>Revolving </a:t>
            </a:r>
            <a:r>
              <a:rPr lang="it-IT" sz="1100" b="1" i="1" dirty="0" err="1">
                <a:solidFill>
                  <a:schemeClr val="bg1"/>
                </a:solidFill>
              </a:rPr>
              <a:t>doors</a:t>
            </a:r>
            <a:endParaRPr lang="it-IT" sz="1100" b="1" i="1" dirty="0">
              <a:solidFill>
                <a:schemeClr val="bg1"/>
              </a:solidFill>
            </a:endParaRPr>
          </a:p>
          <a:p>
            <a:pPr algn="ctr"/>
            <a:r>
              <a:rPr lang="it-IT" sz="1100" i="1" dirty="0">
                <a:solidFill>
                  <a:schemeClr val="bg1"/>
                </a:solidFill>
              </a:rPr>
              <a:t>Il divieto di </a:t>
            </a:r>
            <a:r>
              <a:rPr lang="it-IT" sz="1100" i="1" dirty="0" err="1">
                <a:solidFill>
                  <a:schemeClr val="bg1"/>
                </a:solidFill>
              </a:rPr>
              <a:t>pantouflage</a:t>
            </a:r>
            <a:r>
              <a:rPr lang="it-IT" sz="1100" i="1" dirty="0">
                <a:solidFill>
                  <a:schemeClr val="bg1"/>
                </a:solidFill>
              </a:rPr>
              <a:t> (o revolving </a:t>
            </a:r>
            <a:r>
              <a:rPr lang="it-IT" sz="1100" i="1" dirty="0" err="1">
                <a:solidFill>
                  <a:schemeClr val="bg1"/>
                </a:solidFill>
              </a:rPr>
              <a:t>doors</a:t>
            </a:r>
            <a:r>
              <a:rPr lang="it-IT" sz="1100" i="1" dirty="0">
                <a:solidFill>
                  <a:schemeClr val="bg1"/>
                </a:solidFill>
              </a:rPr>
              <a:t>) prevede l’apposizione di un vincolo ai dipendenti dell’amministrazione nei tre anni successivi alla cessazione del rapporto di lavoro, vietando loro di svolgere attività lavorativa o professionale presso soggetti privati destinatari dell’attività della P.A. svolta attraverso i medesimi poteri, nei tre anni di servizio precedenti. </a:t>
            </a:r>
          </a:p>
          <a:p>
            <a:pPr algn="ctr"/>
            <a:r>
              <a:rPr lang="it-IT" sz="1100" i="1" dirty="0">
                <a:solidFill>
                  <a:schemeClr val="bg1"/>
                </a:solidFill>
              </a:rPr>
              <a:t>Esso ha la finalità di contrastare il fenomeno delle c.d. porte girevoli, tramite cui un funzionario pubblico mira a precostituirsi un </a:t>
            </a:r>
            <a:r>
              <a:rPr lang="it-IT" sz="1100" i="1" dirty="0" err="1">
                <a:solidFill>
                  <a:schemeClr val="bg1"/>
                </a:solidFill>
              </a:rPr>
              <a:t>favor</a:t>
            </a:r>
            <a:r>
              <a:rPr lang="it-IT" sz="1100" i="1" dirty="0">
                <a:solidFill>
                  <a:schemeClr val="bg1"/>
                </a:solidFill>
              </a:rPr>
              <a:t> nei confronti di coloro che in futuro potrebbero conferirgli incarichi privati, impedendogli di sfruttare la propria posizione all’interno di un’amministrazione per ottenere un incarico presso un’impresa o un soggetto privato verso cui ha esercitato poteri autoritativi</a:t>
            </a:r>
          </a:p>
        </p:txBody>
      </p:sp>
      <p:pic>
        <p:nvPicPr>
          <p:cNvPr id="3" name="Immagine 2" descr="Immagine che contiene testo, Carattere, logo, Elementi grafici&#10;&#10;Descrizione generata automaticamente">
            <a:extLst>
              <a:ext uri="{FF2B5EF4-FFF2-40B4-BE49-F238E27FC236}">
                <a16:creationId xmlns:a16="http://schemas.microsoft.com/office/drawing/2014/main" id="{92775D50-8523-686D-EF04-6B5B1149402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59832" y="232922"/>
            <a:ext cx="1512168" cy="625347"/>
          </a:xfrm>
          <a:prstGeom prst="rect">
            <a:avLst/>
          </a:prstGeom>
        </p:spPr>
      </p:pic>
    </p:spTree>
    <p:extLst>
      <p:ext uri="{BB962C8B-B14F-4D97-AF65-F5344CB8AC3E}">
        <p14:creationId xmlns:p14="http://schemas.microsoft.com/office/powerpoint/2010/main" val="12528724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gradFill>
          <a:gsLst>
            <a:gs pos="62000">
              <a:schemeClr val="bg1"/>
            </a:gs>
            <a:gs pos="85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1026" name="Picture 2" descr="Uer Academy - Per lo sviluppo delle professionalità">
            <a:extLst>
              <a:ext uri="{FF2B5EF4-FFF2-40B4-BE49-F238E27FC236}">
                <a16:creationId xmlns:a16="http://schemas.microsoft.com/office/drawing/2014/main" id="{FD5ED4A9-BDDB-41F2-8E47-0043F11284C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20072" y="149552"/>
            <a:ext cx="792088" cy="792088"/>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1">
            <a:extLst>
              <a:ext uri="{FF2B5EF4-FFF2-40B4-BE49-F238E27FC236}">
                <a16:creationId xmlns:a16="http://schemas.microsoft.com/office/drawing/2014/main" id="{2F8C4922-EBAA-43E3-AC62-801E5ABD1367}"/>
              </a:ext>
            </a:extLst>
          </p:cNvPr>
          <p:cNvSpPr>
            <a:spLocks noGrp="1"/>
          </p:cNvSpPr>
          <p:nvPr>
            <p:ph type="title"/>
          </p:nvPr>
        </p:nvSpPr>
        <p:spPr>
          <a:xfrm>
            <a:off x="457200" y="941639"/>
            <a:ext cx="8229600" cy="975193"/>
          </a:xfrm>
        </p:spPr>
        <p:txBody>
          <a:bodyPr>
            <a:normAutofit/>
          </a:bodyPr>
          <a:lstStyle/>
          <a:p>
            <a:pPr algn="ctr"/>
            <a:r>
              <a:rPr lang="it-IT" sz="3200" dirty="0"/>
              <a:t>I codici di comportamento</a:t>
            </a:r>
            <a:br>
              <a:rPr lang="it-IT" sz="3200" dirty="0"/>
            </a:br>
            <a:r>
              <a:rPr lang="it-IT" sz="1800" dirty="0"/>
              <a:t>Rilevanza dei codici di comportamento</a:t>
            </a:r>
          </a:p>
        </p:txBody>
      </p:sp>
      <p:sp>
        <p:nvSpPr>
          <p:cNvPr id="3" name="Segnaposto contenuto 2">
            <a:extLst>
              <a:ext uri="{FF2B5EF4-FFF2-40B4-BE49-F238E27FC236}">
                <a16:creationId xmlns:a16="http://schemas.microsoft.com/office/drawing/2014/main" id="{FCD9E743-2AD5-4F71-A0A9-09DD81384FD3}"/>
              </a:ext>
            </a:extLst>
          </p:cNvPr>
          <p:cNvSpPr>
            <a:spLocks noGrp="1"/>
          </p:cNvSpPr>
          <p:nvPr>
            <p:ph idx="1"/>
          </p:nvPr>
        </p:nvSpPr>
        <p:spPr>
          <a:xfrm>
            <a:off x="457200" y="2195250"/>
            <a:ext cx="8229600" cy="4546118"/>
          </a:xfrm>
        </p:spPr>
        <p:txBody>
          <a:bodyPr/>
          <a:lstStyle/>
          <a:p>
            <a:pPr algn="just"/>
            <a:r>
              <a:rPr lang="it-IT" sz="1800" i="1" dirty="0">
                <a:solidFill>
                  <a:schemeClr val="tx1">
                    <a:lumMod val="75000"/>
                    <a:lumOff val="25000"/>
                  </a:schemeClr>
                </a:solidFill>
              </a:rPr>
              <a:t>I codici di comportamento, dedicati ai dipendenti aziendali e della Pubblica Amministrazione, sono ancor più minuziosi della legge nello stabilire regole sul conflitto d’interessi</a:t>
            </a:r>
          </a:p>
          <a:p>
            <a:pPr algn="just"/>
            <a:r>
              <a:rPr lang="it-IT" sz="1800" i="1" dirty="0">
                <a:solidFill>
                  <a:schemeClr val="tx1">
                    <a:lumMod val="75000"/>
                    <a:lumOff val="25000"/>
                  </a:schemeClr>
                </a:solidFill>
              </a:rPr>
              <a:t>Essi comminano sanzioni e provvedimenti disciplinari nei confronti di coloro che compiano irregolarità o omissioni, anche in caso di situazioni non penalmente rilevanti</a:t>
            </a:r>
          </a:p>
          <a:p>
            <a:pPr algn="just"/>
            <a:r>
              <a:rPr lang="it-IT" sz="1800" i="1" dirty="0">
                <a:solidFill>
                  <a:schemeClr val="tx1">
                    <a:lumMod val="75000"/>
                    <a:lumOff val="25000"/>
                  </a:schemeClr>
                </a:solidFill>
              </a:rPr>
              <a:t>Nella P.A. i codici di comportamento prevedono un obbligo di verifica da parte del superiore al subordinato in caso di riscontro di conflitto di interessi e di trasmissione delle decisioni in tema di conflitto di interessi da parte del responsabile dell’ufficio, al servizio gestione del personale e al responsabile della prevenzione della corruzione e trasparenza (RPCT)</a:t>
            </a:r>
          </a:p>
          <a:p>
            <a:pPr algn="just"/>
            <a:r>
              <a:rPr lang="it-IT" sz="1800" i="1" dirty="0">
                <a:solidFill>
                  <a:schemeClr val="tx1">
                    <a:lumMod val="75000"/>
                    <a:lumOff val="25000"/>
                  </a:schemeClr>
                </a:solidFill>
              </a:rPr>
              <a:t>In caso di mancata osservanza del codice di comportamento è la legge, con l’art. 16 del D.P.R. n. 62/2013 a prevedere sanzioni disciplinari ai dipendenti dell’amministrazione</a:t>
            </a:r>
          </a:p>
        </p:txBody>
      </p:sp>
      <p:pic>
        <p:nvPicPr>
          <p:cNvPr id="4" name="Immagine 3" descr="Immagine che contiene testo, Carattere, logo, Elementi grafici&#10;&#10;Descrizione generata automaticamente">
            <a:extLst>
              <a:ext uri="{FF2B5EF4-FFF2-40B4-BE49-F238E27FC236}">
                <a16:creationId xmlns:a16="http://schemas.microsoft.com/office/drawing/2014/main" id="{8B604147-4391-D8E4-22C7-928A6B2E98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59832" y="232922"/>
            <a:ext cx="1512168" cy="625347"/>
          </a:xfrm>
          <a:prstGeom prst="rect">
            <a:avLst/>
          </a:prstGeom>
        </p:spPr>
      </p:pic>
    </p:spTree>
    <p:extLst>
      <p:ext uri="{BB962C8B-B14F-4D97-AF65-F5344CB8AC3E}">
        <p14:creationId xmlns:p14="http://schemas.microsoft.com/office/powerpoint/2010/main" val="34303437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62000">
              <a:schemeClr val="bg1"/>
            </a:gs>
            <a:gs pos="85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1026" name="Picture 2" descr="Uer Academy - Per lo sviluppo delle professionalità">
            <a:extLst>
              <a:ext uri="{FF2B5EF4-FFF2-40B4-BE49-F238E27FC236}">
                <a16:creationId xmlns:a16="http://schemas.microsoft.com/office/drawing/2014/main" id="{FD5ED4A9-BDDB-41F2-8E47-0043F11284C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20072" y="149552"/>
            <a:ext cx="792088" cy="792088"/>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1">
            <a:extLst>
              <a:ext uri="{FF2B5EF4-FFF2-40B4-BE49-F238E27FC236}">
                <a16:creationId xmlns:a16="http://schemas.microsoft.com/office/drawing/2014/main" id="{2F8C4922-EBAA-43E3-AC62-801E5ABD1367}"/>
              </a:ext>
            </a:extLst>
          </p:cNvPr>
          <p:cNvSpPr>
            <a:spLocks noGrp="1"/>
          </p:cNvSpPr>
          <p:nvPr>
            <p:ph type="title"/>
          </p:nvPr>
        </p:nvSpPr>
        <p:spPr>
          <a:xfrm>
            <a:off x="457200" y="941639"/>
            <a:ext cx="8229600" cy="975193"/>
          </a:xfrm>
        </p:spPr>
        <p:txBody>
          <a:bodyPr>
            <a:normAutofit/>
          </a:bodyPr>
          <a:lstStyle/>
          <a:p>
            <a:pPr algn="ctr"/>
            <a:r>
              <a:rPr lang="it-IT" sz="3200" dirty="0" err="1"/>
              <a:t>Whistleblowing</a:t>
            </a:r>
            <a:br>
              <a:rPr lang="it-IT" sz="3200" dirty="0"/>
            </a:br>
            <a:r>
              <a:rPr lang="it-IT" sz="1800" dirty="0"/>
              <a:t>Importanza delle tutele per il segnalante</a:t>
            </a:r>
          </a:p>
        </p:txBody>
      </p:sp>
      <p:sp>
        <p:nvSpPr>
          <p:cNvPr id="3" name="Segnaposto contenuto 2">
            <a:extLst>
              <a:ext uri="{FF2B5EF4-FFF2-40B4-BE49-F238E27FC236}">
                <a16:creationId xmlns:a16="http://schemas.microsoft.com/office/drawing/2014/main" id="{FCD9E743-2AD5-4F71-A0A9-09DD81384FD3}"/>
              </a:ext>
            </a:extLst>
          </p:cNvPr>
          <p:cNvSpPr>
            <a:spLocks noGrp="1"/>
          </p:cNvSpPr>
          <p:nvPr>
            <p:ph idx="1"/>
          </p:nvPr>
        </p:nvSpPr>
        <p:spPr>
          <a:xfrm>
            <a:off x="457200" y="2195250"/>
            <a:ext cx="8229600" cy="4546118"/>
          </a:xfrm>
        </p:spPr>
        <p:txBody>
          <a:bodyPr/>
          <a:lstStyle/>
          <a:p>
            <a:pPr algn="just"/>
            <a:r>
              <a:rPr lang="it-IT" sz="1800" i="1" dirty="0">
                <a:solidFill>
                  <a:schemeClr val="tx1">
                    <a:lumMod val="75000"/>
                    <a:lumOff val="25000"/>
                  </a:schemeClr>
                </a:solidFill>
              </a:rPr>
              <a:t>In un’ottica di prevenzione dei fenomeni corruttivi, particolare rilevanza ha avuto negli ultimi anni l’introduzione nell’ordinamento della disciplina del comportamento  dei </a:t>
            </a:r>
            <a:r>
              <a:rPr lang="it-IT" sz="1800" i="1" dirty="0">
                <a:solidFill>
                  <a:srgbClr val="C00000"/>
                </a:solidFill>
              </a:rPr>
              <a:t>segnalatori</a:t>
            </a:r>
            <a:r>
              <a:rPr lang="it-IT" sz="1800" i="1" dirty="0">
                <a:solidFill>
                  <a:schemeClr val="tx1">
                    <a:lumMod val="75000"/>
                    <a:lumOff val="25000"/>
                  </a:schemeClr>
                </a:solidFill>
              </a:rPr>
              <a:t>, e le norme a tutela dei dipendenti pubblici ed in generale di coloro che segnalano irregolarità e condotte illecite nella Pubblica Amministrazione e nell’ambito lavorativo privato, di cui siano venuti a conoscenza in ragione della propria attività</a:t>
            </a:r>
          </a:p>
          <a:p>
            <a:pPr algn="just"/>
            <a:r>
              <a:rPr lang="it-IT" sz="1800" i="1" dirty="0">
                <a:solidFill>
                  <a:schemeClr val="tx1">
                    <a:lumMod val="75000"/>
                    <a:lumOff val="25000"/>
                  </a:schemeClr>
                </a:solidFill>
              </a:rPr>
              <a:t>La ratio di tale tutela offerta al segnalante (c.d. </a:t>
            </a:r>
            <a:r>
              <a:rPr lang="it-IT" sz="1800" i="1" dirty="0" err="1">
                <a:solidFill>
                  <a:schemeClr val="tx1">
                    <a:lumMod val="75000"/>
                    <a:lumOff val="25000"/>
                  </a:schemeClr>
                </a:solidFill>
              </a:rPr>
              <a:t>whistleblower</a:t>
            </a:r>
            <a:r>
              <a:rPr lang="it-IT" sz="1800" i="1" dirty="0">
                <a:solidFill>
                  <a:schemeClr val="tx1">
                    <a:lumMod val="75000"/>
                    <a:lumOff val="25000"/>
                  </a:schemeClr>
                </a:solidFill>
              </a:rPr>
              <a:t>) consta nella necessità di garantire quest’ultimo dal rischio di ritorsioni da parte del datore di lavoro, incentivando in tal modo la segnalazione degli illeciti</a:t>
            </a:r>
          </a:p>
          <a:p>
            <a:pPr algn="just"/>
            <a:r>
              <a:rPr lang="it-IT" sz="1800" i="1" dirty="0">
                <a:solidFill>
                  <a:schemeClr val="tx1">
                    <a:lumMod val="75000"/>
                    <a:lumOff val="25000"/>
                  </a:schemeClr>
                </a:solidFill>
              </a:rPr>
              <a:t>Gli effetti positivi del </a:t>
            </a:r>
            <a:r>
              <a:rPr lang="it-IT" sz="1800" i="1" dirty="0" err="1">
                <a:solidFill>
                  <a:schemeClr val="tx1">
                    <a:lumMod val="75000"/>
                    <a:lumOff val="25000"/>
                  </a:schemeClr>
                </a:solidFill>
              </a:rPr>
              <a:t>whistleblowing</a:t>
            </a:r>
            <a:r>
              <a:rPr lang="it-IT" sz="1800" i="1" dirty="0">
                <a:solidFill>
                  <a:schemeClr val="tx1">
                    <a:lumMod val="75000"/>
                    <a:lumOff val="25000"/>
                  </a:schemeClr>
                </a:solidFill>
              </a:rPr>
              <a:t> riguardano:</a:t>
            </a:r>
          </a:p>
          <a:p>
            <a:pPr lvl="1" algn="just"/>
            <a:r>
              <a:rPr lang="it-IT" sz="1400" i="1" dirty="0">
                <a:solidFill>
                  <a:srgbClr val="C00000"/>
                </a:solidFill>
              </a:rPr>
              <a:t>l’individuazione di fenomeni di illegalità o di </a:t>
            </a:r>
            <a:r>
              <a:rPr lang="it-IT" sz="1400" i="1" dirty="0" err="1">
                <a:solidFill>
                  <a:srgbClr val="C00000"/>
                </a:solidFill>
              </a:rPr>
              <a:t>maladministration</a:t>
            </a:r>
            <a:r>
              <a:rPr lang="it-IT" sz="1400" i="1" dirty="0">
                <a:solidFill>
                  <a:srgbClr val="C00000"/>
                </a:solidFill>
              </a:rPr>
              <a:t>, altrimenti difficilmente individuabili; </a:t>
            </a:r>
          </a:p>
          <a:p>
            <a:pPr lvl="1" algn="just"/>
            <a:r>
              <a:rPr lang="it-IT" sz="1400" i="1" dirty="0">
                <a:solidFill>
                  <a:srgbClr val="C00000"/>
                </a:solidFill>
              </a:rPr>
              <a:t>il consolidamento di un’etica della legalità;</a:t>
            </a:r>
          </a:p>
          <a:p>
            <a:pPr lvl="1" algn="just"/>
            <a:r>
              <a:rPr lang="it-IT" sz="1400" i="1" dirty="0">
                <a:solidFill>
                  <a:srgbClr val="C00000"/>
                </a:solidFill>
              </a:rPr>
              <a:t>l’effetto deterrente causato dal rischio di essere segnalati e posti sotto indagine o subire provvedimenti disciplinari</a:t>
            </a:r>
          </a:p>
          <a:p>
            <a:pPr algn="just"/>
            <a:endParaRPr lang="it-IT" sz="1800" i="1" dirty="0">
              <a:solidFill>
                <a:schemeClr val="tx1">
                  <a:lumMod val="75000"/>
                  <a:lumOff val="25000"/>
                </a:schemeClr>
              </a:solidFill>
            </a:endParaRPr>
          </a:p>
        </p:txBody>
      </p:sp>
      <p:pic>
        <p:nvPicPr>
          <p:cNvPr id="4" name="Immagine 3">
            <a:extLst>
              <a:ext uri="{FF2B5EF4-FFF2-40B4-BE49-F238E27FC236}">
                <a16:creationId xmlns:a16="http://schemas.microsoft.com/office/drawing/2014/main" id="{27014EDA-B6F3-1E0C-0740-75F9AFA4481C}"/>
              </a:ext>
            </a:extLst>
          </p:cNvPr>
          <p:cNvPicPr>
            <a:picLocks noChangeAspect="1"/>
          </p:cNvPicPr>
          <p:nvPr/>
        </p:nvPicPr>
        <p:blipFill>
          <a:blip r:embed="rId3"/>
          <a:stretch>
            <a:fillRect/>
          </a:stretch>
        </p:blipFill>
        <p:spPr>
          <a:xfrm>
            <a:off x="3419872" y="231625"/>
            <a:ext cx="1511939" cy="627942"/>
          </a:xfrm>
          <a:prstGeom prst="rect">
            <a:avLst/>
          </a:prstGeom>
        </p:spPr>
      </p:pic>
    </p:spTree>
    <p:extLst>
      <p:ext uri="{BB962C8B-B14F-4D97-AF65-F5344CB8AC3E}">
        <p14:creationId xmlns:p14="http://schemas.microsoft.com/office/powerpoint/2010/main" val="17667720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gradFill>
          <a:gsLst>
            <a:gs pos="62000">
              <a:schemeClr val="bg1"/>
            </a:gs>
            <a:gs pos="85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1026" name="Picture 2" descr="Uer Academy - Per lo sviluppo delle professionalità">
            <a:extLst>
              <a:ext uri="{FF2B5EF4-FFF2-40B4-BE49-F238E27FC236}">
                <a16:creationId xmlns:a16="http://schemas.microsoft.com/office/drawing/2014/main" id="{FD5ED4A9-BDDB-41F2-8E47-0043F11284C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20072" y="149552"/>
            <a:ext cx="792088" cy="792088"/>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1">
            <a:extLst>
              <a:ext uri="{FF2B5EF4-FFF2-40B4-BE49-F238E27FC236}">
                <a16:creationId xmlns:a16="http://schemas.microsoft.com/office/drawing/2014/main" id="{2F8C4922-EBAA-43E3-AC62-801E5ABD1367}"/>
              </a:ext>
            </a:extLst>
          </p:cNvPr>
          <p:cNvSpPr>
            <a:spLocks noGrp="1"/>
          </p:cNvSpPr>
          <p:nvPr>
            <p:ph type="title"/>
          </p:nvPr>
        </p:nvSpPr>
        <p:spPr>
          <a:xfrm>
            <a:off x="457200" y="941639"/>
            <a:ext cx="8229600" cy="975193"/>
          </a:xfrm>
        </p:spPr>
        <p:txBody>
          <a:bodyPr>
            <a:normAutofit/>
          </a:bodyPr>
          <a:lstStyle/>
          <a:p>
            <a:pPr algn="ctr"/>
            <a:r>
              <a:rPr lang="it-IT" sz="3200" dirty="0"/>
              <a:t>I codici di comportamento</a:t>
            </a:r>
            <a:br>
              <a:rPr lang="it-IT" sz="3200" dirty="0"/>
            </a:br>
            <a:r>
              <a:rPr lang="it-IT" sz="1800" dirty="0"/>
              <a:t>Legge n. 190 del 2012</a:t>
            </a:r>
          </a:p>
        </p:txBody>
      </p:sp>
      <p:sp>
        <p:nvSpPr>
          <p:cNvPr id="3" name="Segnaposto contenuto 2">
            <a:extLst>
              <a:ext uri="{FF2B5EF4-FFF2-40B4-BE49-F238E27FC236}">
                <a16:creationId xmlns:a16="http://schemas.microsoft.com/office/drawing/2014/main" id="{FCD9E743-2AD5-4F71-A0A9-09DD81384FD3}"/>
              </a:ext>
            </a:extLst>
          </p:cNvPr>
          <p:cNvSpPr>
            <a:spLocks noGrp="1"/>
          </p:cNvSpPr>
          <p:nvPr>
            <p:ph idx="1"/>
          </p:nvPr>
        </p:nvSpPr>
        <p:spPr>
          <a:xfrm>
            <a:off x="457200" y="2195250"/>
            <a:ext cx="8229600" cy="4546118"/>
          </a:xfrm>
        </p:spPr>
        <p:txBody>
          <a:bodyPr/>
          <a:lstStyle/>
          <a:p>
            <a:pPr algn="just"/>
            <a:r>
              <a:rPr lang="it-IT" sz="1800" i="1" dirty="0">
                <a:solidFill>
                  <a:schemeClr val="tx1">
                    <a:lumMod val="75000"/>
                    <a:lumOff val="25000"/>
                  </a:schemeClr>
                </a:solidFill>
              </a:rPr>
              <a:t>I codici di comportamento, a seguito dell’emanazione della legge n. 190 del 2012 sono divenuti un pilastro nella strategia di prevenzione dei fenomeni corruttivi</a:t>
            </a:r>
          </a:p>
          <a:p>
            <a:pPr algn="just"/>
            <a:r>
              <a:rPr lang="it-IT" sz="1800" i="1" dirty="0">
                <a:solidFill>
                  <a:schemeClr val="tx1">
                    <a:lumMod val="75000"/>
                    <a:lumOff val="25000"/>
                  </a:schemeClr>
                </a:solidFill>
              </a:rPr>
              <a:t>Essi costituiscono una delle misure generali su cui si è maggiormente concentrato il legislatore, che ha attribuito loro efficacia obbligatoria</a:t>
            </a:r>
          </a:p>
          <a:p>
            <a:pPr algn="just"/>
            <a:r>
              <a:rPr lang="it-IT" sz="1800" i="1" dirty="0">
                <a:solidFill>
                  <a:schemeClr val="tx1">
                    <a:lumMod val="75000"/>
                    <a:lumOff val="25000"/>
                  </a:schemeClr>
                </a:solidFill>
              </a:rPr>
              <a:t>Nel sistema previgente, all’articolo 54 del D.L. n. 165 del 2001, era previsto un unico codice nazionale, oggi invece al codice nazionale si aggiungono specifici codici di comportamento per ogni amministrazione</a:t>
            </a:r>
          </a:p>
          <a:p>
            <a:pPr algn="just"/>
            <a:r>
              <a:rPr lang="it-IT" sz="1800" i="1" dirty="0">
                <a:solidFill>
                  <a:schemeClr val="tx1">
                    <a:lumMod val="75000"/>
                    <a:lumOff val="25000"/>
                  </a:schemeClr>
                </a:solidFill>
              </a:rPr>
              <a:t>Con il D.P.R. n. 62 del 2013, viene approvato il nuovo Codice di comportamento dei dipendenti pubblici, un regolamento generale che rafforza l’imparzialità soggettiva dei dipendenti pubblici</a:t>
            </a:r>
          </a:p>
        </p:txBody>
      </p:sp>
      <p:pic>
        <p:nvPicPr>
          <p:cNvPr id="4" name="Immagine 3" descr="Immagine che contiene testo, Carattere, logo, Elementi grafici&#10;&#10;Descrizione generata automaticamente">
            <a:extLst>
              <a:ext uri="{FF2B5EF4-FFF2-40B4-BE49-F238E27FC236}">
                <a16:creationId xmlns:a16="http://schemas.microsoft.com/office/drawing/2014/main" id="{48C3D1DD-3574-EA56-ACF5-85CBB9FC737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53544" y="232922"/>
            <a:ext cx="1512168" cy="625347"/>
          </a:xfrm>
          <a:prstGeom prst="rect">
            <a:avLst/>
          </a:prstGeom>
        </p:spPr>
      </p:pic>
    </p:spTree>
    <p:extLst>
      <p:ext uri="{BB962C8B-B14F-4D97-AF65-F5344CB8AC3E}">
        <p14:creationId xmlns:p14="http://schemas.microsoft.com/office/powerpoint/2010/main" val="3694563616"/>
      </p:ext>
    </p:extLst>
  </p:cSld>
  <p:clrMapOvr>
    <a:overrideClrMapping bg1="lt1" tx1="dk1" bg2="lt2" tx2="dk2" accent1="accent1" accent2="accent2" accent3="accent3" accent4="accent4" accent5="accent5" accent6="accent6" hlink="hlink" folHlink="folHlink"/>
  </p:clrMapOvr>
</p:sld>
</file>

<file path=ppt/slides/slide41.xml><?xml version="1.0" encoding="utf-8"?>
<p:sld xmlns:a="http://schemas.openxmlformats.org/drawingml/2006/main" xmlns:r="http://schemas.openxmlformats.org/officeDocument/2006/relationships" xmlns:p="http://schemas.openxmlformats.org/presentationml/2006/main">
  <p:cSld>
    <p:bg>
      <p:bgPr>
        <a:gradFill>
          <a:gsLst>
            <a:gs pos="62000">
              <a:schemeClr val="bg1"/>
            </a:gs>
            <a:gs pos="85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1026" name="Picture 2" descr="Uer Academy - Per lo sviluppo delle professionalità">
            <a:extLst>
              <a:ext uri="{FF2B5EF4-FFF2-40B4-BE49-F238E27FC236}">
                <a16:creationId xmlns:a16="http://schemas.microsoft.com/office/drawing/2014/main" id="{FD5ED4A9-BDDB-41F2-8E47-0043F11284C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20072" y="149552"/>
            <a:ext cx="792088" cy="792088"/>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1">
            <a:extLst>
              <a:ext uri="{FF2B5EF4-FFF2-40B4-BE49-F238E27FC236}">
                <a16:creationId xmlns:a16="http://schemas.microsoft.com/office/drawing/2014/main" id="{2F8C4922-EBAA-43E3-AC62-801E5ABD1367}"/>
              </a:ext>
            </a:extLst>
          </p:cNvPr>
          <p:cNvSpPr>
            <a:spLocks noGrp="1"/>
          </p:cNvSpPr>
          <p:nvPr>
            <p:ph type="title"/>
          </p:nvPr>
        </p:nvSpPr>
        <p:spPr>
          <a:xfrm>
            <a:off x="457200" y="941639"/>
            <a:ext cx="8229600" cy="975193"/>
          </a:xfrm>
        </p:spPr>
        <p:txBody>
          <a:bodyPr>
            <a:normAutofit/>
          </a:bodyPr>
          <a:lstStyle/>
          <a:p>
            <a:pPr algn="ctr"/>
            <a:r>
              <a:rPr lang="it-IT" sz="3200" dirty="0"/>
              <a:t>I codici di comportamento</a:t>
            </a:r>
            <a:br>
              <a:rPr lang="it-IT" sz="3200" dirty="0"/>
            </a:br>
            <a:r>
              <a:rPr lang="it-IT" sz="1800" dirty="0"/>
              <a:t>Codice nazionale e codici di ogni singola amministrazione</a:t>
            </a:r>
          </a:p>
        </p:txBody>
      </p:sp>
      <p:sp>
        <p:nvSpPr>
          <p:cNvPr id="3" name="Segnaposto contenuto 2">
            <a:extLst>
              <a:ext uri="{FF2B5EF4-FFF2-40B4-BE49-F238E27FC236}">
                <a16:creationId xmlns:a16="http://schemas.microsoft.com/office/drawing/2014/main" id="{FCD9E743-2AD5-4F71-A0A9-09DD81384FD3}"/>
              </a:ext>
            </a:extLst>
          </p:cNvPr>
          <p:cNvSpPr>
            <a:spLocks noGrp="1"/>
          </p:cNvSpPr>
          <p:nvPr>
            <p:ph idx="1"/>
          </p:nvPr>
        </p:nvSpPr>
        <p:spPr>
          <a:xfrm>
            <a:off x="457200" y="2195250"/>
            <a:ext cx="8229600" cy="4546118"/>
          </a:xfrm>
        </p:spPr>
        <p:txBody>
          <a:bodyPr/>
          <a:lstStyle/>
          <a:p>
            <a:pPr algn="just"/>
            <a:r>
              <a:rPr lang="it-IT" sz="1800" i="1" dirty="0">
                <a:solidFill>
                  <a:schemeClr val="tx1">
                    <a:lumMod val="75000"/>
                    <a:lumOff val="25000"/>
                  </a:schemeClr>
                </a:solidFill>
              </a:rPr>
              <a:t>Le sue disposizioni sono integrate dai Codici di comportamento di ogni singola amministrazione. </a:t>
            </a:r>
          </a:p>
          <a:p>
            <a:pPr algn="just"/>
            <a:r>
              <a:rPr lang="it-IT" sz="1800" i="1" dirty="0">
                <a:solidFill>
                  <a:schemeClr val="tx1">
                    <a:lumMod val="75000"/>
                    <a:lumOff val="25000"/>
                  </a:schemeClr>
                </a:solidFill>
              </a:rPr>
              <a:t>Il Codice di comportamento ha quindi: </a:t>
            </a:r>
          </a:p>
          <a:p>
            <a:pPr algn="just"/>
            <a:r>
              <a:rPr lang="it-IT" sz="1800" i="1" dirty="0">
                <a:solidFill>
                  <a:schemeClr val="tx1">
                    <a:lumMod val="75000"/>
                    <a:lumOff val="25000"/>
                  </a:schemeClr>
                </a:solidFill>
              </a:rPr>
              <a:t>Un livello nazionale con natura regolamentare, che definisce i doveri minimi di buona condotta che i dipendenti pubblici e gli altri soggetti destinatari sono tenuti a rispettare </a:t>
            </a:r>
          </a:p>
          <a:p>
            <a:pPr algn="just"/>
            <a:r>
              <a:rPr lang="it-IT" sz="1800" i="1" dirty="0">
                <a:solidFill>
                  <a:schemeClr val="tx1">
                    <a:lumMod val="75000"/>
                    <a:lumOff val="25000"/>
                  </a:schemeClr>
                </a:solidFill>
              </a:rPr>
              <a:t>Ogni singola amministrazione è, poi, tenuta a adottare un proprio Codice che è un atto unilaterale che ha natura pubblicistica e viene predisposto in base al contesto di riferimento dell’amministrazione stessa</a:t>
            </a:r>
          </a:p>
        </p:txBody>
      </p:sp>
      <p:pic>
        <p:nvPicPr>
          <p:cNvPr id="4" name="Immagine 3" descr="Immagine che contiene testo, Carattere, logo, Elementi grafici&#10;&#10;Descrizione generata automaticamente">
            <a:extLst>
              <a:ext uri="{FF2B5EF4-FFF2-40B4-BE49-F238E27FC236}">
                <a16:creationId xmlns:a16="http://schemas.microsoft.com/office/drawing/2014/main" id="{0F2BE39C-5A45-10B3-7351-85900F43F3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31840" y="232922"/>
            <a:ext cx="1512168" cy="625347"/>
          </a:xfrm>
          <a:prstGeom prst="rect">
            <a:avLst/>
          </a:prstGeom>
        </p:spPr>
      </p:pic>
    </p:spTree>
    <p:extLst>
      <p:ext uri="{BB962C8B-B14F-4D97-AF65-F5344CB8AC3E}">
        <p14:creationId xmlns:p14="http://schemas.microsoft.com/office/powerpoint/2010/main" val="14548159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gradFill>
          <a:gsLst>
            <a:gs pos="62000">
              <a:schemeClr val="bg1"/>
            </a:gs>
            <a:gs pos="85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1026" name="Picture 2" descr="Uer Academy - Per lo sviluppo delle professionalità">
            <a:extLst>
              <a:ext uri="{FF2B5EF4-FFF2-40B4-BE49-F238E27FC236}">
                <a16:creationId xmlns:a16="http://schemas.microsoft.com/office/drawing/2014/main" id="{FD5ED4A9-BDDB-41F2-8E47-0043F11284C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20072" y="149552"/>
            <a:ext cx="792088" cy="792088"/>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1">
            <a:extLst>
              <a:ext uri="{FF2B5EF4-FFF2-40B4-BE49-F238E27FC236}">
                <a16:creationId xmlns:a16="http://schemas.microsoft.com/office/drawing/2014/main" id="{2F8C4922-EBAA-43E3-AC62-801E5ABD1367}"/>
              </a:ext>
            </a:extLst>
          </p:cNvPr>
          <p:cNvSpPr>
            <a:spLocks noGrp="1"/>
          </p:cNvSpPr>
          <p:nvPr>
            <p:ph type="title"/>
          </p:nvPr>
        </p:nvSpPr>
        <p:spPr>
          <a:xfrm>
            <a:off x="457200" y="941639"/>
            <a:ext cx="8229600" cy="975193"/>
          </a:xfrm>
        </p:spPr>
        <p:txBody>
          <a:bodyPr>
            <a:normAutofit/>
          </a:bodyPr>
          <a:lstStyle/>
          <a:p>
            <a:pPr algn="ctr"/>
            <a:r>
              <a:rPr lang="it-IT" sz="3200" dirty="0"/>
              <a:t>I codici di comportamento</a:t>
            </a:r>
            <a:br>
              <a:rPr lang="it-IT" sz="3200" dirty="0"/>
            </a:br>
            <a:r>
              <a:rPr lang="it-IT" sz="1800" dirty="0"/>
              <a:t>Codici di comportamento nel SSN</a:t>
            </a:r>
          </a:p>
        </p:txBody>
      </p:sp>
      <p:sp>
        <p:nvSpPr>
          <p:cNvPr id="3" name="Segnaposto contenuto 2">
            <a:extLst>
              <a:ext uri="{FF2B5EF4-FFF2-40B4-BE49-F238E27FC236}">
                <a16:creationId xmlns:a16="http://schemas.microsoft.com/office/drawing/2014/main" id="{FCD9E743-2AD5-4F71-A0A9-09DD81384FD3}"/>
              </a:ext>
            </a:extLst>
          </p:cNvPr>
          <p:cNvSpPr>
            <a:spLocks noGrp="1"/>
          </p:cNvSpPr>
          <p:nvPr>
            <p:ph idx="1"/>
          </p:nvPr>
        </p:nvSpPr>
        <p:spPr>
          <a:xfrm>
            <a:off x="457200" y="2195250"/>
            <a:ext cx="8229600" cy="4546118"/>
          </a:xfrm>
        </p:spPr>
        <p:txBody>
          <a:bodyPr/>
          <a:lstStyle/>
          <a:p>
            <a:pPr algn="just"/>
            <a:r>
              <a:rPr lang="it-IT" sz="1800" i="1" dirty="0">
                <a:solidFill>
                  <a:schemeClr val="tx1">
                    <a:lumMod val="75000"/>
                    <a:lumOff val="25000"/>
                  </a:schemeClr>
                </a:solidFill>
              </a:rPr>
              <a:t>I codici di comportamento sono un utile strumento di prevenzione alla corruzione ed individuazione e gestione delle situazioni di conflitto d’interessi</a:t>
            </a:r>
          </a:p>
          <a:p>
            <a:pPr algn="just"/>
            <a:r>
              <a:rPr lang="it-IT" sz="1800" i="1" dirty="0">
                <a:solidFill>
                  <a:schemeClr val="tx1">
                    <a:lumMod val="75000"/>
                    <a:lumOff val="25000"/>
                  </a:schemeClr>
                </a:solidFill>
              </a:rPr>
              <a:t>Tale strumento ha rilevanza in ogni amministrazione pubblica, ma in particolare nel Sistema Sanitario Nazionale</a:t>
            </a:r>
          </a:p>
          <a:p>
            <a:pPr algn="just"/>
            <a:r>
              <a:rPr lang="it-IT" sz="1800" i="1" dirty="0">
                <a:solidFill>
                  <a:schemeClr val="tx1">
                    <a:lumMod val="75000"/>
                    <a:lumOff val="25000"/>
                  </a:schemeClr>
                </a:solidFill>
              </a:rPr>
              <a:t>I codici di comportamento nel Servizio Sanitario Nazionale sono stati oggetto di linee guida prodotte da: </a:t>
            </a:r>
          </a:p>
          <a:p>
            <a:pPr lvl="1" algn="just"/>
            <a:r>
              <a:rPr lang="it-IT" sz="1400" i="1" dirty="0">
                <a:solidFill>
                  <a:schemeClr val="tx1">
                    <a:lumMod val="75000"/>
                    <a:lumOff val="25000"/>
                  </a:schemeClr>
                </a:solidFill>
              </a:rPr>
              <a:t>ANAC; </a:t>
            </a:r>
          </a:p>
          <a:p>
            <a:pPr lvl="1" algn="just"/>
            <a:r>
              <a:rPr lang="it-IT" sz="1400" i="1" dirty="0">
                <a:solidFill>
                  <a:schemeClr val="tx1">
                    <a:lumMod val="75000"/>
                    <a:lumOff val="25000"/>
                  </a:schemeClr>
                </a:solidFill>
              </a:rPr>
              <a:t>AGENAS;</a:t>
            </a:r>
          </a:p>
          <a:p>
            <a:pPr lvl="1" algn="just"/>
            <a:r>
              <a:rPr lang="it-IT" sz="1400" i="1" dirty="0">
                <a:solidFill>
                  <a:schemeClr val="tx1">
                    <a:lumMod val="75000"/>
                    <a:lumOff val="25000"/>
                  </a:schemeClr>
                </a:solidFill>
              </a:rPr>
              <a:t>Ministero della Salute (“Linee Guida per l’adozione dei Codici di comportamento negli enti del Servizio Sanitario Nazionale”)</a:t>
            </a:r>
          </a:p>
          <a:p>
            <a:pPr algn="just"/>
            <a:endParaRPr lang="it-IT" sz="1800" i="1" dirty="0">
              <a:solidFill>
                <a:schemeClr val="tx1">
                  <a:lumMod val="75000"/>
                  <a:lumOff val="25000"/>
                </a:schemeClr>
              </a:solidFill>
            </a:endParaRPr>
          </a:p>
          <a:p>
            <a:pPr algn="just"/>
            <a:endParaRPr lang="it-IT" sz="1800" i="1" dirty="0">
              <a:solidFill>
                <a:schemeClr val="tx1">
                  <a:lumMod val="75000"/>
                  <a:lumOff val="25000"/>
                </a:schemeClr>
              </a:solidFill>
            </a:endParaRPr>
          </a:p>
        </p:txBody>
      </p:sp>
      <p:pic>
        <p:nvPicPr>
          <p:cNvPr id="4" name="Immagine 3" descr="Immagine che contiene testo, Carattere, logo, Elementi grafici&#10;&#10;Descrizione generata automaticamente">
            <a:extLst>
              <a:ext uri="{FF2B5EF4-FFF2-40B4-BE49-F238E27FC236}">
                <a16:creationId xmlns:a16="http://schemas.microsoft.com/office/drawing/2014/main" id="{EFB08B50-D45A-DB14-348E-D63F0DD46CF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87824" y="232922"/>
            <a:ext cx="1512168" cy="625347"/>
          </a:xfrm>
          <a:prstGeom prst="rect">
            <a:avLst/>
          </a:prstGeom>
        </p:spPr>
      </p:pic>
    </p:spTree>
    <p:extLst>
      <p:ext uri="{BB962C8B-B14F-4D97-AF65-F5344CB8AC3E}">
        <p14:creationId xmlns:p14="http://schemas.microsoft.com/office/powerpoint/2010/main" val="5167884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gradFill>
          <a:gsLst>
            <a:gs pos="62000">
              <a:schemeClr val="bg1"/>
            </a:gs>
            <a:gs pos="85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1026" name="Picture 2" descr="Uer Academy - Per lo sviluppo delle professionalità">
            <a:extLst>
              <a:ext uri="{FF2B5EF4-FFF2-40B4-BE49-F238E27FC236}">
                <a16:creationId xmlns:a16="http://schemas.microsoft.com/office/drawing/2014/main" id="{FD5ED4A9-BDDB-41F2-8E47-0043F11284C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20072" y="149552"/>
            <a:ext cx="792088" cy="792088"/>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1">
            <a:extLst>
              <a:ext uri="{FF2B5EF4-FFF2-40B4-BE49-F238E27FC236}">
                <a16:creationId xmlns:a16="http://schemas.microsoft.com/office/drawing/2014/main" id="{2F8C4922-EBAA-43E3-AC62-801E5ABD1367}"/>
              </a:ext>
            </a:extLst>
          </p:cNvPr>
          <p:cNvSpPr>
            <a:spLocks noGrp="1"/>
          </p:cNvSpPr>
          <p:nvPr>
            <p:ph type="title"/>
          </p:nvPr>
        </p:nvSpPr>
        <p:spPr>
          <a:xfrm>
            <a:off x="457200" y="941639"/>
            <a:ext cx="8229600" cy="975193"/>
          </a:xfrm>
        </p:spPr>
        <p:txBody>
          <a:bodyPr>
            <a:normAutofit/>
          </a:bodyPr>
          <a:lstStyle/>
          <a:p>
            <a:pPr algn="ctr"/>
            <a:r>
              <a:rPr lang="it-IT" sz="3200" dirty="0"/>
              <a:t>I codici di comportamento</a:t>
            </a:r>
            <a:br>
              <a:rPr lang="it-IT" sz="3200" dirty="0"/>
            </a:br>
            <a:r>
              <a:rPr lang="it-IT" sz="1800" dirty="0"/>
              <a:t>Contenuto dei codici di comportamento</a:t>
            </a:r>
          </a:p>
        </p:txBody>
      </p:sp>
      <p:sp>
        <p:nvSpPr>
          <p:cNvPr id="3" name="Segnaposto contenuto 2">
            <a:extLst>
              <a:ext uri="{FF2B5EF4-FFF2-40B4-BE49-F238E27FC236}">
                <a16:creationId xmlns:a16="http://schemas.microsoft.com/office/drawing/2014/main" id="{FCD9E743-2AD5-4F71-A0A9-09DD81384FD3}"/>
              </a:ext>
            </a:extLst>
          </p:cNvPr>
          <p:cNvSpPr>
            <a:spLocks noGrp="1"/>
          </p:cNvSpPr>
          <p:nvPr>
            <p:ph idx="1"/>
          </p:nvPr>
        </p:nvSpPr>
        <p:spPr>
          <a:xfrm>
            <a:off x="457200" y="2195250"/>
            <a:ext cx="8229600" cy="4546118"/>
          </a:xfrm>
        </p:spPr>
        <p:txBody>
          <a:bodyPr/>
          <a:lstStyle/>
          <a:p>
            <a:pPr algn="just"/>
            <a:r>
              <a:rPr lang="it-IT" sz="1800" i="1" dirty="0">
                <a:solidFill>
                  <a:schemeClr val="tx1">
                    <a:lumMod val="75000"/>
                    <a:lumOff val="25000"/>
                  </a:schemeClr>
                </a:solidFill>
              </a:rPr>
              <a:t>I codici di comportamento prevedono:</a:t>
            </a:r>
          </a:p>
          <a:p>
            <a:pPr lvl="1" algn="just"/>
            <a:r>
              <a:rPr lang="it-IT" sz="1400" i="1" dirty="0">
                <a:solidFill>
                  <a:schemeClr val="tx1">
                    <a:lumMod val="75000"/>
                    <a:lumOff val="25000"/>
                  </a:schemeClr>
                </a:solidFill>
              </a:rPr>
              <a:t>il rispetto degli obblighi di dichiarazione di assenza di conflitto di interessi; </a:t>
            </a:r>
          </a:p>
          <a:p>
            <a:pPr lvl="1" algn="just"/>
            <a:r>
              <a:rPr lang="it-IT" sz="1400" i="1" dirty="0">
                <a:solidFill>
                  <a:schemeClr val="tx1">
                    <a:lumMod val="75000"/>
                    <a:lumOff val="25000"/>
                  </a:schemeClr>
                </a:solidFill>
              </a:rPr>
              <a:t>la tutela dei soggetti che, al di fuori delle responsabilità penali per calunnia o diffamazione, segnalino alle autorità proposte illeciti di cui siano venute a conoscenza in ragione della loro attività lavorativa (c.d. </a:t>
            </a:r>
            <a:r>
              <a:rPr lang="it-IT" sz="1400" i="1" dirty="0" err="1">
                <a:solidFill>
                  <a:schemeClr val="tx1">
                    <a:lumMod val="75000"/>
                    <a:lumOff val="25000"/>
                  </a:schemeClr>
                </a:solidFill>
              </a:rPr>
              <a:t>whistleblowing</a:t>
            </a:r>
            <a:r>
              <a:rPr lang="it-IT" sz="1400" i="1" dirty="0">
                <a:solidFill>
                  <a:schemeClr val="tx1">
                    <a:lumMod val="75000"/>
                    <a:lumOff val="25000"/>
                  </a:schemeClr>
                </a:solidFill>
              </a:rPr>
              <a:t>);</a:t>
            </a:r>
          </a:p>
          <a:p>
            <a:pPr lvl="1" algn="just"/>
            <a:r>
              <a:rPr lang="it-IT" sz="1400" i="1" dirty="0">
                <a:solidFill>
                  <a:schemeClr val="tx1">
                    <a:lumMod val="75000"/>
                    <a:lumOff val="25000"/>
                  </a:schemeClr>
                </a:solidFill>
              </a:rPr>
              <a:t>il divieto di accettare regalie, compensi ed altre utilità, al di fuori dei casi espressamente consentiti dai relativi regolamenti, consistenti generalmente in beni di modesto valore (beni generalmente inferiori ai 150 euro di valore);</a:t>
            </a:r>
          </a:p>
          <a:p>
            <a:pPr lvl="1" algn="just"/>
            <a:r>
              <a:rPr lang="it-IT" sz="1400" i="1" dirty="0">
                <a:solidFill>
                  <a:schemeClr val="tx1">
                    <a:lumMod val="75000"/>
                    <a:lumOff val="25000"/>
                  </a:schemeClr>
                </a:solidFill>
              </a:rPr>
              <a:t>la prevenzione di ogni situazione foriera di conflitto d’interessi, tramite la comunicazione al responsabile dell’ufficio preposto;</a:t>
            </a:r>
          </a:p>
          <a:p>
            <a:pPr lvl="1" algn="just"/>
            <a:r>
              <a:rPr lang="it-IT" sz="1400" i="1" dirty="0">
                <a:solidFill>
                  <a:schemeClr val="tx1">
                    <a:lumMod val="75000"/>
                    <a:lumOff val="25000"/>
                  </a:schemeClr>
                </a:solidFill>
              </a:rPr>
              <a:t>procedure univoche per la gestione del conflitto di interessi e comunicazioni tempestive, non oltre dieci giorni dal momento in cui il conflitto potenziale o attuale si è manifestato;</a:t>
            </a:r>
          </a:p>
          <a:p>
            <a:pPr lvl="1" algn="just"/>
            <a:r>
              <a:rPr lang="it-IT" sz="1400" i="1" dirty="0">
                <a:solidFill>
                  <a:schemeClr val="tx1">
                    <a:lumMod val="75000"/>
                    <a:lumOff val="25000"/>
                  </a:schemeClr>
                </a:solidFill>
              </a:rPr>
              <a:t>gli obblighi del RPCT, che non si limitano al controllo e alla vigilanza, ma si estendono anche alle fasi successive, ed in particolare all’adozione dei provvedimenti conseguenti situazioni di conflitti d’interessi</a:t>
            </a:r>
          </a:p>
          <a:p>
            <a:pPr algn="just"/>
            <a:endParaRPr lang="it-IT" sz="1800" i="1" dirty="0">
              <a:solidFill>
                <a:schemeClr val="tx1">
                  <a:lumMod val="75000"/>
                  <a:lumOff val="25000"/>
                </a:schemeClr>
              </a:solidFill>
            </a:endParaRPr>
          </a:p>
        </p:txBody>
      </p:sp>
      <p:pic>
        <p:nvPicPr>
          <p:cNvPr id="4" name="Immagine 3" descr="Immagine che contiene testo, Carattere, logo, Elementi grafici&#10;&#10;Descrizione generata automaticamente">
            <a:extLst>
              <a:ext uri="{FF2B5EF4-FFF2-40B4-BE49-F238E27FC236}">
                <a16:creationId xmlns:a16="http://schemas.microsoft.com/office/drawing/2014/main" id="{F6B44B1D-7841-E427-70BF-F364DD414B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55573" y="232922"/>
            <a:ext cx="1512168" cy="625347"/>
          </a:xfrm>
          <a:prstGeom prst="rect">
            <a:avLst/>
          </a:prstGeom>
        </p:spPr>
      </p:pic>
    </p:spTree>
    <p:extLst>
      <p:ext uri="{BB962C8B-B14F-4D97-AF65-F5344CB8AC3E}">
        <p14:creationId xmlns:p14="http://schemas.microsoft.com/office/powerpoint/2010/main" val="42559833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gradFill>
          <a:gsLst>
            <a:gs pos="62000">
              <a:schemeClr val="bg1"/>
            </a:gs>
            <a:gs pos="85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1026" name="Picture 2" descr="Uer Academy - Per lo sviluppo delle professionalità">
            <a:extLst>
              <a:ext uri="{FF2B5EF4-FFF2-40B4-BE49-F238E27FC236}">
                <a16:creationId xmlns:a16="http://schemas.microsoft.com/office/drawing/2014/main" id="{FD5ED4A9-BDDB-41F2-8E47-0043F11284C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20072" y="149552"/>
            <a:ext cx="792088" cy="792088"/>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1">
            <a:extLst>
              <a:ext uri="{FF2B5EF4-FFF2-40B4-BE49-F238E27FC236}">
                <a16:creationId xmlns:a16="http://schemas.microsoft.com/office/drawing/2014/main" id="{2F8C4922-EBAA-43E3-AC62-801E5ABD1367}"/>
              </a:ext>
            </a:extLst>
          </p:cNvPr>
          <p:cNvSpPr>
            <a:spLocks noGrp="1"/>
          </p:cNvSpPr>
          <p:nvPr>
            <p:ph type="title"/>
          </p:nvPr>
        </p:nvSpPr>
        <p:spPr>
          <a:xfrm>
            <a:off x="457200" y="941639"/>
            <a:ext cx="8229600" cy="975193"/>
          </a:xfrm>
        </p:spPr>
        <p:txBody>
          <a:bodyPr>
            <a:normAutofit/>
          </a:bodyPr>
          <a:lstStyle/>
          <a:p>
            <a:pPr algn="ctr"/>
            <a:r>
              <a:rPr lang="it-IT" sz="3200" dirty="0"/>
              <a:t>I codici di comportamento</a:t>
            </a:r>
            <a:br>
              <a:rPr lang="it-IT" sz="3200" dirty="0"/>
            </a:br>
            <a:r>
              <a:rPr lang="it-IT" sz="1800" dirty="0"/>
              <a:t>Funzione dei codici di comportamento</a:t>
            </a:r>
          </a:p>
        </p:txBody>
      </p:sp>
      <p:sp>
        <p:nvSpPr>
          <p:cNvPr id="3" name="Segnaposto contenuto 2">
            <a:extLst>
              <a:ext uri="{FF2B5EF4-FFF2-40B4-BE49-F238E27FC236}">
                <a16:creationId xmlns:a16="http://schemas.microsoft.com/office/drawing/2014/main" id="{FCD9E743-2AD5-4F71-A0A9-09DD81384FD3}"/>
              </a:ext>
            </a:extLst>
          </p:cNvPr>
          <p:cNvSpPr>
            <a:spLocks noGrp="1"/>
          </p:cNvSpPr>
          <p:nvPr>
            <p:ph idx="1"/>
          </p:nvPr>
        </p:nvSpPr>
        <p:spPr>
          <a:xfrm>
            <a:off x="457200" y="2195250"/>
            <a:ext cx="8229600" cy="4546118"/>
          </a:xfrm>
        </p:spPr>
        <p:txBody>
          <a:bodyPr/>
          <a:lstStyle/>
          <a:p>
            <a:pPr algn="just"/>
            <a:r>
              <a:rPr lang="it-IT" sz="1800" i="1" dirty="0">
                <a:solidFill>
                  <a:schemeClr val="tx1">
                    <a:lumMod val="75000"/>
                    <a:lumOff val="25000"/>
                  </a:schemeClr>
                </a:solidFill>
              </a:rPr>
              <a:t>I codici di comportamento devono vietare: </a:t>
            </a:r>
          </a:p>
          <a:p>
            <a:pPr lvl="1" algn="just"/>
            <a:r>
              <a:rPr lang="it-IT" sz="1400" i="1" dirty="0">
                <a:solidFill>
                  <a:schemeClr val="tx1">
                    <a:lumMod val="75000"/>
                    <a:lumOff val="25000"/>
                  </a:schemeClr>
                </a:solidFill>
              </a:rPr>
              <a:t>di porre in essere comportamenti, anche al di fuori dell’orario lavorativo, che possano pregiudicare gli interessi dell’amministrazione o nuocere alla sua immagine; </a:t>
            </a:r>
          </a:p>
          <a:p>
            <a:pPr lvl="1" algn="just"/>
            <a:r>
              <a:rPr lang="it-IT" sz="1400" i="1" dirty="0">
                <a:solidFill>
                  <a:schemeClr val="tx1">
                    <a:lumMod val="75000"/>
                    <a:lumOff val="25000"/>
                  </a:schemeClr>
                </a:solidFill>
              </a:rPr>
              <a:t>di influenzare la gestione non corretta di pratiche dell’ufficio; </a:t>
            </a:r>
          </a:p>
          <a:p>
            <a:pPr lvl="1" algn="just"/>
            <a:r>
              <a:rPr lang="it-IT" sz="1400" i="1" dirty="0">
                <a:solidFill>
                  <a:schemeClr val="tx1">
                    <a:lumMod val="75000"/>
                    <a:lumOff val="25000"/>
                  </a:schemeClr>
                </a:solidFill>
              </a:rPr>
              <a:t>di anticipare o diffondere gli esiti dei procedimenti di gara, di concorso, o di selezione pubblica prima che siano conclusi e ne sia stata data pubblicizzazione</a:t>
            </a:r>
          </a:p>
          <a:p>
            <a:pPr algn="just"/>
            <a:r>
              <a:rPr lang="it-IT" sz="1800" i="1" dirty="0">
                <a:solidFill>
                  <a:schemeClr val="tx1">
                    <a:lumMod val="75000"/>
                    <a:lumOff val="25000"/>
                  </a:schemeClr>
                </a:solidFill>
              </a:rPr>
              <a:t>In riferimento al conflitto di interessi, i codici devono invece contenere i seguenti obblighi: </a:t>
            </a:r>
          </a:p>
          <a:p>
            <a:pPr lvl="1" algn="just"/>
            <a:r>
              <a:rPr lang="it-IT" sz="1400" i="1" dirty="0">
                <a:solidFill>
                  <a:schemeClr val="tx1">
                    <a:lumMod val="75000"/>
                    <a:lumOff val="25000"/>
                  </a:schemeClr>
                </a:solidFill>
              </a:rPr>
              <a:t>di riportare nelle comunicazioni tutti gli elementi idonei all’individuazione del responsabile dell’attività amministrativa; </a:t>
            </a:r>
          </a:p>
          <a:p>
            <a:pPr lvl="1" algn="just"/>
            <a:r>
              <a:rPr lang="it-IT" sz="1400" i="1" dirty="0">
                <a:solidFill>
                  <a:schemeClr val="tx1">
                    <a:lumMod val="75000"/>
                    <a:lumOff val="25000"/>
                  </a:schemeClr>
                </a:solidFill>
              </a:rPr>
              <a:t>di pubblicizzare la conoscenza dei sistemi aziendali per la gestione dei rischi contenuti nel Documento di Valutazione dei Rischi;</a:t>
            </a:r>
          </a:p>
          <a:p>
            <a:pPr lvl="1" algn="just"/>
            <a:r>
              <a:rPr lang="it-IT" sz="1400" i="1" dirty="0">
                <a:solidFill>
                  <a:schemeClr val="tx1">
                    <a:lumMod val="75000"/>
                    <a:lumOff val="25000"/>
                  </a:schemeClr>
                </a:solidFill>
              </a:rPr>
              <a:t>di porre in essere misure di trasparenza volte a tracciare i contatti tra i professionisti e i soggetti incaricati dalle suddette aziende; </a:t>
            </a:r>
          </a:p>
          <a:p>
            <a:pPr lvl="1" algn="just"/>
            <a:r>
              <a:rPr lang="it-IT" sz="1400" i="1" dirty="0">
                <a:solidFill>
                  <a:schemeClr val="tx1">
                    <a:lumMod val="75000"/>
                    <a:lumOff val="25000"/>
                  </a:schemeClr>
                </a:solidFill>
              </a:rPr>
              <a:t>di indicare agli addetti URP (ufficio relazioni con il pubblico) le modalità di gestione delle segnalazioni da parte degli utenti</a:t>
            </a:r>
          </a:p>
          <a:p>
            <a:pPr algn="just"/>
            <a:endParaRPr lang="it-IT" sz="1800" i="1" dirty="0">
              <a:solidFill>
                <a:schemeClr val="tx1">
                  <a:lumMod val="75000"/>
                  <a:lumOff val="25000"/>
                </a:schemeClr>
              </a:solidFill>
            </a:endParaRPr>
          </a:p>
        </p:txBody>
      </p:sp>
      <p:pic>
        <p:nvPicPr>
          <p:cNvPr id="4" name="Immagine 3">
            <a:extLst>
              <a:ext uri="{FF2B5EF4-FFF2-40B4-BE49-F238E27FC236}">
                <a16:creationId xmlns:a16="http://schemas.microsoft.com/office/drawing/2014/main" id="{42BC3259-6C81-0E5F-B747-BEDC9D10F7D5}"/>
              </a:ext>
            </a:extLst>
          </p:cNvPr>
          <p:cNvPicPr>
            <a:picLocks noChangeAspect="1"/>
          </p:cNvPicPr>
          <p:nvPr/>
        </p:nvPicPr>
        <p:blipFill>
          <a:blip r:embed="rId3"/>
          <a:stretch>
            <a:fillRect/>
          </a:stretch>
        </p:blipFill>
        <p:spPr>
          <a:xfrm>
            <a:off x="2987824" y="231625"/>
            <a:ext cx="1511939" cy="627942"/>
          </a:xfrm>
          <a:prstGeom prst="rect">
            <a:avLst/>
          </a:prstGeom>
        </p:spPr>
      </p:pic>
    </p:spTree>
    <p:extLst>
      <p:ext uri="{BB962C8B-B14F-4D97-AF65-F5344CB8AC3E}">
        <p14:creationId xmlns:p14="http://schemas.microsoft.com/office/powerpoint/2010/main" val="11563486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gradFill>
          <a:gsLst>
            <a:gs pos="62000">
              <a:schemeClr val="bg1"/>
            </a:gs>
            <a:gs pos="85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1026" name="Picture 2" descr="Uer Academy - Per lo sviluppo delle professionalità">
            <a:extLst>
              <a:ext uri="{FF2B5EF4-FFF2-40B4-BE49-F238E27FC236}">
                <a16:creationId xmlns:a16="http://schemas.microsoft.com/office/drawing/2014/main" id="{FD5ED4A9-BDDB-41F2-8E47-0043F11284C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20072" y="149552"/>
            <a:ext cx="792088" cy="792088"/>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1">
            <a:extLst>
              <a:ext uri="{FF2B5EF4-FFF2-40B4-BE49-F238E27FC236}">
                <a16:creationId xmlns:a16="http://schemas.microsoft.com/office/drawing/2014/main" id="{2F8C4922-EBAA-43E3-AC62-801E5ABD1367}"/>
              </a:ext>
            </a:extLst>
          </p:cNvPr>
          <p:cNvSpPr>
            <a:spLocks noGrp="1"/>
          </p:cNvSpPr>
          <p:nvPr>
            <p:ph type="title"/>
          </p:nvPr>
        </p:nvSpPr>
        <p:spPr>
          <a:xfrm>
            <a:off x="457200" y="941639"/>
            <a:ext cx="8229600" cy="975193"/>
          </a:xfrm>
        </p:spPr>
        <p:txBody>
          <a:bodyPr>
            <a:normAutofit/>
          </a:bodyPr>
          <a:lstStyle/>
          <a:p>
            <a:pPr algn="ctr"/>
            <a:r>
              <a:rPr lang="it-IT" sz="3200" dirty="0"/>
              <a:t>I codici di comportamento</a:t>
            </a:r>
            <a:br>
              <a:rPr lang="it-IT" sz="3200" dirty="0"/>
            </a:br>
            <a:r>
              <a:rPr lang="it-IT" sz="1800" dirty="0"/>
              <a:t>Funzione dei codici di comportamento</a:t>
            </a:r>
          </a:p>
        </p:txBody>
      </p:sp>
      <p:sp>
        <p:nvSpPr>
          <p:cNvPr id="3" name="Segnaposto contenuto 2">
            <a:extLst>
              <a:ext uri="{FF2B5EF4-FFF2-40B4-BE49-F238E27FC236}">
                <a16:creationId xmlns:a16="http://schemas.microsoft.com/office/drawing/2014/main" id="{FCD9E743-2AD5-4F71-A0A9-09DD81384FD3}"/>
              </a:ext>
            </a:extLst>
          </p:cNvPr>
          <p:cNvSpPr>
            <a:spLocks noGrp="1"/>
          </p:cNvSpPr>
          <p:nvPr>
            <p:ph idx="1"/>
          </p:nvPr>
        </p:nvSpPr>
        <p:spPr>
          <a:xfrm>
            <a:off x="457200" y="2195250"/>
            <a:ext cx="8229600" cy="3610014"/>
          </a:xfrm>
        </p:spPr>
        <p:txBody>
          <a:bodyPr/>
          <a:lstStyle/>
          <a:p>
            <a:pPr algn="just"/>
            <a:r>
              <a:rPr lang="it-IT" sz="1800" i="1" dirty="0">
                <a:solidFill>
                  <a:schemeClr val="tx1">
                    <a:lumMod val="75000"/>
                    <a:lumOff val="25000"/>
                  </a:schemeClr>
                </a:solidFill>
              </a:rPr>
              <a:t>I codici in ambito sanitario erogati dalle amministrazioni, devono contenere indicazioni specifiche riguardo: </a:t>
            </a:r>
          </a:p>
          <a:p>
            <a:pPr lvl="1" algn="just"/>
            <a:r>
              <a:rPr lang="it-IT" sz="1400" i="1" dirty="0">
                <a:solidFill>
                  <a:schemeClr val="tx1">
                    <a:lumMod val="75000"/>
                    <a:lumOff val="25000"/>
                  </a:schemeClr>
                </a:solidFill>
              </a:rPr>
              <a:t>l’obbligo per il personale sanitario di tenere distinte attività istituzionale e attività libero professionale; </a:t>
            </a:r>
          </a:p>
          <a:p>
            <a:pPr lvl="1" algn="just"/>
            <a:r>
              <a:rPr lang="it-IT" sz="1400" i="1" dirty="0">
                <a:solidFill>
                  <a:schemeClr val="tx1">
                    <a:lumMod val="75000"/>
                    <a:lumOff val="25000"/>
                  </a:schemeClr>
                </a:solidFill>
              </a:rPr>
              <a:t>il divieto di condizionare il paziente orientandolo verso la visita in regime di libera professione;</a:t>
            </a:r>
          </a:p>
          <a:p>
            <a:pPr lvl="1" algn="just"/>
            <a:r>
              <a:rPr lang="it-IT" sz="1400" i="1" dirty="0">
                <a:solidFill>
                  <a:schemeClr val="tx1">
                    <a:lumMod val="75000"/>
                    <a:lumOff val="25000"/>
                  </a:schemeClr>
                </a:solidFill>
              </a:rPr>
              <a:t>l’obbligo del medico di garantire la tracciabilità delle somme incassate nell’attività libero professionale intramuraria;</a:t>
            </a:r>
          </a:p>
          <a:p>
            <a:pPr lvl="1" algn="just"/>
            <a:r>
              <a:rPr lang="it-IT" sz="1400" i="1" dirty="0">
                <a:solidFill>
                  <a:schemeClr val="tx1">
                    <a:lumMod val="75000"/>
                    <a:lumOff val="25000"/>
                  </a:schemeClr>
                </a:solidFill>
              </a:rPr>
              <a:t>il divieto di percepire corrispettivi nell’esercizio delle proprie funzioni istituzionali che non siano consentiti dalla legge, nonché autorizzati dalla propria azienda;</a:t>
            </a:r>
          </a:p>
          <a:p>
            <a:pPr lvl="1" algn="just"/>
            <a:r>
              <a:rPr lang="it-IT" sz="1400" i="1" dirty="0">
                <a:solidFill>
                  <a:schemeClr val="tx1">
                    <a:lumMod val="75000"/>
                    <a:lumOff val="25000"/>
                  </a:schemeClr>
                </a:solidFill>
              </a:rPr>
              <a:t>il richiamo all’osservanza dei principi deontologici e di imparzialità nella prescrizione di farmaci e prodotti terapeutici diversi dai farmaci</a:t>
            </a:r>
          </a:p>
        </p:txBody>
      </p:sp>
      <p:pic>
        <p:nvPicPr>
          <p:cNvPr id="4" name="Immagine 3">
            <a:extLst>
              <a:ext uri="{FF2B5EF4-FFF2-40B4-BE49-F238E27FC236}">
                <a16:creationId xmlns:a16="http://schemas.microsoft.com/office/drawing/2014/main" id="{C576BE8C-C502-8A90-82B9-5C84EC77FAF3}"/>
              </a:ext>
            </a:extLst>
          </p:cNvPr>
          <p:cNvPicPr>
            <a:picLocks noChangeAspect="1"/>
          </p:cNvPicPr>
          <p:nvPr/>
        </p:nvPicPr>
        <p:blipFill>
          <a:blip r:embed="rId3"/>
          <a:stretch>
            <a:fillRect/>
          </a:stretch>
        </p:blipFill>
        <p:spPr>
          <a:xfrm>
            <a:off x="3167959" y="231625"/>
            <a:ext cx="1511939" cy="627942"/>
          </a:xfrm>
          <a:prstGeom prst="rect">
            <a:avLst/>
          </a:prstGeom>
        </p:spPr>
      </p:pic>
    </p:spTree>
    <p:extLst>
      <p:ext uri="{BB962C8B-B14F-4D97-AF65-F5344CB8AC3E}">
        <p14:creationId xmlns:p14="http://schemas.microsoft.com/office/powerpoint/2010/main" val="31184601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gradFill>
          <a:gsLst>
            <a:gs pos="62000">
              <a:schemeClr val="bg1"/>
            </a:gs>
            <a:gs pos="85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1026" name="Picture 2" descr="Uer Academy - Per lo sviluppo delle professionalità">
            <a:extLst>
              <a:ext uri="{FF2B5EF4-FFF2-40B4-BE49-F238E27FC236}">
                <a16:creationId xmlns:a16="http://schemas.microsoft.com/office/drawing/2014/main" id="{FD5ED4A9-BDDB-41F2-8E47-0043F11284C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20072" y="149552"/>
            <a:ext cx="792088" cy="792088"/>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1">
            <a:extLst>
              <a:ext uri="{FF2B5EF4-FFF2-40B4-BE49-F238E27FC236}">
                <a16:creationId xmlns:a16="http://schemas.microsoft.com/office/drawing/2014/main" id="{2F8C4922-EBAA-43E3-AC62-801E5ABD1367}"/>
              </a:ext>
            </a:extLst>
          </p:cNvPr>
          <p:cNvSpPr>
            <a:spLocks noGrp="1"/>
          </p:cNvSpPr>
          <p:nvPr>
            <p:ph type="title"/>
          </p:nvPr>
        </p:nvSpPr>
        <p:spPr>
          <a:xfrm>
            <a:off x="457200" y="941639"/>
            <a:ext cx="8229600" cy="975193"/>
          </a:xfrm>
        </p:spPr>
        <p:txBody>
          <a:bodyPr>
            <a:normAutofit/>
          </a:bodyPr>
          <a:lstStyle/>
          <a:p>
            <a:pPr algn="ctr"/>
            <a:r>
              <a:rPr lang="it-IT" sz="3200" dirty="0"/>
              <a:t>I codici di comportamento</a:t>
            </a:r>
            <a:br>
              <a:rPr lang="it-IT" sz="3200" dirty="0"/>
            </a:br>
            <a:r>
              <a:rPr lang="it-IT" sz="1800" dirty="0"/>
              <a:t>Conflitto di interessi e attività negoziale</a:t>
            </a:r>
          </a:p>
        </p:txBody>
      </p:sp>
      <p:sp>
        <p:nvSpPr>
          <p:cNvPr id="3" name="Segnaposto contenuto 2">
            <a:extLst>
              <a:ext uri="{FF2B5EF4-FFF2-40B4-BE49-F238E27FC236}">
                <a16:creationId xmlns:a16="http://schemas.microsoft.com/office/drawing/2014/main" id="{FCD9E743-2AD5-4F71-A0A9-09DD81384FD3}"/>
              </a:ext>
            </a:extLst>
          </p:cNvPr>
          <p:cNvSpPr>
            <a:spLocks noGrp="1"/>
          </p:cNvSpPr>
          <p:nvPr>
            <p:ph idx="1"/>
          </p:nvPr>
        </p:nvSpPr>
        <p:spPr>
          <a:xfrm>
            <a:off x="457200" y="2195250"/>
            <a:ext cx="8229600" cy="4546118"/>
          </a:xfrm>
        </p:spPr>
        <p:txBody>
          <a:bodyPr/>
          <a:lstStyle/>
          <a:p>
            <a:pPr algn="just"/>
            <a:r>
              <a:rPr lang="it-IT" sz="1800" i="1" dirty="0">
                <a:solidFill>
                  <a:schemeClr val="tx1">
                    <a:lumMod val="75000"/>
                    <a:lumOff val="25000"/>
                  </a:schemeClr>
                </a:solidFill>
              </a:rPr>
              <a:t>Con specifico riferimento alle attività negoziali, al fine di favorire la trasparenza e la regolarità delle gare, viene fatto divieto di inserire nei capitolati speciali caratteristiche tecniche non oggettivamente giustificate </a:t>
            </a:r>
          </a:p>
          <a:p>
            <a:pPr algn="just"/>
            <a:r>
              <a:rPr lang="it-IT" sz="1800" i="1" dirty="0">
                <a:solidFill>
                  <a:schemeClr val="tx1">
                    <a:lumMod val="75000"/>
                    <a:lumOff val="25000"/>
                  </a:schemeClr>
                </a:solidFill>
              </a:rPr>
              <a:t>Il codice di comportamento deve fare riferimento al divieto di chiedere o accettare benefit impropri per uso privato, quali: </a:t>
            </a:r>
          </a:p>
          <a:p>
            <a:pPr lvl="1" algn="just"/>
            <a:r>
              <a:rPr lang="it-IT" sz="1400" i="1" dirty="0">
                <a:solidFill>
                  <a:schemeClr val="tx1">
                    <a:lumMod val="75000"/>
                    <a:lumOff val="25000"/>
                  </a:schemeClr>
                </a:solidFill>
              </a:rPr>
              <a:t>eccedenze di fornitura; </a:t>
            </a:r>
          </a:p>
          <a:p>
            <a:pPr lvl="1" algn="just"/>
            <a:r>
              <a:rPr lang="it-IT" sz="1400" i="1" dirty="0">
                <a:solidFill>
                  <a:schemeClr val="tx1">
                    <a:lumMod val="75000"/>
                    <a:lumOff val="25000"/>
                  </a:schemeClr>
                </a:solidFill>
              </a:rPr>
              <a:t>campioni gratuiti di beni in quantità superiore a quanto previsto dalla normativa; </a:t>
            </a:r>
          </a:p>
          <a:p>
            <a:pPr lvl="1" algn="just"/>
            <a:r>
              <a:rPr lang="it-IT" sz="1400" i="1" dirty="0">
                <a:solidFill>
                  <a:schemeClr val="tx1">
                    <a:lumMod val="75000"/>
                    <a:lumOff val="25000"/>
                  </a:schemeClr>
                </a:solidFill>
              </a:rPr>
              <a:t>regali che, seppur con valore al di sotto della soglia consentita, siano percepiti dal ricevente di valore superiore o elargiti con ricorrenza; </a:t>
            </a:r>
          </a:p>
          <a:p>
            <a:pPr lvl="1" algn="just"/>
            <a:r>
              <a:rPr lang="it-IT" sz="1400" i="1" dirty="0">
                <a:solidFill>
                  <a:schemeClr val="tx1">
                    <a:lumMod val="75000"/>
                    <a:lumOff val="25000"/>
                  </a:schemeClr>
                </a:solidFill>
              </a:rPr>
              <a:t>comodati d’uso che non siano stati autorizzati dalla direzione aziendale; </a:t>
            </a:r>
          </a:p>
          <a:p>
            <a:pPr lvl="1" algn="just"/>
            <a:r>
              <a:rPr lang="it-IT" sz="1400" i="1" dirty="0">
                <a:solidFill>
                  <a:schemeClr val="tx1">
                    <a:lumMod val="75000"/>
                    <a:lumOff val="25000"/>
                  </a:schemeClr>
                </a:solidFill>
              </a:rPr>
              <a:t>benefici economici a qualunque titolo derivanti dall’instaurarsi di relazioni extra ufficio </a:t>
            </a:r>
          </a:p>
        </p:txBody>
      </p:sp>
      <p:pic>
        <p:nvPicPr>
          <p:cNvPr id="4" name="Immagine 3">
            <a:extLst>
              <a:ext uri="{FF2B5EF4-FFF2-40B4-BE49-F238E27FC236}">
                <a16:creationId xmlns:a16="http://schemas.microsoft.com/office/drawing/2014/main" id="{28D4AC8D-B05A-DD5B-C0DE-09B84A5D7302}"/>
              </a:ext>
            </a:extLst>
          </p:cNvPr>
          <p:cNvPicPr>
            <a:picLocks noChangeAspect="1"/>
          </p:cNvPicPr>
          <p:nvPr/>
        </p:nvPicPr>
        <p:blipFill>
          <a:blip r:embed="rId3"/>
          <a:stretch>
            <a:fillRect/>
          </a:stretch>
        </p:blipFill>
        <p:spPr>
          <a:xfrm>
            <a:off x="2987824" y="231625"/>
            <a:ext cx="1511939" cy="627942"/>
          </a:xfrm>
          <a:prstGeom prst="rect">
            <a:avLst/>
          </a:prstGeom>
        </p:spPr>
      </p:pic>
    </p:spTree>
    <p:extLst>
      <p:ext uri="{BB962C8B-B14F-4D97-AF65-F5344CB8AC3E}">
        <p14:creationId xmlns:p14="http://schemas.microsoft.com/office/powerpoint/2010/main" val="223629000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gradFill>
          <a:gsLst>
            <a:gs pos="62000">
              <a:schemeClr val="bg1"/>
            </a:gs>
            <a:gs pos="85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1026" name="Picture 2" descr="Uer Academy - Per lo sviluppo delle professionalità">
            <a:extLst>
              <a:ext uri="{FF2B5EF4-FFF2-40B4-BE49-F238E27FC236}">
                <a16:creationId xmlns:a16="http://schemas.microsoft.com/office/drawing/2014/main" id="{FD5ED4A9-BDDB-41F2-8E47-0043F11284C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20072" y="149552"/>
            <a:ext cx="792088" cy="792088"/>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1">
            <a:extLst>
              <a:ext uri="{FF2B5EF4-FFF2-40B4-BE49-F238E27FC236}">
                <a16:creationId xmlns:a16="http://schemas.microsoft.com/office/drawing/2014/main" id="{2F8C4922-EBAA-43E3-AC62-801E5ABD1367}"/>
              </a:ext>
            </a:extLst>
          </p:cNvPr>
          <p:cNvSpPr>
            <a:spLocks noGrp="1"/>
          </p:cNvSpPr>
          <p:nvPr>
            <p:ph type="title"/>
          </p:nvPr>
        </p:nvSpPr>
        <p:spPr>
          <a:xfrm>
            <a:off x="457200" y="941639"/>
            <a:ext cx="8229600" cy="975193"/>
          </a:xfrm>
        </p:spPr>
        <p:txBody>
          <a:bodyPr>
            <a:normAutofit/>
          </a:bodyPr>
          <a:lstStyle/>
          <a:p>
            <a:pPr algn="ctr"/>
            <a:r>
              <a:rPr lang="it-IT" sz="3200" dirty="0"/>
              <a:t>I codici di comportamento</a:t>
            </a:r>
            <a:br>
              <a:rPr lang="it-IT" sz="3200" dirty="0"/>
            </a:br>
            <a:r>
              <a:rPr lang="it-IT" sz="1800" dirty="0"/>
              <a:t>Vigilanza e monitoraggio</a:t>
            </a:r>
          </a:p>
        </p:txBody>
      </p:sp>
      <p:sp>
        <p:nvSpPr>
          <p:cNvPr id="3" name="Segnaposto contenuto 2">
            <a:extLst>
              <a:ext uri="{FF2B5EF4-FFF2-40B4-BE49-F238E27FC236}">
                <a16:creationId xmlns:a16="http://schemas.microsoft.com/office/drawing/2014/main" id="{FCD9E743-2AD5-4F71-A0A9-09DD81384FD3}"/>
              </a:ext>
            </a:extLst>
          </p:cNvPr>
          <p:cNvSpPr>
            <a:spLocks noGrp="1"/>
          </p:cNvSpPr>
          <p:nvPr>
            <p:ph idx="1"/>
          </p:nvPr>
        </p:nvSpPr>
        <p:spPr>
          <a:xfrm>
            <a:off x="457200" y="2195250"/>
            <a:ext cx="8229600" cy="4546118"/>
          </a:xfrm>
        </p:spPr>
        <p:txBody>
          <a:bodyPr/>
          <a:lstStyle/>
          <a:p>
            <a:pPr lvl="1" algn="just"/>
            <a:r>
              <a:rPr lang="it-IT" sz="1800" i="1" dirty="0">
                <a:solidFill>
                  <a:schemeClr val="tx1">
                    <a:lumMod val="75000"/>
                    <a:lumOff val="25000"/>
                  </a:schemeClr>
                </a:solidFill>
              </a:rPr>
              <a:t>Con riguardo alla vigilanza e monitoraggio le singole amministrazioni devono far sì che i responsabili delle strutture predispongano una relazione annuale da consegnare all’RPCT (nelle amministrazioni sanitarie anche all’UPD, Ufficio Procedimenti Disciplinari) nella quale venga dato atto delle segnalazioni relative a condotte illecite o situazioni di conflitto di interessi</a:t>
            </a:r>
          </a:p>
        </p:txBody>
      </p:sp>
      <p:pic>
        <p:nvPicPr>
          <p:cNvPr id="4" name="Immagine 3">
            <a:extLst>
              <a:ext uri="{FF2B5EF4-FFF2-40B4-BE49-F238E27FC236}">
                <a16:creationId xmlns:a16="http://schemas.microsoft.com/office/drawing/2014/main" id="{E2A56E3A-6BE6-B6E2-EC14-F5F80D688535}"/>
              </a:ext>
            </a:extLst>
          </p:cNvPr>
          <p:cNvPicPr>
            <a:picLocks noChangeAspect="1"/>
          </p:cNvPicPr>
          <p:nvPr/>
        </p:nvPicPr>
        <p:blipFill>
          <a:blip r:embed="rId3"/>
          <a:stretch>
            <a:fillRect/>
          </a:stretch>
        </p:blipFill>
        <p:spPr>
          <a:xfrm>
            <a:off x="2987824" y="231625"/>
            <a:ext cx="1511939" cy="627942"/>
          </a:xfrm>
          <a:prstGeom prst="rect">
            <a:avLst/>
          </a:prstGeom>
        </p:spPr>
      </p:pic>
    </p:spTree>
    <p:extLst>
      <p:ext uri="{BB962C8B-B14F-4D97-AF65-F5344CB8AC3E}">
        <p14:creationId xmlns:p14="http://schemas.microsoft.com/office/powerpoint/2010/main" val="345785140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gradFill>
          <a:gsLst>
            <a:gs pos="62000">
              <a:schemeClr val="bg1"/>
            </a:gs>
            <a:gs pos="85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1026" name="Picture 2" descr="Uer Academy - Per lo sviluppo delle professionalità">
            <a:extLst>
              <a:ext uri="{FF2B5EF4-FFF2-40B4-BE49-F238E27FC236}">
                <a16:creationId xmlns:a16="http://schemas.microsoft.com/office/drawing/2014/main" id="{FD5ED4A9-BDDB-41F2-8E47-0043F11284C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20072" y="149552"/>
            <a:ext cx="792088" cy="792088"/>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1">
            <a:extLst>
              <a:ext uri="{FF2B5EF4-FFF2-40B4-BE49-F238E27FC236}">
                <a16:creationId xmlns:a16="http://schemas.microsoft.com/office/drawing/2014/main" id="{2F8C4922-EBAA-43E3-AC62-801E5ABD1367}"/>
              </a:ext>
            </a:extLst>
          </p:cNvPr>
          <p:cNvSpPr>
            <a:spLocks noGrp="1"/>
          </p:cNvSpPr>
          <p:nvPr>
            <p:ph type="title"/>
          </p:nvPr>
        </p:nvSpPr>
        <p:spPr>
          <a:xfrm>
            <a:off x="457200" y="941639"/>
            <a:ext cx="8229600" cy="975193"/>
          </a:xfrm>
        </p:spPr>
        <p:txBody>
          <a:bodyPr>
            <a:normAutofit/>
          </a:bodyPr>
          <a:lstStyle/>
          <a:p>
            <a:pPr algn="ctr"/>
            <a:r>
              <a:rPr lang="it-IT" sz="3200" dirty="0"/>
              <a:t>I codici di comportamento</a:t>
            </a:r>
            <a:br>
              <a:rPr lang="it-IT" sz="3200" dirty="0"/>
            </a:br>
            <a:r>
              <a:rPr lang="it-IT" sz="1800" dirty="0"/>
              <a:t>Codice di comportamento dei dipendenti pubblici</a:t>
            </a:r>
          </a:p>
        </p:txBody>
      </p:sp>
      <p:sp>
        <p:nvSpPr>
          <p:cNvPr id="3" name="Segnaposto contenuto 2">
            <a:extLst>
              <a:ext uri="{FF2B5EF4-FFF2-40B4-BE49-F238E27FC236}">
                <a16:creationId xmlns:a16="http://schemas.microsoft.com/office/drawing/2014/main" id="{FCD9E743-2AD5-4F71-A0A9-09DD81384FD3}"/>
              </a:ext>
            </a:extLst>
          </p:cNvPr>
          <p:cNvSpPr>
            <a:spLocks noGrp="1"/>
          </p:cNvSpPr>
          <p:nvPr>
            <p:ph idx="1"/>
          </p:nvPr>
        </p:nvSpPr>
        <p:spPr>
          <a:xfrm>
            <a:off x="457200" y="2195250"/>
            <a:ext cx="8229600" cy="4546118"/>
          </a:xfrm>
        </p:spPr>
        <p:txBody>
          <a:bodyPr/>
          <a:lstStyle/>
          <a:p>
            <a:pPr lvl="1" algn="just"/>
            <a:r>
              <a:rPr lang="it-IT" sz="1800" i="1" dirty="0">
                <a:solidFill>
                  <a:schemeClr val="tx1">
                    <a:lumMod val="75000"/>
                    <a:lumOff val="25000"/>
                  </a:schemeClr>
                </a:solidFill>
              </a:rPr>
              <a:t>Il Codice di comportamento dei dipendenti pubblici </a:t>
            </a:r>
            <a:r>
              <a:rPr lang="it-IT" sz="1800" i="1" dirty="0">
                <a:solidFill>
                  <a:srgbClr val="C00000"/>
                </a:solidFill>
              </a:rPr>
              <a:t>D.P.R. n. 62/2013</a:t>
            </a:r>
            <a:r>
              <a:rPr lang="it-IT" sz="1800" i="1" dirty="0">
                <a:solidFill>
                  <a:schemeClr val="tx1">
                    <a:lumMod val="75000"/>
                    <a:lumOff val="25000"/>
                  </a:schemeClr>
                </a:solidFill>
              </a:rPr>
              <a:t> definisce i doveri minimi di diligenza, lealtà, imparzialità e buona condotta che i pubblici dipendenti sono tenuti ad osservare</a:t>
            </a:r>
          </a:p>
          <a:p>
            <a:pPr lvl="1" algn="just"/>
            <a:r>
              <a:rPr lang="it-IT" sz="1800" i="1" dirty="0">
                <a:solidFill>
                  <a:schemeClr val="tx1">
                    <a:lumMod val="75000"/>
                    <a:lumOff val="25000"/>
                  </a:schemeClr>
                </a:solidFill>
              </a:rPr>
              <a:t> Tali doveri di condotta sono estesi a tutti i collaboratori o consulenti della Pubblica Amministrazione, inclusi quelli degli uffici in collaborazione delle autorità politiche</a:t>
            </a:r>
          </a:p>
          <a:p>
            <a:pPr lvl="1" algn="just"/>
            <a:r>
              <a:rPr lang="it-IT" sz="1800" i="1" dirty="0">
                <a:solidFill>
                  <a:schemeClr val="tx1">
                    <a:lumMod val="75000"/>
                    <a:lumOff val="25000"/>
                  </a:schemeClr>
                </a:solidFill>
              </a:rPr>
              <a:t>L'art. 54, comma 5, del Decreto Legislativo 30 marzo 2001 n. 165 e successive modifiche, stabilisce che ciascuna amministrazione definisca, con procedura aperta alla partecipazione, un proprio Codice di comportamento, che integri e specifichi il Codice di comportamento generale approvato con decreto del Presidente della Repubblica 16 aprile 2013, n. 62</a:t>
            </a:r>
          </a:p>
          <a:p>
            <a:pPr lvl="1" algn="just"/>
            <a:r>
              <a:rPr lang="it-IT" sz="1800" i="1" dirty="0">
                <a:solidFill>
                  <a:schemeClr val="tx1">
                    <a:lumMod val="75000"/>
                    <a:lumOff val="25000"/>
                  </a:schemeClr>
                </a:solidFill>
              </a:rPr>
              <a:t>Con delibera n. 75 del 24 ottobre 2013, l’Autorità Nazionale Anticorruzione ha dettato le linee guida per la predisposizione dei codici di comportamento delle singole amministrazioni</a:t>
            </a:r>
          </a:p>
        </p:txBody>
      </p:sp>
      <p:pic>
        <p:nvPicPr>
          <p:cNvPr id="4" name="Immagine 3">
            <a:extLst>
              <a:ext uri="{FF2B5EF4-FFF2-40B4-BE49-F238E27FC236}">
                <a16:creationId xmlns:a16="http://schemas.microsoft.com/office/drawing/2014/main" id="{8EBC860F-C936-ED50-77F6-F09D420336C0}"/>
              </a:ext>
            </a:extLst>
          </p:cNvPr>
          <p:cNvPicPr>
            <a:picLocks noChangeAspect="1"/>
          </p:cNvPicPr>
          <p:nvPr/>
        </p:nvPicPr>
        <p:blipFill>
          <a:blip r:embed="rId3"/>
          <a:stretch>
            <a:fillRect/>
          </a:stretch>
        </p:blipFill>
        <p:spPr>
          <a:xfrm>
            <a:off x="2915816" y="231625"/>
            <a:ext cx="1511939" cy="627942"/>
          </a:xfrm>
          <a:prstGeom prst="rect">
            <a:avLst/>
          </a:prstGeom>
        </p:spPr>
      </p:pic>
    </p:spTree>
    <p:extLst>
      <p:ext uri="{BB962C8B-B14F-4D97-AF65-F5344CB8AC3E}">
        <p14:creationId xmlns:p14="http://schemas.microsoft.com/office/powerpoint/2010/main" val="18698831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gradFill>
          <a:gsLst>
            <a:gs pos="62000">
              <a:schemeClr val="bg1"/>
            </a:gs>
            <a:gs pos="85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1026" name="Picture 2" descr="Uer Academy - Per lo sviluppo delle professionalità">
            <a:extLst>
              <a:ext uri="{FF2B5EF4-FFF2-40B4-BE49-F238E27FC236}">
                <a16:creationId xmlns:a16="http://schemas.microsoft.com/office/drawing/2014/main" id="{FD5ED4A9-BDDB-41F2-8E47-0043F11284C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20072" y="149552"/>
            <a:ext cx="792088" cy="792088"/>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1">
            <a:extLst>
              <a:ext uri="{FF2B5EF4-FFF2-40B4-BE49-F238E27FC236}">
                <a16:creationId xmlns:a16="http://schemas.microsoft.com/office/drawing/2014/main" id="{2F8C4922-EBAA-43E3-AC62-801E5ABD1367}"/>
              </a:ext>
            </a:extLst>
          </p:cNvPr>
          <p:cNvSpPr>
            <a:spLocks noGrp="1"/>
          </p:cNvSpPr>
          <p:nvPr>
            <p:ph type="title"/>
          </p:nvPr>
        </p:nvSpPr>
        <p:spPr>
          <a:xfrm>
            <a:off x="457200" y="941639"/>
            <a:ext cx="8229600" cy="975193"/>
          </a:xfrm>
        </p:spPr>
        <p:txBody>
          <a:bodyPr>
            <a:normAutofit/>
          </a:bodyPr>
          <a:lstStyle/>
          <a:p>
            <a:pPr algn="ctr"/>
            <a:r>
              <a:rPr lang="it-IT" sz="3200" dirty="0"/>
              <a:t>I codici di comportamento</a:t>
            </a:r>
            <a:br>
              <a:rPr lang="it-IT" sz="3200" dirty="0"/>
            </a:br>
            <a:r>
              <a:rPr lang="it-IT" sz="1800" dirty="0"/>
              <a:t>Codice di comportamento dei dipendenti pubblici</a:t>
            </a:r>
          </a:p>
        </p:txBody>
      </p:sp>
      <p:sp>
        <p:nvSpPr>
          <p:cNvPr id="3" name="Segnaposto contenuto 2">
            <a:extLst>
              <a:ext uri="{FF2B5EF4-FFF2-40B4-BE49-F238E27FC236}">
                <a16:creationId xmlns:a16="http://schemas.microsoft.com/office/drawing/2014/main" id="{FCD9E743-2AD5-4F71-A0A9-09DD81384FD3}"/>
              </a:ext>
            </a:extLst>
          </p:cNvPr>
          <p:cNvSpPr>
            <a:spLocks noGrp="1"/>
          </p:cNvSpPr>
          <p:nvPr>
            <p:ph idx="1"/>
          </p:nvPr>
        </p:nvSpPr>
        <p:spPr>
          <a:xfrm>
            <a:off x="457200" y="1916832"/>
            <a:ext cx="8229600" cy="4546118"/>
          </a:xfrm>
        </p:spPr>
        <p:txBody>
          <a:bodyPr/>
          <a:lstStyle/>
          <a:p>
            <a:pPr algn="ctr"/>
            <a:r>
              <a:rPr lang="it-IT" sz="1000" b="1" dirty="0"/>
              <a:t>Art. 54 legge n.  165 del 2001 e successive modifiche (l. 190/2012 e l. 79/2022). Codice di comportamento</a:t>
            </a:r>
          </a:p>
          <a:p>
            <a:pPr algn="just"/>
            <a:r>
              <a:rPr lang="it-IT" sz="1000" dirty="0"/>
              <a:t>1. Il Governo definisce un codice di comportamento dei dipendenti delle pubbliche amministrazioni al fine di assicurare la qualità dei servizi, la prevenzione dei fenomeni di corruzione, il rispetto dei doveri costituzionali di diligenza, lealtà, imparzialità e servizio esclusivo alla cura dell’interesse pubblico. Il codice contiene una specifica sezione dedicata ai doveri dei dirigenti, articolati in relazione alle funzioni attribuite, e comunque prevede per tutti i dipendenti pubblici il divieto di chiedere o di accettare, a qualsiasi titolo, compensi, regali o altre utilità, in connessione con l’espletamento delle proprie funzioni o dei compiti affidati, fatti salvi i regali d’uso, purché di modico valore e nei limiti delle normali relazioni di cortesia.</a:t>
            </a:r>
          </a:p>
          <a:p>
            <a:pPr algn="just"/>
            <a:r>
              <a:rPr lang="it-IT" sz="1000" dirty="0"/>
              <a:t>1-bis. Il codice contiene, altresì, una sezione dedicata al corretto utilizzo delle tecnologie informatiche e dei mezzi di informazione e social media da parte dei dipendenti pubblici, anche al fine di tutelare l’immagine della pubblica amministrazione. </a:t>
            </a:r>
          </a:p>
          <a:p>
            <a:pPr algn="just"/>
            <a:r>
              <a:rPr lang="it-IT" sz="1000" dirty="0"/>
              <a:t>2. Il codice, approvato con decreto del Presidente della Repubblica, previa deliberazione del Consiglio dei ministri, su proposta del Ministro per la pubblica amministrazione e la semplificazione, previa intesa in sede di Conferenza unificata, è pubblicato nella Gazzetta Ufficiale e consegnato al dipendente, che lo sottoscrive all’atto dell’assunzione.</a:t>
            </a:r>
          </a:p>
          <a:p>
            <a:pPr algn="just"/>
            <a:r>
              <a:rPr lang="it-IT" sz="1000" dirty="0"/>
              <a:t>3. La violazione dei doveri contenuti nel codice di comportamento, compresi quelli relativi all’attuazione del Piano di prevenzione della corruzione, è fonte di responsabilità disciplinare. La violazione dei doveri è altresì rilevante ai fini della responsabilità civile, amministrativa e contabile ogniqualvolta le stesse responsabilità siano collegate alla violazione di doveri, obblighi, leggi o regolamenti. Violazioni gravi o reiterate del codice comportano l’applicazione della sanzione di cui all’articolo 55-quater, comma 1.</a:t>
            </a:r>
          </a:p>
          <a:p>
            <a:pPr algn="just"/>
            <a:r>
              <a:rPr lang="it-IT" sz="1000" dirty="0"/>
              <a:t>4. Per ciascuna magistratura e per l’Avvocatura dello Stato, gli organi delle associazioni di categoria adottano un codice etico a cui devono aderire gli appartenenti alla magistratura interessata. In caso di inerzia, il codice è adottato dall’organo di autogoverno.</a:t>
            </a:r>
          </a:p>
          <a:p>
            <a:pPr algn="just"/>
            <a:r>
              <a:rPr lang="it-IT" sz="1000" dirty="0"/>
              <a:t>5. Ciascuna pubblica amministrazione definisce, con procedura aperta alla partecipazione e previo parere obbligatorio del proprio organismo indipendente di valutazione, un proprio codice di comportamento che integra e specifica il codice di comportamento di cui al comma 1. Al codice di comportamento di cui al presente comma si applicano le disposizioni del comma 3. A tali fini, la Commissione per la valutazione, la trasparenza e l’integrità delle amministrazioni pubbliche (CIVIT) definisce criteri, linee guida e modelli uniformi per singoli settori o tipologie di amministrazione.</a:t>
            </a:r>
          </a:p>
          <a:p>
            <a:pPr algn="just"/>
            <a:r>
              <a:rPr lang="it-IT" sz="1000" dirty="0"/>
              <a:t>6. Sull’applicazione dei codici di cui al presente articolo vigilano i dirigenti responsabili di ciascuna struttura, le strutture di controllo interno e gli uffici di disciplina.</a:t>
            </a:r>
          </a:p>
          <a:p>
            <a:pPr algn="just"/>
            <a:r>
              <a:rPr lang="it-IT" sz="1000" dirty="0"/>
              <a:t>7. Le pubbliche amministrazioni verificano annualmente lo stato di applicazione dei codici e organizzano attività di formazione del personale per la conoscenza e la corretta applicazione degli stessi. Le pubbliche amministrazioni prevedono lo svolgimento di un ciclo formativo obbligatorio, sia a seguito di assunzione, sia in ogni caso di passaggio a ruoli o a funzioni superiori, nonché di trasferimento del personale, le cui durata e intensità sono proporzionate al grado di responsabilità, nei limiti delle risorse finanziarie disponibili a legislazione vigente, sui temi dell’etica pubblica e sul comportamento etico.</a:t>
            </a:r>
          </a:p>
        </p:txBody>
      </p:sp>
      <p:pic>
        <p:nvPicPr>
          <p:cNvPr id="4" name="Immagine 3">
            <a:extLst>
              <a:ext uri="{FF2B5EF4-FFF2-40B4-BE49-F238E27FC236}">
                <a16:creationId xmlns:a16="http://schemas.microsoft.com/office/drawing/2014/main" id="{D619F3BD-D42C-E999-4D0E-7DBE5B2E298A}"/>
              </a:ext>
            </a:extLst>
          </p:cNvPr>
          <p:cNvPicPr>
            <a:picLocks noChangeAspect="1"/>
          </p:cNvPicPr>
          <p:nvPr/>
        </p:nvPicPr>
        <p:blipFill>
          <a:blip r:embed="rId3"/>
          <a:stretch>
            <a:fillRect/>
          </a:stretch>
        </p:blipFill>
        <p:spPr>
          <a:xfrm>
            <a:off x="2915816" y="231625"/>
            <a:ext cx="1511939" cy="627942"/>
          </a:xfrm>
          <a:prstGeom prst="rect">
            <a:avLst/>
          </a:prstGeom>
        </p:spPr>
      </p:pic>
    </p:spTree>
    <p:extLst>
      <p:ext uri="{BB962C8B-B14F-4D97-AF65-F5344CB8AC3E}">
        <p14:creationId xmlns:p14="http://schemas.microsoft.com/office/powerpoint/2010/main" val="25596098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62000">
              <a:schemeClr val="bg1"/>
            </a:gs>
            <a:gs pos="85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1026" name="Picture 2" descr="Uer Academy - Per lo sviluppo delle professionalità">
            <a:extLst>
              <a:ext uri="{FF2B5EF4-FFF2-40B4-BE49-F238E27FC236}">
                <a16:creationId xmlns:a16="http://schemas.microsoft.com/office/drawing/2014/main" id="{FD5ED4A9-BDDB-41F2-8E47-0043F11284C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20072" y="149552"/>
            <a:ext cx="792088" cy="792088"/>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1">
            <a:extLst>
              <a:ext uri="{FF2B5EF4-FFF2-40B4-BE49-F238E27FC236}">
                <a16:creationId xmlns:a16="http://schemas.microsoft.com/office/drawing/2014/main" id="{2F8C4922-EBAA-43E3-AC62-801E5ABD1367}"/>
              </a:ext>
            </a:extLst>
          </p:cNvPr>
          <p:cNvSpPr>
            <a:spLocks noGrp="1"/>
          </p:cNvSpPr>
          <p:nvPr>
            <p:ph type="title"/>
          </p:nvPr>
        </p:nvSpPr>
        <p:spPr>
          <a:xfrm>
            <a:off x="457200" y="941639"/>
            <a:ext cx="8229600" cy="975193"/>
          </a:xfrm>
        </p:spPr>
        <p:txBody>
          <a:bodyPr>
            <a:normAutofit/>
          </a:bodyPr>
          <a:lstStyle/>
          <a:p>
            <a:pPr algn="ctr"/>
            <a:r>
              <a:rPr lang="it-IT" sz="3200" dirty="0" err="1"/>
              <a:t>Whistleblowing</a:t>
            </a:r>
            <a:br>
              <a:rPr lang="it-IT" sz="3200" dirty="0"/>
            </a:br>
            <a:r>
              <a:rPr lang="it-IT" sz="1800" dirty="0"/>
              <a:t>Scopo della normativa sul </a:t>
            </a:r>
            <a:r>
              <a:rPr lang="it-IT" sz="1800" dirty="0" err="1"/>
              <a:t>whistleblowing</a:t>
            </a:r>
            <a:endParaRPr lang="it-IT" sz="1800" dirty="0"/>
          </a:p>
        </p:txBody>
      </p:sp>
      <p:sp>
        <p:nvSpPr>
          <p:cNvPr id="3" name="Segnaposto contenuto 2">
            <a:extLst>
              <a:ext uri="{FF2B5EF4-FFF2-40B4-BE49-F238E27FC236}">
                <a16:creationId xmlns:a16="http://schemas.microsoft.com/office/drawing/2014/main" id="{FCD9E743-2AD5-4F71-A0A9-09DD81384FD3}"/>
              </a:ext>
            </a:extLst>
          </p:cNvPr>
          <p:cNvSpPr>
            <a:spLocks noGrp="1"/>
          </p:cNvSpPr>
          <p:nvPr>
            <p:ph idx="1"/>
          </p:nvPr>
        </p:nvSpPr>
        <p:spPr>
          <a:xfrm>
            <a:off x="457200" y="2195250"/>
            <a:ext cx="8229600" cy="4546118"/>
          </a:xfrm>
        </p:spPr>
        <p:txBody>
          <a:bodyPr/>
          <a:lstStyle/>
          <a:p>
            <a:pPr algn="just"/>
            <a:r>
              <a:rPr lang="it-IT" sz="1800" i="1" dirty="0">
                <a:solidFill>
                  <a:schemeClr val="tx1">
                    <a:lumMod val="75000"/>
                    <a:lumOff val="25000"/>
                  </a:schemeClr>
                </a:solidFill>
              </a:rPr>
              <a:t>La normativa sul </a:t>
            </a:r>
            <a:r>
              <a:rPr lang="it-IT" sz="1800" i="1" dirty="0" err="1">
                <a:solidFill>
                  <a:schemeClr val="tx1">
                    <a:lumMod val="75000"/>
                    <a:lumOff val="25000"/>
                  </a:schemeClr>
                </a:solidFill>
              </a:rPr>
              <a:t>whistleblowing</a:t>
            </a:r>
            <a:r>
              <a:rPr lang="it-IT" sz="1800" i="1" dirty="0">
                <a:solidFill>
                  <a:schemeClr val="tx1">
                    <a:lumMod val="75000"/>
                    <a:lumOff val="25000"/>
                  </a:schemeClr>
                </a:solidFill>
              </a:rPr>
              <a:t> ha lo scopo di tutelare i lavoratori che compiono le segnalazioni, da ritorsioni quali: </a:t>
            </a:r>
          </a:p>
          <a:p>
            <a:pPr lvl="1" algn="just"/>
            <a:r>
              <a:rPr lang="it-IT" sz="1400" i="1" dirty="0">
                <a:solidFill>
                  <a:schemeClr val="tx1">
                    <a:lumMod val="75000"/>
                    <a:lumOff val="25000"/>
                  </a:schemeClr>
                </a:solidFill>
              </a:rPr>
              <a:t>licenziamenti (di tipo discriminatorio, che prevedono la reintegrazione e il risarcimento danni);</a:t>
            </a:r>
          </a:p>
          <a:p>
            <a:pPr lvl="1" algn="just"/>
            <a:r>
              <a:rPr lang="it-IT" sz="1400" i="1" dirty="0">
                <a:solidFill>
                  <a:schemeClr val="tx1">
                    <a:lumMod val="75000"/>
                    <a:lumOff val="25000"/>
                  </a:schemeClr>
                </a:solidFill>
              </a:rPr>
              <a:t>provvedimenti disciplinari e sanzioni; </a:t>
            </a:r>
          </a:p>
          <a:p>
            <a:pPr lvl="1" algn="just"/>
            <a:r>
              <a:rPr lang="it-IT" sz="1400" i="1" dirty="0" err="1">
                <a:solidFill>
                  <a:schemeClr val="tx1">
                    <a:lumMod val="75000"/>
                    <a:lumOff val="25000"/>
                  </a:schemeClr>
                </a:solidFill>
              </a:rPr>
              <a:t>demansionamenti</a:t>
            </a:r>
            <a:r>
              <a:rPr lang="it-IT" sz="1400" i="1" dirty="0">
                <a:solidFill>
                  <a:schemeClr val="tx1">
                    <a:lumMod val="75000"/>
                    <a:lumOff val="25000"/>
                  </a:schemeClr>
                </a:solidFill>
              </a:rPr>
              <a:t> e trasferimenti;</a:t>
            </a:r>
          </a:p>
          <a:p>
            <a:pPr lvl="1" algn="just"/>
            <a:r>
              <a:rPr lang="it-IT" sz="1400" i="1" dirty="0">
                <a:solidFill>
                  <a:schemeClr val="tx1">
                    <a:lumMod val="75000"/>
                    <a:lumOff val="25000"/>
                  </a:schemeClr>
                </a:solidFill>
              </a:rPr>
              <a:t>preclusioni riguardo avanzamenti di carriera;</a:t>
            </a:r>
          </a:p>
          <a:p>
            <a:pPr lvl="1" algn="just"/>
            <a:r>
              <a:rPr lang="it-IT" sz="1400" i="1" dirty="0">
                <a:solidFill>
                  <a:schemeClr val="tx1">
                    <a:lumMod val="75000"/>
                    <a:lumOff val="25000"/>
                  </a:schemeClr>
                </a:solidFill>
              </a:rPr>
              <a:t> mobbing, </a:t>
            </a:r>
            <a:r>
              <a:rPr lang="it-IT" sz="1400" i="1" dirty="0" err="1">
                <a:solidFill>
                  <a:schemeClr val="tx1">
                    <a:lumMod val="75000"/>
                    <a:lumOff val="25000"/>
                  </a:schemeClr>
                </a:solidFill>
              </a:rPr>
              <a:t>straining</a:t>
            </a:r>
            <a:r>
              <a:rPr lang="it-IT" sz="1400" i="1" dirty="0">
                <a:solidFill>
                  <a:schemeClr val="tx1">
                    <a:lumMod val="75000"/>
                    <a:lumOff val="25000"/>
                  </a:schemeClr>
                </a:solidFill>
              </a:rPr>
              <a:t> o minacce;</a:t>
            </a:r>
          </a:p>
          <a:p>
            <a:pPr lvl="1" algn="just"/>
            <a:r>
              <a:rPr lang="it-IT" sz="1400" i="1" dirty="0">
                <a:solidFill>
                  <a:schemeClr val="tx1">
                    <a:lumMod val="75000"/>
                    <a:lumOff val="25000"/>
                  </a:schemeClr>
                </a:solidFill>
              </a:rPr>
              <a:t>qualsiasi trattamento discriminatorio in ragione della segnalazione</a:t>
            </a:r>
          </a:p>
          <a:p>
            <a:pPr algn="just"/>
            <a:r>
              <a:rPr lang="it-IT" sz="1800" i="1" dirty="0">
                <a:solidFill>
                  <a:srgbClr val="C00000"/>
                </a:solidFill>
              </a:rPr>
              <a:t>L’obiettivo principale</a:t>
            </a:r>
            <a:r>
              <a:rPr lang="it-IT" sz="1800" i="1" dirty="0">
                <a:solidFill>
                  <a:schemeClr val="tx1">
                    <a:lumMod val="75000"/>
                    <a:lumOff val="25000"/>
                  </a:schemeClr>
                </a:solidFill>
              </a:rPr>
              <a:t> è quello di incentivare le segnalazioni da parte dei cittadini, ed in particolare da parte dei dipendenti della P.A. o di aziende private, i quali vengano a diretta conoscenza di illeciti o anche soltanto di atti non opportuni, poiché contrari a regolamenti e deontologia</a:t>
            </a:r>
          </a:p>
          <a:p>
            <a:pPr algn="just"/>
            <a:r>
              <a:rPr lang="it-IT" sz="1800" i="1" dirty="0">
                <a:solidFill>
                  <a:schemeClr val="tx1">
                    <a:lumMod val="75000"/>
                    <a:lumOff val="25000"/>
                  </a:schemeClr>
                </a:solidFill>
              </a:rPr>
              <a:t>Negli ultimi anni, grazie alle tutele fornite dalla normativa sul </a:t>
            </a:r>
            <a:r>
              <a:rPr lang="it-IT" sz="1800" i="1" dirty="0" err="1">
                <a:solidFill>
                  <a:schemeClr val="tx1">
                    <a:lumMod val="75000"/>
                    <a:lumOff val="25000"/>
                  </a:schemeClr>
                </a:solidFill>
              </a:rPr>
              <a:t>whistleblowing</a:t>
            </a:r>
            <a:r>
              <a:rPr lang="it-IT" sz="1800" i="1" dirty="0">
                <a:solidFill>
                  <a:schemeClr val="tx1">
                    <a:lumMod val="75000"/>
                    <a:lumOff val="25000"/>
                  </a:schemeClr>
                </a:solidFill>
              </a:rPr>
              <a:t>, le segnalazioni sono aumentate in maniera esponenziale, tanto da divenire uno dei più utili strumenti per il contrasto alla corruzione e al malaffare nella Pubblica Amministrazione</a:t>
            </a:r>
          </a:p>
        </p:txBody>
      </p:sp>
      <p:pic>
        <p:nvPicPr>
          <p:cNvPr id="4" name="Immagine 3">
            <a:extLst>
              <a:ext uri="{FF2B5EF4-FFF2-40B4-BE49-F238E27FC236}">
                <a16:creationId xmlns:a16="http://schemas.microsoft.com/office/drawing/2014/main" id="{7CCF60BA-AD4E-F9B3-5EF4-109012E39903}"/>
              </a:ext>
            </a:extLst>
          </p:cNvPr>
          <p:cNvPicPr>
            <a:picLocks noChangeAspect="1"/>
          </p:cNvPicPr>
          <p:nvPr/>
        </p:nvPicPr>
        <p:blipFill>
          <a:blip r:embed="rId3"/>
          <a:stretch>
            <a:fillRect/>
          </a:stretch>
        </p:blipFill>
        <p:spPr>
          <a:xfrm>
            <a:off x="3347864" y="231625"/>
            <a:ext cx="1511939" cy="627942"/>
          </a:xfrm>
          <a:prstGeom prst="rect">
            <a:avLst/>
          </a:prstGeom>
        </p:spPr>
      </p:pic>
    </p:spTree>
    <p:extLst>
      <p:ext uri="{BB962C8B-B14F-4D97-AF65-F5344CB8AC3E}">
        <p14:creationId xmlns:p14="http://schemas.microsoft.com/office/powerpoint/2010/main" val="250928780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gradFill>
          <a:gsLst>
            <a:gs pos="62000">
              <a:schemeClr val="bg1"/>
            </a:gs>
            <a:gs pos="85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1026" name="Picture 2" descr="Uer Academy - Per lo sviluppo delle professionalità">
            <a:extLst>
              <a:ext uri="{FF2B5EF4-FFF2-40B4-BE49-F238E27FC236}">
                <a16:creationId xmlns:a16="http://schemas.microsoft.com/office/drawing/2014/main" id="{FD5ED4A9-BDDB-41F2-8E47-0043F11284C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20072" y="149552"/>
            <a:ext cx="792088" cy="792088"/>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1">
            <a:extLst>
              <a:ext uri="{FF2B5EF4-FFF2-40B4-BE49-F238E27FC236}">
                <a16:creationId xmlns:a16="http://schemas.microsoft.com/office/drawing/2014/main" id="{2F8C4922-EBAA-43E3-AC62-801E5ABD1367}"/>
              </a:ext>
            </a:extLst>
          </p:cNvPr>
          <p:cNvSpPr>
            <a:spLocks noGrp="1"/>
          </p:cNvSpPr>
          <p:nvPr>
            <p:ph type="title"/>
          </p:nvPr>
        </p:nvSpPr>
        <p:spPr>
          <a:xfrm>
            <a:off x="457200" y="941639"/>
            <a:ext cx="8229600" cy="975193"/>
          </a:xfrm>
        </p:spPr>
        <p:txBody>
          <a:bodyPr>
            <a:normAutofit/>
          </a:bodyPr>
          <a:lstStyle/>
          <a:p>
            <a:pPr algn="ctr"/>
            <a:r>
              <a:rPr lang="it-IT" sz="3200" dirty="0"/>
              <a:t>I codici di comportamento</a:t>
            </a:r>
            <a:br>
              <a:rPr lang="it-IT" sz="3200" dirty="0"/>
            </a:br>
            <a:r>
              <a:rPr lang="it-IT" sz="1800" dirty="0"/>
              <a:t>Codice disciplinare dei dipendenti pubblici</a:t>
            </a:r>
          </a:p>
        </p:txBody>
      </p:sp>
      <p:sp>
        <p:nvSpPr>
          <p:cNvPr id="3" name="Segnaposto contenuto 2">
            <a:extLst>
              <a:ext uri="{FF2B5EF4-FFF2-40B4-BE49-F238E27FC236}">
                <a16:creationId xmlns:a16="http://schemas.microsoft.com/office/drawing/2014/main" id="{FCD9E743-2AD5-4F71-A0A9-09DD81384FD3}"/>
              </a:ext>
            </a:extLst>
          </p:cNvPr>
          <p:cNvSpPr>
            <a:spLocks noGrp="1"/>
          </p:cNvSpPr>
          <p:nvPr>
            <p:ph idx="1"/>
          </p:nvPr>
        </p:nvSpPr>
        <p:spPr>
          <a:xfrm>
            <a:off x="457200" y="2195250"/>
            <a:ext cx="8229600" cy="4546118"/>
          </a:xfrm>
        </p:spPr>
        <p:txBody>
          <a:bodyPr/>
          <a:lstStyle/>
          <a:p>
            <a:pPr lvl="1" algn="just"/>
            <a:r>
              <a:rPr lang="it-IT" sz="1800" i="1" dirty="0">
                <a:solidFill>
                  <a:schemeClr val="tx1">
                    <a:lumMod val="75000"/>
                    <a:lumOff val="25000"/>
                  </a:schemeClr>
                </a:solidFill>
              </a:rPr>
              <a:t>Il Codice disciplinare stabilisce le infrazioni e le relative sanzioni nelle procedure disciplinari dei dipendenti pubblici</a:t>
            </a:r>
          </a:p>
          <a:p>
            <a:pPr lvl="1" algn="just"/>
            <a:r>
              <a:rPr lang="it-IT" sz="1800" i="1" dirty="0">
                <a:solidFill>
                  <a:schemeClr val="tx1">
                    <a:lumMod val="75000"/>
                    <a:lumOff val="25000"/>
                  </a:schemeClr>
                </a:solidFill>
              </a:rPr>
              <a:t> Il D.L. 27 ottobre 2009 n. 150 "Attuazione della Legge 4 marzo 2009, n. 15, in materia di ottimizzazione della produttività del lavoro pubblico e di efficienza e trasparenza delle pubbliche amministrazioni" ha modificato ed integrato le norme contrattuali preesistenti e, all'art. 68, comma 2, ha previsto che la pubblicazione sul sito istituzione del Codice disciplinare equivale a tutti gli effetti alla sua affissione all'ingresso della sede di lavoro</a:t>
            </a:r>
          </a:p>
          <a:p>
            <a:pPr lvl="1" algn="just"/>
            <a:r>
              <a:rPr lang="it-IT" sz="1800" i="1" dirty="0">
                <a:solidFill>
                  <a:schemeClr val="tx1">
                    <a:lumMod val="75000"/>
                    <a:lumOff val="25000"/>
                  </a:schemeClr>
                </a:solidFill>
              </a:rPr>
              <a:t>Il nuovo C.C.N.L. Enti Locali del 21 maggio 2018, al Titolo VII - Responsabilità disciplinare - Artt. 57-63, introduce i nuovi obblighi dei dipendenti pubblici e le relative sanzioni</a:t>
            </a:r>
          </a:p>
          <a:p>
            <a:pPr lvl="1" algn="just"/>
            <a:r>
              <a:rPr lang="it-IT" sz="1800" i="1" dirty="0">
                <a:solidFill>
                  <a:schemeClr val="tx1">
                    <a:lumMod val="75000"/>
                    <a:lumOff val="25000"/>
                  </a:schemeClr>
                </a:solidFill>
              </a:rPr>
              <a:t>Secondo quanto previsto dall'Art. 59 comma 12 il codice disciplinare è reso noto obbligatoriamente mediante la pubblicazione sul sito istituzionale entro 15 giorni dalla data di stipulazione del C.C.N.L. La pubblicazione equivale a tutti gli effetti alla sua affissione all'ingresso della sede di lavoro</a:t>
            </a:r>
          </a:p>
        </p:txBody>
      </p:sp>
      <p:pic>
        <p:nvPicPr>
          <p:cNvPr id="4" name="Immagine 3">
            <a:extLst>
              <a:ext uri="{FF2B5EF4-FFF2-40B4-BE49-F238E27FC236}">
                <a16:creationId xmlns:a16="http://schemas.microsoft.com/office/drawing/2014/main" id="{8BFF971D-BAEA-6B14-2F0B-918806082B33}"/>
              </a:ext>
            </a:extLst>
          </p:cNvPr>
          <p:cNvPicPr>
            <a:picLocks noChangeAspect="1"/>
          </p:cNvPicPr>
          <p:nvPr/>
        </p:nvPicPr>
        <p:blipFill>
          <a:blip r:embed="rId3"/>
          <a:stretch>
            <a:fillRect/>
          </a:stretch>
        </p:blipFill>
        <p:spPr>
          <a:xfrm>
            <a:off x="2843808" y="231625"/>
            <a:ext cx="1511939" cy="627942"/>
          </a:xfrm>
          <a:prstGeom prst="rect">
            <a:avLst/>
          </a:prstGeom>
        </p:spPr>
      </p:pic>
    </p:spTree>
    <p:extLst>
      <p:ext uri="{BB962C8B-B14F-4D97-AF65-F5344CB8AC3E}">
        <p14:creationId xmlns:p14="http://schemas.microsoft.com/office/powerpoint/2010/main" val="105825493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gradFill>
          <a:gsLst>
            <a:gs pos="62000">
              <a:schemeClr val="bg1"/>
            </a:gs>
            <a:gs pos="85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1026" name="Picture 2" descr="Uer Academy - Per lo sviluppo delle professionalità">
            <a:extLst>
              <a:ext uri="{FF2B5EF4-FFF2-40B4-BE49-F238E27FC236}">
                <a16:creationId xmlns:a16="http://schemas.microsoft.com/office/drawing/2014/main" id="{FD5ED4A9-BDDB-41F2-8E47-0043F11284C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20072" y="149552"/>
            <a:ext cx="792088" cy="792088"/>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1">
            <a:extLst>
              <a:ext uri="{FF2B5EF4-FFF2-40B4-BE49-F238E27FC236}">
                <a16:creationId xmlns:a16="http://schemas.microsoft.com/office/drawing/2014/main" id="{2F8C4922-EBAA-43E3-AC62-801E5ABD1367}"/>
              </a:ext>
            </a:extLst>
          </p:cNvPr>
          <p:cNvSpPr>
            <a:spLocks noGrp="1"/>
          </p:cNvSpPr>
          <p:nvPr>
            <p:ph type="title"/>
          </p:nvPr>
        </p:nvSpPr>
        <p:spPr>
          <a:xfrm>
            <a:off x="457200" y="941639"/>
            <a:ext cx="8229600" cy="975193"/>
          </a:xfrm>
        </p:spPr>
        <p:txBody>
          <a:bodyPr>
            <a:normAutofit/>
          </a:bodyPr>
          <a:lstStyle/>
          <a:p>
            <a:pPr algn="ctr"/>
            <a:r>
              <a:rPr lang="it-IT" sz="3200" dirty="0"/>
              <a:t>I codici di comportamento</a:t>
            </a:r>
            <a:br>
              <a:rPr lang="it-IT" sz="3200" dirty="0"/>
            </a:br>
            <a:r>
              <a:rPr lang="it-IT" sz="1800" dirty="0"/>
              <a:t>Differenza fra codice di comportamento e disciplinare</a:t>
            </a:r>
          </a:p>
        </p:txBody>
      </p:sp>
      <p:sp>
        <p:nvSpPr>
          <p:cNvPr id="3" name="Segnaposto contenuto 2">
            <a:extLst>
              <a:ext uri="{FF2B5EF4-FFF2-40B4-BE49-F238E27FC236}">
                <a16:creationId xmlns:a16="http://schemas.microsoft.com/office/drawing/2014/main" id="{FCD9E743-2AD5-4F71-A0A9-09DD81384FD3}"/>
              </a:ext>
            </a:extLst>
          </p:cNvPr>
          <p:cNvSpPr>
            <a:spLocks noGrp="1"/>
          </p:cNvSpPr>
          <p:nvPr>
            <p:ph idx="1"/>
          </p:nvPr>
        </p:nvSpPr>
        <p:spPr>
          <a:xfrm>
            <a:off x="457200" y="2195250"/>
            <a:ext cx="8229600" cy="4546118"/>
          </a:xfrm>
        </p:spPr>
        <p:txBody>
          <a:bodyPr/>
          <a:lstStyle/>
          <a:p>
            <a:pPr lvl="1" algn="just"/>
            <a:r>
              <a:rPr lang="it-IT" sz="1800" i="1" dirty="0">
                <a:solidFill>
                  <a:schemeClr val="tx1">
                    <a:lumMod val="75000"/>
                    <a:lumOff val="25000"/>
                  </a:schemeClr>
                </a:solidFill>
              </a:rPr>
              <a:t>Mentre il </a:t>
            </a:r>
            <a:r>
              <a:rPr lang="it-IT" sz="1800" i="1" dirty="0">
                <a:solidFill>
                  <a:srgbClr val="C00000"/>
                </a:solidFill>
              </a:rPr>
              <a:t>codice di comportamento</a:t>
            </a:r>
            <a:r>
              <a:rPr lang="it-IT" sz="1800" i="1" dirty="0">
                <a:solidFill>
                  <a:schemeClr val="tx1">
                    <a:lumMod val="75000"/>
                    <a:lumOff val="25000"/>
                  </a:schemeClr>
                </a:solidFill>
              </a:rPr>
              <a:t> dei dipendenti pubblici, adottato con D.P.R. 62/2013 ha il compito di rafforzare l'effettività dei precetti costituzionali in tema di azione amministrativa, con disposizioni specifiche sulle modalità cui il dipendente pubblico deve ispirare la propria condotta, il </a:t>
            </a:r>
            <a:r>
              <a:rPr lang="it-IT" sz="1800" i="1" dirty="0">
                <a:solidFill>
                  <a:srgbClr val="C00000"/>
                </a:solidFill>
              </a:rPr>
              <a:t>codice disciplinare</a:t>
            </a:r>
            <a:r>
              <a:rPr lang="it-IT" sz="1800" i="1" dirty="0">
                <a:solidFill>
                  <a:schemeClr val="tx1">
                    <a:lumMod val="75000"/>
                    <a:lumOff val="25000"/>
                  </a:schemeClr>
                </a:solidFill>
              </a:rPr>
              <a:t> raccoglie le regole che il pubblico dipendente, in quanto lavoratore, è tenuto ad osservare sul luogo di lavoro. Quest’ultimo prevede una predeterminazione o una tipizzazione delle infrazioni, delle sanzioni, e delle relative procedure di contestazione</a:t>
            </a:r>
          </a:p>
          <a:p>
            <a:pPr lvl="1" algn="just"/>
            <a:r>
              <a:rPr lang="it-IT" sz="1800" i="1" dirty="0">
                <a:solidFill>
                  <a:schemeClr val="tx1">
                    <a:lumMod val="75000"/>
                    <a:lumOff val="25000"/>
                  </a:schemeClr>
                </a:solidFill>
              </a:rPr>
              <a:t>A differenza del codice di condotta, adottato con D.P.R., il codice disciplinare viene predisposto dalla contrattazione collettiva nazionale o aziendale, oppure unilateralmente dal datore di lavoro</a:t>
            </a:r>
          </a:p>
          <a:p>
            <a:pPr lvl="1" algn="just"/>
            <a:r>
              <a:rPr lang="it-IT" sz="1800" i="1" dirty="0">
                <a:solidFill>
                  <a:schemeClr val="tx1">
                    <a:lumMod val="75000"/>
                    <a:lumOff val="25000"/>
                  </a:schemeClr>
                </a:solidFill>
              </a:rPr>
              <a:t>La pubblicità del codice disciplinare sancisce il principio fondamentale per il quale chi è perseguito per un’infrazione deve essere posto in grado di conoscere preventivamente la sanzione corrispondente ad una determinata infrazione</a:t>
            </a:r>
          </a:p>
        </p:txBody>
      </p:sp>
      <p:pic>
        <p:nvPicPr>
          <p:cNvPr id="4" name="Immagine 3">
            <a:extLst>
              <a:ext uri="{FF2B5EF4-FFF2-40B4-BE49-F238E27FC236}">
                <a16:creationId xmlns:a16="http://schemas.microsoft.com/office/drawing/2014/main" id="{506B6D65-3AD9-0712-7B37-3A04F7DACB74}"/>
              </a:ext>
            </a:extLst>
          </p:cNvPr>
          <p:cNvPicPr>
            <a:picLocks noChangeAspect="1"/>
          </p:cNvPicPr>
          <p:nvPr/>
        </p:nvPicPr>
        <p:blipFill>
          <a:blip r:embed="rId3"/>
          <a:stretch>
            <a:fillRect/>
          </a:stretch>
        </p:blipFill>
        <p:spPr>
          <a:xfrm>
            <a:off x="2915816" y="231625"/>
            <a:ext cx="1511939" cy="627942"/>
          </a:xfrm>
          <a:prstGeom prst="rect">
            <a:avLst/>
          </a:prstGeom>
        </p:spPr>
      </p:pic>
    </p:spTree>
    <p:extLst>
      <p:ext uri="{BB962C8B-B14F-4D97-AF65-F5344CB8AC3E}">
        <p14:creationId xmlns:p14="http://schemas.microsoft.com/office/powerpoint/2010/main" val="225679309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gradFill>
          <a:gsLst>
            <a:gs pos="62000">
              <a:schemeClr val="bg1"/>
            </a:gs>
            <a:gs pos="85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1026" name="Picture 2" descr="Uer Academy - Per lo sviluppo delle professionalità">
            <a:extLst>
              <a:ext uri="{FF2B5EF4-FFF2-40B4-BE49-F238E27FC236}">
                <a16:creationId xmlns:a16="http://schemas.microsoft.com/office/drawing/2014/main" id="{FD5ED4A9-BDDB-41F2-8E47-0043F11284C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20072" y="149552"/>
            <a:ext cx="792088" cy="792088"/>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1">
            <a:extLst>
              <a:ext uri="{FF2B5EF4-FFF2-40B4-BE49-F238E27FC236}">
                <a16:creationId xmlns:a16="http://schemas.microsoft.com/office/drawing/2014/main" id="{2F8C4922-EBAA-43E3-AC62-801E5ABD1367}"/>
              </a:ext>
            </a:extLst>
          </p:cNvPr>
          <p:cNvSpPr>
            <a:spLocks noGrp="1"/>
          </p:cNvSpPr>
          <p:nvPr>
            <p:ph type="title"/>
          </p:nvPr>
        </p:nvSpPr>
        <p:spPr>
          <a:xfrm>
            <a:off x="457200" y="941639"/>
            <a:ext cx="8229600" cy="975193"/>
          </a:xfrm>
        </p:spPr>
        <p:txBody>
          <a:bodyPr>
            <a:normAutofit/>
          </a:bodyPr>
          <a:lstStyle/>
          <a:p>
            <a:pPr algn="ctr"/>
            <a:r>
              <a:rPr lang="it-IT" sz="3200" dirty="0"/>
              <a:t>I codici di comportamento</a:t>
            </a:r>
            <a:br>
              <a:rPr lang="it-IT" sz="3200" dirty="0"/>
            </a:br>
            <a:r>
              <a:rPr lang="it-IT" sz="1800" dirty="0"/>
              <a:t>Differenza fra codice di comportamento e disciplinare</a:t>
            </a:r>
          </a:p>
        </p:txBody>
      </p:sp>
      <p:sp>
        <p:nvSpPr>
          <p:cNvPr id="3" name="Segnaposto contenuto 2">
            <a:extLst>
              <a:ext uri="{FF2B5EF4-FFF2-40B4-BE49-F238E27FC236}">
                <a16:creationId xmlns:a16="http://schemas.microsoft.com/office/drawing/2014/main" id="{FCD9E743-2AD5-4F71-A0A9-09DD81384FD3}"/>
              </a:ext>
            </a:extLst>
          </p:cNvPr>
          <p:cNvSpPr>
            <a:spLocks noGrp="1"/>
          </p:cNvSpPr>
          <p:nvPr>
            <p:ph idx="1"/>
          </p:nvPr>
        </p:nvSpPr>
        <p:spPr>
          <a:xfrm>
            <a:off x="457200" y="2195250"/>
            <a:ext cx="8229600" cy="4546118"/>
          </a:xfrm>
        </p:spPr>
        <p:txBody>
          <a:bodyPr/>
          <a:lstStyle/>
          <a:p>
            <a:pPr lvl="1" algn="just"/>
            <a:r>
              <a:rPr lang="it-IT" sz="1800" i="1" dirty="0">
                <a:solidFill>
                  <a:schemeClr val="tx1">
                    <a:lumMod val="75000"/>
                    <a:lumOff val="25000"/>
                  </a:schemeClr>
                </a:solidFill>
              </a:rPr>
              <a:t>Ciò trova applicazione per le sanzioni disciplinari conservative (richiamo, ammonizione, multa, sospensione), ma non anche del licenziamento disciplinare</a:t>
            </a:r>
          </a:p>
          <a:p>
            <a:pPr lvl="1" algn="just"/>
            <a:r>
              <a:rPr lang="it-IT" sz="1800" i="1" dirty="0">
                <a:solidFill>
                  <a:schemeClr val="tx1">
                    <a:lumMod val="75000"/>
                    <a:lumOff val="25000"/>
                  </a:schemeClr>
                </a:solidFill>
              </a:rPr>
              <a:t>La giurisprudenza ritiene, difatti, che la pubblicità del codice disciplinare non sia necessaria qualora il licenziamento sia intimato per giusta causa o giustificato motivo soggettivo</a:t>
            </a:r>
          </a:p>
          <a:p>
            <a:pPr lvl="1" algn="just"/>
            <a:r>
              <a:rPr lang="it-IT" sz="1800" i="1" dirty="0">
                <a:solidFill>
                  <a:schemeClr val="tx1">
                    <a:lumMod val="75000"/>
                    <a:lumOff val="25000"/>
                  </a:schemeClr>
                </a:solidFill>
              </a:rPr>
              <a:t>Lo Statuto dei lav., all’art. 7, prevede l’obbligo di affissione in azienda delle norme disciplinari, tuttavia non occorre la pubblicità per sanzioni riguardanti doveri basilari come lo svolgimento dei compiti assegnati e il non abbandono del posto di lavoro o violazioni di legge da parte del lavoratore</a:t>
            </a:r>
          </a:p>
          <a:p>
            <a:pPr lvl="1" algn="just"/>
            <a:r>
              <a:rPr lang="it-IT" sz="1800" i="1" dirty="0">
                <a:solidFill>
                  <a:schemeClr val="tx1">
                    <a:lumMod val="75000"/>
                    <a:lumOff val="25000"/>
                  </a:schemeClr>
                </a:solidFill>
              </a:rPr>
              <a:t>La pubblicazione del codice disciplinare sul sito dell’amministrazione equivale all’affissione</a:t>
            </a:r>
          </a:p>
          <a:p>
            <a:pPr lvl="1" algn="just"/>
            <a:r>
              <a:rPr lang="it-IT" sz="1800" i="1" dirty="0">
                <a:solidFill>
                  <a:schemeClr val="tx1">
                    <a:lumMod val="75000"/>
                    <a:lumOff val="25000"/>
                  </a:schemeClr>
                </a:solidFill>
              </a:rPr>
              <a:t>Il codice disciplinare aziendale non deve necessariamente contenere un’analitica descrizione delle infrazioni, ma è sufficiente che siano chiare le ipotesi di infrazioni, anche se con una forma schematica</a:t>
            </a:r>
          </a:p>
        </p:txBody>
      </p:sp>
      <p:pic>
        <p:nvPicPr>
          <p:cNvPr id="4" name="Immagine 3">
            <a:extLst>
              <a:ext uri="{FF2B5EF4-FFF2-40B4-BE49-F238E27FC236}">
                <a16:creationId xmlns:a16="http://schemas.microsoft.com/office/drawing/2014/main" id="{D1DC4EAA-9553-4C21-E529-D1CE1ABCA97F}"/>
              </a:ext>
            </a:extLst>
          </p:cNvPr>
          <p:cNvPicPr>
            <a:picLocks noChangeAspect="1"/>
          </p:cNvPicPr>
          <p:nvPr/>
        </p:nvPicPr>
        <p:blipFill>
          <a:blip r:embed="rId3"/>
          <a:stretch>
            <a:fillRect/>
          </a:stretch>
        </p:blipFill>
        <p:spPr>
          <a:xfrm>
            <a:off x="2987824" y="174488"/>
            <a:ext cx="1511939" cy="627942"/>
          </a:xfrm>
          <a:prstGeom prst="rect">
            <a:avLst/>
          </a:prstGeom>
        </p:spPr>
      </p:pic>
    </p:spTree>
    <p:extLst>
      <p:ext uri="{BB962C8B-B14F-4D97-AF65-F5344CB8AC3E}">
        <p14:creationId xmlns:p14="http://schemas.microsoft.com/office/powerpoint/2010/main" val="121065984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gradFill>
          <a:gsLst>
            <a:gs pos="62000">
              <a:schemeClr val="bg1"/>
            </a:gs>
            <a:gs pos="85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1026" name="Picture 2" descr="Uer Academy - Per lo sviluppo delle professionalità">
            <a:extLst>
              <a:ext uri="{FF2B5EF4-FFF2-40B4-BE49-F238E27FC236}">
                <a16:creationId xmlns:a16="http://schemas.microsoft.com/office/drawing/2014/main" id="{FD5ED4A9-BDDB-41F2-8E47-0043F11284C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20072" y="149552"/>
            <a:ext cx="792088" cy="792088"/>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1">
            <a:extLst>
              <a:ext uri="{FF2B5EF4-FFF2-40B4-BE49-F238E27FC236}">
                <a16:creationId xmlns:a16="http://schemas.microsoft.com/office/drawing/2014/main" id="{2F8C4922-EBAA-43E3-AC62-801E5ABD1367}"/>
              </a:ext>
            </a:extLst>
          </p:cNvPr>
          <p:cNvSpPr>
            <a:spLocks noGrp="1"/>
          </p:cNvSpPr>
          <p:nvPr>
            <p:ph type="title"/>
          </p:nvPr>
        </p:nvSpPr>
        <p:spPr>
          <a:xfrm>
            <a:off x="457200" y="941640"/>
            <a:ext cx="8229600" cy="524157"/>
          </a:xfrm>
        </p:spPr>
        <p:txBody>
          <a:bodyPr>
            <a:normAutofit fontScale="90000"/>
          </a:bodyPr>
          <a:lstStyle/>
          <a:p>
            <a:pPr algn="ctr"/>
            <a:r>
              <a:rPr lang="it-IT" sz="3600" dirty="0"/>
              <a:t>I codici di comportamento</a:t>
            </a:r>
          </a:p>
        </p:txBody>
      </p:sp>
      <p:sp>
        <p:nvSpPr>
          <p:cNvPr id="5" name="Rettangolo con angoli ritagliati in diagonale 4">
            <a:extLst>
              <a:ext uri="{FF2B5EF4-FFF2-40B4-BE49-F238E27FC236}">
                <a16:creationId xmlns:a16="http://schemas.microsoft.com/office/drawing/2014/main" id="{B7D092E5-C753-4ACC-93DC-6A06B2101562}"/>
              </a:ext>
            </a:extLst>
          </p:cNvPr>
          <p:cNvSpPr/>
          <p:nvPr/>
        </p:nvSpPr>
        <p:spPr>
          <a:xfrm>
            <a:off x="683568" y="1772817"/>
            <a:ext cx="7776864" cy="942116"/>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100" b="1" i="1" dirty="0">
                <a:solidFill>
                  <a:schemeClr val="bg1"/>
                </a:solidFill>
              </a:rPr>
              <a:t>I codici di comportamento della P.A.</a:t>
            </a:r>
          </a:p>
          <a:p>
            <a:pPr algn="ctr"/>
            <a:r>
              <a:rPr lang="it-IT" sz="1100" i="1" dirty="0">
                <a:solidFill>
                  <a:schemeClr val="bg1"/>
                </a:solidFill>
              </a:rPr>
              <a:t>- comminano sanzioni e provvedimenti disciplinari nei confronti di coloro che compiono irregolarità o omissioni, anche in caso di situazioni non penalmente rilevanti</a:t>
            </a:r>
          </a:p>
          <a:p>
            <a:pPr marL="171450" indent="-171450" algn="ctr">
              <a:buFontTx/>
              <a:buChar char="-"/>
            </a:pPr>
            <a:r>
              <a:rPr lang="it-IT" sz="1100" i="1" dirty="0">
                <a:solidFill>
                  <a:schemeClr val="bg1"/>
                </a:solidFill>
              </a:rPr>
              <a:t>prevedono un obbligo di verifica da parte del superiore al subordinato in caso di riscontro di conflitto di interessi e di trasmissione delle decisioni al RPCT</a:t>
            </a:r>
          </a:p>
        </p:txBody>
      </p:sp>
      <p:sp>
        <p:nvSpPr>
          <p:cNvPr id="6" name="Rettangolo con angoli ritagliati in diagonale 5">
            <a:extLst>
              <a:ext uri="{FF2B5EF4-FFF2-40B4-BE49-F238E27FC236}">
                <a16:creationId xmlns:a16="http://schemas.microsoft.com/office/drawing/2014/main" id="{A29CC5E3-40B7-4F76-BC36-CA27B3481E8A}"/>
              </a:ext>
            </a:extLst>
          </p:cNvPr>
          <p:cNvSpPr/>
          <p:nvPr/>
        </p:nvSpPr>
        <p:spPr>
          <a:xfrm>
            <a:off x="683568" y="3021954"/>
            <a:ext cx="7776864" cy="1127126"/>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lgn="ctr">
              <a:buFontTx/>
              <a:buChar char="-"/>
            </a:pPr>
            <a:r>
              <a:rPr lang="it-IT" sz="1100" i="1" dirty="0">
                <a:solidFill>
                  <a:schemeClr val="bg1"/>
                </a:solidFill>
              </a:rPr>
              <a:t>Con il D.P.R. n. 62 del 2013, viene approvato il nuovo Codice di comportamento dei dipendenti pubblici, un regolamento generale che rafforza l’imparzialità soggettiva dei dipendenti pubblici</a:t>
            </a:r>
          </a:p>
          <a:p>
            <a:pPr marL="171450" indent="-171450" algn="ctr">
              <a:buFontTx/>
              <a:buChar char="-"/>
            </a:pPr>
            <a:r>
              <a:rPr lang="it-IT" sz="1100" i="1" dirty="0">
                <a:solidFill>
                  <a:schemeClr val="bg1"/>
                </a:solidFill>
              </a:rPr>
              <a:t>Il Codice di comportamento ha un livello nazionale con natura regolamentare, che definisce i doveri minimi di condotta che i dipendenti pubblici e gli altri soggetti destinatari sono tenuti a rispettare, mentre ogni singola amministrazione è tenuta a adottare un proprio Codice che viene predisposto in base al contesto di riferimento dell’amministrazione stessa</a:t>
            </a:r>
          </a:p>
        </p:txBody>
      </p:sp>
      <p:sp>
        <p:nvSpPr>
          <p:cNvPr id="7" name="Rettangolo con angoli ritagliati in diagonale 6">
            <a:extLst>
              <a:ext uri="{FF2B5EF4-FFF2-40B4-BE49-F238E27FC236}">
                <a16:creationId xmlns:a16="http://schemas.microsoft.com/office/drawing/2014/main" id="{B4BE5C03-601D-4027-AAFB-10784D412289}"/>
              </a:ext>
            </a:extLst>
          </p:cNvPr>
          <p:cNvSpPr/>
          <p:nvPr/>
        </p:nvSpPr>
        <p:spPr>
          <a:xfrm>
            <a:off x="683568" y="4457519"/>
            <a:ext cx="7776864" cy="483649"/>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lgn="ctr">
              <a:buFontTx/>
              <a:buChar char="-"/>
            </a:pPr>
            <a:r>
              <a:rPr lang="it-IT" sz="1100" i="1" dirty="0">
                <a:solidFill>
                  <a:schemeClr val="bg1"/>
                </a:solidFill>
              </a:rPr>
              <a:t>Il Codice di comportamento dei dipendenti pubblici (D.P.R. n. 62/2013) definisce i doveri minimi di diligenza, lealtà, imparzialità e buona condotta che i pubblici dipendenti sono tenuti ad osservare</a:t>
            </a:r>
          </a:p>
        </p:txBody>
      </p:sp>
      <p:sp>
        <p:nvSpPr>
          <p:cNvPr id="9" name="Rettangolo con angoli ritagliati in diagonale 8">
            <a:extLst>
              <a:ext uri="{FF2B5EF4-FFF2-40B4-BE49-F238E27FC236}">
                <a16:creationId xmlns:a16="http://schemas.microsoft.com/office/drawing/2014/main" id="{23A37C95-C47F-4B65-82DD-674EFD32E266}"/>
              </a:ext>
            </a:extLst>
          </p:cNvPr>
          <p:cNvSpPr/>
          <p:nvPr/>
        </p:nvSpPr>
        <p:spPr>
          <a:xfrm>
            <a:off x="698453" y="5249607"/>
            <a:ext cx="7776864" cy="1275737"/>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100" b="1" i="1" dirty="0">
                <a:solidFill>
                  <a:schemeClr val="bg1"/>
                </a:solidFill>
              </a:rPr>
              <a:t>I codici di comportamento prevedono:</a:t>
            </a:r>
          </a:p>
          <a:p>
            <a:pPr algn="ctr"/>
            <a:r>
              <a:rPr lang="it-IT" sz="1100" i="1" dirty="0">
                <a:solidFill>
                  <a:schemeClr val="bg1"/>
                </a:solidFill>
              </a:rPr>
              <a:t>- il rispetto degli obblighi di dichiarazione di assenza di conflitto di interessi; la tutela del </a:t>
            </a:r>
            <a:r>
              <a:rPr lang="it-IT" sz="1100" i="1" dirty="0" err="1">
                <a:solidFill>
                  <a:schemeClr val="bg1"/>
                </a:solidFill>
              </a:rPr>
              <a:t>whistleblower</a:t>
            </a:r>
            <a:r>
              <a:rPr lang="it-IT" sz="1100" i="1" dirty="0">
                <a:solidFill>
                  <a:schemeClr val="bg1"/>
                </a:solidFill>
              </a:rPr>
              <a:t>; il divieto generale di accettare regalie, compensi ed altre utilità; il dovere di comunicazione di ogni situazione foriera di conflitto d’interessi; procedure univoche per la gestione del conflitto di interessi; gli obblighi del RPCT; il divieto di comportamenti che possano pregiudicare gli interessi dell’amministrazione o nuocere alla sua immagine; il </a:t>
            </a:r>
            <a:r>
              <a:rPr lang="it-IT" sz="1100" i="1" dirty="0" err="1">
                <a:solidFill>
                  <a:schemeClr val="bg1"/>
                </a:solidFill>
              </a:rPr>
              <a:t>divietodi</a:t>
            </a:r>
            <a:r>
              <a:rPr lang="it-IT" sz="1100" i="1" dirty="0">
                <a:solidFill>
                  <a:schemeClr val="bg1"/>
                </a:solidFill>
              </a:rPr>
              <a:t> anticipare o diffondere gli esiti dei procedimenti di gara; obbligo di riportare nelle comunicazioni tutti gli elementi idonei all’individuazione del responsabile dell’attività amministrativa; altri obblighi di pubblicità e comunicazione</a:t>
            </a:r>
          </a:p>
        </p:txBody>
      </p:sp>
      <p:pic>
        <p:nvPicPr>
          <p:cNvPr id="3" name="Immagine 2">
            <a:extLst>
              <a:ext uri="{FF2B5EF4-FFF2-40B4-BE49-F238E27FC236}">
                <a16:creationId xmlns:a16="http://schemas.microsoft.com/office/drawing/2014/main" id="{EDAB3E1B-549D-2F0D-4C7D-E79793760613}"/>
              </a:ext>
            </a:extLst>
          </p:cNvPr>
          <p:cNvPicPr>
            <a:picLocks noChangeAspect="1"/>
          </p:cNvPicPr>
          <p:nvPr/>
        </p:nvPicPr>
        <p:blipFill>
          <a:blip r:embed="rId3"/>
          <a:stretch>
            <a:fillRect/>
          </a:stretch>
        </p:blipFill>
        <p:spPr>
          <a:xfrm>
            <a:off x="3167959" y="194830"/>
            <a:ext cx="1511939" cy="627942"/>
          </a:xfrm>
          <a:prstGeom prst="rect">
            <a:avLst/>
          </a:prstGeom>
        </p:spPr>
      </p:pic>
    </p:spTree>
    <p:extLst>
      <p:ext uri="{BB962C8B-B14F-4D97-AF65-F5344CB8AC3E}">
        <p14:creationId xmlns:p14="http://schemas.microsoft.com/office/powerpoint/2010/main" val="39142550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62000">
              <a:schemeClr val="bg1"/>
            </a:gs>
            <a:gs pos="85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1026" name="Picture 2" descr="Uer Academy - Per lo sviluppo delle professionalità">
            <a:extLst>
              <a:ext uri="{FF2B5EF4-FFF2-40B4-BE49-F238E27FC236}">
                <a16:creationId xmlns:a16="http://schemas.microsoft.com/office/drawing/2014/main" id="{FD5ED4A9-BDDB-41F2-8E47-0043F11284C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20072" y="149552"/>
            <a:ext cx="792088" cy="792088"/>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1">
            <a:extLst>
              <a:ext uri="{FF2B5EF4-FFF2-40B4-BE49-F238E27FC236}">
                <a16:creationId xmlns:a16="http://schemas.microsoft.com/office/drawing/2014/main" id="{2F8C4922-EBAA-43E3-AC62-801E5ABD1367}"/>
              </a:ext>
            </a:extLst>
          </p:cNvPr>
          <p:cNvSpPr>
            <a:spLocks noGrp="1"/>
          </p:cNvSpPr>
          <p:nvPr>
            <p:ph type="title"/>
          </p:nvPr>
        </p:nvSpPr>
        <p:spPr>
          <a:xfrm>
            <a:off x="457200" y="941639"/>
            <a:ext cx="8229600" cy="975193"/>
          </a:xfrm>
        </p:spPr>
        <p:txBody>
          <a:bodyPr>
            <a:normAutofit/>
          </a:bodyPr>
          <a:lstStyle/>
          <a:p>
            <a:pPr algn="ctr"/>
            <a:r>
              <a:rPr lang="it-IT" sz="3200" dirty="0" err="1"/>
              <a:t>Whistleblowing</a:t>
            </a:r>
            <a:br>
              <a:rPr lang="it-IT" sz="3200" dirty="0"/>
            </a:br>
            <a:r>
              <a:rPr lang="it-IT" sz="1800" dirty="0"/>
              <a:t>Il </a:t>
            </a:r>
            <a:r>
              <a:rPr lang="it-IT" sz="1800" dirty="0" err="1"/>
              <a:t>whistleblowing</a:t>
            </a:r>
            <a:r>
              <a:rPr lang="it-IT" sz="1800" dirty="0"/>
              <a:t> nella legge 190 del 2012</a:t>
            </a:r>
          </a:p>
        </p:txBody>
      </p:sp>
      <p:sp>
        <p:nvSpPr>
          <p:cNvPr id="3" name="Segnaposto contenuto 2">
            <a:extLst>
              <a:ext uri="{FF2B5EF4-FFF2-40B4-BE49-F238E27FC236}">
                <a16:creationId xmlns:a16="http://schemas.microsoft.com/office/drawing/2014/main" id="{FCD9E743-2AD5-4F71-A0A9-09DD81384FD3}"/>
              </a:ext>
            </a:extLst>
          </p:cNvPr>
          <p:cNvSpPr>
            <a:spLocks noGrp="1"/>
          </p:cNvSpPr>
          <p:nvPr>
            <p:ph idx="1"/>
          </p:nvPr>
        </p:nvSpPr>
        <p:spPr>
          <a:xfrm>
            <a:off x="457200" y="2195250"/>
            <a:ext cx="8229600" cy="4546118"/>
          </a:xfrm>
        </p:spPr>
        <p:txBody>
          <a:bodyPr/>
          <a:lstStyle/>
          <a:p>
            <a:pPr algn="just"/>
            <a:r>
              <a:rPr lang="it-IT" sz="1800" i="1" dirty="0">
                <a:solidFill>
                  <a:schemeClr val="tx1">
                    <a:lumMod val="75000"/>
                    <a:lumOff val="25000"/>
                  </a:schemeClr>
                </a:solidFill>
              </a:rPr>
              <a:t>La tutela del </a:t>
            </a:r>
            <a:r>
              <a:rPr lang="it-IT" sz="1800" i="1" dirty="0" err="1">
                <a:solidFill>
                  <a:schemeClr val="tx1">
                    <a:lumMod val="75000"/>
                    <a:lumOff val="25000"/>
                  </a:schemeClr>
                </a:solidFill>
              </a:rPr>
              <a:t>whistleblower</a:t>
            </a:r>
            <a:r>
              <a:rPr lang="it-IT" sz="1800" i="1" dirty="0">
                <a:solidFill>
                  <a:schemeClr val="tx1">
                    <a:lumMod val="75000"/>
                    <a:lumOff val="25000"/>
                  </a:schemeClr>
                </a:solidFill>
              </a:rPr>
              <a:t> è stata introdotta in Italia con la </a:t>
            </a:r>
            <a:r>
              <a:rPr lang="it-IT" sz="1800" i="1" dirty="0">
                <a:solidFill>
                  <a:srgbClr val="C00000"/>
                </a:solidFill>
              </a:rPr>
              <a:t>Legge Severino, l. n. 190 del 2012 con l’art. 1 comma 51 (Tutela del dipendente pubblico che segnala illeciti)</a:t>
            </a:r>
            <a:r>
              <a:rPr lang="it-IT" sz="1800" i="1" dirty="0">
                <a:solidFill>
                  <a:schemeClr val="tx1">
                    <a:lumMod val="75000"/>
                    <a:lumOff val="25000"/>
                  </a:schemeClr>
                </a:solidFill>
              </a:rPr>
              <a:t>,che ha modificato e arricchito la disciplina previgente prevista con legge 165 del 2001</a:t>
            </a:r>
          </a:p>
          <a:p>
            <a:pPr algn="just"/>
            <a:r>
              <a:rPr lang="it-IT" sz="1800" i="1" dirty="0">
                <a:solidFill>
                  <a:schemeClr val="tx1">
                    <a:lumMod val="75000"/>
                    <a:lumOff val="25000"/>
                  </a:schemeClr>
                </a:solidFill>
              </a:rPr>
              <a:t>In base al suddetto comma “il pubblico dipendente che denuncia all’autorità giudiziaria o alla Corte dei conti, ovvero riferisce al proprio superiore gerarchico condotte illecite di cui è venuto a conoscenza in ragione del rapporto di lavoro, non può essere sanzionato, licenziato o sottoposto ad una misura discriminatoria, diretta o indiretta, avente effetti sulle condizioni di lavoro per motivi collegati direttamente o indirettamente alla denuncia. Nell’ambito del procedimento disciplinare, l’identità del segnalante non può essere rivelata, senza il suo consenso, sempre che la contestazione dell’addebito disciplinare sia fondata su accertamenti distinti e ulteriori rispetto alla segnalazione. Qualora la contestazione sia fondata, in tutto o in parte, sulla segnalazione, l’identità può essere rivelata ove la sua conoscenza sia assolutamente indispensabile per la difesa dell’incolpato” </a:t>
            </a:r>
          </a:p>
        </p:txBody>
      </p:sp>
      <p:pic>
        <p:nvPicPr>
          <p:cNvPr id="4" name="Immagine 3">
            <a:extLst>
              <a:ext uri="{FF2B5EF4-FFF2-40B4-BE49-F238E27FC236}">
                <a16:creationId xmlns:a16="http://schemas.microsoft.com/office/drawing/2014/main" id="{0047E9B0-55FE-6318-7577-FAC7F94817A1}"/>
              </a:ext>
            </a:extLst>
          </p:cNvPr>
          <p:cNvPicPr>
            <a:picLocks noChangeAspect="1"/>
          </p:cNvPicPr>
          <p:nvPr/>
        </p:nvPicPr>
        <p:blipFill>
          <a:blip r:embed="rId3"/>
          <a:stretch>
            <a:fillRect/>
          </a:stretch>
        </p:blipFill>
        <p:spPr>
          <a:xfrm>
            <a:off x="3491880" y="231625"/>
            <a:ext cx="1511939" cy="627942"/>
          </a:xfrm>
          <a:prstGeom prst="rect">
            <a:avLst/>
          </a:prstGeom>
        </p:spPr>
      </p:pic>
    </p:spTree>
    <p:extLst>
      <p:ext uri="{BB962C8B-B14F-4D97-AF65-F5344CB8AC3E}">
        <p14:creationId xmlns:p14="http://schemas.microsoft.com/office/powerpoint/2010/main" val="295842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62000">
              <a:schemeClr val="bg1"/>
            </a:gs>
            <a:gs pos="85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1026" name="Picture 2" descr="Uer Academy - Per lo sviluppo delle professionalità">
            <a:extLst>
              <a:ext uri="{FF2B5EF4-FFF2-40B4-BE49-F238E27FC236}">
                <a16:creationId xmlns:a16="http://schemas.microsoft.com/office/drawing/2014/main" id="{FD5ED4A9-BDDB-41F2-8E47-0043F11284C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20072" y="149552"/>
            <a:ext cx="792088" cy="792088"/>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1">
            <a:extLst>
              <a:ext uri="{FF2B5EF4-FFF2-40B4-BE49-F238E27FC236}">
                <a16:creationId xmlns:a16="http://schemas.microsoft.com/office/drawing/2014/main" id="{2F8C4922-EBAA-43E3-AC62-801E5ABD1367}"/>
              </a:ext>
            </a:extLst>
          </p:cNvPr>
          <p:cNvSpPr>
            <a:spLocks noGrp="1"/>
          </p:cNvSpPr>
          <p:nvPr>
            <p:ph type="title"/>
          </p:nvPr>
        </p:nvSpPr>
        <p:spPr>
          <a:xfrm>
            <a:off x="457200" y="941639"/>
            <a:ext cx="8229600" cy="975193"/>
          </a:xfrm>
        </p:spPr>
        <p:txBody>
          <a:bodyPr>
            <a:normAutofit/>
          </a:bodyPr>
          <a:lstStyle/>
          <a:p>
            <a:pPr algn="ctr"/>
            <a:r>
              <a:rPr lang="it-IT" sz="3200" dirty="0" err="1"/>
              <a:t>Whistleblowing</a:t>
            </a:r>
            <a:br>
              <a:rPr lang="it-IT" sz="3200" dirty="0"/>
            </a:br>
            <a:r>
              <a:rPr lang="it-IT" sz="1800" dirty="0"/>
              <a:t>Oggetto del </a:t>
            </a:r>
            <a:r>
              <a:rPr lang="it-IT" sz="1800" dirty="0" err="1"/>
              <a:t>whistleblowing</a:t>
            </a:r>
            <a:endParaRPr lang="it-IT" sz="1800" dirty="0"/>
          </a:p>
        </p:txBody>
      </p:sp>
      <p:sp>
        <p:nvSpPr>
          <p:cNvPr id="3" name="Segnaposto contenuto 2">
            <a:extLst>
              <a:ext uri="{FF2B5EF4-FFF2-40B4-BE49-F238E27FC236}">
                <a16:creationId xmlns:a16="http://schemas.microsoft.com/office/drawing/2014/main" id="{FCD9E743-2AD5-4F71-A0A9-09DD81384FD3}"/>
              </a:ext>
            </a:extLst>
          </p:cNvPr>
          <p:cNvSpPr>
            <a:spLocks noGrp="1"/>
          </p:cNvSpPr>
          <p:nvPr>
            <p:ph idx="1"/>
          </p:nvPr>
        </p:nvSpPr>
        <p:spPr>
          <a:xfrm>
            <a:off x="457200" y="2195250"/>
            <a:ext cx="8229600" cy="4546118"/>
          </a:xfrm>
        </p:spPr>
        <p:txBody>
          <a:bodyPr/>
          <a:lstStyle/>
          <a:p>
            <a:pPr algn="just"/>
            <a:r>
              <a:rPr lang="it-IT" sz="1800" i="1" dirty="0">
                <a:solidFill>
                  <a:schemeClr val="tx1">
                    <a:lumMod val="75000"/>
                    <a:lumOff val="25000"/>
                  </a:schemeClr>
                </a:solidFill>
              </a:rPr>
              <a:t>Oggetto del </a:t>
            </a:r>
            <a:r>
              <a:rPr lang="it-IT" sz="1800" i="1" dirty="0" err="1">
                <a:solidFill>
                  <a:schemeClr val="tx1">
                    <a:lumMod val="75000"/>
                    <a:lumOff val="25000"/>
                  </a:schemeClr>
                </a:solidFill>
              </a:rPr>
              <a:t>whistleblowing</a:t>
            </a:r>
            <a:r>
              <a:rPr lang="it-IT" sz="1800" i="1" dirty="0">
                <a:solidFill>
                  <a:schemeClr val="tx1">
                    <a:lumMod val="75000"/>
                    <a:lumOff val="25000"/>
                  </a:schemeClr>
                </a:solidFill>
              </a:rPr>
              <a:t> sono tutti quei comportamenti illeciti (sia penalmente che civilmente), illegittimi, scorretti o censurabili</a:t>
            </a:r>
          </a:p>
          <a:p>
            <a:pPr algn="just"/>
            <a:r>
              <a:rPr lang="it-IT" sz="1800" i="1" dirty="0">
                <a:solidFill>
                  <a:schemeClr val="tx1">
                    <a:lumMod val="75000"/>
                    <a:lumOff val="25000"/>
                  </a:schemeClr>
                </a:solidFill>
              </a:rPr>
              <a:t>L’oggetto della normativa riguarda non il </a:t>
            </a:r>
            <a:r>
              <a:rPr lang="it-IT" sz="1800" i="1" dirty="0" err="1">
                <a:solidFill>
                  <a:schemeClr val="tx1">
                    <a:lumMod val="75000"/>
                    <a:lumOff val="25000"/>
                  </a:schemeClr>
                </a:solidFill>
              </a:rPr>
              <a:t>whistleblowing</a:t>
            </a:r>
            <a:r>
              <a:rPr lang="it-IT" sz="1800" i="1" dirty="0">
                <a:solidFill>
                  <a:schemeClr val="tx1">
                    <a:lumMod val="75000"/>
                    <a:lumOff val="25000"/>
                  </a:schemeClr>
                </a:solidFill>
              </a:rPr>
              <a:t>, ma la tutela di coloro che segnalano</a:t>
            </a:r>
          </a:p>
          <a:p>
            <a:pPr algn="just"/>
            <a:r>
              <a:rPr lang="it-IT" sz="1800" i="1" dirty="0">
                <a:solidFill>
                  <a:schemeClr val="tx1">
                    <a:lumMod val="75000"/>
                    <a:lumOff val="25000"/>
                  </a:schemeClr>
                </a:solidFill>
              </a:rPr>
              <a:t>La segnalazione non si configura come un obbligo, bensì come un diritto </a:t>
            </a:r>
          </a:p>
          <a:p>
            <a:pPr algn="just"/>
            <a:r>
              <a:rPr lang="it-IT" sz="1800" i="1" dirty="0">
                <a:solidFill>
                  <a:schemeClr val="tx1">
                    <a:lumMod val="75000"/>
                    <a:lumOff val="25000"/>
                  </a:schemeClr>
                </a:solidFill>
              </a:rPr>
              <a:t>Gli enti pubblici e le aziende hanno, tuttavia, la facoltà di prevedere nei codici di comportamento un vero e proprio obbligo per i propri dipendenti di segnalare eventuali illeciti di cui siano venuti a conoscenza</a:t>
            </a:r>
          </a:p>
          <a:p>
            <a:pPr algn="just"/>
            <a:r>
              <a:rPr lang="it-IT" sz="1800" i="1" dirty="0">
                <a:solidFill>
                  <a:schemeClr val="tx1">
                    <a:lumMod val="75000"/>
                    <a:lumOff val="25000"/>
                  </a:schemeClr>
                </a:solidFill>
              </a:rPr>
              <a:t>La segnalazione si configura, invece, sempre come un obbligo per i pubblici ufficiali o incaricati di pubblico servizio, poiché l’art. 331 c.p.p. sancisce un vero e proprio obbligo di denuncia del reato procedibile d’ufficio di cui essi siano venuti a conoscenza nell’esercizio delle proprie funzioni</a:t>
            </a:r>
          </a:p>
          <a:p>
            <a:pPr algn="just"/>
            <a:r>
              <a:rPr lang="it-IT" sz="1800" i="1" dirty="0">
                <a:solidFill>
                  <a:schemeClr val="tx1">
                    <a:lumMod val="75000"/>
                    <a:lumOff val="25000"/>
                  </a:schemeClr>
                </a:solidFill>
              </a:rPr>
              <a:t>Ad esempio ha l’obbligo giuridico di denunciare il reato di falsità materiale commessa dal pubblico ufficiale in atti pubblici, art. 476 c.p., il collega che venga a conoscenza della commissione di tale reato perseguibile d’ufficio</a:t>
            </a:r>
          </a:p>
          <a:p>
            <a:pPr algn="just"/>
            <a:endParaRPr lang="it-IT" sz="1800" i="1" dirty="0">
              <a:solidFill>
                <a:schemeClr val="tx1">
                  <a:lumMod val="75000"/>
                  <a:lumOff val="25000"/>
                </a:schemeClr>
              </a:solidFill>
            </a:endParaRPr>
          </a:p>
        </p:txBody>
      </p:sp>
      <p:pic>
        <p:nvPicPr>
          <p:cNvPr id="4" name="Immagine 3">
            <a:extLst>
              <a:ext uri="{FF2B5EF4-FFF2-40B4-BE49-F238E27FC236}">
                <a16:creationId xmlns:a16="http://schemas.microsoft.com/office/drawing/2014/main" id="{00D07B4C-83A0-E1FD-E430-890782F2677D}"/>
              </a:ext>
            </a:extLst>
          </p:cNvPr>
          <p:cNvPicPr>
            <a:picLocks noChangeAspect="1"/>
          </p:cNvPicPr>
          <p:nvPr/>
        </p:nvPicPr>
        <p:blipFill>
          <a:blip r:embed="rId4"/>
          <a:stretch>
            <a:fillRect/>
          </a:stretch>
        </p:blipFill>
        <p:spPr>
          <a:xfrm>
            <a:off x="3275856" y="231625"/>
            <a:ext cx="1511939" cy="627942"/>
          </a:xfrm>
          <a:prstGeom prst="rect">
            <a:avLst/>
          </a:prstGeom>
        </p:spPr>
      </p:pic>
    </p:spTree>
    <p:extLst>
      <p:ext uri="{BB962C8B-B14F-4D97-AF65-F5344CB8AC3E}">
        <p14:creationId xmlns:p14="http://schemas.microsoft.com/office/powerpoint/2010/main" val="2356254756"/>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62000">
              <a:schemeClr val="bg1"/>
            </a:gs>
            <a:gs pos="85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1026" name="Picture 2" descr="Uer Academy - Per lo sviluppo delle professionalità">
            <a:extLst>
              <a:ext uri="{FF2B5EF4-FFF2-40B4-BE49-F238E27FC236}">
                <a16:creationId xmlns:a16="http://schemas.microsoft.com/office/drawing/2014/main" id="{FD5ED4A9-BDDB-41F2-8E47-0043F11284C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20072" y="149552"/>
            <a:ext cx="792088" cy="792088"/>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1">
            <a:extLst>
              <a:ext uri="{FF2B5EF4-FFF2-40B4-BE49-F238E27FC236}">
                <a16:creationId xmlns:a16="http://schemas.microsoft.com/office/drawing/2014/main" id="{2F8C4922-EBAA-43E3-AC62-801E5ABD1367}"/>
              </a:ext>
            </a:extLst>
          </p:cNvPr>
          <p:cNvSpPr>
            <a:spLocks noGrp="1"/>
          </p:cNvSpPr>
          <p:nvPr>
            <p:ph type="title"/>
          </p:nvPr>
        </p:nvSpPr>
        <p:spPr>
          <a:xfrm>
            <a:off x="457200" y="941639"/>
            <a:ext cx="8229600" cy="975193"/>
          </a:xfrm>
        </p:spPr>
        <p:txBody>
          <a:bodyPr>
            <a:normAutofit/>
          </a:bodyPr>
          <a:lstStyle/>
          <a:p>
            <a:pPr algn="ctr"/>
            <a:r>
              <a:rPr lang="it-IT" sz="3200" dirty="0" err="1"/>
              <a:t>Whistleblowing</a:t>
            </a:r>
            <a:br>
              <a:rPr lang="it-IT" sz="3200" dirty="0"/>
            </a:br>
            <a:r>
              <a:rPr lang="it-IT" sz="1800" dirty="0"/>
              <a:t>Oggetto del </a:t>
            </a:r>
            <a:r>
              <a:rPr lang="it-IT" sz="1800" dirty="0" err="1"/>
              <a:t>whistleblowing</a:t>
            </a:r>
            <a:endParaRPr lang="it-IT" sz="1800" dirty="0"/>
          </a:p>
        </p:txBody>
      </p:sp>
      <p:sp>
        <p:nvSpPr>
          <p:cNvPr id="9" name="Rettangolo con angoli arrotondati 8">
            <a:extLst>
              <a:ext uri="{FF2B5EF4-FFF2-40B4-BE49-F238E27FC236}">
                <a16:creationId xmlns:a16="http://schemas.microsoft.com/office/drawing/2014/main" id="{F3D99F54-676A-436D-9C25-102155CF4932}"/>
              </a:ext>
            </a:extLst>
          </p:cNvPr>
          <p:cNvSpPr/>
          <p:nvPr/>
        </p:nvSpPr>
        <p:spPr>
          <a:xfrm>
            <a:off x="2350095" y="2051234"/>
            <a:ext cx="4608512" cy="657686"/>
          </a:xfrm>
          <a:prstGeom prst="roundRect">
            <a:avLst/>
          </a:prstGeom>
          <a:solidFill>
            <a:schemeClr val="bg1">
              <a:lumMod val="6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b="1" dirty="0" err="1"/>
              <a:t>Whistleblowing</a:t>
            </a:r>
            <a:endParaRPr lang="it-IT" sz="1200" b="1" dirty="0"/>
          </a:p>
          <a:p>
            <a:pPr algn="just"/>
            <a:r>
              <a:rPr lang="it-IT" sz="1000" dirty="0"/>
              <a:t>Segnalazione di illeciti e irregolarità sul luogo di lavoro da parte di dipendenti dell’amministrazione o anche di aziende private</a:t>
            </a:r>
          </a:p>
        </p:txBody>
      </p:sp>
      <p:cxnSp>
        <p:nvCxnSpPr>
          <p:cNvPr id="10" name="Connettore 2 9">
            <a:extLst>
              <a:ext uri="{FF2B5EF4-FFF2-40B4-BE49-F238E27FC236}">
                <a16:creationId xmlns:a16="http://schemas.microsoft.com/office/drawing/2014/main" id="{8ED57736-B137-4ADF-B74A-F802F7D3F7D7}"/>
              </a:ext>
            </a:extLst>
          </p:cNvPr>
          <p:cNvCxnSpPr>
            <a:cxnSpLocks/>
          </p:cNvCxnSpPr>
          <p:nvPr/>
        </p:nvCxnSpPr>
        <p:spPr>
          <a:xfrm>
            <a:off x="4641114" y="2708920"/>
            <a:ext cx="0" cy="29498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2" name="Rettangolo con angoli arrotondati 11">
            <a:extLst>
              <a:ext uri="{FF2B5EF4-FFF2-40B4-BE49-F238E27FC236}">
                <a16:creationId xmlns:a16="http://schemas.microsoft.com/office/drawing/2014/main" id="{10C40CD5-CE0C-4478-B58D-94614B165314}"/>
              </a:ext>
            </a:extLst>
          </p:cNvPr>
          <p:cNvSpPr/>
          <p:nvPr/>
        </p:nvSpPr>
        <p:spPr>
          <a:xfrm>
            <a:off x="2350095" y="2996952"/>
            <a:ext cx="4608512" cy="657686"/>
          </a:xfrm>
          <a:prstGeom prst="roundRect">
            <a:avLst/>
          </a:prstGeom>
          <a:solidFill>
            <a:schemeClr val="bg1">
              <a:lumMod val="6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b="1" dirty="0"/>
              <a:t>Legge n. 190 del 2012 (c.d. Legge Severino)</a:t>
            </a:r>
          </a:p>
          <a:p>
            <a:pPr algn="just"/>
            <a:r>
              <a:rPr lang="it-IT" sz="1000" dirty="0"/>
              <a:t>In Italia la legge Severino introduce la tutela per il segnalatore (c.d. </a:t>
            </a:r>
            <a:r>
              <a:rPr lang="it-IT" sz="1000" dirty="0" err="1"/>
              <a:t>whistleblower</a:t>
            </a:r>
            <a:r>
              <a:rPr lang="it-IT" sz="1000" dirty="0"/>
              <a:t>), al fine di incentivare le segnalazioni</a:t>
            </a:r>
          </a:p>
        </p:txBody>
      </p:sp>
      <p:sp>
        <p:nvSpPr>
          <p:cNvPr id="13" name="Rettangolo con angoli arrotondati 12">
            <a:extLst>
              <a:ext uri="{FF2B5EF4-FFF2-40B4-BE49-F238E27FC236}">
                <a16:creationId xmlns:a16="http://schemas.microsoft.com/office/drawing/2014/main" id="{064171A8-4E37-4203-8986-51F478BEA140}"/>
              </a:ext>
            </a:extLst>
          </p:cNvPr>
          <p:cNvSpPr/>
          <p:nvPr/>
        </p:nvSpPr>
        <p:spPr>
          <a:xfrm>
            <a:off x="2336858" y="3973867"/>
            <a:ext cx="4608512" cy="1080120"/>
          </a:xfrm>
          <a:prstGeom prst="roundRect">
            <a:avLst>
              <a:gd name="adj" fmla="val 13246"/>
            </a:avLst>
          </a:prstGeom>
          <a:solidFill>
            <a:schemeClr val="bg1">
              <a:lumMod val="6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r>
              <a:rPr lang="it-IT" sz="1200" b="1" dirty="0"/>
              <a:t>La legge n. 190 del 2012 tutela i segnalatori da:</a:t>
            </a:r>
          </a:p>
          <a:p>
            <a:pPr marL="171450" indent="-171450" algn="just">
              <a:buFont typeface="Arial" panose="020B0604020202020204" pitchFamily="34" charset="0"/>
              <a:buChar char="•"/>
            </a:pPr>
            <a:r>
              <a:rPr lang="it-IT" sz="1000" dirty="0"/>
              <a:t>licenziamenti;</a:t>
            </a:r>
          </a:p>
          <a:p>
            <a:pPr marL="171450" indent="-171450" algn="just">
              <a:buFont typeface="Arial" panose="020B0604020202020204" pitchFamily="34" charset="0"/>
              <a:buChar char="•"/>
            </a:pPr>
            <a:r>
              <a:rPr lang="it-IT" sz="1000" dirty="0"/>
              <a:t>provvedimenti disciplinari, sanzioni e </a:t>
            </a:r>
            <a:r>
              <a:rPr lang="it-IT" sz="1000" dirty="0" err="1"/>
              <a:t>demansionamenti</a:t>
            </a:r>
            <a:r>
              <a:rPr lang="it-IT" sz="1000" dirty="0"/>
              <a:t>;</a:t>
            </a:r>
          </a:p>
          <a:p>
            <a:pPr marL="171450" indent="-171450" algn="just">
              <a:buFont typeface="Arial" panose="020B0604020202020204" pitchFamily="34" charset="0"/>
              <a:buChar char="•"/>
            </a:pPr>
            <a:r>
              <a:rPr lang="it-IT" sz="1000" dirty="0"/>
              <a:t>preclusioni riguardo avanzamenti di carriera;</a:t>
            </a:r>
          </a:p>
          <a:p>
            <a:pPr marL="171450" indent="-171450" algn="just">
              <a:buFont typeface="Arial" panose="020B0604020202020204" pitchFamily="34" charset="0"/>
              <a:buChar char="•"/>
            </a:pPr>
            <a:r>
              <a:rPr lang="it-IT" sz="1000" dirty="0"/>
              <a:t>mobbing, </a:t>
            </a:r>
            <a:r>
              <a:rPr lang="it-IT" sz="1000" dirty="0" err="1"/>
              <a:t>straining</a:t>
            </a:r>
            <a:r>
              <a:rPr lang="it-IT" sz="1000" dirty="0"/>
              <a:t> o minacce;</a:t>
            </a:r>
          </a:p>
          <a:p>
            <a:pPr marL="171450" indent="-171450" algn="just">
              <a:buFont typeface="Arial" panose="020B0604020202020204" pitchFamily="34" charset="0"/>
              <a:buChar char="•"/>
            </a:pPr>
            <a:r>
              <a:rPr lang="it-IT" sz="1000" dirty="0"/>
              <a:t>qualsiasi trattamento discriminatorio in ragione della segnalazione</a:t>
            </a:r>
          </a:p>
        </p:txBody>
      </p:sp>
      <p:cxnSp>
        <p:nvCxnSpPr>
          <p:cNvPr id="14" name="Connettore 2 13">
            <a:extLst>
              <a:ext uri="{FF2B5EF4-FFF2-40B4-BE49-F238E27FC236}">
                <a16:creationId xmlns:a16="http://schemas.microsoft.com/office/drawing/2014/main" id="{B2924F2E-76A3-4E22-AB83-89BA613FD33D}"/>
              </a:ext>
            </a:extLst>
          </p:cNvPr>
          <p:cNvCxnSpPr>
            <a:cxnSpLocks/>
            <a:stCxn id="12" idx="2"/>
          </p:cNvCxnSpPr>
          <p:nvPr/>
        </p:nvCxnSpPr>
        <p:spPr>
          <a:xfrm flipH="1">
            <a:off x="4294311" y="3654638"/>
            <a:ext cx="360040" cy="31922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5" name="Connettore 2 14">
            <a:extLst>
              <a:ext uri="{FF2B5EF4-FFF2-40B4-BE49-F238E27FC236}">
                <a16:creationId xmlns:a16="http://schemas.microsoft.com/office/drawing/2014/main" id="{FF2CC9BC-DEF1-40C2-99E4-6A9E5F830969}"/>
              </a:ext>
            </a:extLst>
          </p:cNvPr>
          <p:cNvCxnSpPr>
            <a:cxnSpLocks/>
          </p:cNvCxnSpPr>
          <p:nvPr/>
        </p:nvCxnSpPr>
        <p:spPr>
          <a:xfrm>
            <a:off x="4661526" y="3654638"/>
            <a:ext cx="352865" cy="31922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0" name="Rettangolo con angoli arrotondati 19">
            <a:extLst>
              <a:ext uri="{FF2B5EF4-FFF2-40B4-BE49-F238E27FC236}">
                <a16:creationId xmlns:a16="http://schemas.microsoft.com/office/drawing/2014/main" id="{6C9E2ADF-897F-4D3B-8046-6CE780053DEA}"/>
              </a:ext>
            </a:extLst>
          </p:cNvPr>
          <p:cNvSpPr/>
          <p:nvPr/>
        </p:nvSpPr>
        <p:spPr>
          <a:xfrm>
            <a:off x="539552" y="5373216"/>
            <a:ext cx="3754760" cy="504056"/>
          </a:xfrm>
          <a:prstGeom prst="roundRect">
            <a:avLst>
              <a:gd name="adj" fmla="val 13246"/>
            </a:avLst>
          </a:prstGeom>
          <a:solidFill>
            <a:schemeClr val="bg1">
              <a:lumMod val="6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sz="1000" dirty="0"/>
              <a:t>La segnalazione non è un obbligo ma può essere configurata come tale dai codici di comportamento</a:t>
            </a:r>
          </a:p>
        </p:txBody>
      </p:sp>
      <p:cxnSp>
        <p:nvCxnSpPr>
          <p:cNvPr id="23" name="Connettore 2 22">
            <a:extLst>
              <a:ext uri="{FF2B5EF4-FFF2-40B4-BE49-F238E27FC236}">
                <a16:creationId xmlns:a16="http://schemas.microsoft.com/office/drawing/2014/main" id="{9402C710-1658-4ECD-B9FF-5E260460D64D}"/>
              </a:ext>
            </a:extLst>
          </p:cNvPr>
          <p:cNvCxnSpPr>
            <a:cxnSpLocks/>
          </p:cNvCxnSpPr>
          <p:nvPr/>
        </p:nvCxnSpPr>
        <p:spPr>
          <a:xfrm flipH="1">
            <a:off x="3387592" y="5053987"/>
            <a:ext cx="360040" cy="31922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4" name="Rettangolo con angoli arrotondati 23">
            <a:extLst>
              <a:ext uri="{FF2B5EF4-FFF2-40B4-BE49-F238E27FC236}">
                <a16:creationId xmlns:a16="http://schemas.microsoft.com/office/drawing/2014/main" id="{BDAF9DA0-2B75-4396-B2A2-236021E29FCD}"/>
              </a:ext>
            </a:extLst>
          </p:cNvPr>
          <p:cNvSpPr/>
          <p:nvPr/>
        </p:nvSpPr>
        <p:spPr>
          <a:xfrm>
            <a:off x="5001154" y="5373216"/>
            <a:ext cx="3613637" cy="504056"/>
          </a:xfrm>
          <a:prstGeom prst="roundRect">
            <a:avLst>
              <a:gd name="adj" fmla="val 13246"/>
            </a:avLst>
          </a:prstGeom>
          <a:solidFill>
            <a:schemeClr val="bg1">
              <a:lumMod val="6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sz="1000" dirty="0"/>
              <a:t>Nel procedimento disciplinare l’identità del segnalante non può essere rivelata senza il suo consenso e la segnalazione è sottratta all’accesso agli atti previsto ex l. n. 241\1990</a:t>
            </a:r>
          </a:p>
        </p:txBody>
      </p:sp>
      <p:cxnSp>
        <p:nvCxnSpPr>
          <p:cNvPr id="25" name="Connettore 2 24">
            <a:extLst>
              <a:ext uri="{FF2B5EF4-FFF2-40B4-BE49-F238E27FC236}">
                <a16:creationId xmlns:a16="http://schemas.microsoft.com/office/drawing/2014/main" id="{465A8D0E-A69E-4FCD-B0F9-103EB9A11795}"/>
              </a:ext>
            </a:extLst>
          </p:cNvPr>
          <p:cNvCxnSpPr>
            <a:cxnSpLocks/>
          </p:cNvCxnSpPr>
          <p:nvPr/>
        </p:nvCxnSpPr>
        <p:spPr>
          <a:xfrm>
            <a:off x="5561070" y="5053987"/>
            <a:ext cx="389425" cy="31922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8" name="Connettore a gomito 27">
            <a:extLst>
              <a:ext uri="{FF2B5EF4-FFF2-40B4-BE49-F238E27FC236}">
                <a16:creationId xmlns:a16="http://schemas.microsoft.com/office/drawing/2014/main" id="{B597D56C-3126-4122-A980-3F0879313EA1}"/>
              </a:ext>
            </a:extLst>
          </p:cNvPr>
          <p:cNvCxnSpPr>
            <a:cxnSpLocks/>
            <a:stCxn id="24" idx="1"/>
          </p:cNvCxnSpPr>
          <p:nvPr/>
        </p:nvCxnSpPr>
        <p:spPr>
          <a:xfrm rot="10800000" flipV="1">
            <a:off x="5001154" y="5625244"/>
            <a:ext cx="12700" cy="693690"/>
          </a:xfrm>
          <a:prstGeom prst="bentConnector4">
            <a:avLst>
              <a:gd name="adj1" fmla="val 3290906"/>
              <a:gd name="adj2" fmla="val 100122"/>
            </a:avLst>
          </a:prstGeom>
          <a:ln>
            <a:tailEnd type="triangle"/>
          </a:ln>
        </p:spPr>
        <p:style>
          <a:lnRef idx="1">
            <a:schemeClr val="dk1"/>
          </a:lnRef>
          <a:fillRef idx="0">
            <a:schemeClr val="dk1"/>
          </a:fillRef>
          <a:effectRef idx="0">
            <a:schemeClr val="dk1"/>
          </a:effectRef>
          <a:fontRef idx="minor">
            <a:schemeClr val="tx1"/>
          </a:fontRef>
        </p:style>
      </p:cxnSp>
      <p:sp>
        <p:nvSpPr>
          <p:cNvPr id="33" name="Rettangolo con angoli arrotondati 32">
            <a:extLst>
              <a:ext uri="{FF2B5EF4-FFF2-40B4-BE49-F238E27FC236}">
                <a16:creationId xmlns:a16="http://schemas.microsoft.com/office/drawing/2014/main" id="{62090ABD-01FC-479D-BC63-0E6D67624273}"/>
              </a:ext>
            </a:extLst>
          </p:cNvPr>
          <p:cNvSpPr/>
          <p:nvPr/>
        </p:nvSpPr>
        <p:spPr>
          <a:xfrm>
            <a:off x="4990811" y="6066906"/>
            <a:ext cx="3613637" cy="504056"/>
          </a:xfrm>
          <a:prstGeom prst="roundRect">
            <a:avLst>
              <a:gd name="adj" fmla="val 13246"/>
            </a:avLst>
          </a:prstGeom>
          <a:solidFill>
            <a:schemeClr val="bg1">
              <a:lumMod val="6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sz="1000" dirty="0"/>
              <a:t>Può, tuttavia, essere rivelata ove la sua conoscenza sia indispensabile per la difesa dell’incolpato</a:t>
            </a:r>
          </a:p>
        </p:txBody>
      </p:sp>
      <p:sp>
        <p:nvSpPr>
          <p:cNvPr id="17" name="Rettangolo con angoli arrotondati 16">
            <a:extLst>
              <a:ext uri="{FF2B5EF4-FFF2-40B4-BE49-F238E27FC236}">
                <a16:creationId xmlns:a16="http://schemas.microsoft.com/office/drawing/2014/main" id="{C97AD559-9B74-4AFC-92C6-271A3FA9B231}"/>
              </a:ext>
            </a:extLst>
          </p:cNvPr>
          <p:cNvSpPr/>
          <p:nvPr/>
        </p:nvSpPr>
        <p:spPr>
          <a:xfrm>
            <a:off x="539551" y="6066906"/>
            <a:ext cx="3754760" cy="504056"/>
          </a:xfrm>
          <a:prstGeom prst="roundRect">
            <a:avLst>
              <a:gd name="adj" fmla="val 13246"/>
            </a:avLst>
          </a:prstGeom>
          <a:solidFill>
            <a:schemeClr val="bg1">
              <a:lumMod val="6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sz="1000" dirty="0"/>
              <a:t>Obbligo di segnalazione, ex art. 331 c.p.p.: i pubblici uff. o incaricati di </a:t>
            </a:r>
            <a:r>
              <a:rPr lang="it-IT" sz="1000" dirty="0" err="1"/>
              <a:t>pubb</a:t>
            </a:r>
            <a:r>
              <a:rPr lang="it-IT" sz="1000" dirty="0"/>
              <a:t>. </a:t>
            </a:r>
            <a:r>
              <a:rPr lang="it-IT" sz="1000" dirty="0" err="1"/>
              <a:t>serv</a:t>
            </a:r>
            <a:r>
              <a:rPr lang="it-IT" sz="1000" dirty="0"/>
              <a:t>. che nell’</a:t>
            </a:r>
            <a:r>
              <a:rPr lang="it-IT" sz="1000" dirty="0" err="1"/>
              <a:t>eserc</a:t>
            </a:r>
            <a:r>
              <a:rPr lang="it-IT" sz="1000" dirty="0"/>
              <a:t>. delle </a:t>
            </a:r>
            <a:r>
              <a:rPr lang="it-IT" sz="1000" dirty="0" err="1"/>
              <a:t>funz</a:t>
            </a:r>
            <a:r>
              <a:rPr lang="it-IT" sz="1000" dirty="0"/>
              <a:t>. hanno una notizia di reato perseguibile d’ufficio, devono farne denuncia</a:t>
            </a:r>
          </a:p>
        </p:txBody>
      </p:sp>
      <p:cxnSp>
        <p:nvCxnSpPr>
          <p:cNvPr id="4" name="Connettore a gomito 3">
            <a:extLst>
              <a:ext uri="{FF2B5EF4-FFF2-40B4-BE49-F238E27FC236}">
                <a16:creationId xmlns:a16="http://schemas.microsoft.com/office/drawing/2014/main" id="{6D1F5DA2-22A7-4733-80E4-6E30D3925810}"/>
              </a:ext>
            </a:extLst>
          </p:cNvPr>
          <p:cNvCxnSpPr>
            <a:cxnSpLocks/>
            <a:stCxn id="9" idx="1"/>
            <a:endCxn id="17" idx="1"/>
          </p:cNvCxnSpPr>
          <p:nvPr/>
        </p:nvCxnSpPr>
        <p:spPr>
          <a:xfrm rot="10800000" flipV="1">
            <a:off x="539551" y="2380076"/>
            <a:ext cx="1810544" cy="3938857"/>
          </a:xfrm>
          <a:prstGeom prst="bentConnector3">
            <a:avLst>
              <a:gd name="adj1" fmla="val 112626"/>
            </a:avLst>
          </a:prstGeom>
          <a:ln>
            <a:tailEnd type="triangle"/>
          </a:ln>
        </p:spPr>
        <p:style>
          <a:lnRef idx="1">
            <a:schemeClr val="dk1"/>
          </a:lnRef>
          <a:fillRef idx="0">
            <a:schemeClr val="dk1"/>
          </a:fillRef>
          <a:effectRef idx="0">
            <a:schemeClr val="dk1"/>
          </a:effectRef>
          <a:fontRef idx="minor">
            <a:schemeClr val="tx1"/>
          </a:fontRef>
        </p:style>
      </p:cxnSp>
      <p:pic>
        <p:nvPicPr>
          <p:cNvPr id="3" name="Immagine 2">
            <a:extLst>
              <a:ext uri="{FF2B5EF4-FFF2-40B4-BE49-F238E27FC236}">
                <a16:creationId xmlns:a16="http://schemas.microsoft.com/office/drawing/2014/main" id="{9FED8389-88FD-D239-0503-9723B0D28DCC}"/>
              </a:ext>
            </a:extLst>
          </p:cNvPr>
          <p:cNvPicPr>
            <a:picLocks noChangeAspect="1"/>
          </p:cNvPicPr>
          <p:nvPr/>
        </p:nvPicPr>
        <p:blipFill>
          <a:blip r:embed="rId4"/>
          <a:stretch>
            <a:fillRect/>
          </a:stretch>
        </p:blipFill>
        <p:spPr>
          <a:xfrm>
            <a:off x="3275856" y="211624"/>
            <a:ext cx="1511939" cy="627942"/>
          </a:xfrm>
          <a:prstGeom prst="rect">
            <a:avLst/>
          </a:prstGeom>
        </p:spPr>
      </p:pic>
    </p:spTree>
    <p:extLst>
      <p:ext uri="{BB962C8B-B14F-4D97-AF65-F5344CB8AC3E}">
        <p14:creationId xmlns:p14="http://schemas.microsoft.com/office/powerpoint/2010/main" val="192784150"/>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62000">
              <a:schemeClr val="bg1"/>
            </a:gs>
            <a:gs pos="85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1026" name="Picture 2" descr="Uer Academy - Per lo sviluppo delle professionalità">
            <a:extLst>
              <a:ext uri="{FF2B5EF4-FFF2-40B4-BE49-F238E27FC236}">
                <a16:creationId xmlns:a16="http://schemas.microsoft.com/office/drawing/2014/main" id="{FD5ED4A9-BDDB-41F2-8E47-0043F11284C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20072" y="149552"/>
            <a:ext cx="792088" cy="792088"/>
          </a:xfrm>
          <a:prstGeom prst="rect">
            <a:avLst/>
          </a:prstGeom>
          <a:noFill/>
          <a:extLst>
            <a:ext uri="{909E8E84-426E-40DD-AFC4-6F175D3DCCD1}">
              <a14:hiddenFill xmlns:a14="http://schemas.microsoft.com/office/drawing/2010/main">
                <a:solidFill>
                  <a:srgbClr val="FFFFFF"/>
                </a:solidFill>
              </a14:hiddenFill>
            </a:ext>
          </a:extLst>
        </p:spPr>
      </p:pic>
      <p:sp>
        <p:nvSpPr>
          <p:cNvPr id="2" name="Titolo 1">
            <a:extLst>
              <a:ext uri="{FF2B5EF4-FFF2-40B4-BE49-F238E27FC236}">
                <a16:creationId xmlns:a16="http://schemas.microsoft.com/office/drawing/2014/main" id="{2F8C4922-EBAA-43E3-AC62-801E5ABD1367}"/>
              </a:ext>
            </a:extLst>
          </p:cNvPr>
          <p:cNvSpPr>
            <a:spLocks noGrp="1"/>
          </p:cNvSpPr>
          <p:nvPr>
            <p:ph type="title"/>
          </p:nvPr>
        </p:nvSpPr>
        <p:spPr>
          <a:xfrm>
            <a:off x="457200" y="941639"/>
            <a:ext cx="8229600" cy="975193"/>
          </a:xfrm>
        </p:spPr>
        <p:txBody>
          <a:bodyPr>
            <a:normAutofit/>
          </a:bodyPr>
          <a:lstStyle/>
          <a:p>
            <a:pPr algn="ctr"/>
            <a:r>
              <a:rPr lang="it-IT" sz="3200" dirty="0" err="1"/>
              <a:t>Whistleblowing</a:t>
            </a:r>
            <a:br>
              <a:rPr lang="it-IT" sz="3200" dirty="0"/>
            </a:br>
            <a:r>
              <a:rPr lang="it-IT" sz="1800" dirty="0"/>
              <a:t>Disciplina delle segnalazioni</a:t>
            </a:r>
          </a:p>
        </p:txBody>
      </p:sp>
      <p:sp>
        <p:nvSpPr>
          <p:cNvPr id="3" name="Segnaposto contenuto 2">
            <a:extLst>
              <a:ext uri="{FF2B5EF4-FFF2-40B4-BE49-F238E27FC236}">
                <a16:creationId xmlns:a16="http://schemas.microsoft.com/office/drawing/2014/main" id="{FCD9E743-2AD5-4F71-A0A9-09DD81384FD3}"/>
              </a:ext>
            </a:extLst>
          </p:cNvPr>
          <p:cNvSpPr>
            <a:spLocks noGrp="1"/>
          </p:cNvSpPr>
          <p:nvPr>
            <p:ph idx="1"/>
          </p:nvPr>
        </p:nvSpPr>
        <p:spPr>
          <a:xfrm>
            <a:off x="457200" y="2195250"/>
            <a:ext cx="8229600" cy="4546118"/>
          </a:xfrm>
        </p:spPr>
        <p:txBody>
          <a:bodyPr/>
          <a:lstStyle/>
          <a:p>
            <a:pPr algn="just"/>
            <a:r>
              <a:rPr lang="it-IT" sz="1800" i="1" dirty="0">
                <a:solidFill>
                  <a:schemeClr val="tx1">
                    <a:lumMod val="75000"/>
                    <a:lumOff val="25000"/>
                  </a:schemeClr>
                </a:solidFill>
              </a:rPr>
              <a:t>Qualora l’ANAC ritenga la segnalazione fondata in un’ottica di prevenzione della corruzione, può avviare un’interlocuzione con il Responsabile della Prevenzione della Corruzione e della Trasparenza (RPCT) dell’amministrazione oggetto di segnalazione, ovvero disporre l’invio della segnalazione alle istituzioni competenti, quali:</a:t>
            </a:r>
          </a:p>
          <a:p>
            <a:pPr lvl="1" algn="just"/>
            <a:r>
              <a:rPr lang="it-IT" sz="1300" i="1" dirty="0">
                <a:solidFill>
                  <a:schemeClr val="tx1">
                    <a:lumMod val="75000"/>
                    <a:lumOff val="25000"/>
                  </a:schemeClr>
                </a:solidFill>
              </a:rPr>
              <a:t>l’Ispettorato per la Funzione Pubblica, </a:t>
            </a:r>
          </a:p>
          <a:p>
            <a:pPr lvl="1" algn="just"/>
            <a:r>
              <a:rPr lang="it-IT" sz="1300" i="1" dirty="0">
                <a:solidFill>
                  <a:schemeClr val="tx1">
                    <a:lumMod val="75000"/>
                    <a:lumOff val="25000"/>
                  </a:schemeClr>
                </a:solidFill>
              </a:rPr>
              <a:t>la Corte dei conti, </a:t>
            </a:r>
          </a:p>
          <a:p>
            <a:pPr lvl="1" algn="just"/>
            <a:r>
              <a:rPr lang="it-IT" sz="1300" i="1" dirty="0">
                <a:solidFill>
                  <a:schemeClr val="tx1">
                    <a:lumMod val="75000"/>
                    <a:lumOff val="25000"/>
                  </a:schemeClr>
                </a:solidFill>
              </a:rPr>
              <a:t>l’Autorità giudiziaria, </a:t>
            </a:r>
          </a:p>
          <a:p>
            <a:pPr lvl="1" algn="just"/>
            <a:r>
              <a:rPr lang="it-IT" sz="1300" i="1" dirty="0">
                <a:solidFill>
                  <a:schemeClr val="tx1">
                    <a:lumMod val="75000"/>
                    <a:lumOff val="25000"/>
                  </a:schemeClr>
                </a:solidFill>
              </a:rPr>
              <a:t>la Guardia di Finanza</a:t>
            </a:r>
          </a:p>
          <a:p>
            <a:pPr algn="just"/>
            <a:endParaRPr lang="it-IT" sz="1800" i="1" dirty="0">
              <a:solidFill>
                <a:schemeClr val="tx1">
                  <a:lumMod val="75000"/>
                  <a:lumOff val="25000"/>
                </a:schemeClr>
              </a:solidFill>
            </a:endParaRPr>
          </a:p>
        </p:txBody>
      </p:sp>
      <p:sp>
        <p:nvSpPr>
          <p:cNvPr id="4" name="Rettangolo con angoli arrotondati 3">
            <a:extLst>
              <a:ext uri="{FF2B5EF4-FFF2-40B4-BE49-F238E27FC236}">
                <a16:creationId xmlns:a16="http://schemas.microsoft.com/office/drawing/2014/main" id="{8C0B2A6F-E4AB-4787-BA84-3DC7118EB9C4}"/>
              </a:ext>
            </a:extLst>
          </p:cNvPr>
          <p:cNvSpPr/>
          <p:nvPr/>
        </p:nvSpPr>
        <p:spPr>
          <a:xfrm>
            <a:off x="3491880" y="4581128"/>
            <a:ext cx="2160240" cy="360040"/>
          </a:xfrm>
          <a:prstGeom prst="roundRect">
            <a:avLst/>
          </a:prstGeom>
          <a:solidFill>
            <a:schemeClr val="bg1">
              <a:lumMod val="6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b="1" dirty="0"/>
              <a:t>Segnalazione</a:t>
            </a:r>
          </a:p>
        </p:txBody>
      </p:sp>
      <p:sp>
        <p:nvSpPr>
          <p:cNvPr id="7" name="Rettangolo con angoli arrotondati 6">
            <a:extLst>
              <a:ext uri="{FF2B5EF4-FFF2-40B4-BE49-F238E27FC236}">
                <a16:creationId xmlns:a16="http://schemas.microsoft.com/office/drawing/2014/main" id="{CE710F77-483B-4F57-AFB7-E92982EE350F}"/>
              </a:ext>
            </a:extLst>
          </p:cNvPr>
          <p:cNvSpPr/>
          <p:nvPr/>
        </p:nvSpPr>
        <p:spPr>
          <a:xfrm>
            <a:off x="899592" y="5517232"/>
            <a:ext cx="2160240" cy="360040"/>
          </a:xfrm>
          <a:prstGeom prst="roundRect">
            <a:avLst/>
          </a:prstGeom>
          <a:solidFill>
            <a:schemeClr val="bg1">
              <a:lumMod val="6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b="1" dirty="0"/>
              <a:t>RPCT</a:t>
            </a:r>
          </a:p>
        </p:txBody>
      </p:sp>
      <p:sp>
        <p:nvSpPr>
          <p:cNvPr id="9" name="Rettangolo con angoli arrotondati 8">
            <a:extLst>
              <a:ext uri="{FF2B5EF4-FFF2-40B4-BE49-F238E27FC236}">
                <a16:creationId xmlns:a16="http://schemas.microsoft.com/office/drawing/2014/main" id="{A31008C0-5598-4C14-8E2F-A3E1FD459661}"/>
              </a:ext>
            </a:extLst>
          </p:cNvPr>
          <p:cNvSpPr/>
          <p:nvPr/>
        </p:nvSpPr>
        <p:spPr>
          <a:xfrm>
            <a:off x="6084168" y="5517232"/>
            <a:ext cx="2160240" cy="360040"/>
          </a:xfrm>
          <a:prstGeom prst="roundRect">
            <a:avLst/>
          </a:prstGeom>
          <a:solidFill>
            <a:schemeClr val="bg1">
              <a:lumMod val="6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b="1" dirty="0"/>
              <a:t>ANAC</a:t>
            </a:r>
          </a:p>
        </p:txBody>
      </p:sp>
      <p:cxnSp>
        <p:nvCxnSpPr>
          <p:cNvPr id="6" name="Connettore 2 5">
            <a:extLst>
              <a:ext uri="{FF2B5EF4-FFF2-40B4-BE49-F238E27FC236}">
                <a16:creationId xmlns:a16="http://schemas.microsoft.com/office/drawing/2014/main" id="{A04910F3-7798-49EF-82A9-4C5A7FE3462D}"/>
              </a:ext>
            </a:extLst>
          </p:cNvPr>
          <p:cNvCxnSpPr>
            <a:cxnSpLocks/>
          </p:cNvCxnSpPr>
          <p:nvPr/>
        </p:nvCxnSpPr>
        <p:spPr>
          <a:xfrm flipH="1">
            <a:off x="3059832" y="4941168"/>
            <a:ext cx="432048" cy="57606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1" name="Connettore 2 10">
            <a:extLst>
              <a:ext uri="{FF2B5EF4-FFF2-40B4-BE49-F238E27FC236}">
                <a16:creationId xmlns:a16="http://schemas.microsoft.com/office/drawing/2014/main" id="{E7FE3B51-A032-4D87-BB33-72102983914B}"/>
              </a:ext>
            </a:extLst>
          </p:cNvPr>
          <p:cNvCxnSpPr>
            <a:cxnSpLocks/>
          </p:cNvCxnSpPr>
          <p:nvPr/>
        </p:nvCxnSpPr>
        <p:spPr>
          <a:xfrm>
            <a:off x="5652120" y="4941168"/>
            <a:ext cx="442392" cy="54006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7" name="Connettore 2 16">
            <a:extLst>
              <a:ext uri="{FF2B5EF4-FFF2-40B4-BE49-F238E27FC236}">
                <a16:creationId xmlns:a16="http://schemas.microsoft.com/office/drawing/2014/main" id="{EF452FCD-F853-4858-B07C-7A28F6581FB2}"/>
              </a:ext>
            </a:extLst>
          </p:cNvPr>
          <p:cNvCxnSpPr>
            <a:stCxn id="7" idx="3"/>
            <a:endCxn id="9" idx="1"/>
          </p:cNvCxnSpPr>
          <p:nvPr/>
        </p:nvCxnSpPr>
        <p:spPr>
          <a:xfrm>
            <a:off x="3059832" y="5697252"/>
            <a:ext cx="3024336" cy="0"/>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18" name="CasellaDiTesto 17">
            <a:extLst>
              <a:ext uri="{FF2B5EF4-FFF2-40B4-BE49-F238E27FC236}">
                <a16:creationId xmlns:a16="http://schemas.microsoft.com/office/drawing/2014/main" id="{FF6D8E12-62F3-4214-97CB-5A5BB70FA421}"/>
              </a:ext>
            </a:extLst>
          </p:cNvPr>
          <p:cNvSpPr txBox="1"/>
          <p:nvPr/>
        </p:nvSpPr>
        <p:spPr>
          <a:xfrm>
            <a:off x="4043650" y="5471646"/>
            <a:ext cx="1056700" cy="261610"/>
          </a:xfrm>
          <a:prstGeom prst="rect">
            <a:avLst/>
          </a:prstGeom>
          <a:noFill/>
        </p:spPr>
        <p:txBody>
          <a:bodyPr wrap="none" rtlCol="0">
            <a:spAutoFit/>
          </a:bodyPr>
          <a:lstStyle/>
          <a:p>
            <a:r>
              <a:rPr lang="it-IT" sz="1100" dirty="0"/>
              <a:t>interlocuzione</a:t>
            </a:r>
          </a:p>
        </p:txBody>
      </p:sp>
      <p:cxnSp>
        <p:nvCxnSpPr>
          <p:cNvPr id="28" name="Connettore a gomito 27">
            <a:extLst>
              <a:ext uri="{FF2B5EF4-FFF2-40B4-BE49-F238E27FC236}">
                <a16:creationId xmlns:a16="http://schemas.microsoft.com/office/drawing/2014/main" id="{7AFA6EDE-6548-4397-8F9B-473D385301DE}"/>
              </a:ext>
            </a:extLst>
          </p:cNvPr>
          <p:cNvCxnSpPr>
            <a:cxnSpLocks/>
            <a:endCxn id="36" idx="0"/>
          </p:cNvCxnSpPr>
          <p:nvPr/>
        </p:nvCxnSpPr>
        <p:spPr>
          <a:xfrm rot="10800000" flipV="1">
            <a:off x="1979712" y="4761148"/>
            <a:ext cx="1512168" cy="180020"/>
          </a:xfrm>
          <a:prstGeom prst="bentConnector2">
            <a:avLst/>
          </a:prstGeom>
          <a:ln>
            <a:tailEnd type="triangle"/>
          </a:ln>
        </p:spPr>
        <p:style>
          <a:lnRef idx="1">
            <a:schemeClr val="dk1"/>
          </a:lnRef>
          <a:fillRef idx="0">
            <a:schemeClr val="dk1"/>
          </a:fillRef>
          <a:effectRef idx="0">
            <a:schemeClr val="dk1"/>
          </a:effectRef>
          <a:fontRef idx="minor">
            <a:schemeClr val="tx1"/>
          </a:fontRef>
        </p:style>
      </p:cxnSp>
      <p:sp>
        <p:nvSpPr>
          <p:cNvPr id="36" name="Rettangolo con angoli arrotondati 35">
            <a:extLst>
              <a:ext uri="{FF2B5EF4-FFF2-40B4-BE49-F238E27FC236}">
                <a16:creationId xmlns:a16="http://schemas.microsoft.com/office/drawing/2014/main" id="{32118F90-357E-45DD-A5EE-69243884DD95}"/>
              </a:ext>
            </a:extLst>
          </p:cNvPr>
          <p:cNvSpPr/>
          <p:nvPr/>
        </p:nvSpPr>
        <p:spPr>
          <a:xfrm>
            <a:off x="899592" y="4941168"/>
            <a:ext cx="2160240" cy="360040"/>
          </a:xfrm>
          <a:prstGeom prst="roundRect">
            <a:avLst/>
          </a:prstGeom>
          <a:solidFill>
            <a:schemeClr val="bg1">
              <a:lumMod val="6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Superiore gerarchico</a:t>
            </a:r>
          </a:p>
        </p:txBody>
      </p:sp>
      <p:cxnSp>
        <p:nvCxnSpPr>
          <p:cNvPr id="38" name="Connettore 2 37">
            <a:extLst>
              <a:ext uri="{FF2B5EF4-FFF2-40B4-BE49-F238E27FC236}">
                <a16:creationId xmlns:a16="http://schemas.microsoft.com/office/drawing/2014/main" id="{CDB233E1-47F9-4CAC-9A2D-BB028280D51C}"/>
              </a:ext>
            </a:extLst>
          </p:cNvPr>
          <p:cNvCxnSpPr>
            <a:stCxn id="36" idx="2"/>
            <a:endCxn id="7" idx="0"/>
          </p:cNvCxnSpPr>
          <p:nvPr/>
        </p:nvCxnSpPr>
        <p:spPr>
          <a:xfrm>
            <a:off x="1979712" y="5301208"/>
            <a:ext cx="0" cy="21602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0" name="Rettangolo con angoli arrotondati 39">
            <a:extLst>
              <a:ext uri="{FF2B5EF4-FFF2-40B4-BE49-F238E27FC236}">
                <a16:creationId xmlns:a16="http://schemas.microsoft.com/office/drawing/2014/main" id="{21003B48-C13E-447A-90F4-5C99754070EB}"/>
              </a:ext>
            </a:extLst>
          </p:cNvPr>
          <p:cNvSpPr/>
          <p:nvPr/>
        </p:nvSpPr>
        <p:spPr>
          <a:xfrm>
            <a:off x="3059832" y="5949280"/>
            <a:ext cx="3024336" cy="828091"/>
          </a:xfrm>
          <a:prstGeom prst="roundRect">
            <a:avLst/>
          </a:prstGeom>
          <a:solidFill>
            <a:schemeClr val="bg1">
              <a:lumMod val="6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it-IT" sz="1200" dirty="0"/>
              <a:t>Ispettorato per la Funzione Pubblica</a:t>
            </a:r>
          </a:p>
          <a:p>
            <a:pPr marL="171450" indent="-171450">
              <a:buFont typeface="Arial" panose="020B0604020202020204" pitchFamily="34" charset="0"/>
              <a:buChar char="•"/>
            </a:pPr>
            <a:r>
              <a:rPr lang="it-IT" sz="1200" dirty="0"/>
              <a:t>Corte dei conti</a:t>
            </a:r>
          </a:p>
          <a:p>
            <a:pPr marL="171450" indent="-171450">
              <a:buFont typeface="Arial" panose="020B0604020202020204" pitchFamily="34" charset="0"/>
              <a:buChar char="•"/>
            </a:pPr>
            <a:r>
              <a:rPr lang="it-IT" sz="1200" dirty="0"/>
              <a:t>Autorità giudiziaria</a:t>
            </a:r>
          </a:p>
          <a:p>
            <a:pPr marL="171450" indent="-171450">
              <a:buFont typeface="Arial" panose="020B0604020202020204" pitchFamily="34" charset="0"/>
              <a:buChar char="•"/>
            </a:pPr>
            <a:r>
              <a:rPr lang="it-IT" sz="1200" dirty="0"/>
              <a:t>Guardia di finanza</a:t>
            </a:r>
          </a:p>
        </p:txBody>
      </p:sp>
      <p:cxnSp>
        <p:nvCxnSpPr>
          <p:cNvPr id="41" name="Connettore a gomito 40">
            <a:extLst>
              <a:ext uri="{FF2B5EF4-FFF2-40B4-BE49-F238E27FC236}">
                <a16:creationId xmlns:a16="http://schemas.microsoft.com/office/drawing/2014/main" id="{B77B3F69-363F-4A32-BD81-2DCFB39D0901}"/>
              </a:ext>
            </a:extLst>
          </p:cNvPr>
          <p:cNvCxnSpPr>
            <a:stCxn id="9" idx="2"/>
            <a:endCxn id="40" idx="3"/>
          </p:cNvCxnSpPr>
          <p:nvPr/>
        </p:nvCxnSpPr>
        <p:spPr>
          <a:xfrm rot="5400000">
            <a:off x="6381201" y="5580239"/>
            <a:ext cx="486054" cy="1080120"/>
          </a:xfrm>
          <a:prstGeom prst="bentConnector2">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pic>
        <p:nvPicPr>
          <p:cNvPr id="5" name="Immagine 4">
            <a:extLst>
              <a:ext uri="{FF2B5EF4-FFF2-40B4-BE49-F238E27FC236}">
                <a16:creationId xmlns:a16="http://schemas.microsoft.com/office/drawing/2014/main" id="{CF1D38B9-419B-87BD-D930-32C960FBDA6C}"/>
              </a:ext>
            </a:extLst>
          </p:cNvPr>
          <p:cNvPicPr>
            <a:picLocks noChangeAspect="1"/>
          </p:cNvPicPr>
          <p:nvPr/>
        </p:nvPicPr>
        <p:blipFill>
          <a:blip r:embed="rId4"/>
          <a:stretch>
            <a:fillRect/>
          </a:stretch>
        </p:blipFill>
        <p:spPr>
          <a:xfrm>
            <a:off x="3167959" y="223687"/>
            <a:ext cx="1511939" cy="627942"/>
          </a:xfrm>
          <a:prstGeom prst="rect">
            <a:avLst/>
          </a:prstGeom>
        </p:spPr>
      </p:pic>
    </p:spTree>
    <p:extLst>
      <p:ext uri="{BB962C8B-B14F-4D97-AF65-F5344CB8AC3E}">
        <p14:creationId xmlns:p14="http://schemas.microsoft.com/office/powerpoint/2010/main" val="129370774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3_Macro-strutture">
  <a:themeElements>
    <a:clrScheme name="Chiaro">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o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hiaro">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hiaro">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themeOverride>
</file>

<file path=ppt/theme/themeOverride2.xml><?xml version="1.0" encoding="utf-8"?>
<a:themeOverride xmlns:a="http://schemas.openxmlformats.org/drawingml/2006/main">
  <a:clrScheme name="Chiaro">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themeOverride>
</file>

<file path=ppt/theme/themeOverride3.xml><?xml version="1.0" encoding="utf-8"?>
<a:themeOverride xmlns:a="http://schemas.openxmlformats.org/drawingml/2006/main">
  <a:clrScheme name="Chiaro">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themeOverride>
</file>

<file path=ppt/theme/themeOverride4.xml><?xml version="1.0" encoding="utf-8"?>
<a:themeOverride xmlns:a="http://schemas.openxmlformats.org/drawingml/2006/main">
  <a:clrScheme name="Chiaro">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1123</TotalTime>
  <Words>8835</Words>
  <Application>Microsoft Office PowerPoint</Application>
  <PresentationFormat>Presentazione su schermo (4:3)</PresentationFormat>
  <Paragraphs>400</Paragraphs>
  <Slides>53</Slides>
  <Notes>1</Notes>
  <HiddenSlides>0</HiddenSlides>
  <MMClips>0</MMClips>
  <ScaleCrop>false</ScaleCrop>
  <HeadingPairs>
    <vt:vector size="6" baseType="variant">
      <vt:variant>
        <vt:lpstr>Caratteri utilizzati</vt:lpstr>
      </vt:variant>
      <vt:variant>
        <vt:i4>2</vt:i4>
      </vt:variant>
      <vt:variant>
        <vt:lpstr>Tema</vt:lpstr>
      </vt:variant>
      <vt:variant>
        <vt:i4>1</vt:i4>
      </vt:variant>
      <vt:variant>
        <vt:lpstr>Titoli diapositive</vt:lpstr>
      </vt:variant>
      <vt:variant>
        <vt:i4>53</vt:i4>
      </vt:variant>
    </vt:vector>
  </HeadingPairs>
  <TitlesOfParts>
    <vt:vector size="56" baseType="lpstr">
      <vt:lpstr>Arial</vt:lpstr>
      <vt:lpstr>Calibri</vt:lpstr>
      <vt:lpstr>3_Macro-strutture</vt:lpstr>
      <vt:lpstr>Presentazione standard di PowerPoint</vt:lpstr>
      <vt:lpstr>Indice degli argomenti </vt:lpstr>
      <vt:lpstr>Whistleblowing Significato di whistleblowing</vt:lpstr>
      <vt:lpstr>Whistleblowing Importanza delle tutele per il segnalante</vt:lpstr>
      <vt:lpstr>Whistleblowing Scopo della normativa sul whistleblowing</vt:lpstr>
      <vt:lpstr>Whistleblowing Il whistleblowing nella legge 190 del 2012</vt:lpstr>
      <vt:lpstr>Whistleblowing Oggetto del whistleblowing</vt:lpstr>
      <vt:lpstr>Whistleblowing Oggetto del whistleblowing</vt:lpstr>
      <vt:lpstr>Whistleblowing Disciplina delle segnalazioni</vt:lpstr>
      <vt:lpstr>Whistleblowing La nuova normativa sulle segnalazioni</vt:lpstr>
      <vt:lpstr>Whistleblowing Le modifiche della legge n. 179 del 2017</vt:lpstr>
      <vt:lpstr>Whistleblowing Le modifiche della legge n. 179 del 2017</vt:lpstr>
      <vt:lpstr>Whistleblowing Le modifiche della legge n. 179 del 2017</vt:lpstr>
      <vt:lpstr>Whistleblowing La direttiva europea del 2019</vt:lpstr>
      <vt:lpstr>Whistleblowing La direttiva europea del 2019</vt:lpstr>
      <vt:lpstr>Whistleblowing </vt:lpstr>
      <vt:lpstr>Whistleblowing Modalità delle segnalazioni</vt:lpstr>
      <vt:lpstr>Whistleblowing Modalità delle segnalazioni: portale ANAC</vt:lpstr>
      <vt:lpstr>Whistleblowing Modalità delle segnalazioni: portale ANAC</vt:lpstr>
      <vt:lpstr>Whistleblowing Modalità delle segnalazioni: portale ANAC</vt:lpstr>
      <vt:lpstr>Whistleblowing Modalità delle segnalazioni: portale ANAC</vt:lpstr>
      <vt:lpstr>Whistleblowing Modalità delle segnalazioni: portale ANAC</vt:lpstr>
      <vt:lpstr>Whistleblowing Modalità delle segnalazioni: portale ANAC</vt:lpstr>
      <vt:lpstr>Whistleblowing Modalità delle segnalazioni: portale ANAC</vt:lpstr>
      <vt:lpstr>Whistleblowing Modalità delle segnalazioni: portale ANAC</vt:lpstr>
      <vt:lpstr>Whistleblowing Criticità</vt:lpstr>
      <vt:lpstr>Whistleblowing Criticità</vt:lpstr>
      <vt:lpstr>Whistleblowing </vt:lpstr>
      <vt:lpstr>La regolamentazione anticorruzione della l. 190/2012 Legge Severino</vt:lpstr>
      <vt:lpstr>La regolamentazione anticorruzione della l. 190/2012 Legge Severino</vt:lpstr>
      <vt:lpstr>La regolamentazione anticorruzione della l. 190/2012 Revolving doors</vt:lpstr>
      <vt:lpstr>La regolamentazione anticorruzione della l. 190/2012 Violazione del divieto di revolving doors</vt:lpstr>
      <vt:lpstr>La regolamentazione anticorruzione della l. 190/2012 Violazione del divieto di revolving doors</vt:lpstr>
      <vt:lpstr>La regolamentazione anticorruzione della l. 190/2012 Obblighi del destinatario del pantouflage</vt:lpstr>
      <vt:lpstr>La regolamentazione anticorruzione della l. 190/2012 Spoils system</vt:lpstr>
      <vt:lpstr>La regolamentazione anticorruzione della l. 190/2012 Spoils system</vt:lpstr>
      <vt:lpstr>La regolamentazione anticorruzione della l. 190/2012 Rotazione degli incarichi nella P.A.</vt:lpstr>
      <vt:lpstr>La regolamentazione anticorruzione della l. 190/2012 </vt:lpstr>
      <vt:lpstr>I codici di comportamento Rilevanza dei codici di comportamento</vt:lpstr>
      <vt:lpstr>I codici di comportamento Legge n. 190 del 2012</vt:lpstr>
      <vt:lpstr>I codici di comportamento Codice nazionale e codici di ogni singola amministrazione</vt:lpstr>
      <vt:lpstr>I codici di comportamento Codici di comportamento nel SSN</vt:lpstr>
      <vt:lpstr>I codici di comportamento Contenuto dei codici di comportamento</vt:lpstr>
      <vt:lpstr>I codici di comportamento Funzione dei codici di comportamento</vt:lpstr>
      <vt:lpstr>I codici di comportamento Funzione dei codici di comportamento</vt:lpstr>
      <vt:lpstr>I codici di comportamento Conflitto di interessi e attività negoziale</vt:lpstr>
      <vt:lpstr>I codici di comportamento Vigilanza e monitoraggio</vt:lpstr>
      <vt:lpstr>I codici di comportamento Codice di comportamento dei dipendenti pubblici</vt:lpstr>
      <vt:lpstr>I codici di comportamento Codice di comportamento dei dipendenti pubblici</vt:lpstr>
      <vt:lpstr>I codici di comportamento Codice disciplinare dei dipendenti pubblici</vt:lpstr>
      <vt:lpstr>I codici di comportamento Differenza fra codice di comportamento e disciplinare</vt:lpstr>
      <vt:lpstr>I codici di comportamento Differenza fra codice di comportamento e disciplinare</vt:lpstr>
      <vt:lpstr>I codici di comportamento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Gabriella Piscopo</dc:creator>
  <cp:lastModifiedBy>MARTINA CESARANO</cp:lastModifiedBy>
  <cp:revision>145</cp:revision>
  <dcterms:created xsi:type="dcterms:W3CDTF">2020-10-09T07:25:14Z</dcterms:created>
  <dcterms:modified xsi:type="dcterms:W3CDTF">2023-05-26T08:36:58Z</dcterms:modified>
</cp:coreProperties>
</file>