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sldIdLst>
    <p:sldId id="262" r:id="rId2"/>
    <p:sldId id="261" r:id="rId3"/>
    <p:sldId id="310" r:id="rId4"/>
    <p:sldId id="344" r:id="rId5"/>
    <p:sldId id="355" r:id="rId6"/>
    <p:sldId id="356" r:id="rId7"/>
    <p:sldId id="389" r:id="rId8"/>
    <p:sldId id="392" r:id="rId9"/>
    <p:sldId id="390" r:id="rId10"/>
    <p:sldId id="403" r:id="rId11"/>
    <p:sldId id="431" r:id="rId12"/>
    <p:sldId id="404" r:id="rId13"/>
    <p:sldId id="405" r:id="rId14"/>
    <p:sldId id="406" r:id="rId15"/>
    <p:sldId id="407" r:id="rId16"/>
    <p:sldId id="425" r:id="rId17"/>
    <p:sldId id="427" r:id="rId18"/>
    <p:sldId id="408" r:id="rId19"/>
    <p:sldId id="337" r:id="rId20"/>
    <p:sldId id="343" r:id="rId21"/>
    <p:sldId id="338" r:id="rId22"/>
    <p:sldId id="339" r:id="rId23"/>
    <p:sldId id="340" r:id="rId24"/>
    <p:sldId id="341" r:id="rId25"/>
    <p:sldId id="397" r:id="rId26"/>
    <p:sldId id="360" r:id="rId27"/>
    <p:sldId id="446" r:id="rId28"/>
    <p:sldId id="361" r:id="rId29"/>
    <p:sldId id="363" r:id="rId30"/>
    <p:sldId id="398" r:id="rId31"/>
    <p:sldId id="399" r:id="rId32"/>
    <p:sldId id="400" r:id="rId33"/>
    <p:sldId id="402" r:id="rId34"/>
    <p:sldId id="373" r:id="rId35"/>
    <p:sldId id="375" r:id="rId36"/>
    <p:sldId id="376" r:id="rId37"/>
    <p:sldId id="377" r:id="rId38"/>
    <p:sldId id="378" r:id="rId39"/>
    <p:sldId id="379" r:id="rId40"/>
    <p:sldId id="348" r:id="rId41"/>
    <p:sldId id="419" r:id="rId42"/>
    <p:sldId id="420" r:id="rId43"/>
    <p:sldId id="414" r:id="rId44"/>
    <p:sldId id="424" r:id="rId45"/>
    <p:sldId id="354" r:id="rId46"/>
    <p:sldId id="433" r:id="rId47"/>
    <p:sldId id="435" r:id="rId48"/>
    <p:sldId id="432" r:id="rId49"/>
    <p:sldId id="434" r:id="rId50"/>
    <p:sldId id="448" r:id="rId51"/>
    <p:sldId id="439" r:id="rId52"/>
    <p:sldId id="436" r:id="rId53"/>
    <p:sldId id="440" r:id="rId54"/>
    <p:sldId id="437" r:id="rId55"/>
    <p:sldId id="441" r:id="rId56"/>
    <p:sldId id="442" r:id="rId57"/>
    <p:sldId id="438" r:id="rId58"/>
    <p:sldId id="443" r:id="rId59"/>
    <p:sldId id="445" r:id="rId60"/>
    <p:sldId id="421" r:id="rId61"/>
    <p:sldId id="422" r:id="rId62"/>
    <p:sldId id="423" r:id="rId63"/>
    <p:sldId id="346" r:id="rId64"/>
    <p:sldId id="412" r:id="rId65"/>
    <p:sldId id="347" r:id="rId66"/>
    <p:sldId id="447" r:id="rId67"/>
    <p:sldId id="334" r:id="rId6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3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38584-ED93-4061-BB86-83E9A27E6D9B}" v="3" dt="2021-04-06T10:26:56.33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23" autoAdjust="0"/>
  </p:normalViewPr>
  <p:slideViewPr>
    <p:cSldViewPr snapToGrid="0">
      <p:cViewPr varScale="1">
        <p:scale>
          <a:sx n="60" d="100"/>
          <a:sy n="60" d="100"/>
        </p:scale>
        <p:origin x="14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2705B-9884-4BF3-968F-46B2E9ACAD2D}" type="datetimeFigureOut">
              <a:rPr lang="it-IT" smtClean="0"/>
              <a:t>21/06/2023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E4603-44BD-41CD-ADA3-925385AEB7CC}" type="slidenum">
              <a:rPr lang="it-IT" smtClean="0"/>
              <a:t>‹N›</a:t>
            </a:fld>
            <a:endParaRPr lang="it-IT"/>
          </a:p>
        </p:txBody>
      </p:sp>
    </p:spTree>
    <p:extLst>
      <p:ext uri="{BB962C8B-B14F-4D97-AF65-F5344CB8AC3E}">
        <p14:creationId xmlns:p14="http://schemas.microsoft.com/office/powerpoint/2010/main" val="404130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150D884-50CA-4BE9-AE4E-231405CA3111}" type="datetimeFigureOut">
              <a:rPr lang="it-IT" smtClean="0"/>
              <a:t>21/06/2023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497E60-FC57-443B-BC3B-A6A46A2780FF}"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1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50D884-50CA-4BE9-AE4E-231405CA3111}" type="datetimeFigureOut">
              <a:rPr lang="it-IT" smtClean="0"/>
              <a:t>21/06/2023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281231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50D884-50CA-4BE9-AE4E-231405CA3111}" type="datetimeFigureOut">
              <a:rPr lang="it-IT" smtClean="0"/>
              <a:t>21/06/2023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3945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50D884-50CA-4BE9-AE4E-231405CA3111}" type="datetimeFigureOut">
              <a:rPr lang="it-IT" smtClean="0"/>
              <a:t>21/06/2023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217345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150D884-50CA-4BE9-AE4E-231405CA3111}" type="datetimeFigureOut">
              <a:rPr lang="it-IT" smtClean="0"/>
              <a:t>21/06/2023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497E60-FC57-443B-BC3B-A6A46A2780FF}"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01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150D884-50CA-4BE9-AE4E-231405CA3111}" type="datetimeFigureOut">
              <a:rPr lang="it-IT" smtClean="0"/>
              <a:t>21/06/2023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425403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150D884-50CA-4BE9-AE4E-231405CA3111}" type="datetimeFigureOut">
              <a:rPr lang="it-IT" smtClean="0"/>
              <a:t>21/06/2023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369442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150D884-50CA-4BE9-AE4E-231405CA3111}" type="datetimeFigureOut">
              <a:rPr lang="it-IT" smtClean="0"/>
              <a:t>21/06/2023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365412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50D884-50CA-4BE9-AE4E-231405CA3111}" type="datetimeFigureOut">
              <a:rPr lang="it-IT" smtClean="0"/>
              <a:t>21/06/2023</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405954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150D884-50CA-4BE9-AE4E-231405CA3111}" type="datetimeFigureOut">
              <a:rPr lang="it-IT" smtClean="0"/>
              <a:t>21/06/2023</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497E60-FC57-443B-BC3B-A6A46A2780FF}" type="slidenum">
              <a:rPr lang="it-IT" smtClean="0"/>
              <a:t>‹N›</a:t>
            </a:fld>
            <a:endParaRPr lang="it-IT"/>
          </a:p>
        </p:txBody>
      </p:sp>
    </p:spTree>
    <p:extLst>
      <p:ext uri="{BB962C8B-B14F-4D97-AF65-F5344CB8AC3E}">
        <p14:creationId xmlns:p14="http://schemas.microsoft.com/office/powerpoint/2010/main" val="176462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150D884-50CA-4BE9-AE4E-231405CA3111}" type="datetimeFigureOut">
              <a:rPr lang="it-IT" smtClean="0"/>
              <a:t>21/06/2023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497E60-FC57-443B-BC3B-A6A46A2780FF}" type="slidenum">
              <a:rPr lang="it-IT" smtClean="0"/>
              <a:t>‹N›</a:t>
            </a:fld>
            <a:endParaRPr lang="it-IT"/>
          </a:p>
        </p:txBody>
      </p:sp>
    </p:spTree>
    <p:extLst>
      <p:ext uri="{BB962C8B-B14F-4D97-AF65-F5344CB8AC3E}">
        <p14:creationId xmlns:p14="http://schemas.microsoft.com/office/powerpoint/2010/main" val="336298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150D884-50CA-4BE9-AE4E-231405CA3111}" type="datetimeFigureOut">
              <a:rPr lang="it-IT" smtClean="0"/>
              <a:t>21/06/2023</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6497E60-FC57-443B-BC3B-A6A46A2780FF}" type="slidenum">
              <a:rPr lang="it-IT" smtClean="0"/>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87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lnSpcReduction="10000"/>
          </a:bodyPr>
          <a:lstStyle/>
          <a:p>
            <a:pPr algn="just"/>
            <a:r>
              <a:rPr lang="it-IT" sz="3000" b="1" dirty="0"/>
              <a:t>Leopoldina Fortunati</a:t>
            </a:r>
          </a:p>
          <a:p>
            <a:pPr algn="just"/>
            <a:r>
              <a:rPr lang="it-IT" sz="1900" dirty="0"/>
              <a:t>Dipartimento di Scienze Matematiche, Informatiche e Fisiche (DMIF), Università di Udine, Italia </a:t>
            </a:r>
          </a:p>
          <a:p>
            <a:pPr algn="just"/>
            <a:endParaRPr lang="en-US" dirty="0"/>
          </a:p>
          <a:p>
            <a:r>
              <a:rPr lang="it-IT" sz="2900" b="1" dirty="0">
                <a:solidFill>
                  <a:schemeClr val="accent2"/>
                </a:solidFill>
              </a:rPr>
              <a:t>Tecnologie comunicative web &amp; Smart per il dialogo con il cittadino</a:t>
            </a:r>
            <a:endParaRPr lang="it-IT" sz="2400" i="1" dirty="0">
              <a:solidFill>
                <a:schemeClr val="accent2"/>
              </a:solidFill>
            </a:endParaRPr>
          </a:p>
          <a:p>
            <a:pPr algn="just"/>
            <a:endParaRPr lang="it-IT" sz="2400" i="1" dirty="0"/>
          </a:p>
          <a:p>
            <a:pPr algn="just"/>
            <a:r>
              <a:rPr lang="it-IT"/>
              <a:t>21 giugno 2023</a:t>
            </a:r>
            <a:endParaRPr lang="it-IT" dirty="0"/>
          </a:p>
          <a:p>
            <a:pPr algn="just"/>
            <a:r>
              <a:rPr lang="it-IT" sz="2400" i="1" dirty="0"/>
              <a:t>Università di Salerno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240884"/>
            <a:ext cx="3509010" cy="1426121"/>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0" y="438252"/>
            <a:ext cx="3887696" cy="1228753"/>
          </a:xfrm>
          <a:prstGeom prst="rect">
            <a:avLst/>
          </a:prstGeom>
        </p:spPr>
      </p:pic>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317" y="6395560"/>
            <a:ext cx="1161283" cy="471965"/>
          </a:xfrm>
          <a:prstGeom prst="rect">
            <a:avLst/>
          </a:prstGeom>
        </p:spPr>
      </p:pic>
    </p:spTree>
    <p:extLst>
      <p:ext uri="{BB962C8B-B14F-4D97-AF65-F5344CB8AC3E}">
        <p14:creationId xmlns:p14="http://schemas.microsoft.com/office/powerpoint/2010/main" val="261141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276978"/>
            <a:ext cx="7543800" cy="1450757"/>
          </a:xfrm>
        </p:spPr>
        <p:txBody>
          <a:bodyPr/>
          <a:lstStyle/>
          <a:p>
            <a:pPr algn="ctr"/>
            <a:r>
              <a:rPr lang="it-IT" b="1" dirty="0">
                <a:solidFill>
                  <a:schemeClr val="accent2"/>
                </a:solidFill>
              </a:rPr>
              <a:t>Caratteristiche delle tecnologie </a:t>
            </a:r>
            <a:r>
              <a:rPr lang="it-IT" b="1" dirty="0" err="1">
                <a:solidFill>
                  <a:schemeClr val="accent2"/>
                </a:solidFill>
              </a:rPr>
              <a:t>smart</a:t>
            </a:r>
            <a:endParaRPr lang="it-IT" b="1" dirty="0">
              <a:solidFill>
                <a:schemeClr val="accent2"/>
              </a:solidFill>
            </a:endParaRPr>
          </a:p>
        </p:txBody>
      </p:sp>
      <p:sp>
        <p:nvSpPr>
          <p:cNvPr id="3" name="Segnaposto contenuto 2"/>
          <p:cNvSpPr>
            <a:spLocks noGrp="1"/>
          </p:cNvSpPr>
          <p:nvPr>
            <p:ph idx="1"/>
          </p:nvPr>
        </p:nvSpPr>
        <p:spPr/>
        <p:txBody>
          <a:bodyPr>
            <a:normAutofit/>
          </a:bodyPr>
          <a:lstStyle/>
          <a:p>
            <a:r>
              <a:rPr lang="it-IT" dirty="0"/>
              <a:t>Oltre a essere </a:t>
            </a:r>
            <a:r>
              <a:rPr lang="it-IT" dirty="0" err="1"/>
              <a:t>smart</a:t>
            </a:r>
            <a:r>
              <a:rPr lang="it-IT" dirty="0"/>
              <a:t>, i media digitali sono:</a:t>
            </a:r>
          </a:p>
          <a:p>
            <a:endParaRPr lang="it-IT" dirty="0"/>
          </a:p>
          <a:p>
            <a:r>
              <a:rPr lang="it-IT" dirty="0"/>
              <a:t>Strutturalmente e potenzialmente </a:t>
            </a:r>
            <a:r>
              <a:rPr lang="it-IT" b="1" dirty="0">
                <a:solidFill>
                  <a:schemeClr val="accent2"/>
                </a:solidFill>
              </a:rPr>
              <a:t>interattivi</a:t>
            </a:r>
          </a:p>
          <a:p>
            <a:r>
              <a:rPr lang="it-IT" dirty="0"/>
              <a:t>Rivolti a un pubblico di massa o di nicchia, possono essere usati per </a:t>
            </a:r>
            <a:r>
              <a:rPr lang="it-IT" b="1" dirty="0">
                <a:solidFill>
                  <a:schemeClr val="accent2"/>
                </a:solidFill>
              </a:rPr>
              <a:t>connettersi in qualsiasi momento e da qualsiasi luogo</a:t>
            </a:r>
            <a:r>
              <a:rPr lang="it-IT" dirty="0"/>
              <a:t>.</a:t>
            </a:r>
          </a:p>
          <a:p>
            <a:r>
              <a:rPr lang="it-IT" b="1" dirty="0">
                <a:solidFill>
                  <a:schemeClr val="accent2"/>
                </a:solidFill>
              </a:rPr>
              <a:t>Il loro contenuto può essere organizzato in modo industriale o dal basso</a:t>
            </a:r>
            <a:endParaRPr lang="it-IT" dirty="0"/>
          </a:p>
          <a:p>
            <a:r>
              <a:rPr lang="it-IT" dirty="0"/>
              <a:t>Quindi può essere prodotto da singoli anche </a:t>
            </a:r>
            <a:r>
              <a:rPr lang="it-IT" b="1" dirty="0">
                <a:solidFill>
                  <a:schemeClr val="accent2"/>
                </a:solidFill>
              </a:rPr>
              <a:t>non esperti </a:t>
            </a:r>
            <a:r>
              <a:rPr lang="it-IT" dirty="0"/>
              <a:t>o da redazioni costituite da persone </a:t>
            </a:r>
            <a:r>
              <a:rPr lang="it-IT" b="1" dirty="0">
                <a:solidFill>
                  <a:schemeClr val="accent2"/>
                </a:solidFill>
              </a:rPr>
              <a:t>esperte cooperanti </a:t>
            </a:r>
            <a:r>
              <a:rPr lang="it-IT" dirty="0"/>
              <a:t>tra loro</a:t>
            </a:r>
          </a:p>
          <a:p>
            <a:endParaRPr lang="it-IT" dirty="0"/>
          </a:p>
        </p:txBody>
      </p:sp>
    </p:spTree>
    <p:extLst>
      <p:ext uri="{BB962C8B-B14F-4D97-AF65-F5344CB8AC3E}">
        <p14:creationId xmlns:p14="http://schemas.microsoft.com/office/powerpoint/2010/main" val="322037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b="1" dirty="0">
                <a:solidFill>
                  <a:schemeClr val="accent2"/>
                </a:solidFill>
              </a:rPr>
              <a:t>Aspetti innovativi delle tecnologie </a:t>
            </a:r>
            <a:r>
              <a:rPr lang="it-IT" sz="4400" b="1" dirty="0" err="1">
                <a:solidFill>
                  <a:schemeClr val="accent2"/>
                </a:solidFill>
              </a:rPr>
              <a:t>smart</a:t>
            </a:r>
            <a:endParaRPr lang="it-IT" sz="4400" b="1" dirty="0">
              <a:solidFill>
                <a:schemeClr val="accent2"/>
              </a:solidFill>
            </a:endParaRPr>
          </a:p>
        </p:txBody>
      </p:sp>
      <p:sp>
        <p:nvSpPr>
          <p:cNvPr id="3" name="Segnaposto contenuto 2"/>
          <p:cNvSpPr>
            <a:spLocks noGrp="1"/>
          </p:cNvSpPr>
          <p:nvPr>
            <p:ph sz="half" idx="1"/>
          </p:nvPr>
        </p:nvSpPr>
        <p:spPr/>
        <p:txBody>
          <a:bodyPr>
            <a:normAutofit/>
          </a:bodyPr>
          <a:lstStyle/>
          <a:p>
            <a:r>
              <a:rPr lang="it-IT" b="1" dirty="0">
                <a:solidFill>
                  <a:schemeClr val="accent2"/>
                </a:solidFill>
              </a:rPr>
              <a:t>Digitalizzazione</a:t>
            </a:r>
          </a:p>
          <a:p>
            <a:r>
              <a:rPr lang="it-IT" dirty="0">
                <a:solidFill>
                  <a:schemeClr val="tx1"/>
                </a:solidFill>
              </a:rPr>
              <a:t>Multimedialità</a:t>
            </a:r>
          </a:p>
          <a:p>
            <a:r>
              <a:rPr lang="it-IT" dirty="0">
                <a:solidFill>
                  <a:schemeClr val="tx1"/>
                </a:solidFill>
              </a:rPr>
              <a:t>Interattività</a:t>
            </a:r>
          </a:p>
          <a:p>
            <a:r>
              <a:rPr lang="it-IT" dirty="0">
                <a:solidFill>
                  <a:schemeClr val="tx1"/>
                </a:solidFill>
              </a:rPr>
              <a:t>Ipertestualità </a:t>
            </a:r>
          </a:p>
          <a:p>
            <a:r>
              <a:rPr lang="it-IT" dirty="0">
                <a:solidFill>
                  <a:schemeClr val="tx1"/>
                </a:solidFill>
              </a:rPr>
              <a:t>Convergenza</a:t>
            </a:r>
          </a:p>
        </p:txBody>
      </p:sp>
      <p:sp>
        <p:nvSpPr>
          <p:cNvPr id="4" name="Segnaposto contenuto 3"/>
          <p:cNvSpPr>
            <a:spLocks noGrp="1"/>
          </p:cNvSpPr>
          <p:nvPr>
            <p:ph sz="half" idx="2"/>
          </p:nvPr>
        </p:nvSpPr>
        <p:spPr/>
        <p:txBody>
          <a:bodyPr>
            <a:normAutofit/>
          </a:bodyPr>
          <a:lstStyle/>
          <a:p>
            <a:r>
              <a:rPr lang="it-IT" dirty="0">
                <a:solidFill>
                  <a:schemeClr val="tx1"/>
                </a:solidFill>
              </a:rPr>
              <a:t>Connettività</a:t>
            </a:r>
          </a:p>
          <a:p>
            <a:r>
              <a:rPr lang="it-IT" dirty="0">
                <a:solidFill>
                  <a:schemeClr val="tx1"/>
                </a:solidFill>
              </a:rPr>
              <a:t>Flessibilità</a:t>
            </a:r>
          </a:p>
          <a:p>
            <a:r>
              <a:rPr lang="it-IT" dirty="0">
                <a:solidFill>
                  <a:schemeClr val="tx1"/>
                </a:solidFill>
              </a:rPr>
              <a:t>Eterogeneità dei Codici</a:t>
            </a:r>
          </a:p>
          <a:p>
            <a:r>
              <a:rPr lang="it-IT" dirty="0">
                <a:solidFill>
                  <a:schemeClr val="tx1"/>
                </a:solidFill>
              </a:rPr>
              <a:t>Velocità</a:t>
            </a:r>
          </a:p>
          <a:p>
            <a:r>
              <a:rPr lang="it-IT" dirty="0">
                <a:solidFill>
                  <a:schemeClr val="tx1"/>
                </a:solidFill>
              </a:rPr>
              <a:t>Riproducibilità</a:t>
            </a:r>
          </a:p>
          <a:p>
            <a:r>
              <a:rPr lang="it-IT" b="1" dirty="0">
                <a:solidFill>
                  <a:schemeClr val="accent2"/>
                </a:solidFill>
              </a:rPr>
              <a:t>Partecipazione</a:t>
            </a:r>
          </a:p>
          <a:p>
            <a:endParaRPr lang="it-IT" dirty="0"/>
          </a:p>
          <a:p>
            <a:endParaRPr lang="it-IT" dirty="0"/>
          </a:p>
        </p:txBody>
      </p:sp>
    </p:spTree>
    <p:extLst>
      <p:ext uri="{BB962C8B-B14F-4D97-AF65-F5344CB8AC3E}">
        <p14:creationId xmlns:p14="http://schemas.microsoft.com/office/powerpoint/2010/main" val="37008171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normAutofit/>
          </a:bodyPr>
          <a:lstStyle/>
          <a:p>
            <a:pPr algn="ctr"/>
            <a:r>
              <a:rPr lang="it-IT" b="1" dirty="0">
                <a:solidFill>
                  <a:schemeClr val="accent2"/>
                </a:solidFill>
              </a:rPr>
              <a:t>Web 2.0: l’innovazione che facilita la partecipazione </a:t>
            </a:r>
          </a:p>
        </p:txBody>
      </p:sp>
      <p:sp>
        <p:nvSpPr>
          <p:cNvPr id="3" name="Segnaposto contenuto 2"/>
          <p:cNvSpPr>
            <a:spLocks noGrp="1"/>
          </p:cNvSpPr>
          <p:nvPr>
            <p:ph idx="1"/>
          </p:nvPr>
        </p:nvSpPr>
        <p:spPr>
          <a:xfrm>
            <a:off x="377559" y="1845734"/>
            <a:ext cx="5598487" cy="4023360"/>
          </a:xfrm>
        </p:spPr>
        <p:txBody>
          <a:bodyPr>
            <a:normAutofit fontScale="92500" lnSpcReduction="10000"/>
          </a:bodyPr>
          <a:lstStyle/>
          <a:p>
            <a:pPr algn="just"/>
            <a:r>
              <a:rPr lang="it-IT" dirty="0"/>
              <a:t>Evoluzione - </a:t>
            </a:r>
            <a:r>
              <a:rPr lang="it-IT" b="1" u="sng" dirty="0">
                <a:solidFill>
                  <a:schemeClr val="accent2"/>
                </a:solidFill>
              </a:rPr>
              <a:t>cambiamento a livello tecnico</a:t>
            </a:r>
          </a:p>
          <a:p>
            <a:pPr algn="just"/>
            <a:endParaRPr lang="it-IT" dirty="0"/>
          </a:p>
          <a:p>
            <a:pPr algn="just"/>
            <a:r>
              <a:rPr lang="it-IT" b="1" dirty="0"/>
              <a:t>Web 1.0</a:t>
            </a:r>
            <a:r>
              <a:rPr lang="it-IT" dirty="0"/>
              <a:t>: l’attiva </a:t>
            </a:r>
            <a:r>
              <a:rPr lang="it-IT" b="1" dirty="0"/>
              <a:t>partecipazione</a:t>
            </a:r>
            <a:r>
              <a:rPr lang="it-IT" dirty="0"/>
              <a:t> online è strettamente </a:t>
            </a:r>
            <a:r>
              <a:rPr lang="it-IT" b="1" dirty="0"/>
              <a:t>collegata al possesso di competenze tecniche</a:t>
            </a:r>
            <a:r>
              <a:rPr lang="it-IT" dirty="0"/>
              <a:t>, quali ad esempio la conoscenza di linguaggio HTML, regole per la composizione dei fogli di stile (CSS - </a:t>
            </a:r>
            <a:r>
              <a:rPr lang="it-IT" dirty="0" err="1"/>
              <a:t>Cascading</a:t>
            </a:r>
            <a:r>
              <a:rPr lang="it-IT" dirty="0"/>
              <a:t> Style </a:t>
            </a:r>
            <a:r>
              <a:rPr lang="it-IT" dirty="0" err="1"/>
              <a:t>Sheet</a:t>
            </a:r>
            <a:r>
              <a:rPr lang="it-IT" dirty="0"/>
              <a:t>) e linguaggi lato server (PHP, ASP)</a:t>
            </a:r>
          </a:p>
          <a:p>
            <a:pPr algn="just"/>
            <a:endParaRPr lang="it-IT" dirty="0"/>
          </a:p>
          <a:p>
            <a:pPr algn="just"/>
            <a:r>
              <a:rPr lang="it-IT" b="1" dirty="0"/>
              <a:t>Web 2.0</a:t>
            </a:r>
            <a:r>
              <a:rPr lang="it-IT" dirty="0"/>
              <a:t>: lo sviluppo di </a:t>
            </a:r>
            <a:r>
              <a:rPr lang="it-IT" b="1" dirty="0">
                <a:solidFill>
                  <a:schemeClr val="accent2"/>
                </a:solidFill>
              </a:rPr>
              <a:t>nuovi linguaggi</a:t>
            </a:r>
            <a:r>
              <a:rPr lang="it-IT" dirty="0"/>
              <a:t>, quali XML, </a:t>
            </a:r>
            <a:r>
              <a:rPr lang="it-IT" dirty="0" err="1"/>
              <a:t>Javascript</a:t>
            </a:r>
            <a:r>
              <a:rPr lang="it-IT" dirty="0"/>
              <a:t> e AJAX, ha reso possibile a un numero di persone decisamente più consistente prendere parte agli ambienti online, </a:t>
            </a:r>
            <a:r>
              <a:rPr lang="it-IT" b="1" dirty="0">
                <a:solidFill>
                  <a:schemeClr val="accent2"/>
                </a:solidFill>
              </a:rPr>
              <a:t>creando e condividendo qualsiasi tipo di contenuto (testi, foto, video)</a:t>
            </a:r>
          </a:p>
          <a:p>
            <a:endParaRPr lang="it-IT" dirty="0"/>
          </a:p>
        </p:txBody>
      </p:sp>
      <p:pic>
        <p:nvPicPr>
          <p:cNvPr id="1026" name="Picture 2" descr="https://www.seoclerk.com/pics/304908-2EAula1418696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815" y="2487719"/>
            <a:ext cx="27527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0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plegal.it/upload/news/Wikiped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703" y="2719603"/>
            <a:ext cx="2908382" cy="290838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286604"/>
            <a:ext cx="9144000" cy="1450757"/>
          </a:xfrm>
        </p:spPr>
        <p:txBody>
          <a:bodyPr>
            <a:normAutofit/>
          </a:bodyPr>
          <a:lstStyle/>
          <a:p>
            <a:pPr algn="ctr"/>
            <a:r>
              <a:rPr lang="it-IT" sz="4400" b="1" dirty="0">
                <a:solidFill>
                  <a:schemeClr val="accent2"/>
                </a:solidFill>
              </a:rPr>
              <a:t>La piattaforma Web co-creata dagli utilizzatori</a:t>
            </a:r>
          </a:p>
        </p:txBody>
      </p:sp>
      <p:sp>
        <p:nvSpPr>
          <p:cNvPr id="3" name="Segnaposto contenuto 2"/>
          <p:cNvSpPr>
            <a:spLocks noGrp="1"/>
          </p:cNvSpPr>
          <p:nvPr>
            <p:ph idx="1"/>
          </p:nvPr>
        </p:nvSpPr>
        <p:spPr>
          <a:xfrm>
            <a:off x="277271" y="2035276"/>
            <a:ext cx="5639782" cy="3833817"/>
          </a:xfrm>
        </p:spPr>
        <p:txBody>
          <a:bodyPr>
            <a:normAutofit fontScale="92500" lnSpcReduction="20000"/>
          </a:bodyPr>
          <a:lstStyle/>
          <a:p>
            <a:pPr algn="just"/>
            <a:r>
              <a:rPr lang="it-IT" dirty="0"/>
              <a:t>Uno dei principi fondamentali alla base del Web 2.0 è quello del "</a:t>
            </a:r>
            <a:r>
              <a:rPr lang="it-IT" b="1" dirty="0">
                <a:solidFill>
                  <a:schemeClr val="accent2"/>
                </a:solidFill>
              </a:rPr>
              <a:t>web come piattaforma</a:t>
            </a:r>
            <a:r>
              <a:rPr lang="it-IT" dirty="0"/>
              <a:t>", ovvero come una serie di applicazioni messe al servizio degli utenti, adeguate e migliorate continuamente grazie all’interazione con gli utenti stessi</a:t>
            </a:r>
          </a:p>
          <a:p>
            <a:pPr algn="just"/>
            <a:endParaRPr lang="it-IT" dirty="0"/>
          </a:p>
          <a:p>
            <a:pPr algn="just"/>
            <a:r>
              <a:rPr lang="it-IT" dirty="0"/>
              <a:t>Ogni utente coopera e mette le proprie conoscenze/opere a disposizione dell’intero gruppo (es.: Wikipedia, </a:t>
            </a:r>
            <a:r>
              <a:rPr lang="it-IT" dirty="0" err="1"/>
              <a:t>eBay</a:t>
            </a:r>
            <a:r>
              <a:rPr lang="it-IT" dirty="0"/>
              <a:t>, Amazon)</a:t>
            </a:r>
          </a:p>
          <a:p>
            <a:pPr algn="just"/>
            <a:endParaRPr lang="it-IT" dirty="0"/>
          </a:p>
          <a:p>
            <a:pPr algn="just"/>
            <a:r>
              <a:rPr lang="it-IT" b="1" dirty="0">
                <a:solidFill>
                  <a:schemeClr val="accent2"/>
                </a:solidFill>
              </a:rPr>
              <a:t>Sono gli utenti l’anima del sito stesso </a:t>
            </a:r>
            <a:r>
              <a:rPr lang="it-IT" dirty="0"/>
              <a:t>ed è il loro grado di </a:t>
            </a:r>
            <a:r>
              <a:rPr lang="it-IT" b="1" dirty="0">
                <a:solidFill>
                  <a:schemeClr val="accent2"/>
                </a:solidFill>
              </a:rPr>
              <a:t>partecipazione</a:t>
            </a:r>
            <a:r>
              <a:rPr lang="it-IT" dirty="0"/>
              <a:t> a fare la differenza tra una piattaforma e l’altra</a:t>
            </a:r>
          </a:p>
          <a:p>
            <a:endParaRPr lang="it-IT" dirty="0"/>
          </a:p>
        </p:txBody>
      </p:sp>
    </p:spTree>
    <p:extLst>
      <p:ext uri="{BB962C8B-B14F-4D97-AF65-F5344CB8AC3E}">
        <p14:creationId xmlns:p14="http://schemas.microsoft.com/office/powerpoint/2010/main" val="270152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286604"/>
            <a:ext cx="8719456" cy="1450757"/>
          </a:xfrm>
        </p:spPr>
        <p:txBody>
          <a:bodyPr>
            <a:normAutofit/>
          </a:bodyPr>
          <a:lstStyle/>
          <a:p>
            <a:r>
              <a:rPr lang="it-IT" sz="4400" b="1" dirty="0">
                <a:solidFill>
                  <a:schemeClr val="accent2"/>
                </a:solidFill>
              </a:rPr>
              <a:t>Distribuzione a legge di potenza (</a:t>
            </a:r>
            <a:r>
              <a:rPr lang="it-IT" sz="4400" b="1" dirty="0" err="1">
                <a:solidFill>
                  <a:schemeClr val="accent2"/>
                </a:solidFill>
              </a:rPr>
              <a:t>Shirky</a:t>
            </a:r>
            <a:r>
              <a:rPr lang="it-IT" sz="4400" b="1" dirty="0">
                <a:solidFill>
                  <a:schemeClr val="accent2"/>
                </a:solidFill>
              </a:rPr>
              <a:t>)</a:t>
            </a:r>
          </a:p>
        </p:txBody>
      </p:sp>
      <p:pic>
        <p:nvPicPr>
          <p:cNvPr id="2050" name="Picture 2" descr="Risultati immagini per Law of power distribution (Shirk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4373" y="1846263"/>
            <a:ext cx="6002412" cy="450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1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normAutofit/>
          </a:bodyPr>
          <a:lstStyle/>
          <a:p>
            <a:pPr algn="ctr"/>
            <a:r>
              <a:rPr lang="it-IT" sz="4000" b="1" dirty="0">
                <a:solidFill>
                  <a:schemeClr val="accent2"/>
                </a:solidFill>
              </a:rPr>
              <a:t>Web 2.0 – bassi livelli di partecipazione</a:t>
            </a:r>
          </a:p>
        </p:txBody>
      </p:sp>
      <p:sp>
        <p:nvSpPr>
          <p:cNvPr id="3" name="Segnaposto contenuto 2"/>
          <p:cNvSpPr>
            <a:spLocks noGrp="1"/>
          </p:cNvSpPr>
          <p:nvPr>
            <p:ph idx="1"/>
          </p:nvPr>
        </p:nvSpPr>
        <p:spPr>
          <a:xfrm>
            <a:off x="822959" y="1845734"/>
            <a:ext cx="4467497" cy="4489752"/>
          </a:xfrm>
        </p:spPr>
        <p:txBody>
          <a:bodyPr>
            <a:normAutofit/>
          </a:bodyPr>
          <a:lstStyle/>
          <a:p>
            <a:r>
              <a:rPr lang="en-US" dirty="0"/>
              <a:t>“The 90-9-1 Rule for Participation Inequality” (</a:t>
            </a:r>
            <a:r>
              <a:rPr lang="en-US" dirty="0" err="1"/>
              <a:t>Jakob</a:t>
            </a:r>
            <a:r>
              <a:rPr lang="en-US" dirty="0"/>
              <a:t> Nielsen)</a:t>
            </a:r>
          </a:p>
          <a:p>
            <a:pPr marL="0" indent="0">
              <a:buNone/>
            </a:pPr>
            <a:endParaRPr lang="it-IT" dirty="0"/>
          </a:p>
          <a:p>
            <a:pPr marL="0" indent="0">
              <a:buNone/>
            </a:pPr>
            <a:r>
              <a:rPr lang="it-IT" dirty="0"/>
              <a:t>Tutte le comunità online basate su UGC (User </a:t>
            </a:r>
            <a:r>
              <a:rPr lang="it-IT" dirty="0" err="1"/>
              <a:t>Generated</a:t>
            </a:r>
            <a:r>
              <a:rPr lang="it-IT" dirty="0"/>
              <a:t> Content) condividono una stessa caratteristica: </a:t>
            </a:r>
            <a:r>
              <a:rPr lang="it-IT" b="1" dirty="0">
                <a:solidFill>
                  <a:schemeClr val="accent2"/>
                </a:solidFill>
              </a:rPr>
              <a:t>la stragrande maggioranza degli utenti non partecipa molto. </a:t>
            </a:r>
          </a:p>
          <a:p>
            <a:r>
              <a:rPr lang="it-IT" dirty="0"/>
              <a:t>Nei blog la regola 90-9-1 diventa 95-4,9-0,1.</a:t>
            </a:r>
          </a:p>
          <a:p>
            <a:r>
              <a:rPr lang="it-IT" dirty="0"/>
              <a:t>Le 1.000 persone più attive di Wikipedia - lo 0,003% dei suoi utenti - contribuiscono per circa 2/3 alle modifiche del sito. </a:t>
            </a:r>
          </a:p>
        </p:txBody>
      </p:sp>
      <p:pic>
        <p:nvPicPr>
          <p:cNvPr id="5" name="Immagine 4"/>
          <p:cNvPicPr>
            <a:picLocks noChangeAspect="1"/>
          </p:cNvPicPr>
          <p:nvPr/>
        </p:nvPicPr>
        <p:blipFill>
          <a:blip r:embed="rId2"/>
          <a:stretch>
            <a:fillRect/>
          </a:stretch>
        </p:blipFill>
        <p:spPr>
          <a:xfrm>
            <a:off x="5419119" y="2570389"/>
            <a:ext cx="3400425" cy="2828925"/>
          </a:xfrm>
          <a:prstGeom prst="rect">
            <a:avLst/>
          </a:prstGeom>
        </p:spPr>
      </p:pic>
    </p:spTree>
    <p:extLst>
      <p:ext uri="{BB962C8B-B14F-4D97-AF65-F5344CB8AC3E}">
        <p14:creationId xmlns:p14="http://schemas.microsoft.com/office/powerpoint/2010/main" val="191794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axmetrics.com/goingagile/wp-content/uploads/2014/08/Fotolia_53776842_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337938"/>
            <a:ext cx="4240753" cy="324285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8126" y="1058779"/>
            <a:ext cx="9240252" cy="642029"/>
          </a:xfrm>
        </p:spPr>
        <p:txBody>
          <a:bodyPr>
            <a:normAutofit fontScale="90000"/>
          </a:bodyPr>
          <a:lstStyle/>
          <a:p>
            <a:pPr algn="ctr"/>
            <a:r>
              <a:rPr lang="it-IT" b="1" dirty="0">
                <a:solidFill>
                  <a:schemeClr val="accent2"/>
                </a:solidFill>
              </a:rPr>
              <a:t>I Social Network e le connessioni di massa</a:t>
            </a:r>
          </a:p>
        </p:txBody>
      </p:sp>
      <p:sp>
        <p:nvSpPr>
          <p:cNvPr id="3" name="Segnaposto contenuto 2"/>
          <p:cNvSpPr>
            <a:spLocks noGrp="1"/>
          </p:cNvSpPr>
          <p:nvPr>
            <p:ph idx="1"/>
          </p:nvPr>
        </p:nvSpPr>
        <p:spPr>
          <a:xfrm>
            <a:off x="281038" y="2060848"/>
            <a:ext cx="3901606" cy="4195356"/>
          </a:xfrm>
        </p:spPr>
        <p:txBody>
          <a:bodyPr>
            <a:normAutofit/>
          </a:bodyPr>
          <a:lstStyle/>
          <a:p>
            <a:pPr>
              <a:buNone/>
            </a:pPr>
            <a:r>
              <a:rPr lang="it-IT" dirty="0"/>
              <a:t>In particolare i social hanno consentito e consentono a milioni di individui di produrre «</a:t>
            </a:r>
            <a:r>
              <a:rPr lang="it-IT" b="1" dirty="0">
                <a:solidFill>
                  <a:schemeClr val="accent2"/>
                </a:solidFill>
              </a:rPr>
              <a:t>connessioni “di massa</a:t>
            </a:r>
            <a:r>
              <a:rPr lang="it-IT" b="1" dirty="0"/>
              <a:t>” </a:t>
            </a:r>
            <a:r>
              <a:rPr lang="it-IT" dirty="0"/>
              <a:t>tra loro</a:t>
            </a:r>
          </a:p>
          <a:p>
            <a:pPr>
              <a:buNone/>
            </a:pPr>
            <a:r>
              <a:rPr lang="it-IT" dirty="0"/>
              <a:t> </a:t>
            </a:r>
          </a:p>
          <a:p>
            <a:pPr lvl="1">
              <a:buFont typeface="Wingdings" panose="05000000000000000000" pitchFamily="2" charset="2"/>
              <a:buChar char="§"/>
            </a:pPr>
            <a:r>
              <a:rPr lang="it-IT" sz="2200" dirty="0"/>
              <a:t>creando un profilo che li rappresenti (</a:t>
            </a:r>
            <a:r>
              <a:rPr lang="it-IT" sz="2200" b="1" dirty="0" err="1">
                <a:solidFill>
                  <a:schemeClr val="accent2"/>
                </a:solidFill>
              </a:rPr>
              <a:t>identity</a:t>
            </a:r>
            <a:r>
              <a:rPr lang="it-IT" sz="2200" dirty="0"/>
              <a:t>);</a:t>
            </a:r>
          </a:p>
          <a:p>
            <a:pPr lvl="1">
              <a:buFont typeface="Wingdings" panose="05000000000000000000" pitchFamily="2" charset="2"/>
              <a:buChar char="§"/>
            </a:pPr>
            <a:r>
              <a:rPr lang="it-IT" sz="2200" dirty="0"/>
              <a:t>stabilendo connessioni uno a uno con gli altri membri (</a:t>
            </a:r>
            <a:r>
              <a:rPr lang="it-IT" sz="2200" b="1" dirty="0" err="1">
                <a:solidFill>
                  <a:schemeClr val="accent2"/>
                </a:solidFill>
              </a:rPr>
              <a:t>relationship</a:t>
            </a:r>
            <a:r>
              <a:rPr lang="it-IT" sz="2200" dirty="0"/>
              <a:t>);</a:t>
            </a:r>
          </a:p>
          <a:p>
            <a:pPr lvl="1">
              <a:buFont typeface="Wingdings" panose="05000000000000000000" pitchFamily="2" charset="2"/>
              <a:buChar char="§"/>
            </a:pPr>
            <a:r>
              <a:rPr lang="it-IT" sz="2200" dirty="0"/>
              <a:t>occupando uno specifico posto tra i loro pari (</a:t>
            </a:r>
            <a:r>
              <a:rPr lang="it-IT" sz="2200" b="1" dirty="0">
                <a:solidFill>
                  <a:schemeClr val="accent2"/>
                </a:solidFill>
              </a:rPr>
              <a:t>community</a:t>
            </a:r>
            <a:r>
              <a:rPr lang="it-IT" sz="2200" dirty="0"/>
              <a:t>).</a:t>
            </a:r>
          </a:p>
          <a:p>
            <a:endParaRPr lang="it-IT" dirty="0"/>
          </a:p>
        </p:txBody>
      </p:sp>
    </p:spTree>
    <p:extLst>
      <p:ext uri="{BB962C8B-B14F-4D97-AF65-F5344CB8AC3E}">
        <p14:creationId xmlns:p14="http://schemas.microsoft.com/office/powerpoint/2010/main" val="7935573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657546"/>
            <a:ext cx="8499106" cy="1043262"/>
          </a:xfrm>
        </p:spPr>
        <p:txBody>
          <a:bodyPr>
            <a:normAutofit/>
          </a:bodyPr>
          <a:lstStyle/>
          <a:p>
            <a:pPr algn="ctr"/>
            <a:r>
              <a:rPr lang="it-IT" b="1" dirty="0">
                <a:solidFill>
                  <a:schemeClr val="accent2"/>
                </a:solidFill>
              </a:rPr>
              <a:t>Le dinamiche ambivalenti dei social</a:t>
            </a:r>
          </a:p>
        </p:txBody>
      </p:sp>
      <p:sp>
        <p:nvSpPr>
          <p:cNvPr id="3" name="Segnaposto contenuto 2"/>
          <p:cNvSpPr>
            <a:spLocks noGrp="1"/>
          </p:cNvSpPr>
          <p:nvPr>
            <p:ph idx="1"/>
          </p:nvPr>
        </p:nvSpPr>
        <p:spPr>
          <a:xfrm>
            <a:off x="467544" y="1510301"/>
            <a:ext cx="8280920" cy="5159059"/>
          </a:xfrm>
        </p:spPr>
        <p:txBody>
          <a:bodyPr>
            <a:normAutofit/>
          </a:bodyPr>
          <a:lstStyle/>
          <a:p>
            <a:pPr marL="468059" indent="-385763" algn="just">
              <a:buFont typeface="+mj-lt"/>
              <a:buAutoNum type="arabicPeriod"/>
            </a:pPr>
            <a:r>
              <a:rPr lang="it-IT" b="1" dirty="0">
                <a:solidFill>
                  <a:schemeClr val="accent2"/>
                </a:solidFill>
              </a:rPr>
              <a:t>Audience imprevedibili e invisibili:</a:t>
            </a:r>
            <a:r>
              <a:rPr lang="it-IT" b="1" dirty="0"/>
              <a:t> </a:t>
            </a:r>
            <a:r>
              <a:rPr lang="it-IT" dirty="0"/>
              <a:t>nel momento in cui una persona mette online un contenuto è impossibile prevedere chi accederà a quel contenuto;</a:t>
            </a:r>
          </a:p>
          <a:p>
            <a:pPr marL="468059" indent="-385763" algn="just">
              <a:buFont typeface="+mj-lt"/>
              <a:buAutoNum type="arabicPeriod"/>
            </a:pPr>
            <a:r>
              <a:rPr lang="it-IT" b="1" dirty="0">
                <a:solidFill>
                  <a:schemeClr val="accent2"/>
                </a:solidFill>
              </a:rPr>
              <a:t>Contesti collassati:</a:t>
            </a:r>
            <a:r>
              <a:rPr lang="it-IT" b="1" dirty="0"/>
              <a:t> </a:t>
            </a:r>
            <a:r>
              <a:rPr lang="it-IT" dirty="0"/>
              <a:t>la mancanza di barriere spaziali, sociali e temporali rende difficile mantenere distinti i differenti contesti sociali;</a:t>
            </a:r>
          </a:p>
          <a:p>
            <a:pPr marL="468059" indent="-385763" algn="just">
              <a:buFont typeface="+mj-lt"/>
              <a:buAutoNum type="arabicPeriod"/>
            </a:pPr>
            <a:r>
              <a:rPr lang="it-IT" b="1" dirty="0">
                <a:solidFill>
                  <a:schemeClr val="accent2"/>
                </a:solidFill>
              </a:rPr>
              <a:t>Fusione tra pubblico e privato</a:t>
            </a:r>
            <a:r>
              <a:rPr lang="it-IT" b="1" dirty="0"/>
              <a:t>: </a:t>
            </a:r>
            <a:r>
              <a:rPr lang="it-IT" dirty="0"/>
              <a:t>senza il controllo sui contesti diventa impossibile mantenere una distinzione tra sfera pubblica e sfera privata (</a:t>
            </a:r>
            <a:r>
              <a:rPr lang="it-IT" dirty="0" err="1"/>
              <a:t>boyd</a:t>
            </a:r>
            <a:r>
              <a:rPr lang="it-IT" dirty="0"/>
              <a:t>, 2009).</a:t>
            </a:r>
          </a:p>
          <a:p>
            <a:pPr marL="468059" indent="-385763" algn="just">
              <a:buFont typeface="+mj-lt"/>
              <a:buAutoNum type="arabicPeriod"/>
            </a:pPr>
            <a:r>
              <a:rPr lang="it-IT" b="1" dirty="0">
                <a:solidFill>
                  <a:schemeClr val="accent1">
                    <a:lumMod val="75000"/>
                  </a:schemeClr>
                </a:solidFill>
              </a:rPr>
              <a:t>Disintermediazione</a:t>
            </a:r>
            <a:r>
              <a:rPr lang="it-IT" dirty="0"/>
              <a:t>: le agenzie tradizionali di intermediazione saltano</a:t>
            </a:r>
          </a:p>
          <a:p>
            <a:pPr marL="468059" indent="-385763" algn="just">
              <a:buFont typeface="+mj-lt"/>
              <a:buAutoNum type="arabicPeriod"/>
            </a:pPr>
            <a:r>
              <a:rPr lang="it-IT" b="1" dirty="0">
                <a:solidFill>
                  <a:schemeClr val="accent1">
                    <a:lumMod val="75000"/>
                  </a:schemeClr>
                </a:solidFill>
              </a:rPr>
              <a:t>Elaborazione di un pensiero polarizzato:</a:t>
            </a:r>
            <a:r>
              <a:rPr lang="it-IT" dirty="0"/>
              <a:t> hate speech, sessismo, razzismo, estremismo politico. </a:t>
            </a:r>
          </a:p>
          <a:p>
            <a:pPr marL="468059" indent="-385763" algn="just">
              <a:buFont typeface="+mj-lt"/>
              <a:buAutoNum type="arabicPeriod"/>
            </a:pPr>
            <a:r>
              <a:rPr lang="it-IT" dirty="0"/>
              <a:t>Negli spazi pubblici online le informazioni circolano senza rispettare le tradizionali </a:t>
            </a:r>
            <a:r>
              <a:rPr lang="it-IT" b="1" dirty="0">
                <a:solidFill>
                  <a:schemeClr val="accent2"/>
                </a:solidFill>
              </a:rPr>
              <a:t>norme di distribuzione e di adeguatezza </a:t>
            </a:r>
            <a:r>
              <a:rPr lang="it-IT" dirty="0"/>
              <a:t>degli ambiti offline, violando così la </a:t>
            </a:r>
            <a:r>
              <a:rPr lang="it-IT" b="1" dirty="0">
                <a:solidFill>
                  <a:schemeClr val="accent2"/>
                </a:solidFill>
              </a:rPr>
              <a:t>privacy</a:t>
            </a:r>
            <a:r>
              <a:rPr lang="it-IT" dirty="0"/>
              <a:t> individuale</a:t>
            </a:r>
          </a:p>
          <a:p>
            <a:endParaRPr lang="it-IT" dirty="0"/>
          </a:p>
        </p:txBody>
      </p:sp>
    </p:spTree>
    <p:extLst>
      <p:ext uri="{BB962C8B-B14F-4D97-AF65-F5344CB8AC3E}">
        <p14:creationId xmlns:p14="http://schemas.microsoft.com/office/powerpoint/2010/main" val="26421519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I social media più popolari </a:t>
            </a:r>
          </a:p>
        </p:txBody>
      </p:sp>
      <p:pic>
        <p:nvPicPr>
          <p:cNvPr id="1028" name="Picture 4" descr="Most Popular Social Media Platforms in 2023 [Jan '23 Update]">
            <a:extLst>
              <a:ext uri="{FF2B5EF4-FFF2-40B4-BE49-F238E27FC236}">
                <a16:creationId xmlns:a16="http://schemas.microsoft.com/office/drawing/2014/main" id="{6A1378AC-E3E6-49E7-A38B-86E1D69A4E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87" y="2291136"/>
            <a:ext cx="7546879" cy="358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9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lstStyle/>
          <a:p>
            <a:pPr algn="ctr"/>
            <a:r>
              <a:rPr lang="it-IT" b="1" dirty="0">
                <a:solidFill>
                  <a:schemeClr val="accent2"/>
                </a:solidFill>
              </a:rPr>
              <a:t>Le tecnologie </a:t>
            </a:r>
            <a:r>
              <a:rPr lang="it-IT" b="1" dirty="0" err="1">
                <a:solidFill>
                  <a:schemeClr val="accent2"/>
                </a:solidFill>
              </a:rPr>
              <a:t>smart</a:t>
            </a:r>
            <a:r>
              <a:rPr lang="it-IT" b="1" dirty="0">
                <a:solidFill>
                  <a:schemeClr val="accent2"/>
                </a:solidFill>
              </a:rPr>
              <a:t> sono così intelligenti?</a:t>
            </a:r>
          </a:p>
        </p:txBody>
      </p:sp>
      <p:sp>
        <p:nvSpPr>
          <p:cNvPr id="3" name="Segnaposto contenuto 2"/>
          <p:cNvSpPr>
            <a:spLocks noGrp="1"/>
          </p:cNvSpPr>
          <p:nvPr>
            <p:ph idx="1"/>
          </p:nvPr>
        </p:nvSpPr>
        <p:spPr/>
        <p:txBody>
          <a:bodyPr>
            <a:normAutofit lnSpcReduction="10000"/>
          </a:bodyPr>
          <a:lstStyle/>
          <a:p>
            <a:r>
              <a:rPr lang="it-IT" dirty="0"/>
              <a:t>Secondo Maldonado (1997), queste macchine non sono intelligenti in se stesse, ma </a:t>
            </a:r>
            <a:r>
              <a:rPr lang="it-IT" b="1" dirty="0">
                <a:solidFill>
                  <a:schemeClr val="accent2"/>
                </a:solidFill>
              </a:rPr>
              <a:t>stimolano il lavoro intellettuale nei loro utenti</a:t>
            </a:r>
            <a:r>
              <a:rPr lang="it-IT" dirty="0"/>
              <a:t>. </a:t>
            </a:r>
          </a:p>
          <a:p>
            <a:r>
              <a:rPr lang="it-IT" dirty="0"/>
              <a:t>In realtà secondo </a:t>
            </a:r>
            <a:r>
              <a:rPr lang="it-IT" dirty="0" err="1"/>
              <a:t>Baudrillard</a:t>
            </a:r>
            <a:r>
              <a:rPr lang="it-IT" dirty="0"/>
              <a:t> (1999) </a:t>
            </a:r>
          </a:p>
          <a:p>
            <a:r>
              <a:rPr lang="it-IT" dirty="0"/>
              <a:t>queste macchine intellettive offrono</a:t>
            </a:r>
          </a:p>
          <a:p>
            <a:r>
              <a:rPr lang="it-IT" dirty="0"/>
              <a:t>- </a:t>
            </a:r>
            <a:r>
              <a:rPr lang="it-IT" b="1" dirty="0">
                <a:solidFill>
                  <a:schemeClr val="accent2"/>
                </a:solidFill>
              </a:rPr>
              <a:t>lo spettacolo del pensiero </a:t>
            </a:r>
            <a:r>
              <a:rPr lang="it-IT" dirty="0"/>
              <a:t>più del pensiero stesso, </a:t>
            </a:r>
          </a:p>
          <a:p>
            <a:r>
              <a:rPr lang="it-IT" dirty="0"/>
              <a:t>- </a:t>
            </a:r>
            <a:r>
              <a:rPr lang="it-IT" b="1" dirty="0">
                <a:solidFill>
                  <a:schemeClr val="accent2"/>
                </a:solidFill>
              </a:rPr>
              <a:t>lo spettacolo dell'informazione </a:t>
            </a:r>
            <a:r>
              <a:rPr lang="it-IT" dirty="0"/>
              <a:t>più dell'informazione stessa, </a:t>
            </a:r>
          </a:p>
          <a:p>
            <a:r>
              <a:rPr lang="it-IT" dirty="0"/>
              <a:t>- </a:t>
            </a:r>
            <a:r>
              <a:rPr lang="it-IT" b="1" dirty="0">
                <a:solidFill>
                  <a:schemeClr val="accent2"/>
                </a:solidFill>
              </a:rPr>
              <a:t>lo spettacolo della conoscenza </a:t>
            </a:r>
            <a:r>
              <a:rPr lang="it-IT" dirty="0"/>
              <a:t>più della conoscenza stessa introduce </a:t>
            </a:r>
          </a:p>
          <a:p>
            <a:endParaRPr lang="it-IT" dirty="0"/>
          </a:p>
          <a:p>
            <a:r>
              <a:rPr lang="it-IT" dirty="0"/>
              <a:t>Si produce una certa ambivalenza nel modo in cui interpretiamo il ruolo dell'uso delle tecnologie digitali sulla società civile.</a:t>
            </a:r>
          </a:p>
        </p:txBody>
      </p:sp>
    </p:spTree>
    <p:extLst>
      <p:ext uri="{BB962C8B-B14F-4D97-AF65-F5344CB8AC3E}">
        <p14:creationId xmlns:p14="http://schemas.microsoft.com/office/powerpoint/2010/main" val="326543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95725" y="1845734"/>
            <a:ext cx="4471035" cy="3400034"/>
          </a:xfrm>
        </p:spPr>
        <p:txBody>
          <a:bodyPr>
            <a:normAutofit/>
          </a:bodyPr>
          <a:lstStyle/>
          <a:p>
            <a:pPr algn="just"/>
            <a:r>
              <a:rPr lang="it-IT" b="1" dirty="0" err="1"/>
              <a:t>Laboratory</a:t>
            </a:r>
            <a:r>
              <a:rPr lang="it-IT" b="1" dirty="0"/>
              <a:t> of </a:t>
            </a:r>
            <a:r>
              <a:rPr lang="it-IT" b="1" dirty="0" err="1"/>
              <a:t>research</a:t>
            </a:r>
            <a:r>
              <a:rPr lang="it-IT" b="1" dirty="0"/>
              <a:t> on new media</a:t>
            </a:r>
          </a:p>
          <a:p>
            <a:pPr algn="just"/>
            <a:r>
              <a:rPr lang="it-IT" dirty="0" err="1"/>
              <a:t>Department</a:t>
            </a:r>
            <a:r>
              <a:rPr lang="it-IT" dirty="0"/>
              <a:t> of </a:t>
            </a:r>
            <a:r>
              <a:rPr lang="it-IT" dirty="0" err="1"/>
              <a:t>Mathematics</a:t>
            </a:r>
            <a:r>
              <a:rPr lang="it-IT" dirty="0"/>
              <a:t>, Computer Science and </a:t>
            </a:r>
            <a:r>
              <a:rPr lang="it-IT" dirty="0" err="1"/>
              <a:t>Physics</a:t>
            </a:r>
            <a:r>
              <a:rPr lang="it-IT" dirty="0"/>
              <a:t> </a:t>
            </a:r>
          </a:p>
          <a:p>
            <a:pPr algn="just"/>
            <a:r>
              <a:rPr lang="it-IT" dirty="0" err="1"/>
              <a:t>University</a:t>
            </a:r>
            <a:r>
              <a:rPr lang="it-IT" dirty="0"/>
              <a:t> of Udine </a:t>
            </a:r>
          </a:p>
          <a:p>
            <a:pPr algn="just"/>
            <a:endParaRPr lang="it-IT" dirty="0"/>
          </a:p>
          <a:p>
            <a:pPr algn="just"/>
            <a:r>
              <a:rPr lang="it-IT" dirty="0"/>
              <a:t>Leopoldina Fortunati, Laura Pagani, Manuela Farinosi, Giovanni </a:t>
            </a:r>
            <a:r>
              <a:rPr lang="it-IT" dirty="0" err="1"/>
              <a:t>Ferrin</a:t>
            </a:r>
            <a:r>
              <a:rPr lang="it-IT" dirty="0"/>
              <a:t>, Alan </a:t>
            </a:r>
            <a:r>
              <a:rPr lang="it-IT" dirty="0" err="1"/>
              <a:t>Mattiassi</a:t>
            </a:r>
            <a:r>
              <a:rPr lang="it-IT" dirty="0"/>
              <a:t>, Federico Costantini, Michele </a:t>
            </a:r>
            <a:r>
              <a:rPr lang="it-IT" dirty="0" err="1"/>
              <a:t>Viel</a:t>
            </a:r>
            <a:r>
              <a:rPr lang="it-IT" dirty="0"/>
              <a:t>, </a:t>
            </a:r>
            <a:r>
              <a:rPr lang="it-IT" dirty="0" err="1"/>
              <a:t>Nie</a:t>
            </a:r>
            <a:r>
              <a:rPr lang="it-IT" dirty="0"/>
              <a:t> </a:t>
            </a:r>
            <a:r>
              <a:rPr lang="it-IT" dirty="0" err="1"/>
              <a:t>Yao</a:t>
            </a:r>
            <a:r>
              <a:rPr lang="it-IT" dirty="0"/>
              <a:t>, </a:t>
            </a:r>
            <a:r>
              <a:rPr lang="it-IT" dirty="0" err="1"/>
              <a:t>Wei</a:t>
            </a:r>
            <a:r>
              <a:rPr lang="it-IT" dirty="0"/>
              <a:t> Ming </a:t>
            </a:r>
            <a:r>
              <a:rPr lang="it-IT" dirty="0" err="1"/>
              <a:t>Ye</a:t>
            </a:r>
            <a:endParaRPr lang="it-IT" dirty="0"/>
          </a:p>
          <a:p>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97" y="1900695"/>
            <a:ext cx="3035427" cy="4353819"/>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240884"/>
            <a:ext cx="3509010" cy="1426121"/>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 y="438252"/>
            <a:ext cx="3887696" cy="1228753"/>
          </a:xfrm>
          <a:prstGeom prst="rect">
            <a:avLst/>
          </a:prstGeom>
        </p:spPr>
      </p:pic>
      <p:sp>
        <p:nvSpPr>
          <p:cNvPr id="9" name="CasellaDiTesto 8"/>
          <p:cNvSpPr txBox="1"/>
          <p:nvPr/>
        </p:nvSpPr>
        <p:spPr>
          <a:xfrm>
            <a:off x="3895725" y="5157986"/>
            <a:ext cx="374493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3000" b="1" i="0" u="none" strike="noStrike" kern="1200" cap="none" spc="0" normalizeH="0" baseline="0" noProof="0" dirty="0">
              <a:ln>
                <a:noFill/>
              </a:ln>
              <a:solidFill>
                <a:schemeClr val="accent6"/>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000" b="1" i="0" u="none" strike="noStrike" kern="1200" cap="none" spc="0" normalizeH="0" baseline="0" noProof="0" dirty="0">
                <a:ln>
                  <a:noFill/>
                </a:ln>
                <a:solidFill>
                  <a:schemeClr val="accent6"/>
                </a:solidFill>
                <a:effectLst/>
                <a:uLnTx/>
                <a:uFillTx/>
                <a:latin typeface="Roboto" pitchFamily="2" charset="0"/>
                <a:ea typeface="Roboto" pitchFamily="2" charset="0"/>
                <a:cs typeface="+mn-cs"/>
              </a:rPr>
              <a:t>www.nume.uniud.it</a:t>
            </a: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317" y="6395560"/>
            <a:ext cx="1161283" cy="471965"/>
          </a:xfrm>
          <a:prstGeom prst="rect">
            <a:avLst/>
          </a:prstGeom>
        </p:spPr>
      </p:pic>
    </p:spTree>
    <p:extLst>
      <p:ext uri="{BB962C8B-B14F-4D97-AF65-F5344CB8AC3E}">
        <p14:creationId xmlns:p14="http://schemas.microsoft.com/office/powerpoint/2010/main" val="1404190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normAutofit/>
          </a:bodyPr>
          <a:lstStyle/>
          <a:p>
            <a:r>
              <a:rPr lang="en-US" sz="4000" b="1" dirty="0" err="1">
                <a:solidFill>
                  <a:schemeClr val="accent2"/>
                </a:solidFill>
              </a:rPr>
              <a:t>Noi</a:t>
            </a:r>
            <a:r>
              <a:rPr lang="en-US" sz="4000" b="1" dirty="0">
                <a:solidFill>
                  <a:schemeClr val="accent2"/>
                </a:solidFill>
              </a:rPr>
              <a:t> </a:t>
            </a:r>
            <a:r>
              <a:rPr lang="en-US" sz="4000" b="1" dirty="0" err="1">
                <a:solidFill>
                  <a:schemeClr val="accent2"/>
                </a:solidFill>
              </a:rPr>
              <a:t>abbiamo</a:t>
            </a:r>
            <a:r>
              <a:rPr lang="en-US" sz="4000" b="1" dirty="0">
                <a:solidFill>
                  <a:schemeClr val="accent2"/>
                </a:solidFill>
              </a:rPr>
              <a:t> </a:t>
            </a:r>
            <a:r>
              <a:rPr lang="en-US" sz="4000" b="1" dirty="0" err="1">
                <a:solidFill>
                  <a:schemeClr val="accent2"/>
                </a:solidFill>
              </a:rPr>
              <a:t>fatto</a:t>
            </a:r>
            <a:r>
              <a:rPr lang="en-US" sz="4000" b="1" dirty="0">
                <a:solidFill>
                  <a:schemeClr val="accent2"/>
                </a:solidFill>
              </a:rPr>
              <a:t> un </a:t>
            </a:r>
            <a:r>
              <a:rPr lang="en-US" sz="4000" b="1" dirty="0" err="1">
                <a:solidFill>
                  <a:schemeClr val="accent2"/>
                </a:solidFill>
              </a:rPr>
              <a:t>esperimento</a:t>
            </a:r>
            <a:r>
              <a:rPr lang="en-US" sz="4000" b="1" dirty="0">
                <a:solidFill>
                  <a:schemeClr val="accent2"/>
                </a:solidFill>
              </a:rPr>
              <a:t> con </a:t>
            </a:r>
            <a:r>
              <a:rPr lang="en-US" sz="4000" b="1" dirty="0" err="1">
                <a:solidFill>
                  <a:schemeClr val="accent2"/>
                </a:solidFill>
              </a:rPr>
              <a:t>questi</a:t>
            </a:r>
            <a:r>
              <a:rPr lang="en-US" sz="4000" b="1" dirty="0">
                <a:solidFill>
                  <a:schemeClr val="accent2"/>
                </a:solidFill>
              </a:rPr>
              <a:t> 4 robot: </a:t>
            </a:r>
            <a:r>
              <a:rPr lang="en-US" sz="4000" b="1" dirty="0" err="1">
                <a:solidFill>
                  <a:schemeClr val="accent2"/>
                </a:solidFill>
              </a:rPr>
              <a:t>InMoov</a:t>
            </a:r>
            <a:r>
              <a:rPr lang="en-US" sz="4000" b="1" dirty="0">
                <a:solidFill>
                  <a:schemeClr val="accent2"/>
                </a:solidFill>
              </a:rPr>
              <a:t>, </a:t>
            </a:r>
            <a:r>
              <a:rPr lang="en-US" sz="4000" b="1" dirty="0" err="1">
                <a:solidFill>
                  <a:schemeClr val="accent2"/>
                </a:solidFill>
              </a:rPr>
              <a:t>Padbot</a:t>
            </a:r>
            <a:r>
              <a:rPr lang="en-US" sz="4000" b="1" dirty="0">
                <a:solidFill>
                  <a:schemeClr val="accent2"/>
                </a:solidFill>
              </a:rPr>
              <a:t>, </a:t>
            </a:r>
            <a:r>
              <a:rPr lang="en-US" sz="4000" b="1" dirty="0" err="1">
                <a:solidFill>
                  <a:schemeClr val="accent2"/>
                </a:solidFill>
              </a:rPr>
              <a:t>Joybot</a:t>
            </a:r>
            <a:r>
              <a:rPr lang="en-US" sz="4000" b="1" dirty="0">
                <a:solidFill>
                  <a:schemeClr val="accent2"/>
                </a:solidFill>
              </a:rPr>
              <a:t> e </a:t>
            </a:r>
            <a:r>
              <a:rPr lang="en-US" sz="4000" b="1" dirty="0" err="1">
                <a:solidFill>
                  <a:schemeClr val="accent2"/>
                </a:solidFill>
              </a:rPr>
              <a:t>Turtlebot</a:t>
            </a:r>
            <a:endParaRPr lang="it-IT" sz="4000" b="1" dirty="0">
              <a:solidFill>
                <a:schemeClr val="accent2"/>
              </a:solidFill>
            </a:endParaRPr>
          </a:p>
        </p:txBody>
      </p:sp>
      <p:pic>
        <p:nvPicPr>
          <p:cNvPr id="4" name="Segnaposto contenut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43276" y="1737361"/>
            <a:ext cx="7584707" cy="4547936"/>
          </a:xfrm>
          <a:prstGeom prst="rect">
            <a:avLst/>
          </a:prstGeom>
          <a:noFill/>
        </p:spPr>
      </p:pic>
    </p:spTree>
    <p:extLst>
      <p:ext uri="{BB962C8B-B14F-4D97-AF65-F5344CB8AC3E}">
        <p14:creationId xmlns:p14="http://schemas.microsoft.com/office/powerpoint/2010/main" val="1582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lstStyle/>
          <a:p>
            <a:pPr algn="ctr"/>
            <a:r>
              <a:rPr lang="it-IT" b="1" dirty="0">
                <a:solidFill>
                  <a:schemeClr val="accent2"/>
                </a:solidFill>
              </a:rPr>
              <a:t>Che capacità mentali umane riescono a imitare?</a:t>
            </a:r>
          </a:p>
        </p:txBody>
      </p:sp>
      <p:sp>
        <p:nvSpPr>
          <p:cNvPr id="3" name="Segnaposto contenuto 2"/>
          <p:cNvSpPr>
            <a:spLocks noGrp="1"/>
          </p:cNvSpPr>
          <p:nvPr>
            <p:ph idx="1"/>
          </p:nvPr>
        </p:nvSpPr>
        <p:spPr>
          <a:xfrm>
            <a:off x="822959" y="1845733"/>
            <a:ext cx="7543801" cy="4475553"/>
          </a:xfrm>
        </p:spPr>
        <p:txBody>
          <a:bodyPr/>
          <a:lstStyle/>
          <a:p>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759271977"/>
              </p:ext>
            </p:extLst>
          </p:nvPr>
        </p:nvGraphicFramePr>
        <p:xfrm>
          <a:off x="914400" y="1737360"/>
          <a:ext cx="7452357" cy="4769058"/>
        </p:xfrm>
        <a:graphic>
          <a:graphicData uri="http://schemas.openxmlformats.org/drawingml/2006/table">
            <a:tbl>
              <a:tblPr firstRow="1" firstCol="1" bandRow="1">
                <a:tableStyleId>{5C22544A-7EE6-4342-B048-85BDC9FD1C3A}</a:tableStyleId>
              </a:tblPr>
              <a:tblGrid>
                <a:gridCol w="1296005">
                  <a:extLst>
                    <a:ext uri="{9D8B030D-6E8A-4147-A177-3AD203B41FA5}">
                      <a16:colId xmlns:a16="http://schemas.microsoft.com/office/drawing/2014/main" val="20000"/>
                    </a:ext>
                  </a:extLst>
                </a:gridCol>
                <a:gridCol w="1180699">
                  <a:extLst>
                    <a:ext uri="{9D8B030D-6E8A-4147-A177-3AD203B41FA5}">
                      <a16:colId xmlns:a16="http://schemas.microsoft.com/office/drawing/2014/main" val="20001"/>
                    </a:ext>
                  </a:extLst>
                </a:gridCol>
                <a:gridCol w="1180699">
                  <a:extLst>
                    <a:ext uri="{9D8B030D-6E8A-4147-A177-3AD203B41FA5}">
                      <a16:colId xmlns:a16="http://schemas.microsoft.com/office/drawing/2014/main" val="20002"/>
                    </a:ext>
                  </a:extLst>
                </a:gridCol>
                <a:gridCol w="1180699">
                  <a:extLst>
                    <a:ext uri="{9D8B030D-6E8A-4147-A177-3AD203B41FA5}">
                      <a16:colId xmlns:a16="http://schemas.microsoft.com/office/drawing/2014/main" val="20003"/>
                    </a:ext>
                  </a:extLst>
                </a:gridCol>
                <a:gridCol w="1180699">
                  <a:extLst>
                    <a:ext uri="{9D8B030D-6E8A-4147-A177-3AD203B41FA5}">
                      <a16:colId xmlns:a16="http://schemas.microsoft.com/office/drawing/2014/main" val="20004"/>
                    </a:ext>
                  </a:extLst>
                </a:gridCol>
                <a:gridCol w="1036507">
                  <a:extLst>
                    <a:ext uri="{9D8B030D-6E8A-4147-A177-3AD203B41FA5}">
                      <a16:colId xmlns:a16="http://schemas.microsoft.com/office/drawing/2014/main" val="20005"/>
                    </a:ext>
                  </a:extLst>
                </a:gridCol>
                <a:gridCol w="397049">
                  <a:extLst>
                    <a:ext uri="{9D8B030D-6E8A-4147-A177-3AD203B41FA5}">
                      <a16:colId xmlns:a16="http://schemas.microsoft.com/office/drawing/2014/main" val="20006"/>
                    </a:ext>
                  </a:extLst>
                </a:gridCol>
              </a:tblGrid>
              <a:tr h="203730">
                <a:tc>
                  <a:txBody>
                    <a:bodyPr/>
                    <a:lstStyle/>
                    <a:p>
                      <a:pPr indent="151130" fontAlgn="base" hangingPunct="0">
                        <a:lnSpc>
                          <a:spcPct val="107000"/>
                        </a:lnSpc>
                        <a:spcAft>
                          <a:spcPts val="0"/>
                        </a:spcAft>
                      </a:pPr>
                      <a:r>
                        <a:rPr lang="en-US" sz="1050" dirty="0">
                          <a:effectLst/>
                        </a:rPr>
                        <a:t>Mental functions</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68580" algn="ctr" fontAlgn="base" hangingPunct="0">
                        <a:lnSpc>
                          <a:spcPct val="107000"/>
                        </a:lnSpc>
                        <a:spcAft>
                          <a:spcPts val="0"/>
                        </a:spcAft>
                      </a:pPr>
                      <a:r>
                        <a:rPr lang="en-US" sz="1050" dirty="0" err="1">
                          <a:effectLst/>
                        </a:rPr>
                        <a:t>InMooV</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dirty="0" err="1">
                          <a:effectLst/>
                        </a:rPr>
                        <a:t>Padbot</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dirty="0" err="1">
                          <a:effectLst/>
                        </a:rPr>
                        <a:t>Joybot</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dirty="0" err="1">
                          <a:effectLst/>
                        </a:rPr>
                        <a:t>Turtlebot</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dirty="0">
                          <a:effectLst/>
                        </a:rPr>
                        <a:t>F</a:t>
                      </a:r>
                      <a:r>
                        <a:rPr lang="en-US" sz="1050" baseline="-25000" dirty="0">
                          <a:effectLst/>
                        </a:rPr>
                        <a:t>3,180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Ƞ</a:t>
                      </a:r>
                      <a:r>
                        <a:rPr lang="en-US" sz="1050" baseline="30000" dirty="0">
                          <a:effectLst/>
                        </a:rPr>
                        <a:t>2</a:t>
                      </a:r>
                      <a:r>
                        <a:rPr lang="en-US" sz="1050" baseline="-25000" dirty="0">
                          <a:effectLst/>
                        </a:rPr>
                        <a:t>p</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0"/>
                  </a:ext>
                </a:extLst>
              </a:tr>
              <a:tr h="305595">
                <a:tc>
                  <a:txBody>
                    <a:bodyPr/>
                    <a:lstStyle/>
                    <a:p>
                      <a:pPr indent="18415" algn="just" fontAlgn="base" hangingPunct="0">
                        <a:lnSpc>
                          <a:spcPct val="107000"/>
                        </a:lnSpc>
                        <a:spcAft>
                          <a:spcPts val="0"/>
                        </a:spcAft>
                      </a:pPr>
                      <a:r>
                        <a:rPr lang="en-US" sz="1600" dirty="0">
                          <a:effectLst/>
                        </a:rPr>
                        <a:t>Perceptions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4.50 (SD=2.01) 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3.19 (SD=1.47) b</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2.21 (SD=1.71) c</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3.11 (SD=1.57) b</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20.57***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.26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1"/>
                  </a:ext>
                </a:extLst>
              </a:tr>
              <a:tr h="203730">
                <a:tc>
                  <a:txBody>
                    <a:bodyPr/>
                    <a:lstStyle/>
                    <a:p>
                      <a:pPr indent="18415" algn="just" fontAlgn="base" hangingPunct="0">
                        <a:lnSpc>
                          <a:spcPct val="107000"/>
                        </a:lnSpc>
                        <a:spcAft>
                          <a:spcPts val="0"/>
                        </a:spcAft>
                      </a:pPr>
                      <a:r>
                        <a:rPr lang="en-US" sz="1050" b="1">
                          <a:solidFill>
                            <a:schemeClr val="tx1"/>
                          </a:solidFill>
                          <a:effectLst/>
                        </a:rPr>
                        <a:t>Hearing </a:t>
                      </a:r>
                      <a:endParaRPr lang="it-IT" sz="105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b="1">
                          <a:effectLst/>
                        </a:rPr>
                        <a:t>6.52 (SD 2.80)</a:t>
                      </a:r>
                      <a:endParaRPr lang="it-IT" sz="1050" b="1">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4.93 (SD=3.30)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3.36 (SD=3.12)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3.64 (SD=3.31)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15.22***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.20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2"/>
                  </a:ext>
                </a:extLst>
              </a:tr>
              <a:tr h="203730">
                <a:tc>
                  <a:txBody>
                    <a:bodyPr/>
                    <a:lstStyle/>
                    <a:p>
                      <a:pPr indent="18415" algn="just" fontAlgn="base" hangingPunct="0">
                        <a:lnSpc>
                          <a:spcPct val="107000"/>
                        </a:lnSpc>
                        <a:spcAft>
                          <a:spcPts val="0"/>
                        </a:spcAft>
                      </a:pPr>
                      <a:r>
                        <a:rPr lang="en-US" sz="1050" b="1" dirty="0">
                          <a:solidFill>
                            <a:schemeClr val="tx1"/>
                          </a:solidFill>
                          <a:effectLst/>
                        </a:rPr>
                        <a:t>Seeing</a:t>
                      </a:r>
                      <a:endParaRPr lang="it-IT"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b="1" dirty="0">
                          <a:effectLst/>
                        </a:rPr>
                        <a:t>6.52 (SD 2.96)</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i="1" dirty="0">
                          <a:solidFill>
                            <a:schemeClr val="tx1"/>
                          </a:solidFill>
                          <a:effectLst/>
                        </a:rPr>
                        <a:t>5.84 (SD=3.16)</a:t>
                      </a:r>
                      <a:endParaRPr lang="it-IT" sz="105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3.13 (SD=2.83)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b="1" dirty="0">
                          <a:effectLst/>
                        </a:rPr>
                        <a:t>6.55 (SD=3.20)</a:t>
                      </a:r>
                      <a:endParaRPr lang="it-IT"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19.87***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.25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3"/>
                  </a:ext>
                </a:extLst>
              </a:tr>
              <a:tr h="203730">
                <a:tc>
                  <a:txBody>
                    <a:bodyPr/>
                    <a:lstStyle/>
                    <a:p>
                      <a:pPr indent="18415" algn="just" fontAlgn="base" hangingPunct="0">
                        <a:lnSpc>
                          <a:spcPct val="107000"/>
                        </a:lnSpc>
                        <a:spcAft>
                          <a:spcPts val="0"/>
                        </a:spcAft>
                      </a:pPr>
                      <a:r>
                        <a:rPr lang="en-US" sz="1050">
                          <a:effectLst/>
                        </a:rPr>
                        <a:t>Smelling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2.90 (SD 2.32)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1.07 (SD=0.31)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1.20 (SD=1.17)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1.31 (SD=1.31)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25.68***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.30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4"/>
                  </a:ext>
                </a:extLst>
              </a:tr>
              <a:tr h="203730">
                <a:tc>
                  <a:txBody>
                    <a:bodyPr/>
                    <a:lstStyle/>
                    <a:p>
                      <a:pPr indent="18415" algn="just" fontAlgn="base" hangingPunct="0">
                        <a:lnSpc>
                          <a:spcPct val="107000"/>
                        </a:lnSpc>
                        <a:spcAft>
                          <a:spcPts val="0"/>
                        </a:spcAft>
                      </a:pPr>
                      <a:r>
                        <a:rPr lang="en-US" sz="1050">
                          <a:effectLst/>
                        </a:rPr>
                        <a:t>Tasting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2.07 (SD 1.93)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1.05 (SD=0.28)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1.20 (SD=1.17)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1.15 (SD=0.68)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11.28***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.16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5"/>
                  </a:ext>
                </a:extLst>
              </a:tr>
              <a:tr h="101865">
                <a:tc>
                  <a:txBody>
                    <a:bodyPr/>
                    <a:lstStyle/>
                    <a:p>
                      <a:pPr indent="18415"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indent="151130" algn="just" fontAlgn="base" hangingPunct="0">
                        <a:lnSpc>
                          <a:spcPct val="107000"/>
                        </a:lnSpc>
                        <a:spcAft>
                          <a:spcPts val="0"/>
                        </a:spcAft>
                      </a:pPr>
                      <a:r>
                        <a:rPr lang="en-US" sz="1050" dirty="0">
                          <a:effectLst/>
                        </a:rPr>
                        <a:t>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6"/>
                  </a:ext>
                </a:extLst>
              </a:tr>
              <a:tr h="305595">
                <a:tc>
                  <a:txBody>
                    <a:bodyPr/>
                    <a:lstStyle/>
                    <a:p>
                      <a:pPr indent="18415" algn="just" fontAlgn="base" hangingPunct="0">
                        <a:lnSpc>
                          <a:spcPct val="107000"/>
                        </a:lnSpc>
                        <a:spcAft>
                          <a:spcPts val="0"/>
                        </a:spcAft>
                      </a:pPr>
                      <a:r>
                        <a:rPr lang="en-US" sz="1600" dirty="0">
                          <a:effectLst/>
                        </a:rPr>
                        <a:t>Wishes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2.33 (SD=1.53) 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1.48 (SD=1.38) b</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1.40 (SD=1.17) b</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1.49 (SD=1.24) b</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9.75***</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.15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7"/>
                  </a:ext>
                </a:extLst>
              </a:tr>
              <a:tr h="203730">
                <a:tc>
                  <a:txBody>
                    <a:bodyPr/>
                    <a:lstStyle/>
                    <a:p>
                      <a:pPr indent="18415" algn="just" fontAlgn="base" hangingPunct="0">
                        <a:lnSpc>
                          <a:spcPct val="107000"/>
                        </a:lnSpc>
                        <a:spcAft>
                          <a:spcPts val="0"/>
                        </a:spcAft>
                      </a:pPr>
                      <a:r>
                        <a:rPr lang="en-US" sz="1050">
                          <a:effectLst/>
                        </a:rPr>
                        <a:t>Desiring</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1.85 (SD 1.31)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1.11 (SD=0.58)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1.33 (SD=1.23)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1.33 (SD=1.18)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6.99***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.10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8"/>
                  </a:ext>
                </a:extLst>
              </a:tr>
              <a:tr h="203730">
                <a:tc>
                  <a:txBody>
                    <a:bodyPr/>
                    <a:lstStyle/>
                    <a:p>
                      <a:pPr indent="18415" algn="just" fontAlgn="base" hangingPunct="0">
                        <a:lnSpc>
                          <a:spcPct val="107000"/>
                        </a:lnSpc>
                        <a:spcAft>
                          <a:spcPts val="0"/>
                        </a:spcAft>
                      </a:pPr>
                      <a:r>
                        <a:rPr lang="en-US" sz="1050">
                          <a:effectLst/>
                        </a:rPr>
                        <a:t>Needing</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2.56 (SD 2.22)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1.66 (SD=2.04)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1.59 (SD=1.62)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1.69 (SD=1.94)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6.08**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.09</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09"/>
                  </a:ext>
                </a:extLst>
              </a:tr>
              <a:tr h="203730">
                <a:tc>
                  <a:txBody>
                    <a:bodyPr/>
                    <a:lstStyle/>
                    <a:p>
                      <a:pPr indent="18415" algn="just" fontAlgn="base" hangingPunct="0">
                        <a:lnSpc>
                          <a:spcPct val="107000"/>
                        </a:lnSpc>
                        <a:spcAft>
                          <a:spcPts val="0"/>
                        </a:spcAft>
                      </a:pPr>
                      <a:r>
                        <a:rPr lang="en-US" sz="1050">
                          <a:effectLst/>
                        </a:rPr>
                        <a:t>Wanting</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2.53 (SD 2.32)</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1.67(SD=2.15)</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1.29 (SD=1.23)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1.43 (SD=1.48)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7.40***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.12</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0"/>
                  </a:ext>
                </a:extLst>
              </a:tr>
              <a:tr h="101865">
                <a:tc>
                  <a:txBody>
                    <a:bodyPr/>
                    <a:lstStyle/>
                    <a:p>
                      <a:pPr indent="18415"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1"/>
                  </a:ext>
                </a:extLst>
              </a:tr>
              <a:tr h="305595">
                <a:tc>
                  <a:txBody>
                    <a:bodyPr/>
                    <a:lstStyle/>
                    <a:p>
                      <a:pPr indent="18415" algn="just" fontAlgn="base" hangingPunct="0">
                        <a:lnSpc>
                          <a:spcPct val="107000"/>
                        </a:lnSpc>
                        <a:spcAft>
                          <a:spcPts val="0"/>
                        </a:spcAft>
                      </a:pPr>
                      <a:r>
                        <a:rPr lang="en-US" sz="1600" dirty="0">
                          <a:effectLst/>
                        </a:rPr>
                        <a:t>Thoughts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3.47 (SD=1.96) 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1.51 (SD=1.48) b</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155 (SD=1.61) b</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2.02 (SD=1.78) bc</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22.28***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.27</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2"/>
                  </a:ext>
                </a:extLst>
              </a:tr>
              <a:tr h="203730">
                <a:tc>
                  <a:txBody>
                    <a:bodyPr/>
                    <a:lstStyle/>
                    <a:p>
                      <a:pPr indent="18415" algn="just" fontAlgn="base" hangingPunct="0">
                        <a:lnSpc>
                          <a:spcPct val="107000"/>
                        </a:lnSpc>
                        <a:spcAft>
                          <a:spcPts val="0"/>
                        </a:spcAft>
                      </a:pPr>
                      <a:r>
                        <a:rPr lang="en-US" sz="1050">
                          <a:effectLst/>
                        </a:rPr>
                        <a:t>Imagining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1.92 (SD 1.43)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1.21 (SD=1.17)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1.39 (SD=1.44)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1.33 (SD=1.17)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4.07**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.06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3"/>
                  </a:ext>
                </a:extLst>
              </a:tr>
              <a:tr h="203730">
                <a:tc>
                  <a:txBody>
                    <a:bodyPr/>
                    <a:lstStyle/>
                    <a:p>
                      <a:pPr indent="18415" algn="just" fontAlgn="base" hangingPunct="0">
                        <a:lnSpc>
                          <a:spcPct val="107000"/>
                        </a:lnSpc>
                        <a:spcAft>
                          <a:spcPts val="0"/>
                        </a:spcAft>
                      </a:pPr>
                      <a:r>
                        <a:rPr lang="en-US" sz="1050" i="1" dirty="0">
                          <a:solidFill>
                            <a:schemeClr val="tx1"/>
                          </a:solidFill>
                          <a:effectLst/>
                        </a:rPr>
                        <a:t>Reasoning</a:t>
                      </a:r>
                      <a:endParaRPr lang="it-IT" sz="105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i="1" dirty="0">
                          <a:effectLst/>
                        </a:rPr>
                        <a:t>5.03 (SD 3.27)</a:t>
                      </a:r>
                      <a:endParaRPr lang="it-IT" sz="1050" i="1"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1.78 (SD=2.01)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1.63 (SD=1.81)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2.63 (SD=2.69)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32.04***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.35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4"/>
                  </a:ext>
                </a:extLst>
              </a:tr>
              <a:tr h="203730">
                <a:tc>
                  <a:txBody>
                    <a:bodyPr/>
                    <a:lstStyle/>
                    <a:p>
                      <a:pPr indent="18415" algn="just" fontAlgn="base" hangingPunct="0">
                        <a:lnSpc>
                          <a:spcPct val="107000"/>
                        </a:lnSpc>
                        <a:spcAft>
                          <a:spcPts val="0"/>
                        </a:spcAft>
                      </a:pPr>
                      <a:r>
                        <a:rPr lang="en-US" sz="1050">
                          <a:effectLst/>
                        </a:rPr>
                        <a:t>Thinking</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3.54 (SD 2.55)</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1.52 (SD=1.85)</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1.61 (SD=1.68)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2.08 (SD=2.30)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14.76***</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.20</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5"/>
                  </a:ext>
                </a:extLst>
              </a:tr>
              <a:tr h="101865">
                <a:tc>
                  <a:txBody>
                    <a:bodyPr/>
                    <a:lstStyle/>
                    <a:p>
                      <a:pPr indent="18415"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 </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6"/>
                  </a:ext>
                </a:extLst>
              </a:tr>
              <a:tr h="305595">
                <a:tc>
                  <a:txBody>
                    <a:bodyPr/>
                    <a:lstStyle/>
                    <a:p>
                      <a:pPr indent="18415" algn="just" fontAlgn="base" hangingPunct="0">
                        <a:lnSpc>
                          <a:spcPct val="107000"/>
                        </a:lnSpc>
                        <a:spcAft>
                          <a:spcPts val="0"/>
                        </a:spcAft>
                      </a:pPr>
                      <a:r>
                        <a:rPr lang="en-US" sz="1600" dirty="0">
                          <a:effectLst/>
                        </a:rPr>
                        <a:t>Intentions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4.17 (SD=2.45) a</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1.65 (SD=1.65) c</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1.50 (SD=1.29) c</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2.30 (SD=2.07) b</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33.35***</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.36</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7"/>
                  </a:ext>
                </a:extLst>
              </a:tr>
              <a:tr h="203730">
                <a:tc>
                  <a:txBody>
                    <a:bodyPr/>
                    <a:lstStyle/>
                    <a:p>
                      <a:pPr indent="18415" algn="just" fontAlgn="base" hangingPunct="0">
                        <a:lnSpc>
                          <a:spcPct val="107000"/>
                        </a:lnSpc>
                        <a:spcAft>
                          <a:spcPts val="0"/>
                        </a:spcAft>
                      </a:pPr>
                      <a:r>
                        <a:rPr lang="en-US" sz="1050">
                          <a:effectLst/>
                        </a:rPr>
                        <a:t>Choosing </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4.79 (SD 2.98)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1.77 (SD=1.87)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1.54 (SD=1.48)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2.36 (SD=2.60)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30.69***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.34</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8"/>
                  </a:ext>
                </a:extLst>
              </a:tr>
              <a:tr h="203730">
                <a:tc>
                  <a:txBody>
                    <a:bodyPr/>
                    <a:lstStyle/>
                    <a:p>
                      <a:pPr indent="18415" algn="just" fontAlgn="base" hangingPunct="0">
                        <a:lnSpc>
                          <a:spcPct val="107000"/>
                        </a:lnSpc>
                        <a:spcAft>
                          <a:spcPts val="0"/>
                        </a:spcAft>
                      </a:pPr>
                      <a:r>
                        <a:rPr lang="en-US" sz="1050">
                          <a:effectLst/>
                        </a:rPr>
                        <a:t>Deciding</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4.84 (SD 3.08)</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1.67 (SD=1.80)</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1.66 (SD=1.71)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2.46 (SD=2.57)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31.67***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.35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19"/>
                  </a:ext>
                </a:extLst>
              </a:tr>
              <a:tr h="203730">
                <a:tc>
                  <a:txBody>
                    <a:bodyPr/>
                    <a:lstStyle/>
                    <a:p>
                      <a:pPr indent="18415" algn="just" fontAlgn="base" hangingPunct="0">
                        <a:lnSpc>
                          <a:spcPct val="107000"/>
                        </a:lnSpc>
                        <a:spcAft>
                          <a:spcPts val="0"/>
                        </a:spcAft>
                      </a:pPr>
                      <a:r>
                        <a:rPr lang="en-US" sz="1050">
                          <a:effectLst/>
                        </a:rPr>
                        <a:t>Expecting</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2.03 (SD 1.74)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1.43 (SD=1.53)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1.34 (SD=1.14)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1.51 (SD=1.77)</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3.29*</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.05</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20"/>
                  </a:ext>
                </a:extLst>
              </a:tr>
              <a:tr h="203730">
                <a:tc>
                  <a:txBody>
                    <a:bodyPr/>
                    <a:lstStyle/>
                    <a:p>
                      <a:pPr indent="18415" algn="just" fontAlgn="base" hangingPunct="0">
                        <a:lnSpc>
                          <a:spcPct val="107000"/>
                        </a:lnSpc>
                        <a:spcAft>
                          <a:spcPts val="0"/>
                        </a:spcAft>
                      </a:pPr>
                      <a:r>
                        <a:rPr lang="en-US" sz="1050" i="1" dirty="0">
                          <a:solidFill>
                            <a:schemeClr val="tx1"/>
                          </a:solidFill>
                          <a:effectLst/>
                        </a:rPr>
                        <a:t>Planning</a:t>
                      </a:r>
                      <a:endParaRPr lang="it-IT" sz="105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i="1" dirty="0">
                          <a:effectLst/>
                        </a:rPr>
                        <a:t>5.00 (SD 3.47)</a:t>
                      </a:r>
                      <a:endParaRPr lang="it-IT" sz="1050" i="1"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1.72 (SD=2.04)</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1.48 (SD=1.28)</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2.82 (SD=2.91)</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a:effectLst/>
                        </a:rPr>
                        <a:t>30.33***</a:t>
                      </a:r>
                      <a:endParaRPr lang="it-IT" sz="105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tc>
                  <a:txBody>
                    <a:bodyPr/>
                    <a:lstStyle/>
                    <a:p>
                      <a:pPr algn="just" fontAlgn="base" hangingPunct="0">
                        <a:lnSpc>
                          <a:spcPct val="107000"/>
                        </a:lnSpc>
                        <a:spcAft>
                          <a:spcPts val="0"/>
                        </a:spcAft>
                      </a:pPr>
                      <a:r>
                        <a:rPr lang="en-US" sz="1050" dirty="0">
                          <a:effectLst/>
                        </a:rPr>
                        <a:t>.34</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7596" marR="37596" marT="0" marB="0"/>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081702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E l’intelligenza umana?</a:t>
            </a:r>
          </a:p>
        </p:txBody>
      </p:sp>
      <p:sp>
        <p:nvSpPr>
          <p:cNvPr id="3" name="Segnaposto contenuto 2"/>
          <p:cNvSpPr>
            <a:spLocks noGrp="1"/>
          </p:cNvSpPr>
          <p:nvPr>
            <p:ph idx="1"/>
          </p:nvPr>
        </p:nvSpPr>
        <p:spPr/>
        <p:txBody>
          <a:bodyPr/>
          <a:lstStyle/>
          <a:p>
            <a:r>
              <a:rPr lang="it-IT" dirty="0"/>
              <a:t>I </a:t>
            </a:r>
            <a:r>
              <a:rPr lang="it-IT" b="1" dirty="0">
                <a:solidFill>
                  <a:schemeClr val="accent2"/>
                </a:solidFill>
              </a:rPr>
              <a:t>nostri vecchi cervelli </a:t>
            </a:r>
            <a:r>
              <a:rPr lang="it-IT" dirty="0"/>
              <a:t>con la modernità si sono indeboliti essendo </a:t>
            </a:r>
            <a:r>
              <a:rPr lang="it-IT" b="1" dirty="0">
                <a:solidFill>
                  <a:schemeClr val="accent2"/>
                </a:solidFill>
              </a:rPr>
              <a:t>sempre più esonerati dal pensare</a:t>
            </a:r>
            <a:r>
              <a:rPr lang="it-IT" dirty="0"/>
              <a:t>, come sostiene </a:t>
            </a:r>
            <a:r>
              <a:rPr lang="it-IT" dirty="0" err="1"/>
              <a:t>Simmel</a:t>
            </a:r>
            <a:r>
              <a:rPr lang="it-IT" dirty="0"/>
              <a:t>. </a:t>
            </a:r>
          </a:p>
          <a:p>
            <a:r>
              <a:rPr lang="it-IT" dirty="0"/>
              <a:t>- es. la memoria, la capacità di far di conto, la capacità di comunicare in presenza.</a:t>
            </a:r>
          </a:p>
          <a:p>
            <a:r>
              <a:rPr lang="it-IT" dirty="0"/>
              <a:t>Nel suo saggio su </a:t>
            </a:r>
            <a:r>
              <a:rPr lang="it-IT" i="1" dirty="0"/>
              <a:t>The </a:t>
            </a:r>
            <a:r>
              <a:rPr lang="it-IT" i="1" dirty="0" err="1"/>
              <a:t>Metropoles</a:t>
            </a:r>
            <a:r>
              <a:rPr lang="it-IT" i="1" dirty="0"/>
              <a:t> and the Life of Spirit </a:t>
            </a:r>
            <a:r>
              <a:rPr lang="it-IT" dirty="0"/>
              <a:t>(1903/1995),Simmel descrive come nel mondo moderno la tecnologia incorporata negli oggetti di uso quotidiano esoneri gli individui da gesti, abilità e sforzi precedentemente richiesti. </a:t>
            </a:r>
          </a:p>
          <a:p>
            <a:r>
              <a:rPr lang="it-IT" b="1" dirty="0">
                <a:solidFill>
                  <a:schemeClr val="accent2"/>
                </a:solidFill>
              </a:rPr>
              <a:t>Mentre le cose incarnano un numero crescente di strati culturali (i social, il </a:t>
            </a:r>
            <a:r>
              <a:rPr lang="it-IT" b="1" dirty="0" err="1">
                <a:solidFill>
                  <a:schemeClr val="accent2"/>
                </a:solidFill>
              </a:rPr>
              <a:t>cloud</a:t>
            </a:r>
            <a:r>
              <a:rPr lang="it-IT" b="1" dirty="0">
                <a:solidFill>
                  <a:schemeClr val="accent2"/>
                </a:solidFill>
              </a:rPr>
              <a:t>)</a:t>
            </a:r>
            <a:r>
              <a:rPr lang="it-IT" dirty="0"/>
              <a:t>, le </a:t>
            </a:r>
            <a:r>
              <a:rPr lang="it-IT" b="1" dirty="0">
                <a:solidFill>
                  <a:schemeClr val="accent2"/>
                </a:solidFill>
              </a:rPr>
              <a:t>persone diventano sempre meno culturalmente attrezzate e capaci</a:t>
            </a:r>
            <a:r>
              <a:rPr lang="it-IT" dirty="0"/>
              <a:t> e la dissonanza che ne consegue trasforma le modalità e il significato stesso dell'esistenza e dell'esperienza. </a:t>
            </a:r>
          </a:p>
        </p:txBody>
      </p:sp>
    </p:spTree>
    <p:extLst>
      <p:ext uri="{BB962C8B-B14F-4D97-AF65-F5344CB8AC3E}">
        <p14:creationId xmlns:p14="http://schemas.microsoft.com/office/powerpoint/2010/main" val="202218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E l’intelligenza umana? 2</a:t>
            </a:r>
            <a:endParaRPr lang="it-IT" dirty="0"/>
          </a:p>
        </p:txBody>
      </p:sp>
      <p:sp>
        <p:nvSpPr>
          <p:cNvPr id="3" name="Segnaposto contenuto 2"/>
          <p:cNvSpPr>
            <a:spLocks noGrp="1"/>
          </p:cNvSpPr>
          <p:nvPr>
            <p:ph idx="1"/>
          </p:nvPr>
        </p:nvSpPr>
        <p:spPr/>
        <p:txBody>
          <a:bodyPr/>
          <a:lstStyle/>
          <a:p>
            <a:r>
              <a:rPr lang="it-IT" dirty="0"/>
              <a:t>Consideriamo, continua </a:t>
            </a:r>
            <a:r>
              <a:rPr lang="it-IT" dirty="0" err="1"/>
              <a:t>Simmel</a:t>
            </a:r>
            <a:r>
              <a:rPr lang="it-IT" dirty="0"/>
              <a:t> (1903/1995, p.54), la quantità di </a:t>
            </a:r>
            <a:r>
              <a:rPr lang="it-IT" b="1" dirty="0">
                <a:solidFill>
                  <a:schemeClr val="accent2"/>
                </a:solidFill>
              </a:rPr>
              <a:t>cultura che è stata incorporata </a:t>
            </a:r>
            <a:r>
              <a:rPr lang="it-IT" dirty="0"/>
              <a:t>negli ultimi cento anni </a:t>
            </a:r>
            <a:r>
              <a:rPr lang="it-IT" b="1" dirty="0">
                <a:solidFill>
                  <a:schemeClr val="accent2"/>
                </a:solidFill>
              </a:rPr>
              <a:t>negli oggetti</a:t>
            </a:r>
            <a:r>
              <a:rPr lang="it-IT" dirty="0">
                <a:solidFill>
                  <a:schemeClr val="tx1"/>
                </a:solidFill>
              </a:rPr>
              <a:t>, da una parte, </a:t>
            </a:r>
            <a:r>
              <a:rPr lang="it-IT" dirty="0"/>
              <a:t>e, dall’altra, nel progresso culturale </a:t>
            </a:r>
            <a:r>
              <a:rPr lang="it-IT" b="1" dirty="0">
                <a:solidFill>
                  <a:schemeClr val="accent2"/>
                </a:solidFill>
              </a:rPr>
              <a:t>degli individui </a:t>
            </a:r>
            <a:r>
              <a:rPr lang="it-IT" dirty="0"/>
              <a:t>nello stesso periodo di tempo - anche solo nelle classi superiori.</a:t>
            </a:r>
          </a:p>
          <a:p>
            <a:r>
              <a:rPr lang="it-IT" dirty="0"/>
              <a:t>Da questo confronto emerge una </a:t>
            </a:r>
            <a:r>
              <a:rPr lang="it-IT" b="1" dirty="0">
                <a:solidFill>
                  <a:schemeClr val="accent2"/>
                </a:solidFill>
              </a:rPr>
              <a:t>terrificante differenza di crescita a scapito degli individui </a:t>
            </a:r>
            <a:r>
              <a:rPr lang="it-IT" dirty="0"/>
              <a:t>e perfino un </a:t>
            </a:r>
            <a:r>
              <a:rPr lang="it-IT" b="1" dirty="0">
                <a:solidFill>
                  <a:schemeClr val="accent2"/>
                </a:solidFill>
              </a:rPr>
              <a:t>certo regresso della loro cultura </a:t>
            </a:r>
            <a:r>
              <a:rPr lang="it-IT" dirty="0"/>
              <a:t>(in termini non di educazione, ma di sensibilità e idealità) nella misura in cui l'individuo è sempre meno capace di far fronte al rigoglioso sviluppo della cultura oggettiva. </a:t>
            </a:r>
          </a:p>
          <a:p>
            <a:r>
              <a:rPr lang="it-IT" dirty="0"/>
              <a:t>Le osservazioni di </a:t>
            </a:r>
            <a:r>
              <a:rPr lang="it-IT" dirty="0" err="1"/>
              <a:t>Simmel</a:t>
            </a:r>
            <a:r>
              <a:rPr lang="it-IT" dirty="0"/>
              <a:t> sembrano essere profetiche dato che mentre costruiamo manufatti sempre più “intelligenti”, il </a:t>
            </a:r>
            <a:r>
              <a:rPr lang="it-IT" b="1" dirty="0">
                <a:solidFill>
                  <a:schemeClr val="accent2"/>
                </a:solidFill>
              </a:rPr>
              <a:t>QI umano sembra diminuire negli ultimi decenni </a:t>
            </a:r>
            <a:r>
              <a:rPr lang="it-IT" dirty="0"/>
              <a:t>(</a:t>
            </a:r>
            <a:r>
              <a:rPr lang="it-IT" dirty="0" err="1"/>
              <a:t>Pietschnig</a:t>
            </a:r>
            <a:r>
              <a:rPr lang="it-IT" dirty="0"/>
              <a:t> e </a:t>
            </a:r>
            <a:r>
              <a:rPr lang="it-IT" dirty="0" err="1"/>
              <a:t>Voracek</a:t>
            </a:r>
            <a:r>
              <a:rPr lang="it-IT" dirty="0"/>
              <a:t>, 2015). </a:t>
            </a:r>
          </a:p>
        </p:txBody>
      </p:sp>
    </p:spTree>
    <p:extLst>
      <p:ext uri="{BB962C8B-B14F-4D97-AF65-F5344CB8AC3E}">
        <p14:creationId xmlns:p14="http://schemas.microsoft.com/office/powerpoint/2010/main" val="235842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E l’intelligenza umana? 3</a:t>
            </a:r>
            <a:endParaRPr lang="it-IT" dirty="0"/>
          </a:p>
        </p:txBody>
      </p:sp>
      <p:sp>
        <p:nvSpPr>
          <p:cNvPr id="3" name="Segnaposto contenuto 2"/>
          <p:cNvSpPr>
            <a:spLocks noGrp="1"/>
          </p:cNvSpPr>
          <p:nvPr>
            <p:ph idx="1"/>
          </p:nvPr>
        </p:nvSpPr>
        <p:spPr/>
        <p:txBody>
          <a:bodyPr>
            <a:normAutofit/>
          </a:bodyPr>
          <a:lstStyle/>
          <a:p>
            <a:r>
              <a:rPr lang="it-IT" dirty="0"/>
              <a:t>Per concludere, i </a:t>
            </a:r>
            <a:r>
              <a:rPr lang="it-IT" b="1" dirty="0">
                <a:solidFill>
                  <a:schemeClr val="accent2"/>
                </a:solidFill>
              </a:rPr>
              <a:t>nostri vecchi cervelli </a:t>
            </a:r>
            <a:r>
              <a:rPr lang="it-IT" dirty="0"/>
              <a:t>nell'ultimo secolo hanno vissuto un </a:t>
            </a:r>
            <a:r>
              <a:rPr lang="it-IT" b="1" dirty="0">
                <a:solidFill>
                  <a:schemeClr val="accent2"/>
                </a:solidFill>
              </a:rPr>
              <a:t>processo di ridimensionamento</a:t>
            </a:r>
            <a:r>
              <a:rPr lang="it-IT" dirty="0"/>
              <a:t>, che, anche se recente, deve essere preso in considerazione nel quadro generale del nostro ragionamento.</a:t>
            </a:r>
          </a:p>
          <a:p>
            <a:r>
              <a:rPr lang="it-IT" dirty="0"/>
              <a:t>Anche la </a:t>
            </a:r>
            <a:r>
              <a:rPr lang="it-IT" b="1" dirty="0">
                <a:solidFill>
                  <a:schemeClr val="accent2"/>
                </a:solidFill>
              </a:rPr>
              <a:t>qualità dell’istruzione è diminuita </a:t>
            </a:r>
            <a:r>
              <a:rPr lang="it-IT" dirty="0"/>
              <a:t>per la legge dell’entropia (più include tutti gli strati sociali più il suo livello decresce)</a:t>
            </a:r>
          </a:p>
          <a:p>
            <a:pPr algn="just"/>
            <a:r>
              <a:rPr lang="it-IT" b="1" dirty="0">
                <a:solidFill>
                  <a:schemeClr val="accent2"/>
                </a:solidFill>
              </a:rPr>
              <a:t>E ciò a fronte di mezzi di comunicazione sempre più sofisticati.</a:t>
            </a:r>
          </a:p>
          <a:p>
            <a:pPr algn="just"/>
            <a:r>
              <a:rPr lang="it-IT" dirty="0"/>
              <a:t>E’ indispensabile </a:t>
            </a:r>
            <a:r>
              <a:rPr lang="it-IT" b="1" dirty="0">
                <a:solidFill>
                  <a:schemeClr val="accent2"/>
                </a:solidFill>
              </a:rPr>
              <a:t>sviluppare una cultura critica</a:t>
            </a:r>
            <a:r>
              <a:rPr lang="it-IT" dirty="0"/>
              <a:t> volta a comprendere le implicazioni sociali dei media digitali.</a:t>
            </a:r>
          </a:p>
          <a:p>
            <a:endParaRPr lang="it-IT" dirty="0"/>
          </a:p>
        </p:txBody>
      </p:sp>
    </p:spTree>
    <p:extLst>
      <p:ext uri="{BB962C8B-B14F-4D97-AF65-F5344CB8AC3E}">
        <p14:creationId xmlns:p14="http://schemas.microsoft.com/office/powerpoint/2010/main" val="162172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Diffusione e pratiche d’uso: qual è la realtà?</a:t>
            </a:r>
          </a:p>
        </p:txBody>
      </p:sp>
      <p:pic>
        <p:nvPicPr>
          <p:cNvPr id="4" name="Segnaposto contenuto 3"/>
          <p:cNvPicPr>
            <a:picLocks noGrp="1" noChangeAspect="1"/>
          </p:cNvPicPr>
          <p:nvPr>
            <p:ph idx="1"/>
          </p:nvPr>
        </p:nvPicPr>
        <p:blipFill>
          <a:blip r:embed="rId2"/>
          <a:stretch>
            <a:fillRect/>
          </a:stretch>
        </p:blipFill>
        <p:spPr>
          <a:xfrm>
            <a:off x="904776" y="1701391"/>
            <a:ext cx="7461984" cy="4593531"/>
          </a:xfrm>
          <a:prstGeom prst="rect">
            <a:avLst/>
          </a:prstGeom>
        </p:spPr>
      </p:pic>
    </p:spTree>
    <p:extLst>
      <p:ext uri="{BB962C8B-B14F-4D97-AF65-F5344CB8AC3E}">
        <p14:creationId xmlns:p14="http://schemas.microsoft.com/office/powerpoint/2010/main" val="133440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Tempo di consumo giornaliero</a:t>
            </a:r>
          </a:p>
        </p:txBody>
      </p:sp>
      <p:pic>
        <p:nvPicPr>
          <p:cNvPr id="2052" name="Picture 4" descr="Digital 2022: Time Spent Using Connected Tech Continues to ...">
            <a:extLst>
              <a:ext uri="{FF2B5EF4-FFF2-40B4-BE49-F238E27FC236}">
                <a16:creationId xmlns:a16="http://schemas.microsoft.com/office/drawing/2014/main" id="{30514A7C-8D8B-4A07-85AE-91C61F8595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529" y="1846263"/>
            <a:ext cx="7149392"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6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Key Internet Statistics in 2023 (Including Mobile) - BroadbandSearch">
            <a:extLst>
              <a:ext uri="{FF2B5EF4-FFF2-40B4-BE49-F238E27FC236}">
                <a16:creationId xmlns:a16="http://schemas.microsoft.com/office/drawing/2014/main" id="{523DE61F-5C3A-4C82-859B-FDD1D382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268" y="2062716"/>
            <a:ext cx="7004961" cy="295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85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6" name="Segnaposto contenuto 5">
            <a:extLst>
              <a:ext uri="{FF2B5EF4-FFF2-40B4-BE49-F238E27FC236}">
                <a16:creationId xmlns:a16="http://schemas.microsoft.com/office/drawing/2014/main" id="{0407C0CE-B8A2-4E80-90AA-8A258E82DCB3}"/>
              </a:ext>
            </a:extLst>
          </p:cNvPr>
          <p:cNvSpPr>
            <a:spLocks noGrp="1"/>
          </p:cNvSpPr>
          <p:nvPr>
            <p:ph idx="1"/>
          </p:nvPr>
        </p:nvSpPr>
        <p:spPr/>
        <p:txBody>
          <a:bodyPr/>
          <a:lstStyle/>
          <a:p>
            <a:endParaRPr lang="it-IT"/>
          </a:p>
        </p:txBody>
      </p:sp>
      <p:sp>
        <p:nvSpPr>
          <p:cNvPr id="7" name="AutoShape 4" descr="Top 15 Mobile App Development Trends for 2023">
            <a:extLst>
              <a:ext uri="{FF2B5EF4-FFF2-40B4-BE49-F238E27FC236}">
                <a16:creationId xmlns:a16="http://schemas.microsoft.com/office/drawing/2014/main" id="{E77DA15C-9823-48D6-9E9D-680F581756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a:extLst>
              <a:ext uri="{FF2B5EF4-FFF2-40B4-BE49-F238E27FC236}">
                <a16:creationId xmlns:a16="http://schemas.microsoft.com/office/drawing/2014/main" id="{D6761480-ACA4-42EA-8163-BE703E1E812F}"/>
              </a:ext>
            </a:extLst>
          </p:cNvPr>
          <p:cNvPicPr>
            <a:picLocks noChangeAspect="1"/>
          </p:cNvPicPr>
          <p:nvPr/>
        </p:nvPicPr>
        <p:blipFill>
          <a:blip r:embed="rId2"/>
          <a:stretch>
            <a:fillRect/>
          </a:stretch>
        </p:blipFill>
        <p:spPr>
          <a:xfrm>
            <a:off x="0" y="0"/>
            <a:ext cx="9144000" cy="7938290"/>
          </a:xfrm>
          <a:prstGeom prst="rect">
            <a:avLst/>
          </a:prstGeom>
        </p:spPr>
      </p:pic>
    </p:spTree>
    <p:extLst>
      <p:ext uri="{BB962C8B-B14F-4D97-AF65-F5344CB8AC3E}">
        <p14:creationId xmlns:p14="http://schemas.microsoft.com/office/powerpoint/2010/main" val="1544850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La penetrazione di Internet nel mondo</a:t>
            </a:r>
          </a:p>
        </p:txBody>
      </p:sp>
      <p:pic>
        <p:nvPicPr>
          <p:cNvPr id="8" name="Segnaposto contenuto 7">
            <a:extLst>
              <a:ext uri="{FF2B5EF4-FFF2-40B4-BE49-F238E27FC236}">
                <a16:creationId xmlns:a16="http://schemas.microsoft.com/office/drawing/2014/main" id="{B184A4DA-EEA0-4D94-8CB2-7AAEE0D23B60}"/>
              </a:ext>
            </a:extLst>
          </p:cNvPr>
          <p:cNvPicPr>
            <a:picLocks noGrp="1" noChangeAspect="1"/>
          </p:cNvPicPr>
          <p:nvPr>
            <p:ph idx="1"/>
          </p:nvPr>
        </p:nvPicPr>
        <p:blipFill>
          <a:blip r:embed="rId2"/>
          <a:stretch>
            <a:fillRect/>
          </a:stretch>
        </p:blipFill>
        <p:spPr>
          <a:xfrm>
            <a:off x="1392865" y="1737361"/>
            <a:ext cx="7362377" cy="3793231"/>
          </a:xfrm>
          <a:prstGeom prst="rect">
            <a:avLst/>
          </a:prstGeom>
        </p:spPr>
      </p:pic>
    </p:spTree>
    <p:extLst>
      <p:ext uri="{BB962C8B-B14F-4D97-AF65-F5344CB8AC3E}">
        <p14:creationId xmlns:p14="http://schemas.microsoft.com/office/powerpoint/2010/main" val="55431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Indice</a:t>
            </a:r>
          </a:p>
        </p:txBody>
      </p:sp>
      <p:sp>
        <p:nvSpPr>
          <p:cNvPr id="3" name="Segnaposto contenuto 2"/>
          <p:cNvSpPr>
            <a:spLocks noGrp="1"/>
          </p:cNvSpPr>
          <p:nvPr>
            <p:ph idx="1"/>
          </p:nvPr>
        </p:nvSpPr>
        <p:spPr/>
        <p:txBody>
          <a:bodyPr/>
          <a:lstStyle/>
          <a:p>
            <a:r>
              <a:rPr lang="en-US" dirty="0"/>
              <a:t>- </a:t>
            </a:r>
            <a:r>
              <a:rPr lang="en-US" dirty="0" err="1"/>
              <a:t>Quali</a:t>
            </a:r>
            <a:r>
              <a:rPr lang="en-US" dirty="0"/>
              <a:t>, </a:t>
            </a:r>
            <a:r>
              <a:rPr lang="en-US" dirty="0" err="1"/>
              <a:t>che</a:t>
            </a:r>
            <a:r>
              <a:rPr lang="en-US" dirty="0"/>
              <a:t> </a:t>
            </a:r>
            <a:r>
              <a:rPr lang="en-US" dirty="0" err="1"/>
              <a:t>cosa</a:t>
            </a:r>
            <a:r>
              <a:rPr lang="en-US" dirty="0"/>
              <a:t> </a:t>
            </a:r>
            <a:r>
              <a:rPr lang="en-US" dirty="0" err="1"/>
              <a:t>sono</a:t>
            </a:r>
            <a:r>
              <a:rPr lang="en-US" dirty="0"/>
              <a:t> e </a:t>
            </a:r>
            <a:r>
              <a:rPr lang="en-US" dirty="0" err="1"/>
              <a:t>quali</a:t>
            </a:r>
            <a:r>
              <a:rPr lang="en-US" dirty="0"/>
              <a:t> </a:t>
            </a:r>
            <a:r>
              <a:rPr lang="en-US" dirty="0" err="1"/>
              <a:t>catteristiche</a:t>
            </a:r>
            <a:r>
              <a:rPr lang="en-US" dirty="0"/>
              <a:t> </a:t>
            </a:r>
            <a:r>
              <a:rPr lang="en-US" dirty="0" err="1"/>
              <a:t>hanno</a:t>
            </a:r>
            <a:r>
              <a:rPr lang="en-US" dirty="0"/>
              <a:t> le </a:t>
            </a:r>
            <a:r>
              <a:rPr lang="en-US" dirty="0" err="1"/>
              <a:t>tecnologie</a:t>
            </a:r>
            <a:r>
              <a:rPr lang="en-US" dirty="0"/>
              <a:t> smart?</a:t>
            </a:r>
          </a:p>
          <a:p>
            <a:r>
              <a:rPr lang="en-US" dirty="0"/>
              <a:t>- </a:t>
            </a:r>
            <a:r>
              <a:rPr lang="en-US" dirty="0" err="1"/>
              <a:t>Quanto</a:t>
            </a:r>
            <a:r>
              <a:rPr lang="en-US" dirty="0"/>
              <a:t> </a:t>
            </a:r>
            <a:r>
              <a:rPr lang="en-US" dirty="0" err="1"/>
              <a:t>sono</a:t>
            </a:r>
            <a:r>
              <a:rPr lang="en-US" dirty="0"/>
              <a:t> </a:t>
            </a:r>
            <a:r>
              <a:rPr lang="en-US" dirty="0" err="1"/>
              <a:t>intelligenti</a:t>
            </a:r>
            <a:r>
              <a:rPr lang="en-US" dirty="0"/>
              <a:t> le </a:t>
            </a:r>
            <a:r>
              <a:rPr lang="en-US" dirty="0" err="1"/>
              <a:t>tecnologie</a:t>
            </a:r>
            <a:r>
              <a:rPr lang="en-US" dirty="0"/>
              <a:t> smart?</a:t>
            </a:r>
          </a:p>
          <a:p>
            <a:r>
              <a:rPr lang="en-US" dirty="0"/>
              <a:t>- Il </a:t>
            </a:r>
            <a:r>
              <a:rPr lang="en-US" dirty="0" err="1"/>
              <a:t>divario</a:t>
            </a:r>
            <a:r>
              <a:rPr lang="en-US" dirty="0"/>
              <a:t> digitale</a:t>
            </a:r>
          </a:p>
          <a:p>
            <a:r>
              <a:rPr lang="en-US" dirty="0"/>
              <a:t>- </a:t>
            </a:r>
            <a:r>
              <a:rPr lang="en-US" dirty="0" err="1"/>
              <a:t>L’inclusione</a:t>
            </a:r>
            <a:r>
              <a:rPr lang="en-US" dirty="0"/>
              <a:t> </a:t>
            </a:r>
            <a:r>
              <a:rPr lang="en-US" dirty="0" err="1"/>
              <a:t>sociale</a:t>
            </a:r>
            <a:endParaRPr lang="en-US" dirty="0"/>
          </a:p>
          <a:p>
            <a:r>
              <a:rPr lang="en-US" dirty="0"/>
              <a:t>- Le </a:t>
            </a:r>
            <a:r>
              <a:rPr lang="en-US" dirty="0" err="1"/>
              <a:t>tecnologie</a:t>
            </a:r>
            <a:r>
              <a:rPr lang="en-US" dirty="0"/>
              <a:t> smart e </a:t>
            </a:r>
            <a:r>
              <a:rPr lang="en-US" dirty="0" err="1"/>
              <a:t>cittadini</a:t>
            </a:r>
            <a:endParaRPr lang="en-US" dirty="0"/>
          </a:p>
          <a:p>
            <a:r>
              <a:rPr lang="en-US" dirty="0"/>
              <a:t>- Le </a:t>
            </a:r>
            <a:r>
              <a:rPr lang="en-US" dirty="0" err="1"/>
              <a:t>tecnologie</a:t>
            </a:r>
            <a:r>
              <a:rPr lang="en-US" dirty="0"/>
              <a:t> smart e </a:t>
            </a:r>
            <a:r>
              <a:rPr lang="en-US" dirty="0" err="1"/>
              <a:t>il</a:t>
            </a:r>
            <a:r>
              <a:rPr lang="en-US" dirty="0"/>
              <a:t> </a:t>
            </a:r>
            <a:r>
              <a:rPr lang="en-US" dirty="0" err="1"/>
              <a:t>ruolo</a:t>
            </a:r>
            <a:r>
              <a:rPr lang="en-US" dirty="0"/>
              <a:t> </a:t>
            </a:r>
            <a:r>
              <a:rPr lang="en-US" dirty="0" err="1"/>
              <a:t>dei</a:t>
            </a:r>
            <a:r>
              <a:rPr lang="en-US" dirty="0"/>
              <a:t> </a:t>
            </a:r>
            <a:r>
              <a:rPr lang="en-US" dirty="0" err="1"/>
              <a:t>cittadini</a:t>
            </a:r>
            <a:endParaRPr lang="en-US" dirty="0"/>
          </a:p>
          <a:p>
            <a:r>
              <a:rPr lang="en-US" dirty="0"/>
              <a:t>- Tre </a:t>
            </a:r>
            <a:r>
              <a:rPr lang="en-US" dirty="0" err="1"/>
              <a:t>casi</a:t>
            </a:r>
            <a:r>
              <a:rPr lang="en-US" dirty="0"/>
              <a:t> di studio</a:t>
            </a:r>
          </a:p>
          <a:p>
            <a:r>
              <a:rPr lang="en-US" dirty="0"/>
              <a:t>- E </a:t>
            </a:r>
            <a:r>
              <a:rPr lang="en-US" dirty="0" err="1"/>
              <a:t>l’analogico</a:t>
            </a:r>
            <a:r>
              <a:rPr lang="en-US" dirty="0"/>
              <a:t>?</a:t>
            </a:r>
          </a:p>
          <a:p>
            <a:endParaRPr lang="en-US" dirty="0"/>
          </a:p>
        </p:txBody>
      </p:sp>
    </p:spTree>
    <p:extLst>
      <p:ext uri="{BB962C8B-B14F-4D97-AF65-F5344CB8AC3E}">
        <p14:creationId xmlns:p14="http://schemas.microsoft.com/office/powerpoint/2010/main" val="4151479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Diffusione globale degli utilizzatori di Internet</a:t>
            </a:r>
          </a:p>
        </p:txBody>
      </p:sp>
      <p:pic>
        <p:nvPicPr>
          <p:cNvPr id="4098" name="Picture 2" descr="Digital 2023: Global Overview Report — DataReportal – Global Digital  Insights">
            <a:extLst>
              <a:ext uri="{FF2B5EF4-FFF2-40B4-BE49-F238E27FC236}">
                <a16:creationId xmlns:a16="http://schemas.microsoft.com/office/drawing/2014/main" id="{6EAB9E25-8D36-4F88-9917-11A39318AFC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18470" y="1846263"/>
            <a:ext cx="715151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57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tretch>
            <a:fillRect/>
          </a:stretch>
        </p:blipFill>
        <p:spPr>
          <a:xfrm>
            <a:off x="0" y="696687"/>
            <a:ext cx="9109604" cy="5106988"/>
          </a:xfrm>
          <a:prstGeom prst="rect">
            <a:avLst/>
          </a:prstGeom>
        </p:spPr>
      </p:pic>
    </p:spTree>
    <p:extLst>
      <p:ext uri="{BB962C8B-B14F-4D97-AF65-F5344CB8AC3E}">
        <p14:creationId xmlns:p14="http://schemas.microsoft.com/office/powerpoint/2010/main" val="1001443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Paesi con più utilizzatori di Internet</a:t>
            </a:r>
          </a:p>
        </p:txBody>
      </p:sp>
      <p:sp>
        <p:nvSpPr>
          <p:cNvPr id="5" name="Freccia in su 4"/>
          <p:cNvSpPr/>
          <p:nvPr/>
        </p:nvSpPr>
        <p:spPr>
          <a:xfrm>
            <a:off x="4749789" y="5172075"/>
            <a:ext cx="565162" cy="16859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Segnaposto contenuto 13">
            <a:extLst>
              <a:ext uri="{FF2B5EF4-FFF2-40B4-BE49-F238E27FC236}">
                <a16:creationId xmlns:a16="http://schemas.microsoft.com/office/drawing/2014/main" id="{4A2C0DAC-B278-4C52-BBDA-C6283D5F15E4}"/>
              </a:ext>
            </a:extLst>
          </p:cNvPr>
          <p:cNvPicPr>
            <a:picLocks noGrp="1" noChangeAspect="1"/>
          </p:cNvPicPr>
          <p:nvPr>
            <p:ph idx="1"/>
          </p:nvPr>
        </p:nvPicPr>
        <p:blipFill>
          <a:blip r:embed="rId2"/>
          <a:stretch>
            <a:fillRect/>
          </a:stretch>
        </p:blipFill>
        <p:spPr>
          <a:xfrm>
            <a:off x="1947695" y="1846263"/>
            <a:ext cx="5293059" cy="4022725"/>
          </a:xfrm>
          <a:prstGeom prst="rect">
            <a:avLst/>
          </a:prstGeom>
        </p:spPr>
      </p:pic>
    </p:spTree>
    <p:extLst>
      <p:ext uri="{BB962C8B-B14F-4D97-AF65-F5344CB8AC3E}">
        <p14:creationId xmlns:p14="http://schemas.microsoft.com/office/powerpoint/2010/main" val="2080462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Freccia in su 4"/>
          <p:cNvSpPr/>
          <p:nvPr/>
        </p:nvSpPr>
        <p:spPr>
          <a:xfrm>
            <a:off x="4455874" y="5027418"/>
            <a:ext cx="1006777" cy="165447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contenuto 8">
            <a:extLst>
              <a:ext uri="{FF2B5EF4-FFF2-40B4-BE49-F238E27FC236}">
                <a16:creationId xmlns:a16="http://schemas.microsoft.com/office/drawing/2014/main" id="{2AE1A8F3-2C52-463C-A5FB-86B1CB3ED54D}"/>
              </a:ext>
            </a:extLst>
          </p:cNvPr>
          <p:cNvSpPr>
            <a:spLocks noGrp="1"/>
          </p:cNvSpPr>
          <p:nvPr>
            <p:ph idx="1"/>
          </p:nvPr>
        </p:nvSpPr>
        <p:spPr/>
        <p:txBody>
          <a:bodyPr/>
          <a:lstStyle/>
          <a:p>
            <a:endParaRPr lang="it-IT"/>
          </a:p>
        </p:txBody>
      </p:sp>
      <p:pic>
        <p:nvPicPr>
          <p:cNvPr id="7170" name="Picture 2" descr="Internet Users in the World 1990 - 2023 | Percentage wise | Data Player -  YouTube">
            <a:extLst>
              <a:ext uri="{FF2B5EF4-FFF2-40B4-BE49-F238E27FC236}">
                <a16:creationId xmlns:a16="http://schemas.microsoft.com/office/drawing/2014/main" id="{7CEC6C50-BA79-46F8-ABD7-64D4EBCEA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45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Divario digitale</a:t>
            </a:r>
          </a:p>
        </p:txBody>
      </p:sp>
      <p:sp>
        <p:nvSpPr>
          <p:cNvPr id="3" name="Segnaposto contenuto 2"/>
          <p:cNvSpPr>
            <a:spLocks noGrp="1"/>
          </p:cNvSpPr>
          <p:nvPr>
            <p:ph idx="1"/>
          </p:nvPr>
        </p:nvSpPr>
        <p:spPr>
          <a:xfrm>
            <a:off x="822960" y="1845734"/>
            <a:ext cx="4238898" cy="4023360"/>
          </a:xfrm>
        </p:spPr>
        <p:txBody>
          <a:bodyPr>
            <a:normAutofit fontScale="85000" lnSpcReduction="10000"/>
          </a:bodyPr>
          <a:lstStyle/>
          <a:p>
            <a:pPr algn="just"/>
            <a:r>
              <a:rPr lang="it-IT" b="1" dirty="0">
                <a:solidFill>
                  <a:schemeClr val="accent2"/>
                </a:solidFill>
              </a:rPr>
              <a:t>Forma di disuguaglianza sociale </a:t>
            </a:r>
            <a:r>
              <a:rPr lang="it-IT" dirty="0"/>
              <a:t>che riguarda l’accesso alle nuove tecnologie di comunicazione e, in particolare, a Internet (</a:t>
            </a:r>
            <a:r>
              <a:rPr lang="it-IT" i="1" dirty="0" err="1"/>
              <a:t>haves</a:t>
            </a:r>
            <a:r>
              <a:rPr lang="it-IT" dirty="0"/>
              <a:t>/</a:t>
            </a:r>
            <a:r>
              <a:rPr lang="it-IT" i="1" dirty="0" err="1"/>
              <a:t>have</a:t>
            </a:r>
            <a:r>
              <a:rPr lang="it-IT" i="1" dirty="0"/>
              <a:t> </a:t>
            </a:r>
            <a:r>
              <a:rPr lang="it-IT" i="1" dirty="0" err="1"/>
              <a:t>nots</a:t>
            </a:r>
            <a:r>
              <a:rPr lang="it-IT" dirty="0"/>
              <a:t>)</a:t>
            </a:r>
          </a:p>
          <a:p>
            <a:pPr algn="just"/>
            <a:endParaRPr lang="it-IT" dirty="0"/>
          </a:p>
          <a:p>
            <a:pPr algn="just"/>
            <a:r>
              <a:rPr lang="it-IT" dirty="0"/>
              <a:t>Alcuni gruppi di individui </a:t>
            </a:r>
            <a:r>
              <a:rPr lang="it-IT" b="1" dirty="0">
                <a:solidFill>
                  <a:schemeClr val="accent2"/>
                </a:solidFill>
              </a:rPr>
              <a:t>partecipano</a:t>
            </a:r>
            <a:r>
              <a:rPr lang="it-IT" dirty="0"/>
              <a:t> maggiormente alla società dell’informazione, sfruttandone i vantaggi, mentre altre categorie non ne usufruiscono</a:t>
            </a:r>
          </a:p>
          <a:p>
            <a:pPr algn="just"/>
            <a:endParaRPr lang="it-IT" dirty="0"/>
          </a:p>
          <a:p>
            <a:pPr algn="just"/>
            <a:r>
              <a:rPr lang="it-IT" dirty="0"/>
              <a:t>Le tecnologie </a:t>
            </a:r>
            <a:r>
              <a:rPr lang="it-IT" b="1" dirty="0" err="1">
                <a:solidFill>
                  <a:schemeClr val="accent2"/>
                </a:solidFill>
              </a:rPr>
              <a:t>smart</a:t>
            </a:r>
            <a:r>
              <a:rPr lang="it-IT" b="1" dirty="0">
                <a:solidFill>
                  <a:schemeClr val="accent2"/>
                </a:solidFill>
              </a:rPr>
              <a:t> </a:t>
            </a:r>
            <a:r>
              <a:rPr lang="it-IT" dirty="0"/>
              <a:t>possono favorire una migliore distribuzione dell’informazione e delle conoscenze, ma possono anche </a:t>
            </a:r>
            <a:r>
              <a:rPr lang="it-IT" b="1" dirty="0">
                <a:solidFill>
                  <a:schemeClr val="accent2"/>
                </a:solidFill>
              </a:rPr>
              <a:t>acuire le disuguaglianze già esistenti o crearne di nuove</a:t>
            </a:r>
          </a:p>
        </p:txBody>
      </p:sp>
      <p:pic>
        <p:nvPicPr>
          <p:cNvPr id="21506" name="Picture 2" descr="http://images.famigliacristiana.it/2015/1/digital3_11961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376" r="13581"/>
          <a:stretch/>
        </p:blipFill>
        <p:spPr bwMode="auto">
          <a:xfrm>
            <a:off x="5607294" y="2034514"/>
            <a:ext cx="3424620" cy="417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90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Il divario tecnologico in Italia </a:t>
            </a:r>
          </a:p>
        </p:txBody>
      </p:sp>
      <p:sp>
        <p:nvSpPr>
          <p:cNvPr id="3" name="Segnaposto contenuto 2"/>
          <p:cNvSpPr>
            <a:spLocks noGrp="1"/>
          </p:cNvSpPr>
          <p:nvPr>
            <p:ph idx="1"/>
          </p:nvPr>
        </p:nvSpPr>
        <p:spPr/>
        <p:txBody>
          <a:bodyPr>
            <a:normAutofit fontScale="85000" lnSpcReduction="10000"/>
          </a:bodyPr>
          <a:lstStyle/>
          <a:p>
            <a:pPr algn="just"/>
            <a:r>
              <a:rPr lang="it-IT" dirty="0"/>
              <a:t>La disponibilità nelle famiglie di una connessione a banda larga presenta una sensibile </a:t>
            </a:r>
            <a:r>
              <a:rPr lang="it-IT" b="1" dirty="0">
                <a:solidFill>
                  <a:schemeClr val="accent2"/>
                </a:solidFill>
              </a:rPr>
              <a:t>variabilità territoriale</a:t>
            </a:r>
            <a:r>
              <a:rPr lang="it-IT" dirty="0"/>
              <a:t>.</a:t>
            </a:r>
          </a:p>
          <a:p>
            <a:pPr algn="just"/>
            <a:r>
              <a:rPr lang="it-IT" dirty="0"/>
              <a:t>Regioni del Centro-Nord: il 65,4 % delle famiglie dispone di una connessione veloce</a:t>
            </a:r>
          </a:p>
          <a:p>
            <a:pPr algn="just"/>
            <a:r>
              <a:rPr lang="it-IT" dirty="0"/>
              <a:t>Regioni del Mezzogiorno: il 57,0% delle famiglie dispone di un accesso alla rete mediante banda larga </a:t>
            </a:r>
          </a:p>
          <a:p>
            <a:pPr algn="just"/>
            <a:r>
              <a:rPr lang="it-IT" b="1" dirty="0">
                <a:solidFill>
                  <a:schemeClr val="accent2"/>
                </a:solidFill>
              </a:rPr>
              <a:t>Tra le famiglie si osserva un forte divario tecnologico da ricondurre a fattori di tipo generazionale, culturale ed economico. </a:t>
            </a:r>
          </a:p>
          <a:p>
            <a:pPr algn="just"/>
            <a:r>
              <a:rPr lang="it-IT" dirty="0">
                <a:solidFill>
                  <a:schemeClr val="tx1"/>
                </a:solidFill>
              </a:rPr>
              <a:t>Tra</a:t>
            </a:r>
            <a:r>
              <a:rPr lang="it-IT" b="1" dirty="0">
                <a:solidFill>
                  <a:schemeClr val="accent2"/>
                </a:solidFill>
              </a:rPr>
              <a:t> </a:t>
            </a:r>
            <a:r>
              <a:rPr lang="it-IT" dirty="0"/>
              <a:t>le famiglie costituite da sole persone di 65 anni e più appena il 15,6 % dispone di una connessione a banda larga, mentre tra le famiglie con almeno un minorenne la quota sale all’87,2 %. </a:t>
            </a:r>
          </a:p>
          <a:p>
            <a:pPr algn="just"/>
            <a:r>
              <a:rPr lang="it-IT" dirty="0"/>
              <a:t>Le differenze territoriali permangono anche a parità di tipologia familiare: ad esempio, nel Centro-Nord il 90,8 % delle famiglie con almeno un minorenne possiedono un accesso a banda larga, mentre nel Mezzogiorno la quota scende all’80,7 %.</a:t>
            </a:r>
          </a:p>
        </p:txBody>
      </p:sp>
    </p:spTree>
    <p:extLst>
      <p:ext uri="{BB962C8B-B14F-4D97-AF65-F5344CB8AC3E}">
        <p14:creationId xmlns:p14="http://schemas.microsoft.com/office/powerpoint/2010/main" val="309919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Il divario tecnologico</a:t>
            </a:r>
          </a:p>
        </p:txBody>
      </p:sp>
      <p:sp>
        <p:nvSpPr>
          <p:cNvPr id="3" name="Segnaposto contenuto 2"/>
          <p:cNvSpPr>
            <a:spLocks noGrp="1"/>
          </p:cNvSpPr>
          <p:nvPr>
            <p:ph idx="1"/>
          </p:nvPr>
        </p:nvSpPr>
        <p:spPr>
          <a:xfrm>
            <a:off x="822959" y="1845735"/>
            <a:ext cx="7543801" cy="1975494"/>
          </a:xfrm>
        </p:spPr>
        <p:txBody>
          <a:bodyPr numCol="2">
            <a:noAutofit/>
          </a:bodyPr>
          <a:lstStyle/>
          <a:p>
            <a:pPr>
              <a:lnSpc>
                <a:spcPct val="100000"/>
              </a:lnSpc>
            </a:pPr>
            <a:r>
              <a:rPr lang="it-IT" sz="1800" b="1" dirty="0">
                <a:solidFill>
                  <a:schemeClr val="accent2"/>
                </a:solidFill>
              </a:rPr>
              <a:t>Termine polisemico</a:t>
            </a:r>
            <a:r>
              <a:rPr lang="it-IT" sz="1800" dirty="0"/>
              <a:t>:</a:t>
            </a:r>
          </a:p>
          <a:p>
            <a:pPr lvl="1">
              <a:lnSpc>
                <a:spcPct val="100000"/>
              </a:lnSpc>
              <a:buFont typeface="Wingdings" panose="05000000000000000000" pitchFamily="2" charset="2"/>
              <a:buChar char="§"/>
            </a:pPr>
            <a:r>
              <a:rPr lang="it-IT" dirty="0"/>
              <a:t>Disponibilità di informazioni</a:t>
            </a:r>
          </a:p>
          <a:p>
            <a:pPr lvl="1">
              <a:lnSpc>
                <a:spcPct val="100000"/>
              </a:lnSpc>
              <a:buFont typeface="Wingdings" panose="05000000000000000000" pitchFamily="2" charset="2"/>
              <a:buChar char="§"/>
            </a:pPr>
            <a:r>
              <a:rPr lang="it-IT" dirty="0"/>
              <a:t>Qualità dei mezzi tecnici in dotazione (computer, modem, connessione)</a:t>
            </a:r>
          </a:p>
          <a:p>
            <a:pPr lvl="1">
              <a:lnSpc>
                <a:spcPct val="100000"/>
              </a:lnSpc>
              <a:buFont typeface="Wingdings" panose="05000000000000000000" pitchFamily="2" charset="2"/>
              <a:buChar char="§"/>
            </a:pPr>
            <a:r>
              <a:rPr lang="it-IT" dirty="0"/>
              <a:t>Capacità d’uso della tecnologia</a:t>
            </a:r>
          </a:p>
          <a:p>
            <a:pPr lvl="1">
              <a:lnSpc>
                <a:spcPct val="100000"/>
              </a:lnSpc>
              <a:buFont typeface="Wingdings" panose="05000000000000000000" pitchFamily="2" charset="2"/>
              <a:buChar char="§"/>
            </a:pPr>
            <a:endParaRPr lang="it-IT" dirty="0"/>
          </a:p>
          <a:p>
            <a:pPr lvl="1">
              <a:lnSpc>
                <a:spcPct val="100000"/>
              </a:lnSpc>
              <a:buFont typeface="Wingdings" panose="05000000000000000000" pitchFamily="2" charset="2"/>
              <a:buChar char="§"/>
            </a:pPr>
            <a:endParaRPr lang="it-IT" dirty="0"/>
          </a:p>
          <a:p>
            <a:pPr marL="0" indent="0">
              <a:lnSpc>
                <a:spcPct val="100000"/>
              </a:lnSpc>
              <a:buNone/>
            </a:pPr>
            <a:r>
              <a:rPr lang="it-IT" sz="1800" dirty="0"/>
              <a:t>Fattori cruciali:</a:t>
            </a:r>
          </a:p>
          <a:p>
            <a:pPr marL="457200" indent="-457200">
              <a:lnSpc>
                <a:spcPct val="100000"/>
              </a:lnSpc>
              <a:buFont typeface="+mj-lt"/>
              <a:buAutoNum type="arabicPeriod"/>
            </a:pPr>
            <a:r>
              <a:rPr lang="it-IT" sz="1400" b="1" dirty="0">
                <a:solidFill>
                  <a:schemeClr val="accent2"/>
                </a:solidFill>
              </a:rPr>
              <a:t>Età (-) </a:t>
            </a:r>
          </a:p>
          <a:p>
            <a:pPr marL="457200" indent="-457200">
              <a:lnSpc>
                <a:spcPct val="100000"/>
              </a:lnSpc>
              <a:buFont typeface="+mj-lt"/>
              <a:buAutoNum type="arabicPeriod"/>
            </a:pPr>
            <a:r>
              <a:rPr lang="it-IT" sz="1400" b="1" dirty="0">
                <a:solidFill>
                  <a:schemeClr val="accent2"/>
                </a:solidFill>
              </a:rPr>
              <a:t>Genere (M&gt;F)</a:t>
            </a:r>
          </a:p>
          <a:p>
            <a:pPr marL="457200" indent="-457200">
              <a:lnSpc>
                <a:spcPct val="100000"/>
              </a:lnSpc>
              <a:buFont typeface="+mj-lt"/>
              <a:buAutoNum type="arabicPeriod"/>
            </a:pPr>
            <a:r>
              <a:rPr lang="it-IT" sz="1400" b="1" dirty="0">
                <a:solidFill>
                  <a:schemeClr val="accent2"/>
                </a:solidFill>
              </a:rPr>
              <a:t>Reddito (+)</a:t>
            </a:r>
          </a:p>
          <a:p>
            <a:pPr marL="457200" indent="-457200">
              <a:lnSpc>
                <a:spcPct val="100000"/>
              </a:lnSpc>
              <a:buFont typeface="+mj-lt"/>
              <a:buAutoNum type="arabicPeriod"/>
            </a:pPr>
            <a:r>
              <a:rPr lang="it-IT" sz="1400" b="1" dirty="0">
                <a:solidFill>
                  <a:schemeClr val="accent2"/>
                </a:solidFill>
              </a:rPr>
              <a:t>Istruzione (+) </a:t>
            </a:r>
          </a:p>
          <a:p>
            <a:pPr marL="457200" indent="-457200">
              <a:lnSpc>
                <a:spcPct val="100000"/>
              </a:lnSpc>
              <a:buFont typeface="+mj-lt"/>
              <a:buAutoNum type="arabicPeriod"/>
            </a:pPr>
            <a:endParaRPr lang="it-IT" sz="1050" b="1" dirty="0">
              <a:solidFill>
                <a:schemeClr val="accent2"/>
              </a:solidFill>
            </a:endParaRPr>
          </a:p>
          <a:p>
            <a:pPr marL="0" indent="0">
              <a:lnSpc>
                <a:spcPct val="100000"/>
              </a:lnSpc>
              <a:buNone/>
            </a:pPr>
            <a:endParaRPr lang="it-IT" sz="800" dirty="0"/>
          </a:p>
        </p:txBody>
      </p:sp>
      <p:pic>
        <p:nvPicPr>
          <p:cNvPr id="4" name="Picture 2" descr="http://blog.atomicmedia.it/wp-content/uploads/2015/10/User-Generated-Content.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85"/>
          <a:stretch/>
        </p:blipFill>
        <p:spPr bwMode="auto">
          <a:xfrm>
            <a:off x="895695" y="4772519"/>
            <a:ext cx="7398327" cy="232100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62295" y="4137581"/>
            <a:ext cx="8465126" cy="923330"/>
          </a:xfrm>
          <a:prstGeom prst="rect">
            <a:avLst/>
          </a:prstGeom>
          <a:noFill/>
        </p:spPr>
        <p:txBody>
          <a:bodyPr wrap="square" rtlCol="0">
            <a:spAutoFit/>
          </a:bodyPr>
          <a:lstStyle/>
          <a:p>
            <a:r>
              <a:rPr lang="it-IT" dirty="0"/>
              <a:t>Nello studio di una tecnologia sociale bisogna tener conto di una serie di fattori, come le </a:t>
            </a:r>
            <a:r>
              <a:rPr lang="it-IT" b="1" dirty="0">
                <a:solidFill>
                  <a:schemeClr val="accent2"/>
                </a:solidFill>
              </a:rPr>
              <a:t>risorse economiche, sociali e relazionali </a:t>
            </a:r>
            <a:r>
              <a:rPr lang="it-IT" dirty="0"/>
              <a:t>(oltre che la mera disponibilità fisica di computer</a:t>
            </a:r>
          </a:p>
        </p:txBody>
      </p:sp>
    </p:spTree>
    <p:extLst>
      <p:ext uri="{BB962C8B-B14F-4D97-AF65-F5344CB8AC3E}">
        <p14:creationId xmlns:p14="http://schemas.microsoft.com/office/powerpoint/2010/main" val="3991496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Il divario digitale</a:t>
            </a:r>
          </a:p>
        </p:txBody>
      </p:sp>
      <p:sp>
        <p:nvSpPr>
          <p:cNvPr id="3" name="Segnaposto contenuto 2"/>
          <p:cNvSpPr>
            <a:spLocks noGrp="1"/>
          </p:cNvSpPr>
          <p:nvPr>
            <p:ph idx="1"/>
          </p:nvPr>
        </p:nvSpPr>
        <p:spPr>
          <a:xfrm>
            <a:off x="822960" y="1845734"/>
            <a:ext cx="4380272" cy="4023360"/>
          </a:xfrm>
        </p:spPr>
        <p:txBody>
          <a:bodyPr/>
          <a:lstStyle/>
          <a:p>
            <a:r>
              <a:rPr lang="it-IT" b="1" dirty="0" err="1">
                <a:solidFill>
                  <a:schemeClr val="accent2"/>
                </a:solidFill>
              </a:rPr>
              <a:t>Heavy</a:t>
            </a:r>
            <a:r>
              <a:rPr lang="it-IT" b="1" dirty="0">
                <a:solidFill>
                  <a:schemeClr val="accent2"/>
                </a:solidFill>
              </a:rPr>
              <a:t> </a:t>
            </a:r>
            <a:r>
              <a:rPr lang="it-IT" b="1" dirty="0" err="1">
                <a:solidFill>
                  <a:schemeClr val="accent2"/>
                </a:solidFill>
              </a:rPr>
              <a:t>users</a:t>
            </a:r>
            <a:r>
              <a:rPr lang="it-IT" dirty="0"/>
              <a:t>: sono soprattutto individui fino ai 44 anni, con livello di istruzione e di reddito medio-alto (impiegati, quadri dirigenti o studenti) </a:t>
            </a:r>
          </a:p>
          <a:p>
            <a:r>
              <a:rPr lang="it-IT" b="1" dirty="0">
                <a:solidFill>
                  <a:schemeClr val="accent2"/>
                </a:solidFill>
              </a:rPr>
              <a:t>Medium/light </a:t>
            </a:r>
            <a:r>
              <a:rPr lang="it-IT" b="1" dirty="0" err="1">
                <a:solidFill>
                  <a:schemeClr val="accent2"/>
                </a:solidFill>
              </a:rPr>
              <a:t>users</a:t>
            </a:r>
            <a:r>
              <a:rPr lang="it-IT" dirty="0"/>
              <a:t>: sono soprattutto individui fino ai 54 anni, con livello di istruzione e di reddito medio basso (operai, impiegati, commercianti) </a:t>
            </a:r>
          </a:p>
          <a:p>
            <a:r>
              <a:rPr lang="it-IT" b="1" dirty="0">
                <a:solidFill>
                  <a:schemeClr val="accent2"/>
                </a:solidFill>
              </a:rPr>
              <a:t>No </a:t>
            </a:r>
            <a:r>
              <a:rPr lang="it-IT" b="1" dirty="0" err="1">
                <a:solidFill>
                  <a:schemeClr val="accent2"/>
                </a:solidFill>
              </a:rPr>
              <a:t>users</a:t>
            </a:r>
            <a:r>
              <a:rPr lang="it-IT" dirty="0"/>
              <a:t>: sono soprattutto individui con più di 55 anni, con livello di istruzione e di reddito basso (casalinghe, pensionati, residenti nel sud Italia)</a:t>
            </a:r>
          </a:p>
        </p:txBody>
      </p:sp>
      <p:pic>
        <p:nvPicPr>
          <p:cNvPr id="22530" name="Picture 2" descr="http://images.indianexpress.com/2014/04/internet-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742" r="20291"/>
          <a:stretch/>
        </p:blipFill>
        <p:spPr bwMode="auto">
          <a:xfrm>
            <a:off x="5392011" y="2627179"/>
            <a:ext cx="361040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11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lstStyle/>
          <a:p>
            <a:pPr algn="ctr"/>
            <a:r>
              <a:rPr lang="it-IT" b="1" dirty="0">
                <a:solidFill>
                  <a:schemeClr val="accent2"/>
                </a:solidFill>
              </a:rPr>
              <a:t>Il divario tecnologico in prospettiva</a:t>
            </a:r>
          </a:p>
        </p:txBody>
      </p:sp>
      <p:sp>
        <p:nvSpPr>
          <p:cNvPr id="3" name="Segnaposto contenuto 2"/>
          <p:cNvSpPr>
            <a:spLocks noGrp="1"/>
          </p:cNvSpPr>
          <p:nvPr>
            <p:ph idx="1"/>
          </p:nvPr>
        </p:nvSpPr>
        <p:spPr>
          <a:xfrm>
            <a:off x="822959" y="1845734"/>
            <a:ext cx="7543801" cy="2401801"/>
          </a:xfrm>
        </p:spPr>
        <p:txBody>
          <a:bodyPr>
            <a:normAutofit fontScale="85000" lnSpcReduction="10000"/>
          </a:bodyPr>
          <a:lstStyle/>
          <a:p>
            <a:r>
              <a:rPr lang="it-IT" dirty="0"/>
              <a:t>Due ipotesi sul futuro:</a:t>
            </a:r>
          </a:p>
          <a:p>
            <a:r>
              <a:rPr lang="it-IT" b="1" dirty="0">
                <a:solidFill>
                  <a:schemeClr val="accent2"/>
                </a:solidFill>
              </a:rPr>
              <a:t>Normalizzazione: </a:t>
            </a:r>
            <a:r>
              <a:rPr lang="it-IT" dirty="0"/>
              <a:t>il DT è un fenomeno transitorio destinato ad essere riassorbito col tempo </a:t>
            </a:r>
            <a:r>
              <a:rPr lang="it-IT" dirty="0">
                <a:sym typeface="Wingdings" panose="05000000000000000000" pitchFamily="2" charset="2"/>
              </a:rPr>
              <a:t> </a:t>
            </a:r>
            <a:r>
              <a:rPr lang="it-IT" b="1" dirty="0">
                <a:solidFill>
                  <a:schemeClr val="accent2"/>
                </a:solidFill>
                <a:sym typeface="Wingdings" panose="05000000000000000000" pitchFamily="2" charset="2"/>
              </a:rPr>
              <a:t>progressivo livellamento </a:t>
            </a:r>
            <a:r>
              <a:rPr lang="it-IT" dirty="0">
                <a:sym typeface="Wingdings" panose="05000000000000000000" pitchFamily="2" charset="2"/>
              </a:rPr>
              <a:t>delle differenze in termini di accesso </a:t>
            </a:r>
          </a:p>
          <a:p>
            <a:endParaRPr lang="it-IT" dirty="0"/>
          </a:p>
          <a:p>
            <a:r>
              <a:rPr lang="it-IT" b="1" dirty="0">
                <a:solidFill>
                  <a:schemeClr val="accent2"/>
                </a:solidFill>
              </a:rPr>
              <a:t>Stratificazione:</a:t>
            </a:r>
            <a:r>
              <a:rPr lang="it-IT" dirty="0"/>
              <a:t> le </a:t>
            </a:r>
            <a:r>
              <a:rPr lang="it-IT" b="1" dirty="0">
                <a:solidFill>
                  <a:schemeClr val="accent2"/>
                </a:solidFill>
              </a:rPr>
              <a:t>disuguaglianze </a:t>
            </a:r>
            <a:r>
              <a:rPr lang="it-IT" dirty="0"/>
              <a:t>nate con internet si vanno a sommare a quelle già esistenti, </a:t>
            </a:r>
            <a:r>
              <a:rPr lang="it-IT" b="1" dirty="0">
                <a:solidFill>
                  <a:schemeClr val="accent2"/>
                </a:solidFill>
              </a:rPr>
              <a:t>rinforzandosi</a:t>
            </a:r>
            <a:r>
              <a:rPr lang="it-IT" dirty="0"/>
              <a:t> in un circolo vizioso </a:t>
            </a:r>
            <a:r>
              <a:rPr lang="it-IT" dirty="0">
                <a:sym typeface="Wingdings" panose="05000000000000000000" pitchFamily="2" charset="2"/>
              </a:rPr>
              <a:t>(</a:t>
            </a:r>
            <a:r>
              <a:rPr lang="it-IT" b="1" dirty="0">
                <a:solidFill>
                  <a:schemeClr val="accent2"/>
                </a:solidFill>
                <a:sym typeface="Wingdings" panose="05000000000000000000" pitchFamily="2" charset="2"/>
              </a:rPr>
              <a:t>Effetto S. Matteo</a:t>
            </a:r>
            <a:r>
              <a:rPr lang="it-IT" dirty="0">
                <a:sym typeface="Wingdings" panose="05000000000000000000" pitchFamily="2" charset="2"/>
              </a:rPr>
              <a:t>)</a:t>
            </a:r>
            <a:r>
              <a:rPr lang="it-IT" dirty="0"/>
              <a:t> </a:t>
            </a:r>
            <a:r>
              <a:rPr lang="it-IT" dirty="0">
                <a:sym typeface="Wingdings" panose="05000000000000000000" pitchFamily="2" charset="2"/>
              </a:rPr>
              <a:t> il divario in termini di accesso andrà ad inserirsi in una struttura sociale già polarizzata</a:t>
            </a:r>
            <a:endParaRPr lang="it-IT" dirty="0"/>
          </a:p>
        </p:txBody>
      </p:sp>
      <p:cxnSp>
        <p:nvCxnSpPr>
          <p:cNvPr id="11" name="Connettore 2 10"/>
          <p:cNvCxnSpPr/>
          <p:nvPr/>
        </p:nvCxnSpPr>
        <p:spPr>
          <a:xfrm>
            <a:off x="1454727" y="5868265"/>
            <a:ext cx="506037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2 14"/>
          <p:cNvCxnSpPr/>
          <p:nvPr/>
        </p:nvCxnSpPr>
        <p:spPr>
          <a:xfrm flipV="1">
            <a:off x="1454727" y="4073236"/>
            <a:ext cx="0" cy="17872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722" y="4241958"/>
            <a:ext cx="4758857" cy="1604660"/>
          </a:xfrm>
          <a:prstGeom prst="rect">
            <a:avLst/>
          </a:prstGeom>
        </p:spPr>
      </p:pic>
      <p:sp>
        <p:nvSpPr>
          <p:cNvPr id="23" name="CasellaDiTesto 22"/>
          <p:cNvSpPr txBox="1"/>
          <p:nvPr/>
        </p:nvSpPr>
        <p:spPr>
          <a:xfrm>
            <a:off x="1514722" y="6010275"/>
            <a:ext cx="5429003" cy="276999"/>
          </a:xfrm>
          <a:prstGeom prst="rect">
            <a:avLst/>
          </a:prstGeom>
          <a:noFill/>
        </p:spPr>
        <p:txBody>
          <a:bodyPr wrap="square" rtlCol="0">
            <a:spAutoFit/>
          </a:bodyPr>
          <a:lstStyle/>
          <a:p>
            <a:r>
              <a:rPr lang="it-IT" sz="1200" dirty="0"/>
              <a:t>Normalizzazione                                           Stratificazione</a:t>
            </a:r>
          </a:p>
        </p:txBody>
      </p:sp>
    </p:spTree>
    <p:extLst>
      <p:ext uri="{BB962C8B-B14F-4D97-AF65-F5344CB8AC3E}">
        <p14:creationId xmlns:p14="http://schemas.microsoft.com/office/powerpoint/2010/main" val="3555532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267353"/>
            <a:ext cx="7543800" cy="1450757"/>
          </a:xfrm>
        </p:spPr>
        <p:txBody>
          <a:bodyPr/>
          <a:lstStyle/>
          <a:p>
            <a:pPr algn="ctr"/>
            <a:r>
              <a:rPr lang="it-IT" b="1" dirty="0">
                <a:solidFill>
                  <a:schemeClr val="accent2"/>
                </a:solidFill>
              </a:rPr>
              <a:t>Digital </a:t>
            </a:r>
            <a:r>
              <a:rPr lang="it-IT" b="1" dirty="0" err="1">
                <a:solidFill>
                  <a:schemeClr val="accent2"/>
                </a:solidFill>
              </a:rPr>
              <a:t>literacy</a:t>
            </a:r>
            <a:endParaRPr lang="it-IT" b="1" dirty="0">
              <a:solidFill>
                <a:schemeClr val="accent2"/>
              </a:solidFill>
            </a:endParaRPr>
          </a:p>
        </p:txBody>
      </p:sp>
      <p:sp>
        <p:nvSpPr>
          <p:cNvPr id="3" name="Segnaposto contenuto 2"/>
          <p:cNvSpPr>
            <a:spLocks noGrp="1"/>
          </p:cNvSpPr>
          <p:nvPr>
            <p:ph idx="1"/>
          </p:nvPr>
        </p:nvSpPr>
        <p:spPr>
          <a:xfrm>
            <a:off x="822960" y="1845734"/>
            <a:ext cx="5505652" cy="4023360"/>
          </a:xfrm>
        </p:spPr>
        <p:txBody>
          <a:bodyPr/>
          <a:lstStyle/>
          <a:p>
            <a:pPr algn="just"/>
            <a:r>
              <a:rPr lang="it-IT" dirty="0"/>
              <a:t>Con l’accesso fisico a Internet, tuttavia, le disuguaglianze non spariscono. </a:t>
            </a:r>
          </a:p>
          <a:p>
            <a:pPr algn="just"/>
            <a:r>
              <a:rPr lang="it-IT" b="1" dirty="0">
                <a:solidFill>
                  <a:schemeClr val="accent2"/>
                </a:solidFill>
              </a:rPr>
              <a:t>Digital </a:t>
            </a:r>
            <a:r>
              <a:rPr lang="it-IT" b="1" dirty="0" err="1">
                <a:solidFill>
                  <a:schemeClr val="accent2"/>
                </a:solidFill>
              </a:rPr>
              <a:t>literacy</a:t>
            </a:r>
            <a:r>
              <a:rPr lang="it-IT" b="1" dirty="0">
                <a:solidFill>
                  <a:schemeClr val="accent2"/>
                </a:solidFill>
              </a:rPr>
              <a:t> </a:t>
            </a:r>
            <a:r>
              <a:rPr lang="it-IT" dirty="0">
                <a:solidFill>
                  <a:schemeClr val="tx1"/>
                </a:solidFill>
              </a:rPr>
              <a:t>(</a:t>
            </a:r>
            <a:r>
              <a:rPr lang="it-IT" dirty="0" err="1">
                <a:solidFill>
                  <a:schemeClr val="tx1"/>
                </a:solidFill>
              </a:rPr>
              <a:t>Gilster</a:t>
            </a:r>
            <a:r>
              <a:rPr lang="it-IT" dirty="0">
                <a:solidFill>
                  <a:schemeClr val="tx1"/>
                </a:solidFill>
              </a:rPr>
              <a:t>, 1997): abilità di comprendere e usare informazioni provenienti da diverse risorse digitali </a:t>
            </a:r>
          </a:p>
          <a:p>
            <a:pPr algn="just"/>
            <a:r>
              <a:rPr lang="it-IT" dirty="0"/>
              <a:t>«La conoscenza, l’attitudine e l’abilità degli individui nell’utilizzare in modo appropriato i </a:t>
            </a:r>
            <a:r>
              <a:rPr lang="it-IT" dirty="0" err="1"/>
              <a:t>tool</a:t>
            </a:r>
            <a:r>
              <a:rPr lang="it-IT" dirty="0"/>
              <a:t> e le attrezzature digitali per identificare, avere accesso, gestire, integrare, valutare, analizzare e sintetizzare le risorse digitali, costruire nuova conoscenza, creare espressioni di vita al fine di permettere azioni sociali costruttive e riflettere su questi processi» (Martin &amp; </a:t>
            </a:r>
            <a:r>
              <a:rPr lang="it-IT" dirty="0" err="1"/>
              <a:t>Madigan</a:t>
            </a:r>
            <a:r>
              <a:rPr lang="it-IT" dirty="0"/>
              <a:t>, 2006:255) </a:t>
            </a:r>
          </a:p>
        </p:txBody>
      </p:sp>
      <p:pic>
        <p:nvPicPr>
          <p:cNvPr id="4" name="Immagine 3"/>
          <p:cNvPicPr>
            <a:picLocks noChangeAspect="1"/>
          </p:cNvPicPr>
          <p:nvPr/>
        </p:nvPicPr>
        <p:blipFill>
          <a:blip r:embed="rId2"/>
          <a:stretch>
            <a:fillRect/>
          </a:stretch>
        </p:blipFill>
        <p:spPr>
          <a:xfrm>
            <a:off x="6689559" y="2200196"/>
            <a:ext cx="2254718" cy="3314436"/>
          </a:xfrm>
          <a:prstGeom prst="rect">
            <a:avLst/>
          </a:prstGeom>
        </p:spPr>
      </p:pic>
    </p:spTree>
    <p:extLst>
      <p:ext uri="{BB962C8B-B14F-4D97-AF65-F5344CB8AC3E}">
        <p14:creationId xmlns:p14="http://schemas.microsoft.com/office/powerpoint/2010/main" val="363756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lstStyle/>
          <a:p>
            <a:pPr algn="ctr"/>
            <a:r>
              <a:rPr lang="it-IT" b="1" dirty="0">
                <a:solidFill>
                  <a:schemeClr val="accent2"/>
                </a:solidFill>
              </a:rPr>
              <a:t>Quali sono le tecnologie </a:t>
            </a:r>
            <a:r>
              <a:rPr lang="it-IT" b="1" dirty="0" err="1">
                <a:solidFill>
                  <a:schemeClr val="accent2"/>
                </a:solidFill>
              </a:rPr>
              <a:t>smart</a:t>
            </a:r>
            <a:r>
              <a:rPr lang="it-IT" b="1" dirty="0">
                <a:solidFill>
                  <a:schemeClr val="accent2"/>
                </a:solidFill>
              </a:rPr>
              <a:t>?</a:t>
            </a:r>
          </a:p>
        </p:txBody>
      </p:sp>
      <p:sp>
        <p:nvSpPr>
          <p:cNvPr id="3" name="Segnaposto contenuto 2"/>
          <p:cNvSpPr>
            <a:spLocks noGrp="1"/>
          </p:cNvSpPr>
          <p:nvPr>
            <p:ph idx="1"/>
          </p:nvPr>
        </p:nvSpPr>
        <p:spPr/>
        <p:txBody>
          <a:bodyPr>
            <a:normAutofit fontScale="92500" lnSpcReduction="20000"/>
          </a:bodyPr>
          <a:lstStyle/>
          <a:p>
            <a:r>
              <a:rPr lang="it-IT" sz="2400" b="1" dirty="0">
                <a:solidFill>
                  <a:schemeClr val="accent2"/>
                </a:solidFill>
              </a:rPr>
              <a:t>Computer (fisso, </a:t>
            </a:r>
            <a:r>
              <a:rPr lang="it-IT" sz="2400" b="1" dirty="0" err="1">
                <a:solidFill>
                  <a:schemeClr val="accent2"/>
                </a:solidFill>
              </a:rPr>
              <a:t>Ipad</a:t>
            </a:r>
            <a:r>
              <a:rPr lang="it-IT" sz="2400" b="1" dirty="0">
                <a:solidFill>
                  <a:schemeClr val="accent2"/>
                </a:solidFill>
              </a:rPr>
              <a:t>, Laptop)</a:t>
            </a:r>
          </a:p>
          <a:p>
            <a:r>
              <a:rPr lang="it-IT" sz="2400" b="1" dirty="0">
                <a:solidFill>
                  <a:schemeClr val="accent2"/>
                </a:solidFill>
              </a:rPr>
              <a:t>Cellulare (feature mobile phone, smartphone)</a:t>
            </a:r>
          </a:p>
          <a:p>
            <a:r>
              <a:rPr lang="it-IT" sz="2400" b="1" dirty="0">
                <a:solidFill>
                  <a:schemeClr val="accent2"/>
                </a:solidFill>
              </a:rPr>
              <a:t>Internet</a:t>
            </a:r>
          </a:p>
          <a:p>
            <a:r>
              <a:rPr lang="it-IT" sz="2400" b="1" dirty="0">
                <a:solidFill>
                  <a:schemeClr val="accent2"/>
                </a:solidFill>
              </a:rPr>
              <a:t>Intelligenza artificiale</a:t>
            </a:r>
          </a:p>
          <a:p>
            <a:r>
              <a:rPr lang="it-IT" sz="2400" b="1" dirty="0">
                <a:solidFill>
                  <a:schemeClr val="accent2"/>
                </a:solidFill>
              </a:rPr>
              <a:t>Robotica (social </a:t>
            </a:r>
            <a:r>
              <a:rPr lang="it-IT" sz="2400" b="1" dirty="0" err="1">
                <a:solidFill>
                  <a:schemeClr val="accent2"/>
                </a:solidFill>
              </a:rPr>
              <a:t>robots</a:t>
            </a:r>
            <a:r>
              <a:rPr lang="it-IT" sz="2400" b="1" dirty="0">
                <a:solidFill>
                  <a:schemeClr val="accent2"/>
                </a:solidFill>
              </a:rPr>
              <a:t>, chatbots, droni, assistenti vocali)</a:t>
            </a:r>
          </a:p>
          <a:p>
            <a:r>
              <a:rPr lang="it-IT" sz="2400" b="1" dirty="0">
                <a:solidFill>
                  <a:schemeClr val="accent2"/>
                </a:solidFill>
              </a:rPr>
              <a:t>Big data</a:t>
            </a:r>
          </a:p>
          <a:p>
            <a:r>
              <a:rPr lang="it-IT" sz="2400" b="1" dirty="0">
                <a:solidFill>
                  <a:schemeClr val="accent2"/>
                </a:solidFill>
              </a:rPr>
              <a:t>Social media (</a:t>
            </a:r>
            <a:r>
              <a:rPr lang="it-IT" sz="2400" b="1" dirty="0" err="1">
                <a:solidFill>
                  <a:schemeClr val="accent2"/>
                </a:solidFill>
              </a:rPr>
              <a:t>Facebook</a:t>
            </a:r>
            <a:r>
              <a:rPr lang="it-IT" sz="2400" b="1" dirty="0">
                <a:solidFill>
                  <a:schemeClr val="accent2"/>
                </a:solidFill>
              </a:rPr>
              <a:t>, </a:t>
            </a:r>
            <a:r>
              <a:rPr lang="it-IT" sz="2400" b="1" dirty="0" err="1">
                <a:solidFill>
                  <a:schemeClr val="accent2"/>
                </a:solidFill>
              </a:rPr>
              <a:t>Instagram</a:t>
            </a:r>
            <a:r>
              <a:rPr lang="it-IT" sz="2400" b="1" dirty="0">
                <a:solidFill>
                  <a:schemeClr val="accent2"/>
                </a:solidFill>
              </a:rPr>
              <a:t>, </a:t>
            </a:r>
            <a:r>
              <a:rPr lang="it-IT" sz="2400" b="1" dirty="0" err="1">
                <a:solidFill>
                  <a:schemeClr val="accent2"/>
                </a:solidFill>
              </a:rPr>
              <a:t>Twitter</a:t>
            </a:r>
            <a:r>
              <a:rPr lang="it-IT" sz="2400" b="1" dirty="0">
                <a:solidFill>
                  <a:schemeClr val="accent2"/>
                </a:solidFill>
              </a:rPr>
              <a:t>, </a:t>
            </a:r>
            <a:r>
              <a:rPr lang="it-IT" sz="2400" b="1" dirty="0" err="1">
                <a:solidFill>
                  <a:schemeClr val="accent2"/>
                </a:solidFill>
              </a:rPr>
              <a:t>TikTok</a:t>
            </a:r>
            <a:r>
              <a:rPr lang="it-IT" sz="2400" b="1" dirty="0">
                <a:solidFill>
                  <a:schemeClr val="accent2"/>
                </a:solidFill>
              </a:rPr>
              <a:t>)</a:t>
            </a:r>
          </a:p>
          <a:p>
            <a:r>
              <a:rPr lang="it-IT" sz="2400" b="1" dirty="0">
                <a:solidFill>
                  <a:schemeClr val="accent2"/>
                </a:solidFill>
              </a:rPr>
              <a:t>Stampante 3D</a:t>
            </a:r>
          </a:p>
          <a:p>
            <a:r>
              <a:rPr lang="it-IT" b="1" dirty="0">
                <a:solidFill>
                  <a:schemeClr val="tx1"/>
                </a:solidFill>
              </a:rPr>
              <a:t>Si tratta non tanto di singole tecnologie ma di una </a:t>
            </a:r>
            <a:r>
              <a:rPr lang="it-IT" b="1" dirty="0">
                <a:solidFill>
                  <a:schemeClr val="tx1"/>
                </a:solidFill>
                <a:highlight>
                  <a:srgbClr val="FFFF00"/>
                </a:highlight>
              </a:rPr>
              <a:t>rete</a:t>
            </a:r>
            <a:r>
              <a:rPr lang="it-IT" b="1" dirty="0">
                <a:solidFill>
                  <a:schemeClr val="tx1"/>
                </a:solidFill>
              </a:rPr>
              <a:t> di tecnologie che funzionano assieme.</a:t>
            </a:r>
          </a:p>
        </p:txBody>
      </p:sp>
    </p:spTree>
    <p:extLst>
      <p:ext uri="{BB962C8B-B14F-4D97-AF65-F5344CB8AC3E}">
        <p14:creationId xmlns:p14="http://schemas.microsoft.com/office/powerpoint/2010/main" val="2731482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L’inclusione sociale</a:t>
            </a:r>
            <a:endParaRPr lang="it-IT" dirty="0"/>
          </a:p>
        </p:txBody>
      </p:sp>
      <p:sp>
        <p:nvSpPr>
          <p:cNvPr id="3" name="Segnaposto contenuto 2"/>
          <p:cNvSpPr>
            <a:spLocks noGrp="1"/>
          </p:cNvSpPr>
          <p:nvPr>
            <p:ph idx="1"/>
          </p:nvPr>
        </p:nvSpPr>
        <p:spPr>
          <a:xfrm>
            <a:off x="688205" y="1737361"/>
            <a:ext cx="7543801" cy="4023360"/>
          </a:xfrm>
        </p:spPr>
        <p:txBody>
          <a:bodyPr>
            <a:normAutofit lnSpcReduction="10000"/>
          </a:bodyPr>
          <a:lstStyle/>
          <a:p>
            <a:endParaRPr lang="it-IT" dirty="0"/>
          </a:p>
          <a:p>
            <a:r>
              <a:rPr lang="it-IT" dirty="0"/>
              <a:t>C’è stato un forte dibattito a livello europeo sull’inclusione sociale nella prima decade degli anni 2000 (</a:t>
            </a:r>
            <a:r>
              <a:rPr lang="en-GB" dirty="0"/>
              <a:t>Norris, 2001; </a:t>
            </a:r>
            <a:r>
              <a:rPr lang="en-GB" dirty="0" err="1"/>
              <a:t>Vehovar</a:t>
            </a:r>
            <a:r>
              <a:rPr lang="en-GB" dirty="0"/>
              <a:t> et al., 2005; Fortunati, 2008</a:t>
            </a:r>
            <a:r>
              <a:rPr lang="it-IT" dirty="0"/>
              <a:t>), che poi nella decade seguente è stato praticamente trascurato.</a:t>
            </a:r>
          </a:p>
          <a:p>
            <a:r>
              <a:rPr lang="it-IT" dirty="0"/>
              <a:t>La pubblica amministrazione, gli enti politici e gli enti locali possono diventare un volano per l'informatizzazione della società (</a:t>
            </a:r>
            <a:r>
              <a:rPr lang="it-IT" dirty="0" err="1"/>
              <a:t>Budd</a:t>
            </a:r>
            <a:r>
              <a:rPr lang="it-IT" dirty="0"/>
              <a:t>, Harris, 2004). Possono fornire ai cittadini un'ampia gamma di informazioni e servizi tramite Internet e il telefono cellulare (Vincent, Harris, 2008).</a:t>
            </a:r>
          </a:p>
          <a:p>
            <a:r>
              <a:rPr lang="it-IT" dirty="0"/>
              <a:t>L'informatizzazione della pubblica amministrazione è spesso giustificata come </a:t>
            </a:r>
            <a:r>
              <a:rPr lang="it-IT" b="1" dirty="0">
                <a:solidFill>
                  <a:schemeClr val="accent2"/>
                </a:solidFill>
              </a:rPr>
              <a:t>strategia sia per ridurre le difficoltà dei cittadini nell'utilizzo dei servizi, sia per ridurre i costi di gestione della pubblica amministrazione stessa. </a:t>
            </a:r>
          </a:p>
        </p:txBody>
      </p:sp>
    </p:spTree>
    <p:extLst>
      <p:ext uri="{BB962C8B-B14F-4D97-AF65-F5344CB8AC3E}">
        <p14:creationId xmlns:p14="http://schemas.microsoft.com/office/powerpoint/2010/main" val="3563388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L’inclusione sociale</a:t>
            </a:r>
            <a:endParaRPr lang="it-IT" dirty="0"/>
          </a:p>
        </p:txBody>
      </p:sp>
      <p:sp>
        <p:nvSpPr>
          <p:cNvPr id="3" name="Segnaposto contenuto 2"/>
          <p:cNvSpPr>
            <a:spLocks noGrp="1"/>
          </p:cNvSpPr>
          <p:nvPr>
            <p:ph idx="1"/>
          </p:nvPr>
        </p:nvSpPr>
        <p:spPr>
          <a:xfrm>
            <a:off x="822959" y="1856367"/>
            <a:ext cx="7543801" cy="4023360"/>
          </a:xfrm>
        </p:spPr>
        <p:txBody>
          <a:bodyPr/>
          <a:lstStyle/>
          <a:p>
            <a:r>
              <a:rPr lang="it-IT" dirty="0"/>
              <a:t>Mentre nella prima fase di informatizzazione della PA, la consapevolezza della limitata diffusione dell’accesso e uso delle tecnologie digitali (soprattutto anziani, cittadini a basso reddito e donne) aveva portato all’adozione del </a:t>
            </a:r>
            <a:r>
              <a:rPr lang="it-IT" b="1" dirty="0">
                <a:solidFill>
                  <a:schemeClr val="accent2"/>
                </a:solidFill>
              </a:rPr>
              <a:t>doppio registro </a:t>
            </a:r>
            <a:r>
              <a:rPr lang="it-IT" dirty="0"/>
              <a:t>(email e cartaceo), </a:t>
            </a:r>
          </a:p>
          <a:p>
            <a:r>
              <a:rPr lang="it-IT" dirty="0"/>
              <a:t>oggi sempre più le istituzioni pubbliche si comportano come se il cittadino </a:t>
            </a:r>
            <a:r>
              <a:rPr lang="it-IT" b="1" dirty="0">
                <a:solidFill>
                  <a:schemeClr val="accent2"/>
                </a:solidFill>
              </a:rPr>
              <a:t>fosse tenuto per forza a utilizzare le tecnologie digitali</a:t>
            </a:r>
            <a:r>
              <a:rPr lang="it-IT" dirty="0"/>
              <a:t>.</a:t>
            </a:r>
          </a:p>
          <a:p>
            <a:r>
              <a:rPr lang="it-IT" dirty="0"/>
              <a:t>Esse propongono conseguentemente un unico registro, quello elettronico. </a:t>
            </a:r>
          </a:p>
          <a:p>
            <a:r>
              <a:rPr lang="it-IT" dirty="0"/>
              <a:t>Aziende sanitarie, scuole e università, la PA in generale si è focalizzata sulle interfacce digitali nei loro rapporti con i cittadini.</a:t>
            </a:r>
          </a:p>
        </p:txBody>
      </p:sp>
    </p:spTree>
    <p:extLst>
      <p:ext uri="{BB962C8B-B14F-4D97-AF65-F5344CB8AC3E}">
        <p14:creationId xmlns:p14="http://schemas.microsoft.com/office/powerpoint/2010/main" val="3768801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L’inclusione sociale</a:t>
            </a:r>
            <a:endParaRPr lang="it-IT" dirty="0"/>
          </a:p>
        </p:txBody>
      </p:sp>
      <p:sp>
        <p:nvSpPr>
          <p:cNvPr id="3" name="Segnaposto contenuto 2"/>
          <p:cNvSpPr>
            <a:spLocks noGrp="1"/>
          </p:cNvSpPr>
          <p:nvPr>
            <p:ph idx="1"/>
          </p:nvPr>
        </p:nvSpPr>
        <p:spPr/>
        <p:txBody>
          <a:bodyPr>
            <a:normAutofit fontScale="92500"/>
          </a:bodyPr>
          <a:lstStyle/>
          <a:p>
            <a:r>
              <a:rPr lang="it-IT" dirty="0"/>
              <a:t>Come possiamo concettualizzare questa attività? </a:t>
            </a:r>
          </a:p>
          <a:p>
            <a:r>
              <a:rPr lang="it-IT" dirty="0"/>
              <a:t>Potremmo parlare di azione sociale in senso weberiano, ma forse sarebbe più corretto iniziare a parlare di “</a:t>
            </a:r>
            <a:r>
              <a:rPr lang="it-IT" b="1" dirty="0">
                <a:solidFill>
                  <a:schemeClr val="accent2"/>
                </a:solidFill>
              </a:rPr>
              <a:t>lavoro immateriale</a:t>
            </a:r>
            <a:r>
              <a:rPr lang="it-IT" dirty="0"/>
              <a:t>” per rappresentare ciò che realmente accade nella sfera della vita quotidiana. </a:t>
            </a:r>
          </a:p>
          <a:p>
            <a:r>
              <a:rPr lang="it-IT" dirty="0"/>
              <a:t>La posta in gioco non è semplicemente una questione di accesso e capacità di ottenere il self-service della pubblica amministrazione, ma il fatto che le </a:t>
            </a:r>
            <a:r>
              <a:rPr lang="it-IT" b="1" dirty="0">
                <a:solidFill>
                  <a:schemeClr val="accent2"/>
                </a:solidFill>
              </a:rPr>
              <a:t>persone siano obbligate a lavorare di più e in modo più isolato da casa</a:t>
            </a:r>
            <a:r>
              <a:rPr lang="it-IT" dirty="0"/>
              <a:t>. </a:t>
            </a:r>
          </a:p>
          <a:p>
            <a:r>
              <a:rPr lang="it-IT" dirty="0"/>
              <a:t>L'ulteriore paradosso è che con le tasse pagate da tutti i cittadini gli amministratori pubblici stanno sviluppando servizi e informazioni e-social: </a:t>
            </a:r>
            <a:r>
              <a:rPr lang="it-IT" b="1" dirty="0">
                <a:solidFill>
                  <a:schemeClr val="accent2"/>
                </a:solidFill>
              </a:rPr>
              <a:t>questo significa che i cittadini senza accesso a computer e internet stanno pagando la loro e-esclusione. </a:t>
            </a:r>
            <a:r>
              <a:rPr lang="it-IT" dirty="0"/>
              <a:t>Questo punto sta generando un notevole dibattito nella rete delle città digitali in Italia.</a:t>
            </a:r>
          </a:p>
        </p:txBody>
      </p:sp>
    </p:spTree>
    <p:extLst>
      <p:ext uri="{BB962C8B-B14F-4D97-AF65-F5344CB8AC3E}">
        <p14:creationId xmlns:p14="http://schemas.microsoft.com/office/powerpoint/2010/main" val="2998023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accent2"/>
                </a:solidFill>
              </a:rPr>
              <a:t>Tecnologie digitali e cittadino</a:t>
            </a:r>
            <a:endParaRPr lang="it-IT" dirty="0"/>
          </a:p>
        </p:txBody>
      </p:sp>
      <p:sp>
        <p:nvSpPr>
          <p:cNvPr id="3" name="Segnaposto contenuto 2"/>
          <p:cNvSpPr>
            <a:spLocks noGrp="1"/>
          </p:cNvSpPr>
          <p:nvPr>
            <p:ph idx="1"/>
          </p:nvPr>
        </p:nvSpPr>
        <p:spPr/>
        <p:txBody>
          <a:bodyPr>
            <a:normAutofit fontScale="77500" lnSpcReduction="20000"/>
          </a:bodyPr>
          <a:lstStyle/>
          <a:p>
            <a:r>
              <a:rPr lang="it-IT" dirty="0"/>
              <a:t>Dopo tutti gli studi realizzati finora da parte degli scienze sociali sui nuovi media, i due nodi fondamentali restano i seguenti:</a:t>
            </a:r>
          </a:p>
          <a:p>
            <a:r>
              <a:rPr lang="it-IT" b="1" dirty="0">
                <a:solidFill>
                  <a:schemeClr val="accent2"/>
                </a:solidFill>
              </a:rPr>
              <a:t>1) Come vengono concettualizzate oggi le tecnologie digitali?</a:t>
            </a:r>
          </a:p>
          <a:p>
            <a:r>
              <a:rPr lang="it-IT" dirty="0"/>
              <a:t>Da quanto abbiamo letto nel Piano Operativo della “Strategia Nazionale per le Competenze Digitali”, le tecnologie digitali continuano ad essere ancora una volta concepite </a:t>
            </a:r>
            <a:r>
              <a:rPr lang="it-IT" b="1" dirty="0">
                <a:solidFill>
                  <a:schemeClr val="accent2"/>
                </a:solidFill>
              </a:rPr>
              <a:t>come un mito salvifico</a:t>
            </a:r>
            <a:r>
              <a:rPr lang="it-IT" dirty="0"/>
              <a:t>, in grado di far fare all’Italia un grande salto in avanti a livello economico e sociale, senza comprendere anche tutte le problematiche che comportano.</a:t>
            </a:r>
          </a:p>
          <a:p>
            <a:r>
              <a:rPr lang="it-IT" b="1" dirty="0">
                <a:solidFill>
                  <a:schemeClr val="accent2"/>
                </a:solidFill>
              </a:rPr>
              <a:t>2) Come viene concettualizzato il cittadino?</a:t>
            </a:r>
          </a:p>
          <a:p>
            <a:r>
              <a:rPr lang="it-IT" dirty="0">
                <a:solidFill>
                  <a:schemeClr val="tx1"/>
                </a:solidFill>
              </a:rPr>
              <a:t>Apparentemente il cittadino è concettualizzato come qualcuno da mettere al passo con i tempi, perché </a:t>
            </a:r>
            <a:r>
              <a:rPr lang="it-IT" b="1" dirty="0">
                <a:solidFill>
                  <a:schemeClr val="accent2"/>
                </a:solidFill>
              </a:rPr>
              <a:t>è rimasto indietro rispetto allo sviluppo del digitale</a:t>
            </a:r>
            <a:r>
              <a:rPr lang="it-IT" dirty="0">
                <a:solidFill>
                  <a:schemeClr val="tx1"/>
                </a:solidFill>
              </a:rPr>
              <a:t>. In realtà, il cittadino viene concepito come qualcuno su cui </a:t>
            </a:r>
            <a:r>
              <a:rPr lang="it-IT" b="1" dirty="0">
                <a:solidFill>
                  <a:schemeClr val="accent2"/>
                </a:solidFill>
              </a:rPr>
              <a:t>scaricare lavoro e costi amministrativi</a:t>
            </a:r>
            <a:r>
              <a:rPr lang="it-IT" dirty="0">
                <a:solidFill>
                  <a:schemeClr val="tx1"/>
                </a:solidFill>
              </a:rPr>
              <a:t>. </a:t>
            </a:r>
          </a:p>
          <a:p>
            <a:r>
              <a:rPr lang="it-IT" dirty="0">
                <a:solidFill>
                  <a:schemeClr val="tx1"/>
                </a:solidFill>
              </a:rPr>
              <a:t>Lo sviluppo delle tecnologie digitali ha portato da un lato a un enorme concentrazione di plusvalore nelle mani delle big </a:t>
            </a:r>
            <a:r>
              <a:rPr lang="it-IT" dirty="0" err="1">
                <a:solidFill>
                  <a:schemeClr val="tx1"/>
                </a:solidFill>
              </a:rPr>
              <a:t>five</a:t>
            </a:r>
            <a:r>
              <a:rPr lang="it-IT" dirty="0">
                <a:solidFill>
                  <a:schemeClr val="tx1"/>
                </a:solidFill>
              </a:rPr>
              <a:t> del </a:t>
            </a:r>
            <a:r>
              <a:rPr lang="it-IT" dirty="0" err="1">
                <a:solidFill>
                  <a:schemeClr val="tx1"/>
                </a:solidFill>
              </a:rPr>
              <a:t>tech</a:t>
            </a:r>
            <a:r>
              <a:rPr lang="it-IT" dirty="0">
                <a:solidFill>
                  <a:schemeClr val="tx1"/>
                </a:solidFill>
              </a:rPr>
              <a:t> (Amazon, Google, Microsoft, Apple, </a:t>
            </a:r>
            <a:r>
              <a:rPr lang="it-IT" dirty="0" err="1">
                <a:solidFill>
                  <a:schemeClr val="tx1"/>
                </a:solidFill>
              </a:rPr>
              <a:t>Facebook</a:t>
            </a:r>
            <a:r>
              <a:rPr lang="it-IT" dirty="0">
                <a:solidFill>
                  <a:schemeClr val="tx1"/>
                </a:solidFill>
              </a:rPr>
              <a:t>) e a una </a:t>
            </a:r>
            <a:r>
              <a:rPr lang="it-IT" b="1" dirty="0">
                <a:solidFill>
                  <a:schemeClr val="accent2"/>
                </a:solidFill>
              </a:rPr>
              <a:t>altrettanto enorme ridistribuzione del lavoro e dei costi tra gli utenti/cittadini</a:t>
            </a:r>
            <a:r>
              <a:rPr lang="it-IT" dirty="0">
                <a:solidFill>
                  <a:schemeClr val="tx1"/>
                </a:solidFill>
              </a:rPr>
              <a:t>. </a:t>
            </a:r>
          </a:p>
        </p:txBody>
      </p:sp>
    </p:spTree>
    <p:extLst>
      <p:ext uri="{BB962C8B-B14F-4D97-AF65-F5344CB8AC3E}">
        <p14:creationId xmlns:p14="http://schemas.microsoft.com/office/powerpoint/2010/main" val="3476293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lstStyle/>
          <a:p>
            <a:pPr algn="ctr"/>
            <a:r>
              <a:rPr lang="it-IT" b="1" dirty="0">
                <a:solidFill>
                  <a:schemeClr val="accent2"/>
                </a:solidFill>
              </a:rPr>
              <a:t>Lo sviluppo della digitalizzazione nei confronti del cittadino</a:t>
            </a:r>
            <a:endParaRPr lang="it-IT" dirty="0"/>
          </a:p>
        </p:txBody>
      </p:sp>
      <p:sp>
        <p:nvSpPr>
          <p:cNvPr id="3" name="Segnaposto contenuto 2"/>
          <p:cNvSpPr>
            <a:spLocks noGrp="1"/>
          </p:cNvSpPr>
          <p:nvPr>
            <p:ph idx="1"/>
          </p:nvPr>
        </p:nvSpPr>
        <p:spPr/>
        <p:txBody>
          <a:bodyPr/>
          <a:lstStyle/>
          <a:p>
            <a:r>
              <a:rPr lang="it-IT" dirty="0"/>
              <a:t>Lo sviluppo della digitalizzazione della pubblica amministrazione implica che il cittadino paghi il servizio due volte:</a:t>
            </a:r>
          </a:p>
          <a:p>
            <a:endParaRPr lang="it-IT" dirty="0"/>
          </a:p>
          <a:p>
            <a:r>
              <a:rPr lang="it-IT" dirty="0"/>
              <a:t>-</a:t>
            </a:r>
            <a:r>
              <a:rPr lang="it-IT" b="1" dirty="0">
                <a:solidFill>
                  <a:schemeClr val="accent2"/>
                </a:solidFill>
              </a:rPr>
              <a:t>pagando le tasse per il funzionamento dello stato</a:t>
            </a:r>
          </a:p>
          <a:p>
            <a:endParaRPr lang="it-IT" b="1" dirty="0">
              <a:solidFill>
                <a:schemeClr val="accent2"/>
              </a:solidFill>
            </a:endParaRPr>
          </a:p>
          <a:p>
            <a:r>
              <a:rPr lang="it-IT" b="1" dirty="0">
                <a:solidFill>
                  <a:schemeClr val="accent2"/>
                </a:solidFill>
              </a:rPr>
              <a:t>- pagando il servizio in termini di tempo, costi e fatica</a:t>
            </a:r>
          </a:p>
          <a:p>
            <a:endParaRPr lang="it-IT" dirty="0"/>
          </a:p>
          <a:p>
            <a:r>
              <a:rPr lang="it-IT" dirty="0"/>
              <a:t>E se non si adegua paga il tutto con l’esclusione sociale</a:t>
            </a:r>
          </a:p>
        </p:txBody>
      </p:sp>
    </p:spTree>
    <p:extLst>
      <p:ext uri="{BB962C8B-B14F-4D97-AF65-F5344CB8AC3E}">
        <p14:creationId xmlns:p14="http://schemas.microsoft.com/office/powerpoint/2010/main" val="657362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normAutofit/>
          </a:bodyPr>
          <a:lstStyle/>
          <a:p>
            <a:pPr algn="ctr"/>
            <a:r>
              <a:rPr lang="it-IT" b="1" dirty="0">
                <a:solidFill>
                  <a:schemeClr val="accent2"/>
                </a:solidFill>
              </a:rPr>
              <a:t>Tecnologie </a:t>
            </a:r>
            <a:r>
              <a:rPr lang="it-IT" b="1" dirty="0" err="1">
                <a:solidFill>
                  <a:schemeClr val="accent2"/>
                </a:solidFill>
              </a:rPr>
              <a:t>smart</a:t>
            </a:r>
            <a:r>
              <a:rPr lang="it-IT" b="1" dirty="0">
                <a:solidFill>
                  <a:schemeClr val="accent2"/>
                </a:solidFill>
              </a:rPr>
              <a:t> e ruolo innovativo degli utilizzatori</a:t>
            </a:r>
          </a:p>
        </p:txBody>
      </p:sp>
      <p:sp>
        <p:nvSpPr>
          <p:cNvPr id="3" name="Segnaposto contenuto 2"/>
          <p:cNvSpPr>
            <a:spLocks noGrp="1"/>
          </p:cNvSpPr>
          <p:nvPr>
            <p:ph idx="1"/>
          </p:nvPr>
        </p:nvSpPr>
        <p:spPr/>
        <p:txBody>
          <a:bodyPr>
            <a:normAutofit/>
          </a:bodyPr>
          <a:lstStyle/>
          <a:p>
            <a:r>
              <a:rPr lang="it-IT" dirty="0"/>
              <a:t>I cittadini, in qualità di utilizzatori, hanno condotto un'intensa trattativa con gli operatori e manifatturieri per </a:t>
            </a:r>
            <a:r>
              <a:rPr lang="it-IT" b="1" dirty="0">
                <a:solidFill>
                  <a:schemeClr val="accent2"/>
                </a:solidFill>
              </a:rPr>
              <a:t>trasformare</a:t>
            </a:r>
            <a:r>
              <a:rPr lang="it-IT" dirty="0">
                <a:solidFill>
                  <a:schemeClr val="accent2"/>
                </a:solidFill>
              </a:rPr>
              <a:t> </a:t>
            </a:r>
            <a:r>
              <a:rPr lang="it-IT" b="1" dirty="0">
                <a:solidFill>
                  <a:schemeClr val="accent2"/>
                </a:solidFill>
              </a:rPr>
              <a:t>questi artefatti tecnologici n</a:t>
            </a:r>
            <a:r>
              <a:rPr lang="it-IT" dirty="0"/>
              <a:t>ella seconda e terza ondata della loro diffusione di massa. </a:t>
            </a:r>
          </a:p>
          <a:p>
            <a:r>
              <a:rPr lang="it-IT" dirty="0"/>
              <a:t>In effetti, quelli che oggi sono il cellulare e Internet devono molto al ruolo innovativo degli utilizzatori che li hanno completamente </a:t>
            </a:r>
            <a:r>
              <a:rPr lang="it-IT" b="1" dirty="0">
                <a:solidFill>
                  <a:schemeClr val="accent2"/>
                </a:solidFill>
              </a:rPr>
              <a:t>rimodellati a partire dalle loro esigenze, gusti e desideri </a:t>
            </a:r>
            <a:r>
              <a:rPr lang="it-IT" dirty="0"/>
              <a:t>(Fortunati et al. 2010; </a:t>
            </a:r>
            <a:r>
              <a:rPr lang="it-IT" dirty="0" err="1"/>
              <a:t>Gebhardt</a:t>
            </a:r>
            <a:r>
              <a:rPr lang="it-IT" dirty="0"/>
              <a:t> et al. 2010; </a:t>
            </a:r>
            <a:r>
              <a:rPr lang="en-US" dirty="0" err="1"/>
              <a:t>Oudshoorn</a:t>
            </a:r>
            <a:r>
              <a:rPr lang="en-US" dirty="0"/>
              <a:t> e Pinch, 2003).</a:t>
            </a:r>
          </a:p>
          <a:p>
            <a:r>
              <a:rPr lang="it-IT" dirty="0"/>
              <a:t>Quindi, c'è un modo di vedere le caratteristiche del telefono cellulare e di Internet come "nuovi media", che tiene conto non solo delle loro caratteristiche tecnologiche, ma anche della variabile umana al loro interno.</a:t>
            </a:r>
          </a:p>
        </p:txBody>
      </p:sp>
    </p:spTree>
    <p:extLst>
      <p:ext uri="{BB962C8B-B14F-4D97-AF65-F5344CB8AC3E}">
        <p14:creationId xmlns:p14="http://schemas.microsoft.com/office/powerpoint/2010/main" val="128331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a:solidFill>
                  <a:schemeClr val="accent2"/>
                </a:solidFill>
              </a:rPr>
              <a:t>Tecnologie </a:t>
            </a:r>
            <a:r>
              <a:rPr lang="it-IT" b="1" dirty="0" err="1">
                <a:solidFill>
                  <a:schemeClr val="accent2"/>
                </a:solidFill>
              </a:rPr>
              <a:t>smart</a:t>
            </a:r>
            <a:r>
              <a:rPr lang="it-IT" b="1" dirty="0">
                <a:solidFill>
                  <a:schemeClr val="accent2"/>
                </a:solidFill>
              </a:rPr>
              <a:t> e ruolo degli utilizzatori PA: il dibattito</a:t>
            </a:r>
            <a:endParaRPr lang="it-IT" dirty="0"/>
          </a:p>
        </p:txBody>
      </p:sp>
      <p:sp>
        <p:nvSpPr>
          <p:cNvPr id="3" name="Segnaposto contenuto 2"/>
          <p:cNvSpPr>
            <a:spLocks noGrp="1"/>
          </p:cNvSpPr>
          <p:nvPr>
            <p:ph idx="1"/>
          </p:nvPr>
        </p:nvSpPr>
        <p:spPr/>
        <p:txBody>
          <a:bodyPr>
            <a:normAutofit lnSpcReduction="10000"/>
          </a:bodyPr>
          <a:lstStyle/>
          <a:p>
            <a:r>
              <a:rPr lang="it-IT" dirty="0"/>
              <a:t>La letteratura sull'impatto dell'utilizzo della tecnologia sui processi democratici si organizza in riferimento a due posizioni opposte. </a:t>
            </a:r>
          </a:p>
          <a:p>
            <a:r>
              <a:rPr lang="it-IT" dirty="0"/>
              <a:t>Da un lato si trovano interpretazioni ottimistiche, se non utopistiche, in cui si pensa che </a:t>
            </a:r>
            <a:r>
              <a:rPr lang="it-IT" b="1" dirty="0">
                <a:solidFill>
                  <a:schemeClr val="accent2"/>
                </a:solidFill>
              </a:rPr>
              <a:t>la rete possa ridefinire le relazioni fra potere e cittadini, rinnovare le forme della democrazia e trasformare le istituzioni</a:t>
            </a:r>
            <a:r>
              <a:rPr lang="it-IT" dirty="0"/>
              <a:t>: c'è la convinzione che la rivoluzione tecnologica comporti quella politica, che rete possa ridefinire le relazioni di potere e trasformare radicalmente la istituzioni e i processi della democrazia rappresentativa (De Rosa 2014). </a:t>
            </a:r>
          </a:p>
          <a:p>
            <a:r>
              <a:rPr lang="it-IT" dirty="0"/>
              <a:t>Dall'altro lato si trovano i sostenitori della “normalizzazione”, secondo cui l’utilizzo dei media digitali </a:t>
            </a:r>
            <a:r>
              <a:rPr lang="it-IT" b="1" dirty="0">
                <a:solidFill>
                  <a:schemeClr val="accent2"/>
                </a:solidFill>
              </a:rPr>
              <a:t>non finirà per favorire cambiamenti rilevanti nel funzionamento dei sistemi democratici e avrà soltanto effetti minimi e conseguenze di tipo incrementale </a:t>
            </a:r>
            <a:r>
              <a:rPr lang="it-IT" dirty="0"/>
              <a:t>(</a:t>
            </a:r>
            <a:r>
              <a:rPr lang="it-IT" dirty="0" err="1"/>
              <a:t>Margolis</a:t>
            </a:r>
            <a:r>
              <a:rPr lang="it-IT" dirty="0"/>
              <a:t>, </a:t>
            </a:r>
            <a:r>
              <a:rPr lang="it-IT" dirty="0" err="1"/>
              <a:t>Resnick</a:t>
            </a:r>
            <a:r>
              <a:rPr lang="it-IT" dirty="0"/>
              <a:t> 2000; </a:t>
            </a:r>
            <a:r>
              <a:rPr lang="it-IT" dirty="0" err="1"/>
              <a:t>Chadwick</a:t>
            </a:r>
            <a:r>
              <a:rPr lang="it-IT" dirty="0"/>
              <a:t> 2006, </a:t>
            </a:r>
            <a:r>
              <a:rPr lang="it-IT" dirty="0" err="1"/>
              <a:t>Hindman</a:t>
            </a:r>
            <a:r>
              <a:rPr lang="it-IT" dirty="0"/>
              <a:t> 2009).</a:t>
            </a:r>
          </a:p>
          <a:p>
            <a:endParaRPr lang="it-IT" dirty="0"/>
          </a:p>
        </p:txBody>
      </p:sp>
    </p:spTree>
    <p:extLst>
      <p:ext uri="{BB962C8B-B14F-4D97-AF65-F5344CB8AC3E}">
        <p14:creationId xmlns:p14="http://schemas.microsoft.com/office/powerpoint/2010/main" val="84586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Tecnologie </a:t>
            </a:r>
            <a:r>
              <a:rPr lang="it-IT" b="1" dirty="0" err="1">
                <a:solidFill>
                  <a:schemeClr val="accent2"/>
                </a:solidFill>
              </a:rPr>
              <a:t>smart</a:t>
            </a:r>
            <a:r>
              <a:rPr lang="it-IT" b="1" dirty="0">
                <a:solidFill>
                  <a:schemeClr val="accent2"/>
                </a:solidFill>
              </a:rPr>
              <a:t> e ruolo degli utilizzatori PA: il dibattito</a:t>
            </a:r>
            <a:endParaRPr lang="it-IT" dirty="0"/>
          </a:p>
        </p:txBody>
      </p:sp>
      <p:sp>
        <p:nvSpPr>
          <p:cNvPr id="3" name="Segnaposto contenuto 2"/>
          <p:cNvSpPr>
            <a:spLocks noGrp="1"/>
          </p:cNvSpPr>
          <p:nvPr>
            <p:ph idx="1"/>
          </p:nvPr>
        </p:nvSpPr>
        <p:spPr/>
        <p:txBody>
          <a:bodyPr>
            <a:normAutofit fontScale="92500" lnSpcReduction="20000"/>
          </a:bodyPr>
          <a:lstStyle/>
          <a:p>
            <a:r>
              <a:rPr lang="it-IT" dirty="0"/>
              <a:t>Secondo la letteratura politologica, uno dei fattori più importanti che ostacolano l’introduzione di strumenti innovativi digitali nella PA e che frenano il cambiamento dell’assetto organizzativo è dato dalla </a:t>
            </a:r>
            <a:r>
              <a:rPr lang="it-IT" b="1" dirty="0">
                <a:solidFill>
                  <a:schemeClr val="accent2"/>
                </a:solidFill>
              </a:rPr>
              <a:t>resistenza sviluppata da una PA scarsamente sensibile alla cultura del risultato e della responsabilità</a:t>
            </a:r>
            <a:r>
              <a:rPr lang="it-IT" dirty="0"/>
              <a:t>. </a:t>
            </a:r>
          </a:p>
          <a:p>
            <a:r>
              <a:rPr lang="it-IT" dirty="0"/>
              <a:t>Sempre secondo questa linea di pensiero, gli assetti burocratici moderni sono caratterizzati da alcune patologie caratteristiche e ricorrenti, quali, ad esempio, </a:t>
            </a:r>
            <a:r>
              <a:rPr lang="it-IT" b="1" dirty="0">
                <a:solidFill>
                  <a:schemeClr val="accent2"/>
                </a:solidFill>
              </a:rPr>
              <a:t>la tendenza a diventare autoreferenziali e la resistenza al cambiamento </a:t>
            </a:r>
            <a:r>
              <a:rPr lang="it-IT" dirty="0"/>
              <a:t>(Melis, 2003; Poggi, 2013). </a:t>
            </a:r>
          </a:p>
          <a:p>
            <a:r>
              <a:rPr lang="it-IT" dirty="0"/>
              <a:t>Il modello burocratico trova nella </a:t>
            </a:r>
            <a:r>
              <a:rPr lang="it-IT" b="1" dirty="0">
                <a:solidFill>
                  <a:schemeClr val="accent2"/>
                </a:solidFill>
              </a:rPr>
              <a:t>conoscenza dei tecnici </a:t>
            </a:r>
            <a:r>
              <a:rPr lang="it-IT" dirty="0"/>
              <a:t>la giustificazione della sua attività nell’ambito dell’amministrazione e del governo, ma tale  conoscenza tecnico-giuridica può ingenerare nella burocrazia </a:t>
            </a:r>
            <a:r>
              <a:rPr lang="it-IT" b="1" dirty="0">
                <a:solidFill>
                  <a:schemeClr val="accent2"/>
                </a:solidFill>
              </a:rPr>
              <a:t>una ritrosia </a:t>
            </a:r>
            <a:r>
              <a:rPr lang="it-IT" dirty="0"/>
              <a:t>a confrontarsi con quel che succede al di fuori di sé, specialmente se ciò che sta fuori richiede di </a:t>
            </a:r>
            <a:r>
              <a:rPr lang="it-IT" b="1" dirty="0">
                <a:solidFill>
                  <a:schemeClr val="accent2"/>
                </a:solidFill>
              </a:rPr>
              <a:t>mettere in discussione il potere che essa ha, nonché le routine dei suoi apparati</a:t>
            </a:r>
            <a:r>
              <a:rPr lang="it-IT" dirty="0"/>
              <a:t> (</a:t>
            </a:r>
            <a:r>
              <a:rPr lang="it-IT" dirty="0" err="1"/>
              <a:t>Crozier</a:t>
            </a:r>
            <a:r>
              <a:rPr lang="it-IT" dirty="0"/>
              <a:t> e </a:t>
            </a:r>
            <a:r>
              <a:rPr lang="it-IT" dirty="0" err="1"/>
              <a:t>Friedberg</a:t>
            </a:r>
            <a:r>
              <a:rPr lang="it-IT" dirty="0"/>
              <a:t>, 1977; Minelli e Rebora, 2007). </a:t>
            </a:r>
          </a:p>
        </p:txBody>
      </p:sp>
    </p:spTree>
    <p:extLst>
      <p:ext uri="{BB962C8B-B14F-4D97-AF65-F5344CB8AC3E}">
        <p14:creationId xmlns:p14="http://schemas.microsoft.com/office/powerpoint/2010/main" val="4233709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a:solidFill>
                  <a:schemeClr val="accent2"/>
                </a:solidFill>
              </a:rPr>
              <a:t>Smart </a:t>
            </a:r>
            <a:r>
              <a:rPr lang="it-IT" b="1" dirty="0" err="1">
                <a:solidFill>
                  <a:schemeClr val="accent2"/>
                </a:solidFill>
              </a:rPr>
              <a:t>technologies</a:t>
            </a:r>
            <a:r>
              <a:rPr lang="it-IT" b="1" dirty="0">
                <a:solidFill>
                  <a:schemeClr val="accent2"/>
                </a:solidFill>
              </a:rPr>
              <a:t> e ruolo dei dipendenti PA: la pratica</a:t>
            </a:r>
            <a:endParaRPr lang="it-IT" dirty="0"/>
          </a:p>
        </p:txBody>
      </p:sp>
      <p:sp>
        <p:nvSpPr>
          <p:cNvPr id="3" name="Segnaposto contenuto 2"/>
          <p:cNvSpPr>
            <a:spLocks noGrp="1"/>
          </p:cNvSpPr>
          <p:nvPr>
            <p:ph idx="1"/>
          </p:nvPr>
        </p:nvSpPr>
        <p:spPr/>
        <p:txBody>
          <a:bodyPr/>
          <a:lstStyle/>
          <a:p>
            <a:r>
              <a:rPr lang="it-IT" dirty="0"/>
              <a:t>L’esperienza materiale delle risorse umane all’interno della PA mostra che:</a:t>
            </a:r>
          </a:p>
          <a:p>
            <a:r>
              <a:rPr lang="it-IT" dirty="0"/>
              <a:t>1) all’interno della stessa istituzione </a:t>
            </a:r>
            <a:r>
              <a:rPr lang="it-IT" b="1" dirty="0">
                <a:solidFill>
                  <a:schemeClr val="accent2"/>
                </a:solidFill>
              </a:rPr>
              <a:t>non c’è </a:t>
            </a:r>
            <a:r>
              <a:rPr lang="it-IT" b="1" dirty="0" err="1">
                <a:solidFill>
                  <a:schemeClr val="accent2"/>
                </a:solidFill>
              </a:rPr>
              <a:t>interoperatività</a:t>
            </a:r>
            <a:r>
              <a:rPr lang="it-IT" b="1" dirty="0">
                <a:solidFill>
                  <a:schemeClr val="accent2"/>
                </a:solidFill>
              </a:rPr>
              <a:t> </a:t>
            </a:r>
            <a:r>
              <a:rPr lang="it-IT" dirty="0"/>
              <a:t>tra le varie divisioni né al loro interno (es. richiesta continua da parte dell’organizzazione dei dati dei dipendenti che sono già in suo possesso)</a:t>
            </a:r>
          </a:p>
          <a:p>
            <a:r>
              <a:rPr lang="it-IT" dirty="0"/>
              <a:t>2) la continuazione del doppio </a:t>
            </a:r>
            <a:r>
              <a:rPr lang="it-IT" b="1" dirty="0">
                <a:solidFill>
                  <a:schemeClr val="accent2"/>
                </a:solidFill>
              </a:rPr>
              <a:t>registro</a:t>
            </a:r>
            <a:r>
              <a:rPr lang="it-IT" dirty="0"/>
              <a:t>: anticipo del documento digitale ma poi richiesta del documento con firma originale (ma la firma digitale ha valore o no?</a:t>
            </a:r>
          </a:p>
          <a:p>
            <a:r>
              <a:rPr lang="it-IT" dirty="0"/>
              <a:t>3) </a:t>
            </a:r>
            <a:r>
              <a:rPr lang="it-IT" b="1" dirty="0">
                <a:solidFill>
                  <a:schemeClr val="accent2"/>
                </a:solidFill>
              </a:rPr>
              <a:t>il lavoro non è semplificato ma è scaricato </a:t>
            </a:r>
            <a:r>
              <a:rPr lang="it-IT" dirty="0"/>
              <a:t>su qualcun altro (all’università, ad esempio, il corpo docente si è trovato a fare una grande quantità di lavoro amministrativo, che prima era svolto dagli amministrativi)</a:t>
            </a:r>
          </a:p>
        </p:txBody>
      </p:sp>
    </p:spTree>
    <p:extLst>
      <p:ext uri="{BB962C8B-B14F-4D97-AF65-F5344CB8AC3E}">
        <p14:creationId xmlns:p14="http://schemas.microsoft.com/office/powerpoint/2010/main" val="4257214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a:solidFill>
                  <a:schemeClr val="accent2"/>
                </a:solidFill>
              </a:rPr>
              <a:t>Smart </a:t>
            </a:r>
            <a:r>
              <a:rPr lang="it-IT" b="1" dirty="0" err="1">
                <a:solidFill>
                  <a:schemeClr val="accent2"/>
                </a:solidFill>
              </a:rPr>
              <a:t>technologies</a:t>
            </a:r>
            <a:r>
              <a:rPr lang="it-IT" b="1" dirty="0">
                <a:solidFill>
                  <a:schemeClr val="accent2"/>
                </a:solidFill>
              </a:rPr>
              <a:t>  ruolo dei dipendenti PA: la pratica</a:t>
            </a:r>
            <a:endParaRPr lang="it-IT" dirty="0"/>
          </a:p>
        </p:txBody>
      </p:sp>
      <p:sp>
        <p:nvSpPr>
          <p:cNvPr id="3" name="Segnaposto contenuto 2"/>
          <p:cNvSpPr>
            <a:spLocks noGrp="1"/>
          </p:cNvSpPr>
          <p:nvPr>
            <p:ph idx="1"/>
          </p:nvPr>
        </p:nvSpPr>
        <p:spPr/>
        <p:txBody>
          <a:bodyPr/>
          <a:lstStyle/>
          <a:p>
            <a:endParaRPr lang="it-IT" dirty="0"/>
          </a:p>
          <a:p>
            <a:r>
              <a:rPr lang="it-IT" dirty="0"/>
              <a:t>4) o ci rassegniamo a leggere su schermo o ci trasformiamo in </a:t>
            </a:r>
            <a:r>
              <a:rPr lang="it-IT" b="1" dirty="0">
                <a:solidFill>
                  <a:schemeClr val="accent2"/>
                </a:solidFill>
              </a:rPr>
              <a:t>stampatori</a:t>
            </a:r>
          </a:p>
          <a:p>
            <a:r>
              <a:rPr lang="it-IT" dirty="0"/>
              <a:t>5)  l’atmosfera generata dall’informatizzazione è </a:t>
            </a:r>
            <a:r>
              <a:rPr lang="it-IT" b="1" dirty="0">
                <a:solidFill>
                  <a:schemeClr val="accent2"/>
                </a:solidFill>
              </a:rPr>
              <a:t>oppressiva </a:t>
            </a:r>
            <a:r>
              <a:rPr lang="it-IT" dirty="0"/>
              <a:t>perché di fronte ai problemi l’utilizzatore si sente stupido e/o impotente</a:t>
            </a:r>
          </a:p>
          <a:p>
            <a:r>
              <a:rPr lang="it-IT" dirty="0"/>
              <a:t>6) le tecnologie smart </a:t>
            </a:r>
            <a:r>
              <a:rPr lang="it-IT" b="1" dirty="0">
                <a:solidFill>
                  <a:schemeClr val="accent2"/>
                </a:solidFill>
              </a:rPr>
              <a:t>non hanno risolto alcun problema pregresso della PA</a:t>
            </a:r>
            <a:r>
              <a:rPr lang="it-IT" dirty="0"/>
              <a:t>, perché non è avvenuta la tanto agognata riorganizzazione all’interno delle istituzioni e perché </a:t>
            </a:r>
            <a:r>
              <a:rPr lang="it-IT" b="1" dirty="0">
                <a:solidFill>
                  <a:schemeClr val="accent2"/>
                </a:solidFill>
              </a:rPr>
              <a:t>hanno creati altri problemi</a:t>
            </a:r>
          </a:p>
          <a:p>
            <a:r>
              <a:rPr lang="it-IT" dirty="0"/>
              <a:t>7) In particolare, in Italia è difficile prendere decisioni perché ci sono </a:t>
            </a:r>
            <a:r>
              <a:rPr lang="it-IT" b="1" dirty="0">
                <a:solidFill>
                  <a:schemeClr val="accent2"/>
                </a:solidFill>
              </a:rPr>
              <a:t>troppe leggi e scritte male</a:t>
            </a:r>
            <a:r>
              <a:rPr lang="it-IT" dirty="0"/>
              <a:t>, per cui non si è mai sicuri dell’interpretazione per cui si gioca in difensiva.</a:t>
            </a:r>
          </a:p>
          <a:p>
            <a:endParaRPr lang="it-IT" dirty="0"/>
          </a:p>
          <a:p>
            <a:endParaRPr lang="it-IT" dirty="0"/>
          </a:p>
        </p:txBody>
      </p:sp>
    </p:spTree>
    <p:extLst>
      <p:ext uri="{BB962C8B-B14F-4D97-AF65-F5344CB8AC3E}">
        <p14:creationId xmlns:p14="http://schemas.microsoft.com/office/powerpoint/2010/main" val="157626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normAutofit/>
          </a:bodyPr>
          <a:lstStyle/>
          <a:p>
            <a:pPr algn="ctr"/>
            <a:r>
              <a:rPr lang="it-IT" b="1" dirty="0">
                <a:solidFill>
                  <a:schemeClr val="accent2"/>
                </a:solidFill>
              </a:rPr>
              <a:t>Che cosa sono le tecnologie </a:t>
            </a:r>
            <a:r>
              <a:rPr lang="it-IT" b="1" dirty="0" err="1">
                <a:solidFill>
                  <a:schemeClr val="accent2"/>
                </a:solidFill>
              </a:rPr>
              <a:t>smart</a:t>
            </a:r>
            <a:endParaRPr lang="it-IT" b="1" dirty="0">
              <a:solidFill>
                <a:schemeClr val="accent2"/>
              </a:solidFill>
            </a:endParaRPr>
          </a:p>
        </p:txBody>
      </p:sp>
      <p:sp>
        <p:nvSpPr>
          <p:cNvPr id="3" name="Segnaposto contenuto 2"/>
          <p:cNvSpPr>
            <a:spLocks noGrp="1"/>
          </p:cNvSpPr>
          <p:nvPr>
            <p:ph idx="1"/>
          </p:nvPr>
        </p:nvSpPr>
        <p:spPr/>
        <p:txBody>
          <a:bodyPr>
            <a:normAutofit fontScale="92500" lnSpcReduction="10000"/>
          </a:bodyPr>
          <a:lstStyle/>
          <a:p>
            <a:r>
              <a:rPr lang="it-IT" dirty="0">
                <a:latin typeface="Times New Roman" panose="02020603050405020304" pitchFamily="18" charset="0"/>
                <a:cs typeface="Times New Roman" panose="02020603050405020304" pitchFamily="18" charset="0"/>
              </a:rPr>
              <a:t>Se guardati in una prospettiva macro-sociologica, i nuovi media sono </a:t>
            </a:r>
            <a:r>
              <a:rPr lang="it-IT" b="1" dirty="0">
                <a:solidFill>
                  <a:schemeClr val="accent2"/>
                </a:solidFill>
                <a:latin typeface="Times New Roman" panose="02020603050405020304" pitchFamily="18" charset="0"/>
                <a:cs typeface="Times New Roman" panose="02020603050405020304" pitchFamily="18" charset="0"/>
              </a:rPr>
              <a:t>sistemi socio-tecnici </a:t>
            </a:r>
            <a:r>
              <a:rPr lang="it-IT" dirty="0">
                <a:solidFill>
                  <a:schemeClr val="tx1"/>
                </a:solidFill>
                <a:latin typeface="Times New Roman" panose="02020603050405020304" pitchFamily="18" charset="0"/>
                <a:cs typeface="Times New Roman" panose="02020603050405020304" pitchFamily="18" charset="0"/>
              </a:rPr>
              <a:t>(Fortunati e Sarrica, 2011, studi STS). </a:t>
            </a:r>
          </a:p>
          <a:p>
            <a:r>
              <a:rPr lang="it-IT" dirty="0">
                <a:latin typeface="Times New Roman" panose="02020603050405020304" pitchFamily="18" charset="0"/>
                <a:cs typeface="Times New Roman" panose="02020603050405020304" pitchFamily="18" charset="0"/>
              </a:rPr>
              <a:t>I nuovi media sono tecnologie </a:t>
            </a:r>
            <a:r>
              <a:rPr lang="it-IT" b="1" dirty="0">
                <a:solidFill>
                  <a:schemeClr val="accent2"/>
                </a:solidFill>
                <a:latin typeface="Times New Roman" panose="02020603050405020304" pitchFamily="18" charset="0"/>
                <a:cs typeface="Times New Roman" panose="02020603050405020304" pitchFamily="18" charset="0"/>
              </a:rPr>
              <a:t>centrate sul potere, autoritarie, spesso di derivazione militare</a:t>
            </a:r>
            <a:r>
              <a:rPr lang="it-IT" dirty="0">
                <a:latin typeface="Times New Roman" panose="02020603050405020304" pitchFamily="18" charset="0"/>
                <a:cs typeface="Times New Roman" panose="02020603050405020304" pitchFamily="18" charset="0"/>
              </a:rPr>
              <a:t>, e </a:t>
            </a:r>
            <a:r>
              <a:rPr lang="it-IT" b="1" dirty="0">
                <a:solidFill>
                  <a:schemeClr val="accent2"/>
                </a:solidFill>
                <a:latin typeface="Times New Roman" panose="02020603050405020304" pitchFamily="18" charset="0"/>
                <a:cs typeface="Times New Roman" panose="02020603050405020304" pitchFamily="18" charset="0"/>
              </a:rPr>
              <a:t>automatizzano e standardizzano i processi di informazione, comunicazione, ma anche di cooperazione e di divisione del lavoro nonché di organizzazione</a:t>
            </a:r>
            <a:r>
              <a:rPr lang="it-IT" dirty="0">
                <a:latin typeface="Times New Roman" panose="02020603050405020304" pitchFamily="18" charset="0"/>
                <a:cs typeface="Times New Roman" panose="02020603050405020304" pitchFamily="18" charset="0"/>
              </a:rPr>
              <a:t>, rendendoli uniformi e omogenei. </a:t>
            </a:r>
          </a:p>
          <a:p>
            <a:r>
              <a:rPr lang="it-IT" dirty="0">
                <a:latin typeface="Times New Roman" panose="02020603050405020304" pitchFamily="18" charset="0"/>
                <a:cs typeface="Times New Roman" panose="02020603050405020304" pitchFamily="18" charset="0"/>
              </a:rPr>
              <a:t>Come tali, costruiscono </a:t>
            </a:r>
            <a:r>
              <a:rPr lang="it-IT" b="1" dirty="0">
                <a:solidFill>
                  <a:schemeClr val="accent2"/>
                </a:solidFill>
                <a:latin typeface="Times New Roman" panose="02020603050405020304" pitchFamily="18" charset="0"/>
                <a:cs typeface="Times New Roman" panose="02020603050405020304" pitchFamily="18" charset="0"/>
              </a:rPr>
              <a:t>un’enorme catena di montaggio </a:t>
            </a:r>
            <a:r>
              <a:rPr lang="it-IT" dirty="0">
                <a:latin typeface="Times New Roman" panose="02020603050405020304" pitchFamily="18" charset="0"/>
                <a:cs typeface="Times New Roman" panose="02020603050405020304" pitchFamily="18" charset="0"/>
              </a:rPr>
              <a:t>di cui fanno parte sia coloro che li fanno funzionare a livello esecutivo sia gli utilizzatori. Le conseguenze sono: </a:t>
            </a:r>
            <a:r>
              <a:rPr lang="it-IT" b="1" dirty="0">
                <a:solidFill>
                  <a:schemeClr val="accent2"/>
                </a:solidFill>
                <a:latin typeface="Times New Roman" panose="02020603050405020304" pitchFamily="18" charset="0"/>
                <a:cs typeface="Times New Roman" panose="02020603050405020304" pitchFamily="18" charset="0"/>
              </a:rPr>
              <a:t>alienazione, dematerializzazione, de-umanizzazione </a:t>
            </a:r>
            <a:r>
              <a:rPr lang="it-IT" dirty="0">
                <a:solidFill>
                  <a:schemeClr val="tx1"/>
                </a:solidFill>
                <a:latin typeface="Times New Roman" panose="02020603050405020304" pitchFamily="18" charset="0"/>
                <a:cs typeface="Times New Roman" panose="02020603050405020304" pitchFamily="18" charset="0"/>
              </a:rPr>
              <a:t>(Longo, 1999-2000).</a:t>
            </a:r>
          </a:p>
          <a:p>
            <a:r>
              <a:rPr lang="it-IT" dirty="0">
                <a:latin typeface="Times New Roman" panose="02020603050405020304" pitchFamily="18" charset="0"/>
                <a:cs typeface="Times New Roman" panose="02020603050405020304" pitchFamily="18" charset="0"/>
              </a:rPr>
              <a:t>Come sistemi sub-socio-tecnici, il telefono cellulare e Internet in particolare contribuiscono al grande sistema socio-tecnico che forma </a:t>
            </a:r>
            <a:r>
              <a:rPr lang="it-IT" b="1" dirty="0">
                <a:solidFill>
                  <a:schemeClr val="accent2"/>
                </a:solidFill>
                <a:latin typeface="Times New Roman" panose="02020603050405020304" pitchFamily="18" charset="0"/>
                <a:cs typeface="Times New Roman" panose="02020603050405020304" pitchFamily="18" charset="0"/>
              </a:rPr>
              <a:t>l'ambiente comunicativo in cui viviamo, e che migliora, limita, peggiora, completa o sostituisce la comunicazione in presenza</a:t>
            </a:r>
            <a:r>
              <a:rPr lang="it-IT"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177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AF907-BA06-4859-99B3-8461E03857AB}"/>
              </a:ext>
            </a:extLst>
          </p:cNvPr>
          <p:cNvSpPr>
            <a:spLocks noGrp="1"/>
          </p:cNvSpPr>
          <p:nvPr>
            <p:ph type="title"/>
          </p:nvPr>
        </p:nvSpPr>
        <p:spPr/>
        <p:txBody>
          <a:bodyPr>
            <a:normAutofit/>
          </a:bodyPr>
          <a:lstStyle/>
          <a:p>
            <a:r>
              <a:rPr lang="it-IT" b="1" dirty="0">
                <a:solidFill>
                  <a:schemeClr val="accent2"/>
                </a:solidFill>
              </a:rPr>
              <a:t>Smart </a:t>
            </a:r>
            <a:r>
              <a:rPr lang="it-IT" b="1" dirty="0" err="1">
                <a:solidFill>
                  <a:schemeClr val="accent2"/>
                </a:solidFill>
              </a:rPr>
              <a:t>technologies</a:t>
            </a:r>
            <a:r>
              <a:rPr lang="it-IT" b="1" dirty="0">
                <a:solidFill>
                  <a:schemeClr val="accent2"/>
                </a:solidFill>
              </a:rPr>
              <a:t> e ruolo dei cittadini: la pratica</a:t>
            </a:r>
            <a:endParaRPr lang="it-IT" dirty="0"/>
          </a:p>
        </p:txBody>
      </p:sp>
      <p:sp>
        <p:nvSpPr>
          <p:cNvPr id="3" name="Segnaposto contenuto 2">
            <a:extLst>
              <a:ext uri="{FF2B5EF4-FFF2-40B4-BE49-F238E27FC236}">
                <a16:creationId xmlns:a16="http://schemas.microsoft.com/office/drawing/2014/main" id="{F4A3FF2F-7172-41EA-9F73-BF03C02DE435}"/>
              </a:ext>
            </a:extLst>
          </p:cNvPr>
          <p:cNvSpPr>
            <a:spLocks noGrp="1"/>
          </p:cNvSpPr>
          <p:nvPr>
            <p:ph idx="1"/>
          </p:nvPr>
        </p:nvSpPr>
        <p:spPr/>
        <p:txBody>
          <a:bodyPr/>
          <a:lstStyle/>
          <a:p>
            <a:r>
              <a:rPr lang="it-IT" dirty="0"/>
              <a:t>Acceso dibattito sul </a:t>
            </a:r>
            <a:r>
              <a:rPr lang="it-IT" b="1" dirty="0">
                <a:solidFill>
                  <a:schemeClr val="accent2"/>
                </a:solidFill>
              </a:rPr>
              <a:t>lavoro digitale</a:t>
            </a:r>
            <a:r>
              <a:rPr lang="it-IT" dirty="0">
                <a:solidFill>
                  <a:schemeClr val="tx1"/>
                </a:solidFill>
              </a:rPr>
              <a:t> (Fuchs and Fischer, 2019).</a:t>
            </a:r>
            <a:r>
              <a:rPr lang="it-IT" b="1" dirty="0">
                <a:solidFill>
                  <a:schemeClr val="accent2"/>
                </a:solidFill>
              </a:rPr>
              <a:t> </a:t>
            </a:r>
          </a:p>
          <a:p>
            <a:endParaRPr lang="it-IT" dirty="0"/>
          </a:p>
          <a:p>
            <a:r>
              <a:rPr lang="it-IT" dirty="0"/>
              <a:t>Il lavoro digitale è meglio definito come </a:t>
            </a:r>
            <a:r>
              <a:rPr lang="it-IT" b="1" dirty="0">
                <a:solidFill>
                  <a:schemeClr val="accent2"/>
                </a:solidFill>
              </a:rPr>
              <a:t>lavoro riproduttivo</a:t>
            </a:r>
            <a:r>
              <a:rPr lang="it-IT" dirty="0"/>
              <a:t>, perché viene svolto nelle case</a:t>
            </a:r>
          </a:p>
          <a:p>
            <a:endParaRPr lang="it-IT" dirty="0"/>
          </a:p>
          <a:p>
            <a:r>
              <a:rPr lang="it-IT" dirty="0"/>
              <a:t>E’ un lavoro produttivo perché dà luogo a una </a:t>
            </a:r>
            <a:r>
              <a:rPr lang="it-IT" b="1" dirty="0">
                <a:solidFill>
                  <a:schemeClr val="accent2"/>
                </a:solidFill>
              </a:rPr>
              <a:t>specifica estrazione di valore. </a:t>
            </a:r>
          </a:p>
          <a:p>
            <a:endParaRPr lang="it-IT" dirty="0"/>
          </a:p>
        </p:txBody>
      </p:sp>
    </p:spTree>
    <p:extLst>
      <p:ext uri="{BB962C8B-B14F-4D97-AF65-F5344CB8AC3E}">
        <p14:creationId xmlns:p14="http://schemas.microsoft.com/office/powerpoint/2010/main" val="3449041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Questioni aperte</a:t>
            </a:r>
          </a:p>
        </p:txBody>
      </p:sp>
      <p:sp>
        <p:nvSpPr>
          <p:cNvPr id="3" name="Segnaposto contenuto 2"/>
          <p:cNvSpPr>
            <a:spLocks noGrp="1"/>
          </p:cNvSpPr>
          <p:nvPr>
            <p:ph idx="1"/>
          </p:nvPr>
        </p:nvSpPr>
        <p:spPr>
          <a:xfrm>
            <a:off x="928837" y="1737361"/>
            <a:ext cx="7543801" cy="4023360"/>
          </a:xfrm>
        </p:spPr>
        <p:txBody>
          <a:bodyPr>
            <a:normAutofit/>
          </a:bodyPr>
          <a:lstStyle/>
          <a:p>
            <a:r>
              <a:rPr lang="it-IT" dirty="0">
                <a:solidFill>
                  <a:schemeClr val="tx1"/>
                </a:solidFill>
              </a:rPr>
              <a:t>Nella percezione del personale della PA:</a:t>
            </a:r>
          </a:p>
          <a:p>
            <a:endParaRPr lang="it-IT" b="1" dirty="0">
              <a:solidFill>
                <a:schemeClr val="accent2"/>
              </a:solidFill>
            </a:endParaRPr>
          </a:p>
          <a:p>
            <a:r>
              <a:rPr lang="it-IT" b="1" dirty="0">
                <a:solidFill>
                  <a:schemeClr val="accent2"/>
                </a:solidFill>
              </a:rPr>
              <a:t>La PA è diventata più trasparente? </a:t>
            </a:r>
            <a:r>
              <a:rPr lang="it-IT" dirty="0">
                <a:solidFill>
                  <a:schemeClr val="tx1"/>
                </a:solidFill>
              </a:rPr>
              <a:t>(Fortunati, 2005)</a:t>
            </a:r>
          </a:p>
          <a:p>
            <a:r>
              <a:rPr lang="it-IT" b="1" dirty="0">
                <a:solidFill>
                  <a:schemeClr val="accent2"/>
                </a:solidFill>
              </a:rPr>
              <a:t>La PA è diventata più efficiente?</a:t>
            </a:r>
          </a:p>
          <a:p>
            <a:r>
              <a:rPr lang="it-IT" b="1" dirty="0">
                <a:solidFill>
                  <a:schemeClr val="accent2"/>
                </a:solidFill>
              </a:rPr>
              <a:t>La PA è diventata più al servizio dei cittadini?</a:t>
            </a:r>
          </a:p>
          <a:p>
            <a:endParaRPr lang="it-IT" dirty="0"/>
          </a:p>
          <a:p>
            <a:r>
              <a:rPr lang="it-IT" dirty="0"/>
              <a:t>Purtroppo non abbiamo risposte certe a queste domande perché non è mai stata fatta una ricerca su campione rappresentativo del personale della PA su tale argomenti.</a:t>
            </a:r>
          </a:p>
        </p:txBody>
      </p:sp>
    </p:spTree>
    <p:extLst>
      <p:ext uri="{BB962C8B-B14F-4D97-AF65-F5344CB8AC3E}">
        <p14:creationId xmlns:p14="http://schemas.microsoft.com/office/powerpoint/2010/main" val="2036442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Tre casi di studio</a:t>
            </a:r>
          </a:p>
        </p:txBody>
      </p:sp>
      <p:sp>
        <p:nvSpPr>
          <p:cNvPr id="3" name="Segnaposto contenuto 2"/>
          <p:cNvSpPr>
            <a:spLocks noGrp="1"/>
          </p:cNvSpPr>
          <p:nvPr>
            <p:ph idx="1"/>
          </p:nvPr>
        </p:nvSpPr>
        <p:spPr>
          <a:xfrm>
            <a:off x="837397" y="1845734"/>
            <a:ext cx="7543801" cy="4023360"/>
          </a:xfrm>
        </p:spPr>
        <p:txBody>
          <a:bodyPr>
            <a:normAutofit/>
          </a:bodyPr>
          <a:lstStyle/>
          <a:p>
            <a:r>
              <a:rPr lang="it-IT" dirty="0"/>
              <a:t>Il </a:t>
            </a:r>
            <a:r>
              <a:rPr lang="it-IT" b="1" dirty="0">
                <a:solidFill>
                  <a:schemeClr val="accent2"/>
                </a:solidFill>
              </a:rPr>
              <a:t>primo caso di studio </a:t>
            </a:r>
            <a:r>
              <a:rPr lang="it-IT" dirty="0"/>
              <a:t>è l’uso della </a:t>
            </a:r>
            <a:r>
              <a:rPr lang="it-IT" b="1" dirty="0">
                <a:solidFill>
                  <a:schemeClr val="accent2"/>
                </a:solidFill>
              </a:rPr>
              <a:t>piattaforma </a:t>
            </a:r>
            <a:r>
              <a:rPr lang="it-IT" b="1" dirty="0" err="1">
                <a:solidFill>
                  <a:schemeClr val="accent2"/>
                </a:solidFill>
              </a:rPr>
              <a:t>ePart</a:t>
            </a:r>
            <a:r>
              <a:rPr lang="it-IT" b="1" dirty="0">
                <a:solidFill>
                  <a:schemeClr val="accent2"/>
                </a:solidFill>
              </a:rPr>
              <a:t> da parte dei cittadini di Udine.</a:t>
            </a:r>
          </a:p>
          <a:p>
            <a:r>
              <a:rPr lang="it-IT" dirty="0"/>
              <a:t>Si tratta di una piattaforma informatica </a:t>
            </a:r>
            <a:r>
              <a:rPr lang="it-IT" dirty="0" err="1"/>
              <a:t>georeferenziata</a:t>
            </a:r>
            <a:r>
              <a:rPr lang="it-IT" dirty="0"/>
              <a:t> che consente ai cittadini di </a:t>
            </a:r>
            <a:r>
              <a:rPr lang="it-IT" b="1" dirty="0">
                <a:solidFill>
                  <a:schemeClr val="accent2"/>
                </a:solidFill>
              </a:rPr>
              <a:t>inoltrare segnalazioni al comune e di monitorare il tempo che questo impiega a risolvere il problema segnalato.</a:t>
            </a:r>
          </a:p>
          <a:p>
            <a:r>
              <a:rPr lang="it-IT" dirty="0"/>
              <a:t>Dall'attivazione della piattaforma da parte del Comune di Udine nell'ottobre del 2010 al 5 maggio 2015 le segnalazioni totali da parte dei cittadini sono state 4566 (la popolazione di Udine è di circa 100.000 abitanti). Le segnalazioni ricevute in questi cinque anni sono: 194 nel 2010, 831 nel 2011, 1085 nel 2012, 1027 nel 2013, 1104 nel 2014, e 325 nei primi quattro mesi del 2015. Il trend evidenzia quindi </a:t>
            </a:r>
            <a:r>
              <a:rPr lang="it-IT" b="1" dirty="0">
                <a:solidFill>
                  <a:schemeClr val="accent2"/>
                </a:solidFill>
              </a:rPr>
              <a:t>una crescita della partecipazione dei cittadini attraverso la piattaforma </a:t>
            </a:r>
            <a:r>
              <a:rPr lang="it-IT" b="1" dirty="0" err="1">
                <a:solidFill>
                  <a:schemeClr val="accent2"/>
                </a:solidFill>
              </a:rPr>
              <a:t>ePart</a:t>
            </a:r>
            <a:r>
              <a:rPr lang="it-IT" b="1" dirty="0">
                <a:solidFill>
                  <a:schemeClr val="accent2"/>
                </a:solidFill>
              </a:rPr>
              <a:t>. </a:t>
            </a:r>
          </a:p>
        </p:txBody>
      </p:sp>
    </p:spTree>
    <p:extLst>
      <p:ext uri="{BB962C8B-B14F-4D97-AF65-F5344CB8AC3E}">
        <p14:creationId xmlns:p14="http://schemas.microsoft.com/office/powerpoint/2010/main" val="2370339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Primo caso di studio: </a:t>
            </a:r>
            <a:r>
              <a:rPr lang="it-IT" b="1" dirty="0" err="1">
                <a:solidFill>
                  <a:schemeClr val="accent2"/>
                </a:solidFill>
              </a:rPr>
              <a:t>ePart</a:t>
            </a:r>
            <a:endParaRPr lang="it-IT" b="1" dirty="0">
              <a:solidFill>
                <a:schemeClr val="accent2"/>
              </a:solidFill>
            </a:endParaRPr>
          </a:p>
        </p:txBody>
      </p:sp>
      <p:sp>
        <p:nvSpPr>
          <p:cNvPr id="3" name="Segnaposto contenuto 2"/>
          <p:cNvSpPr>
            <a:spLocks noGrp="1"/>
          </p:cNvSpPr>
          <p:nvPr>
            <p:ph idx="1"/>
          </p:nvPr>
        </p:nvSpPr>
        <p:spPr/>
        <p:txBody>
          <a:bodyPr>
            <a:normAutofit fontScale="70000" lnSpcReduction="20000"/>
          </a:bodyPr>
          <a:lstStyle/>
          <a:p>
            <a:r>
              <a:rPr lang="it-IT" sz="2300" b="1" dirty="0">
                <a:solidFill>
                  <a:schemeClr val="accent2"/>
                </a:solidFill>
              </a:rPr>
              <a:t>L’uso della piattaforma ha avuto un serie di conseguenze:</a:t>
            </a:r>
          </a:p>
          <a:p>
            <a:r>
              <a:rPr lang="it-IT" dirty="0"/>
              <a:t>- ha aumentato la capacità di </a:t>
            </a:r>
            <a:r>
              <a:rPr lang="it-IT" b="1" dirty="0">
                <a:solidFill>
                  <a:schemeClr val="accent2"/>
                </a:solidFill>
              </a:rPr>
              <a:t>monitorare i problemi della città</a:t>
            </a:r>
            <a:r>
              <a:rPr lang="it-IT" dirty="0"/>
              <a:t>, la loro natura, la loro frequenza e la distribuzione sul territorio. </a:t>
            </a:r>
          </a:p>
          <a:p>
            <a:r>
              <a:rPr lang="it-IT" dirty="0"/>
              <a:t>- ha reperito una </a:t>
            </a:r>
            <a:r>
              <a:rPr lang="it-IT" b="1" dirty="0">
                <a:solidFill>
                  <a:schemeClr val="accent2"/>
                </a:solidFill>
              </a:rPr>
              <a:t>conoscenza diffusa che proviene dalle esperienze dei cittadini.  </a:t>
            </a:r>
            <a:r>
              <a:rPr lang="it-IT" dirty="0"/>
              <a:t>In questo modo, sia i tecnici sia i cittadini hanno acquisito una maggiore trasparenza nel veicolare le esigenze della vita urbana e nel “rendere visibili e controllabili” pubblicamente i meccanismi dell’agire amministrativo e gestionale. </a:t>
            </a:r>
          </a:p>
          <a:p>
            <a:r>
              <a:rPr lang="it-IT" dirty="0"/>
              <a:t>La sfida è invece quella di riuscire a comunicare ai cittadini in termini semplici </a:t>
            </a:r>
            <a:r>
              <a:rPr lang="it-IT" b="1" dirty="0">
                <a:solidFill>
                  <a:schemeClr val="accent2"/>
                </a:solidFill>
              </a:rPr>
              <a:t>che la gestione dei problemi da loro segnalati è sempre più complessa </a:t>
            </a:r>
            <a:r>
              <a:rPr lang="it-IT" dirty="0"/>
              <a:t>sul piano organizzativo e amministrativo di quanto da loro immaginato (come suggeriva anche il Comandante </a:t>
            </a:r>
            <a:r>
              <a:rPr lang="it-IT" dirty="0" err="1"/>
              <a:t>Bedessi</a:t>
            </a:r>
            <a:r>
              <a:rPr lang="it-IT" dirty="0"/>
              <a:t>, i cittadini spesso richiedono alla PA risposte immediate sottovalutando le complessità organizzative, candendo quindi in quella che potremmo definire la “sindrome della bacchetta magica”). </a:t>
            </a:r>
          </a:p>
          <a:p>
            <a:r>
              <a:rPr lang="it-IT" dirty="0"/>
              <a:t>In terzo luogo, il meccanismo di feedback – aspetto centrale e qualificante di </a:t>
            </a:r>
            <a:r>
              <a:rPr lang="it-IT" dirty="0" err="1"/>
              <a:t>ePart</a:t>
            </a:r>
            <a:r>
              <a:rPr lang="it-IT" dirty="0"/>
              <a:t> – </a:t>
            </a:r>
            <a:r>
              <a:rPr lang="it-IT" b="1" dirty="0">
                <a:solidFill>
                  <a:schemeClr val="accent2"/>
                </a:solidFill>
              </a:rPr>
              <a:t>ha pungolato i dipendenti del Comune a considerare la loro azione come funzionale alla risoluzione del problema concreto</a:t>
            </a:r>
            <a:r>
              <a:rPr lang="it-IT" dirty="0"/>
              <a:t>: il passaggio formale della segnalazione dallo stato ‘in approvazione’, a quello ‘in </a:t>
            </a:r>
            <a:r>
              <a:rPr lang="it-IT" dirty="0" err="1"/>
              <a:t>carico’</a:t>
            </a:r>
            <a:r>
              <a:rPr lang="it-IT" dirty="0"/>
              <a:t>, a quello ‘risolto’, corrisponde ad un processo di tipo sostanziale, dai risultati tangibili (</a:t>
            </a:r>
            <a:r>
              <a:rPr lang="it-IT" dirty="0" err="1"/>
              <a:t>Thaler</a:t>
            </a:r>
            <a:r>
              <a:rPr lang="it-IT" dirty="0"/>
              <a:t>, </a:t>
            </a:r>
            <a:r>
              <a:rPr lang="it-IT" dirty="0" err="1"/>
              <a:t>Sunstein</a:t>
            </a:r>
            <a:r>
              <a:rPr lang="it-IT" dirty="0"/>
              <a:t> 2008). </a:t>
            </a:r>
          </a:p>
          <a:p>
            <a:r>
              <a:rPr lang="it-IT" dirty="0"/>
              <a:t>Anche se siamo ancora nelle prime fasi dei modelli di sviluppo dell’e-</a:t>
            </a:r>
            <a:r>
              <a:rPr lang="it-IT" dirty="0" err="1"/>
              <a:t>government</a:t>
            </a:r>
            <a:r>
              <a:rPr lang="it-IT" dirty="0"/>
              <a:t>, questi progressi sono importanti e contribuiscono a contrastare le patologie tipiche degli apparati burocratici. </a:t>
            </a:r>
          </a:p>
        </p:txBody>
      </p:sp>
    </p:spTree>
    <p:extLst>
      <p:ext uri="{BB962C8B-B14F-4D97-AF65-F5344CB8AC3E}">
        <p14:creationId xmlns:p14="http://schemas.microsoft.com/office/powerpoint/2010/main" val="4242710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Caso di studio 2. Open Municipio</a:t>
            </a:r>
            <a:endParaRPr lang="it-IT" dirty="0"/>
          </a:p>
        </p:txBody>
      </p:sp>
      <p:sp>
        <p:nvSpPr>
          <p:cNvPr id="3" name="Segnaposto contenuto 2"/>
          <p:cNvSpPr>
            <a:spLocks noGrp="1"/>
          </p:cNvSpPr>
          <p:nvPr>
            <p:ph idx="1"/>
          </p:nvPr>
        </p:nvSpPr>
        <p:spPr/>
        <p:txBody>
          <a:bodyPr>
            <a:normAutofit fontScale="85000" lnSpcReduction="10000"/>
          </a:bodyPr>
          <a:lstStyle/>
          <a:p>
            <a:r>
              <a:rPr lang="it-IT" dirty="0"/>
              <a:t>Il secondo caso di studio è il </a:t>
            </a:r>
            <a:r>
              <a:rPr lang="it-IT" b="1" dirty="0">
                <a:solidFill>
                  <a:schemeClr val="accent2"/>
                </a:solidFill>
              </a:rPr>
              <a:t>non uso </a:t>
            </a:r>
            <a:r>
              <a:rPr lang="it-IT" dirty="0"/>
              <a:t>da parte degli stessi cittadini della piattaforma </a:t>
            </a:r>
            <a:r>
              <a:rPr lang="it-IT" b="1" dirty="0">
                <a:solidFill>
                  <a:schemeClr val="accent2"/>
                </a:solidFill>
              </a:rPr>
              <a:t>Open Municipio</a:t>
            </a:r>
          </a:p>
          <a:p>
            <a:r>
              <a:rPr lang="it-IT" dirty="0"/>
              <a:t>Questa piattaforma serviva ai cittadini per monitorare le attività dei propri rappresentanti, leggendo </a:t>
            </a:r>
            <a:r>
              <a:rPr lang="it-IT" b="1" dirty="0">
                <a:solidFill>
                  <a:schemeClr val="accent2"/>
                </a:solidFill>
              </a:rPr>
              <a:t>gli atti da loro proposti ed approvati in giunta, approfondendo il loro comportamento di voto nelle assemblee</a:t>
            </a:r>
            <a:r>
              <a:rPr lang="it-IT" dirty="0"/>
              <a:t> (presenze, assenze, votazioni coerenti con il gruppo o voti ribelli) e commentando le decisioni amministrative. </a:t>
            </a:r>
          </a:p>
          <a:p>
            <a:r>
              <a:rPr lang="it-IT" dirty="0"/>
              <a:t>L'obiettivo di questa piattaforma era rendere costantemente disponibili atti, votazioni e agenda dei lavori e di rendere la ricerca e la comprensione di questi documenti più semplice possibile, favorendo la trasparenza e la partecipazione dei cittadini. </a:t>
            </a:r>
          </a:p>
          <a:p>
            <a:r>
              <a:rPr lang="it-IT" dirty="0"/>
              <a:t>In sintesi, le intenzioni degli ideatori di questa iniziativa erano di “aprire” la democrazia non solo in termini di trasparenza delle decisioni dell'amministrazione, ma anche nel senso di “</a:t>
            </a:r>
            <a:r>
              <a:rPr lang="it-IT" b="1" dirty="0">
                <a:solidFill>
                  <a:schemeClr val="accent2"/>
                </a:solidFill>
              </a:rPr>
              <a:t>estendere” attraverso gli strumenti digitali la partecipazione a un numero sempre più ampio di cittadini, sollecitando il loro impegno e la loro attenzione nei confronti della </a:t>
            </a:r>
            <a:r>
              <a:rPr lang="it-IT" b="1" i="1" dirty="0">
                <a:solidFill>
                  <a:schemeClr val="accent2"/>
                </a:solidFill>
              </a:rPr>
              <a:t>res </a:t>
            </a:r>
            <a:r>
              <a:rPr lang="it-IT" b="1" i="1" dirty="0" err="1">
                <a:solidFill>
                  <a:schemeClr val="accent2"/>
                </a:solidFill>
              </a:rPr>
              <a:t>publica</a:t>
            </a:r>
            <a:r>
              <a:rPr lang="it-IT" b="1" dirty="0">
                <a:solidFill>
                  <a:schemeClr val="accent2"/>
                </a:solidFill>
              </a:rPr>
              <a:t>. </a:t>
            </a:r>
          </a:p>
          <a:p>
            <a:endParaRPr lang="it-IT" dirty="0"/>
          </a:p>
        </p:txBody>
      </p:sp>
    </p:spTree>
    <p:extLst>
      <p:ext uri="{BB962C8B-B14F-4D97-AF65-F5344CB8AC3E}">
        <p14:creationId xmlns:p14="http://schemas.microsoft.com/office/powerpoint/2010/main" val="3022431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a:solidFill>
                  <a:schemeClr val="accent2"/>
                </a:solidFill>
              </a:rPr>
              <a:t>Caso di studio 2. Open Municipio</a:t>
            </a:r>
            <a:endParaRPr lang="it-IT" dirty="0">
              <a:solidFill>
                <a:schemeClr val="accent2"/>
              </a:solidFill>
            </a:endParaRPr>
          </a:p>
        </p:txBody>
      </p:sp>
      <p:sp>
        <p:nvSpPr>
          <p:cNvPr id="3" name="Segnaposto contenuto 2"/>
          <p:cNvSpPr>
            <a:spLocks noGrp="1"/>
          </p:cNvSpPr>
          <p:nvPr>
            <p:ph idx="1"/>
          </p:nvPr>
        </p:nvSpPr>
        <p:spPr/>
        <p:txBody>
          <a:bodyPr>
            <a:normAutofit fontScale="85000" lnSpcReduction="10000"/>
          </a:bodyPr>
          <a:lstStyle/>
          <a:p>
            <a:r>
              <a:rPr lang="it-IT" dirty="0"/>
              <a:t>Dal 1 marzo 2014 al 24 ottobre 2016 ci sono stati 23,616 utenti, che hanno dato vita a 27,561 sessioni e che hanno visualizzato 79,232 pagine. </a:t>
            </a:r>
          </a:p>
          <a:p>
            <a:r>
              <a:rPr lang="it-IT" dirty="0"/>
              <a:t>Mediamente gli utenti hanno visto </a:t>
            </a:r>
            <a:r>
              <a:rPr lang="it-IT" b="1" dirty="0">
                <a:solidFill>
                  <a:schemeClr val="accent2"/>
                </a:solidFill>
              </a:rPr>
              <a:t>meno di tre pagine </a:t>
            </a:r>
            <a:r>
              <a:rPr lang="it-IT" dirty="0"/>
              <a:t>(per la precisione 2,87) </a:t>
            </a:r>
            <a:r>
              <a:rPr lang="it-IT" b="1" dirty="0">
                <a:solidFill>
                  <a:schemeClr val="accent2"/>
                </a:solidFill>
              </a:rPr>
              <a:t>a sessione</a:t>
            </a:r>
            <a:r>
              <a:rPr lang="it-IT" dirty="0"/>
              <a:t>, il che porta a credere che si tratta di utenti piuttosto motivati dato che in Internet la maggioranza degli utilizzatori non va oltre la prima pagina. </a:t>
            </a:r>
          </a:p>
          <a:p>
            <a:r>
              <a:rPr lang="it-IT" dirty="0"/>
              <a:t>Ogni sessione tuttavia dura mediamente 1 minuto e mezzo, il che fa pensare che l’accesso alla piattaforma più che rispondere a uno scopo informativo, risponda a uno scopo di controllo di qualche informazione mirata. </a:t>
            </a:r>
          </a:p>
          <a:p>
            <a:r>
              <a:rPr lang="it-IT" dirty="0"/>
              <a:t>Dei 23,616 utenti solo il 14,4% (pari a 1640) sono visitatori che hanno fatto altre visite, mentre </a:t>
            </a:r>
            <a:r>
              <a:rPr lang="it-IT" b="1" dirty="0">
                <a:solidFill>
                  <a:schemeClr val="accent2"/>
                </a:solidFill>
              </a:rPr>
              <a:t>la maggioranza (85,6%) ha fatto una visita e basta</a:t>
            </a:r>
            <a:r>
              <a:rPr lang="it-IT" dirty="0"/>
              <a:t>. Un indizio che ci dice se questi visitatori possono essere cittadini di Udine o meno è la lingua scelta per la sessione. Ebbene, solo meno della metà delle sessioni (13,025 pari al 47,3%) avvengono in italiano, mentre quasi altrettante sessioni (12,322 pari al 44,7%) sono in </a:t>
            </a:r>
            <a:r>
              <a:rPr lang="it-IT" dirty="0" err="1"/>
              <a:t>it-it</a:t>
            </a:r>
            <a:r>
              <a:rPr lang="it-IT" dirty="0"/>
              <a:t>, 1,158 sessioni (4,2%) sono svolte in </a:t>
            </a:r>
            <a:r>
              <a:rPr lang="it-IT" b="1" dirty="0">
                <a:solidFill>
                  <a:schemeClr val="accent2"/>
                </a:solidFill>
              </a:rPr>
              <a:t>inglese americano</a:t>
            </a:r>
            <a:r>
              <a:rPr lang="it-IT" dirty="0"/>
              <a:t>, 385 sessioni (0,8%) sono in </a:t>
            </a:r>
            <a:r>
              <a:rPr lang="it-IT" b="1" dirty="0">
                <a:solidFill>
                  <a:schemeClr val="accent2"/>
                </a:solidFill>
              </a:rPr>
              <a:t>inglese della Gran Bretagna o inglese internazionale e le altre poche in tedesco e francese.</a:t>
            </a:r>
          </a:p>
        </p:txBody>
      </p:sp>
    </p:spTree>
    <p:extLst>
      <p:ext uri="{BB962C8B-B14F-4D97-AF65-F5344CB8AC3E}">
        <p14:creationId xmlns:p14="http://schemas.microsoft.com/office/powerpoint/2010/main" val="2478410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Caso di studio 2. Open Municipio</a:t>
            </a:r>
            <a:endParaRPr lang="it-IT" dirty="0"/>
          </a:p>
        </p:txBody>
      </p:sp>
      <p:sp>
        <p:nvSpPr>
          <p:cNvPr id="3" name="Segnaposto contenuto 2"/>
          <p:cNvSpPr>
            <a:spLocks noGrp="1"/>
          </p:cNvSpPr>
          <p:nvPr>
            <p:ph idx="1"/>
          </p:nvPr>
        </p:nvSpPr>
        <p:spPr>
          <a:xfrm>
            <a:off x="822959" y="1845734"/>
            <a:ext cx="7543801" cy="4478064"/>
          </a:xfrm>
        </p:spPr>
        <p:txBody>
          <a:bodyPr>
            <a:normAutofit fontScale="70000" lnSpcReduction="20000"/>
          </a:bodyPr>
          <a:lstStyle/>
          <a:p>
            <a:r>
              <a:rPr lang="it-IT" sz="2600" b="1" dirty="0">
                <a:solidFill>
                  <a:schemeClr val="accent2"/>
                </a:solidFill>
              </a:rPr>
              <a:t>Con quale strumento accedono i cittadini a questa piattaforma? </a:t>
            </a:r>
          </a:p>
          <a:p>
            <a:r>
              <a:rPr lang="it-IT" sz="2300" dirty="0"/>
              <a:t>Non inaspettatamente il 78,5% delle sessioni ha luogo tramite </a:t>
            </a:r>
            <a:r>
              <a:rPr lang="it-IT" sz="2300" b="1" dirty="0">
                <a:solidFill>
                  <a:schemeClr val="accent2"/>
                </a:solidFill>
              </a:rPr>
              <a:t>un PC da tavolo</a:t>
            </a:r>
            <a:r>
              <a:rPr lang="it-IT" sz="2300" dirty="0"/>
              <a:t>, in quanto questo strumento consente la lettura più agevole rispetto agli altri strumenti quali laptop o </a:t>
            </a:r>
            <a:r>
              <a:rPr lang="it-IT" sz="2300" dirty="0" err="1"/>
              <a:t>smartphone</a:t>
            </a:r>
            <a:r>
              <a:rPr lang="it-IT" sz="2300" dirty="0"/>
              <a:t>. Comunque, l’accesso tramite </a:t>
            </a:r>
            <a:r>
              <a:rPr lang="it-IT" sz="2300" b="1" dirty="0" err="1">
                <a:solidFill>
                  <a:schemeClr val="accent2"/>
                </a:solidFill>
              </a:rPr>
              <a:t>smartphone</a:t>
            </a:r>
            <a:r>
              <a:rPr lang="it-IT" sz="2300" dirty="0"/>
              <a:t> è tutt’altro che trascurabile e si aggira attorno </a:t>
            </a:r>
            <a:r>
              <a:rPr lang="it-IT" sz="2300" b="1" dirty="0">
                <a:solidFill>
                  <a:schemeClr val="accent2"/>
                </a:solidFill>
              </a:rPr>
              <a:t>al 15%, </a:t>
            </a:r>
            <a:r>
              <a:rPr lang="it-IT" sz="2300" dirty="0"/>
              <a:t>mentre decisamente inferiore è l’accesso tramite </a:t>
            </a:r>
            <a:r>
              <a:rPr lang="it-IT" sz="2300" dirty="0" err="1"/>
              <a:t>tablet</a:t>
            </a:r>
            <a:r>
              <a:rPr lang="it-IT" sz="2300" dirty="0"/>
              <a:t> (6,5%). </a:t>
            </a:r>
          </a:p>
          <a:p>
            <a:r>
              <a:rPr lang="it-IT" sz="2300" dirty="0"/>
              <a:t>Tuttavia se noi incrociamo questo dato per la media delle pagine viste, un dato fondamentale per comprendere il profilo dell’uso della piattaforma da parte degli utenti, emerge che il tipo di strumento tecnologico con cui si accede influisce significativamente sulla media delle pagine viste. Infatti, la media è di 3,12 pagine per il computer da </a:t>
            </a:r>
            <a:r>
              <a:rPr lang="it-IT" sz="2300" b="1" dirty="0">
                <a:solidFill>
                  <a:schemeClr val="accent2"/>
                </a:solidFill>
              </a:rPr>
              <a:t>tavolo, 2,50 per il </a:t>
            </a:r>
            <a:r>
              <a:rPr lang="it-IT" sz="2300" b="1" dirty="0" err="1">
                <a:solidFill>
                  <a:schemeClr val="accent2"/>
                </a:solidFill>
              </a:rPr>
              <a:t>tablet</a:t>
            </a:r>
            <a:r>
              <a:rPr lang="it-IT" sz="2300" b="1" dirty="0">
                <a:solidFill>
                  <a:schemeClr val="accent2"/>
                </a:solidFill>
              </a:rPr>
              <a:t> e 1,76 per lo </a:t>
            </a:r>
            <a:r>
              <a:rPr lang="it-IT" sz="2300" b="1" dirty="0" err="1">
                <a:solidFill>
                  <a:schemeClr val="accent2"/>
                </a:solidFill>
              </a:rPr>
              <a:t>smartphone</a:t>
            </a:r>
            <a:r>
              <a:rPr lang="it-IT" sz="2300" b="1" dirty="0">
                <a:solidFill>
                  <a:schemeClr val="accent2"/>
                </a:solidFill>
              </a:rPr>
              <a:t>. </a:t>
            </a:r>
          </a:p>
          <a:p>
            <a:r>
              <a:rPr lang="it-IT" sz="2300" dirty="0"/>
              <a:t>Queste medie riflettono </a:t>
            </a:r>
            <a:r>
              <a:rPr lang="it-IT" sz="2300" b="1" dirty="0">
                <a:solidFill>
                  <a:schemeClr val="accent2"/>
                </a:solidFill>
              </a:rPr>
              <a:t>l’influenza che la facilità di lettura fornita dallo specifico strumento </a:t>
            </a:r>
            <a:r>
              <a:rPr lang="it-IT" sz="2300" dirty="0"/>
              <a:t>ha un impatto sul numero di pagine che si guardano attraverso quello strumento.</a:t>
            </a:r>
          </a:p>
          <a:p>
            <a:r>
              <a:rPr lang="it-IT" sz="2300" dirty="0"/>
              <a:t>I risultati ottenuti suggeriscono che gli strumenti informatici e le piattaforme di e-</a:t>
            </a:r>
            <a:r>
              <a:rPr lang="it-IT" sz="2300" dirty="0" err="1"/>
              <a:t>government</a:t>
            </a:r>
            <a:r>
              <a:rPr lang="it-IT" sz="2300" dirty="0"/>
              <a:t> non aumentano necessariamente la partecipazione dei cittadini, o almeno non in maniera sufficiente da causare un cambiamento rilevante nella pratica politica e nella attività quotidiana amministrativa e di governo.</a:t>
            </a:r>
          </a:p>
          <a:p>
            <a:r>
              <a:rPr lang="it-IT" sz="2300" dirty="0"/>
              <a:t> </a:t>
            </a:r>
          </a:p>
          <a:p>
            <a:endParaRPr lang="it-IT" sz="2300" dirty="0"/>
          </a:p>
        </p:txBody>
      </p:sp>
    </p:spTree>
    <p:extLst>
      <p:ext uri="{BB962C8B-B14F-4D97-AF65-F5344CB8AC3E}">
        <p14:creationId xmlns:p14="http://schemas.microsoft.com/office/powerpoint/2010/main" val="1340497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Caso di studio 3. Peccioli</a:t>
            </a:r>
          </a:p>
        </p:txBody>
      </p:sp>
      <p:sp>
        <p:nvSpPr>
          <p:cNvPr id="3" name="Segnaposto contenuto 2"/>
          <p:cNvSpPr>
            <a:spLocks noGrp="1"/>
          </p:cNvSpPr>
          <p:nvPr>
            <p:ph idx="1"/>
          </p:nvPr>
        </p:nvSpPr>
        <p:spPr/>
        <p:txBody>
          <a:bodyPr>
            <a:normAutofit fontScale="92500" lnSpcReduction="20000"/>
          </a:bodyPr>
          <a:lstStyle/>
          <a:p>
            <a:r>
              <a:rPr lang="it-IT" b="1" dirty="0">
                <a:solidFill>
                  <a:schemeClr val="accent2"/>
                </a:solidFill>
              </a:rPr>
              <a:t>Governo locale e comunicazione istituzionale durante l’emergenza Covid-19</a:t>
            </a:r>
          </a:p>
          <a:p>
            <a:r>
              <a:rPr lang="it-IT" dirty="0"/>
              <a:t>La ricerca mira ad analizzare alcuni aspetti della </a:t>
            </a:r>
            <a:r>
              <a:rPr lang="it-IT" b="1" dirty="0">
                <a:solidFill>
                  <a:schemeClr val="accent2"/>
                </a:solidFill>
              </a:rPr>
              <a:t>comunicazione pubblica durante l’emergenza Covid-19</a:t>
            </a:r>
            <a:r>
              <a:rPr lang="it-IT" dirty="0"/>
              <a:t>, focalizzandosi in particolare sul caso del Comune toscano di </a:t>
            </a:r>
            <a:r>
              <a:rPr lang="it-IT" b="1" dirty="0">
                <a:solidFill>
                  <a:schemeClr val="accent2"/>
                </a:solidFill>
              </a:rPr>
              <a:t>Peccioli</a:t>
            </a:r>
            <a:r>
              <a:rPr lang="it-IT" dirty="0"/>
              <a:t> (PI). </a:t>
            </a:r>
          </a:p>
          <a:p>
            <a:r>
              <a:rPr lang="it-IT" dirty="0"/>
              <a:t>Nello specifico essa ha indagato, da un lato, gli atteggiamenti e le opinioni dei cittadini e, dall’altro, quelli degli attori politici locali. </a:t>
            </a:r>
          </a:p>
          <a:p>
            <a:r>
              <a:rPr lang="it-IT" dirty="0"/>
              <a:t>Nel primo caso, è stato esplorato il rapporto dei cittadini con i rappresentanti delle istituzioni locali, il loro uso dei mezzi di comunicazione, istituzionali e non, e la loro modalità di informazione su quanto messo in atto dal governo locale. </a:t>
            </a:r>
          </a:p>
          <a:p>
            <a:r>
              <a:rPr lang="it-IT" dirty="0"/>
              <a:t>L’approccio è stato di tipo quantitativo e si è basato sulla somministrazione di un questionario (Corbetta, 2014) ai cittadini pecciolesi selezionati sulla base di un campionamento casuale (N=268).</a:t>
            </a:r>
          </a:p>
          <a:p>
            <a:endParaRPr lang="it-IT" dirty="0"/>
          </a:p>
        </p:txBody>
      </p:sp>
    </p:spTree>
    <p:extLst>
      <p:ext uri="{BB962C8B-B14F-4D97-AF65-F5344CB8AC3E}">
        <p14:creationId xmlns:p14="http://schemas.microsoft.com/office/powerpoint/2010/main" val="4230145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Caso di studio 3. Peccioli</a:t>
            </a:r>
            <a:endParaRPr lang="it-IT" dirty="0"/>
          </a:p>
        </p:txBody>
      </p:sp>
      <p:sp>
        <p:nvSpPr>
          <p:cNvPr id="3" name="Segnaposto contenuto 2"/>
          <p:cNvSpPr>
            <a:spLocks noGrp="1"/>
          </p:cNvSpPr>
          <p:nvPr>
            <p:ph idx="1"/>
          </p:nvPr>
        </p:nvSpPr>
        <p:spPr/>
        <p:txBody>
          <a:bodyPr>
            <a:normAutofit fontScale="85000" lnSpcReduction="10000"/>
          </a:bodyPr>
          <a:lstStyle/>
          <a:p>
            <a:pPr marL="305435" indent="-305435" algn="just"/>
            <a:r>
              <a:rPr lang="it-IT" dirty="0"/>
              <a:t>Nel secondo caso (oggetto di questa presentazione) è stato adottato un </a:t>
            </a:r>
            <a:r>
              <a:rPr lang="it-IT" b="1" dirty="0">
                <a:solidFill>
                  <a:schemeClr val="accent2"/>
                </a:solidFill>
              </a:rPr>
              <a:t>approccio qualitativo</a:t>
            </a:r>
            <a:r>
              <a:rPr lang="it-IT" b="1" dirty="0">
                <a:solidFill>
                  <a:schemeClr val="accent1"/>
                </a:solidFill>
              </a:rPr>
              <a:t> </a:t>
            </a:r>
            <a:r>
              <a:rPr lang="it-IT" dirty="0"/>
              <a:t>basato su </a:t>
            </a:r>
            <a:r>
              <a:rPr lang="it-IT" b="1" dirty="0">
                <a:solidFill>
                  <a:schemeClr val="accent2"/>
                </a:solidFill>
              </a:rPr>
              <a:t>dieci interviste semi-strutturate </a:t>
            </a:r>
            <a:r>
              <a:rPr lang="it-IT" dirty="0"/>
              <a:t>(</a:t>
            </a:r>
            <a:r>
              <a:rPr lang="it-IT" dirty="0" err="1"/>
              <a:t>Silverman</a:t>
            </a:r>
            <a:r>
              <a:rPr lang="it-IT" dirty="0"/>
              <a:t>, 2015) ai referenti delle istituzioni locali. Tra le principali tematiche esplorate: </a:t>
            </a:r>
          </a:p>
          <a:p>
            <a:pPr marL="305435" indent="-305435" algn="just">
              <a:buFont typeface="Arial" panose="020B0604020202020204" pitchFamily="34" charset="0"/>
              <a:buChar char="•"/>
            </a:pPr>
            <a:r>
              <a:rPr lang="it-IT" dirty="0"/>
              <a:t>gestione della </a:t>
            </a:r>
            <a:r>
              <a:rPr lang="it-IT" b="1" dirty="0">
                <a:solidFill>
                  <a:schemeClr val="accent2"/>
                </a:solidFill>
              </a:rPr>
              <a:t>comunicazione istituzionale</a:t>
            </a:r>
            <a:r>
              <a:rPr lang="it-IT" b="1" dirty="0">
                <a:solidFill>
                  <a:schemeClr val="accent1"/>
                </a:solidFill>
              </a:rPr>
              <a:t> </a:t>
            </a:r>
            <a:r>
              <a:rPr lang="it-IT" dirty="0"/>
              <a:t>e </a:t>
            </a:r>
            <a:r>
              <a:rPr lang="it-IT" b="1" dirty="0">
                <a:solidFill>
                  <a:schemeClr val="accent2"/>
                </a:solidFill>
              </a:rPr>
              <a:t>strategie comunicative </a:t>
            </a:r>
            <a:r>
              <a:rPr lang="it-IT" dirty="0"/>
              <a:t>attuate nei confronti della cittadinanza; </a:t>
            </a:r>
          </a:p>
          <a:p>
            <a:pPr marL="305435" indent="-305435" algn="just">
              <a:buFont typeface="Arial" panose="020B0604020202020204" pitchFamily="34" charset="0"/>
              <a:buChar char="•"/>
            </a:pPr>
            <a:r>
              <a:rPr lang="it-IT" dirty="0"/>
              <a:t>coinvolgimento del </a:t>
            </a:r>
            <a:r>
              <a:rPr lang="it-IT" b="1" dirty="0">
                <a:solidFill>
                  <a:schemeClr val="accent2"/>
                </a:solidFill>
              </a:rPr>
              <a:t>sapere esperto </a:t>
            </a:r>
            <a:r>
              <a:rPr lang="it-IT" dirty="0"/>
              <a:t>nelle decisioni politiche; </a:t>
            </a:r>
          </a:p>
          <a:p>
            <a:pPr marL="305435" indent="-305435" algn="just">
              <a:buFont typeface="Arial" panose="020B0604020202020204" pitchFamily="34" charset="0"/>
              <a:buChar char="•"/>
            </a:pPr>
            <a:r>
              <a:rPr lang="it-IT" dirty="0"/>
              <a:t>impatto della pandemia sulla </a:t>
            </a:r>
            <a:r>
              <a:rPr lang="it-IT" b="1" dirty="0">
                <a:solidFill>
                  <a:schemeClr val="accent2"/>
                </a:solidFill>
              </a:rPr>
              <a:t>dimensione organizzativa e comunicativa </a:t>
            </a:r>
            <a:r>
              <a:rPr lang="it-IT" dirty="0"/>
              <a:t>dell’amministrazione locale; </a:t>
            </a:r>
          </a:p>
          <a:p>
            <a:pPr marL="305435" indent="-305435" algn="just">
              <a:buFont typeface="Arial" panose="020B0604020202020204" pitchFamily="34" charset="0"/>
              <a:buChar char="•"/>
            </a:pPr>
            <a:r>
              <a:rPr lang="it-IT" dirty="0"/>
              <a:t>valutazione della </a:t>
            </a:r>
            <a:r>
              <a:rPr lang="it-IT" b="1" dirty="0">
                <a:solidFill>
                  <a:schemeClr val="accent2"/>
                </a:solidFill>
              </a:rPr>
              <a:t>partecipazione della cittadinanza </a:t>
            </a:r>
            <a:r>
              <a:rPr lang="it-IT" dirty="0"/>
              <a:t>all’elaborazione di proposte per la gestione dell’emergenza; </a:t>
            </a:r>
          </a:p>
          <a:p>
            <a:pPr marL="305435" indent="-305435" algn="just">
              <a:buFont typeface="Arial" panose="020B0604020202020204" pitchFamily="34" charset="0"/>
              <a:buChar char="•"/>
            </a:pPr>
            <a:r>
              <a:rPr lang="it-IT" b="1" dirty="0">
                <a:solidFill>
                  <a:schemeClr val="accent2"/>
                </a:solidFill>
              </a:rPr>
              <a:t>dinamiche relazionali</a:t>
            </a:r>
            <a:r>
              <a:rPr lang="it-IT" dirty="0"/>
              <a:t>, non solo tra maggioranza e opposizione, ma anche tra i vari livelli istituzionali e organizzativi coinvolti nella gestione dell’emergenza (Regione Toscana, governo centrale, ecc.), e tra l’amministrazione e il tessuto associativo. </a:t>
            </a:r>
            <a:endParaRPr lang="en-US" dirty="0"/>
          </a:p>
          <a:p>
            <a:endParaRPr lang="it-IT" dirty="0"/>
          </a:p>
        </p:txBody>
      </p:sp>
    </p:spTree>
    <p:extLst>
      <p:ext uri="{BB962C8B-B14F-4D97-AF65-F5344CB8AC3E}">
        <p14:creationId xmlns:p14="http://schemas.microsoft.com/office/powerpoint/2010/main" val="1662606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Caso di studio 3. Peccioli</a:t>
            </a:r>
            <a:endParaRPr lang="it-IT" dirty="0"/>
          </a:p>
        </p:txBody>
      </p:sp>
      <p:sp>
        <p:nvSpPr>
          <p:cNvPr id="3" name="Segnaposto contenuto 2"/>
          <p:cNvSpPr>
            <a:spLocks noGrp="1"/>
          </p:cNvSpPr>
          <p:nvPr>
            <p:ph idx="1"/>
          </p:nvPr>
        </p:nvSpPr>
        <p:spPr/>
        <p:txBody>
          <a:bodyPr>
            <a:normAutofit/>
          </a:bodyPr>
          <a:lstStyle/>
          <a:p>
            <a:pPr marL="305435" indent="-305435" algn="just"/>
            <a:r>
              <a:rPr lang="it-IT" dirty="0"/>
              <a:t>Dalla prospettiva degli amministratori intervistati, il sistema di pratiche alla base di questa realtà territoriale ha nel complesso </a:t>
            </a:r>
            <a:r>
              <a:rPr lang="it-IT" b="1" dirty="0">
                <a:solidFill>
                  <a:schemeClr val="accent2"/>
                </a:solidFill>
              </a:rPr>
              <a:t>retto all’urto della pandemia</a:t>
            </a:r>
          </a:p>
          <a:p>
            <a:pPr marL="305435" indent="-305435" algn="just"/>
            <a:r>
              <a:rPr lang="it-IT" dirty="0"/>
              <a:t>Dall’esperienza realizzata nella gestione dell’emergenza a livello locale, si è consolidata la </a:t>
            </a:r>
            <a:r>
              <a:rPr lang="it-IT" b="1" dirty="0">
                <a:solidFill>
                  <a:schemeClr val="accent2"/>
                </a:solidFill>
              </a:rPr>
              <a:t>consapevolezza della necessità di un uso più efficace dei diversi canali di comunicazione, compresi i media digitali</a:t>
            </a:r>
          </a:p>
          <a:p>
            <a:pPr marL="305435" indent="-305435" algn="just"/>
            <a:r>
              <a:rPr lang="it-IT" dirty="0"/>
              <a:t>Per composizione anagrafica, e per le dimensioni ridotte della comunità pecciolese, la </a:t>
            </a:r>
            <a:r>
              <a:rPr lang="it-IT" b="1" dirty="0">
                <a:solidFill>
                  <a:schemeClr val="accent2"/>
                </a:solidFill>
              </a:rPr>
              <a:t>comunicazione faccia a faccia </a:t>
            </a:r>
            <a:r>
              <a:rPr lang="it-IT" dirty="0"/>
              <a:t>rimane comunque rilevante tanto per una comunicazione istituzionale efficace, quanto per la riattivazione di pratiche di partecipazione della cittadinanza.</a:t>
            </a:r>
          </a:p>
          <a:p>
            <a:endParaRPr lang="it-IT" dirty="0"/>
          </a:p>
        </p:txBody>
      </p:sp>
    </p:spTree>
    <p:extLst>
      <p:ext uri="{BB962C8B-B14F-4D97-AF65-F5344CB8AC3E}">
        <p14:creationId xmlns:p14="http://schemas.microsoft.com/office/powerpoint/2010/main" val="307620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lstStyle/>
          <a:p>
            <a:pPr algn="ctr"/>
            <a:r>
              <a:rPr lang="it-IT" b="1" dirty="0">
                <a:solidFill>
                  <a:schemeClr val="accent2"/>
                </a:solidFill>
              </a:rPr>
              <a:t>Che cosa sono le tecnologie </a:t>
            </a:r>
            <a:r>
              <a:rPr lang="it-IT" b="1" dirty="0" err="1">
                <a:solidFill>
                  <a:schemeClr val="accent2"/>
                </a:solidFill>
              </a:rPr>
              <a:t>smart</a:t>
            </a:r>
            <a:r>
              <a:rPr lang="it-IT" b="1" dirty="0">
                <a:solidFill>
                  <a:schemeClr val="accent2"/>
                </a:solidFill>
              </a:rPr>
              <a:t> 2</a:t>
            </a:r>
          </a:p>
        </p:txBody>
      </p:sp>
      <p:sp>
        <p:nvSpPr>
          <p:cNvPr id="3" name="Segnaposto contenuto 2"/>
          <p:cNvSpPr>
            <a:spLocks noGrp="1"/>
          </p:cNvSpPr>
          <p:nvPr>
            <p:ph idx="1"/>
          </p:nvPr>
        </p:nvSpPr>
        <p:spPr/>
        <p:txBody>
          <a:bodyPr>
            <a:normAutofit fontScale="92500" lnSpcReduction="10000"/>
          </a:bodyPr>
          <a:lstStyle/>
          <a:p>
            <a:r>
              <a:rPr lang="it-IT" dirty="0"/>
              <a:t>La relazione tra attori digitali e ciascuna tecnologia (telefono cellulare e internet inclusi) è integrata in uno strato di relazioni in rete che costruiscono da un lato </a:t>
            </a:r>
            <a:r>
              <a:rPr lang="it-IT" b="1" dirty="0">
                <a:solidFill>
                  <a:schemeClr val="accent2"/>
                </a:solidFill>
              </a:rPr>
              <a:t>significati, simboli, metafore, rappresentazioni sociali </a:t>
            </a:r>
            <a:r>
              <a:rPr lang="it-IT" dirty="0">
                <a:solidFill>
                  <a:schemeClr val="tx1"/>
                </a:solidFill>
              </a:rPr>
              <a:t>e, dall’altro, </a:t>
            </a:r>
            <a:r>
              <a:rPr lang="it-IT" b="1" dirty="0">
                <a:solidFill>
                  <a:schemeClr val="accent2"/>
                </a:solidFill>
              </a:rPr>
              <a:t>atteggiamenti, opinioni, emozioni e comportamenti (conflitti, resistenze, appropriazioni e innovazioni). </a:t>
            </a:r>
          </a:p>
          <a:p>
            <a:r>
              <a:rPr lang="it-IT" dirty="0"/>
              <a:t>Questo sistema socio-tecnico globale, che include tutte le tecnologie diffuse nei luoghi di lavoro sia nella sfera pubblica che </a:t>
            </a:r>
            <a:r>
              <a:rPr lang="it-IT" b="1" dirty="0">
                <a:solidFill>
                  <a:schemeClr val="accent2"/>
                </a:solidFill>
              </a:rPr>
              <a:t>in quella domestica</a:t>
            </a:r>
            <a:r>
              <a:rPr lang="it-IT" dirty="0"/>
              <a:t>, interagisce anche con altri imperi di segni e famiglie di oggetti e dà vita alla </a:t>
            </a:r>
            <a:r>
              <a:rPr lang="it-IT" b="1" dirty="0">
                <a:solidFill>
                  <a:schemeClr val="accent2"/>
                </a:solidFill>
              </a:rPr>
              <a:t>struttura materiale e immateriale del sistema socio-tecnico. </a:t>
            </a:r>
          </a:p>
          <a:p>
            <a:r>
              <a:rPr lang="it-IT" dirty="0"/>
              <a:t>Analizzare il telefono cellulare e Internet in questo modo diventa rilevante, anche a causa della </a:t>
            </a:r>
            <a:r>
              <a:rPr lang="it-IT" b="1" dirty="0">
                <a:solidFill>
                  <a:schemeClr val="accent2"/>
                </a:solidFill>
              </a:rPr>
              <a:t>crescente convergenza tra tecnologie e oggetti appartenenti ad altre famiglie</a:t>
            </a:r>
            <a:r>
              <a:rPr lang="it-IT" dirty="0"/>
              <a:t>, come i tessuti o elementi biologici e persino a causa della crescente </a:t>
            </a:r>
            <a:r>
              <a:rPr lang="it-IT" b="1" dirty="0">
                <a:solidFill>
                  <a:schemeClr val="accent2"/>
                </a:solidFill>
              </a:rPr>
              <a:t>convergenza tra tecnologia e fenomeni o strutture sociali come la mobilità, l’amministrazione, i servizi sociali</a:t>
            </a:r>
            <a:r>
              <a:rPr lang="it-IT" dirty="0"/>
              <a:t>, e così via (Fortunati 2008).</a:t>
            </a:r>
          </a:p>
          <a:p>
            <a:endParaRPr lang="it-IT" dirty="0"/>
          </a:p>
        </p:txBody>
      </p:sp>
    </p:spTree>
    <p:extLst>
      <p:ext uri="{BB962C8B-B14F-4D97-AF65-F5344CB8AC3E}">
        <p14:creationId xmlns:p14="http://schemas.microsoft.com/office/powerpoint/2010/main" val="152898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Tecnologie digitali e cittadino</a:t>
            </a:r>
          </a:p>
        </p:txBody>
      </p:sp>
      <p:sp>
        <p:nvSpPr>
          <p:cNvPr id="3" name="Segnaposto contenuto 2"/>
          <p:cNvSpPr>
            <a:spLocks noGrp="1"/>
          </p:cNvSpPr>
          <p:nvPr>
            <p:ph idx="1"/>
          </p:nvPr>
        </p:nvSpPr>
        <p:spPr>
          <a:xfrm>
            <a:off x="0" y="1737361"/>
            <a:ext cx="9143999" cy="4615313"/>
          </a:xfrm>
        </p:spPr>
        <p:txBody>
          <a:bodyPr>
            <a:normAutofit fontScale="70000" lnSpcReduction="20000"/>
          </a:bodyPr>
          <a:lstStyle/>
          <a:p>
            <a:r>
              <a:rPr lang="it-IT" b="1" dirty="0">
                <a:solidFill>
                  <a:schemeClr val="accent2"/>
                </a:solidFill>
              </a:rPr>
              <a:t>Il Piano Operativo della “Strategia Nazionale per le Competenze Digitali”</a:t>
            </a:r>
          </a:p>
          <a:p>
            <a:r>
              <a:rPr lang="it-IT" b="1" dirty="0">
                <a:solidFill>
                  <a:schemeClr val="accent2"/>
                </a:solidFill>
              </a:rPr>
              <a:t>Asse di intervento 4 Competenze digitali dei cittadini </a:t>
            </a:r>
          </a:p>
          <a:p>
            <a:r>
              <a:rPr lang="it-IT" dirty="0"/>
              <a:t>Per l’asse dei cittadini, sulla base delle priorità individuate nella Strategia sono stati previsti interventi organici, di sistema e nazionali volti a: </a:t>
            </a:r>
          </a:p>
          <a:p>
            <a:r>
              <a:rPr lang="it-IT" dirty="0"/>
              <a:t>1. valorizzare esperienze e iniziative che si sono mostrate efficaci, favorendone la replicabilità e l'ampliamento;</a:t>
            </a:r>
          </a:p>
          <a:p>
            <a:r>
              <a:rPr lang="it-IT" dirty="0"/>
              <a:t>2. affrontare il tema dello sviluppo delle competenze digitali in modo differenziato in base al livello di partenza, in modo da identificare degli obiettivi graduali e azioni mirate e da coinvolgere coloro che svolgono un ruolo di facilitatori verso la cittadinanza e che meglio possono svolgere l’accompagnamento verso il digitale (bibliotecari, operatori dei centri per l’impiego, dei centri anziani, dei centri di assistenza sociale...); </a:t>
            </a:r>
          </a:p>
          <a:p>
            <a:r>
              <a:rPr lang="it-IT" dirty="0"/>
              <a:t>3. integrare le disponibilità di competenze e di luoghi del territorio (es. scuole, biblioteche, associazioni, punti di facilitazione digitale,…) oltre che le opportunità della trasmissione radiofonica, televisiva e della rete, secondo un approccio ibrido, in una logica generale di messa in rete delle risorse disponibili, anche valorizzando e potenziando la rete dei servizi di facilitazione digitale sul territorio, che conta già circa 600 sedi di erogazione; </a:t>
            </a:r>
          </a:p>
          <a:p>
            <a:r>
              <a:rPr lang="it-IT" dirty="0"/>
              <a:t>4. dal punto di vista organizzativo, seguire l’approccio </a:t>
            </a:r>
            <a:r>
              <a:rPr lang="it-IT" dirty="0" err="1"/>
              <a:t>multistakeholder</a:t>
            </a:r>
            <a:r>
              <a:rPr lang="it-IT" dirty="0"/>
              <a:t> della Coalizione Nazionale, massimizzando l’integrazione e la collaborazione tra diversi attori. Sono definite 24 azioni per le 5 linee di intervento prioritarie del documento di Strategia per: 1. i percorsi formativi all’interno delle Istituzioni Scolastiche, con azioni specifiche per lo sviluppo delle competenze digitali degli adulti in particolare nei Centri Provinciali per l’Istruzione degli adulti (CPIA), anche con piattaforme digitali e azioni come la “Scuola in </a:t>
            </a:r>
            <a:r>
              <a:rPr lang="it-IT" dirty="0" err="1"/>
              <a:t>TiVù</a:t>
            </a:r>
            <a:r>
              <a:rPr lang="it-IT" dirty="0"/>
              <a:t>”.</a:t>
            </a:r>
          </a:p>
          <a:p>
            <a:r>
              <a:rPr lang="it-IT"/>
              <a:t>https://repubblicadigitale.innovazione.gov.it/assets/docs/Piano-Operativo-Executive-Summary.pdf </a:t>
            </a:r>
            <a:endParaRPr lang="it-IT" dirty="0"/>
          </a:p>
        </p:txBody>
      </p:sp>
    </p:spTree>
    <p:extLst>
      <p:ext uri="{BB962C8B-B14F-4D97-AF65-F5344CB8AC3E}">
        <p14:creationId xmlns:p14="http://schemas.microsoft.com/office/powerpoint/2010/main" val="107006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chemeClr val="accent2"/>
                </a:solidFill>
              </a:rPr>
              <a:t>Tecnologie digitali e cittadino</a:t>
            </a:r>
            <a:endParaRPr lang="it-IT" dirty="0"/>
          </a:p>
        </p:txBody>
      </p:sp>
      <p:sp>
        <p:nvSpPr>
          <p:cNvPr id="3" name="Segnaposto contenuto 2"/>
          <p:cNvSpPr>
            <a:spLocks noGrp="1"/>
          </p:cNvSpPr>
          <p:nvPr>
            <p:ph idx="1"/>
          </p:nvPr>
        </p:nvSpPr>
        <p:spPr>
          <a:xfrm>
            <a:off x="0" y="1737361"/>
            <a:ext cx="9143999" cy="4586437"/>
          </a:xfrm>
        </p:spPr>
        <p:txBody>
          <a:bodyPr>
            <a:normAutofit fontScale="85000" lnSpcReduction="10000"/>
          </a:bodyPr>
          <a:lstStyle/>
          <a:p>
            <a:r>
              <a:rPr lang="it-IT" b="1" dirty="0">
                <a:solidFill>
                  <a:schemeClr val="accent2"/>
                </a:solidFill>
              </a:rPr>
              <a:t>Sono definite 24 azioni per le 5 linee di intervento prioritarie del documento di Strategia per:</a:t>
            </a:r>
          </a:p>
          <a:p>
            <a:r>
              <a:rPr lang="it-IT" dirty="0"/>
              <a:t>1. i percorsi formativi all’interno delle Istituzioni Scolastiche, con azioni specifiche per lo sviluppo delle competenze digitali degli adulti in particolare nei Centri Provinciali per l’Istruzione degli adulti (CPIA), anche con piattaforme digitali e azioni come la “Scuola in TiVù”;2. i percorsi formativi nel circuito educativo non formale, con percorsi di </a:t>
            </a:r>
            <a:r>
              <a:rPr lang="it-IT" dirty="0" err="1"/>
              <a:t>skilling-reskilling</a:t>
            </a:r>
            <a:r>
              <a:rPr lang="it-IT" dirty="0"/>
              <a:t>, e un ambiente digitale di autovalutazione e apprendimento per i cittadini a cui si connette anche il corso “</a:t>
            </a:r>
            <a:r>
              <a:rPr lang="it-IT" dirty="0" err="1"/>
              <a:t>Elements</a:t>
            </a:r>
            <a:r>
              <a:rPr lang="it-IT" dirty="0"/>
              <a:t> of AI” di intelligenza artificiale; </a:t>
            </a:r>
          </a:p>
          <a:p>
            <a:r>
              <a:rPr lang="it-IT" dirty="0"/>
              <a:t>3. il percorso “della strada” per la formazione delle competenze sul territorio, con azioni come il Servizio Civile Digitale, il potenziamento della rete di facilitazione digitale (azioni in stretta correlazione tra loro e con forte impatto sull’inclusione digitale), le case dell’innovazione e della cultura digitale e i corsi per gli operatori dei servizi sociali; </a:t>
            </a:r>
          </a:p>
          <a:p>
            <a:r>
              <a:rPr lang="it-IT" dirty="0"/>
              <a:t>4. i percorsi di comunicazione, con azioni come l’ANG in Radio dell’Agenzia Nazionale Giovani, iniziative Rai per la cultura digitale e campagne informative per le tecnologie </a:t>
            </a:r>
            <a:r>
              <a:rPr lang="it-IT" dirty="0" err="1"/>
              <a:t>assistive</a:t>
            </a:r>
            <a:r>
              <a:rPr lang="it-IT" dirty="0"/>
              <a:t>; </a:t>
            </a:r>
          </a:p>
          <a:p>
            <a:r>
              <a:rPr lang="it-IT" dirty="0"/>
              <a:t>5. il percorso dell’inclusione digitale, con azioni di supporto all’utilizzo di Internet (Voucher e </a:t>
            </a:r>
            <a:r>
              <a:rPr lang="it-IT" dirty="0" err="1"/>
              <a:t>WiFi</a:t>
            </a:r>
            <a:r>
              <a:rPr lang="it-IT" dirty="0"/>
              <a:t> Italia), una pianificazione multicanale Rai per l’alfabetizzazione digitale, azioni volte a garantire l'inclusione delle donne con basso livello di istruzione, e l’</a:t>
            </a:r>
            <a:r>
              <a:rPr lang="it-IT" dirty="0" err="1"/>
              <a:t>individual</a:t>
            </a:r>
            <a:r>
              <a:rPr lang="it-IT" dirty="0"/>
              <a:t> </a:t>
            </a:r>
            <a:r>
              <a:rPr lang="it-IT" dirty="0" err="1"/>
              <a:t>learning</a:t>
            </a:r>
            <a:r>
              <a:rPr lang="it-IT" dirty="0"/>
              <a:t> account per i soggetti svantaggiati.</a:t>
            </a:r>
          </a:p>
          <a:p>
            <a:endParaRPr lang="it-IT" dirty="0"/>
          </a:p>
        </p:txBody>
      </p:sp>
    </p:spTree>
    <p:extLst>
      <p:ext uri="{BB962C8B-B14F-4D97-AF65-F5344CB8AC3E}">
        <p14:creationId xmlns:p14="http://schemas.microsoft.com/office/powerpoint/2010/main" val="1520750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Tecnologie digitali e PA</a:t>
            </a:r>
          </a:p>
        </p:txBody>
      </p:sp>
      <p:sp>
        <p:nvSpPr>
          <p:cNvPr id="3" name="Segnaposto contenuto 2"/>
          <p:cNvSpPr>
            <a:spLocks noGrp="1"/>
          </p:cNvSpPr>
          <p:nvPr>
            <p:ph idx="1"/>
          </p:nvPr>
        </p:nvSpPr>
        <p:spPr>
          <a:xfrm>
            <a:off x="1" y="1845733"/>
            <a:ext cx="9221002" cy="4516565"/>
          </a:xfrm>
        </p:spPr>
        <p:txBody>
          <a:bodyPr>
            <a:normAutofit fontScale="85000" lnSpcReduction="10000"/>
          </a:bodyPr>
          <a:lstStyle/>
          <a:p>
            <a:r>
              <a:rPr lang="it-IT" b="1" dirty="0">
                <a:solidFill>
                  <a:schemeClr val="accent2"/>
                </a:solidFill>
              </a:rPr>
              <a:t>Il Piano Operativo della “Strategia Nazionale per le Competenze Digitali” per il settore pubblico prevede 17 azioni per le 5 linee di intervento prioritarie del documento di Strategia per: </a:t>
            </a:r>
          </a:p>
          <a:p>
            <a:r>
              <a:rPr lang="it-IT" dirty="0"/>
              <a:t>▪ il reclutamento di dirigenti in possesso di competenze digitali, trasversali e della capacità di risolvere problematiche complesse, anche con schemi di bando per le amministrazioni; </a:t>
            </a:r>
          </a:p>
          <a:p>
            <a:r>
              <a:rPr lang="it-IT" dirty="0"/>
              <a:t>▪ la promozione di percorsi di orientamento alla carriera in ambito pubblico e di formazione specialistica sul digitale in collaborazione con il sistema universitario, con azioni studiate anche per accrescere l’attrattività della PA, con laboratori, master biennali e mini-master e azioni specifiche per i Responsabili per la Transizione al Digitale (RTD); </a:t>
            </a:r>
          </a:p>
          <a:p>
            <a:r>
              <a:rPr lang="it-IT" dirty="0"/>
              <a:t>▪ la definizione di procedure </a:t>
            </a:r>
            <a:r>
              <a:rPr lang="it-IT" dirty="0" err="1"/>
              <a:t>assunzionali</a:t>
            </a:r>
            <a:r>
              <a:rPr lang="it-IT" dirty="0"/>
              <a:t> per il personale non dirigenziale con l'accertamento del possesso delle competenze necessarie a lavorare in una PA sempre più digitale; </a:t>
            </a:r>
          </a:p>
          <a:p>
            <a:r>
              <a:rPr lang="it-IT" dirty="0"/>
              <a:t>▪ la pianificazione e la gestione di programmi formativi mirati sui temi del digitale applicato alla PA e la valutazione strutturata dei progressi conseguiti, con azioni come la piattaforma “competenze digitali per la PA”, il rafforzamento delle capacità dei piccoli comuni e percorsi per le competenze per il lavoro agile; </a:t>
            </a:r>
          </a:p>
          <a:p>
            <a:r>
              <a:rPr lang="it-IT" dirty="0"/>
              <a:t>▪ la promozione del confronto con il mondo della ricerca e dell’impresa sui diversi aspetti della trasformazione digitale, al fine di creare opportunità di apprendimento organizzativo e favorire la </a:t>
            </a:r>
            <a:r>
              <a:rPr lang="it-IT" dirty="0" err="1"/>
              <a:t>retention</a:t>
            </a:r>
            <a:r>
              <a:rPr lang="it-IT" dirty="0"/>
              <a:t> dei talenti, con azioni avviate inizialmente per gli RTD.</a:t>
            </a:r>
          </a:p>
        </p:txBody>
      </p:sp>
    </p:spTree>
    <p:extLst>
      <p:ext uri="{BB962C8B-B14F-4D97-AF65-F5344CB8AC3E}">
        <p14:creationId xmlns:p14="http://schemas.microsoft.com/office/powerpoint/2010/main" val="426985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E l’analogico?</a:t>
            </a:r>
          </a:p>
        </p:txBody>
      </p:sp>
      <p:sp>
        <p:nvSpPr>
          <p:cNvPr id="3" name="Segnaposto contenuto 2"/>
          <p:cNvSpPr>
            <a:spLocks noGrp="1"/>
          </p:cNvSpPr>
          <p:nvPr>
            <p:ph idx="1"/>
          </p:nvPr>
        </p:nvSpPr>
        <p:spPr/>
        <p:txBody>
          <a:bodyPr>
            <a:normAutofit lnSpcReduction="10000"/>
          </a:bodyPr>
          <a:lstStyle/>
          <a:p>
            <a:r>
              <a:rPr lang="it-IT" b="1" dirty="0">
                <a:solidFill>
                  <a:schemeClr val="accent2"/>
                </a:solidFill>
              </a:rPr>
              <a:t>Che fine farà il mondo analogico? </a:t>
            </a:r>
            <a:r>
              <a:rPr lang="it-IT" dirty="0"/>
              <a:t>(ad es. libri e giornali) (Fortunati &amp; O’Sullivan, 2019°, 2019b).</a:t>
            </a:r>
          </a:p>
          <a:p>
            <a:r>
              <a:rPr lang="it-IT" b="1" dirty="0">
                <a:solidFill>
                  <a:schemeClr val="accent2"/>
                </a:solidFill>
              </a:rPr>
              <a:t>Che fine farà la carta? </a:t>
            </a:r>
            <a:r>
              <a:rPr lang="it-IT" dirty="0"/>
              <a:t>Il mito del </a:t>
            </a:r>
            <a:r>
              <a:rPr lang="it-IT" dirty="0" err="1"/>
              <a:t>paperless</a:t>
            </a:r>
            <a:r>
              <a:rPr lang="it-IT" dirty="0"/>
              <a:t> office (</a:t>
            </a:r>
            <a:r>
              <a:rPr lang="it-IT" dirty="0" err="1"/>
              <a:t>Sellen</a:t>
            </a:r>
            <a:r>
              <a:rPr lang="it-IT" dirty="0"/>
              <a:t> &amp; Harper, 2003)</a:t>
            </a:r>
          </a:p>
          <a:p>
            <a:r>
              <a:rPr lang="it-IT" dirty="0"/>
              <a:t>E’ davvero un mondo vecchio, da buttare? Leggere su carta e scrivere a mano è la stessa cosa che leggere su schermo e scrivere con la tastiera?</a:t>
            </a:r>
          </a:p>
          <a:p>
            <a:r>
              <a:rPr lang="it-IT" dirty="0"/>
              <a:t>Molte ricerche hanno dimostrato che il computer è uno strumento molto importante ma </a:t>
            </a:r>
            <a:r>
              <a:rPr lang="it-IT" b="1" dirty="0">
                <a:solidFill>
                  <a:schemeClr val="accent2"/>
                </a:solidFill>
              </a:rPr>
              <a:t>è necessario consideralo NON LO strumento </a:t>
            </a:r>
            <a:r>
              <a:rPr lang="it-IT" dirty="0"/>
              <a:t>per eccellenza ma uno dei tanti all’interno di un vasto </a:t>
            </a:r>
            <a:r>
              <a:rPr lang="it-IT" dirty="0" err="1"/>
              <a:t>range</a:t>
            </a:r>
            <a:r>
              <a:rPr lang="it-IT" dirty="0"/>
              <a:t> di tecnologie. </a:t>
            </a:r>
          </a:p>
          <a:p>
            <a:r>
              <a:rPr lang="it-IT" dirty="0"/>
              <a:t>Attenzione: tra l’analogico (carta) e il digitale c’è uno stadio intermedio: le tecnologie che erano nate analogiche (TV e radio) e che sono state digitalizzate a un certo punto.</a:t>
            </a:r>
          </a:p>
        </p:txBody>
      </p:sp>
    </p:spTree>
    <p:extLst>
      <p:ext uri="{BB962C8B-B14F-4D97-AF65-F5344CB8AC3E}">
        <p14:creationId xmlns:p14="http://schemas.microsoft.com/office/powerpoint/2010/main" val="3254452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Il digitale ha messo fuori gioco l’analogico?</a:t>
            </a:r>
          </a:p>
        </p:txBody>
      </p:sp>
      <p:sp>
        <p:nvSpPr>
          <p:cNvPr id="3" name="Segnaposto contenuto 2"/>
          <p:cNvSpPr>
            <a:spLocks noGrp="1"/>
          </p:cNvSpPr>
          <p:nvPr>
            <p:ph idx="1"/>
          </p:nvPr>
        </p:nvSpPr>
        <p:spPr/>
        <p:txBody>
          <a:bodyPr/>
          <a:lstStyle/>
          <a:p>
            <a:r>
              <a:rPr lang="it-IT" dirty="0"/>
              <a:t>No, </a:t>
            </a:r>
            <a:r>
              <a:rPr lang="it-IT" b="1" dirty="0">
                <a:solidFill>
                  <a:schemeClr val="accent2"/>
                </a:solidFill>
              </a:rPr>
              <a:t>non</a:t>
            </a:r>
            <a:r>
              <a:rPr lang="it-IT" dirty="0"/>
              <a:t> dobbiamo concepire l’analogico </a:t>
            </a:r>
            <a:r>
              <a:rPr lang="it-IT" b="1" dirty="0">
                <a:solidFill>
                  <a:schemeClr val="accent2"/>
                </a:solidFill>
              </a:rPr>
              <a:t>in modo oppositivo al digitale</a:t>
            </a:r>
            <a:r>
              <a:rPr lang="it-IT" dirty="0"/>
              <a:t>, né dobbiamo concepire il digitale come escludente l’analogico e viceversa.</a:t>
            </a:r>
          </a:p>
          <a:p>
            <a:endParaRPr lang="it-IT" dirty="0"/>
          </a:p>
          <a:p>
            <a:r>
              <a:rPr lang="it-IT" b="1" dirty="0">
                <a:solidFill>
                  <a:schemeClr val="accent2"/>
                </a:solidFill>
              </a:rPr>
              <a:t>C’è molto analogico nel digitale e c’è molto digitale nell’analogico</a:t>
            </a:r>
            <a:r>
              <a:rPr lang="it-IT" dirty="0"/>
              <a:t>.</a:t>
            </a:r>
          </a:p>
          <a:p>
            <a:endParaRPr lang="it-IT" dirty="0"/>
          </a:p>
          <a:p>
            <a:r>
              <a:rPr lang="it-IT" dirty="0"/>
              <a:t>Ormai si parla di </a:t>
            </a:r>
            <a:r>
              <a:rPr lang="it-IT" b="1" dirty="0">
                <a:solidFill>
                  <a:schemeClr val="accent2"/>
                </a:solidFill>
              </a:rPr>
              <a:t>ibridazione</a:t>
            </a:r>
            <a:r>
              <a:rPr lang="it-IT" dirty="0"/>
              <a:t> tra queste due forme, che il più delle volte sono indistinguibili (Fortunati, O’Sullivan, 2020).</a:t>
            </a:r>
          </a:p>
        </p:txBody>
      </p:sp>
    </p:spTree>
    <p:extLst>
      <p:ext uri="{BB962C8B-B14F-4D97-AF65-F5344CB8AC3E}">
        <p14:creationId xmlns:p14="http://schemas.microsoft.com/office/powerpoint/2010/main" val="40079736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chemeClr val="accent2"/>
                </a:solidFill>
              </a:rPr>
              <a:t>Leggere e scrivere</a:t>
            </a:r>
          </a:p>
        </p:txBody>
      </p:sp>
      <p:sp>
        <p:nvSpPr>
          <p:cNvPr id="3" name="Segnaposto contenuto 2"/>
          <p:cNvSpPr>
            <a:spLocks noGrp="1"/>
          </p:cNvSpPr>
          <p:nvPr>
            <p:ph idx="1"/>
          </p:nvPr>
        </p:nvSpPr>
        <p:spPr/>
        <p:txBody>
          <a:bodyPr>
            <a:normAutofit fontScale="85000" lnSpcReduction="20000"/>
          </a:bodyPr>
          <a:lstStyle/>
          <a:p>
            <a:r>
              <a:rPr lang="it-IT" b="1" dirty="0">
                <a:solidFill>
                  <a:schemeClr val="accent2"/>
                </a:solidFill>
              </a:rPr>
              <a:t>Leggere: </a:t>
            </a:r>
            <a:r>
              <a:rPr lang="it-IT" b="1" dirty="0">
                <a:solidFill>
                  <a:schemeClr val="tx1"/>
                </a:solidFill>
              </a:rPr>
              <a:t>leggere sullo schermo </a:t>
            </a:r>
            <a:r>
              <a:rPr lang="it-IT" dirty="0">
                <a:solidFill>
                  <a:schemeClr val="tx1"/>
                </a:solidFill>
              </a:rPr>
              <a:t>è più faticoso (del 30%) che leggere su carta.  Quindi va bene per </a:t>
            </a:r>
            <a:r>
              <a:rPr lang="it-IT" b="1" dirty="0">
                <a:solidFill>
                  <a:schemeClr val="tx1"/>
                </a:solidFill>
              </a:rPr>
              <a:t>documenti brevi</a:t>
            </a:r>
            <a:r>
              <a:rPr lang="it-IT" dirty="0">
                <a:solidFill>
                  <a:schemeClr val="tx1"/>
                </a:solidFill>
              </a:rPr>
              <a:t>, quando il documento </a:t>
            </a:r>
            <a:r>
              <a:rPr lang="it-IT" b="1" dirty="0">
                <a:solidFill>
                  <a:schemeClr val="tx1"/>
                </a:solidFill>
              </a:rPr>
              <a:t>supera </a:t>
            </a:r>
            <a:r>
              <a:rPr lang="it-IT" dirty="0">
                <a:solidFill>
                  <a:schemeClr val="tx1"/>
                </a:solidFill>
              </a:rPr>
              <a:t>una certa quantità di pagine </a:t>
            </a:r>
            <a:r>
              <a:rPr lang="it-IT" b="1" dirty="0">
                <a:solidFill>
                  <a:schemeClr val="tx1"/>
                </a:solidFill>
              </a:rPr>
              <a:t>va meglio la carta</a:t>
            </a:r>
          </a:p>
          <a:p>
            <a:r>
              <a:rPr lang="it-IT" b="1" dirty="0">
                <a:solidFill>
                  <a:schemeClr val="accent2"/>
                </a:solidFill>
              </a:rPr>
              <a:t>Scrivere: </a:t>
            </a:r>
            <a:r>
              <a:rPr lang="it-IT" dirty="0">
                <a:solidFill>
                  <a:schemeClr val="tx1"/>
                </a:solidFill>
              </a:rPr>
              <a:t>scrivere a mano o su tastiera sono metodi che hanno entrambi vantaggi e svantaggi. Ma scrivere a mano ha sicuramente più vantaggi che svantaggi se paragonato allo scrivere su una tastiera</a:t>
            </a:r>
          </a:p>
          <a:p>
            <a:r>
              <a:rPr lang="it-IT" b="1" dirty="0">
                <a:solidFill>
                  <a:schemeClr val="accent2"/>
                </a:solidFill>
              </a:rPr>
              <a:t>Studiare: </a:t>
            </a:r>
            <a:r>
              <a:rPr lang="it-IT" dirty="0">
                <a:solidFill>
                  <a:schemeClr val="tx1"/>
                </a:solidFill>
              </a:rPr>
              <a:t>le ricerche supportano l’idea </a:t>
            </a:r>
            <a:r>
              <a:rPr lang="it-IT" b="1" dirty="0">
                <a:solidFill>
                  <a:schemeClr val="tx1"/>
                </a:solidFill>
              </a:rPr>
              <a:t>che sia molto più produttivo studiare su carta,</a:t>
            </a:r>
            <a:r>
              <a:rPr lang="it-IT" dirty="0">
                <a:solidFill>
                  <a:schemeClr val="tx1"/>
                </a:solidFill>
              </a:rPr>
              <a:t> perché questa modalità di lettura aiuta i processi di comprensione e memorizzazione del testo</a:t>
            </a:r>
          </a:p>
          <a:p>
            <a:r>
              <a:rPr lang="it-IT" b="1" dirty="0">
                <a:solidFill>
                  <a:schemeClr val="accent2"/>
                </a:solidFill>
              </a:rPr>
              <a:t>Stampare: non dobbiamo dimenticare che quando il documento è elettronico spesso dobbiamo stamparlo per poterlo leggere. Inoltre, spesso lo stampiamo anche per conservarlo. Quindi il risparmio di carta previsto con la diffusione dell’informatizzazione non ha avuto luogo.</a:t>
            </a:r>
          </a:p>
          <a:p>
            <a:endParaRPr lang="en-US" dirty="0"/>
          </a:p>
          <a:p>
            <a:r>
              <a:rPr lang="en-US" dirty="0"/>
              <a:t>Fortunati, L., Vincent, J. (2014) </a:t>
            </a:r>
            <a:endParaRPr lang="it-IT" b="1" dirty="0">
              <a:solidFill>
                <a:schemeClr val="accent2"/>
              </a:solidFill>
            </a:endParaRPr>
          </a:p>
        </p:txBody>
      </p:sp>
    </p:spTree>
    <p:extLst>
      <p:ext uri="{BB962C8B-B14F-4D97-AF65-F5344CB8AC3E}">
        <p14:creationId xmlns:p14="http://schemas.microsoft.com/office/powerpoint/2010/main" val="121430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C1C381-6913-4498-8A38-E049505F40A1}"/>
              </a:ext>
            </a:extLst>
          </p:cNvPr>
          <p:cNvSpPr>
            <a:spLocks noGrp="1"/>
          </p:cNvSpPr>
          <p:nvPr>
            <p:ph type="title"/>
          </p:nvPr>
        </p:nvSpPr>
        <p:spPr/>
        <p:txBody>
          <a:bodyPr/>
          <a:lstStyle/>
          <a:p>
            <a:pPr algn="ctr"/>
            <a:r>
              <a:rPr lang="it-IT" b="1" dirty="0">
                <a:solidFill>
                  <a:schemeClr val="accent2"/>
                </a:solidFill>
              </a:rPr>
              <a:t>ChatGPT4</a:t>
            </a:r>
          </a:p>
        </p:txBody>
      </p:sp>
      <p:sp>
        <p:nvSpPr>
          <p:cNvPr id="3" name="Segnaposto contenuto 2">
            <a:extLst>
              <a:ext uri="{FF2B5EF4-FFF2-40B4-BE49-F238E27FC236}">
                <a16:creationId xmlns:a16="http://schemas.microsoft.com/office/drawing/2014/main" id="{6403B813-7D07-4F62-B4A4-CA4B9FC3A336}"/>
              </a:ext>
            </a:extLst>
          </p:cNvPr>
          <p:cNvSpPr>
            <a:spLocks noGrp="1"/>
          </p:cNvSpPr>
          <p:nvPr>
            <p:ph idx="1"/>
          </p:nvPr>
        </p:nvSpPr>
        <p:spPr/>
        <p:txBody>
          <a:bodyPr/>
          <a:lstStyle/>
          <a:p>
            <a:r>
              <a:rPr lang="it-IT" dirty="0"/>
              <a:t>Quali effetti avrà </a:t>
            </a:r>
            <a:r>
              <a:rPr lang="it-IT" dirty="0" err="1"/>
              <a:t>ChatGPT</a:t>
            </a:r>
            <a:r>
              <a:rPr lang="it-IT" dirty="0"/>
              <a:t> sulla vita ordinaria della Pubblica Amministrazione italiana?</a:t>
            </a:r>
          </a:p>
          <a:p>
            <a:endParaRPr lang="it-IT" dirty="0"/>
          </a:p>
          <a:p>
            <a:r>
              <a:rPr lang="it-IT" dirty="0"/>
              <a:t>Renderà più semplice e veloce la produzione di lettere, regolamenti, bandi, istruzioni, ecc. da parte del personale amministrativo oppure no?</a:t>
            </a:r>
          </a:p>
          <a:p>
            <a:endParaRPr lang="it-IT" dirty="0"/>
          </a:p>
          <a:p>
            <a:r>
              <a:rPr lang="it-IT" dirty="0"/>
              <a:t>Che ne è del mito del paperless office?</a:t>
            </a:r>
          </a:p>
        </p:txBody>
      </p:sp>
    </p:spTree>
    <p:extLst>
      <p:ext uri="{BB962C8B-B14F-4D97-AF65-F5344CB8AC3E}">
        <p14:creationId xmlns:p14="http://schemas.microsoft.com/office/powerpoint/2010/main" val="1063304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t>Grazie per la vostra attenzione</a:t>
            </a:r>
          </a:p>
        </p:txBody>
      </p:sp>
      <p:pic>
        <p:nvPicPr>
          <p:cNvPr id="7" name="Segnaposto immagine 6"/>
          <p:cNvPicPr>
            <a:picLocks noGrp="1" noChangeAspect="1"/>
          </p:cNvPicPr>
          <p:nvPr>
            <p:ph type="pic" idx="1"/>
          </p:nvPr>
        </p:nvPicPr>
        <p:blipFill>
          <a:blip r:embed="rId2">
            <a:extLst>
              <a:ext uri="{28A0092B-C50C-407E-A947-70E740481C1C}">
                <a14:useLocalDpi xmlns:a14="http://schemas.microsoft.com/office/drawing/2010/main" val="0"/>
              </a:ext>
            </a:extLst>
          </a:blip>
          <a:srcRect l="25632" r="25632"/>
          <a:stretch>
            <a:fillRect/>
          </a:stretch>
        </p:blipFill>
        <p:spPr>
          <a:xfrm>
            <a:off x="2723948" y="2377441"/>
            <a:ext cx="2800953" cy="1505568"/>
          </a:xfrm>
        </p:spPr>
      </p:pic>
      <p:sp>
        <p:nvSpPr>
          <p:cNvPr id="6" name="Segnaposto testo 5"/>
          <p:cNvSpPr>
            <a:spLocks noGrp="1"/>
          </p:cNvSpPr>
          <p:nvPr>
            <p:ph type="body" sz="half" idx="2"/>
          </p:nvPr>
        </p:nvSpPr>
        <p:spPr/>
        <p:txBody>
          <a:bodyPr/>
          <a:lstStyle/>
          <a:p>
            <a:endParaRPr lang="it-IT" dirty="0"/>
          </a:p>
        </p:txBody>
      </p:sp>
    </p:spTree>
    <p:extLst>
      <p:ext uri="{BB962C8B-B14F-4D97-AF65-F5344CB8AC3E}">
        <p14:creationId xmlns:p14="http://schemas.microsoft.com/office/powerpoint/2010/main" val="384956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normAutofit/>
          </a:bodyPr>
          <a:lstStyle/>
          <a:p>
            <a:pPr algn="ctr"/>
            <a:r>
              <a:rPr lang="it-IT" sz="4400" b="1" dirty="0">
                <a:solidFill>
                  <a:schemeClr val="accent2"/>
                </a:solidFill>
                <a:latin typeface="Times New Roman" panose="02020603050405020304" pitchFamily="18" charset="0"/>
                <a:cs typeface="Times New Roman" panose="02020603050405020304" pitchFamily="18" charset="0"/>
              </a:rPr>
              <a:t>Con le TS cambia il rapporto d’uso </a:t>
            </a:r>
          </a:p>
        </p:txBody>
      </p:sp>
      <p:sp>
        <p:nvSpPr>
          <p:cNvPr id="3" name="Segnaposto contenuto 2"/>
          <p:cNvSpPr>
            <a:spLocks noGrp="1"/>
          </p:cNvSpPr>
          <p:nvPr>
            <p:ph idx="1"/>
          </p:nvPr>
        </p:nvSpPr>
        <p:spPr>
          <a:xfrm>
            <a:off x="0" y="1845734"/>
            <a:ext cx="9143999" cy="4526190"/>
          </a:xfrm>
        </p:spPr>
        <p:txBody>
          <a:bodyPr>
            <a:noAutofit/>
          </a:bodyPr>
          <a:lstStyle/>
          <a:p>
            <a:r>
              <a:rPr lang="it-IT" sz="1600" dirty="0">
                <a:cs typeface="Times New Roman" panose="02020603050405020304" pitchFamily="18" charset="0"/>
              </a:rPr>
              <a:t>In qualità di tecnologia </a:t>
            </a:r>
            <a:r>
              <a:rPr lang="it-IT" sz="1600" dirty="0" err="1">
                <a:cs typeface="Times New Roman" panose="02020603050405020304" pitchFamily="18" charset="0"/>
              </a:rPr>
              <a:t>smart</a:t>
            </a:r>
            <a:r>
              <a:rPr lang="it-IT" sz="1600" dirty="0">
                <a:cs typeface="Times New Roman" panose="02020603050405020304" pitchFamily="18" charset="0"/>
              </a:rPr>
              <a:t>, il computer è caratterizzato da un </a:t>
            </a:r>
            <a:r>
              <a:rPr lang="it-IT" sz="1600" b="1" dirty="0">
                <a:solidFill>
                  <a:schemeClr val="accent2"/>
                </a:solidFill>
                <a:cs typeface="Times New Roman" panose="02020603050405020304" pitchFamily="18" charset="0"/>
              </a:rPr>
              <a:t>linguaggio formalizzato</a:t>
            </a:r>
            <a:r>
              <a:rPr lang="it-IT" sz="1600" dirty="0">
                <a:cs typeface="Times New Roman" panose="02020603050405020304" pitchFamily="18" charset="0"/>
              </a:rPr>
              <a:t>, comporta un </a:t>
            </a:r>
            <a:r>
              <a:rPr lang="it-IT" sz="1600" b="1" dirty="0">
                <a:solidFill>
                  <a:schemeClr val="accent2"/>
                </a:solidFill>
                <a:cs typeface="Times New Roman" panose="02020603050405020304" pitchFamily="18" charset="0"/>
              </a:rPr>
              <a:t>eccesso di </a:t>
            </a:r>
            <a:r>
              <a:rPr lang="it-IT" sz="1600" b="1" dirty="0" err="1">
                <a:solidFill>
                  <a:schemeClr val="accent2"/>
                </a:solidFill>
                <a:cs typeface="Times New Roman" panose="02020603050405020304" pitchFamily="18" charset="0"/>
              </a:rPr>
              <a:t>cognitività</a:t>
            </a:r>
            <a:r>
              <a:rPr lang="it-IT" sz="1600" b="1" dirty="0">
                <a:solidFill>
                  <a:schemeClr val="accent2"/>
                </a:solidFill>
                <a:cs typeface="Times New Roman" panose="02020603050405020304" pitchFamily="18" charset="0"/>
              </a:rPr>
              <a:t> </a:t>
            </a:r>
            <a:r>
              <a:rPr lang="it-IT" sz="1600" dirty="0">
                <a:cs typeface="Times New Roman" panose="02020603050405020304" pitchFamily="18" charset="0"/>
              </a:rPr>
              <a:t>e richiede la </a:t>
            </a:r>
            <a:r>
              <a:rPr lang="it-IT" sz="1600" b="1" dirty="0">
                <a:solidFill>
                  <a:schemeClr val="accent2"/>
                </a:solidFill>
                <a:cs typeface="Times New Roman" panose="02020603050405020304" pitchFamily="18" charset="0"/>
              </a:rPr>
              <a:t>padronanza di interfacce spesso ostili</a:t>
            </a:r>
            <a:r>
              <a:rPr lang="it-IT" sz="1600" dirty="0">
                <a:cs typeface="Times New Roman" panose="02020603050405020304" pitchFamily="18" charset="0"/>
              </a:rPr>
              <a:t>. </a:t>
            </a:r>
          </a:p>
          <a:p>
            <a:r>
              <a:rPr lang="it-IT" sz="1600" dirty="0">
                <a:cs typeface="Times New Roman" panose="02020603050405020304" pitchFamily="18" charset="0"/>
              </a:rPr>
              <a:t>La formalizzazione è problematica perché i linguaggi di programmazione non sono semplici, sono rigidi e limitati. Il concetto di “</a:t>
            </a:r>
            <a:r>
              <a:rPr lang="it-IT" sz="1600" b="1" dirty="0">
                <a:solidFill>
                  <a:schemeClr val="accent2"/>
                </a:solidFill>
                <a:cs typeface="Times New Roman" panose="02020603050405020304" pitchFamily="18" charset="0"/>
              </a:rPr>
              <a:t>eccesso di </a:t>
            </a:r>
            <a:r>
              <a:rPr lang="it-IT" sz="1600" b="1" dirty="0" err="1">
                <a:solidFill>
                  <a:schemeClr val="accent2"/>
                </a:solidFill>
                <a:cs typeface="Times New Roman" panose="02020603050405020304" pitchFamily="18" charset="0"/>
              </a:rPr>
              <a:t>cognitività</a:t>
            </a:r>
            <a:r>
              <a:rPr lang="it-IT" sz="1600" dirty="0">
                <a:cs typeface="Times New Roman" panose="02020603050405020304" pitchFamily="18" charset="0"/>
              </a:rPr>
              <a:t>” si riferisce al fatto che </a:t>
            </a:r>
            <a:r>
              <a:rPr lang="it-IT" sz="1600" b="1" dirty="0">
                <a:solidFill>
                  <a:schemeClr val="accent2"/>
                </a:solidFill>
                <a:cs typeface="Times New Roman" panose="02020603050405020304" pitchFamily="18" charset="0"/>
              </a:rPr>
              <a:t>l'utilizzo del computer in rete non è diretto e immediato</a:t>
            </a:r>
            <a:r>
              <a:rPr lang="it-IT" sz="1600" dirty="0">
                <a:cs typeface="Times New Roman" panose="02020603050405020304" pitchFamily="18" charset="0"/>
              </a:rPr>
              <a:t>, ma presuppone una certa conoscenza dei sistemi ICT. </a:t>
            </a:r>
          </a:p>
          <a:p>
            <a:r>
              <a:rPr lang="it-IT" sz="1600" dirty="0">
                <a:cs typeface="Times New Roman" panose="02020603050405020304" pitchFamily="18" charset="0"/>
              </a:rPr>
              <a:t>Se un martello, che presuppone come tutte le tecnologie </a:t>
            </a:r>
            <a:r>
              <a:rPr lang="it-IT" sz="1600" dirty="0" err="1">
                <a:cs typeface="Times New Roman" panose="02020603050405020304" pitchFamily="18" charset="0"/>
              </a:rPr>
              <a:t>pre</a:t>
            </a:r>
            <a:r>
              <a:rPr lang="it-IT" sz="1600" dirty="0">
                <a:cs typeface="Times New Roman" panose="02020603050405020304" pitchFamily="18" charset="0"/>
              </a:rPr>
              <a:t>-digitali, un uso immediato, non funziona, lo cambiamo </a:t>
            </a:r>
            <a:r>
              <a:rPr lang="it-IT" sz="1600" b="1" dirty="0">
                <a:solidFill>
                  <a:schemeClr val="accent2"/>
                </a:solidFill>
                <a:cs typeface="Times New Roman" panose="02020603050405020304" pitchFamily="18" charset="0"/>
              </a:rPr>
              <a:t>perché forse è difettoso </a:t>
            </a:r>
            <a:r>
              <a:rPr lang="it-IT" sz="1600" dirty="0">
                <a:cs typeface="Times New Roman" panose="02020603050405020304" pitchFamily="18" charset="0"/>
              </a:rPr>
              <a:t>o troviamo qualche altra soluzione. Ma se invece il computer, cioè il tuo 'servo', non funziona, </a:t>
            </a:r>
            <a:r>
              <a:rPr lang="it-IT" sz="1600" b="1" dirty="0">
                <a:solidFill>
                  <a:schemeClr val="accent2"/>
                </a:solidFill>
                <a:cs typeface="Times New Roman" panose="02020603050405020304" pitchFamily="18" charset="0"/>
              </a:rPr>
              <a:t>sei tu</a:t>
            </a:r>
            <a:r>
              <a:rPr lang="it-IT" sz="1600" dirty="0">
                <a:cs typeface="Times New Roman" panose="02020603050405020304" pitchFamily="18" charset="0"/>
              </a:rPr>
              <a:t>, il suo proprietario, </a:t>
            </a:r>
            <a:r>
              <a:rPr lang="it-IT" sz="1600" b="1" dirty="0">
                <a:solidFill>
                  <a:schemeClr val="accent2"/>
                </a:solidFill>
                <a:cs typeface="Times New Roman" panose="02020603050405020304" pitchFamily="18" charset="0"/>
              </a:rPr>
              <a:t>che devi imparare ad usarlo </a:t>
            </a:r>
            <a:r>
              <a:rPr lang="it-IT" sz="1600" dirty="0">
                <a:solidFill>
                  <a:schemeClr val="tx1"/>
                </a:solidFill>
                <a:cs typeface="Times New Roman" panose="02020603050405020304" pitchFamily="18" charset="0"/>
              </a:rPr>
              <a:t>(</a:t>
            </a:r>
            <a:r>
              <a:rPr lang="it-IT" sz="1600" dirty="0" err="1">
                <a:solidFill>
                  <a:schemeClr val="tx1"/>
                </a:solidFill>
                <a:cs typeface="Times New Roman" panose="02020603050405020304" pitchFamily="18" charset="0"/>
              </a:rPr>
              <a:t>Zingale</a:t>
            </a:r>
            <a:r>
              <a:rPr lang="it-IT" sz="1600" dirty="0">
                <a:solidFill>
                  <a:schemeClr val="tx1"/>
                </a:solidFill>
                <a:cs typeface="Times New Roman" panose="02020603050405020304" pitchFamily="18" charset="0"/>
              </a:rPr>
              <a:t>, 1999). S</a:t>
            </a:r>
            <a:r>
              <a:rPr lang="it-IT" sz="1600" dirty="0">
                <a:cs typeface="Times New Roman" panose="02020603050405020304" pitchFamily="18" charset="0"/>
              </a:rPr>
              <a:t>e qualcosa non funziona è colpa dell’utilizzatore che non sa usare lo strumento tecnologico in modo corretto.</a:t>
            </a:r>
            <a:endParaRPr lang="it-IT" sz="1600" dirty="0">
              <a:solidFill>
                <a:schemeClr val="tx1"/>
              </a:solidFill>
              <a:cs typeface="Times New Roman" panose="02020603050405020304" pitchFamily="18" charset="0"/>
            </a:endParaRPr>
          </a:p>
          <a:p>
            <a:r>
              <a:rPr lang="it-IT" sz="1600" dirty="0">
                <a:cs typeface="Times New Roman" panose="02020603050405020304" pitchFamily="18" charset="0"/>
              </a:rPr>
              <a:t>Il risultato è che cambia completamente </a:t>
            </a:r>
            <a:r>
              <a:rPr lang="it-IT" sz="1600" b="1" dirty="0">
                <a:solidFill>
                  <a:schemeClr val="accent2"/>
                </a:solidFill>
                <a:cs typeface="Times New Roman" panose="02020603050405020304" pitchFamily="18" charset="0"/>
              </a:rPr>
              <a:t>il rapporto d’uso con la tecnologia</a:t>
            </a:r>
            <a:r>
              <a:rPr lang="it-IT" sz="1600" dirty="0">
                <a:cs typeface="Times New Roman" panose="02020603050405020304" pitchFamily="18" charset="0"/>
              </a:rPr>
              <a:t>.</a:t>
            </a:r>
          </a:p>
          <a:p>
            <a:r>
              <a:rPr lang="it-IT" sz="1600" dirty="0">
                <a:cs typeface="Times New Roman" panose="02020603050405020304" pitchFamily="18" charset="0"/>
              </a:rPr>
              <a:t>Poiché la colpa del malfunzionamento tende sempre a essere rovesciata sugli utilizzatori, costoro sono sottoposti a un </a:t>
            </a:r>
            <a:r>
              <a:rPr lang="it-IT" sz="1600" b="1" dirty="0">
                <a:solidFill>
                  <a:schemeClr val="accent2"/>
                </a:solidFill>
                <a:cs typeface="Times New Roman" panose="02020603050405020304" pitchFamily="18" charset="0"/>
              </a:rPr>
              <a:t>forte stress, disagio</a:t>
            </a:r>
            <a:r>
              <a:rPr lang="it-IT" sz="1600" dirty="0">
                <a:cs typeface="Times New Roman" panose="02020603050405020304" pitchFamily="18" charset="0"/>
              </a:rPr>
              <a:t> e situazioni di rischio e incertezza, elementi che possono avere gravi ripercussioni sul loro lavoro e sulle loro pratiche d’uso. </a:t>
            </a:r>
          </a:p>
          <a:p>
            <a:r>
              <a:rPr lang="it-IT" sz="1600" dirty="0">
                <a:cs typeface="Times New Roman" panose="02020603050405020304" pitchFamily="18" charset="0"/>
              </a:rPr>
              <a:t>Ordinandoti di seguire determinate istruzioni, il computer impone il </a:t>
            </a:r>
            <a:r>
              <a:rPr lang="it-IT" sz="1600" b="1" dirty="0">
                <a:solidFill>
                  <a:schemeClr val="accent2"/>
                </a:solidFill>
                <a:cs typeface="Times New Roman" panose="02020603050405020304" pitchFamily="18" charset="0"/>
              </a:rPr>
              <a:t>principio della prestazione</a:t>
            </a:r>
            <a:r>
              <a:rPr lang="it-IT" sz="1600" dirty="0">
                <a:cs typeface="Times New Roman" panose="02020603050405020304" pitchFamily="18" charset="0"/>
              </a:rPr>
              <a:t>: sei considerato capace solo se sei in grado di eseguire le operazioni che ti impone. "La cosa curiosa è che un po' alla volta le persone si divertono con questo ruolo totalmente esecutivo" </a:t>
            </a:r>
            <a:r>
              <a:rPr lang="it-IT" sz="1600" dirty="0">
                <a:solidFill>
                  <a:schemeClr val="tx1"/>
                </a:solidFill>
                <a:cs typeface="Times New Roman" panose="02020603050405020304" pitchFamily="18" charset="0"/>
              </a:rPr>
              <a:t>(</a:t>
            </a:r>
            <a:r>
              <a:rPr lang="it-IT" sz="1600" dirty="0" err="1">
                <a:solidFill>
                  <a:schemeClr val="tx1"/>
                </a:solidFill>
                <a:cs typeface="Times New Roman" panose="02020603050405020304" pitchFamily="18" charset="0"/>
              </a:rPr>
              <a:t>Zingale</a:t>
            </a:r>
            <a:r>
              <a:rPr lang="it-IT" sz="1600" dirty="0">
                <a:solidFill>
                  <a:schemeClr val="tx1"/>
                </a:solidFill>
                <a:cs typeface="Times New Roman" panose="02020603050405020304" pitchFamily="18" charset="0"/>
              </a:rPr>
              <a:t>, 1999).</a:t>
            </a:r>
            <a:endParaRPr lang="it-IT" sz="1600" dirty="0">
              <a:cs typeface="Times New Roman" panose="02020603050405020304" pitchFamily="18" charset="0"/>
            </a:endParaRPr>
          </a:p>
        </p:txBody>
      </p:sp>
    </p:spTree>
    <p:extLst>
      <p:ext uri="{BB962C8B-B14F-4D97-AF65-F5344CB8AC3E}">
        <p14:creationId xmlns:p14="http://schemas.microsoft.com/office/powerpoint/2010/main" val="230444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86604"/>
            <a:ext cx="9144000" cy="1450757"/>
          </a:xfrm>
        </p:spPr>
        <p:txBody>
          <a:bodyPr>
            <a:normAutofit/>
          </a:bodyPr>
          <a:lstStyle/>
          <a:p>
            <a:pPr algn="ctr"/>
            <a:r>
              <a:rPr lang="it-IT" sz="4400" b="1" dirty="0">
                <a:solidFill>
                  <a:schemeClr val="accent2"/>
                </a:solidFill>
              </a:rPr>
              <a:t>Con le TS cambia anche il tipo d’uso</a:t>
            </a:r>
          </a:p>
        </p:txBody>
      </p:sp>
      <p:sp>
        <p:nvSpPr>
          <p:cNvPr id="3" name="Segnaposto contenuto 2"/>
          <p:cNvSpPr>
            <a:spLocks noGrp="1"/>
          </p:cNvSpPr>
          <p:nvPr>
            <p:ph idx="1"/>
          </p:nvPr>
        </p:nvSpPr>
        <p:spPr/>
        <p:txBody>
          <a:bodyPr>
            <a:normAutofit fontScale="85000" lnSpcReduction="20000"/>
          </a:bodyPr>
          <a:lstStyle/>
          <a:p>
            <a:r>
              <a:rPr lang="it-IT" dirty="0"/>
              <a:t>Non solo, come abbiamo detto, c’è un completo cambiamento del rapporto di utilizzo, ma anche </a:t>
            </a:r>
            <a:r>
              <a:rPr lang="it-IT" b="1" dirty="0">
                <a:solidFill>
                  <a:schemeClr val="accent2"/>
                </a:solidFill>
              </a:rPr>
              <a:t>il tipo d’uso cambia</a:t>
            </a:r>
            <a:r>
              <a:rPr lang="it-IT" dirty="0"/>
              <a:t>. L’uso non è più estemporaneo, legato a un compito specifico, ma diventa un momento di un processo ben più largo che prevede:</a:t>
            </a:r>
          </a:p>
          <a:p>
            <a:r>
              <a:rPr lang="it-IT" dirty="0"/>
              <a:t>- il raggiungimento di una </a:t>
            </a:r>
            <a:r>
              <a:rPr lang="it-IT" b="1" dirty="0">
                <a:solidFill>
                  <a:schemeClr val="accent2"/>
                </a:solidFill>
              </a:rPr>
              <a:t>certa competenza d’uso </a:t>
            </a:r>
          </a:p>
          <a:p>
            <a:r>
              <a:rPr lang="it-IT" b="1" dirty="0">
                <a:solidFill>
                  <a:schemeClr val="accent2"/>
                </a:solidFill>
              </a:rPr>
              <a:t>- un aggiornamento continuo </a:t>
            </a:r>
            <a:r>
              <a:rPr lang="it-IT" dirty="0">
                <a:solidFill>
                  <a:schemeClr val="tx1"/>
                </a:solidFill>
              </a:rPr>
              <a:t>della conoscenza e del materiale di funzionamento (i programmi, i sistemi operativi, gli antivirus, ecc.)</a:t>
            </a:r>
          </a:p>
          <a:p>
            <a:r>
              <a:rPr lang="it-IT" dirty="0">
                <a:solidFill>
                  <a:schemeClr val="tx1"/>
                </a:solidFill>
              </a:rPr>
              <a:t>- </a:t>
            </a:r>
            <a:r>
              <a:rPr lang="it-IT" dirty="0"/>
              <a:t>un certo livello di </a:t>
            </a:r>
            <a:r>
              <a:rPr lang="it-IT" b="1" dirty="0">
                <a:solidFill>
                  <a:schemeClr val="accent2"/>
                </a:solidFill>
              </a:rPr>
              <a:t>supporto tecnico </a:t>
            </a:r>
            <a:r>
              <a:rPr lang="it-IT" dirty="0"/>
              <a:t>per l’uso, manutenzione e riparazione del computer</a:t>
            </a:r>
          </a:p>
          <a:p>
            <a:r>
              <a:rPr lang="it-IT" dirty="0"/>
              <a:t>-  un </a:t>
            </a:r>
            <a:r>
              <a:rPr lang="it-IT" b="1" dirty="0">
                <a:solidFill>
                  <a:schemeClr val="accent2"/>
                </a:solidFill>
              </a:rPr>
              <a:t>continuo investimento economico </a:t>
            </a:r>
            <a:r>
              <a:rPr lang="it-IT" dirty="0"/>
              <a:t>(carta, </a:t>
            </a:r>
            <a:r>
              <a:rPr lang="it-IT" dirty="0" err="1"/>
              <a:t>tonner</a:t>
            </a:r>
            <a:r>
              <a:rPr lang="it-IT" dirty="0"/>
              <a:t>, programmi, applicazioni, antivirus)</a:t>
            </a:r>
          </a:p>
          <a:p>
            <a:r>
              <a:rPr lang="it-IT" dirty="0"/>
              <a:t>Tale sostegno deriva generalmente, anche se non sempre in modo efficiente e continuativo, da una </a:t>
            </a:r>
            <a:r>
              <a:rPr lang="it-IT" b="1" dirty="0">
                <a:solidFill>
                  <a:schemeClr val="accent2"/>
                </a:solidFill>
              </a:rPr>
              <a:t>rete di apprendimento sociale </a:t>
            </a:r>
            <a:r>
              <a:rPr lang="it-IT" dirty="0"/>
              <a:t>(Williams, et al., 2005) o da parenti più giovani che consentono un uso </a:t>
            </a:r>
            <a:r>
              <a:rPr lang="it-IT" b="1" dirty="0" err="1">
                <a:solidFill>
                  <a:schemeClr val="accent2"/>
                </a:solidFill>
              </a:rPr>
              <a:t>proxi</a:t>
            </a:r>
            <a:r>
              <a:rPr lang="it-IT" dirty="0"/>
              <a:t> dell’artefatto tecnologico (</a:t>
            </a:r>
            <a:r>
              <a:rPr lang="it-IT" dirty="0" err="1"/>
              <a:t>Petrovcic</a:t>
            </a:r>
            <a:r>
              <a:rPr lang="it-IT" dirty="0"/>
              <a:t> et al., 2015).</a:t>
            </a:r>
          </a:p>
        </p:txBody>
      </p:sp>
    </p:spTree>
    <p:extLst>
      <p:ext uri="{BB962C8B-B14F-4D97-AF65-F5344CB8AC3E}">
        <p14:creationId xmlns:p14="http://schemas.microsoft.com/office/powerpoint/2010/main" val="20542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77516"/>
            <a:ext cx="9144000" cy="837398"/>
          </a:xfrm>
        </p:spPr>
        <p:txBody>
          <a:bodyPr>
            <a:normAutofit fontScale="90000"/>
          </a:bodyPr>
          <a:lstStyle/>
          <a:p>
            <a:pPr algn="ctr"/>
            <a:r>
              <a:rPr lang="it-IT" b="1" dirty="0">
                <a:solidFill>
                  <a:schemeClr val="accent2"/>
                </a:solidFill>
              </a:rPr>
              <a:t>La tecnologia </a:t>
            </a:r>
            <a:r>
              <a:rPr lang="it-IT" b="1" dirty="0" err="1">
                <a:solidFill>
                  <a:schemeClr val="accent2"/>
                </a:solidFill>
              </a:rPr>
              <a:t>smart</a:t>
            </a:r>
            <a:r>
              <a:rPr lang="it-IT" b="1" dirty="0">
                <a:solidFill>
                  <a:schemeClr val="accent2"/>
                </a:solidFill>
              </a:rPr>
              <a:t> preferita: il cellulare</a:t>
            </a:r>
          </a:p>
        </p:txBody>
      </p:sp>
      <p:sp>
        <p:nvSpPr>
          <p:cNvPr id="3" name="Segnaposto contenuto 2"/>
          <p:cNvSpPr>
            <a:spLocks noGrp="1"/>
          </p:cNvSpPr>
          <p:nvPr>
            <p:ph idx="1"/>
          </p:nvPr>
        </p:nvSpPr>
        <p:spPr>
          <a:xfrm>
            <a:off x="822958" y="1722923"/>
            <a:ext cx="7543801" cy="4235116"/>
          </a:xfrm>
        </p:spPr>
        <p:txBody>
          <a:bodyPr>
            <a:noAutofit/>
          </a:bodyPr>
          <a:lstStyle/>
          <a:p>
            <a:r>
              <a:rPr lang="it-IT" sz="1600" dirty="0">
                <a:cs typeface="Times New Roman" panose="02020603050405020304" pitchFamily="18" charset="0"/>
              </a:rPr>
              <a:t>Molte ricerche confermano che tra le varie tecnologie </a:t>
            </a:r>
            <a:r>
              <a:rPr lang="it-IT" sz="1600" dirty="0" err="1">
                <a:cs typeface="Times New Roman" panose="02020603050405020304" pitchFamily="18" charset="0"/>
              </a:rPr>
              <a:t>smart</a:t>
            </a:r>
            <a:r>
              <a:rPr lang="it-IT" sz="1600" dirty="0">
                <a:cs typeface="Times New Roman" panose="02020603050405020304" pitchFamily="18" charset="0"/>
              </a:rPr>
              <a:t> la gente preferisce il cellulare. Per cui i cellulari </a:t>
            </a:r>
            <a:r>
              <a:rPr lang="it-IT" sz="1600" b="1" dirty="0">
                <a:solidFill>
                  <a:schemeClr val="accent2"/>
                </a:solidFill>
                <a:cs typeface="Times New Roman" panose="02020603050405020304" pitchFamily="18" charset="0"/>
              </a:rPr>
              <a:t>sono diventati lo strumento principale (non il computer) attraverso cui la gente nel mondo si collega a Internet </a:t>
            </a:r>
            <a:r>
              <a:rPr lang="it-IT" sz="1600" dirty="0">
                <a:solidFill>
                  <a:schemeClr val="tx1"/>
                </a:solidFill>
                <a:cs typeface="Times New Roman" panose="02020603050405020304" pitchFamily="18" charset="0"/>
              </a:rPr>
              <a:t>(Vincent &amp; Harris, 2008).</a:t>
            </a:r>
          </a:p>
          <a:p>
            <a:r>
              <a:rPr lang="it-IT" sz="1600" dirty="0">
                <a:cs typeface="Times New Roman" panose="02020603050405020304" pitchFamily="18" charset="0"/>
              </a:rPr>
              <a:t>Le ragioni di questa preferenza sono abbastanza ovvie. </a:t>
            </a:r>
          </a:p>
          <a:p>
            <a:r>
              <a:rPr lang="it-IT" sz="1600" dirty="0">
                <a:cs typeface="Times New Roman" panose="02020603050405020304" pitchFamily="18" charset="0"/>
              </a:rPr>
              <a:t>In primo luogo, il cellulare può essere </a:t>
            </a:r>
            <a:r>
              <a:rPr lang="it-IT" sz="1600" b="1" dirty="0">
                <a:solidFill>
                  <a:schemeClr val="accent2"/>
                </a:solidFill>
                <a:cs typeface="Times New Roman" panose="02020603050405020304" pitchFamily="18" charset="0"/>
              </a:rPr>
              <a:t>utilizzato da chiunque </a:t>
            </a:r>
            <a:r>
              <a:rPr lang="it-IT" sz="1600" dirty="0">
                <a:cs typeface="Times New Roman" panose="02020603050405020304" pitchFamily="18" charset="0"/>
              </a:rPr>
              <a:t>(anche da analfabeti o semianalfabeti) poiché non implica necessariamente la scrittura di testo. </a:t>
            </a:r>
          </a:p>
          <a:p>
            <a:r>
              <a:rPr lang="it-IT" sz="1600" dirty="0">
                <a:cs typeface="Times New Roman" panose="02020603050405020304" pitchFamily="18" charset="0"/>
              </a:rPr>
              <a:t>In secondo luogo, è molto </a:t>
            </a:r>
            <a:r>
              <a:rPr lang="it-IT" sz="1600" b="1" dirty="0">
                <a:solidFill>
                  <a:schemeClr val="accent2"/>
                </a:solidFill>
                <a:cs typeface="Times New Roman" panose="02020603050405020304" pitchFamily="18" charset="0"/>
              </a:rPr>
              <a:t>meno costoso </a:t>
            </a:r>
            <a:r>
              <a:rPr lang="it-IT" sz="1600" dirty="0">
                <a:cs typeface="Times New Roman" panose="02020603050405020304" pitchFamily="18" charset="0"/>
              </a:rPr>
              <a:t>dell'accesso a Internet tramite computer. </a:t>
            </a:r>
          </a:p>
          <a:p>
            <a:r>
              <a:rPr lang="it-IT" sz="1600" dirty="0">
                <a:cs typeface="Times New Roman" panose="02020603050405020304" pitchFamily="18" charset="0"/>
              </a:rPr>
              <a:t>In terzo luogo, è più semplice accedere a Internet attraverso di esso che tramite un computer ed è diventato anche lo strumento più</a:t>
            </a:r>
            <a:r>
              <a:rPr lang="it-IT" sz="1600" b="1" dirty="0">
                <a:solidFill>
                  <a:schemeClr val="accent2"/>
                </a:solidFill>
              </a:rPr>
              <a:t> comodo e facile da usare in tutto il mondo</a:t>
            </a:r>
            <a:r>
              <a:rPr lang="it-IT" sz="1600" dirty="0">
                <a:cs typeface="Times New Roman" panose="02020603050405020304" pitchFamily="18" charset="0"/>
              </a:rPr>
              <a:t>.</a:t>
            </a:r>
          </a:p>
          <a:p>
            <a:r>
              <a:rPr lang="it-IT" sz="1600" dirty="0">
                <a:cs typeface="Times New Roman" panose="02020603050405020304" pitchFamily="18" charset="0"/>
              </a:rPr>
              <a:t>Questo dato, cioè la preferenza degli utilizzatori per il cellulare, deve essere tenuto presente dagli </a:t>
            </a:r>
            <a:r>
              <a:rPr lang="it-IT" sz="1600" b="1" dirty="0">
                <a:solidFill>
                  <a:schemeClr val="accent2"/>
                </a:solidFill>
                <a:cs typeface="Times New Roman" panose="02020603050405020304" pitchFamily="18" charset="0"/>
              </a:rPr>
              <a:t>sviluppatori di applicazioni </a:t>
            </a:r>
            <a:r>
              <a:rPr lang="it-IT" sz="1600" dirty="0">
                <a:cs typeface="Times New Roman" panose="02020603050405020304" pitchFamily="18" charset="0"/>
              </a:rPr>
              <a:t>nel campo della PA. Il </a:t>
            </a:r>
            <a:r>
              <a:rPr lang="it-IT" sz="1600" b="1" dirty="0">
                <a:solidFill>
                  <a:schemeClr val="accent2"/>
                </a:solidFill>
                <a:cs typeface="Times New Roman" panose="02020603050405020304" pitchFamily="18" charset="0"/>
              </a:rPr>
              <a:t>tipo di utilizzatore è infatti inscritto </a:t>
            </a:r>
            <a:r>
              <a:rPr lang="it-IT" sz="1600" dirty="0">
                <a:cs typeface="Times New Roman" panose="02020603050405020304" pitchFamily="18" charset="0"/>
              </a:rPr>
              <a:t>nella programmazione di servizi e applicazioni.</a:t>
            </a:r>
          </a:p>
        </p:txBody>
      </p:sp>
    </p:spTree>
    <p:extLst>
      <p:ext uri="{BB962C8B-B14F-4D97-AF65-F5344CB8AC3E}">
        <p14:creationId xmlns:p14="http://schemas.microsoft.com/office/powerpoint/2010/main" val="1154086950"/>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5518</TotalTime>
  <Words>7429</Words>
  <Application>Microsoft Office PowerPoint</Application>
  <PresentationFormat>Presentazione su schermo (4:3)</PresentationFormat>
  <Paragraphs>499</Paragraphs>
  <Slides>67</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67</vt:i4>
      </vt:variant>
    </vt:vector>
  </HeadingPairs>
  <TitlesOfParts>
    <vt:vector size="74" baseType="lpstr">
      <vt:lpstr>Arial</vt:lpstr>
      <vt:lpstr>Calibri</vt:lpstr>
      <vt:lpstr>Calibri Light</vt:lpstr>
      <vt:lpstr>Roboto</vt:lpstr>
      <vt:lpstr>Times New Roman</vt:lpstr>
      <vt:lpstr>Wingdings</vt:lpstr>
      <vt:lpstr>Retrospettivo</vt:lpstr>
      <vt:lpstr>Presentazione standard di PowerPoint</vt:lpstr>
      <vt:lpstr>Presentazione standard di PowerPoint</vt:lpstr>
      <vt:lpstr>Indice</vt:lpstr>
      <vt:lpstr>Quali sono le tecnologie smart?</vt:lpstr>
      <vt:lpstr>Che cosa sono le tecnologie smart</vt:lpstr>
      <vt:lpstr>Che cosa sono le tecnologie smart 2</vt:lpstr>
      <vt:lpstr>Con le TS cambia il rapporto d’uso </vt:lpstr>
      <vt:lpstr>Con le TS cambia anche il tipo d’uso</vt:lpstr>
      <vt:lpstr>La tecnologia smart preferita: il cellulare</vt:lpstr>
      <vt:lpstr>Caratteristiche delle tecnologie smart</vt:lpstr>
      <vt:lpstr>Aspetti innovativi delle tecnologie smart</vt:lpstr>
      <vt:lpstr>Web 2.0: l’innovazione che facilita la partecipazione </vt:lpstr>
      <vt:lpstr>La piattaforma Web co-creata dagli utilizzatori</vt:lpstr>
      <vt:lpstr>Distribuzione a legge di potenza (Shirky)</vt:lpstr>
      <vt:lpstr>Web 2.0 – bassi livelli di partecipazione</vt:lpstr>
      <vt:lpstr>I Social Network e le connessioni di massa</vt:lpstr>
      <vt:lpstr>Le dinamiche ambivalenti dei social</vt:lpstr>
      <vt:lpstr>I social media più popolari </vt:lpstr>
      <vt:lpstr>Le tecnologie smart sono così intelligenti?</vt:lpstr>
      <vt:lpstr>Noi abbiamo fatto un esperimento con questi 4 robot: InMoov, Padbot, Joybot e Turtlebot</vt:lpstr>
      <vt:lpstr>Che capacità mentali umane riescono a imitare?</vt:lpstr>
      <vt:lpstr>E l’intelligenza umana?</vt:lpstr>
      <vt:lpstr>E l’intelligenza umana? 2</vt:lpstr>
      <vt:lpstr>E l’intelligenza umana? 3</vt:lpstr>
      <vt:lpstr>Diffusione e pratiche d’uso: qual è la realtà?</vt:lpstr>
      <vt:lpstr>Tempo di consumo giornaliero</vt:lpstr>
      <vt:lpstr>Presentazione standard di PowerPoint</vt:lpstr>
      <vt:lpstr>Presentazione standard di PowerPoint</vt:lpstr>
      <vt:lpstr>La penetrazione di Internet nel mondo</vt:lpstr>
      <vt:lpstr>Diffusione globale degli utilizzatori di Internet</vt:lpstr>
      <vt:lpstr>Presentazione standard di PowerPoint</vt:lpstr>
      <vt:lpstr>Paesi con più utilizzatori di Internet</vt:lpstr>
      <vt:lpstr>Presentazione standard di PowerPoint</vt:lpstr>
      <vt:lpstr>Divario digitale</vt:lpstr>
      <vt:lpstr>Il divario tecnologico in Italia </vt:lpstr>
      <vt:lpstr>Il divario tecnologico</vt:lpstr>
      <vt:lpstr>Il divario digitale</vt:lpstr>
      <vt:lpstr>Il divario tecnologico in prospettiva</vt:lpstr>
      <vt:lpstr>Digital literacy</vt:lpstr>
      <vt:lpstr>L’inclusione sociale</vt:lpstr>
      <vt:lpstr>L’inclusione sociale</vt:lpstr>
      <vt:lpstr>L’inclusione sociale</vt:lpstr>
      <vt:lpstr>Tecnologie digitali e cittadino</vt:lpstr>
      <vt:lpstr>Lo sviluppo della digitalizzazione nei confronti del cittadino</vt:lpstr>
      <vt:lpstr>Tecnologie smart e ruolo innovativo degli utilizzatori</vt:lpstr>
      <vt:lpstr>Tecnologie smart e ruolo degli utilizzatori PA: il dibattito</vt:lpstr>
      <vt:lpstr>Tecnologie smart e ruolo degli utilizzatori PA: il dibattito</vt:lpstr>
      <vt:lpstr>Smart technologies e ruolo dei dipendenti PA: la pratica</vt:lpstr>
      <vt:lpstr>Smart technologies  ruolo dei dipendenti PA: la pratica</vt:lpstr>
      <vt:lpstr>Smart technologies e ruolo dei cittadini: la pratica</vt:lpstr>
      <vt:lpstr>Questioni aperte</vt:lpstr>
      <vt:lpstr>Tre casi di studio</vt:lpstr>
      <vt:lpstr>Primo caso di studio: ePart</vt:lpstr>
      <vt:lpstr>Caso di studio 2. Open Municipio</vt:lpstr>
      <vt:lpstr>Caso di studio 2. Open Municipio</vt:lpstr>
      <vt:lpstr>Caso di studio 2. Open Municipio</vt:lpstr>
      <vt:lpstr>Caso di studio 3. Peccioli</vt:lpstr>
      <vt:lpstr>Caso di studio 3. Peccioli</vt:lpstr>
      <vt:lpstr>Caso di studio 3. Peccioli</vt:lpstr>
      <vt:lpstr>Tecnologie digitali e cittadino</vt:lpstr>
      <vt:lpstr>Tecnologie digitali e cittadino</vt:lpstr>
      <vt:lpstr>Tecnologie digitali e PA</vt:lpstr>
      <vt:lpstr>E l’analogico?</vt:lpstr>
      <vt:lpstr>Il digitale ha messo fuori gioco l’analogico?</vt:lpstr>
      <vt:lpstr>Leggere e scrivere</vt:lpstr>
      <vt:lpstr>ChatGPT4</vt:lpstr>
      <vt:lpstr>Grazie per la vostra 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leopoldina fortunati</cp:lastModifiedBy>
  <cp:revision>422</cp:revision>
  <dcterms:created xsi:type="dcterms:W3CDTF">2020-01-15T17:27:34Z</dcterms:created>
  <dcterms:modified xsi:type="dcterms:W3CDTF">2023-06-21T15:39:16Z</dcterms:modified>
</cp:coreProperties>
</file>