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86"/>
  </p:notesMasterIdLst>
  <p:sldIdLst>
    <p:sldId id="452" r:id="rId2"/>
    <p:sldId id="392" r:id="rId3"/>
    <p:sldId id="738" r:id="rId4"/>
    <p:sldId id="492" r:id="rId5"/>
    <p:sldId id="462" r:id="rId6"/>
    <p:sldId id="745" r:id="rId7"/>
    <p:sldId id="739" r:id="rId8"/>
    <p:sldId id="457" r:id="rId9"/>
    <p:sldId id="455" r:id="rId10"/>
    <p:sldId id="456" r:id="rId11"/>
    <p:sldId id="666" r:id="rId12"/>
    <p:sldId id="686" r:id="rId13"/>
    <p:sldId id="796" r:id="rId14"/>
    <p:sldId id="464" r:id="rId15"/>
    <p:sldId id="694" r:id="rId16"/>
    <p:sldId id="752" r:id="rId17"/>
    <p:sldId id="475" r:id="rId18"/>
    <p:sldId id="753" r:id="rId19"/>
    <p:sldId id="476" r:id="rId20"/>
    <p:sldId id="799" r:id="rId21"/>
    <p:sldId id="690" r:id="rId22"/>
    <p:sldId id="814" r:id="rId23"/>
    <p:sldId id="816" r:id="rId24"/>
    <p:sldId id="817" r:id="rId25"/>
    <p:sldId id="818" r:id="rId26"/>
    <p:sldId id="815" r:id="rId27"/>
    <p:sldId id="808" r:id="rId28"/>
    <p:sldId id="503" r:id="rId29"/>
    <p:sldId id="669" r:id="rId30"/>
    <p:sldId id="807" r:id="rId31"/>
    <p:sldId id="675" r:id="rId32"/>
    <p:sldId id="809" r:id="rId33"/>
    <p:sldId id="812" r:id="rId34"/>
    <p:sldId id="811" r:id="rId35"/>
    <p:sldId id="810" r:id="rId36"/>
    <p:sldId id="813" r:id="rId37"/>
    <p:sldId id="779" r:id="rId38"/>
    <p:sldId id="786" r:id="rId39"/>
    <p:sldId id="787" r:id="rId40"/>
    <p:sldId id="768" r:id="rId41"/>
    <p:sldId id="780" r:id="rId42"/>
    <p:sldId id="781" r:id="rId43"/>
    <p:sldId id="783" r:id="rId44"/>
    <p:sldId id="784" r:id="rId45"/>
    <p:sldId id="775" r:id="rId46"/>
    <p:sldId id="800" r:id="rId47"/>
    <p:sldId id="801" r:id="rId48"/>
    <p:sldId id="802" r:id="rId49"/>
    <p:sldId id="803" r:id="rId50"/>
    <p:sldId id="790" r:id="rId51"/>
    <p:sldId id="792" r:id="rId52"/>
    <p:sldId id="791" r:id="rId53"/>
    <p:sldId id="793" r:id="rId54"/>
    <p:sldId id="794" r:id="rId55"/>
    <p:sldId id="789" r:id="rId56"/>
    <p:sldId id="491" r:id="rId57"/>
    <p:sldId id="533" r:id="rId58"/>
    <p:sldId id="535" r:id="rId59"/>
    <p:sldId id="485" r:id="rId60"/>
    <p:sldId id="484" r:id="rId61"/>
    <p:sldId id="482" r:id="rId62"/>
    <p:sldId id="764" r:id="rId63"/>
    <p:sldId id="663" r:id="rId64"/>
    <p:sldId id="488" r:id="rId65"/>
    <p:sldId id="763" r:id="rId66"/>
    <p:sldId id="762" r:id="rId67"/>
    <p:sldId id="747" r:id="rId68"/>
    <p:sldId id="765" r:id="rId69"/>
    <p:sldId id="736" r:id="rId70"/>
    <p:sldId id="735" r:id="rId71"/>
    <p:sldId id="724" r:id="rId72"/>
    <p:sldId id="393" r:id="rId73"/>
    <p:sldId id="691" r:id="rId74"/>
    <p:sldId id="692" r:id="rId75"/>
    <p:sldId id="726" r:id="rId76"/>
    <p:sldId id="714" r:id="rId77"/>
    <p:sldId id="480" r:id="rId78"/>
    <p:sldId id="805" r:id="rId79"/>
    <p:sldId id="806" r:id="rId80"/>
    <p:sldId id="748" r:id="rId81"/>
    <p:sldId id="709" r:id="rId82"/>
    <p:sldId id="710" r:id="rId83"/>
    <p:sldId id="778" r:id="rId84"/>
    <p:sldId id="678" r:id="rId85"/>
  </p:sldIdLst>
  <p:sldSz cx="9144000" cy="6858000" type="screen4x3"/>
  <p:notesSz cx="6797675" cy="987266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75" autoAdjust="0"/>
    <p:restoredTop sz="93979" autoAdjust="0"/>
  </p:normalViewPr>
  <p:slideViewPr>
    <p:cSldViewPr>
      <p:cViewPr>
        <p:scale>
          <a:sx n="50" d="100"/>
          <a:sy n="50" d="100"/>
        </p:scale>
        <p:origin x="948"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4A6DA-4C5A-40FA-95BD-97267B51EC21}"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D2F9DD6E-E540-4972-8BD7-FF0774F18D9A}">
      <dgm:prSet phldrT="[Testo]"/>
      <dgm:spPr>
        <a:solidFill>
          <a:schemeClr val="accent5">
            <a:lumMod val="60000"/>
            <a:lumOff val="40000"/>
          </a:schemeClr>
        </a:solidFill>
      </dgm:spPr>
      <dgm:t>
        <a:bodyPr/>
        <a:lstStyle/>
        <a:p>
          <a:r>
            <a:rPr lang="it-IT" dirty="0"/>
            <a:t>PNRR M1C1</a:t>
          </a:r>
        </a:p>
      </dgm:t>
    </dgm:pt>
    <dgm:pt modelId="{486D01E2-6F88-4669-AA7D-E9C5EA4AF1F5}" type="parTrans" cxnId="{67050087-9989-4FE0-B20F-07C64E0B0893}">
      <dgm:prSet/>
      <dgm:spPr/>
      <dgm:t>
        <a:bodyPr/>
        <a:lstStyle/>
        <a:p>
          <a:endParaRPr lang="it-IT"/>
        </a:p>
      </dgm:t>
    </dgm:pt>
    <dgm:pt modelId="{6FE5D6EB-2A96-4812-AB3F-1FCADA020EED}" type="sibTrans" cxnId="{67050087-9989-4FE0-B20F-07C64E0B0893}">
      <dgm:prSet/>
      <dgm:spPr/>
      <dgm:t>
        <a:bodyPr/>
        <a:lstStyle/>
        <a:p>
          <a:endParaRPr lang="it-IT"/>
        </a:p>
      </dgm:t>
    </dgm:pt>
    <dgm:pt modelId="{A5345BCE-6BDE-4F24-A2B3-1768D1DABC13}">
      <dgm:prSet phldrT="[Testo]"/>
      <dgm:spPr/>
      <dgm:t>
        <a:bodyPr/>
        <a:lstStyle/>
        <a:p>
          <a:r>
            <a:rPr lang="it-IT" dirty="0"/>
            <a:t>DL.80/2021</a:t>
          </a:r>
        </a:p>
      </dgm:t>
    </dgm:pt>
    <dgm:pt modelId="{3B9544E3-1120-4A68-8F51-B296979F6A07}" type="parTrans" cxnId="{BDB7C580-401C-4498-8CA5-7878B14B0888}">
      <dgm:prSet/>
      <dgm:spPr/>
      <dgm:t>
        <a:bodyPr/>
        <a:lstStyle/>
        <a:p>
          <a:endParaRPr lang="it-IT"/>
        </a:p>
      </dgm:t>
    </dgm:pt>
    <dgm:pt modelId="{A5449114-E07A-4919-AEB0-F7C303F5A628}" type="sibTrans" cxnId="{BDB7C580-401C-4498-8CA5-7878B14B0888}">
      <dgm:prSet/>
      <dgm:spPr/>
      <dgm:t>
        <a:bodyPr/>
        <a:lstStyle/>
        <a:p>
          <a:endParaRPr lang="it-IT"/>
        </a:p>
      </dgm:t>
    </dgm:pt>
    <dgm:pt modelId="{3674DA59-8A2E-402E-A52F-CF7B157B8E66}">
      <dgm:prSet phldrT="[Testo]"/>
      <dgm:spPr/>
      <dgm:t>
        <a:bodyPr/>
        <a:lstStyle/>
        <a:p>
          <a:r>
            <a:rPr lang="it-IT" dirty="0"/>
            <a:t>DPR 81/2022</a:t>
          </a:r>
        </a:p>
      </dgm:t>
    </dgm:pt>
    <dgm:pt modelId="{85BB5409-E216-4EE5-AF0B-8554CD6FD54A}" type="parTrans" cxnId="{DF363FD9-6174-4E71-997D-5EA0CB4F5860}">
      <dgm:prSet/>
      <dgm:spPr/>
      <dgm:t>
        <a:bodyPr/>
        <a:lstStyle/>
        <a:p>
          <a:endParaRPr lang="it-IT"/>
        </a:p>
      </dgm:t>
    </dgm:pt>
    <dgm:pt modelId="{E5F37931-E854-47DE-AE7E-9319F829CE95}" type="sibTrans" cxnId="{DF363FD9-6174-4E71-997D-5EA0CB4F5860}">
      <dgm:prSet/>
      <dgm:spPr/>
      <dgm:t>
        <a:bodyPr/>
        <a:lstStyle/>
        <a:p>
          <a:endParaRPr lang="it-IT"/>
        </a:p>
      </dgm:t>
    </dgm:pt>
    <dgm:pt modelId="{398E5361-103E-443F-930F-52F27FC51151}">
      <dgm:prSet phldrT="[Testo]"/>
      <dgm:spPr/>
      <dgm:t>
        <a:bodyPr/>
        <a:lstStyle/>
        <a:p>
          <a:r>
            <a:rPr lang="it-IT" dirty="0"/>
            <a:t>DM 132/2022</a:t>
          </a:r>
        </a:p>
      </dgm:t>
    </dgm:pt>
    <dgm:pt modelId="{150A0134-9081-4E16-BA3C-7A36B3C2E246}" type="parTrans" cxnId="{B61E8942-CA9E-4C7A-A768-B6A3BF828373}">
      <dgm:prSet/>
      <dgm:spPr/>
      <dgm:t>
        <a:bodyPr/>
        <a:lstStyle/>
        <a:p>
          <a:endParaRPr lang="it-IT"/>
        </a:p>
      </dgm:t>
    </dgm:pt>
    <dgm:pt modelId="{14768164-A0CC-47D9-B794-73D773A86086}" type="sibTrans" cxnId="{B61E8942-CA9E-4C7A-A768-B6A3BF828373}">
      <dgm:prSet/>
      <dgm:spPr/>
      <dgm:t>
        <a:bodyPr/>
        <a:lstStyle/>
        <a:p>
          <a:endParaRPr lang="it-IT"/>
        </a:p>
      </dgm:t>
    </dgm:pt>
    <dgm:pt modelId="{EE8FBDCC-2AF5-43E0-A49D-7FF361DEA464}">
      <dgm:prSet phldrT="[Testo]"/>
      <dgm:spPr/>
      <dgm:t>
        <a:bodyPr/>
        <a:lstStyle/>
        <a:p>
          <a:r>
            <a:rPr lang="it-IT" dirty="0"/>
            <a:t>Nota circolare n.2 DFP</a:t>
          </a:r>
        </a:p>
      </dgm:t>
    </dgm:pt>
    <dgm:pt modelId="{A6E0A5E2-EE00-44C4-AD7F-64D6EECDA251}" type="parTrans" cxnId="{03B6F31D-F926-405C-A462-ECF6B9FB31DF}">
      <dgm:prSet/>
      <dgm:spPr/>
      <dgm:t>
        <a:bodyPr/>
        <a:lstStyle/>
        <a:p>
          <a:endParaRPr lang="it-IT"/>
        </a:p>
      </dgm:t>
    </dgm:pt>
    <dgm:pt modelId="{38E00FF0-0271-400E-8B87-A5287E6309B0}" type="sibTrans" cxnId="{03B6F31D-F926-405C-A462-ECF6B9FB31DF}">
      <dgm:prSet/>
      <dgm:spPr/>
      <dgm:t>
        <a:bodyPr/>
        <a:lstStyle/>
        <a:p>
          <a:endParaRPr lang="it-IT"/>
        </a:p>
      </dgm:t>
    </dgm:pt>
    <dgm:pt modelId="{68AFABE2-59D7-4DD3-BC41-7B9DA979D1F2}">
      <dgm:prSet phldrT="[Testo]"/>
      <dgm:spPr/>
      <dgm:t>
        <a:bodyPr/>
        <a:lstStyle/>
        <a:p>
          <a:r>
            <a:rPr lang="it-IT" dirty="0"/>
            <a:t>PNA 22-24</a:t>
          </a:r>
        </a:p>
      </dgm:t>
    </dgm:pt>
    <dgm:pt modelId="{6AD90DB1-F0ED-428E-8BF0-E4029A734036}" type="parTrans" cxnId="{8296E273-499C-44E0-B419-B155A10D9ED0}">
      <dgm:prSet/>
      <dgm:spPr/>
      <dgm:t>
        <a:bodyPr/>
        <a:lstStyle/>
        <a:p>
          <a:endParaRPr lang="it-IT"/>
        </a:p>
      </dgm:t>
    </dgm:pt>
    <dgm:pt modelId="{6D84F18F-DCA8-48D4-ACE1-9F9EF236A664}" type="sibTrans" cxnId="{8296E273-499C-44E0-B419-B155A10D9ED0}">
      <dgm:prSet/>
      <dgm:spPr/>
      <dgm:t>
        <a:bodyPr/>
        <a:lstStyle/>
        <a:p>
          <a:endParaRPr lang="it-IT"/>
        </a:p>
      </dgm:t>
    </dgm:pt>
    <dgm:pt modelId="{43E0140F-7F9D-433A-B3AC-D579A984F420}" type="pres">
      <dgm:prSet presAssocID="{6FC4A6DA-4C5A-40FA-95BD-97267B51EC21}" presName="rootnode" presStyleCnt="0">
        <dgm:presLayoutVars>
          <dgm:chMax/>
          <dgm:chPref/>
          <dgm:dir/>
          <dgm:animLvl val="lvl"/>
        </dgm:presLayoutVars>
      </dgm:prSet>
      <dgm:spPr/>
    </dgm:pt>
    <dgm:pt modelId="{5E1299CF-975D-4031-AA44-5F90E6F6D991}" type="pres">
      <dgm:prSet presAssocID="{D2F9DD6E-E540-4972-8BD7-FF0774F18D9A}" presName="composite" presStyleCnt="0"/>
      <dgm:spPr/>
    </dgm:pt>
    <dgm:pt modelId="{72C75BB7-557D-41F8-B749-5DBADA1FF83C}" type="pres">
      <dgm:prSet presAssocID="{D2F9DD6E-E540-4972-8BD7-FF0774F18D9A}" presName="bentUpArrow1" presStyleLbl="alignImgPlace1" presStyleIdx="0" presStyleCnt="5"/>
      <dgm:spPr/>
    </dgm:pt>
    <dgm:pt modelId="{E4C6DCCA-6ACA-4280-A071-70143DB6CB5A}" type="pres">
      <dgm:prSet presAssocID="{D2F9DD6E-E540-4972-8BD7-FF0774F18D9A}" presName="ParentText" presStyleLbl="node1" presStyleIdx="0" presStyleCnt="6">
        <dgm:presLayoutVars>
          <dgm:chMax val="1"/>
          <dgm:chPref val="1"/>
          <dgm:bulletEnabled val="1"/>
        </dgm:presLayoutVars>
      </dgm:prSet>
      <dgm:spPr/>
      <dgm:t>
        <a:bodyPr/>
        <a:lstStyle/>
        <a:p>
          <a:endParaRPr lang="it-IT"/>
        </a:p>
      </dgm:t>
    </dgm:pt>
    <dgm:pt modelId="{239CC116-1A08-4656-895C-B14D5700999F}" type="pres">
      <dgm:prSet presAssocID="{D2F9DD6E-E540-4972-8BD7-FF0774F18D9A}" presName="ChildText" presStyleLbl="revTx" presStyleIdx="0" presStyleCnt="5">
        <dgm:presLayoutVars>
          <dgm:chMax val="0"/>
          <dgm:chPref val="0"/>
          <dgm:bulletEnabled val="1"/>
        </dgm:presLayoutVars>
      </dgm:prSet>
      <dgm:spPr/>
    </dgm:pt>
    <dgm:pt modelId="{9BEDF2F2-9674-4F09-9160-4D167C2A03B7}" type="pres">
      <dgm:prSet presAssocID="{6FE5D6EB-2A96-4812-AB3F-1FCADA020EED}" presName="sibTrans" presStyleCnt="0"/>
      <dgm:spPr/>
    </dgm:pt>
    <dgm:pt modelId="{7AAA57C6-5CA7-4884-965D-7966915EA0D3}" type="pres">
      <dgm:prSet presAssocID="{A5345BCE-6BDE-4F24-A2B3-1768D1DABC13}" presName="composite" presStyleCnt="0"/>
      <dgm:spPr/>
    </dgm:pt>
    <dgm:pt modelId="{B162F85F-D715-4481-B876-F94A26D105AF}" type="pres">
      <dgm:prSet presAssocID="{A5345BCE-6BDE-4F24-A2B3-1768D1DABC13}" presName="bentUpArrow1" presStyleLbl="alignImgPlace1" presStyleIdx="1" presStyleCnt="5"/>
      <dgm:spPr/>
    </dgm:pt>
    <dgm:pt modelId="{823E0868-BB36-403D-877D-0A8A9EDDC6F1}" type="pres">
      <dgm:prSet presAssocID="{A5345BCE-6BDE-4F24-A2B3-1768D1DABC13}" presName="ParentText" presStyleLbl="node1" presStyleIdx="1" presStyleCnt="6">
        <dgm:presLayoutVars>
          <dgm:chMax val="1"/>
          <dgm:chPref val="1"/>
          <dgm:bulletEnabled val="1"/>
        </dgm:presLayoutVars>
      </dgm:prSet>
      <dgm:spPr/>
      <dgm:t>
        <a:bodyPr/>
        <a:lstStyle/>
        <a:p>
          <a:endParaRPr lang="it-IT"/>
        </a:p>
      </dgm:t>
    </dgm:pt>
    <dgm:pt modelId="{CB76C051-998F-4970-B135-88556BCB8D30}" type="pres">
      <dgm:prSet presAssocID="{A5345BCE-6BDE-4F24-A2B3-1768D1DABC13}" presName="ChildText" presStyleLbl="revTx" presStyleIdx="1" presStyleCnt="5">
        <dgm:presLayoutVars>
          <dgm:chMax val="0"/>
          <dgm:chPref val="0"/>
          <dgm:bulletEnabled val="1"/>
        </dgm:presLayoutVars>
      </dgm:prSet>
      <dgm:spPr/>
    </dgm:pt>
    <dgm:pt modelId="{D3DC71D6-A53C-4D76-A78B-C1E3358A3E09}" type="pres">
      <dgm:prSet presAssocID="{A5449114-E07A-4919-AEB0-F7C303F5A628}" presName="sibTrans" presStyleCnt="0"/>
      <dgm:spPr/>
    </dgm:pt>
    <dgm:pt modelId="{0EFF8025-2414-43ED-993F-7C16E7DE3C54}" type="pres">
      <dgm:prSet presAssocID="{3674DA59-8A2E-402E-A52F-CF7B157B8E66}" presName="composite" presStyleCnt="0"/>
      <dgm:spPr/>
    </dgm:pt>
    <dgm:pt modelId="{8857F5C9-CECD-4CF1-8D01-5B60AD36948F}" type="pres">
      <dgm:prSet presAssocID="{3674DA59-8A2E-402E-A52F-CF7B157B8E66}" presName="bentUpArrow1" presStyleLbl="alignImgPlace1" presStyleIdx="2" presStyleCnt="5"/>
      <dgm:spPr/>
    </dgm:pt>
    <dgm:pt modelId="{95D161EE-908E-40F6-9519-1C14AFC6AD0E}" type="pres">
      <dgm:prSet presAssocID="{3674DA59-8A2E-402E-A52F-CF7B157B8E66}" presName="ParentText" presStyleLbl="node1" presStyleIdx="2" presStyleCnt="6">
        <dgm:presLayoutVars>
          <dgm:chMax val="1"/>
          <dgm:chPref val="1"/>
          <dgm:bulletEnabled val="1"/>
        </dgm:presLayoutVars>
      </dgm:prSet>
      <dgm:spPr/>
      <dgm:t>
        <a:bodyPr/>
        <a:lstStyle/>
        <a:p>
          <a:endParaRPr lang="it-IT"/>
        </a:p>
      </dgm:t>
    </dgm:pt>
    <dgm:pt modelId="{3F682C8B-79C9-4A2B-8514-05681B8287DE}" type="pres">
      <dgm:prSet presAssocID="{3674DA59-8A2E-402E-A52F-CF7B157B8E66}" presName="ChildText" presStyleLbl="revTx" presStyleIdx="2" presStyleCnt="5">
        <dgm:presLayoutVars>
          <dgm:chMax val="0"/>
          <dgm:chPref val="0"/>
          <dgm:bulletEnabled val="1"/>
        </dgm:presLayoutVars>
      </dgm:prSet>
      <dgm:spPr/>
    </dgm:pt>
    <dgm:pt modelId="{7B4BCEDD-5562-4696-BA15-BCE2696EDC32}" type="pres">
      <dgm:prSet presAssocID="{E5F37931-E854-47DE-AE7E-9319F829CE95}" presName="sibTrans" presStyleCnt="0"/>
      <dgm:spPr/>
    </dgm:pt>
    <dgm:pt modelId="{2E53E871-EBC3-4A0E-A990-01D7ED990531}" type="pres">
      <dgm:prSet presAssocID="{398E5361-103E-443F-930F-52F27FC51151}" presName="composite" presStyleCnt="0"/>
      <dgm:spPr/>
    </dgm:pt>
    <dgm:pt modelId="{8C9A6724-827B-4B99-BFB1-0FAC3ACDAD8C}" type="pres">
      <dgm:prSet presAssocID="{398E5361-103E-443F-930F-52F27FC51151}" presName="bentUpArrow1" presStyleLbl="alignImgPlace1" presStyleIdx="3" presStyleCnt="5"/>
      <dgm:spPr/>
    </dgm:pt>
    <dgm:pt modelId="{0C1996C3-4BE6-4D0E-91FE-8FCB7E7EB184}" type="pres">
      <dgm:prSet presAssocID="{398E5361-103E-443F-930F-52F27FC51151}" presName="ParentText" presStyleLbl="node1" presStyleIdx="3" presStyleCnt="6">
        <dgm:presLayoutVars>
          <dgm:chMax val="1"/>
          <dgm:chPref val="1"/>
          <dgm:bulletEnabled val="1"/>
        </dgm:presLayoutVars>
      </dgm:prSet>
      <dgm:spPr/>
      <dgm:t>
        <a:bodyPr/>
        <a:lstStyle/>
        <a:p>
          <a:endParaRPr lang="it-IT"/>
        </a:p>
      </dgm:t>
    </dgm:pt>
    <dgm:pt modelId="{D1BF3D05-57C2-42C3-9F43-AB8B8E77790D}" type="pres">
      <dgm:prSet presAssocID="{398E5361-103E-443F-930F-52F27FC51151}" presName="ChildText" presStyleLbl="revTx" presStyleIdx="3" presStyleCnt="5">
        <dgm:presLayoutVars>
          <dgm:chMax val="0"/>
          <dgm:chPref val="0"/>
          <dgm:bulletEnabled val="1"/>
        </dgm:presLayoutVars>
      </dgm:prSet>
      <dgm:spPr/>
    </dgm:pt>
    <dgm:pt modelId="{B15D4874-6708-4FA6-BEDB-52BF9ECA5648}" type="pres">
      <dgm:prSet presAssocID="{14768164-A0CC-47D9-B794-73D773A86086}" presName="sibTrans" presStyleCnt="0"/>
      <dgm:spPr/>
    </dgm:pt>
    <dgm:pt modelId="{936775EC-6E9B-46E5-B1EE-86913EAC9C45}" type="pres">
      <dgm:prSet presAssocID="{EE8FBDCC-2AF5-43E0-A49D-7FF361DEA464}" presName="composite" presStyleCnt="0"/>
      <dgm:spPr/>
    </dgm:pt>
    <dgm:pt modelId="{AD11BE98-5F29-4033-970F-98D1ABD2723F}" type="pres">
      <dgm:prSet presAssocID="{EE8FBDCC-2AF5-43E0-A49D-7FF361DEA464}" presName="bentUpArrow1" presStyleLbl="alignImgPlace1" presStyleIdx="4" presStyleCnt="5"/>
      <dgm:spPr/>
    </dgm:pt>
    <dgm:pt modelId="{1B999D91-10E9-4C6E-8E4C-C7FF6ECED4AA}" type="pres">
      <dgm:prSet presAssocID="{EE8FBDCC-2AF5-43E0-A49D-7FF361DEA464}" presName="ParentText" presStyleLbl="node1" presStyleIdx="4" presStyleCnt="6">
        <dgm:presLayoutVars>
          <dgm:chMax val="1"/>
          <dgm:chPref val="1"/>
          <dgm:bulletEnabled val="1"/>
        </dgm:presLayoutVars>
      </dgm:prSet>
      <dgm:spPr/>
      <dgm:t>
        <a:bodyPr/>
        <a:lstStyle/>
        <a:p>
          <a:endParaRPr lang="it-IT"/>
        </a:p>
      </dgm:t>
    </dgm:pt>
    <dgm:pt modelId="{38C82906-7200-4C72-A51E-43C1C13DDFD0}" type="pres">
      <dgm:prSet presAssocID="{EE8FBDCC-2AF5-43E0-A49D-7FF361DEA464}" presName="ChildText" presStyleLbl="revTx" presStyleIdx="4" presStyleCnt="5">
        <dgm:presLayoutVars>
          <dgm:chMax val="0"/>
          <dgm:chPref val="0"/>
          <dgm:bulletEnabled val="1"/>
        </dgm:presLayoutVars>
      </dgm:prSet>
      <dgm:spPr/>
    </dgm:pt>
    <dgm:pt modelId="{C68A2D6E-D612-448B-94E1-09FFD9F68068}" type="pres">
      <dgm:prSet presAssocID="{38E00FF0-0271-400E-8B87-A5287E6309B0}" presName="sibTrans" presStyleCnt="0"/>
      <dgm:spPr/>
    </dgm:pt>
    <dgm:pt modelId="{B93F6287-3B02-43BB-97B0-8EA0DA5385AA}" type="pres">
      <dgm:prSet presAssocID="{68AFABE2-59D7-4DD3-BC41-7B9DA979D1F2}" presName="composite" presStyleCnt="0"/>
      <dgm:spPr/>
    </dgm:pt>
    <dgm:pt modelId="{C126E7A3-6B84-467D-9C72-4593E26AC39D}" type="pres">
      <dgm:prSet presAssocID="{68AFABE2-59D7-4DD3-BC41-7B9DA979D1F2}" presName="ParentText" presStyleLbl="node1" presStyleIdx="5" presStyleCnt="6">
        <dgm:presLayoutVars>
          <dgm:chMax val="1"/>
          <dgm:chPref val="1"/>
          <dgm:bulletEnabled val="1"/>
        </dgm:presLayoutVars>
      </dgm:prSet>
      <dgm:spPr/>
      <dgm:t>
        <a:bodyPr/>
        <a:lstStyle/>
        <a:p>
          <a:endParaRPr lang="it-IT"/>
        </a:p>
      </dgm:t>
    </dgm:pt>
  </dgm:ptLst>
  <dgm:cxnLst>
    <dgm:cxn modelId="{B41AB69A-2D26-453D-B205-3C58180CFF45}" type="presOf" srcId="{6FC4A6DA-4C5A-40FA-95BD-97267B51EC21}" destId="{43E0140F-7F9D-433A-B3AC-D579A984F420}" srcOrd="0" destOrd="0" presId="urn:microsoft.com/office/officeart/2005/8/layout/StepDownProcess"/>
    <dgm:cxn modelId="{B61E8942-CA9E-4C7A-A768-B6A3BF828373}" srcId="{6FC4A6DA-4C5A-40FA-95BD-97267B51EC21}" destId="{398E5361-103E-443F-930F-52F27FC51151}" srcOrd="3" destOrd="0" parTransId="{150A0134-9081-4E16-BA3C-7A36B3C2E246}" sibTransId="{14768164-A0CC-47D9-B794-73D773A86086}"/>
    <dgm:cxn modelId="{D46EEC37-F16A-4DAA-88D6-1C9FB33FE222}" type="presOf" srcId="{398E5361-103E-443F-930F-52F27FC51151}" destId="{0C1996C3-4BE6-4D0E-91FE-8FCB7E7EB184}" srcOrd="0" destOrd="0" presId="urn:microsoft.com/office/officeart/2005/8/layout/StepDownProcess"/>
    <dgm:cxn modelId="{03464897-D5FE-480C-965B-9F8F2C096C8D}" type="presOf" srcId="{68AFABE2-59D7-4DD3-BC41-7B9DA979D1F2}" destId="{C126E7A3-6B84-467D-9C72-4593E26AC39D}" srcOrd="0" destOrd="0" presId="urn:microsoft.com/office/officeart/2005/8/layout/StepDownProcess"/>
    <dgm:cxn modelId="{E3987824-ED2A-4D71-8C45-17BBEBEFA4C9}" type="presOf" srcId="{D2F9DD6E-E540-4972-8BD7-FF0774F18D9A}" destId="{E4C6DCCA-6ACA-4280-A071-70143DB6CB5A}" srcOrd="0" destOrd="0" presId="urn:microsoft.com/office/officeart/2005/8/layout/StepDownProcess"/>
    <dgm:cxn modelId="{9A778DC2-E436-4E1B-8B2B-EC1E6FDA0E7B}" type="presOf" srcId="{A5345BCE-6BDE-4F24-A2B3-1768D1DABC13}" destId="{823E0868-BB36-403D-877D-0A8A9EDDC6F1}" srcOrd="0" destOrd="0" presId="urn:microsoft.com/office/officeart/2005/8/layout/StepDownProcess"/>
    <dgm:cxn modelId="{67050087-9989-4FE0-B20F-07C64E0B0893}" srcId="{6FC4A6DA-4C5A-40FA-95BD-97267B51EC21}" destId="{D2F9DD6E-E540-4972-8BD7-FF0774F18D9A}" srcOrd="0" destOrd="0" parTransId="{486D01E2-6F88-4669-AA7D-E9C5EA4AF1F5}" sibTransId="{6FE5D6EB-2A96-4812-AB3F-1FCADA020EED}"/>
    <dgm:cxn modelId="{DA8345AE-E4CB-4C10-AA47-8A82E167239D}" type="presOf" srcId="{EE8FBDCC-2AF5-43E0-A49D-7FF361DEA464}" destId="{1B999D91-10E9-4C6E-8E4C-C7FF6ECED4AA}" srcOrd="0" destOrd="0" presId="urn:microsoft.com/office/officeart/2005/8/layout/StepDownProcess"/>
    <dgm:cxn modelId="{DF363FD9-6174-4E71-997D-5EA0CB4F5860}" srcId="{6FC4A6DA-4C5A-40FA-95BD-97267B51EC21}" destId="{3674DA59-8A2E-402E-A52F-CF7B157B8E66}" srcOrd="2" destOrd="0" parTransId="{85BB5409-E216-4EE5-AF0B-8554CD6FD54A}" sibTransId="{E5F37931-E854-47DE-AE7E-9319F829CE95}"/>
    <dgm:cxn modelId="{BDB7C580-401C-4498-8CA5-7878B14B0888}" srcId="{6FC4A6DA-4C5A-40FA-95BD-97267B51EC21}" destId="{A5345BCE-6BDE-4F24-A2B3-1768D1DABC13}" srcOrd="1" destOrd="0" parTransId="{3B9544E3-1120-4A68-8F51-B296979F6A07}" sibTransId="{A5449114-E07A-4919-AEB0-F7C303F5A628}"/>
    <dgm:cxn modelId="{50139BD9-E53E-4765-A7A7-2964874712D8}" type="presOf" srcId="{3674DA59-8A2E-402E-A52F-CF7B157B8E66}" destId="{95D161EE-908E-40F6-9519-1C14AFC6AD0E}" srcOrd="0" destOrd="0" presId="urn:microsoft.com/office/officeart/2005/8/layout/StepDownProcess"/>
    <dgm:cxn modelId="{03B6F31D-F926-405C-A462-ECF6B9FB31DF}" srcId="{6FC4A6DA-4C5A-40FA-95BD-97267B51EC21}" destId="{EE8FBDCC-2AF5-43E0-A49D-7FF361DEA464}" srcOrd="4" destOrd="0" parTransId="{A6E0A5E2-EE00-44C4-AD7F-64D6EECDA251}" sibTransId="{38E00FF0-0271-400E-8B87-A5287E6309B0}"/>
    <dgm:cxn modelId="{8296E273-499C-44E0-B419-B155A10D9ED0}" srcId="{6FC4A6DA-4C5A-40FA-95BD-97267B51EC21}" destId="{68AFABE2-59D7-4DD3-BC41-7B9DA979D1F2}" srcOrd="5" destOrd="0" parTransId="{6AD90DB1-F0ED-428E-8BF0-E4029A734036}" sibTransId="{6D84F18F-DCA8-48D4-ACE1-9F9EF236A664}"/>
    <dgm:cxn modelId="{FC6C654C-A7BC-4478-92A2-A9A1B591308F}" type="presParOf" srcId="{43E0140F-7F9D-433A-B3AC-D579A984F420}" destId="{5E1299CF-975D-4031-AA44-5F90E6F6D991}" srcOrd="0" destOrd="0" presId="urn:microsoft.com/office/officeart/2005/8/layout/StepDownProcess"/>
    <dgm:cxn modelId="{81DB2059-AF4E-482F-B8AE-C3C60E8BA290}" type="presParOf" srcId="{5E1299CF-975D-4031-AA44-5F90E6F6D991}" destId="{72C75BB7-557D-41F8-B749-5DBADA1FF83C}" srcOrd="0" destOrd="0" presId="urn:microsoft.com/office/officeart/2005/8/layout/StepDownProcess"/>
    <dgm:cxn modelId="{883A189B-FD74-4031-9382-DBFD683AAA75}" type="presParOf" srcId="{5E1299CF-975D-4031-AA44-5F90E6F6D991}" destId="{E4C6DCCA-6ACA-4280-A071-70143DB6CB5A}" srcOrd="1" destOrd="0" presId="urn:microsoft.com/office/officeart/2005/8/layout/StepDownProcess"/>
    <dgm:cxn modelId="{606B2526-074C-45CD-B493-89554EB6E8F1}" type="presParOf" srcId="{5E1299CF-975D-4031-AA44-5F90E6F6D991}" destId="{239CC116-1A08-4656-895C-B14D5700999F}" srcOrd="2" destOrd="0" presId="urn:microsoft.com/office/officeart/2005/8/layout/StepDownProcess"/>
    <dgm:cxn modelId="{88DD81DE-E957-43C0-A8DE-64CE14DC073E}" type="presParOf" srcId="{43E0140F-7F9D-433A-B3AC-D579A984F420}" destId="{9BEDF2F2-9674-4F09-9160-4D167C2A03B7}" srcOrd="1" destOrd="0" presId="urn:microsoft.com/office/officeart/2005/8/layout/StepDownProcess"/>
    <dgm:cxn modelId="{F06637BB-985F-4F4A-AEDC-D5EF9A0393E6}" type="presParOf" srcId="{43E0140F-7F9D-433A-B3AC-D579A984F420}" destId="{7AAA57C6-5CA7-4884-965D-7966915EA0D3}" srcOrd="2" destOrd="0" presId="urn:microsoft.com/office/officeart/2005/8/layout/StepDownProcess"/>
    <dgm:cxn modelId="{679993B9-9346-4049-86D9-C85DBDD50F40}" type="presParOf" srcId="{7AAA57C6-5CA7-4884-965D-7966915EA0D3}" destId="{B162F85F-D715-4481-B876-F94A26D105AF}" srcOrd="0" destOrd="0" presId="urn:microsoft.com/office/officeart/2005/8/layout/StepDownProcess"/>
    <dgm:cxn modelId="{5D798134-6B90-4F9C-8767-2B71EFC51120}" type="presParOf" srcId="{7AAA57C6-5CA7-4884-965D-7966915EA0D3}" destId="{823E0868-BB36-403D-877D-0A8A9EDDC6F1}" srcOrd="1" destOrd="0" presId="urn:microsoft.com/office/officeart/2005/8/layout/StepDownProcess"/>
    <dgm:cxn modelId="{57590EA9-3BFF-4071-9029-438674A5EDF9}" type="presParOf" srcId="{7AAA57C6-5CA7-4884-965D-7966915EA0D3}" destId="{CB76C051-998F-4970-B135-88556BCB8D30}" srcOrd="2" destOrd="0" presId="urn:microsoft.com/office/officeart/2005/8/layout/StepDownProcess"/>
    <dgm:cxn modelId="{18783F22-0050-484A-873D-58F2F1990422}" type="presParOf" srcId="{43E0140F-7F9D-433A-B3AC-D579A984F420}" destId="{D3DC71D6-A53C-4D76-A78B-C1E3358A3E09}" srcOrd="3" destOrd="0" presId="urn:microsoft.com/office/officeart/2005/8/layout/StepDownProcess"/>
    <dgm:cxn modelId="{322B6D50-92DA-4C1D-B8A1-1116FACFFAEC}" type="presParOf" srcId="{43E0140F-7F9D-433A-B3AC-D579A984F420}" destId="{0EFF8025-2414-43ED-993F-7C16E7DE3C54}" srcOrd="4" destOrd="0" presId="urn:microsoft.com/office/officeart/2005/8/layout/StepDownProcess"/>
    <dgm:cxn modelId="{09519752-2A0C-4B4F-AFFA-C621C92F5546}" type="presParOf" srcId="{0EFF8025-2414-43ED-993F-7C16E7DE3C54}" destId="{8857F5C9-CECD-4CF1-8D01-5B60AD36948F}" srcOrd="0" destOrd="0" presId="urn:microsoft.com/office/officeart/2005/8/layout/StepDownProcess"/>
    <dgm:cxn modelId="{944A1D4F-F014-4BD6-AA9D-92B4E333D741}" type="presParOf" srcId="{0EFF8025-2414-43ED-993F-7C16E7DE3C54}" destId="{95D161EE-908E-40F6-9519-1C14AFC6AD0E}" srcOrd="1" destOrd="0" presId="urn:microsoft.com/office/officeart/2005/8/layout/StepDownProcess"/>
    <dgm:cxn modelId="{5B276730-31B4-4BEA-A71D-55066FE2608D}" type="presParOf" srcId="{0EFF8025-2414-43ED-993F-7C16E7DE3C54}" destId="{3F682C8B-79C9-4A2B-8514-05681B8287DE}" srcOrd="2" destOrd="0" presId="urn:microsoft.com/office/officeart/2005/8/layout/StepDownProcess"/>
    <dgm:cxn modelId="{EEB0C08E-A140-48CF-B2F0-22401F842FF6}" type="presParOf" srcId="{43E0140F-7F9D-433A-B3AC-D579A984F420}" destId="{7B4BCEDD-5562-4696-BA15-BCE2696EDC32}" srcOrd="5" destOrd="0" presId="urn:microsoft.com/office/officeart/2005/8/layout/StepDownProcess"/>
    <dgm:cxn modelId="{1558C7DB-FE7C-465A-B325-A37B1EFF9FD5}" type="presParOf" srcId="{43E0140F-7F9D-433A-B3AC-D579A984F420}" destId="{2E53E871-EBC3-4A0E-A990-01D7ED990531}" srcOrd="6" destOrd="0" presId="urn:microsoft.com/office/officeart/2005/8/layout/StepDownProcess"/>
    <dgm:cxn modelId="{AE3AC79D-7F3F-4260-BDDF-1449664D3BB3}" type="presParOf" srcId="{2E53E871-EBC3-4A0E-A990-01D7ED990531}" destId="{8C9A6724-827B-4B99-BFB1-0FAC3ACDAD8C}" srcOrd="0" destOrd="0" presId="urn:microsoft.com/office/officeart/2005/8/layout/StepDownProcess"/>
    <dgm:cxn modelId="{6B1BD444-738E-442E-A1BC-CCB5712AD960}" type="presParOf" srcId="{2E53E871-EBC3-4A0E-A990-01D7ED990531}" destId="{0C1996C3-4BE6-4D0E-91FE-8FCB7E7EB184}" srcOrd="1" destOrd="0" presId="urn:microsoft.com/office/officeart/2005/8/layout/StepDownProcess"/>
    <dgm:cxn modelId="{D8665BAC-EDF0-4711-8016-5BA997798F0A}" type="presParOf" srcId="{2E53E871-EBC3-4A0E-A990-01D7ED990531}" destId="{D1BF3D05-57C2-42C3-9F43-AB8B8E77790D}" srcOrd="2" destOrd="0" presId="urn:microsoft.com/office/officeart/2005/8/layout/StepDownProcess"/>
    <dgm:cxn modelId="{77B03C2E-5DFC-4B62-A2A7-47E9048401DF}" type="presParOf" srcId="{43E0140F-7F9D-433A-B3AC-D579A984F420}" destId="{B15D4874-6708-4FA6-BEDB-52BF9ECA5648}" srcOrd="7" destOrd="0" presId="urn:microsoft.com/office/officeart/2005/8/layout/StepDownProcess"/>
    <dgm:cxn modelId="{EC5DA063-A4BC-4658-A795-8A1FFFC50691}" type="presParOf" srcId="{43E0140F-7F9D-433A-B3AC-D579A984F420}" destId="{936775EC-6E9B-46E5-B1EE-86913EAC9C45}" srcOrd="8" destOrd="0" presId="urn:microsoft.com/office/officeart/2005/8/layout/StepDownProcess"/>
    <dgm:cxn modelId="{51A48FFD-980A-451C-B266-AEFB0A3B255D}" type="presParOf" srcId="{936775EC-6E9B-46E5-B1EE-86913EAC9C45}" destId="{AD11BE98-5F29-4033-970F-98D1ABD2723F}" srcOrd="0" destOrd="0" presId="urn:microsoft.com/office/officeart/2005/8/layout/StepDownProcess"/>
    <dgm:cxn modelId="{3FB45869-76EB-4B49-BE52-4BA5ACCFA871}" type="presParOf" srcId="{936775EC-6E9B-46E5-B1EE-86913EAC9C45}" destId="{1B999D91-10E9-4C6E-8E4C-C7FF6ECED4AA}" srcOrd="1" destOrd="0" presId="urn:microsoft.com/office/officeart/2005/8/layout/StepDownProcess"/>
    <dgm:cxn modelId="{FC10F5D1-10FD-4CA0-921B-FF8768CB37EA}" type="presParOf" srcId="{936775EC-6E9B-46E5-B1EE-86913EAC9C45}" destId="{38C82906-7200-4C72-A51E-43C1C13DDFD0}" srcOrd="2" destOrd="0" presId="urn:microsoft.com/office/officeart/2005/8/layout/StepDownProcess"/>
    <dgm:cxn modelId="{BFC0B772-24EF-4D40-9B92-4BBB1FA17B4E}" type="presParOf" srcId="{43E0140F-7F9D-433A-B3AC-D579A984F420}" destId="{C68A2D6E-D612-448B-94E1-09FFD9F68068}" srcOrd="9" destOrd="0" presId="urn:microsoft.com/office/officeart/2005/8/layout/StepDownProcess"/>
    <dgm:cxn modelId="{4B6268F9-C366-4584-92FA-5A7478C88B8A}" type="presParOf" srcId="{43E0140F-7F9D-433A-B3AC-D579A984F420}" destId="{B93F6287-3B02-43BB-97B0-8EA0DA5385AA}" srcOrd="10" destOrd="0" presId="urn:microsoft.com/office/officeart/2005/8/layout/StepDownProcess"/>
    <dgm:cxn modelId="{04F647AA-82C0-4B52-9380-CD20CB02E38A}" type="presParOf" srcId="{B93F6287-3B02-43BB-97B0-8EA0DA5385AA}" destId="{C126E7A3-6B84-467D-9C72-4593E26AC39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4A6DA-4C5A-40FA-95BD-97267B51EC21}"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D2F9DD6E-E540-4972-8BD7-FF0774F18D9A}">
      <dgm:prSet phldrT="[Testo]"/>
      <dgm:spPr>
        <a:solidFill>
          <a:srgbClr val="FF0000"/>
        </a:solidFill>
      </dgm:spPr>
      <dgm:t>
        <a:bodyPr/>
        <a:lstStyle/>
        <a:p>
          <a:r>
            <a:rPr lang="it-IT" dirty="0"/>
            <a:t>PNRR M1C1</a:t>
          </a:r>
        </a:p>
      </dgm:t>
    </dgm:pt>
    <dgm:pt modelId="{486D01E2-6F88-4669-AA7D-E9C5EA4AF1F5}" type="parTrans" cxnId="{67050087-9989-4FE0-B20F-07C64E0B0893}">
      <dgm:prSet/>
      <dgm:spPr/>
      <dgm:t>
        <a:bodyPr/>
        <a:lstStyle/>
        <a:p>
          <a:endParaRPr lang="it-IT"/>
        </a:p>
      </dgm:t>
    </dgm:pt>
    <dgm:pt modelId="{6FE5D6EB-2A96-4812-AB3F-1FCADA020EED}" type="sibTrans" cxnId="{67050087-9989-4FE0-B20F-07C64E0B0893}">
      <dgm:prSet/>
      <dgm:spPr/>
      <dgm:t>
        <a:bodyPr/>
        <a:lstStyle/>
        <a:p>
          <a:endParaRPr lang="it-IT"/>
        </a:p>
      </dgm:t>
    </dgm:pt>
    <dgm:pt modelId="{A5345BCE-6BDE-4F24-A2B3-1768D1DABC13}">
      <dgm:prSet phldrT="[Testo]"/>
      <dgm:spPr/>
      <dgm:t>
        <a:bodyPr/>
        <a:lstStyle/>
        <a:p>
          <a:r>
            <a:rPr lang="it-IT" dirty="0"/>
            <a:t>DL.80/2021</a:t>
          </a:r>
        </a:p>
      </dgm:t>
    </dgm:pt>
    <dgm:pt modelId="{3B9544E3-1120-4A68-8F51-B296979F6A07}" type="parTrans" cxnId="{BDB7C580-401C-4498-8CA5-7878B14B0888}">
      <dgm:prSet/>
      <dgm:spPr/>
      <dgm:t>
        <a:bodyPr/>
        <a:lstStyle/>
        <a:p>
          <a:endParaRPr lang="it-IT"/>
        </a:p>
      </dgm:t>
    </dgm:pt>
    <dgm:pt modelId="{A5449114-E07A-4919-AEB0-F7C303F5A628}" type="sibTrans" cxnId="{BDB7C580-401C-4498-8CA5-7878B14B0888}">
      <dgm:prSet/>
      <dgm:spPr/>
      <dgm:t>
        <a:bodyPr/>
        <a:lstStyle/>
        <a:p>
          <a:endParaRPr lang="it-IT"/>
        </a:p>
      </dgm:t>
    </dgm:pt>
    <dgm:pt modelId="{3674DA59-8A2E-402E-A52F-CF7B157B8E66}">
      <dgm:prSet phldrT="[Testo]"/>
      <dgm:spPr/>
      <dgm:t>
        <a:bodyPr/>
        <a:lstStyle/>
        <a:p>
          <a:r>
            <a:rPr lang="it-IT" dirty="0"/>
            <a:t>DPR 81/2022</a:t>
          </a:r>
        </a:p>
      </dgm:t>
    </dgm:pt>
    <dgm:pt modelId="{85BB5409-E216-4EE5-AF0B-8554CD6FD54A}" type="parTrans" cxnId="{DF363FD9-6174-4E71-997D-5EA0CB4F5860}">
      <dgm:prSet/>
      <dgm:spPr/>
      <dgm:t>
        <a:bodyPr/>
        <a:lstStyle/>
        <a:p>
          <a:endParaRPr lang="it-IT"/>
        </a:p>
      </dgm:t>
    </dgm:pt>
    <dgm:pt modelId="{E5F37931-E854-47DE-AE7E-9319F829CE95}" type="sibTrans" cxnId="{DF363FD9-6174-4E71-997D-5EA0CB4F5860}">
      <dgm:prSet/>
      <dgm:spPr/>
      <dgm:t>
        <a:bodyPr/>
        <a:lstStyle/>
        <a:p>
          <a:endParaRPr lang="it-IT"/>
        </a:p>
      </dgm:t>
    </dgm:pt>
    <dgm:pt modelId="{398E5361-103E-443F-930F-52F27FC51151}">
      <dgm:prSet phldrT="[Testo]"/>
      <dgm:spPr/>
      <dgm:t>
        <a:bodyPr/>
        <a:lstStyle/>
        <a:p>
          <a:r>
            <a:rPr lang="it-IT" dirty="0"/>
            <a:t>DM 132/2022</a:t>
          </a:r>
        </a:p>
      </dgm:t>
    </dgm:pt>
    <dgm:pt modelId="{150A0134-9081-4E16-BA3C-7A36B3C2E246}" type="parTrans" cxnId="{B61E8942-CA9E-4C7A-A768-B6A3BF828373}">
      <dgm:prSet/>
      <dgm:spPr/>
      <dgm:t>
        <a:bodyPr/>
        <a:lstStyle/>
        <a:p>
          <a:endParaRPr lang="it-IT"/>
        </a:p>
      </dgm:t>
    </dgm:pt>
    <dgm:pt modelId="{14768164-A0CC-47D9-B794-73D773A86086}" type="sibTrans" cxnId="{B61E8942-CA9E-4C7A-A768-B6A3BF828373}">
      <dgm:prSet/>
      <dgm:spPr/>
      <dgm:t>
        <a:bodyPr/>
        <a:lstStyle/>
        <a:p>
          <a:endParaRPr lang="it-IT"/>
        </a:p>
      </dgm:t>
    </dgm:pt>
    <dgm:pt modelId="{EE8FBDCC-2AF5-43E0-A49D-7FF361DEA464}">
      <dgm:prSet phldrT="[Testo]"/>
      <dgm:spPr/>
      <dgm:t>
        <a:bodyPr/>
        <a:lstStyle/>
        <a:p>
          <a:r>
            <a:rPr lang="it-IT" dirty="0"/>
            <a:t>Nota circolare n.2 DFP</a:t>
          </a:r>
        </a:p>
      </dgm:t>
    </dgm:pt>
    <dgm:pt modelId="{A6E0A5E2-EE00-44C4-AD7F-64D6EECDA251}" type="parTrans" cxnId="{03B6F31D-F926-405C-A462-ECF6B9FB31DF}">
      <dgm:prSet/>
      <dgm:spPr/>
      <dgm:t>
        <a:bodyPr/>
        <a:lstStyle/>
        <a:p>
          <a:endParaRPr lang="it-IT"/>
        </a:p>
      </dgm:t>
    </dgm:pt>
    <dgm:pt modelId="{38E00FF0-0271-400E-8B87-A5287E6309B0}" type="sibTrans" cxnId="{03B6F31D-F926-405C-A462-ECF6B9FB31DF}">
      <dgm:prSet/>
      <dgm:spPr/>
      <dgm:t>
        <a:bodyPr/>
        <a:lstStyle/>
        <a:p>
          <a:endParaRPr lang="it-IT"/>
        </a:p>
      </dgm:t>
    </dgm:pt>
    <dgm:pt modelId="{68AFABE2-59D7-4DD3-BC41-7B9DA979D1F2}">
      <dgm:prSet phldrT="[Testo]"/>
      <dgm:spPr/>
      <dgm:t>
        <a:bodyPr/>
        <a:lstStyle/>
        <a:p>
          <a:r>
            <a:rPr lang="it-IT" dirty="0"/>
            <a:t>PNA 22-24</a:t>
          </a:r>
        </a:p>
      </dgm:t>
    </dgm:pt>
    <dgm:pt modelId="{6AD90DB1-F0ED-428E-8BF0-E4029A734036}" type="parTrans" cxnId="{8296E273-499C-44E0-B419-B155A10D9ED0}">
      <dgm:prSet/>
      <dgm:spPr/>
      <dgm:t>
        <a:bodyPr/>
        <a:lstStyle/>
        <a:p>
          <a:endParaRPr lang="it-IT"/>
        </a:p>
      </dgm:t>
    </dgm:pt>
    <dgm:pt modelId="{6D84F18F-DCA8-48D4-ACE1-9F9EF236A664}" type="sibTrans" cxnId="{8296E273-499C-44E0-B419-B155A10D9ED0}">
      <dgm:prSet/>
      <dgm:spPr/>
      <dgm:t>
        <a:bodyPr/>
        <a:lstStyle/>
        <a:p>
          <a:endParaRPr lang="it-IT"/>
        </a:p>
      </dgm:t>
    </dgm:pt>
    <dgm:pt modelId="{43E0140F-7F9D-433A-B3AC-D579A984F420}" type="pres">
      <dgm:prSet presAssocID="{6FC4A6DA-4C5A-40FA-95BD-97267B51EC21}" presName="rootnode" presStyleCnt="0">
        <dgm:presLayoutVars>
          <dgm:chMax/>
          <dgm:chPref/>
          <dgm:dir/>
          <dgm:animLvl val="lvl"/>
        </dgm:presLayoutVars>
      </dgm:prSet>
      <dgm:spPr/>
    </dgm:pt>
    <dgm:pt modelId="{5E1299CF-975D-4031-AA44-5F90E6F6D991}" type="pres">
      <dgm:prSet presAssocID="{D2F9DD6E-E540-4972-8BD7-FF0774F18D9A}" presName="composite" presStyleCnt="0"/>
      <dgm:spPr/>
    </dgm:pt>
    <dgm:pt modelId="{72C75BB7-557D-41F8-B749-5DBADA1FF83C}" type="pres">
      <dgm:prSet presAssocID="{D2F9DD6E-E540-4972-8BD7-FF0774F18D9A}" presName="bentUpArrow1" presStyleLbl="alignImgPlace1" presStyleIdx="0" presStyleCnt="5"/>
      <dgm:spPr/>
    </dgm:pt>
    <dgm:pt modelId="{E4C6DCCA-6ACA-4280-A071-70143DB6CB5A}" type="pres">
      <dgm:prSet presAssocID="{D2F9DD6E-E540-4972-8BD7-FF0774F18D9A}" presName="ParentText" presStyleLbl="node1" presStyleIdx="0" presStyleCnt="6">
        <dgm:presLayoutVars>
          <dgm:chMax val="1"/>
          <dgm:chPref val="1"/>
          <dgm:bulletEnabled val="1"/>
        </dgm:presLayoutVars>
      </dgm:prSet>
      <dgm:spPr/>
      <dgm:t>
        <a:bodyPr/>
        <a:lstStyle/>
        <a:p>
          <a:endParaRPr lang="it-IT"/>
        </a:p>
      </dgm:t>
    </dgm:pt>
    <dgm:pt modelId="{239CC116-1A08-4656-895C-B14D5700999F}" type="pres">
      <dgm:prSet presAssocID="{D2F9DD6E-E540-4972-8BD7-FF0774F18D9A}" presName="ChildText" presStyleLbl="revTx" presStyleIdx="0" presStyleCnt="5">
        <dgm:presLayoutVars>
          <dgm:chMax val="0"/>
          <dgm:chPref val="0"/>
          <dgm:bulletEnabled val="1"/>
        </dgm:presLayoutVars>
      </dgm:prSet>
      <dgm:spPr/>
    </dgm:pt>
    <dgm:pt modelId="{9BEDF2F2-9674-4F09-9160-4D167C2A03B7}" type="pres">
      <dgm:prSet presAssocID="{6FE5D6EB-2A96-4812-AB3F-1FCADA020EED}" presName="sibTrans" presStyleCnt="0"/>
      <dgm:spPr/>
    </dgm:pt>
    <dgm:pt modelId="{7AAA57C6-5CA7-4884-965D-7966915EA0D3}" type="pres">
      <dgm:prSet presAssocID="{A5345BCE-6BDE-4F24-A2B3-1768D1DABC13}" presName="composite" presStyleCnt="0"/>
      <dgm:spPr/>
    </dgm:pt>
    <dgm:pt modelId="{B162F85F-D715-4481-B876-F94A26D105AF}" type="pres">
      <dgm:prSet presAssocID="{A5345BCE-6BDE-4F24-A2B3-1768D1DABC13}" presName="bentUpArrow1" presStyleLbl="alignImgPlace1" presStyleIdx="1" presStyleCnt="5"/>
      <dgm:spPr/>
    </dgm:pt>
    <dgm:pt modelId="{823E0868-BB36-403D-877D-0A8A9EDDC6F1}" type="pres">
      <dgm:prSet presAssocID="{A5345BCE-6BDE-4F24-A2B3-1768D1DABC13}" presName="ParentText" presStyleLbl="node1" presStyleIdx="1" presStyleCnt="6">
        <dgm:presLayoutVars>
          <dgm:chMax val="1"/>
          <dgm:chPref val="1"/>
          <dgm:bulletEnabled val="1"/>
        </dgm:presLayoutVars>
      </dgm:prSet>
      <dgm:spPr/>
      <dgm:t>
        <a:bodyPr/>
        <a:lstStyle/>
        <a:p>
          <a:endParaRPr lang="it-IT"/>
        </a:p>
      </dgm:t>
    </dgm:pt>
    <dgm:pt modelId="{CB76C051-998F-4970-B135-88556BCB8D30}" type="pres">
      <dgm:prSet presAssocID="{A5345BCE-6BDE-4F24-A2B3-1768D1DABC13}" presName="ChildText" presStyleLbl="revTx" presStyleIdx="1" presStyleCnt="5">
        <dgm:presLayoutVars>
          <dgm:chMax val="0"/>
          <dgm:chPref val="0"/>
          <dgm:bulletEnabled val="1"/>
        </dgm:presLayoutVars>
      </dgm:prSet>
      <dgm:spPr/>
    </dgm:pt>
    <dgm:pt modelId="{D3DC71D6-A53C-4D76-A78B-C1E3358A3E09}" type="pres">
      <dgm:prSet presAssocID="{A5449114-E07A-4919-AEB0-F7C303F5A628}" presName="sibTrans" presStyleCnt="0"/>
      <dgm:spPr/>
    </dgm:pt>
    <dgm:pt modelId="{0EFF8025-2414-43ED-993F-7C16E7DE3C54}" type="pres">
      <dgm:prSet presAssocID="{3674DA59-8A2E-402E-A52F-CF7B157B8E66}" presName="composite" presStyleCnt="0"/>
      <dgm:spPr/>
    </dgm:pt>
    <dgm:pt modelId="{8857F5C9-CECD-4CF1-8D01-5B60AD36948F}" type="pres">
      <dgm:prSet presAssocID="{3674DA59-8A2E-402E-A52F-CF7B157B8E66}" presName="bentUpArrow1" presStyleLbl="alignImgPlace1" presStyleIdx="2" presStyleCnt="5"/>
      <dgm:spPr/>
    </dgm:pt>
    <dgm:pt modelId="{95D161EE-908E-40F6-9519-1C14AFC6AD0E}" type="pres">
      <dgm:prSet presAssocID="{3674DA59-8A2E-402E-A52F-CF7B157B8E66}" presName="ParentText" presStyleLbl="node1" presStyleIdx="2" presStyleCnt="6">
        <dgm:presLayoutVars>
          <dgm:chMax val="1"/>
          <dgm:chPref val="1"/>
          <dgm:bulletEnabled val="1"/>
        </dgm:presLayoutVars>
      </dgm:prSet>
      <dgm:spPr/>
      <dgm:t>
        <a:bodyPr/>
        <a:lstStyle/>
        <a:p>
          <a:endParaRPr lang="it-IT"/>
        </a:p>
      </dgm:t>
    </dgm:pt>
    <dgm:pt modelId="{3F682C8B-79C9-4A2B-8514-05681B8287DE}" type="pres">
      <dgm:prSet presAssocID="{3674DA59-8A2E-402E-A52F-CF7B157B8E66}" presName="ChildText" presStyleLbl="revTx" presStyleIdx="2" presStyleCnt="5">
        <dgm:presLayoutVars>
          <dgm:chMax val="0"/>
          <dgm:chPref val="0"/>
          <dgm:bulletEnabled val="1"/>
        </dgm:presLayoutVars>
      </dgm:prSet>
      <dgm:spPr/>
    </dgm:pt>
    <dgm:pt modelId="{7B4BCEDD-5562-4696-BA15-BCE2696EDC32}" type="pres">
      <dgm:prSet presAssocID="{E5F37931-E854-47DE-AE7E-9319F829CE95}" presName="sibTrans" presStyleCnt="0"/>
      <dgm:spPr/>
    </dgm:pt>
    <dgm:pt modelId="{2E53E871-EBC3-4A0E-A990-01D7ED990531}" type="pres">
      <dgm:prSet presAssocID="{398E5361-103E-443F-930F-52F27FC51151}" presName="composite" presStyleCnt="0"/>
      <dgm:spPr/>
    </dgm:pt>
    <dgm:pt modelId="{8C9A6724-827B-4B99-BFB1-0FAC3ACDAD8C}" type="pres">
      <dgm:prSet presAssocID="{398E5361-103E-443F-930F-52F27FC51151}" presName="bentUpArrow1" presStyleLbl="alignImgPlace1" presStyleIdx="3" presStyleCnt="5"/>
      <dgm:spPr/>
    </dgm:pt>
    <dgm:pt modelId="{0C1996C3-4BE6-4D0E-91FE-8FCB7E7EB184}" type="pres">
      <dgm:prSet presAssocID="{398E5361-103E-443F-930F-52F27FC51151}" presName="ParentText" presStyleLbl="node1" presStyleIdx="3" presStyleCnt="6">
        <dgm:presLayoutVars>
          <dgm:chMax val="1"/>
          <dgm:chPref val="1"/>
          <dgm:bulletEnabled val="1"/>
        </dgm:presLayoutVars>
      </dgm:prSet>
      <dgm:spPr/>
      <dgm:t>
        <a:bodyPr/>
        <a:lstStyle/>
        <a:p>
          <a:endParaRPr lang="it-IT"/>
        </a:p>
      </dgm:t>
    </dgm:pt>
    <dgm:pt modelId="{D1BF3D05-57C2-42C3-9F43-AB8B8E77790D}" type="pres">
      <dgm:prSet presAssocID="{398E5361-103E-443F-930F-52F27FC51151}" presName="ChildText" presStyleLbl="revTx" presStyleIdx="3" presStyleCnt="5">
        <dgm:presLayoutVars>
          <dgm:chMax val="0"/>
          <dgm:chPref val="0"/>
          <dgm:bulletEnabled val="1"/>
        </dgm:presLayoutVars>
      </dgm:prSet>
      <dgm:spPr/>
    </dgm:pt>
    <dgm:pt modelId="{B15D4874-6708-4FA6-BEDB-52BF9ECA5648}" type="pres">
      <dgm:prSet presAssocID="{14768164-A0CC-47D9-B794-73D773A86086}" presName="sibTrans" presStyleCnt="0"/>
      <dgm:spPr/>
    </dgm:pt>
    <dgm:pt modelId="{936775EC-6E9B-46E5-B1EE-86913EAC9C45}" type="pres">
      <dgm:prSet presAssocID="{EE8FBDCC-2AF5-43E0-A49D-7FF361DEA464}" presName="composite" presStyleCnt="0"/>
      <dgm:spPr/>
    </dgm:pt>
    <dgm:pt modelId="{AD11BE98-5F29-4033-970F-98D1ABD2723F}" type="pres">
      <dgm:prSet presAssocID="{EE8FBDCC-2AF5-43E0-A49D-7FF361DEA464}" presName="bentUpArrow1" presStyleLbl="alignImgPlace1" presStyleIdx="4" presStyleCnt="5"/>
      <dgm:spPr/>
    </dgm:pt>
    <dgm:pt modelId="{1B999D91-10E9-4C6E-8E4C-C7FF6ECED4AA}" type="pres">
      <dgm:prSet presAssocID="{EE8FBDCC-2AF5-43E0-A49D-7FF361DEA464}" presName="ParentText" presStyleLbl="node1" presStyleIdx="4" presStyleCnt="6">
        <dgm:presLayoutVars>
          <dgm:chMax val="1"/>
          <dgm:chPref val="1"/>
          <dgm:bulletEnabled val="1"/>
        </dgm:presLayoutVars>
      </dgm:prSet>
      <dgm:spPr/>
      <dgm:t>
        <a:bodyPr/>
        <a:lstStyle/>
        <a:p>
          <a:endParaRPr lang="it-IT"/>
        </a:p>
      </dgm:t>
    </dgm:pt>
    <dgm:pt modelId="{38C82906-7200-4C72-A51E-43C1C13DDFD0}" type="pres">
      <dgm:prSet presAssocID="{EE8FBDCC-2AF5-43E0-A49D-7FF361DEA464}" presName="ChildText" presStyleLbl="revTx" presStyleIdx="4" presStyleCnt="5">
        <dgm:presLayoutVars>
          <dgm:chMax val="0"/>
          <dgm:chPref val="0"/>
          <dgm:bulletEnabled val="1"/>
        </dgm:presLayoutVars>
      </dgm:prSet>
      <dgm:spPr/>
    </dgm:pt>
    <dgm:pt modelId="{C68A2D6E-D612-448B-94E1-09FFD9F68068}" type="pres">
      <dgm:prSet presAssocID="{38E00FF0-0271-400E-8B87-A5287E6309B0}" presName="sibTrans" presStyleCnt="0"/>
      <dgm:spPr/>
    </dgm:pt>
    <dgm:pt modelId="{B93F6287-3B02-43BB-97B0-8EA0DA5385AA}" type="pres">
      <dgm:prSet presAssocID="{68AFABE2-59D7-4DD3-BC41-7B9DA979D1F2}" presName="composite" presStyleCnt="0"/>
      <dgm:spPr/>
    </dgm:pt>
    <dgm:pt modelId="{C126E7A3-6B84-467D-9C72-4593E26AC39D}" type="pres">
      <dgm:prSet presAssocID="{68AFABE2-59D7-4DD3-BC41-7B9DA979D1F2}" presName="ParentText" presStyleLbl="node1" presStyleIdx="5" presStyleCnt="6">
        <dgm:presLayoutVars>
          <dgm:chMax val="1"/>
          <dgm:chPref val="1"/>
          <dgm:bulletEnabled val="1"/>
        </dgm:presLayoutVars>
      </dgm:prSet>
      <dgm:spPr/>
      <dgm:t>
        <a:bodyPr/>
        <a:lstStyle/>
        <a:p>
          <a:endParaRPr lang="it-IT"/>
        </a:p>
      </dgm:t>
    </dgm:pt>
  </dgm:ptLst>
  <dgm:cxnLst>
    <dgm:cxn modelId="{B41AB69A-2D26-453D-B205-3C58180CFF45}" type="presOf" srcId="{6FC4A6DA-4C5A-40FA-95BD-97267B51EC21}" destId="{43E0140F-7F9D-433A-B3AC-D579A984F420}" srcOrd="0" destOrd="0" presId="urn:microsoft.com/office/officeart/2005/8/layout/StepDownProcess"/>
    <dgm:cxn modelId="{B61E8942-CA9E-4C7A-A768-B6A3BF828373}" srcId="{6FC4A6DA-4C5A-40FA-95BD-97267B51EC21}" destId="{398E5361-103E-443F-930F-52F27FC51151}" srcOrd="3" destOrd="0" parTransId="{150A0134-9081-4E16-BA3C-7A36B3C2E246}" sibTransId="{14768164-A0CC-47D9-B794-73D773A86086}"/>
    <dgm:cxn modelId="{D46EEC37-F16A-4DAA-88D6-1C9FB33FE222}" type="presOf" srcId="{398E5361-103E-443F-930F-52F27FC51151}" destId="{0C1996C3-4BE6-4D0E-91FE-8FCB7E7EB184}" srcOrd="0" destOrd="0" presId="urn:microsoft.com/office/officeart/2005/8/layout/StepDownProcess"/>
    <dgm:cxn modelId="{03464897-D5FE-480C-965B-9F8F2C096C8D}" type="presOf" srcId="{68AFABE2-59D7-4DD3-BC41-7B9DA979D1F2}" destId="{C126E7A3-6B84-467D-9C72-4593E26AC39D}" srcOrd="0" destOrd="0" presId="urn:microsoft.com/office/officeart/2005/8/layout/StepDownProcess"/>
    <dgm:cxn modelId="{E3987824-ED2A-4D71-8C45-17BBEBEFA4C9}" type="presOf" srcId="{D2F9DD6E-E540-4972-8BD7-FF0774F18D9A}" destId="{E4C6DCCA-6ACA-4280-A071-70143DB6CB5A}" srcOrd="0" destOrd="0" presId="urn:microsoft.com/office/officeart/2005/8/layout/StepDownProcess"/>
    <dgm:cxn modelId="{9A778DC2-E436-4E1B-8B2B-EC1E6FDA0E7B}" type="presOf" srcId="{A5345BCE-6BDE-4F24-A2B3-1768D1DABC13}" destId="{823E0868-BB36-403D-877D-0A8A9EDDC6F1}" srcOrd="0" destOrd="0" presId="urn:microsoft.com/office/officeart/2005/8/layout/StepDownProcess"/>
    <dgm:cxn modelId="{67050087-9989-4FE0-B20F-07C64E0B0893}" srcId="{6FC4A6DA-4C5A-40FA-95BD-97267B51EC21}" destId="{D2F9DD6E-E540-4972-8BD7-FF0774F18D9A}" srcOrd="0" destOrd="0" parTransId="{486D01E2-6F88-4669-AA7D-E9C5EA4AF1F5}" sibTransId="{6FE5D6EB-2A96-4812-AB3F-1FCADA020EED}"/>
    <dgm:cxn modelId="{DA8345AE-E4CB-4C10-AA47-8A82E167239D}" type="presOf" srcId="{EE8FBDCC-2AF5-43E0-A49D-7FF361DEA464}" destId="{1B999D91-10E9-4C6E-8E4C-C7FF6ECED4AA}" srcOrd="0" destOrd="0" presId="urn:microsoft.com/office/officeart/2005/8/layout/StepDownProcess"/>
    <dgm:cxn modelId="{DF363FD9-6174-4E71-997D-5EA0CB4F5860}" srcId="{6FC4A6DA-4C5A-40FA-95BD-97267B51EC21}" destId="{3674DA59-8A2E-402E-A52F-CF7B157B8E66}" srcOrd="2" destOrd="0" parTransId="{85BB5409-E216-4EE5-AF0B-8554CD6FD54A}" sibTransId="{E5F37931-E854-47DE-AE7E-9319F829CE95}"/>
    <dgm:cxn modelId="{BDB7C580-401C-4498-8CA5-7878B14B0888}" srcId="{6FC4A6DA-4C5A-40FA-95BD-97267B51EC21}" destId="{A5345BCE-6BDE-4F24-A2B3-1768D1DABC13}" srcOrd="1" destOrd="0" parTransId="{3B9544E3-1120-4A68-8F51-B296979F6A07}" sibTransId="{A5449114-E07A-4919-AEB0-F7C303F5A628}"/>
    <dgm:cxn modelId="{50139BD9-E53E-4765-A7A7-2964874712D8}" type="presOf" srcId="{3674DA59-8A2E-402E-A52F-CF7B157B8E66}" destId="{95D161EE-908E-40F6-9519-1C14AFC6AD0E}" srcOrd="0" destOrd="0" presId="urn:microsoft.com/office/officeart/2005/8/layout/StepDownProcess"/>
    <dgm:cxn modelId="{03B6F31D-F926-405C-A462-ECF6B9FB31DF}" srcId="{6FC4A6DA-4C5A-40FA-95BD-97267B51EC21}" destId="{EE8FBDCC-2AF5-43E0-A49D-7FF361DEA464}" srcOrd="4" destOrd="0" parTransId="{A6E0A5E2-EE00-44C4-AD7F-64D6EECDA251}" sibTransId="{38E00FF0-0271-400E-8B87-A5287E6309B0}"/>
    <dgm:cxn modelId="{8296E273-499C-44E0-B419-B155A10D9ED0}" srcId="{6FC4A6DA-4C5A-40FA-95BD-97267B51EC21}" destId="{68AFABE2-59D7-4DD3-BC41-7B9DA979D1F2}" srcOrd="5" destOrd="0" parTransId="{6AD90DB1-F0ED-428E-8BF0-E4029A734036}" sibTransId="{6D84F18F-DCA8-48D4-ACE1-9F9EF236A664}"/>
    <dgm:cxn modelId="{FC6C654C-A7BC-4478-92A2-A9A1B591308F}" type="presParOf" srcId="{43E0140F-7F9D-433A-B3AC-D579A984F420}" destId="{5E1299CF-975D-4031-AA44-5F90E6F6D991}" srcOrd="0" destOrd="0" presId="urn:microsoft.com/office/officeart/2005/8/layout/StepDownProcess"/>
    <dgm:cxn modelId="{81DB2059-AF4E-482F-B8AE-C3C60E8BA290}" type="presParOf" srcId="{5E1299CF-975D-4031-AA44-5F90E6F6D991}" destId="{72C75BB7-557D-41F8-B749-5DBADA1FF83C}" srcOrd="0" destOrd="0" presId="urn:microsoft.com/office/officeart/2005/8/layout/StepDownProcess"/>
    <dgm:cxn modelId="{883A189B-FD74-4031-9382-DBFD683AAA75}" type="presParOf" srcId="{5E1299CF-975D-4031-AA44-5F90E6F6D991}" destId="{E4C6DCCA-6ACA-4280-A071-70143DB6CB5A}" srcOrd="1" destOrd="0" presId="urn:microsoft.com/office/officeart/2005/8/layout/StepDownProcess"/>
    <dgm:cxn modelId="{606B2526-074C-45CD-B493-89554EB6E8F1}" type="presParOf" srcId="{5E1299CF-975D-4031-AA44-5F90E6F6D991}" destId="{239CC116-1A08-4656-895C-B14D5700999F}" srcOrd="2" destOrd="0" presId="urn:microsoft.com/office/officeart/2005/8/layout/StepDownProcess"/>
    <dgm:cxn modelId="{88DD81DE-E957-43C0-A8DE-64CE14DC073E}" type="presParOf" srcId="{43E0140F-7F9D-433A-B3AC-D579A984F420}" destId="{9BEDF2F2-9674-4F09-9160-4D167C2A03B7}" srcOrd="1" destOrd="0" presId="urn:microsoft.com/office/officeart/2005/8/layout/StepDownProcess"/>
    <dgm:cxn modelId="{F06637BB-985F-4F4A-AEDC-D5EF9A0393E6}" type="presParOf" srcId="{43E0140F-7F9D-433A-B3AC-D579A984F420}" destId="{7AAA57C6-5CA7-4884-965D-7966915EA0D3}" srcOrd="2" destOrd="0" presId="urn:microsoft.com/office/officeart/2005/8/layout/StepDownProcess"/>
    <dgm:cxn modelId="{679993B9-9346-4049-86D9-C85DBDD50F40}" type="presParOf" srcId="{7AAA57C6-5CA7-4884-965D-7966915EA0D3}" destId="{B162F85F-D715-4481-B876-F94A26D105AF}" srcOrd="0" destOrd="0" presId="urn:microsoft.com/office/officeart/2005/8/layout/StepDownProcess"/>
    <dgm:cxn modelId="{5D798134-6B90-4F9C-8767-2B71EFC51120}" type="presParOf" srcId="{7AAA57C6-5CA7-4884-965D-7966915EA0D3}" destId="{823E0868-BB36-403D-877D-0A8A9EDDC6F1}" srcOrd="1" destOrd="0" presId="urn:microsoft.com/office/officeart/2005/8/layout/StepDownProcess"/>
    <dgm:cxn modelId="{57590EA9-3BFF-4071-9029-438674A5EDF9}" type="presParOf" srcId="{7AAA57C6-5CA7-4884-965D-7966915EA0D3}" destId="{CB76C051-998F-4970-B135-88556BCB8D30}" srcOrd="2" destOrd="0" presId="urn:microsoft.com/office/officeart/2005/8/layout/StepDownProcess"/>
    <dgm:cxn modelId="{18783F22-0050-484A-873D-58F2F1990422}" type="presParOf" srcId="{43E0140F-7F9D-433A-B3AC-D579A984F420}" destId="{D3DC71D6-A53C-4D76-A78B-C1E3358A3E09}" srcOrd="3" destOrd="0" presId="urn:microsoft.com/office/officeart/2005/8/layout/StepDownProcess"/>
    <dgm:cxn modelId="{322B6D50-92DA-4C1D-B8A1-1116FACFFAEC}" type="presParOf" srcId="{43E0140F-7F9D-433A-B3AC-D579A984F420}" destId="{0EFF8025-2414-43ED-993F-7C16E7DE3C54}" srcOrd="4" destOrd="0" presId="urn:microsoft.com/office/officeart/2005/8/layout/StepDownProcess"/>
    <dgm:cxn modelId="{09519752-2A0C-4B4F-AFFA-C621C92F5546}" type="presParOf" srcId="{0EFF8025-2414-43ED-993F-7C16E7DE3C54}" destId="{8857F5C9-CECD-4CF1-8D01-5B60AD36948F}" srcOrd="0" destOrd="0" presId="urn:microsoft.com/office/officeart/2005/8/layout/StepDownProcess"/>
    <dgm:cxn modelId="{944A1D4F-F014-4BD6-AA9D-92B4E333D741}" type="presParOf" srcId="{0EFF8025-2414-43ED-993F-7C16E7DE3C54}" destId="{95D161EE-908E-40F6-9519-1C14AFC6AD0E}" srcOrd="1" destOrd="0" presId="urn:microsoft.com/office/officeart/2005/8/layout/StepDownProcess"/>
    <dgm:cxn modelId="{5B276730-31B4-4BEA-A71D-55066FE2608D}" type="presParOf" srcId="{0EFF8025-2414-43ED-993F-7C16E7DE3C54}" destId="{3F682C8B-79C9-4A2B-8514-05681B8287DE}" srcOrd="2" destOrd="0" presId="urn:microsoft.com/office/officeart/2005/8/layout/StepDownProcess"/>
    <dgm:cxn modelId="{EEB0C08E-A140-48CF-B2F0-22401F842FF6}" type="presParOf" srcId="{43E0140F-7F9D-433A-B3AC-D579A984F420}" destId="{7B4BCEDD-5562-4696-BA15-BCE2696EDC32}" srcOrd="5" destOrd="0" presId="urn:microsoft.com/office/officeart/2005/8/layout/StepDownProcess"/>
    <dgm:cxn modelId="{1558C7DB-FE7C-465A-B325-A37B1EFF9FD5}" type="presParOf" srcId="{43E0140F-7F9D-433A-B3AC-D579A984F420}" destId="{2E53E871-EBC3-4A0E-A990-01D7ED990531}" srcOrd="6" destOrd="0" presId="urn:microsoft.com/office/officeart/2005/8/layout/StepDownProcess"/>
    <dgm:cxn modelId="{AE3AC79D-7F3F-4260-BDDF-1449664D3BB3}" type="presParOf" srcId="{2E53E871-EBC3-4A0E-A990-01D7ED990531}" destId="{8C9A6724-827B-4B99-BFB1-0FAC3ACDAD8C}" srcOrd="0" destOrd="0" presId="urn:microsoft.com/office/officeart/2005/8/layout/StepDownProcess"/>
    <dgm:cxn modelId="{6B1BD444-738E-442E-A1BC-CCB5712AD960}" type="presParOf" srcId="{2E53E871-EBC3-4A0E-A990-01D7ED990531}" destId="{0C1996C3-4BE6-4D0E-91FE-8FCB7E7EB184}" srcOrd="1" destOrd="0" presId="urn:microsoft.com/office/officeart/2005/8/layout/StepDownProcess"/>
    <dgm:cxn modelId="{D8665BAC-EDF0-4711-8016-5BA997798F0A}" type="presParOf" srcId="{2E53E871-EBC3-4A0E-A990-01D7ED990531}" destId="{D1BF3D05-57C2-42C3-9F43-AB8B8E77790D}" srcOrd="2" destOrd="0" presId="urn:microsoft.com/office/officeart/2005/8/layout/StepDownProcess"/>
    <dgm:cxn modelId="{77B03C2E-5DFC-4B62-A2A7-47E9048401DF}" type="presParOf" srcId="{43E0140F-7F9D-433A-B3AC-D579A984F420}" destId="{B15D4874-6708-4FA6-BEDB-52BF9ECA5648}" srcOrd="7" destOrd="0" presId="urn:microsoft.com/office/officeart/2005/8/layout/StepDownProcess"/>
    <dgm:cxn modelId="{EC5DA063-A4BC-4658-A795-8A1FFFC50691}" type="presParOf" srcId="{43E0140F-7F9D-433A-B3AC-D579A984F420}" destId="{936775EC-6E9B-46E5-B1EE-86913EAC9C45}" srcOrd="8" destOrd="0" presId="urn:microsoft.com/office/officeart/2005/8/layout/StepDownProcess"/>
    <dgm:cxn modelId="{51A48FFD-980A-451C-B266-AEFB0A3B255D}" type="presParOf" srcId="{936775EC-6E9B-46E5-B1EE-86913EAC9C45}" destId="{AD11BE98-5F29-4033-970F-98D1ABD2723F}" srcOrd="0" destOrd="0" presId="urn:microsoft.com/office/officeart/2005/8/layout/StepDownProcess"/>
    <dgm:cxn modelId="{3FB45869-76EB-4B49-BE52-4BA5ACCFA871}" type="presParOf" srcId="{936775EC-6E9B-46E5-B1EE-86913EAC9C45}" destId="{1B999D91-10E9-4C6E-8E4C-C7FF6ECED4AA}" srcOrd="1" destOrd="0" presId="urn:microsoft.com/office/officeart/2005/8/layout/StepDownProcess"/>
    <dgm:cxn modelId="{FC10F5D1-10FD-4CA0-921B-FF8768CB37EA}" type="presParOf" srcId="{936775EC-6E9B-46E5-B1EE-86913EAC9C45}" destId="{38C82906-7200-4C72-A51E-43C1C13DDFD0}" srcOrd="2" destOrd="0" presId="urn:microsoft.com/office/officeart/2005/8/layout/StepDownProcess"/>
    <dgm:cxn modelId="{BFC0B772-24EF-4D40-9B92-4BBB1FA17B4E}" type="presParOf" srcId="{43E0140F-7F9D-433A-B3AC-D579A984F420}" destId="{C68A2D6E-D612-448B-94E1-09FFD9F68068}" srcOrd="9" destOrd="0" presId="urn:microsoft.com/office/officeart/2005/8/layout/StepDownProcess"/>
    <dgm:cxn modelId="{4B6268F9-C366-4584-92FA-5A7478C88B8A}" type="presParOf" srcId="{43E0140F-7F9D-433A-B3AC-D579A984F420}" destId="{B93F6287-3B02-43BB-97B0-8EA0DA5385AA}" srcOrd="10" destOrd="0" presId="urn:microsoft.com/office/officeart/2005/8/layout/StepDownProcess"/>
    <dgm:cxn modelId="{04F647AA-82C0-4B52-9380-CD20CB02E38A}" type="presParOf" srcId="{B93F6287-3B02-43BB-97B0-8EA0DA5385AA}" destId="{C126E7A3-6B84-467D-9C72-4593E26AC39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4A6DA-4C5A-40FA-95BD-97267B51EC2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D2F9DD6E-E540-4972-8BD7-FF0774F18D9A}">
      <dgm:prSet phldrT="[Testo]"/>
      <dgm:spPr>
        <a:solidFill>
          <a:schemeClr val="accent5">
            <a:lumMod val="60000"/>
            <a:lumOff val="40000"/>
          </a:schemeClr>
        </a:solidFill>
      </dgm:spPr>
      <dgm:t>
        <a:bodyPr/>
        <a:lstStyle/>
        <a:p>
          <a:r>
            <a:rPr lang="it-IT" dirty="0"/>
            <a:t>PNRR M1C1</a:t>
          </a:r>
        </a:p>
      </dgm:t>
    </dgm:pt>
    <dgm:pt modelId="{486D01E2-6F88-4669-AA7D-E9C5EA4AF1F5}" type="parTrans" cxnId="{67050087-9989-4FE0-B20F-07C64E0B0893}">
      <dgm:prSet/>
      <dgm:spPr/>
      <dgm:t>
        <a:bodyPr/>
        <a:lstStyle/>
        <a:p>
          <a:endParaRPr lang="it-IT"/>
        </a:p>
      </dgm:t>
    </dgm:pt>
    <dgm:pt modelId="{6FE5D6EB-2A96-4812-AB3F-1FCADA020EED}" type="sibTrans" cxnId="{67050087-9989-4FE0-B20F-07C64E0B0893}">
      <dgm:prSet/>
      <dgm:spPr/>
      <dgm:t>
        <a:bodyPr/>
        <a:lstStyle/>
        <a:p>
          <a:endParaRPr lang="it-IT"/>
        </a:p>
      </dgm:t>
    </dgm:pt>
    <dgm:pt modelId="{A5345BCE-6BDE-4F24-A2B3-1768D1DABC13}">
      <dgm:prSet phldrT="[Testo]"/>
      <dgm:spPr/>
      <dgm:t>
        <a:bodyPr/>
        <a:lstStyle/>
        <a:p>
          <a:r>
            <a:rPr lang="it-IT" dirty="0"/>
            <a:t>DL.80/2021</a:t>
          </a:r>
        </a:p>
      </dgm:t>
    </dgm:pt>
    <dgm:pt modelId="{3B9544E3-1120-4A68-8F51-B296979F6A07}" type="parTrans" cxnId="{BDB7C580-401C-4498-8CA5-7878B14B0888}">
      <dgm:prSet/>
      <dgm:spPr/>
      <dgm:t>
        <a:bodyPr/>
        <a:lstStyle/>
        <a:p>
          <a:endParaRPr lang="it-IT"/>
        </a:p>
      </dgm:t>
    </dgm:pt>
    <dgm:pt modelId="{A5449114-E07A-4919-AEB0-F7C303F5A628}" type="sibTrans" cxnId="{BDB7C580-401C-4498-8CA5-7878B14B0888}">
      <dgm:prSet/>
      <dgm:spPr/>
      <dgm:t>
        <a:bodyPr/>
        <a:lstStyle/>
        <a:p>
          <a:endParaRPr lang="it-IT"/>
        </a:p>
      </dgm:t>
    </dgm:pt>
    <dgm:pt modelId="{3674DA59-8A2E-402E-A52F-CF7B157B8E66}">
      <dgm:prSet phldrT="[Testo]"/>
      <dgm:spPr>
        <a:solidFill>
          <a:schemeClr val="tx2"/>
        </a:solidFill>
      </dgm:spPr>
      <dgm:t>
        <a:bodyPr/>
        <a:lstStyle/>
        <a:p>
          <a:r>
            <a:rPr lang="it-IT" dirty="0"/>
            <a:t>DPR 81/2022</a:t>
          </a:r>
        </a:p>
      </dgm:t>
    </dgm:pt>
    <dgm:pt modelId="{85BB5409-E216-4EE5-AF0B-8554CD6FD54A}" type="parTrans" cxnId="{DF363FD9-6174-4E71-997D-5EA0CB4F5860}">
      <dgm:prSet/>
      <dgm:spPr/>
      <dgm:t>
        <a:bodyPr/>
        <a:lstStyle/>
        <a:p>
          <a:endParaRPr lang="it-IT"/>
        </a:p>
      </dgm:t>
    </dgm:pt>
    <dgm:pt modelId="{E5F37931-E854-47DE-AE7E-9319F829CE95}" type="sibTrans" cxnId="{DF363FD9-6174-4E71-997D-5EA0CB4F5860}">
      <dgm:prSet/>
      <dgm:spPr/>
      <dgm:t>
        <a:bodyPr/>
        <a:lstStyle/>
        <a:p>
          <a:endParaRPr lang="it-IT"/>
        </a:p>
      </dgm:t>
    </dgm:pt>
    <dgm:pt modelId="{398E5361-103E-443F-930F-52F27FC51151}">
      <dgm:prSet phldrT="[Testo]"/>
      <dgm:spPr/>
      <dgm:t>
        <a:bodyPr/>
        <a:lstStyle/>
        <a:p>
          <a:r>
            <a:rPr lang="it-IT" dirty="0"/>
            <a:t>DM 132/2022</a:t>
          </a:r>
        </a:p>
      </dgm:t>
    </dgm:pt>
    <dgm:pt modelId="{150A0134-9081-4E16-BA3C-7A36B3C2E246}" type="parTrans" cxnId="{B61E8942-CA9E-4C7A-A768-B6A3BF828373}">
      <dgm:prSet/>
      <dgm:spPr/>
      <dgm:t>
        <a:bodyPr/>
        <a:lstStyle/>
        <a:p>
          <a:endParaRPr lang="it-IT"/>
        </a:p>
      </dgm:t>
    </dgm:pt>
    <dgm:pt modelId="{14768164-A0CC-47D9-B794-73D773A86086}" type="sibTrans" cxnId="{B61E8942-CA9E-4C7A-A768-B6A3BF828373}">
      <dgm:prSet/>
      <dgm:spPr/>
      <dgm:t>
        <a:bodyPr/>
        <a:lstStyle/>
        <a:p>
          <a:endParaRPr lang="it-IT"/>
        </a:p>
      </dgm:t>
    </dgm:pt>
    <dgm:pt modelId="{EE8FBDCC-2AF5-43E0-A49D-7FF361DEA464}">
      <dgm:prSet phldrT="[Testo]"/>
      <dgm:spPr/>
      <dgm:t>
        <a:bodyPr/>
        <a:lstStyle/>
        <a:p>
          <a:r>
            <a:rPr lang="it-IT" dirty="0"/>
            <a:t>Nota circolare n.2 DFP</a:t>
          </a:r>
        </a:p>
      </dgm:t>
    </dgm:pt>
    <dgm:pt modelId="{A6E0A5E2-EE00-44C4-AD7F-64D6EECDA251}" type="parTrans" cxnId="{03B6F31D-F926-405C-A462-ECF6B9FB31DF}">
      <dgm:prSet/>
      <dgm:spPr/>
      <dgm:t>
        <a:bodyPr/>
        <a:lstStyle/>
        <a:p>
          <a:endParaRPr lang="it-IT"/>
        </a:p>
      </dgm:t>
    </dgm:pt>
    <dgm:pt modelId="{38E00FF0-0271-400E-8B87-A5287E6309B0}" type="sibTrans" cxnId="{03B6F31D-F926-405C-A462-ECF6B9FB31DF}">
      <dgm:prSet/>
      <dgm:spPr/>
      <dgm:t>
        <a:bodyPr/>
        <a:lstStyle/>
        <a:p>
          <a:endParaRPr lang="it-IT"/>
        </a:p>
      </dgm:t>
    </dgm:pt>
    <dgm:pt modelId="{68AFABE2-59D7-4DD3-BC41-7B9DA979D1F2}">
      <dgm:prSet phldrT="[Testo]"/>
      <dgm:spPr/>
      <dgm:t>
        <a:bodyPr/>
        <a:lstStyle/>
        <a:p>
          <a:r>
            <a:rPr lang="it-IT" dirty="0"/>
            <a:t>PNA 22-24</a:t>
          </a:r>
        </a:p>
      </dgm:t>
    </dgm:pt>
    <dgm:pt modelId="{6AD90DB1-F0ED-428E-8BF0-E4029A734036}" type="parTrans" cxnId="{8296E273-499C-44E0-B419-B155A10D9ED0}">
      <dgm:prSet/>
      <dgm:spPr/>
      <dgm:t>
        <a:bodyPr/>
        <a:lstStyle/>
        <a:p>
          <a:endParaRPr lang="it-IT"/>
        </a:p>
      </dgm:t>
    </dgm:pt>
    <dgm:pt modelId="{6D84F18F-DCA8-48D4-ACE1-9F9EF236A664}" type="sibTrans" cxnId="{8296E273-499C-44E0-B419-B155A10D9ED0}">
      <dgm:prSet/>
      <dgm:spPr/>
      <dgm:t>
        <a:bodyPr/>
        <a:lstStyle/>
        <a:p>
          <a:endParaRPr lang="it-IT"/>
        </a:p>
      </dgm:t>
    </dgm:pt>
    <dgm:pt modelId="{43E0140F-7F9D-433A-B3AC-D579A984F420}" type="pres">
      <dgm:prSet presAssocID="{6FC4A6DA-4C5A-40FA-95BD-97267B51EC21}" presName="rootnode" presStyleCnt="0">
        <dgm:presLayoutVars>
          <dgm:chMax/>
          <dgm:chPref/>
          <dgm:dir/>
          <dgm:animLvl val="lvl"/>
        </dgm:presLayoutVars>
      </dgm:prSet>
      <dgm:spPr/>
      <dgm:t>
        <a:bodyPr/>
        <a:lstStyle/>
        <a:p>
          <a:endParaRPr lang="it-IT"/>
        </a:p>
      </dgm:t>
    </dgm:pt>
    <dgm:pt modelId="{5E1299CF-975D-4031-AA44-5F90E6F6D991}" type="pres">
      <dgm:prSet presAssocID="{D2F9DD6E-E540-4972-8BD7-FF0774F18D9A}" presName="composite" presStyleCnt="0"/>
      <dgm:spPr/>
    </dgm:pt>
    <dgm:pt modelId="{72C75BB7-557D-41F8-B749-5DBADA1FF83C}" type="pres">
      <dgm:prSet presAssocID="{D2F9DD6E-E540-4972-8BD7-FF0774F18D9A}" presName="bentUpArrow1" presStyleLbl="alignImgPlace1" presStyleIdx="0" presStyleCnt="5"/>
      <dgm:spPr/>
    </dgm:pt>
    <dgm:pt modelId="{E4C6DCCA-6ACA-4280-A071-70143DB6CB5A}" type="pres">
      <dgm:prSet presAssocID="{D2F9DD6E-E540-4972-8BD7-FF0774F18D9A}" presName="ParentText" presStyleLbl="node1" presStyleIdx="0" presStyleCnt="6">
        <dgm:presLayoutVars>
          <dgm:chMax val="1"/>
          <dgm:chPref val="1"/>
          <dgm:bulletEnabled val="1"/>
        </dgm:presLayoutVars>
      </dgm:prSet>
      <dgm:spPr/>
      <dgm:t>
        <a:bodyPr/>
        <a:lstStyle/>
        <a:p>
          <a:endParaRPr lang="it-IT"/>
        </a:p>
      </dgm:t>
    </dgm:pt>
    <dgm:pt modelId="{239CC116-1A08-4656-895C-B14D5700999F}" type="pres">
      <dgm:prSet presAssocID="{D2F9DD6E-E540-4972-8BD7-FF0774F18D9A}" presName="ChildText" presStyleLbl="revTx" presStyleIdx="0" presStyleCnt="5">
        <dgm:presLayoutVars>
          <dgm:chMax val="0"/>
          <dgm:chPref val="0"/>
          <dgm:bulletEnabled val="1"/>
        </dgm:presLayoutVars>
      </dgm:prSet>
      <dgm:spPr/>
    </dgm:pt>
    <dgm:pt modelId="{9BEDF2F2-9674-4F09-9160-4D167C2A03B7}" type="pres">
      <dgm:prSet presAssocID="{6FE5D6EB-2A96-4812-AB3F-1FCADA020EED}" presName="sibTrans" presStyleCnt="0"/>
      <dgm:spPr/>
    </dgm:pt>
    <dgm:pt modelId="{7AAA57C6-5CA7-4884-965D-7966915EA0D3}" type="pres">
      <dgm:prSet presAssocID="{A5345BCE-6BDE-4F24-A2B3-1768D1DABC13}" presName="composite" presStyleCnt="0"/>
      <dgm:spPr/>
    </dgm:pt>
    <dgm:pt modelId="{B162F85F-D715-4481-B876-F94A26D105AF}" type="pres">
      <dgm:prSet presAssocID="{A5345BCE-6BDE-4F24-A2B3-1768D1DABC13}" presName="bentUpArrow1" presStyleLbl="alignImgPlace1" presStyleIdx="1" presStyleCnt="5"/>
      <dgm:spPr/>
    </dgm:pt>
    <dgm:pt modelId="{823E0868-BB36-403D-877D-0A8A9EDDC6F1}" type="pres">
      <dgm:prSet presAssocID="{A5345BCE-6BDE-4F24-A2B3-1768D1DABC13}" presName="ParentText" presStyleLbl="node1" presStyleIdx="1" presStyleCnt="6">
        <dgm:presLayoutVars>
          <dgm:chMax val="1"/>
          <dgm:chPref val="1"/>
          <dgm:bulletEnabled val="1"/>
        </dgm:presLayoutVars>
      </dgm:prSet>
      <dgm:spPr/>
      <dgm:t>
        <a:bodyPr/>
        <a:lstStyle/>
        <a:p>
          <a:endParaRPr lang="it-IT"/>
        </a:p>
      </dgm:t>
    </dgm:pt>
    <dgm:pt modelId="{CB76C051-998F-4970-B135-88556BCB8D30}" type="pres">
      <dgm:prSet presAssocID="{A5345BCE-6BDE-4F24-A2B3-1768D1DABC13}" presName="ChildText" presStyleLbl="revTx" presStyleIdx="1" presStyleCnt="5">
        <dgm:presLayoutVars>
          <dgm:chMax val="0"/>
          <dgm:chPref val="0"/>
          <dgm:bulletEnabled val="1"/>
        </dgm:presLayoutVars>
      </dgm:prSet>
      <dgm:spPr/>
    </dgm:pt>
    <dgm:pt modelId="{D3DC71D6-A53C-4D76-A78B-C1E3358A3E09}" type="pres">
      <dgm:prSet presAssocID="{A5449114-E07A-4919-AEB0-F7C303F5A628}" presName="sibTrans" presStyleCnt="0"/>
      <dgm:spPr/>
    </dgm:pt>
    <dgm:pt modelId="{0EFF8025-2414-43ED-993F-7C16E7DE3C54}" type="pres">
      <dgm:prSet presAssocID="{3674DA59-8A2E-402E-A52F-CF7B157B8E66}" presName="composite" presStyleCnt="0"/>
      <dgm:spPr/>
    </dgm:pt>
    <dgm:pt modelId="{8857F5C9-CECD-4CF1-8D01-5B60AD36948F}" type="pres">
      <dgm:prSet presAssocID="{3674DA59-8A2E-402E-A52F-CF7B157B8E66}" presName="bentUpArrow1" presStyleLbl="alignImgPlace1" presStyleIdx="2" presStyleCnt="5"/>
      <dgm:spPr/>
    </dgm:pt>
    <dgm:pt modelId="{95D161EE-908E-40F6-9519-1C14AFC6AD0E}" type="pres">
      <dgm:prSet presAssocID="{3674DA59-8A2E-402E-A52F-CF7B157B8E66}" presName="ParentText" presStyleLbl="node1" presStyleIdx="2" presStyleCnt="6">
        <dgm:presLayoutVars>
          <dgm:chMax val="1"/>
          <dgm:chPref val="1"/>
          <dgm:bulletEnabled val="1"/>
        </dgm:presLayoutVars>
      </dgm:prSet>
      <dgm:spPr/>
      <dgm:t>
        <a:bodyPr/>
        <a:lstStyle/>
        <a:p>
          <a:endParaRPr lang="it-IT"/>
        </a:p>
      </dgm:t>
    </dgm:pt>
    <dgm:pt modelId="{3F682C8B-79C9-4A2B-8514-05681B8287DE}" type="pres">
      <dgm:prSet presAssocID="{3674DA59-8A2E-402E-A52F-CF7B157B8E66}" presName="ChildText" presStyleLbl="revTx" presStyleIdx="2" presStyleCnt="5">
        <dgm:presLayoutVars>
          <dgm:chMax val="0"/>
          <dgm:chPref val="0"/>
          <dgm:bulletEnabled val="1"/>
        </dgm:presLayoutVars>
      </dgm:prSet>
      <dgm:spPr/>
    </dgm:pt>
    <dgm:pt modelId="{7B4BCEDD-5562-4696-BA15-BCE2696EDC32}" type="pres">
      <dgm:prSet presAssocID="{E5F37931-E854-47DE-AE7E-9319F829CE95}" presName="sibTrans" presStyleCnt="0"/>
      <dgm:spPr/>
    </dgm:pt>
    <dgm:pt modelId="{2E53E871-EBC3-4A0E-A990-01D7ED990531}" type="pres">
      <dgm:prSet presAssocID="{398E5361-103E-443F-930F-52F27FC51151}" presName="composite" presStyleCnt="0"/>
      <dgm:spPr/>
    </dgm:pt>
    <dgm:pt modelId="{8C9A6724-827B-4B99-BFB1-0FAC3ACDAD8C}" type="pres">
      <dgm:prSet presAssocID="{398E5361-103E-443F-930F-52F27FC51151}" presName="bentUpArrow1" presStyleLbl="alignImgPlace1" presStyleIdx="3" presStyleCnt="5"/>
      <dgm:spPr/>
    </dgm:pt>
    <dgm:pt modelId="{0C1996C3-4BE6-4D0E-91FE-8FCB7E7EB184}" type="pres">
      <dgm:prSet presAssocID="{398E5361-103E-443F-930F-52F27FC51151}" presName="ParentText" presStyleLbl="node1" presStyleIdx="3" presStyleCnt="6">
        <dgm:presLayoutVars>
          <dgm:chMax val="1"/>
          <dgm:chPref val="1"/>
          <dgm:bulletEnabled val="1"/>
        </dgm:presLayoutVars>
      </dgm:prSet>
      <dgm:spPr/>
      <dgm:t>
        <a:bodyPr/>
        <a:lstStyle/>
        <a:p>
          <a:endParaRPr lang="it-IT"/>
        </a:p>
      </dgm:t>
    </dgm:pt>
    <dgm:pt modelId="{D1BF3D05-57C2-42C3-9F43-AB8B8E77790D}" type="pres">
      <dgm:prSet presAssocID="{398E5361-103E-443F-930F-52F27FC51151}" presName="ChildText" presStyleLbl="revTx" presStyleIdx="3" presStyleCnt="5">
        <dgm:presLayoutVars>
          <dgm:chMax val="0"/>
          <dgm:chPref val="0"/>
          <dgm:bulletEnabled val="1"/>
        </dgm:presLayoutVars>
      </dgm:prSet>
      <dgm:spPr/>
    </dgm:pt>
    <dgm:pt modelId="{B15D4874-6708-4FA6-BEDB-52BF9ECA5648}" type="pres">
      <dgm:prSet presAssocID="{14768164-A0CC-47D9-B794-73D773A86086}" presName="sibTrans" presStyleCnt="0"/>
      <dgm:spPr/>
    </dgm:pt>
    <dgm:pt modelId="{936775EC-6E9B-46E5-B1EE-86913EAC9C45}" type="pres">
      <dgm:prSet presAssocID="{EE8FBDCC-2AF5-43E0-A49D-7FF361DEA464}" presName="composite" presStyleCnt="0"/>
      <dgm:spPr/>
    </dgm:pt>
    <dgm:pt modelId="{AD11BE98-5F29-4033-970F-98D1ABD2723F}" type="pres">
      <dgm:prSet presAssocID="{EE8FBDCC-2AF5-43E0-A49D-7FF361DEA464}" presName="bentUpArrow1" presStyleLbl="alignImgPlace1" presStyleIdx="4" presStyleCnt="5"/>
      <dgm:spPr/>
    </dgm:pt>
    <dgm:pt modelId="{1B999D91-10E9-4C6E-8E4C-C7FF6ECED4AA}" type="pres">
      <dgm:prSet presAssocID="{EE8FBDCC-2AF5-43E0-A49D-7FF361DEA464}" presName="ParentText" presStyleLbl="node1" presStyleIdx="4" presStyleCnt="6">
        <dgm:presLayoutVars>
          <dgm:chMax val="1"/>
          <dgm:chPref val="1"/>
          <dgm:bulletEnabled val="1"/>
        </dgm:presLayoutVars>
      </dgm:prSet>
      <dgm:spPr/>
      <dgm:t>
        <a:bodyPr/>
        <a:lstStyle/>
        <a:p>
          <a:endParaRPr lang="it-IT"/>
        </a:p>
      </dgm:t>
    </dgm:pt>
    <dgm:pt modelId="{38C82906-7200-4C72-A51E-43C1C13DDFD0}" type="pres">
      <dgm:prSet presAssocID="{EE8FBDCC-2AF5-43E0-A49D-7FF361DEA464}" presName="ChildText" presStyleLbl="revTx" presStyleIdx="4" presStyleCnt="5">
        <dgm:presLayoutVars>
          <dgm:chMax val="0"/>
          <dgm:chPref val="0"/>
          <dgm:bulletEnabled val="1"/>
        </dgm:presLayoutVars>
      </dgm:prSet>
      <dgm:spPr/>
    </dgm:pt>
    <dgm:pt modelId="{C68A2D6E-D612-448B-94E1-09FFD9F68068}" type="pres">
      <dgm:prSet presAssocID="{38E00FF0-0271-400E-8B87-A5287E6309B0}" presName="sibTrans" presStyleCnt="0"/>
      <dgm:spPr/>
    </dgm:pt>
    <dgm:pt modelId="{B93F6287-3B02-43BB-97B0-8EA0DA5385AA}" type="pres">
      <dgm:prSet presAssocID="{68AFABE2-59D7-4DD3-BC41-7B9DA979D1F2}" presName="composite" presStyleCnt="0"/>
      <dgm:spPr/>
    </dgm:pt>
    <dgm:pt modelId="{C126E7A3-6B84-467D-9C72-4593E26AC39D}" type="pres">
      <dgm:prSet presAssocID="{68AFABE2-59D7-4DD3-BC41-7B9DA979D1F2}" presName="ParentText" presStyleLbl="node1" presStyleIdx="5" presStyleCnt="6">
        <dgm:presLayoutVars>
          <dgm:chMax val="1"/>
          <dgm:chPref val="1"/>
          <dgm:bulletEnabled val="1"/>
        </dgm:presLayoutVars>
      </dgm:prSet>
      <dgm:spPr/>
      <dgm:t>
        <a:bodyPr/>
        <a:lstStyle/>
        <a:p>
          <a:endParaRPr lang="it-IT"/>
        </a:p>
      </dgm:t>
    </dgm:pt>
  </dgm:ptLst>
  <dgm:cxnLst>
    <dgm:cxn modelId="{B41AB69A-2D26-453D-B205-3C58180CFF45}" type="presOf" srcId="{6FC4A6DA-4C5A-40FA-95BD-97267B51EC21}" destId="{43E0140F-7F9D-433A-B3AC-D579A984F420}" srcOrd="0" destOrd="0" presId="urn:microsoft.com/office/officeart/2005/8/layout/StepDownProcess"/>
    <dgm:cxn modelId="{B61E8942-CA9E-4C7A-A768-B6A3BF828373}" srcId="{6FC4A6DA-4C5A-40FA-95BD-97267B51EC21}" destId="{398E5361-103E-443F-930F-52F27FC51151}" srcOrd="3" destOrd="0" parTransId="{150A0134-9081-4E16-BA3C-7A36B3C2E246}" sibTransId="{14768164-A0CC-47D9-B794-73D773A86086}"/>
    <dgm:cxn modelId="{D46EEC37-F16A-4DAA-88D6-1C9FB33FE222}" type="presOf" srcId="{398E5361-103E-443F-930F-52F27FC51151}" destId="{0C1996C3-4BE6-4D0E-91FE-8FCB7E7EB184}" srcOrd="0" destOrd="0" presId="urn:microsoft.com/office/officeart/2005/8/layout/StepDownProcess"/>
    <dgm:cxn modelId="{03464897-D5FE-480C-965B-9F8F2C096C8D}" type="presOf" srcId="{68AFABE2-59D7-4DD3-BC41-7B9DA979D1F2}" destId="{C126E7A3-6B84-467D-9C72-4593E26AC39D}" srcOrd="0" destOrd="0" presId="urn:microsoft.com/office/officeart/2005/8/layout/StepDownProcess"/>
    <dgm:cxn modelId="{E3987824-ED2A-4D71-8C45-17BBEBEFA4C9}" type="presOf" srcId="{D2F9DD6E-E540-4972-8BD7-FF0774F18D9A}" destId="{E4C6DCCA-6ACA-4280-A071-70143DB6CB5A}" srcOrd="0" destOrd="0" presId="urn:microsoft.com/office/officeart/2005/8/layout/StepDownProcess"/>
    <dgm:cxn modelId="{9A778DC2-E436-4E1B-8B2B-EC1E6FDA0E7B}" type="presOf" srcId="{A5345BCE-6BDE-4F24-A2B3-1768D1DABC13}" destId="{823E0868-BB36-403D-877D-0A8A9EDDC6F1}" srcOrd="0" destOrd="0" presId="urn:microsoft.com/office/officeart/2005/8/layout/StepDownProcess"/>
    <dgm:cxn modelId="{67050087-9989-4FE0-B20F-07C64E0B0893}" srcId="{6FC4A6DA-4C5A-40FA-95BD-97267B51EC21}" destId="{D2F9DD6E-E540-4972-8BD7-FF0774F18D9A}" srcOrd="0" destOrd="0" parTransId="{486D01E2-6F88-4669-AA7D-E9C5EA4AF1F5}" sibTransId="{6FE5D6EB-2A96-4812-AB3F-1FCADA020EED}"/>
    <dgm:cxn modelId="{DA8345AE-E4CB-4C10-AA47-8A82E167239D}" type="presOf" srcId="{EE8FBDCC-2AF5-43E0-A49D-7FF361DEA464}" destId="{1B999D91-10E9-4C6E-8E4C-C7FF6ECED4AA}" srcOrd="0" destOrd="0" presId="urn:microsoft.com/office/officeart/2005/8/layout/StepDownProcess"/>
    <dgm:cxn modelId="{DF363FD9-6174-4E71-997D-5EA0CB4F5860}" srcId="{6FC4A6DA-4C5A-40FA-95BD-97267B51EC21}" destId="{3674DA59-8A2E-402E-A52F-CF7B157B8E66}" srcOrd="2" destOrd="0" parTransId="{85BB5409-E216-4EE5-AF0B-8554CD6FD54A}" sibTransId="{E5F37931-E854-47DE-AE7E-9319F829CE95}"/>
    <dgm:cxn modelId="{BDB7C580-401C-4498-8CA5-7878B14B0888}" srcId="{6FC4A6DA-4C5A-40FA-95BD-97267B51EC21}" destId="{A5345BCE-6BDE-4F24-A2B3-1768D1DABC13}" srcOrd="1" destOrd="0" parTransId="{3B9544E3-1120-4A68-8F51-B296979F6A07}" sibTransId="{A5449114-E07A-4919-AEB0-F7C303F5A628}"/>
    <dgm:cxn modelId="{50139BD9-E53E-4765-A7A7-2964874712D8}" type="presOf" srcId="{3674DA59-8A2E-402E-A52F-CF7B157B8E66}" destId="{95D161EE-908E-40F6-9519-1C14AFC6AD0E}" srcOrd="0" destOrd="0" presId="urn:microsoft.com/office/officeart/2005/8/layout/StepDownProcess"/>
    <dgm:cxn modelId="{03B6F31D-F926-405C-A462-ECF6B9FB31DF}" srcId="{6FC4A6DA-4C5A-40FA-95BD-97267B51EC21}" destId="{EE8FBDCC-2AF5-43E0-A49D-7FF361DEA464}" srcOrd="4" destOrd="0" parTransId="{A6E0A5E2-EE00-44C4-AD7F-64D6EECDA251}" sibTransId="{38E00FF0-0271-400E-8B87-A5287E6309B0}"/>
    <dgm:cxn modelId="{8296E273-499C-44E0-B419-B155A10D9ED0}" srcId="{6FC4A6DA-4C5A-40FA-95BD-97267B51EC21}" destId="{68AFABE2-59D7-4DD3-BC41-7B9DA979D1F2}" srcOrd="5" destOrd="0" parTransId="{6AD90DB1-F0ED-428E-8BF0-E4029A734036}" sibTransId="{6D84F18F-DCA8-48D4-ACE1-9F9EF236A664}"/>
    <dgm:cxn modelId="{FC6C654C-A7BC-4478-92A2-A9A1B591308F}" type="presParOf" srcId="{43E0140F-7F9D-433A-B3AC-D579A984F420}" destId="{5E1299CF-975D-4031-AA44-5F90E6F6D991}" srcOrd="0" destOrd="0" presId="urn:microsoft.com/office/officeart/2005/8/layout/StepDownProcess"/>
    <dgm:cxn modelId="{81DB2059-AF4E-482F-B8AE-C3C60E8BA290}" type="presParOf" srcId="{5E1299CF-975D-4031-AA44-5F90E6F6D991}" destId="{72C75BB7-557D-41F8-B749-5DBADA1FF83C}" srcOrd="0" destOrd="0" presId="urn:microsoft.com/office/officeart/2005/8/layout/StepDownProcess"/>
    <dgm:cxn modelId="{883A189B-FD74-4031-9382-DBFD683AAA75}" type="presParOf" srcId="{5E1299CF-975D-4031-AA44-5F90E6F6D991}" destId="{E4C6DCCA-6ACA-4280-A071-70143DB6CB5A}" srcOrd="1" destOrd="0" presId="urn:microsoft.com/office/officeart/2005/8/layout/StepDownProcess"/>
    <dgm:cxn modelId="{606B2526-074C-45CD-B493-89554EB6E8F1}" type="presParOf" srcId="{5E1299CF-975D-4031-AA44-5F90E6F6D991}" destId="{239CC116-1A08-4656-895C-B14D5700999F}" srcOrd="2" destOrd="0" presId="urn:microsoft.com/office/officeart/2005/8/layout/StepDownProcess"/>
    <dgm:cxn modelId="{88DD81DE-E957-43C0-A8DE-64CE14DC073E}" type="presParOf" srcId="{43E0140F-7F9D-433A-B3AC-D579A984F420}" destId="{9BEDF2F2-9674-4F09-9160-4D167C2A03B7}" srcOrd="1" destOrd="0" presId="urn:microsoft.com/office/officeart/2005/8/layout/StepDownProcess"/>
    <dgm:cxn modelId="{F06637BB-985F-4F4A-AEDC-D5EF9A0393E6}" type="presParOf" srcId="{43E0140F-7F9D-433A-B3AC-D579A984F420}" destId="{7AAA57C6-5CA7-4884-965D-7966915EA0D3}" srcOrd="2" destOrd="0" presId="urn:microsoft.com/office/officeart/2005/8/layout/StepDownProcess"/>
    <dgm:cxn modelId="{679993B9-9346-4049-86D9-C85DBDD50F40}" type="presParOf" srcId="{7AAA57C6-5CA7-4884-965D-7966915EA0D3}" destId="{B162F85F-D715-4481-B876-F94A26D105AF}" srcOrd="0" destOrd="0" presId="urn:microsoft.com/office/officeart/2005/8/layout/StepDownProcess"/>
    <dgm:cxn modelId="{5D798134-6B90-4F9C-8767-2B71EFC51120}" type="presParOf" srcId="{7AAA57C6-5CA7-4884-965D-7966915EA0D3}" destId="{823E0868-BB36-403D-877D-0A8A9EDDC6F1}" srcOrd="1" destOrd="0" presId="urn:microsoft.com/office/officeart/2005/8/layout/StepDownProcess"/>
    <dgm:cxn modelId="{57590EA9-3BFF-4071-9029-438674A5EDF9}" type="presParOf" srcId="{7AAA57C6-5CA7-4884-965D-7966915EA0D3}" destId="{CB76C051-998F-4970-B135-88556BCB8D30}" srcOrd="2" destOrd="0" presId="urn:microsoft.com/office/officeart/2005/8/layout/StepDownProcess"/>
    <dgm:cxn modelId="{18783F22-0050-484A-873D-58F2F1990422}" type="presParOf" srcId="{43E0140F-7F9D-433A-B3AC-D579A984F420}" destId="{D3DC71D6-A53C-4D76-A78B-C1E3358A3E09}" srcOrd="3" destOrd="0" presId="urn:microsoft.com/office/officeart/2005/8/layout/StepDownProcess"/>
    <dgm:cxn modelId="{322B6D50-92DA-4C1D-B8A1-1116FACFFAEC}" type="presParOf" srcId="{43E0140F-7F9D-433A-B3AC-D579A984F420}" destId="{0EFF8025-2414-43ED-993F-7C16E7DE3C54}" srcOrd="4" destOrd="0" presId="urn:microsoft.com/office/officeart/2005/8/layout/StepDownProcess"/>
    <dgm:cxn modelId="{09519752-2A0C-4B4F-AFFA-C621C92F5546}" type="presParOf" srcId="{0EFF8025-2414-43ED-993F-7C16E7DE3C54}" destId="{8857F5C9-CECD-4CF1-8D01-5B60AD36948F}" srcOrd="0" destOrd="0" presId="urn:microsoft.com/office/officeart/2005/8/layout/StepDownProcess"/>
    <dgm:cxn modelId="{944A1D4F-F014-4BD6-AA9D-92B4E333D741}" type="presParOf" srcId="{0EFF8025-2414-43ED-993F-7C16E7DE3C54}" destId="{95D161EE-908E-40F6-9519-1C14AFC6AD0E}" srcOrd="1" destOrd="0" presId="urn:microsoft.com/office/officeart/2005/8/layout/StepDownProcess"/>
    <dgm:cxn modelId="{5B276730-31B4-4BEA-A71D-55066FE2608D}" type="presParOf" srcId="{0EFF8025-2414-43ED-993F-7C16E7DE3C54}" destId="{3F682C8B-79C9-4A2B-8514-05681B8287DE}" srcOrd="2" destOrd="0" presId="urn:microsoft.com/office/officeart/2005/8/layout/StepDownProcess"/>
    <dgm:cxn modelId="{EEB0C08E-A140-48CF-B2F0-22401F842FF6}" type="presParOf" srcId="{43E0140F-7F9D-433A-B3AC-D579A984F420}" destId="{7B4BCEDD-5562-4696-BA15-BCE2696EDC32}" srcOrd="5" destOrd="0" presId="urn:microsoft.com/office/officeart/2005/8/layout/StepDownProcess"/>
    <dgm:cxn modelId="{1558C7DB-FE7C-465A-B325-A37B1EFF9FD5}" type="presParOf" srcId="{43E0140F-7F9D-433A-B3AC-D579A984F420}" destId="{2E53E871-EBC3-4A0E-A990-01D7ED990531}" srcOrd="6" destOrd="0" presId="urn:microsoft.com/office/officeart/2005/8/layout/StepDownProcess"/>
    <dgm:cxn modelId="{AE3AC79D-7F3F-4260-BDDF-1449664D3BB3}" type="presParOf" srcId="{2E53E871-EBC3-4A0E-A990-01D7ED990531}" destId="{8C9A6724-827B-4B99-BFB1-0FAC3ACDAD8C}" srcOrd="0" destOrd="0" presId="urn:microsoft.com/office/officeart/2005/8/layout/StepDownProcess"/>
    <dgm:cxn modelId="{6B1BD444-738E-442E-A1BC-CCB5712AD960}" type="presParOf" srcId="{2E53E871-EBC3-4A0E-A990-01D7ED990531}" destId="{0C1996C3-4BE6-4D0E-91FE-8FCB7E7EB184}" srcOrd="1" destOrd="0" presId="urn:microsoft.com/office/officeart/2005/8/layout/StepDownProcess"/>
    <dgm:cxn modelId="{D8665BAC-EDF0-4711-8016-5BA997798F0A}" type="presParOf" srcId="{2E53E871-EBC3-4A0E-A990-01D7ED990531}" destId="{D1BF3D05-57C2-42C3-9F43-AB8B8E77790D}" srcOrd="2" destOrd="0" presId="urn:microsoft.com/office/officeart/2005/8/layout/StepDownProcess"/>
    <dgm:cxn modelId="{77B03C2E-5DFC-4B62-A2A7-47E9048401DF}" type="presParOf" srcId="{43E0140F-7F9D-433A-B3AC-D579A984F420}" destId="{B15D4874-6708-4FA6-BEDB-52BF9ECA5648}" srcOrd="7" destOrd="0" presId="urn:microsoft.com/office/officeart/2005/8/layout/StepDownProcess"/>
    <dgm:cxn modelId="{EC5DA063-A4BC-4658-A795-8A1FFFC50691}" type="presParOf" srcId="{43E0140F-7F9D-433A-B3AC-D579A984F420}" destId="{936775EC-6E9B-46E5-B1EE-86913EAC9C45}" srcOrd="8" destOrd="0" presId="urn:microsoft.com/office/officeart/2005/8/layout/StepDownProcess"/>
    <dgm:cxn modelId="{51A48FFD-980A-451C-B266-AEFB0A3B255D}" type="presParOf" srcId="{936775EC-6E9B-46E5-B1EE-86913EAC9C45}" destId="{AD11BE98-5F29-4033-970F-98D1ABD2723F}" srcOrd="0" destOrd="0" presId="urn:microsoft.com/office/officeart/2005/8/layout/StepDownProcess"/>
    <dgm:cxn modelId="{3FB45869-76EB-4B49-BE52-4BA5ACCFA871}" type="presParOf" srcId="{936775EC-6E9B-46E5-B1EE-86913EAC9C45}" destId="{1B999D91-10E9-4C6E-8E4C-C7FF6ECED4AA}" srcOrd="1" destOrd="0" presId="urn:microsoft.com/office/officeart/2005/8/layout/StepDownProcess"/>
    <dgm:cxn modelId="{FC10F5D1-10FD-4CA0-921B-FF8768CB37EA}" type="presParOf" srcId="{936775EC-6E9B-46E5-B1EE-86913EAC9C45}" destId="{38C82906-7200-4C72-A51E-43C1C13DDFD0}" srcOrd="2" destOrd="0" presId="urn:microsoft.com/office/officeart/2005/8/layout/StepDownProcess"/>
    <dgm:cxn modelId="{BFC0B772-24EF-4D40-9B92-4BBB1FA17B4E}" type="presParOf" srcId="{43E0140F-7F9D-433A-B3AC-D579A984F420}" destId="{C68A2D6E-D612-448B-94E1-09FFD9F68068}" srcOrd="9" destOrd="0" presId="urn:microsoft.com/office/officeart/2005/8/layout/StepDownProcess"/>
    <dgm:cxn modelId="{4B6268F9-C366-4584-92FA-5A7478C88B8A}" type="presParOf" srcId="{43E0140F-7F9D-433A-B3AC-D579A984F420}" destId="{B93F6287-3B02-43BB-97B0-8EA0DA5385AA}" srcOrd="10" destOrd="0" presId="urn:microsoft.com/office/officeart/2005/8/layout/StepDownProcess"/>
    <dgm:cxn modelId="{04F647AA-82C0-4B52-9380-CD20CB02E38A}" type="presParOf" srcId="{B93F6287-3B02-43BB-97B0-8EA0DA5385AA}" destId="{C126E7A3-6B84-467D-9C72-4593E26AC39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4A6DA-4C5A-40FA-95BD-97267B51EC21}"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D2F9DD6E-E540-4972-8BD7-FF0774F18D9A}">
      <dgm:prSet phldrT="[Testo]"/>
      <dgm:spPr>
        <a:solidFill>
          <a:schemeClr val="accent5">
            <a:lumMod val="60000"/>
            <a:lumOff val="40000"/>
          </a:schemeClr>
        </a:solidFill>
      </dgm:spPr>
      <dgm:t>
        <a:bodyPr/>
        <a:lstStyle/>
        <a:p>
          <a:r>
            <a:rPr lang="it-IT" dirty="0"/>
            <a:t>PNRR M1C1</a:t>
          </a:r>
        </a:p>
      </dgm:t>
    </dgm:pt>
    <dgm:pt modelId="{486D01E2-6F88-4669-AA7D-E9C5EA4AF1F5}" type="parTrans" cxnId="{67050087-9989-4FE0-B20F-07C64E0B0893}">
      <dgm:prSet/>
      <dgm:spPr/>
      <dgm:t>
        <a:bodyPr/>
        <a:lstStyle/>
        <a:p>
          <a:endParaRPr lang="it-IT"/>
        </a:p>
      </dgm:t>
    </dgm:pt>
    <dgm:pt modelId="{6FE5D6EB-2A96-4812-AB3F-1FCADA020EED}" type="sibTrans" cxnId="{67050087-9989-4FE0-B20F-07C64E0B0893}">
      <dgm:prSet/>
      <dgm:spPr/>
      <dgm:t>
        <a:bodyPr/>
        <a:lstStyle/>
        <a:p>
          <a:endParaRPr lang="it-IT"/>
        </a:p>
      </dgm:t>
    </dgm:pt>
    <dgm:pt modelId="{A5345BCE-6BDE-4F24-A2B3-1768D1DABC13}">
      <dgm:prSet phldrT="[Testo]"/>
      <dgm:spPr/>
      <dgm:t>
        <a:bodyPr/>
        <a:lstStyle/>
        <a:p>
          <a:r>
            <a:rPr lang="it-IT" dirty="0"/>
            <a:t>DL.80/2021</a:t>
          </a:r>
        </a:p>
      </dgm:t>
    </dgm:pt>
    <dgm:pt modelId="{3B9544E3-1120-4A68-8F51-B296979F6A07}" type="parTrans" cxnId="{BDB7C580-401C-4498-8CA5-7878B14B0888}">
      <dgm:prSet/>
      <dgm:spPr/>
      <dgm:t>
        <a:bodyPr/>
        <a:lstStyle/>
        <a:p>
          <a:endParaRPr lang="it-IT"/>
        </a:p>
      </dgm:t>
    </dgm:pt>
    <dgm:pt modelId="{A5449114-E07A-4919-AEB0-F7C303F5A628}" type="sibTrans" cxnId="{BDB7C580-401C-4498-8CA5-7878B14B0888}">
      <dgm:prSet/>
      <dgm:spPr/>
      <dgm:t>
        <a:bodyPr/>
        <a:lstStyle/>
        <a:p>
          <a:endParaRPr lang="it-IT"/>
        </a:p>
      </dgm:t>
    </dgm:pt>
    <dgm:pt modelId="{3674DA59-8A2E-402E-A52F-CF7B157B8E66}">
      <dgm:prSet phldrT="[Testo]"/>
      <dgm:spPr/>
      <dgm:t>
        <a:bodyPr/>
        <a:lstStyle/>
        <a:p>
          <a:r>
            <a:rPr lang="it-IT" dirty="0"/>
            <a:t>DPR 81/2022</a:t>
          </a:r>
        </a:p>
      </dgm:t>
    </dgm:pt>
    <dgm:pt modelId="{85BB5409-E216-4EE5-AF0B-8554CD6FD54A}" type="parTrans" cxnId="{DF363FD9-6174-4E71-997D-5EA0CB4F5860}">
      <dgm:prSet/>
      <dgm:spPr/>
      <dgm:t>
        <a:bodyPr/>
        <a:lstStyle/>
        <a:p>
          <a:endParaRPr lang="it-IT"/>
        </a:p>
      </dgm:t>
    </dgm:pt>
    <dgm:pt modelId="{E5F37931-E854-47DE-AE7E-9319F829CE95}" type="sibTrans" cxnId="{DF363FD9-6174-4E71-997D-5EA0CB4F5860}">
      <dgm:prSet/>
      <dgm:spPr/>
      <dgm:t>
        <a:bodyPr/>
        <a:lstStyle/>
        <a:p>
          <a:endParaRPr lang="it-IT"/>
        </a:p>
      </dgm:t>
    </dgm:pt>
    <dgm:pt modelId="{398E5361-103E-443F-930F-52F27FC51151}">
      <dgm:prSet phldrT="[Testo]"/>
      <dgm:spPr>
        <a:solidFill>
          <a:schemeClr val="tx2"/>
        </a:solidFill>
      </dgm:spPr>
      <dgm:t>
        <a:bodyPr/>
        <a:lstStyle/>
        <a:p>
          <a:r>
            <a:rPr lang="it-IT" dirty="0"/>
            <a:t>DM 132/2022</a:t>
          </a:r>
        </a:p>
      </dgm:t>
    </dgm:pt>
    <dgm:pt modelId="{150A0134-9081-4E16-BA3C-7A36B3C2E246}" type="parTrans" cxnId="{B61E8942-CA9E-4C7A-A768-B6A3BF828373}">
      <dgm:prSet/>
      <dgm:spPr/>
      <dgm:t>
        <a:bodyPr/>
        <a:lstStyle/>
        <a:p>
          <a:endParaRPr lang="it-IT"/>
        </a:p>
      </dgm:t>
    </dgm:pt>
    <dgm:pt modelId="{14768164-A0CC-47D9-B794-73D773A86086}" type="sibTrans" cxnId="{B61E8942-CA9E-4C7A-A768-B6A3BF828373}">
      <dgm:prSet/>
      <dgm:spPr/>
      <dgm:t>
        <a:bodyPr/>
        <a:lstStyle/>
        <a:p>
          <a:endParaRPr lang="it-IT"/>
        </a:p>
      </dgm:t>
    </dgm:pt>
    <dgm:pt modelId="{EE8FBDCC-2AF5-43E0-A49D-7FF361DEA464}">
      <dgm:prSet phldrT="[Testo]"/>
      <dgm:spPr/>
      <dgm:t>
        <a:bodyPr/>
        <a:lstStyle/>
        <a:p>
          <a:r>
            <a:rPr lang="it-IT" dirty="0"/>
            <a:t>Nota circolare n.2 DFP</a:t>
          </a:r>
        </a:p>
      </dgm:t>
    </dgm:pt>
    <dgm:pt modelId="{A6E0A5E2-EE00-44C4-AD7F-64D6EECDA251}" type="parTrans" cxnId="{03B6F31D-F926-405C-A462-ECF6B9FB31DF}">
      <dgm:prSet/>
      <dgm:spPr/>
      <dgm:t>
        <a:bodyPr/>
        <a:lstStyle/>
        <a:p>
          <a:endParaRPr lang="it-IT"/>
        </a:p>
      </dgm:t>
    </dgm:pt>
    <dgm:pt modelId="{38E00FF0-0271-400E-8B87-A5287E6309B0}" type="sibTrans" cxnId="{03B6F31D-F926-405C-A462-ECF6B9FB31DF}">
      <dgm:prSet/>
      <dgm:spPr/>
      <dgm:t>
        <a:bodyPr/>
        <a:lstStyle/>
        <a:p>
          <a:endParaRPr lang="it-IT"/>
        </a:p>
      </dgm:t>
    </dgm:pt>
    <dgm:pt modelId="{68AFABE2-59D7-4DD3-BC41-7B9DA979D1F2}">
      <dgm:prSet phldrT="[Testo]"/>
      <dgm:spPr/>
      <dgm:t>
        <a:bodyPr/>
        <a:lstStyle/>
        <a:p>
          <a:r>
            <a:rPr lang="it-IT" dirty="0"/>
            <a:t>PNA 22-24</a:t>
          </a:r>
        </a:p>
      </dgm:t>
    </dgm:pt>
    <dgm:pt modelId="{6AD90DB1-F0ED-428E-8BF0-E4029A734036}" type="parTrans" cxnId="{8296E273-499C-44E0-B419-B155A10D9ED0}">
      <dgm:prSet/>
      <dgm:spPr/>
      <dgm:t>
        <a:bodyPr/>
        <a:lstStyle/>
        <a:p>
          <a:endParaRPr lang="it-IT"/>
        </a:p>
      </dgm:t>
    </dgm:pt>
    <dgm:pt modelId="{6D84F18F-DCA8-48D4-ACE1-9F9EF236A664}" type="sibTrans" cxnId="{8296E273-499C-44E0-B419-B155A10D9ED0}">
      <dgm:prSet/>
      <dgm:spPr/>
      <dgm:t>
        <a:bodyPr/>
        <a:lstStyle/>
        <a:p>
          <a:endParaRPr lang="it-IT"/>
        </a:p>
      </dgm:t>
    </dgm:pt>
    <dgm:pt modelId="{43E0140F-7F9D-433A-B3AC-D579A984F420}" type="pres">
      <dgm:prSet presAssocID="{6FC4A6DA-4C5A-40FA-95BD-97267B51EC21}" presName="rootnode" presStyleCnt="0">
        <dgm:presLayoutVars>
          <dgm:chMax/>
          <dgm:chPref/>
          <dgm:dir/>
          <dgm:animLvl val="lvl"/>
        </dgm:presLayoutVars>
      </dgm:prSet>
      <dgm:spPr/>
    </dgm:pt>
    <dgm:pt modelId="{5E1299CF-975D-4031-AA44-5F90E6F6D991}" type="pres">
      <dgm:prSet presAssocID="{D2F9DD6E-E540-4972-8BD7-FF0774F18D9A}" presName="composite" presStyleCnt="0"/>
      <dgm:spPr/>
    </dgm:pt>
    <dgm:pt modelId="{72C75BB7-557D-41F8-B749-5DBADA1FF83C}" type="pres">
      <dgm:prSet presAssocID="{D2F9DD6E-E540-4972-8BD7-FF0774F18D9A}" presName="bentUpArrow1" presStyleLbl="alignImgPlace1" presStyleIdx="0" presStyleCnt="5"/>
      <dgm:spPr/>
    </dgm:pt>
    <dgm:pt modelId="{E4C6DCCA-6ACA-4280-A071-70143DB6CB5A}" type="pres">
      <dgm:prSet presAssocID="{D2F9DD6E-E540-4972-8BD7-FF0774F18D9A}" presName="ParentText" presStyleLbl="node1" presStyleIdx="0" presStyleCnt="6">
        <dgm:presLayoutVars>
          <dgm:chMax val="1"/>
          <dgm:chPref val="1"/>
          <dgm:bulletEnabled val="1"/>
        </dgm:presLayoutVars>
      </dgm:prSet>
      <dgm:spPr/>
      <dgm:t>
        <a:bodyPr/>
        <a:lstStyle/>
        <a:p>
          <a:endParaRPr lang="it-IT"/>
        </a:p>
      </dgm:t>
    </dgm:pt>
    <dgm:pt modelId="{239CC116-1A08-4656-895C-B14D5700999F}" type="pres">
      <dgm:prSet presAssocID="{D2F9DD6E-E540-4972-8BD7-FF0774F18D9A}" presName="ChildText" presStyleLbl="revTx" presStyleIdx="0" presStyleCnt="5">
        <dgm:presLayoutVars>
          <dgm:chMax val="0"/>
          <dgm:chPref val="0"/>
          <dgm:bulletEnabled val="1"/>
        </dgm:presLayoutVars>
      </dgm:prSet>
      <dgm:spPr/>
    </dgm:pt>
    <dgm:pt modelId="{9BEDF2F2-9674-4F09-9160-4D167C2A03B7}" type="pres">
      <dgm:prSet presAssocID="{6FE5D6EB-2A96-4812-AB3F-1FCADA020EED}" presName="sibTrans" presStyleCnt="0"/>
      <dgm:spPr/>
    </dgm:pt>
    <dgm:pt modelId="{7AAA57C6-5CA7-4884-965D-7966915EA0D3}" type="pres">
      <dgm:prSet presAssocID="{A5345BCE-6BDE-4F24-A2B3-1768D1DABC13}" presName="composite" presStyleCnt="0"/>
      <dgm:spPr/>
    </dgm:pt>
    <dgm:pt modelId="{B162F85F-D715-4481-B876-F94A26D105AF}" type="pres">
      <dgm:prSet presAssocID="{A5345BCE-6BDE-4F24-A2B3-1768D1DABC13}" presName="bentUpArrow1" presStyleLbl="alignImgPlace1" presStyleIdx="1" presStyleCnt="5"/>
      <dgm:spPr/>
    </dgm:pt>
    <dgm:pt modelId="{823E0868-BB36-403D-877D-0A8A9EDDC6F1}" type="pres">
      <dgm:prSet presAssocID="{A5345BCE-6BDE-4F24-A2B3-1768D1DABC13}" presName="ParentText" presStyleLbl="node1" presStyleIdx="1" presStyleCnt="6">
        <dgm:presLayoutVars>
          <dgm:chMax val="1"/>
          <dgm:chPref val="1"/>
          <dgm:bulletEnabled val="1"/>
        </dgm:presLayoutVars>
      </dgm:prSet>
      <dgm:spPr/>
      <dgm:t>
        <a:bodyPr/>
        <a:lstStyle/>
        <a:p>
          <a:endParaRPr lang="it-IT"/>
        </a:p>
      </dgm:t>
    </dgm:pt>
    <dgm:pt modelId="{CB76C051-998F-4970-B135-88556BCB8D30}" type="pres">
      <dgm:prSet presAssocID="{A5345BCE-6BDE-4F24-A2B3-1768D1DABC13}" presName="ChildText" presStyleLbl="revTx" presStyleIdx="1" presStyleCnt="5">
        <dgm:presLayoutVars>
          <dgm:chMax val="0"/>
          <dgm:chPref val="0"/>
          <dgm:bulletEnabled val="1"/>
        </dgm:presLayoutVars>
      </dgm:prSet>
      <dgm:spPr/>
    </dgm:pt>
    <dgm:pt modelId="{D3DC71D6-A53C-4D76-A78B-C1E3358A3E09}" type="pres">
      <dgm:prSet presAssocID="{A5449114-E07A-4919-AEB0-F7C303F5A628}" presName="sibTrans" presStyleCnt="0"/>
      <dgm:spPr/>
    </dgm:pt>
    <dgm:pt modelId="{0EFF8025-2414-43ED-993F-7C16E7DE3C54}" type="pres">
      <dgm:prSet presAssocID="{3674DA59-8A2E-402E-A52F-CF7B157B8E66}" presName="composite" presStyleCnt="0"/>
      <dgm:spPr/>
    </dgm:pt>
    <dgm:pt modelId="{8857F5C9-CECD-4CF1-8D01-5B60AD36948F}" type="pres">
      <dgm:prSet presAssocID="{3674DA59-8A2E-402E-A52F-CF7B157B8E66}" presName="bentUpArrow1" presStyleLbl="alignImgPlace1" presStyleIdx="2" presStyleCnt="5"/>
      <dgm:spPr/>
    </dgm:pt>
    <dgm:pt modelId="{95D161EE-908E-40F6-9519-1C14AFC6AD0E}" type="pres">
      <dgm:prSet presAssocID="{3674DA59-8A2E-402E-A52F-CF7B157B8E66}" presName="ParentText" presStyleLbl="node1" presStyleIdx="2" presStyleCnt="6">
        <dgm:presLayoutVars>
          <dgm:chMax val="1"/>
          <dgm:chPref val="1"/>
          <dgm:bulletEnabled val="1"/>
        </dgm:presLayoutVars>
      </dgm:prSet>
      <dgm:spPr/>
      <dgm:t>
        <a:bodyPr/>
        <a:lstStyle/>
        <a:p>
          <a:endParaRPr lang="it-IT"/>
        </a:p>
      </dgm:t>
    </dgm:pt>
    <dgm:pt modelId="{3F682C8B-79C9-4A2B-8514-05681B8287DE}" type="pres">
      <dgm:prSet presAssocID="{3674DA59-8A2E-402E-A52F-CF7B157B8E66}" presName="ChildText" presStyleLbl="revTx" presStyleIdx="2" presStyleCnt="5">
        <dgm:presLayoutVars>
          <dgm:chMax val="0"/>
          <dgm:chPref val="0"/>
          <dgm:bulletEnabled val="1"/>
        </dgm:presLayoutVars>
      </dgm:prSet>
      <dgm:spPr/>
    </dgm:pt>
    <dgm:pt modelId="{7B4BCEDD-5562-4696-BA15-BCE2696EDC32}" type="pres">
      <dgm:prSet presAssocID="{E5F37931-E854-47DE-AE7E-9319F829CE95}" presName="sibTrans" presStyleCnt="0"/>
      <dgm:spPr/>
    </dgm:pt>
    <dgm:pt modelId="{2E53E871-EBC3-4A0E-A990-01D7ED990531}" type="pres">
      <dgm:prSet presAssocID="{398E5361-103E-443F-930F-52F27FC51151}" presName="composite" presStyleCnt="0"/>
      <dgm:spPr/>
    </dgm:pt>
    <dgm:pt modelId="{8C9A6724-827B-4B99-BFB1-0FAC3ACDAD8C}" type="pres">
      <dgm:prSet presAssocID="{398E5361-103E-443F-930F-52F27FC51151}" presName="bentUpArrow1" presStyleLbl="alignImgPlace1" presStyleIdx="3" presStyleCnt="5"/>
      <dgm:spPr/>
    </dgm:pt>
    <dgm:pt modelId="{0C1996C3-4BE6-4D0E-91FE-8FCB7E7EB184}" type="pres">
      <dgm:prSet presAssocID="{398E5361-103E-443F-930F-52F27FC51151}" presName="ParentText" presStyleLbl="node1" presStyleIdx="3" presStyleCnt="6">
        <dgm:presLayoutVars>
          <dgm:chMax val="1"/>
          <dgm:chPref val="1"/>
          <dgm:bulletEnabled val="1"/>
        </dgm:presLayoutVars>
      </dgm:prSet>
      <dgm:spPr/>
      <dgm:t>
        <a:bodyPr/>
        <a:lstStyle/>
        <a:p>
          <a:endParaRPr lang="it-IT"/>
        </a:p>
      </dgm:t>
    </dgm:pt>
    <dgm:pt modelId="{D1BF3D05-57C2-42C3-9F43-AB8B8E77790D}" type="pres">
      <dgm:prSet presAssocID="{398E5361-103E-443F-930F-52F27FC51151}" presName="ChildText" presStyleLbl="revTx" presStyleIdx="3" presStyleCnt="5">
        <dgm:presLayoutVars>
          <dgm:chMax val="0"/>
          <dgm:chPref val="0"/>
          <dgm:bulletEnabled val="1"/>
        </dgm:presLayoutVars>
      </dgm:prSet>
      <dgm:spPr/>
    </dgm:pt>
    <dgm:pt modelId="{B15D4874-6708-4FA6-BEDB-52BF9ECA5648}" type="pres">
      <dgm:prSet presAssocID="{14768164-A0CC-47D9-B794-73D773A86086}" presName="sibTrans" presStyleCnt="0"/>
      <dgm:spPr/>
    </dgm:pt>
    <dgm:pt modelId="{936775EC-6E9B-46E5-B1EE-86913EAC9C45}" type="pres">
      <dgm:prSet presAssocID="{EE8FBDCC-2AF5-43E0-A49D-7FF361DEA464}" presName="composite" presStyleCnt="0"/>
      <dgm:spPr/>
    </dgm:pt>
    <dgm:pt modelId="{AD11BE98-5F29-4033-970F-98D1ABD2723F}" type="pres">
      <dgm:prSet presAssocID="{EE8FBDCC-2AF5-43E0-A49D-7FF361DEA464}" presName="bentUpArrow1" presStyleLbl="alignImgPlace1" presStyleIdx="4" presStyleCnt="5"/>
      <dgm:spPr/>
    </dgm:pt>
    <dgm:pt modelId="{1B999D91-10E9-4C6E-8E4C-C7FF6ECED4AA}" type="pres">
      <dgm:prSet presAssocID="{EE8FBDCC-2AF5-43E0-A49D-7FF361DEA464}" presName="ParentText" presStyleLbl="node1" presStyleIdx="4" presStyleCnt="6">
        <dgm:presLayoutVars>
          <dgm:chMax val="1"/>
          <dgm:chPref val="1"/>
          <dgm:bulletEnabled val="1"/>
        </dgm:presLayoutVars>
      </dgm:prSet>
      <dgm:spPr/>
      <dgm:t>
        <a:bodyPr/>
        <a:lstStyle/>
        <a:p>
          <a:endParaRPr lang="it-IT"/>
        </a:p>
      </dgm:t>
    </dgm:pt>
    <dgm:pt modelId="{38C82906-7200-4C72-A51E-43C1C13DDFD0}" type="pres">
      <dgm:prSet presAssocID="{EE8FBDCC-2AF5-43E0-A49D-7FF361DEA464}" presName="ChildText" presStyleLbl="revTx" presStyleIdx="4" presStyleCnt="5">
        <dgm:presLayoutVars>
          <dgm:chMax val="0"/>
          <dgm:chPref val="0"/>
          <dgm:bulletEnabled val="1"/>
        </dgm:presLayoutVars>
      </dgm:prSet>
      <dgm:spPr/>
    </dgm:pt>
    <dgm:pt modelId="{C68A2D6E-D612-448B-94E1-09FFD9F68068}" type="pres">
      <dgm:prSet presAssocID="{38E00FF0-0271-400E-8B87-A5287E6309B0}" presName="sibTrans" presStyleCnt="0"/>
      <dgm:spPr/>
    </dgm:pt>
    <dgm:pt modelId="{B93F6287-3B02-43BB-97B0-8EA0DA5385AA}" type="pres">
      <dgm:prSet presAssocID="{68AFABE2-59D7-4DD3-BC41-7B9DA979D1F2}" presName="composite" presStyleCnt="0"/>
      <dgm:spPr/>
    </dgm:pt>
    <dgm:pt modelId="{C126E7A3-6B84-467D-9C72-4593E26AC39D}" type="pres">
      <dgm:prSet presAssocID="{68AFABE2-59D7-4DD3-BC41-7B9DA979D1F2}" presName="ParentText" presStyleLbl="node1" presStyleIdx="5" presStyleCnt="6">
        <dgm:presLayoutVars>
          <dgm:chMax val="1"/>
          <dgm:chPref val="1"/>
          <dgm:bulletEnabled val="1"/>
        </dgm:presLayoutVars>
      </dgm:prSet>
      <dgm:spPr/>
      <dgm:t>
        <a:bodyPr/>
        <a:lstStyle/>
        <a:p>
          <a:endParaRPr lang="it-IT"/>
        </a:p>
      </dgm:t>
    </dgm:pt>
  </dgm:ptLst>
  <dgm:cxnLst>
    <dgm:cxn modelId="{B41AB69A-2D26-453D-B205-3C58180CFF45}" type="presOf" srcId="{6FC4A6DA-4C5A-40FA-95BD-97267B51EC21}" destId="{43E0140F-7F9D-433A-B3AC-D579A984F420}" srcOrd="0" destOrd="0" presId="urn:microsoft.com/office/officeart/2005/8/layout/StepDownProcess"/>
    <dgm:cxn modelId="{B61E8942-CA9E-4C7A-A768-B6A3BF828373}" srcId="{6FC4A6DA-4C5A-40FA-95BD-97267B51EC21}" destId="{398E5361-103E-443F-930F-52F27FC51151}" srcOrd="3" destOrd="0" parTransId="{150A0134-9081-4E16-BA3C-7A36B3C2E246}" sibTransId="{14768164-A0CC-47D9-B794-73D773A86086}"/>
    <dgm:cxn modelId="{D46EEC37-F16A-4DAA-88D6-1C9FB33FE222}" type="presOf" srcId="{398E5361-103E-443F-930F-52F27FC51151}" destId="{0C1996C3-4BE6-4D0E-91FE-8FCB7E7EB184}" srcOrd="0" destOrd="0" presId="urn:microsoft.com/office/officeart/2005/8/layout/StepDownProcess"/>
    <dgm:cxn modelId="{03464897-D5FE-480C-965B-9F8F2C096C8D}" type="presOf" srcId="{68AFABE2-59D7-4DD3-BC41-7B9DA979D1F2}" destId="{C126E7A3-6B84-467D-9C72-4593E26AC39D}" srcOrd="0" destOrd="0" presId="urn:microsoft.com/office/officeart/2005/8/layout/StepDownProcess"/>
    <dgm:cxn modelId="{E3987824-ED2A-4D71-8C45-17BBEBEFA4C9}" type="presOf" srcId="{D2F9DD6E-E540-4972-8BD7-FF0774F18D9A}" destId="{E4C6DCCA-6ACA-4280-A071-70143DB6CB5A}" srcOrd="0" destOrd="0" presId="urn:microsoft.com/office/officeart/2005/8/layout/StepDownProcess"/>
    <dgm:cxn modelId="{9A778DC2-E436-4E1B-8B2B-EC1E6FDA0E7B}" type="presOf" srcId="{A5345BCE-6BDE-4F24-A2B3-1768D1DABC13}" destId="{823E0868-BB36-403D-877D-0A8A9EDDC6F1}" srcOrd="0" destOrd="0" presId="urn:microsoft.com/office/officeart/2005/8/layout/StepDownProcess"/>
    <dgm:cxn modelId="{67050087-9989-4FE0-B20F-07C64E0B0893}" srcId="{6FC4A6DA-4C5A-40FA-95BD-97267B51EC21}" destId="{D2F9DD6E-E540-4972-8BD7-FF0774F18D9A}" srcOrd="0" destOrd="0" parTransId="{486D01E2-6F88-4669-AA7D-E9C5EA4AF1F5}" sibTransId="{6FE5D6EB-2A96-4812-AB3F-1FCADA020EED}"/>
    <dgm:cxn modelId="{DA8345AE-E4CB-4C10-AA47-8A82E167239D}" type="presOf" srcId="{EE8FBDCC-2AF5-43E0-A49D-7FF361DEA464}" destId="{1B999D91-10E9-4C6E-8E4C-C7FF6ECED4AA}" srcOrd="0" destOrd="0" presId="urn:microsoft.com/office/officeart/2005/8/layout/StepDownProcess"/>
    <dgm:cxn modelId="{DF363FD9-6174-4E71-997D-5EA0CB4F5860}" srcId="{6FC4A6DA-4C5A-40FA-95BD-97267B51EC21}" destId="{3674DA59-8A2E-402E-A52F-CF7B157B8E66}" srcOrd="2" destOrd="0" parTransId="{85BB5409-E216-4EE5-AF0B-8554CD6FD54A}" sibTransId="{E5F37931-E854-47DE-AE7E-9319F829CE95}"/>
    <dgm:cxn modelId="{BDB7C580-401C-4498-8CA5-7878B14B0888}" srcId="{6FC4A6DA-4C5A-40FA-95BD-97267B51EC21}" destId="{A5345BCE-6BDE-4F24-A2B3-1768D1DABC13}" srcOrd="1" destOrd="0" parTransId="{3B9544E3-1120-4A68-8F51-B296979F6A07}" sibTransId="{A5449114-E07A-4919-AEB0-F7C303F5A628}"/>
    <dgm:cxn modelId="{50139BD9-E53E-4765-A7A7-2964874712D8}" type="presOf" srcId="{3674DA59-8A2E-402E-A52F-CF7B157B8E66}" destId="{95D161EE-908E-40F6-9519-1C14AFC6AD0E}" srcOrd="0" destOrd="0" presId="urn:microsoft.com/office/officeart/2005/8/layout/StepDownProcess"/>
    <dgm:cxn modelId="{03B6F31D-F926-405C-A462-ECF6B9FB31DF}" srcId="{6FC4A6DA-4C5A-40FA-95BD-97267B51EC21}" destId="{EE8FBDCC-2AF5-43E0-A49D-7FF361DEA464}" srcOrd="4" destOrd="0" parTransId="{A6E0A5E2-EE00-44C4-AD7F-64D6EECDA251}" sibTransId="{38E00FF0-0271-400E-8B87-A5287E6309B0}"/>
    <dgm:cxn modelId="{8296E273-499C-44E0-B419-B155A10D9ED0}" srcId="{6FC4A6DA-4C5A-40FA-95BD-97267B51EC21}" destId="{68AFABE2-59D7-4DD3-BC41-7B9DA979D1F2}" srcOrd="5" destOrd="0" parTransId="{6AD90DB1-F0ED-428E-8BF0-E4029A734036}" sibTransId="{6D84F18F-DCA8-48D4-ACE1-9F9EF236A664}"/>
    <dgm:cxn modelId="{FC6C654C-A7BC-4478-92A2-A9A1B591308F}" type="presParOf" srcId="{43E0140F-7F9D-433A-B3AC-D579A984F420}" destId="{5E1299CF-975D-4031-AA44-5F90E6F6D991}" srcOrd="0" destOrd="0" presId="urn:microsoft.com/office/officeart/2005/8/layout/StepDownProcess"/>
    <dgm:cxn modelId="{81DB2059-AF4E-482F-B8AE-C3C60E8BA290}" type="presParOf" srcId="{5E1299CF-975D-4031-AA44-5F90E6F6D991}" destId="{72C75BB7-557D-41F8-B749-5DBADA1FF83C}" srcOrd="0" destOrd="0" presId="urn:microsoft.com/office/officeart/2005/8/layout/StepDownProcess"/>
    <dgm:cxn modelId="{883A189B-FD74-4031-9382-DBFD683AAA75}" type="presParOf" srcId="{5E1299CF-975D-4031-AA44-5F90E6F6D991}" destId="{E4C6DCCA-6ACA-4280-A071-70143DB6CB5A}" srcOrd="1" destOrd="0" presId="urn:microsoft.com/office/officeart/2005/8/layout/StepDownProcess"/>
    <dgm:cxn modelId="{606B2526-074C-45CD-B493-89554EB6E8F1}" type="presParOf" srcId="{5E1299CF-975D-4031-AA44-5F90E6F6D991}" destId="{239CC116-1A08-4656-895C-B14D5700999F}" srcOrd="2" destOrd="0" presId="urn:microsoft.com/office/officeart/2005/8/layout/StepDownProcess"/>
    <dgm:cxn modelId="{88DD81DE-E957-43C0-A8DE-64CE14DC073E}" type="presParOf" srcId="{43E0140F-7F9D-433A-B3AC-D579A984F420}" destId="{9BEDF2F2-9674-4F09-9160-4D167C2A03B7}" srcOrd="1" destOrd="0" presId="urn:microsoft.com/office/officeart/2005/8/layout/StepDownProcess"/>
    <dgm:cxn modelId="{F06637BB-985F-4F4A-AEDC-D5EF9A0393E6}" type="presParOf" srcId="{43E0140F-7F9D-433A-B3AC-D579A984F420}" destId="{7AAA57C6-5CA7-4884-965D-7966915EA0D3}" srcOrd="2" destOrd="0" presId="urn:microsoft.com/office/officeart/2005/8/layout/StepDownProcess"/>
    <dgm:cxn modelId="{679993B9-9346-4049-86D9-C85DBDD50F40}" type="presParOf" srcId="{7AAA57C6-5CA7-4884-965D-7966915EA0D3}" destId="{B162F85F-D715-4481-B876-F94A26D105AF}" srcOrd="0" destOrd="0" presId="urn:microsoft.com/office/officeart/2005/8/layout/StepDownProcess"/>
    <dgm:cxn modelId="{5D798134-6B90-4F9C-8767-2B71EFC51120}" type="presParOf" srcId="{7AAA57C6-5CA7-4884-965D-7966915EA0D3}" destId="{823E0868-BB36-403D-877D-0A8A9EDDC6F1}" srcOrd="1" destOrd="0" presId="urn:microsoft.com/office/officeart/2005/8/layout/StepDownProcess"/>
    <dgm:cxn modelId="{57590EA9-3BFF-4071-9029-438674A5EDF9}" type="presParOf" srcId="{7AAA57C6-5CA7-4884-965D-7966915EA0D3}" destId="{CB76C051-998F-4970-B135-88556BCB8D30}" srcOrd="2" destOrd="0" presId="urn:microsoft.com/office/officeart/2005/8/layout/StepDownProcess"/>
    <dgm:cxn modelId="{18783F22-0050-484A-873D-58F2F1990422}" type="presParOf" srcId="{43E0140F-7F9D-433A-B3AC-D579A984F420}" destId="{D3DC71D6-A53C-4D76-A78B-C1E3358A3E09}" srcOrd="3" destOrd="0" presId="urn:microsoft.com/office/officeart/2005/8/layout/StepDownProcess"/>
    <dgm:cxn modelId="{322B6D50-92DA-4C1D-B8A1-1116FACFFAEC}" type="presParOf" srcId="{43E0140F-7F9D-433A-B3AC-D579A984F420}" destId="{0EFF8025-2414-43ED-993F-7C16E7DE3C54}" srcOrd="4" destOrd="0" presId="urn:microsoft.com/office/officeart/2005/8/layout/StepDownProcess"/>
    <dgm:cxn modelId="{09519752-2A0C-4B4F-AFFA-C621C92F5546}" type="presParOf" srcId="{0EFF8025-2414-43ED-993F-7C16E7DE3C54}" destId="{8857F5C9-CECD-4CF1-8D01-5B60AD36948F}" srcOrd="0" destOrd="0" presId="urn:microsoft.com/office/officeart/2005/8/layout/StepDownProcess"/>
    <dgm:cxn modelId="{944A1D4F-F014-4BD6-AA9D-92B4E333D741}" type="presParOf" srcId="{0EFF8025-2414-43ED-993F-7C16E7DE3C54}" destId="{95D161EE-908E-40F6-9519-1C14AFC6AD0E}" srcOrd="1" destOrd="0" presId="urn:microsoft.com/office/officeart/2005/8/layout/StepDownProcess"/>
    <dgm:cxn modelId="{5B276730-31B4-4BEA-A71D-55066FE2608D}" type="presParOf" srcId="{0EFF8025-2414-43ED-993F-7C16E7DE3C54}" destId="{3F682C8B-79C9-4A2B-8514-05681B8287DE}" srcOrd="2" destOrd="0" presId="urn:microsoft.com/office/officeart/2005/8/layout/StepDownProcess"/>
    <dgm:cxn modelId="{EEB0C08E-A140-48CF-B2F0-22401F842FF6}" type="presParOf" srcId="{43E0140F-7F9D-433A-B3AC-D579A984F420}" destId="{7B4BCEDD-5562-4696-BA15-BCE2696EDC32}" srcOrd="5" destOrd="0" presId="urn:microsoft.com/office/officeart/2005/8/layout/StepDownProcess"/>
    <dgm:cxn modelId="{1558C7DB-FE7C-465A-B325-A37B1EFF9FD5}" type="presParOf" srcId="{43E0140F-7F9D-433A-B3AC-D579A984F420}" destId="{2E53E871-EBC3-4A0E-A990-01D7ED990531}" srcOrd="6" destOrd="0" presId="urn:microsoft.com/office/officeart/2005/8/layout/StepDownProcess"/>
    <dgm:cxn modelId="{AE3AC79D-7F3F-4260-BDDF-1449664D3BB3}" type="presParOf" srcId="{2E53E871-EBC3-4A0E-A990-01D7ED990531}" destId="{8C9A6724-827B-4B99-BFB1-0FAC3ACDAD8C}" srcOrd="0" destOrd="0" presId="urn:microsoft.com/office/officeart/2005/8/layout/StepDownProcess"/>
    <dgm:cxn modelId="{6B1BD444-738E-442E-A1BC-CCB5712AD960}" type="presParOf" srcId="{2E53E871-EBC3-4A0E-A990-01D7ED990531}" destId="{0C1996C3-4BE6-4D0E-91FE-8FCB7E7EB184}" srcOrd="1" destOrd="0" presId="urn:microsoft.com/office/officeart/2005/8/layout/StepDownProcess"/>
    <dgm:cxn modelId="{D8665BAC-EDF0-4711-8016-5BA997798F0A}" type="presParOf" srcId="{2E53E871-EBC3-4A0E-A990-01D7ED990531}" destId="{D1BF3D05-57C2-42C3-9F43-AB8B8E77790D}" srcOrd="2" destOrd="0" presId="urn:microsoft.com/office/officeart/2005/8/layout/StepDownProcess"/>
    <dgm:cxn modelId="{77B03C2E-5DFC-4B62-A2A7-47E9048401DF}" type="presParOf" srcId="{43E0140F-7F9D-433A-B3AC-D579A984F420}" destId="{B15D4874-6708-4FA6-BEDB-52BF9ECA5648}" srcOrd="7" destOrd="0" presId="urn:microsoft.com/office/officeart/2005/8/layout/StepDownProcess"/>
    <dgm:cxn modelId="{EC5DA063-A4BC-4658-A795-8A1FFFC50691}" type="presParOf" srcId="{43E0140F-7F9D-433A-B3AC-D579A984F420}" destId="{936775EC-6E9B-46E5-B1EE-86913EAC9C45}" srcOrd="8" destOrd="0" presId="urn:microsoft.com/office/officeart/2005/8/layout/StepDownProcess"/>
    <dgm:cxn modelId="{51A48FFD-980A-451C-B266-AEFB0A3B255D}" type="presParOf" srcId="{936775EC-6E9B-46E5-B1EE-86913EAC9C45}" destId="{AD11BE98-5F29-4033-970F-98D1ABD2723F}" srcOrd="0" destOrd="0" presId="urn:microsoft.com/office/officeart/2005/8/layout/StepDownProcess"/>
    <dgm:cxn modelId="{3FB45869-76EB-4B49-BE52-4BA5ACCFA871}" type="presParOf" srcId="{936775EC-6E9B-46E5-B1EE-86913EAC9C45}" destId="{1B999D91-10E9-4C6E-8E4C-C7FF6ECED4AA}" srcOrd="1" destOrd="0" presId="urn:microsoft.com/office/officeart/2005/8/layout/StepDownProcess"/>
    <dgm:cxn modelId="{FC10F5D1-10FD-4CA0-921B-FF8768CB37EA}" type="presParOf" srcId="{936775EC-6E9B-46E5-B1EE-86913EAC9C45}" destId="{38C82906-7200-4C72-A51E-43C1C13DDFD0}" srcOrd="2" destOrd="0" presId="urn:microsoft.com/office/officeart/2005/8/layout/StepDownProcess"/>
    <dgm:cxn modelId="{BFC0B772-24EF-4D40-9B92-4BBB1FA17B4E}" type="presParOf" srcId="{43E0140F-7F9D-433A-B3AC-D579A984F420}" destId="{C68A2D6E-D612-448B-94E1-09FFD9F68068}" srcOrd="9" destOrd="0" presId="urn:microsoft.com/office/officeart/2005/8/layout/StepDownProcess"/>
    <dgm:cxn modelId="{4B6268F9-C366-4584-92FA-5A7478C88B8A}" type="presParOf" srcId="{43E0140F-7F9D-433A-B3AC-D579A984F420}" destId="{B93F6287-3B02-43BB-97B0-8EA0DA5385AA}" srcOrd="10" destOrd="0" presId="urn:microsoft.com/office/officeart/2005/8/layout/StepDownProcess"/>
    <dgm:cxn modelId="{04F647AA-82C0-4B52-9380-CD20CB02E38A}" type="presParOf" srcId="{B93F6287-3B02-43BB-97B0-8EA0DA5385AA}" destId="{C126E7A3-6B84-467D-9C72-4593E26AC39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5BB7-557D-41F8-B749-5DBADA1FF83C}">
      <dsp:nvSpPr>
        <dsp:cNvPr id="0" name=""/>
        <dsp:cNvSpPr/>
      </dsp:nvSpPr>
      <dsp:spPr>
        <a:xfrm rot="5400000">
          <a:off x="140428" y="172013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6DCCA-6ACA-4280-A071-70143DB6CB5A}">
      <dsp:nvSpPr>
        <dsp:cNvPr id="0" name=""/>
        <dsp:cNvSpPr/>
      </dsp:nvSpPr>
      <dsp:spPr>
        <a:xfrm>
          <a:off x="776" y="1135820"/>
          <a:ext cx="887345" cy="621113"/>
        </a:xfrm>
        <a:prstGeom prst="roundRect">
          <a:avLst>
            <a:gd name="adj" fmla="val 16670"/>
          </a:avLst>
        </a:prstGeom>
        <a:solidFill>
          <a:schemeClr val="accent5">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PNRR M1C1</a:t>
          </a:r>
        </a:p>
      </dsp:txBody>
      <dsp:txXfrm>
        <a:off x="31102" y="1166146"/>
        <a:ext cx="826693" cy="560461"/>
      </dsp:txXfrm>
    </dsp:sp>
    <dsp:sp modelId="{239CC116-1A08-4656-895C-B14D5700999F}">
      <dsp:nvSpPr>
        <dsp:cNvPr id="0" name=""/>
        <dsp:cNvSpPr/>
      </dsp:nvSpPr>
      <dsp:spPr>
        <a:xfrm>
          <a:off x="888121" y="119505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B162F85F-D715-4481-B876-F94A26D105AF}">
      <dsp:nvSpPr>
        <dsp:cNvPr id="0" name=""/>
        <dsp:cNvSpPr/>
      </dsp:nvSpPr>
      <dsp:spPr>
        <a:xfrm rot="5400000">
          <a:off x="876132" y="2417848"/>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E0868-BB36-403D-877D-0A8A9EDDC6F1}">
      <dsp:nvSpPr>
        <dsp:cNvPr id="0" name=""/>
        <dsp:cNvSpPr/>
      </dsp:nvSpPr>
      <dsp:spPr>
        <a:xfrm>
          <a:off x="736479" y="1833535"/>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DL.80/2021</a:t>
          </a:r>
        </a:p>
      </dsp:txBody>
      <dsp:txXfrm>
        <a:off x="766805" y="1863861"/>
        <a:ext cx="826693" cy="560461"/>
      </dsp:txXfrm>
    </dsp:sp>
    <dsp:sp modelId="{CB76C051-998F-4970-B135-88556BCB8D30}">
      <dsp:nvSpPr>
        <dsp:cNvPr id="0" name=""/>
        <dsp:cNvSpPr/>
      </dsp:nvSpPr>
      <dsp:spPr>
        <a:xfrm>
          <a:off x="1623825" y="1892772"/>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8857F5C9-CECD-4CF1-8D01-5B60AD36948F}">
      <dsp:nvSpPr>
        <dsp:cNvPr id="0" name=""/>
        <dsp:cNvSpPr/>
      </dsp:nvSpPr>
      <dsp:spPr>
        <a:xfrm rot="5400000">
          <a:off x="1611835" y="311556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61EE-908E-40F6-9519-1C14AFC6AD0E}">
      <dsp:nvSpPr>
        <dsp:cNvPr id="0" name=""/>
        <dsp:cNvSpPr/>
      </dsp:nvSpPr>
      <dsp:spPr>
        <a:xfrm>
          <a:off x="1472183" y="2531250"/>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DPR 81/2022</a:t>
          </a:r>
        </a:p>
      </dsp:txBody>
      <dsp:txXfrm>
        <a:off x="1502509" y="2561576"/>
        <a:ext cx="826693" cy="560461"/>
      </dsp:txXfrm>
    </dsp:sp>
    <dsp:sp modelId="{3F682C8B-79C9-4A2B-8514-05681B8287DE}">
      <dsp:nvSpPr>
        <dsp:cNvPr id="0" name=""/>
        <dsp:cNvSpPr/>
      </dsp:nvSpPr>
      <dsp:spPr>
        <a:xfrm>
          <a:off x="2359528" y="259048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8C9A6724-827B-4B99-BFB1-0FAC3ACDAD8C}">
      <dsp:nvSpPr>
        <dsp:cNvPr id="0" name=""/>
        <dsp:cNvSpPr/>
      </dsp:nvSpPr>
      <dsp:spPr>
        <a:xfrm rot="5400000">
          <a:off x="2347539" y="3813278"/>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996C3-4BE6-4D0E-91FE-8FCB7E7EB184}">
      <dsp:nvSpPr>
        <dsp:cNvPr id="0" name=""/>
        <dsp:cNvSpPr/>
      </dsp:nvSpPr>
      <dsp:spPr>
        <a:xfrm>
          <a:off x="2207887" y="3228964"/>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DM 132/2022</a:t>
          </a:r>
        </a:p>
      </dsp:txBody>
      <dsp:txXfrm>
        <a:off x="2238213" y="3259290"/>
        <a:ext cx="826693" cy="560461"/>
      </dsp:txXfrm>
    </dsp:sp>
    <dsp:sp modelId="{D1BF3D05-57C2-42C3-9F43-AB8B8E77790D}">
      <dsp:nvSpPr>
        <dsp:cNvPr id="0" name=""/>
        <dsp:cNvSpPr/>
      </dsp:nvSpPr>
      <dsp:spPr>
        <a:xfrm>
          <a:off x="3095232" y="3288202"/>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AD11BE98-5F29-4033-970F-98D1ABD2723F}">
      <dsp:nvSpPr>
        <dsp:cNvPr id="0" name=""/>
        <dsp:cNvSpPr/>
      </dsp:nvSpPr>
      <dsp:spPr>
        <a:xfrm rot="5400000">
          <a:off x="3083243" y="451099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99D91-10E9-4C6E-8E4C-C7FF6ECED4AA}">
      <dsp:nvSpPr>
        <dsp:cNvPr id="0" name=""/>
        <dsp:cNvSpPr/>
      </dsp:nvSpPr>
      <dsp:spPr>
        <a:xfrm>
          <a:off x="2943590" y="3926679"/>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Nota circolare n.2 DFP</a:t>
          </a:r>
        </a:p>
      </dsp:txBody>
      <dsp:txXfrm>
        <a:off x="2973916" y="3957005"/>
        <a:ext cx="826693" cy="560461"/>
      </dsp:txXfrm>
    </dsp:sp>
    <dsp:sp modelId="{38C82906-7200-4C72-A51E-43C1C13DDFD0}">
      <dsp:nvSpPr>
        <dsp:cNvPr id="0" name=""/>
        <dsp:cNvSpPr/>
      </dsp:nvSpPr>
      <dsp:spPr>
        <a:xfrm>
          <a:off x="3830936" y="398591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C126E7A3-6B84-467D-9C72-4593E26AC39D}">
      <dsp:nvSpPr>
        <dsp:cNvPr id="0" name=""/>
        <dsp:cNvSpPr/>
      </dsp:nvSpPr>
      <dsp:spPr>
        <a:xfrm>
          <a:off x="3679294" y="4624394"/>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PNA 22-24</a:t>
          </a:r>
        </a:p>
      </dsp:txBody>
      <dsp:txXfrm>
        <a:off x="3709620" y="4654720"/>
        <a:ext cx="826693" cy="56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5BB7-557D-41F8-B749-5DBADA1FF83C}">
      <dsp:nvSpPr>
        <dsp:cNvPr id="0" name=""/>
        <dsp:cNvSpPr/>
      </dsp:nvSpPr>
      <dsp:spPr>
        <a:xfrm rot="5400000">
          <a:off x="140428" y="172013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6DCCA-6ACA-4280-A071-70143DB6CB5A}">
      <dsp:nvSpPr>
        <dsp:cNvPr id="0" name=""/>
        <dsp:cNvSpPr/>
      </dsp:nvSpPr>
      <dsp:spPr>
        <a:xfrm>
          <a:off x="776" y="1135820"/>
          <a:ext cx="887345" cy="621113"/>
        </a:xfrm>
        <a:prstGeom prst="roundRect">
          <a:avLst>
            <a:gd name="adj" fmla="val 16670"/>
          </a:avLst>
        </a:prstGeom>
        <a:solidFill>
          <a:srgbClr val="FF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PNRR M1C1</a:t>
          </a:r>
        </a:p>
      </dsp:txBody>
      <dsp:txXfrm>
        <a:off x="31102" y="1166146"/>
        <a:ext cx="826693" cy="560461"/>
      </dsp:txXfrm>
    </dsp:sp>
    <dsp:sp modelId="{239CC116-1A08-4656-895C-B14D5700999F}">
      <dsp:nvSpPr>
        <dsp:cNvPr id="0" name=""/>
        <dsp:cNvSpPr/>
      </dsp:nvSpPr>
      <dsp:spPr>
        <a:xfrm>
          <a:off x="888121" y="119505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B162F85F-D715-4481-B876-F94A26D105AF}">
      <dsp:nvSpPr>
        <dsp:cNvPr id="0" name=""/>
        <dsp:cNvSpPr/>
      </dsp:nvSpPr>
      <dsp:spPr>
        <a:xfrm rot="5400000">
          <a:off x="876132" y="2417848"/>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E0868-BB36-403D-877D-0A8A9EDDC6F1}">
      <dsp:nvSpPr>
        <dsp:cNvPr id="0" name=""/>
        <dsp:cNvSpPr/>
      </dsp:nvSpPr>
      <dsp:spPr>
        <a:xfrm>
          <a:off x="736479" y="1833535"/>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DL.80/2021</a:t>
          </a:r>
        </a:p>
      </dsp:txBody>
      <dsp:txXfrm>
        <a:off x="766805" y="1863861"/>
        <a:ext cx="826693" cy="560461"/>
      </dsp:txXfrm>
    </dsp:sp>
    <dsp:sp modelId="{CB76C051-998F-4970-B135-88556BCB8D30}">
      <dsp:nvSpPr>
        <dsp:cNvPr id="0" name=""/>
        <dsp:cNvSpPr/>
      </dsp:nvSpPr>
      <dsp:spPr>
        <a:xfrm>
          <a:off x="1623825" y="1892772"/>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8857F5C9-CECD-4CF1-8D01-5B60AD36948F}">
      <dsp:nvSpPr>
        <dsp:cNvPr id="0" name=""/>
        <dsp:cNvSpPr/>
      </dsp:nvSpPr>
      <dsp:spPr>
        <a:xfrm rot="5400000">
          <a:off x="1611835" y="311556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61EE-908E-40F6-9519-1C14AFC6AD0E}">
      <dsp:nvSpPr>
        <dsp:cNvPr id="0" name=""/>
        <dsp:cNvSpPr/>
      </dsp:nvSpPr>
      <dsp:spPr>
        <a:xfrm>
          <a:off x="1472183" y="2531250"/>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DPR 81/2022</a:t>
          </a:r>
        </a:p>
      </dsp:txBody>
      <dsp:txXfrm>
        <a:off x="1502509" y="2561576"/>
        <a:ext cx="826693" cy="560461"/>
      </dsp:txXfrm>
    </dsp:sp>
    <dsp:sp modelId="{3F682C8B-79C9-4A2B-8514-05681B8287DE}">
      <dsp:nvSpPr>
        <dsp:cNvPr id="0" name=""/>
        <dsp:cNvSpPr/>
      </dsp:nvSpPr>
      <dsp:spPr>
        <a:xfrm>
          <a:off x="2359528" y="259048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8C9A6724-827B-4B99-BFB1-0FAC3ACDAD8C}">
      <dsp:nvSpPr>
        <dsp:cNvPr id="0" name=""/>
        <dsp:cNvSpPr/>
      </dsp:nvSpPr>
      <dsp:spPr>
        <a:xfrm rot="5400000">
          <a:off x="2347539" y="3813278"/>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996C3-4BE6-4D0E-91FE-8FCB7E7EB184}">
      <dsp:nvSpPr>
        <dsp:cNvPr id="0" name=""/>
        <dsp:cNvSpPr/>
      </dsp:nvSpPr>
      <dsp:spPr>
        <a:xfrm>
          <a:off x="2207887" y="3228964"/>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DM 132/2022</a:t>
          </a:r>
        </a:p>
      </dsp:txBody>
      <dsp:txXfrm>
        <a:off x="2238213" y="3259290"/>
        <a:ext cx="826693" cy="560461"/>
      </dsp:txXfrm>
    </dsp:sp>
    <dsp:sp modelId="{D1BF3D05-57C2-42C3-9F43-AB8B8E77790D}">
      <dsp:nvSpPr>
        <dsp:cNvPr id="0" name=""/>
        <dsp:cNvSpPr/>
      </dsp:nvSpPr>
      <dsp:spPr>
        <a:xfrm>
          <a:off x="3095232" y="3288202"/>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AD11BE98-5F29-4033-970F-98D1ABD2723F}">
      <dsp:nvSpPr>
        <dsp:cNvPr id="0" name=""/>
        <dsp:cNvSpPr/>
      </dsp:nvSpPr>
      <dsp:spPr>
        <a:xfrm rot="5400000">
          <a:off x="3083243" y="4510993"/>
          <a:ext cx="527111" cy="60009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99D91-10E9-4C6E-8E4C-C7FF6ECED4AA}">
      <dsp:nvSpPr>
        <dsp:cNvPr id="0" name=""/>
        <dsp:cNvSpPr/>
      </dsp:nvSpPr>
      <dsp:spPr>
        <a:xfrm>
          <a:off x="2943590" y="3926679"/>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Nota circolare n.2 DFP</a:t>
          </a:r>
        </a:p>
      </dsp:txBody>
      <dsp:txXfrm>
        <a:off x="2973916" y="3957005"/>
        <a:ext cx="826693" cy="560461"/>
      </dsp:txXfrm>
    </dsp:sp>
    <dsp:sp modelId="{38C82906-7200-4C72-A51E-43C1C13DDFD0}">
      <dsp:nvSpPr>
        <dsp:cNvPr id="0" name=""/>
        <dsp:cNvSpPr/>
      </dsp:nvSpPr>
      <dsp:spPr>
        <a:xfrm>
          <a:off x="3830936" y="3985917"/>
          <a:ext cx="645370" cy="502010"/>
        </a:xfrm>
        <a:prstGeom prst="rect">
          <a:avLst/>
        </a:prstGeom>
        <a:noFill/>
        <a:ln>
          <a:noFill/>
        </a:ln>
        <a:effectLst/>
      </dsp:spPr>
      <dsp:style>
        <a:lnRef idx="0">
          <a:scrgbClr r="0" g="0" b="0"/>
        </a:lnRef>
        <a:fillRef idx="0">
          <a:scrgbClr r="0" g="0" b="0"/>
        </a:fillRef>
        <a:effectRef idx="0">
          <a:scrgbClr r="0" g="0" b="0"/>
        </a:effectRef>
        <a:fontRef idx="minor"/>
      </dsp:style>
    </dsp:sp>
    <dsp:sp modelId="{C126E7A3-6B84-467D-9C72-4593E26AC39D}">
      <dsp:nvSpPr>
        <dsp:cNvPr id="0" name=""/>
        <dsp:cNvSpPr/>
      </dsp:nvSpPr>
      <dsp:spPr>
        <a:xfrm>
          <a:off x="3679294" y="4624394"/>
          <a:ext cx="887345" cy="621113"/>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kern="1200" dirty="0"/>
            <a:t>PNA 22-24</a:t>
          </a:r>
        </a:p>
      </dsp:txBody>
      <dsp:txXfrm>
        <a:off x="3709620" y="4654720"/>
        <a:ext cx="826693" cy="560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5BB7-557D-41F8-B749-5DBADA1FF83C}">
      <dsp:nvSpPr>
        <dsp:cNvPr id="0" name=""/>
        <dsp:cNvSpPr/>
      </dsp:nvSpPr>
      <dsp:spPr>
        <a:xfrm rot="5400000">
          <a:off x="162708" y="1356496"/>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6DCCA-6ACA-4280-A071-70143DB6CB5A}">
      <dsp:nvSpPr>
        <dsp:cNvPr id="0" name=""/>
        <dsp:cNvSpPr/>
      </dsp:nvSpPr>
      <dsp:spPr>
        <a:xfrm>
          <a:off x="899" y="679475"/>
          <a:ext cx="1028131" cy="719658"/>
        </a:xfrm>
        <a:prstGeom prst="roundRect">
          <a:avLst>
            <a:gd name="adj" fmla="val 16670"/>
          </a:avLst>
        </a:prstGeom>
        <a:solidFill>
          <a:schemeClr val="accent5">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PNRR M1C1</a:t>
          </a:r>
        </a:p>
      </dsp:txBody>
      <dsp:txXfrm>
        <a:off x="36036" y="714612"/>
        <a:ext cx="957857" cy="649384"/>
      </dsp:txXfrm>
    </dsp:sp>
    <dsp:sp modelId="{239CC116-1A08-4656-895C-B14D5700999F}">
      <dsp:nvSpPr>
        <dsp:cNvPr id="0" name=""/>
        <dsp:cNvSpPr/>
      </dsp:nvSpPr>
      <dsp:spPr>
        <a:xfrm>
          <a:off x="1029030" y="748111"/>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B162F85F-D715-4481-B876-F94A26D105AF}">
      <dsp:nvSpPr>
        <dsp:cNvPr id="0" name=""/>
        <dsp:cNvSpPr/>
      </dsp:nvSpPr>
      <dsp:spPr>
        <a:xfrm rot="5400000">
          <a:off x="1015139" y="2164910"/>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E0868-BB36-403D-877D-0A8A9EDDC6F1}">
      <dsp:nvSpPr>
        <dsp:cNvPr id="0" name=""/>
        <dsp:cNvSpPr/>
      </dsp:nvSpPr>
      <dsp:spPr>
        <a:xfrm>
          <a:off x="853329" y="1487889"/>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DL.80/2021</a:t>
          </a:r>
        </a:p>
      </dsp:txBody>
      <dsp:txXfrm>
        <a:off x="888466" y="1523026"/>
        <a:ext cx="957857" cy="649384"/>
      </dsp:txXfrm>
    </dsp:sp>
    <dsp:sp modelId="{CB76C051-998F-4970-B135-88556BCB8D30}">
      <dsp:nvSpPr>
        <dsp:cNvPr id="0" name=""/>
        <dsp:cNvSpPr/>
      </dsp:nvSpPr>
      <dsp:spPr>
        <a:xfrm>
          <a:off x="1881460" y="1556525"/>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8857F5C9-CECD-4CF1-8D01-5B60AD36948F}">
      <dsp:nvSpPr>
        <dsp:cNvPr id="0" name=""/>
        <dsp:cNvSpPr/>
      </dsp:nvSpPr>
      <dsp:spPr>
        <a:xfrm rot="5400000">
          <a:off x="1867569" y="2973324"/>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61EE-908E-40F6-9519-1C14AFC6AD0E}">
      <dsp:nvSpPr>
        <dsp:cNvPr id="0" name=""/>
        <dsp:cNvSpPr/>
      </dsp:nvSpPr>
      <dsp:spPr>
        <a:xfrm>
          <a:off x="1705759" y="2296303"/>
          <a:ext cx="1028131" cy="719658"/>
        </a:xfrm>
        <a:prstGeom prst="roundRect">
          <a:avLst>
            <a:gd name="adj" fmla="val 1667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DPR 81/2022</a:t>
          </a:r>
        </a:p>
      </dsp:txBody>
      <dsp:txXfrm>
        <a:off x="1740896" y="2331440"/>
        <a:ext cx="957857" cy="649384"/>
      </dsp:txXfrm>
    </dsp:sp>
    <dsp:sp modelId="{3F682C8B-79C9-4A2B-8514-05681B8287DE}">
      <dsp:nvSpPr>
        <dsp:cNvPr id="0" name=""/>
        <dsp:cNvSpPr/>
      </dsp:nvSpPr>
      <dsp:spPr>
        <a:xfrm>
          <a:off x="2733890" y="2364939"/>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8C9A6724-827B-4B99-BFB1-0FAC3ACDAD8C}">
      <dsp:nvSpPr>
        <dsp:cNvPr id="0" name=""/>
        <dsp:cNvSpPr/>
      </dsp:nvSpPr>
      <dsp:spPr>
        <a:xfrm rot="5400000">
          <a:off x="2719999" y="3781738"/>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996C3-4BE6-4D0E-91FE-8FCB7E7EB184}">
      <dsp:nvSpPr>
        <dsp:cNvPr id="0" name=""/>
        <dsp:cNvSpPr/>
      </dsp:nvSpPr>
      <dsp:spPr>
        <a:xfrm>
          <a:off x="2558189" y="3104717"/>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DM 132/2022</a:t>
          </a:r>
        </a:p>
      </dsp:txBody>
      <dsp:txXfrm>
        <a:off x="2593326" y="3139854"/>
        <a:ext cx="957857" cy="649384"/>
      </dsp:txXfrm>
    </dsp:sp>
    <dsp:sp modelId="{D1BF3D05-57C2-42C3-9F43-AB8B8E77790D}">
      <dsp:nvSpPr>
        <dsp:cNvPr id="0" name=""/>
        <dsp:cNvSpPr/>
      </dsp:nvSpPr>
      <dsp:spPr>
        <a:xfrm>
          <a:off x="3586320" y="3173353"/>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AD11BE98-5F29-4033-970F-98D1ABD2723F}">
      <dsp:nvSpPr>
        <dsp:cNvPr id="0" name=""/>
        <dsp:cNvSpPr/>
      </dsp:nvSpPr>
      <dsp:spPr>
        <a:xfrm rot="5400000">
          <a:off x="3572429" y="4590152"/>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99D91-10E9-4C6E-8E4C-C7FF6ECED4AA}">
      <dsp:nvSpPr>
        <dsp:cNvPr id="0" name=""/>
        <dsp:cNvSpPr/>
      </dsp:nvSpPr>
      <dsp:spPr>
        <a:xfrm>
          <a:off x="3410619" y="3913131"/>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Nota circolare n.2 DFP</a:t>
          </a:r>
        </a:p>
      </dsp:txBody>
      <dsp:txXfrm>
        <a:off x="3445756" y="3948268"/>
        <a:ext cx="957857" cy="649384"/>
      </dsp:txXfrm>
    </dsp:sp>
    <dsp:sp modelId="{38C82906-7200-4C72-A51E-43C1C13DDFD0}">
      <dsp:nvSpPr>
        <dsp:cNvPr id="0" name=""/>
        <dsp:cNvSpPr/>
      </dsp:nvSpPr>
      <dsp:spPr>
        <a:xfrm>
          <a:off x="4438750" y="3981767"/>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C126E7A3-6B84-467D-9C72-4593E26AC39D}">
      <dsp:nvSpPr>
        <dsp:cNvPr id="0" name=""/>
        <dsp:cNvSpPr/>
      </dsp:nvSpPr>
      <dsp:spPr>
        <a:xfrm>
          <a:off x="4263049" y="4721545"/>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PNA 22-24</a:t>
          </a:r>
        </a:p>
      </dsp:txBody>
      <dsp:txXfrm>
        <a:off x="4298186" y="4756682"/>
        <a:ext cx="957857" cy="649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75BB7-557D-41F8-B749-5DBADA1FF83C}">
      <dsp:nvSpPr>
        <dsp:cNvPr id="0" name=""/>
        <dsp:cNvSpPr/>
      </dsp:nvSpPr>
      <dsp:spPr>
        <a:xfrm rot="5400000">
          <a:off x="162708" y="1356496"/>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6DCCA-6ACA-4280-A071-70143DB6CB5A}">
      <dsp:nvSpPr>
        <dsp:cNvPr id="0" name=""/>
        <dsp:cNvSpPr/>
      </dsp:nvSpPr>
      <dsp:spPr>
        <a:xfrm>
          <a:off x="899" y="679475"/>
          <a:ext cx="1028131" cy="719658"/>
        </a:xfrm>
        <a:prstGeom prst="roundRect">
          <a:avLst>
            <a:gd name="adj" fmla="val 16670"/>
          </a:avLst>
        </a:prstGeom>
        <a:solidFill>
          <a:schemeClr val="accent5">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PNRR M1C1</a:t>
          </a:r>
        </a:p>
      </dsp:txBody>
      <dsp:txXfrm>
        <a:off x="36036" y="714612"/>
        <a:ext cx="957857" cy="649384"/>
      </dsp:txXfrm>
    </dsp:sp>
    <dsp:sp modelId="{239CC116-1A08-4656-895C-B14D5700999F}">
      <dsp:nvSpPr>
        <dsp:cNvPr id="0" name=""/>
        <dsp:cNvSpPr/>
      </dsp:nvSpPr>
      <dsp:spPr>
        <a:xfrm>
          <a:off x="1029030" y="748111"/>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B162F85F-D715-4481-B876-F94A26D105AF}">
      <dsp:nvSpPr>
        <dsp:cNvPr id="0" name=""/>
        <dsp:cNvSpPr/>
      </dsp:nvSpPr>
      <dsp:spPr>
        <a:xfrm rot="5400000">
          <a:off x="1015139" y="2164910"/>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E0868-BB36-403D-877D-0A8A9EDDC6F1}">
      <dsp:nvSpPr>
        <dsp:cNvPr id="0" name=""/>
        <dsp:cNvSpPr/>
      </dsp:nvSpPr>
      <dsp:spPr>
        <a:xfrm>
          <a:off x="853329" y="1487889"/>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DL.80/2021</a:t>
          </a:r>
        </a:p>
      </dsp:txBody>
      <dsp:txXfrm>
        <a:off x="888466" y="1523026"/>
        <a:ext cx="957857" cy="649384"/>
      </dsp:txXfrm>
    </dsp:sp>
    <dsp:sp modelId="{CB76C051-998F-4970-B135-88556BCB8D30}">
      <dsp:nvSpPr>
        <dsp:cNvPr id="0" name=""/>
        <dsp:cNvSpPr/>
      </dsp:nvSpPr>
      <dsp:spPr>
        <a:xfrm>
          <a:off x="1881460" y="1556525"/>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8857F5C9-CECD-4CF1-8D01-5B60AD36948F}">
      <dsp:nvSpPr>
        <dsp:cNvPr id="0" name=""/>
        <dsp:cNvSpPr/>
      </dsp:nvSpPr>
      <dsp:spPr>
        <a:xfrm rot="5400000">
          <a:off x="1867569" y="2973324"/>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61EE-908E-40F6-9519-1C14AFC6AD0E}">
      <dsp:nvSpPr>
        <dsp:cNvPr id="0" name=""/>
        <dsp:cNvSpPr/>
      </dsp:nvSpPr>
      <dsp:spPr>
        <a:xfrm>
          <a:off x="1705759" y="2296303"/>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DPR 81/2022</a:t>
          </a:r>
        </a:p>
      </dsp:txBody>
      <dsp:txXfrm>
        <a:off x="1740896" y="2331440"/>
        <a:ext cx="957857" cy="649384"/>
      </dsp:txXfrm>
    </dsp:sp>
    <dsp:sp modelId="{3F682C8B-79C9-4A2B-8514-05681B8287DE}">
      <dsp:nvSpPr>
        <dsp:cNvPr id="0" name=""/>
        <dsp:cNvSpPr/>
      </dsp:nvSpPr>
      <dsp:spPr>
        <a:xfrm>
          <a:off x="2733890" y="2364939"/>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8C9A6724-827B-4B99-BFB1-0FAC3ACDAD8C}">
      <dsp:nvSpPr>
        <dsp:cNvPr id="0" name=""/>
        <dsp:cNvSpPr/>
      </dsp:nvSpPr>
      <dsp:spPr>
        <a:xfrm rot="5400000">
          <a:off x="2719999" y="3781738"/>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996C3-4BE6-4D0E-91FE-8FCB7E7EB184}">
      <dsp:nvSpPr>
        <dsp:cNvPr id="0" name=""/>
        <dsp:cNvSpPr/>
      </dsp:nvSpPr>
      <dsp:spPr>
        <a:xfrm>
          <a:off x="2558189" y="3104717"/>
          <a:ext cx="1028131" cy="719658"/>
        </a:xfrm>
        <a:prstGeom prst="roundRect">
          <a:avLst>
            <a:gd name="adj" fmla="val 1667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DM 132/2022</a:t>
          </a:r>
        </a:p>
      </dsp:txBody>
      <dsp:txXfrm>
        <a:off x="2593326" y="3139854"/>
        <a:ext cx="957857" cy="649384"/>
      </dsp:txXfrm>
    </dsp:sp>
    <dsp:sp modelId="{D1BF3D05-57C2-42C3-9F43-AB8B8E77790D}">
      <dsp:nvSpPr>
        <dsp:cNvPr id="0" name=""/>
        <dsp:cNvSpPr/>
      </dsp:nvSpPr>
      <dsp:spPr>
        <a:xfrm>
          <a:off x="3586320" y="3173353"/>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AD11BE98-5F29-4033-970F-98D1ABD2723F}">
      <dsp:nvSpPr>
        <dsp:cNvPr id="0" name=""/>
        <dsp:cNvSpPr/>
      </dsp:nvSpPr>
      <dsp:spPr>
        <a:xfrm rot="5400000">
          <a:off x="3572429" y="4590152"/>
          <a:ext cx="610742" cy="695309"/>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999D91-10E9-4C6E-8E4C-C7FF6ECED4AA}">
      <dsp:nvSpPr>
        <dsp:cNvPr id="0" name=""/>
        <dsp:cNvSpPr/>
      </dsp:nvSpPr>
      <dsp:spPr>
        <a:xfrm>
          <a:off x="3410619" y="3913131"/>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Nota circolare n.2 DFP</a:t>
          </a:r>
        </a:p>
      </dsp:txBody>
      <dsp:txXfrm>
        <a:off x="3445756" y="3948268"/>
        <a:ext cx="957857" cy="649384"/>
      </dsp:txXfrm>
    </dsp:sp>
    <dsp:sp modelId="{38C82906-7200-4C72-A51E-43C1C13DDFD0}">
      <dsp:nvSpPr>
        <dsp:cNvPr id="0" name=""/>
        <dsp:cNvSpPr/>
      </dsp:nvSpPr>
      <dsp:spPr>
        <a:xfrm>
          <a:off x="4438750" y="3981767"/>
          <a:ext cx="747764" cy="581659"/>
        </a:xfrm>
        <a:prstGeom prst="rect">
          <a:avLst/>
        </a:prstGeom>
        <a:noFill/>
        <a:ln>
          <a:noFill/>
        </a:ln>
        <a:effectLst/>
      </dsp:spPr>
      <dsp:style>
        <a:lnRef idx="0">
          <a:scrgbClr r="0" g="0" b="0"/>
        </a:lnRef>
        <a:fillRef idx="0">
          <a:scrgbClr r="0" g="0" b="0"/>
        </a:fillRef>
        <a:effectRef idx="0">
          <a:scrgbClr r="0" g="0" b="0"/>
        </a:effectRef>
        <a:fontRef idx="minor"/>
      </dsp:style>
    </dsp:sp>
    <dsp:sp modelId="{C126E7A3-6B84-467D-9C72-4593E26AC39D}">
      <dsp:nvSpPr>
        <dsp:cNvPr id="0" name=""/>
        <dsp:cNvSpPr/>
      </dsp:nvSpPr>
      <dsp:spPr>
        <a:xfrm>
          <a:off x="4263049" y="4721545"/>
          <a:ext cx="1028131" cy="719658"/>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a:t>PNA 22-24</a:t>
          </a:r>
        </a:p>
      </dsp:txBody>
      <dsp:txXfrm>
        <a:off x="4298186" y="4756682"/>
        <a:ext cx="957857" cy="64938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06/07/2023</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1</a:t>
            </a:fld>
            <a:endParaRPr lang="it-IT"/>
          </a:p>
        </p:txBody>
      </p:sp>
    </p:spTree>
    <p:extLst>
      <p:ext uri="{BB962C8B-B14F-4D97-AF65-F5344CB8AC3E}">
        <p14:creationId xmlns:p14="http://schemas.microsoft.com/office/powerpoint/2010/main" val="316259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Ebbene, il fatto che fosse una milestone (o,</a:t>
            </a:r>
            <a:r>
              <a:rPr lang="it-IT" baseline="0" dirty="0"/>
              <a:t> meglio, un target) </a:t>
            </a:r>
            <a:r>
              <a:rPr lang="it-IT" dirty="0"/>
              <a:t>con una scadenza fissata al 30 di giugno del 2021, ha portato il team di esperti dell’allora ministro per la pubblica amministrazione, il prof. Renato Brunetta, a far uscire un</a:t>
            </a:r>
            <a:r>
              <a:rPr lang="it-IT" baseline="0" dirty="0"/>
              <a:t> decreto legge «non maturo» che però potesse stabilire – almeno sul tema della programmazione integrata - un framework di riferimento che tracciasse i confini della nuova disciplina. </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11</a:t>
            </a:fld>
            <a:endParaRPr lang="it-IT"/>
          </a:p>
        </p:txBody>
      </p:sp>
    </p:spTree>
    <p:extLst>
      <p:ext uri="{BB962C8B-B14F-4D97-AF65-F5344CB8AC3E}">
        <p14:creationId xmlns:p14="http://schemas.microsoft.com/office/powerpoint/2010/main" val="168978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titolo del Capo 1 si fa un interessante riferimento al rafforzamento</a:t>
            </a:r>
            <a:r>
              <a:rPr lang="it-IT" baseline="0" dirty="0"/>
              <a:t> della capacità funzionale della PA. Nel dibattito che ha portato alla scrittura della norma si è sottointesa come capacità funzionale all’</a:t>
            </a:r>
            <a:r>
              <a:rPr lang="it-IT" sz="1200" b="0" i="0" kern="1200" dirty="0">
                <a:solidFill>
                  <a:schemeClr val="tx1"/>
                </a:solidFill>
                <a:effectLst/>
                <a:latin typeface="+mn-lt"/>
                <a:ea typeface="+mn-ea"/>
                <a:cs typeface="+mn-cs"/>
              </a:rPr>
              <a:t>attuazione del Piano nazionale di ripresa e resilienza (PNRR)</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12</a:t>
            </a:fld>
            <a:endParaRPr lang="it-IT"/>
          </a:p>
        </p:txBody>
      </p:sp>
    </p:spTree>
    <p:extLst>
      <p:ext uri="{BB962C8B-B14F-4D97-AF65-F5344CB8AC3E}">
        <p14:creationId xmlns:p14="http://schemas.microsoft.com/office/powerpoint/2010/main" val="59051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 decreti legge e conversioni con modifiche (a volte anche sostanziali)</a:t>
            </a:r>
            <a:r>
              <a:rPr lang="it-IT" baseline="0" dirty="0"/>
              <a:t> si contano 20 interventi normativi. E di questi 5 hanno riguardato direttamente il PIAO</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15</a:t>
            </a:fld>
            <a:endParaRPr lang="it-IT"/>
          </a:p>
        </p:txBody>
      </p:sp>
    </p:spTree>
    <p:extLst>
      <p:ext uri="{BB962C8B-B14F-4D97-AF65-F5344CB8AC3E}">
        <p14:creationId xmlns:p14="http://schemas.microsoft.com/office/powerpoint/2010/main" val="145394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16</a:t>
            </a:fld>
            <a:endParaRPr lang="it-IT"/>
          </a:p>
        </p:txBody>
      </p:sp>
    </p:spTree>
    <p:extLst>
      <p:ext uri="{BB962C8B-B14F-4D97-AF65-F5344CB8AC3E}">
        <p14:creationId xmlns:p14="http://schemas.microsoft.com/office/powerpoint/2010/main" val="119991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CDS da parere</a:t>
            </a:r>
            <a:r>
              <a:rPr lang="it-IT" baseline="0" dirty="0"/>
              <a:t> favorevole allo schema di decreto ma con più di un appunto sul metodo,  sul merito e (soprattutto) sulle opportunità che vanno colte </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18</a:t>
            </a:fld>
            <a:endParaRPr lang="it-IT"/>
          </a:p>
        </p:txBody>
      </p:sp>
    </p:spTree>
    <p:extLst>
      <p:ext uri="{BB962C8B-B14F-4D97-AF65-F5344CB8AC3E}">
        <p14:creationId xmlns:p14="http://schemas.microsoft.com/office/powerpoint/2010/main" val="115739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21</a:t>
            </a:fld>
            <a:endParaRPr lang="it-IT"/>
          </a:p>
        </p:txBody>
      </p:sp>
    </p:spTree>
    <p:extLst>
      <p:ext uri="{BB962C8B-B14F-4D97-AF65-F5344CB8AC3E}">
        <p14:creationId xmlns:p14="http://schemas.microsoft.com/office/powerpoint/2010/main" val="374702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22</a:t>
            </a:fld>
            <a:endParaRPr lang="it-IT"/>
          </a:p>
        </p:txBody>
      </p:sp>
    </p:spTree>
    <p:extLst>
      <p:ext uri="{BB962C8B-B14F-4D97-AF65-F5344CB8AC3E}">
        <p14:creationId xmlns:p14="http://schemas.microsoft.com/office/powerpoint/2010/main" val="317382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23</a:t>
            </a:fld>
            <a:endParaRPr lang="it-IT"/>
          </a:p>
        </p:txBody>
      </p:sp>
    </p:spTree>
    <p:extLst>
      <p:ext uri="{BB962C8B-B14F-4D97-AF65-F5344CB8AC3E}">
        <p14:creationId xmlns:p14="http://schemas.microsoft.com/office/powerpoint/2010/main" val="165515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24</a:t>
            </a:fld>
            <a:endParaRPr lang="it-IT"/>
          </a:p>
        </p:txBody>
      </p:sp>
    </p:spTree>
    <p:extLst>
      <p:ext uri="{BB962C8B-B14F-4D97-AF65-F5344CB8AC3E}">
        <p14:creationId xmlns:p14="http://schemas.microsoft.com/office/powerpoint/2010/main" val="354158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25</a:t>
            </a:fld>
            <a:endParaRPr lang="it-IT"/>
          </a:p>
        </p:txBody>
      </p:sp>
    </p:spTree>
    <p:extLst>
      <p:ext uri="{BB962C8B-B14F-4D97-AF65-F5344CB8AC3E}">
        <p14:creationId xmlns:p14="http://schemas.microsoft.com/office/powerpoint/2010/main" val="208528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b="1" dirty="0" smtClean="0"/>
              <a:t>Quando </a:t>
            </a:r>
            <a:r>
              <a:rPr lang="it-IT" b="1" dirty="0"/>
              <a:t>mi è stato chiesto di trattare quest’argomento – ormai, molto discusso in moltissimi eventi e consessi più o meno autorevoli – ho pensato che potesse essere «più interessante» presentarvi il «dietro le quinte» del  PIAO. Parleremo di come si è arrivati alla normativa e alla regolazione PIAO, cosa contiene il documento, dell’integrazione a geometria variabile e dell’attenzione al </a:t>
            </a:r>
            <a:r>
              <a:rPr lang="it-IT" sz="1800" b="1" dirty="0">
                <a:solidFill>
                  <a:srgbClr val="FF0000"/>
                </a:solidFill>
              </a:rPr>
              <a:t>valore pubblico </a:t>
            </a:r>
            <a:r>
              <a:rPr lang="it-IT" b="1" dirty="0"/>
              <a:t>(visto, talvolta, come </a:t>
            </a:r>
            <a:r>
              <a:rPr lang="it-IT" b="1" dirty="0">
                <a:solidFill>
                  <a:srgbClr val="FF0000"/>
                </a:solidFill>
              </a:rPr>
              <a:t>impatto degli impatti</a:t>
            </a:r>
            <a:r>
              <a:rPr lang="it-IT" b="1" dirty="0"/>
              <a:t> e talvolta come </a:t>
            </a:r>
            <a:r>
              <a:rPr lang="it-IT" b="1" i="1" dirty="0">
                <a:solidFill>
                  <a:srgbClr val="FF0000"/>
                </a:solidFill>
              </a:rPr>
              <a:t>performance</a:t>
            </a:r>
            <a:r>
              <a:rPr lang="it-IT" b="1" dirty="0">
                <a:solidFill>
                  <a:srgbClr val="FF0000"/>
                </a:solidFill>
              </a:rPr>
              <a:t> delle </a:t>
            </a:r>
            <a:r>
              <a:rPr lang="it-IT" b="1" i="1" dirty="0">
                <a:solidFill>
                  <a:srgbClr val="FF0000"/>
                </a:solidFill>
              </a:rPr>
              <a:t>performances</a:t>
            </a:r>
            <a:r>
              <a:rPr lang="it-IT" b="1" dirty="0"/>
              <a:t>). Vedremo che «i</a:t>
            </a:r>
            <a:r>
              <a:rPr lang="it-IT" dirty="0"/>
              <a:t>ntegrazione»</a:t>
            </a:r>
            <a:r>
              <a:rPr lang="it-IT" baseline="0" dirty="0"/>
              <a:t> non vuol dire «interconnessione» e che le varie anime del PIAO sono chiamate a cooperare per un fine (o per un bene) comune.</a:t>
            </a:r>
            <a:endParaRPr lang="it-IT"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a:t>
            </a:fld>
            <a:endParaRPr lang="it-IT"/>
          </a:p>
        </p:txBody>
      </p:sp>
    </p:spTree>
    <p:extLst>
      <p:ext uri="{BB962C8B-B14F-4D97-AF65-F5344CB8AC3E}">
        <p14:creationId xmlns:p14="http://schemas.microsoft.com/office/powerpoint/2010/main" val="237402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decreto ministeriale che definisce i </a:t>
            </a:r>
            <a:r>
              <a:rPr lang="it-IT" b="1" dirty="0"/>
              <a:t>contenuti</a:t>
            </a:r>
            <a:r>
              <a:rPr lang="it-IT" dirty="0"/>
              <a:t> e lo </a:t>
            </a:r>
            <a:r>
              <a:rPr lang="it-IT" b="1" dirty="0"/>
              <a:t>schema tipo </a:t>
            </a:r>
            <a:r>
              <a:rPr lang="it-IT" dirty="0"/>
              <a:t>del </a:t>
            </a:r>
            <a:r>
              <a:rPr lang="it-IT" dirty="0" err="1"/>
              <a:t>Piao</a:t>
            </a:r>
            <a:r>
              <a:rPr lang="it-IT" dirty="0"/>
              <a:t>, nonché le </a:t>
            </a:r>
            <a:r>
              <a:rPr lang="it-IT" b="1" dirty="0"/>
              <a:t>modalità semplificate per gli enti con meno di 50 dipendenti</a:t>
            </a:r>
            <a:r>
              <a:rPr lang="it-IT" dirty="0"/>
              <a:t>.</a:t>
            </a:r>
            <a:endParaRPr lang="it-IT" sz="800" b="1"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26</a:t>
            </a:fld>
            <a:endParaRPr lang="it-IT"/>
          </a:p>
        </p:txBody>
      </p:sp>
    </p:spTree>
    <p:extLst>
      <p:ext uri="{BB962C8B-B14F-4D97-AF65-F5344CB8AC3E}">
        <p14:creationId xmlns:p14="http://schemas.microsoft.com/office/powerpoint/2010/main" val="346271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27</a:t>
            </a:fld>
            <a:endParaRPr lang="it-IT"/>
          </a:p>
        </p:txBody>
      </p:sp>
    </p:spTree>
    <p:extLst>
      <p:ext uri="{BB962C8B-B14F-4D97-AF65-F5344CB8AC3E}">
        <p14:creationId xmlns:p14="http://schemas.microsoft.com/office/powerpoint/2010/main" val="2797550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dirty="0"/>
              <a:t>Andando a stringere, il PIAO è lo strumento tramite cui </a:t>
            </a:r>
            <a:r>
              <a:rPr lang="it-IT" b="1" dirty="0"/>
              <a:t>programmare in modo integrato le performance </a:t>
            </a:r>
            <a:r>
              <a:rPr lang="it-IT" dirty="0"/>
              <a:t>attese e le misure di </a:t>
            </a:r>
            <a:r>
              <a:rPr lang="it-IT" b="1" dirty="0"/>
              <a:t>gestione dei rischi corruttivi</a:t>
            </a:r>
            <a:r>
              <a:rPr lang="it-IT" dirty="0"/>
              <a:t>, a partire dalla </a:t>
            </a:r>
            <a:r>
              <a:rPr lang="it-IT" b="1" dirty="0"/>
              <a:t>cura della salute organizzativa e professionale </a:t>
            </a:r>
            <a:r>
              <a:rPr lang="it-IT" dirty="0"/>
              <a:t>dell’ente, in modo </a:t>
            </a:r>
            <a:r>
              <a:rPr lang="it-IT" b="1" dirty="0"/>
              <a:t>funzionale alle strategie di creazione e protezione del Valore Pubblico</a:t>
            </a:r>
            <a:r>
              <a:rPr lang="it-IT" dirty="0"/>
              <a:t>.</a:t>
            </a:r>
          </a:p>
        </p:txBody>
      </p:sp>
      <p:sp>
        <p:nvSpPr>
          <p:cNvPr id="4" name="Segnaposto numero diapositiva 3"/>
          <p:cNvSpPr>
            <a:spLocks noGrp="1"/>
          </p:cNvSpPr>
          <p:nvPr>
            <p:ph type="sldNum" sz="quarter" idx="5"/>
          </p:nvPr>
        </p:nvSpPr>
        <p:spPr/>
        <p:txBody>
          <a:bodyPr/>
          <a:lstStyle/>
          <a:p>
            <a:fld id="{5D3CC912-817C-4907-BFD3-EE530B5D321D}" type="slidenum">
              <a:rPr lang="it-IT" smtClean="0"/>
              <a:t>28</a:t>
            </a:fld>
            <a:endParaRPr lang="it-IT"/>
          </a:p>
        </p:txBody>
      </p:sp>
    </p:spTree>
    <p:extLst>
      <p:ext uri="{BB962C8B-B14F-4D97-AF65-F5344CB8AC3E}">
        <p14:creationId xmlns:p14="http://schemas.microsoft.com/office/powerpoint/2010/main" val="344648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29</a:t>
            </a:fld>
            <a:endParaRPr lang="it-IT"/>
          </a:p>
        </p:txBody>
      </p:sp>
    </p:spTree>
    <p:extLst>
      <p:ext uri="{BB962C8B-B14F-4D97-AF65-F5344CB8AC3E}">
        <p14:creationId xmlns:p14="http://schemas.microsoft.com/office/powerpoint/2010/main" val="2250609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30</a:t>
            </a:fld>
            <a:endParaRPr lang="it-IT"/>
          </a:p>
        </p:txBody>
      </p:sp>
    </p:spTree>
    <p:extLst>
      <p:ext uri="{BB962C8B-B14F-4D97-AF65-F5344CB8AC3E}">
        <p14:creationId xmlns:p14="http://schemas.microsoft.com/office/powerpoint/2010/main" val="3502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31</a:t>
            </a:fld>
            <a:endParaRPr lang="it-IT"/>
          </a:p>
        </p:txBody>
      </p:sp>
    </p:spTree>
    <p:extLst>
      <p:ext uri="{BB962C8B-B14F-4D97-AF65-F5344CB8AC3E}">
        <p14:creationId xmlns:p14="http://schemas.microsoft.com/office/powerpoint/2010/main" val="379604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32</a:t>
            </a:fld>
            <a:endParaRPr lang="it-IT"/>
          </a:p>
        </p:txBody>
      </p:sp>
    </p:spTree>
    <p:extLst>
      <p:ext uri="{BB962C8B-B14F-4D97-AF65-F5344CB8AC3E}">
        <p14:creationId xmlns:p14="http://schemas.microsoft.com/office/powerpoint/2010/main" val="7441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33</a:t>
            </a:fld>
            <a:endParaRPr lang="it-IT"/>
          </a:p>
        </p:txBody>
      </p:sp>
    </p:spTree>
    <p:extLst>
      <p:ext uri="{BB962C8B-B14F-4D97-AF65-F5344CB8AC3E}">
        <p14:creationId xmlns:p14="http://schemas.microsoft.com/office/powerpoint/2010/main" val="2858264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34</a:t>
            </a:fld>
            <a:endParaRPr lang="it-IT"/>
          </a:p>
        </p:txBody>
      </p:sp>
    </p:spTree>
    <p:extLst>
      <p:ext uri="{BB962C8B-B14F-4D97-AF65-F5344CB8AC3E}">
        <p14:creationId xmlns:p14="http://schemas.microsoft.com/office/powerpoint/2010/main" val="4034107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35</a:t>
            </a:fld>
            <a:endParaRPr lang="it-IT"/>
          </a:p>
        </p:txBody>
      </p:sp>
    </p:spTree>
    <p:extLst>
      <p:ext uri="{BB962C8B-B14F-4D97-AF65-F5344CB8AC3E}">
        <p14:creationId xmlns:p14="http://schemas.microsoft.com/office/powerpoint/2010/main" val="289679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Grandi riforme, partite in ritardo rispetto al motivo che le ha rese necessarie, disposte e assorbite dalle istituzione in tempi «biblici», spesso già vecchie rispetto allo stato del mondo che si sono trovate di fronte.</a:t>
            </a:r>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3</a:t>
            </a:fld>
            <a:endParaRPr lang="it-IT"/>
          </a:p>
        </p:txBody>
      </p:sp>
    </p:spTree>
    <p:extLst>
      <p:ext uri="{BB962C8B-B14F-4D97-AF65-F5344CB8AC3E}">
        <p14:creationId xmlns:p14="http://schemas.microsoft.com/office/powerpoint/2010/main" val="176617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36</a:t>
            </a:fld>
            <a:endParaRPr lang="it-IT"/>
          </a:p>
        </p:txBody>
      </p:sp>
    </p:spTree>
    <p:extLst>
      <p:ext uri="{BB962C8B-B14F-4D97-AF65-F5344CB8AC3E}">
        <p14:creationId xmlns:p14="http://schemas.microsoft.com/office/powerpoint/2010/main" val="1694118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45</a:t>
            </a:fld>
            <a:endParaRPr lang="it-IT"/>
          </a:p>
        </p:txBody>
      </p:sp>
    </p:spTree>
    <p:extLst>
      <p:ext uri="{BB962C8B-B14F-4D97-AF65-F5344CB8AC3E}">
        <p14:creationId xmlns:p14="http://schemas.microsoft.com/office/powerpoint/2010/main" val="4049448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1" dirty="0"/>
              <a:t>ARCONET,  </a:t>
            </a:r>
            <a:r>
              <a:rPr lang="it-IT" sz="1200" b="1" dirty="0">
                <a:solidFill>
                  <a:srgbClr val="FF0000"/>
                </a:solidFill>
              </a:rPr>
              <a:t>Commissione per l’armonizzazione degli enti territoriali </a:t>
            </a:r>
            <a:r>
              <a:rPr lang="it-IT" sz="1200" dirty="0"/>
              <a:t>con il compito di promuovere l’armonizzazione dei sistemi contabili e degli schemi di bilancio degli enti territoriali e dei loro organismi e enti strumentali, esclusi gli enti coinvolti nella gestione della spesa sanitaria finanziata con le risorse destinate al SSN</a:t>
            </a:r>
            <a:endParaRPr lang="it-IT" dirty="0"/>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53</a:t>
            </a:fld>
            <a:endParaRPr lang="it-IT"/>
          </a:p>
        </p:txBody>
      </p:sp>
    </p:spTree>
    <p:extLst>
      <p:ext uri="{BB962C8B-B14F-4D97-AF65-F5344CB8AC3E}">
        <p14:creationId xmlns:p14="http://schemas.microsoft.com/office/powerpoint/2010/main" val="232424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100" b="1" dirty="0"/>
              <a:t>ARCONET,  </a:t>
            </a:r>
            <a:r>
              <a:rPr lang="it-IT" sz="1200" b="1" dirty="0">
                <a:solidFill>
                  <a:srgbClr val="FF0000"/>
                </a:solidFill>
              </a:rPr>
              <a:t>Commissione per l’armonizzazione degli enti territoriali </a:t>
            </a:r>
            <a:r>
              <a:rPr lang="it-IT" sz="1200" dirty="0"/>
              <a:t>con il compito di promuovere l’armonizzazione dei sistemi contabili e degli schemi di bilancio degli enti territoriali e dei loro organismi e enti strumentali, esclusi gli enti coinvolti nella gestione della spesa sanitaria finanziata con le risorse destinate al SSN</a:t>
            </a:r>
            <a:endParaRPr lang="it-IT" dirty="0"/>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54</a:t>
            </a:fld>
            <a:endParaRPr lang="it-IT"/>
          </a:p>
        </p:txBody>
      </p:sp>
    </p:spTree>
    <p:extLst>
      <p:ext uri="{BB962C8B-B14F-4D97-AF65-F5344CB8AC3E}">
        <p14:creationId xmlns:p14="http://schemas.microsoft.com/office/powerpoint/2010/main" val="1170870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55</a:t>
            </a:fld>
            <a:endParaRPr lang="it-IT"/>
          </a:p>
        </p:txBody>
      </p:sp>
    </p:spTree>
    <p:extLst>
      <p:ext uri="{BB962C8B-B14F-4D97-AF65-F5344CB8AC3E}">
        <p14:creationId xmlns:p14="http://schemas.microsoft.com/office/powerpoint/2010/main" val="2137158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47958">
              <a:defRPr/>
            </a:pPr>
            <a:r>
              <a:rPr lang="it-IT" dirty="0"/>
              <a:t>Facciamo un classico esempio, per chiarire meglio di cosa stiamo parlando. </a:t>
            </a:r>
            <a:r>
              <a:rPr lang="it-IT" b="1" dirty="0">
                <a:solidFill>
                  <a:schemeClr val="accent1">
                    <a:lumMod val="75000"/>
                  </a:schemeClr>
                </a:solidFill>
                <a:latin typeface="Arial Rounded MT Bold" panose="020F0704030504030204" pitchFamily="34" charset="0"/>
                <a:cs typeface="Helvetica" panose="020B0604020202020204" pitchFamily="34" charset="0"/>
              </a:rPr>
              <a:t>In un Comune di 5.000 abitanti i dipendenti raggiungono il 100% degli obiettivi individuali e organizzativi. Uno su tutti:  «creare un nuovo campo di calcio ogni anno del mandato del sindaco».</a:t>
            </a:r>
          </a:p>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57</a:t>
            </a:fld>
            <a:endParaRPr lang="it-IT"/>
          </a:p>
        </p:txBody>
      </p:sp>
    </p:spTree>
    <p:extLst>
      <p:ext uri="{BB962C8B-B14F-4D97-AF65-F5344CB8AC3E}">
        <p14:creationId xmlns:p14="http://schemas.microsoft.com/office/powerpoint/2010/main" val="3106981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solidFill>
                  <a:schemeClr val="accent1">
                    <a:lumMod val="75000"/>
                  </a:schemeClr>
                </a:solidFill>
                <a:latin typeface="Arial Rounded MT Bold" panose="020F0704030504030204" pitchFamily="34" charset="0"/>
                <a:cs typeface="Helvetica" panose="020B0604020202020204" pitchFamily="34" charset="0"/>
              </a:rPr>
              <a:t>La sfida è anche quella dell’equità intergenerazionale. Il</a:t>
            </a:r>
            <a:r>
              <a:rPr lang="it-IT" baseline="0" dirty="0" smtClean="0">
                <a:solidFill>
                  <a:schemeClr val="accent1">
                    <a:lumMod val="75000"/>
                  </a:schemeClr>
                </a:solidFill>
                <a:latin typeface="Arial Rounded MT Bold" panose="020F0704030504030204" pitchFamily="34" charset="0"/>
                <a:cs typeface="Helvetica" panose="020B0604020202020204" pitchFamily="34" charset="0"/>
              </a:rPr>
              <a:t> VP non è un concetto assoluto: momento storico e contesto sono determinanti. </a:t>
            </a:r>
            <a:endParaRPr lang="it-IT" dirty="0">
              <a:solidFill>
                <a:schemeClr val="accent1">
                  <a:lumMod val="60000"/>
                  <a:lumOff val="40000"/>
                </a:schemeClr>
              </a:solidFill>
              <a:latin typeface="Arial Rounded MT Bold" panose="020F0704030504030204" pitchFamily="34" charset="0"/>
              <a:cs typeface="Helvetica" panose="020B0604020202020204" pitchFamily="34" charset="0"/>
            </a:endParaRPr>
          </a:p>
          <a:p>
            <a:pPr defTabSz="947958">
              <a:defRPr/>
            </a:pPr>
            <a:endParaRPr lang="it-IT" b="1" dirty="0">
              <a:solidFill>
                <a:schemeClr val="accent1">
                  <a:lumMod val="60000"/>
                  <a:lumOff val="40000"/>
                </a:schemeClr>
              </a:solidFill>
              <a:latin typeface="Arial Rounded MT Bold" panose="020F0704030504030204" pitchFamily="34" charset="0"/>
              <a:cs typeface="Helvetica"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58</a:t>
            </a:fld>
            <a:endParaRPr lang="it-IT"/>
          </a:p>
        </p:txBody>
      </p:sp>
    </p:spTree>
    <p:extLst>
      <p:ext uri="{BB962C8B-B14F-4D97-AF65-F5344CB8AC3E}">
        <p14:creationId xmlns:p14="http://schemas.microsoft.com/office/powerpoint/2010/main" val="1053410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65</a:t>
            </a:fld>
            <a:endParaRPr lang="it-IT"/>
          </a:p>
        </p:txBody>
      </p:sp>
    </p:spTree>
    <p:extLst>
      <p:ext uri="{BB962C8B-B14F-4D97-AF65-F5344CB8AC3E}">
        <p14:creationId xmlns:p14="http://schemas.microsoft.com/office/powerpoint/2010/main" val="270129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66</a:t>
            </a:fld>
            <a:endParaRPr lang="it-IT"/>
          </a:p>
        </p:txBody>
      </p:sp>
    </p:spTree>
    <p:extLst>
      <p:ext uri="{BB962C8B-B14F-4D97-AF65-F5344CB8AC3E}">
        <p14:creationId xmlns:p14="http://schemas.microsoft.com/office/powerpoint/2010/main" val="2943535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67</a:t>
            </a:fld>
            <a:endParaRPr lang="it-IT"/>
          </a:p>
        </p:txBody>
      </p:sp>
    </p:spTree>
    <p:extLst>
      <p:ext uri="{BB962C8B-B14F-4D97-AF65-F5344CB8AC3E}">
        <p14:creationId xmlns:p14="http://schemas.microsoft.com/office/powerpoint/2010/main" val="362573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r>
              <a:rPr lang="it-IT" sz="1200" dirty="0"/>
              <a:t>In Italia si è sempre pensato che si  sarebbe potuto innovare con norme e decreti, con  delle scadenze imposte dall’alto e ad invarianza di bilancio. Il PIAO punta alla  </a:t>
            </a:r>
            <a:r>
              <a:rPr lang="it-IT" sz="1600" dirty="0"/>
              <a:t>programmazione integrata e orientata alla creazione e alla protezione del valore pubblico </a:t>
            </a:r>
            <a:r>
              <a:rPr lang="it-IT" sz="1200" dirty="0"/>
              <a:t>ed è un’occasione per consentire a tutte le amministrazioni di cambiare/innovare, ognuna al ritmo del proprio battito.</a:t>
            </a:r>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4</a:t>
            </a:fld>
            <a:endParaRPr lang="it-IT"/>
          </a:p>
        </p:txBody>
      </p:sp>
    </p:spTree>
    <p:extLst>
      <p:ext uri="{BB962C8B-B14F-4D97-AF65-F5344CB8AC3E}">
        <p14:creationId xmlns:p14="http://schemas.microsoft.com/office/powerpoint/2010/main" val="2278979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68</a:t>
            </a:fld>
            <a:endParaRPr lang="it-IT"/>
          </a:p>
        </p:txBody>
      </p:sp>
    </p:spTree>
    <p:extLst>
      <p:ext uri="{BB962C8B-B14F-4D97-AF65-F5344CB8AC3E}">
        <p14:creationId xmlns:p14="http://schemas.microsoft.com/office/powerpoint/2010/main" val="2074701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69</a:t>
            </a:fld>
            <a:endParaRPr lang="it-IT"/>
          </a:p>
        </p:txBody>
      </p:sp>
    </p:spTree>
    <p:extLst>
      <p:ext uri="{BB962C8B-B14F-4D97-AF65-F5344CB8AC3E}">
        <p14:creationId xmlns:p14="http://schemas.microsoft.com/office/powerpoint/2010/main" val="1551354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70</a:t>
            </a:fld>
            <a:endParaRPr lang="it-IT"/>
          </a:p>
        </p:txBody>
      </p:sp>
    </p:spTree>
    <p:extLst>
      <p:ext uri="{BB962C8B-B14F-4D97-AF65-F5344CB8AC3E}">
        <p14:creationId xmlns:p14="http://schemas.microsoft.com/office/powerpoint/2010/main" val="2194551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71</a:t>
            </a:fld>
            <a:endParaRPr lang="it-IT"/>
          </a:p>
        </p:txBody>
      </p:sp>
    </p:spTree>
    <p:extLst>
      <p:ext uri="{BB962C8B-B14F-4D97-AF65-F5344CB8AC3E}">
        <p14:creationId xmlns:p14="http://schemas.microsoft.com/office/powerpoint/2010/main" val="1684752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72</a:t>
            </a:fld>
            <a:endParaRPr lang="it-IT"/>
          </a:p>
        </p:txBody>
      </p:sp>
    </p:spTree>
    <p:extLst>
      <p:ext uri="{BB962C8B-B14F-4D97-AF65-F5344CB8AC3E}">
        <p14:creationId xmlns:p14="http://schemas.microsoft.com/office/powerpoint/2010/main" val="4258671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73</a:t>
            </a:fld>
            <a:endParaRPr lang="it-IT"/>
          </a:p>
        </p:txBody>
      </p:sp>
    </p:spTree>
    <p:extLst>
      <p:ext uri="{BB962C8B-B14F-4D97-AF65-F5344CB8AC3E}">
        <p14:creationId xmlns:p14="http://schemas.microsoft.com/office/powerpoint/2010/main" val="75753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74</a:t>
            </a:fld>
            <a:endParaRPr lang="it-IT"/>
          </a:p>
        </p:txBody>
      </p:sp>
    </p:spTree>
    <p:extLst>
      <p:ext uri="{BB962C8B-B14F-4D97-AF65-F5344CB8AC3E}">
        <p14:creationId xmlns:p14="http://schemas.microsoft.com/office/powerpoint/2010/main" val="3374920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75</a:t>
            </a:fld>
            <a:endParaRPr lang="it-IT"/>
          </a:p>
        </p:txBody>
      </p:sp>
    </p:spTree>
    <p:extLst>
      <p:ext uri="{BB962C8B-B14F-4D97-AF65-F5344CB8AC3E}">
        <p14:creationId xmlns:p14="http://schemas.microsoft.com/office/powerpoint/2010/main" val="1042889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76</a:t>
            </a:fld>
            <a:endParaRPr lang="it-IT"/>
          </a:p>
        </p:txBody>
      </p:sp>
    </p:spTree>
    <p:extLst>
      <p:ext uri="{BB962C8B-B14F-4D97-AF65-F5344CB8AC3E}">
        <p14:creationId xmlns:p14="http://schemas.microsoft.com/office/powerpoint/2010/main" val="4144495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78</a:t>
            </a:fld>
            <a:endParaRPr lang="it-IT"/>
          </a:p>
        </p:txBody>
      </p:sp>
    </p:spTree>
    <p:extLst>
      <p:ext uri="{BB962C8B-B14F-4D97-AF65-F5344CB8AC3E}">
        <p14:creationId xmlns:p14="http://schemas.microsoft.com/office/powerpoint/2010/main" val="7642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5</a:t>
            </a:fld>
            <a:endParaRPr lang="it-IT"/>
          </a:p>
        </p:txBody>
      </p:sp>
    </p:spTree>
    <p:extLst>
      <p:ext uri="{BB962C8B-B14F-4D97-AF65-F5344CB8AC3E}">
        <p14:creationId xmlns:p14="http://schemas.microsoft.com/office/powerpoint/2010/main" val="1879768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79</a:t>
            </a:fld>
            <a:endParaRPr lang="it-IT"/>
          </a:p>
        </p:txBody>
      </p:sp>
    </p:spTree>
    <p:extLst>
      <p:ext uri="{BB962C8B-B14F-4D97-AF65-F5344CB8AC3E}">
        <p14:creationId xmlns:p14="http://schemas.microsoft.com/office/powerpoint/2010/main" val="1732562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0" dirty="0">
                <a:effectLst/>
                <a:latin typeface="Roboto" panose="02000000000000000000" pitchFamily="2" charset="0"/>
                <a:ea typeface="Times New Roman" panose="02020603050405020304" pitchFamily="18" charset="0"/>
                <a:cs typeface="Times New Roman" panose="02020603050405020304" pitchFamily="18" charset="0"/>
              </a:rPr>
              <a:t>Nel primo caso (in senso stretto) le diverse azioni poste in essere, vengono a sommate in un'unica misura (risultante) di impatto che permette di capire se si è generato o meno valore pubblico. pubblico Nel secondo caso invece stiamo parlando di una performance della performance perché si realizza nel miglioramento della salute delle risorse interne. Lo potremmo chiamare il contributo di tutti i contributi (individuali ed organizzativi) o, anche il risultato dei risultati. La sostanza non cambia.</a:t>
            </a:r>
          </a:p>
          <a:p>
            <a:pPr>
              <a:lnSpc>
                <a:spcPct val="107000"/>
              </a:lnSpc>
              <a:spcAft>
                <a:spcPts val="800"/>
              </a:spcAft>
            </a:pPr>
            <a:r>
              <a:rPr lang="it-IT" sz="1800" kern="0" dirty="0">
                <a:effectLst/>
                <a:latin typeface="Roboto" panose="02000000000000000000" pitchFamily="2" charset="0"/>
                <a:ea typeface="Times New Roman" panose="02020603050405020304" pitchFamily="18" charset="0"/>
                <a:cs typeface="Times New Roman" panose="02020603050405020304" pitchFamily="18" charset="0"/>
              </a:rPr>
              <a:t>Si tratta comunque del miglioramento della performance in termini quindi sia di efficienza che di efficacia in modo funzionale al miglioramento degli impatti.</a:t>
            </a:r>
            <a:endParaRPr lang="it-IT" dirty="0"/>
          </a:p>
        </p:txBody>
      </p:sp>
      <p:sp>
        <p:nvSpPr>
          <p:cNvPr id="4" name="Segnaposto numero diapositiva 3"/>
          <p:cNvSpPr>
            <a:spLocks noGrp="1"/>
          </p:cNvSpPr>
          <p:nvPr>
            <p:ph type="sldNum" sz="quarter" idx="5"/>
          </p:nvPr>
        </p:nvSpPr>
        <p:spPr/>
        <p:txBody>
          <a:bodyPr/>
          <a:lstStyle/>
          <a:p>
            <a:pPr>
              <a:defRPr/>
            </a:pPr>
            <a:fld id="{CBCC88B1-B8D8-4C1C-A8D1-841456FDA5EB}" type="slidenum">
              <a:rPr lang="it-IT" smtClean="0"/>
              <a:pPr>
                <a:defRPr/>
              </a:pPr>
              <a:t>80</a:t>
            </a:fld>
            <a:endParaRPr lang="it-IT"/>
          </a:p>
        </p:txBody>
      </p:sp>
    </p:spTree>
    <p:extLst>
      <p:ext uri="{BB962C8B-B14F-4D97-AF65-F5344CB8AC3E}">
        <p14:creationId xmlns:p14="http://schemas.microsoft.com/office/powerpoint/2010/main" val="1320344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81</a:t>
            </a:fld>
            <a:endParaRPr lang="it-IT"/>
          </a:p>
        </p:txBody>
      </p:sp>
    </p:spTree>
    <p:extLst>
      <p:ext uri="{BB962C8B-B14F-4D97-AF65-F5344CB8AC3E}">
        <p14:creationId xmlns:p14="http://schemas.microsoft.com/office/powerpoint/2010/main" val="3253640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3CC912-817C-4907-BFD3-EE530B5D321D}" type="slidenum">
              <a:rPr lang="it-IT" smtClean="0"/>
              <a:t>82</a:t>
            </a:fld>
            <a:endParaRPr lang="it-IT"/>
          </a:p>
        </p:txBody>
      </p:sp>
    </p:spTree>
    <p:extLst>
      <p:ext uri="{BB962C8B-B14F-4D97-AF65-F5344CB8AC3E}">
        <p14:creationId xmlns:p14="http://schemas.microsoft.com/office/powerpoint/2010/main" val="1203726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83</a:t>
            </a:fld>
            <a:endParaRPr lang="it-IT"/>
          </a:p>
        </p:txBody>
      </p:sp>
    </p:spTree>
    <p:extLst>
      <p:ext uri="{BB962C8B-B14F-4D97-AF65-F5344CB8AC3E}">
        <p14:creationId xmlns:p14="http://schemas.microsoft.com/office/powerpoint/2010/main" val="1371846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D3CC912-817C-4907-BFD3-EE530B5D321D}" type="slidenum">
              <a:rPr lang="it-IT" smtClean="0"/>
              <a:t>84</a:t>
            </a:fld>
            <a:endParaRPr lang="it-IT"/>
          </a:p>
        </p:txBody>
      </p:sp>
    </p:spTree>
    <p:extLst>
      <p:ext uri="{BB962C8B-B14F-4D97-AF65-F5344CB8AC3E}">
        <p14:creationId xmlns:p14="http://schemas.microsoft.com/office/powerpoint/2010/main" val="329870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Tutto nasce dal Piano nazionale di ripresa e resilienza in risposta allo shock pandemico. E realizzato all’interno del </a:t>
            </a:r>
            <a:r>
              <a:rPr lang="it-IT" b="0" i="0" dirty="0">
                <a:solidFill>
                  <a:srgbClr val="000000"/>
                </a:solidFill>
                <a:effectLst/>
                <a:latin typeface="Titillium Web" panose="00000500000000000000" pitchFamily="2" charset="0"/>
              </a:rPr>
              <a:t>Next Generation EU, un progetto di rilancio economico dedicato agli stati membri.</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6</a:t>
            </a:fld>
            <a:endParaRPr lang="it-IT"/>
          </a:p>
        </p:txBody>
      </p:sp>
    </p:spTree>
    <p:extLst>
      <p:ext uri="{BB962C8B-B14F-4D97-AF65-F5344CB8AC3E}">
        <p14:creationId xmlns:p14="http://schemas.microsoft.com/office/powerpoint/2010/main" val="217026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Quindi non siamo in costanza</a:t>
            </a:r>
            <a:r>
              <a:rPr lang="it-IT" baseline="0" dirty="0"/>
              <a:t> di una riforma a neutralità finanziaria, ma ci sono risorse importanti da mettere a terra e in grado di aiutare il Paese nell’affrontare la transizione (o, meglio, le transizioni). L’Europa ha così voluto evitare, oltra al contagio del virus, il contagio delle crisi economiche e finanziarie (possiamo vedere il PNRR come una specie di vaccino per il sistema paese)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baseline="0" dirty="0"/>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7</a:t>
            </a:fld>
            <a:endParaRPr lang="it-IT"/>
          </a:p>
        </p:txBody>
      </p:sp>
    </p:spTree>
    <p:extLst>
      <p:ext uri="{BB962C8B-B14F-4D97-AF65-F5344CB8AC3E}">
        <p14:creationId xmlns:p14="http://schemas.microsoft.com/office/powerpoint/2010/main" val="37681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dirty="0">
                <a:latin typeface="Helvetica" panose="020B0604020202020204" pitchFamily="34" charset="0"/>
                <a:ea typeface="Calibri" panose="020F0502020204030204" pitchFamily="34" charset="0"/>
                <a:cs typeface="Helvetica" panose="020B0604020202020204" pitchFamily="34" charset="0"/>
              </a:rPr>
              <a:t>ATTENZIONE AL</a:t>
            </a:r>
            <a:r>
              <a:rPr lang="it-IT" sz="1200" baseline="0" dirty="0">
                <a:latin typeface="Helvetica" panose="020B0604020202020204" pitchFamily="34" charset="0"/>
                <a:ea typeface="Calibri" panose="020F0502020204030204" pitchFamily="34" charset="0"/>
                <a:cs typeface="Helvetica" panose="020B0604020202020204" pitchFamily="34" charset="0"/>
              </a:rPr>
              <a:t> CARATTERE DI URGENZA</a:t>
            </a:r>
            <a:r>
              <a:rPr lang="it-IT" sz="1200" dirty="0">
                <a:latin typeface="Helvetica" panose="020B0604020202020204" pitchFamily="34" charset="0"/>
                <a:ea typeface="Calibri" panose="020F0502020204030204" pitchFamily="34" charset="0"/>
                <a:cs typeface="Helvetica" panose="020B0604020202020204" pitchFamily="34" charset="0"/>
              </a:rPr>
              <a:t>: </a:t>
            </a:r>
            <a:r>
              <a:rPr lang="it-IT" sz="1200" dirty="0" err="1">
                <a:latin typeface="Helvetica" panose="020B0604020202020204" pitchFamily="34" charset="0"/>
                <a:ea typeface="Calibri" panose="020F0502020204030204" pitchFamily="34" charset="0"/>
                <a:cs typeface="Helvetica" panose="020B0604020202020204" pitchFamily="34" charset="0"/>
              </a:rPr>
              <a:t>ll</a:t>
            </a:r>
            <a:r>
              <a:rPr lang="it-IT" sz="1200" dirty="0">
                <a:latin typeface="Helvetica" panose="020B0604020202020204" pitchFamily="34" charset="0"/>
                <a:ea typeface="Calibri" panose="020F0502020204030204" pitchFamily="34" charset="0"/>
                <a:cs typeface="Helvetica" panose="020B0604020202020204" pitchFamily="34" charset="0"/>
              </a:rPr>
              <a:t> PNRR impone una rapidità nel raggiungimento degli obiettivi che finanzia. Questo non vuol dire che si debba abbassare la guardia nei confronti della legalità.</a:t>
            </a:r>
            <a:endParaRPr lang="it-IT" sz="1200" i="1" dirty="0">
              <a:solidFill>
                <a:schemeClr val="tx2">
                  <a:lumMod val="60000"/>
                  <a:lumOff val="40000"/>
                </a:schemeClr>
              </a:solidFill>
            </a:endParaRPr>
          </a:p>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8</a:t>
            </a:fld>
            <a:endParaRPr lang="it-IT"/>
          </a:p>
        </p:txBody>
      </p:sp>
    </p:spTree>
    <p:extLst>
      <p:ext uri="{BB962C8B-B14F-4D97-AF65-F5344CB8AC3E}">
        <p14:creationId xmlns:p14="http://schemas.microsoft.com/office/powerpoint/2010/main" val="200170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a:solidFill>
                  <a:srgbClr val="FF0000"/>
                </a:solidFill>
              </a:rPr>
              <a:t>una PA orientata ai risultati… il PNRR ha un meccanismo </a:t>
            </a:r>
            <a:r>
              <a:rPr lang="it-IT" sz="1200" b="1" dirty="0" err="1">
                <a:solidFill>
                  <a:srgbClr val="FF0000"/>
                </a:solidFill>
              </a:rPr>
              <a:t>pay</a:t>
            </a:r>
            <a:r>
              <a:rPr lang="it-IT" sz="1200" b="1" dirty="0">
                <a:solidFill>
                  <a:srgbClr val="FF0000"/>
                </a:solidFill>
              </a:rPr>
              <a:t> for performance. </a:t>
            </a:r>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9</a:t>
            </a:fld>
            <a:endParaRPr lang="it-IT"/>
          </a:p>
        </p:txBody>
      </p:sp>
    </p:spTree>
    <p:extLst>
      <p:ext uri="{BB962C8B-B14F-4D97-AF65-F5344CB8AC3E}">
        <p14:creationId xmlns:p14="http://schemas.microsoft.com/office/powerpoint/2010/main" val="249540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13845" y="4248194"/>
            <a:ext cx="9144000" cy="2436154"/>
          </a:xfrm>
          <a:prstGeom prst="rect">
            <a:avLst/>
          </a:prstGeom>
        </p:spPr>
        <p:txBody>
          <a:bodyPr vert="horz" lIns="91440" tIns="45720" rIns="91440" bIns="45720" rtlCol="0" anchor="ctr">
            <a:normAutofit fontScale="325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endParaRPr lang="it-IT" dirty="0"/>
          </a:p>
          <a:p>
            <a:pPr algn="ctr"/>
            <a:r>
              <a:rPr lang="it-IT" dirty="0"/>
              <a:t> </a:t>
            </a:r>
            <a:r>
              <a:rPr lang="it-IT" sz="14400" b="1" dirty="0"/>
              <a:t>Il Piano Integrato di Attività e Organizzazione (PIAO)</a:t>
            </a:r>
            <a:r>
              <a:rPr lang="it-IT" dirty="0"/>
              <a:t>	</a:t>
            </a:r>
          </a:p>
          <a:p>
            <a:pPr algn="ctr">
              <a:defRPr/>
            </a:pPr>
            <a:endParaRPr lang="en-US" sz="5100" dirty="0"/>
          </a:p>
          <a:p>
            <a:pPr algn="ctr">
              <a:defRPr/>
            </a:pPr>
            <a:r>
              <a:rPr lang="en-US" sz="5100" dirty="0"/>
              <a:t>Gianfranco Becatti, 7 </a:t>
            </a:r>
            <a:r>
              <a:rPr lang="en-US" sz="5100" dirty="0" err="1"/>
              <a:t>luglio</a:t>
            </a:r>
            <a:r>
              <a:rPr lang="en-US" sz="5100" dirty="0"/>
              <a:t> 2023 </a:t>
            </a:r>
          </a:p>
          <a:p>
            <a:pPr algn="ctr">
              <a:defRPr/>
            </a:pPr>
            <a:endParaRPr lang="en-US" dirty="0">
              <a:solidFill>
                <a:schemeClr val="tx1"/>
              </a:solidFill>
              <a:latin typeface="Arial" charset="0"/>
              <a:ea typeface="+mn-ea"/>
              <a:cs typeface="Arial" charset="0"/>
            </a:endParaRPr>
          </a:p>
          <a:p>
            <a:pPr algn="ctr">
              <a:defRPr/>
            </a:pPr>
            <a:r>
              <a:rPr lang="en-US" dirty="0">
                <a:solidFill>
                  <a:schemeClr val="tx1"/>
                </a:solidFill>
                <a:latin typeface="Arial" charset="0"/>
                <a:ea typeface="+mn-ea"/>
                <a:cs typeface="Arial" charset="0"/>
              </a:rPr>
              <a:t>Presidenza del Consiglio dei Ministri – </a:t>
            </a:r>
            <a:r>
              <a:rPr lang="en-US" dirty="0" err="1">
                <a:solidFill>
                  <a:schemeClr val="tx1"/>
                </a:solidFill>
                <a:latin typeface="Arial" charset="0"/>
                <a:ea typeface="+mn-ea"/>
                <a:cs typeface="Arial" charset="0"/>
              </a:rPr>
              <a:t>Dipartmento</a:t>
            </a:r>
            <a:r>
              <a:rPr lang="en-US" dirty="0">
                <a:solidFill>
                  <a:schemeClr val="tx1"/>
                </a:solidFill>
                <a:latin typeface="Arial" charset="0"/>
                <a:ea typeface="+mn-ea"/>
                <a:cs typeface="Arial" charset="0"/>
              </a:rPr>
              <a:t> della </a:t>
            </a:r>
            <a:r>
              <a:rPr lang="en-US" dirty="0" err="1">
                <a:solidFill>
                  <a:schemeClr val="tx1"/>
                </a:solidFill>
                <a:latin typeface="Arial" charset="0"/>
                <a:ea typeface="+mn-ea"/>
                <a:cs typeface="Arial" charset="0"/>
              </a:rPr>
              <a:t>Funzione</a:t>
            </a:r>
            <a:r>
              <a:rPr lang="en-US" dirty="0">
                <a:solidFill>
                  <a:schemeClr val="tx1"/>
                </a:solidFill>
                <a:latin typeface="Arial" charset="0"/>
                <a:ea typeface="+mn-ea"/>
                <a:cs typeface="Arial" charset="0"/>
              </a:rPr>
              <a:t> </a:t>
            </a:r>
            <a:r>
              <a:rPr lang="en-US" dirty="0" err="1">
                <a:solidFill>
                  <a:schemeClr val="tx1"/>
                </a:solidFill>
                <a:latin typeface="Arial" charset="0"/>
                <a:ea typeface="+mn-ea"/>
                <a:cs typeface="Arial" charset="0"/>
              </a:rPr>
              <a:t>Pubblica</a:t>
            </a:r>
            <a:endParaRPr lang="en-US" dirty="0">
              <a:solidFill>
                <a:schemeClr val="tx1"/>
              </a:solidFill>
              <a:latin typeface="Arial" charset="0"/>
              <a:ea typeface="+mn-ea"/>
              <a:cs typeface="Arial" charset="0"/>
            </a:endParaRPr>
          </a:p>
          <a:p>
            <a:pPr algn="ctr">
              <a:defRPr/>
            </a:pPr>
            <a:r>
              <a:rPr lang="en-US" dirty="0">
                <a:solidFill>
                  <a:schemeClr val="tx1"/>
                </a:solidFill>
                <a:latin typeface="Arial" charset="0"/>
                <a:ea typeface="+mn-ea"/>
                <a:cs typeface="Arial" charset="0"/>
              </a:rPr>
              <a:t>g.becatti@governo.it</a:t>
            </a:r>
            <a:endParaRPr lang="it-IT" dirty="0">
              <a:solidFill>
                <a:schemeClr val="tx1"/>
              </a:solidFill>
              <a:latin typeface="Arial" charset="0"/>
              <a:ea typeface="+mn-ea"/>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18"/>
          <a:stretch/>
        </p:blipFill>
        <p:spPr bwMode="auto">
          <a:xfrm>
            <a:off x="7999048" y="78204"/>
            <a:ext cx="1108512" cy="91987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60047" y="78204"/>
            <a:ext cx="1656184" cy="687903"/>
          </a:xfrm>
          <a:prstGeom prst="rect">
            <a:avLst/>
          </a:prstGeom>
        </p:spPr>
      </p:pic>
      <p:pic>
        <p:nvPicPr>
          <p:cNvPr id="1028" name="Picture 4" descr="PIAO: programmare in modo integrato per creare Valore Pubblico —  Emilia-Romagna Smart Working"/>
          <p:cNvPicPr>
            <a:picLocks noChangeAspect="1" noChangeArrowheads="1"/>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24699" b="22809"/>
          <a:stretch/>
        </p:blipFill>
        <p:spPr bwMode="auto">
          <a:xfrm>
            <a:off x="60047" y="1290986"/>
            <a:ext cx="9023225" cy="2664297"/>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6333523" y="3739839"/>
            <a:ext cx="2842445" cy="215444"/>
          </a:xfrm>
          <a:prstGeom prst="rect">
            <a:avLst/>
          </a:prstGeom>
        </p:spPr>
        <p:txBody>
          <a:bodyPr wrap="none">
            <a:spAutoFit/>
          </a:bodyPr>
          <a:lstStyle/>
          <a:p>
            <a:r>
              <a:rPr lang="it-IT" sz="800" dirty="0"/>
              <a:t>Immagine trovata su https://lavorasmart.emilia-romagna.it/</a:t>
            </a:r>
          </a:p>
        </p:txBody>
      </p:sp>
    </p:spTree>
    <p:extLst>
      <p:ext uri="{BB962C8B-B14F-4D97-AF65-F5344CB8AC3E}">
        <p14:creationId xmlns:p14="http://schemas.microsoft.com/office/powerpoint/2010/main" val="234282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81035" y="2670964"/>
            <a:ext cx="4395786" cy="4142412"/>
          </a:xfrm>
        </p:spPr>
        <p:txBody>
          <a:bodyPr/>
          <a:lstStyle/>
          <a:p>
            <a:pPr marL="0" indent="0" algn="ctr">
              <a:spcBef>
                <a:spcPts val="0"/>
              </a:spcBef>
              <a:buNone/>
            </a:pPr>
            <a:r>
              <a:rPr lang="it-IT" sz="2000" dirty="0"/>
              <a:t>Gli obiettivi più strutturali della riforma della PA mirano alla costruzione di una </a:t>
            </a:r>
            <a:endParaRPr lang="it-IT" sz="2000" dirty="0" smtClean="0"/>
          </a:p>
          <a:p>
            <a:pPr marL="0" indent="0" algn="ctr">
              <a:spcBef>
                <a:spcPts val="0"/>
              </a:spcBef>
              <a:buNone/>
            </a:pPr>
            <a:r>
              <a:rPr lang="it-IT" sz="2000" b="1" dirty="0" smtClean="0">
                <a:solidFill>
                  <a:srgbClr val="FF0000"/>
                </a:solidFill>
              </a:rPr>
              <a:t>capacità </a:t>
            </a:r>
            <a:r>
              <a:rPr lang="it-IT" sz="2000" b="1" dirty="0">
                <a:solidFill>
                  <a:srgbClr val="FF0000"/>
                </a:solidFill>
              </a:rPr>
              <a:t>amministrativa stabile </a:t>
            </a:r>
          </a:p>
          <a:p>
            <a:pPr marL="0" indent="0" algn="ctr">
              <a:spcBef>
                <a:spcPts val="0"/>
              </a:spcBef>
              <a:buNone/>
            </a:pPr>
            <a:r>
              <a:rPr lang="it-IT" sz="2000" b="1" dirty="0">
                <a:solidFill>
                  <a:schemeClr val="tx2">
                    <a:lumMod val="60000"/>
                    <a:lumOff val="40000"/>
                  </a:schemeClr>
                </a:solidFill>
              </a:rPr>
              <a:t> </a:t>
            </a:r>
            <a:r>
              <a:rPr lang="it-IT" sz="1400" b="1" dirty="0"/>
              <a:t>(per fornire beni e servizi pubblici sempre più adeguati alle esigenze di cittadini e imprese) </a:t>
            </a:r>
          </a:p>
          <a:p>
            <a:pPr marL="0" indent="0" algn="ctr">
              <a:spcBef>
                <a:spcPts val="0"/>
              </a:spcBef>
              <a:buNone/>
            </a:pPr>
            <a:r>
              <a:rPr lang="it-IT" sz="2000" b="1" dirty="0">
                <a:solidFill>
                  <a:srgbClr val="FF0000"/>
                </a:solidFill>
              </a:rPr>
              <a:t>e alla digitalizzazione dei servizi </a:t>
            </a:r>
          </a:p>
          <a:p>
            <a:pPr marL="0" indent="0" algn="ctr">
              <a:buNone/>
            </a:pPr>
            <a:r>
              <a:rPr lang="it-IT" sz="1400" b="1" dirty="0"/>
              <a:t>(ma anche, nuove competenze digitali, accelerare gli investimenti per la digitalizzazione e iniziare ad utilizzare nuove infrastrutture e applicazioni) </a:t>
            </a:r>
          </a:p>
          <a:p>
            <a:pPr marL="0" indent="0" algn="ctr">
              <a:buNone/>
            </a:pPr>
            <a:endParaRPr lang="it-IT" sz="2000" b="1" dirty="0" smtClean="0">
              <a:solidFill>
                <a:srgbClr val="FF0000"/>
              </a:solidFill>
            </a:endParaRPr>
          </a:p>
          <a:p>
            <a:pPr marL="0" indent="0" algn="ctr">
              <a:buNone/>
            </a:pPr>
            <a:r>
              <a:rPr lang="it-IT" sz="2000" b="1" dirty="0" smtClean="0">
                <a:solidFill>
                  <a:srgbClr val="FF0000"/>
                </a:solidFill>
              </a:rPr>
              <a:t>La </a:t>
            </a:r>
            <a:r>
              <a:rPr lang="it-IT" sz="2000" b="1" dirty="0">
                <a:solidFill>
                  <a:srgbClr val="FF0000"/>
                </a:solidFill>
              </a:rPr>
              <a:t>realizzazione di tutti questi obiettivi prevede un programma di tre riforme e tre investimenti</a:t>
            </a:r>
          </a:p>
          <a:p>
            <a:pPr marL="0" indent="0">
              <a:buNone/>
            </a:pPr>
            <a:r>
              <a:rPr lang="it-IT" sz="1800" dirty="0"/>
              <a:t> </a:t>
            </a:r>
          </a:p>
          <a:p>
            <a:pPr marL="0" indent="0" algn="ctr">
              <a:buNone/>
            </a:pPr>
            <a:endParaRPr lang="it-IT" sz="1200" b="1" dirty="0"/>
          </a:p>
        </p:txBody>
      </p:sp>
      <p:sp>
        <p:nvSpPr>
          <p:cNvPr id="11" name="Segnaposto contenuto 5"/>
          <p:cNvSpPr>
            <a:spLocks noGrp="1"/>
          </p:cNvSpPr>
          <p:nvPr>
            <p:ph sz="quarter" idx="4"/>
          </p:nvPr>
        </p:nvSpPr>
        <p:spPr>
          <a:xfrm>
            <a:off x="4644008" y="692696"/>
            <a:ext cx="4499992" cy="5616624"/>
          </a:xfrm>
        </p:spPr>
        <p:txBody>
          <a:bodyPr/>
          <a:lstStyle/>
          <a:p>
            <a:pPr marL="0" indent="0" algn="ctr">
              <a:buNone/>
            </a:pPr>
            <a:r>
              <a:rPr lang="it-IT" sz="3600" b="1" dirty="0">
                <a:solidFill>
                  <a:schemeClr val="tx2">
                    <a:lumMod val="60000"/>
                    <a:lumOff val="40000"/>
                  </a:schemeClr>
                </a:solidFill>
              </a:rPr>
              <a:t>Le tre </a:t>
            </a:r>
            <a:r>
              <a:rPr lang="it-IT" sz="3600" b="1" dirty="0" smtClean="0">
                <a:solidFill>
                  <a:schemeClr val="tx2">
                    <a:lumMod val="60000"/>
                    <a:lumOff val="40000"/>
                  </a:schemeClr>
                </a:solidFill>
              </a:rPr>
              <a:t>riforme</a:t>
            </a:r>
          </a:p>
          <a:p>
            <a:pPr marL="0" indent="0" algn="ctr">
              <a:buNone/>
            </a:pPr>
            <a:endParaRPr lang="it-IT" b="1" dirty="0">
              <a:solidFill>
                <a:schemeClr val="tx2">
                  <a:lumMod val="60000"/>
                  <a:lumOff val="40000"/>
                </a:schemeClr>
              </a:solidFill>
            </a:endParaRPr>
          </a:p>
          <a:p>
            <a:pPr algn="ctr"/>
            <a:r>
              <a:rPr lang="it-IT" sz="2000" b="1" dirty="0"/>
              <a:t>Accesso e reclutamento, </a:t>
            </a:r>
          </a:p>
          <a:p>
            <a:pPr algn="ctr"/>
            <a:r>
              <a:rPr lang="it-IT" sz="2000" b="1" dirty="0"/>
              <a:t>Buona amministrazione e semplificazione, </a:t>
            </a:r>
          </a:p>
          <a:p>
            <a:pPr algn="ctr"/>
            <a:r>
              <a:rPr lang="it-IT" sz="2000" b="1" dirty="0"/>
              <a:t>Competenze e carriere</a:t>
            </a:r>
          </a:p>
          <a:p>
            <a:pPr marL="0" indent="0">
              <a:buNone/>
            </a:pPr>
            <a:endParaRPr lang="it-IT" sz="2000" b="1" dirty="0"/>
          </a:p>
          <a:p>
            <a:pPr marL="0" indent="0" algn="ctr">
              <a:buNone/>
            </a:pPr>
            <a:r>
              <a:rPr lang="it-IT" sz="2800" b="1" dirty="0"/>
              <a:t> </a:t>
            </a:r>
            <a:r>
              <a:rPr lang="it-IT" sz="3600" b="1" dirty="0">
                <a:solidFill>
                  <a:schemeClr val="tx2">
                    <a:lumMod val="60000"/>
                    <a:lumOff val="40000"/>
                  </a:schemeClr>
                </a:solidFill>
              </a:rPr>
              <a:t>I tre </a:t>
            </a:r>
            <a:r>
              <a:rPr lang="it-IT" sz="3600" b="1" dirty="0" smtClean="0">
                <a:solidFill>
                  <a:schemeClr val="tx2">
                    <a:lumMod val="60000"/>
                    <a:lumOff val="40000"/>
                  </a:schemeClr>
                </a:solidFill>
              </a:rPr>
              <a:t>investimenti</a:t>
            </a:r>
          </a:p>
          <a:p>
            <a:pPr marL="0" indent="0" algn="ctr">
              <a:buNone/>
            </a:pPr>
            <a:endParaRPr lang="it-IT" b="1" dirty="0">
              <a:solidFill>
                <a:schemeClr val="tx2">
                  <a:lumMod val="60000"/>
                  <a:lumOff val="40000"/>
                </a:schemeClr>
              </a:solidFill>
            </a:endParaRPr>
          </a:p>
          <a:p>
            <a:pPr algn="ctr"/>
            <a:r>
              <a:rPr lang="it-IT" sz="2000" b="1" dirty="0"/>
              <a:t>Portale unico del reclutamento,</a:t>
            </a:r>
          </a:p>
          <a:p>
            <a:pPr algn="ctr"/>
            <a:r>
              <a:rPr lang="it-IT" sz="2000" b="1" dirty="0"/>
              <a:t> Task force «digitalizzazione, monitoraggio e performance»,</a:t>
            </a:r>
          </a:p>
          <a:p>
            <a:pPr algn="ctr"/>
            <a:r>
              <a:rPr lang="it-IT" sz="2000" b="1" dirty="0"/>
              <a:t> Competenze e capacità amministrativa</a:t>
            </a:r>
            <a:endParaRPr lang="it-IT" sz="1050" b="1" dirty="0"/>
          </a:p>
        </p:txBody>
      </p:sp>
      <p:pic>
        <p:nvPicPr>
          <p:cNvPr id="2" name="Picture 2" descr="Pubblicato il PNRR: Piano Nazionale di Ripresa e Resilienza">
            <a:extLst>
              <a:ext uri="{FF2B5EF4-FFF2-40B4-BE49-F238E27FC236}">
                <a16:creationId xmlns:a16="http://schemas.microsoft.com/office/drawing/2014/main" id="{A179594F-0FBB-17D7-9B46-B5CE929D0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38" b="39268"/>
          <a:stretch/>
        </p:blipFill>
        <p:spPr bwMode="auto">
          <a:xfrm>
            <a:off x="-1" y="8671"/>
            <a:ext cx="4577727" cy="24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57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2453679"/>
            <a:ext cx="4589263" cy="903313"/>
          </a:xfrm>
        </p:spPr>
        <p:txBody>
          <a:bodyPr>
            <a:noAutofit/>
          </a:bodyPr>
          <a:lstStyle/>
          <a:p>
            <a:pPr algn="ctr"/>
            <a:r>
              <a:rPr lang="it-IT" sz="2400" b="1" dirty="0">
                <a:solidFill>
                  <a:schemeClr val="accent1">
                    <a:lumMod val="75000"/>
                  </a:schemeClr>
                </a:solidFill>
                <a:latin typeface="Arial" charset="0"/>
                <a:ea typeface="+mn-ea"/>
                <a:cs typeface="Arial" charset="0"/>
              </a:rPr>
              <a:t>Gli obiettivi «strategici» della riforma</a:t>
            </a:r>
          </a:p>
        </p:txBody>
      </p:sp>
      <p:sp>
        <p:nvSpPr>
          <p:cNvPr id="11" name="Segnaposto contenuto 5">
            <a:extLst>
              <a:ext uri="{FF2B5EF4-FFF2-40B4-BE49-F238E27FC236}">
                <a16:creationId xmlns:a16="http://schemas.microsoft.com/office/drawing/2014/main" id="{AB3E78EF-A3A2-5C1E-A298-BB10771304EE}"/>
              </a:ext>
            </a:extLst>
          </p:cNvPr>
          <p:cNvSpPr txBox="1">
            <a:spLocks/>
          </p:cNvSpPr>
          <p:nvPr/>
        </p:nvSpPr>
        <p:spPr bwMode="auto">
          <a:xfrm>
            <a:off x="16247" y="3516220"/>
            <a:ext cx="4536504" cy="3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1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6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lgn="ctr">
              <a:buAutoNum type="arabicPeriod"/>
            </a:pPr>
            <a:r>
              <a:rPr lang="it-IT" sz="1800" dirty="0" smtClean="0">
                <a:solidFill>
                  <a:schemeClr val="tx1">
                    <a:lumMod val="75000"/>
                    <a:lumOff val="25000"/>
                  </a:schemeClr>
                </a:solidFill>
              </a:rPr>
              <a:t>FAVORIRE </a:t>
            </a:r>
            <a:r>
              <a:rPr lang="it-IT" sz="1800" dirty="0">
                <a:solidFill>
                  <a:schemeClr val="tx1">
                    <a:lumMod val="75000"/>
                    <a:lumOff val="25000"/>
                  </a:schemeClr>
                </a:solidFill>
              </a:rPr>
              <a:t>UNA COSTANTE E PROGRESSIVA </a:t>
            </a:r>
            <a:r>
              <a:rPr lang="it-IT" sz="1800" dirty="0" smtClean="0">
                <a:solidFill>
                  <a:schemeClr val="tx1">
                    <a:lumMod val="75000"/>
                    <a:lumOff val="25000"/>
                  </a:schemeClr>
                </a:solidFill>
              </a:rPr>
              <a:t> </a:t>
            </a:r>
            <a:r>
              <a:rPr lang="it-IT" sz="1800" b="1" dirty="0" smtClean="0">
                <a:solidFill>
                  <a:srgbClr val="FF0000"/>
                </a:solidFill>
              </a:rPr>
              <a:t>SEMPLIFICAZIONE </a:t>
            </a:r>
            <a:r>
              <a:rPr lang="it-IT" sz="1800" b="1" dirty="0">
                <a:solidFill>
                  <a:srgbClr val="FF0000"/>
                </a:solidFill>
              </a:rPr>
              <a:t>E REINGEGNERIZZAZIONE </a:t>
            </a:r>
            <a:r>
              <a:rPr lang="it-IT" sz="1800" b="1" dirty="0" smtClean="0">
                <a:solidFill>
                  <a:srgbClr val="FF0000"/>
                </a:solidFill>
              </a:rPr>
              <a:t>DEI PROCESSI </a:t>
            </a:r>
          </a:p>
          <a:p>
            <a:pPr marL="342900" indent="-342900" algn="ctr">
              <a:buAutoNum type="arabicPeriod"/>
            </a:pPr>
            <a:endParaRPr lang="it-IT" sz="1600" dirty="0">
              <a:solidFill>
                <a:srgbClr val="FF0000"/>
              </a:solidFill>
            </a:endParaRPr>
          </a:p>
          <a:p>
            <a:pPr marL="0" indent="0" algn="ctr">
              <a:buFont typeface="Arial" charset="0"/>
              <a:buNone/>
            </a:pPr>
            <a:r>
              <a:rPr lang="it-IT" sz="1800" dirty="0" smtClean="0">
                <a:solidFill>
                  <a:schemeClr val="tx1">
                    <a:lumMod val="75000"/>
                    <a:lumOff val="25000"/>
                  </a:schemeClr>
                </a:solidFill>
              </a:rPr>
              <a:t>2</a:t>
            </a:r>
            <a:r>
              <a:rPr lang="it-IT" sz="1800" dirty="0">
                <a:solidFill>
                  <a:schemeClr val="tx1">
                    <a:lumMod val="75000"/>
                    <a:lumOff val="25000"/>
                  </a:schemeClr>
                </a:solidFill>
              </a:rPr>
              <a:t>. ASSICURARE </a:t>
            </a:r>
            <a:r>
              <a:rPr lang="it-IT" sz="1800" b="1" dirty="0" smtClean="0">
                <a:solidFill>
                  <a:srgbClr val="FF0000"/>
                </a:solidFill>
              </a:rPr>
              <a:t>QUALITÀ </a:t>
            </a:r>
            <a:r>
              <a:rPr lang="it-IT" sz="1800" b="1" dirty="0">
                <a:solidFill>
                  <a:srgbClr val="FF0000"/>
                </a:solidFill>
              </a:rPr>
              <a:t>E  TRASPARENZA</a:t>
            </a:r>
            <a:r>
              <a:rPr lang="it-IT" sz="1800" dirty="0">
                <a:solidFill>
                  <a:srgbClr val="FF0000"/>
                </a:solidFill>
              </a:rPr>
              <a:t> </a:t>
            </a:r>
            <a:r>
              <a:rPr lang="it-IT" sz="1800" b="1" dirty="0" smtClean="0">
                <a:solidFill>
                  <a:srgbClr val="FF0000"/>
                </a:solidFill>
              </a:rPr>
              <a:t>AMMINISTRATIVA</a:t>
            </a:r>
          </a:p>
          <a:p>
            <a:pPr marL="0" indent="0" algn="ctr">
              <a:buFont typeface="Arial" charset="0"/>
              <a:buNone/>
            </a:pPr>
            <a:endParaRPr lang="it-IT" sz="1600" b="1" dirty="0">
              <a:solidFill>
                <a:srgbClr val="FF0000"/>
              </a:solidFill>
            </a:endParaRPr>
          </a:p>
          <a:p>
            <a:pPr marL="0" indent="0" algn="ctr">
              <a:buFont typeface="Arial" charset="0"/>
              <a:buNone/>
            </a:pPr>
            <a:r>
              <a:rPr lang="it-IT" sz="1800" dirty="0" smtClean="0">
                <a:solidFill>
                  <a:schemeClr val="tx1">
                    <a:lumMod val="75000"/>
                    <a:lumOff val="25000"/>
                  </a:schemeClr>
                </a:solidFill>
              </a:rPr>
              <a:t>3</a:t>
            </a:r>
            <a:r>
              <a:rPr lang="it-IT" sz="1800" dirty="0">
                <a:solidFill>
                  <a:schemeClr val="tx1">
                    <a:lumMod val="75000"/>
                    <a:lumOff val="25000"/>
                  </a:schemeClr>
                </a:solidFill>
              </a:rPr>
              <a:t>. MIGLIORARE </a:t>
            </a:r>
            <a:r>
              <a:rPr lang="it-IT" sz="1800" dirty="0" smtClean="0">
                <a:solidFill>
                  <a:schemeClr val="tx1">
                    <a:lumMod val="75000"/>
                    <a:lumOff val="25000"/>
                  </a:schemeClr>
                </a:solidFill>
              </a:rPr>
              <a:t>LA </a:t>
            </a:r>
            <a:r>
              <a:rPr lang="it-IT" sz="1800" b="1" dirty="0" smtClean="0">
                <a:solidFill>
                  <a:srgbClr val="FF0000"/>
                </a:solidFill>
              </a:rPr>
              <a:t>QUALITÀ </a:t>
            </a:r>
            <a:r>
              <a:rPr lang="it-IT" sz="1800" b="1" dirty="0">
                <a:solidFill>
                  <a:srgbClr val="FF0000"/>
                </a:solidFill>
              </a:rPr>
              <a:t>DEI SERVIZI </a:t>
            </a:r>
            <a:r>
              <a:rPr lang="it-IT" sz="1800" b="1" dirty="0" smtClean="0">
                <a:solidFill>
                  <a:srgbClr val="FF0000"/>
                </a:solidFill>
              </a:rPr>
              <a:t> </a:t>
            </a:r>
            <a:r>
              <a:rPr lang="it-IT" sz="1800" b="1" dirty="0" smtClean="0">
                <a:solidFill>
                  <a:schemeClr val="tx1">
                    <a:lumMod val="75000"/>
                    <a:lumOff val="25000"/>
                  </a:schemeClr>
                </a:solidFill>
              </a:rPr>
              <a:t>A </a:t>
            </a:r>
            <a:r>
              <a:rPr lang="it-IT" sz="1800" b="1" dirty="0">
                <a:solidFill>
                  <a:schemeClr val="tx1">
                    <a:lumMod val="75000"/>
                    <a:lumOff val="25000"/>
                  </a:schemeClr>
                </a:solidFill>
              </a:rPr>
              <a:t>CITTADINI </a:t>
            </a:r>
            <a:r>
              <a:rPr lang="it-IT" sz="1800" b="1" dirty="0" smtClean="0">
                <a:solidFill>
                  <a:schemeClr val="tx1">
                    <a:lumMod val="75000"/>
                    <a:lumOff val="25000"/>
                  </a:schemeClr>
                </a:solidFill>
              </a:rPr>
              <a:t>E IMPRESE</a:t>
            </a:r>
            <a:endParaRPr lang="it-IT" sz="1800" dirty="0">
              <a:solidFill>
                <a:schemeClr val="tx1">
                  <a:lumMod val="75000"/>
                  <a:lumOff val="25000"/>
                </a:schemeClr>
              </a:solidFill>
            </a:endParaRPr>
          </a:p>
        </p:txBody>
      </p:sp>
      <p:sp>
        <p:nvSpPr>
          <p:cNvPr id="4" name="CasellaDiTesto 3">
            <a:extLst>
              <a:ext uri="{FF2B5EF4-FFF2-40B4-BE49-F238E27FC236}">
                <a16:creationId xmlns:a16="http://schemas.microsoft.com/office/drawing/2014/main" id="{D932AA73-9710-2831-C99C-A100BB788937}"/>
              </a:ext>
            </a:extLst>
          </p:cNvPr>
          <p:cNvSpPr txBox="1"/>
          <p:nvPr/>
        </p:nvSpPr>
        <p:spPr>
          <a:xfrm>
            <a:off x="4572000" y="189795"/>
            <a:ext cx="4680520" cy="2970044"/>
          </a:xfrm>
          <a:prstGeom prst="rect">
            <a:avLst/>
          </a:prstGeom>
          <a:noFill/>
        </p:spPr>
        <p:txBody>
          <a:bodyPr wrap="square">
            <a:spAutoFit/>
          </a:bodyPr>
          <a:lstStyle/>
          <a:p>
            <a:pPr marL="0" indent="0" algn="ctr">
              <a:buNone/>
            </a:pPr>
            <a:r>
              <a:rPr lang="it-IT" sz="2400" b="1" spc="-100" dirty="0">
                <a:solidFill>
                  <a:schemeClr val="accent1">
                    <a:lumMod val="75000"/>
                  </a:schemeClr>
                </a:solidFill>
              </a:rPr>
              <a:t>I primi passi del percorso di riforma della PA</a:t>
            </a:r>
          </a:p>
          <a:p>
            <a:pPr marL="0" indent="0" algn="ctr">
              <a:buNone/>
            </a:pPr>
            <a:endParaRPr lang="it-IT" sz="2800" b="1" dirty="0">
              <a:solidFill>
                <a:schemeClr val="tx2">
                  <a:lumMod val="60000"/>
                  <a:lumOff val="40000"/>
                </a:schemeClr>
              </a:solidFill>
            </a:endParaRPr>
          </a:p>
          <a:p>
            <a:pPr marL="0" indent="0">
              <a:buNone/>
            </a:pPr>
            <a:r>
              <a:rPr lang="it-IT" sz="2000" b="1" dirty="0">
                <a:solidFill>
                  <a:srgbClr val="FF0000"/>
                </a:solidFill>
              </a:rPr>
              <a:t>norme abilitanti </a:t>
            </a:r>
            <a:endParaRPr lang="it-IT" sz="2000" dirty="0" smtClean="0">
              <a:solidFill>
                <a:srgbClr val="FF0000"/>
              </a:solidFill>
            </a:endParaRPr>
          </a:p>
          <a:p>
            <a:pPr marL="0" indent="0">
              <a:buNone/>
            </a:pPr>
            <a:r>
              <a:rPr lang="it-IT" sz="2000" dirty="0" smtClean="0"/>
              <a:t>Ossia, legislazione </a:t>
            </a:r>
            <a:r>
              <a:rPr lang="it-IT" sz="2000" b="1" dirty="0"/>
              <a:t>primaria (attuativa) per la riforma del pubblico impiego</a:t>
            </a:r>
          </a:p>
          <a:p>
            <a:pPr marL="0" indent="0">
              <a:buNone/>
            </a:pPr>
            <a:endParaRPr lang="it-IT" sz="1100" b="1" dirty="0"/>
          </a:p>
          <a:p>
            <a:pPr marL="0" indent="0">
              <a:buNone/>
            </a:pPr>
            <a:r>
              <a:rPr lang="it-IT" sz="2000" b="1" dirty="0">
                <a:solidFill>
                  <a:srgbClr val="FF0000"/>
                </a:solidFill>
              </a:rPr>
              <a:t>norme </a:t>
            </a:r>
            <a:r>
              <a:rPr lang="it-IT" sz="2000" b="1" dirty="0" smtClean="0">
                <a:solidFill>
                  <a:srgbClr val="FF0000"/>
                </a:solidFill>
              </a:rPr>
              <a:t>per </a:t>
            </a:r>
            <a:r>
              <a:rPr lang="it-IT" sz="2000" b="1" dirty="0" smtClean="0">
                <a:solidFill>
                  <a:srgbClr val="FF0000"/>
                </a:solidFill>
              </a:rPr>
              <a:t>la </a:t>
            </a:r>
            <a:r>
              <a:rPr lang="it-IT" sz="2000" b="1" dirty="0" smtClean="0">
                <a:solidFill>
                  <a:srgbClr val="FF0000"/>
                </a:solidFill>
              </a:rPr>
              <a:t>gestione </a:t>
            </a:r>
            <a:r>
              <a:rPr lang="it-IT" sz="2000" b="1" dirty="0">
                <a:solidFill>
                  <a:srgbClr val="FF0000"/>
                </a:solidFill>
              </a:rPr>
              <a:t>strategica delle risorse </a:t>
            </a:r>
            <a:r>
              <a:rPr lang="it-IT" sz="2000" b="1" dirty="0" smtClean="0">
                <a:solidFill>
                  <a:srgbClr val="FF0000"/>
                </a:solidFill>
              </a:rPr>
              <a:t>umane</a:t>
            </a:r>
            <a:endParaRPr lang="it-IT" sz="1600" b="1" dirty="0">
              <a:solidFill>
                <a:srgbClr val="FF0000"/>
              </a:solidFill>
            </a:endParaRPr>
          </a:p>
        </p:txBody>
      </p:sp>
      <p:sp>
        <p:nvSpPr>
          <p:cNvPr id="7" name="Segnaposto testo 4">
            <a:extLst>
              <a:ext uri="{FF2B5EF4-FFF2-40B4-BE49-F238E27FC236}">
                <a16:creationId xmlns:a16="http://schemas.microsoft.com/office/drawing/2014/main" id="{4F8F0155-DA3B-CC23-556C-62475A286F63}"/>
              </a:ext>
            </a:extLst>
          </p:cNvPr>
          <p:cNvSpPr txBox="1">
            <a:spLocks/>
          </p:cNvSpPr>
          <p:nvPr/>
        </p:nvSpPr>
        <p:spPr bwMode="auto">
          <a:xfrm>
            <a:off x="4585612" y="4380315"/>
            <a:ext cx="4355976" cy="2217037"/>
          </a:xfrm>
          <a:prstGeom prst="rect">
            <a:avLst/>
          </a:prstGeom>
          <a:noFill/>
          <a:ln w="4445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85000"/>
              <a:buFont typeface="Arial" charset="0"/>
              <a:buNone/>
              <a:defRPr lang="en-US" sz="2000" b="0" kern="1200" dirty="0" smtClean="0">
                <a:solidFill>
                  <a:schemeClr val="tx2"/>
                </a:solidFill>
                <a:latin typeface="+mn-lt"/>
                <a:ea typeface="+mn-ea"/>
                <a:cs typeface="+mn-cs"/>
              </a:defRPr>
            </a:lvl1pPr>
            <a:lvl2pPr marL="457200" indent="0" algn="l" rtl="0" eaLnBrk="1" fontAlgn="base" hangingPunct="1">
              <a:spcBef>
                <a:spcPct val="20000"/>
              </a:spcBef>
              <a:spcAft>
                <a:spcPct val="0"/>
              </a:spcAft>
              <a:buClr>
                <a:schemeClr val="accent1"/>
              </a:buClr>
              <a:buSzPct val="85000"/>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Clr>
                <a:schemeClr val="accent1"/>
              </a:buClr>
              <a:buSzPct val="90000"/>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Clr>
                <a:schemeClr val="accent1"/>
              </a:buClr>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Clr>
                <a:schemeClr val="accent1"/>
              </a:buClr>
              <a:buSzPct val="100000"/>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it-IT" sz="2400" b="1" dirty="0">
                <a:solidFill>
                  <a:schemeClr val="tx2">
                    <a:lumMod val="60000"/>
                    <a:lumOff val="40000"/>
                  </a:schemeClr>
                </a:solidFill>
              </a:rPr>
              <a:t>Il Decreto legge n. 80/2021 cd. decreto </a:t>
            </a:r>
            <a:r>
              <a:rPr lang="it-IT" sz="2400" b="1" dirty="0" smtClean="0">
                <a:solidFill>
                  <a:schemeClr val="tx2">
                    <a:lumMod val="60000"/>
                    <a:lumOff val="40000"/>
                  </a:schemeClr>
                </a:solidFill>
              </a:rPr>
              <a:t>reclutamento </a:t>
            </a:r>
          </a:p>
          <a:p>
            <a:r>
              <a:rPr lang="it-IT" b="1" dirty="0" smtClean="0">
                <a:solidFill>
                  <a:schemeClr val="tx1"/>
                </a:solidFill>
                <a:latin typeface="Arial" charset="0"/>
                <a:cs typeface="Arial" charset="0"/>
              </a:rPr>
              <a:t>(</a:t>
            </a:r>
            <a:r>
              <a:rPr lang="it-IT" b="1" dirty="0">
                <a:solidFill>
                  <a:schemeClr val="tx1"/>
                </a:solidFill>
                <a:latin typeface="Arial" charset="0"/>
                <a:cs typeface="Arial" charset="0"/>
              </a:rPr>
              <a:t>ma si sarebbe dovuto chiamare </a:t>
            </a:r>
            <a:r>
              <a:rPr lang="it-IT" b="1" dirty="0" smtClean="0">
                <a:solidFill>
                  <a:schemeClr val="tx1"/>
                </a:solidFill>
                <a:latin typeface="Arial" charset="0"/>
                <a:cs typeface="Arial" charset="0"/>
              </a:rPr>
              <a:t>«di rafforzamento </a:t>
            </a:r>
            <a:r>
              <a:rPr lang="it-IT" b="1" dirty="0">
                <a:solidFill>
                  <a:schemeClr val="tx1"/>
                </a:solidFill>
                <a:latin typeface="Arial" charset="0"/>
                <a:cs typeface="Arial" charset="0"/>
              </a:rPr>
              <a:t>della capacità </a:t>
            </a:r>
            <a:r>
              <a:rPr lang="it-IT" b="1" dirty="0" smtClean="0">
                <a:solidFill>
                  <a:schemeClr val="tx1"/>
                </a:solidFill>
                <a:latin typeface="Arial" charset="0"/>
                <a:cs typeface="Arial" charset="0"/>
              </a:rPr>
              <a:t>amministrativa»)</a:t>
            </a:r>
            <a:endParaRPr lang="it-IT" b="1" dirty="0">
              <a:solidFill>
                <a:schemeClr val="tx1"/>
              </a:solidFill>
              <a:latin typeface="Arial" charset="0"/>
              <a:cs typeface="Arial" charset="0"/>
            </a:endParaRPr>
          </a:p>
        </p:txBody>
      </p:sp>
      <p:sp>
        <p:nvSpPr>
          <p:cNvPr id="8" name="Freccia in giù 7">
            <a:extLst>
              <a:ext uri="{FF2B5EF4-FFF2-40B4-BE49-F238E27FC236}">
                <a16:creationId xmlns:a16="http://schemas.microsoft.com/office/drawing/2014/main" id="{BBD58FCD-0885-77D9-3DF6-443D6FE2DDE7}"/>
              </a:ext>
            </a:extLst>
          </p:cNvPr>
          <p:cNvSpPr/>
          <p:nvPr/>
        </p:nvSpPr>
        <p:spPr>
          <a:xfrm>
            <a:off x="6187536" y="3516220"/>
            <a:ext cx="115212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Pubblicato il PNRR: Piano Nazionale di Ripresa e Resilienza">
            <a:extLst>
              <a:ext uri="{FF2B5EF4-FFF2-40B4-BE49-F238E27FC236}">
                <a16:creationId xmlns:a16="http://schemas.microsoft.com/office/drawing/2014/main" id="{A179594F-0FBB-17D7-9B46-B5CE929D09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8" b="39268"/>
          <a:stretch/>
        </p:blipFill>
        <p:spPr bwMode="auto">
          <a:xfrm>
            <a:off x="-1" y="8671"/>
            <a:ext cx="4577727" cy="24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4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188879" y="5085184"/>
            <a:ext cx="4474089" cy="1008821"/>
          </a:xfrm>
        </p:spPr>
        <p:txBody>
          <a:bodyPr/>
          <a:lstStyle/>
          <a:p>
            <a:pPr marL="0" indent="0" algn="ctr">
              <a:buNone/>
            </a:pPr>
            <a:r>
              <a:rPr lang="it-IT" sz="1200" b="1" dirty="0"/>
              <a:t> </a:t>
            </a:r>
            <a:r>
              <a:rPr lang="it-IT" sz="1800" b="1" dirty="0"/>
              <a:t>Titolo I: </a:t>
            </a:r>
            <a:r>
              <a:rPr lang="it-IT" sz="1800" dirty="0"/>
              <a:t>RAFFORZAMENTO DELLA </a:t>
            </a:r>
            <a:r>
              <a:rPr lang="it-IT" sz="1800" b="1" dirty="0">
                <a:solidFill>
                  <a:srgbClr val="FF0000"/>
                </a:solidFill>
              </a:rPr>
              <a:t>CAPACITÀ AMMINISTRATIVA </a:t>
            </a:r>
            <a:r>
              <a:rPr lang="it-IT" sz="1800" dirty="0"/>
              <a:t>DELLE PUBBLICHE </a:t>
            </a:r>
            <a:r>
              <a:rPr lang="it-IT" sz="1800" dirty="0" smtClean="0"/>
              <a:t>AMMINISTRAZIONI</a:t>
            </a:r>
            <a:endParaRPr lang="it-IT" sz="1800" dirty="0"/>
          </a:p>
        </p:txBody>
      </p:sp>
      <p:sp>
        <p:nvSpPr>
          <p:cNvPr id="9" name="Segnaposto testo 4"/>
          <p:cNvSpPr>
            <a:spLocks noGrp="1"/>
          </p:cNvSpPr>
          <p:nvPr>
            <p:ph type="body" sz="quarter" idx="3"/>
          </p:nvPr>
        </p:nvSpPr>
        <p:spPr>
          <a:xfrm>
            <a:off x="116917" y="3861048"/>
            <a:ext cx="4355976" cy="927334"/>
          </a:xfrm>
        </p:spPr>
        <p:txBody>
          <a:bodyPr>
            <a:noAutofit/>
          </a:bodyPr>
          <a:lstStyle/>
          <a:p>
            <a:r>
              <a:rPr lang="it-IT" sz="1800" b="1" dirty="0" smtClean="0">
                <a:solidFill>
                  <a:schemeClr val="tx1"/>
                </a:solidFill>
              </a:rPr>
              <a:t>Misure </a:t>
            </a:r>
            <a:r>
              <a:rPr lang="it-IT" sz="1800" b="1" dirty="0">
                <a:solidFill>
                  <a:schemeClr val="tx1"/>
                </a:solidFill>
              </a:rPr>
              <a:t>urgenti per il rafforzamento della </a:t>
            </a:r>
            <a:r>
              <a:rPr lang="it-IT" sz="1800" b="1" dirty="0">
                <a:solidFill>
                  <a:srgbClr val="FF0000"/>
                </a:solidFill>
              </a:rPr>
              <a:t>capacità amministrativa </a:t>
            </a:r>
            <a:r>
              <a:rPr lang="it-IT" sz="1800" b="1" dirty="0">
                <a:solidFill>
                  <a:schemeClr val="tx1"/>
                </a:solidFill>
              </a:rPr>
              <a:t>delle PA </a:t>
            </a:r>
            <a:r>
              <a:rPr lang="it-IT" sz="1800" b="1" dirty="0">
                <a:solidFill>
                  <a:srgbClr val="FF0000"/>
                </a:solidFill>
              </a:rPr>
              <a:t>funzionale all'attuazione del PNRR </a:t>
            </a:r>
            <a:r>
              <a:rPr lang="it-IT" sz="1800" b="1" dirty="0">
                <a:solidFill>
                  <a:schemeClr val="tx1"/>
                </a:solidFill>
              </a:rPr>
              <a:t>e per l’efficienza della Giustizia</a:t>
            </a:r>
          </a:p>
          <a:p>
            <a:endParaRPr lang="it-IT" sz="1800" b="1" dirty="0"/>
          </a:p>
          <a:p>
            <a:endParaRPr lang="it-IT" sz="1800" b="1" dirty="0">
              <a:solidFill>
                <a:schemeClr val="tx2">
                  <a:lumMod val="60000"/>
                  <a:lumOff val="40000"/>
                </a:schemeClr>
              </a:solidFill>
            </a:endParaRPr>
          </a:p>
        </p:txBody>
      </p:sp>
      <p:sp>
        <p:nvSpPr>
          <p:cNvPr id="10" name="Segnaposto contenuto 5"/>
          <p:cNvSpPr>
            <a:spLocks noGrp="1"/>
          </p:cNvSpPr>
          <p:nvPr>
            <p:ph sz="quarter" idx="4"/>
          </p:nvPr>
        </p:nvSpPr>
        <p:spPr>
          <a:xfrm>
            <a:off x="4716016" y="1268760"/>
            <a:ext cx="4392362" cy="5400600"/>
          </a:xfrm>
        </p:spPr>
        <p:txBody>
          <a:bodyPr/>
          <a:lstStyle/>
          <a:p>
            <a:pPr marL="0" indent="0" algn="ctr">
              <a:buNone/>
            </a:pPr>
            <a:r>
              <a:rPr lang="it-IT" sz="1800" dirty="0"/>
              <a:t>  </a:t>
            </a:r>
          </a:p>
          <a:p>
            <a:pPr marL="0" indent="0" algn="ctr">
              <a:buNone/>
            </a:pPr>
            <a:endParaRPr lang="it-IT" sz="1800" dirty="0"/>
          </a:p>
          <a:p>
            <a:pPr marL="0" indent="0" algn="ctr">
              <a:spcBef>
                <a:spcPts val="0"/>
              </a:spcBef>
              <a:buNone/>
            </a:pPr>
            <a:endParaRPr lang="it-IT" sz="1800" b="1" dirty="0"/>
          </a:p>
          <a:p>
            <a:pPr marL="0" indent="0" algn="ctr">
              <a:spcBef>
                <a:spcPts val="0"/>
              </a:spcBef>
              <a:buNone/>
            </a:pPr>
            <a:r>
              <a:rPr lang="it-IT" sz="1800" b="1" dirty="0"/>
              <a:t>Art. 6 </a:t>
            </a:r>
          </a:p>
          <a:p>
            <a:pPr marL="0" indent="0" algn="ctr">
              <a:spcBef>
                <a:spcPts val="0"/>
              </a:spcBef>
              <a:buNone/>
            </a:pPr>
            <a:r>
              <a:rPr lang="it-IT" sz="1800" dirty="0"/>
              <a:t> </a:t>
            </a:r>
            <a:r>
              <a:rPr lang="it-IT" sz="1800" b="1" dirty="0"/>
              <a:t>Piano integrato di attività e organizzazione </a:t>
            </a:r>
          </a:p>
          <a:p>
            <a:pPr marL="0" indent="0">
              <a:spcBef>
                <a:spcPts val="0"/>
              </a:spcBef>
              <a:buNone/>
            </a:pPr>
            <a:endParaRPr lang="it-IT" sz="800" dirty="0"/>
          </a:p>
          <a:p>
            <a:pPr marL="0" indent="0">
              <a:spcBef>
                <a:spcPts val="0"/>
              </a:spcBef>
              <a:buNone/>
            </a:pPr>
            <a:r>
              <a:rPr lang="it-IT" sz="1800" dirty="0"/>
              <a:t>Il PIAO si concentra:</a:t>
            </a:r>
          </a:p>
          <a:p>
            <a:pPr>
              <a:spcBef>
                <a:spcPts val="0"/>
              </a:spcBef>
            </a:pPr>
            <a:r>
              <a:rPr lang="it-IT" sz="1800" dirty="0"/>
              <a:t>sull'adozione di un </a:t>
            </a:r>
            <a:r>
              <a:rPr lang="it-IT" sz="2000" b="1" dirty="0">
                <a:solidFill>
                  <a:schemeClr val="tx2">
                    <a:lumMod val="60000"/>
                    <a:lumOff val="40000"/>
                  </a:schemeClr>
                </a:solidFill>
              </a:rPr>
              <a:t>modello organizzativo più efficiente</a:t>
            </a:r>
            <a:r>
              <a:rPr lang="it-IT" sz="1800" dirty="0"/>
              <a:t>, </a:t>
            </a:r>
          </a:p>
          <a:p>
            <a:pPr>
              <a:spcBef>
                <a:spcPts val="0"/>
              </a:spcBef>
            </a:pPr>
            <a:r>
              <a:rPr lang="it-IT" sz="1800" dirty="0"/>
              <a:t>sull'implementazione di </a:t>
            </a:r>
            <a:r>
              <a:rPr lang="it-IT" sz="2000" b="1" dirty="0">
                <a:solidFill>
                  <a:schemeClr val="tx2">
                    <a:lumMod val="60000"/>
                    <a:lumOff val="40000"/>
                  </a:schemeClr>
                </a:solidFill>
              </a:rPr>
              <a:t>tecnologie digitali</a:t>
            </a:r>
            <a:r>
              <a:rPr lang="it-IT" sz="2000" dirty="0">
                <a:solidFill>
                  <a:schemeClr val="tx2">
                    <a:lumMod val="60000"/>
                    <a:lumOff val="40000"/>
                  </a:schemeClr>
                </a:solidFill>
              </a:rPr>
              <a:t> </a:t>
            </a:r>
            <a:r>
              <a:rPr lang="it-IT" sz="1800" dirty="0"/>
              <a:t>avanzate </a:t>
            </a:r>
          </a:p>
          <a:p>
            <a:pPr>
              <a:spcBef>
                <a:spcPts val="0"/>
              </a:spcBef>
            </a:pPr>
            <a:r>
              <a:rPr lang="it-IT" sz="1800" dirty="0"/>
              <a:t>sull'</a:t>
            </a:r>
            <a:r>
              <a:rPr lang="it-IT" sz="2000" b="1" dirty="0">
                <a:solidFill>
                  <a:schemeClr val="tx2">
                    <a:lumMod val="60000"/>
                    <a:lumOff val="40000"/>
                  </a:schemeClr>
                </a:solidFill>
              </a:rPr>
              <a:t>innovazione nei processi </a:t>
            </a:r>
            <a:r>
              <a:rPr lang="it-IT" sz="1800" dirty="0"/>
              <a:t>amministrativi.</a:t>
            </a:r>
          </a:p>
          <a:p>
            <a:pPr marL="0" indent="0">
              <a:spcBef>
                <a:spcPts val="0"/>
              </a:spcBef>
              <a:buNone/>
            </a:pPr>
            <a:endParaRPr lang="it-IT" sz="900" dirty="0"/>
          </a:p>
          <a:p>
            <a:pPr marL="0" indent="0">
              <a:spcBef>
                <a:spcPts val="0"/>
              </a:spcBef>
              <a:buNone/>
            </a:pPr>
            <a:r>
              <a:rPr lang="it-IT" sz="1800" dirty="0"/>
              <a:t>Gli obiettivi sono </a:t>
            </a:r>
          </a:p>
          <a:p>
            <a:pPr>
              <a:spcBef>
                <a:spcPts val="0"/>
              </a:spcBef>
            </a:pPr>
            <a:r>
              <a:rPr lang="it-IT" sz="1800" b="1" dirty="0"/>
              <a:t>semplificare le procedure, </a:t>
            </a:r>
          </a:p>
          <a:p>
            <a:pPr>
              <a:spcBef>
                <a:spcPts val="0"/>
              </a:spcBef>
            </a:pPr>
            <a:r>
              <a:rPr lang="it-IT" sz="1800" b="1" dirty="0"/>
              <a:t>ridurre la burocrazia</a:t>
            </a:r>
          </a:p>
          <a:p>
            <a:pPr>
              <a:spcBef>
                <a:spcPts val="0"/>
              </a:spcBef>
            </a:pPr>
            <a:r>
              <a:rPr lang="it-IT" sz="1800" b="1" dirty="0"/>
              <a:t>migliorare la qualità dei servizi offerti ai cittadini e alle imprese.</a:t>
            </a:r>
          </a:p>
          <a:p>
            <a:pPr marL="0" indent="0">
              <a:buNone/>
            </a:pPr>
            <a:endParaRPr lang="it-IT" sz="900" dirty="0"/>
          </a:p>
        </p:txBody>
      </p:sp>
      <p:pic>
        <p:nvPicPr>
          <p:cNvPr id="2050" name="Picture 2" descr="Decreto Reclutamento, testo coordinato in Gazzetta: le novità">
            <a:extLst>
              <a:ext uri="{FF2B5EF4-FFF2-40B4-BE49-F238E27FC236}">
                <a16:creationId xmlns:a16="http://schemas.microsoft.com/office/drawing/2014/main" id="{D50DE89F-3127-CDFD-4A6D-981F1EF29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 y="16624"/>
            <a:ext cx="4598793" cy="306279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4609921" y="332656"/>
            <a:ext cx="4572000" cy="1538883"/>
          </a:xfrm>
          <a:prstGeom prst="rect">
            <a:avLst/>
          </a:prstGeom>
        </p:spPr>
        <p:txBody>
          <a:bodyPr>
            <a:spAutoFit/>
          </a:bodyPr>
          <a:lstStyle/>
          <a:p>
            <a:pPr marL="0" indent="0" algn="ctr">
              <a:buNone/>
            </a:pPr>
            <a:r>
              <a:rPr lang="it-IT" b="1" dirty="0"/>
              <a:t>Capo I: </a:t>
            </a:r>
            <a:r>
              <a:rPr lang="it-IT" dirty="0"/>
              <a:t>Modalità speciali per il reclutamento per l'attuazione del PNRR e per il </a:t>
            </a:r>
            <a:r>
              <a:rPr lang="it-IT" b="1" dirty="0" smtClean="0">
                <a:solidFill>
                  <a:srgbClr val="FF0000"/>
                </a:solidFill>
              </a:rPr>
              <a:t>rafforzamento </a:t>
            </a:r>
            <a:r>
              <a:rPr lang="it-IT" b="1" dirty="0">
                <a:solidFill>
                  <a:srgbClr val="FF0000"/>
                </a:solidFill>
              </a:rPr>
              <a:t>della capacità funzionale</a:t>
            </a:r>
            <a:r>
              <a:rPr lang="it-IT" sz="2000" b="1" dirty="0">
                <a:solidFill>
                  <a:srgbClr val="FF0000"/>
                </a:solidFill>
              </a:rPr>
              <a:t> </a:t>
            </a:r>
            <a:r>
              <a:rPr lang="it-IT" sz="2000" dirty="0" smtClean="0"/>
              <a:t>della </a:t>
            </a:r>
            <a:r>
              <a:rPr lang="it-IT" sz="2000" dirty="0"/>
              <a:t>pubblica amministrazione</a:t>
            </a:r>
            <a:endParaRPr lang="it-IT" sz="2000" dirty="0"/>
          </a:p>
        </p:txBody>
      </p:sp>
    </p:spTree>
    <p:extLst>
      <p:ext uri="{BB962C8B-B14F-4D97-AF65-F5344CB8AC3E}">
        <p14:creationId xmlns:p14="http://schemas.microsoft.com/office/powerpoint/2010/main" val="361669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5"/>
          <p:cNvSpPr>
            <a:spLocks noGrp="1"/>
          </p:cNvSpPr>
          <p:nvPr>
            <p:ph sz="quarter" idx="4"/>
          </p:nvPr>
        </p:nvSpPr>
        <p:spPr>
          <a:xfrm>
            <a:off x="6041" y="3501008"/>
            <a:ext cx="4577727" cy="2880320"/>
          </a:xfrm>
        </p:spPr>
        <p:txBody>
          <a:bodyPr/>
          <a:lstStyle/>
          <a:p>
            <a:pPr marL="0" indent="0" algn="ctr">
              <a:buNone/>
            </a:pPr>
            <a:r>
              <a:rPr lang="it-IT" sz="2000" b="1" dirty="0" smtClean="0"/>
              <a:t>Rafforzamento della capacità amministrativa. Cosa vuol dire? </a:t>
            </a:r>
          </a:p>
          <a:p>
            <a:pPr marL="0" indent="0" algn="ctr">
              <a:buNone/>
            </a:pPr>
            <a:endParaRPr lang="it-IT" sz="2000" b="1" dirty="0"/>
          </a:p>
          <a:p>
            <a:pPr marL="0" indent="0" algn="ctr">
              <a:buNone/>
            </a:pPr>
            <a:r>
              <a:rPr lang="it-IT" sz="2000" dirty="0" smtClean="0"/>
              <a:t>Il DL </a:t>
            </a:r>
            <a:r>
              <a:rPr lang="it-IT" sz="2000" dirty="0"/>
              <a:t>80/2021 </a:t>
            </a:r>
            <a:r>
              <a:rPr lang="it-IT" sz="2000" dirty="0" smtClean="0"/>
              <a:t>utilizza </a:t>
            </a:r>
            <a:r>
              <a:rPr lang="it-IT" sz="2000" dirty="0"/>
              <a:t>le espressioni “</a:t>
            </a:r>
            <a:r>
              <a:rPr lang="it-IT" sz="2000" i="1" dirty="0"/>
              <a:t>capacità amministrativa delle pubbliche amministrazioni</a:t>
            </a:r>
            <a:r>
              <a:rPr lang="it-IT" sz="2000" dirty="0"/>
              <a:t>” e “</a:t>
            </a:r>
            <a:r>
              <a:rPr lang="it-IT" sz="2000" i="1" dirty="0"/>
              <a:t>capacità funzionale della pubblica amministrazione</a:t>
            </a:r>
            <a:r>
              <a:rPr lang="it-IT" sz="2000" dirty="0"/>
              <a:t>” in modo sostanzialmente </a:t>
            </a:r>
            <a:r>
              <a:rPr lang="it-IT" sz="2000" dirty="0" smtClean="0"/>
              <a:t>equivalente</a:t>
            </a:r>
          </a:p>
          <a:p>
            <a:pPr marL="0" indent="0" algn="ctr">
              <a:buNone/>
            </a:pPr>
            <a:endParaRPr lang="it-IT" sz="2000" b="1" dirty="0"/>
          </a:p>
        </p:txBody>
      </p:sp>
      <p:sp>
        <p:nvSpPr>
          <p:cNvPr id="4" name="Rettangolo 3"/>
          <p:cNvSpPr/>
          <p:nvPr/>
        </p:nvSpPr>
        <p:spPr>
          <a:xfrm>
            <a:off x="4572000" y="1548022"/>
            <a:ext cx="4572000" cy="2923877"/>
          </a:xfrm>
          <a:prstGeom prst="rect">
            <a:avLst/>
          </a:prstGeom>
        </p:spPr>
        <p:txBody>
          <a:bodyPr>
            <a:spAutoFit/>
          </a:bodyPr>
          <a:lstStyle/>
          <a:p>
            <a:pPr algn="ctr"/>
            <a:r>
              <a:rPr lang="it-IT" dirty="0" smtClean="0">
                <a:solidFill>
                  <a:srgbClr val="000000"/>
                </a:solidFill>
                <a:latin typeface="Merriweather"/>
              </a:rPr>
              <a:t>La </a:t>
            </a:r>
            <a:r>
              <a:rPr lang="it-IT" dirty="0">
                <a:solidFill>
                  <a:srgbClr val="000000"/>
                </a:solidFill>
                <a:latin typeface="Merriweather"/>
              </a:rPr>
              <a:t>capacità amministrativa può essere definita come </a:t>
            </a:r>
            <a:r>
              <a:rPr lang="it-IT" dirty="0" smtClean="0">
                <a:solidFill>
                  <a:srgbClr val="000000"/>
                </a:solidFill>
                <a:latin typeface="Merriweather"/>
              </a:rPr>
              <a:t>l’</a:t>
            </a:r>
            <a:r>
              <a:rPr lang="it-IT" b="1" dirty="0" smtClean="0">
                <a:solidFill>
                  <a:srgbClr val="000000"/>
                </a:solidFill>
                <a:latin typeface="Merriweather"/>
              </a:rPr>
              <a:t>attitudine concreta di </a:t>
            </a:r>
            <a:r>
              <a:rPr lang="it-IT" b="1" dirty="0">
                <a:solidFill>
                  <a:srgbClr val="000000"/>
                </a:solidFill>
                <a:latin typeface="Merriweather"/>
              </a:rPr>
              <a:t>una determinata </a:t>
            </a:r>
            <a:r>
              <a:rPr lang="it-IT" b="1" dirty="0" smtClean="0">
                <a:solidFill>
                  <a:srgbClr val="000000"/>
                </a:solidFill>
                <a:latin typeface="Merriweather"/>
              </a:rPr>
              <a:t>PA a </a:t>
            </a:r>
            <a:r>
              <a:rPr lang="it-IT" b="1" dirty="0">
                <a:solidFill>
                  <a:srgbClr val="000000"/>
                </a:solidFill>
                <a:latin typeface="Merriweather"/>
              </a:rPr>
              <a:t>raggiungere gli obiettivi </a:t>
            </a:r>
            <a:r>
              <a:rPr lang="it-IT" dirty="0">
                <a:solidFill>
                  <a:srgbClr val="000000"/>
                </a:solidFill>
                <a:latin typeface="Merriweather"/>
              </a:rPr>
              <a:t>assegnati dall’ordinamento con le risorse (finanziarie, umane e strumentali) </a:t>
            </a:r>
            <a:r>
              <a:rPr lang="it-IT" dirty="0" smtClean="0">
                <a:solidFill>
                  <a:srgbClr val="000000"/>
                </a:solidFill>
                <a:latin typeface="Merriweather"/>
              </a:rPr>
              <a:t>a disposizione</a:t>
            </a:r>
          </a:p>
          <a:p>
            <a:endParaRPr lang="it-IT" dirty="0" smtClean="0">
              <a:solidFill>
                <a:srgbClr val="000000"/>
              </a:solidFill>
              <a:latin typeface="Merriweather"/>
            </a:endParaRPr>
          </a:p>
          <a:p>
            <a:endParaRPr lang="it-IT" dirty="0">
              <a:solidFill>
                <a:srgbClr val="000000"/>
              </a:solidFill>
              <a:latin typeface="Merriweather"/>
            </a:endParaRPr>
          </a:p>
          <a:p>
            <a:pPr algn="ctr"/>
            <a:r>
              <a:rPr lang="it-IT" sz="2000" b="1" dirty="0" smtClean="0">
                <a:solidFill>
                  <a:srgbClr val="000000"/>
                </a:solidFill>
                <a:latin typeface="Merriweather"/>
              </a:rPr>
              <a:t>E’ la predisposizione alla performance al valore pubblico</a:t>
            </a:r>
            <a:endParaRPr lang="it-IT" dirty="0"/>
          </a:p>
        </p:txBody>
      </p:sp>
      <p:sp>
        <p:nvSpPr>
          <p:cNvPr id="7" name="Rettangolo 6"/>
          <p:cNvSpPr/>
          <p:nvPr/>
        </p:nvSpPr>
        <p:spPr>
          <a:xfrm>
            <a:off x="4572000" y="182159"/>
            <a:ext cx="4572000" cy="1200329"/>
          </a:xfrm>
          <a:prstGeom prst="rect">
            <a:avLst/>
          </a:prstGeom>
        </p:spPr>
        <p:txBody>
          <a:bodyPr>
            <a:spAutoFit/>
          </a:bodyPr>
          <a:lstStyle/>
          <a:p>
            <a:pPr algn="ctr"/>
            <a:r>
              <a:rPr lang="it-IT" b="1" dirty="0">
                <a:solidFill>
                  <a:srgbClr val="000000"/>
                </a:solidFill>
                <a:latin typeface="Merriweather"/>
              </a:rPr>
              <a:t>può essere </a:t>
            </a:r>
            <a:r>
              <a:rPr lang="it-IT" b="1" dirty="0" smtClean="0">
                <a:solidFill>
                  <a:srgbClr val="000000"/>
                </a:solidFill>
                <a:latin typeface="Merriweather"/>
              </a:rPr>
              <a:t>considerata una </a:t>
            </a:r>
            <a:r>
              <a:rPr lang="it-IT" b="1" dirty="0" smtClean="0">
                <a:solidFill>
                  <a:srgbClr val="FF0000"/>
                </a:solidFill>
                <a:latin typeface="Merriweather"/>
              </a:rPr>
              <a:t>declinazione </a:t>
            </a:r>
            <a:r>
              <a:rPr lang="it-IT" b="1" dirty="0">
                <a:solidFill>
                  <a:srgbClr val="FF0000"/>
                </a:solidFill>
                <a:latin typeface="Merriweather"/>
              </a:rPr>
              <a:t>del principio “buon andamento della pubblica </a:t>
            </a:r>
            <a:r>
              <a:rPr lang="it-IT" b="1" i="1" dirty="0" smtClean="0">
                <a:solidFill>
                  <a:srgbClr val="FF0000"/>
                </a:solidFill>
                <a:latin typeface="Merriweather"/>
              </a:rPr>
              <a:t>amministrazione</a:t>
            </a:r>
            <a:endParaRPr lang="it-IT" b="1" dirty="0"/>
          </a:p>
        </p:txBody>
      </p:sp>
      <p:sp>
        <p:nvSpPr>
          <p:cNvPr id="3" name="Rettangolo 2"/>
          <p:cNvSpPr/>
          <p:nvPr/>
        </p:nvSpPr>
        <p:spPr>
          <a:xfrm>
            <a:off x="4564901" y="4658360"/>
            <a:ext cx="4572000" cy="1938992"/>
          </a:xfrm>
          <a:prstGeom prst="rect">
            <a:avLst/>
          </a:prstGeom>
        </p:spPr>
        <p:txBody>
          <a:bodyPr>
            <a:spAutoFit/>
          </a:bodyPr>
          <a:lstStyle/>
          <a:p>
            <a:pPr algn="ctr"/>
            <a:r>
              <a:rPr lang="it-IT" sz="2000" b="1" dirty="0">
                <a:solidFill>
                  <a:srgbClr val="FF0000"/>
                </a:solidFill>
                <a:latin typeface="Merriweather"/>
              </a:rPr>
              <a:t>Nuove assunzioni </a:t>
            </a:r>
            <a:r>
              <a:rPr lang="it-IT" sz="2000" b="1" dirty="0" smtClean="0">
                <a:solidFill>
                  <a:srgbClr val="000000"/>
                </a:solidFill>
                <a:latin typeface="Merriweather"/>
              </a:rPr>
              <a:t>e </a:t>
            </a:r>
            <a:r>
              <a:rPr lang="it-IT" sz="2000" b="1" dirty="0" smtClean="0">
                <a:solidFill>
                  <a:srgbClr val="FF0000"/>
                </a:solidFill>
                <a:latin typeface="Merriweather"/>
              </a:rPr>
              <a:t>programmazione integrata e orientata al valore pubblico (PIAO) </a:t>
            </a:r>
          </a:p>
          <a:p>
            <a:pPr algn="ctr"/>
            <a:r>
              <a:rPr lang="it-IT" sz="2000" b="1" dirty="0" smtClean="0">
                <a:solidFill>
                  <a:srgbClr val="000000"/>
                </a:solidFill>
                <a:latin typeface="Merriweather"/>
              </a:rPr>
              <a:t>sono </a:t>
            </a:r>
            <a:r>
              <a:rPr lang="it-IT" sz="2000" b="1" dirty="0">
                <a:solidFill>
                  <a:srgbClr val="000000"/>
                </a:solidFill>
                <a:latin typeface="Merriweather"/>
              </a:rPr>
              <a:t>le due principali azioni individuate per il rafforzamento della capacità </a:t>
            </a:r>
            <a:r>
              <a:rPr lang="it-IT" sz="2000" b="1" dirty="0" smtClean="0">
                <a:solidFill>
                  <a:srgbClr val="000000"/>
                </a:solidFill>
                <a:latin typeface="Merriweather"/>
              </a:rPr>
              <a:t>amministrativa</a:t>
            </a:r>
            <a:endParaRPr lang="it-IT" sz="2000" b="1" dirty="0"/>
          </a:p>
        </p:txBody>
      </p:sp>
      <p:pic>
        <p:nvPicPr>
          <p:cNvPr id="8" name="Picture 2" descr="Decreto Reclutamento, testo coordinato in Gazzetta: le novità">
            <a:extLst>
              <a:ext uri="{FF2B5EF4-FFF2-40B4-BE49-F238E27FC236}">
                <a16:creationId xmlns:a16="http://schemas.microsoft.com/office/drawing/2014/main" id="{D50DE89F-3127-CDFD-4A6D-981F1EF29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 y="16624"/>
            <a:ext cx="4598793" cy="306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7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539588" y="583520"/>
            <a:ext cx="4572000" cy="1477328"/>
          </a:xfrm>
          <a:prstGeom prst="rect">
            <a:avLst/>
          </a:prstGeom>
        </p:spPr>
        <p:txBody>
          <a:bodyPr>
            <a:spAutoFit/>
          </a:bodyPr>
          <a:lstStyle/>
          <a:p>
            <a:pPr marL="0" indent="0" algn="ctr">
              <a:buNone/>
            </a:pPr>
            <a:r>
              <a:rPr lang="it-IT" b="1" dirty="0"/>
              <a:t>Il PIAO ha durata triennale</a:t>
            </a:r>
            <a:r>
              <a:rPr lang="it-IT" dirty="0"/>
              <a:t>, ma viene aggiornato annualmente. </a:t>
            </a:r>
            <a:endParaRPr lang="it-IT" dirty="0" smtClean="0"/>
          </a:p>
          <a:p>
            <a:pPr marL="0" indent="0" algn="ctr">
              <a:buNone/>
            </a:pPr>
            <a:endParaRPr lang="it-IT" b="1" dirty="0"/>
          </a:p>
          <a:p>
            <a:pPr marL="0" indent="0" algn="ctr">
              <a:buNone/>
            </a:pPr>
            <a:r>
              <a:rPr lang="it-IT" b="1" dirty="0" smtClean="0"/>
              <a:t>L’articolo 6 </a:t>
            </a:r>
            <a:r>
              <a:rPr lang="it-IT" b="1" dirty="0"/>
              <a:t>indica i contenuti </a:t>
            </a:r>
            <a:r>
              <a:rPr lang="it-IT" b="1" dirty="0" smtClean="0"/>
              <a:t>generici del </a:t>
            </a:r>
            <a:r>
              <a:rPr lang="it-IT" b="1" dirty="0"/>
              <a:t>piano</a:t>
            </a:r>
            <a:r>
              <a:rPr lang="it-IT" dirty="0"/>
              <a:t>:</a:t>
            </a:r>
            <a:endParaRPr lang="it-IT" b="1" dirty="0"/>
          </a:p>
        </p:txBody>
      </p:sp>
      <p:sp>
        <p:nvSpPr>
          <p:cNvPr id="13" name="Rettangolo 12"/>
          <p:cNvSpPr/>
          <p:nvPr/>
        </p:nvSpPr>
        <p:spPr>
          <a:xfrm>
            <a:off x="4572000" y="2073622"/>
            <a:ext cx="4572000" cy="923330"/>
          </a:xfrm>
          <a:prstGeom prst="rect">
            <a:avLst/>
          </a:prstGeom>
        </p:spPr>
        <p:txBody>
          <a:bodyPr>
            <a:spAutoFit/>
          </a:bodyPr>
          <a:lstStyle/>
          <a:p>
            <a:pPr algn="ctr"/>
            <a:r>
              <a:rPr lang="it-IT" b="1" dirty="0"/>
              <a:t>strategia di gestione del </a:t>
            </a:r>
            <a:r>
              <a:rPr lang="it-IT" b="1" dirty="0">
                <a:solidFill>
                  <a:srgbClr val="FF0000"/>
                </a:solidFill>
              </a:rPr>
              <a:t>capitale umano</a:t>
            </a:r>
            <a:r>
              <a:rPr lang="it-IT" b="1" dirty="0"/>
              <a:t> e di </a:t>
            </a:r>
            <a:r>
              <a:rPr lang="it-IT" b="1" dirty="0">
                <a:solidFill>
                  <a:srgbClr val="FF0000"/>
                </a:solidFill>
              </a:rPr>
              <a:t>sviluppo organizzativo</a:t>
            </a:r>
            <a:r>
              <a:rPr lang="it-IT" b="1" dirty="0"/>
              <a:t>, anche mediante il ricorso al</a:t>
            </a:r>
            <a:r>
              <a:rPr lang="it-IT" dirty="0"/>
              <a:t> </a:t>
            </a:r>
            <a:r>
              <a:rPr lang="it-IT" b="1" dirty="0"/>
              <a:t>lavoro agile</a:t>
            </a:r>
            <a:endParaRPr lang="it-IT" sz="1400" dirty="0"/>
          </a:p>
        </p:txBody>
      </p:sp>
      <p:sp>
        <p:nvSpPr>
          <p:cNvPr id="14" name="Rettangolo 13"/>
          <p:cNvSpPr/>
          <p:nvPr/>
        </p:nvSpPr>
        <p:spPr>
          <a:xfrm>
            <a:off x="4539588" y="3081734"/>
            <a:ext cx="4572000" cy="923330"/>
          </a:xfrm>
          <a:prstGeom prst="rect">
            <a:avLst/>
          </a:prstGeom>
        </p:spPr>
        <p:txBody>
          <a:bodyPr>
            <a:spAutoFit/>
          </a:bodyPr>
          <a:lstStyle/>
          <a:p>
            <a:pPr marL="0" indent="0" algn="ctr">
              <a:buNone/>
            </a:pPr>
            <a:r>
              <a:rPr lang="it-IT" b="1" dirty="0"/>
              <a:t>strumenti e obiettivi del </a:t>
            </a:r>
            <a:r>
              <a:rPr lang="it-IT" b="1" dirty="0">
                <a:solidFill>
                  <a:srgbClr val="FF0000"/>
                </a:solidFill>
              </a:rPr>
              <a:t>reclutamento</a:t>
            </a:r>
            <a:r>
              <a:rPr lang="it-IT" b="1" dirty="0"/>
              <a:t> di nuove risorse e della </a:t>
            </a:r>
            <a:r>
              <a:rPr lang="it-IT" b="1" dirty="0">
                <a:solidFill>
                  <a:srgbClr val="FF0000"/>
                </a:solidFill>
              </a:rPr>
              <a:t>valorizzazione</a:t>
            </a:r>
            <a:r>
              <a:rPr lang="it-IT" b="1" dirty="0"/>
              <a:t> delle risorse interne</a:t>
            </a:r>
          </a:p>
        </p:txBody>
      </p:sp>
      <p:sp>
        <p:nvSpPr>
          <p:cNvPr id="15" name="Rettangolo 14"/>
          <p:cNvSpPr/>
          <p:nvPr/>
        </p:nvSpPr>
        <p:spPr>
          <a:xfrm>
            <a:off x="4539588" y="4017838"/>
            <a:ext cx="4572000" cy="923330"/>
          </a:xfrm>
          <a:prstGeom prst="rect">
            <a:avLst/>
          </a:prstGeom>
        </p:spPr>
        <p:txBody>
          <a:bodyPr>
            <a:spAutoFit/>
          </a:bodyPr>
          <a:lstStyle/>
          <a:p>
            <a:pPr marL="0" indent="0" algn="ctr">
              <a:buNone/>
            </a:pPr>
            <a:r>
              <a:rPr lang="it-IT" b="1" dirty="0"/>
              <a:t>strumenti e fasi per la piena </a:t>
            </a:r>
            <a:r>
              <a:rPr lang="it-IT" b="1" dirty="0">
                <a:solidFill>
                  <a:srgbClr val="FF0000"/>
                </a:solidFill>
              </a:rPr>
              <a:t>trasparenza dei risultati </a:t>
            </a:r>
            <a:r>
              <a:rPr lang="it-IT" b="1" dirty="0"/>
              <a:t>e per raggiungere gli obiettivi di </a:t>
            </a:r>
            <a:r>
              <a:rPr lang="it-IT" b="1" dirty="0">
                <a:solidFill>
                  <a:srgbClr val="FF0000"/>
                </a:solidFill>
              </a:rPr>
              <a:t>contrasto alla corruzione</a:t>
            </a:r>
          </a:p>
        </p:txBody>
      </p:sp>
      <p:sp>
        <p:nvSpPr>
          <p:cNvPr id="16" name="Rettangolo 15"/>
          <p:cNvSpPr/>
          <p:nvPr/>
        </p:nvSpPr>
        <p:spPr>
          <a:xfrm>
            <a:off x="4586444" y="5014917"/>
            <a:ext cx="4572000" cy="646331"/>
          </a:xfrm>
          <a:prstGeom prst="rect">
            <a:avLst/>
          </a:prstGeom>
        </p:spPr>
        <p:txBody>
          <a:bodyPr>
            <a:spAutoFit/>
          </a:bodyPr>
          <a:lstStyle/>
          <a:p>
            <a:pPr marL="0" indent="0" algn="ctr">
              <a:buNone/>
            </a:pPr>
            <a:r>
              <a:rPr lang="it-IT" b="1" dirty="0"/>
              <a:t>elenco delle procedure da semplificare e re-ingegnerizzare</a:t>
            </a:r>
          </a:p>
        </p:txBody>
      </p:sp>
      <p:sp>
        <p:nvSpPr>
          <p:cNvPr id="17" name="Rettangolo 16"/>
          <p:cNvSpPr/>
          <p:nvPr/>
        </p:nvSpPr>
        <p:spPr>
          <a:xfrm>
            <a:off x="4567085" y="5661248"/>
            <a:ext cx="4572000" cy="1200329"/>
          </a:xfrm>
          <a:prstGeom prst="rect">
            <a:avLst/>
          </a:prstGeom>
        </p:spPr>
        <p:txBody>
          <a:bodyPr>
            <a:spAutoFit/>
          </a:bodyPr>
          <a:lstStyle/>
          <a:p>
            <a:pPr marL="0" indent="0" algn="ctr">
              <a:buNone/>
            </a:pPr>
            <a:r>
              <a:rPr lang="it-IT" b="1" dirty="0"/>
              <a:t>modalità e azioni finalizzate per la </a:t>
            </a:r>
            <a:r>
              <a:rPr lang="it-IT" b="1" dirty="0">
                <a:solidFill>
                  <a:srgbClr val="FF0000"/>
                </a:solidFill>
              </a:rPr>
              <a:t>piena accessibilità</a:t>
            </a:r>
            <a:r>
              <a:rPr lang="it-IT" b="1" dirty="0"/>
              <a:t> alle amministrazioni, fisica e digitale, da parte dei cittadini +65 e con disabilità</a:t>
            </a:r>
          </a:p>
        </p:txBody>
      </p:sp>
      <p:sp>
        <p:nvSpPr>
          <p:cNvPr id="5" name="Segnaposto testo 4">
            <a:extLst>
              <a:ext uri="{FF2B5EF4-FFF2-40B4-BE49-F238E27FC236}">
                <a16:creationId xmlns:a16="http://schemas.microsoft.com/office/drawing/2014/main" id="{A427B11C-5C66-4A70-9D29-E54E1448E310}"/>
              </a:ext>
            </a:extLst>
          </p:cNvPr>
          <p:cNvSpPr txBox="1">
            <a:spLocks/>
          </p:cNvSpPr>
          <p:nvPr/>
        </p:nvSpPr>
        <p:spPr bwMode="auto">
          <a:xfrm>
            <a:off x="4572000" y="27774"/>
            <a:ext cx="4355976" cy="639762"/>
          </a:xfrm>
          <a:prstGeom prst="rect">
            <a:avLst/>
          </a:prstGeom>
          <a:noFill/>
          <a:ln w="4445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marL="0" indent="0" algn="ctr" rtl="0" eaLnBrk="1" fontAlgn="base" hangingPunct="1">
              <a:spcBef>
                <a:spcPct val="20000"/>
              </a:spcBef>
              <a:spcAft>
                <a:spcPct val="0"/>
              </a:spcAft>
              <a:buClr>
                <a:schemeClr val="accent1"/>
              </a:buClr>
              <a:buSzPct val="85000"/>
              <a:buFont typeface="Arial" charset="0"/>
              <a:buNone/>
              <a:defRPr lang="en-US" sz="2000" b="0" kern="1200" dirty="0" smtClean="0">
                <a:solidFill>
                  <a:schemeClr val="tx2"/>
                </a:solidFill>
                <a:latin typeface="+mn-lt"/>
                <a:ea typeface="+mn-ea"/>
                <a:cs typeface="+mn-cs"/>
              </a:defRPr>
            </a:lvl1pPr>
            <a:lvl2pPr marL="457200" indent="0" algn="l" rtl="0" eaLnBrk="1" fontAlgn="base" hangingPunct="1">
              <a:spcBef>
                <a:spcPct val="20000"/>
              </a:spcBef>
              <a:spcAft>
                <a:spcPct val="0"/>
              </a:spcAft>
              <a:buClr>
                <a:schemeClr val="accent1"/>
              </a:buClr>
              <a:buSzPct val="85000"/>
              <a:buFont typeface="Arial"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Clr>
                <a:schemeClr val="accent1"/>
              </a:buClr>
              <a:buSzPct val="90000"/>
              <a:buFont typeface="Arial"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Clr>
                <a:schemeClr val="accent1"/>
              </a:buClr>
              <a:buFont typeface="Arial"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Clr>
                <a:schemeClr val="accent1"/>
              </a:buClr>
              <a:buSzPct val="100000"/>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it-IT" sz="2100" b="1" dirty="0" smtClean="0">
                <a:solidFill>
                  <a:schemeClr val="tx2">
                    <a:lumMod val="60000"/>
                    <a:lumOff val="40000"/>
                  </a:schemeClr>
                </a:solidFill>
              </a:rPr>
              <a:t>Alcune caratteristiche di processo</a:t>
            </a:r>
            <a:endParaRPr lang="it-IT" b="1" dirty="0">
              <a:solidFill>
                <a:schemeClr val="tx2">
                  <a:lumMod val="60000"/>
                  <a:lumOff val="40000"/>
                </a:schemeClr>
              </a:solidFill>
            </a:endParaRPr>
          </a:p>
        </p:txBody>
      </p:sp>
      <p:pic>
        <p:nvPicPr>
          <p:cNvPr id="8" name="Picture 2" descr="Decreto Reclutamento, testo coordinato in Gazzetta: le novità">
            <a:extLst>
              <a:ext uri="{FF2B5EF4-FFF2-40B4-BE49-F238E27FC236}">
                <a16:creationId xmlns:a16="http://schemas.microsoft.com/office/drawing/2014/main" id="{AF9DD3E9-E445-09C7-649E-2E19BB7ED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 y="16624"/>
            <a:ext cx="4598793" cy="3062796"/>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5"/>
          <p:cNvSpPr>
            <a:spLocks noGrp="1"/>
          </p:cNvSpPr>
          <p:nvPr>
            <p:ph sz="quarter" idx="4"/>
          </p:nvPr>
        </p:nvSpPr>
        <p:spPr>
          <a:xfrm>
            <a:off x="51629" y="3104964"/>
            <a:ext cx="4507176" cy="3672408"/>
          </a:xfrm>
        </p:spPr>
        <p:txBody>
          <a:bodyPr/>
          <a:lstStyle/>
          <a:p>
            <a:pPr marL="0" indent="0" algn="ctr">
              <a:buNone/>
            </a:pPr>
            <a:r>
              <a:rPr lang="it-IT" sz="2000" b="1" dirty="0">
                <a:solidFill>
                  <a:schemeClr val="accent1">
                    <a:lumMod val="75000"/>
                  </a:schemeClr>
                </a:solidFill>
              </a:rPr>
              <a:t>Obiettivo:</a:t>
            </a:r>
          </a:p>
          <a:p>
            <a:pPr marL="0" indent="0" algn="ctr">
              <a:buNone/>
            </a:pPr>
            <a:r>
              <a:rPr lang="it-IT" sz="2000" b="1" dirty="0">
                <a:solidFill>
                  <a:srgbClr val="FF0000"/>
                </a:solidFill>
              </a:rPr>
              <a:t>Razionalizzare e integrare la disciplina degli atti di pianificazione strategica del personale racchiudendo, in un solo documento, tutta la programmazione relativa alla gestione delle risorse umane</a:t>
            </a:r>
          </a:p>
          <a:p>
            <a:pPr marL="0" indent="0" algn="ctr">
              <a:buNone/>
            </a:pPr>
            <a:r>
              <a:rPr lang="it-IT" sz="1600" b="1" dirty="0"/>
              <a:t> (valutazione della performance, organizzazione e l'allocazione dei dipendenti nei vari uffici, la formazione e le modalità di prevenzione della corruzione). </a:t>
            </a:r>
          </a:p>
        </p:txBody>
      </p:sp>
    </p:spTree>
    <p:extLst>
      <p:ext uri="{BB962C8B-B14F-4D97-AF65-F5344CB8AC3E}">
        <p14:creationId xmlns:p14="http://schemas.microsoft.com/office/powerpoint/2010/main" val="293145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1290" y="764704"/>
            <a:ext cx="9101075" cy="806336"/>
          </a:xfrm>
        </p:spPr>
        <p:txBody>
          <a:bodyPr>
            <a:noAutofit/>
          </a:bodyPr>
          <a:lstStyle/>
          <a:p>
            <a:r>
              <a:rPr lang="it-IT" b="1" dirty="0">
                <a:solidFill>
                  <a:schemeClr val="tx2">
                    <a:lumMod val="60000"/>
                    <a:lumOff val="40000"/>
                  </a:schemeClr>
                </a:solidFill>
              </a:rPr>
              <a:t>I 18 AGGIORNAMENTI DEL DL 80 (5 riguardano direttamente il PIAO)</a:t>
            </a:r>
          </a:p>
          <a:p>
            <a:endParaRPr lang="it-IT" b="1" dirty="0">
              <a:solidFill>
                <a:schemeClr val="accent5">
                  <a:lumMod val="75000"/>
                </a:schemeClr>
              </a:solidFill>
            </a:endParaRPr>
          </a:p>
          <a:p>
            <a:r>
              <a:rPr lang="it-IT" b="1" dirty="0">
                <a:solidFill>
                  <a:schemeClr val="accent5">
                    <a:lumMod val="75000"/>
                  </a:schemeClr>
                </a:solidFill>
              </a:rPr>
              <a:t>QUANDO SI HANNO LE IDEE CHIARE!!!!</a:t>
            </a:r>
          </a:p>
          <a:p>
            <a:endParaRPr lang="it-IT" b="1" dirty="0">
              <a:solidFill>
                <a:schemeClr val="tx2">
                  <a:lumMod val="60000"/>
                  <a:lumOff val="40000"/>
                </a:schemeClr>
              </a:solidFill>
            </a:endParaRPr>
          </a:p>
          <a:p>
            <a:endParaRPr lang="it-IT" dirty="0"/>
          </a:p>
        </p:txBody>
      </p:sp>
      <p:sp>
        <p:nvSpPr>
          <p:cNvPr id="4" name="Segnaposto contenuto 3"/>
          <p:cNvSpPr>
            <a:spLocks noGrp="1"/>
          </p:cNvSpPr>
          <p:nvPr>
            <p:ph sz="half" idx="2"/>
          </p:nvPr>
        </p:nvSpPr>
        <p:spPr>
          <a:xfrm>
            <a:off x="99" y="1646121"/>
            <a:ext cx="4499942" cy="5040560"/>
          </a:xfrm>
        </p:spPr>
        <p:txBody>
          <a:bodyPr/>
          <a:lstStyle/>
          <a:p>
            <a:pPr>
              <a:spcBef>
                <a:spcPts val="0"/>
              </a:spcBef>
            </a:pPr>
            <a:r>
              <a:rPr lang="it-IT" sz="1400" dirty="0"/>
              <a:t>1. 23/06/2021 Il DL 23 giugno 2021, n. 92 di conversione DL 9 giugno 2021, n. 80</a:t>
            </a:r>
          </a:p>
          <a:p>
            <a:pPr>
              <a:spcBef>
                <a:spcPts val="0"/>
              </a:spcBef>
            </a:pPr>
            <a:r>
              <a:rPr lang="it-IT" sz="1400" b="1" dirty="0"/>
              <a:t>2.  07/08/2021 La LEGGE 6 agosto 2021, n. 113 </a:t>
            </a:r>
          </a:p>
          <a:p>
            <a:pPr>
              <a:spcBef>
                <a:spcPts val="0"/>
              </a:spcBef>
            </a:pPr>
            <a:r>
              <a:rPr lang="it-IT" sz="1400" dirty="0"/>
              <a:t>3. 06/11/2021 Il DL 6 novembre 2021, n. 152 convertito con modificazioni dalla L. 29 dicembre 2021, n. 233 </a:t>
            </a:r>
          </a:p>
          <a:p>
            <a:pPr>
              <a:spcBef>
                <a:spcPts val="0"/>
              </a:spcBef>
            </a:pPr>
            <a:r>
              <a:rPr lang="it-IT" sz="1400" b="1" dirty="0"/>
              <a:t>4. 30/12/2021 Il DL 30 dicembre 2021, n. 228 convertito con modificazioni dalla L. 25 febbraio 2022</a:t>
            </a:r>
            <a:r>
              <a:rPr lang="it-IT" sz="1400" dirty="0"/>
              <a:t>, n. 15,) </a:t>
            </a:r>
          </a:p>
          <a:p>
            <a:pPr>
              <a:spcBef>
                <a:spcPts val="0"/>
              </a:spcBef>
            </a:pPr>
            <a:r>
              <a:rPr lang="it-IT" sz="1400" dirty="0"/>
              <a:t>5. 31/12/2021 La LEGGE 29 dicembre 2021, n. 233 </a:t>
            </a:r>
          </a:p>
          <a:p>
            <a:pPr>
              <a:spcBef>
                <a:spcPts val="0"/>
              </a:spcBef>
            </a:pPr>
            <a:r>
              <a:rPr lang="it-IT" sz="1400" dirty="0"/>
              <a:t>6. 31/12/2021 La LEGGE 30 dicembre 2021, n. 234 </a:t>
            </a:r>
          </a:p>
          <a:p>
            <a:pPr>
              <a:spcBef>
                <a:spcPts val="0"/>
              </a:spcBef>
            </a:pPr>
            <a:r>
              <a:rPr lang="it-IT" sz="1400" dirty="0"/>
              <a:t>7. 28/02/2022 La LEGGE 25 febbraio 2022, n. 15 </a:t>
            </a:r>
          </a:p>
          <a:p>
            <a:pPr>
              <a:spcBef>
                <a:spcPts val="0"/>
              </a:spcBef>
            </a:pPr>
            <a:r>
              <a:rPr lang="it-IT" sz="1400" dirty="0"/>
              <a:t>8. 01/03/2022 Il DL 1 marzo 2022, n. 17 convertito con modificazioni dalla L. 27 aprile 2022, n. 34, </a:t>
            </a:r>
          </a:p>
          <a:p>
            <a:pPr>
              <a:spcBef>
                <a:spcPts val="0"/>
              </a:spcBef>
            </a:pPr>
            <a:r>
              <a:rPr lang="it-IT" sz="1400" dirty="0"/>
              <a:t>9. 21/03/2022 Il DL 21 marzo 2022, n. 21 convertito con modificazioni dalla L. 20 maggio 2022, n. 51, </a:t>
            </a:r>
          </a:p>
          <a:p>
            <a:pPr>
              <a:spcBef>
                <a:spcPts val="0"/>
              </a:spcBef>
            </a:pPr>
            <a:r>
              <a:rPr lang="it-IT" sz="1400" dirty="0"/>
              <a:t>10. 28/04/2022 La LEGGE 27 aprile 2022, n. 34</a:t>
            </a:r>
          </a:p>
          <a:p>
            <a:pPr>
              <a:spcBef>
                <a:spcPts val="0"/>
              </a:spcBef>
            </a:pPr>
            <a:r>
              <a:rPr lang="it-IT" sz="1400" b="1" dirty="0"/>
              <a:t>11 30/04/2022 Il DL 30 aprile 2022, n. 36 convertito con modificazioni dalla L. 29 giugno 2022, n. 79, </a:t>
            </a:r>
          </a:p>
          <a:p>
            <a:pPr>
              <a:spcBef>
                <a:spcPts val="0"/>
              </a:spcBef>
            </a:pPr>
            <a:r>
              <a:rPr lang="it-IT" sz="1400" dirty="0">
                <a:latin typeface="Helvetica" panose="020B0604020202020204" pitchFamily="34" charset="0"/>
                <a:ea typeface="Calibri" panose="020F0502020204030204" pitchFamily="34" charset="0"/>
                <a:cs typeface="Helvetica" panose="020B0604020202020204" pitchFamily="34" charset="0"/>
              </a:rPr>
              <a:t>12. 17/05/2022 Il DL 17 maggio 2022, n. 50 convertito con modificazioni dalla L. 15 luglio 2022, n. 91</a:t>
            </a:r>
            <a:endParaRPr lang="it-IT" sz="1400" dirty="0"/>
          </a:p>
        </p:txBody>
      </p:sp>
      <p:sp>
        <p:nvSpPr>
          <p:cNvPr id="6" name="Rettangolo 5"/>
          <p:cNvSpPr/>
          <p:nvPr/>
        </p:nvSpPr>
        <p:spPr>
          <a:xfrm>
            <a:off x="4609770" y="1592972"/>
            <a:ext cx="4572000" cy="5146858"/>
          </a:xfrm>
          <a:prstGeom prst="rect">
            <a:avLst/>
          </a:prstGeom>
        </p:spPr>
        <p:txBody>
          <a:bodyPr>
            <a:spAutoFit/>
          </a:bodyPr>
          <a:lstStyle/>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13. 20/05/2022 La LEGGE 20 maggio 2022, n. 51 ha disposto (con l'art. 1, comma 1) la conversione, con modificazioni, del D.L. 21 marzo 2022, n. 21</a:t>
            </a:r>
          </a:p>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14. 29/06/2022 La LEGGE 29 giugno 2022, n. 79 ha disposto (con l'art. 1, comma 1) la conversione, con modificazioni, del D.L. 30 aprile 2022, n. 36.</a:t>
            </a:r>
          </a:p>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15. 15/07/2022 La LEGGE 15 luglio 2022, n. 91 ha disposto (con l'art. 1, comma 1) la conversione, con modificazioni, del D.L. 17 maggio 2022, n. 50 </a:t>
            </a:r>
            <a:r>
              <a:rPr lang="it-IT" sz="1400" b="1" dirty="0">
                <a:latin typeface="Helvetica" panose="020B0604020202020204" pitchFamily="34" charset="0"/>
                <a:ea typeface="Calibri" panose="020F0502020204030204" pitchFamily="34" charset="0"/>
                <a:cs typeface="Helvetica" panose="020B0604020202020204" pitchFamily="34" charset="0"/>
              </a:rPr>
              <a:t>16. 29/12/2022 Il DL 29 dicembre 2022, n. 198 convertito con modificazioni dalla L. 24 febbraio 2023, n. 14 </a:t>
            </a:r>
          </a:p>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17. 24/02/2023 Il DL 24 febbraio 2023, n. 13  convertito con modificazioni dalla L. 21 aprile 2023, n. 41 </a:t>
            </a:r>
          </a:p>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18. 27/02/2023 La LEGGE 24 febbraio 2023, n. 14 ha disposto (con l'art. 1, comma 1) la conversione, con modificazioni del D.L. 29 dicembre 2022, n. 198 </a:t>
            </a:r>
          </a:p>
          <a:p>
            <a:pPr>
              <a:lnSpc>
                <a:spcPct val="107000"/>
              </a:lnSpc>
              <a:spcAft>
                <a:spcPts val="0"/>
              </a:spcAft>
            </a:pPr>
            <a:r>
              <a:rPr lang="it-IT" sz="1400" dirty="0">
                <a:latin typeface="Helvetica" panose="020B0604020202020204" pitchFamily="34" charset="0"/>
                <a:ea typeface="Calibri" panose="020F0502020204030204" pitchFamily="34" charset="0"/>
                <a:cs typeface="Helvetica" panose="020B0604020202020204" pitchFamily="34" charset="0"/>
              </a:rPr>
              <a:t>19. 21/04/2023 La LEGGE 21 aprile 2023, n. 41 ha disposto (con l'art. 1, comma 1) la conversione, con modificazioni, del D.L. 24 febbraio 2023, n. 13 (in G.U. 24/02/2023, n. 47).</a:t>
            </a:r>
          </a:p>
          <a:p>
            <a:pPr>
              <a:lnSpc>
                <a:spcPct val="107000"/>
              </a:lnSpc>
              <a:spcAft>
                <a:spcPts val="0"/>
              </a:spcAft>
            </a:pPr>
            <a:r>
              <a:rPr lang="it-IT" sz="1400" b="1" dirty="0">
                <a:latin typeface="Helvetica" panose="020B0604020202020204" pitchFamily="34" charset="0"/>
                <a:ea typeface="Calibri" panose="020F0502020204030204" pitchFamily="34" charset="0"/>
                <a:cs typeface="Helvetica" panose="020B0604020202020204" pitchFamily="34" charset="0"/>
              </a:rPr>
              <a:t>20. 22/04/2023 Il DL 22 aprile 2023, n. 44 (in G.U. 22/04/2023, n.95)</a:t>
            </a:r>
            <a:endParaRPr lang="it-IT" sz="1400" b="1"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6761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1290" y="764704"/>
            <a:ext cx="9101075" cy="806336"/>
          </a:xfrm>
        </p:spPr>
        <p:txBody>
          <a:bodyPr>
            <a:noAutofit/>
          </a:bodyPr>
          <a:lstStyle/>
          <a:p>
            <a:r>
              <a:rPr lang="it-IT" b="1" dirty="0">
                <a:solidFill>
                  <a:schemeClr val="tx2">
                    <a:lumMod val="60000"/>
                    <a:lumOff val="40000"/>
                  </a:schemeClr>
                </a:solidFill>
              </a:rPr>
              <a:t>I 18 AGGIORNAMENTI DEL DL 80 (5 riguardano direttamente il PIAO)</a:t>
            </a:r>
          </a:p>
          <a:p>
            <a:endParaRPr lang="it-IT" b="1" dirty="0">
              <a:solidFill>
                <a:schemeClr val="accent5">
                  <a:lumMod val="75000"/>
                </a:schemeClr>
              </a:solidFill>
            </a:endParaRPr>
          </a:p>
          <a:p>
            <a:r>
              <a:rPr lang="it-IT" b="1" dirty="0">
                <a:solidFill>
                  <a:schemeClr val="accent5">
                    <a:lumMod val="75000"/>
                  </a:schemeClr>
                </a:solidFill>
              </a:rPr>
              <a:t>QUANDO SI HANNO LE IDEE CHIARE!!!!</a:t>
            </a:r>
          </a:p>
          <a:p>
            <a:endParaRPr lang="it-IT" b="1" dirty="0">
              <a:solidFill>
                <a:schemeClr val="tx2">
                  <a:lumMod val="60000"/>
                  <a:lumOff val="40000"/>
                </a:schemeClr>
              </a:solidFill>
            </a:endParaRPr>
          </a:p>
          <a:p>
            <a:endParaRPr lang="it-IT" dirty="0"/>
          </a:p>
        </p:txBody>
      </p:sp>
      <p:sp>
        <p:nvSpPr>
          <p:cNvPr id="2" name="Segnaposto contenuto 1">
            <a:extLst>
              <a:ext uri="{FF2B5EF4-FFF2-40B4-BE49-F238E27FC236}">
                <a16:creationId xmlns:a16="http://schemas.microsoft.com/office/drawing/2014/main" id="{93371175-EAF6-65BD-C89E-98BC0EC0C697}"/>
              </a:ext>
            </a:extLst>
          </p:cNvPr>
          <p:cNvSpPr>
            <a:spLocks noGrp="1"/>
          </p:cNvSpPr>
          <p:nvPr>
            <p:ph sz="half" idx="2"/>
          </p:nvPr>
        </p:nvSpPr>
        <p:spPr>
          <a:xfrm>
            <a:off x="0" y="2924944"/>
            <a:ext cx="4572000" cy="2790800"/>
          </a:xfrm>
        </p:spPr>
        <p:txBody>
          <a:bodyPr/>
          <a:lstStyle/>
          <a:p>
            <a:pPr marL="0" indent="0" algn="ctr">
              <a:buNone/>
            </a:pPr>
            <a:r>
              <a:rPr lang="it-IT" dirty="0"/>
              <a:t>LA SENSAZIONE E’ STATA QUELLA DI UN DRAFTING NORMATIVO NON ANCORA MATURO MA CHE DOVEVA USCIRE AD OGNI COSTO (PER CONSEGUIRE LA MILESTONE PNRR)  </a:t>
            </a:r>
          </a:p>
        </p:txBody>
      </p:sp>
      <p:sp>
        <p:nvSpPr>
          <p:cNvPr id="5" name="Segnaposto contenuto 1">
            <a:extLst>
              <a:ext uri="{FF2B5EF4-FFF2-40B4-BE49-F238E27FC236}">
                <a16:creationId xmlns:a16="http://schemas.microsoft.com/office/drawing/2014/main" id="{7220E539-F849-154F-2E5B-D0594D29824A}"/>
              </a:ext>
            </a:extLst>
          </p:cNvPr>
          <p:cNvSpPr txBox="1">
            <a:spLocks/>
          </p:cNvSpPr>
          <p:nvPr/>
        </p:nvSpPr>
        <p:spPr bwMode="auto">
          <a:xfrm>
            <a:off x="4572000" y="2132856"/>
            <a:ext cx="4571999" cy="27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1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6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Font typeface="Arial" charset="0"/>
              <a:buNone/>
            </a:pPr>
            <a:r>
              <a:rPr lang="it-IT" dirty="0"/>
              <a:t>MA ANCHE DI UN SUCCESSIVO FINE TUNING MOLTO ATTENTO PER RENDERE PIU’ FUNZIONALE ED INTEGRATO L’INTERO PROCESSO DI PROGRAMMAZIONE</a:t>
            </a:r>
          </a:p>
          <a:p>
            <a:pPr marL="0" indent="0" algn="ctr">
              <a:buFont typeface="Arial" charset="0"/>
              <a:buNone/>
            </a:pPr>
            <a:endParaRPr lang="it-IT" dirty="0"/>
          </a:p>
          <a:p>
            <a:pPr marL="0" indent="0" algn="ctr">
              <a:buFont typeface="Arial" charset="0"/>
              <a:buNone/>
            </a:pPr>
            <a:r>
              <a:rPr lang="it-IT" b="1" dirty="0"/>
              <a:t>(come vedremo, anche grazie al contributo del Consiglio di Stato, di ANAC e di altri soggetti)</a:t>
            </a:r>
          </a:p>
        </p:txBody>
      </p:sp>
    </p:spTree>
    <p:extLst>
      <p:ext uri="{BB962C8B-B14F-4D97-AF65-F5344CB8AC3E}">
        <p14:creationId xmlns:p14="http://schemas.microsoft.com/office/powerpoint/2010/main" val="977998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1676400"/>
            <a:ext cx="3931920" cy="639762"/>
          </a:xfrm>
        </p:spPr>
        <p:txBody>
          <a:bodyPr>
            <a:normAutofit fontScale="92500" lnSpcReduction="20000"/>
          </a:bodyPr>
          <a:lstStyle/>
          <a:p>
            <a:r>
              <a:rPr lang="it-IT" b="1" dirty="0">
                <a:solidFill>
                  <a:schemeClr val="tx2">
                    <a:lumMod val="60000"/>
                    <a:lumOff val="40000"/>
                  </a:schemeClr>
                </a:solidFill>
              </a:rPr>
              <a:t>IL DPR 81/2022</a:t>
            </a:r>
          </a:p>
          <a:p>
            <a:r>
              <a:rPr lang="it-IT" b="1" dirty="0">
                <a:solidFill>
                  <a:schemeClr val="tx2">
                    <a:lumMod val="60000"/>
                    <a:lumOff val="40000"/>
                  </a:schemeClr>
                </a:solidFill>
              </a:rPr>
              <a:t>Documenti assorbiti dal PIAO</a:t>
            </a:r>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b="1" dirty="0"/>
              <a:t>DPR 81 del 24 giugno 2021 </a:t>
            </a:r>
            <a:r>
              <a:rPr lang="it-IT" sz="1400" dirty="0"/>
              <a:t>Regolamento recante individuazione degli adempimenti relativi ai Piani assorbiti dal Piano integrato di attività e organizzazione.</a:t>
            </a:r>
          </a:p>
          <a:p>
            <a:pPr marL="0" indent="0">
              <a:buNone/>
            </a:pPr>
            <a:r>
              <a:rPr lang="it-IT" sz="1400" b="1" dirty="0">
                <a:solidFill>
                  <a:schemeClr val="accent5">
                    <a:lumMod val="60000"/>
                    <a:lumOff val="40000"/>
                  </a:schemeClr>
                </a:solidFill>
              </a:rPr>
              <a:t>DM 132 del 30 giugno 2022 </a:t>
            </a:r>
            <a:r>
              <a:rPr lang="it-IT" sz="1400" dirty="0">
                <a:solidFill>
                  <a:schemeClr val="accent5">
                    <a:lumMod val="60000"/>
                    <a:lumOff val="40000"/>
                  </a:schemeClr>
                </a:solidFill>
              </a:rPr>
              <a:t>Regolamento recante definizione del contenuto del Piano integrato di attività e organizzazione (con allegato il </a:t>
            </a:r>
            <a:r>
              <a:rPr lang="it-IT" sz="1400" b="1" dirty="0">
                <a:solidFill>
                  <a:schemeClr val="accent5">
                    <a:lumMod val="60000"/>
                    <a:lumOff val="40000"/>
                  </a:schemeClr>
                </a:solidFill>
              </a:rPr>
              <a:t>Piano tipo </a:t>
            </a:r>
            <a:r>
              <a:rPr lang="it-IT" sz="1400" dirty="0">
                <a:solidFill>
                  <a:schemeClr val="accent5">
                    <a:lumMod val="60000"/>
                    <a:lumOff val="40000"/>
                  </a:schemeClr>
                </a:solidFill>
              </a:rPr>
              <a:t>e la </a:t>
            </a:r>
            <a:r>
              <a:rPr lang="it-IT" sz="1400" b="1" dirty="0">
                <a:solidFill>
                  <a:schemeClr val="accent5">
                    <a:lumMod val="60000"/>
                    <a:lumOff val="40000"/>
                  </a:schemeClr>
                </a:solidFill>
              </a:rPr>
              <a:t>guida alla compilazione</a:t>
            </a:r>
            <a:r>
              <a:rPr lang="it-IT" sz="1400" dirty="0">
                <a:solidFill>
                  <a:schemeClr val="accent5">
                    <a:lumMod val="60000"/>
                    <a:lumOff val="40000"/>
                  </a:schemeClr>
                </a:solidFill>
              </a:rPr>
              <a:t>).</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graphicFrame>
        <p:nvGraphicFramePr>
          <p:cNvPr id="12" name="Diagramma 11"/>
          <p:cNvGraphicFramePr/>
          <p:nvPr>
            <p:extLst>
              <p:ext uri="{D42A27DB-BD31-4B8C-83A1-F6EECF244321}">
                <p14:modId xmlns:p14="http://schemas.microsoft.com/office/powerpoint/2010/main" val="247486990"/>
              </p:ext>
            </p:extLst>
          </p:nvPr>
        </p:nvGraphicFramePr>
        <p:xfrm>
          <a:off x="3847336" y="476672"/>
          <a:ext cx="529208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po 4"/>
          <p:cNvGrpSpPr/>
          <p:nvPr/>
        </p:nvGrpSpPr>
        <p:grpSpPr>
          <a:xfrm>
            <a:off x="6729613" y="1871136"/>
            <a:ext cx="885661" cy="619934"/>
            <a:chOff x="3316954" y="1498880"/>
            <a:chExt cx="885661" cy="619934"/>
          </a:xfrm>
        </p:grpSpPr>
        <p:sp>
          <p:nvSpPr>
            <p:cNvPr id="6" name="Rettangolo arrotondato 5"/>
            <p:cNvSpPr/>
            <p:nvPr/>
          </p:nvSpPr>
          <p:spPr>
            <a:xfrm>
              <a:off x="3316954" y="1498880"/>
              <a:ext cx="885661" cy="619934"/>
            </a:xfrm>
            <a:prstGeom prst="roundRect">
              <a:avLst>
                <a:gd name="adj" fmla="val 1667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CasellaDiTesto 6"/>
            <p:cNvSpPr txBox="1"/>
            <p:nvPr/>
          </p:nvSpPr>
          <p:spPr>
            <a:xfrm>
              <a:off x="3347222" y="1529148"/>
              <a:ext cx="825125" cy="559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a:t>PARERE CDS</a:t>
              </a:r>
            </a:p>
          </p:txBody>
        </p:sp>
      </p:grpSp>
      <p:sp>
        <p:nvSpPr>
          <p:cNvPr id="8" name="Freccia angolare in su 7"/>
          <p:cNvSpPr/>
          <p:nvPr/>
        </p:nvSpPr>
        <p:spPr>
          <a:xfrm rot="16200000" flipH="1">
            <a:off x="6630508" y="2450613"/>
            <a:ext cx="610742" cy="695309"/>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4893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011" y="1024275"/>
            <a:ext cx="4572000" cy="3877985"/>
          </a:xfrm>
          <a:prstGeom prst="rect">
            <a:avLst/>
          </a:prstGeom>
        </p:spPr>
        <p:txBody>
          <a:bodyPr>
            <a:spAutoFit/>
          </a:bodyPr>
          <a:lstStyle/>
          <a:p>
            <a:pPr marL="0" indent="0" algn="ctr">
              <a:buNone/>
            </a:pPr>
            <a:r>
              <a:rPr lang="it-IT" sz="1600" dirty="0"/>
              <a:t>(</a:t>
            </a:r>
            <a:r>
              <a:rPr lang="it-IT" sz="1600" b="1" dirty="0"/>
              <a:t>Sezione</a:t>
            </a:r>
            <a:r>
              <a:rPr lang="it-IT" sz="1600" dirty="0"/>
              <a:t> Consultiva per gli </a:t>
            </a:r>
            <a:r>
              <a:rPr lang="it-IT" sz="1600" b="1" dirty="0"/>
              <a:t>Atti Normativi</a:t>
            </a:r>
            <a:r>
              <a:rPr lang="it-IT" sz="1600" dirty="0"/>
              <a:t>. Adunanza di </a:t>
            </a:r>
            <a:r>
              <a:rPr lang="it-IT" sz="1600" b="1" dirty="0"/>
              <a:t>Sezione</a:t>
            </a:r>
            <a:r>
              <a:rPr lang="it-IT" sz="1600" dirty="0"/>
              <a:t> del 8 febbraio 2022 e del 17 febbraio 2022)</a:t>
            </a:r>
            <a:endParaRPr lang="it-IT" sz="1600" b="1" dirty="0"/>
          </a:p>
          <a:p>
            <a:pPr marL="0" indent="0" algn="ctr">
              <a:buNone/>
            </a:pPr>
            <a:endParaRPr lang="it-IT" b="1" dirty="0"/>
          </a:p>
          <a:p>
            <a:pPr marL="0" indent="0" algn="ctr">
              <a:buNone/>
            </a:pPr>
            <a:r>
              <a:rPr lang="it-IT" b="1" dirty="0"/>
              <a:t>Per il  </a:t>
            </a:r>
            <a:r>
              <a:rPr lang="it-IT" b="1" dirty="0" err="1"/>
              <a:t>il</a:t>
            </a:r>
            <a:r>
              <a:rPr lang="it-IT" b="1" dirty="0"/>
              <a:t> </a:t>
            </a:r>
            <a:r>
              <a:rPr lang="it-IT" b="1" dirty="0" err="1"/>
              <a:t>CdS</a:t>
            </a:r>
            <a:r>
              <a:rPr lang="it-IT" b="1" dirty="0"/>
              <a:t> </a:t>
            </a:r>
            <a:r>
              <a:rPr lang="it-IT" dirty="0"/>
              <a:t>il documento si limita SOLTANTO ad</a:t>
            </a:r>
          </a:p>
          <a:p>
            <a:pPr marL="0" indent="0" algn="ctr">
              <a:buNone/>
            </a:pPr>
            <a:r>
              <a:rPr lang="it-IT" dirty="0"/>
              <a:t> </a:t>
            </a:r>
            <a:r>
              <a:rPr lang="it-IT" b="1" dirty="0"/>
              <a:t>«abrogare quanto appare chiaramente inutile»</a:t>
            </a:r>
            <a:r>
              <a:rPr lang="it-IT" dirty="0"/>
              <a:t>, </a:t>
            </a:r>
          </a:p>
          <a:p>
            <a:pPr marL="0" indent="0" algn="ctr">
              <a:buNone/>
            </a:pPr>
            <a:r>
              <a:rPr lang="it-IT" dirty="0"/>
              <a:t>mentre invece la logica dovrebbe essere quella – inversa – di </a:t>
            </a:r>
          </a:p>
          <a:p>
            <a:pPr marL="0" indent="0" algn="ctr">
              <a:buNone/>
            </a:pPr>
            <a:r>
              <a:rPr lang="it-IT" dirty="0"/>
              <a:t>«</a:t>
            </a:r>
            <a:r>
              <a:rPr lang="it-IT" b="1" dirty="0"/>
              <a:t>conservare soltanto ciò che è davvero indispensabile</a:t>
            </a:r>
            <a:r>
              <a:rPr lang="it-IT" dirty="0"/>
              <a:t> </a:t>
            </a:r>
            <a:r>
              <a:rPr lang="it-IT" b="1" dirty="0"/>
              <a:t>per migliorare il servizio per i cittadini e le imprese»</a:t>
            </a:r>
          </a:p>
          <a:p>
            <a:pPr marL="0" indent="0" algn="ctr">
              <a:buNone/>
            </a:pPr>
            <a:r>
              <a:rPr lang="it-IT" b="1" dirty="0"/>
              <a:t>Si raccomandano:</a:t>
            </a:r>
          </a:p>
        </p:txBody>
      </p:sp>
      <p:sp>
        <p:nvSpPr>
          <p:cNvPr id="16" name="CasellaDiTesto 15"/>
          <p:cNvSpPr txBox="1"/>
          <p:nvPr/>
        </p:nvSpPr>
        <p:spPr>
          <a:xfrm>
            <a:off x="69247" y="4945381"/>
            <a:ext cx="4572000" cy="1938992"/>
          </a:xfrm>
          <a:prstGeom prst="rect">
            <a:avLst/>
          </a:prstGeom>
          <a:noFill/>
        </p:spPr>
        <p:txBody>
          <a:bodyPr wrap="square" rtlCol="0">
            <a:spAutoFit/>
          </a:bodyPr>
          <a:lstStyle/>
          <a:p>
            <a:pPr marL="342900" indent="-342900">
              <a:buFont typeface="Arial" panose="020B0604020202020204" pitchFamily="34" charset="0"/>
              <a:buChar char="•"/>
            </a:pPr>
            <a:r>
              <a:rPr lang="it-IT" sz="2400" b="1" dirty="0">
                <a:solidFill>
                  <a:srgbClr val="FF0000"/>
                </a:solidFill>
              </a:rPr>
              <a:t>Gradualità e integrazione effettiva</a:t>
            </a:r>
          </a:p>
          <a:p>
            <a:pPr marL="342900" indent="-342900">
              <a:buFont typeface="Arial" panose="020B0604020202020204" pitchFamily="34" charset="0"/>
              <a:buChar char="•"/>
            </a:pPr>
            <a:r>
              <a:rPr lang="it-IT" sz="2400" b="1" dirty="0">
                <a:solidFill>
                  <a:srgbClr val="FF0000"/>
                </a:solidFill>
              </a:rPr>
              <a:t>Eliminare duplicazioni e formalità inutili</a:t>
            </a:r>
          </a:p>
          <a:p>
            <a:pPr marL="342900" indent="-342900">
              <a:buFont typeface="Arial" panose="020B0604020202020204" pitchFamily="34" charset="0"/>
              <a:buChar char="•"/>
            </a:pPr>
            <a:r>
              <a:rPr lang="it-IT" sz="2400" b="1" dirty="0">
                <a:solidFill>
                  <a:srgbClr val="FF0000"/>
                </a:solidFill>
              </a:rPr>
              <a:t>Nessuna autoreferenzialità</a:t>
            </a:r>
          </a:p>
        </p:txBody>
      </p:sp>
      <p:sp>
        <p:nvSpPr>
          <p:cNvPr id="2" name="Rettangolo 1"/>
          <p:cNvSpPr/>
          <p:nvPr/>
        </p:nvSpPr>
        <p:spPr>
          <a:xfrm>
            <a:off x="4565994" y="980728"/>
            <a:ext cx="4572000" cy="923330"/>
          </a:xfrm>
          <a:prstGeom prst="rect">
            <a:avLst/>
          </a:prstGeom>
        </p:spPr>
        <p:txBody>
          <a:bodyPr>
            <a:spAutoFit/>
          </a:bodyPr>
          <a:lstStyle/>
          <a:p>
            <a:pPr algn="ctr"/>
            <a:r>
              <a:rPr lang="it-IT" i="1" dirty="0"/>
              <a:t>Per il </a:t>
            </a:r>
            <a:r>
              <a:rPr lang="it-IT" i="1" dirty="0" err="1"/>
              <a:t>CdS</a:t>
            </a:r>
            <a:r>
              <a:rPr lang="it-IT" i="1" dirty="0"/>
              <a:t> è necessaria una </a:t>
            </a:r>
            <a:r>
              <a:rPr lang="it-IT" b="1" i="1" dirty="0">
                <a:solidFill>
                  <a:srgbClr val="FF0000"/>
                </a:solidFill>
              </a:rPr>
              <a:t>graduale e progressiva reingegnerizzazione dei processi operativi</a:t>
            </a:r>
            <a:r>
              <a:rPr lang="it-IT" i="1" dirty="0"/>
              <a:t> delle amministrazioni</a:t>
            </a:r>
          </a:p>
        </p:txBody>
      </p:sp>
      <p:sp>
        <p:nvSpPr>
          <p:cNvPr id="3" name="Rettangolo 2"/>
          <p:cNvSpPr/>
          <p:nvPr/>
        </p:nvSpPr>
        <p:spPr>
          <a:xfrm>
            <a:off x="4581503" y="1916832"/>
            <a:ext cx="4572000" cy="3046988"/>
          </a:xfrm>
          <a:prstGeom prst="rect">
            <a:avLst/>
          </a:prstGeom>
        </p:spPr>
        <p:txBody>
          <a:bodyPr>
            <a:spAutoFit/>
          </a:bodyPr>
          <a:lstStyle/>
          <a:p>
            <a:pPr algn="ctr"/>
            <a:r>
              <a:rPr lang="it-IT" sz="2400" i="1" dirty="0"/>
              <a:t>evitare la autoreferenzialità, minimizzare il lavoro formale, limitare all’essenziale il lavoro verso l’interno, valorizzare il lavoro che produce risultati utili verso l’esterno, migliorando il servizio dell’amministrazione pubblica</a:t>
            </a:r>
          </a:p>
        </p:txBody>
      </p:sp>
      <p:sp>
        <p:nvSpPr>
          <p:cNvPr id="5" name="Rettangolo 4"/>
          <p:cNvSpPr/>
          <p:nvPr/>
        </p:nvSpPr>
        <p:spPr>
          <a:xfrm>
            <a:off x="4597011" y="4869160"/>
            <a:ext cx="4505550" cy="1938992"/>
          </a:xfrm>
          <a:prstGeom prst="rect">
            <a:avLst/>
          </a:prstGeom>
        </p:spPr>
        <p:txBody>
          <a:bodyPr wrap="square">
            <a:spAutoFit/>
          </a:bodyPr>
          <a:lstStyle/>
          <a:p>
            <a:pPr algn="ctr"/>
            <a:r>
              <a:rPr lang="it-IT" sz="2400" b="1" dirty="0">
                <a:solidFill>
                  <a:srgbClr val="FF0000"/>
                </a:solidFill>
              </a:rPr>
              <a:t>anche attraverso strumenti di tipo non normativo (come il monitoraggio, la partecipazione degli utenti e la formazione</a:t>
            </a:r>
          </a:p>
        </p:txBody>
      </p:sp>
      <p:sp>
        <p:nvSpPr>
          <p:cNvPr id="7" name="CasellaDiTesto 6">
            <a:extLst>
              <a:ext uri="{FF2B5EF4-FFF2-40B4-BE49-F238E27FC236}">
                <a16:creationId xmlns:a16="http://schemas.microsoft.com/office/drawing/2014/main" id="{AE458B20-15A0-EA81-6985-A2E1499AF9BD}"/>
              </a:ext>
            </a:extLst>
          </p:cNvPr>
          <p:cNvSpPr txBox="1"/>
          <p:nvPr/>
        </p:nvSpPr>
        <p:spPr>
          <a:xfrm>
            <a:off x="-20947" y="208889"/>
            <a:ext cx="9123508" cy="646331"/>
          </a:xfrm>
          <a:prstGeom prst="rect">
            <a:avLst/>
          </a:prstGeom>
          <a:noFill/>
        </p:spPr>
        <p:txBody>
          <a:bodyPr wrap="square">
            <a:spAutoFit/>
          </a:bodyPr>
          <a:lstStyle/>
          <a:p>
            <a:pPr marL="0" indent="0" algn="ctr">
              <a:buNone/>
            </a:pPr>
            <a:r>
              <a:rPr lang="it-IT" b="1" dirty="0"/>
              <a:t>Prima di vedere le abrogazioni/assorbimenti ad opera del DPR 81/2022 è utile esaminare alcuni passaggi del parere del Consiglio di Stato sullo schema del DPR</a:t>
            </a:r>
          </a:p>
        </p:txBody>
      </p:sp>
    </p:spTree>
    <p:extLst>
      <p:ext uri="{BB962C8B-B14F-4D97-AF65-F5344CB8AC3E}">
        <p14:creationId xmlns:p14="http://schemas.microsoft.com/office/powerpoint/2010/main" val="229803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p:txBody>
          <a:bodyPr/>
          <a:lstStyle/>
          <a:p>
            <a:pPr marL="0" indent="0" algn="ctr">
              <a:buNone/>
            </a:pPr>
            <a:r>
              <a:rPr lang="it-IT" sz="1800" b="1" dirty="0"/>
              <a:t> Con il DPR 81/2022 si individuano gli adempimenti assorbiti dal PIAO: </a:t>
            </a:r>
          </a:p>
          <a:p>
            <a:pPr marL="0" indent="0" algn="ctr">
              <a:buNone/>
            </a:pPr>
            <a:endParaRPr lang="it-IT" sz="1200" dirty="0"/>
          </a:p>
          <a:p>
            <a:r>
              <a:rPr lang="it-IT" sz="1600" b="1" dirty="0"/>
              <a:t>piano dei fabbisogni</a:t>
            </a:r>
            <a:r>
              <a:rPr lang="it-IT" sz="1600" dirty="0"/>
              <a:t>; </a:t>
            </a:r>
          </a:p>
          <a:p>
            <a:r>
              <a:rPr lang="it-IT" sz="1600" dirty="0"/>
              <a:t>piano delle azioni concrete; </a:t>
            </a:r>
          </a:p>
          <a:p>
            <a:r>
              <a:rPr lang="it-IT" sz="1600" dirty="0"/>
              <a:t>piano per razionalizzare l’utilizzo delle dotazioni strumentali, anche informatiche, che corredano le stazioni di lavoro nell’automazione d’ufficio;</a:t>
            </a:r>
          </a:p>
          <a:p>
            <a:r>
              <a:rPr lang="it-IT" sz="1600" b="1" dirty="0"/>
              <a:t>piano della performance</a:t>
            </a:r>
            <a:r>
              <a:rPr lang="it-IT" sz="1600" dirty="0"/>
              <a:t>; </a:t>
            </a:r>
          </a:p>
          <a:p>
            <a:r>
              <a:rPr lang="it-IT" sz="1600" b="1" dirty="0"/>
              <a:t>piano di prevenzione della corruzione</a:t>
            </a:r>
            <a:r>
              <a:rPr lang="it-IT" sz="1600" dirty="0"/>
              <a:t>; </a:t>
            </a:r>
          </a:p>
          <a:p>
            <a:r>
              <a:rPr lang="it-IT" sz="1600" b="1" dirty="0"/>
              <a:t>piano organizzativo del lavoro agile</a:t>
            </a:r>
            <a:r>
              <a:rPr lang="it-IT" sz="1600" dirty="0"/>
              <a:t>; </a:t>
            </a:r>
          </a:p>
          <a:p>
            <a:r>
              <a:rPr lang="it-IT" sz="1600" b="1" dirty="0"/>
              <a:t>piani di azioni positive</a:t>
            </a:r>
            <a:r>
              <a:rPr lang="it-IT" sz="1600" dirty="0"/>
              <a:t>.</a:t>
            </a:r>
          </a:p>
          <a:p>
            <a:pPr marL="0" indent="0" algn="ctr">
              <a:buNone/>
            </a:pPr>
            <a:endParaRPr lang="it-IT" sz="1200" b="1" dirty="0"/>
          </a:p>
        </p:txBody>
      </p:sp>
      <p:sp>
        <p:nvSpPr>
          <p:cNvPr id="10" name="Segnaposto testo 4"/>
          <p:cNvSpPr>
            <a:spLocks noGrp="1"/>
          </p:cNvSpPr>
          <p:nvPr>
            <p:ph type="body" sz="quarter" idx="3"/>
          </p:nvPr>
        </p:nvSpPr>
        <p:spPr>
          <a:xfrm>
            <a:off x="4754880" y="1676400"/>
            <a:ext cx="3931920" cy="639762"/>
          </a:xfrm>
        </p:spPr>
        <p:txBody>
          <a:bodyPr>
            <a:normAutofit/>
          </a:bodyPr>
          <a:lstStyle/>
          <a:p>
            <a:r>
              <a:rPr lang="it-IT" b="1" dirty="0"/>
              <a:t>DPR 81/2022</a:t>
            </a:r>
            <a:endParaRPr lang="it-IT" b="1" dirty="0">
              <a:solidFill>
                <a:schemeClr val="tx2">
                  <a:lumMod val="60000"/>
                  <a:lumOff val="40000"/>
                </a:schemeClr>
              </a:solidFill>
            </a:endParaRPr>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b="1" dirty="0"/>
              <a:t>DPR 81 del 24 giugno 2021 </a:t>
            </a:r>
            <a:r>
              <a:rPr lang="it-IT" sz="1400" dirty="0"/>
              <a:t>Regolamento recante individuazione degli adempimenti relativi ai Piani assorbiti dal Piano integrato di attività e organizzazione.</a:t>
            </a:r>
          </a:p>
          <a:p>
            <a:pPr marL="0" indent="0">
              <a:buNone/>
            </a:pPr>
            <a:r>
              <a:rPr lang="it-IT" sz="1400" b="1" dirty="0">
                <a:solidFill>
                  <a:schemeClr val="accent5">
                    <a:lumMod val="60000"/>
                    <a:lumOff val="40000"/>
                  </a:schemeClr>
                </a:solidFill>
              </a:rPr>
              <a:t>DM 132 del 30 giugno 2022 </a:t>
            </a:r>
            <a:r>
              <a:rPr lang="it-IT" sz="1400" dirty="0">
                <a:solidFill>
                  <a:schemeClr val="accent5">
                    <a:lumMod val="60000"/>
                    <a:lumOff val="40000"/>
                  </a:schemeClr>
                </a:solidFill>
              </a:rPr>
              <a:t>Regolamento recante definizione del contenuto del Piano integrato di attività e organizzazione (con allegato il </a:t>
            </a:r>
            <a:r>
              <a:rPr lang="it-IT" sz="1400" b="1" dirty="0">
                <a:solidFill>
                  <a:schemeClr val="accent5">
                    <a:lumMod val="60000"/>
                    <a:lumOff val="40000"/>
                  </a:schemeClr>
                </a:solidFill>
              </a:rPr>
              <a:t>Piano tipo </a:t>
            </a:r>
            <a:r>
              <a:rPr lang="it-IT" sz="1400" dirty="0">
                <a:solidFill>
                  <a:schemeClr val="accent5">
                    <a:lumMod val="60000"/>
                    <a:lumOff val="40000"/>
                  </a:schemeClr>
                </a:solidFill>
              </a:rPr>
              <a:t>e la </a:t>
            </a:r>
            <a:r>
              <a:rPr lang="it-IT" sz="1400" b="1" dirty="0">
                <a:solidFill>
                  <a:schemeClr val="accent5">
                    <a:lumMod val="60000"/>
                    <a:lumOff val="40000"/>
                  </a:schemeClr>
                </a:solidFill>
              </a:rPr>
              <a:t>guida alla compilazione</a:t>
            </a:r>
            <a:r>
              <a:rPr lang="it-IT" sz="1400" dirty="0">
                <a:solidFill>
                  <a:schemeClr val="accent5">
                    <a:lumMod val="60000"/>
                    <a:lumOff val="40000"/>
                  </a:schemeClr>
                </a:solidFill>
              </a:rPr>
              <a:t>).</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Tree>
    <p:extLst>
      <p:ext uri="{BB962C8B-B14F-4D97-AF65-F5344CB8AC3E}">
        <p14:creationId xmlns:p14="http://schemas.microsoft.com/office/powerpoint/2010/main" val="263888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a:xfrm>
            <a:off x="457200" y="-9872"/>
            <a:ext cx="8229600" cy="990600"/>
          </a:xfrm>
        </p:spPr>
        <p:txBody>
          <a:bodyPr anchor="ctr">
            <a:normAutofit/>
          </a:bodyPr>
          <a:lstStyle/>
          <a:p>
            <a:pPr algn="ctr"/>
            <a:r>
              <a:rPr lang="it-IT" dirty="0"/>
              <a:t>Indice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251520" y="1844824"/>
            <a:ext cx="3931920" cy="3744416"/>
          </a:xfrm>
        </p:spPr>
        <p:txBody>
          <a:bodyPr wrap="square" anchor="t">
            <a:noAutofit/>
          </a:bodyPr>
          <a:lstStyle/>
          <a:p>
            <a:pPr marL="0" indent="0">
              <a:buNone/>
            </a:pPr>
            <a:r>
              <a:rPr lang="it-IT" sz="1400" b="1" dirty="0"/>
              <a:t>La disciplina </a:t>
            </a:r>
            <a:r>
              <a:rPr lang="it-IT" sz="1400" b="1" dirty="0" smtClean="0"/>
              <a:t>del </a:t>
            </a:r>
            <a:r>
              <a:rPr lang="it-IT" sz="1400" b="1" dirty="0"/>
              <a:t>Piano integrato per l’attività e l’organizzazione (PIAO) </a:t>
            </a:r>
            <a:endParaRPr lang="it-IT" sz="1400" dirty="0"/>
          </a:p>
          <a:p>
            <a:r>
              <a:rPr lang="it-IT" sz="1400" dirty="0"/>
              <a:t>Dal PNRR al DL 80/2021</a:t>
            </a:r>
          </a:p>
          <a:p>
            <a:r>
              <a:rPr lang="it-IT" sz="1400" dirty="0"/>
              <a:t>DPR, DM e linee </a:t>
            </a:r>
            <a:r>
              <a:rPr lang="it-IT" sz="1400" dirty="0" smtClean="0"/>
              <a:t>guida</a:t>
            </a:r>
          </a:p>
          <a:p>
            <a:endParaRPr lang="it-IT" sz="1400" dirty="0"/>
          </a:p>
          <a:p>
            <a:pPr marL="0" indent="0">
              <a:buNone/>
            </a:pPr>
            <a:r>
              <a:rPr lang="it-IT" sz="1400" b="1" dirty="0"/>
              <a:t>i</a:t>
            </a:r>
            <a:r>
              <a:rPr lang="it-IT" sz="1400" b="1" dirty="0" smtClean="0"/>
              <a:t> </a:t>
            </a:r>
            <a:r>
              <a:rPr lang="it-IT" sz="1400" b="1" dirty="0"/>
              <a:t>contenuti del Piano integrato per l’attività e l’organizzazione (PIAO) </a:t>
            </a:r>
            <a:endParaRPr lang="it-IT" sz="1400" dirty="0"/>
          </a:p>
          <a:p>
            <a:endParaRPr lang="it-IT" sz="1400" dirty="0"/>
          </a:p>
          <a:p>
            <a:r>
              <a:rPr lang="it-IT" sz="1400" dirty="0"/>
              <a:t>I contenuti del PIAO</a:t>
            </a:r>
          </a:p>
          <a:p>
            <a:r>
              <a:rPr lang="it-IT" sz="1400" dirty="0"/>
              <a:t>Il monitoraggio </a:t>
            </a:r>
            <a:r>
              <a:rPr lang="it-IT" sz="1400" dirty="0" smtClean="0"/>
              <a:t>integrato</a:t>
            </a:r>
            <a:endParaRPr lang="it-IT" sz="1400" dirty="0"/>
          </a:p>
          <a:p>
            <a:pPr marL="0" indent="0">
              <a:buNone/>
            </a:pPr>
            <a:r>
              <a:rPr lang="it-IT" sz="1400" b="1" dirty="0"/>
              <a:t> </a:t>
            </a:r>
          </a:p>
          <a:p>
            <a:pPr marL="0" indent="0">
              <a:buNone/>
            </a:pPr>
            <a:r>
              <a:rPr lang="it-IT" sz="1400" b="1" dirty="0"/>
              <a:t>Il valore pubblico</a:t>
            </a:r>
            <a:endParaRPr lang="it-IT" sz="1400" dirty="0"/>
          </a:p>
          <a:p>
            <a:r>
              <a:rPr lang="it-IT" sz="1400" dirty="0"/>
              <a:t>Cos’è il valore pubblico (Definizioni)</a:t>
            </a:r>
          </a:p>
          <a:p>
            <a:r>
              <a:rPr lang="it-IT" sz="1400" dirty="0"/>
              <a:t>Come si misura</a:t>
            </a:r>
          </a:p>
          <a:p>
            <a:r>
              <a:rPr lang="it-IT" sz="1400" dirty="0" smtClean="0"/>
              <a:t>La </a:t>
            </a:r>
            <a:r>
              <a:rPr lang="it-IT" sz="1400" dirty="0"/>
              <a:t>piramide del valore</a:t>
            </a:r>
          </a:p>
          <a:p>
            <a:pPr marL="0" indent="0">
              <a:buNone/>
            </a:pPr>
            <a:endParaRPr lang="it-IT" sz="1400" b="1" dirty="0"/>
          </a:p>
          <a:p>
            <a:pPr marL="0" indent="0">
              <a:lnSpc>
                <a:spcPct val="90000"/>
              </a:lnSpc>
              <a:buNone/>
            </a:pPr>
            <a:endParaRPr lang="it-IT" sz="1600" dirty="0"/>
          </a:p>
          <a:p>
            <a:pPr marL="0" indent="0">
              <a:lnSpc>
                <a:spcPct val="90000"/>
              </a:lnSpc>
              <a:buNone/>
            </a:pPr>
            <a:endParaRPr lang="it-IT" sz="900" dirty="0"/>
          </a:p>
        </p:txBody>
      </p:sp>
      <p:pic>
        <p:nvPicPr>
          <p:cNvPr id="4102" name="Picture 6" descr="https://m.media-amazon.com/images/I/41j2w7jT9YL._SX327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24000"/>
            <a:ext cx="3456384" cy="524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54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4617102" y="1700808"/>
            <a:ext cx="4499992" cy="4752528"/>
          </a:xfrm>
        </p:spPr>
        <p:txBody>
          <a:bodyPr/>
          <a:lstStyle/>
          <a:p>
            <a:pPr marL="0" indent="0" algn="ctr">
              <a:buNone/>
            </a:pPr>
            <a:r>
              <a:rPr lang="it-IT" sz="1800" b="1" dirty="0"/>
              <a:t>per le  amministrazioni  </a:t>
            </a:r>
            <a:r>
              <a:rPr lang="it-IT" sz="1800" b="1" dirty="0" smtClean="0"/>
              <a:t>pubbliche con più </a:t>
            </a:r>
            <a:r>
              <a:rPr lang="it-IT" sz="1800" b="1" dirty="0"/>
              <a:t>di cinquanta dipendenti, </a:t>
            </a:r>
            <a:r>
              <a:rPr lang="it-IT" sz="1800" b="1" dirty="0" smtClean="0"/>
              <a:t>sono  </a:t>
            </a:r>
            <a:r>
              <a:rPr lang="it-IT" sz="1800" b="1" dirty="0"/>
              <a:t>soppressi</a:t>
            </a:r>
            <a:r>
              <a:rPr lang="it-IT" sz="1800" b="1" dirty="0" smtClean="0"/>
              <a:t>, in quanto </a:t>
            </a:r>
            <a:r>
              <a:rPr lang="it-IT" sz="1800" b="1" dirty="0"/>
              <a:t>assorbiti </a:t>
            </a:r>
            <a:r>
              <a:rPr lang="it-IT" sz="1800" b="1" dirty="0" smtClean="0"/>
              <a:t>nelle  </a:t>
            </a:r>
            <a:r>
              <a:rPr lang="it-IT" sz="1800" b="1" dirty="0"/>
              <a:t>apposite  sezioni  del  Piano  integrato  </a:t>
            </a:r>
            <a:r>
              <a:rPr lang="it-IT" sz="1800" b="1" dirty="0" smtClean="0"/>
              <a:t>di attività </a:t>
            </a:r>
            <a:r>
              <a:rPr lang="it-IT" sz="1800" b="1" dirty="0"/>
              <a:t>e organizzazione (PIAO), gli adempimenti </a:t>
            </a:r>
            <a:r>
              <a:rPr lang="it-IT" sz="1800" b="1" dirty="0" smtClean="0"/>
              <a:t>visti nella slide recedente.</a:t>
            </a:r>
          </a:p>
          <a:p>
            <a:pPr marL="0" indent="0" algn="ctr">
              <a:buNone/>
            </a:pPr>
            <a:endParaRPr lang="it-IT" sz="1100" b="1" dirty="0" smtClean="0"/>
          </a:p>
          <a:p>
            <a:pPr marL="0" indent="0" algn="ctr">
              <a:buNone/>
            </a:pPr>
            <a:r>
              <a:rPr lang="it-IT" sz="1800" b="1" dirty="0" smtClean="0"/>
              <a:t>NON SONO ABROGATE LE LEGGI A CUI SI RIFERISCONO MA SOLO GLI ADEMPIMENTI</a:t>
            </a:r>
          </a:p>
          <a:p>
            <a:pPr marL="0" indent="0" algn="ctr">
              <a:buNone/>
            </a:pPr>
            <a:endParaRPr lang="it-IT" sz="1100" b="1" dirty="0"/>
          </a:p>
          <a:p>
            <a:pPr marL="0" indent="0" algn="ctr">
              <a:buNone/>
            </a:pPr>
            <a:r>
              <a:rPr lang="it-IT" sz="1800" b="1" dirty="0"/>
              <a:t>Le </a:t>
            </a:r>
            <a:r>
              <a:rPr lang="it-IT" sz="1800" b="1" dirty="0" smtClean="0"/>
              <a:t>PA con </a:t>
            </a:r>
            <a:r>
              <a:rPr lang="it-IT" sz="1800" b="1" dirty="0"/>
              <a:t>non </a:t>
            </a:r>
            <a:r>
              <a:rPr lang="it-IT" sz="1800" b="1" dirty="0" smtClean="0"/>
              <a:t>più </a:t>
            </a:r>
            <a:r>
              <a:rPr lang="it-IT" sz="1800" b="1" dirty="0"/>
              <a:t>di </a:t>
            </a:r>
            <a:r>
              <a:rPr lang="it-IT" sz="1800" b="1" dirty="0" smtClean="0"/>
              <a:t>cinquanta dipendenti </a:t>
            </a:r>
            <a:r>
              <a:rPr lang="it-IT" sz="1800" b="1" dirty="0"/>
              <a:t>sono tenute al rispetto degli  adempimenti  </a:t>
            </a:r>
            <a:r>
              <a:rPr lang="it-IT" sz="1800" b="1" dirty="0" smtClean="0"/>
              <a:t>stabiliti </a:t>
            </a:r>
            <a:r>
              <a:rPr lang="it-IT" sz="1800" b="1" dirty="0"/>
              <a:t>nel</a:t>
            </a:r>
          </a:p>
          <a:p>
            <a:pPr marL="0" indent="0" algn="ctr">
              <a:buNone/>
            </a:pPr>
            <a:r>
              <a:rPr lang="it-IT" sz="1800" b="1" dirty="0"/>
              <a:t>decreto </a:t>
            </a:r>
            <a:r>
              <a:rPr lang="it-IT" sz="1800" b="1" dirty="0" smtClean="0"/>
              <a:t>del Ministro della </a:t>
            </a:r>
            <a:r>
              <a:rPr lang="it-IT" sz="1800" b="1" dirty="0"/>
              <a:t>pubblica   amministrazione </a:t>
            </a:r>
            <a:r>
              <a:rPr lang="it-IT" sz="1800" b="1" dirty="0" smtClean="0"/>
              <a:t>di cui all'articolo </a:t>
            </a:r>
            <a:r>
              <a:rPr lang="it-IT" sz="1800" b="1" dirty="0"/>
              <a:t>6, comma 6, del </a:t>
            </a:r>
            <a:r>
              <a:rPr lang="it-IT" sz="1800" b="1" dirty="0" smtClean="0"/>
              <a:t>DL </a:t>
            </a:r>
            <a:r>
              <a:rPr lang="it-IT" sz="1800" b="1" dirty="0"/>
              <a:t>n. </a:t>
            </a:r>
            <a:r>
              <a:rPr lang="it-IT" sz="1800" b="1" dirty="0" smtClean="0"/>
              <a:t>80/2021.</a:t>
            </a:r>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b="1" dirty="0"/>
              <a:t>DPR 81 del 24 giugno 2021 </a:t>
            </a:r>
            <a:r>
              <a:rPr lang="it-IT" sz="1400" dirty="0"/>
              <a:t>Regolamento recante individuazione degli adempimenti relativi ai Piani assorbiti dal Piano integrato di attività e organizzazione.</a:t>
            </a:r>
          </a:p>
          <a:p>
            <a:pPr marL="0" indent="0">
              <a:buNone/>
            </a:pPr>
            <a:r>
              <a:rPr lang="it-IT" sz="1400" b="1" dirty="0">
                <a:solidFill>
                  <a:schemeClr val="accent5">
                    <a:lumMod val="60000"/>
                    <a:lumOff val="40000"/>
                  </a:schemeClr>
                </a:solidFill>
              </a:rPr>
              <a:t>DM 132 del 30 giugno 2022 </a:t>
            </a:r>
            <a:r>
              <a:rPr lang="it-IT" sz="1400" dirty="0">
                <a:solidFill>
                  <a:schemeClr val="accent5">
                    <a:lumMod val="60000"/>
                    <a:lumOff val="40000"/>
                  </a:schemeClr>
                </a:solidFill>
              </a:rPr>
              <a:t>Regolamento recante definizione del contenuto del Piano integrato di attività e organizzazione (con allegato il </a:t>
            </a:r>
            <a:r>
              <a:rPr lang="it-IT" sz="1400" b="1" dirty="0">
                <a:solidFill>
                  <a:schemeClr val="accent5">
                    <a:lumMod val="60000"/>
                    <a:lumOff val="40000"/>
                  </a:schemeClr>
                </a:solidFill>
              </a:rPr>
              <a:t>Piano tipo </a:t>
            </a:r>
            <a:r>
              <a:rPr lang="it-IT" sz="1400" dirty="0">
                <a:solidFill>
                  <a:schemeClr val="accent5">
                    <a:lumMod val="60000"/>
                    <a:lumOff val="40000"/>
                  </a:schemeClr>
                </a:solidFill>
              </a:rPr>
              <a:t>e la </a:t>
            </a:r>
            <a:r>
              <a:rPr lang="it-IT" sz="1400" b="1" dirty="0">
                <a:solidFill>
                  <a:schemeClr val="accent5">
                    <a:lumMod val="60000"/>
                    <a:lumOff val="40000"/>
                  </a:schemeClr>
                </a:solidFill>
              </a:rPr>
              <a:t>guida alla compilazione</a:t>
            </a:r>
            <a:r>
              <a:rPr lang="it-IT" sz="1400" dirty="0">
                <a:solidFill>
                  <a:schemeClr val="accent5">
                    <a:lumMod val="60000"/>
                    <a:lumOff val="40000"/>
                  </a:schemeClr>
                </a:solidFill>
              </a:rPr>
              <a:t>).</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8" name="Segnaposto testo 4"/>
          <p:cNvSpPr>
            <a:spLocks noGrp="1"/>
          </p:cNvSpPr>
          <p:nvPr>
            <p:ph type="body" sz="quarter" idx="3"/>
          </p:nvPr>
        </p:nvSpPr>
        <p:spPr>
          <a:xfrm>
            <a:off x="4716016" y="188640"/>
            <a:ext cx="4052040" cy="639762"/>
          </a:xfrm>
        </p:spPr>
        <p:txBody>
          <a:bodyPr>
            <a:normAutofit fontScale="92500" lnSpcReduction="10000"/>
          </a:bodyPr>
          <a:lstStyle/>
          <a:p>
            <a:r>
              <a:rPr lang="it-IT" b="1" dirty="0"/>
              <a:t>DPR </a:t>
            </a:r>
            <a:r>
              <a:rPr lang="it-IT" b="1" dirty="0" smtClean="0"/>
              <a:t>81/2022 – Una formulazione curiosa</a:t>
            </a:r>
            <a:endParaRPr lang="it-IT" b="1" dirty="0">
              <a:solidFill>
                <a:schemeClr val="tx2">
                  <a:lumMod val="60000"/>
                  <a:lumOff val="40000"/>
                </a:schemeClr>
              </a:solidFill>
            </a:endParaRPr>
          </a:p>
        </p:txBody>
      </p:sp>
    </p:spTree>
    <p:extLst>
      <p:ext uri="{BB962C8B-B14F-4D97-AF65-F5344CB8AC3E}">
        <p14:creationId xmlns:p14="http://schemas.microsoft.com/office/powerpoint/2010/main" val="2413226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graphicFrame>
        <p:nvGraphicFramePr>
          <p:cNvPr id="9" name="Diagramma 8"/>
          <p:cNvGraphicFramePr/>
          <p:nvPr>
            <p:extLst>
              <p:ext uri="{D42A27DB-BD31-4B8C-83A1-F6EECF244321}">
                <p14:modId xmlns:p14="http://schemas.microsoft.com/office/powerpoint/2010/main" val="925230629"/>
              </p:ext>
            </p:extLst>
          </p:nvPr>
        </p:nvGraphicFramePr>
        <p:xfrm>
          <a:off x="3851920" y="404664"/>
          <a:ext cx="529208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285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2" name="Rettangolo 1"/>
          <p:cNvSpPr/>
          <p:nvPr/>
        </p:nvSpPr>
        <p:spPr>
          <a:xfrm>
            <a:off x="4666332" y="1484784"/>
            <a:ext cx="4487912" cy="5078313"/>
          </a:xfrm>
          <a:prstGeom prst="rect">
            <a:avLst/>
          </a:prstGeom>
        </p:spPr>
        <p:txBody>
          <a:bodyPr wrap="square">
            <a:spAutoFit/>
          </a:bodyPr>
          <a:lstStyle/>
          <a:p>
            <a:r>
              <a:rPr lang="it-IT" dirty="0"/>
              <a:t>il </a:t>
            </a:r>
            <a:r>
              <a:rPr lang="it-IT" dirty="0" smtClean="0"/>
              <a:t>DM fornisce </a:t>
            </a:r>
            <a:r>
              <a:rPr lang="it-IT" dirty="0"/>
              <a:t>le indicazioni in base alle quali deve essere approvato il PIAO. </a:t>
            </a:r>
            <a:endParaRPr lang="it-IT" dirty="0" smtClean="0"/>
          </a:p>
          <a:p>
            <a:endParaRPr lang="it-IT" dirty="0"/>
          </a:p>
          <a:p>
            <a:pPr algn="ctr"/>
            <a:r>
              <a:rPr lang="it-IT" dirty="0" smtClean="0"/>
              <a:t>All’art</a:t>
            </a:r>
            <a:r>
              <a:rPr lang="it-IT" dirty="0"/>
              <a:t>. 1, comma 3, del Decreto Ministeriale si </a:t>
            </a:r>
            <a:r>
              <a:rPr lang="it-IT" dirty="0" smtClean="0"/>
              <a:t>legge</a:t>
            </a:r>
          </a:p>
          <a:p>
            <a:pPr algn="ctr"/>
            <a:endParaRPr lang="it-IT" dirty="0"/>
          </a:p>
          <a:p>
            <a:pPr algn="ctr"/>
            <a:r>
              <a:rPr lang="it-IT" dirty="0" smtClean="0"/>
              <a:t> </a:t>
            </a:r>
            <a:r>
              <a:rPr lang="it-IT" sz="2400" dirty="0"/>
              <a:t>“Le pubbliche amministrazioni conformano il Piano integrato di attività e organizzazione alla </a:t>
            </a:r>
            <a:r>
              <a:rPr lang="it-IT" sz="2400" b="1" dirty="0">
                <a:solidFill>
                  <a:srgbClr val="FF0000"/>
                </a:solidFill>
              </a:rPr>
              <a:t>struttura</a:t>
            </a:r>
            <a:r>
              <a:rPr lang="it-IT" sz="2400" dirty="0"/>
              <a:t> e alle </a:t>
            </a:r>
            <a:r>
              <a:rPr lang="it-IT" sz="2400" b="1" dirty="0">
                <a:solidFill>
                  <a:srgbClr val="FF0000"/>
                </a:solidFill>
              </a:rPr>
              <a:t>modalità redazionali</a:t>
            </a:r>
            <a:r>
              <a:rPr lang="it-IT" sz="2400" dirty="0"/>
              <a:t> indicate nel presente decreto, secondo lo schema contenuto nell’allegato che forma parte integrante del presente decreto.” </a:t>
            </a:r>
          </a:p>
        </p:txBody>
      </p:sp>
    </p:spTree>
    <p:extLst>
      <p:ext uri="{BB962C8B-B14F-4D97-AF65-F5344CB8AC3E}">
        <p14:creationId xmlns:p14="http://schemas.microsoft.com/office/powerpoint/2010/main" val="2137351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2" name="Rettangolo 1"/>
          <p:cNvSpPr/>
          <p:nvPr/>
        </p:nvSpPr>
        <p:spPr>
          <a:xfrm>
            <a:off x="4666332" y="1484784"/>
            <a:ext cx="4487912" cy="738664"/>
          </a:xfrm>
          <a:prstGeom prst="rect">
            <a:avLst/>
          </a:prstGeom>
        </p:spPr>
        <p:txBody>
          <a:bodyPr wrap="square">
            <a:spAutoFit/>
          </a:bodyPr>
          <a:lstStyle/>
          <a:p>
            <a:pPr algn="ctr"/>
            <a:r>
              <a:rPr lang="it-IT" b="1" dirty="0"/>
              <a:t>Le semplificazioni per gli Enti con meno di 50 dipendenti</a:t>
            </a:r>
            <a:endParaRPr lang="it-IT" sz="2400" b="1" dirty="0"/>
          </a:p>
        </p:txBody>
      </p:sp>
      <p:sp>
        <p:nvSpPr>
          <p:cNvPr id="4" name="Rettangolo 3"/>
          <p:cNvSpPr/>
          <p:nvPr/>
        </p:nvSpPr>
        <p:spPr>
          <a:xfrm>
            <a:off x="4646364" y="2567384"/>
            <a:ext cx="4477668" cy="3693319"/>
          </a:xfrm>
          <a:prstGeom prst="rect">
            <a:avLst/>
          </a:prstGeom>
        </p:spPr>
        <p:txBody>
          <a:bodyPr wrap="square">
            <a:spAutoFit/>
          </a:bodyPr>
          <a:lstStyle/>
          <a:p>
            <a:r>
              <a:rPr lang="it-IT" dirty="0"/>
              <a:t>In coerenza con altre disposizioni vigenti, si ritiene che il numero dei dipendenti </a:t>
            </a:r>
            <a:r>
              <a:rPr lang="it-IT" dirty="0" smtClean="0"/>
              <a:t>possa essere </a:t>
            </a:r>
            <a:r>
              <a:rPr lang="it-IT" dirty="0"/>
              <a:t>calcolato al 31 dicembre dell’anno precedente a quello in cui si approva il PIAO, secondo le modalità di calcolo utilizzate per compilare la tabella 12 del Conto Annuale, ovvero sulla base dei </a:t>
            </a:r>
            <a:r>
              <a:rPr lang="it-IT" b="1" dirty="0">
                <a:solidFill>
                  <a:srgbClr val="FF0000"/>
                </a:solidFill>
              </a:rPr>
              <a:t>cedolini stipendiali erogati al personale che accede ai fondi della contrattazione integrativa</a:t>
            </a:r>
            <a:r>
              <a:rPr lang="it-IT" dirty="0"/>
              <a:t>. In base a tale approccio, 12 cedolini stipendiali corrispondono ad una unità di personale a tempo pieno in servizio nell’anno</a:t>
            </a:r>
          </a:p>
        </p:txBody>
      </p:sp>
    </p:spTree>
    <p:extLst>
      <p:ext uri="{BB962C8B-B14F-4D97-AF65-F5344CB8AC3E}">
        <p14:creationId xmlns:p14="http://schemas.microsoft.com/office/powerpoint/2010/main" val="1771833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2" name="Rettangolo 1"/>
          <p:cNvSpPr/>
          <p:nvPr/>
        </p:nvSpPr>
        <p:spPr>
          <a:xfrm>
            <a:off x="4666332" y="1484784"/>
            <a:ext cx="4487912" cy="738664"/>
          </a:xfrm>
          <a:prstGeom prst="rect">
            <a:avLst/>
          </a:prstGeom>
        </p:spPr>
        <p:txBody>
          <a:bodyPr wrap="square">
            <a:spAutoFit/>
          </a:bodyPr>
          <a:lstStyle/>
          <a:p>
            <a:pPr algn="ctr"/>
            <a:r>
              <a:rPr lang="it-IT" b="1" dirty="0"/>
              <a:t>Le semplificazioni per gli Enti con meno di 50 dipendenti</a:t>
            </a:r>
            <a:endParaRPr lang="it-IT" sz="2400" b="1" dirty="0"/>
          </a:p>
        </p:txBody>
      </p:sp>
      <p:sp>
        <p:nvSpPr>
          <p:cNvPr id="5" name="Rettangolo 4"/>
          <p:cNvSpPr/>
          <p:nvPr/>
        </p:nvSpPr>
        <p:spPr>
          <a:xfrm>
            <a:off x="4666332" y="2438400"/>
            <a:ext cx="4487912" cy="3970318"/>
          </a:xfrm>
          <a:prstGeom prst="rect">
            <a:avLst/>
          </a:prstGeom>
        </p:spPr>
        <p:txBody>
          <a:bodyPr wrap="square">
            <a:spAutoFit/>
          </a:bodyPr>
          <a:lstStyle/>
          <a:p>
            <a:r>
              <a:rPr lang="it-IT" dirty="0" smtClean="0"/>
              <a:t>- </a:t>
            </a:r>
            <a:r>
              <a:rPr lang="it-IT" dirty="0"/>
              <a:t>Per la sezione “Valore pubblico, performance e anticorruzione”, gli enti con meno di 50 dipendenti sono tenuti ad aggiornare la mappatura dei processi funzionali ad individuare le misure di prevenzione della corruzione; tale aggiornamento può avvenire nel corso del triennio considerato dal Piano, in presenza di fatti corruttivi, modifiche organizzative rilevanti o ipotesi di disfunzioni amministrative significative intercorse ovvero di aggiornamenti o modifiche degli obiettivi di performance a protezione del valore pubblico. </a:t>
            </a:r>
          </a:p>
        </p:txBody>
      </p:sp>
    </p:spTree>
    <p:extLst>
      <p:ext uri="{BB962C8B-B14F-4D97-AF65-F5344CB8AC3E}">
        <p14:creationId xmlns:p14="http://schemas.microsoft.com/office/powerpoint/2010/main" val="3485700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2" name="Rettangolo 1"/>
          <p:cNvSpPr/>
          <p:nvPr/>
        </p:nvSpPr>
        <p:spPr>
          <a:xfrm>
            <a:off x="4666332" y="1484784"/>
            <a:ext cx="4487912" cy="738664"/>
          </a:xfrm>
          <a:prstGeom prst="rect">
            <a:avLst/>
          </a:prstGeom>
        </p:spPr>
        <p:txBody>
          <a:bodyPr wrap="square">
            <a:spAutoFit/>
          </a:bodyPr>
          <a:lstStyle/>
          <a:p>
            <a:pPr algn="ctr"/>
            <a:r>
              <a:rPr lang="it-IT" b="1" dirty="0"/>
              <a:t>Le semplificazioni per gli Enti con meno di 50 dipendenti</a:t>
            </a:r>
            <a:endParaRPr lang="it-IT" sz="2400" b="1" dirty="0"/>
          </a:p>
        </p:txBody>
      </p:sp>
      <p:sp>
        <p:nvSpPr>
          <p:cNvPr id="5" name="Rettangolo 4"/>
          <p:cNvSpPr/>
          <p:nvPr/>
        </p:nvSpPr>
        <p:spPr>
          <a:xfrm>
            <a:off x="4666332" y="2996952"/>
            <a:ext cx="4477668" cy="2308324"/>
          </a:xfrm>
          <a:prstGeom prst="rect">
            <a:avLst/>
          </a:prstGeom>
        </p:spPr>
        <p:txBody>
          <a:bodyPr wrap="square">
            <a:spAutoFit/>
          </a:bodyPr>
          <a:lstStyle/>
          <a:p>
            <a:r>
              <a:rPr lang="it-IT" dirty="0" smtClean="0"/>
              <a:t> </a:t>
            </a:r>
            <a:r>
              <a:rPr lang="it-IT" dirty="0"/>
              <a:t>- Per la sezione “Organizzazione e capitale umano”, gli enti con meno di 50 dipendenti sono tenuti a predisporre le sottosezioni concernenti la presentazione della Struttura organizzativa, la strategia e gli obiettivi di sviluppo dell’Organizzazione del lavoro agile e la programmazione delle cessazioni del servizio</a:t>
            </a:r>
          </a:p>
        </p:txBody>
      </p:sp>
    </p:spTree>
    <p:extLst>
      <p:ext uri="{BB962C8B-B14F-4D97-AF65-F5344CB8AC3E}">
        <p14:creationId xmlns:p14="http://schemas.microsoft.com/office/powerpoint/2010/main" val="1419992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332656"/>
            <a:ext cx="9144000" cy="639762"/>
          </a:xfrm>
        </p:spPr>
        <p:txBody>
          <a:bodyPr>
            <a:noAutofit/>
          </a:bodyPr>
          <a:lstStyle/>
          <a:p>
            <a:pPr>
              <a:spcBef>
                <a:spcPts val="0"/>
              </a:spcBef>
            </a:pPr>
            <a:r>
              <a:rPr lang="it-IT" sz="1800" b="1" dirty="0">
                <a:solidFill>
                  <a:schemeClr val="tx2">
                    <a:lumMod val="60000"/>
                    <a:lumOff val="40000"/>
                  </a:schemeClr>
                </a:solidFill>
              </a:rPr>
              <a:t>IL DM 132/2022</a:t>
            </a:r>
          </a:p>
          <a:p>
            <a:pPr>
              <a:spcBef>
                <a:spcPts val="0"/>
              </a:spcBef>
            </a:pPr>
            <a:r>
              <a:rPr lang="it-IT" sz="1800" b="1" dirty="0">
                <a:solidFill>
                  <a:schemeClr val="tx2">
                    <a:lumMod val="60000"/>
                    <a:lumOff val="40000"/>
                  </a:schemeClr>
                </a:solidFill>
              </a:rPr>
              <a:t>I contenuti del PIAO e la guida alla compilazione</a:t>
            </a:r>
          </a:p>
          <a:p>
            <a:endParaRPr lang="it-IT" sz="1800" dirty="0"/>
          </a:p>
        </p:txBody>
      </p:sp>
      <p:sp>
        <p:nvSpPr>
          <p:cNvPr id="11" name="Segnaposto contenuto 3"/>
          <p:cNvSpPr>
            <a:spLocks noGrp="1"/>
          </p:cNvSpPr>
          <p:nvPr>
            <p:ph sz="half" idx="2"/>
          </p:nvPr>
        </p:nvSpPr>
        <p:spPr>
          <a:xfrm>
            <a:off x="457200" y="2438400"/>
            <a:ext cx="3931920" cy="3951288"/>
          </a:xfrm>
        </p:spPr>
        <p:txBody>
          <a:bodyPr/>
          <a:lstStyle/>
          <a:p>
            <a:pPr marL="0" indent="0">
              <a:buNone/>
            </a:pPr>
            <a:r>
              <a:rPr lang="it-IT" sz="1400" b="1" dirty="0">
                <a:solidFill>
                  <a:schemeClr val="accent5">
                    <a:lumMod val="60000"/>
                    <a:lumOff val="40000"/>
                  </a:schemeClr>
                </a:solidFill>
              </a:rPr>
              <a:t>DL80/2021 convertito dalla legge 6 agosto 2021, n. 113</a:t>
            </a:r>
            <a:r>
              <a:rPr lang="it-IT" sz="1400" dirty="0">
                <a:solidFill>
                  <a:schemeClr val="accent5">
                    <a:lumMod val="60000"/>
                    <a:lumOff val="40000"/>
                  </a:schemeClr>
                </a:solidFill>
              </a:rPr>
              <a:t> Misure urgenti per il rafforzamento della capacità amministrativa delle pubbliche amministrazioni funzionale all’attuazione del Piano nazionale di ripresa e resilienza (PNRR) e per l’efficienza della giustizia”, </a:t>
            </a:r>
          </a:p>
          <a:p>
            <a:pPr marL="0" indent="0">
              <a:buNone/>
            </a:pPr>
            <a:r>
              <a:rPr lang="it-IT" sz="1400" dirty="0">
                <a:solidFill>
                  <a:schemeClr val="accent5">
                    <a:lumMod val="60000"/>
                    <a:lumOff val="40000"/>
                  </a:schemeClr>
                </a:solidFill>
              </a:rPr>
              <a:t>DPR 81 del 24 giugno 2021 Regolamento recante individuazione degli adempimenti relativi ai Piani assorbiti dal Piano integrato di attività e organizzazione.</a:t>
            </a:r>
          </a:p>
          <a:p>
            <a:pPr marL="0" indent="0">
              <a:buNone/>
            </a:pPr>
            <a:r>
              <a:rPr lang="it-IT" sz="1400" b="1" dirty="0"/>
              <a:t>DM 132 del 30 giugno 2022 Regolamento recante definizione del contenuto del Piano integrato di attività e organizzazione (con allegato il Piano tipo e la guida alla compilazione).</a:t>
            </a:r>
          </a:p>
          <a:p>
            <a:pPr marL="0" indent="0">
              <a:buNone/>
            </a:pPr>
            <a:r>
              <a:rPr lang="it-IT" sz="1400" b="1" dirty="0">
                <a:solidFill>
                  <a:schemeClr val="accent5">
                    <a:lumMod val="60000"/>
                    <a:lumOff val="40000"/>
                  </a:schemeClr>
                </a:solidFill>
              </a:rPr>
              <a:t>Nota circolare DFP n.2 del 11 ottobre 2022</a:t>
            </a:r>
          </a:p>
          <a:p>
            <a:pPr marL="0" indent="0">
              <a:buNone/>
            </a:pPr>
            <a:r>
              <a:rPr lang="it-IT" sz="1400" dirty="0">
                <a:solidFill>
                  <a:schemeClr val="accent5">
                    <a:lumMod val="60000"/>
                    <a:lumOff val="40000"/>
                  </a:schemeClr>
                </a:solidFill>
              </a:rPr>
              <a:t>Indicazioni operative in materia di Piano integrato di attività e organizzazione (PIAO)</a:t>
            </a:r>
          </a:p>
          <a:p>
            <a:endParaRPr lang="it-IT" sz="1400" dirty="0"/>
          </a:p>
        </p:txBody>
      </p:sp>
      <p:sp>
        <p:nvSpPr>
          <p:cNvPr id="2" name="Rettangolo 1"/>
          <p:cNvSpPr/>
          <p:nvPr/>
        </p:nvSpPr>
        <p:spPr>
          <a:xfrm>
            <a:off x="4932040" y="2852936"/>
            <a:ext cx="4010124" cy="2800767"/>
          </a:xfrm>
          <a:prstGeom prst="rect">
            <a:avLst/>
          </a:prstGeom>
        </p:spPr>
        <p:txBody>
          <a:bodyPr wrap="square">
            <a:spAutoFit/>
          </a:bodyPr>
          <a:lstStyle/>
          <a:p>
            <a:pPr algn="ctr"/>
            <a:r>
              <a:rPr lang="it-IT" sz="2800" dirty="0" smtClean="0"/>
              <a:t>La seconda parte del seminario sarà dedicata ad analizzare i contenuti del PIAO indicati dal DM</a:t>
            </a:r>
          </a:p>
          <a:p>
            <a:pPr algn="ctr"/>
            <a:endParaRPr lang="it-IT" sz="3600" dirty="0"/>
          </a:p>
        </p:txBody>
      </p:sp>
    </p:spTree>
    <p:extLst>
      <p:ext uri="{BB962C8B-B14F-4D97-AF65-F5344CB8AC3E}">
        <p14:creationId xmlns:p14="http://schemas.microsoft.com/office/powerpoint/2010/main" val="92492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18864" y="134144"/>
            <a:ext cx="8229600" cy="990600"/>
          </a:xfrm>
          <a:prstGeom prst="rect">
            <a:avLst/>
          </a:prstGeom>
        </p:spPr>
        <p:txBody>
          <a:bodyPr>
            <a:normAutofit fontScale="82500" lnSpcReduction="20000"/>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r>
              <a:rPr lang="it-IT" dirty="0" smtClean="0"/>
              <a:t>Seconda Parte</a:t>
            </a:r>
            <a:br>
              <a:rPr lang="it-IT" dirty="0" smtClean="0"/>
            </a:br>
            <a:r>
              <a:rPr lang="it-IT" dirty="0" smtClean="0"/>
              <a:t>CONTENUTI E MONITORAGGIO DEL PIAO</a:t>
            </a:r>
            <a:endParaRPr lang="it-IT" dirty="0"/>
          </a:p>
        </p:txBody>
      </p:sp>
      <p:pic>
        <p:nvPicPr>
          <p:cNvPr id="5122" name="Picture 2" descr="Monitoraggio Protesti | Infocom Dipiesse"/>
          <p:cNvPicPr>
            <a:picLocks noChangeAspect="1" noChangeArrowheads="1"/>
          </p:cNvPicPr>
          <p:nvPr/>
        </p:nvPicPr>
        <p:blipFill rotWithShape="1">
          <a:blip r:embed="rId3">
            <a:extLst>
              <a:ext uri="{28A0092B-C50C-407E-A947-70E740481C1C}">
                <a14:useLocalDpi xmlns:a14="http://schemas.microsoft.com/office/drawing/2010/main" val="0"/>
              </a:ext>
            </a:extLst>
          </a:blip>
          <a:srcRect t="6476"/>
          <a:stretch/>
        </p:blipFill>
        <p:spPr bwMode="auto">
          <a:xfrm>
            <a:off x="0" y="1196752"/>
            <a:ext cx="9144000" cy="567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35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F1B7645F-DD82-BB93-9ECC-5A3BC61A7DAA}"/>
              </a:ext>
            </a:extLst>
          </p:cNvPr>
          <p:cNvPicPr>
            <a:picLocks noChangeAspect="1"/>
          </p:cNvPicPr>
          <p:nvPr/>
        </p:nvPicPr>
        <p:blipFill>
          <a:blip r:embed="rId3"/>
          <a:stretch>
            <a:fillRect/>
          </a:stretch>
        </p:blipFill>
        <p:spPr>
          <a:xfrm>
            <a:off x="0" y="-27383"/>
            <a:ext cx="4716016" cy="2663386"/>
          </a:xfrm>
          <a:prstGeom prst="rect">
            <a:avLst/>
          </a:prstGeom>
        </p:spPr>
      </p:pic>
      <p:sp>
        <p:nvSpPr>
          <p:cNvPr id="2" name="Rettangolo 1"/>
          <p:cNvSpPr/>
          <p:nvPr/>
        </p:nvSpPr>
        <p:spPr>
          <a:xfrm>
            <a:off x="-44160" y="3070296"/>
            <a:ext cx="9153474" cy="1200329"/>
          </a:xfrm>
          <a:prstGeom prst="rect">
            <a:avLst/>
          </a:prstGeom>
        </p:spPr>
        <p:txBody>
          <a:bodyPr wrap="square">
            <a:spAutoFit/>
          </a:bodyPr>
          <a:lstStyle/>
          <a:p>
            <a:pPr algn="ctr"/>
            <a:r>
              <a:rPr lang="it-IT" dirty="0"/>
              <a:t>Il PIAO è lo strumento tramite cui </a:t>
            </a:r>
            <a:r>
              <a:rPr lang="it-IT" b="1" dirty="0"/>
              <a:t>programmare in modo integrato le performance </a:t>
            </a:r>
            <a:r>
              <a:rPr lang="it-IT" dirty="0"/>
              <a:t>attese e le misure di </a:t>
            </a:r>
            <a:r>
              <a:rPr lang="it-IT" b="1" dirty="0"/>
              <a:t>gestione dei rischi corruttivi</a:t>
            </a:r>
            <a:r>
              <a:rPr lang="it-IT" dirty="0"/>
              <a:t>, a partire dalla </a:t>
            </a:r>
            <a:r>
              <a:rPr lang="it-IT" b="1" dirty="0"/>
              <a:t>cura della salute organizzativa e professionale </a:t>
            </a:r>
            <a:r>
              <a:rPr lang="it-IT" dirty="0"/>
              <a:t>dell’ente, in modo </a:t>
            </a:r>
            <a:r>
              <a:rPr lang="it-IT" b="1" dirty="0">
                <a:solidFill>
                  <a:srgbClr val="FF0000"/>
                </a:solidFill>
              </a:rPr>
              <a:t>funzionale alle strategie di creazione e protezione del Valore Pubblico</a:t>
            </a:r>
            <a:r>
              <a:rPr lang="it-IT" dirty="0"/>
              <a:t>.</a:t>
            </a:r>
          </a:p>
        </p:txBody>
      </p:sp>
      <p:sp>
        <p:nvSpPr>
          <p:cNvPr id="4" name="Rettangolo 3"/>
          <p:cNvSpPr/>
          <p:nvPr/>
        </p:nvSpPr>
        <p:spPr>
          <a:xfrm>
            <a:off x="0" y="4460918"/>
            <a:ext cx="9153474" cy="923330"/>
          </a:xfrm>
          <a:prstGeom prst="rect">
            <a:avLst/>
          </a:prstGeom>
        </p:spPr>
        <p:txBody>
          <a:bodyPr wrap="square">
            <a:spAutoFit/>
          </a:bodyPr>
          <a:lstStyle/>
          <a:p>
            <a:pPr algn="ctr"/>
            <a:r>
              <a:rPr lang="it-IT" b="1" dirty="0">
                <a:solidFill>
                  <a:srgbClr val="FF0000"/>
                </a:solidFill>
              </a:rPr>
              <a:t>Non è un Piano dei Piani </a:t>
            </a:r>
            <a:r>
              <a:rPr lang="it-IT" dirty="0"/>
              <a:t>ma un documento che si muove tra le varie prospettive programmatiche integrate verso l’</a:t>
            </a:r>
            <a:r>
              <a:rPr lang="it-IT" b="1" dirty="0"/>
              <a:t>orizzonte unico </a:t>
            </a:r>
            <a:r>
              <a:rPr lang="it-IT" dirty="0"/>
              <a:t>della generazione </a:t>
            </a:r>
            <a:r>
              <a:rPr lang="it-IT" b="1" dirty="0"/>
              <a:t>di</a:t>
            </a:r>
            <a:r>
              <a:rPr lang="it-IT" dirty="0"/>
              <a:t> </a:t>
            </a:r>
          </a:p>
          <a:p>
            <a:pPr algn="ctr"/>
            <a:r>
              <a:rPr lang="it-IT" dirty="0"/>
              <a:t>(</a:t>
            </a:r>
            <a:r>
              <a:rPr lang="it-IT" b="1" dirty="0"/>
              <a:t>più)</a:t>
            </a:r>
            <a:r>
              <a:rPr lang="it-IT" dirty="0"/>
              <a:t> </a:t>
            </a:r>
            <a:r>
              <a:rPr lang="it-IT" b="1" dirty="0"/>
              <a:t>Valore Pubblico</a:t>
            </a:r>
          </a:p>
        </p:txBody>
      </p:sp>
      <p:sp>
        <p:nvSpPr>
          <p:cNvPr id="5" name="Rettangolo 4"/>
          <p:cNvSpPr/>
          <p:nvPr/>
        </p:nvSpPr>
        <p:spPr>
          <a:xfrm>
            <a:off x="-3059" y="5366826"/>
            <a:ext cx="9145016" cy="1446550"/>
          </a:xfrm>
          <a:prstGeom prst="rect">
            <a:avLst/>
          </a:prstGeom>
        </p:spPr>
        <p:txBody>
          <a:bodyPr wrap="square">
            <a:spAutoFit/>
          </a:bodyPr>
          <a:lstStyle/>
          <a:p>
            <a:pPr marL="228600" algn="ctr">
              <a:spcAft>
                <a:spcPts val="0"/>
              </a:spcAft>
            </a:pPr>
            <a:r>
              <a:rPr lang="it-IT" sz="2200" dirty="0">
                <a:latin typeface="Calibri" panose="020F0502020204030204" pitchFamily="34" charset="0"/>
                <a:ea typeface="Calibri" panose="020F0502020204030204" pitchFamily="34" charset="0"/>
                <a:cs typeface="Times New Roman" panose="02020603050405020304" pitchFamily="18" charset="0"/>
              </a:rPr>
              <a:t>Si vogliono stimolare le PA verso la </a:t>
            </a:r>
            <a:r>
              <a:rPr lang="it-IT" sz="2200" b="1" dirty="0">
                <a:latin typeface="Calibri" panose="020F0502020204030204" pitchFamily="34" charset="0"/>
                <a:ea typeface="Calibri" panose="020F0502020204030204" pitchFamily="34" charset="0"/>
                <a:cs typeface="Times New Roman" panose="02020603050405020304" pitchFamily="18" charset="0"/>
              </a:rPr>
              <a:t>reingegnerizzazione dei </a:t>
            </a:r>
            <a:r>
              <a:rPr lang="it-IT"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processi </a:t>
            </a:r>
            <a:r>
              <a:rPr lang="it-IT" sz="2200" b="1" dirty="0">
                <a:latin typeface="Calibri" panose="020F0502020204030204" pitchFamily="34" charset="0"/>
                <a:ea typeface="Calibri" panose="020F0502020204030204" pitchFamily="34" charset="0"/>
                <a:cs typeface="Times New Roman" panose="02020603050405020304" pitchFamily="18" charset="0"/>
              </a:rPr>
              <a:t>delle attività in </a:t>
            </a:r>
            <a:r>
              <a:rPr lang="it-IT" sz="2200" dirty="0">
                <a:latin typeface="Calibri" panose="020F0502020204030204" pitchFamily="34" charset="0"/>
                <a:ea typeface="Calibri" panose="020F0502020204030204" pitchFamily="34" charset="0"/>
                <a:cs typeface="Times New Roman" panose="02020603050405020304" pitchFamily="18" charset="0"/>
              </a:rPr>
              <a:t>modo che questi siano orientati al VP, </a:t>
            </a:r>
            <a:r>
              <a:rPr lang="it-IT"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costantemente valutati </a:t>
            </a:r>
            <a:r>
              <a:rPr lang="it-IT" sz="2200" b="1" dirty="0">
                <a:latin typeface="Calibri" panose="020F0502020204030204" pitchFamily="34" charset="0"/>
                <a:ea typeface="Calibri" panose="020F0502020204030204" pitchFamily="34" charset="0"/>
                <a:cs typeface="Times New Roman" panose="02020603050405020304" pitchFamily="18" charset="0"/>
              </a:rPr>
              <a:t>sotto i diversi profili della performance e dell’anticorruzione e assistiti da adeguate risorse sia finanziarie che umane.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66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27385"/>
            <a:ext cx="9144000" cy="4907063"/>
          </a:xfrm>
          <a:prstGeom prst="rect">
            <a:avLst/>
          </a:prstGeom>
        </p:spPr>
      </p:pic>
    </p:spTree>
    <p:extLst>
      <p:ext uri="{BB962C8B-B14F-4D97-AF65-F5344CB8AC3E}">
        <p14:creationId xmlns:p14="http://schemas.microsoft.com/office/powerpoint/2010/main" val="104311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18874AEB-8250-2F37-600A-D95D7FD00E49}"/>
              </a:ext>
            </a:extLst>
          </p:cNvPr>
          <p:cNvSpPr>
            <a:spLocks noGrp="1"/>
          </p:cNvSpPr>
          <p:nvPr>
            <p:ph sz="half" idx="2"/>
          </p:nvPr>
        </p:nvSpPr>
        <p:spPr>
          <a:xfrm>
            <a:off x="11024" y="1362063"/>
            <a:ext cx="9176745" cy="5307297"/>
          </a:xfrm>
          <a:solidFill>
            <a:schemeClr val="bg1"/>
          </a:solidFill>
        </p:spPr>
        <p:txBody>
          <a:bodyPr/>
          <a:lstStyle/>
          <a:p>
            <a:pPr marL="0" indent="0" algn="ctr">
              <a:buNone/>
            </a:pPr>
            <a:r>
              <a:rPr lang="it-IT" sz="2000" b="0" i="0" dirty="0">
                <a:solidFill>
                  <a:srgbClr val="626262"/>
                </a:solidFill>
                <a:effectLst/>
                <a:latin typeface="Helvetica" panose="020B0604020202020204" pitchFamily="34" charset="0"/>
                <a:cs typeface="Helvetica" panose="020B0604020202020204" pitchFamily="34" charset="0"/>
              </a:rPr>
              <a:t>La burocrazia è stata colta di sorpresa dalla pandemia per la sua </a:t>
            </a:r>
            <a:r>
              <a:rPr lang="it-IT" sz="2000" b="0" i="0" dirty="0" smtClean="0">
                <a:solidFill>
                  <a:srgbClr val="626262"/>
                </a:solidFill>
                <a:effectLst/>
                <a:latin typeface="Helvetica" panose="020B0604020202020204" pitchFamily="34" charset="0"/>
                <a:cs typeface="Helvetica" panose="020B0604020202020204" pitchFamily="34" charset="0"/>
              </a:rPr>
              <a:t>essenza:</a:t>
            </a:r>
          </a:p>
          <a:p>
            <a:pPr marL="0" indent="0" algn="ctr">
              <a:buNone/>
            </a:pPr>
            <a:r>
              <a:rPr lang="it-IT" sz="2000" b="1" i="0" dirty="0" smtClean="0">
                <a:solidFill>
                  <a:srgbClr val="626262"/>
                </a:solidFill>
                <a:effectLst/>
                <a:latin typeface="Helvetica" panose="020B0604020202020204" pitchFamily="34" charset="0"/>
                <a:cs typeface="Helvetica" panose="020B0604020202020204" pitchFamily="34" charset="0"/>
              </a:rPr>
              <a:t>«</a:t>
            </a:r>
            <a:r>
              <a:rPr lang="it-IT" sz="2000" b="1" i="0" dirty="0">
                <a:solidFill>
                  <a:srgbClr val="626262"/>
                </a:solidFill>
                <a:effectLst/>
                <a:latin typeface="Helvetica" panose="020B0604020202020204" pitchFamily="34" charset="0"/>
                <a:cs typeface="Helvetica" panose="020B0604020202020204" pitchFamily="34" charset="0"/>
              </a:rPr>
              <a:t>non costruttiva» </a:t>
            </a:r>
            <a:r>
              <a:rPr lang="it-IT" sz="2000" b="1" dirty="0" smtClean="0">
                <a:solidFill>
                  <a:srgbClr val="626262"/>
                </a:solidFill>
                <a:latin typeface="Helvetica" panose="020B0604020202020204" pitchFamily="34" charset="0"/>
                <a:cs typeface="Helvetica" panose="020B0604020202020204" pitchFamily="34" charset="0"/>
              </a:rPr>
              <a:t>«autoreferenziale» «adempimentale» </a:t>
            </a:r>
            <a:endParaRPr lang="it-IT" sz="2000" b="1" i="0" dirty="0">
              <a:solidFill>
                <a:srgbClr val="626262"/>
              </a:solidFill>
              <a:effectLst/>
              <a:latin typeface="Helvetica" panose="020B0604020202020204" pitchFamily="34" charset="0"/>
              <a:cs typeface="Helvetica" panose="020B0604020202020204" pitchFamily="34" charset="0"/>
            </a:endParaRPr>
          </a:p>
          <a:p>
            <a:pPr marL="0" indent="0" algn="ctr">
              <a:buNone/>
            </a:pPr>
            <a:r>
              <a:rPr lang="it-IT" sz="2000" b="1" i="0" dirty="0">
                <a:solidFill>
                  <a:srgbClr val="626262"/>
                </a:solidFill>
                <a:effectLst/>
                <a:latin typeface="Helvetica" panose="020B0604020202020204" pitchFamily="34" charset="0"/>
                <a:cs typeface="Helvetica" panose="020B0604020202020204" pitchFamily="34" charset="0"/>
              </a:rPr>
              <a:t>«non collaborativa» </a:t>
            </a:r>
            <a:r>
              <a:rPr lang="it-IT" sz="2000" b="1" i="0" dirty="0" smtClean="0">
                <a:solidFill>
                  <a:srgbClr val="626262"/>
                </a:solidFill>
                <a:effectLst/>
                <a:latin typeface="Helvetica" panose="020B0604020202020204" pitchFamily="34" charset="0"/>
                <a:cs typeface="Helvetica" panose="020B0604020202020204" pitchFamily="34" charset="0"/>
              </a:rPr>
              <a:t> «</a:t>
            </a:r>
            <a:r>
              <a:rPr lang="it-IT" sz="2000" b="1" i="0" dirty="0">
                <a:solidFill>
                  <a:srgbClr val="626262"/>
                </a:solidFill>
                <a:effectLst/>
                <a:latin typeface="Helvetica" panose="020B0604020202020204" pitchFamily="34" charset="0"/>
                <a:cs typeface="Helvetica" panose="020B0604020202020204" pitchFamily="34" charset="0"/>
              </a:rPr>
              <a:t>non cooperativa»</a:t>
            </a:r>
          </a:p>
          <a:p>
            <a:pPr marL="0" indent="0" algn="ctr">
              <a:buNone/>
            </a:pPr>
            <a:r>
              <a:rPr lang="it-IT" sz="2000" b="1" i="0" dirty="0">
                <a:solidFill>
                  <a:srgbClr val="626262"/>
                </a:solidFill>
                <a:effectLst/>
                <a:latin typeface="Helvetica" panose="020B0604020202020204" pitchFamily="34" charset="0"/>
                <a:cs typeface="Helvetica" panose="020B0604020202020204" pitchFamily="34" charset="0"/>
              </a:rPr>
              <a:t>«non (abbastanza) digitale</a:t>
            </a:r>
            <a:r>
              <a:rPr lang="it-IT" sz="2000" b="1" i="0" dirty="0" smtClean="0">
                <a:solidFill>
                  <a:srgbClr val="626262"/>
                </a:solidFill>
                <a:effectLst/>
                <a:latin typeface="Helvetica" panose="020B0604020202020204" pitchFamily="34" charset="0"/>
                <a:cs typeface="Helvetica" panose="020B0604020202020204" pitchFamily="34" charset="0"/>
              </a:rPr>
              <a:t>» </a:t>
            </a:r>
          </a:p>
          <a:p>
            <a:pPr marL="0" indent="0" algn="ctr">
              <a:buNone/>
            </a:pPr>
            <a:r>
              <a:rPr lang="it-IT" sz="2000" b="1" dirty="0">
                <a:solidFill>
                  <a:srgbClr val="FF0000"/>
                </a:solidFill>
                <a:latin typeface="Helvetica" panose="020B0604020202020204" pitchFamily="34" charset="0"/>
                <a:cs typeface="Helvetica" panose="020B0604020202020204" pitchFamily="34" charset="0"/>
              </a:rPr>
              <a:t>«difensiva»</a:t>
            </a:r>
          </a:p>
          <a:p>
            <a:pPr marL="0" indent="0" algn="ctr">
              <a:buNone/>
            </a:pPr>
            <a:endParaRPr lang="it-IT" sz="2000" b="1" i="0" dirty="0" smtClean="0">
              <a:solidFill>
                <a:srgbClr val="626262"/>
              </a:solidFill>
              <a:effectLst/>
              <a:latin typeface="Helvetica" panose="020B0604020202020204" pitchFamily="34" charset="0"/>
              <a:cs typeface="Helvetica" panose="020B0604020202020204" pitchFamily="34" charset="0"/>
            </a:endParaRPr>
          </a:p>
          <a:p>
            <a:pPr marL="0" indent="0" algn="ctr">
              <a:buNone/>
            </a:pPr>
            <a:endParaRPr lang="it-IT" sz="2000" b="1" i="0" dirty="0" smtClean="0">
              <a:solidFill>
                <a:srgbClr val="626262"/>
              </a:solidFill>
              <a:effectLst/>
              <a:latin typeface="Helvetica" panose="020B0604020202020204" pitchFamily="34" charset="0"/>
              <a:cs typeface="Helvetica" panose="020B0604020202020204" pitchFamily="34" charset="0"/>
            </a:endParaRPr>
          </a:p>
          <a:p>
            <a:pPr marL="0" indent="0" algn="ctr">
              <a:buNone/>
            </a:pPr>
            <a:endParaRPr lang="it-IT" sz="2000" b="1" i="0" dirty="0">
              <a:solidFill>
                <a:srgbClr val="626262"/>
              </a:solidFill>
              <a:effectLst/>
              <a:latin typeface="Helvetica" panose="020B0604020202020204" pitchFamily="34" charset="0"/>
              <a:cs typeface="Helvetica" panose="020B0604020202020204" pitchFamily="34" charset="0"/>
            </a:endParaRPr>
          </a:p>
          <a:p>
            <a:pPr marL="0" indent="0" algn="ctr">
              <a:buNone/>
            </a:pPr>
            <a:r>
              <a:rPr lang="it-IT" sz="2000" b="1" i="0" dirty="0" smtClean="0">
                <a:solidFill>
                  <a:srgbClr val="626262"/>
                </a:solidFill>
                <a:effectLst/>
                <a:latin typeface="Helvetica" panose="020B0604020202020204" pitchFamily="34" charset="0"/>
                <a:cs typeface="Helvetica" panose="020B0604020202020204" pitchFamily="34" charset="0"/>
              </a:rPr>
              <a:t>Risposte </a:t>
            </a:r>
            <a:r>
              <a:rPr lang="it-IT" sz="2000" b="1" i="0" dirty="0">
                <a:solidFill>
                  <a:srgbClr val="626262"/>
                </a:solidFill>
                <a:effectLst/>
                <a:latin typeface="Helvetica" panose="020B0604020202020204" pitchFamily="34" charset="0"/>
                <a:cs typeface="Helvetica" panose="020B0604020202020204" pitchFamily="34" charset="0"/>
              </a:rPr>
              <a:t>del legislatore </a:t>
            </a:r>
            <a:r>
              <a:rPr lang="it-IT" sz="2000" b="1" i="0" dirty="0" smtClean="0">
                <a:solidFill>
                  <a:srgbClr val="626262"/>
                </a:solidFill>
                <a:effectLst/>
                <a:latin typeface="Helvetica" panose="020B0604020202020204" pitchFamily="34" charset="0"/>
                <a:cs typeface="Helvetica" panose="020B0604020202020204" pitchFamily="34" charset="0"/>
              </a:rPr>
              <a:t>sono state spesso </a:t>
            </a:r>
            <a:r>
              <a:rPr lang="it-IT" sz="2000" b="1" i="0" dirty="0">
                <a:solidFill>
                  <a:srgbClr val="626262"/>
                </a:solidFill>
                <a:effectLst/>
                <a:latin typeface="Helvetica" panose="020B0604020202020204" pitchFamily="34" charset="0"/>
                <a:cs typeface="Helvetica" panose="020B0604020202020204" pitchFamily="34" charset="0"/>
              </a:rPr>
              <a:t>tardive, parziali,  “provvisorie” ed emergenziali,</a:t>
            </a:r>
            <a:r>
              <a:rPr lang="it-IT" sz="2000" dirty="0">
                <a:solidFill>
                  <a:srgbClr val="626262"/>
                </a:solidFill>
                <a:latin typeface="Helvetica" panose="020B0604020202020204" pitchFamily="34" charset="0"/>
                <a:cs typeface="Helvetica" panose="020B0604020202020204" pitchFamily="34" charset="0"/>
              </a:rPr>
              <a:t> con una </a:t>
            </a:r>
            <a:r>
              <a:rPr lang="it-IT" sz="2000" b="1" dirty="0">
                <a:solidFill>
                  <a:srgbClr val="626262"/>
                </a:solidFill>
                <a:latin typeface="Helvetica" panose="020B0604020202020204" pitchFamily="34" charset="0"/>
                <a:cs typeface="Helvetica" panose="020B0604020202020204" pitchFamily="34" charset="0"/>
              </a:rPr>
              <a:t>posizione “non centrale” del cittadino e della persona </a:t>
            </a:r>
            <a:r>
              <a:rPr lang="it-IT" sz="2000" dirty="0">
                <a:solidFill>
                  <a:srgbClr val="626262"/>
                </a:solidFill>
                <a:latin typeface="Helvetica" panose="020B0604020202020204" pitchFamily="34" charset="0"/>
                <a:cs typeface="Helvetica" panose="020B0604020202020204" pitchFamily="34" charset="0"/>
              </a:rPr>
              <a:t>e con una scarsa capacità di reazione agli shock. </a:t>
            </a:r>
            <a:endParaRPr lang="it-IT" sz="2000" dirty="0" smtClean="0">
              <a:solidFill>
                <a:srgbClr val="626262"/>
              </a:solidFill>
              <a:latin typeface="Helvetica" panose="020B0604020202020204" pitchFamily="34" charset="0"/>
              <a:cs typeface="Helvetica" panose="020B0604020202020204" pitchFamily="34" charset="0"/>
            </a:endParaRPr>
          </a:p>
          <a:p>
            <a:pPr marL="0" indent="0" algn="ctr">
              <a:buNone/>
            </a:pPr>
            <a:endParaRPr lang="it-IT" sz="1100" b="1" dirty="0" smtClean="0">
              <a:solidFill>
                <a:srgbClr val="626262"/>
              </a:solidFill>
              <a:latin typeface="Helvetica" panose="020B0604020202020204" pitchFamily="34" charset="0"/>
              <a:cs typeface="Helvetica" panose="020B0604020202020204" pitchFamily="34" charset="0"/>
            </a:endParaRPr>
          </a:p>
          <a:p>
            <a:pPr marL="0" indent="0" algn="ctr">
              <a:buNone/>
            </a:pPr>
            <a:r>
              <a:rPr lang="it-IT" sz="2000" b="1" dirty="0" smtClean="0">
                <a:solidFill>
                  <a:srgbClr val="626262"/>
                </a:solidFill>
                <a:latin typeface="Helvetica" panose="020B0604020202020204" pitchFamily="34" charset="0"/>
                <a:cs typeface="Helvetica" panose="020B0604020202020204" pitchFamily="34" charset="0"/>
              </a:rPr>
              <a:t>CON IL PNRR SI E’ CERCATO DI INTERROMPERE QUESTO CIRCOLO POCO VIRTUOSO</a:t>
            </a:r>
          </a:p>
          <a:p>
            <a:pPr marL="0" indent="0" algn="ctr">
              <a:buNone/>
            </a:pPr>
            <a:r>
              <a:rPr lang="it-IT" sz="2000" b="1" dirty="0" smtClean="0">
                <a:solidFill>
                  <a:srgbClr val="626262"/>
                </a:solidFill>
                <a:latin typeface="Helvetica" panose="020B0604020202020204" pitchFamily="34" charset="0"/>
                <a:cs typeface="Helvetica" panose="020B0604020202020204" pitchFamily="34" charset="0"/>
              </a:rPr>
              <a:t> </a:t>
            </a:r>
          </a:p>
          <a:p>
            <a:pPr marL="0" indent="0" algn="ctr">
              <a:buNone/>
            </a:pPr>
            <a:r>
              <a:rPr lang="it-IT" sz="1600" b="1" dirty="0" smtClean="0">
                <a:solidFill>
                  <a:srgbClr val="626262"/>
                </a:solidFill>
                <a:latin typeface="Helvetica" panose="020B0604020202020204" pitchFamily="34" charset="0"/>
                <a:cs typeface="Helvetica" panose="020B0604020202020204" pitchFamily="34" charset="0"/>
              </a:rPr>
              <a:t>E IN QUESTE TRE ORE  CERCHEREMO DI CAPIRE SE SIAMO SULLA STRADA GIUSTA</a:t>
            </a:r>
            <a:endParaRPr lang="it-IT" sz="1600" b="1" dirty="0">
              <a:solidFill>
                <a:srgbClr val="FF0000"/>
              </a:solidFill>
              <a:latin typeface="Helvetica" panose="020B0604020202020204" pitchFamily="34" charset="0"/>
              <a:cs typeface="Helvetica" panose="020B0604020202020204" pitchFamily="34" charset="0"/>
            </a:endParaRPr>
          </a:p>
          <a:p>
            <a:pPr marL="0" indent="0" algn="ctr">
              <a:buNone/>
            </a:pPr>
            <a:endParaRPr lang="it-IT" sz="2000" dirty="0">
              <a:latin typeface="Helvetica" panose="020B0604020202020204" pitchFamily="34" charset="0"/>
              <a:cs typeface="Helvetica" panose="020B0604020202020204" pitchFamily="34" charset="0"/>
            </a:endParaRPr>
          </a:p>
        </p:txBody>
      </p:sp>
      <p:sp>
        <p:nvSpPr>
          <p:cNvPr id="7" name="Freccia in giù 6">
            <a:extLst>
              <a:ext uri="{FF2B5EF4-FFF2-40B4-BE49-F238E27FC236}">
                <a16:creationId xmlns:a16="http://schemas.microsoft.com/office/drawing/2014/main" id="{E6ADA264-6214-3B74-94FD-FDD72C04D2F6}"/>
              </a:ext>
            </a:extLst>
          </p:cNvPr>
          <p:cNvSpPr/>
          <p:nvPr/>
        </p:nvSpPr>
        <p:spPr>
          <a:xfrm>
            <a:off x="4599397" y="3284984"/>
            <a:ext cx="833363"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C30C2D5C-51BC-896F-1BC7-42976BEE027B}"/>
              </a:ext>
            </a:extLst>
          </p:cNvPr>
          <p:cNvSpPr/>
          <p:nvPr/>
        </p:nvSpPr>
        <p:spPr>
          <a:xfrm rot="10800000">
            <a:off x="3789307" y="3212975"/>
            <a:ext cx="810090"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premessa sinonimi, premessa contrari :: Sinonimi - Contrari"/>
          <p:cNvPicPr>
            <a:picLocks noChangeAspect="1" noChangeArrowheads="1"/>
          </p:cNvPicPr>
          <p:nvPr/>
        </p:nvPicPr>
        <p:blipFill rotWithShape="1">
          <a:blip r:embed="rId3">
            <a:extLst>
              <a:ext uri="{28A0092B-C50C-407E-A947-70E740481C1C}">
                <a14:useLocalDpi xmlns:a14="http://schemas.microsoft.com/office/drawing/2010/main" val="0"/>
              </a:ext>
            </a:extLst>
          </a:blip>
          <a:srcRect t="35077" b="31324"/>
          <a:stretch/>
        </p:blipFill>
        <p:spPr bwMode="auto">
          <a:xfrm>
            <a:off x="1907704" y="29584"/>
            <a:ext cx="5715000"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1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FE37CF7F-FDFB-CD73-CC76-61775F414EA6}"/>
              </a:ext>
            </a:extLst>
          </p:cNvPr>
          <p:cNvSpPr txBox="1">
            <a:spLocks/>
          </p:cNvSpPr>
          <p:nvPr/>
        </p:nvSpPr>
        <p:spPr>
          <a:xfrm>
            <a:off x="755576" y="188640"/>
            <a:ext cx="8229600" cy="432048"/>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dirty="0"/>
              <a:t>I contenuti del Piano integrato per l’attività e l’organizzazione (PIAO)</a:t>
            </a:r>
            <a:endParaRPr lang="it-IT" sz="2000" dirty="0"/>
          </a:p>
        </p:txBody>
      </p:sp>
      <p:pic>
        <p:nvPicPr>
          <p:cNvPr id="4" name="Immagine 3"/>
          <p:cNvPicPr>
            <a:picLocks noChangeAspect="1"/>
          </p:cNvPicPr>
          <p:nvPr/>
        </p:nvPicPr>
        <p:blipFill rotWithShape="1">
          <a:blip r:embed="rId3"/>
          <a:srcRect l="5402" r="1281"/>
          <a:stretch/>
        </p:blipFill>
        <p:spPr>
          <a:xfrm>
            <a:off x="323528" y="591096"/>
            <a:ext cx="8661648" cy="6320662"/>
          </a:xfrm>
          <a:prstGeom prst="rect">
            <a:avLst/>
          </a:prstGeom>
        </p:spPr>
      </p:pic>
      <p:cxnSp>
        <p:nvCxnSpPr>
          <p:cNvPr id="7" name="Connettore diritto 6"/>
          <p:cNvCxnSpPr/>
          <p:nvPr/>
        </p:nvCxnSpPr>
        <p:spPr>
          <a:xfrm>
            <a:off x="695034" y="6278408"/>
            <a:ext cx="7488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7250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clrChange>
              <a:clrFrom>
                <a:srgbClr val="FFFFFF"/>
              </a:clrFrom>
              <a:clrTo>
                <a:srgbClr val="FFFFFF">
                  <a:alpha val="0"/>
                </a:srgbClr>
              </a:clrTo>
            </a:clrChange>
          </a:blip>
          <a:srcRect l="4970" t="2647" r="2190"/>
          <a:stretch/>
        </p:blipFill>
        <p:spPr>
          <a:xfrm>
            <a:off x="611560" y="568470"/>
            <a:ext cx="7920879" cy="6289530"/>
          </a:xfrm>
          <a:prstGeom prst="rect">
            <a:avLst/>
          </a:prstGeom>
        </p:spPr>
      </p:pic>
      <p:sp>
        <p:nvSpPr>
          <p:cNvPr id="5" name="Titolo 1">
            <a:extLst>
              <a:ext uri="{FF2B5EF4-FFF2-40B4-BE49-F238E27FC236}">
                <a16:creationId xmlns:a16="http://schemas.microsoft.com/office/drawing/2014/main" id="{FE37CF7F-FDFB-CD73-CC76-61775F414EA6}"/>
              </a:ext>
            </a:extLst>
          </p:cNvPr>
          <p:cNvSpPr txBox="1">
            <a:spLocks/>
          </p:cNvSpPr>
          <p:nvPr/>
        </p:nvSpPr>
        <p:spPr>
          <a:xfrm>
            <a:off x="755576" y="188640"/>
            <a:ext cx="8229600" cy="432048"/>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dirty="0"/>
              <a:t>I contenuti del Piano integrato per l’attività e l’organizzazione (PIAO)</a:t>
            </a:r>
            <a:endParaRPr lang="it-IT" sz="2000" dirty="0"/>
          </a:p>
        </p:txBody>
      </p:sp>
    </p:spTree>
    <p:extLst>
      <p:ext uri="{BB962C8B-B14F-4D97-AF65-F5344CB8AC3E}">
        <p14:creationId xmlns:p14="http://schemas.microsoft.com/office/powerpoint/2010/main" val="242119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0" y="0"/>
            <a:ext cx="9144000" cy="4375910"/>
          </a:xfrm>
          <a:prstGeom prst="rect">
            <a:avLst/>
          </a:prstGeom>
        </p:spPr>
      </p:pic>
    </p:spTree>
    <p:extLst>
      <p:ext uri="{BB962C8B-B14F-4D97-AF65-F5344CB8AC3E}">
        <p14:creationId xmlns:p14="http://schemas.microsoft.com/office/powerpoint/2010/main" val="4137257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 y="0"/>
            <a:ext cx="9157145" cy="5517232"/>
          </a:xfrm>
          <a:prstGeom prst="rect">
            <a:avLst/>
          </a:prstGeom>
        </p:spPr>
      </p:pic>
    </p:spTree>
    <p:extLst>
      <p:ext uri="{BB962C8B-B14F-4D97-AF65-F5344CB8AC3E}">
        <p14:creationId xmlns:p14="http://schemas.microsoft.com/office/powerpoint/2010/main" val="60524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 y="-27384"/>
            <a:ext cx="9171574" cy="5502944"/>
          </a:xfrm>
          <a:prstGeom prst="rect">
            <a:avLst/>
          </a:prstGeom>
        </p:spPr>
      </p:pic>
    </p:spTree>
    <p:extLst>
      <p:ext uri="{BB962C8B-B14F-4D97-AF65-F5344CB8AC3E}">
        <p14:creationId xmlns:p14="http://schemas.microsoft.com/office/powerpoint/2010/main" val="2092409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7535F765-6B1F-41DA-9A96-6FBCECF37E00}"/>
              </a:ext>
            </a:extLst>
          </p:cNvPr>
          <p:cNvSpPr txBox="1">
            <a:spLocks/>
          </p:cNvSpPr>
          <p:nvPr/>
        </p:nvSpPr>
        <p:spPr bwMode="auto">
          <a:xfrm>
            <a:off x="3629158" y="3573016"/>
            <a:ext cx="2371592"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685800"/>
            <a:r>
              <a:rPr lang="it-IT" sz="3000" b="1" i="1" dirty="0">
                <a:latin typeface="Arial Rounded MT Bold" panose="020F0704030504030204" pitchFamily="34" charset="0"/>
                <a:ea typeface="Calibri" panose="020F0502020204030204" pitchFamily="34" charset="0"/>
                <a:cs typeface="Times New Roman" panose="02020603050405020304" pitchFamily="18" charset="0"/>
              </a:rPr>
              <a:t>Domande?</a:t>
            </a:r>
            <a:endParaRPr lang="it-IT" sz="3300" i="1" dirty="0">
              <a:latin typeface="Arial Rounded MT Bold" panose="020F0704030504030204" pitchFamily="34" charset="0"/>
            </a:endParaRPr>
          </a:p>
        </p:txBody>
      </p:sp>
      <p:pic>
        <p:nvPicPr>
          <p:cNvPr id="6146" name="Picture 2" descr="La domanda guida: cos'è e perché è fondamentale">
            <a:extLst>
              <a:ext uri="{FF2B5EF4-FFF2-40B4-BE49-F238E27FC236}">
                <a16:creationId xmlns:a16="http://schemas.microsoft.com/office/drawing/2014/main" id="{E10A3A56-BDAB-7817-6DFF-F21B8CE58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204" y="260648"/>
            <a:ext cx="2857500" cy="28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3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B8336B5-731D-10F6-DCFE-A6A85ABDFDB6}"/>
              </a:ext>
            </a:extLst>
          </p:cNvPr>
          <p:cNvSpPr txBox="1"/>
          <p:nvPr/>
        </p:nvSpPr>
        <p:spPr>
          <a:xfrm>
            <a:off x="0" y="3094684"/>
            <a:ext cx="9144000" cy="646331"/>
          </a:xfrm>
          <a:prstGeom prst="rect">
            <a:avLst/>
          </a:prstGeom>
          <a:noFill/>
        </p:spPr>
        <p:txBody>
          <a:bodyPr wrap="square">
            <a:spAutoFit/>
          </a:bodyPr>
          <a:lstStyle/>
          <a:p>
            <a:pPr algn="ctr"/>
            <a:r>
              <a:rPr lang="it-IT" sz="3600" b="1" dirty="0" smtClean="0">
                <a:latin typeface="Helvetica" panose="020B0604020202020204" pitchFamily="34" charset="0"/>
                <a:ea typeface="Times New Roman" panose="02020603050405020304" pitchFamily="18" charset="0"/>
                <a:cs typeface="Helvetica" panose="020B0604020202020204" pitchFamily="34" charset="0"/>
              </a:rPr>
              <a:t>Il monitoraggio del Piano</a:t>
            </a:r>
            <a:endParaRPr lang="it-IT" sz="3600" b="1" dirty="0"/>
          </a:p>
        </p:txBody>
      </p:sp>
      <p:sp>
        <p:nvSpPr>
          <p:cNvPr id="2" name="Titolo 1">
            <a:extLst>
              <a:ext uri="{FF2B5EF4-FFF2-40B4-BE49-F238E27FC236}">
                <a16:creationId xmlns:a16="http://schemas.microsoft.com/office/drawing/2014/main" id="{E7F9B2B9-A55A-1FD7-A49C-3514E1AEE69D}"/>
              </a:ext>
            </a:extLst>
          </p:cNvPr>
          <p:cNvSpPr txBox="1">
            <a:spLocks/>
          </p:cNvSpPr>
          <p:nvPr/>
        </p:nvSpPr>
        <p:spPr>
          <a:xfrm>
            <a:off x="395536" y="258694"/>
            <a:ext cx="8496945" cy="840122"/>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3600" b="1" dirty="0">
                <a:solidFill>
                  <a:schemeClr val="bg1"/>
                </a:solidFill>
              </a:rPr>
              <a:t>Come si misura il Valore pubblico</a:t>
            </a:r>
            <a:endParaRPr lang="it-IT" sz="3600" dirty="0">
              <a:solidFill>
                <a:schemeClr val="bg1"/>
              </a:solidFill>
            </a:endParaRPr>
          </a:p>
        </p:txBody>
      </p:sp>
    </p:spTree>
    <p:extLst>
      <p:ext uri="{BB962C8B-B14F-4D97-AF65-F5344CB8AC3E}">
        <p14:creationId xmlns:p14="http://schemas.microsoft.com/office/powerpoint/2010/main" val="1011628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5993A7F-179D-0539-29EA-B762FADF9F65}"/>
              </a:ext>
            </a:extLst>
          </p:cNvPr>
          <p:cNvSpPr txBox="1"/>
          <p:nvPr/>
        </p:nvSpPr>
        <p:spPr>
          <a:xfrm>
            <a:off x="-180528" y="404664"/>
            <a:ext cx="4572000" cy="367216"/>
          </a:xfrm>
          <a:prstGeom prst="rect">
            <a:avLst/>
          </a:prstGeom>
          <a:noFill/>
        </p:spPr>
        <p:txBody>
          <a:bodyPr wrap="square">
            <a:spAutoFit/>
          </a:bodyPr>
          <a:lstStyle/>
          <a:p>
            <a:pPr algn="ctr">
              <a:lnSpc>
                <a:spcPct val="107000"/>
              </a:lnSpc>
              <a:spcAft>
                <a:spcPts val="0"/>
              </a:spcAft>
            </a:pPr>
            <a:r>
              <a:rPr lang="it-IT" sz="1800" b="1" dirty="0">
                <a:solidFill>
                  <a:srgbClr val="FF0000"/>
                </a:solidFill>
              </a:rPr>
              <a:t>Il monitoraggio nel PIAO</a:t>
            </a:r>
          </a:p>
        </p:txBody>
      </p:sp>
      <p:sp>
        <p:nvSpPr>
          <p:cNvPr id="7" name="CasellaDiTesto 6">
            <a:extLst>
              <a:ext uri="{FF2B5EF4-FFF2-40B4-BE49-F238E27FC236}">
                <a16:creationId xmlns:a16="http://schemas.microsoft.com/office/drawing/2014/main" id="{DA34B15F-5923-D04F-B94E-83C328C1E7EF}"/>
              </a:ext>
            </a:extLst>
          </p:cNvPr>
          <p:cNvSpPr txBox="1"/>
          <p:nvPr/>
        </p:nvSpPr>
        <p:spPr>
          <a:xfrm>
            <a:off x="4607272" y="4509120"/>
            <a:ext cx="4584700" cy="2054986"/>
          </a:xfrm>
          <a:prstGeom prst="rect">
            <a:avLst/>
          </a:prstGeom>
          <a:noFill/>
        </p:spPr>
        <p:txBody>
          <a:bodyPr wrap="square">
            <a:spAutoFit/>
          </a:bodyPr>
          <a:lstStyle/>
          <a:p>
            <a:pPr algn="ctr">
              <a:lnSpc>
                <a:spcPct val="107000"/>
              </a:lnSpc>
              <a:spcAft>
                <a:spcPts val="0"/>
              </a:spcAft>
            </a:pPr>
            <a:r>
              <a:rPr lang="it-IT"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MONITORAGGI </a:t>
            </a:r>
            <a:r>
              <a:rPr lang="it-IT"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SEGUONO </a:t>
            </a:r>
            <a:r>
              <a:rPr lang="it-IT"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BINARI DIVERSI</a:t>
            </a:r>
          </a:p>
          <a:p>
            <a:pPr algn="just">
              <a:lnSpc>
                <a:spcPct val="107000"/>
              </a:lnSpc>
              <a:spcAft>
                <a:spcPts val="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RELAZIONE DELLA PERFORMANCE</a:t>
            </a:r>
          </a:p>
          <a:p>
            <a:pPr algn="just">
              <a:lnSpc>
                <a:spcPct val="107000"/>
              </a:lnSpc>
              <a:spcAft>
                <a:spcPts val="0"/>
              </a:spcAft>
            </a:pPr>
            <a:r>
              <a:rPr lang="it-IT" sz="1800" b="1" dirty="0">
                <a:latin typeface="Calibri" panose="020F0502020204030204" pitchFamily="34" charset="0"/>
                <a:ea typeface="Calibri" panose="020F0502020204030204" pitchFamily="34" charset="0"/>
                <a:cs typeface="Times New Roman" panose="02020603050405020304" pitchFamily="18" charset="0"/>
              </a:rPr>
              <a:t>MONITORAGGIO DEFINITO NEL DETTAGLIO SUL PNA 2022-24</a:t>
            </a:r>
          </a:p>
          <a:p>
            <a:pPr algn="just">
              <a:lnSpc>
                <a:spcPct val="107000"/>
              </a:lnSpc>
              <a:spcAft>
                <a:spcPts val="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REPORT OIV (ancora non ha un nome)</a:t>
            </a:r>
          </a:p>
        </p:txBody>
      </p:sp>
      <p:sp>
        <p:nvSpPr>
          <p:cNvPr id="13" name="CasellaDiTesto 12">
            <a:extLst>
              <a:ext uri="{FF2B5EF4-FFF2-40B4-BE49-F238E27FC236}">
                <a16:creationId xmlns:a16="http://schemas.microsoft.com/office/drawing/2014/main" id="{A7AEEBE0-9AE0-57E2-C7BE-50C32C0C1526}"/>
              </a:ext>
            </a:extLst>
          </p:cNvPr>
          <p:cNvSpPr txBox="1"/>
          <p:nvPr/>
        </p:nvSpPr>
        <p:spPr>
          <a:xfrm>
            <a:off x="27420" y="4321344"/>
            <a:ext cx="4605412" cy="1857368"/>
          </a:xfrm>
          <a:prstGeom prst="rect">
            <a:avLst/>
          </a:prstGeom>
          <a:noFill/>
        </p:spPr>
        <p:txBody>
          <a:bodyPr wrap="square">
            <a:spAutoFit/>
          </a:bodyPr>
          <a:lstStyle/>
          <a:p>
            <a:pPr algn="ctr">
              <a:lnSpc>
                <a:spcPct val="107000"/>
              </a:lnSpc>
              <a:spcAft>
                <a:spcPts val="0"/>
              </a:spcAft>
            </a:pPr>
            <a:r>
              <a:rPr lang="it-IT" b="1" dirty="0">
                <a:latin typeface="Calibri" panose="020F0502020204030204" pitchFamily="34" charset="0"/>
                <a:ea typeface="Calibri" panose="020F0502020204030204" pitchFamily="34" charset="0"/>
                <a:cs typeface="Times New Roman" panose="02020603050405020304" pitchFamily="18" charset="0"/>
              </a:rPr>
              <a:t>Nella SEZIONE 4. MONITORAGGIO dovranno essere indicati:</a:t>
            </a:r>
          </a:p>
          <a:p>
            <a:pPr algn="ctr">
              <a:lnSpc>
                <a:spcPct val="107000"/>
              </a:lnSpc>
              <a:spcAft>
                <a:spcPts val="0"/>
              </a:spcAft>
            </a:pPr>
            <a:r>
              <a:rPr lang="it-IT" b="1" dirty="0">
                <a:latin typeface="Calibri" panose="020F0502020204030204" pitchFamily="34" charset="0"/>
                <a:ea typeface="Calibri" panose="020F0502020204030204" pitchFamily="34" charset="0"/>
                <a:cs typeface="Times New Roman" panose="02020603050405020304" pitchFamily="18" charset="0"/>
              </a:rPr>
              <a:t> </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gli strumenti e le modalità di monitoraggio</a:t>
            </a:r>
            <a:r>
              <a:rPr lang="it-IT" b="1" dirty="0">
                <a:latin typeface="Calibri" panose="020F0502020204030204" pitchFamily="34" charset="0"/>
                <a:ea typeface="Calibri" panose="020F0502020204030204" pitchFamily="34" charset="0"/>
                <a:cs typeface="Times New Roman" panose="02020603050405020304" pitchFamily="18" charset="0"/>
              </a:rPr>
              <a:t>, incluse le rilevazioni di soddisfazione degli utenti, delle sezioni precedenti, nonché i soggetti responsabili.  </a:t>
            </a:r>
          </a:p>
        </p:txBody>
      </p:sp>
      <p:sp>
        <p:nvSpPr>
          <p:cNvPr id="15" name="CasellaDiTesto 14">
            <a:extLst>
              <a:ext uri="{FF2B5EF4-FFF2-40B4-BE49-F238E27FC236}">
                <a16:creationId xmlns:a16="http://schemas.microsoft.com/office/drawing/2014/main" id="{6E54E8A0-D4DA-C18A-E434-0F8C08C52E00}"/>
              </a:ext>
            </a:extLst>
          </p:cNvPr>
          <p:cNvSpPr txBox="1"/>
          <p:nvPr/>
        </p:nvSpPr>
        <p:spPr>
          <a:xfrm>
            <a:off x="4572000" y="679288"/>
            <a:ext cx="4533204" cy="3635547"/>
          </a:xfrm>
          <a:prstGeom prst="rect">
            <a:avLst/>
          </a:prstGeom>
          <a:noFill/>
        </p:spPr>
        <p:txBody>
          <a:bodyPr wrap="square">
            <a:spAutoFit/>
          </a:bodyPr>
          <a:lstStyle/>
          <a:p>
            <a:pPr algn="ctr">
              <a:lnSpc>
                <a:spcPct val="107000"/>
              </a:lnSpc>
              <a:spcAft>
                <a:spcPts val="0"/>
              </a:spcAft>
            </a:pPr>
            <a:r>
              <a:rPr lang="it-IT" b="1" dirty="0">
                <a:latin typeface="Calibri" panose="020F0502020204030204" pitchFamily="34" charset="0"/>
                <a:ea typeface="Calibri" panose="020F0502020204030204" pitchFamily="34" charset="0"/>
                <a:cs typeface="Times New Roman" panose="02020603050405020304" pitchFamily="18" charset="0"/>
              </a:rPr>
              <a:t>Il monitoraggio delle sottosezioni:</a:t>
            </a:r>
          </a:p>
          <a:p>
            <a:pPr algn="ctr">
              <a:lnSpc>
                <a:spcPct val="107000"/>
              </a:lnSpc>
              <a:spcAft>
                <a:spcPts val="0"/>
              </a:spcAft>
            </a:pPr>
            <a:endParaRPr lang="it-IT"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Valore pubblico</a:t>
            </a:r>
            <a:r>
              <a:rPr lang="it-IT" b="1" dirty="0">
                <a:latin typeface="Calibri" panose="020F0502020204030204" pitchFamily="34" charset="0"/>
                <a:ea typeface="Calibri" panose="020F0502020204030204" pitchFamily="34" charset="0"/>
                <a:cs typeface="Times New Roman" panose="02020603050405020304" pitchFamily="18" charset="0"/>
              </a:rPr>
              <a:t>” e “</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Performance</a:t>
            </a:r>
            <a:r>
              <a:rPr lang="it-IT" b="1" dirty="0">
                <a:latin typeface="Calibri" panose="020F0502020204030204" pitchFamily="34" charset="0"/>
                <a:ea typeface="Calibri" panose="020F0502020204030204" pitchFamily="34" charset="0"/>
                <a:cs typeface="Times New Roman" panose="02020603050405020304" pitchFamily="18" charset="0"/>
              </a:rPr>
              <a:t>”, avverrà in ogni caso secondo le modalità stabilite dal </a:t>
            </a:r>
            <a:r>
              <a:rPr lang="it-IT"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D.Lgs</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n. 150 del 2009 </a:t>
            </a:r>
          </a:p>
          <a:p>
            <a:pPr marL="285750" indent="-285750" algn="just">
              <a:lnSpc>
                <a:spcPct val="107000"/>
              </a:lnSpc>
              <a:spcAft>
                <a:spcPts val="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Rischi corruttivi e trasparenza</a:t>
            </a:r>
            <a:r>
              <a:rPr lang="it-IT" b="1" dirty="0">
                <a:latin typeface="Calibri" panose="020F0502020204030204" pitchFamily="34" charset="0"/>
                <a:ea typeface="Calibri" panose="020F0502020204030204" pitchFamily="34" charset="0"/>
                <a:cs typeface="Times New Roman" panose="02020603050405020304" pitchFamily="18" charset="0"/>
              </a:rPr>
              <a:t>”, avverrà secondo le indicazioni di </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ANAC</a:t>
            </a:r>
            <a:r>
              <a:rPr lang="it-IT" b="1" dirty="0">
                <a:latin typeface="Calibri" panose="020F0502020204030204" pitchFamily="34" charset="0"/>
                <a:ea typeface="Calibri" panose="020F0502020204030204" pitchFamily="34" charset="0"/>
                <a:cs typeface="Times New Roman" panose="02020603050405020304" pitchFamily="18" charset="0"/>
              </a:rPr>
              <a:t>. </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Organizzazione e capitale umano</a:t>
            </a:r>
            <a:r>
              <a:rPr lang="it-IT" b="1" dirty="0">
                <a:latin typeface="Calibri" panose="020F0502020204030204" pitchFamily="34" charset="0"/>
                <a:ea typeface="Calibri" panose="020F0502020204030204" pitchFamily="34" charset="0"/>
                <a:cs typeface="Times New Roman" panose="02020603050405020304" pitchFamily="18" charset="0"/>
              </a:rPr>
              <a:t>” il monitoraggio della coerenza con gli obiettivi di performance sarà effettuato su base triennale da </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OIV/Nucleo di valutazione</a:t>
            </a:r>
            <a:r>
              <a:rPr lang="it-IT" b="1" dirty="0">
                <a:latin typeface="Calibri" panose="020F0502020204030204" pitchFamily="34" charset="0"/>
                <a:ea typeface="Calibri" panose="020F0502020204030204" pitchFamily="34" charset="0"/>
                <a:cs typeface="Times New Roman" panose="02020603050405020304" pitchFamily="18" charset="0"/>
              </a:rPr>
              <a:t>.</a:t>
            </a:r>
          </a:p>
        </p:txBody>
      </p:sp>
      <p:sp>
        <p:nvSpPr>
          <p:cNvPr id="17" name="CasellaDiTesto 16">
            <a:extLst>
              <a:ext uri="{FF2B5EF4-FFF2-40B4-BE49-F238E27FC236}">
                <a16:creationId xmlns:a16="http://schemas.microsoft.com/office/drawing/2014/main" id="{C291934B-05FE-2B2E-F12C-C967ABD75CA2}"/>
              </a:ext>
            </a:extLst>
          </p:cNvPr>
          <p:cNvSpPr txBox="1"/>
          <p:nvPr/>
        </p:nvSpPr>
        <p:spPr>
          <a:xfrm>
            <a:off x="6828" y="1124744"/>
            <a:ext cx="4548068" cy="2862322"/>
          </a:xfrm>
          <a:prstGeom prst="rect">
            <a:avLst/>
          </a:prstGeom>
          <a:noFill/>
        </p:spPr>
        <p:txBody>
          <a:bodyPr wrap="square">
            <a:spAutoFit/>
          </a:bodyPr>
          <a:lstStyle/>
          <a:p>
            <a:pPr algn="ctr"/>
            <a:r>
              <a:rPr lang="it-IT" b="0" i="0" dirty="0">
                <a:solidFill>
                  <a:srgbClr val="4D5156"/>
                </a:solidFill>
                <a:effectLst/>
                <a:latin typeface="arial" panose="020B0604020202020204" pitchFamily="34" charset="0"/>
              </a:rPr>
              <a:t>I metodi e le  tecniche per la rendicontazione dei risultati (e la conseguente riprogrammazione delle attività in base ai risultati ottenuti e misurati) sono di vitale importanza per tutto l’impianto del PIAO.</a:t>
            </a:r>
          </a:p>
          <a:p>
            <a:pPr algn="ctr"/>
            <a:r>
              <a:rPr lang="it-IT" dirty="0">
                <a:solidFill>
                  <a:srgbClr val="4D5156"/>
                </a:solidFill>
                <a:latin typeface="arial" panose="020B0604020202020204" pitchFamily="34" charset="0"/>
              </a:rPr>
              <a:t>	</a:t>
            </a:r>
          </a:p>
          <a:p>
            <a:pPr algn="ctr"/>
            <a:r>
              <a:rPr lang="it-IT" b="1" dirty="0">
                <a:solidFill>
                  <a:srgbClr val="FF0000"/>
                </a:solidFill>
                <a:latin typeface="arial" panose="020B0604020202020204" pitchFamily="34" charset="0"/>
              </a:rPr>
              <a:t>E’ L’ASPETTO PIU’ DELICATO DI TUTTA L’APPLICAZIONE DELLA NORMA</a:t>
            </a:r>
            <a:endParaRPr lang="it-IT" b="1" i="0" dirty="0">
              <a:solidFill>
                <a:srgbClr val="FF0000"/>
              </a:solidFill>
              <a:effectLst/>
              <a:latin typeface="arial" panose="020B0604020202020204" pitchFamily="34" charset="0"/>
            </a:endParaRPr>
          </a:p>
          <a:p>
            <a:pPr algn="ctr"/>
            <a:r>
              <a:rPr lang="it-IT" b="1" dirty="0"/>
              <a:t>(MA ANCHE IL PIU’ SOTTOVALUTATO)</a:t>
            </a:r>
          </a:p>
        </p:txBody>
      </p:sp>
    </p:spTree>
    <p:extLst>
      <p:ext uri="{BB962C8B-B14F-4D97-AF65-F5344CB8AC3E}">
        <p14:creationId xmlns:p14="http://schemas.microsoft.com/office/powerpoint/2010/main" val="4137077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5993A7F-179D-0539-29EA-B762FADF9F65}"/>
              </a:ext>
            </a:extLst>
          </p:cNvPr>
          <p:cNvSpPr txBox="1"/>
          <p:nvPr/>
        </p:nvSpPr>
        <p:spPr>
          <a:xfrm>
            <a:off x="-180528" y="404664"/>
            <a:ext cx="4572000" cy="367216"/>
          </a:xfrm>
          <a:prstGeom prst="rect">
            <a:avLst/>
          </a:prstGeom>
          <a:noFill/>
        </p:spPr>
        <p:txBody>
          <a:bodyPr wrap="square">
            <a:spAutoFit/>
          </a:bodyPr>
          <a:lstStyle/>
          <a:p>
            <a:pPr algn="ctr">
              <a:lnSpc>
                <a:spcPct val="107000"/>
              </a:lnSpc>
              <a:spcAft>
                <a:spcPts val="0"/>
              </a:spcAft>
            </a:pPr>
            <a:r>
              <a:rPr lang="it-IT" sz="1800" b="1" dirty="0">
                <a:solidFill>
                  <a:srgbClr val="FF0000"/>
                </a:solidFill>
              </a:rPr>
              <a:t>Il monitoraggio nel PIAO</a:t>
            </a:r>
          </a:p>
        </p:txBody>
      </p:sp>
      <p:sp>
        <p:nvSpPr>
          <p:cNvPr id="3" name="CasellaDiTesto 2">
            <a:extLst>
              <a:ext uri="{FF2B5EF4-FFF2-40B4-BE49-F238E27FC236}">
                <a16:creationId xmlns:a16="http://schemas.microsoft.com/office/drawing/2014/main" id="{B5731A8E-D741-682A-4E67-F3CD05BF1758}"/>
              </a:ext>
            </a:extLst>
          </p:cNvPr>
          <p:cNvSpPr txBox="1"/>
          <p:nvPr/>
        </p:nvSpPr>
        <p:spPr>
          <a:xfrm>
            <a:off x="45637" y="1038098"/>
            <a:ext cx="4518360" cy="5525808"/>
          </a:xfrm>
          <a:prstGeom prst="rect">
            <a:avLst/>
          </a:prstGeom>
          <a:noFill/>
        </p:spPr>
        <p:txBody>
          <a:bodyPr wrap="square">
            <a:spAutoFit/>
          </a:bodyPr>
          <a:lstStyle/>
          <a:p>
            <a:pPr marL="228600" algn="just">
              <a:lnSpc>
                <a:spcPct val="107000"/>
              </a:lnSpc>
              <a:spcAft>
                <a:spcPts val="0"/>
              </a:spcAft>
            </a:pPr>
            <a:endParaRPr lang="it-IT" dirty="0">
              <a:latin typeface="Helvetica" panose="020B0604020202020204" pitchFamily="34" charset="0"/>
              <a:ea typeface="Calibri" panose="020F0502020204030204" pitchFamily="34" charset="0"/>
              <a:cs typeface="Helvetica" panose="020B0604020202020204" pitchFamily="34" charset="0"/>
            </a:endParaRPr>
          </a:p>
          <a:p>
            <a:pPr marL="228600" algn="just">
              <a:lnSpc>
                <a:spcPct val="107000"/>
              </a:lnSpc>
              <a:spcAft>
                <a:spcPts val="0"/>
              </a:spcAft>
            </a:pPr>
            <a:r>
              <a:rPr lang="it-IT" dirty="0" smtClean="0">
                <a:latin typeface="Helvetica" panose="020B0604020202020204" pitchFamily="34" charset="0"/>
                <a:ea typeface="Calibri" panose="020F0502020204030204" pitchFamily="34" charset="0"/>
                <a:cs typeface="Helvetica" panose="020B0604020202020204" pitchFamily="34" charset="0"/>
              </a:rPr>
              <a:t>L’attenzione </a:t>
            </a:r>
            <a:r>
              <a:rPr lang="it-IT" dirty="0">
                <a:latin typeface="Helvetica" panose="020B0604020202020204" pitchFamily="34" charset="0"/>
                <a:ea typeface="Calibri" panose="020F0502020204030204" pitchFamily="34" charset="0"/>
                <a:cs typeface="Helvetica" panose="020B0604020202020204" pitchFamily="34" charset="0"/>
              </a:rPr>
              <a:t>sul </a:t>
            </a:r>
            <a:r>
              <a:rPr lang="it-IT" dirty="0" smtClean="0">
                <a:latin typeface="Helvetica" panose="020B0604020202020204" pitchFamily="34" charset="0"/>
                <a:ea typeface="Calibri" panose="020F0502020204030204" pitchFamily="34" charset="0"/>
                <a:cs typeface="Helvetica" panose="020B0604020202020204" pitchFamily="34" charset="0"/>
              </a:rPr>
              <a:t>monitoraggio va rivolta </a:t>
            </a:r>
            <a:r>
              <a:rPr lang="it-IT" dirty="0">
                <a:latin typeface="Helvetica" panose="020B0604020202020204" pitchFamily="34" charset="0"/>
                <a:ea typeface="Calibri" panose="020F0502020204030204" pitchFamily="34" charset="0"/>
                <a:cs typeface="Helvetica" panose="020B0604020202020204" pitchFamily="34" charset="0"/>
              </a:rPr>
              <a:t>sia </a:t>
            </a:r>
            <a:r>
              <a:rPr lang="it-IT" dirty="0" smtClean="0">
                <a:latin typeface="Helvetica" panose="020B0604020202020204" pitchFamily="34" charset="0"/>
                <a:ea typeface="Calibri" panose="020F0502020204030204" pitchFamily="34" charset="0"/>
                <a:cs typeface="Helvetica" panose="020B0604020202020204" pitchFamily="34" charset="0"/>
              </a:rPr>
              <a:t>alle </a:t>
            </a:r>
            <a:r>
              <a:rPr lang="it-IT" dirty="0">
                <a:latin typeface="Helvetica" panose="020B0604020202020204" pitchFamily="34" charset="0"/>
                <a:ea typeface="Calibri" panose="020F0502020204030204" pitchFamily="34" charset="0"/>
                <a:cs typeface="Helvetica" panose="020B0604020202020204" pitchFamily="34" charset="0"/>
              </a:rPr>
              <a:t>singole sezioni che lo compongono, sia </a:t>
            </a:r>
            <a:r>
              <a:rPr lang="it-IT" dirty="0" smtClean="0">
                <a:latin typeface="Helvetica" panose="020B0604020202020204" pitchFamily="34" charset="0"/>
                <a:ea typeface="Calibri" panose="020F0502020204030204" pitchFamily="34" charset="0"/>
                <a:cs typeface="Helvetica" panose="020B0604020202020204" pitchFamily="34" charset="0"/>
              </a:rPr>
              <a:t>all’intero processo di programmazione </a:t>
            </a:r>
          </a:p>
          <a:p>
            <a:pPr marL="228600" algn="just">
              <a:lnSpc>
                <a:spcPct val="107000"/>
              </a:lnSpc>
              <a:spcAft>
                <a:spcPts val="0"/>
              </a:spcAft>
            </a:pPr>
            <a:endParaRPr lang="it-IT" dirty="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dirty="0" smtClean="0">
                <a:latin typeface="Helvetica" panose="020B0604020202020204" pitchFamily="34" charset="0"/>
                <a:ea typeface="Calibri" panose="020F0502020204030204" pitchFamily="34" charset="0"/>
                <a:cs typeface="Helvetica" panose="020B0604020202020204" pitchFamily="34" charset="0"/>
              </a:rPr>
              <a:t>Si configura, così, </a:t>
            </a:r>
            <a:r>
              <a:rPr lang="it-IT" dirty="0">
                <a:latin typeface="Helvetica" panose="020B0604020202020204" pitchFamily="34" charset="0"/>
                <a:ea typeface="Calibri" panose="020F0502020204030204" pitchFamily="34" charset="0"/>
                <a:cs typeface="Helvetica" panose="020B0604020202020204" pitchFamily="34" charset="0"/>
              </a:rPr>
              <a:t>un nuovo tipo di </a:t>
            </a:r>
            <a:r>
              <a:rPr lang="it-IT" dirty="0" smtClean="0">
                <a:latin typeface="Helvetica" panose="020B0604020202020204" pitchFamily="34" charset="0"/>
                <a:ea typeface="Calibri" panose="020F0502020204030204" pitchFamily="34" charset="0"/>
                <a:cs typeface="Helvetica" panose="020B0604020202020204" pitchFamily="34" charset="0"/>
              </a:rPr>
              <a:t>monitoraggio</a:t>
            </a:r>
            <a:endParaRPr lang="it-IT" dirty="0">
              <a:latin typeface="Helvetica" panose="020B0604020202020204" pitchFamily="34" charset="0"/>
              <a:ea typeface="Calibri" panose="020F0502020204030204" pitchFamily="34" charset="0"/>
              <a:cs typeface="Helvetica" panose="020B0604020202020204" pitchFamily="34" charset="0"/>
            </a:endParaRPr>
          </a:p>
          <a:p>
            <a:pPr marL="228600" algn="just">
              <a:lnSpc>
                <a:spcPct val="107000"/>
              </a:lnSpc>
              <a:spcAft>
                <a:spcPts val="0"/>
              </a:spcAft>
            </a:pPr>
            <a:endParaRPr lang="it-IT" dirty="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sz="2400" b="1" dirty="0" smtClean="0">
                <a:latin typeface="Helvetica" panose="020B0604020202020204" pitchFamily="34" charset="0"/>
                <a:ea typeface="Calibri" panose="020F0502020204030204" pitchFamily="34" charset="0"/>
                <a:cs typeface="Helvetica" panose="020B0604020202020204" pitchFamily="34" charset="0"/>
              </a:rPr>
              <a:t>funzionale</a:t>
            </a:r>
            <a:r>
              <a:rPr lang="it-IT" sz="2400" b="1" dirty="0">
                <a:latin typeface="Helvetica" panose="020B0604020202020204" pitchFamily="34" charset="0"/>
                <a:ea typeface="Calibri" panose="020F0502020204030204" pitchFamily="34" charset="0"/>
                <a:cs typeface="Helvetica" panose="020B0604020202020204" pitchFamily="34" charset="0"/>
              </a:rPr>
              <a:t>, integrato</a:t>
            </a:r>
            <a:r>
              <a:rPr lang="it-IT" sz="2400" dirty="0">
                <a:latin typeface="Helvetica" panose="020B0604020202020204" pitchFamily="34" charset="0"/>
                <a:ea typeface="Calibri" panose="020F0502020204030204" pitchFamily="34" charset="0"/>
                <a:cs typeface="Helvetica" panose="020B0604020202020204" pitchFamily="34" charset="0"/>
              </a:rPr>
              <a:t> </a:t>
            </a:r>
            <a:r>
              <a:rPr lang="it-IT" sz="2400" b="1" dirty="0">
                <a:latin typeface="Helvetica" panose="020B0604020202020204" pitchFamily="34" charset="0"/>
                <a:ea typeface="Calibri" panose="020F0502020204030204" pitchFamily="34" charset="0"/>
                <a:cs typeface="Helvetica" panose="020B0604020202020204" pitchFamily="34" charset="0"/>
              </a:rPr>
              <a:t>e permanente</a:t>
            </a:r>
            <a:r>
              <a:rPr lang="it-IT" sz="2400" dirty="0">
                <a:latin typeface="Helvetica" panose="020B0604020202020204" pitchFamily="34" charset="0"/>
                <a:ea typeface="Calibri" panose="020F0502020204030204" pitchFamily="34" charset="0"/>
                <a:cs typeface="Helvetica" panose="020B0604020202020204" pitchFamily="34" charset="0"/>
              </a:rPr>
              <a:t> </a:t>
            </a:r>
          </a:p>
          <a:p>
            <a:pPr marL="228600" algn="ctr">
              <a:lnSpc>
                <a:spcPct val="107000"/>
              </a:lnSpc>
              <a:spcAft>
                <a:spcPts val="0"/>
              </a:spcAft>
            </a:pPr>
            <a:endParaRPr lang="it-IT" sz="2400" dirty="0" smtClean="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sz="2400" b="1" dirty="0" smtClean="0">
                <a:solidFill>
                  <a:schemeClr val="bg1">
                    <a:lumMod val="65000"/>
                  </a:schemeClr>
                </a:solidFill>
                <a:latin typeface="Helvetica" panose="020B0604020202020204" pitchFamily="34" charset="0"/>
                <a:ea typeface="Calibri" panose="020F0502020204030204" pitchFamily="34" charset="0"/>
                <a:cs typeface="Helvetica" panose="020B0604020202020204" pitchFamily="34" charset="0"/>
              </a:rPr>
              <a:t>(potrebbe essere il motivo per il quale non è stato previsto un documento di rendicontazione RIAO)</a:t>
            </a:r>
            <a:endParaRPr lang="it-IT" sz="2400" b="1" dirty="0">
              <a:solidFill>
                <a:schemeClr val="bg1">
                  <a:lumMod val="65000"/>
                </a:schemeClr>
              </a:solidFill>
              <a:latin typeface="Helvetica" panose="020B0604020202020204" pitchFamily="34" charset="0"/>
              <a:ea typeface="Calibri" panose="020F0502020204030204" pitchFamily="34" charset="0"/>
              <a:cs typeface="Helvetica" panose="020B0604020202020204" pitchFamily="34" charset="0"/>
            </a:endParaRPr>
          </a:p>
        </p:txBody>
      </p:sp>
      <p:sp>
        <p:nvSpPr>
          <p:cNvPr id="9" name="CasellaDiTesto 8">
            <a:extLst>
              <a:ext uri="{FF2B5EF4-FFF2-40B4-BE49-F238E27FC236}">
                <a16:creationId xmlns:a16="http://schemas.microsoft.com/office/drawing/2014/main" id="{9524C165-94FC-97AB-0A7A-9433C70D1D99}"/>
              </a:ext>
            </a:extLst>
          </p:cNvPr>
          <p:cNvSpPr txBox="1"/>
          <p:nvPr/>
        </p:nvSpPr>
        <p:spPr>
          <a:xfrm>
            <a:off x="4553856" y="1235941"/>
            <a:ext cx="4536504" cy="5130122"/>
          </a:xfrm>
          <a:prstGeom prst="rect">
            <a:avLst/>
          </a:prstGeom>
          <a:noFill/>
        </p:spPr>
        <p:txBody>
          <a:bodyPr wrap="square">
            <a:spAutoFit/>
          </a:bodyPr>
          <a:lstStyle/>
          <a:p>
            <a:pPr marL="228600" algn="ctr">
              <a:lnSpc>
                <a:spcPct val="107000"/>
              </a:lnSpc>
              <a:spcAft>
                <a:spcPts val="0"/>
              </a:spcAft>
            </a:pPr>
            <a:r>
              <a:rPr lang="it-IT" sz="2800" dirty="0">
                <a:latin typeface="Helvetica" panose="020B0604020202020204" pitchFamily="34" charset="0"/>
                <a:ea typeface="Calibri" panose="020F0502020204030204" pitchFamily="34" charset="0"/>
                <a:cs typeface="Times New Roman" panose="02020603050405020304" pitchFamily="18" charset="0"/>
              </a:rPr>
              <a:t>Il monitoraggio va concepito come la base informativa necessaria per una programmazione che sia in grado di</a:t>
            </a:r>
          </a:p>
          <a:p>
            <a:pPr marL="228600" algn="ctr">
              <a:lnSpc>
                <a:spcPct val="107000"/>
              </a:lnSpc>
              <a:spcAft>
                <a:spcPts val="0"/>
              </a:spcAft>
            </a:pPr>
            <a:r>
              <a:rPr lang="it-IT" sz="2800" dirty="0">
                <a:latin typeface="Helvetica" panose="020B0604020202020204" pitchFamily="34" charset="0"/>
                <a:ea typeface="Calibri" panose="020F0502020204030204" pitchFamily="34" charset="0"/>
                <a:cs typeface="Times New Roman" panose="02020603050405020304" pitchFamily="18" charset="0"/>
              </a:rPr>
              <a:t> </a:t>
            </a:r>
          </a:p>
          <a:p>
            <a:pPr marL="228600" algn="ctr">
              <a:lnSpc>
                <a:spcPct val="107000"/>
              </a:lnSpc>
              <a:spcAft>
                <a:spcPts val="0"/>
              </a:spcAft>
            </a:pPr>
            <a:r>
              <a:rPr lang="it-IT" sz="2800" b="1" dirty="0">
                <a:solidFill>
                  <a:srgbClr val="FF0000"/>
                </a:solidFill>
                <a:latin typeface="Helvetica" panose="020B0604020202020204" pitchFamily="34" charset="0"/>
                <a:ea typeface="Calibri" panose="020F0502020204030204" pitchFamily="34" charset="0"/>
                <a:cs typeface="Times New Roman" panose="02020603050405020304" pitchFamily="18" charset="0"/>
              </a:rPr>
              <a:t>anticipare e governare le criticità</a:t>
            </a:r>
          </a:p>
          <a:p>
            <a:pPr marL="228600" algn="ctr">
              <a:lnSpc>
                <a:spcPct val="107000"/>
              </a:lnSpc>
              <a:spcAft>
                <a:spcPts val="0"/>
              </a:spcAft>
            </a:pPr>
            <a:r>
              <a:rPr lang="it-IT" sz="2800" b="1" dirty="0">
                <a:solidFill>
                  <a:srgbClr val="FF0000"/>
                </a:solidFill>
                <a:latin typeface="Helvetica" panose="020B0604020202020204" pitchFamily="34" charset="0"/>
                <a:ea typeface="Calibri" panose="020F0502020204030204" pitchFamily="34" charset="0"/>
                <a:cs typeface="Times New Roman" panose="02020603050405020304" pitchFamily="18" charset="0"/>
              </a:rPr>
              <a:t> </a:t>
            </a:r>
          </a:p>
          <a:p>
            <a:pPr marL="228600" algn="ctr">
              <a:lnSpc>
                <a:spcPct val="107000"/>
              </a:lnSpc>
              <a:spcAft>
                <a:spcPts val="0"/>
              </a:spcAft>
            </a:pPr>
            <a:r>
              <a:rPr lang="it-IT" sz="2800" dirty="0">
                <a:latin typeface="Helvetica" panose="020B0604020202020204" pitchFamily="34" charset="0"/>
                <a:ea typeface="Calibri" panose="020F0502020204030204" pitchFamily="34" charset="0"/>
                <a:cs typeface="Times New Roman" panose="02020603050405020304" pitchFamily="18" charset="0"/>
              </a:rPr>
              <a:t>piuttosto che adeguarvisi solo a posteriori.</a:t>
            </a:r>
          </a:p>
        </p:txBody>
      </p:sp>
    </p:spTree>
    <p:extLst>
      <p:ext uri="{BB962C8B-B14F-4D97-AF65-F5344CB8AC3E}">
        <p14:creationId xmlns:p14="http://schemas.microsoft.com/office/powerpoint/2010/main" val="2469641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5993A7F-179D-0539-29EA-B762FADF9F65}"/>
              </a:ext>
            </a:extLst>
          </p:cNvPr>
          <p:cNvSpPr txBox="1"/>
          <p:nvPr/>
        </p:nvSpPr>
        <p:spPr>
          <a:xfrm>
            <a:off x="-180528" y="404664"/>
            <a:ext cx="4572000" cy="367216"/>
          </a:xfrm>
          <a:prstGeom prst="rect">
            <a:avLst/>
          </a:prstGeom>
          <a:noFill/>
        </p:spPr>
        <p:txBody>
          <a:bodyPr wrap="square">
            <a:spAutoFit/>
          </a:bodyPr>
          <a:lstStyle/>
          <a:p>
            <a:pPr algn="ctr">
              <a:lnSpc>
                <a:spcPct val="107000"/>
              </a:lnSpc>
              <a:spcAft>
                <a:spcPts val="0"/>
              </a:spcAft>
            </a:pPr>
            <a:r>
              <a:rPr lang="it-IT" sz="1800" b="1" dirty="0">
                <a:solidFill>
                  <a:srgbClr val="FF0000"/>
                </a:solidFill>
              </a:rPr>
              <a:t>Il monitoraggio nel PIAO</a:t>
            </a:r>
          </a:p>
        </p:txBody>
      </p:sp>
      <p:sp>
        <p:nvSpPr>
          <p:cNvPr id="3" name="CasellaDiTesto 2">
            <a:extLst>
              <a:ext uri="{FF2B5EF4-FFF2-40B4-BE49-F238E27FC236}">
                <a16:creationId xmlns:a16="http://schemas.microsoft.com/office/drawing/2014/main" id="{B5731A8E-D741-682A-4E67-F3CD05BF1758}"/>
              </a:ext>
            </a:extLst>
          </p:cNvPr>
          <p:cNvSpPr txBox="1"/>
          <p:nvPr/>
        </p:nvSpPr>
        <p:spPr>
          <a:xfrm>
            <a:off x="0" y="1412776"/>
            <a:ext cx="4572000" cy="4686219"/>
          </a:xfrm>
          <a:prstGeom prst="rect">
            <a:avLst/>
          </a:prstGeom>
          <a:noFill/>
        </p:spPr>
        <p:txBody>
          <a:bodyPr wrap="square">
            <a:spAutoFit/>
          </a:bodyPr>
          <a:lstStyle/>
          <a:p>
            <a:pPr marL="228600" algn="ctr">
              <a:lnSpc>
                <a:spcPct val="107000"/>
              </a:lnSpc>
              <a:spcAft>
                <a:spcPts val="0"/>
              </a:spcAft>
            </a:pPr>
            <a:r>
              <a:rPr lang="it-IT" sz="2000" dirty="0">
                <a:latin typeface="Helvetica" panose="020B0604020202020204" pitchFamily="34" charset="0"/>
                <a:ea typeface="Calibri" panose="020F0502020204030204" pitchFamily="34" charset="0"/>
                <a:cs typeface="Helvetica" panose="020B0604020202020204" pitchFamily="34" charset="0"/>
              </a:rPr>
              <a:t>L’attività di monitoraggio va programmata </a:t>
            </a:r>
            <a:r>
              <a:rPr lang="it-IT" sz="2000" b="1" dirty="0">
                <a:latin typeface="Helvetica" panose="020B0604020202020204" pitchFamily="34" charset="0"/>
                <a:ea typeface="Calibri" panose="020F0502020204030204" pitchFamily="34" charset="0"/>
                <a:cs typeface="Helvetica" panose="020B0604020202020204" pitchFamily="34" charset="0"/>
              </a:rPr>
              <a:t>con il più ampio coinvolgimento possibile della struttura organizzativa </a:t>
            </a:r>
            <a:r>
              <a:rPr lang="it-IT" sz="2000" dirty="0">
                <a:latin typeface="Helvetica" panose="020B0604020202020204" pitchFamily="34" charset="0"/>
                <a:ea typeface="Calibri" panose="020F0502020204030204" pitchFamily="34" charset="0"/>
                <a:cs typeface="Helvetica" panose="020B0604020202020204" pitchFamily="34" charset="0"/>
              </a:rPr>
              <a:t>(referenti e responsabili degli uffici).</a:t>
            </a:r>
          </a:p>
          <a:p>
            <a:pPr marL="228600" algn="ctr">
              <a:lnSpc>
                <a:spcPct val="107000"/>
              </a:lnSpc>
              <a:spcAft>
                <a:spcPts val="0"/>
              </a:spcAft>
            </a:pPr>
            <a:endParaRPr lang="it-IT" sz="2000" dirty="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sz="2000" dirty="0">
                <a:latin typeface="Helvetica" panose="020B0604020202020204" pitchFamily="34" charset="0"/>
                <a:ea typeface="Calibri" panose="020F0502020204030204" pitchFamily="34" charset="0"/>
                <a:cs typeface="Helvetica" panose="020B0604020202020204" pitchFamily="34" charset="0"/>
              </a:rPr>
              <a:t>A questo fine sono da valutare, in primo luogo, le indicazioni dei soggetti interni interessati (responsabili e addetti ai processi). </a:t>
            </a:r>
          </a:p>
          <a:p>
            <a:pPr marL="228600" algn="ctr">
              <a:lnSpc>
                <a:spcPct val="107000"/>
              </a:lnSpc>
              <a:spcAft>
                <a:spcPts val="0"/>
              </a:spcAft>
            </a:pPr>
            <a:endParaRPr lang="it-IT" sz="2000" dirty="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sz="2000" dirty="0">
                <a:latin typeface="Helvetica" panose="020B0604020202020204" pitchFamily="34" charset="0"/>
                <a:ea typeface="Calibri" panose="020F0502020204030204" pitchFamily="34" charset="0"/>
                <a:cs typeface="Helvetica" panose="020B0604020202020204" pitchFamily="34" charset="0"/>
              </a:rPr>
              <a:t>Un ruolo attivo va riconosciuto anche agli stakeholder e alla società civile.</a:t>
            </a:r>
          </a:p>
        </p:txBody>
      </p:sp>
      <p:sp>
        <p:nvSpPr>
          <p:cNvPr id="5" name="CasellaDiTesto 4">
            <a:extLst>
              <a:ext uri="{FF2B5EF4-FFF2-40B4-BE49-F238E27FC236}">
                <a16:creationId xmlns:a16="http://schemas.microsoft.com/office/drawing/2014/main" id="{BC4C002B-D144-9B31-0DB5-9B577BCEC44E}"/>
              </a:ext>
            </a:extLst>
          </p:cNvPr>
          <p:cNvSpPr txBox="1"/>
          <p:nvPr/>
        </p:nvSpPr>
        <p:spPr>
          <a:xfrm>
            <a:off x="4499992" y="888173"/>
            <a:ext cx="4662376" cy="5497274"/>
          </a:xfrm>
          <a:prstGeom prst="rect">
            <a:avLst/>
          </a:prstGeom>
          <a:noFill/>
        </p:spPr>
        <p:txBody>
          <a:bodyPr wrap="square">
            <a:spAutoFit/>
          </a:bodyPr>
          <a:lstStyle/>
          <a:p>
            <a:pPr marL="228600" algn="ctr">
              <a:lnSpc>
                <a:spcPct val="107000"/>
              </a:lnSpc>
              <a:spcAft>
                <a:spcPts val="0"/>
              </a:spcAft>
            </a:pPr>
            <a:r>
              <a:rPr lang="it-IT" sz="2400" dirty="0">
                <a:latin typeface="Helvetica" panose="020B0604020202020204" pitchFamily="34" charset="0"/>
                <a:ea typeface="Calibri" panose="020F0502020204030204" pitchFamily="34" charset="0"/>
                <a:cs typeface="Helvetica" panose="020B0604020202020204" pitchFamily="34" charset="0"/>
              </a:rPr>
              <a:t>Programmare il monitoraggio vuol dire evidenziare: </a:t>
            </a:r>
          </a:p>
          <a:p>
            <a:pPr marL="228600" algn="ctr">
              <a:lnSpc>
                <a:spcPct val="107000"/>
              </a:lnSpc>
              <a:spcAft>
                <a:spcPts val="0"/>
              </a:spcAft>
            </a:pPr>
            <a:endParaRPr lang="it-IT" sz="1200" dirty="0">
              <a:latin typeface="Helvetica" panose="020B0604020202020204" pitchFamily="34" charset="0"/>
              <a:ea typeface="Calibri" panose="020F0502020204030204" pitchFamily="34" charset="0"/>
              <a:cs typeface="Helvetica" panose="020B0604020202020204" pitchFamily="34" charset="0"/>
            </a:endParaRPr>
          </a:p>
          <a:p>
            <a:pPr marL="571500" indent="-342900" algn="ctr">
              <a:lnSpc>
                <a:spcPct val="107000"/>
              </a:lnSpc>
              <a:spcAft>
                <a:spcPts val="0"/>
              </a:spcAft>
              <a:buFontTx/>
              <a:buChar char="-"/>
            </a:pPr>
            <a:r>
              <a:rPr lang="it-IT" sz="2400" dirty="0">
                <a:latin typeface="Helvetica" panose="020B0604020202020204" pitchFamily="34" charset="0"/>
                <a:ea typeface="Calibri" panose="020F0502020204030204" pitchFamily="34" charset="0"/>
                <a:cs typeface="Helvetica" panose="020B0604020202020204" pitchFamily="34" charset="0"/>
              </a:rPr>
              <a:t>i </a:t>
            </a:r>
            <a:r>
              <a:rPr lang="it-IT" sz="2400" b="1" dirty="0">
                <a:latin typeface="Helvetica" panose="020B0604020202020204" pitchFamily="34" charset="0"/>
                <a:ea typeface="Calibri" panose="020F0502020204030204" pitchFamily="34" charset="0"/>
                <a:cs typeface="Helvetica" panose="020B0604020202020204" pitchFamily="34" charset="0"/>
              </a:rPr>
              <a:t>processi</a:t>
            </a:r>
            <a:r>
              <a:rPr lang="it-IT" sz="2400" dirty="0">
                <a:latin typeface="Helvetica" panose="020B0604020202020204" pitchFamily="34" charset="0"/>
                <a:ea typeface="Calibri" panose="020F0502020204030204" pitchFamily="34" charset="0"/>
                <a:cs typeface="Helvetica" panose="020B0604020202020204" pitchFamily="34" charset="0"/>
              </a:rPr>
              <a:t>, le attività e le misure oggetto del monitoraggio</a:t>
            </a:r>
          </a:p>
          <a:p>
            <a:pPr marL="228600" algn="ctr">
              <a:lnSpc>
                <a:spcPct val="107000"/>
              </a:lnSpc>
              <a:spcAft>
                <a:spcPts val="0"/>
              </a:spcAft>
            </a:pPr>
            <a:r>
              <a:rPr lang="it-IT" sz="1200" dirty="0">
                <a:latin typeface="Helvetica" panose="020B0604020202020204" pitchFamily="34" charset="0"/>
                <a:ea typeface="Calibri" panose="020F0502020204030204" pitchFamily="34" charset="0"/>
                <a:cs typeface="Helvetica" panose="020B0604020202020204" pitchFamily="34" charset="0"/>
              </a:rPr>
              <a:t> </a:t>
            </a:r>
          </a:p>
          <a:p>
            <a:pPr marL="571500" indent="-342900" algn="ctr">
              <a:lnSpc>
                <a:spcPct val="107000"/>
              </a:lnSpc>
              <a:spcAft>
                <a:spcPts val="0"/>
              </a:spcAft>
              <a:buFontTx/>
              <a:buChar char="-"/>
            </a:pPr>
            <a:r>
              <a:rPr lang="it-IT" sz="2400" dirty="0">
                <a:latin typeface="Helvetica" panose="020B0604020202020204" pitchFamily="34" charset="0"/>
                <a:ea typeface="Calibri" panose="020F0502020204030204" pitchFamily="34" charset="0"/>
                <a:cs typeface="Helvetica" panose="020B0604020202020204" pitchFamily="34" charset="0"/>
              </a:rPr>
              <a:t>L’</a:t>
            </a:r>
            <a:r>
              <a:rPr lang="it-IT" sz="2400" b="1" dirty="0">
                <a:latin typeface="Helvetica" panose="020B0604020202020204" pitchFamily="34" charset="0"/>
                <a:ea typeface="Calibri" panose="020F0502020204030204" pitchFamily="34" charset="0"/>
                <a:cs typeface="Helvetica" panose="020B0604020202020204" pitchFamily="34" charset="0"/>
              </a:rPr>
              <a:t>organizzazione</a:t>
            </a:r>
            <a:r>
              <a:rPr lang="it-IT" sz="2400" dirty="0">
                <a:latin typeface="Helvetica" panose="020B0604020202020204" pitchFamily="34" charset="0"/>
                <a:ea typeface="Calibri" panose="020F0502020204030204" pitchFamily="34" charset="0"/>
                <a:cs typeface="Helvetica" panose="020B0604020202020204" pitchFamily="34" charset="0"/>
              </a:rPr>
              <a:t> e i soggetti responsabili, </a:t>
            </a:r>
          </a:p>
          <a:p>
            <a:pPr marL="228600" algn="ctr">
              <a:lnSpc>
                <a:spcPct val="107000"/>
              </a:lnSpc>
              <a:spcAft>
                <a:spcPts val="0"/>
              </a:spcAft>
            </a:pPr>
            <a:endParaRPr lang="it-IT" sz="1200" dirty="0">
              <a:latin typeface="Helvetica" panose="020B0604020202020204" pitchFamily="34" charset="0"/>
              <a:ea typeface="Calibri" panose="020F0502020204030204" pitchFamily="34" charset="0"/>
              <a:cs typeface="Helvetica" panose="020B0604020202020204" pitchFamily="34" charset="0"/>
            </a:endParaRPr>
          </a:p>
          <a:p>
            <a:pPr marL="228600" algn="ctr">
              <a:lnSpc>
                <a:spcPct val="107000"/>
              </a:lnSpc>
              <a:spcAft>
                <a:spcPts val="0"/>
              </a:spcAft>
            </a:pPr>
            <a:r>
              <a:rPr lang="it-IT" sz="2400" dirty="0">
                <a:latin typeface="Helvetica" panose="020B0604020202020204" pitchFamily="34" charset="0"/>
                <a:ea typeface="Calibri" panose="020F0502020204030204" pitchFamily="34" charset="0"/>
                <a:cs typeface="Helvetica" panose="020B0604020202020204" pitchFamily="34" charset="0"/>
              </a:rPr>
              <a:t>- la </a:t>
            </a:r>
            <a:r>
              <a:rPr lang="it-IT" sz="2400" b="1" dirty="0">
                <a:latin typeface="Helvetica" panose="020B0604020202020204" pitchFamily="34" charset="0"/>
                <a:ea typeface="Calibri" panose="020F0502020204030204" pitchFamily="34" charset="0"/>
                <a:cs typeface="Helvetica" panose="020B0604020202020204" pitchFamily="34" charset="0"/>
              </a:rPr>
              <a:t>periodicità </a:t>
            </a:r>
            <a:r>
              <a:rPr lang="it-IT" sz="2400" dirty="0">
                <a:latin typeface="Helvetica" panose="020B0604020202020204" pitchFamily="34" charset="0"/>
                <a:ea typeface="Calibri" panose="020F0502020204030204" pitchFamily="34" charset="0"/>
                <a:cs typeface="Helvetica" panose="020B0604020202020204" pitchFamily="34" charset="0"/>
              </a:rPr>
              <a:t>e le </a:t>
            </a:r>
            <a:r>
              <a:rPr lang="it-IT" sz="2400" b="1" dirty="0">
                <a:latin typeface="Helvetica" panose="020B0604020202020204" pitchFamily="34" charset="0"/>
                <a:ea typeface="Calibri" panose="020F0502020204030204" pitchFamily="34" charset="0"/>
                <a:cs typeface="Helvetica" panose="020B0604020202020204" pitchFamily="34" charset="0"/>
              </a:rPr>
              <a:t>modalità operative</a:t>
            </a:r>
            <a:r>
              <a:rPr lang="it-IT" sz="2400" dirty="0">
                <a:latin typeface="Helvetica" panose="020B0604020202020204" pitchFamily="34" charset="0"/>
                <a:ea typeface="Calibri" panose="020F0502020204030204" pitchFamily="34" charset="0"/>
                <a:cs typeface="Helvetica" panose="020B0604020202020204" pitchFamily="34" charset="0"/>
              </a:rPr>
              <a:t> delle verifiche (anche mediante il controllo del rispetto degli indicatori di monitoraggio e valori attesi).</a:t>
            </a:r>
            <a:endParaRPr lang="it-IT" sz="24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20341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t>Prima Parte</a:t>
            </a:r>
            <a:br>
              <a:rPr lang="it-IT" dirty="0"/>
            </a:br>
            <a:r>
              <a:rPr lang="it-IT" dirty="0"/>
              <a:t>LA DISCIPLINA PIAO</a:t>
            </a:r>
          </a:p>
        </p:txBody>
      </p:sp>
      <p:sp>
        <p:nvSpPr>
          <p:cNvPr id="3" name="Segnaposto testo 2"/>
          <p:cNvSpPr>
            <a:spLocks noGrp="1"/>
          </p:cNvSpPr>
          <p:nvPr>
            <p:ph type="body" idx="1"/>
          </p:nvPr>
        </p:nvSpPr>
        <p:spPr/>
        <p:txBody>
          <a:bodyPr/>
          <a:lstStyle/>
          <a:p>
            <a:endParaRPr lang="it-IT"/>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endParaRPr lang="it-IT"/>
          </a:p>
        </p:txBody>
      </p:sp>
      <p:pic>
        <p:nvPicPr>
          <p:cNvPr id="7172" name="Picture 4" descr="Disciplina, nostra amica - Antonio Milite"/>
          <p:cNvPicPr>
            <a:picLocks noChangeAspect="1" noChangeArrowheads="1"/>
          </p:cNvPicPr>
          <p:nvPr/>
        </p:nvPicPr>
        <p:blipFill rotWithShape="1">
          <a:blip r:embed="rId3">
            <a:extLst>
              <a:ext uri="{28A0092B-C50C-407E-A947-70E740481C1C}">
                <a14:useLocalDpi xmlns:a14="http://schemas.microsoft.com/office/drawing/2010/main" val="0"/>
              </a:ext>
            </a:extLst>
          </a:blip>
          <a:srcRect t="18419"/>
          <a:stretch/>
        </p:blipFill>
        <p:spPr bwMode="auto">
          <a:xfrm>
            <a:off x="-36512" y="1628801"/>
            <a:ext cx="9232742" cy="528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4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251520" y="1997992"/>
            <a:ext cx="3931920" cy="3951288"/>
          </a:xfrm>
        </p:spPr>
        <p:txBody>
          <a:bodyPr/>
          <a:lstStyle/>
          <a:p>
            <a:pPr marL="0" indent="0" algn="ctr">
              <a:buNone/>
            </a:pPr>
            <a:r>
              <a:rPr lang="it-IT" sz="1800" b="1" dirty="0"/>
              <a:t> </a:t>
            </a:r>
            <a:r>
              <a:rPr lang="it-IT" dirty="0"/>
              <a:t>Nella Pubblica Amministrazione la performance coincide con la misurazione dei risultati raggiunti dall’ente rispetto a una pianificazione di partenza, per poter verificare l’attuazione delle politiche di sviluppo poste in essere e dunque rendicontarle</a:t>
            </a:r>
            <a:endParaRPr lang="it-IT" sz="1200" b="1" dirty="0"/>
          </a:p>
        </p:txBody>
      </p:sp>
      <p:sp>
        <p:nvSpPr>
          <p:cNvPr id="10" name="Segnaposto testo 4"/>
          <p:cNvSpPr>
            <a:spLocks noGrp="1"/>
          </p:cNvSpPr>
          <p:nvPr>
            <p:ph type="body" sz="quarter" idx="3"/>
          </p:nvPr>
        </p:nvSpPr>
        <p:spPr>
          <a:xfrm>
            <a:off x="395536" y="908720"/>
            <a:ext cx="3931920" cy="639762"/>
          </a:xfrm>
        </p:spPr>
        <p:txBody>
          <a:bodyPr>
            <a:normAutofit/>
          </a:bodyPr>
          <a:lstStyle/>
          <a:p>
            <a:r>
              <a:rPr lang="it-IT" b="1" dirty="0"/>
              <a:t>Performance e valore pubblico</a:t>
            </a:r>
            <a:endParaRPr lang="it-IT" b="1" dirty="0">
              <a:solidFill>
                <a:schemeClr val="tx2">
                  <a:lumMod val="60000"/>
                  <a:lumOff val="40000"/>
                </a:schemeClr>
              </a:solidFill>
            </a:endParaRPr>
          </a:p>
        </p:txBody>
      </p:sp>
      <p:sp>
        <p:nvSpPr>
          <p:cNvPr id="2" name="Segnaposto contenuto 2">
            <a:extLst>
              <a:ext uri="{FF2B5EF4-FFF2-40B4-BE49-F238E27FC236}">
                <a16:creationId xmlns:a16="http://schemas.microsoft.com/office/drawing/2014/main" id="{878FF820-3B69-EBB1-1F95-A28E5D7578D0}"/>
              </a:ext>
            </a:extLst>
          </p:cNvPr>
          <p:cNvSpPr txBox="1">
            <a:spLocks/>
          </p:cNvSpPr>
          <p:nvPr/>
        </p:nvSpPr>
        <p:spPr bwMode="auto">
          <a:xfrm>
            <a:off x="4572000" y="1700808"/>
            <a:ext cx="4399368" cy="48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0"/>
              </a:spcBef>
              <a:spcAft>
                <a:spcPts val="0"/>
              </a:spcAft>
              <a:buFont typeface="Arial" charset="0"/>
              <a:buNone/>
            </a:pPr>
            <a:r>
              <a:rPr lang="it-IT" sz="2200" b="1" dirty="0">
                <a:solidFill>
                  <a:schemeClr val="accent1">
                    <a:lumMod val="75000"/>
                  </a:schemeClr>
                </a:solidFill>
                <a:latin typeface="Arial Rounded MT Bold" panose="020F0704030504030204" pitchFamily="34" charset="0"/>
                <a:cs typeface="Helvetica" panose="020B0604020202020204" pitchFamily="34" charset="0"/>
              </a:rPr>
              <a:t>La performance è il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contributo </a:t>
            </a:r>
            <a:r>
              <a:rPr lang="it-IT" sz="2200" b="1" dirty="0">
                <a:solidFill>
                  <a:schemeClr val="accent1">
                    <a:lumMod val="75000"/>
                  </a:schemeClr>
                </a:solidFill>
                <a:latin typeface="Arial Rounded MT Bold" panose="020F0704030504030204" pitchFamily="34" charset="0"/>
                <a:cs typeface="Helvetica" panose="020B0604020202020204" pitchFamily="34" charset="0"/>
              </a:rPr>
              <a:t>(risultato e modalità di raggiungimento del risultato) che un’entità, individuo, unità organizzativa, organizzazione, ecc.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apporta</a:t>
            </a:r>
            <a:r>
              <a:rPr lang="it-IT" sz="2200" b="1" dirty="0">
                <a:solidFill>
                  <a:schemeClr val="accent1">
                    <a:lumMod val="75000"/>
                  </a:schemeClr>
                </a:solidFill>
                <a:latin typeface="Arial Rounded MT Bold" panose="020F0704030504030204" pitchFamily="34" charset="0"/>
                <a:cs typeface="Helvetica" panose="020B0604020202020204" pitchFamily="34" charset="0"/>
              </a:rPr>
              <a:t> attraverso la propria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azione</a:t>
            </a:r>
            <a:r>
              <a:rPr lang="it-IT" sz="2200" b="1" dirty="0">
                <a:solidFill>
                  <a:schemeClr val="accent1">
                    <a:lumMod val="75000"/>
                  </a:schemeClr>
                </a:solidFill>
                <a:latin typeface="Arial Rounded MT Bold" panose="020F0704030504030204" pitchFamily="34" charset="0"/>
                <a:cs typeface="Helvetica" panose="020B0604020202020204" pitchFamily="34" charset="0"/>
              </a:rPr>
              <a:t> al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raggiungimento delle finalità </a:t>
            </a:r>
            <a:r>
              <a:rPr lang="it-IT" sz="2200" b="1" dirty="0">
                <a:solidFill>
                  <a:schemeClr val="accent1">
                    <a:lumMod val="75000"/>
                  </a:schemeClr>
                </a:solidFill>
                <a:latin typeface="Arial Rounded MT Bold" panose="020F0704030504030204" pitchFamily="34" charset="0"/>
                <a:cs typeface="Helvetica" panose="020B0604020202020204" pitchFamily="34" charset="0"/>
              </a:rPr>
              <a:t>(prefissate) e degli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obiettivi</a:t>
            </a:r>
            <a:r>
              <a:rPr lang="it-IT" sz="2200" b="1" dirty="0">
                <a:solidFill>
                  <a:schemeClr val="accent1">
                    <a:lumMod val="75000"/>
                  </a:schemeClr>
                </a:solidFill>
                <a:latin typeface="Arial Rounded MT Bold" panose="020F0704030504030204" pitchFamily="34" charset="0"/>
                <a:cs typeface="Helvetica" panose="020B0604020202020204" pitchFamily="34" charset="0"/>
              </a:rPr>
              <a:t> (programmati) e alla soddisfazione dei bisogni per i quali l’organizzazione è stata costituita e, quindi, alla creazione di </a:t>
            </a:r>
            <a:r>
              <a:rPr lang="it-IT" sz="2200" b="1" dirty="0">
                <a:solidFill>
                  <a:schemeClr val="accent5">
                    <a:lumMod val="60000"/>
                    <a:lumOff val="40000"/>
                  </a:schemeClr>
                </a:solidFill>
                <a:latin typeface="Arial Rounded MT Bold" panose="020F0704030504030204" pitchFamily="34" charset="0"/>
                <a:cs typeface="Helvetica" panose="020B0604020202020204" pitchFamily="34" charset="0"/>
              </a:rPr>
              <a:t>valore pubblico</a:t>
            </a:r>
            <a:r>
              <a:rPr lang="it-IT" sz="2200" b="1" dirty="0">
                <a:solidFill>
                  <a:schemeClr val="accent1">
                    <a:lumMod val="75000"/>
                  </a:schemeClr>
                </a:solidFill>
                <a:latin typeface="Arial Rounded MT Bold" panose="020F0704030504030204" pitchFamily="34" charset="0"/>
                <a:cs typeface="Helvetica" panose="020B0604020202020204" pitchFamily="34" charset="0"/>
              </a:rPr>
              <a:t> </a:t>
            </a:r>
          </a:p>
        </p:txBody>
      </p:sp>
    </p:spTree>
    <p:extLst>
      <p:ext uri="{BB962C8B-B14F-4D97-AF65-F5344CB8AC3E}">
        <p14:creationId xmlns:p14="http://schemas.microsoft.com/office/powerpoint/2010/main" val="3333839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4"/>
          <p:cNvSpPr>
            <a:spLocks noGrp="1"/>
          </p:cNvSpPr>
          <p:nvPr>
            <p:ph type="body" sz="quarter" idx="3"/>
          </p:nvPr>
        </p:nvSpPr>
        <p:spPr>
          <a:xfrm>
            <a:off x="395536" y="908720"/>
            <a:ext cx="3931920" cy="639762"/>
          </a:xfrm>
        </p:spPr>
        <p:txBody>
          <a:bodyPr>
            <a:normAutofit/>
          </a:bodyPr>
          <a:lstStyle/>
          <a:p>
            <a:r>
              <a:rPr lang="it-IT" b="1" dirty="0"/>
              <a:t>Performance e valore pubblico</a:t>
            </a:r>
            <a:endParaRPr lang="it-IT" b="1" dirty="0">
              <a:solidFill>
                <a:schemeClr val="tx2">
                  <a:lumMod val="60000"/>
                  <a:lumOff val="40000"/>
                </a:schemeClr>
              </a:solidFill>
            </a:endParaRPr>
          </a:p>
        </p:txBody>
      </p:sp>
      <p:sp>
        <p:nvSpPr>
          <p:cNvPr id="7" name="CasellaDiTesto 6">
            <a:extLst>
              <a:ext uri="{FF2B5EF4-FFF2-40B4-BE49-F238E27FC236}">
                <a16:creationId xmlns:a16="http://schemas.microsoft.com/office/drawing/2014/main" id="{F0290FD7-F4BB-7D3C-10B0-5C8E4DEA33B5}"/>
              </a:ext>
            </a:extLst>
          </p:cNvPr>
          <p:cNvSpPr txBox="1"/>
          <p:nvPr/>
        </p:nvSpPr>
        <p:spPr>
          <a:xfrm>
            <a:off x="0" y="2568097"/>
            <a:ext cx="4572000" cy="3323987"/>
          </a:xfrm>
          <a:prstGeom prst="rect">
            <a:avLst/>
          </a:prstGeom>
          <a:noFill/>
        </p:spPr>
        <p:txBody>
          <a:bodyPr wrap="square">
            <a:spAutoFit/>
          </a:bodyPr>
          <a:lstStyle/>
          <a:p>
            <a:pPr algn="ctr" defTabSz="947958">
              <a:defRPr/>
            </a:pPr>
            <a:r>
              <a:rPr lang="it-IT" sz="2200" dirty="0">
                <a:solidFill>
                  <a:srgbClr val="333333"/>
                </a:solidFill>
                <a:latin typeface="Helvetica" panose="020B0604020202020204" pitchFamily="34" charset="0"/>
                <a:cs typeface="Helvetica" panose="020B0604020202020204" pitchFamily="34" charset="0"/>
              </a:rPr>
              <a:t>La </a:t>
            </a:r>
            <a:r>
              <a:rPr lang="it-IT" sz="2200" i="1" dirty="0">
                <a:solidFill>
                  <a:srgbClr val="333333"/>
                </a:solidFill>
                <a:latin typeface="Helvetica" panose="020B0604020202020204" pitchFamily="34" charset="0"/>
                <a:cs typeface="Helvetica" panose="020B0604020202020204" pitchFamily="34" charset="0"/>
              </a:rPr>
              <a:t>performance </a:t>
            </a:r>
            <a:r>
              <a:rPr lang="it-IT" sz="2200" dirty="0">
                <a:solidFill>
                  <a:srgbClr val="333333"/>
                </a:solidFill>
                <a:latin typeface="Helvetica" panose="020B0604020202020204" pitchFamily="34" charset="0"/>
                <a:cs typeface="Helvetica" panose="020B0604020202020204" pitchFamily="34" charset="0"/>
              </a:rPr>
              <a:t>organizzativa è l’insieme dei risultati attesi descritti all’interno di obiettivi e rappresentati in termini quantitativi con </a:t>
            </a:r>
          </a:p>
          <a:p>
            <a:pPr algn="ctr" defTabSz="947958">
              <a:defRPr/>
            </a:pPr>
            <a:endParaRPr lang="it-IT" sz="2200" dirty="0">
              <a:solidFill>
                <a:srgbClr val="333333"/>
              </a:solidFill>
              <a:latin typeface="Helvetica" panose="020B0604020202020204" pitchFamily="34" charset="0"/>
              <a:cs typeface="Helvetica" panose="020B0604020202020204" pitchFamily="34" charset="0"/>
            </a:endParaRPr>
          </a:p>
          <a:p>
            <a:pPr algn="ctr" defTabSz="947958">
              <a:defRPr/>
            </a:pPr>
            <a:r>
              <a:rPr lang="it-IT" sz="2800" b="1" i="1" dirty="0">
                <a:solidFill>
                  <a:srgbClr val="FF0000"/>
                </a:solidFill>
                <a:latin typeface="Helvetica" panose="020B0604020202020204" pitchFamily="34" charset="0"/>
                <a:cs typeface="Helvetica" panose="020B0604020202020204" pitchFamily="34" charset="0"/>
              </a:rPr>
              <a:t>baseline,</a:t>
            </a:r>
            <a:r>
              <a:rPr lang="it-IT" sz="2800" b="1" dirty="0">
                <a:solidFill>
                  <a:srgbClr val="FF0000"/>
                </a:solidFill>
                <a:latin typeface="Helvetica" panose="020B0604020202020204" pitchFamily="34" charset="0"/>
                <a:cs typeface="Helvetica" panose="020B0604020202020204" pitchFamily="34" charset="0"/>
              </a:rPr>
              <a:t> </a:t>
            </a:r>
            <a:r>
              <a:rPr lang="it-IT" sz="2800" b="1" i="1" dirty="0">
                <a:solidFill>
                  <a:srgbClr val="FF0000"/>
                </a:solidFill>
                <a:latin typeface="Helvetica" panose="020B0604020202020204" pitchFamily="34" charset="0"/>
                <a:cs typeface="Helvetica" panose="020B0604020202020204" pitchFamily="34" charset="0"/>
              </a:rPr>
              <a:t>indicatori e target</a:t>
            </a:r>
            <a:endParaRPr lang="it-IT" sz="2800" b="1" dirty="0">
              <a:solidFill>
                <a:srgbClr val="FF0000"/>
              </a:solidFill>
              <a:latin typeface="Helvetica" panose="020B0604020202020204" pitchFamily="34" charset="0"/>
              <a:cs typeface="Helvetica" panose="020B0604020202020204" pitchFamily="34" charset="0"/>
            </a:endParaRPr>
          </a:p>
          <a:p>
            <a:pPr algn="ctr" defTabSz="947958">
              <a:defRPr/>
            </a:pPr>
            <a:endParaRPr lang="it-IT" sz="2200" dirty="0">
              <a:solidFill>
                <a:srgbClr val="333333"/>
              </a:solidFill>
              <a:latin typeface="Helvetica" panose="020B0604020202020204" pitchFamily="34" charset="0"/>
              <a:cs typeface="Helvetica" panose="020B0604020202020204" pitchFamily="34" charset="0"/>
            </a:endParaRPr>
          </a:p>
        </p:txBody>
      </p:sp>
      <p:sp>
        <p:nvSpPr>
          <p:cNvPr id="11" name="CasellaDiTesto 10">
            <a:extLst>
              <a:ext uri="{FF2B5EF4-FFF2-40B4-BE49-F238E27FC236}">
                <a16:creationId xmlns:a16="http://schemas.microsoft.com/office/drawing/2014/main" id="{A8D77662-7C59-9500-7D2B-F22CEE82B233}"/>
              </a:ext>
            </a:extLst>
          </p:cNvPr>
          <p:cNvSpPr txBox="1"/>
          <p:nvPr/>
        </p:nvSpPr>
        <p:spPr>
          <a:xfrm>
            <a:off x="4572000" y="1798657"/>
            <a:ext cx="4464496" cy="4524315"/>
          </a:xfrm>
          <a:prstGeom prst="rect">
            <a:avLst/>
          </a:prstGeom>
          <a:noFill/>
        </p:spPr>
        <p:txBody>
          <a:bodyPr wrap="square">
            <a:spAutoFit/>
          </a:bodyPr>
          <a:lstStyle/>
          <a:p>
            <a:pPr algn="ctr"/>
            <a:r>
              <a:rPr lang="it-IT" sz="2400" b="1" i="1" dirty="0">
                <a:solidFill>
                  <a:schemeClr val="accent1">
                    <a:lumMod val="75000"/>
                  </a:schemeClr>
                </a:solidFill>
                <a:latin typeface="Helvetica" panose="020B0604020202020204" pitchFamily="34" charset="0"/>
                <a:cs typeface="Helvetica" panose="020B0604020202020204" pitchFamily="34" charset="0"/>
              </a:rPr>
              <a:t>permette di programmare, misurare e poi valutare come l’organizzazione, consapevole dello </a:t>
            </a:r>
            <a:r>
              <a:rPr lang="it-IT" sz="2400" b="1" i="1" dirty="0">
                <a:solidFill>
                  <a:srgbClr val="FF0000"/>
                </a:solidFill>
                <a:latin typeface="Helvetica" panose="020B0604020202020204" pitchFamily="34" charset="0"/>
                <a:cs typeface="Helvetica" panose="020B0604020202020204" pitchFamily="34" charset="0"/>
              </a:rPr>
              <a:t>stato delle risorse (salute dell’amministrazione) </a:t>
            </a:r>
            <a:r>
              <a:rPr lang="it-IT" sz="2400" b="1" i="1" dirty="0">
                <a:solidFill>
                  <a:schemeClr val="accent1">
                    <a:lumMod val="75000"/>
                  </a:schemeClr>
                </a:solidFill>
                <a:latin typeface="Helvetica" panose="020B0604020202020204" pitchFamily="34" charset="0"/>
                <a:cs typeface="Helvetica" panose="020B0604020202020204" pitchFamily="34" charset="0"/>
              </a:rPr>
              <a:t>utilizza le stesse in modo razionale (</a:t>
            </a:r>
            <a:r>
              <a:rPr lang="it-IT" sz="2400" b="1" i="1" dirty="0">
                <a:solidFill>
                  <a:srgbClr val="FF0000"/>
                </a:solidFill>
                <a:latin typeface="Helvetica" panose="020B0604020202020204" pitchFamily="34" charset="0"/>
                <a:cs typeface="Helvetica" panose="020B0604020202020204" pitchFamily="34" charset="0"/>
              </a:rPr>
              <a:t>efficienza</a:t>
            </a:r>
            <a:r>
              <a:rPr lang="it-IT" sz="2400" b="1" i="1" dirty="0">
                <a:solidFill>
                  <a:schemeClr val="accent1">
                    <a:lumMod val="75000"/>
                  </a:schemeClr>
                </a:solidFill>
                <a:latin typeface="Helvetica" panose="020B0604020202020204" pitchFamily="34" charset="0"/>
                <a:cs typeface="Helvetica" panose="020B0604020202020204" pitchFamily="34" charset="0"/>
              </a:rPr>
              <a:t>) per erogare servizi adeguati alle attese degli utenti (</a:t>
            </a:r>
            <a:r>
              <a:rPr lang="it-IT" sz="2400" b="1" i="1" dirty="0">
                <a:solidFill>
                  <a:srgbClr val="FF0000"/>
                </a:solidFill>
                <a:latin typeface="Helvetica" panose="020B0604020202020204" pitchFamily="34" charset="0"/>
                <a:cs typeface="Helvetica" panose="020B0604020202020204" pitchFamily="34" charset="0"/>
              </a:rPr>
              <a:t>efficacia</a:t>
            </a:r>
            <a:r>
              <a:rPr lang="it-IT" sz="2400" b="1" i="1" dirty="0">
                <a:solidFill>
                  <a:schemeClr val="accent1">
                    <a:lumMod val="75000"/>
                  </a:schemeClr>
                </a:solidFill>
                <a:latin typeface="Helvetica" panose="020B0604020202020204" pitchFamily="34" charset="0"/>
                <a:cs typeface="Helvetica" panose="020B0604020202020204" pitchFamily="34" charset="0"/>
              </a:rPr>
              <a:t>), al fine ultimo di </a:t>
            </a:r>
            <a:r>
              <a:rPr lang="it-IT" sz="2400" b="1" i="1" dirty="0">
                <a:solidFill>
                  <a:srgbClr val="FF0000"/>
                </a:solidFill>
                <a:latin typeface="Helvetica" panose="020B0604020202020204" pitchFamily="34" charset="0"/>
                <a:cs typeface="Helvetica" panose="020B0604020202020204" pitchFamily="34" charset="0"/>
              </a:rPr>
              <a:t>creare valore pubblico (impatto).</a:t>
            </a:r>
            <a:endParaRPr lang="it-IT" sz="24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90621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testo 4"/>
          <p:cNvSpPr>
            <a:spLocks noGrp="1"/>
          </p:cNvSpPr>
          <p:nvPr>
            <p:ph type="body" sz="quarter" idx="3"/>
          </p:nvPr>
        </p:nvSpPr>
        <p:spPr>
          <a:xfrm>
            <a:off x="395536" y="908720"/>
            <a:ext cx="3931920" cy="639762"/>
          </a:xfrm>
        </p:spPr>
        <p:txBody>
          <a:bodyPr>
            <a:normAutofit/>
          </a:bodyPr>
          <a:lstStyle/>
          <a:p>
            <a:r>
              <a:rPr lang="it-IT" b="1" dirty="0"/>
              <a:t>Performance e valore pubblico</a:t>
            </a:r>
            <a:endParaRPr lang="it-IT" b="1" dirty="0">
              <a:solidFill>
                <a:schemeClr val="tx2">
                  <a:lumMod val="60000"/>
                  <a:lumOff val="40000"/>
                </a:schemeClr>
              </a:solidFill>
            </a:endParaRPr>
          </a:p>
        </p:txBody>
      </p:sp>
      <p:sp>
        <p:nvSpPr>
          <p:cNvPr id="5" name="CasellaDiTesto 4">
            <a:extLst>
              <a:ext uri="{FF2B5EF4-FFF2-40B4-BE49-F238E27FC236}">
                <a16:creationId xmlns:a16="http://schemas.microsoft.com/office/drawing/2014/main" id="{6C5A1D8B-891B-9DE5-576B-E51BBA65A58A}"/>
              </a:ext>
            </a:extLst>
          </p:cNvPr>
          <p:cNvSpPr txBox="1"/>
          <p:nvPr/>
        </p:nvSpPr>
        <p:spPr>
          <a:xfrm>
            <a:off x="138789" y="2708920"/>
            <a:ext cx="4392488" cy="3046988"/>
          </a:xfrm>
          <a:prstGeom prst="rect">
            <a:avLst/>
          </a:prstGeom>
          <a:noFill/>
        </p:spPr>
        <p:txBody>
          <a:bodyPr wrap="square">
            <a:spAutoFit/>
          </a:bodyPr>
          <a:lstStyle/>
          <a:p>
            <a:pPr algn="ctr"/>
            <a:r>
              <a:rPr lang="it-IT" sz="2400" b="0" i="0" dirty="0">
                <a:solidFill>
                  <a:srgbClr val="4D5156"/>
                </a:solidFill>
                <a:effectLst/>
                <a:latin typeface="Helvetica" panose="020B0604020202020204" pitchFamily="34" charset="0"/>
                <a:cs typeface="Helvetica" panose="020B0604020202020204" pitchFamily="34" charset="0"/>
              </a:rPr>
              <a:t>La valutazione della performance organizzativa </a:t>
            </a:r>
            <a:r>
              <a:rPr lang="it-IT" sz="2400" b="0" i="0" dirty="0">
                <a:solidFill>
                  <a:srgbClr val="040C28"/>
                </a:solidFill>
                <a:effectLst/>
                <a:latin typeface="Helvetica" panose="020B0604020202020204" pitchFamily="34" charset="0"/>
                <a:cs typeface="Helvetica" panose="020B0604020202020204" pitchFamily="34" charset="0"/>
              </a:rPr>
              <a:t>si basa sull'analisi e contestualizzazione delle cause dello </a:t>
            </a:r>
            <a:r>
              <a:rPr lang="it-IT" sz="2400" b="1" i="0" dirty="0">
                <a:solidFill>
                  <a:srgbClr val="040C28"/>
                </a:solidFill>
                <a:effectLst/>
                <a:latin typeface="Helvetica" panose="020B0604020202020204" pitchFamily="34" charset="0"/>
                <a:cs typeface="Helvetica" panose="020B0604020202020204" pitchFamily="34" charset="0"/>
              </a:rPr>
              <a:t>scostamento tra i risultati effettivamente raggiunti </a:t>
            </a:r>
            <a:r>
              <a:rPr lang="it-IT" sz="2400" b="1" i="0" dirty="0" smtClean="0">
                <a:solidFill>
                  <a:srgbClr val="040C28"/>
                </a:solidFill>
                <a:effectLst/>
                <a:latin typeface="Helvetica" panose="020B0604020202020204" pitchFamily="34" charset="0"/>
                <a:cs typeface="Helvetica" panose="020B0604020202020204" pitchFamily="34" charset="0"/>
              </a:rPr>
              <a:t>all'amministrazione </a:t>
            </a:r>
            <a:r>
              <a:rPr lang="it-IT" sz="2400" b="1" i="0" dirty="0">
                <a:solidFill>
                  <a:srgbClr val="040C28"/>
                </a:solidFill>
                <a:effectLst/>
                <a:latin typeface="Helvetica" panose="020B0604020202020204" pitchFamily="34" charset="0"/>
                <a:cs typeface="Helvetica" panose="020B0604020202020204" pitchFamily="34" charset="0"/>
              </a:rPr>
              <a:t>e quelli programmati</a:t>
            </a:r>
            <a:r>
              <a:rPr lang="it-IT" sz="2400" b="1" i="0" dirty="0">
                <a:solidFill>
                  <a:srgbClr val="4D5156"/>
                </a:solidFill>
                <a:effectLst/>
                <a:latin typeface="Helvetica" panose="020B0604020202020204" pitchFamily="34" charset="0"/>
                <a:cs typeface="Helvetica" panose="020B0604020202020204" pitchFamily="34" charset="0"/>
              </a:rPr>
              <a:t>.</a:t>
            </a:r>
            <a:endParaRPr lang="it-IT" sz="2400" b="1" dirty="0">
              <a:latin typeface="Helvetica" panose="020B0604020202020204" pitchFamily="34" charset="0"/>
              <a:cs typeface="Helvetica" panose="020B0604020202020204" pitchFamily="34" charset="0"/>
            </a:endParaRPr>
          </a:p>
        </p:txBody>
      </p:sp>
      <p:sp>
        <p:nvSpPr>
          <p:cNvPr id="8" name="CasellaDiTesto 7">
            <a:extLst>
              <a:ext uri="{FF2B5EF4-FFF2-40B4-BE49-F238E27FC236}">
                <a16:creationId xmlns:a16="http://schemas.microsoft.com/office/drawing/2014/main" id="{D958DB75-0157-A264-BB8C-74ECF9C782F8}"/>
              </a:ext>
            </a:extLst>
          </p:cNvPr>
          <p:cNvSpPr txBox="1"/>
          <p:nvPr/>
        </p:nvSpPr>
        <p:spPr>
          <a:xfrm>
            <a:off x="4603286" y="2204864"/>
            <a:ext cx="4571952" cy="4401205"/>
          </a:xfrm>
          <a:prstGeom prst="rect">
            <a:avLst/>
          </a:prstGeom>
          <a:noFill/>
        </p:spPr>
        <p:txBody>
          <a:bodyPr wrap="square">
            <a:spAutoFit/>
          </a:bodyPr>
          <a:lstStyle/>
          <a:p>
            <a:pPr marL="0" indent="0" algn="ctr">
              <a:buNone/>
            </a:pPr>
            <a:endParaRPr lang="it-IT" sz="2800" dirty="0"/>
          </a:p>
          <a:p>
            <a:pPr marL="0" indent="0" algn="ctr">
              <a:buNone/>
            </a:pPr>
            <a:r>
              <a:rPr lang="it-IT" sz="2800" dirty="0"/>
              <a:t>Il valore pubblico si integra con la performance se questa viene </a:t>
            </a:r>
            <a:r>
              <a:rPr lang="it-IT" sz="2800" dirty="0" smtClean="0"/>
              <a:t>programmata, monitorata </a:t>
            </a:r>
            <a:r>
              <a:rPr lang="it-IT" sz="2800" dirty="0"/>
              <a:t>e gestita in modo </a:t>
            </a:r>
            <a:r>
              <a:rPr lang="it-IT" sz="2800" b="1" dirty="0"/>
              <a:t>funzionale </a:t>
            </a:r>
            <a:r>
              <a:rPr lang="it-IT" sz="2800" dirty="0"/>
              <a:t>al miglioramento degli impatti (outcome).</a:t>
            </a:r>
          </a:p>
          <a:p>
            <a:pPr marL="0" indent="0" algn="ctr">
              <a:buNone/>
            </a:pPr>
            <a:endParaRPr lang="it-IT" sz="2800" dirty="0"/>
          </a:p>
          <a:p>
            <a:pPr marL="0" indent="0" algn="ctr">
              <a:buNone/>
            </a:pPr>
            <a:endParaRPr lang="it-IT" sz="2800" dirty="0"/>
          </a:p>
        </p:txBody>
      </p:sp>
    </p:spTree>
    <p:extLst>
      <p:ext uri="{BB962C8B-B14F-4D97-AF65-F5344CB8AC3E}">
        <p14:creationId xmlns:p14="http://schemas.microsoft.com/office/powerpoint/2010/main" val="3584773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C5A1D8B-891B-9DE5-576B-E51BBA65A58A}"/>
              </a:ext>
            </a:extLst>
          </p:cNvPr>
          <p:cNvSpPr txBox="1"/>
          <p:nvPr/>
        </p:nvSpPr>
        <p:spPr>
          <a:xfrm>
            <a:off x="80622" y="1313360"/>
            <a:ext cx="4392488" cy="5539978"/>
          </a:xfrm>
          <a:prstGeom prst="rect">
            <a:avLst/>
          </a:prstGeom>
          <a:noFill/>
        </p:spPr>
        <p:txBody>
          <a:bodyPr wrap="square">
            <a:spAutoFit/>
          </a:bodyPr>
          <a:lstStyle/>
          <a:p>
            <a:pPr algn="ctr"/>
            <a:r>
              <a:rPr lang="it-IT" sz="2000" b="1" i="0" dirty="0">
                <a:solidFill>
                  <a:srgbClr val="4D5156"/>
                </a:solidFill>
                <a:effectLst/>
                <a:latin typeface="Helvetica" panose="020B0604020202020204" pitchFamily="34" charset="0"/>
                <a:cs typeface="Helvetica" panose="020B0604020202020204" pitchFamily="34" charset="0"/>
              </a:rPr>
              <a:t>Per molte amministrazioni, l’attività di monitoraggio si riduce ad un mero adempimento.</a:t>
            </a:r>
          </a:p>
          <a:p>
            <a:pPr algn="ctr"/>
            <a:endParaRPr lang="it-IT" b="0" i="0" dirty="0">
              <a:solidFill>
                <a:srgbClr val="4D5156"/>
              </a:solidFill>
              <a:effectLst/>
              <a:latin typeface="Helvetica" panose="020B0604020202020204" pitchFamily="34" charset="0"/>
              <a:cs typeface="Helvetica" panose="020B0604020202020204" pitchFamily="34" charset="0"/>
            </a:endParaRPr>
          </a:p>
          <a:p>
            <a:pPr algn="ctr"/>
            <a:r>
              <a:rPr lang="it-IT" b="0" i="0" dirty="0">
                <a:solidFill>
                  <a:srgbClr val="4D5156"/>
                </a:solidFill>
                <a:effectLst/>
                <a:latin typeface="Helvetica" panose="020B0604020202020204" pitchFamily="34" charset="0"/>
                <a:cs typeface="Helvetica" panose="020B0604020202020204" pitchFamily="34" charset="0"/>
              </a:rPr>
              <a:t>Esempio</a:t>
            </a:r>
          </a:p>
          <a:p>
            <a:r>
              <a:rPr lang="it-IT" b="0" i="0" dirty="0">
                <a:solidFill>
                  <a:srgbClr val="4D5156"/>
                </a:solidFill>
                <a:effectLst/>
                <a:latin typeface="Helvetica" panose="020B0604020202020204" pitchFamily="34" charset="0"/>
                <a:cs typeface="Helvetica" panose="020B0604020202020204" pitchFamily="34" charset="0"/>
              </a:rPr>
              <a:t>Possiamo avere, nel PIAO:</a:t>
            </a:r>
          </a:p>
          <a:p>
            <a:pPr marL="285750" indent="-285750">
              <a:buFont typeface="Arial" panose="020B0604020202020204" pitchFamily="34" charset="0"/>
              <a:buChar char="•"/>
            </a:pPr>
            <a:r>
              <a:rPr lang="it-IT" b="0" i="0" dirty="0">
                <a:solidFill>
                  <a:srgbClr val="4D5156"/>
                </a:solidFill>
                <a:effectLst/>
                <a:latin typeface="Helvetica" panose="020B0604020202020204" pitchFamily="34" charset="0"/>
                <a:cs typeface="Helvetica" panose="020B0604020202020204" pitchFamily="34" charset="0"/>
              </a:rPr>
              <a:t>Una sezione </a:t>
            </a:r>
            <a:r>
              <a:rPr lang="it-IT" b="0" i="0" dirty="0" err="1">
                <a:solidFill>
                  <a:srgbClr val="4D5156"/>
                </a:solidFill>
                <a:effectLst/>
                <a:latin typeface="Helvetica" panose="020B0604020202020204" pitchFamily="34" charset="0"/>
                <a:cs typeface="Helvetica" panose="020B0604020202020204" pitchFamily="34" charset="0"/>
              </a:rPr>
              <a:t>Anticorr</a:t>
            </a:r>
            <a:r>
              <a:rPr lang="it-IT" b="0" i="0" dirty="0">
                <a:solidFill>
                  <a:srgbClr val="4D5156"/>
                </a:solidFill>
                <a:effectLst/>
                <a:latin typeface="Helvetica" panose="020B0604020202020204" pitchFamily="34" charset="0"/>
                <a:cs typeface="Helvetica" panose="020B0604020202020204" pitchFamily="34" charset="0"/>
              </a:rPr>
              <a:t>. e </a:t>
            </a:r>
            <a:r>
              <a:rPr lang="it-IT" b="0" i="0" dirty="0" err="1">
                <a:solidFill>
                  <a:srgbClr val="4D5156"/>
                </a:solidFill>
                <a:effectLst/>
                <a:latin typeface="Helvetica" panose="020B0604020202020204" pitchFamily="34" charset="0"/>
                <a:cs typeface="Helvetica" panose="020B0604020202020204" pitchFamily="34" charset="0"/>
              </a:rPr>
              <a:t>Trasp</a:t>
            </a:r>
            <a:r>
              <a:rPr lang="it-IT" b="0" i="0" dirty="0">
                <a:solidFill>
                  <a:srgbClr val="4D5156"/>
                </a:solidFill>
                <a:effectLst/>
                <a:latin typeface="Helvetica" panose="020B0604020202020204" pitchFamily="34" charset="0"/>
                <a:cs typeface="Helvetica" panose="020B0604020202020204" pitchFamily="34" charset="0"/>
              </a:rPr>
              <a:t> stilisticamente perfetta</a:t>
            </a:r>
          </a:p>
          <a:p>
            <a:pPr marL="285750" indent="-285750">
              <a:buFont typeface="Arial" panose="020B0604020202020204" pitchFamily="34" charset="0"/>
              <a:buChar char="•"/>
            </a:pPr>
            <a:r>
              <a:rPr lang="it-IT" b="0" i="0" dirty="0">
                <a:solidFill>
                  <a:srgbClr val="4D5156"/>
                </a:solidFill>
                <a:effectLst/>
                <a:latin typeface="Helvetica" panose="020B0604020202020204" pitchFamily="34" charset="0"/>
                <a:cs typeface="Helvetica" panose="020B0604020202020204" pitchFamily="34" charset="0"/>
              </a:rPr>
              <a:t>Una mappatura dei processi fatta “benissimo”</a:t>
            </a:r>
          </a:p>
          <a:p>
            <a:pPr marL="285750" indent="-285750">
              <a:buFont typeface="Arial" panose="020B0604020202020204" pitchFamily="34" charset="0"/>
              <a:buChar char="•"/>
            </a:pPr>
            <a:r>
              <a:rPr lang="it-IT" b="0" i="0" dirty="0">
                <a:solidFill>
                  <a:srgbClr val="4D5156"/>
                </a:solidFill>
                <a:effectLst/>
                <a:latin typeface="Helvetica" panose="020B0604020202020204" pitchFamily="34" charset="0"/>
                <a:cs typeface="Helvetica" panose="020B0604020202020204" pitchFamily="34" charset="0"/>
              </a:rPr>
              <a:t>Una stima del rischio precisa ed attendibile</a:t>
            </a:r>
          </a:p>
          <a:p>
            <a:pPr marL="285750" indent="-285750">
              <a:buFont typeface="Arial" panose="020B0604020202020204" pitchFamily="34" charset="0"/>
              <a:buChar char="•"/>
            </a:pPr>
            <a:r>
              <a:rPr lang="it-IT" b="0" i="0" dirty="0">
                <a:solidFill>
                  <a:srgbClr val="4D5156"/>
                </a:solidFill>
                <a:effectLst/>
                <a:latin typeface="Helvetica" panose="020B0604020202020204" pitchFamily="34" charset="0"/>
                <a:cs typeface="Helvetica" panose="020B0604020202020204" pitchFamily="34" charset="0"/>
              </a:rPr>
              <a:t>Una definizione delle misure dettagliatissima e coerente con la mappatura e con le stime</a:t>
            </a:r>
          </a:p>
          <a:p>
            <a:pPr marL="285750" indent="-285750">
              <a:buFont typeface="Arial" panose="020B0604020202020204" pitchFamily="34" charset="0"/>
              <a:buChar char="•"/>
            </a:pPr>
            <a:endParaRPr lang="it-IT" b="0" i="0" dirty="0">
              <a:solidFill>
                <a:srgbClr val="4D5156"/>
              </a:solidFill>
              <a:effectLst/>
              <a:latin typeface="Helvetica" panose="020B0604020202020204" pitchFamily="34" charset="0"/>
              <a:cs typeface="Helvetica" panose="020B0604020202020204" pitchFamily="34" charset="0"/>
            </a:endParaRPr>
          </a:p>
          <a:p>
            <a:pPr algn="ctr"/>
            <a:r>
              <a:rPr lang="it-IT" sz="2000" b="1" dirty="0">
                <a:solidFill>
                  <a:srgbClr val="FF0000"/>
                </a:solidFill>
                <a:latin typeface="Helvetica" panose="020B0604020202020204" pitchFamily="34" charset="0"/>
                <a:cs typeface="Helvetica" panose="020B0604020202020204" pitchFamily="34" charset="0"/>
              </a:rPr>
              <a:t>Se, però, non viene attivato un “serio” monitoraggio, tutto il sistema cade.</a:t>
            </a:r>
          </a:p>
        </p:txBody>
      </p:sp>
      <p:sp>
        <p:nvSpPr>
          <p:cNvPr id="2" name="Segnaposto testo 4">
            <a:extLst>
              <a:ext uri="{FF2B5EF4-FFF2-40B4-BE49-F238E27FC236}">
                <a16:creationId xmlns:a16="http://schemas.microsoft.com/office/drawing/2014/main" id="{2A70DF1D-E8FF-957C-E852-F3F92B4E554B}"/>
              </a:ext>
            </a:extLst>
          </p:cNvPr>
          <p:cNvSpPr txBox="1">
            <a:spLocks/>
          </p:cNvSpPr>
          <p:nvPr/>
        </p:nvSpPr>
        <p:spPr>
          <a:xfrm>
            <a:off x="47438" y="476672"/>
            <a:ext cx="9132050" cy="639762"/>
          </a:xfrm>
          <a:prstGeom prst="rect">
            <a:avLst/>
          </a:prstGeom>
        </p:spPr>
        <p:txBody>
          <a:bodyPr>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it-IT" b="1" dirty="0"/>
              <a:t>Monitoraggio delle sezioni Anticorruzione e Trasparenza</a:t>
            </a:r>
            <a:endParaRPr lang="it-IT" b="1" dirty="0">
              <a:solidFill>
                <a:schemeClr val="tx2">
                  <a:lumMod val="60000"/>
                  <a:lumOff val="40000"/>
                </a:schemeClr>
              </a:solidFill>
            </a:endParaRPr>
          </a:p>
        </p:txBody>
      </p:sp>
      <p:sp>
        <p:nvSpPr>
          <p:cNvPr id="6" name="CasellaDiTesto 5">
            <a:extLst>
              <a:ext uri="{FF2B5EF4-FFF2-40B4-BE49-F238E27FC236}">
                <a16:creationId xmlns:a16="http://schemas.microsoft.com/office/drawing/2014/main" id="{63AF26FF-8C72-3D5A-79EC-C6CF1CF22287}"/>
              </a:ext>
            </a:extLst>
          </p:cNvPr>
          <p:cNvSpPr txBox="1"/>
          <p:nvPr/>
        </p:nvSpPr>
        <p:spPr>
          <a:xfrm>
            <a:off x="4622591" y="1340768"/>
            <a:ext cx="4465915" cy="5135573"/>
          </a:xfrm>
          <a:prstGeom prst="rect">
            <a:avLst/>
          </a:prstGeom>
          <a:noFill/>
        </p:spPr>
        <p:txBody>
          <a:bodyPr wrap="square">
            <a:spAutoFit/>
          </a:bodyPr>
          <a:lstStyle/>
          <a:p>
            <a:pPr algn="ctr"/>
            <a:endParaRPr lang="it-IT" sz="1800" dirty="0">
              <a:latin typeface="Helvetica" panose="020B0604020202020204" pitchFamily="34" charset="0"/>
              <a:cs typeface="Helvetica" panose="020B0604020202020204" pitchFamily="34" charset="0"/>
            </a:endParaRPr>
          </a:p>
          <a:p>
            <a:pPr algn="ctr"/>
            <a:endParaRPr lang="it-IT" sz="1800" b="1" dirty="0">
              <a:latin typeface="Helvetica" panose="020B0604020202020204" pitchFamily="34" charset="0"/>
              <a:cs typeface="Helvetica" panose="020B0604020202020204" pitchFamily="34" charset="0"/>
            </a:endParaRPr>
          </a:p>
          <a:p>
            <a:pPr algn="ctr"/>
            <a:endParaRPr lang="it-IT" sz="1800" b="1" dirty="0">
              <a:latin typeface="Helvetica" panose="020B0604020202020204" pitchFamily="34" charset="0"/>
              <a:cs typeface="Helvetica" panose="020B0604020202020204" pitchFamily="34" charset="0"/>
            </a:endParaRPr>
          </a:p>
          <a:p>
            <a:pPr algn="ctr">
              <a:lnSpc>
                <a:spcPct val="107000"/>
              </a:lnSpc>
              <a:spcAft>
                <a:spcPts val="0"/>
              </a:spcAft>
            </a:pPr>
            <a:r>
              <a:rPr lang="it-IT" sz="1800" b="1" dirty="0">
                <a:latin typeface="Calibri" panose="020F0502020204030204" pitchFamily="34" charset="0"/>
                <a:ea typeface="Calibri" panose="020F0502020204030204" pitchFamily="34" charset="0"/>
                <a:cs typeface="Times New Roman" panose="02020603050405020304" pitchFamily="18" charset="0"/>
              </a:rPr>
              <a:t>Nel PNA 2022 (approvato il 17 gennaio 2023) si afferma l’importanza strategica di </a:t>
            </a:r>
          </a:p>
          <a:p>
            <a:pPr algn="ctr">
              <a:lnSpc>
                <a:spcPct val="107000"/>
              </a:lnSpc>
              <a:spcAft>
                <a:spcPts val="0"/>
              </a:spcAft>
            </a:pPr>
            <a:endPar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rafforzare l’integrazione tra performance, controllo di gestione e prevenzione della corruzione</a:t>
            </a:r>
            <a:r>
              <a:rPr lang="it-IT"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attraverso una mappatura dei processi integrata con la </a:t>
            </a:r>
            <a:r>
              <a:rPr lang="it-IT"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performance</a:t>
            </a:r>
            <a:r>
              <a:rPr lang="it-IT" sz="2000" b="1" dirty="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it-IT" sz="20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sz="1800" b="1" dirty="0">
                <a:latin typeface="Calibri" panose="020F0502020204030204" pitchFamily="34" charset="0"/>
                <a:ea typeface="Calibri" panose="020F0502020204030204" pitchFamily="34" charset="0"/>
                <a:cs typeface="Times New Roman" panose="02020603050405020304" pitchFamily="18" charset="0"/>
              </a:rPr>
              <a:t>Si delinea così un ciclo della performance molto più completo ma molto più complesso (e, di conseguenza molto più integrato).</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76346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C5A1D8B-891B-9DE5-576B-E51BBA65A58A}"/>
              </a:ext>
            </a:extLst>
          </p:cNvPr>
          <p:cNvSpPr txBox="1"/>
          <p:nvPr/>
        </p:nvSpPr>
        <p:spPr>
          <a:xfrm>
            <a:off x="47438" y="1052736"/>
            <a:ext cx="4522314" cy="4876400"/>
          </a:xfrm>
          <a:prstGeom prst="rect">
            <a:avLst/>
          </a:prstGeom>
          <a:noFill/>
        </p:spPr>
        <p:txBody>
          <a:bodyPr wrap="square">
            <a:spAutoFit/>
          </a:bodyPr>
          <a:lstStyle/>
          <a:p>
            <a:pPr algn="ctr">
              <a:lnSpc>
                <a:spcPct val="107000"/>
              </a:lnSpc>
              <a:spcAft>
                <a:spcPts val="0"/>
              </a:spcAft>
            </a:pPr>
            <a:r>
              <a:rPr lang="it-IT" dirty="0">
                <a:latin typeface="Helvetica" panose="020B0604020202020204" pitchFamily="34" charset="0"/>
                <a:ea typeface="Calibri" panose="020F0502020204030204" pitchFamily="34" charset="0"/>
                <a:cs typeface="Times New Roman" panose="02020603050405020304" pitchFamily="18" charset="0"/>
              </a:rPr>
              <a:t>Le amministrazioni devono considerare nella mappatura anche i </a:t>
            </a:r>
            <a:r>
              <a:rPr lang="it-IT" b="1" dirty="0">
                <a:latin typeface="Helvetica" panose="020B0604020202020204" pitchFamily="34" charset="0"/>
                <a:ea typeface="Calibri" panose="020F0502020204030204" pitchFamily="34" charset="0"/>
                <a:cs typeface="Times New Roman" panose="02020603050405020304" pitchFamily="18" charset="0"/>
              </a:rPr>
              <a:t>processi correlati agli obiettivi di VP </a:t>
            </a:r>
            <a:r>
              <a:rPr lang="it-IT" dirty="0">
                <a:latin typeface="Helvetica" panose="020B0604020202020204" pitchFamily="34" charset="0"/>
                <a:ea typeface="Calibri" panose="020F0502020204030204" pitchFamily="34" charset="0"/>
                <a:cs typeface="Times New Roman" panose="02020603050405020304" pitchFamily="18" charset="0"/>
              </a:rPr>
              <a:t>e se gli stessi sono presidiati da misure di prevenzione della corruzione.</a:t>
            </a: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000" dirty="0">
                <a:latin typeface="Helvetica" panose="020B0604020202020204" pitchFamily="34" charset="0"/>
                <a:ea typeface="Calibri" panose="020F0502020204030204" pitchFamily="34" charset="0"/>
                <a:cs typeface="Times New Roman" panose="02020603050405020304" pitchFamily="18" charset="0"/>
              </a:rPr>
              <a:t>Il contrasto e la prevenzione della corruzione sono funzionali alla qualità delle istituzioni e quindi sono un </a:t>
            </a:r>
          </a:p>
          <a:p>
            <a:pPr algn="ctr">
              <a:lnSpc>
                <a:spcPct val="107000"/>
              </a:lnSpc>
              <a:spcAft>
                <a:spcPts val="0"/>
              </a:spcAft>
            </a:pPr>
            <a:endParaRPr lang="it-IT" sz="1200" b="1" dirty="0">
              <a:solidFill>
                <a:srgbClr val="FF0000"/>
              </a:solidFill>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000" b="1" dirty="0">
                <a:solidFill>
                  <a:srgbClr val="FF0000"/>
                </a:solidFill>
                <a:latin typeface="Helvetica" panose="020B0604020202020204" pitchFamily="34" charset="0"/>
                <a:ea typeface="Calibri" panose="020F0502020204030204" pitchFamily="34" charset="0"/>
                <a:cs typeface="Times New Roman" panose="02020603050405020304" pitchFamily="18" charset="0"/>
              </a:rPr>
              <a:t>presupposto per la creazione di VP</a:t>
            </a:r>
            <a:endParaRPr lang="it-IT" sz="1200" b="1" dirty="0">
              <a:solidFill>
                <a:srgbClr val="FF0000"/>
              </a:solidFill>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000" dirty="0">
                <a:latin typeface="Helvetica" panose="020B0604020202020204" pitchFamily="34" charset="0"/>
                <a:ea typeface="Calibri" panose="020F0502020204030204" pitchFamily="34" charset="0"/>
                <a:cs typeface="Times New Roman" panose="02020603050405020304" pitchFamily="18" charset="0"/>
              </a:rPr>
              <a:t>ma sono esse stesse </a:t>
            </a:r>
          </a:p>
          <a:p>
            <a:pPr algn="ctr">
              <a:lnSpc>
                <a:spcPct val="107000"/>
              </a:lnSpc>
              <a:spcAft>
                <a:spcPts val="0"/>
              </a:spcAft>
            </a:pPr>
            <a:endParaRPr lang="it-IT" sz="1200"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000" b="1" dirty="0">
                <a:solidFill>
                  <a:srgbClr val="FF0000"/>
                </a:solidFill>
                <a:latin typeface="Helvetica" panose="020B0604020202020204" pitchFamily="34" charset="0"/>
                <a:ea typeface="Calibri" panose="020F0502020204030204" pitchFamily="34" charset="0"/>
                <a:cs typeface="Times New Roman" panose="02020603050405020304" pitchFamily="18" charset="0"/>
              </a:rPr>
              <a:t>produttive di VP e strumentali a produrre risultati sul piano economico e su quello dei servizi</a:t>
            </a:r>
            <a:r>
              <a:rPr lang="it-IT" sz="2000" dirty="0">
                <a:latin typeface="Helvetica" panose="020B0604020202020204" pitchFamily="34" charset="0"/>
                <a:ea typeface="Calibri" panose="020F0502020204030204" pitchFamily="34" charset="0"/>
                <a:cs typeface="Times New Roman" panose="02020603050405020304" pitchFamily="18" charset="0"/>
              </a:rPr>
              <a:t>.</a:t>
            </a:r>
            <a:endParaRPr lang="it-IT" b="1" dirty="0">
              <a:solidFill>
                <a:srgbClr val="FF0000"/>
              </a:solidFill>
              <a:latin typeface="Helvetica" panose="020B0604020202020204" pitchFamily="34" charset="0"/>
              <a:cs typeface="Helvetica" panose="020B0604020202020204" pitchFamily="34" charset="0"/>
            </a:endParaRPr>
          </a:p>
        </p:txBody>
      </p:sp>
      <p:sp>
        <p:nvSpPr>
          <p:cNvPr id="2" name="Segnaposto testo 4">
            <a:extLst>
              <a:ext uri="{FF2B5EF4-FFF2-40B4-BE49-F238E27FC236}">
                <a16:creationId xmlns:a16="http://schemas.microsoft.com/office/drawing/2014/main" id="{2A70DF1D-E8FF-957C-E852-F3F92B4E554B}"/>
              </a:ext>
            </a:extLst>
          </p:cNvPr>
          <p:cNvSpPr txBox="1">
            <a:spLocks/>
          </p:cNvSpPr>
          <p:nvPr/>
        </p:nvSpPr>
        <p:spPr>
          <a:xfrm>
            <a:off x="47438" y="476672"/>
            <a:ext cx="9132050" cy="639762"/>
          </a:xfrm>
          <a:prstGeom prst="rect">
            <a:avLst/>
          </a:prstGeom>
        </p:spPr>
        <p:txBody>
          <a:bodyPr>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it-IT" b="1" dirty="0"/>
              <a:t>Monitoraggio delle sezioni Anticorruzione e Trasparenza</a:t>
            </a:r>
            <a:endParaRPr lang="it-IT" b="1" dirty="0">
              <a:solidFill>
                <a:schemeClr val="tx2">
                  <a:lumMod val="60000"/>
                  <a:lumOff val="40000"/>
                </a:schemeClr>
              </a:solidFill>
            </a:endParaRPr>
          </a:p>
        </p:txBody>
      </p:sp>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500821" y="1052736"/>
            <a:ext cx="4607683" cy="5852243"/>
          </a:xfrm>
          <a:prstGeom prst="rect">
            <a:avLst/>
          </a:prstGeom>
          <a:noFill/>
        </p:spPr>
        <p:txBody>
          <a:bodyPr wrap="square">
            <a:spAutoFit/>
          </a:bodyPr>
          <a:lstStyle/>
          <a:p>
            <a:pPr algn="ctr">
              <a:lnSpc>
                <a:spcPct val="107000"/>
              </a:lnSpc>
              <a:spcAft>
                <a:spcPts val="0"/>
              </a:spcAft>
            </a:pPr>
            <a:r>
              <a:rPr lang="it-IT" b="1" dirty="0">
                <a:latin typeface="Helvetica" panose="020B0604020202020204" pitchFamily="34" charset="0"/>
                <a:ea typeface="Calibri" panose="020F0502020204030204" pitchFamily="34" charset="0"/>
                <a:cs typeface="Times New Roman" panose="02020603050405020304" pitchFamily="18" charset="0"/>
              </a:rPr>
              <a:t>la prevenzione della corruzione </a:t>
            </a:r>
            <a:r>
              <a:rPr lang="it-IT" dirty="0">
                <a:latin typeface="Helvetica" panose="020B0604020202020204" pitchFamily="34" charset="0"/>
                <a:ea typeface="Calibri" panose="020F0502020204030204" pitchFamily="34" charset="0"/>
                <a:cs typeface="Times New Roman" panose="02020603050405020304" pitchFamily="18" charset="0"/>
              </a:rPr>
              <a:t>contribuisce, a generare VP, riducendo gli sprechi e orientando correttamente l’azione amministrativa.</a:t>
            </a:r>
          </a:p>
          <a:p>
            <a:pPr algn="just">
              <a:lnSpc>
                <a:spcPct val="107000"/>
              </a:lnSpc>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gn="ctr"/>
            <a:r>
              <a:rPr lang="it-IT" dirty="0">
                <a:latin typeface="Helvetica" panose="020B0604020202020204" pitchFamily="34" charset="0"/>
                <a:ea typeface="Calibri" panose="020F0502020204030204" pitchFamily="34" charset="0"/>
              </a:rPr>
              <a:t>Il VP è valorizzato attraverso un</a:t>
            </a:r>
          </a:p>
          <a:p>
            <a:pPr algn="ctr"/>
            <a:r>
              <a:rPr lang="it-IT" sz="2000" b="1" dirty="0">
                <a:solidFill>
                  <a:srgbClr val="FF0000"/>
                </a:solidFill>
                <a:latin typeface="Helvetica" panose="020B0604020202020204" pitchFamily="34" charset="0"/>
                <a:ea typeface="Calibri" panose="020F0502020204030204" pitchFamily="34" charset="0"/>
              </a:rPr>
              <a:t>miglioramento continuo del processo di gestione del rischio,</a:t>
            </a:r>
          </a:p>
          <a:p>
            <a:pPr algn="ctr"/>
            <a:r>
              <a:rPr lang="it-IT" sz="2000" b="1" dirty="0">
                <a:solidFill>
                  <a:srgbClr val="FF0000"/>
                </a:solidFill>
                <a:latin typeface="Helvetica" panose="020B0604020202020204" pitchFamily="34" charset="0"/>
                <a:ea typeface="Calibri" panose="020F0502020204030204" pitchFamily="34" charset="0"/>
              </a:rPr>
              <a:t>dei controlli interni e del coinvolgimento della società civile (cittadini, imprese, ecc.) </a:t>
            </a:r>
          </a:p>
          <a:p>
            <a:pPr algn="ctr"/>
            <a:endParaRPr lang="it-IT" sz="2000" b="1" dirty="0">
              <a:solidFill>
                <a:srgbClr val="FF0000"/>
              </a:solidFill>
              <a:latin typeface="Helvetica" panose="020B0604020202020204" pitchFamily="34" charset="0"/>
              <a:ea typeface="Calibri" panose="020F0502020204030204" pitchFamily="34" charset="0"/>
            </a:endParaRPr>
          </a:p>
          <a:p>
            <a:pPr algn="ctr"/>
            <a:r>
              <a:rPr lang="it-IT" sz="2000" b="1" dirty="0">
                <a:latin typeface="Helvetica" panose="020B0604020202020204" pitchFamily="34" charset="0"/>
                <a:ea typeface="Calibri" panose="020F0502020204030204" pitchFamily="34" charset="0"/>
                <a:cs typeface="Times New Roman" panose="02020603050405020304" pitchFamily="18" charset="0"/>
              </a:rPr>
              <a:t>In altre parole, le misure di prevenzione e per la trasparenza sono a protezione del VP ma sono esse stesse produttive di VP e strumentali a produrre risultati sul piano economico e su quello dei servizi.</a:t>
            </a:r>
            <a:endParaRPr lang="it-IT" sz="2000" b="1" dirty="0">
              <a:solidFill>
                <a:srgbClr val="FF0000"/>
              </a:solidFill>
              <a:latin typeface="Helvetica"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77272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784976" cy="6669360"/>
          </a:xfrm>
          <a:prstGeom prst="rect">
            <a:avLst/>
          </a:prstGeom>
          <a:noFill/>
          <a:ln>
            <a:noFill/>
          </a:ln>
        </p:spPr>
      </p:pic>
    </p:spTree>
    <p:extLst>
      <p:ext uri="{BB962C8B-B14F-4D97-AF65-F5344CB8AC3E}">
        <p14:creationId xmlns:p14="http://schemas.microsoft.com/office/powerpoint/2010/main" val="3009757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711" cy="5157192"/>
          </a:xfrm>
          <a:prstGeom prst="rect">
            <a:avLst/>
          </a:prstGeom>
        </p:spPr>
      </p:pic>
    </p:spTree>
    <p:extLst>
      <p:ext uri="{BB962C8B-B14F-4D97-AF65-F5344CB8AC3E}">
        <p14:creationId xmlns:p14="http://schemas.microsoft.com/office/powerpoint/2010/main" val="2015933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 y="-27384"/>
            <a:ext cx="9144001" cy="5749828"/>
          </a:xfrm>
          <a:prstGeom prst="rect">
            <a:avLst/>
          </a:prstGeom>
        </p:spPr>
      </p:pic>
    </p:spTree>
    <p:extLst>
      <p:ext uri="{BB962C8B-B14F-4D97-AF65-F5344CB8AC3E}">
        <p14:creationId xmlns:p14="http://schemas.microsoft.com/office/powerpoint/2010/main" val="3144838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
            <a:ext cx="9144000" cy="5325035"/>
          </a:xfrm>
          <a:prstGeom prst="rect">
            <a:avLst/>
          </a:prstGeom>
        </p:spPr>
      </p:pic>
    </p:spTree>
    <p:extLst>
      <p:ext uri="{BB962C8B-B14F-4D97-AF65-F5344CB8AC3E}">
        <p14:creationId xmlns:p14="http://schemas.microsoft.com/office/powerpoint/2010/main" val="680084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393" y="-27385"/>
            <a:ext cx="9150191" cy="5688633"/>
          </a:xfrm>
          <a:prstGeom prst="rect">
            <a:avLst/>
          </a:prstGeom>
        </p:spPr>
      </p:pic>
    </p:spTree>
    <p:extLst>
      <p:ext uri="{BB962C8B-B14F-4D97-AF65-F5344CB8AC3E}">
        <p14:creationId xmlns:p14="http://schemas.microsoft.com/office/powerpoint/2010/main" val="416968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75" y="0"/>
            <a:ext cx="9324528" cy="990600"/>
          </a:xfrm>
        </p:spPr>
        <p:txBody>
          <a:bodyPr>
            <a:noAutofit/>
          </a:bodyPr>
          <a:lstStyle/>
          <a:p>
            <a:r>
              <a:rPr lang="it-IT" sz="2000" b="1" dirty="0"/>
              <a:t>La disciplina e i contenuti del Piano integrato per l’attività e l’organizzazione (PIAO)</a:t>
            </a:r>
            <a:endParaRPr lang="it-IT" sz="2000" dirty="0"/>
          </a:p>
        </p:txBody>
      </p:sp>
      <p:graphicFrame>
        <p:nvGraphicFramePr>
          <p:cNvPr id="7" name="Diagramma 6"/>
          <p:cNvGraphicFramePr/>
          <p:nvPr>
            <p:extLst>
              <p:ext uri="{D42A27DB-BD31-4B8C-83A1-F6EECF244321}">
                <p14:modId xmlns:p14="http://schemas.microsoft.com/office/powerpoint/2010/main" val="121204326"/>
              </p:ext>
            </p:extLst>
          </p:nvPr>
        </p:nvGraphicFramePr>
        <p:xfrm>
          <a:off x="4572000" y="476672"/>
          <a:ext cx="456741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egnaposto contenuto 3"/>
          <p:cNvSpPr>
            <a:spLocks noGrp="1"/>
          </p:cNvSpPr>
          <p:nvPr>
            <p:ph sz="half" idx="2"/>
          </p:nvPr>
        </p:nvSpPr>
        <p:spPr>
          <a:xfrm>
            <a:off x="28675" y="2276872"/>
            <a:ext cx="4368214" cy="3951288"/>
          </a:xfrm>
        </p:spPr>
        <p:txBody>
          <a:bodyPr/>
          <a:lstStyle/>
          <a:p>
            <a:r>
              <a:rPr lang="it-IT" sz="1400" b="1" dirty="0"/>
              <a:t>DL80/2021 convertito dalla legge 6 agosto 2021, n. 113 Misure urgenti per il rafforzamento della capacità amministrativa delle pubbliche amministrazioni funzionale all’attuazione del Piano nazionale di ripresa e resilienza (PNRR) e per l’efficienza della giustizia”</a:t>
            </a:r>
          </a:p>
          <a:p>
            <a:r>
              <a:rPr lang="it-IT" sz="1400" b="1" dirty="0"/>
              <a:t>DPR 81 del 24 giugno 2021 Regolamento recante individuazione degli adempimenti relativi ai Piani assorbiti dal Piano integrato di attività e organizzazione.</a:t>
            </a:r>
          </a:p>
          <a:p>
            <a:r>
              <a:rPr lang="it-IT" sz="1400" b="1" dirty="0"/>
              <a:t>DM 132 del 30 giugno 2022 Regolamento recante definizione del contenuto del Piano integrato di attività e organizzazione (con allegato il Piano tipo e la guida alla compilazione).</a:t>
            </a:r>
          </a:p>
          <a:p>
            <a:r>
              <a:rPr lang="it-IT" sz="1400" b="1" dirty="0"/>
              <a:t>Nota circolare DFP n.2 del 11 ottobre 2022 con indicazioni operative in materia di Piano integrato di attività e organizzazione (PIAO)</a:t>
            </a:r>
          </a:p>
          <a:p>
            <a:r>
              <a:rPr lang="it-IT" sz="1400" b="1" dirty="0"/>
              <a:t>PNA 2022-2024</a:t>
            </a:r>
          </a:p>
          <a:p>
            <a:endParaRPr lang="it-IT" sz="1400" b="1" dirty="0"/>
          </a:p>
        </p:txBody>
      </p:sp>
    </p:spTree>
    <p:extLst>
      <p:ext uri="{BB962C8B-B14F-4D97-AF65-F5344CB8AC3E}">
        <p14:creationId xmlns:p14="http://schemas.microsoft.com/office/powerpoint/2010/main" val="1232164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572829" y="188640"/>
            <a:ext cx="4607683" cy="6647974"/>
          </a:xfrm>
          <a:prstGeom prst="rect">
            <a:avLst/>
          </a:prstGeom>
          <a:noFill/>
        </p:spPr>
        <p:txBody>
          <a:bodyPr wrap="square">
            <a:spAutoFit/>
          </a:bodyPr>
          <a:lstStyle/>
          <a:p>
            <a:pPr algn="ctr"/>
            <a:r>
              <a:rPr lang="it-IT" sz="2000" b="1" dirty="0"/>
              <a:t>dm 132/2022 Art. 8. Rapporto del Piano integrato di attività e organizzazione con i documenti di programmazione finanziaria </a:t>
            </a:r>
          </a:p>
          <a:p>
            <a:r>
              <a:rPr lang="it-IT" sz="2000" b="1" dirty="0"/>
              <a:t> </a:t>
            </a:r>
          </a:p>
          <a:p>
            <a:r>
              <a:rPr lang="it-IT" sz="2000" b="1" dirty="0"/>
              <a:t>  </a:t>
            </a:r>
            <a:r>
              <a:rPr lang="it-IT" dirty="0"/>
              <a:t>1. </a:t>
            </a:r>
            <a:r>
              <a:rPr lang="it-IT" b="1" dirty="0">
                <a:solidFill>
                  <a:srgbClr val="FF0000"/>
                </a:solidFill>
              </a:rPr>
              <a:t>Il [PIAO] assicura la coerenza dei propri contenuti ai documenti di programmazione finanziaria</a:t>
            </a:r>
            <a:r>
              <a:rPr lang="it-IT" dirty="0"/>
              <a:t>, previsti  a  legislazione vigente  per  ciascuna  delle  pubbliche  amministrazioni,   che   ne costituiscono il necessario presupposto. </a:t>
            </a:r>
          </a:p>
          <a:p>
            <a:r>
              <a:rPr lang="it-IT" dirty="0"/>
              <a:t>  2. </a:t>
            </a:r>
            <a:r>
              <a:rPr lang="it-IT" b="1" dirty="0">
                <a:solidFill>
                  <a:srgbClr val="FF0000"/>
                </a:solidFill>
              </a:rPr>
              <a:t>In ogni caso di differimento del termine previsto a legislazione vigente per l'approvazione dei bilanci di previsione, il  termine  </a:t>
            </a:r>
            <a:r>
              <a:rPr lang="it-IT" dirty="0"/>
              <a:t>di cui all'articolo 7, comma 1 del presente  decreto,  è  </a:t>
            </a:r>
            <a:r>
              <a:rPr lang="it-IT" b="1" dirty="0">
                <a:solidFill>
                  <a:srgbClr val="FF0000"/>
                </a:solidFill>
              </a:rPr>
              <a:t>differito  di trenta giorni successivi a quello di approvazione dei bilanci</a:t>
            </a:r>
            <a:r>
              <a:rPr lang="it-IT" dirty="0">
                <a:solidFill>
                  <a:srgbClr val="FF0000"/>
                </a:solidFill>
              </a:rPr>
              <a:t>. </a:t>
            </a:r>
          </a:p>
          <a:p>
            <a:r>
              <a:rPr lang="it-IT" dirty="0"/>
              <a:t>  3. In sede di prima applicazione, il termine di cui all'articolo 7, comma 1, del presente decreto </a:t>
            </a:r>
            <a:r>
              <a:rPr lang="it-IT" dirty="0" err="1"/>
              <a:t>e'</a:t>
            </a:r>
            <a:r>
              <a:rPr lang="it-IT" dirty="0"/>
              <a:t> differito di 120 giorni successivi a quello di approvazione del bilancio di previsione. </a:t>
            </a:r>
          </a:p>
        </p:txBody>
      </p:sp>
      <p:pic>
        <p:nvPicPr>
          <p:cNvPr id="2" name="Immagine 1"/>
          <p:cNvPicPr>
            <a:picLocks noChangeAspect="1"/>
          </p:cNvPicPr>
          <p:nvPr/>
        </p:nvPicPr>
        <p:blipFill>
          <a:blip r:embed="rId2"/>
          <a:stretch>
            <a:fillRect/>
          </a:stretch>
        </p:blipFill>
        <p:spPr>
          <a:xfrm>
            <a:off x="-41011" y="1"/>
            <a:ext cx="4685020" cy="3506862"/>
          </a:xfrm>
          <a:prstGeom prst="rect">
            <a:avLst/>
          </a:prstGeom>
        </p:spPr>
      </p:pic>
      <p:sp>
        <p:nvSpPr>
          <p:cNvPr id="8" name="CasellaDiTesto 7">
            <a:extLst>
              <a:ext uri="{FF2B5EF4-FFF2-40B4-BE49-F238E27FC236}">
                <a16:creationId xmlns:a16="http://schemas.microsoft.com/office/drawing/2014/main" id="{ECAFB70F-29FF-334F-879C-E9E4897804ED}"/>
              </a:ext>
            </a:extLst>
          </p:cNvPr>
          <p:cNvSpPr txBox="1"/>
          <p:nvPr/>
        </p:nvSpPr>
        <p:spPr>
          <a:xfrm>
            <a:off x="50187" y="3273946"/>
            <a:ext cx="4377797" cy="3539430"/>
          </a:xfrm>
          <a:prstGeom prst="rect">
            <a:avLst/>
          </a:prstGeom>
          <a:noFill/>
        </p:spPr>
        <p:txBody>
          <a:bodyPr wrap="square">
            <a:spAutoFit/>
          </a:bodyPr>
          <a:lstStyle/>
          <a:p>
            <a:endParaRPr lang="it-IT" sz="2200" b="1" dirty="0">
              <a:latin typeface="Helvetica" panose="020B0604020202020204" pitchFamily="34" charset="0"/>
              <a:cs typeface="Helvetica" panose="020B0604020202020204" pitchFamily="34" charset="0"/>
            </a:endParaRPr>
          </a:p>
          <a:p>
            <a:pPr algn="ctr"/>
            <a:r>
              <a:rPr lang="it-IT" b="1" dirty="0">
                <a:latin typeface="Helvetica" panose="020B0604020202020204" pitchFamily="34" charset="0"/>
                <a:cs typeface="Helvetica" panose="020B0604020202020204" pitchFamily="34" charset="0"/>
              </a:rPr>
              <a:t>DIFFICILE ARMONIZZAZIONE CON GLI STRUMENTI DI PROGRAMMAZIONE FINANZIARIA</a:t>
            </a:r>
          </a:p>
          <a:p>
            <a:endParaRPr lang="it-IT" b="1" dirty="0">
              <a:latin typeface="Helvetica" panose="020B0604020202020204" pitchFamily="34" charset="0"/>
              <a:cs typeface="Helvetica" panose="020B0604020202020204" pitchFamily="34" charset="0"/>
            </a:endParaRPr>
          </a:p>
          <a:p>
            <a:pPr algn="ctr"/>
            <a:r>
              <a:rPr lang="it-IT" b="1" dirty="0">
                <a:solidFill>
                  <a:srgbClr val="FF0000"/>
                </a:solidFill>
                <a:latin typeface="Helvetica" panose="020B0604020202020204" pitchFamily="34" charset="0"/>
                <a:cs typeface="Helvetica" panose="020B0604020202020204" pitchFamily="34" charset="0"/>
              </a:rPr>
              <a:t>GLI ASPETTI ORGANIZZATIVI SONO ENTRATI IN CONTRASTO CON QUELLI TECNICO </a:t>
            </a:r>
            <a:r>
              <a:rPr lang="it-IT" b="1" dirty="0" smtClean="0">
                <a:solidFill>
                  <a:srgbClr val="FF0000"/>
                </a:solidFill>
                <a:latin typeface="Helvetica" panose="020B0604020202020204" pitchFamily="34" charset="0"/>
                <a:cs typeface="Helvetica" panose="020B0604020202020204" pitchFamily="34" charset="0"/>
              </a:rPr>
              <a:t>CONTABILI</a:t>
            </a:r>
          </a:p>
          <a:p>
            <a:pPr algn="ctr"/>
            <a:endParaRPr lang="it-IT" b="1" dirty="0">
              <a:solidFill>
                <a:srgbClr val="FF0000"/>
              </a:solidFill>
              <a:latin typeface="Helvetica" panose="020B0604020202020204" pitchFamily="34" charset="0"/>
              <a:cs typeface="Helvetica" panose="020B0604020202020204" pitchFamily="34" charset="0"/>
            </a:endParaRPr>
          </a:p>
          <a:p>
            <a:pPr algn="ctr"/>
            <a:r>
              <a:rPr lang="it-IT" b="1" dirty="0" smtClean="0">
                <a:solidFill>
                  <a:srgbClr val="FF0000"/>
                </a:solidFill>
                <a:latin typeface="Helvetica" panose="020B0604020202020204" pitchFamily="34" charset="0"/>
                <a:cs typeface="Helvetica" panose="020B0604020202020204" pitchFamily="34" charset="0"/>
              </a:rPr>
              <a:t>BUROCRAZIA DIFENSIVA, LOGICA ADEMPIMENTALE E SINDROME DEL 100%</a:t>
            </a:r>
            <a:endParaRPr lang="it-IT" sz="2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55109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605672" y="548680"/>
            <a:ext cx="4607683" cy="5986254"/>
          </a:xfrm>
          <a:prstGeom prst="rect">
            <a:avLst/>
          </a:prstGeom>
          <a:noFill/>
        </p:spPr>
        <p:txBody>
          <a:bodyPr wrap="square">
            <a:spAutoFit/>
          </a:bodyPr>
          <a:lstStyle/>
          <a:p>
            <a:r>
              <a:rPr lang="it-IT" sz="2000" dirty="0"/>
              <a:t>Per il 2023 il termine è slittato prima al 30 aprile e ora al 31 luglio, e quindi, per gli EELL è possibile adottare il PIAO entro il 30 agosto. Ciò significa posporre all’ottavo mese dell’anno:</a:t>
            </a:r>
          </a:p>
          <a:p>
            <a:endParaRPr lang="it-IT" sz="1100" dirty="0"/>
          </a:p>
          <a:p>
            <a:pPr marL="285750" indent="-285750">
              <a:buFont typeface="Arial" panose="020B0604020202020204" pitchFamily="34" charset="0"/>
              <a:buChar char="•"/>
            </a:pPr>
            <a:r>
              <a:rPr lang="it-IT" sz="2000" dirty="0"/>
              <a:t>la programmazione dei fabbisogni;</a:t>
            </a:r>
          </a:p>
          <a:p>
            <a:pPr marL="285750" indent="-285750">
              <a:buFont typeface="Arial" panose="020B0604020202020204" pitchFamily="34" charset="0"/>
              <a:buChar char="•"/>
            </a:pPr>
            <a:r>
              <a:rPr lang="it-IT" sz="2000" dirty="0"/>
              <a:t>la pianificazione degli obiettivi gestionali</a:t>
            </a:r>
          </a:p>
          <a:p>
            <a:endParaRPr lang="it-IT" sz="1200" dirty="0"/>
          </a:p>
          <a:p>
            <a:r>
              <a:rPr lang="it-IT" sz="2000" b="1" dirty="0"/>
              <a:t>MOTIVAZIONI ANCI UPI</a:t>
            </a:r>
          </a:p>
          <a:p>
            <a:pPr marL="342900" indent="-342900">
              <a:buFont typeface="Arial" panose="020B0604020202020204" pitchFamily="34" charset="0"/>
              <a:buChar char="•"/>
            </a:pPr>
            <a:r>
              <a:rPr lang="it-IT" sz="2000" dirty="0"/>
              <a:t>vulnerabilità finanziarie degli EELL </a:t>
            </a:r>
          </a:p>
          <a:p>
            <a:pPr marL="342900" indent="-342900">
              <a:buFont typeface="Arial" panose="020B0604020202020204" pitchFamily="34" charset="0"/>
              <a:buChar char="•"/>
            </a:pPr>
            <a:r>
              <a:rPr lang="it-IT" sz="2000" dirty="0"/>
              <a:t>difficoltà nel contesto attuale nel ricercare gli equilibri di bilancio. </a:t>
            </a:r>
          </a:p>
          <a:p>
            <a:pPr marL="342900" indent="-342900">
              <a:buFont typeface="Arial" panose="020B0604020202020204" pitchFamily="34" charset="0"/>
              <a:buChar char="•"/>
            </a:pPr>
            <a:r>
              <a:rPr lang="it-IT" sz="2000" dirty="0"/>
              <a:t>i gravosi eventi alluvionali dell’Emilia-Romagna,  </a:t>
            </a:r>
          </a:p>
          <a:p>
            <a:pPr marL="342900" indent="-342900">
              <a:buFont typeface="Arial" panose="020B0604020202020204" pitchFamily="34" charset="0"/>
              <a:buChar char="•"/>
            </a:pPr>
            <a:r>
              <a:rPr lang="it-IT" sz="2000" dirty="0"/>
              <a:t>complessi impegni organizzativi necessari per lo svolgimento delle consultazioni elettorali amministrative.</a:t>
            </a:r>
            <a:endParaRPr lang="it-IT" sz="2000" b="1" dirty="0"/>
          </a:p>
        </p:txBody>
      </p:sp>
      <p:pic>
        <p:nvPicPr>
          <p:cNvPr id="8" name="Immagine 7"/>
          <p:cNvPicPr>
            <a:picLocks noChangeAspect="1"/>
          </p:cNvPicPr>
          <p:nvPr/>
        </p:nvPicPr>
        <p:blipFill>
          <a:blip r:embed="rId2"/>
          <a:stretch>
            <a:fillRect/>
          </a:stretch>
        </p:blipFill>
        <p:spPr>
          <a:xfrm>
            <a:off x="-41011" y="1"/>
            <a:ext cx="4685020" cy="3506862"/>
          </a:xfrm>
          <a:prstGeom prst="rect">
            <a:avLst/>
          </a:prstGeom>
        </p:spPr>
      </p:pic>
      <p:sp>
        <p:nvSpPr>
          <p:cNvPr id="10" name="CasellaDiTesto 9">
            <a:extLst>
              <a:ext uri="{FF2B5EF4-FFF2-40B4-BE49-F238E27FC236}">
                <a16:creationId xmlns:a16="http://schemas.microsoft.com/office/drawing/2014/main" id="{ECAFB70F-29FF-334F-879C-E9E4897804ED}"/>
              </a:ext>
            </a:extLst>
          </p:cNvPr>
          <p:cNvSpPr txBox="1"/>
          <p:nvPr/>
        </p:nvSpPr>
        <p:spPr>
          <a:xfrm>
            <a:off x="50187" y="3273946"/>
            <a:ext cx="4377797" cy="3539430"/>
          </a:xfrm>
          <a:prstGeom prst="rect">
            <a:avLst/>
          </a:prstGeom>
          <a:noFill/>
        </p:spPr>
        <p:txBody>
          <a:bodyPr wrap="square">
            <a:spAutoFit/>
          </a:bodyPr>
          <a:lstStyle/>
          <a:p>
            <a:endParaRPr lang="it-IT" sz="2200" b="1" dirty="0">
              <a:latin typeface="Helvetica" panose="020B0604020202020204" pitchFamily="34" charset="0"/>
              <a:cs typeface="Helvetica" panose="020B0604020202020204" pitchFamily="34" charset="0"/>
            </a:endParaRPr>
          </a:p>
          <a:p>
            <a:pPr algn="ctr"/>
            <a:r>
              <a:rPr lang="it-IT" b="1" dirty="0">
                <a:latin typeface="Helvetica" panose="020B0604020202020204" pitchFamily="34" charset="0"/>
                <a:cs typeface="Helvetica" panose="020B0604020202020204" pitchFamily="34" charset="0"/>
              </a:rPr>
              <a:t>DIFFICILE ARMONIZZAZIONE CON GLI STRUMENTI DI PROGRAMMAZIONE FINANZIARIA</a:t>
            </a:r>
          </a:p>
          <a:p>
            <a:endParaRPr lang="it-IT" b="1" dirty="0">
              <a:latin typeface="Helvetica" panose="020B0604020202020204" pitchFamily="34" charset="0"/>
              <a:cs typeface="Helvetica" panose="020B0604020202020204" pitchFamily="34" charset="0"/>
            </a:endParaRPr>
          </a:p>
          <a:p>
            <a:pPr algn="ctr"/>
            <a:r>
              <a:rPr lang="it-IT" b="1" dirty="0">
                <a:solidFill>
                  <a:srgbClr val="FF0000"/>
                </a:solidFill>
                <a:latin typeface="Helvetica" panose="020B0604020202020204" pitchFamily="34" charset="0"/>
                <a:cs typeface="Helvetica" panose="020B0604020202020204" pitchFamily="34" charset="0"/>
              </a:rPr>
              <a:t>GLI ASPETTI ORGANIZZATIVI SONO ENTRATI IN CONTRASTO CON QUELLI TECNICO </a:t>
            </a:r>
            <a:r>
              <a:rPr lang="it-IT" b="1" dirty="0" smtClean="0">
                <a:solidFill>
                  <a:srgbClr val="FF0000"/>
                </a:solidFill>
                <a:latin typeface="Helvetica" panose="020B0604020202020204" pitchFamily="34" charset="0"/>
                <a:cs typeface="Helvetica" panose="020B0604020202020204" pitchFamily="34" charset="0"/>
              </a:rPr>
              <a:t>CONTABILI</a:t>
            </a:r>
          </a:p>
          <a:p>
            <a:pPr algn="ctr"/>
            <a:endParaRPr lang="it-IT" b="1" dirty="0">
              <a:solidFill>
                <a:srgbClr val="FF0000"/>
              </a:solidFill>
              <a:latin typeface="Helvetica" panose="020B0604020202020204" pitchFamily="34" charset="0"/>
              <a:cs typeface="Helvetica" panose="020B0604020202020204" pitchFamily="34" charset="0"/>
            </a:endParaRPr>
          </a:p>
          <a:p>
            <a:pPr algn="ctr"/>
            <a:r>
              <a:rPr lang="it-IT" b="1" dirty="0" smtClean="0">
                <a:solidFill>
                  <a:srgbClr val="FF0000"/>
                </a:solidFill>
                <a:latin typeface="Helvetica" panose="020B0604020202020204" pitchFamily="34" charset="0"/>
                <a:cs typeface="Helvetica" panose="020B0604020202020204" pitchFamily="34" charset="0"/>
              </a:rPr>
              <a:t>BUROCRAZIA DIFENSIVA, LOGICA ADEMPIMENTALE E SINDROME DEL 100%</a:t>
            </a:r>
            <a:endParaRPr lang="it-IT" sz="2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9345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572000" y="46693"/>
            <a:ext cx="4607683" cy="5632311"/>
          </a:xfrm>
          <a:prstGeom prst="rect">
            <a:avLst/>
          </a:prstGeom>
          <a:noFill/>
        </p:spPr>
        <p:txBody>
          <a:bodyPr wrap="square">
            <a:spAutoFit/>
          </a:bodyPr>
          <a:lstStyle/>
          <a:p>
            <a:pPr algn="ctr"/>
            <a:r>
              <a:rPr lang="it-IT" sz="2000" b="1" dirty="0"/>
              <a:t>poca flessibilità</a:t>
            </a:r>
          </a:p>
          <a:p>
            <a:pPr algn="ctr"/>
            <a:endParaRPr lang="it-IT" sz="2000" b="1" dirty="0"/>
          </a:p>
          <a:p>
            <a:pPr algn="ctr"/>
            <a:r>
              <a:rPr lang="it-IT" sz="2000" b="1" dirty="0"/>
              <a:t>POSSIBILE RIMEDIO</a:t>
            </a:r>
          </a:p>
          <a:p>
            <a:pPr algn="ctr"/>
            <a:endParaRPr lang="it-IT" sz="2000" b="1" dirty="0"/>
          </a:p>
          <a:p>
            <a:pPr algn="ctr"/>
            <a:r>
              <a:rPr lang="it-IT" sz="2000" b="1" dirty="0"/>
              <a:t>Programmare nei tempi, facendo ad esempio riferimento ai «dodicesimi» e a tutte le informazioni non ancora consolidate e prevedere delle note di aggiornamento del PIAO a bilancio approvato</a:t>
            </a:r>
          </a:p>
          <a:p>
            <a:pPr algn="ctr"/>
            <a:endParaRPr lang="it-IT" sz="2000" b="1" dirty="0"/>
          </a:p>
          <a:p>
            <a:pPr algn="ctr"/>
            <a:r>
              <a:rPr lang="it-IT" sz="2000" b="1" dirty="0"/>
              <a:t>(FERMO RESTANDO CHE – A MIO PARERE PERSONALE - LA LEGGE CHE CONSENTE DI RINVIARE I BILANCI DI PREVISIONE NELL’ANNO DI ESERCIZIO E’ ANACRONISTICA E FONTE DI PIU’ PROBLEMI DI QUANTI NE RISOLVA)</a:t>
            </a:r>
            <a:endParaRPr lang="it-IT" sz="2000" dirty="0"/>
          </a:p>
        </p:txBody>
      </p:sp>
      <p:pic>
        <p:nvPicPr>
          <p:cNvPr id="8" name="Immagine 7"/>
          <p:cNvPicPr>
            <a:picLocks noChangeAspect="1"/>
          </p:cNvPicPr>
          <p:nvPr/>
        </p:nvPicPr>
        <p:blipFill>
          <a:blip r:embed="rId2"/>
          <a:stretch>
            <a:fillRect/>
          </a:stretch>
        </p:blipFill>
        <p:spPr>
          <a:xfrm>
            <a:off x="-41011" y="1"/>
            <a:ext cx="4685020" cy="3506862"/>
          </a:xfrm>
          <a:prstGeom prst="rect">
            <a:avLst/>
          </a:prstGeom>
        </p:spPr>
      </p:pic>
      <p:sp>
        <p:nvSpPr>
          <p:cNvPr id="10" name="CasellaDiTesto 9">
            <a:extLst>
              <a:ext uri="{FF2B5EF4-FFF2-40B4-BE49-F238E27FC236}">
                <a16:creationId xmlns:a16="http://schemas.microsoft.com/office/drawing/2014/main" id="{ECAFB70F-29FF-334F-879C-E9E4897804ED}"/>
              </a:ext>
            </a:extLst>
          </p:cNvPr>
          <p:cNvSpPr txBox="1"/>
          <p:nvPr/>
        </p:nvSpPr>
        <p:spPr>
          <a:xfrm>
            <a:off x="50187" y="3273946"/>
            <a:ext cx="4377797" cy="3539430"/>
          </a:xfrm>
          <a:prstGeom prst="rect">
            <a:avLst/>
          </a:prstGeom>
          <a:noFill/>
        </p:spPr>
        <p:txBody>
          <a:bodyPr wrap="square">
            <a:spAutoFit/>
          </a:bodyPr>
          <a:lstStyle/>
          <a:p>
            <a:endParaRPr lang="it-IT" sz="2200" b="1" dirty="0">
              <a:latin typeface="Helvetica" panose="020B0604020202020204" pitchFamily="34" charset="0"/>
              <a:cs typeface="Helvetica" panose="020B0604020202020204" pitchFamily="34" charset="0"/>
            </a:endParaRPr>
          </a:p>
          <a:p>
            <a:pPr algn="ctr"/>
            <a:r>
              <a:rPr lang="it-IT" b="1" dirty="0">
                <a:latin typeface="Helvetica" panose="020B0604020202020204" pitchFamily="34" charset="0"/>
                <a:cs typeface="Helvetica" panose="020B0604020202020204" pitchFamily="34" charset="0"/>
              </a:rPr>
              <a:t>DIFFICILE ARMONIZZAZIONE CON GLI STRUMENTI DI PROGRAMMAZIONE FINANZIARIA</a:t>
            </a:r>
          </a:p>
          <a:p>
            <a:endParaRPr lang="it-IT" b="1" dirty="0">
              <a:latin typeface="Helvetica" panose="020B0604020202020204" pitchFamily="34" charset="0"/>
              <a:cs typeface="Helvetica" panose="020B0604020202020204" pitchFamily="34" charset="0"/>
            </a:endParaRPr>
          </a:p>
          <a:p>
            <a:pPr algn="ctr"/>
            <a:r>
              <a:rPr lang="it-IT" b="1" dirty="0">
                <a:solidFill>
                  <a:srgbClr val="FF0000"/>
                </a:solidFill>
                <a:latin typeface="Helvetica" panose="020B0604020202020204" pitchFamily="34" charset="0"/>
                <a:cs typeface="Helvetica" panose="020B0604020202020204" pitchFamily="34" charset="0"/>
              </a:rPr>
              <a:t>GLI ASPETTI ORGANIZZATIVI SONO ENTRATI IN CONTRASTO CON QUELLI TECNICO </a:t>
            </a:r>
            <a:r>
              <a:rPr lang="it-IT" b="1" dirty="0" smtClean="0">
                <a:solidFill>
                  <a:srgbClr val="FF0000"/>
                </a:solidFill>
                <a:latin typeface="Helvetica" panose="020B0604020202020204" pitchFamily="34" charset="0"/>
                <a:cs typeface="Helvetica" panose="020B0604020202020204" pitchFamily="34" charset="0"/>
              </a:rPr>
              <a:t>CONTABILI</a:t>
            </a:r>
          </a:p>
          <a:p>
            <a:pPr algn="ctr"/>
            <a:endParaRPr lang="it-IT" b="1" dirty="0">
              <a:solidFill>
                <a:srgbClr val="FF0000"/>
              </a:solidFill>
              <a:latin typeface="Helvetica" panose="020B0604020202020204" pitchFamily="34" charset="0"/>
              <a:cs typeface="Helvetica" panose="020B0604020202020204" pitchFamily="34" charset="0"/>
            </a:endParaRPr>
          </a:p>
          <a:p>
            <a:pPr algn="ctr"/>
            <a:r>
              <a:rPr lang="it-IT" b="1" dirty="0" smtClean="0">
                <a:solidFill>
                  <a:srgbClr val="FF0000"/>
                </a:solidFill>
                <a:latin typeface="Helvetica" panose="020B0604020202020204" pitchFamily="34" charset="0"/>
                <a:cs typeface="Helvetica" panose="020B0604020202020204" pitchFamily="34" charset="0"/>
              </a:rPr>
              <a:t>BUROCRAZIA DIFENSIVA, LOGICA ADEMPIMENTALE E SINDROME DEL 100%</a:t>
            </a:r>
            <a:endParaRPr lang="it-IT" sz="2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51210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578158" y="500851"/>
            <a:ext cx="4607683" cy="3170099"/>
          </a:xfrm>
          <a:prstGeom prst="rect">
            <a:avLst/>
          </a:prstGeom>
          <a:noFill/>
        </p:spPr>
        <p:txBody>
          <a:bodyPr wrap="square">
            <a:spAutoFit/>
          </a:bodyPr>
          <a:lstStyle/>
          <a:p>
            <a:pPr algn="ctr"/>
            <a:r>
              <a:rPr lang="it-IT" sz="2000" b="1" dirty="0"/>
              <a:t>Nei comuni il DUP – documento unico di programmazione - discende «a cascata» dal mandato e precede, logicamente e tecnicamente, il PIAO</a:t>
            </a:r>
          </a:p>
          <a:p>
            <a:pPr algn="ctr"/>
            <a:r>
              <a:rPr lang="it-IT" sz="2000" b="1" dirty="0"/>
              <a:t>Ma il Piano dei fabbisogni viene approvato nel PIAO e dopo il DUP, quindi, non sarebbe possibile «autorizzare» spese di personale per l’anno di programmazione successivo. </a:t>
            </a:r>
            <a:endParaRPr lang="it-IT" sz="1800" b="1" dirty="0"/>
          </a:p>
        </p:txBody>
      </p:sp>
      <p:sp>
        <p:nvSpPr>
          <p:cNvPr id="3" name="CasellaDiTesto 2">
            <a:extLst>
              <a:ext uri="{FF2B5EF4-FFF2-40B4-BE49-F238E27FC236}">
                <a16:creationId xmlns:a16="http://schemas.microsoft.com/office/drawing/2014/main" id="{DCE52088-AED8-D239-4A8E-96953D2DBC40}"/>
              </a:ext>
            </a:extLst>
          </p:cNvPr>
          <p:cNvSpPr txBox="1"/>
          <p:nvPr/>
        </p:nvSpPr>
        <p:spPr>
          <a:xfrm>
            <a:off x="4500821" y="3835038"/>
            <a:ext cx="4607684" cy="2585323"/>
          </a:xfrm>
          <a:prstGeom prst="rect">
            <a:avLst/>
          </a:prstGeom>
          <a:noFill/>
        </p:spPr>
        <p:txBody>
          <a:bodyPr wrap="square">
            <a:spAutoFit/>
          </a:bodyPr>
          <a:lstStyle/>
          <a:p>
            <a:pPr algn="ctr"/>
            <a:r>
              <a:rPr lang="it-IT" sz="1800" b="1" dirty="0">
                <a:highlight>
                  <a:srgbClr val="FFFF00"/>
                </a:highlight>
              </a:rPr>
              <a:t>FAQ N.51 ARCONET (ultimo aggiornamento 16/02/2023)</a:t>
            </a:r>
          </a:p>
          <a:p>
            <a:pPr algn="ctr"/>
            <a:endParaRPr lang="it-IT" sz="1800" b="1" dirty="0"/>
          </a:p>
          <a:p>
            <a:pPr algn="ctr"/>
            <a:r>
              <a:rPr lang="it-IT" sz="1800" b="1" dirty="0"/>
              <a:t>Gli stanziamenti del bilancio di previsione degli enti locali riguardanti la spesa di personale devono essere predisposti sulla base dell’ultimo PIAO approvato o sulla base del DUP e della nota di aggiornamento al DUP?</a:t>
            </a:r>
          </a:p>
        </p:txBody>
      </p:sp>
      <p:pic>
        <p:nvPicPr>
          <p:cNvPr id="8" name="Immagine 7"/>
          <p:cNvPicPr>
            <a:picLocks noChangeAspect="1"/>
          </p:cNvPicPr>
          <p:nvPr/>
        </p:nvPicPr>
        <p:blipFill>
          <a:blip r:embed="rId3"/>
          <a:stretch>
            <a:fillRect/>
          </a:stretch>
        </p:blipFill>
        <p:spPr>
          <a:xfrm>
            <a:off x="-41011" y="1"/>
            <a:ext cx="4685020" cy="3506862"/>
          </a:xfrm>
          <a:prstGeom prst="rect">
            <a:avLst/>
          </a:prstGeom>
        </p:spPr>
      </p:pic>
      <p:sp>
        <p:nvSpPr>
          <p:cNvPr id="10" name="CasellaDiTesto 9">
            <a:extLst>
              <a:ext uri="{FF2B5EF4-FFF2-40B4-BE49-F238E27FC236}">
                <a16:creationId xmlns:a16="http://schemas.microsoft.com/office/drawing/2014/main" id="{ECAFB70F-29FF-334F-879C-E9E4897804ED}"/>
              </a:ext>
            </a:extLst>
          </p:cNvPr>
          <p:cNvSpPr txBox="1"/>
          <p:nvPr/>
        </p:nvSpPr>
        <p:spPr>
          <a:xfrm>
            <a:off x="50187" y="3273946"/>
            <a:ext cx="4377797" cy="3539430"/>
          </a:xfrm>
          <a:prstGeom prst="rect">
            <a:avLst/>
          </a:prstGeom>
          <a:noFill/>
        </p:spPr>
        <p:txBody>
          <a:bodyPr wrap="square">
            <a:spAutoFit/>
          </a:bodyPr>
          <a:lstStyle/>
          <a:p>
            <a:endParaRPr lang="it-IT" sz="2200" b="1" dirty="0">
              <a:latin typeface="Helvetica" panose="020B0604020202020204" pitchFamily="34" charset="0"/>
              <a:cs typeface="Helvetica" panose="020B0604020202020204" pitchFamily="34" charset="0"/>
            </a:endParaRPr>
          </a:p>
          <a:p>
            <a:pPr algn="ctr"/>
            <a:r>
              <a:rPr lang="it-IT" b="1" dirty="0">
                <a:latin typeface="Helvetica" panose="020B0604020202020204" pitchFamily="34" charset="0"/>
                <a:cs typeface="Helvetica" panose="020B0604020202020204" pitchFamily="34" charset="0"/>
              </a:rPr>
              <a:t>DIFFICILE ARMONIZZAZIONE CON GLI STRUMENTI DI PROGRAMMAZIONE FINANZIARIA</a:t>
            </a:r>
          </a:p>
          <a:p>
            <a:endParaRPr lang="it-IT" b="1" dirty="0">
              <a:latin typeface="Helvetica" panose="020B0604020202020204" pitchFamily="34" charset="0"/>
              <a:cs typeface="Helvetica" panose="020B0604020202020204" pitchFamily="34" charset="0"/>
            </a:endParaRPr>
          </a:p>
          <a:p>
            <a:pPr algn="ctr"/>
            <a:r>
              <a:rPr lang="it-IT" b="1" dirty="0">
                <a:solidFill>
                  <a:srgbClr val="FF0000"/>
                </a:solidFill>
                <a:latin typeface="Helvetica" panose="020B0604020202020204" pitchFamily="34" charset="0"/>
                <a:cs typeface="Helvetica" panose="020B0604020202020204" pitchFamily="34" charset="0"/>
              </a:rPr>
              <a:t>GLI ASPETTI ORGANIZZATIVI SONO ENTRATI IN CONTRASTO CON QUELLI TECNICO </a:t>
            </a:r>
            <a:r>
              <a:rPr lang="it-IT" b="1" dirty="0" smtClean="0">
                <a:solidFill>
                  <a:srgbClr val="FF0000"/>
                </a:solidFill>
                <a:latin typeface="Helvetica" panose="020B0604020202020204" pitchFamily="34" charset="0"/>
                <a:cs typeface="Helvetica" panose="020B0604020202020204" pitchFamily="34" charset="0"/>
              </a:rPr>
              <a:t>CONTABILI</a:t>
            </a:r>
          </a:p>
          <a:p>
            <a:pPr algn="ctr"/>
            <a:endParaRPr lang="it-IT" b="1" dirty="0">
              <a:solidFill>
                <a:srgbClr val="FF0000"/>
              </a:solidFill>
              <a:latin typeface="Helvetica" panose="020B0604020202020204" pitchFamily="34" charset="0"/>
              <a:cs typeface="Helvetica" panose="020B0604020202020204" pitchFamily="34" charset="0"/>
            </a:endParaRPr>
          </a:p>
          <a:p>
            <a:pPr algn="ctr"/>
            <a:r>
              <a:rPr lang="it-IT" b="1" dirty="0" smtClean="0">
                <a:solidFill>
                  <a:srgbClr val="FF0000"/>
                </a:solidFill>
                <a:latin typeface="Helvetica" panose="020B0604020202020204" pitchFamily="34" charset="0"/>
                <a:cs typeface="Helvetica" panose="020B0604020202020204" pitchFamily="34" charset="0"/>
              </a:rPr>
              <a:t>BUROCRAZIA DIFENSIVA, LOGICA ADEMPIMENTALE E SINDROME DEL 100%</a:t>
            </a:r>
            <a:endParaRPr lang="it-IT" sz="22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67175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63AF26FF-8C72-3D5A-79EC-C6CF1CF22287}"/>
              </a:ext>
            </a:extLst>
          </p:cNvPr>
          <p:cNvSpPr txBox="1"/>
          <p:nvPr/>
        </p:nvSpPr>
        <p:spPr>
          <a:xfrm>
            <a:off x="4500821" y="1116434"/>
            <a:ext cx="4465915" cy="962058"/>
          </a:xfrm>
          <a:prstGeom prst="rect">
            <a:avLst/>
          </a:prstGeom>
          <a:noFill/>
        </p:spPr>
        <p:txBody>
          <a:bodyPr wrap="square">
            <a:spAutoFit/>
          </a:bodyPr>
          <a:lstStyle/>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it-IT" dirty="0">
              <a:latin typeface="Helvetica" panose="020B0604020202020204" pitchFamily="34" charset="0"/>
              <a:ea typeface="Calibri" panose="020F0502020204030204" pitchFamily="34" charset="0"/>
              <a:cs typeface="Times New Roman" panose="02020603050405020304" pitchFamily="18" charset="0"/>
            </a:endParaRPr>
          </a:p>
          <a:p>
            <a:pPr algn="ctr"/>
            <a:endParaRPr lang="it-IT" sz="1800" dirty="0">
              <a:latin typeface="Helvetica" panose="020B0604020202020204" pitchFamily="34" charset="0"/>
              <a:cs typeface="Helvetica" panose="020B0604020202020204" pitchFamily="34" charset="0"/>
            </a:endParaRPr>
          </a:p>
        </p:txBody>
      </p:sp>
      <p:sp>
        <p:nvSpPr>
          <p:cNvPr id="4" name="CasellaDiTesto 3">
            <a:extLst>
              <a:ext uri="{FF2B5EF4-FFF2-40B4-BE49-F238E27FC236}">
                <a16:creationId xmlns:a16="http://schemas.microsoft.com/office/drawing/2014/main" id="{EE015ABA-604E-75E5-6B6D-8CA15846AF78}"/>
              </a:ext>
            </a:extLst>
          </p:cNvPr>
          <p:cNvSpPr txBox="1"/>
          <p:nvPr/>
        </p:nvSpPr>
        <p:spPr>
          <a:xfrm>
            <a:off x="4674462" y="116632"/>
            <a:ext cx="4359052" cy="5816977"/>
          </a:xfrm>
          <a:prstGeom prst="rect">
            <a:avLst/>
          </a:prstGeom>
          <a:noFill/>
        </p:spPr>
        <p:txBody>
          <a:bodyPr wrap="square">
            <a:spAutoFit/>
          </a:bodyPr>
          <a:lstStyle/>
          <a:p>
            <a:pPr algn="ctr"/>
            <a:endParaRPr lang="it-IT" dirty="0"/>
          </a:p>
          <a:p>
            <a:pPr algn="ctr"/>
            <a:r>
              <a:rPr lang="it-IT" dirty="0"/>
              <a:t>tenendo conto delle esigenze di funzionalità e di ottimizzazione delle risorse per il miglior funzionamento dei servizi.</a:t>
            </a:r>
          </a:p>
          <a:p>
            <a:pPr algn="ctr"/>
            <a:endParaRPr lang="it-IT" dirty="0"/>
          </a:p>
          <a:p>
            <a:pPr algn="ctr"/>
            <a:r>
              <a:rPr lang="it-IT" sz="2400" b="1" dirty="0">
                <a:solidFill>
                  <a:srgbClr val="FF0000"/>
                </a:solidFill>
              </a:rPr>
              <a:t>il PIAO deve garantire comunque la coerenza con le previsioni finanziarie del bilancio di previsione e con gli indirizzi strategici ed operativi del </a:t>
            </a:r>
            <a:r>
              <a:rPr lang="it-IT" sz="2400" b="1" dirty="0" err="1">
                <a:solidFill>
                  <a:srgbClr val="FF0000"/>
                </a:solidFill>
              </a:rPr>
              <a:t>Dup</a:t>
            </a:r>
            <a:r>
              <a:rPr lang="it-IT" sz="2400" b="1" dirty="0">
                <a:solidFill>
                  <a:srgbClr val="FF0000"/>
                </a:solidFill>
              </a:rPr>
              <a:t>, essendo ad essi subordinato e successivo sia in ordine cronologico sia con riferimento alle logiche di programmazione.</a:t>
            </a:r>
            <a:endParaRPr lang="it-IT" sz="2400" dirty="0"/>
          </a:p>
        </p:txBody>
      </p:sp>
      <p:sp>
        <p:nvSpPr>
          <p:cNvPr id="3" name="CasellaDiTesto 2">
            <a:extLst>
              <a:ext uri="{FF2B5EF4-FFF2-40B4-BE49-F238E27FC236}">
                <a16:creationId xmlns:a16="http://schemas.microsoft.com/office/drawing/2014/main" id="{DCE52088-AED8-D239-4A8E-96953D2DBC40}"/>
              </a:ext>
            </a:extLst>
          </p:cNvPr>
          <p:cNvSpPr txBox="1"/>
          <p:nvPr/>
        </p:nvSpPr>
        <p:spPr>
          <a:xfrm>
            <a:off x="24349" y="116632"/>
            <a:ext cx="4607684" cy="1815882"/>
          </a:xfrm>
          <a:prstGeom prst="rect">
            <a:avLst/>
          </a:prstGeom>
          <a:noFill/>
        </p:spPr>
        <p:txBody>
          <a:bodyPr wrap="square">
            <a:spAutoFit/>
          </a:bodyPr>
          <a:lstStyle/>
          <a:p>
            <a:pPr algn="ctr"/>
            <a:r>
              <a:rPr lang="it-IT" sz="1400" b="1" dirty="0"/>
              <a:t>FAQ N.51 ARCONET (ultimo aggiornamento 16/02/2023)</a:t>
            </a:r>
          </a:p>
          <a:p>
            <a:pPr algn="ctr"/>
            <a:endParaRPr lang="it-IT" sz="1400" b="1" dirty="0"/>
          </a:p>
          <a:p>
            <a:pPr algn="ctr"/>
            <a:r>
              <a:rPr lang="it-IT" sz="1400" b="1" dirty="0"/>
              <a:t>Gli stanziamenti del bilancio di previsione degli enti locali riguardanti la spesa di personale devono essere predisposti sulla base dell’ultimo PIAO approvato o sulla base del DUP e della nota di aggiornamento al DUP?</a:t>
            </a:r>
          </a:p>
        </p:txBody>
      </p:sp>
      <p:sp>
        <p:nvSpPr>
          <p:cNvPr id="5" name="CasellaDiTesto 4">
            <a:extLst>
              <a:ext uri="{FF2B5EF4-FFF2-40B4-BE49-F238E27FC236}">
                <a16:creationId xmlns:a16="http://schemas.microsoft.com/office/drawing/2014/main" id="{F401360E-02DF-69F2-4D8D-4A6CB1610BBB}"/>
              </a:ext>
            </a:extLst>
          </p:cNvPr>
          <p:cNvSpPr txBox="1"/>
          <p:nvPr/>
        </p:nvSpPr>
        <p:spPr>
          <a:xfrm>
            <a:off x="24349" y="2679503"/>
            <a:ext cx="4607684" cy="3477875"/>
          </a:xfrm>
          <a:prstGeom prst="rect">
            <a:avLst/>
          </a:prstGeom>
          <a:noFill/>
        </p:spPr>
        <p:txBody>
          <a:bodyPr wrap="square">
            <a:spAutoFit/>
          </a:bodyPr>
          <a:lstStyle/>
          <a:p>
            <a:pPr algn="ctr"/>
            <a:r>
              <a:rPr lang="it-IT" sz="2000" dirty="0"/>
              <a:t>Al fine di adeguare la disciplina del DUP al PIAO, la Commissione </a:t>
            </a:r>
            <a:r>
              <a:rPr lang="it-IT" sz="2000" dirty="0" err="1"/>
              <a:t>Arconet</a:t>
            </a:r>
            <a:r>
              <a:rPr lang="it-IT" sz="2000" dirty="0"/>
              <a:t> ha proposto che </a:t>
            </a:r>
            <a:r>
              <a:rPr lang="it-IT" sz="2000" b="1" dirty="0">
                <a:highlight>
                  <a:srgbClr val="FFFF00"/>
                </a:highlight>
              </a:rPr>
              <a:t>il DUP definisca</a:t>
            </a:r>
            <a:r>
              <a:rPr lang="it-IT" sz="2000" b="1" dirty="0"/>
              <a:t>, per ciascuno degli esercizi previsti, le risorse finanziarie da destinare ai fabbisogni di personale, determinate sulla base della spesa per il personale in servizio e nei limiti delle facoltà </a:t>
            </a:r>
            <a:r>
              <a:rPr lang="it-IT" sz="2000" b="1" dirty="0" err="1"/>
              <a:t>assunzionali</a:t>
            </a:r>
            <a:r>
              <a:rPr lang="it-IT" sz="2000" b="1" dirty="0"/>
              <a:t> previste a legislazione vigente (</a:t>
            </a:r>
            <a:r>
              <a:rPr lang="it-IT" sz="2000" b="1" dirty="0">
                <a:highlight>
                  <a:srgbClr val="FFFF00"/>
                </a:highlight>
              </a:rPr>
              <a:t>quindi, un fabbisogno potenziale</a:t>
            </a:r>
            <a:r>
              <a:rPr lang="it-IT" sz="2000" b="1" dirty="0"/>
              <a:t>)</a:t>
            </a:r>
            <a:r>
              <a:rPr lang="it-IT" sz="2000" dirty="0"/>
              <a:t>, </a:t>
            </a:r>
          </a:p>
        </p:txBody>
      </p:sp>
    </p:spTree>
    <p:extLst>
      <p:ext uri="{BB962C8B-B14F-4D97-AF65-F5344CB8AC3E}">
        <p14:creationId xmlns:p14="http://schemas.microsoft.com/office/powerpoint/2010/main" val="149922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7535F765-6B1F-41DA-9A96-6FBCECF37E00}"/>
              </a:ext>
            </a:extLst>
          </p:cNvPr>
          <p:cNvSpPr txBox="1">
            <a:spLocks/>
          </p:cNvSpPr>
          <p:nvPr/>
        </p:nvSpPr>
        <p:spPr bwMode="auto">
          <a:xfrm>
            <a:off x="3629158" y="3573016"/>
            <a:ext cx="2371592"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685800"/>
            <a:r>
              <a:rPr lang="it-IT" sz="3000" b="1" i="1" dirty="0">
                <a:latin typeface="Arial Rounded MT Bold" panose="020F0704030504030204" pitchFamily="34" charset="0"/>
                <a:ea typeface="Calibri" panose="020F0502020204030204" pitchFamily="34" charset="0"/>
                <a:cs typeface="Times New Roman" panose="02020603050405020304" pitchFamily="18" charset="0"/>
              </a:rPr>
              <a:t>Domande?</a:t>
            </a:r>
            <a:endParaRPr lang="it-IT" sz="3300" i="1" dirty="0">
              <a:latin typeface="Arial Rounded MT Bold" panose="020F0704030504030204" pitchFamily="34" charset="0"/>
            </a:endParaRPr>
          </a:p>
        </p:txBody>
      </p:sp>
      <p:pic>
        <p:nvPicPr>
          <p:cNvPr id="6146" name="Picture 2" descr="La domanda guida: cos'è e perché è fondamentale">
            <a:extLst>
              <a:ext uri="{FF2B5EF4-FFF2-40B4-BE49-F238E27FC236}">
                <a16:creationId xmlns:a16="http://schemas.microsoft.com/office/drawing/2014/main" id="{E10A3A56-BDAB-7817-6DFF-F21B8CE58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204" y="260648"/>
            <a:ext cx="2857500" cy="28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74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524000"/>
          </a:xfrm>
        </p:spPr>
        <p:txBody>
          <a:bodyPr/>
          <a:lstStyle/>
          <a:p>
            <a:pPr algn="ctr"/>
            <a:r>
              <a:rPr lang="it-IT" dirty="0"/>
              <a:t>Seconda Parte</a:t>
            </a:r>
            <a:br>
              <a:rPr lang="it-IT" dirty="0"/>
            </a:br>
            <a:r>
              <a:rPr lang="it-IT" dirty="0"/>
              <a:t>IL VALORE PUBBLICO</a:t>
            </a:r>
          </a:p>
        </p:txBody>
      </p:sp>
      <p:sp>
        <p:nvSpPr>
          <p:cNvPr id="3" name="Segnaposto testo 2"/>
          <p:cNvSpPr>
            <a:spLocks noGrp="1"/>
          </p:cNvSpPr>
          <p:nvPr>
            <p:ph type="body" idx="1"/>
          </p:nvPr>
        </p:nvSpPr>
        <p:spPr/>
        <p:txBody>
          <a:bodyPr/>
          <a:lstStyle/>
          <a:p>
            <a:endParaRPr lang="it-IT"/>
          </a:p>
        </p:txBody>
      </p:sp>
      <p:sp>
        <p:nvSpPr>
          <p:cNvPr id="4" name="Segnaposto contenuto 3"/>
          <p:cNvSpPr>
            <a:spLocks noGrp="1"/>
          </p:cNvSpPr>
          <p:nvPr>
            <p:ph sz="half" idx="2"/>
          </p:nvPr>
        </p:nvSpPr>
        <p:spPr/>
        <p:txBody>
          <a:bodyPr/>
          <a:lstStyle/>
          <a:p>
            <a:endParaRPr lang="it-IT"/>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endParaRPr lang="it-IT"/>
          </a:p>
        </p:txBody>
      </p:sp>
      <p:pic>
        <p:nvPicPr>
          <p:cNvPr id="6146" name="Picture 2" descr="forum-pa-2022-dipartimento-funzione-pub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043"/>
            <a:ext cx="9180512"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83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50EB79-9EDB-4986-A5E3-C1986095EBF8}"/>
              </a:ext>
            </a:extLst>
          </p:cNvPr>
          <p:cNvSpPr>
            <a:spLocks noGrp="1"/>
          </p:cNvSpPr>
          <p:nvPr>
            <p:ph idx="4294967295"/>
          </p:nvPr>
        </p:nvSpPr>
        <p:spPr>
          <a:xfrm>
            <a:off x="2339752" y="1556792"/>
            <a:ext cx="6804248" cy="3804986"/>
          </a:xfrm>
        </p:spPr>
        <p:txBody>
          <a:bodyPr>
            <a:noAutofit/>
          </a:bodyPr>
          <a:lstStyle/>
          <a:p>
            <a:pPr marL="0" indent="0" algn="ctr">
              <a:lnSpc>
                <a:spcPct val="107000"/>
              </a:lnSpc>
              <a:spcBef>
                <a:spcPts val="150"/>
              </a:spcBef>
              <a:buNone/>
            </a:pPr>
            <a:r>
              <a:rPr lang="it-IT" sz="2000" b="1" dirty="0">
                <a:solidFill>
                  <a:schemeClr val="accent1">
                    <a:lumMod val="75000"/>
                  </a:schemeClr>
                </a:solidFill>
                <a:latin typeface="Helvetica" panose="020B0604020202020204" pitchFamily="34" charset="0"/>
                <a:cs typeface="Helvetica" panose="020B0604020202020204" pitchFamily="34" charset="0"/>
              </a:rPr>
              <a:t>In un Comune di 5.000 abitanti </a:t>
            </a:r>
            <a:r>
              <a:rPr lang="it-IT" sz="2000" b="1" dirty="0" smtClean="0">
                <a:solidFill>
                  <a:schemeClr val="accent1">
                    <a:lumMod val="75000"/>
                  </a:schemeClr>
                </a:solidFill>
                <a:latin typeface="Helvetica" panose="020B0604020202020204" pitchFamily="34" charset="0"/>
                <a:cs typeface="Helvetica" panose="020B0604020202020204" pitchFamily="34" charset="0"/>
              </a:rPr>
              <a:t>il Sindaco</a:t>
            </a:r>
            <a:r>
              <a:rPr lang="it-IT" sz="2000" b="1" dirty="0">
                <a:solidFill>
                  <a:schemeClr val="accent1">
                    <a:lumMod val="75000"/>
                  </a:schemeClr>
                </a:solidFill>
                <a:latin typeface="Helvetica" panose="020B0604020202020204" pitchFamily="34" charset="0"/>
                <a:cs typeface="Helvetica" panose="020B0604020202020204" pitchFamily="34" charset="0"/>
              </a:rPr>
              <a:t> </a:t>
            </a:r>
            <a:r>
              <a:rPr lang="it-IT" sz="2000" b="1" dirty="0" smtClean="0">
                <a:solidFill>
                  <a:schemeClr val="accent1">
                    <a:lumMod val="75000"/>
                  </a:schemeClr>
                </a:solidFill>
                <a:latin typeface="Helvetica" panose="020B0604020202020204" pitchFamily="34" charset="0"/>
                <a:cs typeface="Helvetica" panose="020B0604020202020204" pitchFamily="34" charset="0"/>
              </a:rPr>
              <a:t>ha inserito nel suo programma di mandato</a:t>
            </a:r>
          </a:p>
          <a:p>
            <a:pPr marL="0" indent="0" algn="ctr">
              <a:lnSpc>
                <a:spcPct val="107000"/>
              </a:lnSpc>
              <a:spcBef>
                <a:spcPts val="150"/>
              </a:spcBef>
              <a:buNone/>
            </a:pPr>
            <a:endParaRPr lang="it-IT" sz="2000" b="1" dirty="0" smtClean="0">
              <a:solidFill>
                <a:schemeClr val="accent1">
                  <a:lumMod val="75000"/>
                </a:schemeClr>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r>
              <a:rPr lang="it-IT" sz="2000" b="1" dirty="0" smtClean="0">
                <a:solidFill>
                  <a:srgbClr val="FF0000"/>
                </a:solidFill>
                <a:latin typeface="Helvetica" panose="020B0604020202020204" pitchFamily="34" charset="0"/>
                <a:cs typeface="Helvetica" panose="020B0604020202020204" pitchFamily="34" charset="0"/>
              </a:rPr>
              <a:t> </a:t>
            </a:r>
            <a:r>
              <a:rPr lang="it-IT" sz="2000" b="1" dirty="0">
                <a:solidFill>
                  <a:srgbClr val="FF0000"/>
                </a:solidFill>
                <a:latin typeface="Helvetica" panose="020B0604020202020204" pitchFamily="34" charset="0"/>
                <a:cs typeface="Helvetica" panose="020B0604020202020204" pitchFamily="34" charset="0"/>
              </a:rPr>
              <a:t>un nuovo campo di calcio ogni anno </a:t>
            </a:r>
            <a:r>
              <a:rPr lang="it-IT" sz="2000" b="1" i="1" dirty="0" smtClean="0">
                <a:solidFill>
                  <a:srgbClr val="FF0000"/>
                </a:solidFill>
                <a:latin typeface="Helvetica" panose="020B0604020202020204" pitchFamily="34" charset="0"/>
                <a:cs typeface="Helvetica" panose="020B0604020202020204" pitchFamily="34" charset="0"/>
              </a:rPr>
              <a:t>per far </a:t>
            </a:r>
            <a:r>
              <a:rPr lang="it-IT" sz="2000" b="1" i="1" dirty="0">
                <a:solidFill>
                  <a:srgbClr val="FF0000"/>
                </a:solidFill>
                <a:latin typeface="Helvetica" panose="020B0604020202020204" pitchFamily="34" charset="0"/>
                <a:cs typeface="Helvetica" panose="020B0604020202020204" pitchFamily="34" charset="0"/>
              </a:rPr>
              <a:t>crescere il livello di partecipazione sportiva e la salute dei </a:t>
            </a:r>
            <a:r>
              <a:rPr lang="it-IT" sz="2000" b="1" i="1" dirty="0" smtClean="0">
                <a:solidFill>
                  <a:srgbClr val="FF0000"/>
                </a:solidFill>
                <a:latin typeface="Helvetica" panose="020B0604020202020204" pitchFamily="34" charset="0"/>
                <a:cs typeface="Helvetica" panose="020B0604020202020204" pitchFamily="34" charset="0"/>
              </a:rPr>
              <a:t>cittadini </a:t>
            </a:r>
          </a:p>
          <a:p>
            <a:pPr marL="0" indent="0" algn="ctr">
              <a:lnSpc>
                <a:spcPct val="107000"/>
              </a:lnSpc>
              <a:spcBef>
                <a:spcPts val="150"/>
              </a:spcBef>
              <a:buNone/>
            </a:pPr>
            <a:r>
              <a:rPr lang="it-IT" sz="2000" b="1" i="1" dirty="0" smtClean="0">
                <a:solidFill>
                  <a:schemeClr val="tx1">
                    <a:lumMod val="75000"/>
                    <a:lumOff val="25000"/>
                  </a:schemeClr>
                </a:solidFill>
                <a:latin typeface="Helvetica" panose="020B0604020202020204" pitchFamily="34" charset="0"/>
                <a:cs typeface="Helvetica" panose="020B0604020202020204" pitchFamily="34" charset="0"/>
              </a:rPr>
              <a:t>(performance istituzionale e VP)</a:t>
            </a:r>
            <a:endParaRPr lang="it-IT" sz="2000" b="1" dirty="0">
              <a:solidFill>
                <a:srgbClr val="FF0000"/>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endParaRPr lang="it-IT" sz="2000" b="1" dirty="0" smtClean="0">
              <a:solidFill>
                <a:srgbClr val="FF0000"/>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r>
              <a:rPr lang="it-IT" sz="2000" b="1" dirty="0">
                <a:solidFill>
                  <a:schemeClr val="accent1">
                    <a:lumMod val="75000"/>
                  </a:schemeClr>
                </a:solidFill>
                <a:latin typeface="Helvetica" panose="020B0604020202020204" pitchFamily="34" charset="0"/>
                <a:cs typeface="Helvetica" panose="020B0604020202020204" pitchFamily="34" charset="0"/>
              </a:rPr>
              <a:t>il Sindaco e </a:t>
            </a:r>
            <a:r>
              <a:rPr lang="it-IT" sz="2000" b="1" dirty="0" smtClean="0">
                <a:solidFill>
                  <a:schemeClr val="accent1">
                    <a:lumMod val="75000"/>
                  </a:schemeClr>
                </a:solidFill>
                <a:latin typeface="Helvetica" panose="020B0604020202020204" pitchFamily="34" charset="0"/>
                <a:cs typeface="Helvetica" panose="020B0604020202020204" pitchFamily="34" charset="0"/>
              </a:rPr>
              <a:t>l’amministrazione comunale </a:t>
            </a:r>
            <a:r>
              <a:rPr lang="it-IT" sz="2000" b="1" dirty="0">
                <a:solidFill>
                  <a:schemeClr val="accent1">
                    <a:lumMod val="75000"/>
                  </a:schemeClr>
                </a:solidFill>
                <a:latin typeface="Helvetica" panose="020B0604020202020204" pitchFamily="34" charset="0"/>
                <a:cs typeface="Helvetica" panose="020B0604020202020204" pitchFamily="34" charset="0"/>
              </a:rPr>
              <a:t>sono stati di parola ed hanno creato 5 campi di calcio in 5 </a:t>
            </a:r>
            <a:r>
              <a:rPr lang="it-IT" sz="2000" b="1" dirty="0" smtClean="0">
                <a:solidFill>
                  <a:schemeClr val="accent1">
                    <a:lumMod val="75000"/>
                  </a:schemeClr>
                </a:solidFill>
                <a:latin typeface="Helvetica" panose="020B0604020202020204" pitchFamily="34" charset="0"/>
                <a:cs typeface="Helvetica" panose="020B0604020202020204" pitchFamily="34" charset="0"/>
              </a:rPr>
              <a:t>anni </a:t>
            </a:r>
            <a:r>
              <a:rPr lang="it-IT" sz="2000" b="1" i="1" dirty="0">
                <a:solidFill>
                  <a:schemeClr val="tx1">
                    <a:lumMod val="75000"/>
                    <a:lumOff val="25000"/>
                  </a:schemeClr>
                </a:solidFill>
                <a:latin typeface="Helvetica" panose="020B0604020202020204" pitchFamily="34" charset="0"/>
                <a:cs typeface="Helvetica" panose="020B0604020202020204" pitchFamily="34" charset="0"/>
              </a:rPr>
              <a:t>(performance </a:t>
            </a:r>
            <a:r>
              <a:rPr lang="it-IT" sz="2000" b="1" i="1" dirty="0" smtClean="0">
                <a:solidFill>
                  <a:schemeClr val="tx1">
                    <a:lumMod val="75000"/>
                    <a:lumOff val="25000"/>
                  </a:schemeClr>
                </a:solidFill>
                <a:latin typeface="Helvetica" panose="020B0604020202020204" pitchFamily="34" charset="0"/>
                <a:cs typeface="Helvetica" panose="020B0604020202020204" pitchFamily="34" charset="0"/>
              </a:rPr>
              <a:t>individuale + organizzativa</a:t>
            </a:r>
            <a:r>
              <a:rPr lang="it-IT" sz="2000" b="1" i="1" dirty="0">
                <a:solidFill>
                  <a:schemeClr val="tx1">
                    <a:lumMod val="75000"/>
                    <a:lumOff val="25000"/>
                  </a:schemeClr>
                </a:solidFill>
                <a:latin typeface="Helvetica" panose="020B0604020202020204" pitchFamily="34" charset="0"/>
                <a:cs typeface="Helvetica" panose="020B0604020202020204" pitchFamily="34" charset="0"/>
              </a:rPr>
              <a:t>) </a:t>
            </a:r>
            <a:endParaRPr lang="it-IT" sz="2000" b="1" i="1" dirty="0">
              <a:solidFill>
                <a:schemeClr val="tx1">
                  <a:lumMod val="75000"/>
                  <a:lumOff val="25000"/>
                </a:schemeClr>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endParaRPr lang="it-IT" sz="2000" b="1" i="1" dirty="0">
              <a:solidFill>
                <a:srgbClr val="FF0000"/>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endParaRPr lang="it-IT" sz="2000" b="1" dirty="0">
              <a:solidFill>
                <a:srgbClr val="FF0000"/>
              </a:solidFill>
              <a:latin typeface="Helvetica" panose="020B0604020202020204" pitchFamily="34" charset="0"/>
              <a:cs typeface="Helvetica" panose="020B0604020202020204" pitchFamily="34" charset="0"/>
            </a:endParaRPr>
          </a:p>
        </p:txBody>
      </p:sp>
      <p:pic>
        <p:nvPicPr>
          <p:cNvPr id="49153" name="Immagine 1" descr="Sindaco | Comune di Cisternino"/>
          <p:cNvPicPr>
            <a:picLocks noChangeAspect="1" noChangeArrowheads="1"/>
          </p:cNvPicPr>
          <p:nvPr/>
        </p:nvPicPr>
        <p:blipFill>
          <a:blip r:embed="rId3">
            <a:extLst>
              <a:ext uri="{28A0092B-C50C-407E-A947-70E740481C1C}">
                <a14:useLocalDpi xmlns:a14="http://schemas.microsoft.com/office/drawing/2010/main" val="0"/>
              </a:ext>
            </a:extLst>
          </a:blip>
          <a:srcRect l="20248" t="15479" r="29350" b="16151"/>
          <a:stretch>
            <a:fillRect/>
          </a:stretch>
        </p:blipFill>
        <p:spPr bwMode="auto">
          <a:xfrm>
            <a:off x="251520" y="2562478"/>
            <a:ext cx="1893058" cy="250099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2FC4AFF-0F8F-4574-3D72-4C11B24E84FA}"/>
              </a:ext>
            </a:extLst>
          </p:cNvPr>
          <p:cNvSpPr txBox="1">
            <a:spLocks/>
          </p:cNvSpPr>
          <p:nvPr/>
        </p:nvSpPr>
        <p:spPr>
          <a:xfrm>
            <a:off x="457200" y="533400"/>
            <a:ext cx="8229600" cy="990600"/>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a:t>La disciplina e i contenuti del Piano integrato per l’attività e l’organizzazione (PIAO)</a:t>
            </a:r>
            <a:endParaRPr lang="it-IT" sz="2000" dirty="0"/>
          </a:p>
        </p:txBody>
      </p:sp>
      <p:pic>
        <p:nvPicPr>
          <p:cNvPr id="6" name="Immagine 5">
            <a:extLst>
              <a:ext uri="{FF2B5EF4-FFF2-40B4-BE49-F238E27FC236}">
                <a16:creationId xmlns:a16="http://schemas.microsoft.com/office/drawing/2014/main" id="{44227279-C19E-A672-576C-3BE4E5341AC4}"/>
              </a:ext>
            </a:extLst>
          </p:cNvPr>
          <p:cNvPicPr>
            <a:picLocks noChangeAspect="1"/>
          </p:cNvPicPr>
          <p:nvPr/>
        </p:nvPicPr>
        <p:blipFill rotWithShape="1">
          <a:blip r:embed="rId4"/>
          <a:srcRect t="34193" r="2750" b="41600"/>
          <a:stretch/>
        </p:blipFill>
        <p:spPr>
          <a:xfrm>
            <a:off x="-2" y="-27384"/>
            <a:ext cx="9144002" cy="1368152"/>
          </a:xfrm>
          <a:prstGeom prst="rect">
            <a:avLst/>
          </a:prstGeom>
        </p:spPr>
      </p:pic>
      <p:sp>
        <p:nvSpPr>
          <p:cNvPr id="4" name="Rettangolo 3"/>
          <p:cNvSpPr/>
          <p:nvPr/>
        </p:nvSpPr>
        <p:spPr>
          <a:xfrm>
            <a:off x="35496" y="5661248"/>
            <a:ext cx="9108504" cy="1303498"/>
          </a:xfrm>
          <a:prstGeom prst="rect">
            <a:avLst/>
          </a:prstGeom>
        </p:spPr>
        <p:txBody>
          <a:bodyPr wrap="square">
            <a:spAutoFit/>
          </a:bodyPr>
          <a:lstStyle/>
          <a:p>
            <a:pPr marL="0" indent="0" algn="ctr">
              <a:lnSpc>
                <a:spcPct val="107000"/>
              </a:lnSpc>
              <a:spcBef>
                <a:spcPts val="150"/>
              </a:spcBef>
              <a:buNone/>
            </a:pPr>
            <a:r>
              <a:rPr lang="it-IT" sz="2400" b="1" i="1" dirty="0">
                <a:solidFill>
                  <a:srgbClr val="FF0000"/>
                </a:solidFill>
                <a:latin typeface="Helvetica" panose="020B0604020202020204" pitchFamily="34" charset="0"/>
                <a:cs typeface="Helvetica" panose="020B0604020202020204" pitchFamily="34" charset="0"/>
              </a:rPr>
              <a:t>DOMANDA</a:t>
            </a:r>
          </a:p>
          <a:p>
            <a:pPr marL="0" indent="0" algn="ctr">
              <a:lnSpc>
                <a:spcPct val="107000"/>
              </a:lnSpc>
              <a:spcBef>
                <a:spcPts val="150"/>
              </a:spcBef>
              <a:buNone/>
            </a:pPr>
            <a:r>
              <a:rPr lang="it-IT" sz="2400" b="1" i="1" dirty="0" smtClean="0">
                <a:solidFill>
                  <a:srgbClr val="FF0000"/>
                </a:solidFill>
                <a:latin typeface="Helvetica" panose="020B0604020202020204" pitchFamily="34" charset="0"/>
                <a:cs typeface="Helvetica" panose="020B0604020202020204" pitchFamily="34" charset="0"/>
              </a:rPr>
              <a:t>Possiamo affermare con certezza che il </a:t>
            </a:r>
            <a:r>
              <a:rPr lang="it-IT" sz="2400" b="1" i="1" dirty="0">
                <a:solidFill>
                  <a:srgbClr val="FF0000"/>
                </a:solidFill>
                <a:latin typeface="Helvetica" panose="020B0604020202020204" pitchFamily="34" charset="0"/>
                <a:cs typeface="Helvetica" panose="020B0604020202020204" pitchFamily="34" charset="0"/>
              </a:rPr>
              <a:t>Sindaco </a:t>
            </a:r>
            <a:r>
              <a:rPr lang="it-IT" sz="2400" b="1" i="1" dirty="0" smtClean="0">
                <a:solidFill>
                  <a:srgbClr val="FF0000"/>
                </a:solidFill>
                <a:latin typeface="Helvetica" panose="020B0604020202020204" pitchFamily="34" charset="0"/>
                <a:cs typeface="Helvetica" panose="020B0604020202020204" pitchFamily="34" charset="0"/>
              </a:rPr>
              <a:t>abbia </a:t>
            </a:r>
            <a:r>
              <a:rPr lang="it-IT" sz="2400" b="1" i="1" dirty="0">
                <a:solidFill>
                  <a:srgbClr val="FF0000"/>
                </a:solidFill>
                <a:latin typeface="Helvetica" panose="020B0604020202020204" pitchFamily="34" charset="0"/>
                <a:cs typeface="Helvetica" panose="020B0604020202020204" pitchFamily="34" charset="0"/>
              </a:rPr>
              <a:t>migliorato il benessere dei suoi concittadini?</a:t>
            </a:r>
            <a:endParaRPr lang="it-IT" sz="2400" b="1" i="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905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50EB79-9EDB-4986-A5E3-C1986095EBF8}"/>
              </a:ext>
            </a:extLst>
          </p:cNvPr>
          <p:cNvSpPr>
            <a:spLocks noGrp="1"/>
          </p:cNvSpPr>
          <p:nvPr>
            <p:ph idx="4294967295"/>
          </p:nvPr>
        </p:nvSpPr>
        <p:spPr>
          <a:xfrm>
            <a:off x="-2" y="5183493"/>
            <a:ext cx="5364090" cy="1629883"/>
          </a:xfrm>
        </p:spPr>
        <p:txBody>
          <a:bodyPr>
            <a:noAutofit/>
          </a:bodyPr>
          <a:lstStyle/>
          <a:p>
            <a:pPr marL="0" indent="0" algn="ctr">
              <a:lnSpc>
                <a:spcPct val="107000"/>
              </a:lnSpc>
              <a:spcBef>
                <a:spcPts val="150"/>
              </a:spcBef>
              <a:buNone/>
            </a:pPr>
            <a:r>
              <a:rPr lang="it-IT" b="1" dirty="0" smtClean="0">
                <a:solidFill>
                  <a:schemeClr val="tx1">
                    <a:lumMod val="75000"/>
                    <a:lumOff val="25000"/>
                  </a:schemeClr>
                </a:solidFill>
                <a:latin typeface="Helvetica" panose="020B0604020202020204" pitchFamily="34" charset="0"/>
                <a:cs typeface="Helvetica" panose="020B0604020202020204" pitchFamily="34" charset="0"/>
              </a:rPr>
              <a:t>(Lieto fine: 10 anni dopo il comune si è «ripopolato» di famiglie con figli attratte dagli impianti sportivi ed ha ripreso «vita»)</a:t>
            </a:r>
            <a:endParaRPr lang="it-IT" b="1" dirty="0">
              <a:solidFill>
                <a:schemeClr val="tx1">
                  <a:lumMod val="75000"/>
                  <a:lumOff val="25000"/>
                </a:schemeClr>
              </a:solidFill>
              <a:latin typeface="Helvetica" panose="020B0604020202020204" pitchFamily="34" charset="0"/>
              <a:cs typeface="Helvetica" panose="020B0604020202020204" pitchFamily="34" charset="0"/>
            </a:endParaRPr>
          </a:p>
          <a:p>
            <a:pPr marL="0" indent="0" algn="ctr">
              <a:lnSpc>
                <a:spcPct val="107000"/>
              </a:lnSpc>
              <a:spcBef>
                <a:spcPts val="150"/>
              </a:spcBef>
              <a:buNone/>
            </a:pPr>
            <a:endParaRPr lang="it-IT" b="1"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8" name="Immagine 7" descr="Vecchio Di Spalle - Foto e Immagini Stock - iStock"/>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1999590"/>
            <a:ext cx="2664296" cy="3301618"/>
          </a:xfrm>
          <a:prstGeom prst="rect">
            <a:avLst/>
          </a:prstGeom>
          <a:noFill/>
          <a:ln>
            <a:noFill/>
          </a:ln>
        </p:spPr>
      </p:pic>
      <p:sp>
        <p:nvSpPr>
          <p:cNvPr id="2" name="Titolo 1">
            <a:extLst>
              <a:ext uri="{FF2B5EF4-FFF2-40B4-BE49-F238E27FC236}">
                <a16:creationId xmlns:a16="http://schemas.microsoft.com/office/drawing/2014/main" id="{E7F9B2B9-A55A-1FD7-A49C-3514E1AEE69D}"/>
              </a:ext>
            </a:extLst>
          </p:cNvPr>
          <p:cNvSpPr txBox="1">
            <a:spLocks/>
          </p:cNvSpPr>
          <p:nvPr/>
        </p:nvSpPr>
        <p:spPr>
          <a:xfrm>
            <a:off x="-2" y="1346988"/>
            <a:ext cx="9144001" cy="1350640"/>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lnSpc>
                <a:spcPct val="107000"/>
              </a:lnSpc>
              <a:spcBef>
                <a:spcPts val="150"/>
              </a:spcBef>
            </a:pPr>
            <a:r>
              <a:rPr lang="it-IT" sz="2200" b="1" dirty="0">
                <a:solidFill>
                  <a:schemeClr val="accent1">
                    <a:lumMod val="75000"/>
                  </a:schemeClr>
                </a:solidFill>
                <a:latin typeface="Helvetica" panose="020B0604020202020204" pitchFamily="34" charset="0"/>
                <a:cs typeface="Helvetica" panose="020B0604020202020204" pitchFamily="34" charset="0"/>
              </a:rPr>
              <a:t>Quel Sindaco di buone intenzioni, grazie ad un’organizzazione ben funzionante e a dipendenti efficienti e motivati, ha mantenuto le sue promesse e i </a:t>
            </a:r>
            <a:r>
              <a:rPr lang="it-IT" sz="2200" b="1" dirty="0">
                <a:solidFill>
                  <a:srgbClr val="FF0000"/>
                </a:solidFill>
                <a:latin typeface="Helvetica" panose="020B0604020202020204" pitchFamily="34" charset="0"/>
                <a:cs typeface="Helvetica" panose="020B0604020202020204" pitchFamily="34" charset="0"/>
              </a:rPr>
              <a:t>5.000 ottantenni del Comune hanno 5 campi di calcio nuovi su cui sognare di poter giocare a </a:t>
            </a:r>
            <a:r>
              <a:rPr lang="it-IT" sz="2200" b="1" dirty="0" smtClean="0">
                <a:solidFill>
                  <a:srgbClr val="FF0000"/>
                </a:solidFill>
                <a:latin typeface="Helvetica" panose="020B0604020202020204" pitchFamily="34" charset="0"/>
                <a:cs typeface="Helvetica" panose="020B0604020202020204" pitchFamily="34" charset="0"/>
              </a:rPr>
              <a:t>calcio</a:t>
            </a:r>
            <a:endParaRPr lang="it-IT" sz="2200" b="1" dirty="0">
              <a:solidFill>
                <a:srgbClr val="FF0000"/>
              </a:solidFill>
              <a:latin typeface="Helvetica" panose="020B0604020202020204" pitchFamily="34" charset="0"/>
              <a:cs typeface="Helvetica" panose="020B0604020202020204" pitchFamily="34" charset="0"/>
            </a:endParaRPr>
          </a:p>
        </p:txBody>
      </p:sp>
      <p:pic>
        <p:nvPicPr>
          <p:cNvPr id="6" name="Immagine 5">
            <a:extLst>
              <a:ext uri="{FF2B5EF4-FFF2-40B4-BE49-F238E27FC236}">
                <a16:creationId xmlns:a16="http://schemas.microsoft.com/office/drawing/2014/main" id="{50087401-0546-5DF0-8821-B3B4940201A8}"/>
              </a:ext>
            </a:extLst>
          </p:cNvPr>
          <p:cNvPicPr>
            <a:picLocks noChangeAspect="1"/>
          </p:cNvPicPr>
          <p:nvPr/>
        </p:nvPicPr>
        <p:blipFill rotWithShape="1">
          <a:blip r:embed="rId4"/>
          <a:srcRect t="34193" r="2750" b="41600"/>
          <a:stretch/>
        </p:blipFill>
        <p:spPr>
          <a:xfrm>
            <a:off x="-2" y="-27384"/>
            <a:ext cx="9144002" cy="1368152"/>
          </a:xfrm>
          <a:prstGeom prst="rect">
            <a:avLst/>
          </a:prstGeom>
        </p:spPr>
      </p:pic>
      <p:pic>
        <p:nvPicPr>
          <p:cNvPr id="2050" name="Picture 2" descr="Home - Pugliaforfamily.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645024"/>
            <a:ext cx="4628456" cy="347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sp>
        <p:nvSpPr>
          <p:cNvPr id="6" name="Segnaposto contenuto 5"/>
          <p:cNvSpPr>
            <a:spLocks noGrp="1"/>
          </p:cNvSpPr>
          <p:nvPr>
            <p:ph sz="quarter" idx="4"/>
          </p:nvPr>
        </p:nvSpPr>
        <p:spPr>
          <a:xfrm>
            <a:off x="137850" y="3081664"/>
            <a:ext cx="4313664" cy="3456384"/>
          </a:xfrm>
        </p:spPr>
        <p:txBody>
          <a:bodyPr/>
          <a:lstStyle/>
          <a:p>
            <a:pPr marL="0" indent="0" algn="ctr">
              <a:buNone/>
            </a:pPr>
            <a:r>
              <a:rPr lang="it-IT" sz="2200" b="1" dirty="0"/>
              <a:t>Moore (1997)</a:t>
            </a:r>
          </a:p>
          <a:p>
            <a:pPr marL="0" indent="0" algn="ctr">
              <a:buNone/>
            </a:pPr>
            <a:r>
              <a:rPr lang="it-IT" sz="2200" i="1" dirty="0"/>
              <a:t>Nelle strutture pubbliche i cittadini sono paragonabili  agli azionisti delle società quotate in borsa. E’ come se i cittadini avessero in mano  «azioni» della struttura pubblica stessa. Tale struttura è dunque chiamata a lavorare per produrre un </a:t>
            </a:r>
            <a:r>
              <a:rPr lang="it-IT" sz="2200" b="1" i="1" dirty="0">
                <a:solidFill>
                  <a:srgbClr val="FF0000"/>
                </a:solidFill>
              </a:rPr>
              <a:t>«utile» per i suoi azionisti</a:t>
            </a:r>
            <a:r>
              <a:rPr lang="it-IT" sz="2200" i="1" dirty="0">
                <a:solidFill>
                  <a:srgbClr val="FF0000"/>
                </a:solidFill>
              </a:rPr>
              <a:t>.</a:t>
            </a:r>
            <a:endParaRPr lang="it-IT" sz="2200" b="1" i="1" dirty="0">
              <a:solidFill>
                <a:srgbClr val="FF0000"/>
              </a:solidFill>
            </a:endParaRPr>
          </a:p>
        </p:txBody>
      </p:sp>
      <p:pic>
        <p:nvPicPr>
          <p:cNvPr id="4" name="Immagine 3">
            <a:extLst>
              <a:ext uri="{FF2B5EF4-FFF2-40B4-BE49-F238E27FC236}">
                <a16:creationId xmlns:a16="http://schemas.microsoft.com/office/drawing/2014/main" id="{ECB9B56C-8668-78A6-8871-3B4ED15B1E3D}"/>
              </a:ext>
            </a:extLst>
          </p:cNvPr>
          <p:cNvPicPr>
            <a:picLocks noChangeAspect="1"/>
          </p:cNvPicPr>
          <p:nvPr/>
        </p:nvPicPr>
        <p:blipFill rotWithShape="1">
          <a:blip r:embed="rId2"/>
          <a:srcRect t="34193" r="2750" b="41600"/>
          <a:stretch/>
        </p:blipFill>
        <p:spPr>
          <a:xfrm>
            <a:off x="-2" y="-27384"/>
            <a:ext cx="9144002" cy="1368152"/>
          </a:xfrm>
          <a:prstGeom prst="rect">
            <a:avLst/>
          </a:prstGeom>
        </p:spPr>
      </p:pic>
      <p:sp>
        <p:nvSpPr>
          <p:cNvPr id="9" name="Segnaposto contenuto 5"/>
          <p:cNvSpPr>
            <a:spLocks noGrp="1"/>
          </p:cNvSpPr>
          <p:nvPr>
            <p:ph sz="quarter" idx="4"/>
          </p:nvPr>
        </p:nvSpPr>
        <p:spPr>
          <a:xfrm>
            <a:off x="4479364" y="3573016"/>
            <a:ext cx="4572000" cy="2304256"/>
          </a:xfrm>
        </p:spPr>
        <p:txBody>
          <a:bodyPr/>
          <a:lstStyle/>
          <a:p>
            <a:pPr marL="0" indent="0" algn="ctr">
              <a:buNone/>
            </a:pPr>
            <a:r>
              <a:rPr lang="it-IT" sz="2000" b="1" dirty="0" smtClean="0"/>
              <a:t>Moore lo spiega attraverso il </a:t>
            </a:r>
            <a:r>
              <a:rPr lang="it-IT" sz="2000" b="1" dirty="0"/>
              <a:t>Triangolo del VP</a:t>
            </a:r>
          </a:p>
          <a:p>
            <a:pPr algn="ctr"/>
            <a:r>
              <a:rPr lang="it-IT" sz="2000" b="1" dirty="0">
                <a:solidFill>
                  <a:srgbClr val="00B050"/>
                </a:solidFill>
              </a:rPr>
              <a:t>Servizi efficaci</a:t>
            </a:r>
          </a:p>
          <a:p>
            <a:pPr algn="ctr"/>
            <a:r>
              <a:rPr lang="it-IT" sz="2000" b="1" dirty="0">
                <a:solidFill>
                  <a:srgbClr val="00B050"/>
                </a:solidFill>
              </a:rPr>
              <a:t>Outcome rilevanti per la società</a:t>
            </a:r>
          </a:p>
          <a:p>
            <a:pPr algn="ctr"/>
            <a:r>
              <a:rPr lang="it-IT" sz="2000" b="1" dirty="0">
                <a:solidFill>
                  <a:srgbClr val="00B050"/>
                </a:solidFill>
              </a:rPr>
              <a:t>Fiducia e legittimità nella pubblica </a:t>
            </a:r>
            <a:r>
              <a:rPr lang="it-IT" sz="2000" b="1" dirty="0" smtClean="0">
                <a:solidFill>
                  <a:srgbClr val="00B050"/>
                </a:solidFill>
              </a:rPr>
              <a:t>amministrazione</a:t>
            </a:r>
            <a:endParaRPr lang="it-IT" sz="2000" b="1" dirty="0">
              <a:solidFill>
                <a:srgbClr val="00B050"/>
              </a:solidFill>
            </a:endParaRPr>
          </a:p>
        </p:txBody>
      </p:sp>
      <p:sp>
        <p:nvSpPr>
          <p:cNvPr id="5" name="CasellaDiTesto 4">
            <a:extLst>
              <a:ext uri="{FF2B5EF4-FFF2-40B4-BE49-F238E27FC236}">
                <a16:creationId xmlns:a16="http://schemas.microsoft.com/office/drawing/2014/main" id="{4A4D4F8B-FC54-61A4-33E4-4DF94E5B8402}"/>
              </a:ext>
            </a:extLst>
          </p:cNvPr>
          <p:cNvSpPr txBox="1"/>
          <p:nvPr/>
        </p:nvSpPr>
        <p:spPr>
          <a:xfrm>
            <a:off x="4722832" y="1556792"/>
            <a:ext cx="4313664" cy="1200329"/>
          </a:xfrm>
          <a:prstGeom prst="rect">
            <a:avLst/>
          </a:prstGeom>
          <a:noFill/>
        </p:spPr>
        <p:txBody>
          <a:bodyPr wrap="square">
            <a:spAutoFit/>
          </a:bodyPr>
          <a:lstStyle/>
          <a:p>
            <a:pPr algn="ctr"/>
            <a:r>
              <a:rPr lang="it-IT" sz="2400" b="1" i="1" dirty="0">
                <a:solidFill>
                  <a:schemeClr val="tx2"/>
                </a:solidFill>
              </a:rPr>
              <a:t>Cosa vuol dire </a:t>
            </a:r>
            <a:r>
              <a:rPr lang="it-IT" sz="2400" b="1" i="1" dirty="0" smtClean="0">
                <a:solidFill>
                  <a:schemeClr val="tx2"/>
                </a:solidFill>
              </a:rPr>
              <a:t>creare un «utile</a:t>
            </a:r>
            <a:r>
              <a:rPr lang="it-IT" sz="2400" b="1" i="1" dirty="0">
                <a:solidFill>
                  <a:schemeClr val="tx2"/>
                </a:solidFill>
              </a:rPr>
              <a:t>» per i cittadini e per il tessuto produttivo?</a:t>
            </a:r>
            <a:endParaRPr lang="it-IT" sz="2400" dirty="0">
              <a:solidFill>
                <a:schemeClr val="tx2"/>
              </a:solidFill>
            </a:endParaRPr>
          </a:p>
        </p:txBody>
      </p:sp>
      <p:pic>
        <p:nvPicPr>
          <p:cNvPr id="7" name="Picture 6" descr="https://m.media-amazon.com/images/I/41j2w7jT9YL._SX327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8558" y="948791"/>
            <a:ext cx="1432248" cy="217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75" y="0"/>
            <a:ext cx="9324528" cy="990600"/>
          </a:xfrm>
        </p:spPr>
        <p:txBody>
          <a:bodyPr>
            <a:noAutofit/>
          </a:bodyPr>
          <a:lstStyle/>
          <a:p>
            <a:r>
              <a:rPr lang="it-IT" sz="2000" b="1" dirty="0"/>
              <a:t>La disciplina e i contenuti del Piano integrato per l’attività e l’organizzazione (PIAO)</a:t>
            </a:r>
            <a:endParaRPr lang="it-IT" sz="2000" dirty="0"/>
          </a:p>
        </p:txBody>
      </p:sp>
      <p:graphicFrame>
        <p:nvGraphicFramePr>
          <p:cNvPr id="7" name="Diagramma 6"/>
          <p:cNvGraphicFramePr/>
          <p:nvPr>
            <p:extLst>
              <p:ext uri="{D42A27DB-BD31-4B8C-83A1-F6EECF244321}">
                <p14:modId xmlns:p14="http://schemas.microsoft.com/office/powerpoint/2010/main" val="197496511"/>
              </p:ext>
            </p:extLst>
          </p:nvPr>
        </p:nvGraphicFramePr>
        <p:xfrm>
          <a:off x="4572000" y="476672"/>
          <a:ext cx="456741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egnaposto contenuto 3"/>
          <p:cNvSpPr>
            <a:spLocks noGrp="1"/>
          </p:cNvSpPr>
          <p:nvPr>
            <p:ph sz="half" idx="2"/>
          </p:nvPr>
        </p:nvSpPr>
        <p:spPr>
          <a:xfrm>
            <a:off x="28675" y="2276872"/>
            <a:ext cx="4368214" cy="3951288"/>
          </a:xfrm>
        </p:spPr>
        <p:txBody>
          <a:bodyPr/>
          <a:lstStyle/>
          <a:p>
            <a:r>
              <a:rPr lang="it-IT" sz="1400" b="1" dirty="0">
                <a:solidFill>
                  <a:schemeClr val="bg1">
                    <a:lumMod val="85000"/>
                  </a:schemeClr>
                </a:solidFill>
              </a:rPr>
              <a:t>DL80/2021 convertito dalla legge 6 agosto 2021, n. 113 Misure urgenti per il rafforzamento della capacità amministrativa delle pubbliche amministrazioni funzionale all’attuazione del Piano nazionale di ripresa e resilienza (PNRR) e per l’efficienza della giustizia”</a:t>
            </a:r>
          </a:p>
          <a:p>
            <a:r>
              <a:rPr lang="it-IT" sz="1400" b="1" dirty="0">
                <a:solidFill>
                  <a:schemeClr val="bg1">
                    <a:lumMod val="85000"/>
                  </a:schemeClr>
                </a:solidFill>
              </a:rPr>
              <a:t>DPR 81 del 24 giugno 2021 Regolamento recante individuazione degli adempimenti relativi ai Piani assorbiti dal Piano integrato di attività e organizzazione.</a:t>
            </a:r>
          </a:p>
          <a:p>
            <a:r>
              <a:rPr lang="it-IT" sz="1400" b="1" dirty="0">
                <a:solidFill>
                  <a:schemeClr val="bg1">
                    <a:lumMod val="85000"/>
                  </a:schemeClr>
                </a:solidFill>
              </a:rPr>
              <a:t>DM 132 del 30 giugno 2022 Regolamento recante definizione del contenuto del Piano integrato di attività e organizzazione (con allegato il Piano tipo e la guida alla compilazione).</a:t>
            </a:r>
          </a:p>
          <a:p>
            <a:r>
              <a:rPr lang="it-IT" sz="1400" b="1" dirty="0">
                <a:solidFill>
                  <a:schemeClr val="bg1">
                    <a:lumMod val="85000"/>
                  </a:schemeClr>
                </a:solidFill>
              </a:rPr>
              <a:t>Nota circolare DFP n.2 del 11 ottobre 2022 con indicazioni operative in materia di Piano integrato di attività e organizzazione (PIAO)</a:t>
            </a:r>
          </a:p>
          <a:p>
            <a:r>
              <a:rPr lang="it-IT" sz="1400" b="1" dirty="0">
                <a:solidFill>
                  <a:schemeClr val="bg1">
                    <a:lumMod val="85000"/>
                  </a:schemeClr>
                </a:solidFill>
              </a:rPr>
              <a:t>PNA 2022-2024</a:t>
            </a:r>
          </a:p>
          <a:p>
            <a:endParaRPr lang="it-IT" sz="1400" b="1" dirty="0"/>
          </a:p>
        </p:txBody>
      </p:sp>
    </p:spTree>
    <p:extLst>
      <p:ext uri="{BB962C8B-B14F-4D97-AF65-F5344CB8AC3E}">
        <p14:creationId xmlns:p14="http://schemas.microsoft.com/office/powerpoint/2010/main" val="334998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sp>
        <p:nvSpPr>
          <p:cNvPr id="6" name="Segnaposto contenuto 5"/>
          <p:cNvSpPr>
            <a:spLocks noGrp="1"/>
          </p:cNvSpPr>
          <p:nvPr>
            <p:ph sz="quarter" idx="4"/>
          </p:nvPr>
        </p:nvSpPr>
        <p:spPr>
          <a:xfrm>
            <a:off x="169492" y="1556792"/>
            <a:ext cx="4330500" cy="4896544"/>
          </a:xfrm>
        </p:spPr>
        <p:txBody>
          <a:bodyPr/>
          <a:lstStyle/>
          <a:p>
            <a:pPr marL="0" indent="0" algn="ctr">
              <a:buNone/>
            </a:pPr>
            <a:endParaRPr lang="it-IT" sz="1800" dirty="0"/>
          </a:p>
          <a:p>
            <a:pPr marL="0" indent="0" algn="ctr">
              <a:buNone/>
            </a:pPr>
            <a:r>
              <a:rPr lang="it-IT" b="1" dirty="0">
                <a:solidFill>
                  <a:schemeClr val="tx1">
                    <a:lumMod val="75000"/>
                    <a:lumOff val="25000"/>
                  </a:schemeClr>
                </a:solidFill>
              </a:rPr>
              <a:t>Bozeman (2019</a:t>
            </a:r>
            <a:r>
              <a:rPr lang="it-IT" b="1" dirty="0" smtClean="0">
                <a:solidFill>
                  <a:schemeClr val="tx1">
                    <a:lumMod val="75000"/>
                    <a:lumOff val="25000"/>
                  </a:schemeClr>
                </a:solidFill>
              </a:rPr>
              <a:t>)</a:t>
            </a:r>
          </a:p>
          <a:p>
            <a:pPr marL="0" indent="0" algn="ctr">
              <a:buNone/>
            </a:pPr>
            <a:r>
              <a:rPr lang="it-IT" b="1" dirty="0" smtClean="0">
                <a:solidFill>
                  <a:schemeClr val="tx1">
                    <a:lumMod val="75000"/>
                    <a:lumOff val="25000"/>
                  </a:schemeClr>
                </a:solidFill>
              </a:rPr>
              <a:t> </a:t>
            </a:r>
          </a:p>
          <a:p>
            <a:pPr marL="0" indent="0" algn="ctr">
              <a:buNone/>
            </a:pPr>
            <a:r>
              <a:rPr lang="it-IT" dirty="0" smtClean="0"/>
              <a:t>afferma </a:t>
            </a:r>
            <a:r>
              <a:rPr lang="it-IT" dirty="0"/>
              <a:t>che il VP è la risultante di una </a:t>
            </a:r>
            <a:r>
              <a:rPr lang="it-IT" b="1" dirty="0">
                <a:solidFill>
                  <a:srgbClr val="FF0000"/>
                </a:solidFill>
              </a:rPr>
              <a:t>combinazione tra mezzi, processi, risultati ed effetti</a:t>
            </a:r>
            <a:r>
              <a:rPr lang="it-IT" dirty="0"/>
              <a:t>. </a:t>
            </a:r>
          </a:p>
          <a:p>
            <a:pPr marL="0" indent="0" algn="ctr">
              <a:buNone/>
            </a:pPr>
            <a:r>
              <a:rPr lang="it-IT" dirty="0"/>
              <a:t>In tal senso, ammette che il valore creato sia potenzialmente misurabile</a:t>
            </a:r>
          </a:p>
          <a:p>
            <a:pPr marL="0" indent="0" algn="ctr">
              <a:buNone/>
            </a:pPr>
            <a:endParaRPr lang="it-IT" sz="1200" b="1" dirty="0"/>
          </a:p>
          <a:p>
            <a:pPr marL="0" indent="0" algn="ctr">
              <a:buNone/>
            </a:pPr>
            <a:endParaRPr lang="it-IT" sz="1200" b="1" dirty="0"/>
          </a:p>
          <a:p>
            <a:pPr marL="0" indent="0" algn="ctr">
              <a:buNone/>
            </a:pPr>
            <a:r>
              <a:rPr lang="it-IT" sz="1600" b="1" dirty="0"/>
              <a:t>(avvicina il concetto di VP a quello di performance organizzativa e istituzionale)</a:t>
            </a:r>
          </a:p>
        </p:txBody>
      </p:sp>
      <p:pic>
        <p:nvPicPr>
          <p:cNvPr id="4" name="Immagine 3">
            <a:extLst>
              <a:ext uri="{FF2B5EF4-FFF2-40B4-BE49-F238E27FC236}">
                <a16:creationId xmlns:a16="http://schemas.microsoft.com/office/drawing/2014/main" id="{01E4971C-06B4-42FD-3A85-23F947720F99}"/>
              </a:ext>
            </a:extLst>
          </p:cNvPr>
          <p:cNvPicPr>
            <a:picLocks noChangeAspect="1"/>
          </p:cNvPicPr>
          <p:nvPr/>
        </p:nvPicPr>
        <p:blipFill rotWithShape="1">
          <a:blip r:embed="rId2"/>
          <a:srcRect t="34193" r="2750" b="41600"/>
          <a:stretch/>
        </p:blipFill>
        <p:spPr>
          <a:xfrm>
            <a:off x="-2" y="-27384"/>
            <a:ext cx="9144002" cy="1368152"/>
          </a:xfrm>
          <a:prstGeom prst="rect">
            <a:avLst/>
          </a:prstGeom>
        </p:spPr>
      </p:pic>
      <p:sp>
        <p:nvSpPr>
          <p:cNvPr id="3" name="Segnaposto contenuto 2">
            <a:extLst>
              <a:ext uri="{FF2B5EF4-FFF2-40B4-BE49-F238E27FC236}">
                <a16:creationId xmlns:a16="http://schemas.microsoft.com/office/drawing/2014/main" id="{C893A1C4-3D8D-5FB2-FE02-09D29E1D4250}"/>
              </a:ext>
            </a:extLst>
          </p:cNvPr>
          <p:cNvSpPr>
            <a:spLocks noGrp="1"/>
          </p:cNvSpPr>
          <p:nvPr>
            <p:ph sz="quarter" idx="4"/>
          </p:nvPr>
        </p:nvSpPr>
        <p:spPr>
          <a:xfrm>
            <a:off x="4572000" y="1340768"/>
            <a:ext cx="4572000" cy="3951288"/>
          </a:xfrm>
        </p:spPr>
        <p:txBody>
          <a:bodyPr/>
          <a:lstStyle/>
          <a:p>
            <a:pPr marL="0" indent="0" algn="ctr">
              <a:spcBef>
                <a:spcPts val="0"/>
              </a:spcBef>
              <a:buNone/>
            </a:pPr>
            <a:r>
              <a:rPr lang="it-IT" b="1" dirty="0">
                <a:solidFill>
                  <a:schemeClr val="tx1">
                    <a:lumMod val="75000"/>
                    <a:lumOff val="25000"/>
                  </a:schemeClr>
                </a:solidFill>
              </a:rPr>
              <a:t>Timo </a:t>
            </a:r>
            <a:r>
              <a:rPr lang="it-IT" b="1" dirty="0" err="1">
                <a:solidFill>
                  <a:schemeClr val="tx1">
                    <a:lumMod val="75000"/>
                    <a:lumOff val="25000"/>
                  </a:schemeClr>
                </a:solidFill>
              </a:rPr>
              <a:t>Meynhardt</a:t>
            </a:r>
            <a:r>
              <a:rPr lang="it-IT" b="1" dirty="0">
                <a:solidFill>
                  <a:schemeClr val="tx1">
                    <a:lumMod val="75000"/>
                    <a:lumOff val="25000"/>
                  </a:schemeClr>
                </a:solidFill>
              </a:rPr>
              <a:t> (2009) </a:t>
            </a:r>
            <a:endParaRPr lang="it-IT" b="1" dirty="0" smtClean="0">
              <a:solidFill>
                <a:schemeClr val="tx1">
                  <a:lumMod val="75000"/>
                  <a:lumOff val="25000"/>
                </a:schemeClr>
              </a:solidFill>
            </a:endParaRPr>
          </a:p>
          <a:p>
            <a:pPr marL="0" indent="0" algn="ctr">
              <a:spcBef>
                <a:spcPts val="0"/>
              </a:spcBef>
              <a:buNone/>
            </a:pPr>
            <a:endParaRPr lang="it-IT" b="1" dirty="0">
              <a:solidFill>
                <a:schemeClr val="tx1">
                  <a:lumMod val="75000"/>
                  <a:lumOff val="25000"/>
                </a:schemeClr>
              </a:solidFill>
            </a:endParaRPr>
          </a:p>
          <a:p>
            <a:pPr marL="0" indent="0" algn="ctr">
              <a:spcBef>
                <a:spcPts val="0"/>
              </a:spcBef>
              <a:buNone/>
            </a:pPr>
            <a:r>
              <a:rPr lang="it-IT" dirty="0" smtClean="0"/>
              <a:t>sottolinea </a:t>
            </a:r>
            <a:r>
              <a:rPr lang="it-IT" dirty="0"/>
              <a:t>il </a:t>
            </a:r>
            <a:r>
              <a:rPr lang="it-IT" b="1" i="1" dirty="0"/>
              <a:t>carattere soggettivo del processo di valutazione</a:t>
            </a:r>
            <a:r>
              <a:rPr lang="it-IT" dirty="0"/>
              <a:t>, affermando che “Il valore pubblico riguarda i valori che caratterizzano la </a:t>
            </a:r>
            <a:r>
              <a:rPr lang="it-IT" b="1" dirty="0">
                <a:solidFill>
                  <a:srgbClr val="FF0000"/>
                </a:solidFill>
              </a:rPr>
              <a:t>relazione tra un individuo e la società</a:t>
            </a:r>
            <a:r>
              <a:rPr lang="it-IT" dirty="0">
                <a:solidFill>
                  <a:srgbClr val="FF0000"/>
                </a:solidFill>
              </a:rPr>
              <a:t>, </a:t>
            </a:r>
            <a:r>
              <a:rPr lang="it-IT" dirty="0"/>
              <a:t>definendo la qualità di questa relazione”, a partire dalle dimensioni:</a:t>
            </a:r>
          </a:p>
          <a:p>
            <a:pPr algn="ctr">
              <a:spcBef>
                <a:spcPts val="0"/>
              </a:spcBef>
            </a:pPr>
            <a:r>
              <a:rPr lang="it-IT" b="1" i="1" dirty="0" smtClean="0"/>
              <a:t>etico-morale</a:t>
            </a:r>
            <a:r>
              <a:rPr lang="it-IT" b="1" i="1" dirty="0"/>
              <a:t>, </a:t>
            </a:r>
          </a:p>
          <a:p>
            <a:pPr algn="ctr">
              <a:spcBef>
                <a:spcPts val="0"/>
              </a:spcBef>
            </a:pPr>
            <a:r>
              <a:rPr lang="it-IT" b="1" i="1" dirty="0"/>
              <a:t>socio-politica, </a:t>
            </a:r>
          </a:p>
          <a:p>
            <a:pPr algn="ctr">
              <a:spcBef>
                <a:spcPts val="0"/>
              </a:spcBef>
            </a:pPr>
            <a:r>
              <a:rPr lang="it-IT" b="1" i="1" dirty="0"/>
              <a:t>estetico-</a:t>
            </a:r>
            <a:r>
              <a:rPr lang="it-IT" b="1" i="1" dirty="0" err="1"/>
              <a:t>edonostica</a:t>
            </a:r>
            <a:r>
              <a:rPr lang="it-IT" b="1" i="1" dirty="0"/>
              <a:t> </a:t>
            </a:r>
          </a:p>
          <a:p>
            <a:pPr algn="ctr">
              <a:spcBef>
                <a:spcPts val="0"/>
              </a:spcBef>
            </a:pPr>
            <a:r>
              <a:rPr lang="it-IT" b="1" i="1" dirty="0"/>
              <a:t> strumentale-utilitaristica</a:t>
            </a:r>
          </a:p>
        </p:txBody>
      </p:sp>
    </p:spTree>
    <p:extLst>
      <p:ext uri="{BB962C8B-B14F-4D97-AF65-F5344CB8AC3E}">
        <p14:creationId xmlns:p14="http://schemas.microsoft.com/office/powerpoint/2010/main" val="365132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pic>
        <p:nvPicPr>
          <p:cNvPr id="5" name="Immagine 4">
            <a:extLst>
              <a:ext uri="{FF2B5EF4-FFF2-40B4-BE49-F238E27FC236}">
                <a16:creationId xmlns:a16="http://schemas.microsoft.com/office/drawing/2014/main" id="{C56815CE-4A70-8F3F-F042-F15BE23EB48D}"/>
              </a:ext>
            </a:extLst>
          </p:cNvPr>
          <p:cNvPicPr>
            <a:picLocks noChangeAspect="1"/>
          </p:cNvPicPr>
          <p:nvPr/>
        </p:nvPicPr>
        <p:blipFill rotWithShape="1">
          <a:blip r:embed="rId2"/>
          <a:srcRect t="34193" r="2750" b="41600"/>
          <a:stretch/>
        </p:blipFill>
        <p:spPr>
          <a:xfrm>
            <a:off x="-2" y="-27384"/>
            <a:ext cx="9144002" cy="1368152"/>
          </a:xfrm>
          <a:prstGeom prst="rect">
            <a:avLst/>
          </a:prstGeom>
        </p:spPr>
      </p:pic>
      <p:sp>
        <p:nvSpPr>
          <p:cNvPr id="9" name="Segnaposto contenuto 5"/>
          <p:cNvSpPr>
            <a:spLocks noGrp="1"/>
          </p:cNvSpPr>
          <p:nvPr>
            <p:ph sz="quarter" idx="4"/>
          </p:nvPr>
        </p:nvSpPr>
        <p:spPr>
          <a:xfrm>
            <a:off x="4563697" y="1457896"/>
            <a:ext cx="4563696" cy="3189312"/>
          </a:xfrm>
        </p:spPr>
        <p:txBody>
          <a:bodyPr/>
          <a:lstStyle/>
          <a:p>
            <a:pPr marL="0" indent="0" algn="ctr">
              <a:buNone/>
            </a:pPr>
            <a:r>
              <a:rPr lang="it-IT" b="1" dirty="0">
                <a:solidFill>
                  <a:srgbClr val="FF0000"/>
                </a:solidFill>
              </a:rPr>
              <a:t>In definitiva:</a:t>
            </a:r>
          </a:p>
          <a:p>
            <a:pPr marL="0" indent="0" algn="ctr">
              <a:buNone/>
            </a:pPr>
            <a:r>
              <a:rPr lang="it-IT" b="1" dirty="0"/>
              <a:t>Creare valore pubblico (per una PA) significa essenzialmente riuscire a migliorare la vita dei cittadini</a:t>
            </a:r>
          </a:p>
          <a:p>
            <a:pPr marL="0" indent="0" algn="ctr">
              <a:buNone/>
            </a:pPr>
            <a:r>
              <a:rPr lang="it-IT" b="1" dirty="0"/>
              <a:t>(anche includendoli nei processi decisionali)</a:t>
            </a:r>
            <a:endParaRPr lang="it-IT" sz="1200" b="1" dirty="0"/>
          </a:p>
        </p:txBody>
      </p:sp>
      <p:sp>
        <p:nvSpPr>
          <p:cNvPr id="4" name="CasellaDiTesto 3">
            <a:extLst>
              <a:ext uri="{FF2B5EF4-FFF2-40B4-BE49-F238E27FC236}">
                <a16:creationId xmlns:a16="http://schemas.microsoft.com/office/drawing/2014/main" id="{FED53423-713F-F16F-4D5F-DB00C5B7D18D}"/>
              </a:ext>
            </a:extLst>
          </p:cNvPr>
          <p:cNvSpPr txBox="1"/>
          <p:nvPr/>
        </p:nvSpPr>
        <p:spPr>
          <a:xfrm>
            <a:off x="4555393" y="4726483"/>
            <a:ext cx="4572000" cy="2123658"/>
          </a:xfrm>
          <a:prstGeom prst="rect">
            <a:avLst/>
          </a:prstGeom>
          <a:noFill/>
        </p:spPr>
        <p:txBody>
          <a:bodyPr wrap="square">
            <a:spAutoFit/>
          </a:bodyPr>
          <a:lstStyle/>
          <a:p>
            <a:pPr marL="0" indent="0" algn="ctr">
              <a:buNone/>
            </a:pPr>
            <a:r>
              <a:rPr lang="it-IT" sz="2400" b="1" dirty="0">
                <a:solidFill>
                  <a:srgbClr val="FF0000"/>
                </a:solidFill>
              </a:rPr>
              <a:t>CONTESTUALIZZARE IL VP</a:t>
            </a:r>
          </a:p>
          <a:p>
            <a:pPr marL="0" indent="0" algn="ctr">
              <a:buNone/>
            </a:pPr>
            <a:endParaRPr lang="it-IT" sz="1800" b="1" dirty="0"/>
          </a:p>
          <a:p>
            <a:pPr marL="0" indent="0" algn="ctr">
              <a:buNone/>
            </a:pPr>
            <a:r>
              <a:rPr lang="it-IT" sz="1800" b="1" dirty="0"/>
              <a:t>Il valore pubblico </a:t>
            </a:r>
            <a:r>
              <a:rPr lang="it-IT" sz="1800" dirty="0"/>
              <a:t>- per sua natura - non è fisso e immutabile, ma </a:t>
            </a:r>
            <a:r>
              <a:rPr lang="it-IT" sz="1800" b="1" dirty="0"/>
              <a:t>va inquadrato in un contesto</a:t>
            </a:r>
            <a:r>
              <a:rPr lang="it-IT" sz="1800" dirty="0"/>
              <a:t>, </a:t>
            </a:r>
            <a:r>
              <a:rPr lang="it-IT" sz="1800" b="1" dirty="0"/>
              <a:t>in un tempo </a:t>
            </a:r>
            <a:r>
              <a:rPr lang="it-IT" sz="1800" dirty="0"/>
              <a:t>e </a:t>
            </a:r>
            <a:r>
              <a:rPr lang="it-IT" sz="1800" b="1" dirty="0"/>
              <a:t>alla luce di </a:t>
            </a:r>
            <a:r>
              <a:rPr lang="it-IT" sz="1800" dirty="0"/>
              <a:t>una generale accettazione (o, comunque, </a:t>
            </a:r>
            <a:r>
              <a:rPr lang="it-IT" sz="1800" b="1" dirty="0"/>
              <a:t>di un’ampia legittimazione</a:t>
            </a:r>
            <a:r>
              <a:rPr lang="it-IT" sz="1800" dirty="0"/>
              <a:t>)</a:t>
            </a:r>
          </a:p>
        </p:txBody>
      </p:sp>
      <p:sp>
        <p:nvSpPr>
          <p:cNvPr id="8" name="Segnaposto contenuto 5"/>
          <p:cNvSpPr>
            <a:spLocks noGrp="1"/>
          </p:cNvSpPr>
          <p:nvPr>
            <p:ph sz="quarter" idx="4"/>
          </p:nvPr>
        </p:nvSpPr>
        <p:spPr>
          <a:xfrm>
            <a:off x="8303" y="2348880"/>
            <a:ext cx="4555394" cy="2016224"/>
          </a:xfrm>
        </p:spPr>
        <p:txBody>
          <a:bodyPr/>
          <a:lstStyle/>
          <a:p>
            <a:pPr marL="0" indent="0" algn="ctr">
              <a:buNone/>
            </a:pPr>
            <a:endParaRPr lang="it-IT" sz="1400" dirty="0"/>
          </a:p>
          <a:p>
            <a:pPr marL="0" indent="0" algn="ctr">
              <a:buNone/>
            </a:pPr>
            <a:r>
              <a:rPr lang="it-IT" sz="2800" b="1" dirty="0">
                <a:solidFill>
                  <a:srgbClr val="FF0000"/>
                </a:solidFill>
              </a:rPr>
              <a:t>un modo diverso </a:t>
            </a:r>
            <a:endParaRPr lang="it-IT" sz="2800" b="1" dirty="0" smtClean="0">
              <a:solidFill>
                <a:srgbClr val="FF0000"/>
              </a:solidFill>
            </a:endParaRPr>
          </a:p>
          <a:p>
            <a:pPr marL="0" indent="0" algn="ctr">
              <a:buNone/>
            </a:pPr>
            <a:r>
              <a:rPr lang="it-IT" sz="2800" b="1" dirty="0" smtClean="0">
                <a:solidFill>
                  <a:srgbClr val="FF0000"/>
                </a:solidFill>
              </a:rPr>
              <a:t>(</a:t>
            </a:r>
            <a:r>
              <a:rPr lang="it-IT" sz="2800" b="1" dirty="0">
                <a:solidFill>
                  <a:srgbClr val="FF0000"/>
                </a:solidFill>
              </a:rPr>
              <a:t>e nuovo) </a:t>
            </a:r>
            <a:endParaRPr lang="it-IT" sz="2800" b="1" dirty="0" smtClean="0">
              <a:solidFill>
                <a:srgbClr val="FF0000"/>
              </a:solidFill>
            </a:endParaRPr>
          </a:p>
          <a:p>
            <a:pPr marL="0" indent="0" algn="ctr">
              <a:buNone/>
            </a:pPr>
            <a:r>
              <a:rPr lang="it-IT" sz="2800" b="1" dirty="0" smtClean="0">
                <a:solidFill>
                  <a:srgbClr val="FF0000"/>
                </a:solidFill>
              </a:rPr>
              <a:t>di </a:t>
            </a:r>
            <a:r>
              <a:rPr lang="it-IT" sz="2800" b="1" dirty="0">
                <a:solidFill>
                  <a:srgbClr val="FF0000"/>
                </a:solidFill>
              </a:rPr>
              <a:t>ragionare e di </a:t>
            </a:r>
            <a:r>
              <a:rPr lang="it-IT" sz="2800" b="1" dirty="0" smtClean="0">
                <a:solidFill>
                  <a:srgbClr val="FF0000"/>
                </a:solidFill>
              </a:rPr>
              <a:t>agire</a:t>
            </a:r>
          </a:p>
          <a:p>
            <a:pPr marL="0" indent="0" algn="ctr">
              <a:buNone/>
            </a:pPr>
            <a:r>
              <a:rPr lang="it-IT" sz="2800" b="1" dirty="0" smtClean="0">
                <a:solidFill>
                  <a:srgbClr val="FF0000"/>
                </a:solidFill>
              </a:rPr>
              <a:t>(sia da parte della PA che dei cittadini)</a:t>
            </a:r>
            <a:r>
              <a:rPr lang="it-IT" sz="2800" b="1" dirty="0" smtClean="0">
                <a:solidFill>
                  <a:srgbClr val="FF0000"/>
                </a:solidFill>
              </a:rPr>
              <a:t> </a:t>
            </a:r>
            <a:endParaRPr lang="it-IT" sz="1800" b="1" dirty="0">
              <a:solidFill>
                <a:srgbClr val="FF0000"/>
              </a:solidFill>
            </a:endParaRPr>
          </a:p>
          <a:p>
            <a:endParaRPr lang="it-IT" sz="1800" dirty="0"/>
          </a:p>
          <a:p>
            <a:pPr marL="0" indent="0" algn="ctr">
              <a:buNone/>
            </a:pPr>
            <a:endParaRPr lang="it-IT" sz="1200" b="1" dirty="0"/>
          </a:p>
        </p:txBody>
      </p:sp>
    </p:spTree>
    <p:extLst>
      <p:ext uri="{BB962C8B-B14F-4D97-AF65-F5344CB8AC3E}">
        <p14:creationId xmlns:p14="http://schemas.microsoft.com/office/powerpoint/2010/main" val="4204462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sp>
        <p:nvSpPr>
          <p:cNvPr id="6" name="Segnaposto contenuto 5"/>
          <p:cNvSpPr>
            <a:spLocks noGrp="1"/>
          </p:cNvSpPr>
          <p:nvPr>
            <p:ph sz="quarter" idx="4"/>
          </p:nvPr>
        </p:nvSpPr>
        <p:spPr>
          <a:xfrm>
            <a:off x="-5463" y="3573016"/>
            <a:ext cx="4555394" cy="1008112"/>
          </a:xfrm>
        </p:spPr>
        <p:txBody>
          <a:bodyPr/>
          <a:lstStyle/>
          <a:p>
            <a:pPr marL="0" indent="0" algn="ctr">
              <a:buNone/>
            </a:pPr>
            <a:r>
              <a:rPr lang="it-IT" sz="2800" b="1" dirty="0">
                <a:solidFill>
                  <a:srgbClr val="FF0000"/>
                </a:solidFill>
              </a:rPr>
              <a:t>il valore pubblico è “valore per il pubblico</a:t>
            </a:r>
            <a:r>
              <a:rPr lang="it-IT" sz="2800" b="1" dirty="0" smtClean="0">
                <a:solidFill>
                  <a:srgbClr val="FF0000"/>
                </a:solidFill>
              </a:rPr>
              <a:t>”</a:t>
            </a:r>
            <a:endParaRPr lang="it-IT" sz="1400" dirty="0"/>
          </a:p>
          <a:p>
            <a:pPr marL="0" indent="0" algn="ctr">
              <a:buNone/>
            </a:pPr>
            <a:endParaRPr lang="it-IT" sz="1200" b="1" dirty="0"/>
          </a:p>
        </p:txBody>
      </p:sp>
      <p:pic>
        <p:nvPicPr>
          <p:cNvPr id="5" name="Immagine 4">
            <a:extLst>
              <a:ext uri="{FF2B5EF4-FFF2-40B4-BE49-F238E27FC236}">
                <a16:creationId xmlns:a16="http://schemas.microsoft.com/office/drawing/2014/main" id="{C56815CE-4A70-8F3F-F042-F15BE23EB48D}"/>
              </a:ext>
            </a:extLst>
          </p:cNvPr>
          <p:cNvPicPr>
            <a:picLocks noChangeAspect="1"/>
          </p:cNvPicPr>
          <p:nvPr/>
        </p:nvPicPr>
        <p:blipFill rotWithShape="1">
          <a:blip r:embed="rId2"/>
          <a:srcRect t="34193" r="2750" b="41600"/>
          <a:stretch/>
        </p:blipFill>
        <p:spPr>
          <a:xfrm>
            <a:off x="-2" y="-27384"/>
            <a:ext cx="9144002" cy="1368152"/>
          </a:xfrm>
          <a:prstGeom prst="rect">
            <a:avLst/>
          </a:prstGeom>
        </p:spPr>
      </p:pic>
      <p:sp>
        <p:nvSpPr>
          <p:cNvPr id="7" name="Rettangolo 6"/>
          <p:cNvSpPr/>
          <p:nvPr/>
        </p:nvSpPr>
        <p:spPr>
          <a:xfrm>
            <a:off x="4599573" y="2084784"/>
            <a:ext cx="4572000" cy="4708981"/>
          </a:xfrm>
          <a:prstGeom prst="rect">
            <a:avLst/>
          </a:prstGeom>
        </p:spPr>
        <p:txBody>
          <a:bodyPr>
            <a:spAutoFit/>
          </a:bodyPr>
          <a:lstStyle/>
          <a:p>
            <a:pPr marL="0" indent="0" algn="ctr">
              <a:buNone/>
            </a:pPr>
            <a:r>
              <a:rPr lang="it-IT" sz="2000" b="1" dirty="0">
                <a:solidFill>
                  <a:srgbClr val="FF0000"/>
                </a:solidFill>
              </a:rPr>
              <a:t>Ma cosa significa?</a:t>
            </a:r>
          </a:p>
          <a:p>
            <a:pPr marL="342900" indent="-342900">
              <a:buFont typeface="Arial" panose="020B0604020202020204" pitchFamily="34" charset="0"/>
              <a:buChar char="•"/>
            </a:pPr>
            <a:r>
              <a:rPr lang="it-IT" sz="2000" b="1" dirty="0"/>
              <a:t>Adeguare le decisioni </a:t>
            </a:r>
            <a:r>
              <a:rPr lang="it-IT" sz="2000" dirty="0"/>
              <a:t>sull’uso delle risorse comuni (anche a livello globale)</a:t>
            </a:r>
          </a:p>
          <a:p>
            <a:pPr marL="342900" indent="-342900">
              <a:buFont typeface="Arial" panose="020B0604020202020204" pitchFamily="34" charset="0"/>
              <a:buChar char="•"/>
            </a:pPr>
            <a:r>
              <a:rPr lang="it-IT" sz="2000" b="1" dirty="0"/>
              <a:t>Adeguare la capacità </a:t>
            </a:r>
            <a:r>
              <a:rPr lang="it-IT" sz="2000" b="1" dirty="0" smtClean="0"/>
              <a:t>amministrativa </a:t>
            </a:r>
            <a:r>
              <a:rPr lang="it-IT" sz="2000" dirty="0"/>
              <a:t>per poter </a:t>
            </a:r>
            <a:r>
              <a:rPr lang="it-IT" sz="2000" b="1" dirty="0"/>
              <a:t>far fronte ai problemi in modo dialogante, inclusivo e sostenibile.</a:t>
            </a:r>
            <a:endParaRPr lang="it-IT" sz="2000" dirty="0"/>
          </a:p>
          <a:p>
            <a:pPr marL="342900" indent="-342900">
              <a:buFont typeface="Arial" panose="020B0604020202020204" pitchFamily="34" charset="0"/>
              <a:buChar char="•"/>
            </a:pPr>
            <a:r>
              <a:rPr lang="it-IT" sz="2000" b="1" dirty="0"/>
              <a:t>Dare centralità alla programmazione </a:t>
            </a:r>
            <a:r>
              <a:rPr lang="it-IT" sz="2000" dirty="0"/>
              <a:t>sapendo che </a:t>
            </a:r>
            <a:r>
              <a:rPr lang="it-IT" sz="2000" b="1" dirty="0"/>
              <a:t>non si può più prescindere dalla partecipazione al processo decisionale da parte degli utenti e degli stakeholder</a:t>
            </a:r>
            <a:endParaRPr lang="it-IT" sz="2000" dirty="0"/>
          </a:p>
        </p:txBody>
      </p:sp>
    </p:spTree>
    <p:extLst>
      <p:ext uri="{BB962C8B-B14F-4D97-AF65-F5344CB8AC3E}">
        <p14:creationId xmlns:p14="http://schemas.microsoft.com/office/powerpoint/2010/main" val="13223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sp>
        <p:nvSpPr>
          <p:cNvPr id="3" name="Segnaposto testo 2"/>
          <p:cNvSpPr>
            <a:spLocks noGrp="1"/>
          </p:cNvSpPr>
          <p:nvPr>
            <p:ph type="body" idx="1"/>
          </p:nvPr>
        </p:nvSpPr>
        <p:spPr>
          <a:xfrm>
            <a:off x="-324544" y="1196752"/>
            <a:ext cx="5688632" cy="639762"/>
          </a:xfrm>
        </p:spPr>
        <p:txBody>
          <a:bodyPr>
            <a:normAutofit/>
          </a:bodyPr>
          <a:lstStyle/>
          <a:p>
            <a:r>
              <a:rPr lang="it-IT" b="1" dirty="0">
                <a:solidFill>
                  <a:schemeClr val="tx2">
                    <a:lumMod val="60000"/>
                    <a:lumOff val="40000"/>
                  </a:schemeClr>
                </a:solidFill>
              </a:rPr>
              <a:t>RIASSUMENDO,  IL VALORE PUBBLICO:</a:t>
            </a:r>
            <a:endParaRPr lang="it-IT" dirty="0"/>
          </a:p>
        </p:txBody>
      </p:sp>
      <p:sp>
        <p:nvSpPr>
          <p:cNvPr id="6" name="Segnaposto contenuto 5"/>
          <p:cNvSpPr>
            <a:spLocks noGrp="1"/>
          </p:cNvSpPr>
          <p:nvPr>
            <p:ph sz="quarter" idx="4"/>
          </p:nvPr>
        </p:nvSpPr>
        <p:spPr>
          <a:xfrm>
            <a:off x="4772640" y="1676400"/>
            <a:ext cx="3931920" cy="4713288"/>
          </a:xfrm>
        </p:spPr>
        <p:txBody>
          <a:bodyPr/>
          <a:lstStyle/>
          <a:p>
            <a:pPr marL="0" indent="0" algn="ctr">
              <a:buNone/>
            </a:pPr>
            <a:endParaRPr lang="it-IT" sz="1800" dirty="0"/>
          </a:p>
          <a:p>
            <a:pPr marL="0" indent="0" algn="ctr">
              <a:buNone/>
            </a:pPr>
            <a:r>
              <a:rPr lang="it-IT" sz="1800" dirty="0"/>
              <a:t>Questi principi si sono riversati nel dibattito «interno» che ha portato alla scelta di pensare al valore pubblico come «stella polare» per la programmazione dell’organizzazione e delle attività delle pubbliche amministrazioni</a:t>
            </a:r>
          </a:p>
          <a:p>
            <a:pPr marL="0" indent="0" algn="ctr">
              <a:buNone/>
            </a:pPr>
            <a:endParaRPr lang="it-IT" sz="1800" dirty="0"/>
          </a:p>
          <a:p>
            <a:pPr marL="0" indent="0" algn="ctr">
              <a:buNone/>
            </a:pPr>
            <a:r>
              <a:rPr lang="it-IT" sz="1800" dirty="0"/>
              <a:t>La</a:t>
            </a:r>
            <a:r>
              <a:rPr lang="it-IT" sz="1800" b="1" dirty="0"/>
              <a:t> logica programmatica del PIAO per la creazione di VP </a:t>
            </a:r>
            <a:r>
              <a:rPr lang="it-IT" sz="1800" dirty="0"/>
              <a:t>può essere sintetizzata con la formula: </a:t>
            </a:r>
          </a:p>
          <a:p>
            <a:pPr marL="0" indent="0" algn="ctr">
              <a:buNone/>
            </a:pPr>
            <a:endParaRPr lang="it-IT" sz="1800" b="1" i="1" dirty="0"/>
          </a:p>
          <a:p>
            <a:pPr marL="0" indent="0" algn="ctr">
              <a:buNone/>
            </a:pPr>
            <a:r>
              <a:rPr lang="it-IT" sz="1800" b="1" i="1" dirty="0">
                <a:solidFill>
                  <a:srgbClr val="FF0000"/>
                </a:solidFill>
              </a:rPr>
              <a:t>+SALUTE → -RISCHI → + PERFORMANCE → +VALORE PUBBLICO.</a:t>
            </a:r>
          </a:p>
          <a:p>
            <a:pPr marL="0" indent="0" algn="ctr">
              <a:buNone/>
            </a:pPr>
            <a:endParaRPr lang="it-IT" sz="1800" b="1" i="1" dirty="0"/>
          </a:p>
          <a:p>
            <a:pPr marL="0" indent="0" algn="ctr">
              <a:buNone/>
            </a:pPr>
            <a:endParaRPr lang="it-IT" sz="1800" b="1" i="1" dirty="0"/>
          </a:p>
        </p:txBody>
      </p:sp>
      <p:sp>
        <p:nvSpPr>
          <p:cNvPr id="11" name="Segnaposto contenuto 3"/>
          <p:cNvSpPr>
            <a:spLocks noGrp="1"/>
          </p:cNvSpPr>
          <p:nvPr>
            <p:ph sz="half" idx="2"/>
          </p:nvPr>
        </p:nvSpPr>
        <p:spPr>
          <a:xfrm>
            <a:off x="0" y="1700808"/>
            <a:ext cx="4572000" cy="5157192"/>
          </a:xfrm>
        </p:spPr>
        <p:txBody>
          <a:bodyPr/>
          <a:lstStyle/>
          <a:p>
            <a:pPr algn="ctr"/>
            <a:r>
              <a:rPr lang="it-IT" sz="2000" b="1" dirty="0"/>
              <a:t>è “valore per il pubblico”</a:t>
            </a:r>
          </a:p>
          <a:p>
            <a:pPr algn="ctr"/>
            <a:r>
              <a:rPr lang="it-IT" sz="2000" b="1" dirty="0"/>
              <a:t>non è fisso e immutabile, ma va continuamente contestualizzato </a:t>
            </a:r>
          </a:p>
          <a:p>
            <a:pPr algn="ctr"/>
            <a:r>
              <a:rPr lang="it-IT" sz="2000" b="1" dirty="0"/>
              <a:t>ha bisogno di una generale accettazione (o, comunque, di un’ampia legittimazione)</a:t>
            </a:r>
          </a:p>
          <a:p>
            <a:pPr algn="ctr"/>
            <a:r>
              <a:rPr lang="it-IT" sz="2000" b="1" dirty="0"/>
              <a:t>è la risultante di una combinazione tra mezzi, processi, risultati ed effetti ed è misurabile</a:t>
            </a:r>
          </a:p>
          <a:p>
            <a:pPr algn="ctr"/>
            <a:r>
              <a:rPr lang="it-IT" sz="2000" b="1" dirty="0"/>
              <a:t>riguarda la qualità della relazione tra un individuo e la società (e la PA)</a:t>
            </a:r>
          </a:p>
          <a:p>
            <a:pPr algn="ctr"/>
            <a:r>
              <a:rPr lang="it-IT" sz="2000" b="1" dirty="0"/>
              <a:t>si crea insieme ai cittadini, alle imprese, agli stakeholder (co-creazione di VP) </a:t>
            </a:r>
          </a:p>
          <a:p>
            <a:pPr marL="0" indent="0" algn="ctr">
              <a:buNone/>
            </a:pPr>
            <a:endParaRPr lang="it-IT" sz="2000" dirty="0"/>
          </a:p>
        </p:txBody>
      </p:sp>
      <p:pic>
        <p:nvPicPr>
          <p:cNvPr id="4" name="Immagine 3">
            <a:extLst>
              <a:ext uri="{FF2B5EF4-FFF2-40B4-BE49-F238E27FC236}">
                <a16:creationId xmlns:a16="http://schemas.microsoft.com/office/drawing/2014/main" id="{1D9F7680-1BD1-D363-6513-59D65E8EBCFB}"/>
              </a:ext>
            </a:extLst>
          </p:cNvPr>
          <p:cNvPicPr>
            <a:picLocks noChangeAspect="1"/>
          </p:cNvPicPr>
          <p:nvPr/>
        </p:nvPicPr>
        <p:blipFill rotWithShape="1">
          <a:blip r:embed="rId2"/>
          <a:srcRect t="34193" r="2750" b="41600"/>
          <a:stretch/>
        </p:blipFill>
        <p:spPr>
          <a:xfrm>
            <a:off x="-2" y="-27384"/>
            <a:ext cx="9144002" cy="1368152"/>
          </a:xfrm>
          <a:prstGeom prst="rect">
            <a:avLst/>
          </a:prstGeom>
        </p:spPr>
      </p:pic>
    </p:spTree>
    <p:extLst>
      <p:ext uri="{BB962C8B-B14F-4D97-AF65-F5344CB8AC3E}">
        <p14:creationId xmlns:p14="http://schemas.microsoft.com/office/powerpoint/2010/main" val="11413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000" b="1" dirty="0"/>
              <a:t>La disciplina e i contenuti del Piano integrato per l’attività e l’organizzazione (PIAO)</a:t>
            </a:r>
            <a:endParaRPr lang="it-IT" sz="2000" dirty="0"/>
          </a:p>
        </p:txBody>
      </p:sp>
      <p:pic>
        <p:nvPicPr>
          <p:cNvPr id="4" name="Immagine 3">
            <a:extLst>
              <a:ext uri="{FF2B5EF4-FFF2-40B4-BE49-F238E27FC236}">
                <a16:creationId xmlns:a16="http://schemas.microsoft.com/office/drawing/2014/main" id="{F01D598E-6941-82C4-056A-CF8A66E7AED0}"/>
              </a:ext>
            </a:extLst>
          </p:cNvPr>
          <p:cNvPicPr>
            <a:picLocks noChangeAspect="1"/>
          </p:cNvPicPr>
          <p:nvPr/>
        </p:nvPicPr>
        <p:blipFill rotWithShape="1">
          <a:blip r:embed="rId2"/>
          <a:srcRect t="34193" r="2750" b="41600"/>
          <a:stretch/>
        </p:blipFill>
        <p:spPr>
          <a:xfrm>
            <a:off x="-2" y="-27384"/>
            <a:ext cx="9144002" cy="1368152"/>
          </a:xfrm>
          <a:prstGeom prst="rect">
            <a:avLst/>
          </a:prstGeom>
        </p:spPr>
      </p:pic>
      <p:sp>
        <p:nvSpPr>
          <p:cNvPr id="8" name="Rettangolo 7"/>
          <p:cNvSpPr/>
          <p:nvPr/>
        </p:nvSpPr>
        <p:spPr>
          <a:xfrm>
            <a:off x="0" y="2582865"/>
            <a:ext cx="4572000" cy="3693319"/>
          </a:xfrm>
          <a:prstGeom prst="rect">
            <a:avLst/>
          </a:prstGeom>
        </p:spPr>
        <p:txBody>
          <a:bodyPr>
            <a:spAutoFit/>
          </a:bodyPr>
          <a:lstStyle/>
          <a:p>
            <a:pPr marL="0" indent="0" algn="ctr">
              <a:buNone/>
            </a:pPr>
            <a:r>
              <a:rPr lang="it-IT" b="1" i="1" dirty="0">
                <a:solidFill>
                  <a:srgbClr val="FF0000"/>
                </a:solidFill>
              </a:rPr>
              <a:t>+SALUTE</a:t>
            </a:r>
            <a:r>
              <a:rPr lang="it-IT" b="1" i="1" dirty="0"/>
              <a:t> </a:t>
            </a:r>
          </a:p>
          <a:p>
            <a:pPr marL="0" indent="0" algn="ctr">
              <a:buNone/>
            </a:pPr>
            <a:r>
              <a:rPr lang="it-IT" dirty="0"/>
              <a:t>Più salute significa un’organizzazione e una gestione delle risorse (umane, strumentali, finanziarie, ecc.) attenta ed inclusiva.</a:t>
            </a:r>
          </a:p>
          <a:p>
            <a:pPr marL="0" indent="0" algn="ctr">
              <a:buNone/>
            </a:pPr>
            <a:endParaRPr lang="it-IT" dirty="0"/>
          </a:p>
          <a:p>
            <a:pPr marL="0" indent="0" algn="ctr">
              <a:buNone/>
            </a:pPr>
            <a:r>
              <a:rPr lang="it-IT" b="1" dirty="0"/>
              <a:t>SI METTONO IN EVIDENZA LE CONDIZIONI ABILITANTI ALLA CREAZIONE DI VP</a:t>
            </a:r>
          </a:p>
          <a:p>
            <a:pPr marL="0" indent="0" algn="ctr">
              <a:buNone/>
            </a:pPr>
            <a:endParaRPr lang="it-IT" b="1" dirty="0"/>
          </a:p>
          <a:p>
            <a:pPr marL="0" indent="0" algn="ctr">
              <a:buNone/>
            </a:pPr>
            <a:r>
              <a:rPr lang="it-IT" b="1" dirty="0"/>
              <a:t>(le linee guida DFP sulla performance si soffermano spesso sullo stato di salute delle risorse)</a:t>
            </a:r>
          </a:p>
        </p:txBody>
      </p:sp>
      <p:sp>
        <p:nvSpPr>
          <p:cNvPr id="9" name="Rettangolo 8"/>
          <p:cNvSpPr/>
          <p:nvPr/>
        </p:nvSpPr>
        <p:spPr>
          <a:xfrm>
            <a:off x="4572000" y="1412776"/>
            <a:ext cx="4572000" cy="1754326"/>
          </a:xfrm>
          <a:prstGeom prst="rect">
            <a:avLst/>
          </a:prstGeom>
        </p:spPr>
        <p:txBody>
          <a:bodyPr>
            <a:spAutoFit/>
          </a:bodyPr>
          <a:lstStyle/>
          <a:p>
            <a:pPr marL="0" indent="0" algn="ctr">
              <a:buNone/>
            </a:pPr>
            <a:r>
              <a:rPr lang="it-IT" b="1" i="1" dirty="0">
                <a:solidFill>
                  <a:srgbClr val="FF0000"/>
                </a:solidFill>
              </a:rPr>
              <a:t>- RISCHI</a:t>
            </a:r>
            <a:r>
              <a:rPr lang="it-IT" b="1" i="1" dirty="0"/>
              <a:t> </a:t>
            </a:r>
          </a:p>
          <a:p>
            <a:pPr marL="0" indent="0" algn="ctr">
              <a:buNone/>
            </a:pPr>
            <a:r>
              <a:rPr lang="it-IT" i="1" dirty="0"/>
              <a:t>ES. Meno rischi corruttivi</a:t>
            </a:r>
          </a:p>
          <a:p>
            <a:pPr marL="0" indent="0" algn="ctr">
              <a:buNone/>
            </a:pPr>
            <a:r>
              <a:rPr lang="it-IT" b="1" i="1" dirty="0"/>
              <a:t>(anche se il </a:t>
            </a:r>
            <a:r>
              <a:rPr lang="it-IT" b="1" i="1" dirty="0" err="1"/>
              <a:t>risk</a:t>
            </a:r>
            <a:r>
              <a:rPr lang="it-IT" b="1" i="1" dirty="0"/>
              <a:t> management andrebbe esteso ad altri aspetti)</a:t>
            </a:r>
          </a:p>
          <a:p>
            <a:pPr marL="0" indent="0" algn="ctr">
              <a:buNone/>
            </a:pPr>
            <a:r>
              <a:rPr lang="it-IT" b="1" i="1" dirty="0"/>
              <a:t>A PROTEZIONE DEL VALORE PUBBLICO</a:t>
            </a:r>
          </a:p>
        </p:txBody>
      </p:sp>
      <p:sp>
        <p:nvSpPr>
          <p:cNvPr id="10" name="Rettangolo 9"/>
          <p:cNvSpPr/>
          <p:nvPr/>
        </p:nvSpPr>
        <p:spPr>
          <a:xfrm>
            <a:off x="4571999" y="3263642"/>
            <a:ext cx="4572000" cy="2031325"/>
          </a:xfrm>
          <a:prstGeom prst="rect">
            <a:avLst/>
          </a:prstGeom>
        </p:spPr>
        <p:txBody>
          <a:bodyPr>
            <a:spAutoFit/>
          </a:bodyPr>
          <a:lstStyle/>
          <a:p>
            <a:pPr marL="0" indent="0" algn="ctr">
              <a:buNone/>
            </a:pPr>
            <a:r>
              <a:rPr lang="it-IT" b="1" i="1" dirty="0">
                <a:solidFill>
                  <a:srgbClr val="FF0000"/>
                </a:solidFill>
              </a:rPr>
              <a:t>+ SALUTE → - RISCHI = +PERFORMANCE</a:t>
            </a:r>
          </a:p>
          <a:p>
            <a:pPr marL="0" indent="0" algn="ctr">
              <a:buNone/>
            </a:pPr>
            <a:r>
              <a:rPr lang="it-IT" b="1" i="1" dirty="0"/>
              <a:t>Una buona gestione e un buon livello di </a:t>
            </a:r>
            <a:r>
              <a:rPr lang="it-IT" b="1" i="1" dirty="0" err="1"/>
              <a:t>loyalty</a:t>
            </a:r>
            <a:r>
              <a:rPr lang="it-IT" b="1" i="1" dirty="0"/>
              <a:t> (lealtà) sono presupposti alla buona performance. Inoltre, creano fiducia nell’organizzazione (interna ed esterna)</a:t>
            </a:r>
          </a:p>
        </p:txBody>
      </p:sp>
      <p:sp>
        <p:nvSpPr>
          <p:cNvPr id="12" name="Rettangolo 11"/>
          <p:cNvSpPr/>
          <p:nvPr/>
        </p:nvSpPr>
        <p:spPr>
          <a:xfrm>
            <a:off x="4571999" y="5168188"/>
            <a:ext cx="4572000" cy="1477328"/>
          </a:xfrm>
          <a:prstGeom prst="rect">
            <a:avLst/>
          </a:prstGeom>
        </p:spPr>
        <p:txBody>
          <a:bodyPr>
            <a:spAutoFit/>
          </a:bodyPr>
          <a:lstStyle/>
          <a:p>
            <a:pPr marL="0" indent="0" algn="ctr">
              <a:buNone/>
            </a:pPr>
            <a:r>
              <a:rPr lang="it-IT" b="1" i="1" dirty="0">
                <a:solidFill>
                  <a:srgbClr val="FF0000"/>
                </a:solidFill>
              </a:rPr>
              <a:t>+SALUTE → -RISCHI → + PERFORMANCE → +VALORE PUBBLICO.</a:t>
            </a:r>
          </a:p>
          <a:p>
            <a:pPr marL="0" indent="0" algn="ctr">
              <a:buNone/>
            </a:pPr>
            <a:endParaRPr lang="it-IT" b="1" i="1" dirty="0">
              <a:solidFill>
                <a:srgbClr val="FF0000"/>
              </a:solidFill>
            </a:endParaRPr>
          </a:p>
          <a:p>
            <a:pPr marL="0" indent="0" algn="ctr">
              <a:buNone/>
            </a:pPr>
            <a:r>
              <a:rPr lang="it-IT" b="1" i="1" dirty="0">
                <a:solidFill>
                  <a:srgbClr val="FF0000"/>
                </a:solidFill>
              </a:rPr>
              <a:t>Rivediamo un attimo le sezioni del PIAO</a:t>
            </a:r>
          </a:p>
        </p:txBody>
      </p:sp>
    </p:spTree>
    <p:extLst>
      <p:ext uri="{BB962C8B-B14F-4D97-AF65-F5344CB8AC3E}">
        <p14:creationId xmlns:p14="http://schemas.microsoft.com/office/powerpoint/2010/main" val="1523124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clrChange>
              <a:clrFrom>
                <a:srgbClr val="FFFFFF"/>
              </a:clrFrom>
              <a:clrTo>
                <a:srgbClr val="FFFFFF">
                  <a:alpha val="0"/>
                </a:srgbClr>
              </a:clrTo>
            </a:clrChange>
          </a:blip>
          <a:stretch>
            <a:fillRect/>
          </a:stretch>
        </p:blipFill>
        <p:spPr>
          <a:xfrm>
            <a:off x="574200" y="908720"/>
            <a:ext cx="7995600" cy="6054530"/>
          </a:xfrm>
          <a:prstGeom prst="rect">
            <a:avLst/>
          </a:prstGeom>
        </p:spPr>
      </p:pic>
      <p:sp>
        <p:nvSpPr>
          <p:cNvPr id="5" name="Titolo 1">
            <a:extLst>
              <a:ext uri="{FF2B5EF4-FFF2-40B4-BE49-F238E27FC236}">
                <a16:creationId xmlns:a16="http://schemas.microsoft.com/office/drawing/2014/main" id="{FE37CF7F-FDFB-CD73-CC76-61775F414EA6}"/>
              </a:ext>
            </a:extLst>
          </p:cNvPr>
          <p:cNvSpPr txBox="1">
            <a:spLocks/>
          </p:cNvSpPr>
          <p:nvPr/>
        </p:nvSpPr>
        <p:spPr>
          <a:xfrm>
            <a:off x="755576" y="188640"/>
            <a:ext cx="8229600" cy="432048"/>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indent="0" algn="ctr">
              <a:buNone/>
            </a:pPr>
            <a:r>
              <a:rPr lang="it-IT" sz="2000" b="1" i="1" dirty="0">
                <a:solidFill>
                  <a:srgbClr val="FF0000"/>
                </a:solidFill>
              </a:rPr>
              <a:t>+SALUTE → -RISCHI → + PERFORMANCE → +VALORE PUBBLICO.</a:t>
            </a:r>
          </a:p>
        </p:txBody>
      </p:sp>
      <p:cxnSp>
        <p:nvCxnSpPr>
          <p:cNvPr id="7" name="Connettore diritto 6"/>
          <p:cNvCxnSpPr/>
          <p:nvPr/>
        </p:nvCxnSpPr>
        <p:spPr>
          <a:xfrm>
            <a:off x="972400" y="1392228"/>
            <a:ext cx="7488000" cy="0"/>
          </a:xfrm>
          <a:prstGeom prst="line">
            <a:avLst/>
          </a:prstGeom>
        </p:spPr>
        <p:style>
          <a:lnRef idx="1">
            <a:schemeClr val="dk1"/>
          </a:lnRef>
          <a:fillRef idx="0">
            <a:schemeClr val="dk1"/>
          </a:fillRef>
          <a:effectRef idx="0">
            <a:schemeClr val="dk1"/>
          </a:effectRef>
          <a:fontRef idx="minor">
            <a:schemeClr val="tx1"/>
          </a:fontRef>
        </p:style>
      </p:cxnSp>
      <p:cxnSp>
        <p:nvCxnSpPr>
          <p:cNvPr id="8" name="Connettore diritto 7"/>
          <p:cNvCxnSpPr/>
          <p:nvPr/>
        </p:nvCxnSpPr>
        <p:spPr>
          <a:xfrm>
            <a:off x="961236" y="1032188"/>
            <a:ext cx="7488000" cy="0"/>
          </a:xfrm>
          <a:prstGeom prst="line">
            <a:avLst/>
          </a:prstGeom>
        </p:spPr>
        <p:style>
          <a:lnRef idx="1">
            <a:schemeClr val="dk1"/>
          </a:lnRef>
          <a:fillRef idx="0">
            <a:schemeClr val="dk1"/>
          </a:fillRef>
          <a:effectRef idx="0">
            <a:schemeClr val="dk1"/>
          </a:effectRef>
          <a:fontRef idx="minor">
            <a:schemeClr val="tx1"/>
          </a:fontRef>
        </p:style>
      </p:cxnSp>
      <p:cxnSp>
        <p:nvCxnSpPr>
          <p:cNvPr id="9" name="Connettore diritto 8"/>
          <p:cNvCxnSpPr/>
          <p:nvPr/>
        </p:nvCxnSpPr>
        <p:spPr>
          <a:xfrm>
            <a:off x="972432" y="3305622"/>
            <a:ext cx="7488000" cy="0"/>
          </a:xfrm>
          <a:prstGeom prst="line">
            <a:avLst/>
          </a:prstGeom>
        </p:spPr>
        <p:style>
          <a:lnRef idx="1">
            <a:schemeClr val="dk1"/>
          </a:lnRef>
          <a:fillRef idx="0">
            <a:schemeClr val="dk1"/>
          </a:fillRef>
          <a:effectRef idx="0">
            <a:schemeClr val="dk1"/>
          </a:effectRef>
          <a:fontRef idx="minor">
            <a:schemeClr val="tx1"/>
          </a:fontRef>
        </p:style>
      </p:cxnSp>
      <p:cxnSp>
        <p:nvCxnSpPr>
          <p:cNvPr id="10" name="Connettore diritto 9"/>
          <p:cNvCxnSpPr/>
          <p:nvPr/>
        </p:nvCxnSpPr>
        <p:spPr>
          <a:xfrm rot="16200000">
            <a:off x="5750157" y="4112776"/>
            <a:ext cx="5400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6975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FE37CF7F-FDFB-CD73-CC76-61775F414EA6}"/>
              </a:ext>
            </a:extLst>
          </p:cNvPr>
          <p:cNvSpPr txBox="1">
            <a:spLocks/>
          </p:cNvSpPr>
          <p:nvPr/>
        </p:nvSpPr>
        <p:spPr>
          <a:xfrm>
            <a:off x="755576" y="188640"/>
            <a:ext cx="8229600" cy="432048"/>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indent="0" algn="ctr">
              <a:buNone/>
            </a:pPr>
            <a:r>
              <a:rPr lang="it-IT" sz="2000" b="1" i="1" dirty="0">
                <a:solidFill>
                  <a:srgbClr val="FF0000"/>
                </a:solidFill>
              </a:rPr>
              <a:t>+SALUTE → -RISCHI → + PERFORMANCE → +VALORE PUBBLICO.</a:t>
            </a:r>
          </a:p>
        </p:txBody>
      </p:sp>
      <p:pic>
        <p:nvPicPr>
          <p:cNvPr id="4" name="Immagine 3"/>
          <p:cNvPicPr>
            <a:picLocks noChangeAspect="1"/>
          </p:cNvPicPr>
          <p:nvPr/>
        </p:nvPicPr>
        <p:blipFill>
          <a:blip r:embed="rId3"/>
          <a:stretch>
            <a:fillRect/>
          </a:stretch>
        </p:blipFill>
        <p:spPr>
          <a:xfrm>
            <a:off x="573794" y="908720"/>
            <a:ext cx="7996412" cy="5445224"/>
          </a:xfrm>
          <a:prstGeom prst="rect">
            <a:avLst/>
          </a:prstGeom>
        </p:spPr>
      </p:pic>
      <p:cxnSp>
        <p:nvCxnSpPr>
          <p:cNvPr id="7" name="Connettore diritto 6"/>
          <p:cNvCxnSpPr/>
          <p:nvPr/>
        </p:nvCxnSpPr>
        <p:spPr>
          <a:xfrm>
            <a:off x="695034" y="6278408"/>
            <a:ext cx="7488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17158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9B2B9-A55A-1FD7-A49C-3514E1AEE69D}"/>
              </a:ext>
            </a:extLst>
          </p:cNvPr>
          <p:cNvSpPr txBox="1">
            <a:spLocks/>
          </p:cNvSpPr>
          <p:nvPr/>
        </p:nvSpPr>
        <p:spPr>
          <a:xfrm>
            <a:off x="457200" y="533400"/>
            <a:ext cx="8229600" cy="990600"/>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a:t>La disciplina e i contenuti del Piano integrato per l’attività e l’organizzazione (PIAO)</a:t>
            </a:r>
            <a:endParaRPr lang="it-IT" sz="2000" dirty="0"/>
          </a:p>
        </p:txBody>
      </p:sp>
      <p:pic>
        <p:nvPicPr>
          <p:cNvPr id="4" name="Immagine 3">
            <a:extLst>
              <a:ext uri="{FF2B5EF4-FFF2-40B4-BE49-F238E27FC236}">
                <a16:creationId xmlns:a16="http://schemas.microsoft.com/office/drawing/2014/main" id="{A92D399C-B83E-923A-C157-C57EE3B4BF03}"/>
              </a:ext>
            </a:extLst>
          </p:cNvPr>
          <p:cNvPicPr>
            <a:picLocks noChangeAspect="1"/>
          </p:cNvPicPr>
          <p:nvPr/>
        </p:nvPicPr>
        <p:blipFill rotWithShape="1">
          <a:blip r:embed="rId3"/>
          <a:srcRect t="34193" r="2750" b="41600"/>
          <a:stretch/>
        </p:blipFill>
        <p:spPr>
          <a:xfrm>
            <a:off x="-2" y="-27384"/>
            <a:ext cx="9144002" cy="1368152"/>
          </a:xfrm>
          <a:prstGeom prst="rect">
            <a:avLst/>
          </a:prstGeom>
        </p:spPr>
      </p:pic>
      <p:sp>
        <p:nvSpPr>
          <p:cNvPr id="5" name="CasellaDiTesto 4">
            <a:extLst>
              <a:ext uri="{FF2B5EF4-FFF2-40B4-BE49-F238E27FC236}">
                <a16:creationId xmlns:a16="http://schemas.microsoft.com/office/drawing/2014/main" id="{4A553EBA-0AFA-92C4-C556-E7E158B1CE5C}"/>
              </a:ext>
            </a:extLst>
          </p:cNvPr>
          <p:cNvSpPr txBox="1"/>
          <p:nvPr/>
        </p:nvSpPr>
        <p:spPr>
          <a:xfrm>
            <a:off x="-36512" y="1528911"/>
            <a:ext cx="9144000" cy="4955203"/>
          </a:xfrm>
          <a:prstGeom prst="rect">
            <a:avLst/>
          </a:prstGeom>
          <a:noFill/>
        </p:spPr>
        <p:txBody>
          <a:bodyPr wrap="square">
            <a:spAutoFit/>
          </a:bodyPr>
          <a:lstStyle/>
          <a:p>
            <a:pPr algn="ctr"/>
            <a:r>
              <a:rPr lang="it-IT" b="1" i="1" dirty="0" smtClean="0">
                <a:solidFill>
                  <a:srgbClr val="333333"/>
                </a:solidFill>
                <a:latin typeface="Helvetica" panose="020B0604020202020204" pitchFamily="34" charset="0"/>
                <a:cs typeface="Helvetica" panose="020B0604020202020204" pitchFamily="34" charset="0"/>
              </a:rPr>
              <a:t>Due </a:t>
            </a:r>
            <a:r>
              <a:rPr lang="it-IT" b="1" i="1" dirty="0">
                <a:solidFill>
                  <a:srgbClr val="333333"/>
                </a:solidFill>
                <a:latin typeface="Helvetica" panose="020B0604020202020204" pitchFamily="34" charset="0"/>
                <a:cs typeface="Helvetica" panose="020B0604020202020204" pitchFamily="34" charset="0"/>
              </a:rPr>
              <a:t>comuni «simili»</a:t>
            </a:r>
          </a:p>
          <a:p>
            <a:pPr algn="ctr"/>
            <a:r>
              <a:rPr lang="it-IT" b="1" i="1" dirty="0" smtClean="0">
                <a:solidFill>
                  <a:srgbClr val="333333"/>
                </a:solidFill>
                <a:latin typeface="Helvetica" panose="020B0604020202020204" pitchFamily="34" charset="0"/>
                <a:cs typeface="Helvetica" panose="020B0604020202020204" pitchFamily="34" charset="0"/>
              </a:rPr>
              <a:t>Uno </a:t>
            </a:r>
            <a:r>
              <a:rPr lang="it-IT" b="1" i="1" dirty="0">
                <a:solidFill>
                  <a:srgbClr val="333333"/>
                </a:solidFill>
                <a:latin typeface="Helvetica" panose="020B0604020202020204" pitchFamily="34" charset="0"/>
                <a:cs typeface="Helvetica" panose="020B0604020202020204" pitchFamily="34" charset="0"/>
              </a:rPr>
              <a:t>con il bilancio florido ma con pochi agenti di polizia municipale</a:t>
            </a:r>
            <a:r>
              <a:rPr lang="it-IT" b="1" i="1" dirty="0" smtClean="0">
                <a:solidFill>
                  <a:srgbClr val="333333"/>
                </a:solidFill>
                <a:latin typeface="Helvetica" panose="020B0604020202020204" pitchFamily="34" charset="0"/>
                <a:cs typeface="Helvetica" panose="020B0604020202020204" pitchFamily="34" charset="0"/>
              </a:rPr>
              <a:t>.</a:t>
            </a:r>
          </a:p>
          <a:p>
            <a:pPr algn="ctr"/>
            <a:r>
              <a:rPr lang="it-IT" b="1" i="1" dirty="0" smtClean="0">
                <a:solidFill>
                  <a:srgbClr val="333333"/>
                </a:solidFill>
                <a:latin typeface="Helvetica" panose="020B0604020202020204" pitchFamily="34" charset="0"/>
                <a:cs typeface="Helvetica" panose="020B0604020202020204" pitchFamily="34" charset="0"/>
              </a:rPr>
              <a:t> </a:t>
            </a:r>
            <a:r>
              <a:rPr lang="it-IT" b="1" i="1" dirty="0">
                <a:solidFill>
                  <a:srgbClr val="333333"/>
                </a:solidFill>
                <a:latin typeface="Helvetica" panose="020B0604020202020204" pitchFamily="34" charset="0"/>
                <a:cs typeface="Helvetica" panose="020B0604020202020204" pitchFamily="34" charset="0"/>
              </a:rPr>
              <a:t>L’altro con il bilancio dissestato ma con un corpo di polizia municipale numeroso ed efficiente.</a:t>
            </a:r>
          </a:p>
          <a:p>
            <a:pPr algn="ctr"/>
            <a:endParaRPr lang="it-IT" b="1" i="1" dirty="0" smtClean="0">
              <a:solidFill>
                <a:srgbClr val="333333"/>
              </a:solidFill>
              <a:latin typeface="Helvetica" panose="020B0604020202020204" pitchFamily="34" charset="0"/>
              <a:cs typeface="Helvetica" panose="020B0604020202020204" pitchFamily="34" charset="0"/>
            </a:endParaRPr>
          </a:p>
          <a:p>
            <a:pPr algn="ctr"/>
            <a:r>
              <a:rPr lang="it-IT" b="1" i="1" dirty="0" smtClean="0">
                <a:solidFill>
                  <a:srgbClr val="333333"/>
                </a:solidFill>
                <a:latin typeface="Helvetica" panose="020B0604020202020204" pitchFamily="34" charset="0"/>
                <a:cs typeface="Helvetica" panose="020B0604020202020204" pitchFamily="34" charset="0"/>
              </a:rPr>
              <a:t>Il </a:t>
            </a:r>
            <a:r>
              <a:rPr lang="it-IT" b="1" i="1" dirty="0">
                <a:solidFill>
                  <a:srgbClr val="333333"/>
                </a:solidFill>
                <a:latin typeface="Helvetica" panose="020B0604020202020204" pitchFamily="34" charset="0"/>
                <a:cs typeface="Helvetica" panose="020B0604020202020204" pitchFamily="34" charset="0"/>
              </a:rPr>
              <a:t>primo potrà creare VP (benessere sociale dovuto alla maggior percezione della sicurezza stradale) con investimenti finanziari su tecnologie e messa in sicurezza delle </a:t>
            </a:r>
            <a:r>
              <a:rPr lang="it-IT" b="1" i="1" dirty="0" smtClean="0">
                <a:solidFill>
                  <a:srgbClr val="333333"/>
                </a:solidFill>
                <a:latin typeface="Helvetica" panose="020B0604020202020204" pitchFamily="34" charset="0"/>
                <a:cs typeface="Helvetica" panose="020B0604020202020204" pitchFamily="34" charset="0"/>
              </a:rPr>
              <a:t>infrastrutture </a:t>
            </a:r>
            <a:r>
              <a:rPr lang="it-IT" b="1" i="1" dirty="0">
                <a:solidFill>
                  <a:srgbClr val="333333"/>
                </a:solidFill>
                <a:latin typeface="Helvetica" panose="020B0604020202020204" pitchFamily="34" charset="0"/>
                <a:cs typeface="Helvetica" panose="020B0604020202020204" pitchFamily="34" charset="0"/>
              </a:rPr>
              <a:t>viarie,</a:t>
            </a:r>
          </a:p>
          <a:p>
            <a:pPr algn="ctr"/>
            <a:r>
              <a:rPr lang="it-IT" b="1" i="1" dirty="0">
                <a:solidFill>
                  <a:srgbClr val="333333"/>
                </a:solidFill>
                <a:latin typeface="Helvetica" panose="020B0604020202020204" pitchFamily="34" charset="0"/>
                <a:cs typeface="Helvetica" panose="020B0604020202020204" pitchFamily="34" charset="0"/>
              </a:rPr>
              <a:t> </a:t>
            </a:r>
          </a:p>
          <a:p>
            <a:pPr algn="ctr"/>
            <a:r>
              <a:rPr lang="it-IT" b="1" i="1" dirty="0">
                <a:solidFill>
                  <a:srgbClr val="333333"/>
                </a:solidFill>
                <a:latin typeface="Helvetica" panose="020B0604020202020204" pitchFamily="34" charset="0"/>
                <a:cs typeface="Helvetica" panose="020B0604020202020204" pitchFamily="34" charset="0"/>
              </a:rPr>
              <a:t>il secondo attraverso controlli capillari sul territorio e presidi fissi e costanti da parte dei vigili.</a:t>
            </a:r>
          </a:p>
          <a:p>
            <a:pPr marL="285750" indent="-285750">
              <a:buFont typeface="Arial" panose="020B0604020202020204" pitchFamily="34" charset="0"/>
              <a:buChar char="•"/>
            </a:pPr>
            <a:endParaRPr lang="it-IT" b="1" i="1" dirty="0">
              <a:solidFill>
                <a:srgbClr val="333333"/>
              </a:solidFill>
              <a:latin typeface="Helvetica" panose="020B0604020202020204" pitchFamily="34" charset="0"/>
              <a:cs typeface="Helvetica" panose="020B0604020202020204" pitchFamily="34" charset="0"/>
            </a:endParaRPr>
          </a:p>
          <a:p>
            <a:pPr algn="ctr"/>
            <a:endParaRPr lang="it-IT" sz="2000" b="1" dirty="0" smtClean="0">
              <a:solidFill>
                <a:srgbClr val="FF0000"/>
              </a:solidFill>
              <a:latin typeface="Helvetica" panose="020B0604020202020204" pitchFamily="34" charset="0"/>
              <a:cs typeface="Helvetica" panose="020B0604020202020204" pitchFamily="34" charset="0"/>
            </a:endParaRPr>
          </a:p>
          <a:p>
            <a:pPr algn="ctr"/>
            <a:r>
              <a:rPr lang="it-IT" sz="2000" b="1" dirty="0" smtClean="0">
                <a:solidFill>
                  <a:srgbClr val="FF0000"/>
                </a:solidFill>
                <a:latin typeface="Helvetica" panose="020B0604020202020204" pitchFamily="34" charset="0"/>
                <a:cs typeface="Helvetica" panose="020B0604020202020204" pitchFamily="34" charset="0"/>
              </a:rPr>
              <a:t>LA </a:t>
            </a:r>
            <a:r>
              <a:rPr lang="it-IT" sz="2000" b="1" dirty="0">
                <a:solidFill>
                  <a:srgbClr val="FF0000"/>
                </a:solidFill>
                <a:latin typeface="Helvetica" panose="020B0604020202020204" pitchFamily="34" charset="0"/>
                <a:cs typeface="Helvetica" panose="020B0604020202020204" pitchFamily="34" charset="0"/>
              </a:rPr>
              <a:t>CURA DELLO STATO DI SALUTE DELLE RISORSE E’ DETERMINANTE MA LE SCELTE POSSONO ESSERE DIFFERENTI E POSSONO TENERE CONTO DI CARATTERISTICHE SPECIFICHE E DEL CONTESTO INTERNO ED ESTERNO </a:t>
            </a:r>
            <a:endParaRPr lang="it-IT" sz="20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75011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9B2B9-A55A-1FD7-A49C-3514E1AEE69D}"/>
              </a:ext>
            </a:extLst>
          </p:cNvPr>
          <p:cNvSpPr txBox="1">
            <a:spLocks/>
          </p:cNvSpPr>
          <p:nvPr/>
        </p:nvSpPr>
        <p:spPr>
          <a:xfrm>
            <a:off x="457200" y="533400"/>
            <a:ext cx="8229600" cy="990600"/>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a:t>La disciplina e i contenuti del Piano integrato per l’attività e l’organizzazione (PIAO)</a:t>
            </a:r>
            <a:endParaRPr lang="it-IT" sz="2000" dirty="0"/>
          </a:p>
        </p:txBody>
      </p:sp>
      <p:pic>
        <p:nvPicPr>
          <p:cNvPr id="4" name="Immagine 3">
            <a:extLst>
              <a:ext uri="{FF2B5EF4-FFF2-40B4-BE49-F238E27FC236}">
                <a16:creationId xmlns:a16="http://schemas.microsoft.com/office/drawing/2014/main" id="{A92D399C-B83E-923A-C157-C57EE3B4BF03}"/>
              </a:ext>
            </a:extLst>
          </p:cNvPr>
          <p:cNvPicPr>
            <a:picLocks noChangeAspect="1"/>
          </p:cNvPicPr>
          <p:nvPr/>
        </p:nvPicPr>
        <p:blipFill rotWithShape="1">
          <a:blip r:embed="rId3"/>
          <a:srcRect t="34193" r="2750" b="41600"/>
          <a:stretch/>
        </p:blipFill>
        <p:spPr>
          <a:xfrm>
            <a:off x="-2" y="-27384"/>
            <a:ext cx="9144002" cy="1368152"/>
          </a:xfrm>
          <a:prstGeom prst="rect">
            <a:avLst/>
          </a:prstGeom>
        </p:spPr>
      </p:pic>
      <p:sp>
        <p:nvSpPr>
          <p:cNvPr id="5" name="CasellaDiTesto 4">
            <a:extLst>
              <a:ext uri="{FF2B5EF4-FFF2-40B4-BE49-F238E27FC236}">
                <a16:creationId xmlns:a16="http://schemas.microsoft.com/office/drawing/2014/main" id="{4A553EBA-0AFA-92C4-C556-E7E158B1CE5C}"/>
              </a:ext>
            </a:extLst>
          </p:cNvPr>
          <p:cNvSpPr txBox="1"/>
          <p:nvPr/>
        </p:nvSpPr>
        <p:spPr>
          <a:xfrm>
            <a:off x="0" y="2084784"/>
            <a:ext cx="9144000" cy="3970318"/>
          </a:xfrm>
          <a:prstGeom prst="rect">
            <a:avLst/>
          </a:prstGeom>
          <a:noFill/>
        </p:spPr>
        <p:txBody>
          <a:bodyPr wrap="square">
            <a:spAutoFit/>
          </a:bodyPr>
          <a:lstStyle/>
          <a:p>
            <a:pPr algn="ctr"/>
            <a:r>
              <a:rPr lang="it-IT" sz="2800" b="1" i="1" dirty="0" smtClean="0">
                <a:solidFill>
                  <a:srgbClr val="333333"/>
                </a:solidFill>
                <a:latin typeface="Helvetica" panose="020B0604020202020204" pitchFamily="34" charset="0"/>
                <a:cs typeface="Helvetica" panose="020B0604020202020204" pitchFamily="34" charset="0"/>
              </a:rPr>
              <a:t>I </a:t>
            </a:r>
            <a:r>
              <a:rPr lang="it-IT" sz="2800" b="1" i="1" dirty="0">
                <a:solidFill>
                  <a:srgbClr val="333333"/>
                </a:solidFill>
                <a:latin typeface="Helvetica" panose="020B0604020202020204" pitchFamily="34" charset="0"/>
                <a:cs typeface="Helvetica" panose="020B0604020202020204" pitchFamily="34" charset="0"/>
              </a:rPr>
              <a:t>principi del Valore Pubblico erano già tutti presenti nella regolazione sulla </a:t>
            </a:r>
            <a:r>
              <a:rPr lang="it-IT" sz="2800" b="1" i="1" dirty="0" smtClean="0">
                <a:solidFill>
                  <a:srgbClr val="333333"/>
                </a:solidFill>
                <a:latin typeface="Helvetica" panose="020B0604020202020204" pitchFamily="34" charset="0"/>
                <a:cs typeface="Helvetica" panose="020B0604020202020204" pitchFamily="34" charset="0"/>
              </a:rPr>
              <a:t>performance, ma erano marginali.</a:t>
            </a:r>
            <a:endParaRPr lang="it-IT" sz="2800" b="1" i="1" dirty="0">
              <a:solidFill>
                <a:srgbClr val="333333"/>
              </a:solidFill>
              <a:latin typeface="Helvetica" panose="020B0604020202020204" pitchFamily="34" charset="0"/>
              <a:cs typeface="Helvetica" panose="020B0604020202020204" pitchFamily="34" charset="0"/>
            </a:endParaRPr>
          </a:p>
          <a:p>
            <a:pPr algn="ctr"/>
            <a:endParaRPr lang="it-IT" sz="2800" b="1" i="1" dirty="0">
              <a:solidFill>
                <a:srgbClr val="333333"/>
              </a:solidFill>
              <a:latin typeface="Helvetica" panose="020B0604020202020204" pitchFamily="34" charset="0"/>
              <a:cs typeface="Helvetica" panose="020B0604020202020204" pitchFamily="34" charset="0"/>
            </a:endParaRPr>
          </a:p>
          <a:p>
            <a:pPr algn="ctr"/>
            <a:r>
              <a:rPr lang="it-IT" sz="2800" b="1" i="1" dirty="0" smtClean="0">
                <a:solidFill>
                  <a:srgbClr val="333333"/>
                </a:solidFill>
                <a:latin typeface="Helvetica" panose="020B0604020202020204" pitchFamily="34" charset="0"/>
                <a:cs typeface="Helvetica" panose="020B0604020202020204" pitchFamily="34" charset="0"/>
              </a:rPr>
              <a:t>Il </a:t>
            </a:r>
            <a:r>
              <a:rPr lang="it-IT" sz="2800" b="1" i="1" dirty="0">
                <a:solidFill>
                  <a:srgbClr val="333333"/>
                </a:solidFill>
                <a:latin typeface="Helvetica" panose="020B0604020202020204" pitchFamily="34" charset="0"/>
                <a:cs typeface="Helvetica" panose="020B0604020202020204" pitchFamily="34" charset="0"/>
              </a:rPr>
              <a:t>Dl 80/2021 li ha </a:t>
            </a:r>
            <a:r>
              <a:rPr lang="it-IT" sz="2800" b="1" i="1" dirty="0" smtClean="0">
                <a:solidFill>
                  <a:srgbClr val="333333"/>
                </a:solidFill>
                <a:latin typeface="Helvetica" panose="020B0604020202020204" pitchFamily="34" charset="0"/>
                <a:cs typeface="Helvetica" panose="020B0604020202020204" pitchFamily="34" charset="0"/>
              </a:rPr>
              <a:t>messi al centro, proposti </a:t>
            </a:r>
            <a:r>
              <a:rPr lang="it-IT" sz="2800" b="1" i="1" dirty="0">
                <a:solidFill>
                  <a:srgbClr val="333333"/>
                </a:solidFill>
                <a:latin typeface="Helvetica" panose="020B0604020202020204" pitchFamily="34" charset="0"/>
                <a:cs typeface="Helvetica" panose="020B0604020202020204" pitchFamily="34" charset="0"/>
              </a:rPr>
              <a:t>su scala nazionale e in termini di legge perché, </a:t>
            </a:r>
            <a:endParaRPr lang="it-IT" sz="2800" b="1" i="1" dirty="0" smtClean="0">
              <a:solidFill>
                <a:srgbClr val="333333"/>
              </a:solidFill>
              <a:latin typeface="Helvetica" panose="020B0604020202020204" pitchFamily="34" charset="0"/>
              <a:cs typeface="Helvetica" panose="020B0604020202020204" pitchFamily="34" charset="0"/>
            </a:endParaRPr>
          </a:p>
          <a:p>
            <a:pPr algn="ctr"/>
            <a:endParaRPr lang="it-IT" sz="2800" b="1" i="1" dirty="0">
              <a:solidFill>
                <a:srgbClr val="333333"/>
              </a:solidFill>
              <a:latin typeface="Helvetica" panose="020B0604020202020204" pitchFamily="34" charset="0"/>
              <a:cs typeface="Helvetica" panose="020B0604020202020204" pitchFamily="34" charset="0"/>
            </a:endParaRPr>
          </a:p>
          <a:p>
            <a:pPr algn="ctr"/>
            <a:r>
              <a:rPr lang="it-IT" sz="2800" b="1" i="1" dirty="0" smtClean="0">
                <a:solidFill>
                  <a:srgbClr val="333333"/>
                </a:solidFill>
                <a:latin typeface="Helvetica" panose="020B0604020202020204" pitchFamily="34" charset="0"/>
                <a:cs typeface="Helvetica" panose="020B0604020202020204" pitchFamily="34" charset="0"/>
              </a:rPr>
              <a:t>Anche perché era </a:t>
            </a:r>
            <a:r>
              <a:rPr lang="it-IT" sz="2800" b="1" i="1" dirty="0">
                <a:solidFill>
                  <a:srgbClr val="333333"/>
                </a:solidFill>
                <a:latin typeface="Helvetica" panose="020B0604020202020204" pitchFamily="34" charset="0"/>
                <a:cs typeface="Helvetica" panose="020B0604020202020204" pitchFamily="34" charset="0"/>
              </a:rPr>
              <a:t>del tutto evidente, che non se li era filati nessuno  </a:t>
            </a:r>
            <a:endParaRPr lang="it-IT" sz="32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68789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B8336B5-731D-10F6-DCFE-A6A85ABDFDB6}"/>
              </a:ext>
            </a:extLst>
          </p:cNvPr>
          <p:cNvSpPr txBox="1"/>
          <p:nvPr/>
        </p:nvSpPr>
        <p:spPr>
          <a:xfrm>
            <a:off x="0" y="3094684"/>
            <a:ext cx="9144000" cy="1754326"/>
          </a:xfrm>
          <a:prstGeom prst="rect">
            <a:avLst/>
          </a:prstGeom>
          <a:noFill/>
        </p:spPr>
        <p:txBody>
          <a:bodyPr wrap="square">
            <a:spAutoFit/>
          </a:bodyPr>
          <a:lstStyle/>
          <a:p>
            <a:pPr algn="ctr"/>
            <a:r>
              <a:rPr lang="it-IT" sz="3600" b="1" dirty="0">
                <a:latin typeface="Helvetica" panose="020B0604020202020204" pitchFamily="34" charset="0"/>
                <a:ea typeface="Times New Roman" panose="02020603050405020304" pitchFamily="18" charset="0"/>
                <a:cs typeface="Helvetica" panose="020B0604020202020204" pitchFamily="34" charset="0"/>
              </a:rPr>
              <a:t>I modelli</a:t>
            </a:r>
            <a:r>
              <a:rPr lang="it-IT" sz="3600" b="1" spc="-50" dirty="0">
                <a:latin typeface="Helvetica" panose="020B0604020202020204" pitchFamily="34" charset="0"/>
                <a:ea typeface="Times New Roman" panose="02020603050405020304" pitchFamily="18" charset="0"/>
                <a:cs typeface="Helvetica" panose="020B0604020202020204" pitchFamily="34" charset="0"/>
              </a:rPr>
              <a:t> </a:t>
            </a:r>
            <a:r>
              <a:rPr lang="it-IT" sz="3600" b="1" dirty="0">
                <a:latin typeface="Helvetica" panose="020B0604020202020204" pitchFamily="34" charset="0"/>
                <a:ea typeface="Times New Roman" panose="02020603050405020304" pitchFamily="18" charset="0"/>
                <a:cs typeface="Helvetica" panose="020B0604020202020204" pitchFamily="34" charset="0"/>
              </a:rPr>
              <a:t>di</a:t>
            </a:r>
            <a:r>
              <a:rPr lang="it-IT" sz="3600" b="1" spc="-60" dirty="0">
                <a:latin typeface="Helvetica" panose="020B0604020202020204" pitchFamily="34" charset="0"/>
                <a:ea typeface="Times New Roman" panose="02020603050405020304" pitchFamily="18" charset="0"/>
                <a:cs typeface="Helvetica" panose="020B0604020202020204" pitchFamily="34" charset="0"/>
              </a:rPr>
              <a:t> </a:t>
            </a:r>
            <a:r>
              <a:rPr lang="it-IT" sz="3600" b="1" dirty="0">
                <a:latin typeface="Helvetica" panose="020B0604020202020204" pitchFamily="34" charset="0"/>
                <a:ea typeface="Times New Roman" panose="02020603050405020304" pitchFamily="18" charset="0"/>
                <a:cs typeface="Helvetica" panose="020B0604020202020204" pitchFamily="34" charset="0"/>
              </a:rPr>
              <a:t>misurazione</a:t>
            </a:r>
            <a:r>
              <a:rPr lang="it-IT" sz="3600" b="1" spc="-70" dirty="0">
                <a:latin typeface="Helvetica" panose="020B0604020202020204" pitchFamily="34" charset="0"/>
                <a:ea typeface="Times New Roman" panose="02020603050405020304" pitchFamily="18" charset="0"/>
                <a:cs typeface="Helvetica" panose="020B0604020202020204" pitchFamily="34" charset="0"/>
              </a:rPr>
              <a:t> (</a:t>
            </a:r>
            <a:r>
              <a:rPr lang="it-IT" sz="3600" b="1" dirty="0">
                <a:latin typeface="Helvetica" panose="020B0604020202020204" pitchFamily="34" charset="0"/>
                <a:ea typeface="Times New Roman" panose="02020603050405020304" pitchFamily="18" charset="0"/>
                <a:cs typeface="Helvetica" panose="020B0604020202020204" pitchFamily="34" charset="0"/>
              </a:rPr>
              <a:t>multidimensionali)</a:t>
            </a:r>
            <a:r>
              <a:rPr lang="it-IT" sz="3600" b="1" spc="-45" dirty="0">
                <a:latin typeface="Helvetica" panose="020B0604020202020204" pitchFamily="34" charset="0"/>
                <a:ea typeface="Times New Roman" panose="02020603050405020304" pitchFamily="18" charset="0"/>
                <a:cs typeface="Helvetica" panose="020B0604020202020204" pitchFamily="34" charset="0"/>
              </a:rPr>
              <a:t> </a:t>
            </a:r>
            <a:r>
              <a:rPr lang="it-IT" sz="3600" b="1" dirty="0">
                <a:latin typeface="Helvetica" panose="020B0604020202020204" pitchFamily="34" charset="0"/>
                <a:ea typeface="Times New Roman" panose="02020603050405020304" pitchFamily="18" charset="0"/>
                <a:cs typeface="Helvetica" panose="020B0604020202020204" pitchFamily="34" charset="0"/>
              </a:rPr>
              <a:t>per</a:t>
            </a:r>
            <a:r>
              <a:rPr lang="it-IT" sz="3600" b="1" spc="-60" dirty="0">
                <a:latin typeface="Helvetica" panose="020B0604020202020204" pitchFamily="34" charset="0"/>
                <a:ea typeface="Times New Roman" panose="02020603050405020304" pitchFamily="18" charset="0"/>
                <a:cs typeface="Helvetica" panose="020B0604020202020204" pitchFamily="34" charset="0"/>
              </a:rPr>
              <a:t> la </a:t>
            </a:r>
            <a:r>
              <a:rPr lang="it-IT" sz="3600" b="1" dirty="0">
                <a:latin typeface="Helvetica" panose="020B0604020202020204" pitchFamily="34" charset="0"/>
                <a:ea typeface="Times New Roman" panose="02020603050405020304" pitchFamily="18" charset="0"/>
                <a:cs typeface="Helvetica" panose="020B0604020202020204" pitchFamily="34" charset="0"/>
              </a:rPr>
              <a:t>stima</a:t>
            </a:r>
            <a:r>
              <a:rPr lang="it-IT" sz="3600" b="1" spc="-50" dirty="0">
                <a:latin typeface="Helvetica" panose="020B0604020202020204" pitchFamily="34" charset="0"/>
                <a:ea typeface="Times New Roman" panose="02020603050405020304" pitchFamily="18" charset="0"/>
                <a:cs typeface="Helvetica" panose="020B0604020202020204" pitchFamily="34" charset="0"/>
              </a:rPr>
              <a:t> del </a:t>
            </a:r>
            <a:r>
              <a:rPr lang="it-IT" sz="3600" b="1" dirty="0">
                <a:latin typeface="Helvetica" panose="020B0604020202020204" pitchFamily="34" charset="0"/>
                <a:ea typeface="Times New Roman" panose="02020603050405020304" pitchFamily="18" charset="0"/>
                <a:cs typeface="Helvetica" panose="020B0604020202020204" pitchFamily="34" charset="0"/>
              </a:rPr>
              <a:t>Valore Pubblico</a:t>
            </a:r>
            <a:endParaRPr lang="it-IT" sz="3600" b="1" dirty="0"/>
          </a:p>
        </p:txBody>
      </p:sp>
      <p:sp>
        <p:nvSpPr>
          <p:cNvPr id="2" name="Titolo 1">
            <a:extLst>
              <a:ext uri="{FF2B5EF4-FFF2-40B4-BE49-F238E27FC236}">
                <a16:creationId xmlns:a16="http://schemas.microsoft.com/office/drawing/2014/main" id="{E7F9B2B9-A55A-1FD7-A49C-3514E1AEE69D}"/>
              </a:ext>
            </a:extLst>
          </p:cNvPr>
          <p:cNvSpPr txBox="1">
            <a:spLocks/>
          </p:cNvSpPr>
          <p:nvPr/>
        </p:nvSpPr>
        <p:spPr>
          <a:xfrm>
            <a:off x="395536" y="258694"/>
            <a:ext cx="8496945" cy="840122"/>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3600" b="1" dirty="0">
                <a:solidFill>
                  <a:schemeClr val="bg1"/>
                </a:solidFill>
              </a:rPr>
              <a:t>Come si misura il Valore pubblico</a:t>
            </a:r>
            <a:endParaRPr lang="it-IT" sz="3600" dirty="0">
              <a:solidFill>
                <a:schemeClr val="bg1"/>
              </a:solidFill>
            </a:endParaRPr>
          </a:p>
        </p:txBody>
      </p:sp>
      <p:pic>
        <p:nvPicPr>
          <p:cNvPr id="3" name="Immagine 2"/>
          <p:cNvPicPr>
            <a:picLocks noChangeAspect="1"/>
          </p:cNvPicPr>
          <p:nvPr/>
        </p:nvPicPr>
        <p:blipFill rotWithShape="1">
          <a:blip r:embed="rId3"/>
          <a:srcRect r="15207"/>
          <a:stretch/>
        </p:blipFill>
        <p:spPr>
          <a:xfrm>
            <a:off x="-3631" y="-27385"/>
            <a:ext cx="9153449" cy="1014147"/>
          </a:xfrm>
          <a:prstGeom prst="rect">
            <a:avLst/>
          </a:prstGeom>
        </p:spPr>
      </p:pic>
    </p:spTree>
    <p:extLst>
      <p:ext uri="{BB962C8B-B14F-4D97-AF65-F5344CB8AC3E}">
        <p14:creationId xmlns:p14="http://schemas.microsoft.com/office/powerpoint/2010/main" val="54887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0" y="2317452"/>
            <a:ext cx="4572000" cy="3951288"/>
          </a:xfrm>
        </p:spPr>
        <p:txBody>
          <a:bodyPr/>
          <a:lstStyle/>
          <a:p>
            <a:pPr marL="0" indent="0" algn="ctr">
              <a:spcBef>
                <a:spcPts val="0"/>
              </a:spcBef>
              <a:buNone/>
            </a:pPr>
            <a:r>
              <a:rPr lang="it-IT" b="1" dirty="0">
                <a:solidFill>
                  <a:schemeClr val="tx2">
                    <a:lumMod val="60000"/>
                    <a:lumOff val="40000"/>
                  </a:schemeClr>
                </a:solidFill>
              </a:rPr>
              <a:t>L’Obiettivo dichiarato dell’Unione europea è quello di creare le condizioni per </a:t>
            </a:r>
          </a:p>
          <a:p>
            <a:pPr marL="0" indent="0" algn="ctr">
              <a:spcBef>
                <a:spcPts val="0"/>
              </a:spcBef>
              <a:buNone/>
            </a:pPr>
            <a:r>
              <a:rPr lang="it-IT" b="1" dirty="0"/>
              <a:t>rispondere alle crisi e costruire la resilienza alle sfide future (e per le future generazioni)</a:t>
            </a:r>
          </a:p>
          <a:p>
            <a:pPr marL="0" indent="0" algn="ctr">
              <a:spcBef>
                <a:spcPts val="0"/>
              </a:spcBef>
              <a:buNone/>
            </a:pPr>
            <a:endParaRPr lang="it-IT" b="1" dirty="0"/>
          </a:p>
          <a:p>
            <a:pPr marL="0" indent="0" algn="ctr">
              <a:spcBef>
                <a:spcPts val="0"/>
              </a:spcBef>
              <a:buNone/>
            </a:pPr>
            <a:r>
              <a:rPr lang="it-IT" sz="2000" b="1" dirty="0"/>
              <a:t>La resilienza è la capacità non solo di resistere alle sfide e di farvi fronte, ma anche di </a:t>
            </a:r>
          </a:p>
          <a:p>
            <a:pPr marL="0" indent="0" algn="ctr">
              <a:spcBef>
                <a:spcPts val="0"/>
              </a:spcBef>
              <a:buNone/>
            </a:pPr>
            <a:r>
              <a:rPr lang="it-IT" sz="2000" b="1" dirty="0">
                <a:solidFill>
                  <a:srgbClr val="FF0000"/>
                </a:solidFill>
              </a:rPr>
              <a:t>attraversare le transizioni in modo sostenibile, equo e democratico</a:t>
            </a:r>
            <a:r>
              <a:rPr lang="it-IT" sz="2000" b="1" dirty="0"/>
              <a:t>.</a:t>
            </a:r>
          </a:p>
          <a:p>
            <a:pPr marL="0" indent="0" algn="ctr">
              <a:buNone/>
            </a:pPr>
            <a:endParaRPr lang="it-IT" b="1" dirty="0">
              <a:solidFill>
                <a:schemeClr val="tx2">
                  <a:lumMod val="60000"/>
                  <a:lumOff val="40000"/>
                </a:schemeClr>
              </a:solidFill>
            </a:endParaRPr>
          </a:p>
          <a:p>
            <a:endParaRPr lang="it-IT" dirty="0"/>
          </a:p>
        </p:txBody>
      </p:sp>
      <p:sp>
        <p:nvSpPr>
          <p:cNvPr id="5" name="Segnaposto testo 4"/>
          <p:cNvSpPr>
            <a:spLocks noGrp="1"/>
          </p:cNvSpPr>
          <p:nvPr>
            <p:ph type="body" sz="quarter" idx="3"/>
          </p:nvPr>
        </p:nvSpPr>
        <p:spPr>
          <a:xfrm>
            <a:off x="4932040" y="332656"/>
            <a:ext cx="3931920" cy="639762"/>
          </a:xfrm>
        </p:spPr>
        <p:txBody>
          <a:bodyPr>
            <a:normAutofit/>
          </a:bodyPr>
          <a:lstStyle/>
          <a:p>
            <a:r>
              <a:rPr lang="it-IT" b="1" dirty="0">
                <a:solidFill>
                  <a:schemeClr val="tx2">
                    <a:lumMod val="60000"/>
                    <a:lumOff val="40000"/>
                  </a:schemeClr>
                </a:solidFill>
              </a:rPr>
              <a:t>RIPRESA E RESILIENZA</a:t>
            </a:r>
          </a:p>
        </p:txBody>
      </p:sp>
      <p:sp>
        <p:nvSpPr>
          <p:cNvPr id="6" name="Segnaposto contenuto 5"/>
          <p:cNvSpPr>
            <a:spLocks noGrp="1"/>
          </p:cNvSpPr>
          <p:nvPr>
            <p:ph sz="quarter" idx="4"/>
          </p:nvPr>
        </p:nvSpPr>
        <p:spPr>
          <a:xfrm>
            <a:off x="4577726" y="958450"/>
            <a:ext cx="4566274" cy="3190630"/>
          </a:xfrm>
        </p:spPr>
        <p:txBody>
          <a:bodyPr/>
          <a:lstStyle/>
          <a:p>
            <a:pPr marL="0" indent="0">
              <a:buNone/>
            </a:pPr>
            <a:r>
              <a:rPr lang="it-IT" sz="1800" dirty="0"/>
              <a:t>Gli strumenti e le norme dell'UE per gestire le crisi e rafforzare la resilienza riguardano:</a:t>
            </a:r>
          </a:p>
          <a:p>
            <a:r>
              <a:rPr lang="it-IT" sz="1800" dirty="0"/>
              <a:t>meccanismo di </a:t>
            </a:r>
            <a:r>
              <a:rPr lang="it-IT" sz="1800" b="1" dirty="0">
                <a:solidFill>
                  <a:srgbClr val="FF0000"/>
                </a:solidFill>
              </a:rPr>
              <a:t>protezione civile</a:t>
            </a:r>
          </a:p>
          <a:p>
            <a:r>
              <a:rPr lang="it-IT" sz="1800" dirty="0"/>
              <a:t>dispositivi integrati dell'UE per la </a:t>
            </a:r>
            <a:r>
              <a:rPr lang="it-IT" sz="1800" b="1" dirty="0">
                <a:solidFill>
                  <a:srgbClr val="FF0000"/>
                </a:solidFill>
              </a:rPr>
              <a:t>risposta politica alle cris</a:t>
            </a:r>
            <a:r>
              <a:rPr lang="it-IT" sz="1800" b="1" dirty="0"/>
              <a:t>i</a:t>
            </a:r>
          </a:p>
          <a:p>
            <a:r>
              <a:rPr lang="it-IT" sz="1800" dirty="0"/>
              <a:t>preparazione e </a:t>
            </a:r>
            <a:r>
              <a:rPr lang="it-IT" sz="1800" b="1" dirty="0">
                <a:solidFill>
                  <a:srgbClr val="FF0000"/>
                </a:solidFill>
              </a:rPr>
              <a:t>risposta alle emergenze sanitarie</a:t>
            </a:r>
          </a:p>
          <a:p>
            <a:r>
              <a:rPr lang="it-IT" sz="1800" dirty="0"/>
              <a:t>protezione di </a:t>
            </a:r>
            <a:r>
              <a:rPr lang="it-IT" sz="1800" b="1" dirty="0">
                <a:solidFill>
                  <a:srgbClr val="FF0000"/>
                </a:solidFill>
              </a:rPr>
              <a:t>reti e sistemi informativi</a:t>
            </a:r>
          </a:p>
          <a:p>
            <a:r>
              <a:rPr lang="it-IT" sz="1800" dirty="0"/>
              <a:t>protezione delle </a:t>
            </a:r>
            <a:r>
              <a:rPr lang="it-IT" sz="1800" b="1" dirty="0">
                <a:solidFill>
                  <a:srgbClr val="FF0000"/>
                </a:solidFill>
              </a:rPr>
              <a:t>infrastrutture critiche</a:t>
            </a:r>
          </a:p>
          <a:p>
            <a:pPr marL="0" indent="0">
              <a:buNone/>
            </a:pPr>
            <a:endParaRPr lang="it-IT" sz="1800" dirty="0"/>
          </a:p>
        </p:txBody>
      </p:sp>
      <p:sp>
        <p:nvSpPr>
          <p:cNvPr id="9" name="Segnaposto testo 4"/>
          <p:cNvSpPr>
            <a:spLocks noGrp="1"/>
          </p:cNvSpPr>
          <p:nvPr>
            <p:ph type="body" sz="quarter" idx="3"/>
          </p:nvPr>
        </p:nvSpPr>
        <p:spPr>
          <a:xfrm>
            <a:off x="4754880" y="4293096"/>
            <a:ext cx="3931920" cy="639762"/>
          </a:xfrm>
        </p:spPr>
        <p:txBody>
          <a:bodyPr>
            <a:normAutofit fontScale="92500" lnSpcReduction="10000"/>
          </a:bodyPr>
          <a:lstStyle/>
          <a:p>
            <a:r>
              <a:rPr lang="it-IT" b="1" dirty="0">
                <a:solidFill>
                  <a:schemeClr val="tx2">
                    <a:lumMod val="60000"/>
                    <a:lumOff val="40000"/>
                  </a:schemeClr>
                </a:solidFill>
              </a:rPr>
              <a:t>TANTISSIME RISORSE IN GIOCO</a:t>
            </a:r>
          </a:p>
        </p:txBody>
      </p:sp>
      <p:sp>
        <p:nvSpPr>
          <p:cNvPr id="10" name="Rettangolo 9"/>
          <p:cNvSpPr/>
          <p:nvPr/>
        </p:nvSpPr>
        <p:spPr>
          <a:xfrm>
            <a:off x="5250872" y="5157192"/>
            <a:ext cx="3243196" cy="461665"/>
          </a:xfrm>
          <a:prstGeom prst="rect">
            <a:avLst/>
          </a:prstGeom>
        </p:spPr>
        <p:txBody>
          <a:bodyPr wrap="none">
            <a:spAutoFit/>
          </a:bodyPr>
          <a:lstStyle/>
          <a:p>
            <a:r>
              <a:rPr lang="it-IT" sz="2400" b="1" dirty="0">
                <a:solidFill>
                  <a:srgbClr val="FF0000"/>
                </a:solidFill>
              </a:rPr>
              <a:t>191,5 miliardi di euro</a:t>
            </a:r>
            <a:endParaRPr lang="it-IT" sz="2400" dirty="0"/>
          </a:p>
        </p:txBody>
      </p:sp>
      <p:sp>
        <p:nvSpPr>
          <p:cNvPr id="11" name="Rettangolo 10"/>
          <p:cNvSpPr/>
          <p:nvPr/>
        </p:nvSpPr>
        <p:spPr>
          <a:xfrm>
            <a:off x="4572000" y="5445224"/>
            <a:ext cx="4600940" cy="461665"/>
          </a:xfrm>
          <a:prstGeom prst="rect">
            <a:avLst/>
          </a:prstGeom>
        </p:spPr>
        <p:txBody>
          <a:bodyPr wrap="none">
            <a:spAutoFit/>
          </a:bodyPr>
          <a:lstStyle/>
          <a:p>
            <a:r>
              <a:rPr lang="it-IT" sz="2400" b="1" dirty="0">
                <a:solidFill>
                  <a:srgbClr val="FF0000"/>
                </a:solidFill>
              </a:rPr>
              <a:t>+ 30,6 miliardi di euro del PNC</a:t>
            </a:r>
            <a:endParaRPr lang="it-IT" sz="2400" dirty="0"/>
          </a:p>
        </p:txBody>
      </p:sp>
      <p:sp>
        <p:nvSpPr>
          <p:cNvPr id="12" name="Rettangolo 11"/>
          <p:cNvSpPr/>
          <p:nvPr/>
        </p:nvSpPr>
        <p:spPr>
          <a:xfrm>
            <a:off x="4788024" y="6228601"/>
            <a:ext cx="4261103" cy="584775"/>
          </a:xfrm>
          <a:prstGeom prst="rect">
            <a:avLst/>
          </a:prstGeom>
        </p:spPr>
        <p:txBody>
          <a:bodyPr wrap="none">
            <a:spAutoFit/>
          </a:bodyPr>
          <a:lstStyle/>
          <a:p>
            <a:r>
              <a:rPr lang="it-IT" sz="3200" b="1" dirty="0">
                <a:solidFill>
                  <a:srgbClr val="00B050"/>
                </a:solidFill>
              </a:rPr>
              <a:t>222,1 miliardi di euro</a:t>
            </a:r>
            <a:endParaRPr lang="it-IT" sz="3200" dirty="0"/>
          </a:p>
        </p:txBody>
      </p:sp>
      <p:pic>
        <p:nvPicPr>
          <p:cNvPr id="1026" name="Picture 2" descr="Pubblicato il PNRR: Piano Nazionale di Ripresa e Resilienza">
            <a:extLst>
              <a:ext uri="{FF2B5EF4-FFF2-40B4-BE49-F238E27FC236}">
                <a16:creationId xmlns:a16="http://schemas.microsoft.com/office/drawing/2014/main" id="{CCF695D3-B2F5-3B5A-E993-34EF0EFE4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8" b="39268"/>
          <a:stretch/>
        </p:blipFill>
        <p:spPr bwMode="auto">
          <a:xfrm>
            <a:off x="-1" y="8671"/>
            <a:ext cx="4577727" cy="24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823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1570722"/>
            <a:ext cx="9144000" cy="5170646"/>
          </a:xfrm>
          <a:prstGeom prst="rect">
            <a:avLst/>
          </a:prstGeom>
        </p:spPr>
        <p:txBody>
          <a:bodyPr wrap="square">
            <a:spAutoFit/>
          </a:bodyPr>
          <a:lstStyle/>
          <a:p>
            <a:r>
              <a:rPr lang="it-IT" dirty="0">
                <a:latin typeface="Helvetica" panose="020B0604020202020204" pitchFamily="34" charset="0"/>
                <a:ea typeface="Times New Roman" panose="02020603050405020304" pitchFamily="18" charset="0"/>
                <a:cs typeface="Helvetica" panose="020B0604020202020204" pitchFamily="34" charset="0"/>
              </a:rPr>
              <a:t>La</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letteratura</a:t>
            </a:r>
            <a:r>
              <a:rPr lang="it-IT" spc="-5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ha</a:t>
            </a:r>
            <a:r>
              <a:rPr lang="it-IT" spc="-5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elaborato</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vari</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modelli</a:t>
            </a:r>
            <a:r>
              <a:rPr lang="it-IT" spc="-5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di</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misurazione</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multidimensionali</a:t>
            </a:r>
            <a:r>
              <a:rPr lang="it-IT" spc="-4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per</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stimare</a:t>
            </a:r>
            <a:r>
              <a:rPr lang="it-IT" spc="-6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il</a:t>
            </a:r>
            <a:r>
              <a:rPr lang="it-IT" spc="-5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VP.</a:t>
            </a:r>
            <a:r>
              <a:rPr lang="it-IT" spc="-285" dirty="0">
                <a:latin typeface="Helvetica" panose="020B0604020202020204" pitchFamily="34" charset="0"/>
                <a:ea typeface="Times New Roman" panose="02020603050405020304" pitchFamily="18" charset="0"/>
                <a:cs typeface="Helvetica" panose="020B0604020202020204" pitchFamily="34" charset="0"/>
              </a:rPr>
              <a:t> </a:t>
            </a:r>
          </a:p>
          <a:p>
            <a:endParaRPr lang="it-IT" spc="-285" dirty="0">
              <a:latin typeface="Helvetica" panose="020B0604020202020204" pitchFamily="34" charset="0"/>
              <a:ea typeface="Times New Roman" panose="02020603050405020304" pitchFamily="18" charset="0"/>
              <a:cs typeface="Helvetica" panose="020B0604020202020204" pitchFamily="34" charset="0"/>
            </a:endParaRPr>
          </a:p>
          <a:p>
            <a:r>
              <a:rPr lang="it-IT" dirty="0">
                <a:latin typeface="Helvetica" panose="020B0604020202020204" pitchFamily="34" charset="0"/>
                <a:ea typeface="Times New Roman" panose="02020603050405020304" pitchFamily="18" charset="0"/>
                <a:cs typeface="Helvetica" panose="020B0604020202020204" pitchFamily="34" charset="0"/>
              </a:rPr>
              <a:t>Vi</a:t>
            </a:r>
            <a:r>
              <a:rPr lang="it-IT" spc="7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sono</a:t>
            </a:r>
            <a:r>
              <a:rPr lang="it-IT" spc="8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modelli</a:t>
            </a:r>
            <a:r>
              <a:rPr lang="it-IT" spc="9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che</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utilizzano</a:t>
            </a:r>
            <a:r>
              <a:rPr lang="it-IT" spc="7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un</a:t>
            </a:r>
            <a:r>
              <a:rPr lang="it-IT" spc="8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approccio</a:t>
            </a:r>
            <a:r>
              <a:rPr lang="it-IT" spc="8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simile</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alla</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err="1">
                <a:latin typeface="Helvetica" panose="020B0604020202020204" pitchFamily="34" charset="0"/>
                <a:ea typeface="Times New Roman" panose="02020603050405020304" pitchFamily="18" charset="0"/>
                <a:cs typeface="Helvetica" panose="020B0604020202020204" pitchFamily="34" charset="0"/>
              </a:rPr>
              <a:t>balanced</a:t>
            </a:r>
            <a:r>
              <a:rPr lang="it-IT" spc="80" dirty="0">
                <a:latin typeface="Helvetica" panose="020B0604020202020204" pitchFamily="34" charset="0"/>
                <a:ea typeface="Times New Roman" panose="02020603050405020304" pitchFamily="18" charset="0"/>
                <a:cs typeface="Helvetica" panose="020B0604020202020204" pitchFamily="34" charset="0"/>
              </a:rPr>
              <a:t> </a:t>
            </a:r>
            <a:r>
              <a:rPr lang="it-IT" dirty="0" err="1">
                <a:latin typeface="Helvetica" panose="020B0604020202020204" pitchFamily="34" charset="0"/>
                <a:ea typeface="Times New Roman" panose="02020603050405020304" pitchFamily="18" charset="0"/>
                <a:cs typeface="Helvetica" panose="020B0604020202020204" pitchFamily="34" charset="0"/>
              </a:rPr>
              <a:t>scorecard</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modificata</a:t>
            </a:r>
            <a:r>
              <a:rPr lang="it-IT" spc="7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per</a:t>
            </a:r>
            <a:r>
              <a:rPr lang="it-IT" spc="8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il</a:t>
            </a:r>
            <a:r>
              <a:rPr lang="it-IT" spc="-28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settore pubblico</a:t>
            </a:r>
            <a:r>
              <a:rPr lang="it-IT" spc="1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a:t>
            </a:r>
            <a:r>
              <a:rPr lang="it-IT" dirty="0" err="1">
                <a:latin typeface="Helvetica" panose="020B0604020202020204" pitchFamily="34" charset="0"/>
                <a:ea typeface="Times New Roman" panose="02020603050405020304" pitchFamily="18" charset="0"/>
                <a:cs typeface="Helvetica" panose="020B0604020202020204" pitchFamily="34" charset="0"/>
              </a:rPr>
              <a:t>Kloot</a:t>
            </a:r>
            <a:r>
              <a:rPr lang="it-IT" spc="2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e</a:t>
            </a:r>
            <a:r>
              <a:rPr lang="it-IT" spc="1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Martin,</a:t>
            </a:r>
            <a:r>
              <a:rPr lang="it-IT" spc="1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2000;</a:t>
            </a:r>
            <a:r>
              <a:rPr lang="it-IT" spc="10"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Moore,</a:t>
            </a:r>
            <a:r>
              <a:rPr lang="it-IT" spc="15" dirty="0">
                <a:latin typeface="Helvetica" panose="020B0604020202020204" pitchFamily="34" charset="0"/>
                <a:ea typeface="Times New Roman" panose="02020603050405020304" pitchFamily="18" charset="0"/>
                <a:cs typeface="Helvetica" panose="020B0604020202020204" pitchFamily="34" charset="0"/>
              </a:rPr>
              <a:t> </a:t>
            </a:r>
            <a:r>
              <a:rPr lang="it-IT" dirty="0">
                <a:latin typeface="Helvetica" panose="020B0604020202020204" pitchFamily="34" charset="0"/>
                <a:ea typeface="Times New Roman" panose="02020603050405020304" pitchFamily="18" charset="0"/>
                <a:cs typeface="Helvetica" panose="020B0604020202020204" pitchFamily="34" charset="0"/>
              </a:rPr>
              <a:t>2003)</a:t>
            </a:r>
          </a:p>
          <a:p>
            <a:endParaRPr lang="it-IT" dirty="0">
              <a:latin typeface="Helvetica" panose="020B0604020202020204" pitchFamily="34" charset="0"/>
              <a:ea typeface="Times New Roman" panose="02020603050405020304" pitchFamily="18" charset="0"/>
              <a:cs typeface="Helvetica" panose="020B0604020202020204" pitchFamily="34" charset="0"/>
            </a:endParaRPr>
          </a:p>
          <a:p>
            <a:pPr marL="285750" indent="-285750">
              <a:buFont typeface="Arial" panose="020B0604020202020204" pitchFamily="34" charset="0"/>
              <a:buChar char="•"/>
            </a:pPr>
            <a:r>
              <a:rPr lang="it-IT" sz="2400" b="1" spc="-10" dirty="0">
                <a:latin typeface="Helvetica" panose="020B0604020202020204" pitchFamily="34" charset="0"/>
                <a:ea typeface="Times New Roman" panose="02020603050405020304" pitchFamily="18" charset="0"/>
                <a:cs typeface="Helvetica" panose="020B0604020202020204" pitchFamily="34" charset="0"/>
              </a:rPr>
              <a:t>Il public </a:t>
            </a:r>
            <a:r>
              <a:rPr lang="it-IT" sz="2400" b="1" spc="-10" dirty="0" err="1">
                <a:latin typeface="Helvetica" panose="020B0604020202020204" pitchFamily="34" charset="0"/>
                <a:ea typeface="Times New Roman" panose="02020603050405020304" pitchFamily="18" charset="0"/>
                <a:cs typeface="Helvetica" panose="020B0604020202020204" pitchFamily="34" charset="0"/>
              </a:rPr>
              <a:t>value</a:t>
            </a:r>
            <a:r>
              <a:rPr lang="it-IT" sz="2400" b="1" spc="-10"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err="1">
                <a:latin typeface="Helvetica" panose="020B0604020202020204" pitchFamily="34" charset="0"/>
                <a:ea typeface="Times New Roman" panose="02020603050405020304" pitchFamily="18" charset="0"/>
                <a:cs typeface="Helvetica" panose="020B0604020202020204" pitchFamily="34" charset="0"/>
              </a:rPr>
              <a:t>scorecard</a:t>
            </a:r>
            <a:endParaRPr lang="it-IT" sz="2400" b="1" spc="-10" dirty="0">
              <a:latin typeface="Helvetica" panose="020B0604020202020204" pitchFamily="34" charset="0"/>
              <a:ea typeface="Times New Roman" panose="02020603050405020304" pitchFamily="18" charset="0"/>
              <a:cs typeface="Helvetica" panose="020B0604020202020204" pitchFamily="34" charset="0"/>
            </a:endParaRPr>
          </a:p>
          <a:p>
            <a:pPr marL="285750" indent="-285750">
              <a:buFont typeface="Arial" panose="020B0604020202020204" pitchFamily="34" charset="0"/>
              <a:buChar char="•"/>
            </a:pPr>
            <a:r>
              <a:rPr lang="it-IT" sz="2400" b="1" spc="-10" dirty="0">
                <a:latin typeface="Helvetica" panose="020B0604020202020204" pitchFamily="34" charset="0"/>
                <a:ea typeface="Times New Roman" panose="02020603050405020304" pitchFamily="18" charset="0"/>
                <a:cs typeface="Helvetica" panose="020B0604020202020204" pitchFamily="34" charset="0"/>
              </a:rPr>
              <a:t>il</a:t>
            </a:r>
            <a:r>
              <a:rPr lang="it-IT" sz="2400" b="1" spc="-60"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BBC</a:t>
            </a:r>
            <a:r>
              <a:rPr lang="it-IT" sz="2400" b="1" spc="-70"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model,</a:t>
            </a:r>
            <a:r>
              <a:rPr lang="it-IT" sz="2400" b="1" spc="-70" dirty="0">
                <a:latin typeface="Helvetica" panose="020B0604020202020204" pitchFamily="34" charset="0"/>
                <a:ea typeface="Times New Roman" panose="02020603050405020304" pitchFamily="18" charset="0"/>
                <a:cs typeface="Helvetica" panose="020B0604020202020204" pitchFamily="34" charset="0"/>
              </a:rPr>
              <a:t> </a:t>
            </a:r>
          </a:p>
          <a:p>
            <a:pPr marL="285750" indent="-285750">
              <a:buFont typeface="Arial" panose="020B0604020202020204" pitchFamily="34" charset="0"/>
              <a:buChar char="•"/>
            </a:pPr>
            <a:r>
              <a:rPr lang="it-IT" sz="2400" b="1" spc="-10" dirty="0">
                <a:latin typeface="Helvetica" panose="020B0604020202020204" pitchFamily="34" charset="0"/>
                <a:ea typeface="Times New Roman" panose="02020603050405020304" pitchFamily="18" charset="0"/>
                <a:cs typeface="Helvetica" panose="020B0604020202020204" pitchFamily="34" charset="0"/>
              </a:rPr>
              <a:t>il</a:t>
            </a:r>
            <a:r>
              <a:rPr lang="it-IT" sz="2400" b="1" spc="-65"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Public</a:t>
            </a:r>
            <a:r>
              <a:rPr lang="it-IT" sz="2400" b="1" spc="-80"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ROI</a:t>
            </a:r>
            <a:r>
              <a:rPr lang="it-IT" sz="2400" b="1" spc="-80"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framework,</a:t>
            </a:r>
            <a:r>
              <a:rPr lang="it-IT" sz="2400" b="1" spc="-75" dirty="0">
                <a:latin typeface="Helvetica" panose="020B0604020202020204" pitchFamily="34" charset="0"/>
                <a:ea typeface="Times New Roman" panose="02020603050405020304" pitchFamily="18" charset="0"/>
                <a:cs typeface="Helvetica" panose="020B0604020202020204" pitchFamily="34" charset="0"/>
              </a:rPr>
              <a:t> </a:t>
            </a:r>
          </a:p>
          <a:p>
            <a:pPr marL="285750" indent="-285750">
              <a:buFont typeface="Arial" panose="020B0604020202020204" pitchFamily="34" charset="0"/>
              <a:buChar char="•"/>
            </a:pPr>
            <a:r>
              <a:rPr lang="it-IT" sz="2400" b="1" spc="-10" dirty="0">
                <a:latin typeface="Helvetica" panose="020B0604020202020204" pitchFamily="34" charset="0"/>
                <a:ea typeface="Times New Roman" panose="02020603050405020304" pitchFamily="18" charset="0"/>
                <a:cs typeface="Helvetica" panose="020B0604020202020204" pitchFamily="34" charset="0"/>
              </a:rPr>
              <a:t>l’Accenture</a:t>
            </a:r>
            <a:r>
              <a:rPr lang="it-IT" sz="2400" b="1" spc="-85" dirty="0">
                <a:latin typeface="Helvetica" panose="020B0604020202020204" pitchFamily="34" charset="0"/>
                <a:ea typeface="Times New Roman" panose="02020603050405020304" pitchFamily="18" charset="0"/>
                <a:cs typeface="Helvetica" panose="020B0604020202020204" pitchFamily="34" charset="0"/>
              </a:rPr>
              <a:t> </a:t>
            </a:r>
            <a:r>
              <a:rPr lang="it-IT" sz="2400" b="1" spc="-10" dirty="0">
                <a:latin typeface="Helvetica" panose="020B0604020202020204" pitchFamily="34" charset="0"/>
                <a:ea typeface="Times New Roman" panose="02020603050405020304" pitchFamily="18" charset="0"/>
                <a:cs typeface="Helvetica" panose="020B0604020202020204" pitchFamily="34" charset="0"/>
              </a:rPr>
              <a:t>Public</a:t>
            </a:r>
            <a:r>
              <a:rPr lang="it-IT" sz="2400" b="1" spc="-285" dirty="0">
                <a:latin typeface="Helvetica" panose="020B0604020202020204" pitchFamily="34" charset="0"/>
                <a:ea typeface="Times New Roman" panose="02020603050405020304" pitchFamily="18" charset="0"/>
                <a:cs typeface="Helvetica" panose="020B0604020202020204" pitchFamily="34" charset="0"/>
              </a:rPr>
              <a:t> </a:t>
            </a:r>
            <a:r>
              <a:rPr lang="it-IT" sz="2400" b="1" dirty="0">
                <a:latin typeface="Helvetica" panose="020B0604020202020204" pitchFamily="34" charset="0"/>
                <a:ea typeface="Times New Roman" panose="02020603050405020304" pitchFamily="18" charset="0"/>
                <a:cs typeface="Helvetica" panose="020B0604020202020204" pitchFamily="34" charset="0"/>
              </a:rPr>
              <a:t>Service</a:t>
            </a:r>
            <a:r>
              <a:rPr lang="it-IT" sz="2400" b="1" spc="115" dirty="0">
                <a:latin typeface="Helvetica" panose="020B0604020202020204" pitchFamily="34" charset="0"/>
                <a:ea typeface="Times New Roman" panose="02020603050405020304" pitchFamily="18" charset="0"/>
                <a:cs typeface="Helvetica" panose="020B0604020202020204" pitchFamily="34" charset="0"/>
              </a:rPr>
              <a:t> </a:t>
            </a:r>
            <a:r>
              <a:rPr lang="it-IT" sz="2400" b="1" dirty="0">
                <a:latin typeface="Helvetica" panose="020B0604020202020204" pitchFamily="34" charset="0"/>
                <a:ea typeface="Times New Roman" panose="02020603050405020304" pitchFamily="18" charset="0"/>
                <a:cs typeface="Helvetica" panose="020B0604020202020204" pitchFamily="34" charset="0"/>
              </a:rPr>
              <a:t>Value</a:t>
            </a:r>
            <a:r>
              <a:rPr lang="it-IT" sz="2400" b="1" spc="120" dirty="0">
                <a:latin typeface="Helvetica" panose="020B0604020202020204" pitchFamily="34" charset="0"/>
                <a:ea typeface="Times New Roman" panose="02020603050405020304" pitchFamily="18" charset="0"/>
                <a:cs typeface="Helvetica" panose="020B0604020202020204" pitchFamily="34" charset="0"/>
              </a:rPr>
              <a:t> </a:t>
            </a:r>
            <a:r>
              <a:rPr lang="it-IT" sz="2400" b="1" dirty="0">
                <a:latin typeface="Helvetica" panose="020B0604020202020204" pitchFamily="34" charset="0"/>
                <a:ea typeface="Times New Roman" panose="02020603050405020304" pitchFamily="18" charset="0"/>
                <a:cs typeface="Helvetica" panose="020B0604020202020204" pitchFamily="34" charset="0"/>
              </a:rPr>
              <a:t>Governance</a:t>
            </a:r>
            <a:r>
              <a:rPr lang="it-IT" sz="2400" b="1" spc="120" dirty="0">
                <a:latin typeface="Helvetica" panose="020B0604020202020204" pitchFamily="34" charset="0"/>
                <a:ea typeface="Times New Roman" panose="02020603050405020304" pitchFamily="18" charset="0"/>
                <a:cs typeface="Helvetica" panose="020B0604020202020204" pitchFamily="34" charset="0"/>
              </a:rPr>
              <a:t> </a:t>
            </a:r>
            <a:endParaRPr lang="it-IT" sz="2400" b="1" dirty="0">
              <a:latin typeface="Helvetica" panose="020B0604020202020204" pitchFamily="34" charset="0"/>
              <a:ea typeface="Times New Roman" panose="02020603050405020304" pitchFamily="18" charset="0"/>
              <a:cs typeface="Helvetica" panose="020B0604020202020204" pitchFamily="34" charset="0"/>
            </a:endParaRPr>
          </a:p>
          <a:p>
            <a:endParaRPr lang="it-IT" dirty="0">
              <a:latin typeface="Helvetica" panose="020B0604020202020204" pitchFamily="34" charset="0"/>
              <a:ea typeface="Times New Roman" panose="02020603050405020304" pitchFamily="18" charset="0"/>
              <a:cs typeface="Helvetica" panose="020B0604020202020204" pitchFamily="34" charset="0"/>
            </a:endParaRPr>
          </a:p>
          <a:p>
            <a:r>
              <a:rPr lang="it-IT" sz="2000" b="1" dirty="0">
                <a:latin typeface="Helvetica" panose="020B0604020202020204" pitchFamily="34" charset="0"/>
                <a:ea typeface="Times New Roman" panose="02020603050405020304" pitchFamily="18" charset="0"/>
                <a:cs typeface="Helvetica" panose="020B0604020202020204" pitchFamily="34" charset="0"/>
              </a:rPr>
              <a:t>Tuttavia,</a:t>
            </a:r>
            <a:r>
              <a:rPr lang="it-IT" sz="2000" b="1" spc="-285"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questi</a:t>
            </a:r>
            <a:r>
              <a:rPr lang="it-IT" sz="2000" b="1" spc="185"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modelli</a:t>
            </a:r>
            <a:r>
              <a:rPr lang="it-IT" sz="2000" b="1" spc="185"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non</a:t>
            </a:r>
            <a:r>
              <a:rPr lang="it-IT" sz="2000" b="1" spc="195"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forniscono</a:t>
            </a:r>
            <a:r>
              <a:rPr lang="it-IT" sz="2000" b="1" spc="195"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una</a:t>
            </a:r>
            <a:r>
              <a:rPr lang="it-IT" sz="2000" b="1" spc="190"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misura</a:t>
            </a:r>
            <a:r>
              <a:rPr lang="it-IT" sz="2000" b="1" spc="180"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sintetica</a:t>
            </a:r>
            <a:r>
              <a:rPr lang="it-IT" sz="2000" b="1" spc="190"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del</a:t>
            </a:r>
            <a:r>
              <a:rPr lang="it-IT" sz="2000" b="1" spc="210" dirty="0">
                <a:latin typeface="Helvetica" panose="020B0604020202020204" pitchFamily="34" charset="0"/>
                <a:ea typeface="Times New Roman" panose="02020603050405020304" pitchFamily="18" charset="0"/>
                <a:cs typeface="Helvetica" panose="020B0604020202020204" pitchFamily="34" charset="0"/>
              </a:rPr>
              <a:t> </a:t>
            </a:r>
            <a:r>
              <a:rPr lang="it-IT" sz="2000" b="1" dirty="0">
                <a:latin typeface="Helvetica" panose="020B0604020202020204" pitchFamily="34" charset="0"/>
                <a:ea typeface="Times New Roman" panose="02020603050405020304" pitchFamily="18" charset="0"/>
                <a:cs typeface="Helvetica" panose="020B0604020202020204" pitchFamily="34" charset="0"/>
              </a:rPr>
              <a:t>VP</a:t>
            </a:r>
          </a:p>
          <a:p>
            <a:r>
              <a:rPr lang="it-IT" spc="200" dirty="0">
                <a:latin typeface="Helvetica" panose="020B0604020202020204" pitchFamily="34" charset="0"/>
                <a:ea typeface="Times New Roman" panose="02020603050405020304" pitchFamily="18" charset="0"/>
                <a:cs typeface="Helvetica" panose="020B0604020202020204" pitchFamily="34" charset="0"/>
              </a:rPr>
              <a:t> </a:t>
            </a:r>
          </a:p>
          <a:p>
            <a:r>
              <a:rPr lang="it-IT" dirty="0">
                <a:latin typeface="Helvetica" panose="020B0604020202020204" pitchFamily="34" charset="0"/>
                <a:cs typeface="Helvetica" panose="020B0604020202020204" pitchFamily="34" charset="0"/>
              </a:rPr>
              <a:t>Occorre quindi individuare un </a:t>
            </a:r>
            <a:r>
              <a:rPr lang="it-IT" b="1" dirty="0">
                <a:latin typeface="Helvetica" panose="020B0604020202020204" pitchFamily="34" charset="0"/>
                <a:cs typeface="Helvetica" panose="020B0604020202020204" pitchFamily="34" charset="0"/>
              </a:rPr>
              <a:t>modello multidimensionale </a:t>
            </a:r>
            <a:r>
              <a:rPr lang="it-IT" dirty="0">
                <a:latin typeface="Helvetica" panose="020B0604020202020204" pitchFamily="34" charset="0"/>
                <a:cs typeface="Helvetica" panose="020B0604020202020204" pitchFamily="34" charset="0"/>
              </a:rPr>
              <a:t>che sia in grado</a:t>
            </a:r>
          </a:p>
          <a:p>
            <a:pPr marL="285750" indent="-285750">
              <a:buFont typeface="Arial" panose="020B0604020202020204" pitchFamily="34" charset="0"/>
              <a:buChar char="•"/>
            </a:pPr>
            <a:r>
              <a:rPr lang="it-IT" dirty="0">
                <a:latin typeface="Helvetica" panose="020B0604020202020204" pitchFamily="34" charset="0"/>
                <a:cs typeface="Helvetica" panose="020B0604020202020204" pitchFamily="34" charset="0"/>
              </a:rPr>
              <a:t>di misurare le singole dimensioni della performance (sociale, economica e intangibile) </a:t>
            </a:r>
          </a:p>
          <a:p>
            <a:pPr marL="285750" indent="-285750">
              <a:buFont typeface="Arial" panose="020B0604020202020204" pitchFamily="34" charset="0"/>
              <a:buChar char="•"/>
            </a:pPr>
            <a:r>
              <a:rPr lang="it-IT" dirty="0">
                <a:latin typeface="Helvetica" panose="020B0604020202020204" pitchFamily="34" charset="0"/>
                <a:cs typeface="Helvetica" panose="020B0604020202020204" pitchFamily="34" charset="0"/>
              </a:rPr>
              <a:t>di arrivare ad un </a:t>
            </a:r>
            <a:r>
              <a:rPr lang="it-IT" b="1" dirty="0">
                <a:latin typeface="Helvetica" panose="020B0604020202020204" pitchFamily="34" charset="0"/>
                <a:cs typeface="Helvetica" panose="020B0604020202020204" pitchFamily="34" charset="0"/>
              </a:rPr>
              <a:t>indice sintetico di meta-performance </a:t>
            </a:r>
            <a:r>
              <a:rPr lang="it-IT" dirty="0">
                <a:latin typeface="Helvetica" panose="020B0604020202020204" pitchFamily="34" charset="0"/>
                <a:cs typeface="Helvetica" panose="020B0604020202020204" pitchFamily="34" charset="0"/>
              </a:rPr>
              <a:t>capace di finalizzare le performance istituzionali (VP </a:t>
            </a:r>
            <a:r>
              <a:rPr lang="it-IT" i="1" dirty="0">
                <a:latin typeface="Helvetica" panose="020B0604020202020204" pitchFamily="34" charset="0"/>
                <a:cs typeface="Helvetica" panose="020B0604020202020204" pitchFamily="34" charset="0"/>
              </a:rPr>
              <a:t>intermedio</a:t>
            </a:r>
            <a:r>
              <a:rPr lang="it-IT" dirty="0">
                <a:latin typeface="Helvetica" panose="020B0604020202020204" pitchFamily="34" charset="0"/>
                <a:cs typeface="Helvetica" panose="020B0604020202020204" pitchFamily="34" charset="0"/>
              </a:rPr>
              <a:t>), verso il miglioramento dello stato di benessere della comunità (VP </a:t>
            </a:r>
            <a:r>
              <a:rPr lang="it-IT" i="1" dirty="0">
                <a:latin typeface="Helvetica" panose="020B0604020202020204" pitchFamily="34" charset="0"/>
                <a:cs typeface="Helvetica" panose="020B0604020202020204" pitchFamily="34" charset="0"/>
              </a:rPr>
              <a:t>finale</a:t>
            </a:r>
            <a:r>
              <a:rPr lang="it-IT" dirty="0">
                <a:latin typeface="Helvetica" panose="020B0604020202020204" pitchFamily="34" charset="0"/>
                <a:cs typeface="Helvetica" panose="020B0604020202020204" pitchFamily="34" charset="0"/>
              </a:rPr>
              <a:t>).</a:t>
            </a:r>
          </a:p>
        </p:txBody>
      </p:sp>
      <p:pic>
        <p:nvPicPr>
          <p:cNvPr id="8" name="Immagine 7"/>
          <p:cNvPicPr>
            <a:picLocks noChangeAspect="1"/>
          </p:cNvPicPr>
          <p:nvPr/>
        </p:nvPicPr>
        <p:blipFill rotWithShape="1">
          <a:blip r:embed="rId3"/>
          <a:srcRect r="15207"/>
          <a:stretch/>
        </p:blipFill>
        <p:spPr>
          <a:xfrm>
            <a:off x="-3631" y="-27385"/>
            <a:ext cx="9153449" cy="1014147"/>
          </a:xfrm>
          <a:prstGeom prst="rect">
            <a:avLst/>
          </a:prstGeom>
        </p:spPr>
      </p:pic>
    </p:spTree>
    <p:extLst>
      <p:ext uri="{BB962C8B-B14F-4D97-AF65-F5344CB8AC3E}">
        <p14:creationId xmlns:p14="http://schemas.microsoft.com/office/powerpoint/2010/main" val="2994740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a:srcRect t="20763"/>
          <a:stretch/>
        </p:blipFill>
        <p:spPr>
          <a:xfrm>
            <a:off x="827584" y="1556792"/>
            <a:ext cx="7803666" cy="3158471"/>
          </a:xfrm>
          <a:prstGeom prst="rect">
            <a:avLst/>
          </a:prstGeom>
        </p:spPr>
      </p:pic>
      <p:pic>
        <p:nvPicPr>
          <p:cNvPr id="7" name="Immagine 6"/>
          <p:cNvPicPr>
            <a:picLocks noChangeAspect="1"/>
          </p:cNvPicPr>
          <p:nvPr/>
        </p:nvPicPr>
        <p:blipFill rotWithShape="1">
          <a:blip r:embed="rId4"/>
          <a:srcRect r="15207"/>
          <a:stretch/>
        </p:blipFill>
        <p:spPr>
          <a:xfrm>
            <a:off x="-3631" y="-27385"/>
            <a:ext cx="9153449" cy="1014147"/>
          </a:xfrm>
          <a:prstGeom prst="rect">
            <a:avLst/>
          </a:prstGeom>
        </p:spPr>
      </p:pic>
      <p:sp>
        <p:nvSpPr>
          <p:cNvPr id="2" name="Rettangolo 1"/>
          <p:cNvSpPr/>
          <p:nvPr/>
        </p:nvSpPr>
        <p:spPr>
          <a:xfrm>
            <a:off x="132583" y="1052736"/>
            <a:ext cx="8831905" cy="461665"/>
          </a:xfrm>
          <a:prstGeom prst="rect">
            <a:avLst/>
          </a:prstGeom>
        </p:spPr>
        <p:txBody>
          <a:bodyPr wrap="none">
            <a:spAutoFit/>
          </a:bodyPr>
          <a:lstStyle/>
          <a:p>
            <a:r>
              <a:rPr lang="it-IT" sz="2400" b="1" spc="-10" dirty="0" smtClean="0">
                <a:latin typeface="Helvetica" panose="020B0604020202020204" pitchFamily="34" charset="0"/>
                <a:ea typeface="Times New Roman" panose="02020603050405020304" pitchFamily="18" charset="0"/>
                <a:cs typeface="Helvetica" panose="020B0604020202020204" pitchFamily="34" charset="0"/>
              </a:rPr>
              <a:t>Come si possono individuare gli obiettivi di Valore pubblico</a:t>
            </a:r>
            <a:endParaRPr lang="it-IT" sz="2400" dirty="0"/>
          </a:p>
        </p:txBody>
      </p:sp>
      <p:sp>
        <p:nvSpPr>
          <p:cNvPr id="5" name="Segnaposto contenuto 2">
            <a:extLst>
              <a:ext uri="{FF2B5EF4-FFF2-40B4-BE49-F238E27FC236}">
                <a16:creationId xmlns:a16="http://schemas.microsoft.com/office/drawing/2014/main" id="{5450EB79-9EDB-4986-A5E3-C1986095EBF8}"/>
              </a:ext>
            </a:extLst>
          </p:cNvPr>
          <p:cNvSpPr txBox="1">
            <a:spLocks/>
          </p:cNvSpPr>
          <p:nvPr/>
        </p:nvSpPr>
        <p:spPr bwMode="auto">
          <a:xfrm>
            <a:off x="0" y="4581128"/>
            <a:ext cx="914981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07000"/>
              </a:lnSpc>
              <a:spcBef>
                <a:spcPts val="150"/>
              </a:spcBef>
              <a:buFont typeface="Arial" charset="0"/>
              <a:buNone/>
            </a:pPr>
            <a:r>
              <a:rPr lang="it-IT" dirty="0" smtClean="0"/>
              <a:t>Proponiamo alcune differenti metodologie di misurazione che tengono conto di:</a:t>
            </a:r>
          </a:p>
          <a:p>
            <a:pPr marL="0" indent="0" algn="ctr">
              <a:lnSpc>
                <a:spcPct val="107000"/>
              </a:lnSpc>
              <a:spcBef>
                <a:spcPts val="150"/>
              </a:spcBef>
              <a:buFont typeface="Arial" charset="0"/>
              <a:buNone/>
            </a:pPr>
            <a:endParaRPr lang="it-IT" sz="1050" dirty="0" smtClean="0"/>
          </a:p>
          <a:p>
            <a:pPr marL="0" indent="0" algn="ctr">
              <a:lnSpc>
                <a:spcPct val="107000"/>
              </a:lnSpc>
              <a:spcBef>
                <a:spcPts val="150"/>
              </a:spcBef>
              <a:buFont typeface="Arial" charset="0"/>
              <a:buNone/>
            </a:pPr>
            <a:r>
              <a:rPr lang="it-IT" sz="2000" b="1" dirty="0" smtClean="0">
                <a:solidFill>
                  <a:schemeClr val="accent1">
                    <a:lumMod val="75000"/>
                  </a:schemeClr>
                </a:solidFill>
                <a:latin typeface="Arial Rounded MT Bold" panose="020F0704030504030204" pitchFamily="34" charset="0"/>
                <a:cs typeface="Helvetica" panose="020B0604020202020204" pitchFamily="34" charset="0"/>
              </a:rPr>
              <a:t>1.(solo) INDICATORI DI IMPATTO</a:t>
            </a:r>
          </a:p>
          <a:p>
            <a:pPr marL="0" indent="0" algn="ctr">
              <a:lnSpc>
                <a:spcPct val="107000"/>
              </a:lnSpc>
              <a:spcBef>
                <a:spcPts val="150"/>
              </a:spcBef>
              <a:buFont typeface="Arial" charset="0"/>
              <a:buNone/>
            </a:pPr>
            <a:r>
              <a:rPr lang="it-IT" sz="2000" b="1" dirty="0" smtClean="0">
                <a:solidFill>
                  <a:schemeClr val="accent1">
                    <a:lumMod val="75000"/>
                  </a:schemeClr>
                </a:solidFill>
                <a:latin typeface="Arial Rounded MT Bold" panose="020F0704030504030204" pitchFamily="34" charset="0"/>
                <a:cs typeface="Helvetica" panose="020B0604020202020204" pitchFamily="34" charset="0"/>
              </a:rPr>
              <a:t>2. INDICATORI BES </a:t>
            </a:r>
            <a:r>
              <a:rPr lang="it-IT" sz="2000" b="1" dirty="0" err="1" smtClean="0">
                <a:solidFill>
                  <a:schemeClr val="accent1">
                    <a:lumMod val="75000"/>
                  </a:schemeClr>
                </a:solidFill>
                <a:latin typeface="Arial Rounded MT Bold" panose="020F0704030504030204" pitchFamily="34" charset="0"/>
                <a:cs typeface="Helvetica" panose="020B0604020202020204" pitchFamily="34" charset="0"/>
              </a:rPr>
              <a:t>SDGs</a:t>
            </a:r>
            <a:endParaRPr lang="it-IT" sz="2000" b="1" dirty="0" smtClean="0">
              <a:solidFill>
                <a:schemeClr val="accent1">
                  <a:lumMod val="75000"/>
                </a:schemeClr>
              </a:solidFill>
              <a:latin typeface="Arial Rounded MT Bold" panose="020F0704030504030204" pitchFamily="34" charset="0"/>
              <a:cs typeface="Helvetica" panose="020B0604020202020204" pitchFamily="34" charset="0"/>
            </a:endParaRPr>
          </a:p>
          <a:p>
            <a:pPr marL="0" indent="0" algn="ctr">
              <a:lnSpc>
                <a:spcPct val="107000"/>
              </a:lnSpc>
              <a:spcBef>
                <a:spcPts val="150"/>
              </a:spcBef>
              <a:buFont typeface="Arial" charset="0"/>
              <a:buNone/>
            </a:pPr>
            <a:r>
              <a:rPr lang="it-IT" sz="2000" b="1" dirty="0" smtClean="0">
                <a:solidFill>
                  <a:schemeClr val="accent1">
                    <a:lumMod val="75000"/>
                  </a:schemeClr>
                </a:solidFill>
                <a:latin typeface="Arial Rounded MT Bold" panose="020F0704030504030204" pitchFamily="34" charset="0"/>
                <a:cs typeface="Helvetica" panose="020B0604020202020204" pitchFamily="34" charset="0"/>
              </a:rPr>
              <a:t>3. LA PIRAMIDE DEL VALORE PUBBLICO</a:t>
            </a:r>
            <a:endParaRPr lang="it-IT" b="1" dirty="0">
              <a:solidFill>
                <a:schemeClr val="accent1">
                  <a:lumMod val="75000"/>
                </a:schemeClr>
              </a:solidFill>
              <a:latin typeface="Arial Rounded MT Bold" panose="020F0704030504030204" pitchFamily="34" charset="0"/>
              <a:cs typeface="Helvetica" panose="020B0604020202020204" pitchFamily="34" charset="0"/>
            </a:endParaRPr>
          </a:p>
        </p:txBody>
      </p:sp>
    </p:spTree>
    <p:extLst>
      <p:ext uri="{BB962C8B-B14F-4D97-AF65-F5344CB8AC3E}">
        <p14:creationId xmlns:p14="http://schemas.microsoft.com/office/powerpoint/2010/main" val="22894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48D402D-A599-494F-B048-90F3394DE721}"/>
              </a:ext>
            </a:extLst>
          </p:cNvPr>
          <p:cNvSpPr>
            <a:spLocks noGrp="1"/>
          </p:cNvSpPr>
          <p:nvPr>
            <p:ph type="title" idx="4294967295"/>
          </p:nvPr>
        </p:nvSpPr>
        <p:spPr>
          <a:xfrm>
            <a:off x="971600" y="1988840"/>
            <a:ext cx="5688632" cy="1398457"/>
          </a:xfrm>
        </p:spPr>
        <p:txBody>
          <a:bodyPr>
            <a:normAutofit fontScale="90000"/>
          </a:bodyPr>
          <a:lstStyle/>
          <a:p>
            <a:r>
              <a:rPr lang="it-IT" sz="3000" b="1" dirty="0">
                <a:solidFill>
                  <a:schemeClr val="accent4">
                    <a:lumMod val="60000"/>
                    <a:lumOff val="40000"/>
                  </a:schemeClr>
                </a:solidFill>
                <a:latin typeface="Arial Rounded MT Bold" panose="020F0704030504030204" pitchFamily="34" charset="0"/>
                <a:ea typeface="Calibri" panose="020F0502020204030204" pitchFamily="34" charset="0"/>
                <a:cs typeface="Helvetica" panose="020B0604020202020204" pitchFamily="34" charset="0"/>
              </a:rPr>
              <a:t>COME SELEZIONARE </a:t>
            </a:r>
            <a:br>
              <a:rPr lang="it-IT" sz="3000" b="1" dirty="0">
                <a:solidFill>
                  <a:schemeClr val="accent4">
                    <a:lumMod val="60000"/>
                    <a:lumOff val="40000"/>
                  </a:schemeClr>
                </a:solidFill>
                <a:latin typeface="Arial Rounded MT Bold" panose="020F0704030504030204" pitchFamily="34" charset="0"/>
                <a:ea typeface="Calibri" panose="020F0502020204030204" pitchFamily="34" charset="0"/>
                <a:cs typeface="Helvetica" panose="020B0604020202020204" pitchFamily="34" charset="0"/>
              </a:rPr>
            </a:br>
            <a:r>
              <a:rPr lang="it-IT" sz="3000" b="1" dirty="0">
                <a:solidFill>
                  <a:schemeClr val="accent4">
                    <a:lumMod val="60000"/>
                    <a:lumOff val="40000"/>
                  </a:schemeClr>
                </a:solidFill>
                <a:latin typeface="Arial Rounded MT Bold" panose="020F0704030504030204" pitchFamily="34" charset="0"/>
                <a:ea typeface="Calibri" panose="020F0502020204030204" pitchFamily="34" charset="0"/>
                <a:cs typeface="Helvetica" panose="020B0604020202020204" pitchFamily="34" charset="0"/>
              </a:rPr>
              <a:t>GLI INDICATORI DI VP</a:t>
            </a:r>
            <a:br>
              <a:rPr lang="it-IT" sz="3000" b="1" dirty="0">
                <a:solidFill>
                  <a:schemeClr val="accent4">
                    <a:lumMod val="60000"/>
                    <a:lumOff val="40000"/>
                  </a:schemeClr>
                </a:solidFill>
                <a:latin typeface="Arial Rounded MT Bold" panose="020F0704030504030204" pitchFamily="34" charset="0"/>
                <a:ea typeface="Calibri" panose="020F0502020204030204" pitchFamily="34" charset="0"/>
                <a:cs typeface="Helvetica" panose="020B0604020202020204" pitchFamily="34" charset="0"/>
              </a:rPr>
            </a:br>
            <a:endParaRPr lang="it-IT" dirty="0">
              <a:solidFill>
                <a:schemeClr val="accent4">
                  <a:lumMod val="60000"/>
                  <a:lumOff val="40000"/>
                </a:schemeClr>
              </a:solidFill>
              <a:latin typeface="Arial Rounded MT Bold" panose="020F0704030504030204" pitchFamily="34" charset="0"/>
            </a:endParaRPr>
          </a:p>
        </p:txBody>
      </p:sp>
      <p:pic>
        <p:nvPicPr>
          <p:cNvPr id="2" name="Immagine 1"/>
          <p:cNvPicPr>
            <a:picLocks noChangeAspect="1"/>
          </p:cNvPicPr>
          <p:nvPr/>
        </p:nvPicPr>
        <p:blipFill>
          <a:blip r:embed="rId3">
            <a:clrChange>
              <a:clrFrom>
                <a:srgbClr val="FFFFFF"/>
              </a:clrFrom>
              <a:clrTo>
                <a:srgbClr val="FFFFFF">
                  <a:alpha val="0"/>
                </a:srgbClr>
              </a:clrTo>
            </a:clrChange>
          </a:blip>
          <a:stretch>
            <a:fillRect/>
          </a:stretch>
        </p:blipFill>
        <p:spPr>
          <a:xfrm>
            <a:off x="1547664" y="2924944"/>
            <a:ext cx="6272213" cy="3757613"/>
          </a:xfrm>
          <a:prstGeom prst="rect">
            <a:avLst/>
          </a:prstGeom>
        </p:spPr>
      </p:pic>
      <p:sp>
        <p:nvSpPr>
          <p:cNvPr id="6" name="Rettangolo 5"/>
          <p:cNvSpPr/>
          <p:nvPr/>
        </p:nvSpPr>
        <p:spPr>
          <a:xfrm>
            <a:off x="-50144" y="1420459"/>
            <a:ext cx="3195618" cy="388696"/>
          </a:xfrm>
          <a:prstGeom prst="rect">
            <a:avLst/>
          </a:prstGeom>
        </p:spPr>
        <p:txBody>
          <a:bodyPr wrap="none">
            <a:spAutoFit/>
          </a:bodyPr>
          <a:lstStyle/>
          <a:p>
            <a:pPr marL="0" indent="0" algn="ctr">
              <a:lnSpc>
                <a:spcPct val="107000"/>
              </a:lnSpc>
              <a:spcBef>
                <a:spcPts val="150"/>
              </a:spcBef>
              <a:buNone/>
            </a:pPr>
            <a:r>
              <a:rPr lang="it-IT" b="1" dirty="0" smtClean="0">
                <a:solidFill>
                  <a:schemeClr val="accent1">
                    <a:lumMod val="75000"/>
                  </a:schemeClr>
                </a:solidFill>
                <a:latin typeface="Arial Rounded MT Bold" panose="020F0704030504030204" pitchFamily="34" charset="0"/>
                <a:cs typeface="Helvetica" panose="020B0604020202020204" pitchFamily="34" charset="0"/>
              </a:rPr>
              <a:t>1. INDICATORI </a:t>
            </a:r>
            <a:r>
              <a:rPr lang="it-IT" b="1" dirty="0">
                <a:solidFill>
                  <a:schemeClr val="accent1">
                    <a:lumMod val="75000"/>
                  </a:schemeClr>
                </a:solidFill>
                <a:latin typeface="Arial Rounded MT Bold" panose="020F0704030504030204" pitchFamily="34" charset="0"/>
                <a:cs typeface="Helvetica" panose="020B0604020202020204" pitchFamily="34" charset="0"/>
              </a:rPr>
              <a:t>DI IMPATTO</a:t>
            </a:r>
          </a:p>
        </p:txBody>
      </p:sp>
      <p:pic>
        <p:nvPicPr>
          <p:cNvPr id="7" name="Immagine 6"/>
          <p:cNvPicPr>
            <a:picLocks noChangeAspect="1"/>
          </p:cNvPicPr>
          <p:nvPr/>
        </p:nvPicPr>
        <p:blipFill rotWithShape="1">
          <a:blip r:embed="rId4"/>
          <a:srcRect r="15207"/>
          <a:stretch/>
        </p:blipFill>
        <p:spPr>
          <a:xfrm>
            <a:off x="-3631" y="-27385"/>
            <a:ext cx="9153449" cy="1014147"/>
          </a:xfrm>
          <a:prstGeom prst="rect">
            <a:avLst/>
          </a:prstGeom>
        </p:spPr>
      </p:pic>
    </p:spTree>
    <p:extLst>
      <p:ext uri="{BB962C8B-B14F-4D97-AF65-F5344CB8AC3E}">
        <p14:creationId xmlns:p14="http://schemas.microsoft.com/office/powerpoint/2010/main" val="9471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 In Sdgs"/>
          <p:cNvPicPr>
            <a:picLocks noChangeAspect="1" noChangeArrowheads="1"/>
          </p:cNvPicPr>
          <p:nvPr/>
        </p:nvPicPr>
        <p:blipFill rotWithShape="1">
          <a:blip r:embed="rId3">
            <a:extLst>
              <a:ext uri="{28A0092B-C50C-407E-A947-70E740481C1C}">
                <a14:useLocalDpi xmlns:a14="http://schemas.microsoft.com/office/drawing/2010/main" val="0"/>
              </a:ext>
            </a:extLst>
          </a:blip>
          <a:srcRect b="57139"/>
          <a:stretch/>
        </p:blipFill>
        <p:spPr bwMode="auto">
          <a:xfrm>
            <a:off x="457200" y="1890750"/>
            <a:ext cx="8316000" cy="449057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3036" y="1451365"/>
            <a:ext cx="3046796" cy="388696"/>
          </a:xfrm>
          <a:prstGeom prst="rect">
            <a:avLst/>
          </a:prstGeom>
        </p:spPr>
        <p:txBody>
          <a:bodyPr wrap="none">
            <a:spAutoFit/>
          </a:bodyPr>
          <a:lstStyle/>
          <a:p>
            <a:pPr marL="0" indent="0" algn="ctr">
              <a:lnSpc>
                <a:spcPct val="107000"/>
              </a:lnSpc>
              <a:spcBef>
                <a:spcPts val="150"/>
              </a:spcBef>
              <a:buNone/>
            </a:pPr>
            <a:r>
              <a:rPr lang="it-IT" b="1" dirty="0" smtClean="0">
                <a:solidFill>
                  <a:schemeClr val="accent1">
                    <a:lumMod val="75000"/>
                  </a:schemeClr>
                </a:solidFill>
                <a:latin typeface="Arial Rounded MT Bold" panose="020F0704030504030204" pitchFamily="34" charset="0"/>
                <a:cs typeface="Helvetica" panose="020B0604020202020204" pitchFamily="34" charset="0"/>
              </a:rPr>
              <a:t>2. INDICATORI </a:t>
            </a:r>
            <a:r>
              <a:rPr lang="it-IT" b="1" dirty="0">
                <a:solidFill>
                  <a:schemeClr val="accent1">
                    <a:lumMod val="75000"/>
                  </a:schemeClr>
                </a:solidFill>
                <a:latin typeface="Arial Rounded MT Bold" panose="020F0704030504030204" pitchFamily="34" charset="0"/>
                <a:cs typeface="Helvetica" panose="020B0604020202020204" pitchFamily="34" charset="0"/>
              </a:rPr>
              <a:t>BES </a:t>
            </a:r>
            <a:r>
              <a:rPr lang="it-IT" b="1" dirty="0" err="1">
                <a:solidFill>
                  <a:schemeClr val="accent1">
                    <a:lumMod val="75000"/>
                  </a:schemeClr>
                </a:solidFill>
                <a:latin typeface="Arial Rounded MT Bold" panose="020F0704030504030204" pitchFamily="34" charset="0"/>
                <a:cs typeface="Helvetica" panose="020B0604020202020204" pitchFamily="34" charset="0"/>
              </a:rPr>
              <a:t>SDGs</a:t>
            </a:r>
            <a:endParaRPr lang="it-IT" b="1" dirty="0">
              <a:solidFill>
                <a:schemeClr val="accent1">
                  <a:lumMod val="75000"/>
                </a:schemeClr>
              </a:solidFill>
              <a:latin typeface="Arial Rounded MT Bold" panose="020F0704030504030204" pitchFamily="34" charset="0"/>
              <a:cs typeface="Helvetica" panose="020B0604020202020204" pitchFamily="34" charset="0"/>
            </a:endParaRPr>
          </a:p>
        </p:txBody>
      </p:sp>
      <p:pic>
        <p:nvPicPr>
          <p:cNvPr id="6" name="Immagine 5"/>
          <p:cNvPicPr>
            <a:picLocks noChangeAspect="1"/>
          </p:cNvPicPr>
          <p:nvPr/>
        </p:nvPicPr>
        <p:blipFill rotWithShape="1">
          <a:blip r:embed="rId4"/>
          <a:srcRect r="15207"/>
          <a:stretch/>
        </p:blipFill>
        <p:spPr>
          <a:xfrm>
            <a:off x="-3631" y="-27385"/>
            <a:ext cx="9153449" cy="1014147"/>
          </a:xfrm>
          <a:prstGeom prst="rect">
            <a:avLst/>
          </a:prstGeom>
        </p:spPr>
      </p:pic>
    </p:spTree>
    <p:extLst>
      <p:ext uri="{BB962C8B-B14F-4D97-AF65-F5344CB8AC3E}">
        <p14:creationId xmlns:p14="http://schemas.microsoft.com/office/powerpoint/2010/main" val="1397563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 In Sdgs"/>
          <p:cNvPicPr>
            <a:picLocks noChangeAspect="1" noChangeArrowheads="1"/>
          </p:cNvPicPr>
          <p:nvPr/>
        </p:nvPicPr>
        <p:blipFill rotWithShape="1">
          <a:blip r:embed="rId3">
            <a:extLst>
              <a:ext uri="{28A0092B-C50C-407E-A947-70E740481C1C}">
                <a14:useLocalDpi xmlns:a14="http://schemas.microsoft.com/office/drawing/2010/main" val="0"/>
              </a:ext>
            </a:extLst>
          </a:blip>
          <a:srcRect t="42860" b="5160"/>
          <a:stretch/>
        </p:blipFill>
        <p:spPr bwMode="auto">
          <a:xfrm>
            <a:off x="457200" y="1360348"/>
            <a:ext cx="8316418" cy="544629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a:srcRect r="15207"/>
          <a:stretch/>
        </p:blipFill>
        <p:spPr>
          <a:xfrm>
            <a:off x="-3631" y="-27385"/>
            <a:ext cx="9153449" cy="1014147"/>
          </a:xfrm>
          <a:prstGeom prst="rect">
            <a:avLst/>
          </a:prstGeom>
        </p:spPr>
      </p:pic>
    </p:spTree>
    <p:extLst>
      <p:ext uri="{BB962C8B-B14F-4D97-AF65-F5344CB8AC3E}">
        <p14:creationId xmlns:p14="http://schemas.microsoft.com/office/powerpoint/2010/main" val="7587578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23528" y="1582341"/>
            <a:ext cx="8496944" cy="4062651"/>
          </a:xfrm>
          <a:prstGeom prst="rect">
            <a:avLst/>
          </a:prstGeom>
        </p:spPr>
        <p:txBody>
          <a:bodyPr wrap="square">
            <a:spAutoFit/>
          </a:bodyPr>
          <a:lstStyle/>
          <a:p>
            <a:endParaRPr lang="it-IT" dirty="0"/>
          </a:p>
          <a:p>
            <a:endParaRPr lang="it-IT" dirty="0"/>
          </a:p>
          <a:p>
            <a:pPr algn="ctr"/>
            <a:r>
              <a:rPr lang="it-IT" sz="2400" b="1" dirty="0" smtClean="0"/>
              <a:t>si </a:t>
            </a:r>
            <a:r>
              <a:rPr lang="it-IT" sz="2400" b="1" dirty="0"/>
              <a:t>crea VP quando si massimizza il differenziale tra benefici socio-economico intangibili (BSEI) e i connessi sacrifici (SSEI</a:t>
            </a:r>
            <a:r>
              <a:rPr lang="it-IT" sz="2400" b="1" dirty="0" smtClean="0"/>
              <a:t>)</a:t>
            </a:r>
            <a:r>
              <a:rPr lang="it-IT" b="1" dirty="0" smtClean="0"/>
              <a:t> </a:t>
            </a:r>
            <a:endParaRPr lang="it-IT" b="1" dirty="0"/>
          </a:p>
          <a:p>
            <a:endParaRPr lang="it-IT" b="1" dirty="0" smtClean="0"/>
          </a:p>
          <a:p>
            <a:endParaRPr lang="it-IT" b="1" dirty="0"/>
          </a:p>
          <a:p>
            <a:pPr algn="ctr"/>
            <a:r>
              <a:rPr lang="it-IT" sz="2400" dirty="0"/>
              <a:t>Il modello </a:t>
            </a:r>
            <a:r>
              <a:rPr lang="it-IT" sz="2400" b="1" dirty="0"/>
              <a:t>offre una rappresentazione sintetica della capacità dell’ente di creare valore pubblico </a:t>
            </a:r>
            <a:r>
              <a:rPr lang="it-IT" sz="2400" dirty="0" smtClean="0"/>
              <a:t>ed</a:t>
            </a:r>
            <a:r>
              <a:rPr lang="it-IT" sz="2400" b="1" dirty="0" smtClean="0"/>
              <a:t> </a:t>
            </a:r>
            <a:r>
              <a:rPr lang="it-IT" sz="2400" dirty="0" smtClean="0"/>
              <a:t>è riferito</a:t>
            </a:r>
            <a:endParaRPr lang="it-IT" sz="2400" dirty="0"/>
          </a:p>
          <a:p>
            <a:pPr algn="ctr"/>
            <a:r>
              <a:rPr lang="it-IT" sz="2400" dirty="0" smtClean="0"/>
              <a:t> a </a:t>
            </a:r>
            <a:r>
              <a:rPr lang="it-IT" sz="2400" b="1" dirty="0" smtClean="0">
                <a:solidFill>
                  <a:schemeClr val="accent1">
                    <a:lumMod val="50000"/>
                  </a:schemeClr>
                </a:solidFill>
              </a:rPr>
              <a:t>tre livelli </a:t>
            </a:r>
            <a:r>
              <a:rPr lang="it-IT" sz="2400" dirty="0" smtClean="0"/>
              <a:t>interrelati </a:t>
            </a:r>
            <a:r>
              <a:rPr lang="it-IT" sz="2400" dirty="0"/>
              <a:t>tra loro con la funzione di </a:t>
            </a:r>
            <a:endParaRPr lang="it-IT" sz="2400" dirty="0" smtClean="0"/>
          </a:p>
          <a:p>
            <a:pPr algn="ctr"/>
            <a:r>
              <a:rPr lang="it-IT" sz="2400" b="1" dirty="0" smtClean="0">
                <a:solidFill>
                  <a:srgbClr val="FF0000"/>
                </a:solidFill>
              </a:rPr>
              <a:t>concettualizzare</a:t>
            </a:r>
            <a:r>
              <a:rPr lang="it-IT" sz="2400" b="1" dirty="0">
                <a:solidFill>
                  <a:srgbClr val="FF0000"/>
                </a:solidFill>
              </a:rPr>
              <a:t>, programmare, gestire e misurare il VP</a:t>
            </a:r>
          </a:p>
          <a:p>
            <a:endParaRPr lang="it-IT" dirty="0" smtClean="0"/>
          </a:p>
        </p:txBody>
      </p:sp>
      <p:pic>
        <p:nvPicPr>
          <p:cNvPr id="5" name="Immagine 4"/>
          <p:cNvPicPr>
            <a:picLocks noChangeAspect="1"/>
          </p:cNvPicPr>
          <p:nvPr/>
        </p:nvPicPr>
        <p:blipFill rotWithShape="1">
          <a:blip r:embed="rId3"/>
          <a:srcRect r="15207"/>
          <a:stretch/>
        </p:blipFill>
        <p:spPr>
          <a:xfrm>
            <a:off x="-3631" y="-27385"/>
            <a:ext cx="9153449" cy="1014147"/>
          </a:xfrm>
          <a:prstGeom prst="rect">
            <a:avLst/>
          </a:prstGeom>
        </p:spPr>
      </p:pic>
      <p:sp>
        <p:nvSpPr>
          <p:cNvPr id="2" name="Rettangolo 1"/>
          <p:cNvSpPr/>
          <p:nvPr/>
        </p:nvSpPr>
        <p:spPr>
          <a:xfrm>
            <a:off x="179512" y="1259175"/>
            <a:ext cx="8424936" cy="400110"/>
          </a:xfrm>
          <a:prstGeom prst="rect">
            <a:avLst/>
          </a:prstGeom>
        </p:spPr>
        <p:txBody>
          <a:bodyPr wrap="square">
            <a:spAutoFit/>
          </a:bodyPr>
          <a:lstStyle/>
          <a:p>
            <a:r>
              <a:rPr lang="it-IT" sz="2000" b="1" dirty="0" smtClean="0"/>
              <a:t>3. Il </a:t>
            </a:r>
            <a:r>
              <a:rPr lang="it-IT" sz="2000" b="1" dirty="0"/>
              <a:t>modello della Piramide del Valore (</a:t>
            </a:r>
            <a:r>
              <a:rPr lang="it-IT" sz="2000" b="1" dirty="0" err="1"/>
              <a:t>Deidda</a:t>
            </a:r>
            <a:r>
              <a:rPr lang="it-IT" sz="2000" b="1" dirty="0"/>
              <a:t> Gagliardo, 2002)</a:t>
            </a:r>
            <a:endParaRPr lang="it-IT" sz="2000" b="1" dirty="0"/>
          </a:p>
        </p:txBody>
      </p:sp>
    </p:spTree>
    <p:extLst>
      <p:ext uri="{BB962C8B-B14F-4D97-AF65-F5344CB8AC3E}">
        <p14:creationId xmlns:p14="http://schemas.microsoft.com/office/powerpoint/2010/main" val="511165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C925EE05-E9AF-11AB-C9D9-401D403BEDD1}"/>
              </a:ext>
            </a:extLst>
          </p:cNvPr>
          <p:cNvSpPr txBox="1">
            <a:spLocks/>
          </p:cNvSpPr>
          <p:nvPr/>
        </p:nvSpPr>
        <p:spPr>
          <a:xfrm>
            <a:off x="457200" y="533400"/>
            <a:ext cx="8229600" cy="990600"/>
          </a:xfrm>
          <a:prstGeom prst="rect">
            <a:avLst/>
          </a:prstGeom>
        </p:spPr>
        <p:txBody>
          <a:bodyPr>
            <a:no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it-IT" sz="2000" b="1"/>
              <a:t>La disciplina e i contenuti del Piano integrato per l’attività e l’organizzazione (PIAO)</a:t>
            </a:r>
            <a:endParaRPr lang="it-IT" sz="2000" dirty="0"/>
          </a:p>
        </p:txBody>
      </p:sp>
      <p:pic>
        <p:nvPicPr>
          <p:cNvPr id="5" name="Immagine 4">
            <a:extLst>
              <a:ext uri="{FF2B5EF4-FFF2-40B4-BE49-F238E27FC236}">
                <a16:creationId xmlns:a16="http://schemas.microsoft.com/office/drawing/2014/main" id="{25E1BA5D-CB8F-B00B-C713-01560761B4D6}"/>
              </a:ext>
            </a:extLst>
          </p:cNvPr>
          <p:cNvPicPr>
            <a:picLocks noChangeAspect="1"/>
          </p:cNvPicPr>
          <p:nvPr/>
        </p:nvPicPr>
        <p:blipFill rotWithShape="1">
          <a:blip r:embed="rId3"/>
          <a:srcRect t="34193" r="2750" b="41600"/>
          <a:stretch/>
        </p:blipFill>
        <p:spPr>
          <a:xfrm>
            <a:off x="-2" y="-27384"/>
            <a:ext cx="9144002" cy="1368152"/>
          </a:xfrm>
          <a:prstGeom prst="rect">
            <a:avLst/>
          </a:prstGeom>
        </p:spPr>
      </p:pic>
      <p:sp>
        <p:nvSpPr>
          <p:cNvPr id="7" name="Rettangolo 6"/>
          <p:cNvSpPr/>
          <p:nvPr/>
        </p:nvSpPr>
        <p:spPr>
          <a:xfrm>
            <a:off x="107504" y="4065563"/>
            <a:ext cx="9036496" cy="2031325"/>
          </a:xfrm>
          <a:prstGeom prst="rect">
            <a:avLst/>
          </a:prstGeom>
        </p:spPr>
        <p:txBody>
          <a:bodyPr wrap="square">
            <a:spAutoFit/>
          </a:bodyPr>
          <a:lstStyle/>
          <a:p>
            <a:r>
              <a:rPr lang="it-IT" dirty="0">
                <a:solidFill>
                  <a:srgbClr val="010005"/>
                </a:solidFill>
                <a:latin typeface="Arial" panose="020B0604020202020204" pitchFamily="34" charset="0"/>
              </a:rPr>
              <a:t>I</a:t>
            </a:r>
            <a:r>
              <a:rPr lang="it-IT" dirty="0" smtClean="0">
                <a:solidFill>
                  <a:srgbClr val="010005"/>
                </a:solidFill>
                <a:latin typeface="Arial" panose="020B0604020202020204" pitchFamily="34" charset="0"/>
              </a:rPr>
              <a:t> </a:t>
            </a:r>
            <a:r>
              <a:rPr lang="it-IT" dirty="0">
                <a:solidFill>
                  <a:srgbClr val="010005"/>
                </a:solidFill>
                <a:latin typeface="Arial" panose="020B0604020202020204" pitchFamily="34" charset="0"/>
              </a:rPr>
              <a:t>tre livelli, dal basso </a:t>
            </a:r>
            <a:r>
              <a:rPr lang="it-IT" dirty="0" smtClean="0">
                <a:solidFill>
                  <a:srgbClr val="010005"/>
                </a:solidFill>
                <a:latin typeface="Arial" panose="020B0604020202020204" pitchFamily="34" charset="0"/>
              </a:rPr>
              <a:t>rispettivamente sono </a:t>
            </a:r>
            <a:r>
              <a:rPr lang="it-IT" dirty="0">
                <a:solidFill>
                  <a:srgbClr val="010005"/>
                </a:solidFill>
                <a:latin typeface="Arial" panose="020B0604020202020204" pitchFamily="34" charset="0"/>
              </a:rPr>
              <a:t>il </a:t>
            </a:r>
            <a:r>
              <a:rPr lang="it-IT" b="1" dirty="0">
                <a:solidFill>
                  <a:srgbClr val="010005"/>
                </a:solidFill>
                <a:latin typeface="Arial" panose="020B0604020202020204" pitchFamily="34" charset="0"/>
              </a:rPr>
              <a:t>valore intangibile</a:t>
            </a:r>
            <a:r>
              <a:rPr lang="it-IT" dirty="0">
                <a:solidFill>
                  <a:srgbClr val="010005"/>
                </a:solidFill>
                <a:latin typeface="Arial" panose="020B0604020202020204" pitchFamily="34" charset="0"/>
              </a:rPr>
              <a:t>, il </a:t>
            </a:r>
            <a:r>
              <a:rPr lang="it-IT" b="1" dirty="0">
                <a:solidFill>
                  <a:srgbClr val="010005"/>
                </a:solidFill>
                <a:latin typeface="Arial" panose="020B0604020202020204" pitchFamily="34" charset="0"/>
              </a:rPr>
              <a:t>valore economico </a:t>
            </a:r>
            <a:r>
              <a:rPr lang="it-IT" dirty="0">
                <a:solidFill>
                  <a:srgbClr val="010005"/>
                </a:solidFill>
                <a:latin typeface="Arial" panose="020B0604020202020204" pitchFamily="34" charset="0"/>
              </a:rPr>
              <a:t>e il </a:t>
            </a:r>
            <a:r>
              <a:rPr lang="it-IT" b="1" dirty="0">
                <a:solidFill>
                  <a:srgbClr val="010005"/>
                </a:solidFill>
                <a:latin typeface="Arial" panose="020B0604020202020204" pitchFamily="34" charset="0"/>
              </a:rPr>
              <a:t>valore </a:t>
            </a:r>
            <a:r>
              <a:rPr lang="it-IT" b="1" dirty="0" smtClean="0">
                <a:solidFill>
                  <a:srgbClr val="010005"/>
                </a:solidFill>
                <a:latin typeface="Arial" panose="020B0604020202020204" pitchFamily="34" charset="0"/>
              </a:rPr>
              <a:t>sociale. </a:t>
            </a:r>
            <a:r>
              <a:rPr lang="it-IT" dirty="0" smtClean="0">
                <a:solidFill>
                  <a:srgbClr val="010005"/>
                </a:solidFill>
                <a:latin typeface="Arial" panose="020B0604020202020204" pitchFamily="34" charset="0"/>
              </a:rPr>
              <a:t>Per </a:t>
            </a:r>
            <a:r>
              <a:rPr lang="it-IT" dirty="0">
                <a:solidFill>
                  <a:srgbClr val="010005"/>
                </a:solidFill>
                <a:latin typeface="Arial" panose="020B0604020202020204" pitchFamily="34" charset="0"/>
              </a:rPr>
              <a:t>ciascuno </a:t>
            </a:r>
            <a:r>
              <a:rPr lang="it-IT" dirty="0" smtClean="0">
                <a:solidFill>
                  <a:srgbClr val="010005"/>
                </a:solidFill>
                <a:latin typeface="Arial" panose="020B0604020202020204" pitchFamily="34" charset="0"/>
              </a:rPr>
              <a:t>di questi </a:t>
            </a:r>
            <a:r>
              <a:rPr lang="it-IT" dirty="0">
                <a:solidFill>
                  <a:srgbClr val="010005"/>
                </a:solidFill>
                <a:latin typeface="Arial" panose="020B0604020202020204" pitchFamily="34" charset="0"/>
              </a:rPr>
              <a:t>si valuta il differenziale tra i “sacrifici” sopportati e i “benefici” conseguiti. </a:t>
            </a:r>
            <a:endParaRPr lang="it-IT" dirty="0" smtClean="0">
              <a:solidFill>
                <a:srgbClr val="010005"/>
              </a:solidFill>
              <a:latin typeface="Arial" panose="020B0604020202020204" pitchFamily="34" charset="0"/>
            </a:endParaRPr>
          </a:p>
          <a:p>
            <a:r>
              <a:rPr lang="it-IT" b="1" dirty="0" smtClean="0">
                <a:solidFill>
                  <a:srgbClr val="010005"/>
                </a:solidFill>
                <a:latin typeface="Arial" panose="020B0604020202020204" pitchFamily="34" charset="0"/>
              </a:rPr>
              <a:t>Al </a:t>
            </a:r>
            <a:r>
              <a:rPr lang="it-IT" b="1" dirty="0">
                <a:solidFill>
                  <a:srgbClr val="010005"/>
                </a:solidFill>
                <a:latin typeface="Arial" panose="020B0604020202020204" pitchFamily="34" charset="0"/>
              </a:rPr>
              <a:t>vertice della piramide si pone il valore </a:t>
            </a:r>
            <a:r>
              <a:rPr lang="it-IT" b="1" dirty="0" smtClean="0">
                <a:solidFill>
                  <a:srgbClr val="010005"/>
                </a:solidFill>
                <a:latin typeface="Arial" panose="020B0604020202020204" pitchFamily="34" charset="0"/>
              </a:rPr>
              <a:t>pubblico</a:t>
            </a:r>
            <a:endParaRPr lang="it-IT" dirty="0">
              <a:solidFill>
                <a:srgbClr val="010005"/>
              </a:solidFill>
              <a:latin typeface="Arial" panose="020B0604020202020204" pitchFamily="34" charset="0"/>
            </a:endParaRPr>
          </a:p>
          <a:p>
            <a:endParaRPr lang="it-IT" dirty="0">
              <a:solidFill>
                <a:srgbClr val="010005"/>
              </a:solidFill>
              <a:latin typeface="Arial" panose="020B0604020202020204" pitchFamily="34" charset="0"/>
            </a:endParaRPr>
          </a:p>
          <a:p>
            <a:r>
              <a:rPr lang="it-IT" dirty="0">
                <a:solidFill>
                  <a:srgbClr val="010005"/>
                </a:solidFill>
                <a:latin typeface="Arial" panose="020B0604020202020204" pitchFamily="34" charset="0"/>
              </a:rPr>
              <a:t>Per la misurazione c’è il tentativo di costruire un unico indice </a:t>
            </a:r>
            <a:r>
              <a:rPr lang="it-IT" dirty="0" smtClean="0">
                <a:solidFill>
                  <a:srgbClr val="010005"/>
                </a:solidFill>
                <a:latin typeface="Arial" panose="020B0604020202020204" pitchFamily="34" charset="0"/>
              </a:rPr>
              <a:t>sintetico, </a:t>
            </a:r>
            <a:r>
              <a:rPr lang="it-IT" dirty="0">
                <a:solidFill>
                  <a:srgbClr val="010005"/>
                </a:solidFill>
                <a:latin typeface="Arial" panose="020B0604020202020204" pitchFamily="34" charset="0"/>
              </a:rPr>
              <a:t>ma </a:t>
            </a:r>
            <a:r>
              <a:rPr lang="it-IT" dirty="0" smtClean="0">
                <a:solidFill>
                  <a:srgbClr val="010005"/>
                </a:solidFill>
                <a:latin typeface="Arial" panose="020B0604020202020204" pitchFamily="34" charset="0"/>
              </a:rPr>
              <a:t>per semplicità, si possono considerare quelli </a:t>
            </a:r>
            <a:r>
              <a:rPr lang="it-IT" dirty="0">
                <a:solidFill>
                  <a:srgbClr val="010005"/>
                </a:solidFill>
                <a:latin typeface="Arial" panose="020B0604020202020204" pitchFamily="34" charset="0"/>
              </a:rPr>
              <a:t>del Benessere Equo e Sostenibile (BES).</a:t>
            </a:r>
            <a:endParaRPr lang="it-IT" b="0" i="0" dirty="0">
              <a:solidFill>
                <a:srgbClr val="010005"/>
              </a:solidFill>
              <a:effectLst/>
              <a:latin typeface="Arial" panose="020B0604020202020204" pitchFamily="34" charset="0"/>
            </a:endParaRPr>
          </a:p>
        </p:txBody>
      </p:sp>
      <p:pic>
        <p:nvPicPr>
          <p:cNvPr id="8" name="Picture 2" descr="Osservatorio del Valore Pubblico: il Valore Pubblico creato dalle Città  Metropolitane italiane | CERVAP - Centro di Ricerca sul Valore Pubblico"/>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30178"/>
          <a:stretch/>
        </p:blipFill>
        <p:spPr bwMode="auto">
          <a:xfrm>
            <a:off x="107504" y="908720"/>
            <a:ext cx="2952328" cy="2819792"/>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3635896" y="1834341"/>
            <a:ext cx="4572000" cy="830997"/>
          </a:xfrm>
          <a:prstGeom prst="rect">
            <a:avLst/>
          </a:prstGeom>
        </p:spPr>
        <p:txBody>
          <a:bodyPr>
            <a:spAutoFit/>
          </a:bodyPr>
          <a:lstStyle/>
          <a:p>
            <a:pPr algn="ctr"/>
            <a:r>
              <a:rPr lang="it-IT" sz="2400" b="1" dirty="0">
                <a:solidFill>
                  <a:srgbClr val="010005"/>
                </a:solidFill>
                <a:latin typeface="Arial" panose="020B0604020202020204" pitchFamily="34" charset="0"/>
              </a:rPr>
              <a:t>“non si può governare ciò che non può essere misurato”</a:t>
            </a:r>
            <a:endParaRPr lang="it-IT" sz="2400" b="1" dirty="0"/>
          </a:p>
        </p:txBody>
      </p:sp>
    </p:spTree>
    <p:extLst>
      <p:ext uri="{BB962C8B-B14F-4D97-AF65-F5344CB8AC3E}">
        <p14:creationId xmlns:p14="http://schemas.microsoft.com/office/powerpoint/2010/main" val="8061132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sservatorio del Valore Pubblico: il Valore Pubblico creato dalle Città  Metropolitane italiane | CERVAP - Centro di Ricerca sul Valore Pubb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34" y="986762"/>
            <a:ext cx="8813154" cy="587727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3"/>
          <a:srcRect r="15207"/>
          <a:stretch/>
        </p:blipFill>
        <p:spPr>
          <a:xfrm>
            <a:off x="-3631" y="-27385"/>
            <a:ext cx="9153449" cy="1014147"/>
          </a:xfrm>
          <a:prstGeom prst="rect">
            <a:avLst/>
          </a:prstGeom>
        </p:spPr>
      </p:pic>
    </p:spTree>
    <p:extLst>
      <p:ext uri="{BB962C8B-B14F-4D97-AF65-F5344CB8AC3E}">
        <p14:creationId xmlns:p14="http://schemas.microsoft.com/office/powerpoint/2010/main" val="22166629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 y="0"/>
            <a:ext cx="9144000" cy="4985674"/>
          </a:xfrm>
          <a:prstGeom prst="rect">
            <a:avLst/>
          </a:prstGeom>
        </p:spPr>
      </p:pic>
    </p:spTree>
    <p:extLst>
      <p:ext uri="{BB962C8B-B14F-4D97-AF65-F5344CB8AC3E}">
        <p14:creationId xmlns:p14="http://schemas.microsoft.com/office/powerpoint/2010/main" val="36912914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6321" y="-62521"/>
            <a:ext cx="9165911" cy="5485421"/>
          </a:xfrm>
          <a:prstGeom prst="rect">
            <a:avLst/>
          </a:prstGeom>
        </p:spPr>
      </p:pic>
    </p:spTree>
    <p:extLst>
      <p:ext uri="{BB962C8B-B14F-4D97-AF65-F5344CB8AC3E}">
        <p14:creationId xmlns:p14="http://schemas.microsoft.com/office/powerpoint/2010/main" val="3643182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4608735" y="44624"/>
            <a:ext cx="4520190" cy="2160240"/>
          </a:xfrm>
        </p:spPr>
        <p:txBody>
          <a:bodyPr/>
          <a:lstStyle/>
          <a:p>
            <a:pPr marL="0" indent="0">
              <a:buNone/>
            </a:pPr>
            <a:r>
              <a:rPr lang="it-IT" sz="1800" dirty="0"/>
              <a:t>2. </a:t>
            </a:r>
            <a:r>
              <a:rPr lang="it-IT" sz="1800" b="1" dirty="0"/>
              <a:t>misure che attuano riforme organizzative e strutturali </a:t>
            </a:r>
            <a:r>
              <a:rPr lang="it-IT" sz="1800" dirty="0"/>
              <a:t>per un cambiamento sostenibile e duraturo di tutta la Pubblica Amministrazione.</a:t>
            </a:r>
          </a:p>
          <a:p>
            <a:pPr marL="0" indent="0">
              <a:buNone/>
            </a:pPr>
            <a:endParaRPr lang="it-IT" sz="1050" dirty="0"/>
          </a:p>
          <a:p>
            <a:pPr marL="0" indent="0" algn="ctr">
              <a:buNone/>
            </a:pPr>
            <a:r>
              <a:rPr lang="it-IT" sz="1800" b="1" i="1" dirty="0">
                <a:solidFill>
                  <a:srgbClr val="FF0000"/>
                </a:solidFill>
              </a:rPr>
              <a:t>Ossia, accompagnare le transizioni amministrativa, ecologica e tecnologica in atto</a:t>
            </a:r>
            <a:endParaRPr lang="it-IT" sz="900" dirty="0"/>
          </a:p>
        </p:txBody>
      </p:sp>
      <p:sp>
        <p:nvSpPr>
          <p:cNvPr id="10" name="Segnaposto testo 9"/>
          <p:cNvSpPr>
            <a:spLocks noGrp="1"/>
          </p:cNvSpPr>
          <p:nvPr>
            <p:ph type="body" sz="quarter" idx="3"/>
          </p:nvPr>
        </p:nvSpPr>
        <p:spPr>
          <a:xfrm>
            <a:off x="0" y="3223776"/>
            <a:ext cx="4507668" cy="648072"/>
          </a:xfrm>
        </p:spPr>
        <p:txBody>
          <a:bodyPr>
            <a:noAutofit/>
          </a:bodyPr>
          <a:lstStyle/>
          <a:p>
            <a:r>
              <a:rPr lang="it-IT" sz="3600" b="1" dirty="0"/>
              <a:t>Approccio a due livelli (+1) del PNRR</a:t>
            </a:r>
          </a:p>
        </p:txBody>
      </p:sp>
      <p:sp>
        <p:nvSpPr>
          <p:cNvPr id="11" name="Rettangolo 10"/>
          <p:cNvSpPr/>
          <p:nvPr/>
        </p:nvSpPr>
        <p:spPr>
          <a:xfrm>
            <a:off x="273538" y="4365104"/>
            <a:ext cx="4133602" cy="2031325"/>
          </a:xfrm>
          <a:prstGeom prst="rect">
            <a:avLst/>
          </a:prstGeom>
        </p:spPr>
        <p:txBody>
          <a:bodyPr wrap="square">
            <a:spAutoFit/>
          </a:bodyPr>
          <a:lstStyle/>
          <a:p>
            <a:pPr marL="342900" indent="-342900">
              <a:buAutoNum type="arabicPeriod"/>
            </a:pPr>
            <a:r>
              <a:rPr lang="it-IT" b="1" dirty="0"/>
              <a:t>misure urgenti per utilizzare al meglio i finanziamenti previsti dal PNRR e attuare una governance efficace </a:t>
            </a:r>
          </a:p>
          <a:p>
            <a:pPr marL="342900" indent="-342900">
              <a:buAutoNum type="arabicPeriod"/>
            </a:pPr>
            <a:endParaRPr lang="it-IT" b="1" dirty="0"/>
          </a:p>
          <a:p>
            <a:pPr marL="0" indent="0" algn="ctr">
              <a:buNone/>
            </a:pPr>
            <a:r>
              <a:rPr lang="it-IT" b="1" i="1" dirty="0">
                <a:solidFill>
                  <a:srgbClr val="FF0000"/>
                </a:solidFill>
              </a:rPr>
              <a:t>Ossia, eliminare problemi strutturali e colli di bottiglia</a:t>
            </a:r>
            <a:r>
              <a:rPr lang="it-IT" dirty="0">
                <a:solidFill>
                  <a:srgbClr val="FF0000"/>
                </a:solidFill>
              </a:rPr>
              <a:t> </a:t>
            </a:r>
          </a:p>
        </p:txBody>
      </p:sp>
      <p:sp>
        <p:nvSpPr>
          <p:cNvPr id="12" name="Segnaposto contenuto 5"/>
          <p:cNvSpPr>
            <a:spLocks noGrp="1"/>
          </p:cNvSpPr>
          <p:nvPr>
            <p:ph sz="quarter" idx="4"/>
          </p:nvPr>
        </p:nvSpPr>
        <p:spPr>
          <a:xfrm>
            <a:off x="4608734" y="3068960"/>
            <a:ext cx="4355976" cy="3528392"/>
          </a:xfrm>
        </p:spPr>
        <p:txBody>
          <a:bodyPr/>
          <a:lstStyle/>
          <a:p>
            <a:pPr marL="0" indent="0" algn="ctr">
              <a:buNone/>
            </a:pPr>
            <a:r>
              <a:rPr lang="it-IT" sz="1800" b="1" dirty="0"/>
              <a:t>non dichiarato «pubblicamente»: </a:t>
            </a:r>
          </a:p>
          <a:p>
            <a:pPr marL="0" indent="0" algn="ctr">
              <a:buNone/>
            </a:pPr>
            <a:endParaRPr lang="it-IT" sz="1050" b="1" dirty="0"/>
          </a:p>
          <a:p>
            <a:pPr marL="0" indent="0">
              <a:buNone/>
            </a:pPr>
            <a:r>
              <a:rPr lang="it-IT" sz="1800" dirty="0"/>
              <a:t>3. </a:t>
            </a:r>
            <a:r>
              <a:rPr lang="it-IT" sz="1800" b="1" dirty="0">
                <a:solidFill>
                  <a:srgbClr val="FF0000"/>
                </a:solidFill>
                <a:latin typeface="Arial" charset="0"/>
                <a:cs typeface="Arial" charset="0"/>
              </a:rPr>
              <a:t>evitare gli errori già commessi nelle passate riforme</a:t>
            </a:r>
            <a:r>
              <a:rPr lang="it-IT" sz="1800" dirty="0">
                <a:latin typeface="Arial" charset="0"/>
                <a:cs typeface="Arial" charset="0"/>
              </a:rPr>
              <a:t>: </a:t>
            </a:r>
          </a:p>
          <a:p>
            <a:pPr marL="0" indent="0">
              <a:buNone/>
            </a:pPr>
            <a:endParaRPr lang="it-IT" sz="700" dirty="0">
              <a:latin typeface="Arial" charset="0"/>
              <a:cs typeface="Arial" charset="0"/>
            </a:endParaRPr>
          </a:p>
          <a:p>
            <a:r>
              <a:rPr lang="it-IT" sz="1800" b="1" dirty="0"/>
              <a:t>Tante norme e </a:t>
            </a:r>
            <a:r>
              <a:rPr lang="it-IT" sz="1800" b="1" i="1" dirty="0">
                <a:solidFill>
                  <a:srgbClr val="FF0000"/>
                </a:solidFill>
              </a:rPr>
              <a:t>pochi interventi di carattere organizzativo e di sviluppo delle competenze; </a:t>
            </a:r>
          </a:p>
          <a:p>
            <a:pPr marL="0" indent="0">
              <a:buNone/>
            </a:pPr>
            <a:endParaRPr lang="it-IT" sz="1800" b="1" i="1" dirty="0">
              <a:solidFill>
                <a:srgbClr val="FF0000"/>
              </a:solidFill>
            </a:endParaRPr>
          </a:p>
          <a:p>
            <a:pPr algn="just"/>
            <a:r>
              <a:rPr lang="it-IT" sz="1800" b="1" dirty="0">
                <a:solidFill>
                  <a:srgbClr val="FF0000"/>
                </a:solidFill>
              </a:rPr>
              <a:t>riforme a costo zero </a:t>
            </a:r>
            <a:r>
              <a:rPr lang="it-IT" sz="1800" b="1" dirty="0"/>
              <a:t>(o a saldo negativo) senza investire veramente su persone, procedure e tecnologie.</a:t>
            </a:r>
          </a:p>
        </p:txBody>
      </p:sp>
      <p:sp>
        <p:nvSpPr>
          <p:cNvPr id="13" name="Segnaposto testo 9"/>
          <p:cNvSpPr>
            <a:spLocks noGrp="1"/>
          </p:cNvSpPr>
          <p:nvPr>
            <p:ph type="body" sz="quarter" idx="3"/>
          </p:nvPr>
        </p:nvSpPr>
        <p:spPr>
          <a:xfrm>
            <a:off x="4507668" y="2420888"/>
            <a:ext cx="4744852" cy="648072"/>
          </a:xfrm>
        </p:spPr>
        <p:txBody>
          <a:bodyPr>
            <a:noAutofit/>
          </a:bodyPr>
          <a:lstStyle/>
          <a:p>
            <a:r>
              <a:rPr lang="it-IT" sz="2800" b="1" dirty="0"/>
              <a:t>Si è aggiunto un terzo livello (il +1)</a:t>
            </a:r>
          </a:p>
        </p:txBody>
      </p:sp>
      <p:pic>
        <p:nvPicPr>
          <p:cNvPr id="2" name="Picture 2" descr="Pubblicato il PNRR: Piano Nazionale di Ripresa e Resilienza">
            <a:extLst>
              <a:ext uri="{FF2B5EF4-FFF2-40B4-BE49-F238E27FC236}">
                <a16:creationId xmlns:a16="http://schemas.microsoft.com/office/drawing/2014/main" id="{83178AA2-5E76-1BF5-1A9F-F642756A2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8" b="39268"/>
          <a:stretch/>
        </p:blipFill>
        <p:spPr bwMode="auto">
          <a:xfrm>
            <a:off x="-1" y="8671"/>
            <a:ext cx="4577727" cy="24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65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4"/>
          </p:nvPr>
        </p:nvSpPr>
        <p:spPr>
          <a:xfrm>
            <a:off x="251520" y="1224136"/>
            <a:ext cx="4320480" cy="5013176"/>
          </a:xfrm>
        </p:spPr>
        <p:txBody>
          <a:bodyPr/>
          <a:lstStyle/>
          <a:p>
            <a:pPr marL="0" indent="0" algn="ctr">
              <a:buNone/>
            </a:pPr>
            <a:endParaRPr lang="it-IT" sz="2800" b="1" i="1" dirty="0">
              <a:solidFill>
                <a:srgbClr val="FF0000"/>
              </a:solidFill>
            </a:endParaRPr>
          </a:p>
          <a:p>
            <a:pPr marL="0" indent="0" algn="ctr">
              <a:buNone/>
            </a:pPr>
            <a:r>
              <a:rPr lang="it-IT" sz="2800" b="1" i="1" dirty="0">
                <a:solidFill>
                  <a:srgbClr val="FF0000"/>
                </a:solidFill>
              </a:rPr>
              <a:t>1. Valore Pubblico in senso stretto</a:t>
            </a:r>
            <a:r>
              <a:rPr lang="it-IT" sz="2800" b="1" dirty="0">
                <a:solidFill>
                  <a:srgbClr val="FF0000"/>
                </a:solidFill>
              </a:rPr>
              <a:t> </a:t>
            </a:r>
          </a:p>
          <a:p>
            <a:pPr marL="0" indent="0" algn="ctr">
              <a:buNone/>
            </a:pPr>
            <a:endParaRPr lang="it-IT" b="1" dirty="0"/>
          </a:p>
          <a:p>
            <a:pPr marL="0" indent="0" algn="ctr">
              <a:buNone/>
            </a:pPr>
            <a:r>
              <a:rPr lang="it-IT" dirty="0"/>
              <a:t>quando impatta complessivamente in modo migliorativo sulle diverse prospettive del benessere (rispetto alla loro baseline)</a:t>
            </a:r>
          </a:p>
          <a:p>
            <a:pPr marL="0" indent="0" algn="ctr">
              <a:buNone/>
            </a:pPr>
            <a:endParaRPr lang="it-IT" dirty="0"/>
          </a:p>
          <a:p>
            <a:pPr marL="0" indent="0" algn="ctr">
              <a:buNone/>
            </a:pPr>
            <a:endParaRPr lang="it-IT" sz="1050" dirty="0"/>
          </a:p>
          <a:p>
            <a:pPr marL="0" indent="0" algn="ctr">
              <a:spcBef>
                <a:spcPts val="0"/>
              </a:spcBef>
              <a:buNone/>
            </a:pPr>
            <a:endParaRPr lang="it-IT" dirty="0" smtClean="0"/>
          </a:p>
          <a:p>
            <a:pPr marL="0" indent="0" algn="ctr">
              <a:spcBef>
                <a:spcPts val="0"/>
              </a:spcBef>
              <a:buNone/>
            </a:pPr>
            <a:r>
              <a:rPr lang="it-IT" dirty="0" smtClean="0"/>
              <a:t> </a:t>
            </a:r>
            <a:r>
              <a:rPr lang="it-IT" b="1" dirty="0"/>
              <a:t>IMPATTO DEGLI </a:t>
            </a:r>
          </a:p>
          <a:p>
            <a:pPr marL="0" indent="0" algn="ctr">
              <a:spcBef>
                <a:spcPts val="0"/>
              </a:spcBef>
              <a:buNone/>
            </a:pPr>
            <a:r>
              <a:rPr lang="it-IT" b="1" dirty="0"/>
              <a:t>IMPATTI</a:t>
            </a:r>
            <a:endParaRPr lang="it-IT" dirty="0"/>
          </a:p>
        </p:txBody>
      </p:sp>
      <p:sp>
        <p:nvSpPr>
          <p:cNvPr id="9" name="Segnaposto contenuto 5"/>
          <p:cNvSpPr>
            <a:spLocks noGrp="1"/>
          </p:cNvSpPr>
          <p:nvPr>
            <p:ph sz="quarter" idx="4"/>
          </p:nvPr>
        </p:nvSpPr>
        <p:spPr>
          <a:xfrm>
            <a:off x="4644008" y="1484784"/>
            <a:ext cx="4499992" cy="4824536"/>
          </a:xfrm>
        </p:spPr>
        <p:txBody>
          <a:bodyPr/>
          <a:lstStyle/>
          <a:p>
            <a:pPr marL="0" indent="0" algn="ctr">
              <a:buNone/>
            </a:pPr>
            <a:r>
              <a:rPr lang="it-IT" sz="1100" dirty="0"/>
              <a:t> </a:t>
            </a:r>
          </a:p>
          <a:p>
            <a:pPr marL="0" indent="0" algn="ctr">
              <a:buNone/>
            </a:pPr>
            <a:r>
              <a:rPr lang="it-IT" sz="2800" b="1" i="1" dirty="0">
                <a:solidFill>
                  <a:srgbClr val="FF0000"/>
                </a:solidFill>
              </a:rPr>
              <a:t>2. </a:t>
            </a:r>
            <a:r>
              <a:rPr lang="it-IT" sz="2800" b="1" i="1" dirty="0" smtClean="0">
                <a:solidFill>
                  <a:srgbClr val="FF0000"/>
                </a:solidFill>
              </a:rPr>
              <a:t>Valore Pubblico </a:t>
            </a:r>
            <a:r>
              <a:rPr lang="it-IT" sz="2800" b="1" i="1" dirty="0">
                <a:solidFill>
                  <a:srgbClr val="FF0000"/>
                </a:solidFill>
              </a:rPr>
              <a:t>in </a:t>
            </a:r>
            <a:r>
              <a:rPr lang="it-IT" sz="2800" b="1" i="1" dirty="0" smtClean="0">
                <a:solidFill>
                  <a:srgbClr val="FF0000"/>
                </a:solidFill>
              </a:rPr>
              <a:t>senso </a:t>
            </a:r>
            <a:r>
              <a:rPr lang="it-IT" sz="2800" b="1" i="1" dirty="0">
                <a:solidFill>
                  <a:srgbClr val="FF0000"/>
                </a:solidFill>
              </a:rPr>
              <a:t>più ampio </a:t>
            </a:r>
          </a:p>
          <a:p>
            <a:pPr marL="0" indent="0" algn="ctr">
              <a:buNone/>
            </a:pPr>
            <a:endParaRPr lang="it-IT" sz="1000" b="1" i="1" dirty="0">
              <a:solidFill>
                <a:srgbClr val="FF0000"/>
              </a:solidFill>
            </a:endParaRPr>
          </a:p>
          <a:p>
            <a:pPr marL="0" indent="0" algn="ctr">
              <a:buNone/>
            </a:pPr>
            <a:r>
              <a:rPr lang="it-IT" dirty="0"/>
              <a:t>quando, coinvolge e motiva dirigenti e dipendenti, cura la </a:t>
            </a:r>
            <a:r>
              <a:rPr lang="it-IT" b="1" dirty="0"/>
              <a:t>salute delle risorse </a:t>
            </a:r>
            <a:r>
              <a:rPr lang="it-IT" dirty="0"/>
              <a:t>e migliora le performance in </a:t>
            </a:r>
            <a:r>
              <a:rPr lang="it-IT" b="1" dirty="0"/>
              <a:t>modo funzionale </a:t>
            </a:r>
            <a:r>
              <a:rPr lang="it-IT" dirty="0"/>
              <a:t>al miglioramento degli impatti, misurabili anche tramite BES e obiettivi di sviluppo sostenibile (</a:t>
            </a:r>
            <a:r>
              <a:rPr lang="it-IT" dirty="0" err="1"/>
              <a:t>SDGs</a:t>
            </a:r>
            <a:r>
              <a:rPr lang="it-IT" dirty="0"/>
              <a:t>)</a:t>
            </a:r>
          </a:p>
          <a:p>
            <a:pPr marL="0" indent="0" algn="ctr">
              <a:buNone/>
            </a:pPr>
            <a:endParaRPr lang="it-IT" sz="1050" dirty="0"/>
          </a:p>
          <a:p>
            <a:pPr marL="0" indent="0" algn="ctr">
              <a:spcBef>
                <a:spcPts val="0"/>
              </a:spcBef>
              <a:buNone/>
            </a:pPr>
            <a:r>
              <a:rPr lang="it-IT" b="1" dirty="0"/>
              <a:t>PERFORMANCE DELLE PERFORMANCES</a:t>
            </a:r>
            <a:r>
              <a:rPr lang="it-IT" dirty="0"/>
              <a:t> </a:t>
            </a:r>
          </a:p>
        </p:txBody>
      </p:sp>
      <p:sp>
        <p:nvSpPr>
          <p:cNvPr id="5" name="CasellaDiTesto 4">
            <a:extLst>
              <a:ext uri="{FF2B5EF4-FFF2-40B4-BE49-F238E27FC236}">
                <a16:creationId xmlns:a16="http://schemas.microsoft.com/office/drawing/2014/main" id="{199545F4-A4C1-8B81-4544-8BC076D0277B}"/>
              </a:ext>
            </a:extLst>
          </p:cNvPr>
          <p:cNvSpPr txBox="1"/>
          <p:nvPr/>
        </p:nvSpPr>
        <p:spPr>
          <a:xfrm>
            <a:off x="2267744" y="1052736"/>
            <a:ext cx="4572000" cy="769441"/>
          </a:xfrm>
          <a:prstGeom prst="rect">
            <a:avLst/>
          </a:prstGeom>
          <a:noFill/>
        </p:spPr>
        <p:txBody>
          <a:bodyPr wrap="square">
            <a:spAutoFit/>
          </a:bodyPr>
          <a:lstStyle/>
          <a:p>
            <a:pPr marL="0" indent="0" algn="ctr">
              <a:buNone/>
            </a:pPr>
            <a:r>
              <a:rPr lang="it-IT" sz="4400" b="1" dirty="0" smtClean="0">
                <a:solidFill>
                  <a:schemeClr val="accent5">
                    <a:lumMod val="75000"/>
                  </a:schemeClr>
                </a:solidFill>
              </a:rPr>
              <a:t>una PA </a:t>
            </a:r>
            <a:r>
              <a:rPr lang="it-IT" sz="4400" b="1" dirty="0">
                <a:solidFill>
                  <a:schemeClr val="accent5">
                    <a:lumMod val="75000"/>
                  </a:schemeClr>
                </a:solidFill>
              </a:rPr>
              <a:t>crea:</a:t>
            </a:r>
          </a:p>
        </p:txBody>
      </p:sp>
      <p:pic>
        <p:nvPicPr>
          <p:cNvPr id="8" name="Immagine 7"/>
          <p:cNvPicPr>
            <a:picLocks noChangeAspect="1"/>
          </p:cNvPicPr>
          <p:nvPr/>
        </p:nvPicPr>
        <p:blipFill rotWithShape="1">
          <a:blip r:embed="rId3"/>
          <a:srcRect r="15207"/>
          <a:stretch/>
        </p:blipFill>
        <p:spPr>
          <a:xfrm>
            <a:off x="-3631" y="-27385"/>
            <a:ext cx="9153449" cy="1014147"/>
          </a:xfrm>
          <a:prstGeom prst="rect">
            <a:avLst/>
          </a:prstGeom>
        </p:spPr>
      </p:pic>
    </p:spTree>
    <p:extLst>
      <p:ext uri="{BB962C8B-B14F-4D97-AF65-F5344CB8AC3E}">
        <p14:creationId xmlns:p14="http://schemas.microsoft.com/office/powerpoint/2010/main" val="17778961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nclusioni">
            <a:extLst>
              <a:ext uri="{FF2B5EF4-FFF2-40B4-BE49-F238E27FC236}">
                <a16:creationId xmlns:a16="http://schemas.microsoft.com/office/drawing/2014/main" id="{640AB9D5-A141-268C-949D-1F9A9B99B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26" b="27084"/>
          <a:stretch/>
        </p:blipFill>
        <p:spPr bwMode="auto">
          <a:xfrm>
            <a:off x="0" y="-27384"/>
            <a:ext cx="9144000" cy="108012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3FB40B8B-AFD9-1B6B-05E1-968B9CDEDF08}"/>
              </a:ext>
            </a:extLst>
          </p:cNvPr>
          <p:cNvSpPr/>
          <p:nvPr/>
        </p:nvSpPr>
        <p:spPr>
          <a:xfrm>
            <a:off x="-47445" y="1196752"/>
            <a:ext cx="9155949" cy="5596019"/>
          </a:xfrm>
          <a:prstGeom prst="rect">
            <a:avLst/>
          </a:prstGeom>
        </p:spPr>
        <p:txBody>
          <a:bodyPr wrap="square">
            <a:spAutoFit/>
          </a:bodyPr>
          <a:lstStyle/>
          <a:p>
            <a:pPr marL="228600" algn="just">
              <a:lnSpc>
                <a:spcPct val="107000"/>
              </a:lnSpc>
              <a:spcAft>
                <a:spcPts val="0"/>
              </a:spcAft>
            </a:pPr>
            <a:r>
              <a:rPr lang="it-IT" sz="2400" b="1" dirty="0">
                <a:effectLst/>
                <a:latin typeface="Helvetica" panose="020B0604020202020204" pitchFamily="34" charset="0"/>
                <a:ea typeface="Calibri" panose="020F0502020204030204" pitchFamily="34" charset="0"/>
                <a:cs typeface="Times New Roman" panose="02020603050405020304" pitchFamily="18" charset="0"/>
              </a:rPr>
              <a:t>C’è ancora molta strada da fare. </a:t>
            </a:r>
            <a:r>
              <a:rPr lang="it-IT" sz="2400" b="1" dirty="0">
                <a:latin typeface="Helvetica" panose="020B0604020202020204" pitchFamily="34" charset="0"/>
                <a:ea typeface="Calibri" panose="020F0502020204030204" pitchFamily="34" charset="0"/>
                <a:cs typeface="Times New Roman" panose="02020603050405020304" pitchFamily="18" charset="0"/>
              </a:rPr>
              <a:t>Le sfide per avere una programmazione orientata ai risultati e al valore pubblico si concentrano su:</a:t>
            </a:r>
          </a:p>
          <a:p>
            <a:pPr marL="228600" algn="just">
              <a:lnSpc>
                <a:spcPct val="107000"/>
              </a:lnSpc>
              <a:spcAft>
                <a:spcPts val="0"/>
              </a:spcAft>
            </a:pPr>
            <a:endParaRPr lang="it-IT" sz="2400" b="1" dirty="0">
              <a:latin typeface="Helvetica" panose="020B0604020202020204" pitchFamily="34" charset="0"/>
              <a:ea typeface="Calibri" panose="020F0502020204030204" pitchFamily="34" charset="0"/>
              <a:cs typeface="Times New Roman" panose="02020603050405020304" pitchFamily="18" charset="0"/>
            </a:endParaRPr>
          </a:p>
          <a:p>
            <a:pPr marL="571500" indent="-342900" algn="just">
              <a:lnSpc>
                <a:spcPct val="107000"/>
              </a:lnSpc>
              <a:spcAft>
                <a:spcPts val="0"/>
              </a:spcAft>
              <a:buFont typeface="Arial" panose="020B0604020202020204" pitchFamily="34" charset="0"/>
              <a:buChar char="•"/>
            </a:pPr>
            <a:r>
              <a:rPr lang="it-IT" sz="2400" b="1" dirty="0">
                <a:latin typeface="Helvetica" panose="020B0604020202020204" pitchFamily="34" charset="0"/>
                <a:ea typeface="Calibri" panose="020F0502020204030204" pitchFamily="34" charset="0"/>
                <a:cs typeface="Times New Roman" panose="02020603050405020304" pitchFamily="18" charset="0"/>
              </a:rPr>
              <a:t>Presidio delle </a:t>
            </a: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condizioni abilitanti</a:t>
            </a:r>
            <a:r>
              <a:rPr lang="it-IT" sz="2400" b="1" dirty="0">
                <a:latin typeface="Helvetica" panose="020B0604020202020204" pitchFamily="34" charset="0"/>
                <a:ea typeface="Calibri" panose="020F0502020204030204" pitchFamily="34" charset="0"/>
                <a:cs typeface="Times New Roman" panose="02020603050405020304" pitchFamily="18" charset="0"/>
              </a:rPr>
              <a:t> (e tra queste la principale è lo </a:t>
            </a: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stato di salute delle risorse</a:t>
            </a:r>
            <a:r>
              <a:rPr lang="it-IT" sz="2400" b="1" dirty="0">
                <a:latin typeface="Helvetica" panose="020B0604020202020204" pitchFamily="34" charset="0"/>
                <a:ea typeface="Calibri" panose="020F0502020204030204" pitchFamily="34" charset="0"/>
                <a:cs typeface="Times New Roman" panose="02020603050405020304" pitchFamily="18" charset="0"/>
              </a:rPr>
              <a:t>),</a:t>
            </a:r>
          </a:p>
          <a:p>
            <a:pPr marL="571500" indent="-342900" algn="just">
              <a:lnSpc>
                <a:spcPct val="107000"/>
              </a:lnSpc>
              <a:spcAft>
                <a:spcPts val="0"/>
              </a:spcAft>
              <a:buFont typeface="Arial" panose="020B0604020202020204" pitchFamily="34" charset="0"/>
              <a:buChar char="•"/>
            </a:pP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Armonizzazione</a:t>
            </a:r>
            <a:r>
              <a:rPr lang="it-IT" sz="2400" b="1" dirty="0">
                <a:latin typeface="Helvetica" panose="020B0604020202020204" pitchFamily="34" charset="0"/>
                <a:ea typeface="Calibri" panose="020F0502020204030204" pitchFamily="34" charset="0"/>
                <a:cs typeface="Times New Roman" panose="02020603050405020304" pitchFamily="18" charset="0"/>
              </a:rPr>
              <a:t> del PIAO con gli strumenti di programmazione economico – finanziaria (specie negli EELL)</a:t>
            </a:r>
          </a:p>
          <a:p>
            <a:pPr marL="571500" indent="-342900" algn="just">
              <a:lnSpc>
                <a:spcPct val="107000"/>
              </a:lnSpc>
              <a:spcAft>
                <a:spcPts val="0"/>
              </a:spcAft>
              <a:buFont typeface="Arial" panose="020B0604020202020204" pitchFamily="34" charset="0"/>
              <a:buChar char="•"/>
            </a:pP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Re-ingegnerizzazione</a:t>
            </a:r>
            <a:r>
              <a:rPr lang="it-IT" sz="2400" b="1" dirty="0">
                <a:latin typeface="Helvetica" panose="020B0604020202020204" pitchFamily="34" charset="0"/>
                <a:ea typeface="Calibri" panose="020F0502020204030204" pitchFamily="34" charset="0"/>
                <a:cs typeface="Times New Roman" panose="02020603050405020304" pitchFamily="18" charset="0"/>
              </a:rPr>
              <a:t> dei processi e maggior coinvolgimento del controllo di gestione</a:t>
            </a:r>
          </a:p>
          <a:p>
            <a:pPr marL="571500" indent="-342900" algn="just">
              <a:lnSpc>
                <a:spcPct val="107000"/>
              </a:lnSpc>
              <a:spcAft>
                <a:spcPts val="0"/>
              </a:spcAft>
              <a:buFont typeface="Arial" panose="020B0604020202020204" pitchFamily="34" charset="0"/>
              <a:buChar char="•"/>
            </a:pP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Partecipazione</a:t>
            </a:r>
            <a:r>
              <a:rPr lang="it-IT" sz="2400" b="1" dirty="0">
                <a:latin typeface="Helvetica" panose="020B0604020202020204" pitchFamily="34" charset="0"/>
                <a:ea typeface="Calibri" panose="020F0502020204030204" pitchFamily="34" charset="0"/>
                <a:cs typeface="Times New Roman" panose="02020603050405020304" pitchFamily="18" charset="0"/>
              </a:rPr>
              <a:t> ai processi decisionali e di rendicontazione da parte dei destinatari di VP </a:t>
            </a:r>
          </a:p>
          <a:p>
            <a:pPr marL="571500" indent="-342900" algn="just">
              <a:lnSpc>
                <a:spcPct val="107000"/>
              </a:lnSpc>
              <a:spcAft>
                <a:spcPts val="0"/>
              </a:spcAft>
              <a:buFont typeface="Arial" panose="020B0604020202020204" pitchFamily="34" charset="0"/>
              <a:buChar char="•"/>
            </a:pPr>
            <a:r>
              <a:rPr lang="it-IT" sz="2400" b="1" dirty="0">
                <a:latin typeface="Helvetica" panose="020B0604020202020204" pitchFamily="34" charset="0"/>
                <a:ea typeface="Calibri" panose="020F0502020204030204" pitchFamily="34" charset="0"/>
                <a:cs typeface="Times New Roman" panose="02020603050405020304" pitchFamily="18" charset="0"/>
              </a:rPr>
              <a:t>Potenziamento «reale» dei </a:t>
            </a:r>
            <a:r>
              <a:rPr lang="it-IT" sz="2400" b="1" dirty="0">
                <a:highlight>
                  <a:srgbClr val="FFFF00"/>
                </a:highlight>
                <a:latin typeface="Helvetica" panose="020B0604020202020204" pitchFamily="34" charset="0"/>
                <a:ea typeface="Calibri" panose="020F0502020204030204" pitchFamily="34" charset="0"/>
                <a:cs typeface="Times New Roman" panose="02020603050405020304" pitchFamily="18" charset="0"/>
              </a:rPr>
              <a:t>monitoraggi</a:t>
            </a:r>
            <a:endParaRPr lang="it-IT" sz="1200" b="1" dirty="0">
              <a:highlight>
                <a:srgbClr val="FFFF00"/>
              </a:highligh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7287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AB3F252-EFDD-9667-8C9A-C4D7DB161CF4}"/>
              </a:ext>
            </a:extLst>
          </p:cNvPr>
          <p:cNvSpPr txBox="1"/>
          <p:nvPr/>
        </p:nvSpPr>
        <p:spPr>
          <a:xfrm>
            <a:off x="-32379" y="1196752"/>
            <a:ext cx="9120102" cy="5386090"/>
          </a:xfrm>
          <a:prstGeom prst="rect">
            <a:avLst/>
          </a:prstGeom>
          <a:noFill/>
        </p:spPr>
        <p:txBody>
          <a:bodyPr wrap="square">
            <a:spAutoFit/>
          </a:bodyPr>
          <a:lstStyle/>
          <a:p>
            <a:pPr marL="0" indent="0" algn="ctr">
              <a:buNone/>
            </a:pPr>
            <a:r>
              <a:rPr lang="it-IT" sz="3600" b="1" dirty="0">
                <a:solidFill>
                  <a:srgbClr val="626262"/>
                </a:solidFill>
                <a:latin typeface="Helvetica" panose="020B0604020202020204" pitchFamily="34" charset="0"/>
                <a:cs typeface="Helvetica" panose="020B0604020202020204" pitchFamily="34" charset="0"/>
              </a:rPr>
              <a:t>L’</a:t>
            </a:r>
            <a:r>
              <a:rPr lang="it-IT" sz="3600" b="1" i="0" dirty="0">
                <a:solidFill>
                  <a:srgbClr val="626262"/>
                </a:solidFill>
                <a:effectLst/>
                <a:latin typeface="Helvetica" panose="020B0604020202020204" pitchFamily="34" charset="0"/>
                <a:cs typeface="Helvetica" panose="020B0604020202020204" pitchFamily="34" charset="0"/>
              </a:rPr>
              <a:t>obiettivo finale è il disegno di una PA:</a:t>
            </a:r>
          </a:p>
          <a:p>
            <a:pPr marL="0" indent="0" algn="ctr">
              <a:buNone/>
            </a:pPr>
            <a:endParaRPr lang="it-IT" b="1" i="0" dirty="0">
              <a:solidFill>
                <a:srgbClr val="626262"/>
              </a:solidFill>
              <a:effectLst/>
              <a:latin typeface="Helvetica" panose="020B0604020202020204" pitchFamily="34" charset="0"/>
              <a:cs typeface="Helvetica" panose="020B0604020202020204" pitchFamily="34" charset="0"/>
            </a:endParaRPr>
          </a:p>
          <a:p>
            <a:pPr marL="0" indent="0" algn="ctr">
              <a:buNone/>
            </a:pPr>
            <a:r>
              <a:rPr lang="it-IT" sz="3600" b="1" i="0" dirty="0">
                <a:solidFill>
                  <a:srgbClr val="626262"/>
                </a:solidFill>
                <a:effectLst/>
                <a:latin typeface="Helvetica" panose="020B0604020202020204" pitchFamily="34" charset="0"/>
                <a:cs typeface="Helvetica" panose="020B0604020202020204" pitchFamily="34" charset="0"/>
              </a:rPr>
              <a:t>«costruttiva», «collaborativa»</a:t>
            </a:r>
          </a:p>
          <a:p>
            <a:pPr marL="0" indent="0" algn="ctr">
              <a:buNone/>
            </a:pPr>
            <a:r>
              <a:rPr lang="it-IT" sz="3600" b="1" dirty="0">
                <a:solidFill>
                  <a:srgbClr val="626262"/>
                </a:solidFill>
                <a:latin typeface="Helvetica" panose="020B0604020202020204" pitchFamily="34" charset="0"/>
                <a:cs typeface="Helvetica" panose="020B0604020202020204" pitchFamily="34" charset="0"/>
              </a:rPr>
              <a:t>«proattiva», </a:t>
            </a:r>
            <a:r>
              <a:rPr lang="it-IT" sz="3600" b="1" i="0" dirty="0">
                <a:solidFill>
                  <a:srgbClr val="626262"/>
                </a:solidFill>
                <a:effectLst/>
                <a:latin typeface="Helvetica" panose="020B0604020202020204" pitchFamily="34" charset="0"/>
                <a:cs typeface="Helvetica" panose="020B0604020202020204" pitchFamily="34" charset="0"/>
              </a:rPr>
              <a:t>«cooperativa»,</a:t>
            </a:r>
          </a:p>
          <a:p>
            <a:pPr marL="0" indent="0" algn="ctr">
              <a:buNone/>
            </a:pPr>
            <a:r>
              <a:rPr lang="it-IT" sz="3600" b="1" i="0" dirty="0">
                <a:solidFill>
                  <a:srgbClr val="626262"/>
                </a:solidFill>
                <a:effectLst/>
                <a:latin typeface="Helvetica" panose="020B0604020202020204" pitchFamily="34" charset="0"/>
                <a:cs typeface="Helvetica" panose="020B0604020202020204" pitchFamily="34" charset="0"/>
              </a:rPr>
              <a:t>«digitale», </a:t>
            </a:r>
            <a:r>
              <a:rPr lang="it-IT" sz="3600" b="1" dirty="0">
                <a:solidFill>
                  <a:srgbClr val="626262"/>
                </a:solidFill>
                <a:latin typeface="Helvetica" panose="020B0604020202020204" pitchFamily="34" charset="0"/>
                <a:cs typeface="Helvetica" panose="020B0604020202020204" pitchFamily="34" charset="0"/>
              </a:rPr>
              <a:t>«etica</a:t>
            </a:r>
            <a:r>
              <a:rPr lang="it-IT" sz="3600" b="1" dirty="0" smtClean="0">
                <a:solidFill>
                  <a:srgbClr val="626262"/>
                </a:solidFill>
                <a:latin typeface="Helvetica" panose="020B0604020202020204" pitchFamily="34" charset="0"/>
                <a:cs typeface="Helvetica" panose="020B0604020202020204" pitchFamily="34" charset="0"/>
              </a:rPr>
              <a:t>», «lungimirante»</a:t>
            </a:r>
            <a:endParaRPr lang="it-IT" sz="3600" b="1" dirty="0">
              <a:solidFill>
                <a:srgbClr val="626262"/>
              </a:solidFill>
              <a:latin typeface="Helvetica" panose="020B0604020202020204" pitchFamily="34" charset="0"/>
              <a:cs typeface="Helvetica" panose="020B0604020202020204" pitchFamily="34" charset="0"/>
            </a:endParaRPr>
          </a:p>
          <a:p>
            <a:pPr marL="0" indent="0" algn="ctr">
              <a:buNone/>
            </a:pPr>
            <a:r>
              <a:rPr lang="it-IT" sz="3600" b="1" dirty="0">
                <a:solidFill>
                  <a:srgbClr val="626262"/>
                </a:solidFill>
                <a:latin typeface="Helvetica" panose="020B0604020202020204" pitchFamily="34" charset="0"/>
                <a:cs typeface="Helvetica" panose="020B0604020202020204" pitchFamily="34" charset="0"/>
              </a:rPr>
              <a:t>«equa», «sostenibile»,</a:t>
            </a:r>
          </a:p>
          <a:p>
            <a:pPr marL="0" indent="0" algn="ctr">
              <a:buNone/>
            </a:pPr>
            <a:r>
              <a:rPr lang="it-IT" sz="3600" b="1" dirty="0">
                <a:solidFill>
                  <a:srgbClr val="626262"/>
                </a:solidFill>
                <a:latin typeface="Helvetica" panose="020B0604020202020204" pitchFamily="34" charset="0"/>
                <a:cs typeface="Helvetica" panose="020B0604020202020204" pitchFamily="34" charset="0"/>
              </a:rPr>
              <a:t>«resiliente», «affidabile»,</a:t>
            </a:r>
          </a:p>
          <a:p>
            <a:pPr marL="0" indent="0" algn="ctr">
              <a:buNone/>
            </a:pPr>
            <a:endParaRPr lang="it-IT" sz="3600" b="1" dirty="0">
              <a:solidFill>
                <a:srgbClr val="626262"/>
              </a:solidFill>
              <a:latin typeface="Helvetica" panose="020B0604020202020204" pitchFamily="34" charset="0"/>
              <a:cs typeface="Helvetica" panose="020B0604020202020204" pitchFamily="34" charset="0"/>
            </a:endParaRPr>
          </a:p>
          <a:p>
            <a:pPr marL="0" indent="0" algn="ctr">
              <a:buNone/>
            </a:pPr>
            <a:r>
              <a:rPr lang="it-IT" sz="3600" b="1" dirty="0">
                <a:solidFill>
                  <a:srgbClr val="626262"/>
                </a:solidFill>
                <a:latin typeface="Helvetica" panose="020B0604020202020204" pitchFamily="34" charset="0"/>
                <a:cs typeface="Helvetica" panose="020B0604020202020204" pitchFamily="34" charset="0"/>
              </a:rPr>
              <a:t>Poi si potrà chiedere (anzi, pretendere) lo stesso ai cittadini e alle imprese</a:t>
            </a:r>
            <a:endParaRPr lang="it-IT" sz="3600" dirty="0"/>
          </a:p>
        </p:txBody>
      </p:sp>
      <p:pic>
        <p:nvPicPr>
          <p:cNvPr id="5" name="Picture 2" descr="Conclusioni">
            <a:extLst>
              <a:ext uri="{FF2B5EF4-FFF2-40B4-BE49-F238E27FC236}">
                <a16:creationId xmlns:a16="http://schemas.microsoft.com/office/drawing/2014/main" id="{640AB9D5-A141-268C-949D-1F9A9B99B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26" b="27084"/>
          <a:stretch/>
        </p:blipFill>
        <p:spPr bwMode="auto">
          <a:xfrm>
            <a:off x="0" y="-27384"/>
            <a:ext cx="9144000" cy="108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11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7535F765-6B1F-41DA-9A96-6FBCECF37E00}"/>
              </a:ext>
            </a:extLst>
          </p:cNvPr>
          <p:cNvSpPr txBox="1">
            <a:spLocks/>
          </p:cNvSpPr>
          <p:nvPr/>
        </p:nvSpPr>
        <p:spPr bwMode="auto">
          <a:xfrm>
            <a:off x="3629158" y="3573016"/>
            <a:ext cx="2371592"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685800"/>
            <a:r>
              <a:rPr lang="it-IT" sz="3000" b="1" i="1" dirty="0">
                <a:latin typeface="Arial Rounded MT Bold" panose="020F0704030504030204" pitchFamily="34" charset="0"/>
                <a:ea typeface="Calibri" panose="020F0502020204030204" pitchFamily="34" charset="0"/>
                <a:cs typeface="Times New Roman" panose="02020603050405020304" pitchFamily="18" charset="0"/>
              </a:rPr>
              <a:t>Domande?</a:t>
            </a:r>
            <a:endParaRPr lang="it-IT" sz="3300" i="1" dirty="0">
              <a:latin typeface="Arial Rounded MT Bold" panose="020F0704030504030204" pitchFamily="34" charset="0"/>
            </a:endParaRPr>
          </a:p>
        </p:txBody>
      </p:sp>
      <p:pic>
        <p:nvPicPr>
          <p:cNvPr id="6146" name="Picture 2" descr="La domanda guida: cos'è e perché è fondamentale">
            <a:extLst>
              <a:ext uri="{FF2B5EF4-FFF2-40B4-BE49-F238E27FC236}">
                <a16:creationId xmlns:a16="http://schemas.microsoft.com/office/drawing/2014/main" id="{E10A3A56-BDAB-7817-6DFF-F21B8CE58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204" y="260648"/>
            <a:ext cx="2857500" cy="28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13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4A39F7C-9F33-453F-06B0-B8AFF237E066}"/>
              </a:ext>
            </a:extLst>
          </p:cNvPr>
          <p:cNvSpPr txBox="1"/>
          <p:nvPr/>
        </p:nvSpPr>
        <p:spPr>
          <a:xfrm>
            <a:off x="1643987" y="2348880"/>
            <a:ext cx="5856026" cy="3139321"/>
          </a:xfrm>
          <a:prstGeom prst="rect">
            <a:avLst/>
          </a:prstGeom>
          <a:noFill/>
        </p:spPr>
        <p:txBody>
          <a:bodyPr wrap="square" rtlCol="0">
            <a:spAutoFit/>
          </a:bodyPr>
          <a:lstStyle/>
          <a:p>
            <a:pPr algn="ctr"/>
            <a:r>
              <a:rPr lang="it-IT" sz="2100" dirty="0"/>
              <a:t>Grazie a tutti per l’attenzione</a:t>
            </a:r>
            <a:endParaRPr lang="it-IT" sz="2100" dirty="0">
              <a:solidFill>
                <a:srgbClr val="387592"/>
              </a:solidFill>
              <a:latin typeface="+mj-lt"/>
              <a:ea typeface="+mj-ea"/>
              <a:cs typeface="+mj-cs"/>
            </a:endParaRPr>
          </a:p>
          <a:p>
            <a:pPr algn="ctr"/>
            <a:endParaRPr lang="it-IT" sz="2100" dirty="0">
              <a:solidFill>
                <a:srgbClr val="387592"/>
              </a:solidFill>
              <a:latin typeface="+mj-lt"/>
              <a:ea typeface="+mj-ea"/>
              <a:cs typeface="+mj-cs"/>
            </a:endParaRPr>
          </a:p>
          <a:p>
            <a:pPr algn="ctr"/>
            <a:endParaRPr lang="it-IT" sz="2100" dirty="0">
              <a:solidFill>
                <a:srgbClr val="387592"/>
              </a:solidFill>
              <a:latin typeface="+mj-lt"/>
              <a:ea typeface="+mj-ea"/>
              <a:cs typeface="+mj-cs"/>
            </a:endParaRPr>
          </a:p>
          <a:p>
            <a:pPr algn="ctr"/>
            <a:endParaRPr lang="it-IT" sz="2100" dirty="0">
              <a:solidFill>
                <a:srgbClr val="387592"/>
              </a:solidFill>
              <a:latin typeface="+mj-lt"/>
              <a:ea typeface="+mj-ea"/>
              <a:cs typeface="+mj-cs"/>
            </a:endParaRPr>
          </a:p>
          <a:p>
            <a:pPr algn="ctr"/>
            <a:endParaRPr lang="it-IT" sz="2100" dirty="0">
              <a:solidFill>
                <a:srgbClr val="387592"/>
              </a:solidFill>
              <a:latin typeface="+mj-lt"/>
              <a:ea typeface="+mj-ea"/>
              <a:cs typeface="+mj-cs"/>
            </a:endParaRPr>
          </a:p>
          <a:p>
            <a:pPr algn="ctr"/>
            <a:r>
              <a:rPr lang="it-IT" sz="2100" dirty="0">
                <a:solidFill>
                  <a:srgbClr val="387592"/>
                </a:solidFill>
                <a:latin typeface="+mj-lt"/>
                <a:ea typeface="+mj-ea"/>
                <a:cs typeface="+mj-cs"/>
              </a:rPr>
              <a:t>Contatti</a:t>
            </a:r>
          </a:p>
          <a:p>
            <a:pPr algn="ctr"/>
            <a:endParaRPr lang="it-IT" dirty="0">
              <a:latin typeface="+mj-lt"/>
              <a:ea typeface="+mj-ea"/>
              <a:cs typeface="+mj-cs"/>
            </a:endParaRPr>
          </a:p>
          <a:p>
            <a:pPr algn="ctr"/>
            <a:endParaRPr lang="it-IT" dirty="0"/>
          </a:p>
          <a:p>
            <a:pPr algn="ctr"/>
            <a:r>
              <a:rPr lang="it-IT" dirty="0"/>
              <a:t>Gianfranco BECATTI</a:t>
            </a:r>
            <a:br>
              <a:rPr lang="it-IT" dirty="0"/>
            </a:br>
            <a:r>
              <a:rPr lang="it-IT" dirty="0">
                <a:latin typeface="+mj-lt"/>
                <a:ea typeface="+mj-ea"/>
                <a:cs typeface="+mj-cs"/>
              </a:rPr>
              <a:t>Email: </a:t>
            </a:r>
            <a:r>
              <a:rPr lang="it-IT" dirty="0"/>
              <a:t>g.becatti@governo.it</a:t>
            </a:r>
            <a:endParaRPr lang="it-IT" dirty="0">
              <a:latin typeface="+mj-lt"/>
              <a:ea typeface="+mj-ea"/>
              <a:cs typeface="+mj-cs"/>
            </a:endParaRPr>
          </a:p>
        </p:txBody>
      </p:sp>
    </p:spTree>
    <p:extLst>
      <p:ext uri="{BB962C8B-B14F-4D97-AF65-F5344CB8AC3E}">
        <p14:creationId xmlns:p14="http://schemas.microsoft.com/office/powerpoint/2010/main" val="171243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92618" y="2608997"/>
            <a:ext cx="4392488" cy="2298247"/>
          </a:xfrm>
        </p:spPr>
        <p:txBody>
          <a:bodyPr/>
          <a:lstStyle/>
          <a:p>
            <a:pPr marL="0" indent="0">
              <a:spcBef>
                <a:spcPts val="0"/>
              </a:spcBef>
              <a:buNone/>
            </a:pPr>
            <a:r>
              <a:rPr lang="it-IT" sz="2000" dirty="0" smtClean="0"/>
              <a:t>il </a:t>
            </a:r>
            <a:r>
              <a:rPr lang="it-IT" sz="2000" dirty="0"/>
              <a:t>PNRR ha promosso un’ambiziosa </a:t>
            </a:r>
            <a:r>
              <a:rPr lang="it-IT" sz="2000" b="1" dirty="0">
                <a:solidFill>
                  <a:srgbClr val="FF0000"/>
                </a:solidFill>
              </a:rPr>
              <a:t>agenda di </a:t>
            </a:r>
            <a:r>
              <a:rPr lang="it-IT" sz="2000" b="1" dirty="0" smtClean="0">
                <a:solidFill>
                  <a:srgbClr val="FF0000"/>
                </a:solidFill>
              </a:rPr>
              <a:t>riforme e di investimenti</a:t>
            </a:r>
            <a:endParaRPr lang="it-IT" sz="2000" dirty="0" smtClean="0"/>
          </a:p>
          <a:p>
            <a:pPr marL="0" indent="0">
              <a:spcBef>
                <a:spcPts val="0"/>
              </a:spcBef>
              <a:buNone/>
            </a:pPr>
            <a:endParaRPr lang="it-IT" sz="2000" dirty="0"/>
          </a:p>
          <a:p>
            <a:pPr lvl="1">
              <a:spcBef>
                <a:spcPts val="0"/>
              </a:spcBef>
            </a:pPr>
            <a:r>
              <a:rPr lang="it-IT" b="1" dirty="0">
                <a:solidFill>
                  <a:srgbClr val="FF0000"/>
                </a:solidFill>
              </a:rPr>
              <a:t>pubblica amministrazione</a:t>
            </a:r>
            <a:endParaRPr lang="it-IT" dirty="0">
              <a:solidFill>
                <a:srgbClr val="FF0000"/>
              </a:solidFill>
            </a:endParaRPr>
          </a:p>
          <a:p>
            <a:pPr lvl="1">
              <a:spcBef>
                <a:spcPts val="0"/>
              </a:spcBef>
            </a:pPr>
            <a:r>
              <a:rPr lang="it-IT" dirty="0"/>
              <a:t>giustizia</a:t>
            </a:r>
          </a:p>
          <a:p>
            <a:pPr lvl="1">
              <a:spcBef>
                <a:spcPts val="0"/>
              </a:spcBef>
            </a:pPr>
            <a:r>
              <a:rPr lang="it-IT" dirty="0"/>
              <a:t>semplificazione</a:t>
            </a:r>
          </a:p>
          <a:p>
            <a:pPr lvl="1">
              <a:spcBef>
                <a:spcPts val="0"/>
              </a:spcBef>
            </a:pPr>
            <a:r>
              <a:rPr lang="it-IT" dirty="0" smtClean="0"/>
              <a:t>competitività</a:t>
            </a:r>
            <a:endParaRPr lang="it-IT" sz="1800" b="1" dirty="0">
              <a:solidFill>
                <a:schemeClr val="tx2">
                  <a:lumMod val="60000"/>
                  <a:lumOff val="40000"/>
                </a:schemeClr>
              </a:solidFill>
            </a:endParaRPr>
          </a:p>
          <a:p>
            <a:endParaRPr lang="it-IT" sz="1800" dirty="0"/>
          </a:p>
        </p:txBody>
      </p:sp>
      <p:sp>
        <p:nvSpPr>
          <p:cNvPr id="6" name="Segnaposto contenuto 5"/>
          <p:cNvSpPr>
            <a:spLocks noGrp="1"/>
          </p:cNvSpPr>
          <p:nvPr>
            <p:ph sz="quarter" idx="4"/>
          </p:nvPr>
        </p:nvSpPr>
        <p:spPr>
          <a:xfrm>
            <a:off x="4594515" y="620688"/>
            <a:ext cx="4428999" cy="5832648"/>
          </a:xfrm>
        </p:spPr>
        <p:txBody>
          <a:bodyPr/>
          <a:lstStyle/>
          <a:p>
            <a:pPr marL="0" indent="0" algn="ctr">
              <a:buNone/>
            </a:pPr>
            <a:r>
              <a:rPr lang="it-IT" sz="2000" b="1" dirty="0">
                <a:solidFill>
                  <a:schemeClr val="tx2">
                    <a:lumMod val="60000"/>
                    <a:lumOff val="40000"/>
                  </a:schemeClr>
                </a:solidFill>
              </a:rPr>
              <a:t>Obiettivo di Riforma della PA</a:t>
            </a:r>
            <a:endParaRPr lang="it-IT" sz="2000" dirty="0">
              <a:solidFill>
                <a:schemeClr val="tx2">
                  <a:lumMod val="60000"/>
                  <a:lumOff val="40000"/>
                </a:schemeClr>
              </a:solidFill>
            </a:endParaRPr>
          </a:p>
          <a:p>
            <a:pPr marL="0" indent="0" algn="ctr">
              <a:buNone/>
            </a:pPr>
            <a:r>
              <a:rPr lang="it-IT" sz="2000" b="1" dirty="0"/>
              <a:t>Semplificazione e digitalizzazione delle procedure amministrative per una PA meno burocratica, più efficace, efficiente, resiliente e</a:t>
            </a:r>
            <a:r>
              <a:rPr lang="it-IT" sz="2000" b="1" dirty="0">
                <a:solidFill>
                  <a:srgbClr val="FF0000"/>
                </a:solidFill>
              </a:rPr>
              <a:t> orientata ai </a:t>
            </a:r>
            <a:r>
              <a:rPr lang="it-IT" sz="2000" b="1" dirty="0" smtClean="0">
                <a:solidFill>
                  <a:srgbClr val="FF0000"/>
                </a:solidFill>
              </a:rPr>
              <a:t>risultati</a:t>
            </a:r>
          </a:p>
          <a:p>
            <a:pPr marL="0" indent="0" algn="ctr">
              <a:buNone/>
            </a:pPr>
            <a:endParaRPr lang="it-IT" sz="2000" b="1" dirty="0">
              <a:solidFill>
                <a:srgbClr val="FF0000"/>
              </a:solidFill>
            </a:endParaRPr>
          </a:p>
          <a:p>
            <a:pPr marL="0" indent="0" algn="ctr">
              <a:buNone/>
            </a:pPr>
            <a:r>
              <a:rPr lang="it-IT" sz="2000" dirty="0"/>
              <a:t>il PNRR ha previsto un meccanismo di </a:t>
            </a:r>
            <a:r>
              <a:rPr lang="it-IT" sz="2000" b="1" i="1" dirty="0" err="1"/>
              <a:t>pay</a:t>
            </a:r>
            <a:r>
              <a:rPr lang="it-IT" sz="2000" b="1" i="1" dirty="0"/>
              <a:t> for performance</a:t>
            </a:r>
          </a:p>
          <a:p>
            <a:pPr marL="0" indent="0">
              <a:buNone/>
            </a:pPr>
            <a:endParaRPr lang="it-IT" sz="2000" dirty="0"/>
          </a:p>
          <a:p>
            <a:pPr marL="0" indent="0">
              <a:buNone/>
            </a:pPr>
            <a:r>
              <a:rPr lang="it-IT" sz="2000" dirty="0"/>
              <a:t>Il PNRR sostiene investimenti per </a:t>
            </a:r>
          </a:p>
          <a:p>
            <a:r>
              <a:rPr lang="it-IT" sz="2000" dirty="0"/>
              <a:t>la </a:t>
            </a:r>
            <a:r>
              <a:rPr lang="it-IT" sz="2000" b="1" dirty="0">
                <a:solidFill>
                  <a:srgbClr val="FF0000"/>
                </a:solidFill>
              </a:rPr>
              <a:t>semplificazione</a:t>
            </a:r>
            <a:r>
              <a:rPr lang="it-IT" sz="2000" dirty="0"/>
              <a:t> e la </a:t>
            </a:r>
            <a:r>
              <a:rPr lang="it-IT" sz="2000" b="1" dirty="0">
                <a:solidFill>
                  <a:srgbClr val="FF0000"/>
                </a:solidFill>
              </a:rPr>
              <a:t>digitalizzazione</a:t>
            </a:r>
            <a:r>
              <a:rPr lang="it-IT" sz="2000" b="1" dirty="0">
                <a:solidFill>
                  <a:schemeClr val="tx2">
                    <a:lumMod val="60000"/>
                    <a:lumOff val="40000"/>
                  </a:schemeClr>
                </a:solidFill>
              </a:rPr>
              <a:t> </a:t>
            </a:r>
            <a:r>
              <a:rPr lang="it-IT" sz="2000" dirty="0"/>
              <a:t>delle procedure e dei processi,</a:t>
            </a:r>
          </a:p>
          <a:p>
            <a:r>
              <a:rPr lang="it-IT" sz="2000" dirty="0"/>
              <a:t> lo </a:t>
            </a:r>
            <a:r>
              <a:rPr lang="it-IT" sz="2000" b="1" dirty="0">
                <a:solidFill>
                  <a:srgbClr val="FF0000"/>
                </a:solidFill>
              </a:rPr>
              <a:t>sviluppo dei sistemi organizzativi e di recruiting</a:t>
            </a:r>
            <a:r>
              <a:rPr lang="it-IT" sz="2000" dirty="0"/>
              <a:t>, </a:t>
            </a:r>
          </a:p>
          <a:p>
            <a:r>
              <a:rPr lang="it-IT" sz="2000" dirty="0"/>
              <a:t>l’empowerment delle </a:t>
            </a:r>
            <a:r>
              <a:rPr lang="it-IT" sz="2000" b="1" dirty="0">
                <a:solidFill>
                  <a:srgbClr val="FF0000"/>
                </a:solidFill>
              </a:rPr>
              <a:t>competenze</a:t>
            </a:r>
            <a:r>
              <a:rPr lang="it-IT" sz="2000" dirty="0"/>
              <a:t>.</a:t>
            </a:r>
          </a:p>
          <a:p>
            <a:pPr marL="0" indent="0">
              <a:buNone/>
            </a:pPr>
            <a:endParaRPr lang="it-IT" sz="2000" dirty="0"/>
          </a:p>
          <a:p>
            <a:pPr marL="0" indent="0" algn="ctr">
              <a:buNone/>
            </a:pPr>
            <a:endParaRPr lang="it-IT" sz="2000" b="1" dirty="0" smtClean="0">
              <a:solidFill>
                <a:srgbClr val="FF0000"/>
              </a:solidFill>
            </a:endParaRPr>
          </a:p>
          <a:p>
            <a:pPr marL="0" indent="0">
              <a:buNone/>
            </a:pPr>
            <a:endParaRPr lang="it-IT" sz="2000" dirty="0"/>
          </a:p>
        </p:txBody>
      </p:sp>
      <p:sp>
        <p:nvSpPr>
          <p:cNvPr id="9" name="Rettangolo 8"/>
          <p:cNvSpPr/>
          <p:nvPr/>
        </p:nvSpPr>
        <p:spPr>
          <a:xfrm>
            <a:off x="22515" y="5297432"/>
            <a:ext cx="4572000" cy="1015663"/>
          </a:xfrm>
          <a:prstGeom prst="rect">
            <a:avLst/>
          </a:prstGeom>
        </p:spPr>
        <p:txBody>
          <a:bodyPr>
            <a:spAutoFit/>
          </a:bodyPr>
          <a:lstStyle/>
          <a:p>
            <a:pPr algn="ctr"/>
            <a:r>
              <a:rPr lang="it-IT" sz="2000" dirty="0"/>
              <a:t>La riforma della PA è prevista nell’ambito del </a:t>
            </a:r>
            <a:r>
              <a:rPr lang="it-IT" sz="2000" b="1" dirty="0">
                <a:solidFill>
                  <a:srgbClr val="FF0000"/>
                </a:solidFill>
              </a:rPr>
              <a:t>Milestone M1C1-56 </a:t>
            </a:r>
            <a:r>
              <a:rPr lang="it-IT" sz="2000" dirty="0"/>
              <a:t>del PNRR</a:t>
            </a:r>
            <a:r>
              <a:rPr lang="it-IT" sz="2000" b="1" dirty="0"/>
              <a:t>, </a:t>
            </a:r>
            <a:r>
              <a:rPr lang="it-IT" sz="2000" b="1" dirty="0">
                <a:solidFill>
                  <a:srgbClr val="FF0000"/>
                </a:solidFill>
              </a:rPr>
              <a:t>Riforma 1.9</a:t>
            </a:r>
            <a:r>
              <a:rPr lang="it-IT" sz="2000" dirty="0"/>
              <a:t> </a:t>
            </a:r>
            <a:endParaRPr lang="it-IT" sz="2000" dirty="0" smtClean="0"/>
          </a:p>
        </p:txBody>
      </p:sp>
      <p:pic>
        <p:nvPicPr>
          <p:cNvPr id="2" name="Picture 2" descr="Pubblicato il PNRR: Piano Nazionale di Ripresa e Resilienza">
            <a:extLst>
              <a:ext uri="{FF2B5EF4-FFF2-40B4-BE49-F238E27FC236}">
                <a16:creationId xmlns:a16="http://schemas.microsoft.com/office/drawing/2014/main" id="{4CC6B4E1-87E2-0211-C086-EB82B2A5E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8" b="39268"/>
          <a:stretch/>
        </p:blipFill>
        <p:spPr bwMode="auto">
          <a:xfrm>
            <a:off x="-1" y="8671"/>
            <a:ext cx="4577727" cy="24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159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24546</TotalTime>
  <Words>8509</Words>
  <Application>Microsoft Office PowerPoint</Application>
  <PresentationFormat>Presentazione su schermo (4:3)</PresentationFormat>
  <Paragraphs>757</Paragraphs>
  <Slides>84</Slides>
  <Notes>55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84</vt:i4>
      </vt:variant>
    </vt:vector>
  </HeadingPairs>
  <TitlesOfParts>
    <vt:vector size="94" baseType="lpstr">
      <vt:lpstr>Arial</vt:lpstr>
      <vt:lpstr>Arial</vt:lpstr>
      <vt:lpstr>Arial Rounded MT Bold</vt:lpstr>
      <vt:lpstr>Calibri</vt:lpstr>
      <vt:lpstr>Helvetica</vt:lpstr>
      <vt:lpstr>Merriweather</vt:lpstr>
      <vt:lpstr>Roboto</vt:lpstr>
      <vt:lpstr>Times New Roman</vt:lpstr>
      <vt:lpstr>Titillium Web</vt:lpstr>
      <vt:lpstr>3_Macro-strutture</vt:lpstr>
      <vt:lpstr>Presentazione standard di PowerPoint</vt:lpstr>
      <vt:lpstr>Indice degli argomenti </vt:lpstr>
      <vt:lpstr>Presentazione standard di PowerPoint</vt:lpstr>
      <vt:lpstr>Prima Parte LA DISCIPLINA PIAO</vt:lpstr>
      <vt:lpstr>La disciplina e i contenuti del Piano integrato per l’attività e l’organizzazione (PIAO)</vt:lpstr>
      <vt:lpstr>La disciplina e i contenuti del Piano integrato per l’attività e l’organizzazione (PIAO)</vt:lpstr>
      <vt:lpstr>Presentazione standard di PowerPoint</vt:lpstr>
      <vt:lpstr>Presentazione standard di PowerPoint</vt:lpstr>
      <vt:lpstr>Presentazione standard di PowerPoint</vt:lpstr>
      <vt:lpstr>Presentazione standard di PowerPoint</vt:lpstr>
      <vt:lpstr>Gli obiettivi «strategici» della riforma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Seconda Parte IL VALORE PUBBLICO</vt:lpstr>
      <vt:lpstr>Presentazione standard di PowerPoint</vt:lpstr>
      <vt:lpstr>Presentazione standard di PowerPoint</vt:lpstr>
      <vt:lpstr>La disciplina e i contenuti del Piano integrato per l’attività e l’organizzazione (PIAO)</vt:lpstr>
      <vt:lpstr>La disciplina e i contenuti del Piano integrato per l’attività e l’organizzazione (PIAO)</vt:lpstr>
      <vt:lpstr>La disciplina e i contenuti del Piano integrato per l’attività e l’organizzazione (PIAO)</vt:lpstr>
      <vt:lpstr>La disciplina e i contenuti del Piano integrato per l’attività e l’organizzazione (PIAO)</vt:lpstr>
      <vt:lpstr>La disciplina e i contenuti del Piano integrato per l’attività e l’organizzazione (PIAO)</vt:lpstr>
      <vt:lpstr>La disciplina e i contenuti del Piano integrato per l’attività e l’organizzazione (PIAO)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 SELEZIONARE  GLI INDICATORI DI VP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Becatti Gianfranco</cp:lastModifiedBy>
  <cp:revision>238</cp:revision>
  <cp:lastPrinted>2023-07-06T13:55:10Z</cp:lastPrinted>
  <dcterms:created xsi:type="dcterms:W3CDTF">2020-10-09T07:25:14Z</dcterms:created>
  <dcterms:modified xsi:type="dcterms:W3CDTF">2023-07-06T17:46:41Z</dcterms:modified>
</cp:coreProperties>
</file>