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4"/>
    <p:sldMasterId id="2147483759" r:id="rId5"/>
    <p:sldMasterId id="2147483786" r:id="rId6"/>
    <p:sldMasterId id="2147483799" r:id="rId7"/>
    <p:sldMasterId id="2147483811" r:id="rId8"/>
    <p:sldMasterId id="2147483824" r:id="rId9"/>
    <p:sldMasterId id="2147483838" r:id="rId10"/>
  </p:sldMasterIdLst>
  <p:notesMasterIdLst>
    <p:notesMasterId r:id="rId74"/>
  </p:notesMasterIdLst>
  <p:sldIdLst>
    <p:sldId id="452" r:id="rId11"/>
    <p:sldId id="257" r:id="rId12"/>
    <p:sldId id="1924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1891" r:id="rId23"/>
    <p:sldId id="1892" r:id="rId24"/>
    <p:sldId id="269" r:id="rId25"/>
    <p:sldId id="1893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1921" r:id="rId38"/>
    <p:sldId id="281" r:id="rId39"/>
    <p:sldId id="282" r:id="rId40"/>
    <p:sldId id="283" r:id="rId41"/>
    <p:sldId id="284" r:id="rId42"/>
    <p:sldId id="285" r:id="rId43"/>
    <p:sldId id="286" r:id="rId44"/>
    <p:sldId id="1646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  <p:sldId id="298" r:id="rId56"/>
    <p:sldId id="1923" r:id="rId57"/>
    <p:sldId id="300" r:id="rId58"/>
    <p:sldId id="301" r:id="rId59"/>
    <p:sldId id="302" r:id="rId60"/>
    <p:sldId id="303" r:id="rId61"/>
    <p:sldId id="304" r:id="rId62"/>
    <p:sldId id="305" r:id="rId63"/>
    <p:sldId id="306" r:id="rId64"/>
    <p:sldId id="307" r:id="rId65"/>
    <p:sldId id="308" r:id="rId66"/>
    <p:sldId id="309" r:id="rId67"/>
    <p:sldId id="310" r:id="rId68"/>
    <p:sldId id="311" r:id="rId69"/>
    <p:sldId id="312" r:id="rId70"/>
    <p:sldId id="313" r:id="rId71"/>
    <p:sldId id="314" r:id="rId72"/>
    <p:sldId id="1925" r:id="rId73"/>
  </p:sldIdLst>
  <p:sldSz cx="12192000" cy="6858000"/>
  <p:notesSz cx="6858000" cy="9144000"/>
  <p:embeddedFontLs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Calibri Light" panose="020F0302020204030204" pitchFamily="34" charset="0"/>
      <p:regular r:id="rId79"/>
      <p:italic r:id="rId80"/>
    </p:embeddedFont>
    <p:embeddedFont>
      <p:font typeface="Noto Sans Symbols" panose="020B0604020202020204" charset="0"/>
      <p:regular r:id="rId81"/>
      <p:bold r:id="rId82"/>
      <p:italic r:id="rId83"/>
      <p:boldItalic r:id="rId84"/>
    </p:embeddedFont>
    <p:embeddedFont>
      <p:font typeface="Titillium Web" panose="00000500000000000000" pitchFamily="2" charset="0"/>
      <p:regular r:id="rId85"/>
      <p:bold r:id="rId86"/>
      <p:italic r:id="rId87"/>
      <p:boldItalic r:id="rId88"/>
    </p:embeddedFont>
    <p:embeddedFont>
      <p:font typeface="Titillium Web SemiBold" panose="00000700000000000000" pitchFamily="2" charset="0"/>
      <p:regular r:id="rId89"/>
      <p:bold r:id="rId90"/>
      <p:italic r:id="rId91"/>
      <p:boldItalic r:id="rId9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Titoli di testa" id="{0D179284-B9DB-4063-AC77-CB006CA6ABD5}">
          <p14:sldIdLst>
            <p14:sldId id="452"/>
          </p14:sldIdLst>
        </p14:section>
        <p14:section name="La governance del digitale" id="{395A70AF-D371-4F42-95F2-0F2C1A9F5F81}">
          <p14:sldIdLst>
            <p14:sldId id="257"/>
            <p14:sldId id="1924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1891"/>
            <p14:sldId id="1892"/>
            <p14:sldId id="269"/>
            <p14:sldId id="1893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1921"/>
            <p14:sldId id="281"/>
            <p14:sldId id="282"/>
            <p14:sldId id="283"/>
            <p14:sldId id="284"/>
            <p14:sldId id="285"/>
            <p14:sldId id="286"/>
            <p14:sldId id="1646"/>
            <p14:sldId id="288"/>
            <p14:sldId id="289"/>
            <p14:sldId id="290"/>
            <p14:sldId id="291"/>
            <p14:sldId id="292"/>
          </p14:sldIdLst>
        </p14:section>
        <p14:section name="Il Piano Triennale" id="{F84E2C5D-8B8A-457B-AAA1-E70B539AFFFE}">
          <p14:sldIdLst>
            <p14:sldId id="293"/>
            <p14:sldId id="294"/>
            <p14:sldId id="295"/>
            <p14:sldId id="296"/>
            <p14:sldId id="297"/>
            <p14:sldId id="298"/>
            <p14:sldId id="1923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</p14:sldIdLst>
        </p14:section>
        <p14:section name="Protocollo d'intesa con la Corte dei conti" id="{4BEF7804-6387-4297-8D1D-C5E7B6A825C6}">
          <p14:sldIdLst/>
        </p14:section>
        <p14:section name="Titoli di coda - Ringraziamenti" id="{7C0BA4EF-3E64-44D1-A86A-7CB5609CC1E7}">
          <p14:sldIdLst>
            <p14:sldId id="19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6" roundtripDataSignature="AMtx7mjtD3N5YXfdZ7WXqi6wtXXXZEUQ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677BE"/>
    <a:srgbClr val="E11E24"/>
    <a:srgbClr val="004CBE"/>
    <a:srgbClr val="2F559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A3957D-17CB-489F-B4EE-99C9247E4287}" v="5" dt="2023-06-14T07:58:57.145"/>
  </p1510:revLst>
</p1510:revInfo>
</file>

<file path=ppt/tableStyles.xml><?xml version="1.0" encoding="utf-8"?>
<a:tblStyleLst xmlns:a="http://schemas.openxmlformats.org/drawingml/2006/main" def="{EB40EA81-EAC8-4FDB-8512-29E578AC5478}">
  <a:tblStyle styleId="{EB40EA81-EAC8-4FDB-8512-29E578AC547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AB849EB-D7AC-49FB-B0F4-42148C2311FD}" styleName="Table_1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0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20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font" Target="fonts/font2.fntdata"/><Relationship Id="rId84" Type="http://schemas.openxmlformats.org/officeDocument/2006/relationships/font" Target="fonts/font10.fntdata"/><Relationship Id="rId89" Type="http://schemas.openxmlformats.org/officeDocument/2006/relationships/font" Target="fonts/font15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1.xml"/><Relationship Id="rId92" Type="http://schemas.openxmlformats.org/officeDocument/2006/relationships/font" Target="fonts/font1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518" Type="http://schemas.openxmlformats.org/officeDocument/2006/relationships/viewProps" Target="viewProps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font" Target="fonts/font13.fntdata"/><Relationship Id="rId521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1.xml"/><Relationship Id="rId82" Type="http://schemas.openxmlformats.org/officeDocument/2006/relationships/font" Target="fonts/font8.fntdata"/><Relationship Id="rId90" Type="http://schemas.openxmlformats.org/officeDocument/2006/relationships/font" Target="fonts/font16.fntdata"/><Relationship Id="rId19" Type="http://schemas.openxmlformats.org/officeDocument/2006/relationships/slide" Target="slides/slide9.xml"/><Relationship Id="rId516" Type="http://customschemas.google.com/relationships/presentationmetadata" Target="metadata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font" Target="fonts/font3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3" Type="http://schemas.openxmlformats.org/officeDocument/2006/relationships/customXml" Target="../customXml/item3.xml"/><Relationship Id="rId519" Type="http://schemas.openxmlformats.org/officeDocument/2006/relationships/theme" Target="theme/theme1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522" Type="http://schemas.microsoft.com/office/2015/10/relationships/revisionInfo" Target="revisionInfo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font" Target="fonts/font14.fntdata"/><Relationship Id="rId91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51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52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stofari Fabio" userId="2cf9502e-925b-480a-920b-40e0289087a6" providerId="ADAL" clId="{C4A3957D-17CB-489F-B4EE-99C9247E4287}"/>
    <pc:docChg chg="undo custSel addSld delSld modSld modSection">
      <pc:chgData name="Cristofari Fabio" userId="2cf9502e-925b-480a-920b-40e0289087a6" providerId="ADAL" clId="{C4A3957D-17CB-489F-B4EE-99C9247E4287}" dt="2023-06-14T07:58:59.456" v="39" actId="47"/>
      <pc:docMkLst>
        <pc:docMk/>
      </pc:docMkLst>
      <pc:sldChg chg="modSp add del mod">
        <pc:chgData name="Cristofari Fabio" userId="2cf9502e-925b-480a-920b-40e0289087a6" providerId="ADAL" clId="{C4A3957D-17CB-489F-B4EE-99C9247E4287}" dt="2023-06-14T07:48:06.954" v="37" actId="47"/>
        <pc:sldMkLst>
          <pc:docMk/>
          <pc:sldMk cId="2342821997" sldId="452"/>
        </pc:sldMkLst>
        <pc:spChg chg="mod">
          <ac:chgData name="Cristofari Fabio" userId="2cf9502e-925b-480a-920b-40e0289087a6" providerId="ADAL" clId="{C4A3957D-17CB-489F-B4EE-99C9247E4287}" dt="2023-06-14T07:39:03.500" v="34" actId="2711"/>
          <ac:spMkLst>
            <pc:docMk/>
            <pc:sldMk cId="2342821997" sldId="452"/>
            <ac:spMk id="6" creationId="{B764FAF0-CEDA-46F9-8A54-BAF152CEA8A0}"/>
          </ac:spMkLst>
        </pc:spChg>
      </pc:sldChg>
      <pc:sldChg chg="del">
        <pc:chgData name="Cristofari Fabio" userId="2cf9502e-925b-480a-920b-40e0289087a6" providerId="ADAL" clId="{C4A3957D-17CB-489F-B4EE-99C9247E4287}" dt="2023-06-14T07:32:56.797" v="0" actId="47"/>
        <pc:sldMkLst>
          <pc:docMk/>
          <pc:sldMk cId="3250505208" sldId="1542"/>
        </pc:sldMkLst>
      </pc:sldChg>
      <pc:sldChg chg="del">
        <pc:chgData name="Cristofari Fabio" userId="2cf9502e-925b-480a-920b-40e0289087a6" providerId="ADAL" clId="{C4A3957D-17CB-489F-B4EE-99C9247E4287}" dt="2023-06-14T07:35:57.566" v="30" actId="47"/>
        <pc:sldMkLst>
          <pc:docMk/>
          <pc:sldMk cId="842720326" sldId="1543"/>
        </pc:sldMkLst>
      </pc:sldChg>
      <pc:sldChg chg="modSp del mod">
        <pc:chgData name="Cristofari Fabio" userId="2cf9502e-925b-480a-920b-40e0289087a6" providerId="ADAL" clId="{C4A3957D-17CB-489F-B4EE-99C9247E4287}" dt="2023-06-14T07:58:21.830" v="38" actId="47"/>
        <pc:sldMkLst>
          <pc:docMk/>
          <pc:sldMk cId="35505681" sldId="1676"/>
        </pc:sldMkLst>
        <pc:spChg chg="mod">
          <ac:chgData name="Cristofari Fabio" userId="2cf9502e-925b-480a-920b-40e0289087a6" providerId="ADAL" clId="{C4A3957D-17CB-489F-B4EE-99C9247E4287}" dt="2023-06-14T07:38:55.781" v="33" actId="2711"/>
          <ac:spMkLst>
            <pc:docMk/>
            <pc:sldMk cId="35505681" sldId="1676"/>
            <ac:spMk id="6" creationId="{B764FAF0-CEDA-46F9-8A54-BAF152CEA8A0}"/>
          </ac:spMkLst>
        </pc:spChg>
      </pc:sldChg>
      <pc:sldChg chg="modSp del mod">
        <pc:chgData name="Cristofari Fabio" userId="2cf9502e-925b-480a-920b-40e0289087a6" providerId="ADAL" clId="{C4A3957D-17CB-489F-B4EE-99C9247E4287}" dt="2023-06-14T07:58:59.456" v="39" actId="47"/>
        <pc:sldMkLst>
          <pc:docMk/>
          <pc:sldMk cId="3374339021" sldId="1677"/>
        </pc:sldMkLst>
        <pc:spChg chg="mod">
          <ac:chgData name="Cristofari Fabio" userId="2cf9502e-925b-480a-920b-40e0289087a6" providerId="ADAL" clId="{C4A3957D-17CB-489F-B4EE-99C9247E4287}" dt="2023-06-14T07:36:54.104" v="31" actId="207"/>
          <ac:spMkLst>
            <pc:docMk/>
            <pc:sldMk cId="3374339021" sldId="1677"/>
            <ac:spMk id="6" creationId="{B764FAF0-CEDA-46F9-8A54-BAF152CEA8A0}"/>
          </ac:spMkLst>
        </pc:spChg>
      </pc:sldChg>
      <pc:sldMasterChg chg="delSldLayout">
        <pc:chgData name="Cristofari Fabio" userId="2cf9502e-925b-480a-920b-40e0289087a6" providerId="ADAL" clId="{C4A3957D-17CB-489F-B4EE-99C9247E4287}" dt="2023-06-14T07:58:59.456" v="39" actId="47"/>
        <pc:sldMasterMkLst>
          <pc:docMk/>
          <pc:sldMasterMk cId="0" sldId="2147483658"/>
        </pc:sldMasterMkLst>
        <pc:sldLayoutChg chg="del">
          <pc:chgData name="Cristofari Fabio" userId="2cf9502e-925b-480a-920b-40e0289087a6" providerId="ADAL" clId="{C4A3957D-17CB-489F-B4EE-99C9247E4287}" dt="2023-06-14T07:58:59.456" v="39" actId="47"/>
          <pc:sldLayoutMkLst>
            <pc:docMk/>
            <pc:sldMasterMk cId="0" sldId="2147483658"/>
            <pc:sldLayoutMk cId="3657331914" sldId="214748383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7" name="Google Shape;66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623" name="Google Shape;6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649" name="Google Shape;6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3" name="Google Shape;68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0" name="Google Shape;69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713" name="Google Shape;71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7" name="Google Shape;72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5" name="Google Shape;67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8" name="Google Shape;73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758" name="Google Shape;75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765" name="Google Shape;76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8" name="Google Shape;74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604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3" name="Google Shape;79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0" name="Google Shape;80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0" name="Google Shape;810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820" name="Google Shape;82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836" name="Google Shape;83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863" name="Google Shape;86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7" name="Google Shape;87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882" name="Google Shape;88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8" name="Google Shape;88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8" name="Google Shape;898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8" name="Google Shape;908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8" name="Google Shape;91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5" name="Google Shape;92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5" name="Google Shape;935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153365e94a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9" name="Google Shape;959;g153365e94a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153365e94a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9" name="Google Shape;969;g153365e94a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8" name="Google Shape;98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4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marR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5A677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7" name="Google Shape;1027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51026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4" name="Google Shape;1034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1" name="Google Shape;1041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Google Shape;1055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9" name="Google Shape;1069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3" name="Google Shape;1083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7" name="Google Shape;1097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1" name="Google Shape;1111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5" name="Google Shape;1125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9" name="Google Shape;1139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3" name="Google Shape;1153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7" name="Google Shape;1167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1" name="Google Shape;1181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5" name="Google Shape;1195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9" name="Google Shape;1209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1" name="Google Shape;1251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Google Shape;58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3" name="Google Shape;61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 1">
  <p:cSld name="Titolo e sottotitolo 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52"/>
          <p:cNvSpPr txBox="1">
            <a:spLocks noGrp="1"/>
          </p:cNvSpPr>
          <p:nvPr>
            <p:ph type="title"/>
          </p:nvPr>
        </p:nvSpPr>
        <p:spPr>
          <a:xfrm>
            <a:off x="615951" y="3016251"/>
            <a:ext cx="10953600" cy="1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tillium Web"/>
              <a:buNone/>
              <a:defRPr sz="4267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52"/>
          <p:cNvSpPr txBox="1">
            <a:spLocks noGrp="1"/>
          </p:cNvSpPr>
          <p:nvPr>
            <p:ph type="body" idx="1"/>
          </p:nvPr>
        </p:nvSpPr>
        <p:spPr>
          <a:xfrm>
            <a:off x="615951" y="4114800"/>
            <a:ext cx="10953600" cy="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lvl="5" indent="-30480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marL="3200400" lvl="6" indent="-30480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7pPr>
            <a:lvl8pPr marL="3657600" lvl="7" indent="-30480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/>
            </a:lvl8pPr>
            <a:lvl9pPr marL="4114800" lvl="8" indent="-30480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352"/>
          <p:cNvSpPr txBox="1">
            <a:spLocks noGrp="1"/>
          </p:cNvSpPr>
          <p:nvPr>
            <p:ph type="sldNum" idx="12"/>
          </p:nvPr>
        </p:nvSpPr>
        <p:spPr>
          <a:xfrm>
            <a:off x="5975396" y="6524625"/>
            <a:ext cx="3076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sz="1333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9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39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" name="Google Shape;173;p39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4" name="Google Shape;174;p39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3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CBBCA65-F6F0-4E61-AC3E-DEAE71DC3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42860D4-FB0F-4B11-8F9B-330DAEDAA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ECC86E7-B10E-4092-BE68-6A2E972F5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56455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AD733E-53FC-495B-A15D-28311B8AF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5B27F2-D8B9-4A38-AA04-5F892AED1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3CB09EB-2895-4507-906C-DB9366EE0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B293FB-CEFD-4F7D-AADE-44A04343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B7643FC-23DD-4AAD-B92C-BD7336B6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63868C-32D5-4E02-9D0B-A8379516D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43036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227684-7FA9-4D45-9514-8AF14F414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6F6BA6D-1AFE-45A1-8AFB-339B2461B8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59E643-84E5-4925-B895-4E6E1EA89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EC2D4F4-83D2-420D-8766-D770FA2FC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439E0D-3A0C-4BD2-9CFE-D25889D48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0FC011C-7D46-4371-94FD-2B1671A3D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9851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8BFBA4-D874-48E0-934B-4CA0E8E2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3657155-F54B-43B2-97A3-A1C9A2FAD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30891F-2A94-462D-AF95-BFE659707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BD4605-257D-48C6-8F24-03D5CCDF0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850CE1-076B-4066-9F72-C84109C7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6501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ECC3ED1-A0F2-47B8-948A-7D45E461FA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470364B-18AD-4732-ACAA-F45A27297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BABB09-0C6D-44C6-9ACA-7ACB8EE3D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D47B3F-AFB3-41E5-AD5B-DB08A81D9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EE91B8-7323-4B0E-90CE-57B98E77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71211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403" y="76200"/>
            <a:ext cx="1067038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dirty="0"/>
              <a:t>Fare clic per modificare stile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9403" y="1125538"/>
            <a:ext cx="10670381" cy="48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D266BC9-6334-4BDB-9F17-10542131D9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2323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9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9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6" name="Google Shape;186;p39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7" name="Google Shape;187;p3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9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9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39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4" name="Google Shape;194;p39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39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39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9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0" name="Google Shape;200;p39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9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9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9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9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39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9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9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55e12607ee_0_332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155e12607ee_0_33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pic>
        <p:nvPicPr>
          <p:cNvPr id="212" name="Google Shape;212;g155e12607ee_0_3326" descr="blue-nofill-text-right@2x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1041" y="6356605"/>
            <a:ext cx="1953412" cy="3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g155e12607ee_0_3326"/>
          <p:cNvSpPr txBox="1">
            <a:spLocks noGrp="1"/>
          </p:cNvSpPr>
          <p:nvPr>
            <p:ph type="subTitle" idx="1"/>
          </p:nvPr>
        </p:nvSpPr>
        <p:spPr>
          <a:xfrm>
            <a:off x="573100" y="265733"/>
            <a:ext cx="43389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9pPr>
          </a:lstStyle>
          <a:p>
            <a:endParaRPr/>
          </a:p>
        </p:txBody>
      </p:sp>
      <p:sp>
        <p:nvSpPr>
          <p:cNvPr id="214" name="Google Shape;214;g155e12607ee_0_3326"/>
          <p:cNvSpPr txBox="1">
            <a:spLocks noGrp="1"/>
          </p:cNvSpPr>
          <p:nvPr>
            <p:ph type="subTitle" idx="2"/>
          </p:nvPr>
        </p:nvSpPr>
        <p:spPr>
          <a:xfrm>
            <a:off x="6262700" y="265733"/>
            <a:ext cx="50787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CC"/>
              </a:buClr>
              <a:buSzPts val="1300"/>
              <a:buFont typeface="Titillium Web SemiBold"/>
              <a:buNone/>
              <a:defRPr sz="1300" b="0" i="0" u="none" strike="noStrike" cap="none">
                <a:solidFill>
                  <a:srgbClr val="0066CC"/>
                </a:solidFill>
                <a:latin typeface="Titillium Web SemiBold"/>
                <a:ea typeface="Titillium Web SemiBold"/>
                <a:cs typeface="Titillium Web SemiBold"/>
                <a:sym typeface="Titillium Web SemiBold"/>
              </a:defRPr>
            </a:lvl9pPr>
          </a:lstStyle>
          <a:p>
            <a:endParaRPr/>
          </a:p>
        </p:txBody>
      </p:sp>
      <p:sp>
        <p:nvSpPr>
          <p:cNvPr id="215" name="Google Shape;215;g155e12607ee_0_3326"/>
          <p:cNvSpPr txBox="1">
            <a:spLocks noGrp="1"/>
          </p:cNvSpPr>
          <p:nvPr>
            <p:ph type="body" idx="3"/>
          </p:nvPr>
        </p:nvSpPr>
        <p:spPr>
          <a:xfrm>
            <a:off x="591500" y="1077600"/>
            <a:ext cx="5497200" cy="48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4C9"/>
              </a:buClr>
              <a:buSzPts val="1500"/>
              <a:buFont typeface="Titillium Web"/>
              <a:buChar char="●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tillium Web"/>
              <a:buChar char="○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tillium Web"/>
              <a:buChar char="■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tillium Web"/>
              <a:buChar char="●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tillium Web"/>
              <a:buChar char="○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tillium Web"/>
              <a:buChar char="■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tillium Web"/>
              <a:buChar char="●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tillium Web"/>
              <a:buChar char="○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tillium Web"/>
              <a:buChar char="■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216" name="Google Shape;216;g155e12607ee_0_3326"/>
          <p:cNvSpPr txBox="1">
            <a:spLocks noGrp="1"/>
          </p:cNvSpPr>
          <p:nvPr>
            <p:ph type="body" idx="4"/>
          </p:nvPr>
        </p:nvSpPr>
        <p:spPr>
          <a:xfrm>
            <a:off x="6139395" y="1077600"/>
            <a:ext cx="5497200" cy="48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C4C9"/>
              </a:buClr>
              <a:buSzPts val="1500"/>
              <a:buFont typeface="Titillium Web"/>
              <a:buChar char="➔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tillium Web"/>
              <a:buChar char="◆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tillium Web"/>
              <a:buChar char="●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tillium Web"/>
              <a:buChar char="○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tillium Web"/>
              <a:buChar char="◆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tillium Web"/>
              <a:buChar char="●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tillium Web"/>
              <a:buChar char="○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tillium Web"/>
              <a:buChar char="◆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Titillium Web"/>
              <a:buChar char="●"/>
              <a:defRPr sz="1500" b="0" i="0" u="none" strike="noStrike" cap="non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_1">
    <p:bg>
      <p:bgPr>
        <a:solidFill>
          <a:srgbClr val="0066CC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55e12607ee_0_3334"/>
          <p:cNvSpPr txBox="1">
            <a:spLocks noGrp="1"/>
          </p:cNvSpPr>
          <p:nvPr>
            <p:ph type="sldNum" idx="12"/>
          </p:nvPr>
        </p:nvSpPr>
        <p:spPr>
          <a:xfrm>
            <a:off x="10223196" y="303213"/>
            <a:ext cx="309900" cy="2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155e12607ee_0_4220"/>
          <p:cNvPicPr preferRelativeResize="0"/>
          <p:nvPr/>
        </p:nvPicPr>
        <p:blipFill rotWithShape="1">
          <a:blip r:embed="rId2">
            <a:alphaModFix/>
          </a:blip>
          <a:srcRect t="18610" b="-18610"/>
          <a:stretch/>
        </p:blipFill>
        <p:spPr>
          <a:xfrm>
            <a:off x="0" y="0"/>
            <a:ext cx="12192000" cy="848711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155e12607ee_0_4220"/>
          <p:cNvSpPr/>
          <p:nvPr/>
        </p:nvSpPr>
        <p:spPr>
          <a:xfrm>
            <a:off x="0" y="0"/>
            <a:ext cx="12192000" cy="6906900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155e12607ee_0_42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25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3" name="Google Shape;223;g155e12607ee_0_4220" descr="Accedi con identità digitale – Certificazione verde COVID-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120" y="5267325"/>
            <a:ext cx="2503117" cy="136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g155e12607ee_0_4225"/>
          <p:cNvPicPr preferRelativeResize="0"/>
          <p:nvPr/>
        </p:nvPicPr>
        <p:blipFill rotWithShape="1">
          <a:blip r:embed="rId2">
            <a:alphaModFix/>
          </a:blip>
          <a:srcRect l="22914" r="27085"/>
          <a:stretch/>
        </p:blipFill>
        <p:spPr>
          <a:xfrm>
            <a:off x="6095999" y="0"/>
            <a:ext cx="6096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155e12607ee_0_42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g155e12607ee_0_42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28" name="Google Shape;228;g155e12607ee_0_42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66CC">
              <a:alpha val="682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25"/>
              <a:buFont typeface="Arial"/>
              <a:buNone/>
            </a:pPr>
            <a:endParaRPr sz="142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Default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55e12607ee_0_4230"/>
          <p:cNvSpPr txBox="1">
            <a:spLocks noGrp="1"/>
          </p:cNvSpPr>
          <p:nvPr>
            <p:ph type="title"/>
          </p:nvPr>
        </p:nvSpPr>
        <p:spPr>
          <a:xfrm>
            <a:off x="415601" y="285598"/>
            <a:ext cx="93993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2667" b="0" i="0" u="none" strike="noStrike" cap="none">
                <a:solidFill>
                  <a:srgbClr val="1265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Google Shape;231;g155e12607ee_0_42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232" name="Google Shape;232;g155e12607ee_0_4230"/>
          <p:cNvSpPr txBox="1">
            <a:spLocks noGrp="1"/>
          </p:cNvSpPr>
          <p:nvPr>
            <p:ph type="body" idx="1"/>
          </p:nvPr>
        </p:nvSpPr>
        <p:spPr>
          <a:xfrm>
            <a:off x="415600" y="972233"/>
            <a:ext cx="11360700" cy="48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66CC"/>
              </a:buClr>
              <a:buSzPts val="1800"/>
              <a:buFont typeface="Noto Sans Symbols"/>
              <a:buNone/>
              <a:def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33" name="Google Shape;233;g155e12607ee_0_4230"/>
          <p:cNvCxnSpPr/>
          <p:nvPr/>
        </p:nvCxnSpPr>
        <p:spPr>
          <a:xfrm>
            <a:off x="415600" y="754251"/>
            <a:ext cx="11360700" cy="0"/>
          </a:xfrm>
          <a:prstGeom prst="straightConnector1">
            <a:avLst/>
          </a:prstGeom>
          <a:noFill/>
          <a:ln w="9525" cap="flat" cmpd="sng">
            <a:solidFill>
              <a:srgbClr val="1265C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4" name="Google Shape;234;g155e12607ee_0_4230" descr="Accedi con identità digitale – Certificazione verde COVID-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28051" y="93952"/>
            <a:ext cx="1068599" cy="58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16B0C3-6832-4ABC-890B-09F7FA2BA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6AEF38F-293E-4550-AB56-1D4E522F4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3D15D2-14DE-4C4A-A731-AC2334ACA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A2F0-553F-4B99-92B0-0E6877614D04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B2400C-B641-432E-8ED6-6E579784E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CB7B4B1-3C0A-4294-A96D-876C43FE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CE31-2854-4647-B580-192EAAE4D6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515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046B8A-7702-42E2-8CDC-4E909D9A3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E473C9-8B40-4F0B-9ED9-7F075C0FE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A905F7-C23A-4E11-BE4F-76359FD6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A2F0-553F-4B99-92B0-0E6877614D04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CAF74E-11A2-4103-B44A-51FA9BF9F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B3A453-4F5D-49A0-A594-5CBA6678A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CE31-2854-4647-B580-192EAAE4D6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99116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13D227-4C52-4828-A85B-9D36CC713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0563CD0-429B-4875-9F49-46C26EA20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916DC5-5CFA-4717-9525-8BF096621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A2F0-553F-4B99-92B0-0E6877614D04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5F6147-AE9A-4FE1-B0B4-C92AFA48A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2E6DC96-6495-4B99-B0F9-99F06F81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CE31-2854-4647-B580-192EAAE4D6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1369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D84FDC-C14F-4064-B2B2-EAF971AB1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0A049B-A83F-4E3B-96B8-631CBB56D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A5E691-02AF-4A30-B3E1-0E6E18E52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B10BB74-8D2A-4DD3-BA84-58DE5CBD9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A2F0-553F-4B99-92B0-0E6877614D04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18C4BD7-E7F8-4EB2-A6A2-6F958371D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98D7B66-DD89-4900-9A60-271BA109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CE31-2854-4647-B580-192EAAE4D6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471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8C1A10-DE69-44C2-8CD7-B194B7F9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14ACFDA-FCA9-4A35-9DF5-45765BD69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8E9E59F-0511-48B3-A005-2D6DC64C0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91D1AA6-A884-4B7B-B7A6-62470F7642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5384742-996F-4350-A808-0DA6CCFE3D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58923EF-9C39-4E7F-9263-4EE2F3363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A2F0-553F-4B99-92B0-0E6877614D04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2D558FC-7C58-4124-A3EC-F27820F90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A77E991-5997-480C-8D84-0E9B147AE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CE31-2854-4647-B580-192EAAE4D6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472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C6D15B-84CE-411B-838F-6B82B8897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7165C99-C929-4E9F-923C-1C83A6DC8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A2F0-553F-4B99-92B0-0E6877614D04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467C95-C3A8-485E-BAE1-E98AE22CD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B931045-FDE4-4E20-B85B-A0AE6D43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CE31-2854-4647-B580-192EAAE4D6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730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05E5DCB-E5CB-4E74-B574-9D73E8F31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A2F0-553F-4B99-92B0-0E6877614D04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D4B661A-9B73-4CAC-A260-09070B79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305BB2-9222-4E63-9DAF-9D52EBE9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CE31-2854-4647-B580-192EAAE4D6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9507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5A9497-71B4-4078-A668-F15DF2595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AC6C77-A5E8-4B59-8C21-13C5A07BC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48C7AFB-1436-4678-9355-E8805CB65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DB54A7A-6AE1-4D88-8239-035B058BD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A2F0-553F-4B99-92B0-0E6877614D04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3F0A708-1FF7-4C44-9B76-1DF2096E1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E487E65-8319-4F39-894B-7A550173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CE31-2854-4647-B580-192EAAE4D6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5684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26C5D9-7B70-4FC9-8A39-91A62D31D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33D35A1-E097-498C-A18F-0D0952860C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E62327C-D500-49CF-927A-CE4996C63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A8A968-7747-48BC-B82D-30BE49EEC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A2F0-553F-4B99-92B0-0E6877614D04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99090E-8E88-432A-BA53-56D4774E5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128D831-4A5D-415C-9E73-3403B0F9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CE31-2854-4647-B580-192EAAE4D6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72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4" name="Google Shape;94;p3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1CDD16-865E-40F2-BD8F-E1E2366AA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DC641D3-A177-481B-BD52-9066D6CA6D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374C057-25EA-432C-90D6-1990D2376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A2F0-553F-4B99-92B0-0E6877614D04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9C55B2-8F18-4E22-9FCD-DF8044B7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7C1650-8F25-4A97-A847-3DCAEE793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CE31-2854-4647-B580-192EAAE4D6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0553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0F647E3-874E-4CDA-81EB-05C6F0F69D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5670E1E-92BC-4251-8E43-3E43EF07F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5A32A1-5FF4-46C7-863F-FEFEC586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1A2F0-553F-4B99-92B0-0E6877614D04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E4F175-65C8-4601-8F83-A9F37FF9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57AB7B4-CDB5-43E2-AFEF-AB46BC9F2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4CE31-2854-4647-B580-192EAAE4D6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68562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 1">
  <p:cSld name="Titolo e sottotitolo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15951" y="3016251"/>
            <a:ext cx="10953600" cy="1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tillium Web"/>
              <a:buNone/>
              <a:defRPr sz="4267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615951" y="4114800"/>
            <a:ext cx="10953600" cy="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3657509" lvl="5" indent="-40639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5975396" y="6524625"/>
            <a:ext cx="3076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 sz="1333"/>
          </a:p>
        </p:txBody>
      </p:sp>
    </p:spTree>
    <p:extLst>
      <p:ext uri="{BB962C8B-B14F-4D97-AF65-F5344CB8AC3E}">
        <p14:creationId xmlns:p14="http://schemas.microsoft.com/office/powerpoint/2010/main" val="3125499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117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4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 1">
  <p:cSld name="Diapositiva titolo 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6398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_2">
  <p:cSld name="TITLE_2_2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77884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 3">
  <p:cSld name="Diapositiva titolo 3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5758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5"/>
          <p:cNvSpPr txBox="1">
            <a:spLocks noGrp="1"/>
          </p:cNvSpPr>
          <p:nvPr>
            <p:ph type="title"/>
          </p:nvPr>
        </p:nvSpPr>
        <p:spPr>
          <a:xfrm>
            <a:off x="415611" y="992765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  <a:defRPr sz="6933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65"/>
          <p:cNvSpPr txBox="1">
            <a:spLocks noGrp="1"/>
          </p:cNvSpPr>
          <p:nvPr>
            <p:ph type="body" idx="1"/>
          </p:nvPr>
        </p:nvSpPr>
        <p:spPr>
          <a:xfrm>
            <a:off x="415599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609585" lvl="0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3733"/>
            </a:lvl1pPr>
            <a:lvl2pPr marL="1219170" lvl="1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3733"/>
            </a:lvl2pPr>
            <a:lvl3pPr marL="1828754" lvl="2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3733"/>
            </a:lvl3pPr>
            <a:lvl4pPr marL="2438339" lvl="3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3733"/>
            </a:lvl4pPr>
            <a:lvl5pPr marL="3047924" lvl="4" indent="-30479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3733"/>
            </a:lvl5pPr>
            <a:lvl6pPr marL="3657509" lvl="5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4267093" lvl="6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4876678" lvl="7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5486263" lvl="8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9" name="Google Shape;309;p65"/>
          <p:cNvSpPr txBox="1">
            <a:spLocks noGrp="1"/>
          </p:cNvSpPr>
          <p:nvPr>
            <p:ph type="sldNum" idx="12"/>
          </p:nvPr>
        </p:nvSpPr>
        <p:spPr>
          <a:xfrm>
            <a:off x="11579127" y="6267759"/>
            <a:ext cx="449200" cy="4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1721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02835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5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5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3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 2">
  <p:cSld name="Titolo e sottotitolo 2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615951" y="3016251"/>
            <a:ext cx="10953600" cy="1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tillium Web"/>
              <a:buNone/>
              <a:defRPr sz="4267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1"/>
          </p:nvPr>
        </p:nvSpPr>
        <p:spPr>
          <a:xfrm>
            <a:off x="615951" y="4114800"/>
            <a:ext cx="10953600" cy="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3657509" lvl="5" indent="-40639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5975396" y="6524625"/>
            <a:ext cx="3076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 sz="1333"/>
          </a:p>
        </p:txBody>
      </p:sp>
    </p:spTree>
    <p:extLst>
      <p:ext uri="{BB962C8B-B14F-4D97-AF65-F5344CB8AC3E}">
        <p14:creationId xmlns:p14="http://schemas.microsoft.com/office/powerpoint/2010/main" val="3516994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ldNum" idx="12"/>
          </p:nvPr>
        </p:nvSpPr>
        <p:spPr>
          <a:xfrm>
            <a:off x="10241856" y="303212"/>
            <a:ext cx="272800" cy="3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775" tIns="27775" rIns="27775" bIns="27775" anchor="t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None/>
              <a:defRPr sz="1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 sz="1333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94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415611" y="992765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415599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C4C4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C4C4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C4C4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C4C4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C4C4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3657509" marR="0" lvl="5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24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24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24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24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11579127" y="6267759"/>
            <a:ext cx="449200" cy="4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34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415611" y="992765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415599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C4C4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C4C4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C4C4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C4C4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C4C4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3657509" marR="0" lvl="5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24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24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24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24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11579127" y="6267759"/>
            <a:ext cx="449200" cy="4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764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415611" y="992765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66CC"/>
              </a:buClr>
              <a:buSzPts val="2600"/>
              <a:buFont typeface="Titillium Web"/>
              <a:buNone/>
              <a:defRPr sz="3467" b="1" i="0" u="none" strike="noStrike" cap="none">
                <a:solidFill>
                  <a:srgbClr val="2566C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>
            <a:off x="415599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C4C4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1219170" marR="0" lvl="1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C4C4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828754" marR="0" lvl="2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C4C4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2438339" marR="0" lvl="3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C4C4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3047924" marR="0" lvl="4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C4C4C"/>
              </a:buClr>
              <a:buSzPts val="1400"/>
              <a:buFont typeface="Arial"/>
              <a:buNone/>
              <a:defRPr sz="1867" b="0" i="0" u="none" strike="noStrike" cap="none">
                <a:solidFill>
                  <a:srgbClr val="4C4C4C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3657509" marR="0" lvl="5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24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●"/>
              <a:defRPr sz="24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○"/>
              <a:defRPr sz="24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800"/>
              <a:buFont typeface="Arial"/>
              <a:buChar char="■"/>
              <a:defRPr sz="2400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11579127" y="6267759"/>
            <a:ext cx="449200" cy="4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 sz="1333" b="0" i="0" u="none" strike="noStrike" cap="non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314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7"/>
          <p:cNvSpPr txBox="1">
            <a:spLocks noGrp="1"/>
          </p:cNvSpPr>
          <p:nvPr>
            <p:ph type="title"/>
          </p:nvPr>
        </p:nvSpPr>
        <p:spPr>
          <a:xfrm>
            <a:off x="415600" y="285598"/>
            <a:ext cx="9663120" cy="393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2667" b="0" i="0" u="none" strike="noStrike" cap="none">
                <a:solidFill>
                  <a:srgbClr val="1265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0" name="Google Shape;20;p27"/>
          <p:cNvSpPr txBox="1">
            <a:spLocks noGrp="1"/>
          </p:cNvSpPr>
          <p:nvPr>
            <p:ph type="body" idx="1"/>
          </p:nvPr>
        </p:nvSpPr>
        <p:spPr>
          <a:xfrm>
            <a:off x="415600" y="972233"/>
            <a:ext cx="11360800" cy="4845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marR="0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266CC"/>
              </a:buClr>
              <a:buSzPts val="1800"/>
              <a:buFont typeface="Noto Sans Symbols"/>
              <a:buNone/>
              <a:def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marR="0" lvl="1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754" marR="0" lvl="2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38339" marR="0" lvl="3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3047924" marR="0" lvl="4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657509" marR="0" lvl="5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4267093" marR="0" lvl="6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876678" marR="0" lvl="7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486263" marR="0" lvl="8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9246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">
  <p:cSld name="Titolo e sottotitolo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8"/>
          <p:cNvSpPr txBox="1">
            <a:spLocks noGrp="1"/>
          </p:cNvSpPr>
          <p:nvPr>
            <p:ph type="title"/>
          </p:nvPr>
        </p:nvSpPr>
        <p:spPr>
          <a:xfrm>
            <a:off x="615951" y="3016251"/>
            <a:ext cx="10953600" cy="1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tillium Web"/>
              <a:buNone/>
              <a:defRPr sz="4267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body" idx="1"/>
          </p:nvPr>
        </p:nvSpPr>
        <p:spPr>
          <a:xfrm>
            <a:off x="615951" y="4114800"/>
            <a:ext cx="10953600" cy="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3657509" lvl="5" indent="-406390" algn="l" rtl="0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algn="l" rtl="0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algn="l" rtl="0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algn="l" rtl="0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5975396" y="6524625"/>
            <a:ext cx="3076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0" lvl="0" indent="0" algn="l" rtl="0">
              <a:spcBef>
                <a:spcPts val="0"/>
              </a:spcBef>
              <a:buNone/>
              <a:defRPr sz="1200"/>
            </a:lvl1pPr>
            <a:lvl2pPr marL="0" lvl="1" indent="0" algn="l" rtl="0">
              <a:spcBef>
                <a:spcPts val="0"/>
              </a:spcBef>
              <a:buNone/>
              <a:defRPr sz="1200"/>
            </a:lvl2pPr>
            <a:lvl3pPr marL="0" lvl="2" indent="0" algn="l" rtl="0">
              <a:spcBef>
                <a:spcPts val="0"/>
              </a:spcBef>
              <a:buNone/>
              <a:defRPr sz="1200"/>
            </a:lvl3pPr>
            <a:lvl4pPr marL="0" lvl="3" indent="0" algn="l" rtl="0">
              <a:spcBef>
                <a:spcPts val="0"/>
              </a:spcBef>
              <a:buNone/>
              <a:defRPr sz="1200"/>
            </a:lvl4pPr>
            <a:lvl5pPr marL="0" lvl="4" indent="0" algn="l" rtl="0">
              <a:spcBef>
                <a:spcPts val="0"/>
              </a:spcBef>
              <a:buNone/>
              <a:defRPr sz="1200"/>
            </a:lvl5pPr>
            <a:lvl6pPr marL="0" lvl="5" indent="0" algn="l" rtl="0">
              <a:spcBef>
                <a:spcPts val="0"/>
              </a:spcBef>
              <a:buNone/>
              <a:defRPr sz="1200"/>
            </a:lvl6pPr>
            <a:lvl7pPr marL="0" lvl="6" indent="0" algn="l" rtl="0">
              <a:spcBef>
                <a:spcPts val="0"/>
              </a:spcBef>
              <a:buNone/>
              <a:defRPr sz="1200"/>
            </a:lvl7pPr>
            <a:lvl8pPr marL="0" lvl="7" indent="0" algn="l" rtl="0">
              <a:spcBef>
                <a:spcPts val="0"/>
              </a:spcBef>
              <a:buNone/>
              <a:defRPr sz="1200"/>
            </a:lvl8pPr>
            <a:lvl9pPr marL="0" lvl="8" indent="0" algn="l" rtl="0">
              <a:spcBef>
                <a:spcPts val="0"/>
              </a:spcBef>
              <a:buNone/>
              <a:defRPr sz="1200"/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 sz="1333"/>
          </a:p>
        </p:txBody>
      </p:sp>
    </p:spTree>
    <p:extLst>
      <p:ext uri="{BB962C8B-B14F-4D97-AF65-F5344CB8AC3E}">
        <p14:creationId xmlns:p14="http://schemas.microsoft.com/office/powerpoint/2010/main" val="24245144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04224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55808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498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5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venir"/>
              <a:buNone/>
              <a:defRPr sz="1200" b="0" i="0" u="none" strike="noStrike" cap="none">
                <a:solidFill>
                  <a:srgbClr val="595959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9712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9763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9694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72304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47898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63542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0594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0894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 1">
  <p:cSld name="Titolo e sottotitolo 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52"/>
          <p:cNvSpPr txBox="1">
            <a:spLocks noGrp="1"/>
          </p:cNvSpPr>
          <p:nvPr>
            <p:ph type="title"/>
          </p:nvPr>
        </p:nvSpPr>
        <p:spPr>
          <a:xfrm>
            <a:off x="615951" y="3016251"/>
            <a:ext cx="10953600" cy="1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tillium Web"/>
              <a:buNone/>
              <a:defRPr sz="4267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52"/>
          <p:cNvSpPr txBox="1">
            <a:spLocks noGrp="1"/>
          </p:cNvSpPr>
          <p:nvPr>
            <p:ph type="body" idx="1"/>
          </p:nvPr>
        </p:nvSpPr>
        <p:spPr>
          <a:xfrm>
            <a:off x="615951" y="4114800"/>
            <a:ext cx="10953600" cy="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2743200" lvl="5" indent="-30480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6pPr>
            <a:lvl7pPr marL="3200400" lvl="6" indent="-30480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7pPr>
            <a:lvl8pPr marL="3657600" lvl="7" indent="-30480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/>
            </a:lvl8pPr>
            <a:lvl9pPr marL="4114800" lvl="8" indent="-30480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352"/>
          <p:cNvSpPr txBox="1">
            <a:spLocks noGrp="1"/>
          </p:cNvSpPr>
          <p:nvPr>
            <p:ph type="sldNum" idx="12"/>
          </p:nvPr>
        </p:nvSpPr>
        <p:spPr>
          <a:xfrm>
            <a:off x="5975396" y="6524625"/>
            <a:ext cx="3076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 sz="1333"/>
          </a:p>
        </p:txBody>
      </p:sp>
    </p:spTree>
    <p:extLst>
      <p:ext uri="{BB962C8B-B14F-4D97-AF65-F5344CB8AC3E}">
        <p14:creationId xmlns:p14="http://schemas.microsoft.com/office/powerpoint/2010/main" val="30859618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980A45-CA46-08E8-9A7F-282B4976A9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5FBB7F4-DE4D-3EB2-B850-397DD307C5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74E940-65C9-723D-BE50-35A4C7ABF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CA9-EDC7-7C44-A322-0F7E2FE6D2B4}" type="datetimeFigureOut"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BA9335A-06C7-88AA-1BDA-4AAF828F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FF16A4-E943-6C04-5279-5C2CE3823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8ADC-5942-B64D-AAD2-25E4067FE69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46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 1">
  <p:cSld name="Diapositiva titolo 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5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5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6" name="Google Shape;106;p35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35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35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1E2FA5-6F75-391E-506F-D326B9EB6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DC89B7-60CD-C75D-5BE4-A42E269C0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7729A1-A5AF-2389-A079-DE7CBD555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CA9-EDC7-7C44-A322-0F7E2FE6D2B4}" type="datetimeFigureOut"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66596BE-F275-08D0-1465-C6CE4D8A8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081953-6D2C-2B71-84C3-2E4D8CAC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8ADC-5942-B64D-AAD2-25E4067FE69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7980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22DD55-730C-F925-4D0D-0B87C8A59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C6CC27D-9B21-E30F-DAA7-70A76CD81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20913E-DBE8-95CA-0133-74829CDB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CA9-EDC7-7C44-A322-0F7E2FE6D2B4}" type="datetimeFigureOut"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8FA40E-A221-F882-E39F-0B0491A38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EFA20D-F4C1-3897-85B4-91BCE9E07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8ADC-5942-B64D-AAD2-25E4067FE69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20447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A4182-7AA5-AC99-280B-158971B78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A825F9-0255-902C-FA38-BA30F454E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A9FE1CC-CEB2-F270-9748-74897FB4F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F9BD702-38D8-8985-8D83-EB51D39BE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CA9-EDC7-7C44-A322-0F7E2FE6D2B4}" type="datetimeFigureOut">
              <a:t>14/06/2023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4DDAFD7-D8C4-7B6D-FB93-1549B34A4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237E324-24AC-5457-8340-9A5BDBB00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8ADC-5942-B64D-AAD2-25E4067FE69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29309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D9D567-688B-6746-54D1-959E66D70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D3037C-EF88-7B5D-4EE8-3205C3824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96ED1F1-0B2F-40A5-EA3C-28171E871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C0EB510-57EB-E40B-5ABA-C1D6F76AE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F6B1039-3748-4729-95BC-4A1A78FEA3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545E244-4D29-AEBB-2B76-C9B819D93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CA9-EDC7-7C44-A322-0F7E2FE6D2B4}" type="datetimeFigureOut">
              <a:t>14/06/2023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D2ED513-5E76-54F8-11D6-A46B66FA0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CA1E6A1-AABB-F022-F9AD-083BEAA1D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8ADC-5942-B64D-AAD2-25E4067FE69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2570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8D9FB0-9346-6A6B-0891-2DB442C9F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987DF6B-24A2-4072-EA4E-B070ECBA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CA9-EDC7-7C44-A322-0F7E2FE6D2B4}" type="datetimeFigureOut">
              <a:t>14/06/2023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506F004-044B-9B06-DBB7-51A7EA292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B20DF8F-93FD-2FA3-EDD2-A1EE88EE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8ADC-5942-B64D-AAD2-25E4067FE69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5469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1FFE71E-DD84-3C8F-E48C-7207D164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CA9-EDC7-7C44-A322-0F7E2FE6D2B4}" type="datetimeFigureOut">
              <a:t>14/06/2023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82726C9-6A4E-3737-D8C2-E38B80350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34F7D32-E618-F850-CF5E-6696295D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8ADC-5942-B64D-AAD2-25E4067FE69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99366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137ABF-5FA3-947B-AF90-31ADB1B29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2D170F-AE84-EC68-CF9A-1B0D99DC8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31BDC4-9B93-5BFB-4ACB-6E7E85E29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6D90418-18C1-1546-4AB0-6D4517665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CA9-EDC7-7C44-A322-0F7E2FE6D2B4}" type="datetimeFigureOut">
              <a:t>14/06/2023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F7234CD-F871-F2FA-0297-C35ECA40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52F219F-96F3-D6B7-8FE0-CC33E8B4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8ADC-5942-B64D-AAD2-25E4067FE69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65370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122E27-6C50-C29D-9EF7-0996D176B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860D7ED-1760-36CB-FBEF-DC5D7B60BA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99E465C-6450-B9BF-D117-2BF5486BA9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4997578-90CC-CCC0-03EF-F918B7ED8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CA9-EDC7-7C44-A322-0F7E2FE6D2B4}" type="datetimeFigureOut">
              <a:t>14/06/2023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3D6A89-482B-3CD5-8CAD-18EC9784D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3B310E8-2330-E4EF-653A-DFB4414FB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8ADC-5942-B64D-AAD2-25E4067FE69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33282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7436C1-8F02-A00D-5D79-1C8F71118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7A42E41-4561-711F-A644-FC3D7B743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DFC74B-B574-D7D0-348A-B880B0894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CA9-EDC7-7C44-A322-0F7E2FE6D2B4}" type="datetimeFigureOut"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24B9340-2788-ADA5-99E4-25BDF8E18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89B97B-5984-FD2E-7675-7CC09A66A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8ADC-5942-B64D-AAD2-25E4067FE69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28571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8503062-23C9-4748-058B-F1CD55546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E44E4F7-053F-D581-0B32-4B8046187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DCE3BC-AF1D-339A-8660-1151BA60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7ACA9-EDC7-7C44-A322-0F7E2FE6D2B4}" type="datetimeFigureOut"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37D89F-9855-C6CE-D2D9-A1DB4C1DF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09640E-1A45-F329-5876-4CCD10D61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8ADC-5942-B64D-AAD2-25E4067FE69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8272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_2">
  <p:cSld name="TITLE_2_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5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1" name="Google Shape;111;p35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2" name="Google Shape;112;p35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3F9C06-D758-DE89-DD1D-B7B80E578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60F3C1B-4A69-6726-D470-90A5DDA28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D5B87F-FD8E-CB78-B1EF-D71E279F5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2167-7590-0349-8EA3-39348C9C77F3}" type="datetimeFigureOut"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ED23F7-247A-3642-2135-1A75FC17A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9C5976-815E-F15E-820B-D9D52449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479-544E-3545-9B6C-3E64F02C216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8954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883E80-0714-0676-F11F-7BF325A30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969AF2-BBB2-015A-0517-FAECCCBA1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EAA064-B76C-A73E-9CDC-85E0B98DA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2167-7590-0349-8EA3-39348C9C77F3}" type="datetimeFigureOut"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041F18-66E0-FE48-CD42-C4EF1DF85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6E8146-FD89-0B41-64AE-7A40446FF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479-544E-3545-9B6C-3E64F02C216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3977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D644AC-7BFC-3EDA-F0F2-0F552E51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BD1B50-8906-6648-3C46-A862F308F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9BE16E4-C6EF-6507-2042-5E368CCBE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2167-7590-0349-8EA3-39348C9C77F3}" type="datetimeFigureOut"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106393-EF0B-94DA-8265-1904B56E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E47BA0-49E6-C2C2-AAE1-22A36746C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479-544E-3545-9B6C-3E64F02C216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25567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3AD7F0-D7EE-E563-748E-D4B64D2D1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EF8726A-BC32-F440-C504-98DFDF7B7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DDFDA26-80E4-FBFD-BFE9-C74F4BDFB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58A6B0-483D-391D-E757-15125549F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2167-7590-0349-8EA3-39348C9C77F3}" type="datetimeFigureOut">
              <a:t>14/06/2023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A9B5E9-B7C5-F9AD-B0C1-ADF8CD276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1179561-C58E-4EA0-D25B-9B9947760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479-544E-3545-9B6C-3E64F02C216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6282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2530A2-F837-0928-8A2F-43F1D42D7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C46825-E4E8-7671-AE95-39ECC3C11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E46525C-85E0-68C2-E8B6-8990A6C66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B5AE56-F72E-6198-15C1-84B2E656D0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2BBBC4A-C81D-A78E-82CC-4C69A71E1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B8D7302-C934-BD60-866B-AC3D5936D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2167-7590-0349-8EA3-39348C9C77F3}" type="datetimeFigureOut">
              <a:t>14/06/2023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9292BC4-0358-E04A-4C77-D23F5E3AB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764955B-1E76-859C-902B-65411D30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479-544E-3545-9B6C-3E64F02C216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96336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434C98-A001-1208-E610-0B0E1C84D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2C78EA-DD8B-9A52-E95F-B29E8B8EE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2167-7590-0349-8EA3-39348C9C77F3}" type="datetimeFigureOut">
              <a:t>14/06/2023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5549420-4211-9123-B28F-51168CF02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4F57CB0-83A5-5B69-C72B-141BC81D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479-544E-3545-9B6C-3E64F02C216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1568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2648C24-060A-01AE-8DB5-07D11411D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2167-7590-0349-8EA3-39348C9C77F3}" type="datetimeFigureOut">
              <a:t>14/06/2023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393E158-E6BD-651F-1577-22C8F0C2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23CDC77-B092-5AAA-738E-8872B367C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479-544E-3545-9B6C-3E64F02C216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24274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6C8AF4-A1B2-FA9F-C40A-3F443D6A8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024A62B-7883-BE84-77B9-8C968291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9082B0-D953-990D-3447-30767CDD4D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94D260-54D1-8E5F-BC2C-C3AC653C9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2167-7590-0349-8EA3-39348C9C77F3}" type="datetimeFigureOut">
              <a:t>14/06/2023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1D22E25-BE06-6B2B-ADFB-4256A5A28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C095355-FA41-9C6B-805D-10725B9F7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479-544E-3545-9B6C-3E64F02C216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41903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53CFC1-2AC6-75F4-59A9-16F68E675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BDA5D0C-D337-1A01-78F1-EE4C07F708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FB9D210-E230-EE40-8B3B-F99D92C22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0BA7DD-B986-00DA-613C-6EC25799C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2167-7590-0349-8EA3-39348C9C77F3}" type="datetimeFigureOut">
              <a:t>14/06/2023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53DC943-28DD-4B9C-A5F7-2BF25152A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E7441A-59A8-239E-C846-C575156A7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479-544E-3545-9B6C-3E64F02C216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98077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476A26-BB4A-BEB0-460E-09E081FC7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436785-BFBA-40F4-07EB-7C57C3582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D90F12-1BD4-2183-F99E-DF3C2207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2167-7590-0349-8EA3-39348C9C77F3}" type="datetimeFigureOut"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B12DAC-ADAD-4413-F374-0957263A2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B1F3DC-DF22-0C70-FF68-0A01C3B95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479-544E-3545-9B6C-3E64F02C216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925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9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9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3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45F1C7F-5AF9-3694-FD3A-4E0756CBD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0690A1A-3A32-E376-5D8D-9FAB149A0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CD2117-6844-7925-9D20-5DF846699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2167-7590-0349-8EA3-39348C9C77F3}" type="datetimeFigureOut"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8D525FE-F35A-5B3A-7A64-2DCD3B4CD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F98029-B95E-5BC3-5A25-4F7ECE832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00479-544E-3545-9B6C-3E64F02C216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1822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sottotitolo 1">
  <p:cSld name="Titolo e sottotitolo 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15951" y="3016251"/>
            <a:ext cx="10953600" cy="15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tillium Web"/>
              <a:buNone/>
              <a:defRPr sz="4267" b="1">
                <a:latin typeface="Titillium Web"/>
                <a:ea typeface="Titillium Web"/>
                <a:cs typeface="Titillium Web"/>
                <a:sym typeface="Titillium Web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615951" y="4114800"/>
            <a:ext cx="10953600" cy="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ctr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1219170" lvl="1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1828754" lvl="2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2438339" lvl="3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3047924" lvl="4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4F4F"/>
              </a:buClr>
              <a:buSzPts val="1200"/>
              <a:buFont typeface="Titillium Web"/>
              <a:buNone/>
              <a:defRPr sz="1600">
                <a:solidFill>
                  <a:srgbClr val="4F4F4F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3657509" lvl="5" indent="-40639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 algn="l">
              <a:lnSpc>
                <a:spcPct val="100000"/>
              </a:lnSpc>
              <a:spcBef>
                <a:spcPts val="2933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5975396" y="6524625"/>
            <a:ext cx="307600" cy="2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 sz="1333"/>
          </a:p>
        </p:txBody>
      </p:sp>
    </p:spTree>
    <p:extLst>
      <p:ext uri="{BB962C8B-B14F-4D97-AF65-F5344CB8AC3E}">
        <p14:creationId xmlns:p14="http://schemas.microsoft.com/office/powerpoint/2010/main" val="18713200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2336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4482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22777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11203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72540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8154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26437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81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39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3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56262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2122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6918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19403" y="76200"/>
            <a:ext cx="1067038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dirty="0"/>
              <a:t>Fare clic per modificare stile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719403" y="1125538"/>
            <a:ext cx="10670381" cy="48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/>
          <a:p>
            <a:pPr lvl="0"/>
            <a:r>
              <a:rPr lang="it-IT" noProof="0"/>
              <a:t>Click to edit Master text styles</a:t>
            </a:r>
          </a:p>
          <a:p>
            <a:pPr lvl="1"/>
            <a:r>
              <a:rPr lang="it-IT" noProof="0"/>
              <a:t>Second level</a:t>
            </a:r>
          </a:p>
          <a:p>
            <a:pPr lvl="2"/>
            <a:r>
              <a:rPr lang="it-IT" noProof="0"/>
              <a:t>Third level</a:t>
            </a:r>
          </a:p>
          <a:p>
            <a:pPr lvl="3"/>
            <a:r>
              <a:rPr lang="it-IT" noProof="0"/>
              <a:t>Fourth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D266BC9-6334-4BDB-9F17-10542131D9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651548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04FAA2-737B-4EC1-B507-4E5F35340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48EB6A0-92B5-496B-BB59-9D8215BE8E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B5759C-1C60-4732-8E5B-345A99052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F40048-1CD9-4DD9-91A5-94F0BFADB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0AEE52-812D-45EB-A80D-4516C390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85428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B2C9EE-A198-4790-89B2-DADECC5A8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84DA2B-D8B2-4A73-92CB-96CB2E1023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8785260-C2E8-45FF-92C8-4D72379F0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D3EB078-A6A2-4400-B699-1A56FFE44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C657275-5A1C-45B3-A009-AF100057D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7359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1D364D-4D56-4A42-8FC2-0ABBBEA8A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822C7C3-F9BF-4986-BFEA-F9D2B5C4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5AFB7D-0176-4B78-8461-E1503F8E0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B8CAEA9-480B-4C8E-86D4-8849A5024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F74E2B-48B0-408B-B7DC-55697FD4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07399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F53052-27F9-4375-823C-E69D3EEFF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8DD0BA-70BD-4E9A-8765-2E740304F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21D5A1-30AD-4553-B9F7-BFBFE89B1A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1251E75-6780-46C1-8BDA-222042465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10D0D6-D41F-4312-8947-2E1C247E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39884EC-7081-4FD3-ABF9-C5D8B304F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8230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A86387-A6D1-4D67-99F8-4F584CC9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481E56B-9D42-4EC7-9212-F57B351A8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8E43328-DE72-43CC-B5EA-4972883FA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055C36D-2538-418A-8D1B-2AC46CA4D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048C1D4-F793-4CC2-BAD0-A96E300EC7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CD56354-333B-479B-957B-A178584FE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09E8CC4-5C5B-4910-A931-D986A7E8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153D46F-43B4-4377-8BFC-25BB74C1B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1959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896722-51D1-42D3-BDB5-7FC0BA69A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0432FBC-1719-41CF-9755-A2A3AB63A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CE5FFCB-95DA-4E8E-AD15-E14E313C8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A5450C2-DE7A-4EAC-AEA5-36E13D8C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748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3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3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3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3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8BE22EE-357F-4687-88AF-4D111C259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65FDCC-99BE-4882-9443-08D49FD9D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ED2B2C-9776-4122-AEF6-A66E4F5A2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1A2F0-553F-4B99-92B0-0E6877614D04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559A93C-9E90-49B0-A71F-0F202C504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2E4467-389D-4B23-B3D8-0EA2F772E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4CE31-2854-4647-B580-192EAAE4D6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1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  <p:sldLayoutId id="214748378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113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2CBAFC8-2124-4A1A-588E-E26972A13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F7D7537-C7EC-EE90-9DF7-3CCE6B658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229BFC-AEBB-1F53-2CA0-669F593647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7ACA9-EDC7-7C44-A322-0F7E2FE6D2B4}" type="datetimeFigureOut"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4BB128-3565-897C-B6B6-C0C152589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D11FDDA-7ED0-DE9E-257D-6F0122609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D8ADC-5942-B64D-AAD2-25E4067FE69D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462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EE6AA10-EFF0-E80A-1DA7-21A60DE9B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6E63807-13BB-7C7F-0A01-22CA3639E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A9D369-93DC-8F66-F7AA-2ECD4BEFC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82167-7590-0349-8EA3-39348C9C77F3}" type="datetimeFigureOut"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F7858A-2622-06B3-3B68-8C66FF7C2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2E22E4-5B1D-9BC3-57EF-3053456921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00479-544E-3545-9B6C-3E64F02C216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352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A49F6-0C6B-4EC0-AA5A-A59332F10E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416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F6FD90D-17F4-48BD-BE23-EED3E66A0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CA1DC8-8AE1-4885-870C-D95709464F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5C59BF-6630-4CC1-8E0C-4398F26B13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A6549-97FE-42FD-BF96-4E0A7CAA545B}" type="datetimeFigureOut">
              <a:rPr lang="it-IT" smtClean="0"/>
              <a:t>14/06/2023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C501A3-5400-46E3-91AB-40EF0AE308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8D7006-D92A-49A9-9645-DF52ACAADF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31971-393E-44E5-BC5B-DB264B5D1E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01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luca.attias@corteconti.it" TargetMode="Externa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endadigitale.eu/infrastrutture/trasformazione-digitale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mailto:luca.attias@corteconti.it" TargetMode="Externa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B764FAF0-CEDA-46F9-8A54-BAF152CEA8A0}"/>
              </a:ext>
            </a:extLst>
          </p:cNvPr>
          <p:cNvSpPr txBox="1">
            <a:spLocks/>
          </p:cNvSpPr>
          <p:nvPr/>
        </p:nvSpPr>
        <p:spPr>
          <a:xfrm>
            <a:off x="1250833" y="4876166"/>
            <a:ext cx="9739223" cy="1768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it-IT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La trasformazione digitale:</a:t>
            </a:r>
            <a:br>
              <a:rPr kumimoji="0" lang="it-IT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it-IT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il piano triennale per l'informatica nella PA 	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800" b="0" i="0" u="none" strike="noStrike" kern="1200" cap="none" spc="-100" normalizeH="0" baseline="0" noProof="0" dirty="0">
              <a:ln>
                <a:noFill/>
              </a:ln>
              <a:solidFill>
                <a:srgbClr val="D2533C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Luca Attias, 29 </a:t>
            </a:r>
            <a:r>
              <a:rPr kumimoji="0" lang="en-US" sz="9800" b="0" i="0" u="none" strike="noStrike" kern="1200" cap="none" spc="-100" normalizeH="0" baseline="0" noProof="0" dirty="0" err="1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giugno</a:t>
            </a:r>
            <a:r>
              <a:rPr kumimoji="0" lang="en-US" sz="98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2023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Corte dei conti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luca.attias@corteconti.it</a:t>
            </a:r>
            <a:r>
              <a:rPr kumimoji="0" lang="en-US" sz="8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 </a:t>
            </a:r>
            <a:endParaRPr kumimoji="0" lang="it-IT" sz="88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026" name="Picture 2" descr="Uer Academy - Per lo sviluppo delle professionalità">
            <a:extLst>
              <a:ext uri="{FF2B5EF4-FFF2-40B4-BE49-F238E27FC236}">
                <a16:creationId xmlns:a16="http://schemas.microsoft.com/office/drawing/2014/main" id="{FD5ED4A9-BDDB-41F2-8E47-0043F112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49552"/>
            <a:ext cx="1108512" cy="11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624" y="109998"/>
            <a:ext cx="2592288" cy="1076718"/>
          </a:xfrm>
          <a:prstGeom prst="rect">
            <a:avLst/>
          </a:prstGeom>
        </p:spPr>
      </p:pic>
      <p:pic>
        <p:nvPicPr>
          <p:cNvPr id="2050" name="Picture 2" descr="(Olivier Le Moal - stock.adobe.com)">
            <a:extLst>
              <a:ext uri="{FF2B5EF4-FFF2-40B4-BE49-F238E27FC236}">
                <a16:creationId xmlns:a16="http://schemas.microsoft.com/office/drawing/2014/main" id="{0F150F00-2861-C5D7-BB86-8EDF5D21B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4" y="1338580"/>
            <a:ext cx="8957946" cy="33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821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0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6" name="Google Shape;616;p10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La Missione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7" name="Google Shape;617;p10"/>
          <p:cNvSpPr txBox="1"/>
          <p:nvPr/>
        </p:nvSpPr>
        <p:spPr>
          <a:xfrm>
            <a:off x="351600" y="1980425"/>
            <a:ext cx="5456000" cy="3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Rendere i servizi pubblici per i cittadini e aziende accessibili nel modo più semplice possibile tramite dispositivi mobili (approccio “mobile first”), con architetture sicure, scalabili, altamente affidabili e basate su interfacce applicative (API) chiaramente definite</a:t>
            </a:r>
            <a:endParaRPr sz="24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10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PRIMO COMMISSARIO PER L’ATTUAZIONE DELL’AGENDA DIGITALE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9" name="Google Shape;619;p10" descr="Shape 212"/>
          <p:cNvPicPr preferRelativeResize="0"/>
          <p:nvPr/>
        </p:nvPicPr>
        <p:blipFill rotWithShape="1">
          <a:blip r:embed="rId3">
            <a:alphaModFix/>
          </a:blip>
          <a:srcRect l="15825" t="3577" r="34473"/>
          <a:stretch/>
        </p:blipFill>
        <p:spPr>
          <a:xfrm>
            <a:off x="6086367" y="-20533"/>
            <a:ext cx="6096000" cy="6878533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11" descr="Immagine"/>
          <p:cNvPicPr preferRelativeResize="0"/>
          <p:nvPr/>
        </p:nvPicPr>
        <p:blipFill rotWithShape="1">
          <a:blip r:embed="rId3">
            <a:alphaModFix/>
          </a:blip>
          <a:srcRect b="15702"/>
          <a:stretch/>
        </p:blipFill>
        <p:spPr>
          <a:xfrm>
            <a:off x="702975" y="939751"/>
            <a:ext cx="11025051" cy="5396973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11"/>
          <p:cNvSpPr txBox="1"/>
          <p:nvPr/>
        </p:nvSpPr>
        <p:spPr>
          <a:xfrm>
            <a:off x="805913" y="223655"/>
            <a:ext cx="10693600" cy="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50" tIns="25350" rIns="25350" bIns="253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733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Ispirazione, Aspirazione, Motivazione!</a:t>
            </a:r>
            <a:endParaRPr sz="3733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7" name="Google Shape;627;p11" descr="Shape 29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11338" y="2222260"/>
            <a:ext cx="2385748" cy="1425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11" descr="Shape 29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91361" y="1304013"/>
            <a:ext cx="2617593" cy="729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11" descr="Shape 30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57639" y="5302802"/>
            <a:ext cx="2351316" cy="641959"/>
          </a:xfrm>
          <a:prstGeom prst="rect">
            <a:avLst/>
          </a:prstGeom>
          <a:noFill/>
          <a:ln>
            <a:noFill/>
          </a:ln>
          <a:effectLst>
            <a:outerShdw blurRad="190500" dist="8455" dir="5400000" rotWithShape="0">
              <a:srgbClr val="000000">
                <a:alpha val="63137"/>
              </a:srgbClr>
            </a:outerShdw>
          </a:effectLst>
        </p:spPr>
      </p:pic>
      <p:pic>
        <p:nvPicPr>
          <p:cNvPr id="630" name="Google Shape;630;p11" descr="Shape 30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82603" y="2473015"/>
            <a:ext cx="1390512" cy="849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11" descr="Shape 30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34308" y="2473016"/>
            <a:ext cx="1274643" cy="849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11" descr="Shape 30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39083" y="2370347"/>
            <a:ext cx="1149651" cy="9721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3" name="Google Shape;633;p11"/>
          <p:cNvGrpSpPr/>
          <p:nvPr/>
        </p:nvGrpSpPr>
        <p:grpSpPr>
          <a:xfrm>
            <a:off x="2438615" y="5119313"/>
            <a:ext cx="3665251" cy="825500"/>
            <a:chOff x="0" y="0"/>
            <a:chExt cx="7330500" cy="1651000"/>
          </a:xfrm>
        </p:grpSpPr>
        <p:sp>
          <p:nvSpPr>
            <p:cNvPr id="634" name="Google Shape;634;p11"/>
            <p:cNvSpPr/>
            <p:nvPr/>
          </p:nvSpPr>
          <p:spPr>
            <a:xfrm>
              <a:off x="0" y="104007"/>
              <a:ext cx="7330500" cy="1536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35" name="Google Shape;635;p11" descr="Shape 29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28827" y="0"/>
              <a:ext cx="6642018" cy="1651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6" name="Google Shape;636;p11"/>
          <p:cNvGrpSpPr/>
          <p:nvPr/>
        </p:nvGrpSpPr>
        <p:grpSpPr>
          <a:xfrm>
            <a:off x="5178527" y="3679131"/>
            <a:ext cx="2793751" cy="1304551"/>
            <a:chOff x="0" y="0"/>
            <a:chExt cx="5587500" cy="2609100"/>
          </a:xfrm>
        </p:grpSpPr>
        <p:sp>
          <p:nvSpPr>
            <p:cNvPr id="637" name="Google Shape;637;p11"/>
            <p:cNvSpPr/>
            <p:nvPr/>
          </p:nvSpPr>
          <p:spPr>
            <a:xfrm>
              <a:off x="0" y="0"/>
              <a:ext cx="5587500" cy="2609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38" name="Google Shape;638;p11" descr="Shape 30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528151" y="466219"/>
              <a:ext cx="4832804" cy="16766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9" name="Google Shape;639;p11"/>
          <p:cNvGrpSpPr/>
          <p:nvPr/>
        </p:nvGrpSpPr>
        <p:grpSpPr>
          <a:xfrm>
            <a:off x="2438615" y="1304013"/>
            <a:ext cx="3540900" cy="729751"/>
            <a:chOff x="0" y="0"/>
            <a:chExt cx="7081800" cy="1459500"/>
          </a:xfrm>
        </p:grpSpPr>
        <p:sp>
          <p:nvSpPr>
            <p:cNvPr id="640" name="Google Shape;640;p11"/>
            <p:cNvSpPr/>
            <p:nvPr/>
          </p:nvSpPr>
          <p:spPr>
            <a:xfrm>
              <a:off x="0" y="0"/>
              <a:ext cx="7081800" cy="14595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641" name="Google Shape;641;p11" descr="Immagine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63500" y="86613"/>
              <a:ext cx="6948330" cy="11833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2" name="Google Shape;642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759303" y="3510267"/>
            <a:ext cx="970191" cy="17107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3" name="Google Shape;643;p11"/>
          <p:cNvGrpSpPr/>
          <p:nvPr/>
        </p:nvGrpSpPr>
        <p:grpSpPr>
          <a:xfrm>
            <a:off x="2438492" y="3783176"/>
            <a:ext cx="2626801" cy="1199933"/>
            <a:chOff x="-3649410" y="2607400"/>
            <a:chExt cx="6582361" cy="3659822"/>
          </a:xfrm>
        </p:grpSpPr>
        <p:pic>
          <p:nvPicPr>
            <p:cNvPr id="644" name="Google Shape;644;p1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-3649410" y="2607400"/>
              <a:ext cx="6582361" cy="36598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1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-1532472" y="4050098"/>
              <a:ext cx="4054889" cy="979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6" name="Google Shape;646;p1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-1532472" y="5030403"/>
              <a:ext cx="4054889" cy="123681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2"/>
          <p:cNvSpPr txBox="1"/>
          <p:nvPr/>
        </p:nvSpPr>
        <p:spPr>
          <a:xfrm>
            <a:off x="805913" y="223655"/>
            <a:ext cx="10693600" cy="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50" tIns="25350" rIns="25350" bIns="253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 sistemi non possono essere cambiati dall’interno</a:t>
            </a:r>
            <a:endParaRPr sz="3733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2" name="Google Shape;652;p12"/>
          <p:cNvPicPr preferRelativeResize="0"/>
          <p:nvPr/>
        </p:nvPicPr>
        <p:blipFill rotWithShape="1">
          <a:blip r:embed="rId3">
            <a:alphaModFix/>
          </a:blip>
          <a:srcRect t="8608"/>
          <a:stretch/>
        </p:blipFill>
        <p:spPr>
          <a:xfrm>
            <a:off x="676226" y="888426"/>
            <a:ext cx="10775301" cy="55342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7C9B756-1F14-4FF0-BE4E-D9E5F7C2A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24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725580A-7DA5-9B26-E4F6-A648B9AE4D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14</a:t>
            </a:fld>
            <a:endParaRPr lang="it-IT"/>
          </a:p>
        </p:txBody>
      </p:sp>
      <p:sp>
        <p:nvSpPr>
          <p:cNvPr id="3" name="Google Shape;678;p14">
            <a:extLst>
              <a:ext uri="{FF2B5EF4-FFF2-40B4-BE49-F238E27FC236}">
                <a16:creationId xmlns:a16="http://schemas.microsoft.com/office/drawing/2014/main" id="{76544BE2-DAEB-B20D-92FE-196D3A52EAED}"/>
              </a:ext>
            </a:extLst>
          </p:cNvPr>
          <p:cNvSpPr txBox="1"/>
          <p:nvPr/>
        </p:nvSpPr>
        <p:spPr>
          <a:xfrm>
            <a:off x="1066800" y="2337379"/>
            <a:ext cx="10096501" cy="1971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it" sz="3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Team per la trasformazione digitale: 24 esperti per coprire esigenze di nuove professionalità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2025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205E153-1E1A-1DA8-3BE4-8512667A0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725580A-7DA5-9B26-E4F6-A648B9AE4D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lang="it-IT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Google Shape;680;p14">
            <a:extLst>
              <a:ext uri="{FF2B5EF4-FFF2-40B4-BE49-F238E27FC236}">
                <a16:creationId xmlns:a16="http://schemas.microsoft.com/office/drawing/2014/main" id="{01DA692C-5A37-4447-0674-823C91B6F097}"/>
              </a:ext>
            </a:extLst>
          </p:cNvPr>
          <p:cNvSpPr txBox="1"/>
          <p:nvPr/>
        </p:nvSpPr>
        <p:spPr>
          <a:xfrm>
            <a:off x="1536000" y="2443433"/>
            <a:ext cx="9120000" cy="1971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lang="it" sz="32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Ai quali se ne aggiungono altri 12 con i profili di DPO, Technical Manager, Technical Assistant, Esperti di relazioni internazionali e Esperti di affari legali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6106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15"/>
          <p:cNvPicPr preferRelativeResize="0"/>
          <p:nvPr/>
        </p:nvPicPr>
        <p:blipFill rotWithShape="1">
          <a:blip r:embed="rId3">
            <a:alphaModFix/>
          </a:blip>
          <a:srcRect l="592" r="590"/>
          <a:stretch/>
        </p:blipFill>
        <p:spPr>
          <a:xfrm>
            <a:off x="0" y="-41233"/>
            <a:ext cx="12192000" cy="6940601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15"/>
          <p:cNvSpPr/>
          <p:nvPr/>
        </p:nvSpPr>
        <p:spPr>
          <a:xfrm>
            <a:off x="0" y="-41233"/>
            <a:ext cx="12192000" cy="69408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15"/>
          <p:cNvSpPr txBox="1"/>
          <p:nvPr/>
        </p:nvSpPr>
        <p:spPr>
          <a:xfrm>
            <a:off x="447833" y="1895700"/>
            <a:ext cx="10992000" cy="21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secondo Commissario Straordinario per l’attuazione dell’agenda digitale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201" y="939800"/>
            <a:ext cx="10680700" cy="59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16"/>
          <p:cNvSpPr txBox="1"/>
          <p:nvPr/>
        </p:nvSpPr>
        <p:spPr>
          <a:xfrm>
            <a:off x="805913" y="223655"/>
            <a:ext cx="10693600" cy="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50" tIns="25350" rIns="25350" bIns="253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Tutte le C del Commissario</a:t>
            </a:r>
            <a:endParaRPr sz="3733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7"/>
          <p:cNvSpPr/>
          <p:nvPr/>
        </p:nvSpPr>
        <p:spPr>
          <a:xfrm>
            <a:off x="323558" y="1264261"/>
            <a:ext cx="11535509" cy="559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 4 C della trasformazione digitale: quali sono e come attuarle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Donatella Proto, 19 aprile 2021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Connettività, competenze, cultura e crescita: sono le 4 C della trasformazione digitale, necessaria per vincere la sfida della pandemia. I dettagli e come attuarle. </a:t>
            </a:r>
            <a:endParaRPr/>
          </a:p>
        </p:txBody>
      </p:sp>
      <p:pic>
        <p:nvPicPr>
          <p:cNvPr id="699" name="Google Shape;699;p17" descr="Agenda Digitale | Il giornale sull&amp;#39;agenda digitale italiana"/>
          <p:cNvPicPr preferRelativeResize="0"/>
          <p:nvPr/>
        </p:nvPicPr>
        <p:blipFill rotWithShape="1">
          <a:blip r:embed="rId4">
            <a:alphaModFix/>
          </a:blip>
          <a:srcRect t="14699" b="14698"/>
          <a:stretch/>
        </p:blipFill>
        <p:spPr>
          <a:xfrm>
            <a:off x="6747802" y="1"/>
            <a:ext cx="4762500" cy="1264260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17"/>
          <p:cNvSpPr txBox="1"/>
          <p:nvPr/>
        </p:nvSpPr>
        <p:spPr>
          <a:xfrm>
            <a:off x="0" y="1"/>
            <a:ext cx="6096000" cy="1264260"/>
          </a:xfrm>
          <a:prstGeom prst="rect">
            <a:avLst/>
          </a:prstGeom>
          <a:solidFill>
            <a:srgbClr val="144D9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it" sz="4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Analisi scenario attuale</a:t>
            </a:r>
            <a:endParaRPr sz="40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Google Shape;669;p146"/>
          <p:cNvPicPr preferRelativeResize="0"/>
          <p:nvPr/>
        </p:nvPicPr>
        <p:blipFill rotWithShape="1">
          <a:blip r:embed="rId3">
            <a:alphaModFix/>
          </a:blip>
          <a:srcRect l="592" r="591"/>
          <a:stretch/>
        </p:blipFill>
        <p:spPr>
          <a:xfrm>
            <a:off x="0" y="-41233"/>
            <a:ext cx="12192000" cy="6940601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146"/>
          <p:cNvSpPr/>
          <p:nvPr/>
        </p:nvSpPr>
        <p:spPr>
          <a:xfrm>
            <a:off x="0" y="-41233"/>
            <a:ext cx="12192000" cy="6940800"/>
          </a:xfrm>
          <a:prstGeom prst="rect">
            <a:avLst/>
          </a:prstGeom>
          <a:solidFill>
            <a:srgbClr val="0066CC">
              <a:alpha val="70588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Google Shape;671;p146"/>
          <p:cNvSpPr txBox="1"/>
          <p:nvPr/>
        </p:nvSpPr>
        <p:spPr>
          <a:xfrm>
            <a:off x="447833" y="1895700"/>
            <a:ext cx="10992000" cy="21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it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Titillium Web"/>
                <a:cs typeface="Titillium Web"/>
                <a:sym typeface="Titillium Web"/>
              </a:rPr>
              <a:t>La governance del digitale</a:t>
            </a:r>
            <a:endParaRPr kumimoji="0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8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18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La Continuità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18"/>
          <p:cNvSpPr txBox="1"/>
          <p:nvPr/>
        </p:nvSpPr>
        <p:spPr>
          <a:xfrm>
            <a:off x="351600" y="1980425"/>
            <a:ext cx="5456000" cy="3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067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Il credo del secondo Commissario per l’attuazione dell’Agenda digitale è stata la </a:t>
            </a:r>
            <a:r>
              <a:rPr lang="it" sz="3067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Continuità</a:t>
            </a:r>
            <a:r>
              <a:rPr lang="it" sz="3067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 considerata un fattore determinante ai fini della digitalizzazione del settore pubblico</a:t>
            </a:r>
            <a:endParaRPr sz="3067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18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SECONDO COMMISSARIO PER L’ATTUAZIONE DELL’AGENDA DIGITALE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9" name="Google Shape;709;p18" descr="Shape 212"/>
          <p:cNvPicPr preferRelativeResize="0"/>
          <p:nvPr/>
        </p:nvPicPr>
        <p:blipFill rotWithShape="1">
          <a:blip r:embed="rId3">
            <a:alphaModFix/>
          </a:blip>
          <a:srcRect l="15825" t="3577" r="34473"/>
          <a:stretch/>
        </p:blipFill>
        <p:spPr>
          <a:xfrm>
            <a:off x="6086367" y="-20534"/>
            <a:ext cx="6096000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1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Google Shape;715;p19" descr="A picture containing outdoor, man, person, water&#10;&#10;Description automatically generated"/>
          <p:cNvPicPr preferRelativeResize="0"/>
          <p:nvPr/>
        </p:nvPicPr>
        <p:blipFill rotWithShape="1">
          <a:blip r:embed="rId3">
            <a:alphaModFix amt="37000"/>
          </a:blip>
          <a:srcRect/>
          <a:stretch/>
        </p:blipFill>
        <p:spPr>
          <a:xfrm>
            <a:off x="1334637" y="553563"/>
            <a:ext cx="9776472" cy="5750875"/>
          </a:xfrm>
          <a:prstGeom prst="rect">
            <a:avLst/>
          </a:prstGeom>
          <a:noFill/>
          <a:ln>
            <a:noFill/>
          </a:ln>
          <a:effectLst>
            <a:outerShdw blurRad="314325" dist="57150" algn="tl" rotWithShape="0">
              <a:srgbClr val="000000">
                <a:alpha val="0"/>
              </a:srgbClr>
            </a:outerShdw>
          </a:effectLst>
        </p:spPr>
      </p:pic>
      <p:sp>
        <p:nvSpPr>
          <p:cNvPr id="716" name="Google Shape;716;p19"/>
          <p:cNvSpPr txBox="1"/>
          <p:nvPr/>
        </p:nvSpPr>
        <p:spPr>
          <a:xfrm>
            <a:off x="1826375" y="2536651"/>
            <a:ext cx="8652400" cy="2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67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Fin dall’inizio del mio mandato, il mio interesse è stato mettere in sicurezza le piattaforme abilitanti e preparare il miglior terreno per chi sarebbe venuto dopo di me, con la consapevolezza che «siamo tutti di passaggio».</a:t>
            </a:r>
            <a:endParaRPr sz="2267" b="1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67" b="1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67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Da subito, ho ribadito la mia assoluta disponibilità a lasciare in qualsiasi momento, a qualcuno più adatto di me, e ad un passaggio di consegne di qualità, ma anche a collaborare pro bono successivamente, nel solo interesse del Paese</a:t>
            </a:r>
            <a:endParaRPr sz="2267" b="1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19"/>
          <p:cNvSpPr txBox="1"/>
          <p:nvPr/>
        </p:nvSpPr>
        <p:spPr>
          <a:xfrm>
            <a:off x="805913" y="223655"/>
            <a:ext cx="10693600" cy="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50" tIns="25350" rIns="25350" bIns="253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management della continuità</a:t>
            </a:r>
            <a:endParaRPr sz="3733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20"/>
          <p:cNvSpPr txBox="1"/>
          <p:nvPr/>
        </p:nvSpPr>
        <p:spPr>
          <a:xfrm>
            <a:off x="805913" y="1460204"/>
            <a:ext cx="5217043" cy="5174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67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In un contesto politico caratterizzato da una endemica e drammatica discontinuità</a:t>
            </a:r>
            <a:endParaRPr sz="2267" b="1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20"/>
          <p:cNvSpPr txBox="1"/>
          <p:nvPr/>
        </p:nvSpPr>
        <p:spPr>
          <a:xfrm>
            <a:off x="805914" y="896604"/>
            <a:ext cx="5881549" cy="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50" tIns="25350" rIns="25350" bIns="253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management della continuità</a:t>
            </a:r>
            <a:endParaRPr sz="3733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2D97B6B-3A2E-F7EF-998B-255D29CA79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508" y="0"/>
            <a:ext cx="46255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1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21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white paper di Piacentini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21"/>
          <p:cNvSpPr txBox="1"/>
          <p:nvPr/>
        </p:nvSpPr>
        <p:spPr>
          <a:xfrm>
            <a:off x="351600" y="2285225"/>
            <a:ext cx="5456000" cy="28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67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Il documento pubblicato a settembre del 2018 contiene un resoconto delle attività svolte, oltre che le raccomandazioni dirette al Governo per la creazione di un modello permanente di governance del digitale </a:t>
            </a:r>
            <a:endParaRPr sz="2667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67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67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67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21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SECONDO COMMISSARIO PER L’ATTUAZIONE DELL’AGENDA DIGITALE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3" name="Google Shape;73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4168" y="1832963"/>
            <a:ext cx="3523904" cy="2480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36267" y="1733875"/>
            <a:ext cx="5147733" cy="2915424"/>
          </a:xfrm>
          <a:prstGeom prst="rect">
            <a:avLst/>
          </a:prstGeom>
          <a:noFill/>
          <a:ln>
            <a:noFill/>
          </a:ln>
        </p:spPr>
      </p:pic>
      <p:sp>
        <p:nvSpPr>
          <p:cNvPr id="735" name="Google Shape;735;p2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p22"/>
          <p:cNvPicPr preferRelativeResize="0"/>
          <p:nvPr/>
        </p:nvPicPr>
        <p:blipFill rotWithShape="1">
          <a:blip r:embed="rId3">
            <a:alphaModFix/>
          </a:blip>
          <a:srcRect l="34375" t="3344" r="15625"/>
          <a:stretch/>
        </p:blipFill>
        <p:spPr>
          <a:xfrm>
            <a:off x="6096000" y="90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22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2" name="Google Shape;742;p22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 dirty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Dipartimento e la Newco</a:t>
            </a:r>
            <a:endParaRPr sz="3466" b="1" i="0" u="none" strike="noStrike" cap="none" dirty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3" name="Google Shape;743;p22"/>
          <p:cNvSpPr txBox="1"/>
          <p:nvPr/>
        </p:nvSpPr>
        <p:spPr>
          <a:xfrm>
            <a:off x="351600" y="2285225"/>
            <a:ext cx="5456000" cy="28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Con la legge 11 Febbraio 2019, n.12, le competenze del Commissario straordinario per l’attuazione dell’Agenda digitale vengono trasferite al Presidente del Consiglio dei Ministri, o al Ministro delegato.</a:t>
            </a: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Inoltre, sono stati istituiti:</a:t>
            </a: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marR="0" lvl="0" indent="-41485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500"/>
              <a:buFont typeface="Calibri"/>
              <a:buChar char="•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Un Dipartimento;</a:t>
            </a: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marR="0" lvl="0" indent="-414855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500"/>
              <a:buFont typeface="Calibri"/>
              <a:buChar char="•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Una Newco (società per azioni controllata dallo Stato) per gestire i progetti pagoPA, IO e Piattaforma Digitale Nazionale Dati (PDND).</a:t>
            </a: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22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LA NUOVA GOVERNANCE DEL DIGITALE IN ITALIA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22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3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23"/>
          <p:cNvSpPr txBox="1"/>
          <p:nvPr/>
        </p:nvSpPr>
        <p:spPr>
          <a:xfrm>
            <a:off x="351600" y="1980425"/>
            <a:ext cx="5456000" cy="28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189" marR="0" lvl="0" indent="-3555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600"/>
              <a:buFont typeface="Calibri"/>
              <a:buChar char="•"/>
            </a:pPr>
            <a:r>
              <a:rPr lang="it" sz="2133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Il Governo nel 2019 ha istituito la figura del Ministro per l’Innovazione tecnologica e la Digitalizzazione, trasformato con il cambio di Governo avvenuto all’inizio del 2021 in Ministro per l’Innovazione tecnologica e la transizione digitale, a cui il Presidente del Consiglio dei ministri ha delegato, tra l’altro, funzioni, compiti e poteri del Commissario straordinario per l’attuazione dell’Agenda digitale.</a:t>
            </a:r>
            <a:endParaRPr sz="2133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3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89" marR="0" lvl="0" indent="-3555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600"/>
              <a:buFont typeface="Calibri"/>
              <a:buChar char="•"/>
            </a:pPr>
            <a:r>
              <a:rPr lang="it" sz="2133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Al nuovo Ministro sono state attribuite le deleghe necessarie per garantire una corretta digitalizzazione del Paese</a:t>
            </a:r>
            <a:endParaRPr sz="2133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23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LA NUOVA GOVERNANCE DEL DIGITALE IN ITALIA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3" name="Google Shape;753;p23"/>
          <p:cNvPicPr preferRelativeResize="0"/>
          <p:nvPr/>
        </p:nvPicPr>
        <p:blipFill rotWithShape="1">
          <a:blip r:embed="rId3">
            <a:alphaModFix/>
          </a:blip>
          <a:srcRect l="50000" t="3344"/>
          <a:stretch/>
        </p:blipFill>
        <p:spPr>
          <a:xfrm>
            <a:off x="6096001" y="1101"/>
            <a:ext cx="6095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23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MID e il MITD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23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" name="Google Shape;760;p24" descr="Immagine che contiene esterni, segnale, testo, verde&#10;&#10;Descrizione generata automaticamente"/>
          <p:cNvPicPr preferRelativeResize="0"/>
          <p:nvPr/>
        </p:nvPicPr>
        <p:blipFill rotWithShape="1">
          <a:blip r:embed="rId3">
            <a:alphaModFix amt="33000"/>
          </a:blip>
          <a:srcRect/>
          <a:stretch/>
        </p:blipFill>
        <p:spPr>
          <a:xfrm>
            <a:off x="1462012" y="790500"/>
            <a:ext cx="9381325" cy="5277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24"/>
          <p:cNvSpPr txBox="1"/>
          <p:nvPr/>
        </p:nvSpPr>
        <p:spPr>
          <a:xfrm>
            <a:off x="1826375" y="4670251"/>
            <a:ext cx="8652400" cy="13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067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Una struttura di governance unica, accentrata nella Presidenza del Consiglio dei Ministri, per garantire l’innovazione del Paese</a:t>
            </a:r>
            <a:endParaRPr sz="3067" b="1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67" b="1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2" name="Google Shape;762;p24"/>
          <p:cNvSpPr txBox="1"/>
          <p:nvPr/>
        </p:nvSpPr>
        <p:spPr>
          <a:xfrm>
            <a:off x="805913" y="223655"/>
            <a:ext cx="10693600" cy="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50" tIns="25350" rIns="25350" bIns="253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La nuova struttura di Governance</a:t>
            </a:r>
            <a:endParaRPr sz="3733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25"/>
          <p:cNvSpPr txBox="1"/>
          <p:nvPr/>
        </p:nvSpPr>
        <p:spPr>
          <a:xfrm>
            <a:off x="805913" y="223655"/>
            <a:ext cx="10693600" cy="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50" tIns="25350" rIns="25350" bIns="253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Gli attori responsabili</a:t>
            </a:r>
            <a:endParaRPr sz="3733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25"/>
          <p:cNvSpPr/>
          <p:nvPr/>
        </p:nvSpPr>
        <p:spPr>
          <a:xfrm>
            <a:off x="3449353" y="1817400"/>
            <a:ext cx="4568800" cy="3189200"/>
          </a:xfrm>
          <a:prstGeom prst="triangle">
            <a:avLst>
              <a:gd name="adj" fmla="val 50000"/>
            </a:avLst>
          </a:prstGeom>
          <a:solidFill>
            <a:srgbClr val="F48FB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25"/>
          <p:cNvSpPr txBox="1"/>
          <p:nvPr/>
        </p:nvSpPr>
        <p:spPr>
          <a:xfrm>
            <a:off x="4465581" y="3520224"/>
            <a:ext cx="2537600" cy="12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i="0" u="none" strike="noStrike" cap="none">
                <a:solidFill>
                  <a:srgbClr val="AC1145"/>
                </a:solidFill>
                <a:latin typeface="Calibri"/>
                <a:ea typeface="Calibri"/>
                <a:cs typeface="Calibri"/>
                <a:sym typeface="Calibri"/>
              </a:rPr>
              <a:t>Trasformazione Digitale </a:t>
            </a:r>
            <a:endParaRPr sz="1600" b="0" i="0" u="none" strike="noStrike" cap="none">
              <a:solidFill>
                <a:srgbClr val="AC114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70" name="Google Shape;770;p25"/>
          <p:cNvGrpSpPr/>
          <p:nvPr/>
        </p:nvGrpSpPr>
        <p:grpSpPr>
          <a:xfrm>
            <a:off x="4199796" y="4523950"/>
            <a:ext cx="4306216" cy="1258892"/>
            <a:chOff x="3698064" y="3159725"/>
            <a:chExt cx="2449869" cy="789043"/>
          </a:xfrm>
        </p:grpSpPr>
        <p:sp>
          <p:nvSpPr>
            <p:cNvPr id="771" name="Google Shape;771;p25"/>
            <p:cNvSpPr/>
            <p:nvPr/>
          </p:nvSpPr>
          <p:spPr>
            <a:xfrm rot="10800000">
              <a:off x="3698064" y="3575617"/>
              <a:ext cx="1740900" cy="125400"/>
            </a:xfrm>
            <a:prstGeom prst="rightArrow">
              <a:avLst>
                <a:gd name="adj1" fmla="val 25514"/>
                <a:gd name="adj2" fmla="val 64322"/>
              </a:avLst>
            </a:prstGeom>
            <a:solidFill>
              <a:srgbClr val="B612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25"/>
            <p:cNvSpPr txBox="1"/>
            <p:nvPr/>
          </p:nvSpPr>
          <p:spPr>
            <a:xfrm rot="620">
              <a:off x="3771608" y="3655818"/>
              <a:ext cx="1662900" cy="29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 dirty="0">
                  <a:solidFill>
                    <a:srgbClr val="B61249"/>
                  </a:solidFill>
                  <a:latin typeface="Calibri"/>
                  <a:ea typeface="Calibri"/>
                  <a:cs typeface="Calibri"/>
                  <a:sym typeface="Calibri"/>
                </a:rPr>
                <a:t>Dipartimento per la trasformazione digitale &amp; AgID</a:t>
              </a:r>
              <a:endParaRPr sz="1333" b="0" i="0" u="none" strike="noStrike" cap="none" dirty="0">
                <a:solidFill>
                  <a:srgbClr val="B6124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25"/>
            <p:cNvSpPr/>
            <p:nvPr/>
          </p:nvSpPr>
          <p:spPr>
            <a:xfrm>
              <a:off x="5582733" y="3159725"/>
              <a:ext cx="565200" cy="565500"/>
            </a:xfrm>
            <a:prstGeom prst="ellipse">
              <a:avLst/>
            </a:prstGeom>
            <a:solidFill>
              <a:srgbClr val="B61249"/>
            </a:solidFill>
            <a:ln>
              <a:noFill/>
            </a:ln>
            <a:effectLst>
              <a:outerShdw blurRad="57150" dist="19050" dir="5400000" algn="bl" rotWithShape="0">
                <a:srgbClr val="212121">
                  <a:alpha val="37254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02</a:t>
              </a: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p25"/>
          <p:cNvGrpSpPr/>
          <p:nvPr/>
        </p:nvGrpSpPr>
        <p:grpSpPr>
          <a:xfrm>
            <a:off x="3030776" y="1917269"/>
            <a:ext cx="2196784" cy="3508919"/>
            <a:chOff x="3032991" y="1525920"/>
            <a:chExt cx="1249782" cy="2199305"/>
          </a:xfrm>
        </p:grpSpPr>
        <p:sp>
          <p:nvSpPr>
            <p:cNvPr id="775" name="Google Shape;775;p25"/>
            <p:cNvSpPr/>
            <p:nvPr/>
          </p:nvSpPr>
          <p:spPr>
            <a:xfrm rot="-3360517">
              <a:off x="2960437" y="2297046"/>
              <a:ext cx="1629676" cy="125310"/>
            </a:xfrm>
            <a:prstGeom prst="rightArrow">
              <a:avLst>
                <a:gd name="adj1" fmla="val 25514"/>
                <a:gd name="adj2" fmla="val 64322"/>
              </a:avLst>
            </a:prstGeom>
            <a:solidFill>
              <a:srgbClr val="E116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25"/>
            <p:cNvSpPr txBox="1"/>
            <p:nvPr/>
          </p:nvSpPr>
          <p:spPr>
            <a:xfrm rot="-3365016">
              <a:off x="2786718" y="2151658"/>
              <a:ext cx="1664030" cy="292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>
                  <a:solidFill>
                    <a:srgbClr val="E1165A"/>
                  </a:solidFill>
                  <a:latin typeface="Calibri"/>
                  <a:ea typeface="Calibri"/>
                  <a:cs typeface="Calibri"/>
                  <a:sym typeface="Calibri"/>
                </a:rPr>
                <a:t>PagoPA SpA</a:t>
              </a:r>
              <a:endParaRPr sz="1333" b="0" i="0" u="none" strike="noStrike" cap="none">
                <a:solidFill>
                  <a:srgbClr val="E1165A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3058183" y="3159725"/>
              <a:ext cx="565200" cy="565500"/>
            </a:xfrm>
            <a:prstGeom prst="ellipse">
              <a:avLst/>
            </a:prstGeom>
            <a:solidFill>
              <a:srgbClr val="E1165A"/>
            </a:solidFill>
            <a:ln>
              <a:noFill/>
            </a:ln>
            <a:effectLst>
              <a:outerShdw blurRad="57150" dist="19050" dir="5400000" algn="bl" rotWithShape="0">
                <a:srgbClr val="212121">
                  <a:alpha val="37254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03</a:t>
              </a: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8" name="Google Shape;778;p25"/>
          <p:cNvGrpSpPr/>
          <p:nvPr/>
        </p:nvGrpSpPr>
        <p:grpSpPr>
          <a:xfrm>
            <a:off x="5237991" y="1394243"/>
            <a:ext cx="3106599" cy="2970893"/>
            <a:chOff x="4288708" y="1198100"/>
            <a:chExt cx="1767389" cy="1862084"/>
          </a:xfrm>
        </p:grpSpPr>
        <p:sp>
          <p:nvSpPr>
            <p:cNvPr id="779" name="Google Shape;779;p25"/>
            <p:cNvSpPr/>
            <p:nvPr/>
          </p:nvSpPr>
          <p:spPr>
            <a:xfrm rot="3420919">
              <a:off x="4575050" y="2300047"/>
              <a:ext cx="1581515" cy="125402"/>
            </a:xfrm>
            <a:prstGeom prst="rightArrow">
              <a:avLst>
                <a:gd name="adj1" fmla="val 25514"/>
                <a:gd name="adj2" fmla="val 64322"/>
              </a:avLst>
            </a:prstGeom>
            <a:solidFill>
              <a:srgbClr val="840D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25"/>
            <p:cNvSpPr/>
            <p:nvPr/>
          </p:nvSpPr>
          <p:spPr>
            <a:xfrm>
              <a:off x="4288708" y="1198100"/>
              <a:ext cx="565200" cy="565500"/>
            </a:xfrm>
            <a:prstGeom prst="ellipse">
              <a:avLst/>
            </a:prstGeom>
            <a:solidFill>
              <a:srgbClr val="840D35"/>
            </a:solidFill>
            <a:ln>
              <a:noFill/>
            </a:ln>
            <a:effectLst>
              <a:outerShdw blurRad="57150" dist="19050" dir="5400000" algn="bl" rotWithShape="0">
                <a:srgbClr val="212121">
                  <a:alpha val="37254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01</a:t>
              </a:r>
              <a:endParaRPr sz="16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25"/>
            <p:cNvSpPr txBox="1"/>
            <p:nvPr/>
          </p:nvSpPr>
          <p:spPr>
            <a:xfrm rot="3420634">
              <a:off x="4640653" y="2101762"/>
              <a:ext cx="1673878" cy="292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>
                  <a:solidFill>
                    <a:srgbClr val="840D35"/>
                  </a:solidFill>
                  <a:latin typeface="Calibri"/>
                  <a:ea typeface="Calibri"/>
                  <a:cs typeface="Calibri"/>
                  <a:sym typeface="Calibri"/>
                </a:rPr>
                <a:t>Ministro per l’Innovazione</a:t>
              </a:r>
              <a:endParaRPr sz="1333" b="0" i="0" u="none" strike="noStrike" cap="none">
                <a:solidFill>
                  <a:srgbClr val="840D35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82" name="Google Shape;78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1268" y="2017767"/>
            <a:ext cx="1011832" cy="1153503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25"/>
          <p:cNvSpPr txBox="1"/>
          <p:nvPr/>
        </p:nvSpPr>
        <p:spPr>
          <a:xfrm>
            <a:off x="823117" y="2838033"/>
            <a:ext cx="1258800" cy="2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PAs</a:t>
            </a:r>
            <a:endParaRPr sz="1333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25"/>
          <p:cNvSpPr txBox="1"/>
          <p:nvPr/>
        </p:nvSpPr>
        <p:spPr>
          <a:xfrm>
            <a:off x="9972079" y="5927997"/>
            <a:ext cx="1258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Banche</a:t>
            </a:r>
            <a:endParaRPr sz="1467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25"/>
          <p:cNvSpPr txBox="1"/>
          <p:nvPr/>
        </p:nvSpPr>
        <p:spPr>
          <a:xfrm>
            <a:off x="9972079" y="3221385"/>
            <a:ext cx="1258800" cy="4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Cittadini</a:t>
            </a:r>
            <a:endParaRPr sz="1467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67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25"/>
          <p:cNvSpPr txBox="1"/>
          <p:nvPr/>
        </p:nvSpPr>
        <p:spPr>
          <a:xfrm>
            <a:off x="383433" y="3365167"/>
            <a:ext cx="264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Centrale + Locale + Indipendente</a:t>
            </a:r>
            <a:endParaRPr sz="1467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7" name="Google Shape;787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85600" y="1539934"/>
            <a:ext cx="2431757" cy="243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25"/>
          <p:cNvPicPr preferRelativeResize="0"/>
          <p:nvPr/>
        </p:nvPicPr>
        <p:blipFill rotWithShape="1">
          <a:blip r:embed="rId5">
            <a:alphaModFix/>
          </a:blip>
          <a:srcRect b="9916"/>
          <a:stretch/>
        </p:blipFill>
        <p:spPr>
          <a:xfrm>
            <a:off x="9662146" y="4207400"/>
            <a:ext cx="1878663" cy="1741917"/>
          </a:xfrm>
          <a:prstGeom prst="rect">
            <a:avLst/>
          </a:prstGeom>
          <a:noFill/>
          <a:ln>
            <a:noFill/>
          </a:ln>
        </p:spPr>
      </p:pic>
      <p:sp>
        <p:nvSpPr>
          <p:cNvPr id="789" name="Google Shape;789;p25"/>
          <p:cNvSpPr txBox="1"/>
          <p:nvPr/>
        </p:nvSpPr>
        <p:spPr>
          <a:xfrm>
            <a:off x="936784" y="955033"/>
            <a:ext cx="15408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Pubblici</a:t>
            </a:r>
            <a:endParaRPr sz="2000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25"/>
          <p:cNvSpPr txBox="1"/>
          <p:nvPr/>
        </p:nvSpPr>
        <p:spPr>
          <a:xfrm>
            <a:off x="9941929" y="955033"/>
            <a:ext cx="13192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Privati</a:t>
            </a:r>
            <a:endParaRPr sz="2000" b="1" i="0" u="none" strike="noStrike" cap="none">
              <a:solidFill>
                <a:srgbClr val="0066CC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3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23"/>
          <p:cNvSpPr txBox="1"/>
          <p:nvPr/>
        </p:nvSpPr>
        <p:spPr>
          <a:xfrm>
            <a:off x="351600" y="2373969"/>
            <a:ext cx="5456000" cy="3205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189" marR="0" lvl="0" indent="-3555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600"/>
              <a:buFont typeface="Calibri"/>
              <a:buChar char="•"/>
            </a:pPr>
            <a:r>
              <a:rPr lang="it" sz="2133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Il </a:t>
            </a:r>
            <a:r>
              <a:rPr lang="it-IT" sz="2133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31 ottobre 2022 il Governo attribuisce all’on. Alessio Butti il ruolo di Sottosegretario di Stato alla Presidenza del Consiglio dei Ministri con delega all’Innovazione. </a:t>
            </a:r>
          </a:p>
          <a:p>
            <a:pPr marL="457189" marR="0" lvl="0" indent="-35559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600"/>
              <a:buFont typeface="Calibri"/>
              <a:buChar char="•"/>
            </a:pPr>
            <a:r>
              <a:rPr lang="it-IT" sz="2133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Al </a:t>
            </a:r>
            <a:r>
              <a:rPr lang="it-IT" sz="2133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Sottosegretario </a:t>
            </a:r>
            <a:r>
              <a:rPr lang="it" sz="2133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il Presidente del Consiglio dei ministri delega le funzioni, i compiti e i poteri che in precedenza erano in carico ai Ministri per l’Innovazione tecnologica e la transizione digitale.</a:t>
            </a:r>
            <a:endParaRPr sz="2133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23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LA NUOVA GOVERNANCE DEL DIGITALE IN ITALIA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23"/>
          <p:cNvSpPr txBox="1"/>
          <p:nvPr/>
        </p:nvSpPr>
        <p:spPr>
          <a:xfrm>
            <a:off x="481099" y="900533"/>
            <a:ext cx="5903403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</a:t>
            </a:r>
            <a:r>
              <a:rPr lang="it-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SS con delega all’Innovazione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magine 2" descr="Immagine che contiene edificio, esterni, via, città&#10;&#10;Descrizione generata automaticamente">
            <a:extLst>
              <a:ext uri="{FF2B5EF4-FFF2-40B4-BE49-F238E27FC236}">
                <a16:creationId xmlns:a16="http://schemas.microsoft.com/office/drawing/2014/main" id="{CC3773BD-8525-499B-3B5C-0967391BC3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50092"/>
          <a:stretch/>
        </p:blipFill>
        <p:spPr>
          <a:xfrm>
            <a:off x="6099048" y="1101"/>
            <a:ext cx="6092952" cy="6856899"/>
          </a:xfrm>
          <a:prstGeom prst="rect">
            <a:avLst/>
          </a:prstGeom>
        </p:spPr>
      </p:pic>
      <p:sp>
        <p:nvSpPr>
          <p:cNvPr id="755" name="Google Shape;755;p23"/>
          <p:cNvSpPr/>
          <p:nvPr/>
        </p:nvSpPr>
        <p:spPr>
          <a:xfrm>
            <a:off x="6097524" y="-1101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55577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26"/>
          <p:cNvPicPr preferRelativeResize="0"/>
          <p:nvPr/>
        </p:nvPicPr>
        <p:blipFill rotWithShape="1">
          <a:blip r:embed="rId3">
            <a:alphaModFix/>
          </a:blip>
          <a:srcRect l="592" r="590"/>
          <a:stretch/>
        </p:blipFill>
        <p:spPr>
          <a:xfrm>
            <a:off x="0" y="-41233"/>
            <a:ext cx="12192000" cy="6940601"/>
          </a:xfrm>
          <a:prstGeom prst="rect">
            <a:avLst/>
          </a:prstGeom>
          <a:noFill/>
          <a:ln>
            <a:noFill/>
          </a:ln>
        </p:spPr>
      </p:pic>
      <p:sp>
        <p:nvSpPr>
          <p:cNvPr id="796" name="Google Shape;796;p26"/>
          <p:cNvSpPr/>
          <p:nvPr/>
        </p:nvSpPr>
        <p:spPr>
          <a:xfrm>
            <a:off x="0" y="-41233"/>
            <a:ext cx="12192000" cy="69408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7" name="Google Shape;797;p26"/>
          <p:cNvSpPr txBox="1"/>
          <p:nvPr/>
        </p:nvSpPr>
        <p:spPr>
          <a:xfrm>
            <a:off x="447833" y="1895700"/>
            <a:ext cx="10992000" cy="21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 risorse umane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oogle Shape;677;p147"/>
          <p:cNvPicPr preferRelativeResize="0"/>
          <p:nvPr/>
        </p:nvPicPr>
        <p:blipFill rotWithShape="1">
          <a:blip r:embed="rId3">
            <a:alphaModFix/>
          </a:blip>
          <a:srcRect l="20717" r="20023"/>
          <a:stretch/>
        </p:blipFill>
        <p:spPr>
          <a:xfrm>
            <a:off x="6096000" y="0"/>
            <a:ext cx="6096027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147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Tx/>
              <a:buNone/>
              <a:tabLst/>
              <a:defRPr/>
            </a:pPr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679" name="Google Shape;679;p147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Tx/>
              <a:buNone/>
              <a:tabLst/>
              <a:defRPr/>
            </a:pPr>
            <a:r>
              <a:rPr kumimoji="0" lang="it" sz="3467" b="1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L’ADI</a:t>
            </a:r>
            <a:endParaRPr kumimoji="0" sz="3467" b="1" i="0" u="none" strike="noStrike" kern="1200" cap="none" spc="0" normalizeH="0" baseline="0" noProof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147"/>
          <p:cNvSpPr txBox="1"/>
          <p:nvPr/>
        </p:nvSpPr>
        <p:spPr>
          <a:xfrm>
            <a:off x="351600" y="1675621"/>
            <a:ext cx="5744400" cy="3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marR="0" lvl="0" indent="-4656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C2"/>
              </a:buClr>
              <a:buSzPts val="1500"/>
              <a:buFont typeface="Titillium Web"/>
              <a:buChar char="➔"/>
              <a:tabLst/>
              <a:defRPr/>
            </a:pPr>
            <a:r>
              <a:rPr kumimoji="0" lang="it" sz="2000" b="0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Nel </a:t>
            </a:r>
            <a:r>
              <a:rPr kumimoji="0" lang="it" sz="2000" b="1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2010</a:t>
            </a:r>
            <a:r>
              <a:rPr kumimoji="0" lang="it" sz="2000" b="0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la Commissione Europea presenta l’</a:t>
            </a:r>
            <a:r>
              <a:rPr kumimoji="0" lang="it" sz="2000" b="1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Agenda digitale europea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5A6772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45718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5A6772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609585" marR="0" lvl="0" indent="-4656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C2"/>
              </a:buClr>
              <a:buSzPts val="1500"/>
              <a:buFont typeface="Titillium Web"/>
              <a:buChar char="➔"/>
              <a:tabLst/>
              <a:defRPr/>
            </a:pPr>
            <a:r>
              <a:rPr kumimoji="0" lang="it" sz="2000" b="0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Il </a:t>
            </a:r>
            <a:r>
              <a:rPr kumimoji="0" lang="it" sz="2000" b="1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1 marzo 2012</a:t>
            </a:r>
            <a:r>
              <a:rPr kumimoji="0" lang="it" sz="2000" b="0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, con un decreto del ministro dello Sviluppo Economico, nel nostro Paese viene istituita</a:t>
            </a:r>
            <a:r>
              <a:rPr kumimoji="0" lang="it" sz="2000" b="1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 </a:t>
            </a:r>
            <a:r>
              <a:rPr kumimoji="0" lang="it" sz="2000" b="0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l’</a:t>
            </a:r>
            <a:r>
              <a:rPr kumimoji="0" lang="it" sz="2000" b="1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Agenda digitale italiana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5A6772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457189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5A6772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609585" marR="0" lvl="0" indent="-4656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C2"/>
              </a:buClr>
              <a:buSzPts val="1500"/>
              <a:buFont typeface="Titillium Web"/>
              <a:buChar char="➔"/>
              <a:tabLst/>
              <a:defRPr/>
            </a:pPr>
            <a:r>
              <a:rPr kumimoji="0" lang="it" sz="2000" b="1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Nello stesso anno</a:t>
            </a:r>
            <a:r>
              <a:rPr kumimoji="0" lang="it" sz="2000" b="0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, per coordinare l’attuazione da parte delle singole PPAA dell’ADI, viene Istituita l’</a:t>
            </a:r>
            <a:r>
              <a:rPr kumimoji="0" lang="it" sz="2000" b="1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AgID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5A6772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Tx/>
              <a:buNone/>
              <a:tabLst/>
              <a:defRPr/>
            </a:pP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5A6772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  <a:p>
            <a:pPr marL="609585" marR="0" lvl="0" indent="-4656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2C2"/>
              </a:buClr>
              <a:buSzPts val="1500"/>
              <a:buFont typeface="Titillium Web"/>
              <a:buChar char="➔"/>
              <a:tabLst/>
              <a:defRPr/>
            </a:pPr>
            <a:r>
              <a:rPr kumimoji="0" lang="it" sz="2000" b="1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Nel 2015 </a:t>
            </a:r>
            <a:r>
              <a:rPr kumimoji="0" lang="it" sz="2000" b="0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il Governo approva i documenti </a:t>
            </a:r>
            <a:r>
              <a:rPr kumimoji="0" lang="it" sz="2000" b="1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Strategia Italiana per la Crescita Digitale </a:t>
            </a:r>
            <a:r>
              <a:rPr kumimoji="0" lang="it" sz="2000" b="0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e </a:t>
            </a:r>
            <a:r>
              <a:rPr kumimoji="0" lang="it" sz="2000" b="1" i="0" u="none" strike="noStrike" kern="1200" cap="none" spc="0" normalizeH="0" baseline="0" noProof="0" dirty="0">
                <a:ln>
                  <a:noFill/>
                </a:ln>
                <a:solidFill>
                  <a:srgbClr val="5A6772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Strategia Italiana per la Banda Ultralarga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srgbClr val="5A6772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147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Tx/>
              <a:buNone/>
              <a:tabLst/>
              <a:defRPr/>
            </a:pPr>
            <a:r>
              <a:rPr kumimoji="0" lang="it" sz="1333" b="0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  <a:sym typeface="Calibri"/>
              </a:rPr>
              <a:t>IL CONTESTO</a:t>
            </a:r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147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0066CC">
              <a:alpha val="70588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2" name="Google Shape;80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2" y="2"/>
            <a:ext cx="6096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27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4" name="Google Shape;804;p27"/>
          <p:cNvSpPr txBox="1"/>
          <p:nvPr/>
        </p:nvSpPr>
        <p:spPr>
          <a:xfrm>
            <a:off x="351600" y="1980436"/>
            <a:ext cx="5456000" cy="39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178" marR="0" lvl="0" indent="-35558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600"/>
              <a:buFont typeface="Calibri"/>
              <a:buChar char="•"/>
            </a:pPr>
            <a:r>
              <a:rPr lang="it" sz="2133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Nella </a:t>
            </a:r>
            <a:r>
              <a:rPr lang="it" sz="2133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struttura commissariale</a:t>
            </a:r>
            <a:r>
              <a:rPr lang="it" sz="2133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, il processo di hiring, dati anche i numeri non elevati, era gestito con una modalità più diretta e agile. Le posizioni venivano aperte al fine di trovare i “talenti”, per ciascuno specifico settore, desiderosi di contribuire ad un progetto importante per il nostro Paese.</a:t>
            </a:r>
            <a:endParaRPr sz="2133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3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78" marR="0" lvl="0" indent="-35558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600"/>
              <a:buFont typeface="Calibri"/>
              <a:buChar char="•"/>
            </a:pPr>
            <a:r>
              <a:rPr lang="it" sz="2133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Un approccio che ha permesso di rimanere </a:t>
            </a:r>
            <a:r>
              <a:rPr lang="it" sz="2133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snelli e focalizzati </a:t>
            </a:r>
            <a:r>
              <a:rPr lang="it" sz="2133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sui progetti di competenza della struttura in maniera efficiente e produttiva.</a:t>
            </a:r>
            <a:endParaRPr sz="2133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5" name="Google Shape;805;p27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PROCESSO DI HIRING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6" name="Google Shape;806;p27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Da 40 a 100+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7" name="Google Shape;807;p27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2" name="Google Shape;812;p28"/>
          <p:cNvPicPr preferRelativeResize="0"/>
          <p:nvPr/>
        </p:nvPicPr>
        <p:blipFill rotWithShape="1">
          <a:blip r:embed="rId3">
            <a:alphaModFix/>
          </a:blip>
          <a:srcRect l="40757"/>
          <a:stretch/>
        </p:blipFill>
        <p:spPr>
          <a:xfrm>
            <a:off x="6096002" y="2"/>
            <a:ext cx="6096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28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28"/>
          <p:cNvSpPr txBox="1"/>
          <p:nvPr/>
        </p:nvSpPr>
        <p:spPr>
          <a:xfrm>
            <a:off x="351600" y="1878839"/>
            <a:ext cx="5456000" cy="4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1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Con l’istituzione del Dipartimento la situazione è cambiata. L’ampliamento delle </a:t>
            </a:r>
            <a:r>
              <a:rPr lang="it" sz="2133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aree di competenza</a:t>
            </a:r>
            <a:r>
              <a:rPr lang="it" sz="21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, la gestione di più progetti complessi in tutte le loro fasi e l’essere diventato parte della PCM ha reso necessari: </a:t>
            </a:r>
            <a:br>
              <a:rPr lang="it" sz="21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133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1" marR="0" lvl="0" indent="-38098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lang="it" sz="21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una </a:t>
            </a:r>
            <a:r>
              <a:rPr lang="it" sz="2133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maggiore strutturazione</a:t>
            </a:r>
            <a:endParaRPr sz="2133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0981" marR="0" lvl="0" indent="-38098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lang="it" sz="21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un aumento del fabbisogno di risorse a supporto (solo in termini di esperti si è passati da circa 40 esperti </a:t>
            </a:r>
            <a:r>
              <a:rPr lang="it" sz="2133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ad oltre 100!</a:t>
            </a:r>
            <a:r>
              <a:rPr lang="it" sz="21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  <a:p>
            <a:pPr marL="380981" marR="0" lvl="0" indent="-38098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lang="it" sz="21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un </a:t>
            </a:r>
            <a:r>
              <a:rPr lang="it" sz="2133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ampliamento del numero di figure professionali </a:t>
            </a:r>
            <a:r>
              <a:rPr lang="it" sz="21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da ricercare </a:t>
            </a:r>
            <a:endParaRPr dirty="0"/>
          </a:p>
          <a:p>
            <a:pPr marL="380981" marR="0" lvl="0" indent="-38098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Char char="•"/>
            </a:pPr>
            <a:r>
              <a:rPr lang="it" sz="21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un cambiamento nel processo di hiring verso un modello più strutturato e istituzionalizzato</a:t>
            </a:r>
            <a:endParaRPr sz="2133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5" name="Google Shape;815;p28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PROCESSO DI HIRING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28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Da 40 a 100+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7" name="Google Shape;817;p28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2" name="Google Shape;822;p29"/>
          <p:cNvGrpSpPr/>
          <p:nvPr/>
        </p:nvGrpSpPr>
        <p:grpSpPr>
          <a:xfrm>
            <a:off x="2" y="1891168"/>
            <a:ext cx="11917367" cy="2322067"/>
            <a:chOff x="0" y="656375"/>
            <a:chExt cx="8938025" cy="1741550"/>
          </a:xfrm>
        </p:grpSpPr>
        <p:sp>
          <p:nvSpPr>
            <p:cNvPr id="823" name="Google Shape;823;p29"/>
            <p:cNvSpPr/>
            <p:nvPr/>
          </p:nvSpPr>
          <p:spPr>
            <a:xfrm>
              <a:off x="0" y="656589"/>
              <a:ext cx="2214600" cy="669000"/>
            </a:xfrm>
            <a:prstGeom prst="homePlate">
              <a:avLst>
                <a:gd name="adj" fmla="val 50000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67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Fase 1</a:t>
              </a:r>
              <a:endPara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29"/>
            <p:cNvSpPr txBox="1"/>
            <p:nvPr/>
          </p:nvSpPr>
          <p:spPr>
            <a:xfrm>
              <a:off x="66450" y="1523725"/>
              <a:ext cx="1624500" cy="8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Pubblicazione dei profili ricercati</a:t>
              </a:r>
              <a:endParaRPr sz="1333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1838325" y="6563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0C58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67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Fase 2</a:t>
              </a:r>
              <a:endPara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29"/>
            <p:cNvSpPr txBox="1"/>
            <p:nvPr/>
          </p:nvSpPr>
          <p:spPr>
            <a:xfrm>
              <a:off x="1864850" y="1523725"/>
              <a:ext cx="1624500" cy="8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Valutazione dei CV</a:t>
              </a:r>
              <a:r>
                <a:rPr lang="it" sz="1333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lang="it" sz="1333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333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(Questa fase avviene in contemporanea alla ricezione dei CV; non ci sono tempi di attesa e non c’è necessità dell’istituzione di una commissione)</a:t>
              </a:r>
              <a:endParaRPr sz="1333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3516750" y="6563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67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Fase 3</a:t>
              </a:r>
              <a:endPara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29"/>
            <p:cNvSpPr txBox="1"/>
            <p:nvPr/>
          </p:nvSpPr>
          <p:spPr>
            <a:xfrm>
              <a:off x="3587050" y="1523725"/>
              <a:ext cx="1624500" cy="8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Interview tecnica</a:t>
              </a:r>
              <a:b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333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(Effettuata dal panel tecnico in base alle disponibilità dei componenti man mano che vengono identificati i profili idonei; non ci sono tempi di attesa)</a:t>
              </a:r>
              <a:endParaRPr sz="1333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6874025" y="6563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307B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67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Fase 5</a:t>
              </a:r>
              <a:endPara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29"/>
            <p:cNvSpPr txBox="1"/>
            <p:nvPr/>
          </p:nvSpPr>
          <p:spPr>
            <a:xfrm>
              <a:off x="7107650" y="1523725"/>
              <a:ext cx="1624500" cy="8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Offerta</a:t>
              </a:r>
              <a:endParaRPr sz="1333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29"/>
            <p:cNvSpPr/>
            <p:nvPr/>
          </p:nvSpPr>
          <p:spPr>
            <a:xfrm>
              <a:off x="5195350" y="6563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0E65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67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Fase 4</a:t>
              </a:r>
              <a:endPara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29"/>
            <p:cNvSpPr txBox="1"/>
            <p:nvPr/>
          </p:nvSpPr>
          <p:spPr>
            <a:xfrm>
              <a:off x="5309250" y="1523725"/>
              <a:ext cx="1624500" cy="8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Interview attitudinale</a:t>
              </a:r>
              <a:b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333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(a discrezione possono essere richieste ulteriori interviews)</a:t>
              </a:r>
              <a:endParaRPr sz="1333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3" name="Google Shape;833;p29"/>
          <p:cNvSpPr txBox="1"/>
          <p:nvPr/>
        </p:nvSpPr>
        <p:spPr>
          <a:xfrm>
            <a:off x="805913" y="122055"/>
            <a:ext cx="10693600" cy="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50" tIns="25350" rIns="25350" bIns="253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Processo hiring - Struttura Commissariale</a:t>
            </a:r>
            <a:endParaRPr sz="3200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0"/>
          <p:cNvSpPr txBox="1"/>
          <p:nvPr/>
        </p:nvSpPr>
        <p:spPr>
          <a:xfrm>
            <a:off x="805913" y="122055"/>
            <a:ext cx="10693600" cy="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50" tIns="25350" rIns="25350" bIns="253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 i="0" u="none" strike="noStrike" cap="none" dirty="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Processo hiring - Dipartimento</a:t>
            </a:r>
            <a:endParaRPr sz="3200" b="1" i="0" u="none" strike="noStrike" cap="none" dirty="0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39" name="Google Shape;839;p30"/>
          <p:cNvGrpSpPr/>
          <p:nvPr/>
        </p:nvGrpSpPr>
        <p:grpSpPr>
          <a:xfrm>
            <a:off x="2" y="773568"/>
            <a:ext cx="11917367" cy="2220467"/>
            <a:chOff x="0" y="656375"/>
            <a:chExt cx="8938025" cy="1665350"/>
          </a:xfrm>
        </p:grpSpPr>
        <p:sp>
          <p:nvSpPr>
            <p:cNvPr id="840" name="Google Shape;840;p30"/>
            <p:cNvSpPr/>
            <p:nvPr/>
          </p:nvSpPr>
          <p:spPr>
            <a:xfrm>
              <a:off x="0" y="656589"/>
              <a:ext cx="2214600" cy="669000"/>
            </a:xfrm>
            <a:prstGeom prst="homePlate">
              <a:avLst>
                <a:gd name="adj" fmla="val 50000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67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Fase 1</a:t>
              </a:r>
              <a:endPara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30"/>
            <p:cNvSpPr txBox="1"/>
            <p:nvPr/>
          </p:nvSpPr>
          <p:spPr>
            <a:xfrm>
              <a:off x="66450" y="1447525"/>
              <a:ext cx="1624500" cy="8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Pubblicazione dei profili ricercati</a:t>
              </a:r>
              <a:b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333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(tempi tecnici e burocratici da non sottovalutare)</a:t>
              </a:r>
              <a:endParaRPr sz="1333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33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1838325" y="6563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0C58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67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Fase 2</a:t>
              </a:r>
              <a:endPara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30"/>
            <p:cNvSpPr txBox="1"/>
            <p:nvPr/>
          </p:nvSpPr>
          <p:spPr>
            <a:xfrm>
              <a:off x="1864850" y="1447525"/>
              <a:ext cx="1624500" cy="8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Istituzione delle Commissioni di valutazione per specifica posizione</a:t>
              </a:r>
              <a:endParaRPr sz="1333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(tramite decreto)</a:t>
              </a:r>
              <a:endParaRPr sz="1333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3516750" y="6563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67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Fase 3</a:t>
              </a:r>
              <a:endPara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30"/>
            <p:cNvSpPr txBox="1"/>
            <p:nvPr/>
          </p:nvSpPr>
          <p:spPr>
            <a:xfrm>
              <a:off x="3482875" y="1447525"/>
              <a:ext cx="1624500" cy="8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Ricezione CV</a:t>
              </a:r>
              <a:b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333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(periodo fisso in cui si posso solamente ricevere i CV senza esaminarli)</a:t>
              </a:r>
              <a:endParaRPr sz="1333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6874025" y="6563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307B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67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Fase 5</a:t>
              </a:r>
              <a:endPara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30"/>
            <p:cNvSpPr txBox="1"/>
            <p:nvPr/>
          </p:nvSpPr>
          <p:spPr>
            <a:xfrm>
              <a:off x="6955250" y="1447525"/>
              <a:ext cx="1779300" cy="8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Valutazione</a:t>
              </a:r>
              <a:r>
                <a:rPr lang="it" sz="1333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congiunta delle candidature</a:t>
              </a:r>
              <a:r>
                <a:rPr lang="it" sz="1333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lang="it" sz="1333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333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(si svolge nell’ambito di sedute congiunte da parte dei membri della Commissione e prevede la redazione di un verbale di conclusione per la fase)</a:t>
              </a:r>
              <a:endParaRPr sz="1333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5195350" y="6563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0E65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67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Fase 4</a:t>
              </a:r>
              <a:endPara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30"/>
            <p:cNvSpPr txBox="1"/>
            <p:nvPr/>
          </p:nvSpPr>
          <p:spPr>
            <a:xfrm>
              <a:off x="5048500" y="1447525"/>
              <a:ext cx="2002800" cy="8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Insediamento della Commissione e definizione delle modalità di valutazione</a:t>
              </a:r>
              <a:r>
                <a:rPr lang="it" sz="1333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br>
                <a:rPr lang="it" sz="1333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333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(si svolge soltanto una volta chiusa ufficialmente la posizione e prevede la redazione di un apposito verbale)</a:t>
              </a:r>
              <a:endParaRPr sz="1333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33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0" name="Google Shape;850;p30"/>
          <p:cNvGrpSpPr/>
          <p:nvPr/>
        </p:nvGrpSpPr>
        <p:grpSpPr>
          <a:xfrm>
            <a:off x="2" y="3824401"/>
            <a:ext cx="11917367" cy="2587955"/>
            <a:chOff x="0" y="656375"/>
            <a:chExt cx="8938025" cy="1940966"/>
          </a:xfrm>
        </p:grpSpPr>
        <p:sp>
          <p:nvSpPr>
            <p:cNvPr id="851" name="Google Shape;851;p30"/>
            <p:cNvSpPr/>
            <p:nvPr/>
          </p:nvSpPr>
          <p:spPr>
            <a:xfrm>
              <a:off x="0" y="656589"/>
              <a:ext cx="2214600" cy="669000"/>
            </a:xfrm>
            <a:prstGeom prst="homePlate">
              <a:avLst>
                <a:gd name="adj" fmla="val 50000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67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Fase 6</a:t>
              </a:r>
              <a:endPara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30"/>
            <p:cNvSpPr txBox="1"/>
            <p:nvPr/>
          </p:nvSpPr>
          <p:spPr>
            <a:xfrm>
              <a:off x="21375" y="1447525"/>
              <a:ext cx="1821900" cy="8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Interviews</a:t>
              </a:r>
              <a:br>
                <a:rPr lang="it" sz="1333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333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(si svolge soltanto una volta chiusa la fase di valutazione delle candidature alla presenza dell’intera Commissione, per tutti i Candidati con valutazione positiva (Fase 5))</a:t>
              </a:r>
              <a:endParaRPr sz="1333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1838325" y="6563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0C58D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67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Fase 7</a:t>
              </a:r>
              <a:endPara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30"/>
            <p:cNvSpPr txBox="1"/>
            <p:nvPr/>
          </p:nvSpPr>
          <p:spPr>
            <a:xfrm>
              <a:off x="1864850" y="1723141"/>
              <a:ext cx="1689600" cy="8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Individuazione candidati idonei</a:t>
              </a:r>
              <a:b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it" sz="1333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lang="it" sz="1333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sulla base di quanto emerso nelle 2 fasi precedenti la Commissione definisce un elenco di candidati idonei</a:t>
              </a:r>
              <a:r>
                <a:rPr lang="it" sz="1333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)</a:t>
              </a:r>
              <a:endParaRPr sz="1333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3516750" y="6563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0D5DD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67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Fase 8</a:t>
              </a:r>
              <a:endPara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30"/>
            <p:cNvSpPr txBox="1"/>
            <p:nvPr/>
          </p:nvSpPr>
          <p:spPr>
            <a:xfrm>
              <a:off x="3551388" y="1475734"/>
              <a:ext cx="1624500" cy="8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Verifica del RUP</a:t>
              </a:r>
              <a:endParaRPr sz="1333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(il RUP, sulla base della documentazione ricevuta dal Presidente della Commissione verifica la correttezza della procedura) </a:t>
              </a:r>
              <a:endParaRPr sz="1333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6874025" y="6563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307B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67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Fase 10</a:t>
              </a:r>
              <a:endPara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30"/>
            <p:cNvSpPr txBox="1"/>
            <p:nvPr/>
          </p:nvSpPr>
          <p:spPr>
            <a:xfrm>
              <a:off x="7031450" y="1476709"/>
              <a:ext cx="1751100" cy="8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Offerta</a:t>
              </a:r>
              <a:endParaRPr sz="1333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(la Commissione, in base alle necessità progettuali, contatta i candidati risultati idonei secondo l’elenco pubblicato formulando loro l’offerta economica) </a:t>
              </a:r>
              <a:endParaRPr sz="1333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5195350" y="656375"/>
              <a:ext cx="2064000" cy="669000"/>
            </a:xfrm>
            <a:prstGeom prst="chevron">
              <a:avLst>
                <a:gd name="adj" fmla="val 50000"/>
              </a:avLst>
            </a:prstGeom>
            <a:solidFill>
              <a:srgbClr val="0E65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467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Fase 9</a:t>
              </a:r>
              <a:endParaRPr sz="1467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30"/>
            <p:cNvSpPr txBox="1"/>
            <p:nvPr/>
          </p:nvSpPr>
          <p:spPr>
            <a:xfrm>
              <a:off x="5156850" y="1457903"/>
              <a:ext cx="1912800" cy="874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1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Pubblicazione decreto esito procedura</a:t>
              </a:r>
              <a:endParaRPr sz="1333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333" b="0" i="1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(a valle delle verifiche effettuate il Capo Dipartimento sigla il Decreto di esito procedura contenente l’elenco dei candidati idonei)</a:t>
              </a:r>
              <a:endParaRPr sz="1333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31"/>
          <p:cNvSpPr txBox="1"/>
          <p:nvPr/>
        </p:nvSpPr>
        <p:spPr>
          <a:xfrm>
            <a:off x="805913" y="122055"/>
            <a:ext cx="10693600" cy="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50" tIns="25350" rIns="25350" bIns="253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Figure professionali ricercate</a:t>
            </a:r>
            <a:endParaRPr sz="3200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31"/>
          <p:cNvSpPr txBox="1"/>
          <p:nvPr/>
        </p:nvSpPr>
        <p:spPr>
          <a:xfrm>
            <a:off x="6096000" y="1318735"/>
            <a:ext cx="5316400" cy="5169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Affari giuridici (privacy specialist)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API expert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Assistente del team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Business analyst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Chief information security officer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Collaborazioni Internazionali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Content designer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scientist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Head of design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HR manager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Infrastructure / production engineer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Open source project leader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Procurement expert - esperto del codice appalti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Progettazione bandi europei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Relazioni con gli sviluppatori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Relazioni pubbliche e comunicazione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Responsabile immagine e promozione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Security engineer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Service designer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Service owner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Software engineer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Technical innovation project manager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Technical project manager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UI/UX designer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31"/>
          <p:cNvSpPr txBox="1"/>
          <p:nvPr/>
        </p:nvSpPr>
        <p:spPr>
          <a:xfrm>
            <a:off x="6222400" y="785135"/>
            <a:ext cx="5063600" cy="629234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89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Dipartimento</a:t>
            </a:r>
            <a:endParaRPr sz="2489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31"/>
          <p:cNvSpPr txBox="1"/>
          <p:nvPr/>
        </p:nvSpPr>
        <p:spPr>
          <a:xfrm>
            <a:off x="491167" y="1318733"/>
            <a:ext cx="5316400" cy="4758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Applied data scientist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Chief Technology Officer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di cybersecurity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di disegno e contenuti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di pagamenti digitali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di prodotto e UX/UI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Fullstack Developer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in architetture big data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in Cloud e Data center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in collaborazioni internazionali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in comunicazione e relazione pubbliche istituzionali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in relazioni con gli sviluppatori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Machine Learning &amp; Data Scientist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manager di prodotti tecnici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Metrics, Analytics e Data Visualisation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Open Source Project Leader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sviluppatore mobile e app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sviluppatore software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Sviluppatore UX/UI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Technical Writer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Esperto UI Designer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38944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Char char="●"/>
            </a:pPr>
            <a:r>
              <a:rPr lang="it" sz="1333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Technical Program Manager</a:t>
            </a:r>
            <a:endParaRPr sz="1333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31"/>
          <p:cNvSpPr txBox="1"/>
          <p:nvPr/>
        </p:nvSpPr>
        <p:spPr>
          <a:xfrm>
            <a:off x="617567" y="785135"/>
            <a:ext cx="5063600" cy="629234"/>
          </a:xfrm>
          <a:prstGeom prst="rect">
            <a:avLst/>
          </a:prstGeom>
          <a:solidFill>
            <a:srgbClr val="3C78D8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89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Commissario</a:t>
            </a:r>
            <a:endParaRPr sz="2489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7C9B756-1F14-4FF0-BE4E-D9E5F7C2A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0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23485A65-DDC4-30DC-F173-4EBABD60C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84" name="Google Shape;884;p34"/>
          <p:cNvGraphicFramePr/>
          <p:nvPr/>
        </p:nvGraphicFramePr>
        <p:xfrm>
          <a:off x="452767" y="1055201"/>
          <a:ext cx="11074150" cy="5555750"/>
        </p:xfrm>
        <a:graphic>
          <a:graphicData uri="http://schemas.openxmlformats.org/drawingml/2006/table">
            <a:tbl>
              <a:tblPr>
                <a:noFill/>
                <a:tableStyleId>{EB40EA81-EAC8-4FDB-8512-29E578AC5478}</a:tableStyleId>
              </a:tblPr>
              <a:tblGrid>
                <a:gridCol w="156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5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8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9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endParaRPr sz="16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500"/>
                        <a:buFont typeface="Calibri"/>
                        <a:buNone/>
                      </a:pPr>
                      <a:r>
                        <a:rPr lang="it" sz="2500" b="1" u="none" strike="noStrike" cap="non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Hiring Commissario</a:t>
                      </a:r>
                      <a:endParaRPr sz="2500" b="1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2500"/>
                        <a:buFont typeface="Calibri"/>
                        <a:buNone/>
                      </a:pPr>
                      <a:r>
                        <a:rPr lang="it" sz="2500" b="1" u="none" strike="noStrike" cap="none" dirty="0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Hiring Dipartimento</a:t>
                      </a:r>
                      <a:endParaRPr sz="2500" b="1" u="none" strike="noStrike" cap="none" dirty="0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56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600"/>
                        <a:buFont typeface="Calibri"/>
                        <a:buNone/>
                      </a:pPr>
                      <a:r>
                        <a:rPr lang="it" sz="1600" b="1" u="none" strike="noStrike" cap="none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</a:t>
                      </a:r>
                      <a:endParaRPr sz="1600" b="1" u="none" strike="noStrike" cap="none">
                        <a:solidFill>
                          <a:srgbClr val="00B05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Più rapido e snello: garantisce maggiore flessibilità di impegno ai membri del team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Semplici step di selezione e interviews </a:t>
                      </a:r>
                      <a:r>
                        <a:rPr lang="it" sz="1500" u="sng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senza tempi di attesa</a:t>
                      </a:r>
                      <a:endParaRPr sz="1500" u="sng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Chiusura efficace della posizione al reperimento del profilo idoneo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Procedure amministrative più veloci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Rapido processo per pubblicazione sul sito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Garantisce un bacino di risorse a cui attingere al bisogno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Garantisce più ampia trasparenza e imparzialità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Scalabile (in teoria)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Più strutturato: garantisce più ampia capacità di assorbimento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Consente la gestione di più posizioni aperte simultaneamente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68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C0000"/>
                        </a:buClr>
                        <a:buSzPts val="1600"/>
                        <a:buFont typeface="Calibri"/>
                        <a:buNone/>
                      </a:pPr>
                      <a:r>
                        <a:rPr lang="it" sz="1600" b="1" u="none" strike="noStrike" cap="none">
                          <a:solidFill>
                            <a:srgbClr val="CC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CONTRO</a:t>
                      </a:r>
                      <a:endParaRPr sz="1600" b="1" u="none" strike="noStrike" cap="none">
                        <a:solidFill>
                          <a:srgbClr val="CC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Adatto solo a team piccoli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Non scalabile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Sovraccarico eccessivo per gli esperti del team impegnati in altre attività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Tempi estremamente lunghi di selezione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Burocrazia complessa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Tempi di assunzione più lunghi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457200" marR="0" lvl="0" indent="-2984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Calibri"/>
                        <a:buChar char="●"/>
                      </a:pPr>
                      <a:r>
                        <a:rPr lang="it" sz="15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 termine del tempo utile, il processo impedisce il ripescaggio di candidati ritenuti idonei</a:t>
                      </a:r>
                      <a:endParaRPr sz="15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85" name="Google Shape;885;p34"/>
          <p:cNvSpPr txBox="1"/>
          <p:nvPr/>
        </p:nvSpPr>
        <p:spPr>
          <a:xfrm>
            <a:off x="805913" y="223655"/>
            <a:ext cx="10693600" cy="5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350" tIns="25350" rIns="25350" bIns="2535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sistema di hiring più efficace</a:t>
            </a:r>
            <a:endParaRPr sz="3200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" name="Google Shape;890;p35"/>
          <p:cNvPicPr preferRelativeResize="0"/>
          <p:nvPr/>
        </p:nvPicPr>
        <p:blipFill rotWithShape="1">
          <a:blip r:embed="rId3">
            <a:alphaModFix/>
          </a:blip>
          <a:srcRect l="30979" r="1305"/>
          <a:stretch/>
        </p:blipFill>
        <p:spPr>
          <a:xfrm>
            <a:off x="6096002" y="2"/>
            <a:ext cx="60960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35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892" name="Google Shape;892;p35"/>
          <p:cNvSpPr txBox="1"/>
          <p:nvPr/>
        </p:nvSpPr>
        <p:spPr>
          <a:xfrm>
            <a:off x="351600" y="2160500"/>
            <a:ext cx="5456000" cy="41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7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Sia nell’ambito della struttura commissariale che nell’ambito del Dipartimento, fondamentale è stato il ruolo dei </a:t>
            </a:r>
            <a:r>
              <a:rPr lang="it" sz="1733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dipendenti pubblici</a:t>
            </a:r>
            <a:r>
              <a:rPr lang="it" sz="17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 come: </a:t>
            </a:r>
            <a:endParaRPr sz="1733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33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41484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300"/>
              <a:buFont typeface="Calibri"/>
              <a:buChar char="●"/>
            </a:pPr>
            <a:r>
              <a:rPr lang="it" sz="17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guida per gli esperti nella gestione della PA e della PCM</a:t>
            </a:r>
            <a:endParaRPr sz="1733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41484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300"/>
              <a:buFont typeface="Calibri"/>
              <a:buChar char="●"/>
            </a:pPr>
            <a:r>
              <a:rPr lang="it" sz="17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conoscitori del </a:t>
            </a:r>
            <a:r>
              <a:rPr lang="it" sz="1733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contesto</a:t>
            </a:r>
            <a:r>
              <a:rPr lang="it" sz="17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 e garanti della </a:t>
            </a:r>
            <a:r>
              <a:rPr lang="it" sz="1733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compliance</a:t>
            </a:r>
            <a:r>
              <a:rPr lang="it" sz="17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 con la normativa</a:t>
            </a:r>
            <a:endParaRPr sz="1733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41484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300"/>
              <a:buFont typeface="Calibri"/>
              <a:buChar char="●"/>
            </a:pPr>
            <a:r>
              <a:rPr lang="it" sz="17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tassello fondamentale per garantire il </a:t>
            </a:r>
            <a:r>
              <a:rPr lang="it" sz="1733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funzionamento</a:t>
            </a:r>
            <a:r>
              <a:rPr lang="it" sz="17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 e regolare svolgimento delle attività</a:t>
            </a:r>
            <a:endParaRPr sz="1733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33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7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Anche per questi la selezione è stata accurata. Fin dai tempi della prima struttura commissariale si è sentita forte la </a:t>
            </a:r>
            <a:r>
              <a:rPr lang="it" sz="1733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necessità di persone strutturate altamente qualificate</a:t>
            </a:r>
            <a:r>
              <a:rPr lang="it" sz="17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 non solo dal punto di vista delle competenze ma anche del </a:t>
            </a:r>
            <a:r>
              <a:rPr lang="it" sz="1733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fit culturale</a:t>
            </a:r>
            <a:r>
              <a:rPr lang="it" sz="1733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: approccio, propensione al lavoro, disponibilità, etc.</a:t>
            </a:r>
            <a:endParaRPr sz="1733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35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PROCESSO DI HIRING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35"/>
          <p:cNvSpPr txBox="1"/>
          <p:nvPr/>
        </p:nvSpPr>
        <p:spPr>
          <a:xfrm>
            <a:off x="481100" y="900533"/>
            <a:ext cx="51748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L’acquisizione dei dipendenti pubblici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3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p36"/>
          <p:cNvPicPr preferRelativeResize="0"/>
          <p:nvPr/>
        </p:nvPicPr>
        <p:blipFill rotWithShape="1">
          <a:blip r:embed="rId3">
            <a:alphaModFix/>
          </a:blip>
          <a:srcRect t="7680"/>
          <a:stretch/>
        </p:blipFill>
        <p:spPr>
          <a:xfrm>
            <a:off x="6096000" y="2"/>
            <a:ext cx="6096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36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902" name="Google Shape;902;p36"/>
          <p:cNvSpPr txBox="1"/>
          <p:nvPr/>
        </p:nvSpPr>
        <p:spPr>
          <a:xfrm>
            <a:off x="351600" y="2160500"/>
            <a:ext cx="5456000" cy="41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178" marR="0" lvl="0" indent="-34711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500"/>
              <a:buFont typeface="Calibri"/>
              <a:buChar char="•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Con l’istituzione del Ministro e con la strutturazione del Dipartimento è diventato </a:t>
            </a:r>
            <a:r>
              <a:rPr lang="it" sz="2000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fondamentale </a:t>
            </a: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anche </a:t>
            </a:r>
            <a:r>
              <a:rPr lang="it" sz="2000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il supporto politico</a:t>
            </a:r>
            <a:endParaRPr sz="2000" b="1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178" marR="0" lvl="0" indent="-34711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500"/>
              <a:buFont typeface="Calibri"/>
              <a:buChar char="•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Il Gabinetto del Ministro e, successivamente, l’entourage del Sottosegretario hanno svolto un ruolo fondamentale per l’ottenimento di stanziamenti e risorse e per l’attuazione di norme in grado di </a:t>
            </a:r>
            <a:r>
              <a:rPr lang="it" sz="2000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agevolare la digitalizzazione della pubblica amministrazione</a:t>
            </a:r>
            <a:endParaRPr sz="2000" b="1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36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LA RICERCA DELL’EQUILIBRIO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36"/>
          <p:cNvSpPr txBox="1"/>
          <p:nvPr/>
        </p:nvSpPr>
        <p:spPr>
          <a:xfrm>
            <a:off x="481100" y="900533"/>
            <a:ext cx="51748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ruolo del Gabinetto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3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569" name="Google Shape;569;p4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Premessa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4"/>
          <p:cNvSpPr txBox="1"/>
          <p:nvPr/>
        </p:nvSpPr>
        <p:spPr>
          <a:xfrm>
            <a:off x="328857" y="1503733"/>
            <a:ext cx="5537868" cy="4550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4393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Chi dichiara che si «parte da zero» non sa di cosa stia parlando, non ha studiato e manca di rispetto a centinaia di migliaia di persone che hanno dato l’anima per la digitalizzazione della PA</a:t>
            </a:r>
            <a:endParaRPr/>
          </a:p>
        </p:txBody>
      </p:sp>
      <p:pic>
        <p:nvPicPr>
          <p:cNvPr id="571" name="Google Shape;571;p4"/>
          <p:cNvPicPr preferRelativeResize="0"/>
          <p:nvPr/>
        </p:nvPicPr>
        <p:blipFill rotWithShape="1">
          <a:blip r:embed="rId3">
            <a:alphaModFix/>
          </a:blip>
          <a:srcRect l="4828" r="628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0" name="Google Shape;910;p37"/>
          <p:cNvPicPr preferRelativeResize="0"/>
          <p:nvPr/>
        </p:nvPicPr>
        <p:blipFill rotWithShape="1">
          <a:blip r:embed="rId3">
            <a:alphaModFix/>
          </a:blip>
          <a:srcRect t="25020"/>
          <a:stretch/>
        </p:blipFill>
        <p:spPr>
          <a:xfrm>
            <a:off x="6096002" y="2"/>
            <a:ext cx="6095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11" name="Google Shape;911;p37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37"/>
          <p:cNvSpPr txBox="1"/>
          <p:nvPr/>
        </p:nvSpPr>
        <p:spPr>
          <a:xfrm>
            <a:off x="351600" y="1763067"/>
            <a:ext cx="5456000" cy="49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In un contesto così variegato con 3 diverse anime (</a:t>
            </a:r>
            <a:r>
              <a:rPr lang="it" sz="2000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competenze del mercato, dipendenti pubblici e parte politica</a:t>
            </a:r>
            <a:r>
              <a:rPr lang="it" sz="20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) si è lavorato tanto alla ricerca di un punto di equilibrio focalizzando l’attenzione su:</a:t>
            </a:r>
            <a:endParaRPr sz="20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423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400"/>
              <a:buFont typeface="Calibri"/>
              <a:buChar char="●"/>
            </a:pPr>
            <a:r>
              <a:rPr lang="it" sz="20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aspetti di natura gestionale, amministrativa, finanziaria, operativa</a:t>
            </a:r>
            <a:endParaRPr sz="20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423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400"/>
              <a:buFont typeface="Calibri"/>
              <a:buChar char="●"/>
            </a:pPr>
            <a:r>
              <a:rPr lang="it" sz="2000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ricerca di un linguaggio comune </a:t>
            </a:r>
            <a:r>
              <a:rPr lang="it" sz="20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per garantire la comprensione delle necessità</a:t>
            </a:r>
            <a:endParaRPr sz="20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70" marR="0" lvl="0" indent="-4233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A6772"/>
              </a:buClr>
              <a:buSzPts val="1400"/>
              <a:buFont typeface="Calibri"/>
              <a:buChar char="●"/>
            </a:pPr>
            <a:r>
              <a:rPr lang="it" sz="2000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perfetta sintonia tra le parti </a:t>
            </a:r>
            <a:r>
              <a:rPr lang="it" sz="20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come presupposto essenziale</a:t>
            </a:r>
            <a:r>
              <a:rPr lang="it" sz="2000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20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per garantire un’efficace gestione di tutti gli aspetti connessi alla progettazione, realizzazione e delivery dei progetti e delle attività</a:t>
            </a:r>
            <a:endParaRPr sz="20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37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LA RICERCA DELL’EQUILIBRIO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37"/>
          <p:cNvSpPr txBox="1"/>
          <p:nvPr/>
        </p:nvSpPr>
        <p:spPr>
          <a:xfrm>
            <a:off x="481100" y="900533"/>
            <a:ext cx="51748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La ricerca dell’equilibrio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37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38"/>
          <p:cNvPicPr preferRelativeResize="0"/>
          <p:nvPr/>
        </p:nvPicPr>
        <p:blipFill rotWithShape="1">
          <a:blip r:embed="rId3">
            <a:alphaModFix/>
          </a:blip>
          <a:srcRect l="592" r="590"/>
          <a:stretch/>
        </p:blipFill>
        <p:spPr>
          <a:xfrm>
            <a:off x="0" y="-41233"/>
            <a:ext cx="12192000" cy="6940601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38"/>
          <p:cNvSpPr/>
          <p:nvPr/>
        </p:nvSpPr>
        <p:spPr>
          <a:xfrm>
            <a:off x="0" y="-41233"/>
            <a:ext cx="12192000" cy="69408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2" name="Google Shape;922;p38"/>
          <p:cNvSpPr txBox="1"/>
          <p:nvPr/>
        </p:nvSpPr>
        <p:spPr>
          <a:xfrm>
            <a:off x="447833" y="1895700"/>
            <a:ext cx="10992000" cy="21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Piano Triennale</a:t>
            </a:r>
            <a:endParaRPr sz="4000" b="1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39"/>
          <p:cNvSpPr txBox="1"/>
          <p:nvPr/>
        </p:nvSpPr>
        <p:spPr>
          <a:xfrm>
            <a:off x="217725" y="1821968"/>
            <a:ext cx="5529600" cy="3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267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Guida la trasformazione digitale della PA italiana ed è consistente con gli obiettivi dell’UE e con le raccomandazioni di policy dell’OCSE</a:t>
            </a:r>
            <a:endParaRPr sz="2267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267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E’ il documento di riferimento per le politiche digitali</a:t>
            </a:r>
            <a:endParaRPr sz="2267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267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Identifica, per un orizzonte temporale specifico, i principali obiettivi e le soluzioni tecnologiche più innovative necessarie per accompagnare e accelerare il ritmo della trasformazione digitale del nostro Paese.</a:t>
            </a:r>
            <a:endParaRPr sz="2267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8" name="Google Shape;928;p39" descr="https://ec.europa.eu/digital-single-market/sites/digital-agenda/files/styles/header_image_breakpoints_theme_europa_mobile_2x/public/egovhouse.jpg?itok=j-g09qMh&amp;timestamp=1534262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5300" y="1680895"/>
            <a:ext cx="6026800" cy="3688805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39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Finalità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39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PIANO TRIENNALE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3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39"/>
          <p:cNvSpPr txBox="1"/>
          <p:nvPr/>
        </p:nvSpPr>
        <p:spPr>
          <a:xfrm>
            <a:off x="6552556" y="5851859"/>
            <a:ext cx="5216172" cy="841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https://pianotriennale-ict.italia.it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it"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https://forum.italia.it/c/piano-triennale/9</a:t>
            </a: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40"/>
          <p:cNvSpPr txBox="1"/>
          <p:nvPr/>
        </p:nvSpPr>
        <p:spPr>
          <a:xfrm>
            <a:off x="6396017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8" name="Google Shape;938;p40"/>
          <p:cNvSpPr txBox="1"/>
          <p:nvPr/>
        </p:nvSpPr>
        <p:spPr>
          <a:xfrm>
            <a:off x="515433" y="526940"/>
            <a:ext cx="92140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percorso verso il Piano Triennale 2022-2024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40"/>
          <p:cNvSpPr/>
          <p:nvPr/>
        </p:nvSpPr>
        <p:spPr>
          <a:xfrm>
            <a:off x="2328418" y="2313157"/>
            <a:ext cx="45719" cy="2653498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E88E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0" name="Google Shape;940;p40"/>
          <p:cNvSpPr/>
          <p:nvPr/>
        </p:nvSpPr>
        <p:spPr>
          <a:xfrm>
            <a:off x="921469" y="1646417"/>
            <a:ext cx="2979200" cy="701200"/>
          </a:xfrm>
          <a:prstGeom prst="roundRect">
            <a:avLst>
              <a:gd name="adj" fmla="val 16667"/>
            </a:avLst>
          </a:prstGeom>
          <a:solidFill>
            <a:srgbClr val="1E88E5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1" name="Google Shape;941;p40" descr="Immagine che contiene orologi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2379" y="1699729"/>
            <a:ext cx="594464" cy="594464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40"/>
          <p:cNvSpPr/>
          <p:nvPr/>
        </p:nvSpPr>
        <p:spPr>
          <a:xfrm>
            <a:off x="921471" y="1646417"/>
            <a:ext cx="2814000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PIANO TRIENNALE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2017 – 2019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3" name="Google Shape;943;p40"/>
          <p:cNvSpPr/>
          <p:nvPr/>
        </p:nvSpPr>
        <p:spPr>
          <a:xfrm>
            <a:off x="900257" y="2661325"/>
            <a:ext cx="2979200" cy="701200"/>
          </a:xfrm>
          <a:prstGeom prst="roundRect">
            <a:avLst>
              <a:gd name="adj" fmla="val 16667"/>
            </a:avLst>
          </a:prstGeom>
          <a:solidFill>
            <a:srgbClr val="1E88E5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40"/>
          <p:cNvSpPr/>
          <p:nvPr/>
        </p:nvSpPr>
        <p:spPr>
          <a:xfrm>
            <a:off x="982741" y="2704179"/>
            <a:ext cx="2814000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PIANO TRIENNALE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2019 – 2021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40"/>
          <p:cNvSpPr/>
          <p:nvPr/>
        </p:nvSpPr>
        <p:spPr>
          <a:xfrm>
            <a:off x="5256100" y="1724079"/>
            <a:ext cx="6096000" cy="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Introduce il modello strategico di evoluzione della PA e pone le basi per l’adozione della strategia da parte delle amministrazioni  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40"/>
          <p:cNvSpPr/>
          <p:nvPr/>
        </p:nvSpPr>
        <p:spPr>
          <a:xfrm>
            <a:off x="5256099" y="2827761"/>
            <a:ext cx="6095999" cy="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Dettaglia l’implementazione del modello strategico nei singoli ambiti e favorisce il percorso di condivisione con le PA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7" name="Google Shape;947;p40" descr="Immagine che contiene orologi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2379" y="2670414"/>
            <a:ext cx="594464" cy="594464"/>
          </a:xfrm>
          <a:prstGeom prst="rect">
            <a:avLst/>
          </a:prstGeom>
          <a:noFill/>
          <a:ln>
            <a:noFill/>
          </a:ln>
        </p:spPr>
      </p:pic>
      <p:sp>
        <p:nvSpPr>
          <p:cNvPr id="948" name="Google Shape;948;p40"/>
          <p:cNvSpPr/>
          <p:nvPr/>
        </p:nvSpPr>
        <p:spPr>
          <a:xfrm>
            <a:off x="900256" y="3680893"/>
            <a:ext cx="2979200" cy="701200"/>
          </a:xfrm>
          <a:prstGeom prst="roundRect">
            <a:avLst>
              <a:gd name="adj" fmla="val 16667"/>
            </a:avLst>
          </a:prstGeom>
          <a:solidFill>
            <a:srgbClr val="1E88E5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40"/>
          <p:cNvSpPr/>
          <p:nvPr/>
        </p:nvSpPr>
        <p:spPr>
          <a:xfrm>
            <a:off x="1072875" y="3712647"/>
            <a:ext cx="2556687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PIANO TRIENNALE 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2020 – 2022 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0" name="Google Shape;950;p40" descr="Immagine che contiene orologi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2379" y="3702415"/>
            <a:ext cx="594464" cy="594464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40"/>
          <p:cNvSpPr/>
          <p:nvPr/>
        </p:nvSpPr>
        <p:spPr>
          <a:xfrm>
            <a:off x="5284380" y="3829520"/>
            <a:ext cx="6067717" cy="8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Si focalizza sull’adozione di azioni specifiche da parte delle PA e introduce un approccio fortemente orientato alla misurazione dei risultati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2" name="Google Shape;952;p40"/>
          <p:cNvSpPr/>
          <p:nvPr/>
        </p:nvSpPr>
        <p:spPr>
          <a:xfrm>
            <a:off x="5256100" y="1420291"/>
            <a:ext cx="6096000" cy="3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START-UP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3" name="Google Shape;953;p40"/>
          <p:cNvSpPr/>
          <p:nvPr/>
        </p:nvSpPr>
        <p:spPr>
          <a:xfrm>
            <a:off x="5256100" y="2506859"/>
            <a:ext cx="6096000" cy="3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DISSEMINATION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4" name="Google Shape;954;p40"/>
          <p:cNvSpPr/>
          <p:nvPr/>
        </p:nvSpPr>
        <p:spPr>
          <a:xfrm>
            <a:off x="5271939" y="3530687"/>
            <a:ext cx="6096000" cy="3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TARGET-DRIVEN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5" name="Google Shape;955;p40"/>
          <p:cNvSpPr/>
          <p:nvPr/>
        </p:nvSpPr>
        <p:spPr>
          <a:xfrm>
            <a:off x="713875" y="5763197"/>
            <a:ext cx="11072100" cy="997224"/>
          </a:xfrm>
          <a:prstGeom prst="roundRect">
            <a:avLst>
              <a:gd name="adj" fmla="val 16667"/>
            </a:avLst>
          </a:prstGeom>
          <a:solidFill>
            <a:srgbClr val="1E88E5"/>
          </a:solidFill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" sz="1567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IL </a:t>
            </a:r>
            <a:r>
              <a:rPr lang="it-IT" sz="1567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PIANO TRIENNALE 2022 – 2024</a:t>
            </a:r>
            <a:r>
              <a:rPr lang="it" sz="1567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567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COSTITUISCE L’EVOLUZIONE DELLE DUE PRECEDENTI EDIZIONI, MA, IN MODO ANCOR PIÙ EVIDENTE, ATTRIBUISCE UNO SPAZIO PIÙ RILEVANTE AL PNRR, OLTRE A FORNIRE UN QUADRO ORGANICO DEI VARI AMBITI DI CUI SI COMPONE, TRAMITE LA COLLABORAZIONE CON I SOGGETTI CHE ESERCITANO COMPETENZE ISTITUZIONALI E RESPONSABILITÀ SULL’IMPLEMENTAZIONE</a:t>
            </a:r>
          </a:p>
        </p:txBody>
      </p:sp>
      <p:sp>
        <p:nvSpPr>
          <p:cNvPr id="956" name="Google Shape;956;p40"/>
          <p:cNvSpPr/>
          <p:nvPr/>
        </p:nvSpPr>
        <p:spPr>
          <a:xfrm>
            <a:off x="377825" y="5572047"/>
            <a:ext cx="675500" cy="373600"/>
          </a:xfrm>
          <a:prstGeom prst="flowChartPunchedTap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/>
              <a:t>NEW</a:t>
            </a:r>
            <a:endParaRPr b="1"/>
          </a:p>
        </p:txBody>
      </p:sp>
      <p:sp>
        <p:nvSpPr>
          <p:cNvPr id="2" name="Google Shape;948;p40">
            <a:extLst>
              <a:ext uri="{FF2B5EF4-FFF2-40B4-BE49-F238E27FC236}">
                <a16:creationId xmlns:a16="http://schemas.microsoft.com/office/drawing/2014/main" id="{F4D842F0-53E8-BCC6-A4B7-979B36697936}"/>
              </a:ext>
            </a:extLst>
          </p:cNvPr>
          <p:cNvSpPr/>
          <p:nvPr/>
        </p:nvSpPr>
        <p:spPr>
          <a:xfrm>
            <a:off x="888534" y="4818028"/>
            <a:ext cx="2979200" cy="701200"/>
          </a:xfrm>
          <a:prstGeom prst="roundRect">
            <a:avLst>
              <a:gd name="adj" fmla="val 16667"/>
            </a:avLst>
          </a:prstGeom>
          <a:solidFill>
            <a:srgbClr val="1E88E5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949;p40">
            <a:extLst>
              <a:ext uri="{FF2B5EF4-FFF2-40B4-BE49-F238E27FC236}">
                <a16:creationId xmlns:a16="http://schemas.microsoft.com/office/drawing/2014/main" id="{D2463D0E-D802-312A-8091-E0C7CE999F7C}"/>
              </a:ext>
            </a:extLst>
          </p:cNvPr>
          <p:cNvSpPr/>
          <p:nvPr/>
        </p:nvSpPr>
        <p:spPr>
          <a:xfrm>
            <a:off x="1061153" y="4849782"/>
            <a:ext cx="2556687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PIANO TRIENNALE 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2021 – 2023 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950;p40" descr="Immagine che contiene orologio&#10;&#10;Descrizione generata automaticamente">
            <a:extLst>
              <a:ext uri="{FF2B5EF4-FFF2-40B4-BE49-F238E27FC236}">
                <a16:creationId xmlns:a16="http://schemas.microsoft.com/office/drawing/2014/main" id="{E801DE85-37CE-DEA7-C472-E55C634D3A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0657" y="4839550"/>
            <a:ext cx="594464" cy="5944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51;p40">
            <a:extLst>
              <a:ext uri="{FF2B5EF4-FFF2-40B4-BE49-F238E27FC236}">
                <a16:creationId xmlns:a16="http://schemas.microsoft.com/office/drawing/2014/main" id="{C8D536D4-ED9A-C575-20BB-E75A09547A8B}"/>
              </a:ext>
            </a:extLst>
          </p:cNvPr>
          <p:cNvSpPr/>
          <p:nvPr/>
        </p:nvSpPr>
        <p:spPr>
          <a:xfrm>
            <a:off x="5272659" y="4966655"/>
            <a:ext cx="6079438" cy="594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it-IT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Si focalizza sulla realizzazione delle azioni previste nei precedenti piani e sul monitoraggio dei risultati rispetto agli obiettivi predefiniti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954;p40">
            <a:extLst>
              <a:ext uri="{FF2B5EF4-FFF2-40B4-BE49-F238E27FC236}">
                <a16:creationId xmlns:a16="http://schemas.microsoft.com/office/drawing/2014/main" id="{451965BB-6A4E-6169-06D6-CD3753F734BB}"/>
              </a:ext>
            </a:extLst>
          </p:cNvPr>
          <p:cNvSpPr/>
          <p:nvPr/>
        </p:nvSpPr>
        <p:spPr>
          <a:xfrm>
            <a:off x="5260217" y="4667822"/>
            <a:ext cx="6096000" cy="3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ATTUAZIONE PNRR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153365e94ad_0_21"/>
          <p:cNvSpPr txBox="1"/>
          <p:nvPr/>
        </p:nvSpPr>
        <p:spPr>
          <a:xfrm>
            <a:off x="6396017" y="526940"/>
            <a:ext cx="51747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2" name="Google Shape;962;g153365e94ad_0_21"/>
          <p:cNvSpPr txBox="1"/>
          <p:nvPr/>
        </p:nvSpPr>
        <p:spPr>
          <a:xfrm>
            <a:off x="515433" y="526940"/>
            <a:ext cx="9213900" cy="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Le novità del</a:t>
            </a: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 Piano Triennale 2022-2024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3" name="Google Shape;963;g153365e94ad_0_21"/>
          <p:cNvSpPr/>
          <p:nvPr/>
        </p:nvSpPr>
        <p:spPr>
          <a:xfrm>
            <a:off x="311875" y="1992300"/>
            <a:ext cx="1997700" cy="964800"/>
          </a:xfrm>
          <a:prstGeom prst="roundRect">
            <a:avLst>
              <a:gd name="adj" fmla="val 16667"/>
            </a:avLst>
          </a:prstGeom>
          <a:solidFill>
            <a:srgbClr val="1E88E5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4" name="Google Shape;964;g153365e94ad_0_21"/>
          <p:cNvSpPr/>
          <p:nvPr/>
        </p:nvSpPr>
        <p:spPr>
          <a:xfrm>
            <a:off x="311875" y="2048300"/>
            <a:ext cx="19977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PNRR</a:t>
            </a:r>
            <a:endParaRPr sz="2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5" name="Google Shape;965;g153365e94ad_0_21"/>
          <p:cNvSpPr/>
          <p:nvPr/>
        </p:nvSpPr>
        <p:spPr>
          <a:xfrm>
            <a:off x="713875" y="4493275"/>
            <a:ext cx="10857000" cy="1820700"/>
          </a:xfrm>
          <a:prstGeom prst="roundRect">
            <a:avLst>
              <a:gd name="adj" fmla="val 16667"/>
            </a:avLst>
          </a:prstGeom>
          <a:solidFill>
            <a:srgbClr val="1E88E5"/>
          </a:solidFill>
          <a:ln w="952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5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Il PT 22-24 SI COLLEGA AL PNRR TRAMITE PROGETTI COME IL SINGLE DIGITAL GATEWAY (SDG) O LA PDND ALLINEANDO I PROPRI CONTENUTI (OBIETTIVI, R.A. E LA) A QUANTO PREVISTO DALLO SPECIFICO PROGETTO NEL PNRR.				</a:t>
            </a:r>
            <a:endParaRPr sz="15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5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 linea prospettica, i prossimi passi vedranno una progressiva inclusione delle tematiche introdotte dal PNRR. Il PT diverrà uno degli strumenti che aiuteranno la PA a traguardare gli obiettivi di Digitalizzazione che caratterizzeranno i prossimi anni. </a:t>
            </a:r>
            <a:endParaRPr sz="15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6" name="Google Shape;966;g153365e94ad_0_21"/>
          <p:cNvSpPr/>
          <p:nvPr/>
        </p:nvSpPr>
        <p:spPr>
          <a:xfrm>
            <a:off x="2671600" y="1471500"/>
            <a:ext cx="9213900" cy="2239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066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Nel perimetro del Piano triennale ricade una parte consistente dei fondi PNRR destinati alla digitalizzazione e all’innovazione della PA, nella Missione «Digitalizzazione, innovazione, competitività e cultura».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particolare, il PNRR assegna per la componente “Digitalizzazione, innovazione e sicurezza nella PA” risorse pari a 9,75 Mld, oltre a circa 5 Mld per lo sviluppo delle reti ultraveloci.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153365e94ad_0_3"/>
          <p:cNvSpPr txBox="1"/>
          <p:nvPr/>
        </p:nvSpPr>
        <p:spPr>
          <a:xfrm>
            <a:off x="6396017" y="526940"/>
            <a:ext cx="51747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2" name="Google Shape;972;g153365e94ad_0_3"/>
          <p:cNvSpPr txBox="1"/>
          <p:nvPr/>
        </p:nvSpPr>
        <p:spPr>
          <a:xfrm>
            <a:off x="515433" y="526940"/>
            <a:ext cx="9213900" cy="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La redazione del Piano Triennale 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73" name="Google Shape;973;g153365e94ad_0_3"/>
          <p:cNvCxnSpPr/>
          <p:nvPr/>
        </p:nvCxnSpPr>
        <p:spPr>
          <a:xfrm>
            <a:off x="1176588" y="3088520"/>
            <a:ext cx="10144500" cy="1230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1155CC"/>
            </a:solidFill>
            <a:prstDash val="solid"/>
            <a:miter lim="800000"/>
            <a:headEnd type="triangle" w="med" len="med"/>
            <a:tailEnd type="triangle" w="med" len="med"/>
          </a:ln>
        </p:spPr>
      </p:cxnSp>
      <p:sp>
        <p:nvSpPr>
          <p:cNvPr id="974" name="Google Shape;974;g153365e94ad_0_3"/>
          <p:cNvSpPr/>
          <p:nvPr/>
        </p:nvSpPr>
        <p:spPr>
          <a:xfrm>
            <a:off x="616669" y="3983733"/>
            <a:ext cx="2814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it" sz="1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Piano triennale 2019 – 2021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5" name="Google Shape;975;g153365e94ad_0_3"/>
          <p:cNvSpPr/>
          <p:nvPr/>
        </p:nvSpPr>
        <p:spPr>
          <a:xfrm>
            <a:off x="-809921" y="3142336"/>
            <a:ext cx="6096000" cy="6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PIANO TRIENNALE 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2020 – 2022 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g153365e94ad_0_3"/>
          <p:cNvSpPr/>
          <p:nvPr/>
        </p:nvSpPr>
        <p:spPr>
          <a:xfrm>
            <a:off x="616669" y="3881289"/>
            <a:ext cx="4242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REDAZIONE CONGIUNTA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7" name="Google Shape;977;g153365e94ad_0_3"/>
          <p:cNvSpPr/>
          <p:nvPr/>
        </p:nvSpPr>
        <p:spPr>
          <a:xfrm>
            <a:off x="588888" y="4190971"/>
            <a:ext cx="2274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AGID - Dipartimento per la </a:t>
            </a:r>
            <a:endParaRPr sz="146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Trasformazione Digitale </a:t>
            </a:r>
            <a:endParaRPr sz="146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8" name="Google Shape;978;g153365e94ad_0_3" descr="Immagine che contiene oggetto, segnale, orologi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6170" y="2309567"/>
            <a:ext cx="1600004" cy="1600004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g153365e94ad_0_3"/>
          <p:cNvSpPr/>
          <p:nvPr/>
        </p:nvSpPr>
        <p:spPr>
          <a:xfrm>
            <a:off x="623789" y="1192897"/>
            <a:ext cx="85704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 redazione del Piano ha visto il coinvolgimento attivo delle principali PA centrali e locali con le quali sono stati condivisi, sin dalla fase di elaborazione, contenuti, obiettivi e linee di azione del Piano  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0" name="Google Shape;980;g153365e94ad_0_3"/>
          <p:cNvSpPr/>
          <p:nvPr/>
        </p:nvSpPr>
        <p:spPr>
          <a:xfrm>
            <a:off x="3914904" y="3926599"/>
            <a:ext cx="3714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COINVOLGIMENTO NELLA REDAZIONE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 soggetti istituzionali titolari di specifiche linee di attività o progetti </a:t>
            </a:r>
            <a:endParaRPr sz="1467" b="0" i="1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1" name="Google Shape;981;g153365e94ad_0_3"/>
          <p:cNvSpPr/>
          <p:nvPr/>
        </p:nvSpPr>
        <p:spPr>
          <a:xfrm>
            <a:off x="7629671" y="3890081"/>
            <a:ext cx="47481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i="0" u="none" strike="noStrike" cap="none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CONDIVISIONE 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0" i="0" u="none" strike="noStrike" cap="none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Dei contenuti e confronto sui singoli capitoli 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0" i="0" u="none" strike="noStrike" cap="none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 attori istituzionali coinvolti nelle 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0" i="0" u="none" strike="noStrike" cap="none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azioni di ciascun capitolo e con 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0" i="0" u="none" strike="noStrike" cap="none">
                <a:solidFill>
                  <a:srgbClr val="002060"/>
                </a:solidFill>
                <a:latin typeface="Titillium Web"/>
                <a:ea typeface="Titillium Web"/>
                <a:cs typeface="Titillium Web"/>
                <a:sym typeface="Titillium Web"/>
              </a:rPr>
              <a:t>Regioni e Province Autonome 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2" name="Google Shape;982;g153365e94ad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23664" y="2369339"/>
            <a:ext cx="1809273" cy="1178347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g153365e94ad_0_3"/>
          <p:cNvSpPr/>
          <p:nvPr/>
        </p:nvSpPr>
        <p:spPr>
          <a:xfrm rot="5400000">
            <a:off x="7675157" y="1741771"/>
            <a:ext cx="483600" cy="7645200"/>
          </a:xfrm>
          <a:prstGeom prst="rightBrace">
            <a:avLst>
              <a:gd name="adj1" fmla="val 8333"/>
              <a:gd name="adj2" fmla="val 50000"/>
            </a:avLst>
          </a:prstGeom>
          <a:noFill/>
          <a:ln w="9525" cap="flat" cmpd="sng">
            <a:solidFill>
              <a:srgbClr val="257D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4" name="Google Shape;984;g153365e94ad_0_3"/>
          <p:cNvSpPr/>
          <p:nvPr/>
        </p:nvSpPr>
        <p:spPr>
          <a:xfrm>
            <a:off x="4094227" y="5721184"/>
            <a:ext cx="7735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67" b="0" i="1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Ad esempio:</a:t>
            </a:r>
            <a:endParaRPr sz="146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67" b="0" i="1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MEF, MINISTERO DELLA SALUTE, MIBACT, INPS, INAIL, AGENZIA DELLE ENTRATE, REGIONI E PROVINCE AUTONOME, DIPARTIMENTO DELLA FUNZIONE PUBBLICA, CONSIP, PAGOPA SPA, ECC.. </a:t>
            </a:r>
            <a:endParaRPr sz="146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5" name="Google Shape;985;g153365e94ad_0_3" descr="Immagine che contiene uomo, fotografia, schermo, posand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21491" y="1820234"/>
            <a:ext cx="2733381" cy="1822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Google Shape;990;p42"/>
          <p:cNvSpPr txBox="1"/>
          <p:nvPr/>
        </p:nvSpPr>
        <p:spPr>
          <a:xfrm>
            <a:off x="6396017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1" name="Google Shape;991;p42"/>
          <p:cNvSpPr txBox="1"/>
          <p:nvPr/>
        </p:nvSpPr>
        <p:spPr>
          <a:xfrm>
            <a:off x="515424" y="526951"/>
            <a:ext cx="96700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La governance nel Piano Triennale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2" name="Google Shape;992;p42"/>
          <p:cNvSpPr/>
          <p:nvPr/>
        </p:nvSpPr>
        <p:spPr>
          <a:xfrm>
            <a:off x="4334459" y="5495067"/>
            <a:ext cx="248000" cy="45600"/>
          </a:xfrm>
          <a:prstGeom prst="rect">
            <a:avLst/>
          </a:prstGeom>
          <a:solidFill>
            <a:srgbClr val="A6B1C8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3" name="Google Shape;993;p42"/>
          <p:cNvSpPr/>
          <p:nvPr/>
        </p:nvSpPr>
        <p:spPr>
          <a:xfrm>
            <a:off x="4361221" y="3827643"/>
            <a:ext cx="248000" cy="45600"/>
          </a:xfrm>
          <a:prstGeom prst="rect">
            <a:avLst/>
          </a:prstGeom>
          <a:solidFill>
            <a:srgbClr val="A6B1C8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42"/>
          <p:cNvSpPr/>
          <p:nvPr/>
        </p:nvSpPr>
        <p:spPr>
          <a:xfrm>
            <a:off x="4354701" y="2099948"/>
            <a:ext cx="248000" cy="45600"/>
          </a:xfrm>
          <a:prstGeom prst="rect">
            <a:avLst/>
          </a:prstGeom>
          <a:solidFill>
            <a:srgbClr val="A6B1C8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5" name="Google Shape;995;p42"/>
          <p:cNvSpPr/>
          <p:nvPr/>
        </p:nvSpPr>
        <p:spPr>
          <a:xfrm>
            <a:off x="572987" y="1147063"/>
            <a:ext cx="8940000" cy="5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Il Piano rappresenta la sintesi tra indirizzi politici e azioni di programmazione delle PA e definisce azioni sinergiche tra pubbliche amministrazioni per creare benefici generalizzati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6" name="Google Shape;996;p42" descr="Immagine che contiene disegnand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518" y="3332130"/>
            <a:ext cx="967844" cy="1013497"/>
          </a:xfrm>
          <a:prstGeom prst="rect">
            <a:avLst/>
          </a:prstGeom>
          <a:noFill/>
          <a:ln>
            <a:noFill/>
          </a:ln>
        </p:spPr>
      </p:pic>
      <p:sp>
        <p:nvSpPr>
          <p:cNvPr id="997" name="Google Shape;997;p42"/>
          <p:cNvSpPr/>
          <p:nvPr/>
        </p:nvSpPr>
        <p:spPr>
          <a:xfrm>
            <a:off x="1560391" y="3482687"/>
            <a:ext cx="1925600" cy="8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Governare la trasformazione digitale </a:t>
            </a:r>
            <a:endParaRPr sz="1600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42"/>
          <p:cNvSpPr/>
          <p:nvPr/>
        </p:nvSpPr>
        <p:spPr>
          <a:xfrm>
            <a:off x="4593437" y="1971009"/>
            <a:ext cx="50716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Rafforzare le leve per l’innovazione delle PA e dei territori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p42"/>
          <p:cNvSpPr/>
          <p:nvPr/>
        </p:nvSpPr>
        <p:spPr>
          <a:xfrm>
            <a:off x="3070843" y="1912121"/>
            <a:ext cx="378400" cy="396840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257D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p42"/>
          <p:cNvSpPr/>
          <p:nvPr/>
        </p:nvSpPr>
        <p:spPr>
          <a:xfrm>
            <a:off x="4593433" y="3685300"/>
            <a:ext cx="7483600" cy="3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Rafforzare le competenze digitali per la PA e per il Paese e favorire l’inclusione digitale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1" name="Google Shape;1001;p42"/>
          <p:cNvSpPr/>
          <p:nvPr/>
        </p:nvSpPr>
        <p:spPr>
          <a:xfrm>
            <a:off x="4593437" y="5341180"/>
            <a:ext cx="7195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Migliorare il monitoraggio dei processi di trasformazione digitale e di innovazione della PA </a:t>
            </a:r>
            <a:endParaRPr sz="1467" b="1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02" name="Google Shape;1002;p42"/>
          <p:cNvGrpSpPr/>
          <p:nvPr/>
        </p:nvGrpSpPr>
        <p:grpSpPr>
          <a:xfrm>
            <a:off x="3934609" y="1854262"/>
            <a:ext cx="621883" cy="505500"/>
            <a:chOff x="3934609" y="1320861"/>
            <a:chExt cx="621882" cy="505500"/>
          </a:xfrm>
        </p:grpSpPr>
        <p:sp>
          <p:nvSpPr>
            <p:cNvPr id="1003" name="Google Shape;1003;p42"/>
            <p:cNvSpPr/>
            <p:nvPr/>
          </p:nvSpPr>
          <p:spPr>
            <a:xfrm>
              <a:off x="3934609" y="1320861"/>
              <a:ext cx="505500" cy="505500"/>
            </a:xfrm>
            <a:prstGeom prst="ellipse">
              <a:avLst/>
            </a:prstGeom>
            <a:solidFill>
              <a:srgbClr val="A6B1C8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42"/>
            <p:cNvSpPr/>
            <p:nvPr/>
          </p:nvSpPr>
          <p:spPr>
            <a:xfrm>
              <a:off x="4050991" y="1404291"/>
              <a:ext cx="505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5" name="Google Shape;1005;p42"/>
          <p:cNvGrpSpPr/>
          <p:nvPr/>
        </p:nvGrpSpPr>
        <p:grpSpPr>
          <a:xfrm>
            <a:off x="3934609" y="3586171"/>
            <a:ext cx="621883" cy="505500"/>
            <a:chOff x="3934609" y="1320861"/>
            <a:chExt cx="621882" cy="505500"/>
          </a:xfrm>
        </p:grpSpPr>
        <p:sp>
          <p:nvSpPr>
            <p:cNvPr id="1006" name="Google Shape;1006;p42"/>
            <p:cNvSpPr/>
            <p:nvPr/>
          </p:nvSpPr>
          <p:spPr>
            <a:xfrm>
              <a:off x="3934609" y="1320861"/>
              <a:ext cx="505500" cy="505500"/>
            </a:xfrm>
            <a:prstGeom prst="ellipse">
              <a:avLst/>
            </a:prstGeom>
            <a:solidFill>
              <a:srgbClr val="A6B1C8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1007;p42"/>
            <p:cNvSpPr/>
            <p:nvPr/>
          </p:nvSpPr>
          <p:spPr>
            <a:xfrm>
              <a:off x="4050991" y="1404291"/>
              <a:ext cx="505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8" name="Google Shape;1008;p42"/>
          <p:cNvGrpSpPr/>
          <p:nvPr/>
        </p:nvGrpSpPr>
        <p:grpSpPr>
          <a:xfrm>
            <a:off x="3934609" y="5232235"/>
            <a:ext cx="621883" cy="505500"/>
            <a:chOff x="3934609" y="1320861"/>
            <a:chExt cx="621882" cy="505500"/>
          </a:xfrm>
        </p:grpSpPr>
        <p:sp>
          <p:nvSpPr>
            <p:cNvPr id="1009" name="Google Shape;1009;p42"/>
            <p:cNvSpPr/>
            <p:nvPr/>
          </p:nvSpPr>
          <p:spPr>
            <a:xfrm>
              <a:off x="3934609" y="1320861"/>
              <a:ext cx="505500" cy="505500"/>
            </a:xfrm>
            <a:prstGeom prst="ellipse">
              <a:avLst/>
            </a:prstGeom>
            <a:solidFill>
              <a:srgbClr val="A6B1C8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1010;p42"/>
            <p:cNvSpPr/>
            <p:nvPr/>
          </p:nvSpPr>
          <p:spPr>
            <a:xfrm>
              <a:off x="4050991" y="1404291"/>
              <a:ext cx="505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6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11" name="Google Shape;1011;p42" descr="Immagine che contiene orologi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8190" y="2334292"/>
            <a:ext cx="262417" cy="262417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42"/>
          <p:cNvSpPr/>
          <p:nvPr/>
        </p:nvSpPr>
        <p:spPr>
          <a:xfrm>
            <a:off x="4950605" y="2334291"/>
            <a:ext cx="60756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Ampliamento del coinvolgimento attivo dei territori attraverso PMO e centri di competenza tematici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3" name="Google Shape;1013;p42"/>
          <p:cNvSpPr/>
          <p:nvPr/>
        </p:nvSpPr>
        <p:spPr>
          <a:xfrm>
            <a:off x="4950605" y="2643525"/>
            <a:ext cx="5834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Promozione e diffusione di modalità e modelli di consolidamento del ruolo dei RTD, anche in forma aggregata presso la PAL 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4" name="Google Shape;1014;p42" descr="Immagine che contiene orologi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3161" y="2757128"/>
            <a:ext cx="262417" cy="262417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42"/>
          <p:cNvSpPr/>
          <p:nvPr/>
        </p:nvSpPr>
        <p:spPr>
          <a:xfrm>
            <a:off x="4950605" y="3131467"/>
            <a:ext cx="5834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Incremento del livello di trasformazione digitale mediante l’utilizzo dei servizi previsti dalle Gare strategiche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6" name="Google Shape;1016;p42" descr="Immagine che contiene orologi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9722" y="3220270"/>
            <a:ext cx="262417" cy="262417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42"/>
          <p:cNvSpPr/>
          <p:nvPr/>
        </p:nvSpPr>
        <p:spPr>
          <a:xfrm>
            <a:off x="4952139" y="3937775"/>
            <a:ext cx="6096000" cy="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67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Diffusione delle competenze digitali nella PA attraverso la realizzazione e l’adozione di uno strumento per la rilevazione dei fabbisogni di formazione in ambito digitale e la promozione di interventi formativi mirati, a cura del Dipartimento della Funzione Pubblica</a:t>
            </a:r>
            <a:endParaRPr sz="1467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8" name="Google Shape;1018;p42"/>
          <p:cNvSpPr/>
          <p:nvPr/>
        </p:nvSpPr>
        <p:spPr>
          <a:xfrm>
            <a:off x="4972643" y="4528621"/>
            <a:ext cx="6096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Incremento delle competenze digitali dei cittadini sulla base della definizione e realizzazione di modelli, strumenti e interventi legati ai servizi pubblici digitali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9" name="Google Shape;1019;p42"/>
          <p:cNvSpPr/>
          <p:nvPr/>
        </p:nvSpPr>
        <p:spPr>
          <a:xfrm>
            <a:off x="4972643" y="4998479"/>
            <a:ext cx="60960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Diffusione delle competenze digitali nella PA per l’attuazione degli obiettivi del Piano triennale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0" name="Google Shape;1020;p42" descr="Immagine che contiene orologi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9722" y="4098154"/>
            <a:ext cx="262417" cy="26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42" descr="Immagine che contiene orologi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1293" y="4626433"/>
            <a:ext cx="262417" cy="262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42" descr="Immagine che contiene orologi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1293" y="5015158"/>
            <a:ext cx="262417" cy="262417"/>
          </a:xfrm>
          <a:prstGeom prst="rect">
            <a:avLst/>
          </a:prstGeom>
          <a:noFill/>
          <a:ln>
            <a:noFill/>
          </a:ln>
        </p:spPr>
      </p:pic>
      <p:sp>
        <p:nvSpPr>
          <p:cNvPr id="1023" name="Google Shape;1023;p42"/>
          <p:cNvSpPr/>
          <p:nvPr/>
        </p:nvSpPr>
        <p:spPr>
          <a:xfrm>
            <a:off x="4993851" y="5722879"/>
            <a:ext cx="60960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Rafforzamento del livello di coerenza (raccordo) delle programmazioni operative ICT delle PA con il Piano triennale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4" name="Google Shape;1024;p42" descr="Immagine che contiene orologi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1213" y="5822714"/>
            <a:ext cx="262417" cy="262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43"/>
          <p:cNvSpPr txBox="1"/>
          <p:nvPr/>
        </p:nvSpPr>
        <p:spPr>
          <a:xfrm>
            <a:off x="6396017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ECE0FB95-8D51-BC58-116F-E77FB7E7D1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706" r="4715"/>
          <a:stretch/>
        </p:blipFill>
        <p:spPr>
          <a:xfrm>
            <a:off x="332895" y="1399534"/>
            <a:ext cx="11526209" cy="4973331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12" name="Google Shape;1030;p43">
            <a:extLst>
              <a:ext uri="{FF2B5EF4-FFF2-40B4-BE49-F238E27FC236}">
                <a16:creationId xmlns:a16="http://schemas.microsoft.com/office/drawing/2014/main" id="{E4066E09-F01B-33AF-9323-5E44FCEA4B3A}"/>
              </a:ext>
            </a:extLst>
          </p:cNvPr>
          <p:cNvSpPr txBox="1"/>
          <p:nvPr/>
        </p:nvSpPr>
        <p:spPr>
          <a:xfrm>
            <a:off x="515423" y="450751"/>
            <a:ext cx="11055393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" sz="3466" b="1" i="0" u="none" strike="noStrike" kern="1200" cap="none" spc="0" normalizeH="0" baseline="0" noProof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 azioni 2022-2023 per tutte le Pubbliche Amministrazioni</a:t>
            </a:r>
            <a:endParaRPr kumimoji="0" sz="3466" b="1" i="0" u="none" strike="noStrike" kern="1200" cap="none" spc="0" normalizeH="0" baseline="0" noProof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390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44"/>
          <p:cNvSpPr txBox="1"/>
          <p:nvPr/>
        </p:nvSpPr>
        <p:spPr>
          <a:xfrm>
            <a:off x="481099" y="900533"/>
            <a:ext cx="6621449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Linee strategiche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7" name="Google Shape;1037;p44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PIANO TRIENNALE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8" name="Google Shape;1038;p44"/>
          <p:cNvSpPr txBox="1"/>
          <p:nvPr/>
        </p:nvSpPr>
        <p:spPr>
          <a:xfrm>
            <a:off x="217724" y="1821968"/>
            <a:ext cx="11594832" cy="3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267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Favorire lo sviluppo di una società digitale, in cui i servizi mettono al centro i cittadini e le imprese, attraverso la digitalizzazione della Pubblica amministrazione, che costituisce il motore di sviluppo per tutto il Paese;</a:t>
            </a:r>
            <a:endParaRPr/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267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Promuovere lo sviluppo sostenibile, etico ed inclusivo, attraverso l’innovazione e la digitalizzazione al servizio delle persone, delle comunità e dei territori, nel rispetto della sostenibilità ambientale;</a:t>
            </a:r>
            <a:endParaRPr/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267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Contribuire alla diffusione delle nuove tecnologie digitali nel tessuto produttivo italiano, incentivando la standardizzazione, l’innovazione e la sperimentazione nell’ambito dei servizi pubblici.</a:t>
            </a:r>
            <a:endParaRPr/>
          </a:p>
          <a:p>
            <a:pPr marL="728115" marR="0" lvl="0" indent="-40850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None/>
            </a:pPr>
            <a:endParaRPr sz="2267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3" name="Google Shape;1043;p45"/>
          <p:cNvGrpSpPr/>
          <p:nvPr/>
        </p:nvGrpSpPr>
        <p:grpSpPr>
          <a:xfrm>
            <a:off x="8209981" y="4116777"/>
            <a:ext cx="2188737" cy="2566564"/>
            <a:chOff x="1146165" y="816905"/>
            <a:chExt cx="3042730" cy="4298623"/>
          </a:xfrm>
        </p:grpSpPr>
        <p:pic>
          <p:nvPicPr>
            <p:cNvPr id="1044" name="Google Shape;1044;p45" descr="Immagine che contiene screenshot&#10;&#10;Descrizione generat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46165" y="816905"/>
              <a:ext cx="3042730" cy="4298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5" name="Google Shape;1045;p45"/>
            <p:cNvSpPr/>
            <p:nvPr/>
          </p:nvSpPr>
          <p:spPr>
            <a:xfrm>
              <a:off x="1423447" y="4581427"/>
              <a:ext cx="499500" cy="198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6" name="Google Shape;1046;p45"/>
          <p:cNvSpPr txBox="1"/>
          <p:nvPr/>
        </p:nvSpPr>
        <p:spPr>
          <a:xfrm>
            <a:off x="351167" y="1787333"/>
            <a:ext cx="5614800" cy="4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109700" rIns="109700" bIns="109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ll Piano Triennale si basa su alcuni principi cardine:</a:t>
            </a: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9988" marR="0" lvl="0" indent="-341591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Digital e mobile first</a:t>
            </a:r>
            <a:endParaRPr sz="2000" b="1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9988" marR="0" lvl="0" indent="-341591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Digital identity only</a:t>
            </a:r>
            <a:endParaRPr sz="2000" b="1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9988" marR="0" lvl="0" indent="-341591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Cloud first</a:t>
            </a:r>
            <a:endParaRPr sz="2000" b="1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9988" marR="0" lvl="0" indent="-341591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Inclusività e accessibilità</a:t>
            </a:r>
            <a:endParaRPr sz="2000" b="1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9988" marR="0" lvl="0" indent="-341591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Dati pubblici un bene comune</a:t>
            </a:r>
            <a:endParaRPr sz="2000" b="1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9988" marR="0" lvl="0" indent="-341591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Interoperabile by design</a:t>
            </a:r>
            <a:endParaRPr sz="2000" b="1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9988" marR="0" lvl="0" indent="-341591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Sicurezza e privacy by design</a:t>
            </a:r>
            <a:endParaRPr sz="2000" b="1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9988" marR="0" lvl="0" indent="-341591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User-centric, data driven e agile</a:t>
            </a:r>
            <a:endParaRPr sz="2000" b="1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9988" marR="0" lvl="0" indent="-341591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Once only </a:t>
            </a:r>
            <a:endParaRPr sz="2000" b="1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9988" marR="0" lvl="0" indent="-341591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Transfrontaliero by design</a:t>
            </a:r>
            <a:endParaRPr sz="2000" b="1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79988" marR="0" lvl="0" indent="-341591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Open source</a:t>
            </a:r>
            <a:endParaRPr sz="2000" b="1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7" name="Google Shape;1047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8733" y="109065"/>
            <a:ext cx="3031233" cy="203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8733" y="2204067"/>
            <a:ext cx="3031233" cy="1936028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45"/>
          <p:cNvSpPr/>
          <p:nvPr/>
        </p:nvSpPr>
        <p:spPr>
          <a:xfrm>
            <a:off x="6361900" y="1127051"/>
            <a:ext cx="694400" cy="4653600"/>
          </a:xfrm>
          <a:prstGeom prst="leftBrace">
            <a:avLst>
              <a:gd name="adj1" fmla="val 50000"/>
              <a:gd name="adj2" fmla="val 50204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45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Principi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1" name="Google Shape;1051;p45"/>
          <p:cNvSpPr/>
          <p:nvPr/>
        </p:nvSpPr>
        <p:spPr>
          <a:xfrm>
            <a:off x="6096000" y="-16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45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PIANO TRIENNALE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5" descr="Immagine che contiene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2667" y="789000"/>
            <a:ext cx="9386667" cy="528000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5000" dist="50800" dir="12900000" kx="195000" ky="145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46"/>
          <p:cNvGrpSpPr/>
          <p:nvPr/>
        </p:nvGrpSpPr>
        <p:grpSpPr>
          <a:xfrm>
            <a:off x="8209981" y="4116777"/>
            <a:ext cx="2188737" cy="2566564"/>
            <a:chOff x="1146165" y="816905"/>
            <a:chExt cx="3042730" cy="4298623"/>
          </a:xfrm>
        </p:grpSpPr>
        <p:pic>
          <p:nvPicPr>
            <p:cNvPr id="1058" name="Google Shape;1058;p46" descr="Immagine che contiene screenshot&#10;&#10;Descrizione generat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46165" y="816905"/>
              <a:ext cx="3042730" cy="4298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9" name="Google Shape;1059;p46"/>
            <p:cNvSpPr/>
            <p:nvPr/>
          </p:nvSpPr>
          <p:spPr>
            <a:xfrm>
              <a:off x="1423447" y="4581427"/>
              <a:ext cx="499500" cy="198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0" name="Google Shape;1060;p46"/>
          <p:cNvSpPr txBox="1"/>
          <p:nvPr/>
        </p:nvSpPr>
        <p:spPr>
          <a:xfrm>
            <a:off x="351167" y="1787333"/>
            <a:ext cx="5614800" cy="4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109700" rIns="109700" bIns="109700" anchor="t" anchorCtr="0">
            <a:noAutofit/>
          </a:bodyPr>
          <a:lstStyle/>
          <a:p>
            <a:pPr marL="1383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Digital e mobile first: </a:t>
            </a:r>
            <a:r>
              <a:rPr lang="it" sz="28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Le pubbliche amministrazioni devono realizzare servizi primariamente digitali.</a:t>
            </a:r>
            <a:endParaRPr/>
          </a:p>
        </p:txBody>
      </p:sp>
      <p:pic>
        <p:nvPicPr>
          <p:cNvPr id="1061" name="Google Shape;1061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8733" y="109065"/>
            <a:ext cx="3031233" cy="203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8733" y="2204067"/>
            <a:ext cx="3031233" cy="1936028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p46"/>
          <p:cNvSpPr/>
          <p:nvPr/>
        </p:nvSpPr>
        <p:spPr>
          <a:xfrm>
            <a:off x="6361900" y="1127051"/>
            <a:ext cx="694400" cy="4653600"/>
          </a:xfrm>
          <a:prstGeom prst="leftBrace">
            <a:avLst>
              <a:gd name="adj1" fmla="val 50000"/>
              <a:gd name="adj2" fmla="val 50204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4" name="Google Shape;1064;p46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Principi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5" name="Google Shape;1065;p46"/>
          <p:cNvSpPr/>
          <p:nvPr/>
        </p:nvSpPr>
        <p:spPr>
          <a:xfrm>
            <a:off x="6096000" y="-16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46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PIANO TRIENNALE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1" name="Google Shape;1071;p47"/>
          <p:cNvGrpSpPr/>
          <p:nvPr/>
        </p:nvGrpSpPr>
        <p:grpSpPr>
          <a:xfrm>
            <a:off x="8209981" y="4116777"/>
            <a:ext cx="2188737" cy="2566564"/>
            <a:chOff x="1146165" y="816905"/>
            <a:chExt cx="3042730" cy="4298623"/>
          </a:xfrm>
        </p:grpSpPr>
        <p:pic>
          <p:nvPicPr>
            <p:cNvPr id="1072" name="Google Shape;1072;p47" descr="Immagine che contiene screenshot&#10;&#10;Descrizione generat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46165" y="816905"/>
              <a:ext cx="3042730" cy="4298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73" name="Google Shape;1073;p47"/>
            <p:cNvSpPr/>
            <p:nvPr/>
          </p:nvSpPr>
          <p:spPr>
            <a:xfrm>
              <a:off x="1423447" y="4581427"/>
              <a:ext cx="499500" cy="198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4" name="Google Shape;1074;p47"/>
          <p:cNvSpPr txBox="1"/>
          <p:nvPr/>
        </p:nvSpPr>
        <p:spPr>
          <a:xfrm>
            <a:off x="351167" y="1787333"/>
            <a:ext cx="5614800" cy="4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109700" rIns="109700" bIns="109700" anchor="t" anchorCtr="0">
            <a:noAutofit/>
          </a:bodyPr>
          <a:lstStyle/>
          <a:p>
            <a:pPr marL="1383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Digital identity only: </a:t>
            </a:r>
            <a:r>
              <a:rPr lang="it" sz="28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Le pubbliche amministrazioni devono adottare in via esclusiva sistemi di identità digitale definiti dalla normativa assicurando almeno l’accesso tramite SPID e CIE.</a:t>
            </a:r>
            <a:endParaRPr dirty="0"/>
          </a:p>
        </p:txBody>
      </p:sp>
      <p:pic>
        <p:nvPicPr>
          <p:cNvPr id="1075" name="Google Shape;1075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8733" y="109065"/>
            <a:ext cx="3031233" cy="203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Google Shape;1076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8733" y="2204067"/>
            <a:ext cx="3031233" cy="1936028"/>
          </a:xfrm>
          <a:prstGeom prst="rect">
            <a:avLst/>
          </a:prstGeom>
          <a:noFill/>
          <a:ln>
            <a:noFill/>
          </a:ln>
        </p:spPr>
      </p:pic>
      <p:sp>
        <p:nvSpPr>
          <p:cNvPr id="1077" name="Google Shape;1077;p47"/>
          <p:cNvSpPr/>
          <p:nvPr/>
        </p:nvSpPr>
        <p:spPr>
          <a:xfrm>
            <a:off x="6361900" y="1127051"/>
            <a:ext cx="694400" cy="4653600"/>
          </a:xfrm>
          <a:prstGeom prst="leftBrace">
            <a:avLst>
              <a:gd name="adj1" fmla="val 50000"/>
              <a:gd name="adj2" fmla="val 50204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47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Principi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47"/>
          <p:cNvSpPr/>
          <p:nvPr/>
        </p:nvSpPr>
        <p:spPr>
          <a:xfrm>
            <a:off x="6096000" y="-16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0" name="Google Shape;1080;p47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PIANO TRIENNALE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1085;p48"/>
          <p:cNvGrpSpPr/>
          <p:nvPr/>
        </p:nvGrpSpPr>
        <p:grpSpPr>
          <a:xfrm>
            <a:off x="8209981" y="4116777"/>
            <a:ext cx="2188737" cy="2566564"/>
            <a:chOff x="1146165" y="816905"/>
            <a:chExt cx="3042730" cy="4298623"/>
          </a:xfrm>
        </p:grpSpPr>
        <p:pic>
          <p:nvPicPr>
            <p:cNvPr id="1086" name="Google Shape;1086;p48" descr="Immagine che contiene screenshot&#10;&#10;Descrizione generat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46165" y="816905"/>
              <a:ext cx="3042730" cy="4298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7" name="Google Shape;1087;p48"/>
            <p:cNvSpPr/>
            <p:nvPr/>
          </p:nvSpPr>
          <p:spPr>
            <a:xfrm>
              <a:off x="1423447" y="4581427"/>
              <a:ext cx="499500" cy="198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8" name="Google Shape;1088;p48"/>
          <p:cNvSpPr txBox="1"/>
          <p:nvPr/>
        </p:nvSpPr>
        <p:spPr>
          <a:xfrm>
            <a:off x="351167" y="1787333"/>
            <a:ext cx="5614800" cy="4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109700" rIns="109700" bIns="109700" anchor="t" anchorCtr="0">
            <a:noAutofit/>
          </a:bodyPr>
          <a:lstStyle/>
          <a:p>
            <a:pPr marL="1383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Cloud first: </a:t>
            </a:r>
            <a:r>
              <a:rPr lang="it" sz="28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Le pubbliche amministrazioni, in fase di definizione di un nuovo progetto e di sviluppo di nuovi servizi, adottano primariamente il paradigma cloud, tenendo conto della necessità di prevenire il rischio di lock-in.</a:t>
            </a:r>
            <a:endParaRPr/>
          </a:p>
          <a:p>
            <a:pPr marL="479988" marR="0" lvl="0" indent="-265391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200"/>
              <a:buFont typeface="Calibri"/>
              <a:buNone/>
            </a:pPr>
            <a:endParaRPr sz="28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9" name="Google Shape;1089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8733" y="109065"/>
            <a:ext cx="3031233" cy="203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Google Shape;1090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8733" y="2204067"/>
            <a:ext cx="3031233" cy="1936028"/>
          </a:xfrm>
          <a:prstGeom prst="rect">
            <a:avLst/>
          </a:prstGeom>
          <a:noFill/>
          <a:ln>
            <a:noFill/>
          </a:ln>
        </p:spPr>
      </p:pic>
      <p:sp>
        <p:nvSpPr>
          <p:cNvPr id="1091" name="Google Shape;1091;p48"/>
          <p:cNvSpPr/>
          <p:nvPr/>
        </p:nvSpPr>
        <p:spPr>
          <a:xfrm>
            <a:off x="6361900" y="1127051"/>
            <a:ext cx="694400" cy="4653600"/>
          </a:xfrm>
          <a:prstGeom prst="leftBrace">
            <a:avLst>
              <a:gd name="adj1" fmla="val 50000"/>
              <a:gd name="adj2" fmla="val 50204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48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Principi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p48"/>
          <p:cNvSpPr/>
          <p:nvPr/>
        </p:nvSpPr>
        <p:spPr>
          <a:xfrm>
            <a:off x="6096000" y="-16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48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PIANO TRIENNALE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9" name="Google Shape;1099;p49"/>
          <p:cNvGrpSpPr/>
          <p:nvPr/>
        </p:nvGrpSpPr>
        <p:grpSpPr>
          <a:xfrm>
            <a:off x="8209981" y="4116777"/>
            <a:ext cx="2188737" cy="2566564"/>
            <a:chOff x="1146165" y="816905"/>
            <a:chExt cx="3042730" cy="4298623"/>
          </a:xfrm>
        </p:grpSpPr>
        <p:pic>
          <p:nvPicPr>
            <p:cNvPr id="1100" name="Google Shape;1100;p49" descr="Immagine che contiene screenshot&#10;&#10;Descrizione generat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46165" y="816905"/>
              <a:ext cx="3042730" cy="4298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01" name="Google Shape;1101;p49"/>
            <p:cNvSpPr/>
            <p:nvPr/>
          </p:nvSpPr>
          <p:spPr>
            <a:xfrm>
              <a:off x="1423447" y="4581427"/>
              <a:ext cx="499500" cy="198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02" name="Google Shape;1102;p49"/>
          <p:cNvSpPr txBox="1"/>
          <p:nvPr/>
        </p:nvSpPr>
        <p:spPr>
          <a:xfrm>
            <a:off x="351167" y="1787333"/>
            <a:ext cx="5614800" cy="4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109700" rIns="109700" bIns="109700" anchor="t" anchorCtr="0">
            <a:noAutofit/>
          </a:bodyPr>
          <a:lstStyle/>
          <a:p>
            <a:pPr marL="1383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Servizi inclusivi e accessibili: </a:t>
            </a:r>
            <a:r>
              <a:rPr lang="it" sz="28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Le pubbliche amministrazioni devono progettare servizi pubblici digitali che siano inclusivi e che vengano incontro alle diverse esigenze delle persone e dei singoli territori.</a:t>
            </a:r>
            <a:endParaRPr/>
          </a:p>
          <a:p>
            <a:pPr marL="479988" marR="0" lvl="0" indent="-265391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200"/>
              <a:buFont typeface="Calibri"/>
              <a:buNone/>
            </a:pPr>
            <a:endParaRPr sz="28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3" name="Google Shape;1103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8733" y="109065"/>
            <a:ext cx="3031233" cy="203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8733" y="2204067"/>
            <a:ext cx="3031233" cy="1936028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49"/>
          <p:cNvSpPr/>
          <p:nvPr/>
        </p:nvSpPr>
        <p:spPr>
          <a:xfrm>
            <a:off x="6361900" y="1127051"/>
            <a:ext cx="694400" cy="4653600"/>
          </a:xfrm>
          <a:prstGeom prst="leftBrace">
            <a:avLst>
              <a:gd name="adj1" fmla="val 50000"/>
              <a:gd name="adj2" fmla="val 50204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49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Principi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7" name="Google Shape;1107;p49"/>
          <p:cNvSpPr/>
          <p:nvPr/>
        </p:nvSpPr>
        <p:spPr>
          <a:xfrm>
            <a:off x="6096000" y="-16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49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PIANO TRIENNALE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50"/>
          <p:cNvGrpSpPr/>
          <p:nvPr/>
        </p:nvGrpSpPr>
        <p:grpSpPr>
          <a:xfrm>
            <a:off x="8209981" y="4116777"/>
            <a:ext cx="2188737" cy="2566564"/>
            <a:chOff x="1146165" y="816905"/>
            <a:chExt cx="3042730" cy="4298623"/>
          </a:xfrm>
        </p:grpSpPr>
        <p:pic>
          <p:nvPicPr>
            <p:cNvPr id="1114" name="Google Shape;1114;p50" descr="Immagine che contiene screenshot&#10;&#10;Descrizione generat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46165" y="816905"/>
              <a:ext cx="3042730" cy="4298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5" name="Google Shape;1115;p50"/>
            <p:cNvSpPr/>
            <p:nvPr/>
          </p:nvSpPr>
          <p:spPr>
            <a:xfrm>
              <a:off x="1423447" y="4581427"/>
              <a:ext cx="499500" cy="198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6" name="Google Shape;1116;p50"/>
          <p:cNvSpPr txBox="1"/>
          <p:nvPr/>
        </p:nvSpPr>
        <p:spPr>
          <a:xfrm>
            <a:off x="351167" y="1787333"/>
            <a:ext cx="5614800" cy="4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109700" rIns="109700" bIns="109700" anchor="t" anchorCtr="0">
            <a:noAutofit/>
          </a:bodyPr>
          <a:lstStyle/>
          <a:p>
            <a:pPr marL="1383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Dati pubblici un bene comune: </a:t>
            </a:r>
            <a:r>
              <a:rPr lang="it" sz="28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Il patrimonio informativo della pubblica amministrazione è un bene fondamentale per lo sviluppo del Paese e deve essere valorizzato e reso disponibile ai cittadini e alle imprese, in forma aperta e interoperabile.</a:t>
            </a:r>
            <a:endParaRPr/>
          </a:p>
          <a:p>
            <a:pPr marL="479988" marR="0" lvl="0" indent="-265391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200"/>
              <a:buFont typeface="Calibri"/>
              <a:buNone/>
            </a:pPr>
            <a:endParaRPr sz="28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7" name="Google Shape;1117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8733" y="109065"/>
            <a:ext cx="3031233" cy="203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8733" y="2204067"/>
            <a:ext cx="3031233" cy="1936028"/>
          </a:xfrm>
          <a:prstGeom prst="rect">
            <a:avLst/>
          </a:prstGeom>
          <a:noFill/>
          <a:ln>
            <a:noFill/>
          </a:ln>
        </p:spPr>
      </p:pic>
      <p:sp>
        <p:nvSpPr>
          <p:cNvPr id="1119" name="Google Shape;1119;p50"/>
          <p:cNvSpPr/>
          <p:nvPr/>
        </p:nvSpPr>
        <p:spPr>
          <a:xfrm>
            <a:off x="6361900" y="1127051"/>
            <a:ext cx="694400" cy="4653600"/>
          </a:xfrm>
          <a:prstGeom prst="leftBrace">
            <a:avLst>
              <a:gd name="adj1" fmla="val 50000"/>
              <a:gd name="adj2" fmla="val 50204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1120;p50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Principi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1" name="Google Shape;1121;p50"/>
          <p:cNvSpPr/>
          <p:nvPr/>
        </p:nvSpPr>
        <p:spPr>
          <a:xfrm>
            <a:off x="6096000" y="-16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p50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PIANO TRIENNALE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51"/>
          <p:cNvGrpSpPr/>
          <p:nvPr/>
        </p:nvGrpSpPr>
        <p:grpSpPr>
          <a:xfrm>
            <a:off x="8209981" y="4116777"/>
            <a:ext cx="2188737" cy="2566564"/>
            <a:chOff x="1146165" y="816905"/>
            <a:chExt cx="3042730" cy="4298623"/>
          </a:xfrm>
        </p:grpSpPr>
        <p:pic>
          <p:nvPicPr>
            <p:cNvPr id="1128" name="Google Shape;1128;p51" descr="Immagine che contiene screenshot&#10;&#10;Descrizione generat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46165" y="816905"/>
              <a:ext cx="3042730" cy="4298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9" name="Google Shape;1129;p51"/>
            <p:cNvSpPr/>
            <p:nvPr/>
          </p:nvSpPr>
          <p:spPr>
            <a:xfrm>
              <a:off x="1423447" y="4581427"/>
              <a:ext cx="499500" cy="198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0" name="Google Shape;1130;p51"/>
          <p:cNvSpPr txBox="1"/>
          <p:nvPr/>
        </p:nvSpPr>
        <p:spPr>
          <a:xfrm>
            <a:off x="351167" y="1787333"/>
            <a:ext cx="5614800" cy="4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109700" rIns="109700" bIns="109700" anchor="t" anchorCtr="0">
            <a:noAutofit/>
          </a:bodyPr>
          <a:lstStyle/>
          <a:p>
            <a:pPr marL="1383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Interoperabile by design: </a:t>
            </a:r>
            <a:r>
              <a:rPr lang="it" sz="28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 servizi pubblici devono essere progettati in modo da funzionare in modalità integrata e senza interruzioni in tutto il mercato unico esponendo le opportune API.</a:t>
            </a:r>
            <a:endParaRPr/>
          </a:p>
          <a:p>
            <a:pPr marL="479988" marR="0" lvl="0" indent="-265391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200"/>
              <a:buFont typeface="Calibri"/>
              <a:buNone/>
            </a:pPr>
            <a:endParaRPr sz="28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1" name="Google Shape;1131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8733" y="109065"/>
            <a:ext cx="3031233" cy="203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8733" y="2204067"/>
            <a:ext cx="3031233" cy="1936028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51"/>
          <p:cNvSpPr/>
          <p:nvPr/>
        </p:nvSpPr>
        <p:spPr>
          <a:xfrm>
            <a:off x="6361900" y="1127051"/>
            <a:ext cx="694400" cy="4653600"/>
          </a:xfrm>
          <a:prstGeom prst="leftBrace">
            <a:avLst>
              <a:gd name="adj1" fmla="val 50000"/>
              <a:gd name="adj2" fmla="val 50204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51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Principi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51"/>
          <p:cNvSpPr/>
          <p:nvPr/>
        </p:nvSpPr>
        <p:spPr>
          <a:xfrm>
            <a:off x="6096000" y="-16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51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PIANO TRIENNALE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1" name="Google Shape;1141;p52"/>
          <p:cNvGrpSpPr/>
          <p:nvPr/>
        </p:nvGrpSpPr>
        <p:grpSpPr>
          <a:xfrm>
            <a:off x="8209981" y="4116777"/>
            <a:ext cx="2188737" cy="2566564"/>
            <a:chOff x="1146165" y="816905"/>
            <a:chExt cx="3042730" cy="4298623"/>
          </a:xfrm>
        </p:grpSpPr>
        <p:pic>
          <p:nvPicPr>
            <p:cNvPr id="1142" name="Google Shape;1142;p52" descr="Immagine che contiene screenshot&#10;&#10;Descrizione generat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46165" y="816905"/>
              <a:ext cx="3042730" cy="4298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3" name="Google Shape;1143;p52"/>
            <p:cNvSpPr/>
            <p:nvPr/>
          </p:nvSpPr>
          <p:spPr>
            <a:xfrm>
              <a:off x="1423447" y="4581427"/>
              <a:ext cx="499500" cy="198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44" name="Google Shape;1144;p52"/>
          <p:cNvSpPr txBox="1"/>
          <p:nvPr/>
        </p:nvSpPr>
        <p:spPr>
          <a:xfrm>
            <a:off x="351167" y="1787333"/>
            <a:ext cx="5614800" cy="4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109700" rIns="109700" bIns="109700" anchor="t" anchorCtr="0">
            <a:noAutofit/>
          </a:bodyPr>
          <a:lstStyle/>
          <a:p>
            <a:pPr marL="1383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Sicurezza e privacy by design: </a:t>
            </a:r>
            <a:r>
              <a:rPr lang="it" sz="28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 servizi digitali devono essere progettati ed erogati in modo sicuro e garantire la protezione dei dati personali.</a:t>
            </a:r>
            <a:endParaRPr/>
          </a:p>
        </p:txBody>
      </p:sp>
      <p:pic>
        <p:nvPicPr>
          <p:cNvPr id="1145" name="Google Shape;1145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8733" y="109065"/>
            <a:ext cx="3031233" cy="203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8733" y="2204067"/>
            <a:ext cx="3031233" cy="1936028"/>
          </a:xfrm>
          <a:prstGeom prst="rect">
            <a:avLst/>
          </a:prstGeom>
          <a:noFill/>
          <a:ln>
            <a:noFill/>
          </a:ln>
        </p:spPr>
      </p:pic>
      <p:sp>
        <p:nvSpPr>
          <p:cNvPr id="1147" name="Google Shape;1147;p52"/>
          <p:cNvSpPr/>
          <p:nvPr/>
        </p:nvSpPr>
        <p:spPr>
          <a:xfrm>
            <a:off x="6361900" y="1127051"/>
            <a:ext cx="694400" cy="4653600"/>
          </a:xfrm>
          <a:prstGeom prst="leftBrace">
            <a:avLst>
              <a:gd name="adj1" fmla="val 50000"/>
              <a:gd name="adj2" fmla="val 50204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8" name="Google Shape;1148;p52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Principi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9" name="Google Shape;1149;p52"/>
          <p:cNvSpPr/>
          <p:nvPr/>
        </p:nvSpPr>
        <p:spPr>
          <a:xfrm>
            <a:off x="6096000" y="-16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Google Shape;1150;p52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PIANO TRIENNALE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5" name="Google Shape;1155;p53"/>
          <p:cNvGrpSpPr/>
          <p:nvPr/>
        </p:nvGrpSpPr>
        <p:grpSpPr>
          <a:xfrm>
            <a:off x="8209981" y="4116777"/>
            <a:ext cx="2188737" cy="2566564"/>
            <a:chOff x="1146165" y="816905"/>
            <a:chExt cx="3042730" cy="4298623"/>
          </a:xfrm>
        </p:grpSpPr>
        <p:pic>
          <p:nvPicPr>
            <p:cNvPr id="1156" name="Google Shape;1156;p53" descr="Immagine che contiene screenshot&#10;&#10;Descrizione generat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46165" y="816905"/>
              <a:ext cx="3042730" cy="4298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7" name="Google Shape;1157;p53"/>
            <p:cNvSpPr/>
            <p:nvPr/>
          </p:nvSpPr>
          <p:spPr>
            <a:xfrm>
              <a:off x="1423447" y="4581427"/>
              <a:ext cx="499500" cy="198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8" name="Google Shape;1158;p53"/>
          <p:cNvSpPr txBox="1"/>
          <p:nvPr/>
        </p:nvSpPr>
        <p:spPr>
          <a:xfrm>
            <a:off x="351167" y="1787333"/>
            <a:ext cx="5614800" cy="4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109700" rIns="109700" bIns="109700" anchor="t" anchorCtr="0">
            <a:noAutofit/>
          </a:bodyPr>
          <a:lstStyle/>
          <a:p>
            <a:pPr marL="1383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User-centric, data driven e agile: </a:t>
            </a:r>
            <a:r>
              <a:rPr lang="it" sz="28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Le amministrazioni sviluppano i servizi digitali, prevedendo modalità agili di miglioramento continuo, partendo dall’esperienza dell’utente e basandosi sulla continua misurazione di prestazioni e utilizzo.</a:t>
            </a:r>
            <a:endParaRPr/>
          </a:p>
        </p:txBody>
      </p:sp>
      <p:pic>
        <p:nvPicPr>
          <p:cNvPr id="1159" name="Google Shape;1159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8733" y="109065"/>
            <a:ext cx="3031233" cy="203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5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8733" y="2204067"/>
            <a:ext cx="3031233" cy="1936028"/>
          </a:xfrm>
          <a:prstGeom prst="rect">
            <a:avLst/>
          </a:prstGeom>
          <a:noFill/>
          <a:ln>
            <a:noFill/>
          </a:ln>
        </p:spPr>
      </p:pic>
      <p:sp>
        <p:nvSpPr>
          <p:cNvPr id="1161" name="Google Shape;1161;p53"/>
          <p:cNvSpPr/>
          <p:nvPr/>
        </p:nvSpPr>
        <p:spPr>
          <a:xfrm>
            <a:off x="6361900" y="1127051"/>
            <a:ext cx="694400" cy="4653600"/>
          </a:xfrm>
          <a:prstGeom prst="leftBrace">
            <a:avLst>
              <a:gd name="adj1" fmla="val 50000"/>
              <a:gd name="adj2" fmla="val 50204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53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Principi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3" name="Google Shape;1163;p53"/>
          <p:cNvSpPr/>
          <p:nvPr/>
        </p:nvSpPr>
        <p:spPr>
          <a:xfrm>
            <a:off x="6096000" y="-16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4" name="Google Shape;1164;p53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PIANO TRIENNALE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9" name="Google Shape;1169;p54"/>
          <p:cNvGrpSpPr/>
          <p:nvPr/>
        </p:nvGrpSpPr>
        <p:grpSpPr>
          <a:xfrm>
            <a:off x="8209981" y="4116777"/>
            <a:ext cx="2188737" cy="2566564"/>
            <a:chOff x="1146165" y="816905"/>
            <a:chExt cx="3042730" cy="4298623"/>
          </a:xfrm>
        </p:grpSpPr>
        <p:pic>
          <p:nvPicPr>
            <p:cNvPr id="1170" name="Google Shape;1170;p54" descr="Immagine che contiene screenshot&#10;&#10;Descrizione generat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46165" y="816905"/>
              <a:ext cx="3042730" cy="4298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1" name="Google Shape;1171;p54"/>
            <p:cNvSpPr/>
            <p:nvPr/>
          </p:nvSpPr>
          <p:spPr>
            <a:xfrm>
              <a:off x="1423447" y="4581427"/>
              <a:ext cx="499500" cy="198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2" name="Google Shape;1172;p54"/>
          <p:cNvSpPr txBox="1"/>
          <p:nvPr/>
        </p:nvSpPr>
        <p:spPr>
          <a:xfrm>
            <a:off x="351167" y="1787333"/>
            <a:ext cx="5614800" cy="4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109700" rIns="109700" bIns="109700" anchor="t" anchorCtr="0">
            <a:noAutofit/>
          </a:bodyPr>
          <a:lstStyle/>
          <a:p>
            <a:pPr marL="1383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Once only: </a:t>
            </a:r>
            <a:r>
              <a:rPr lang="it" sz="28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Le pubbliche amministrazioni devono evitare di chiedere ai cittadini e alle imprese informazioni già fornite.</a:t>
            </a:r>
            <a:endParaRPr/>
          </a:p>
        </p:txBody>
      </p:sp>
      <p:pic>
        <p:nvPicPr>
          <p:cNvPr id="1173" name="Google Shape;1173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8733" y="109065"/>
            <a:ext cx="3031233" cy="203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Google Shape;1174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8733" y="2204067"/>
            <a:ext cx="3031233" cy="1936028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54"/>
          <p:cNvSpPr/>
          <p:nvPr/>
        </p:nvSpPr>
        <p:spPr>
          <a:xfrm>
            <a:off x="6361900" y="1127051"/>
            <a:ext cx="694400" cy="4653600"/>
          </a:xfrm>
          <a:prstGeom prst="leftBrace">
            <a:avLst>
              <a:gd name="adj1" fmla="val 50000"/>
              <a:gd name="adj2" fmla="val 50204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54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Principi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7" name="Google Shape;1177;p54"/>
          <p:cNvSpPr/>
          <p:nvPr/>
        </p:nvSpPr>
        <p:spPr>
          <a:xfrm>
            <a:off x="6096000" y="-16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54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PIANO TRIENNALE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3" name="Google Shape;1183;p55"/>
          <p:cNvGrpSpPr/>
          <p:nvPr/>
        </p:nvGrpSpPr>
        <p:grpSpPr>
          <a:xfrm>
            <a:off x="8209981" y="4116777"/>
            <a:ext cx="2188737" cy="2566564"/>
            <a:chOff x="1146165" y="816905"/>
            <a:chExt cx="3042730" cy="4298623"/>
          </a:xfrm>
        </p:grpSpPr>
        <p:pic>
          <p:nvPicPr>
            <p:cNvPr id="1184" name="Google Shape;1184;p55" descr="Immagine che contiene screenshot&#10;&#10;Descrizione generat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46165" y="816905"/>
              <a:ext cx="3042730" cy="4298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5" name="Google Shape;1185;p55"/>
            <p:cNvSpPr/>
            <p:nvPr/>
          </p:nvSpPr>
          <p:spPr>
            <a:xfrm>
              <a:off x="1423447" y="4581427"/>
              <a:ext cx="499500" cy="198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86" name="Google Shape;1186;p55"/>
          <p:cNvSpPr txBox="1"/>
          <p:nvPr/>
        </p:nvSpPr>
        <p:spPr>
          <a:xfrm>
            <a:off x="351167" y="1787333"/>
            <a:ext cx="5614800" cy="4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109700" rIns="109700" bIns="109700" anchor="t" anchorCtr="0">
            <a:noAutofit/>
          </a:bodyPr>
          <a:lstStyle/>
          <a:p>
            <a:pPr marL="1383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Transfrontaliero by design: </a:t>
            </a:r>
            <a:r>
              <a:rPr lang="it" sz="28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Le pubbliche amministrazioni devono rendere disponibili a livello transfrontaliero i servizi pubblici digitali rilevanti.</a:t>
            </a:r>
            <a:endParaRPr/>
          </a:p>
        </p:txBody>
      </p:sp>
      <p:pic>
        <p:nvPicPr>
          <p:cNvPr id="1187" name="Google Shape;118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8733" y="109065"/>
            <a:ext cx="3031233" cy="203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Google Shape;1188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8733" y="2204067"/>
            <a:ext cx="3031233" cy="1936028"/>
          </a:xfrm>
          <a:prstGeom prst="rect">
            <a:avLst/>
          </a:prstGeom>
          <a:noFill/>
          <a:ln>
            <a:noFill/>
          </a:ln>
        </p:spPr>
      </p:pic>
      <p:sp>
        <p:nvSpPr>
          <p:cNvPr id="1189" name="Google Shape;1189;p55"/>
          <p:cNvSpPr/>
          <p:nvPr/>
        </p:nvSpPr>
        <p:spPr>
          <a:xfrm>
            <a:off x="6361900" y="1127051"/>
            <a:ext cx="694400" cy="4653600"/>
          </a:xfrm>
          <a:prstGeom prst="leftBrace">
            <a:avLst>
              <a:gd name="adj1" fmla="val 50000"/>
              <a:gd name="adj2" fmla="val 50204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0" name="Google Shape;1190;p55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Principi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1" name="Google Shape;1191;p55"/>
          <p:cNvSpPr/>
          <p:nvPr/>
        </p:nvSpPr>
        <p:spPr>
          <a:xfrm>
            <a:off x="6096000" y="-16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55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PIANO TRIENNALE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" name="Google Shape;583;p6" descr="Immagine che contiene test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4000" y="2127684"/>
            <a:ext cx="4800000" cy="270000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84" name="Google Shape;584;p6"/>
          <p:cNvSpPr txBox="1"/>
          <p:nvPr/>
        </p:nvSpPr>
        <p:spPr>
          <a:xfrm>
            <a:off x="328857" y="1"/>
            <a:ext cx="5537868" cy="6857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4393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Ma </a:t>
            </a:r>
            <a:r>
              <a:rPr lang="it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TUTTE</a:t>
            </a:r>
            <a:r>
              <a:rPr lang="it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32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le Amministrazioni, considerate singolarmente, hanno comunque cercato di trasformarsi digitalmente:</a:t>
            </a:r>
            <a:endParaRPr/>
          </a:p>
          <a:p>
            <a:pPr marL="601118" marR="0" lvl="0" indent="-457189" algn="just" rtl="0">
              <a:spcBef>
                <a:spcPts val="0"/>
              </a:spcBef>
              <a:spcAft>
                <a:spcPts val="0"/>
              </a:spcAft>
              <a:buClr>
                <a:srgbClr val="00B2C2"/>
              </a:buClr>
              <a:buSzPts val="1500"/>
              <a:buFont typeface="Arial"/>
              <a:buChar char="•"/>
            </a:pPr>
            <a:r>
              <a:rPr lang="it" sz="32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PAC e PAL;</a:t>
            </a:r>
            <a:endParaRPr/>
          </a:p>
          <a:p>
            <a:pPr marL="601118" marR="0" lvl="0" indent="-457189" algn="just" rtl="0">
              <a:spcBef>
                <a:spcPts val="0"/>
              </a:spcBef>
              <a:spcAft>
                <a:spcPts val="0"/>
              </a:spcAft>
              <a:buClr>
                <a:srgbClr val="00B2C2"/>
              </a:buClr>
              <a:buSzPts val="1500"/>
              <a:buFont typeface="Arial"/>
              <a:buChar char="•"/>
            </a:pPr>
            <a:r>
              <a:rPr lang="it" sz="32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Regioni, Province e Comuni;</a:t>
            </a:r>
            <a:endParaRPr/>
          </a:p>
          <a:p>
            <a:pPr marL="601118" marR="0" lvl="0" indent="-457189" algn="just" rtl="0">
              <a:spcBef>
                <a:spcPts val="0"/>
              </a:spcBef>
              <a:spcAft>
                <a:spcPts val="0"/>
              </a:spcAft>
              <a:buClr>
                <a:srgbClr val="00B2C2"/>
              </a:buClr>
              <a:buSzPts val="1500"/>
              <a:buFont typeface="Arial"/>
              <a:buChar char="•"/>
            </a:pPr>
            <a:r>
              <a:rPr lang="it" sz="32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In-house;</a:t>
            </a:r>
            <a:endParaRPr/>
          </a:p>
          <a:p>
            <a:pPr marL="601118" marR="0" lvl="0" indent="-457189" algn="just" rtl="0">
              <a:spcBef>
                <a:spcPts val="0"/>
              </a:spcBef>
              <a:spcAft>
                <a:spcPts val="0"/>
              </a:spcAft>
              <a:buClr>
                <a:srgbClr val="00B2C2"/>
              </a:buClr>
              <a:buSzPts val="1500"/>
              <a:buFont typeface="Arial"/>
              <a:buChar char="•"/>
            </a:pPr>
            <a:r>
              <a:rPr lang="it" sz="32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Software house.</a:t>
            </a:r>
            <a:endParaRPr/>
          </a:p>
          <a:p>
            <a:pPr marL="601118" marR="0" lvl="0" indent="-361939" algn="just" rtl="0">
              <a:spcBef>
                <a:spcPts val="0"/>
              </a:spcBef>
              <a:spcAft>
                <a:spcPts val="0"/>
              </a:spcAft>
              <a:buClr>
                <a:srgbClr val="00B2C2"/>
              </a:buClr>
              <a:buSzPts val="1500"/>
              <a:buFont typeface="Arial"/>
              <a:buNone/>
            </a:pPr>
            <a:endParaRPr sz="3200" b="0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4393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In tanti hanno cercato di dare il loro contributo, con buona volontà e, quasi sempre, in buona fede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7" name="Google Shape;1197;p56"/>
          <p:cNvGrpSpPr/>
          <p:nvPr/>
        </p:nvGrpSpPr>
        <p:grpSpPr>
          <a:xfrm>
            <a:off x="8209981" y="4116777"/>
            <a:ext cx="2188737" cy="2566564"/>
            <a:chOff x="1146165" y="816905"/>
            <a:chExt cx="3042730" cy="4298623"/>
          </a:xfrm>
        </p:grpSpPr>
        <p:pic>
          <p:nvPicPr>
            <p:cNvPr id="1198" name="Google Shape;1198;p56" descr="Immagine che contiene screenshot&#10;&#10;Descrizione generat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46165" y="816905"/>
              <a:ext cx="3042730" cy="42986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9" name="Google Shape;1199;p56"/>
            <p:cNvSpPr/>
            <p:nvPr/>
          </p:nvSpPr>
          <p:spPr>
            <a:xfrm>
              <a:off x="1423447" y="4581427"/>
              <a:ext cx="499500" cy="1980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00" name="Google Shape;1200;p56"/>
          <p:cNvSpPr txBox="1"/>
          <p:nvPr/>
        </p:nvSpPr>
        <p:spPr>
          <a:xfrm>
            <a:off x="351167" y="1787333"/>
            <a:ext cx="5614800" cy="42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00" tIns="109700" rIns="109700" bIns="109700" anchor="t" anchorCtr="0">
            <a:noAutofit/>
          </a:bodyPr>
          <a:lstStyle/>
          <a:p>
            <a:pPr marL="138397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Codice aperto: </a:t>
            </a:r>
            <a:r>
              <a:rPr lang="it" sz="28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Le pubbliche amministrazioni devono prediligere l’utilizzo di software con codice aperto e, nel caso di software sviluppato per loro conto, deve essere reso disponibile il codice sorgente.</a:t>
            </a:r>
            <a:endParaRPr/>
          </a:p>
        </p:txBody>
      </p:sp>
      <p:pic>
        <p:nvPicPr>
          <p:cNvPr id="1201" name="Google Shape;1201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88733" y="109065"/>
            <a:ext cx="3031233" cy="203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8733" y="2204067"/>
            <a:ext cx="3031233" cy="1936028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56"/>
          <p:cNvSpPr/>
          <p:nvPr/>
        </p:nvSpPr>
        <p:spPr>
          <a:xfrm>
            <a:off x="6361900" y="1127051"/>
            <a:ext cx="694400" cy="4653600"/>
          </a:xfrm>
          <a:prstGeom prst="leftBrace">
            <a:avLst>
              <a:gd name="adj1" fmla="val 50000"/>
              <a:gd name="adj2" fmla="val 50204"/>
            </a:avLst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56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Principi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5" name="Google Shape;1205;p56"/>
          <p:cNvSpPr/>
          <p:nvPr/>
        </p:nvSpPr>
        <p:spPr>
          <a:xfrm>
            <a:off x="6096000" y="-16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56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PIANO TRIENNALE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57"/>
          <p:cNvSpPr txBox="1"/>
          <p:nvPr/>
        </p:nvSpPr>
        <p:spPr>
          <a:xfrm>
            <a:off x="6396017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2" name="Google Shape;1212;p57"/>
          <p:cNvSpPr txBox="1"/>
          <p:nvPr/>
        </p:nvSpPr>
        <p:spPr>
          <a:xfrm>
            <a:off x="515433" y="145940"/>
            <a:ext cx="9214000" cy="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Gli obiettivi nel Piano Triennale 2020 – 2022 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3" name="Google Shape;1213;p57" descr="Immagine che contiene orologio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7686" y="1135741"/>
            <a:ext cx="383596" cy="383596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57"/>
          <p:cNvSpPr/>
          <p:nvPr/>
        </p:nvSpPr>
        <p:spPr>
          <a:xfrm>
            <a:off x="3456615" y="1098027"/>
            <a:ext cx="1348000" cy="432000"/>
          </a:xfrm>
          <a:prstGeom prst="rect">
            <a:avLst/>
          </a:prstGeom>
          <a:solidFill>
            <a:srgbClr val="257DD4"/>
          </a:solidFill>
          <a:ln w="12700" cap="flat" cmpd="sng">
            <a:solidFill>
              <a:srgbClr val="257D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5" name="Google Shape;1215;p57"/>
          <p:cNvSpPr/>
          <p:nvPr/>
        </p:nvSpPr>
        <p:spPr>
          <a:xfrm>
            <a:off x="5388989" y="1120549"/>
            <a:ext cx="62672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Migliorare la capacità di generare ed erogare servizi digitali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Migliorare l’esperienza d’uso e l’accessibilità dei servizi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6" name="Google Shape;1216;p57"/>
          <p:cNvSpPr/>
          <p:nvPr/>
        </p:nvSpPr>
        <p:spPr>
          <a:xfrm>
            <a:off x="3456615" y="1806611"/>
            <a:ext cx="1348000" cy="432000"/>
          </a:xfrm>
          <a:prstGeom prst="rect">
            <a:avLst/>
          </a:prstGeom>
          <a:solidFill>
            <a:srgbClr val="7DADDE"/>
          </a:solidFill>
          <a:ln w="12700" cap="flat" cmpd="sng">
            <a:solidFill>
              <a:srgbClr val="7DADD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7" name="Google Shape;1217;p57" descr="Immagine che contiene orologio&#10;&#10;Descrizione generat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70830" y="1815141"/>
            <a:ext cx="383596" cy="383596"/>
          </a:xfrm>
          <a:prstGeom prst="rect">
            <a:avLst/>
          </a:prstGeom>
          <a:noFill/>
          <a:ln>
            <a:noFill/>
          </a:ln>
        </p:spPr>
      </p:pic>
      <p:sp>
        <p:nvSpPr>
          <p:cNvPr id="1218" name="Google Shape;1218;p57"/>
          <p:cNvSpPr/>
          <p:nvPr/>
        </p:nvSpPr>
        <p:spPr>
          <a:xfrm>
            <a:off x="5388989" y="1651007"/>
            <a:ext cx="6510800" cy="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Favorire la condivisione e il riutilizzo dei dati tra le PA e il riutilizzo da parte di cittadini e imprese 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Aumentare la qualità dei dati e dei metadati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Aumentare la consapevolezza sulle politiche di valorizzazione del patrimonio informativo pubblico e su una moderna economia dei dati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p57"/>
          <p:cNvSpPr/>
          <p:nvPr/>
        </p:nvSpPr>
        <p:spPr>
          <a:xfrm>
            <a:off x="5388989" y="2470105"/>
            <a:ext cx="6611600" cy="1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Favorire l’evoluzione delle piattaforme esistenti per migliorare i servizi offerti a cittadini ed imprese semplificando l’azione amministrativa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Aumentare il grado di adozione ed utilizzo delle piattaforme abilitanti esistenti da parte delle pubbliche amministrazioni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Incrementare e razionalizzare il numero di piattaforme per le amministrazioni al fine di semplificare i servizi ai cittadini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0" name="Google Shape;1220;p57"/>
          <p:cNvSpPr/>
          <p:nvPr/>
        </p:nvSpPr>
        <p:spPr>
          <a:xfrm>
            <a:off x="3461843" y="2693233"/>
            <a:ext cx="1348000" cy="432000"/>
          </a:xfrm>
          <a:prstGeom prst="rect">
            <a:avLst/>
          </a:prstGeom>
          <a:solidFill>
            <a:srgbClr val="D9B172"/>
          </a:solidFill>
          <a:ln w="12700" cap="flat" cmpd="sng">
            <a:solidFill>
              <a:srgbClr val="FEC26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21" name="Google Shape;1221;p57" descr="Immagine che contiene orologio&#10;&#10;Descrizione generat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7795" y="2721010"/>
            <a:ext cx="383596" cy="383596"/>
          </a:xfrm>
          <a:prstGeom prst="rect">
            <a:avLst/>
          </a:prstGeom>
          <a:noFill/>
          <a:ln>
            <a:noFill/>
          </a:ln>
        </p:spPr>
      </p:pic>
      <p:sp>
        <p:nvSpPr>
          <p:cNvPr id="1222" name="Google Shape;1222;p57"/>
          <p:cNvSpPr/>
          <p:nvPr/>
        </p:nvSpPr>
        <p:spPr>
          <a:xfrm>
            <a:off x="5388989" y="3594879"/>
            <a:ext cx="6611600" cy="11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Migliorare la qualità e la sicurezza dei servizi digitali erogati dalle amministrazioni locali favorendone l’aggregazione e la migrazione sul territorio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Migliorare la qualità e la sicurezza dei servizi digitali erogati dalle amministrazioni centrali favorendone l’aggregazione e la migrazione su infrastrutture sicure ed affidabili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Migliorare la fruizione dei servizi digitali per cittadini ed imprese tramite il potenziamento della connettività per le PA</a:t>
            </a:r>
            <a:endParaRPr sz="1067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23" name="Google Shape;1223;p57"/>
          <p:cNvGrpSpPr/>
          <p:nvPr/>
        </p:nvGrpSpPr>
        <p:grpSpPr>
          <a:xfrm>
            <a:off x="3446482" y="3866937"/>
            <a:ext cx="1367983" cy="431833"/>
            <a:chOff x="4006391" y="1380836"/>
            <a:chExt cx="1485000" cy="392100"/>
          </a:xfrm>
        </p:grpSpPr>
        <p:sp>
          <p:nvSpPr>
            <p:cNvPr id="1224" name="Google Shape;1224;p57"/>
            <p:cNvSpPr/>
            <p:nvPr/>
          </p:nvSpPr>
          <p:spPr>
            <a:xfrm>
              <a:off x="4006391" y="1380836"/>
              <a:ext cx="1485000" cy="392100"/>
            </a:xfrm>
            <a:prstGeom prst="rect">
              <a:avLst/>
            </a:prstGeom>
            <a:solidFill>
              <a:srgbClr val="0B254A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57"/>
            <p:cNvSpPr/>
            <p:nvPr/>
          </p:nvSpPr>
          <p:spPr>
            <a:xfrm>
              <a:off x="4193902" y="1438442"/>
              <a:ext cx="1240500" cy="276900"/>
            </a:xfrm>
            <a:prstGeom prst="rect">
              <a:avLst/>
            </a:prstGeom>
            <a:solidFill>
              <a:srgbClr val="0B254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Infrastrutture</a:t>
              </a:r>
              <a:endParaRPr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26" name="Google Shape;1226;p57" descr="Immagine che contiene orologio&#10;&#10;Descrizione generat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84254" y="3872867"/>
            <a:ext cx="383596" cy="3835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7" name="Google Shape;1227;p57"/>
          <p:cNvGrpSpPr/>
          <p:nvPr/>
        </p:nvGrpSpPr>
        <p:grpSpPr>
          <a:xfrm>
            <a:off x="3294055" y="4792188"/>
            <a:ext cx="1520837" cy="431833"/>
            <a:chOff x="4006391" y="1380836"/>
            <a:chExt cx="1485000" cy="392100"/>
          </a:xfrm>
        </p:grpSpPr>
        <p:sp>
          <p:nvSpPr>
            <p:cNvPr id="1228" name="Google Shape;1228;p57"/>
            <p:cNvSpPr/>
            <p:nvPr/>
          </p:nvSpPr>
          <p:spPr>
            <a:xfrm>
              <a:off x="4006391" y="1380836"/>
              <a:ext cx="1485000" cy="392100"/>
            </a:xfrm>
            <a:prstGeom prst="rect">
              <a:avLst/>
            </a:prstGeom>
            <a:solidFill>
              <a:srgbClr val="89D5D3"/>
            </a:solidFill>
            <a:ln w="12700" cap="flat" cmpd="sng">
              <a:solidFill>
                <a:srgbClr val="89D5D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57"/>
            <p:cNvSpPr/>
            <p:nvPr/>
          </p:nvSpPr>
          <p:spPr>
            <a:xfrm>
              <a:off x="4123214" y="1467059"/>
              <a:ext cx="1240500" cy="237600"/>
            </a:xfrm>
            <a:prstGeom prst="rect">
              <a:avLst/>
            </a:prstGeom>
            <a:solidFill>
              <a:srgbClr val="89D5D3"/>
            </a:solidFill>
            <a:ln w="9525" cap="flat" cmpd="sng">
              <a:solidFill>
                <a:srgbClr val="89D5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067" b="1" i="0" u="none" strike="noStrike" cap="none">
                  <a:solidFill>
                    <a:srgbClr val="0B254A"/>
                  </a:solidFill>
                  <a:latin typeface="Calibri"/>
                  <a:ea typeface="Calibri"/>
                  <a:cs typeface="Calibri"/>
                  <a:sym typeface="Calibri"/>
                </a:rPr>
                <a:t>Interoperabilità</a:t>
              </a:r>
              <a:endParaRPr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0" name="Google Shape;1230;p57"/>
          <p:cNvGrpSpPr/>
          <p:nvPr/>
        </p:nvGrpSpPr>
        <p:grpSpPr>
          <a:xfrm>
            <a:off x="3479771" y="5570714"/>
            <a:ext cx="1348181" cy="431833"/>
            <a:chOff x="4006391" y="1380836"/>
            <a:chExt cx="1485000" cy="392100"/>
          </a:xfrm>
        </p:grpSpPr>
        <p:sp>
          <p:nvSpPr>
            <p:cNvPr id="1231" name="Google Shape;1231;p57"/>
            <p:cNvSpPr/>
            <p:nvPr/>
          </p:nvSpPr>
          <p:spPr>
            <a:xfrm>
              <a:off x="4006391" y="1380836"/>
              <a:ext cx="1485000" cy="392100"/>
            </a:xfrm>
            <a:prstGeom prst="rect">
              <a:avLst/>
            </a:prstGeom>
            <a:solidFill>
              <a:srgbClr val="C6CDD7"/>
            </a:solidFill>
            <a:ln w="12700" cap="flat" cmpd="sng">
              <a:solidFill>
                <a:srgbClr val="C6CDD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p57"/>
            <p:cNvSpPr/>
            <p:nvPr/>
          </p:nvSpPr>
          <p:spPr>
            <a:xfrm>
              <a:off x="4312741" y="1453369"/>
              <a:ext cx="1070400" cy="251400"/>
            </a:xfrm>
            <a:prstGeom prst="rect">
              <a:avLst/>
            </a:prstGeom>
            <a:solidFill>
              <a:srgbClr val="C6CDD7"/>
            </a:solidFill>
            <a:ln w="9525" cap="flat" cmpd="sng">
              <a:solidFill>
                <a:srgbClr val="C6CD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1200" b="1" i="0" u="none" strike="noStrike" cap="none">
                  <a:solidFill>
                    <a:srgbClr val="0B254A"/>
                  </a:solidFill>
                  <a:latin typeface="Calibri"/>
                  <a:ea typeface="Calibri"/>
                  <a:cs typeface="Calibri"/>
                  <a:sym typeface="Calibri"/>
                </a:rPr>
                <a:t>Sicurezza</a:t>
              </a:r>
              <a:endParaRPr sz="1467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33" name="Google Shape;1233;p57" descr="Immagine che contiene orologio&#10;&#10;Descrizione generat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84254" y="4839585"/>
            <a:ext cx="383596" cy="383596"/>
          </a:xfrm>
          <a:prstGeom prst="rect">
            <a:avLst/>
          </a:prstGeom>
          <a:noFill/>
          <a:ln>
            <a:noFill/>
          </a:ln>
        </p:spPr>
      </p:pic>
      <p:sp>
        <p:nvSpPr>
          <p:cNvPr id="1234" name="Google Shape;1234;p57"/>
          <p:cNvSpPr/>
          <p:nvPr/>
        </p:nvSpPr>
        <p:spPr>
          <a:xfrm>
            <a:off x="5388988" y="4844813"/>
            <a:ext cx="6611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Favorire l’applicazione della Linea guida sul Modello di Interoperabilità da parte degli erogatori di API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Adottare API conformi al Modello di Interoperabilità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5" name="Google Shape;1235;p57" descr="Immagine che contiene orologio&#10;&#10;Descrizione generat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76539" y="5611243"/>
            <a:ext cx="383596" cy="383596"/>
          </a:xfrm>
          <a:prstGeom prst="rect">
            <a:avLst/>
          </a:prstGeom>
          <a:noFill/>
          <a:ln>
            <a:noFill/>
          </a:ln>
        </p:spPr>
      </p:pic>
      <p:sp>
        <p:nvSpPr>
          <p:cNvPr id="1236" name="Google Shape;1236;p57"/>
          <p:cNvSpPr/>
          <p:nvPr/>
        </p:nvSpPr>
        <p:spPr>
          <a:xfrm>
            <a:off x="5417269" y="5571968"/>
            <a:ext cx="66116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Aumentare la consapevolezza del rischio cyber (Cyber Security Awareness) nelle PA 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•"/>
            </a:pPr>
            <a:r>
              <a:rPr lang="it" sz="1067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Aumentare il livello di sicurezza informatica dei servizi digitali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7" name="Google Shape;1237;p57"/>
          <p:cNvSpPr/>
          <p:nvPr/>
        </p:nvSpPr>
        <p:spPr>
          <a:xfrm>
            <a:off x="2779556" y="901640"/>
            <a:ext cx="653200" cy="5054000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rgbClr val="257DD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8" name="Google Shape;1238;p57"/>
          <p:cNvSpPr/>
          <p:nvPr/>
        </p:nvSpPr>
        <p:spPr>
          <a:xfrm>
            <a:off x="258716" y="4177097"/>
            <a:ext cx="2491200" cy="12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67" b="0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Il modello prevede: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Arial"/>
              <a:buChar char="•"/>
            </a:pPr>
            <a:r>
              <a:rPr lang="it" sz="1067" b="1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4 layer orizzontali </a:t>
            </a:r>
            <a:r>
              <a:rPr lang="it" sz="1067" b="0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che lavorano ciascuno utilizzando i layer sottostanti 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marR="0" lvl="0" indent="-169329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800"/>
              <a:buFont typeface="Arial"/>
              <a:buChar char="•"/>
            </a:pPr>
            <a:r>
              <a:rPr lang="it" sz="1067" b="1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 layer verticali </a:t>
            </a:r>
            <a:r>
              <a:rPr lang="it" sz="1067" b="0" i="1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che intervengono in ogni layer rafforzandone il valore e la qualità nel dispiegamento delle azioni</a:t>
            </a:r>
            <a:endParaRPr sz="1067" b="0" i="1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69329" marR="0" lvl="0" indent="-186283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67"/>
              <a:buFont typeface="Calibri"/>
              <a:buChar char="•"/>
            </a:pPr>
            <a:r>
              <a:rPr lang="it" sz="1067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Governance</a:t>
            </a:r>
            <a:endParaRPr sz="1067" i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39" name="Google Shape;1239;p57"/>
          <p:cNvCxnSpPr/>
          <p:nvPr/>
        </p:nvCxnSpPr>
        <p:spPr>
          <a:xfrm rot="10800000" flipH="1">
            <a:off x="5498131" y="1586799"/>
            <a:ext cx="6196000" cy="21200"/>
          </a:xfrm>
          <a:prstGeom prst="straightConnector1">
            <a:avLst/>
          </a:prstGeom>
          <a:noFill/>
          <a:ln w="9525" cap="flat" cmpd="sng">
            <a:solidFill>
              <a:srgbClr val="257DD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40" name="Google Shape;1240;p57"/>
          <p:cNvCxnSpPr/>
          <p:nvPr/>
        </p:nvCxnSpPr>
        <p:spPr>
          <a:xfrm rot="10800000" flipH="1">
            <a:off x="5490273" y="2436784"/>
            <a:ext cx="6196000" cy="21200"/>
          </a:xfrm>
          <a:prstGeom prst="straightConnector1">
            <a:avLst/>
          </a:prstGeom>
          <a:noFill/>
          <a:ln w="9525" cap="flat" cmpd="sng">
            <a:solidFill>
              <a:srgbClr val="257DD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41" name="Google Shape;1241;p57"/>
          <p:cNvCxnSpPr/>
          <p:nvPr/>
        </p:nvCxnSpPr>
        <p:spPr>
          <a:xfrm rot="10800000" flipH="1">
            <a:off x="5490273" y="3567605"/>
            <a:ext cx="6196000" cy="21200"/>
          </a:xfrm>
          <a:prstGeom prst="straightConnector1">
            <a:avLst/>
          </a:prstGeom>
          <a:noFill/>
          <a:ln w="9525" cap="flat" cmpd="sng">
            <a:solidFill>
              <a:srgbClr val="257DD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42" name="Google Shape;1242;p57"/>
          <p:cNvCxnSpPr/>
          <p:nvPr/>
        </p:nvCxnSpPr>
        <p:spPr>
          <a:xfrm rot="10800000" flipH="1">
            <a:off x="5460423" y="4696999"/>
            <a:ext cx="6196000" cy="21200"/>
          </a:xfrm>
          <a:prstGeom prst="straightConnector1">
            <a:avLst/>
          </a:prstGeom>
          <a:noFill/>
          <a:ln w="9525" cap="flat" cmpd="sng">
            <a:solidFill>
              <a:srgbClr val="257DD4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43" name="Google Shape;1243;p57"/>
          <p:cNvCxnSpPr/>
          <p:nvPr/>
        </p:nvCxnSpPr>
        <p:spPr>
          <a:xfrm rot="10800000" flipH="1">
            <a:off x="5460423" y="5433169"/>
            <a:ext cx="6196000" cy="21200"/>
          </a:xfrm>
          <a:prstGeom prst="straightConnector1">
            <a:avLst/>
          </a:prstGeom>
          <a:noFill/>
          <a:ln w="9525" cap="flat" cmpd="sng">
            <a:solidFill>
              <a:srgbClr val="257DD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44" name="Google Shape;1244;p57"/>
          <p:cNvSpPr/>
          <p:nvPr/>
        </p:nvSpPr>
        <p:spPr>
          <a:xfrm>
            <a:off x="3654824" y="2794225"/>
            <a:ext cx="1149600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Piattaforme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5" name="Google Shape;1245;p57"/>
          <p:cNvSpPr/>
          <p:nvPr/>
        </p:nvSpPr>
        <p:spPr>
          <a:xfrm>
            <a:off x="3816573" y="1169475"/>
            <a:ext cx="779600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Servizi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6" name="Google Shape;1246;p57"/>
          <p:cNvSpPr/>
          <p:nvPr/>
        </p:nvSpPr>
        <p:spPr>
          <a:xfrm>
            <a:off x="3901700" y="1888925"/>
            <a:ext cx="567600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Dati</a:t>
            </a:r>
            <a:endParaRPr sz="1467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47" name="Google Shape;1247;p57"/>
          <p:cNvPicPr preferRelativeResize="0"/>
          <p:nvPr/>
        </p:nvPicPr>
        <p:blipFill rotWithShape="1">
          <a:blip r:embed="rId9">
            <a:alphaModFix/>
          </a:blip>
          <a:srcRect l="5327" t="4348" r="7472" b="3917"/>
          <a:stretch/>
        </p:blipFill>
        <p:spPr>
          <a:xfrm>
            <a:off x="197999" y="1161125"/>
            <a:ext cx="2684699" cy="279051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48" name="Google Shape;1248;p57"/>
          <p:cNvSpPr/>
          <p:nvPr/>
        </p:nvSpPr>
        <p:spPr>
          <a:xfrm>
            <a:off x="387625" y="6306375"/>
            <a:ext cx="11450100" cy="432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 un contesto fortemente decentrato, il modello così concepito rappresenta il collante e garantisce infatti la sinergia tra differenti asset pubblici che vedono il coinvolgimento di una pluralità di attori istituzionali.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58"/>
          <p:cNvSpPr txBox="1"/>
          <p:nvPr/>
        </p:nvSpPr>
        <p:spPr>
          <a:xfrm>
            <a:off x="481099" y="900533"/>
            <a:ext cx="6621449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Principali strumenti a disposizione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4" name="Google Shape;1254;p58"/>
          <p:cNvSpPr txBox="1"/>
          <p:nvPr/>
        </p:nvSpPr>
        <p:spPr>
          <a:xfrm>
            <a:off x="481100" y="526951"/>
            <a:ext cx="53264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PIANO TRIENNALE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5" name="Google Shape;1255;p58"/>
          <p:cNvSpPr txBox="1"/>
          <p:nvPr/>
        </p:nvSpPr>
        <p:spPr>
          <a:xfrm>
            <a:off x="217724" y="1821967"/>
            <a:ext cx="11594832" cy="413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50" tIns="121850" rIns="121850" bIns="121850" anchor="t" anchorCtr="0">
            <a:noAutofit/>
          </a:bodyPr>
          <a:lstStyle/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Programma di abilitazione al cloud</a:t>
            </a: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Designers Italia</a:t>
            </a:r>
            <a:endParaRPr dirty="0"/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Developers Italia</a:t>
            </a:r>
            <a:endParaRPr dirty="0"/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SPID</a:t>
            </a:r>
            <a:endParaRPr dirty="0"/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CIE</a:t>
            </a:r>
            <a:endParaRPr dirty="0"/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pagoPA</a:t>
            </a: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ANPR</a:t>
            </a:r>
            <a:endParaRPr dirty="0"/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IO</a:t>
            </a:r>
            <a:endParaRPr dirty="0"/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Basi di dati di interesse nazionale</a:t>
            </a:r>
            <a:endParaRPr dirty="0"/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Interoperabilità</a:t>
            </a:r>
            <a:endParaRPr dirty="0"/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Dati</a:t>
            </a:r>
            <a:endParaRPr dirty="0"/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….</a:t>
            </a:r>
            <a:endParaRPr dirty="0"/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GIS</a:t>
            </a:r>
            <a:endParaRPr dirty="0"/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IoT</a:t>
            </a: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28115" marR="0" lvl="0" indent="-516454" algn="l" rtl="0">
              <a:spcBef>
                <a:spcPts val="0"/>
              </a:spcBef>
              <a:spcAft>
                <a:spcPts val="0"/>
              </a:spcAft>
              <a:buClr>
                <a:srgbClr val="00C2C7"/>
              </a:buClr>
              <a:buSzPts val="1700"/>
              <a:buFont typeface="Calibri"/>
              <a:buChar char="➔"/>
            </a:pPr>
            <a:r>
              <a:rPr lang="it" sz="2000" b="0" i="0" u="none" strike="noStrike" cap="none" dirty="0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….</a:t>
            </a: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B764FAF0-CEDA-46F9-8A54-BAF152CEA8A0}"/>
              </a:ext>
            </a:extLst>
          </p:cNvPr>
          <p:cNvSpPr txBox="1">
            <a:spLocks/>
          </p:cNvSpPr>
          <p:nvPr/>
        </p:nvSpPr>
        <p:spPr>
          <a:xfrm>
            <a:off x="1440610" y="4876166"/>
            <a:ext cx="9376915" cy="1768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kern="1200" spc="-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kumimoji="0" lang="it-IT" sz="25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 ringraziamo per l’attenzione prestata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-10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Arial" charset="0"/>
              <a:ea typeface="+mj-ea"/>
              <a:cs typeface="Arial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luca.attias@corteconti.it</a:t>
            </a:r>
            <a:endParaRPr kumimoji="0" lang="it-IT" sz="4000" b="0" i="0" u="none" strike="noStrike" kern="1200" cap="none" spc="-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026" name="Picture 2" descr="Uer Academy - Per lo sviluppo delle professionalità">
            <a:extLst>
              <a:ext uri="{FF2B5EF4-FFF2-40B4-BE49-F238E27FC236}">
                <a16:creationId xmlns:a16="http://schemas.microsoft.com/office/drawing/2014/main" id="{FD5ED4A9-BDDB-41F2-8E47-0043F1128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49552"/>
            <a:ext cx="1108512" cy="11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624" y="109998"/>
            <a:ext cx="2592288" cy="1076718"/>
          </a:xfrm>
          <a:prstGeom prst="rect">
            <a:avLst/>
          </a:prstGeom>
        </p:spPr>
      </p:pic>
      <p:pic>
        <p:nvPicPr>
          <p:cNvPr id="2050" name="Picture 2" descr="(Olivier Le Moal - stock.adobe.com)">
            <a:extLst>
              <a:ext uri="{FF2B5EF4-FFF2-40B4-BE49-F238E27FC236}">
                <a16:creationId xmlns:a16="http://schemas.microsoft.com/office/drawing/2014/main" id="{0F150F00-2861-C5D7-BB86-8EDF5D21B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4" y="1338580"/>
            <a:ext cx="8957946" cy="337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944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7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Titillium Web SemiBold"/>
              <a:ea typeface="Titillium Web SemiBold"/>
              <a:cs typeface="Titillium Web SemiBold"/>
              <a:sym typeface="Titillium Web SemiBold"/>
            </a:endParaRPr>
          </a:p>
        </p:txBody>
      </p:sp>
      <p:sp>
        <p:nvSpPr>
          <p:cNvPr id="590" name="Google Shape;590;p7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Un po’ di storia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7"/>
          <p:cNvSpPr txBox="1"/>
          <p:nvPr/>
        </p:nvSpPr>
        <p:spPr>
          <a:xfrm>
            <a:off x="328857" y="2472019"/>
            <a:ext cx="5537868" cy="191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14393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Nel 2016, l’Italia era in un momento di stallo. Fu quello l’anno dell’arrivo di Diego Piacentini</a:t>
            </a:r>
            <a:endParaRPr/>
          </a:p>
        </p:txBody>
      </p:sp>
      <p:pic>
        <p:nvPicPr>
          <p:cNvPr id="592" name="Google Shape;592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92022" y="0"/>
            <a:ext cx="490395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8"/>
          <p:cNvPicPr preferRelativeResize="0"/>
          <p:nvPr/>
        </p:nvPicPr>
        <p:blipFill rotWithShape="1">
          <a:blip r:embed="rId3">
            <a:alphaModFix/>
          </a:blip>
          <a:srcRect l="592" r="590"/>
          <a:stretch/>
        </p:blipFill>
        <p:spPr>
          <a:xfrm>
            <a:off x="0" y="-41233"/>
            <a:ext cx="12192000" cy="6940601"/>
          </a:xfrm>
          <a:prstGeom prst="rect">
            <a:avLst/>
          </a:prstGeom>
          <a:noFill/>
          <a:ln>
            <a:noFill/>
          </a:ln>
        </p:spPr>
      </p:pic>
      <p:sp>
        <p:nvSpPr>
          <p:cNvPr id="599" name="Google Shape;599;p8"/>
          <p:cNvSpPr/>
          <p:nvPr/>
        </p:nvSpPr>
        <p:spPr>
          <a:xfrm>
            <a:off x="0" y="-41233"/>
            <a:ext cx="12192000" cy="69408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8"/>
          <p:cNvSpPr txBox="1"/>
          <p:nvPr/>
        </p:nvSpPr>
        <p:spPr>
          <a:xfrm>
            <a:off x="447833" y="1895700"/>
            <a:ext cx="10992000" cy="21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Il primo Commissario Straordinario per l’attuazione dell’agenda digitale</a:t>
            </a:r>
            <a:endParaRPr sz="40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9"/>
          <p:cNvSpPr txBox="1"/>
          <p:nvPr/>
        </p:nvSpPr>
        <p:spPr>
          <a:xfrm>
            <a:off x="481100" y="900533"/>
            <a:ext cx="4044000" cy="6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466" b="1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La Visione</a:t>
            </a:r>
            <a:endParaRPr sz="3466" b="1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9"/>
          <p:cNvSpPr txBox="1"/>
          <p:nvPr/>
        </p:nvSpPr>
        <p:spPr>
          <a:xfrm>
            <a:off x="351600" y="1980425"/>
            <a:ext cx="5456000" cy="34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0" i="0" u="none" strike="noStrike" cap="none">
                <a:solidFill>
                  <a:srgbClr val="5A6772"/>
                </a:solidFill>
                <a:latin typeface="Calibri"/>
                <a:ea typeface="Calibri"/>
                <a:cs typeface="Calibri"/>
                <a:sym typeface="Calibri"/>
              </a:rPr>
              <a:t>Il “sistema operativo” del Paese, una serie di componenti fondamentali sui quali costruire servizi più semplici ed efficaci per i cittadini, la Pubblica Amministrazione e le imprese</a:t>
            </a:r>
            <a:endParaRPr sz="2800" b="1" i="0" u="none" strike="noStrike" cap="none">
              <a:solidFill>
                <a:srgbClr val="5A677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9"/>
          <p:cNvSpPr txBox="1"/>
          <p:nvPr/>
        </p:nvSpPr>
        <p:spPr>
          <a:xfrm>
            <a:off x="481100" y="526940"/>
            <a:ext cx="5174800" cy="3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33" b="0" i="0" u="none" strike="noStrike" cap="non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IL PRIMO COMMISSARIO PER L’ATTUAZIONE DELL’AGENDA DIGITALE</a:t>
            </a:r>
            <a:endParaRPr sz="1333" b="0" i="0" u="none" strike="noStrike" cap="none">
              <a:solidFill>
                <a:srgbClr val="0066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9" name="Google Shape;609;p9" descr="Immagine che contiene cielo, esterni&#10;&#10;Descrizione generata automaticamente"/>
          <p:cNvPicPr preferRelativeResize="0"/>
          <p:nvPr/>
        </p:nvPicPr>
        <p:blipFill rotWithShape="1">
          <a:blip r:embed="rId3">
            <a:alphaModFix/>
          </a:blip>
          <a:srcRect l="20247" t="3286" r="20425" b="57"/>
          <a:stretch/>
        </p:blipFill>
        <p:spPr>
          <a:xfrm>
            <a:off x="6091534" y="1"/>
            <a:ext cx="609600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0066CC">
              <a:alpha val="70196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24A0F2C01C5E4487FC909CD4995303" ma:contentTypeVersion="16" ma:contentTypeDescription="Creare un nuovo documento." ma:contentTypeScope="" ma:versionID="10b897b79a74939f744945b945e7f91b">
  <xsd:schema xmlns:xsd="http://www.w3.org/2001/XMLSchema" xmlns:xs="http://www.w3.org/2001/XMLSchema" xmlns:p="http://schemas.microsoft.com/office/2006/metadata/properties" xmlns:ns2="1242d8d3-b7ff-4c74-b52f-056531249604" xmlns:ns3="e1218334-4fa5-451c-90ec-d03fb15b8e36" targetNamespace="http://schemas.microsoft.com/office/2006/metadata/properties" ma:root="true" ma:fieldsID="78d4527b4677ccb35a10f234f534c935" ns2:_="" ns3:_="">
    <xsd:import namespace="1242d8d3-b7ff-4c74-b52f-056531249604"/>
    <xsd:import namespace="e1218334-4fa5-451c-90ec-d03fb15b8e3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42d8d3-b7ff-4c74-b52f-05653124960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0af50fd-4a28-4fa9-815e-492715992ada}" ma:internalName="TaxCatchAll" ma:showField="CatchAllData" ma:web="1242d8d3-b7ff-4c74-b52f-0565312496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218334-4fa5-451c-90ec-d03fb15b8e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7f0b763b-3841-4703-9ca2-20a0ff4b067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e1218334-4fa5-451c-90ec-d03fb15b8e36" xsi:nil="true"/>
    <SharedWithUsers xmlns="1242d8d3-b7ff-4c74-b52f-056531249604">
      <UserInfo>
        <DisplayName/>
        <AccountId xsi:nil="true"/>
        <AccountType/>
      </UserInfo>
    </SharedWithUsers>
    <TaxCatchAll xmlns="1242d8d3-b7ff-4c74-b52f-056531249604" xsi:nil="true"/>
    <lcf76f155ced4ddcb4097134ff3c332f xmlns="e1218334-4fa5-451c-90ec-d03fb15b8e3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72F39BC-D7B2-4C6B-8FD3-9A96FE900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42d8d3-b7ff-4c74-b52f-056531249604"/>
    <ds:schemaRef ds:uri="e1218334-4fa5-451c-90ec-d03fb15b8e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12AB598-CD87-42D3-8DDF-35C82D6849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242A29-1CA5-4CA8-93CE-35DFFF642AB0}">
  <ds:schemaRefs>
    <ds:schemaRef ds:uri="http://schemas.microsoft.com/office/2006/metadata/properties"/>
    <ds:schemaRef ds:uri="http://schemas.microsoft.com/office/infopath/2007/PartnerControls"/>
    <ds:schemaRef ds:uri="e1218334-4fa5-451c-90ec-d03fb15b8e36"/>
    <ds:schemaRef ds:uri="1242d8d3-b7ff-4c74-b52f-05653124960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3650</Words>
  <Application>Microsoft Office PowerPoint</Application>
  <PresentationFormat>Widescreen</PresentationFormat>
  <Paragraphs>405</Paragraphs>
  <Slides>63</Slides>
  <Notes>57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7</vt:i4>
      </vt:variant>
      <vt:variant>
        <vt:lpstr>Titoli diapositive</vt:lpstr>
      </vt:variant>
      <vt:variant>
        <vt:i4>63</vt:i4>
      </vt:variant>
    </vt:vector>
  </HeadingPairs>
  <TitlesOfParts>
    <vt:vector size="77" baseType="lpstr">
      <vt:lpstr>Titillium Web SemiBold</vt:lpstr>
      <vt:lpstr>Calibri Light</vt:lpstr>
      <vt:lpstr>Arial</vt:lpstr>
      <vt:lpstr>Avenir</vt:lpstr>
      <vt:lpstr>Titillium Web</vt:lpstr>
      <vt:lpstr>Calibri</vt:lpstr>
      <vt:lpstr>Noto Sans Symbols</vt:lpstr>
      <vt:lpstr>Tema di Office</vt:lpstr>
      <vt:lpstr>1_Tema di Office</vt:lpstr>
      <vt:lpstr>3_Tema di Office</vt:lpstr>
      <vt:lpstr>2_Tema di Office</vt:lpstr>
      <vt:lpstr>4_Tema di Office</vt:lpstr>
      <vt:lpstr>5_Tema di Office</vt:lpstr>
      <vt:lpstr>6_Tema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Ruggiero Alessandro</dc:creator>
  <cp:lastModifiedBy>Cristofari Fabio</cp:lastModifiedBy>
  <cp:revision>86</cp:revision>
  <dcterms:created xsi:type="dcterms:W3CDTF">2022-02-01T09:13:14Z</dcterms:created>
  <dcterms:modified xsi:type="dcterms:W3CDTF">2023-06-14T07:59:07Z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0x0101008124A0F2C01C5E4487FC909CD4995303</vt:lpwstr>
  </property>
  <property fmtid="{D5CDD505-2E9C-101B-9397-08002B2CF9AE}" pid="3" name="MSIP_Label_5097a60d-5525-435b-8989-8eb48ac0c8cd_Enabled">
    <vt:lpwstr>true</vt:lpwstr>
  </property>
  <property fmtid="{D5CDD505-2E9C-101B-9397-08002B2CF9AE}" pid="4" name="MSIP_Label_5097a60d-5525-435b-8989-8eb48ac0c8cd_SetDate">
    <vt:lpwstr>2023-02-19T12:22:26Z</vt:lpwstr>
  </property>
  <property fmtid="{D5CDD505-2E9C-101B-9397-08002B2CF9AE}" pid="5" name="MSIP_Label_5097a60d-5525-435b-8989-8eb48ac0c8cd_Method">
    <vt:lpwstr>Standard</vt:lpwstr>
  </property>
  <property fmtid="{D5CDD505-2E9C-101B-9397-08002B2CF9AE}" pid="6" name="MSIP_Label_5097a60d-5525-435b-8989-8eb48ac0c8cd_Name">
    <vt:lpwstr>defa4170-0d19-0005-0004-bc88714345d2</vt:lpwstr>
  </property>
  <property fmtid="{D5CDD505-2E9C-101B-9397-08002B2CF9AE}" pid="7" name="MSIP_Label_5097a60d-5525-435b-8989-8eb48ac0c8cd_SiteId">
    <vt:lpwstr>3e90938b-8b27-4762-b4e8-006a8127a119</vt:lpwstr>
  </property>
  <property fmtid="{D5CDD505-2E9C-101B-9397-08002B2CF9AE}" pid="8" name="MSIP_Label_5097a60d-5525-435b-8989-8eb48ac0c8cd_ActionId">
    <vt:lpwstr>e50856ff-e7f3-469a-8d1c-34f1ed4e0640</vt:lpwstr>
  </property>
  <property fmtid="{D5CDD505-2E9C-101B-9397-08002B2CF9AE}" pid="9" name="MSIP_Label_5097a60d-5525-435b-8989-8eb48ac0c8cd_ContentBits">
    <vt:lpwstr>0</vt:lpwstr>
  </property>
  <property fmtid="{D5CDD505-2E9C-101B-9397-08002B2CF9AE}" pid="10" name="Order">
    <vt:lpwstr>11626500.0000000</vt:lpwstr>
  </property>
  <property fmtid="{D5CDD505-2E9C-101B-9397-08002B2CF9AE}" pid="11" name="ComplianceAssetId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</Properties>
</file>