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66"/>
  </p:notesMasterIdLst>
  <p:sldIdLst>
    <p:sldId id="452" r:id="rId2"/>
    <p:sldId id="392" r:id="rId3"/>
    <p:sldId id="285" r:id="rId4"/>
    <p:sldId id="320" r:id="rId5"/>
    <p:sldId id="282" r:id="rId6"/>
    <p:sldId id="317" r:id="rId7"/>
    <p:sldId id="278" r:id="rId8"/>
    <p:sldId id="279" r:id="rId9"/>
    <p:sldId id="490" r:id="rId10"/>
    <p:sldId id="286" r:id="rId11"/>
    <p:sldId id="287" r:id="rId12"/>
    <p:sldId id="322" r:id="rId13"/>
    <p:sldId id="288" r:id="rId14"/>
    <p:sldId id="294" r:id="rId15"/>
    <p:sldId id="295" r:id="rId16"/>
    <p:sldId id="323" r:id="rId17"/>
    <p:sldId id="296" r:id="rId18"/>
    <p:sldId id="314" r:id="rId19"/>
    <p:sldId id="289" r:id="rId20"/>
    <p:sldId id="290" r:id="rId21"/>
    <p:sldId id="291" r:id="rId22"/>
    <p:sldId id="292" r:id="rId23"/>
    <p:sldId id="293" r:id="rId24"/>
    <p:sldId id="324" r:id="rId25"/>
    <p:sldId id="325" r:id="rId26"/>
    <p:sldId id="280" r:id="rId27"/>
    <p:sldId id="310" r:id="rId28"/>
    <p:sldId id="311" r:id="rId29"/>
    <p:sldId id="309" r:id="rId30"/>
    <p:sldId id="312" r:id="rId31"/>
    <p:sldId id="281" r:id="rId32"/>
    <p:sldId id="318" r:id="rId33"/>
    <p:sldId id="297" r:id="rId34"/>
    <p:sldId id="298" r:id="rId35"/>
    <p:sldId id="299" r:id="rId36"/>
    <p:sldId id="300" r:id="rId37"/>
    <p:sldId id="301" r:id="rId38"/>
    <p:sldId id="302" r:id="rId39"/>
    <p:sldId id="303" r:id="rId40"/>
    <p:sldId id="304" r:id="rId41"/>
    <p:sldId id="479" r:id="rId42"/>
    <p:sldId id="480" r:id="rId43"/>
    <p:sldId id="305" r:id="rId44"/>
    <p:sldId id="306" r:id="rId45"/>
    <p:sldId id="307" r:id="rId46"/>
    <p:sldId id="308" r:id="rId47"/>
    <p:sldId id="315" r:id="rId48"/>
    <p:sldId id="428" r:id="rId49"/>
    <p:sldId id="472" r:id="rId50"/>
    <p:sldId id="473" r:id="rId51"/>
    <p:sldId id="475" r:id="rId52"/>
    <p:sldId id="476" r:id="rId53"/>
    <p:sldId id="477" r:id="rId54"/>
    <p:sldId id="488" r:id="rId55"/>
    <p:sldId id="489" r:id="rId56"/>
    <p:sldId id="491" r:id="rId57"/>
    <p:sldId id="492" r:id="rId58"/>
    <p:sldId id="481" r:id="rId59"/>
    <p:sldId id="482" r:id="rId60"/>
    <p:sldId id="483" r:id="rId61"/>
    <p:sldId id="484" r:id="rId62"/>
    <p:sldId id="485" r:id="rId63"/>
    <p:sldId id="486" r:id="rId64"/>
    <p:sldId id="487" r:id="rId6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28" autoAdjust="0"/>
    <p:restoredTop sz="88497" autoAdjust="0"/>
  </p:normalViewPr>
  <p:slideViewPr>
    <p:cSldViewPr>
      <p:cViewPr varScale="1">
        <p:scale>
          <a:sx n="60" d="100"/>
          <a:sy n="60" d="100"/>
        </p:scale>
        <p:origin x="171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20A6049F-89C2-4360-9B81-7ABA41042C1A}" type="datetimeFigureOut">
              <a:rPr lang="it-IT"/>
              <a:pPr>
                <a:defRPr/>
              </a:pPr>
              <a:t>17/04/2024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CBCC88B1-B8D8-4C1C-A8D1-841456FDA5EB}" type="slidenum">
              <a:rPr lang="it-IT"/>
              <a:pPr>
                <a:defRPr/>
              </a:pPr>
              <a:t>‹N›</a:t>
            </a:fld>
            <a:endParaRPr lang="it-IT"/>
          </a:p>
        </p:txBody>
      </p:sp>
    </p:spTree>
    <p:extLst>
      <p:ext uri="{BB962C8B-B14F-4D97-AF65-F5344CB8AC3E}">
        <p14:creationId xmlns:p14="http://schemas.microsoft.com/office/powerpoint/2010/main" val="1298532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CBCC88B1-B8D8-4C1C-A8D1-841456FDA5EB}" type="slidenum">
              <a:rPr lang="it-IT" smtClean="0"/>
              <a:pPr>
                <a:defRPr/>
              </a:pPr>
              <a:t>1</a:t>
            </a:fld>
            <a:endParaRPr lang="it-IT"/>
          </a:p>
        </p:txBody>
      </p:sp>
    </p:spTree>
    <p:extLst>
      <p:ext uri="{BB962C8B-B14F-4D97-AF65-F5344CB8AC3E}">
        <p14:creationId xmlns:p14="http://schemas.microsoft.com/office/powerpoint/2010/main" val="1220018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265F0498-74B9-46A7-A649-599EF71F6297}" type="slidenum">
              <a:rPr lang="it-IT"/>
              <a:pPr>
                <a:defRPr/>
              </a:pPr>
              <a:t>‹N›</a:t>
            </a:fld>
            <a:endParaRPr lang="it-IT"/>
          </a:p>
        </p:txBody>
      </p:sp>
    </p:spTree>
    <p:extLst>
      <p:ext uri="{BB962C8B-B14F-4D97-AF65-F5344CB8AC3E}">
        <p14:creationId xmlns:p14="http://schemas.microsoft.com/office/powerpoint/2010/main" val="374584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C3F3518E-2F7C-4679-A4D2-8946D3369AA9}" type="slidenum">
              <a:rPr lang="it-IT"/>
              <a:pPr>
                <a:defRPr/>
              </a:pPr>
              <a:t>‹N›</a:t>
            </a:fld>
            <a:endParaRPr lang="it-IT"/>
          </a:p>
        </p:txBody>
      </p:sp>
    </p:spTree>
    <p:extLst>
      <p:ext uri="{BB962C8B-B14F-4D97-AF65-F5344CB8AC3E}">
        <p14:creationId xmlns:p14="http://schemas.microsoft.com/office/powerpoint/2010/main" val="376309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877F5185-B992-49FF-88A3-CE8D0825C11F}" type="slidenum">
              <a:rPr lang="it-IT"/>
              <a:pPr>
                <a:defRPr/>
              </a:pPr>
              <a:t>‹N›</a:t>
            </a:fld>
            <a:endParaRPr lang="it-IT"/>
          </a:p>
        </p:txBody>
      </p:sp>
    </p:spTree>
    <p:extLst>
      <p:ext uri="{BB962C8B-B14F-4D97-AF65-F5344CB8AC3E}">
        <p14:creationId xmlns:p14="http://schemas.microsoft.com/office/powerpoint/2010/main" val="314863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BF1F5BEA-6486-490B-9385-8B74E4F4FB04}" type="slidenum">
              <a:rPr lang="it-IT"/>
              <a:pPr>
                <a:defRPr/>
              </a:pPr>
              <a:t>‹N›</a:t>
            </a:fld>
            <a:endParaRPr lang="it-IT"/>
          </a:p>
        </p:txBody>
      </p:sp>
    </p:spTree>
    <p:extLst>
      <p:ext uri="{BB962C8B-B14F-4D97-AF65-F5344CB8AC3E}">
        <p14:creationId xmlns:p14="http://schemas.microsoft.com/office/powerpoint/2010/main" val="407069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C6D53D8D-C4B9-4DA5-A86D-C2D02C1F089F}" type="slidenum">
              <a:rPr lang="it-IT"/>
              <a:pPr>
                <a:defRPr/>
              </a:pPr>
              <a:t>‹N›</a:t>
            </a:fld>
            <a:endParaRPr lang="it-IT"/>
          </a:p>
        </p:txBody>
      </p:sp>
    </p:spTree>
    <p:extLst>
      <p:ext uri="{BB962C8B-B14F-4D97-AF65-F5344CB8AC3E}">
        <p14:creationId xmlns:p14="http://schemas.microsoft.com/office/powerpoint/2010/main" val="29904350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46C8D7CB-2001-4470-8465-BEA04D9036F9}" type="slidenum">
              <a:rPr lang="it-IT"/>
              <a:pPr>
                <a:defRPr/>
              </a:pPr>
              <a:t>‹N›</a:t>
            </a:fld>
            <a:endParaRPr lang="it-IT"/>
          </a:p>
        </p:txBody>
      </p:sp>
    </p:spTree>
    <p:extLst>
      <p:ext uri="{BB962C8B-B14F-4D97-AF65-F5344CB8AC3E}">
        <p14:creationId xmlns:p14="http://schemas.microsoft.com/office/powerpoint/2010/main" val="28497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6"/>
          <p:cNvSpPr>
            <a:spLocks noGrp="1"/>
          </p:cNvSpPr>
          <p:nvPr>
            <p:ph type="dt" sz="half" idx="10"/>
          </p:nvPr>
        </p:nvSpPr>
        <p:spPr/>
        <p:txBody>
          <a:bodyPr/>
          <a:lstStyle>
            <a:lvl1pPr>
              <a:defRPr/>
            </a:lvl1pPr>
          </a:lstStyle>
          <a:p>
            <a:pPr>
              <a:defRPr/>
            </a:pPr>
            <a:endParaRPr lang="it-IT"/>
          </a:p>
        </p:txBody>
      </p:sp>
      <p:sp>
        <p:nvSpPr>
          <p:cNvPr id="9" name="Footer Placeholder 7"/>
          <p:cNvSpPr>
            <a:spLocks noGrp="1"/>
          </p:cNvSpPr>
          <p:nvPr>
            <p:ph type="ftr" sz="quarter" idx="11"/>
          </p:nvPr>
        </p:nvSpPr>
        <p:spPr/>
        <p:txBody>
          <a:bodyPr/>
          <a:lstStyle>
            <a:lvl1pPr>
              <a:defRPr/>
            </a:lvl1pPr>
          </a:lstStyle>
          <a:p>
            <a:pPr>
              <a:defRPr/>
            </a:pPr>
            <a:endParaRPr lang="it-IT"/>
          </a:p>
        </p:txBody>
      </p:sp>
      <p:sp>
        <p:nvSpPr>
          <p:cNvPr id="10" name="Slide Number Placeholder 8"/>
          <p:cNvSpPr>
            <a:spLocks noGrp="1"/>
          </p:cNvSpPr>
          <p:nvPr>
            <p:ph type="sldNum" sz="quarter" idx="12"/>
          </p:nvPr>
        </p:nvSpPr>
        <p:spPr/>
        <p:txBody>
          <a:bodyPr/>
          <a:lstStyle>
            <a:lvl1pPr>
              <a:defRPr/>
            </a:lvl1pPr>
          </a:lstStyle>
          <a:p>
            <a:pPr>
              <a:defRPr/>
            </a:pPr>
            <a:fld id="{570FB7AC-E7A7-424E-B179-BAB4A2E80445}" type="slidenum">
              <a:rPr lang="it-IT"/>
              <a:pPr>
                <a:defRPr/>
              </a:pPr>
              <a:t>‹N›</a:t>
            </a:fld>
            <a:endParaRPr lang="it-IT"/>
          </a:p>
        </p:txBody>
      </p:sp>
    </p:spTree>
    <p:extLst>
      <p:ext uri="{BB962C8B-B14F-4D97-AF65-F5344CB8AC3E}">
        <p14:creationId xmlns:p14="http://schemas.microsoft.com/office/powerpoint/2010/main" val="243883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3"/>
          <p:cNvSpPr>
            <a:spLocks noGrp="1"/>
          </p:cNvSpPr>
          <p:nvPr>
            <p:ph type="dt" sz="half" idx="10"/>
          </p:nvPr>
        </p:nvSpPr>
        <p:spPr/>
        <p:txBody>
          <a:bodyPr/>
          <a:lstStyle>
            <a:lvl1pPr>
              <a:defRPr/>
            </a:lvl1pPr>
          </a:lstStyle>
          <a:p>
            <a:pPr>
              <a:defRPr/>
            </a:pPr>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5C794EDA-D9B4-487E-A267-F9E810BC61E6}" type="slidenum">
              <a:rPr lang="it-IT"/>
              <a:pPr>
                <a:defRPr/>
              </a:pPr>
              <a:t>‹N›</a:t>
            </a:fld>
            <a:endParaRPr lang="it-IT"/>
          </a:p>
        </p:txBody>
      </p:sp>
    </p:spTree>
    <p:extLst>
      <p:ext uri="{BB962C8B-B14F-4D97-AF65-F5344CB8AC3E}">
        <p14:creationId xmlns:p14="http://schemas.microsoft.com/office/powerpoint/2010/main" val="346634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Slide Number Placeholder 5"/>
          <p:cNvSpPr>
            <a:spLocks noGrp="1"/>
          </p:cNvSpPr>
          <p:nvPr>
            <p:ph type="sldNum" sz="quarter" idx="12"/>
          </p:nvPr>
        </p:nvSpPr>
        <p:spPr/>
        <p:txBody>
          <a:bodyPr/>
          <a:lstStyle>
            <a:lvl1pPr>
              <a:defRPr/>
            </a:lvl1pPr>
          </a:lstStyle>
          <a:p>
            <a:pPr>
              <a:defRPr/>
            </a:pPr>
            <a:fld id="{FC1FE053-732F-4697-9DB6-DFBB6DF59A0F}" type="slidenum">
              <a:rPr lang="it-IT"/>
              <a:pPr>
                <a:defRPr/>
              </a:pPr>
              <a:t>‹N›</a:t>
            </a:fld>
            <a:endParaRPr lang="it-IT"/>
          </a:p>
        </p:txBody>
      </p:sp>
    </p:spTree>
    <p:extLst>
      <p:ext uri="{BB962C8B-B14F-4D97-AF65-F5344CB8AC3E}">
        <p14:creationId xmlns:p14="http://schemas.microsoft.com/office/powerpoint/2010/main" val="3143129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Date Placeholder 4"/>
          <p:cNvSpPr>
            <a:spLocks noGrp="1"/>
          </p:cNvSpPr>
          <p:nvPr>
            <p:ph type="dt" sz="half" idx="10"/>
          </p:nvPr>
        </p:nvSpPr>
        <p:spPr/>
        <p:txBody>
          <a:bodyPr/>
          <a:lstStyle>
            <a:lvl1pPr>
              <a:defRPr/>
            </a:lvl1pPr>
          </a:lstStyle>
          <a:p>
            <a:pPr>
              <a:defRPr/>
            </a:pPr>
            <a:endParaRPr lang="it-IT"/>
          </a:p>
        </p:txBody>
      </p:sp>
      <p:sp>
        <p:nvSpPr>
          <p:cNvPr id="7" name="Footer Placeholder 5"/>
          <p:cNvSpPr>
            <a:spLocks noGrp="1"/>
          </p:cNvSpPr>
          <p:nvPr>
            <p:ph type="ftr" sz="quarter" idx="11"/>
          </p:nvPr>
        </p:nvSpPr>
        <p:spPr/>
        <p:txBody>
          <a:bodyPr/>
          <a:lstStyle>
            <a:lvl1pPr>
              <a:defRPr/>
            </a:lvl1pPr>
          </a:lstStyle>
          <a:p>
            <a:pPr>
              <a:defRPr/>
            </a:pPr>
            <a:endParaRPr lang="it-IT"/>
          </a:p>
        </p:txBody>
      </p:sp>
      <p:sp>
        <p:nvSpPr>
          <p:cNvPr id="8" name="Slide Number Placeholder 6"/>
          <p:cNvSpPr>
            <a:spLocks noGrp="1"/>
          </p:cNvSpPr>
          <p:nvPr>
            <p:ph type="sldNum" sz="quarter" idx="12"/>
          </p:nvPr>
        </p:nvSpPr>
        <p:spPr/>
        <p:txBody>
          <a:bodyPr/>
          <a:lstStyle>
            <a:lvl1pPr>
              <a:defRPr/>
            </a:lvl1pPr>
          </a:lstStyle>
          <a:p>
            <a:pPr>
              <a:defRPr/>
            </a:pPr>
            <a:fld id="{E1344E4D-C3C2-4F7E-A1C9-47BEC1B72FC6}" type="slidenum">
              <a:rPr lang="it-IT"/>
              <a:pPr>
                <a:defRPr/>
              </a:pPr>
              <a:t>‹N›</a:t>
            </a:fld>
            <a:endParaRPr lang="it-IT"/>
          </a:p>
        </p:txBody>
      </p:sp>
    </p:spTree>
    <p:extLst>
      <p:ext uri="{BB962C8B-B14F-4D97-AF65-F5344CB8AC3E}">
        <p14:creationId xmlns:p14="http://schemas.microsoft.com/office/powerpoint/2010/main" val="1956189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210019DE-E81E-486A-AAE1-7D22243504EE}" type="slidenum">
              <a:rPr lang="it-IT"/>
              <a:pPr>
                <a:defRPr/>
              </a:pPr>
              <a:t>‹N›</a:t>
            </a:fld>
            <a:endParaRPr lang="it-IT"/>
          </a:p>
        </p:txBody>
      </p:sp>
    </p:spTree>
    <p:extLst>
      <p:ext uri="{BB962C8B-B14F-4D97-AF65-F5344CB8AC3E}">
        <p14:creationId xmlns:p14="http://schemas.microsoft.com/office/powerpoint/2010/main" val="1337884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cs typeface="+mn-cs"/>
              </a:defRPr>
            </a:lvl1pPr>
          </a:lstStyle>
          <a:p>
            <a:pPr>
              <a:defRPr/>
            </a:pPr>
            <a:endParaRPr lang="it-IT"/>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cs typeface="+mn-cs"/>
              </a:defRPr>
            </a:lvl1pPr>
          </a:lstStyle>
          <a:p>
            <a:pPr>
              <a:defRPr/>
            </a:pPr>
            <a:endParaRPr lang="it-IT"/>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cs typeface="+mn-cs"/>
              </a:defRPr>
            </a:lvl1pPr>
          </a:lstStyle>
          <a:p>
            <a:pPr>
              <a:defRPr/>
            </a:pPr>
            <a:fld id="{35B8212B-12EE-4CA6-BB4F-109B1BDA7A3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84" r:id="rId1"/>
    <p:sldLayoutId id="2147483877" r:id="rId2"/>
    <p:sldLayoutId id="2147483885" r:id="rId3"/>
    <p:sldLayoutId id="2147483878" r:id="rId4"/>
    <p:sldLayoutId id="2147483886" r:id="rId5"/>
    <p:sldLayoutId id="2147483879" r:id="rId6"/>
    <p:sldLayoutId id="2147483880" r:id="rId7"/>
    <p:sldLayoutId id="2147483887" r:id="rId8"/>
    <p:sldLayoutId id="2147483881" r:id="rId9"/>
    <p:sldLayoutId id="2147483882" r:id="rId10"/>
    <p:sldLayoutId id="2147483883" r:id="rId11"/>
  </p:sldLayoutIdLst>
  <p:txStyles>
    <p:title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about:blank" TargetMode="External"/><Relationship Id="rId7"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 Id="rId6" Type="http://schemas.openxmlformats.org/officeDocument/2006/relationships/hyperlink" Target="about:blank" TargetMode="External"/><Relationship Id="rId5" Type="http://schemas.openxmlformats.org/officeDocument/2006/relationships/hyperlink" Target="about:blank" TargetMode="External"/><Relationship Id="rId4" Type="http://schemas.openxmlformats.org/officeDocument/2006/relationships/hyperlink" Target="about:blank"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id="{B764FAF0-CEDA-46F9-8A54-BAF152CEA8A0}"/>
              </a:ext>
            </a:extLst>
          </p:cNvPr>
          <p:cNvSpPr txBox="1">
            <a:spLocks/>
          </p:cNvSpPr>
          <p:nvPr/>
        </p:nvSpPr>
        <p:spPr>
          <a:xfrm>
            <a:off x="395536" y="4365104"/>
            <a:ext cx="8496943" cy="2492896"/>
          </a:xfrm>
          <a:prstGeom prst="rect">
            <a:avLst/>
          </a:prstGeom>
        </p:spPr>
        <p:txBody>
          <a:bodyPr vert="horz" lIns="91440" tIns="45720" rIns="91440" bIns="45720" rtlCol="0" anchor="ctr">
            <a:normAutofit fontScale="62500" lnSpcReduction="20000"/>
          </a:bodyPr>
          <a:lst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a:lstStyle>
          <a:p>
            <a:pPr algn="ctr">
              <a:defRPr/>
            </a:pPr>
            <a:r>
              <a:rPr lang="en-US" sz="5800" i="1" dirty="0"/>
              <a:t>La </a:t>
            </a:r>
            <a:r>
              <a:rPr lang="en-US" sz="5800" i="1" dirty="0" err="1"/>
              <a:t>prevenzione</a:t>
            </a:r>
            <a:r>
              <a:rPr lang="en-US" sz="5800" i="1" dirty="0"/>
              <a:t> </a:t>
            </a:r>
            <a:r>
              <a:rPr lang="en-US" sz="5800" i="1" dirty="0" err="1"/>
              <a:t>della</a:t>
            </a:r>
            <a:r>
              <a:rPr lang="en-US" sz="5800" i="1" dirty="0"/>
              <a:t> </a:t>
            </a:r>
            <a:r>
              <a:rPr lang="en-US" sz="5800" i="1" dirty="0" err="1"/>
              <a:t>corruzione</a:t>
            </a:r>
            <a:r>
              <a:rPr lang="en-US" sz="5800" i="1" dirty="0"/>
              <a:t> </a:t>
            </a:r>
            <a:r>
              <a:rPr lang="en-US" sz="5800" i="1" dirty="0" err="1"/>
              <a:t>nella</a:t>
            </a:r>
            <a:r>
              <a:rPr lang="en-US" sz="5800" i="1" dirty="0"/>
              <a:t> p.a.</a:t>
            </a:r>
          </a:p>
          <a:p>
            <a:pPr algn="ctr">
              <a:defRPr/>
            </a:pPr>
            <a:r>
              <a:rPr lang="en-US" sz="5800" dirty="0"/>
              <a:t>Prof. Marco Galdi, 15 Aprile 2024</a:t>
            </a:r>
          </a:p>
          <a:p>
            <a:pPr algn="ctr">
              <a:defRPr/>
            </a:pPr>
            <a:endParaRPr lang="en-US" dirty="0">
              <a:solidFill>
                <a:schemeClr val="tx1"/>
              </a:solidFill>
              <a:latin typeface="Arial" charset="0"/>
              <a:ea typeface="+mn-ea"/>
              <a:cs typeface="Arial" charset="0"/>
            </a:endParaRPr>
          </a:p>
          <a:p>
            <a:pPr algn="ctr">
              <a:defRPr/>
            </a:pPr>
            <a:r>
              <a:rPr lang="en-US" dirty="0">
                <a:solidFill>
                  <a:schemeClr val="tx1"/>
                </a:solidFill>
                <a:latin typeface="Arial" charset="0"/>
                <a:ea typeface="+mn-ea"/>
                <a:cs typeface="Arial" charset="0"/>
              </a:rPr>
              <a:t>Università </a:t>
            </a:r>
            <a:r>
              <a:rPr lang="en-US" dirty="0" err="1">
                <a:solidFill>
                  <a:schemeClr val="tx1"/>
                </a:solidFill>
                <a:latin typeface="Arial" charset="0"/>
                <a:ea typeface="+mn-ea"/>
                <a:cs typeface="Arial" charset="0"/>
              </a:rPr>
              <a:t>degli</a:t>
            </a:r>
            <a:r>
              <a:rPr lang="en-US" dirty="0">
                <a:solidFill>
                  <a:schemeClr val="tx1"/>
                </a:solidFill>
                <a:latin typeface="Arial" charset="0"/>
                <a:ea typeface="+mn-ea"/>
                <a:cs typeface="Arial" charset="0"/>
              </a:rPr>
              <a:t> </a:t>
            </a:r>
            <a:r>
              <a:rPr lang="en-US" dirty="0" err="1">
                <a:solidFill>
                  <a:schemeClr val="tx1"/>
                </a:solidFill>
                <a:latin typeface="Arial" charset="0"/>
                <a:ea typeface="+mn-ea"/>
                <a:cs typeface="Arial" charset="0"/>
              </a:rPr>
              <a:t>Studi</a:t>
            </a:r>
            <a:r>
              <a:rPr lang="en-US" dirty="0">
                <a:solidFill>
                  <a:schemeClr val="tx1"/>
                </a:solidFill>
                <a:latin typeface="Arial" charset="0"/>
                <a:ea typeface="+mn-ea"/>
                <a:cs typeface="Arial" charset="0"/>
              </a:rPr>
              <a:t> di Salerno</a:t>
            </a:r>
          </a:p>
          <a:p>
            <a:pPr algn="ctr">
              <a:defRPr/>
            </a:pPr>
            <a:r>
              <a:rPr lang="en-US" dirty="0">
                <a:solidFill>
                  <a:schemeClr val="tx1"/>
                </a:solidFill>
                <a:latin typeface="Arial" charset="0"/>
                <a:ea typeface="+mn-ea"/>
                <a:cs typeface="Arial" charset="0"/>
              </a:rPr>
              <a:t>mgaldi@unisa.it</a:t>
            </a:r>
            <a:endParaRPr lang="it-IT" dirty="0">
              <a:solidFill>
                <a:schemeClr val="tx1"/>
              </a:solidFill>
              <a:latin typeface="Arial" charset="0"/>
              <a:ea typeface="+mn-ea"/>
              <a:cs typeface="Arial" charset="0"/>
            </a:endParaRPr>
          </a:p>
        </p:txBody>
      </p:sp>
      <p:pic>
        <p:nvPicPr>
          <p:cNvPr id="3" name="Immagine 2">
            <a:hlinkClick r:id="rId3"/>
            <a:extLst>
              <a:ext uri="{FF2B5EF4-FFF2-40B4-BE49-F238E27FC236}">
                <a16:creationId xmlns:a16="http://schemas.microsoft.com/office/drawing/2014/main" id="{7FA2833D-AAAE-8A88-FD8B-E34493665844}"/>
              </a:ext>
            </a:extLst>
          </p:cNvPr>
          <p:cNvPicPr>
            <a:picLocks noChangeAspect="1"/>
          </p:cNvPicPr>
          <p:nvPr/>
        </p:nvPicPr>
        <p:blipFill>
          <a:blip r:embed="rId4" cstate="print"/>
          <a:srcRect/>
          <a:stretch>
            <a:fillRect/>
          </a:stretch>
        </p:blipFill>
        <p:spPr bwMode="auto">
          <a:xfrm>
            <a:off x="2291929" y="260648"/>
            <a:ext cx="4680520" cy="3872763"/>
          </a:xfrm>
          <a:prstGeom prst="rect">
            <a:avLst/>
          </a:prstGeom>
          <a:noFill/>
          <a:ln w="9525">
            <a:noFill/>
            <a:miter lim="800000"/>
            <a:headEnd/>
            <a:tailEnd/>
          </a:ln>
        </p:spPr>
      </p:pic>
    </p:spTree>
    <p:extLst>
      <p:ext uri="{BB962C8B-B14F-4D97-AF65-F5344CB8AC3E}">
        <p14:creationId xmlns:p14="http://schemas.microsoft.com/office/powerpoint/2010/main" val="2342821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Convenzione di </a:t>
            </a:r>
            <a:r>
              <a:rPr lang="it-IT" dirty="0" err="1"/>
              <a:t>Merida</a:t>
            </a:r>
            <a:endParaRPr lang="it-IT" dirty="0"/>
          </a:p>
        </p:txBody>
      </p:sp>
      <p:sp>
        <p:nvSpPr>
          <p:cNvPr id="3" name="Segnaposto contenuto 2"/>
          <p:cNvSpPr>
            <a:spLocks noGrp="1"/>
          </p:cNvSpPr>
          <p:nvPr>
            <p:ph idx="1"/>
          </p:nvPr>
        </p:nvSpPr>
        <p:spPr>
          <a:xfrm>
            <a:off x="107504" y="1600200"/>
            <a:ext cx="9036496" cy="5121275"/>
          </a:xfrm>
        </p:spPr>
        <p:txBody>
          <a:bodyPr>
            <a:normAutofit/>
          </a:bodyPr>
          <a:lstStyle/>
          <a:p>
            <a:pPr marL="0" indent="0">
              <a:buNone/>
            </a:pPr>
            <a:r>
              <a:rPr lang="it-IT" dirty="0"/>
              <a:t>Convenzione delle Nazioni Unite contro la corruzione conclusa a New York il 31 ottobre 2003 (normalmente identificata con l’acronimo UNCAC).</a:t>
            </a:r>
          </a:p>
          <a:p>
            <a:pPr marL="0" indent="0">
              <a:buNone/>
            </a:pPr>
            <a:endParaRPr lang="it-IT" dirty="0"/>
          </a:p>
          <a:p>
            <a:pPr marL="0" indent="0">
              <a:buNone/>
            </a:pPr>
            <a:r>
              <a:rPr lang="it-IT" dirty="0"/>
              <a:t>Dal nome della città messicana dove si è aperta la sottoscrizione dal 9 all’11 dicembre del 2003.</a:t>
            </a:r>
          </a:p>
          <a:p>
            <a:pPr marL="0" indent="0">
              <a:buNone/>
            </a:pPr>
            <a:endParaRPr lang="it-IT" dirty="0"/>
          </a:p>
          <a:p>
            <a:pPr marL="0" indent="0">
              <a:buNone/>
            </a:pPr>
            <a:r>
              <a:rPr lang="it-IT" dirty="0"/>
              <a:t>E’ entrata in vigore a livello internazionale il 14 dicembre 2005.</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F0A5819-C3D1-4D63-923A-6044D2572218}"/>
              </a:ext>
            </a:extLst>
          </p:cNvPr>
          <p:cNvSpPr>
            <a:spLocks noGrp="1"/>
          </p:cNvSpPr>
          <p:nvPr>
            <p:ph type="sldNum" sz="quarter" idx="12"/>
          </p:nvPr>
        </p:nvSpPr>
        <p:spPr/>
        <p:txBody>
          <a:bodyPr/>
          <a:lstStyle/>
          <a:p>
            <a:fld id="{C7748CE5-57C1-43E1-B48D-11B780673BE4}" type="slidenum">
              <a:rPr lang="it-IT" smtClean="0"/>
              <a:pPr/>
              <a:t>10</a:t>
            </a:fld>
            <a:endParaRPr lang="it-IT"/>
          </a:p>
        </p:txBody>
      </p:sp>
    </p:spTree>
    <p:extLst>
      <p:ext uri="{BB962C8B-B14F-4D97-AF65-F5344CB8AC3E}">
        <p14:creationId xmlns:p14="http://schemas.microsoft.com/office/powerpoint/2010/main" val="2055455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9051"/>
            <a:ext cx="8229600" cy="524240"/>
          </a:xfrm>
        </p:spPr>
        <p:txBody>
          <a:bodyPr>
            <a:normAutofit fontScale="90000"/>
          </a:bodyPr>
          <a:lstStyle/>
          <a:p>
            <a:br>
              <a:rPr lang="it-IT" b="1" dirty="0"/>
            </a:br>
            <a:r>
              <a:rPr lang="it-IT" b="1" dirty="0"/>
              <a:t>Punto di svolta</a:t>
            </a:r>
            <a:br>
              <a:rPr lang="it-IT" dirty="0"/>
            </a:br>
            <a:endParaRPr lang="it-IT" dirty="0"/>
          </a:p>
        </p:txBody>
      </p:sp>
      <p:sp>
        <p:nvSpPr>
          <p:cNvPr id="3" name="Segnaposto contenuto 2"/>
          <p:cNvSpPr>
            <a:spLocks noGrp="1"/>
          </p:cNvSpPr>
          <p:nvPr>
            <p:ph idx="1"/>
          </p:nvPr>
        </p:nvSpPr>
        <p:spPr>
          <a:xfrm>
            <a:off x="107504" y="764704"/>
            <a:ext cx="9036496" cy="6093296"/>
          </a:xfrm>
        </p:spPr>
        <p:txBody>
          <a:bodyPr>
            <a:noAutofit/>
          </a:bodyPr>
          <a:lstStyle/>
          <a:p>
            <a:pPr marL="514350" indent="-514350">
              <a:buAutoNum type="alphaLcParenR"/>
            </a:pPr>
            <a:r>
              <a:rPr lang="it-IT" sz="2200" dirty="0"/>
              <a:t>istituzione stessa dell’Autorità nazionale anticorruzione</a:t>
            </a:r>
          </a:p>
          <a:p>
            <a:pPr marL="514350" indent="-514350">
              <a:buAutoNum type="alphaLcParenR"/>
            </a:pPr>
            <a:r>
              <a:rPr lang="it-IT" sz="2200" dirty="0"/>
              <a:t>la necessità di una formazione specifica con riferimento ai codici etici delle persone chiamate ad occuparsi di ruoli pubblici particolarmente esposti alla corruzione, </a:t>
            </a:r>
          </a:p>
          <a:p>
            <a:pPr marL="514350" indent="-514350">
              <a:buAutoNum type="alphaLcParenR"/>
            </a:pPr>
            <a:r>
              <a:rPr lang="it-IT" sz="2200" dirty="0"/>
              <a:t>la rotazione di quanti siano preposti a tali delicate funzioni, </a:t>
            </a:r>
          </a:p>
          <a:p>
            <a:pPr marL="514350" indent="-514350">
              <a:buAutoNum type="alphaLcParenR"/>
            </a:pPr>
            <a:r>
              <a:rPr lang="it-IT" sz="2200" dirty="0"/>
              <a:t>la garanzia di trasparenza relativamente al finanziamento delle candidature e del finanziamento dei partiti politici, </a:t>
            </a:r>
          </a:p>
          <a:p>
            <a:pPr marL="514350" indent="-514350">
              <a:buAutoNum type="alphaLcParenR"/>
            </a:pPr>
            <a:r>
              <a:rPr lang="it-IT" sz="2200" dirty="0"/>
              <a:t>la prevenzione dei conflitti di interesse</a:t>
            </a:r>
          </a:p>
          <a:p>
            <a:pPr marL="514350" indent="-514350">
              <a:buAutoNum type="alphaLcParenR"/>
            </a:pPr>
            <a:r>
              <a:rPr lang="it-IT" sz="2200" dirty="0"/>
              <a:t>l’adozione di codici di condotta per i funzionari pubblici, </a:t>
            </a:r>
          </a:p>
          <a:p>
            <a:pPr marL="514350" indent="-514350">
              <a:buFont typeface="Arial" charset="0"/>
              <a:buAutoNum type="alphaLcParenR"/>
            </a:pPr>
            <a:r>
              <a:rPr lang="it-IT" sz="2200" dirty="0"/>
              <a:t>L’adozione di misure per facilitare la segnalazione alle autorità degli atti di corruzione (</a:t>
            </a:r>
            <a:r>
              <a:rPr lang="it-IT" sz="2200" b="1" i="0" dirty="0">
                <a:solidFill>
                  <a:srgbClr val="FF0000"/>
                </a:solidFill>
                <a:effectLst/>
                <a:latin typeface="Roboto" panose="02000000000000000000" pitchFamily="2" charset="0"/>
              </a:rPr>
              <a:t>whistleblowing</a:t>
            </a:r>
            <a:r>
              <a:rPr lang="it-IT" sz="2200" b="1" i="0" dirty="0">
                <a:effectLst/>
                <a:latin typeface="Roboto" panose="02000000000000000000" pitchFamily="2" charset="0"/>
              </a:rPr>
              <a:t>)</a:t>
            </a:r>
            <a:r>
              <a:rPr lang="it-IT" sz="2200" dirty="0"/>
              <a:t>: Il 7 ottobre 2019, l’Unione Europea ha adottato la Direttiva sulla “Protezione degli individui che segnalano violazioni delle norme comunitarie” (direttiva europea 2019/1937). Gli Stati membri dell’Unione Europea hanno due anni per trasporla nella normativa nazionale (</a:t>
            </a:r>
            <a:r>
              <a:rPr lang="it-IT" sz="2200" dirty="0" err="1"/>
              <a:t>D.Lgs.</a:t>
            </a:r>
            <a:r>
              <a:rPr lang="it-IT" sz="2200" dirty="0"/>
              <a:t> 10 marzo 2023, n. 24: protezione delle persone che segnalano violazioni). </a:t>
            </a:r>
          </a:p>
        </p:txBody>
      </p:sp>
      <p:sp>
        <p:nvSpPr>
          <p:cNvPr id="6" name="Segnaposto numero diapositiva 5">
            <a:extLst>
              <a:ext uri="{FF2B5EF4-FFF2-40B4-BE49-F238E27FC236}">
                <a16:creationId xmlns:a16="http://schemas.microsoft.com/office/drawing/2014/main" id="{7388E1F0-779C-48D3-B9BC-BA5C3C625FB6}"/>
              </a:ext>
            </a:extLst>
          </p:cNvPr>
          <p:cNvSpPr>
            <a:spLocks noGrp="1"/>
          </p:cNvSpPr>
          <p:nvPr>
            <p:ph type="sldNum" sz="quarter" idx="12"/>
          </p:nvPr>
        </p:nvSpPr>
        <p:spPr/>
        <p:txBody>
          <a:bodyPr/>
          <a:lstStyle/>
          <a:p>
            <a:fld id="{C7748CE5-57C1-43E1-B48D-11B780673BE4}" type="slidenum">
              <a:rPr lang="it-IT" smtClean="0"/>
              <a:pPr/>
              <a:t>11</a:t>
            </a:fld>
            <a:endParaRPr lang="it-IT"/>
          </a:p>
        </p:txBody>
      </p:sp>
    </p:spTree>
    <p:extLst>
      <p:ext uri="{BB962C8B-B14F-4D97-AF65-F5344CB8AC3E}">
        <p14:creationId xmlns:p14="http://schemas.microsoft.com/office/powerpoint/2010/main" val="358402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C6F1FE-4C1C-40AC-910C-A04DEFEE95C0}"/>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E16BAAB7-C7FF-442E-83DD-9D2B488F4B56}"/>
              </a:ext>
            </a:extLst>
          </p:cNvPr>
          <p:cNvSpPr>
            <a:spLocks noGrp="1"/>
          </p:cNvSpPr>
          <p:nvPr>
            <p:ph idx="1"/>
          </p:nvPr>
        </p:nvSpPr>
        <p:spPr>
          <a:xfrm>
            <a:off x="0" y="1600200"/>
            <a:ext cx="9144000" cy="5121275"/>
          </a:xfrm>
        </p:spPr>
        <p:txBody>
          <a:bodyPr>
            <a:normAutofit fontScale="25000" lnSpcReduction="20000"/>
          </a:bodyPr>
          <a:lstStyle/>
          <a:p>
            <a:pPr marL="0" indent="0">
              <a:buNone/>
            </a:pPr>
            <a:r>
              <a:rPr lang="it-IT" sz="9200" dirty="0"/>
              <a:t>h) la necessità di dichiarazioni obbligatorie relative agli interessi di quanti esercitano pubbliche funzioni </a:t>
            </a:r>
          </a:p>
          <a:p>
            <a:pPr marL="0" indent="0">
              <a:buNone/>
            </a:pPr>
            <a:r>
              <a:rPr lang="it-IT" sz="9200" dirty="0"/>
              <a:t>i) La necessità di misure disciplinari per la violazione dei codici etici</a:t>
            </a:r>
          </a:p>
          <a:p>
            <a:pPr marL="0" indent="0">
              <a:buNone/>
            </a:pPr>
            <a:r>
              <a:rPr lang="it-IT" sz="9200" dirty="0"/>
              <a:t>l) le riforme in materia di appalti pubblici</a:t>
            </a:r>
          </a:p>
          <a:p>
            <a:pPr marL="0" indent="0">
              <a:buNone/>
            </a:pPr>
            <a:r>
              <a:rPr lang="it-IT" sz="9200" dirty="0"/>
              <a:t>m) l’incremento della trasparenza amministrativa</a:t>
            </a:r>
          </a:p>
          <a:p>
            <a:pPr marL="0" indent="0">
              <a:buNone/>
            </a:pPr>
            <a:r>
              <a:rPr lang="it-IT" sz="9200" dirty="0"/>
              <a:t>n) il divieto di ricoprire per un certo periodo incarichi presso società private con le quali si sono intrattenuti rapporti nell’esercizio delle pubbliche funzioni</a:t>
            </a:r>
          </a:p>
          <a:p>
            <a:pPr marL="0" indent="0">
              <a:buNone/>
            </a:pPr>
            <a:r>
              <a:rPr lang="it-IT" sz="9200" dirty="0"/>
              <a:t>o) la necessità di informare e coinvolgere la società civile</a:t>
            </a:r>
          </a:p>
          <a:p>
            <a:pPr marL="0" indent="0">
              <a:buNone/>
            </a:pPr>
            <a:r>
              <a:rPr lang="it-IT" sz="9200" dirty="0"/>
              <a:t>p) l’introduzione di forme di responsabilità anche penali per le persone giuridiche</a:t>
            </a:r>
          </a:p>
          <a:p>
            <a:pPr marL="0" indent="0">
              <a:buNone/>
            </a:pPr>
            <a:r>
              <a:rPr lang="it-IT" sz="9200" dirty="0"/>
              <a:t>q) la previsione dell’interdizione dai pubblici uffici per i colpevoli di corruzione</a:t>
            </a:r>
          </a:p>
          <a:p>
            <a:pPr marL="0" indent="0">
              <a:buNone/>
            </a:pPr>
            <a:r>
              <a:rPr lang="it-IT" sz="9200" dirty="0"/>
              <a:t>r) la disciplina delle possibili conseguenze degli atti di corruzione</a:t>
            </a:r>
          </a:p>
          <a:p>
            <a:pPr marL="0" indent="0">
              <a:buNone/>
            </a:pPr>
            <a:r>
              <a:rPr lang="it-IT" sz="9200" dirty="0"/>
              <a:t>s) la previsione di sconti di pena per il corruttore o il corrotto che collaborino con la giustizia</a:t>
            </a:r>
          </a:p>
          <a:p>
            <a:pPr marL="0" indent="0">
              <a:buNone/>
            </a:pPr>
            <a:endParaRPr lang="it-IT" dirty="0"/>
          </a:p>
        </p:txBody>
      </p:sp>
      <p:sp>
        <p:nvSpPr>
          <p:cNvPr id="4" name="Segnaposto piè di pagina 3">
            <a:extLst>
              <a:ext uri="{FF2B5EF4-FFF2-40B4-BE49-F238E27FC236}">
                <a16:creationId xmlns:a16="http://schemas.microsoft.com/office/drawing/2014/main" id="{8300EE3A-C532-4EA6-A8FE-8E37103DD2D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B334DCB-B6B1-4149-808F-9B79D1BADD3D}"/>
              </a:ext>
            </a:extLst>
          </p:cNvPr>
          <p:cNvSpPr>
            <a:spLocks noGrp="1"/>
          </p:cNvSpPr>
          <p:nvPr>
            <p:ph type="sldNum" sz="quarter" idx="12"/>
          </p:nvPr>
        </p:nvSpPr>
        <p:spPr/>
        <p:txBody>
          <a:bodyPr/>
          <a:lstStyle/>
          <a:p>
            <a:fld id="{C7748CE5-57C1-43E1-B48D-11B780673BE4}" type="slidenum">
              <a:rPr lang="it-IT" smtClean="0"/>
              <a:pPr/>
              <a:t>12</a:t>
            </a:fld>
            <a:endParaRPr lang="it-IT"/>
          </a:p>
        </p:txBody>
      </p:sp>
    </p:spTree>
    <p:extLst>
      <p:ext uri="{BB962C8B-B14F-4D97-AF65-F5344CB8AC3E}">
        <p14:creationId xmlns:p14="http://schemas.microsoft.com/office/powerpoint/2010/main" val="4012454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      </a:t>
            </a:r>
            <a:br>
              <a:rPr lang="it-IT" b="1" dirty="0"/>
            </a:br>
            <a:r>
              <a:rPr lang="it-IT" b="1" dirty="0"/>
              <a:t>     Per Settore Privato</a:t>
            </a:r>
            <a:br>
              <a:rPr lang="it-IT" dirty="0"/>
            </a:br>
            <a:endParaRPr lang="it-IT" dirty="0"/>
          </a:p>
        </p:txBody>
      </p:sp>
      <p:sp>
        <p:nvSpPr>
          <p:cNvPr id="3" name="Segnaposto contenuto 2"/>
          <p:cNvSpPr>
            <a:spLocks noGrp="1"/>
          </p:cNvSpPr>
          <p:nvPr>
            <p:ph idx="1"/>
          </p:nvPr>
        </p:nvSpPr>
        <p:spPr>
          <a:xfrm>
            <a:off x="457200" y="1600200"/>
            <a:ext cx="8507288" cy="5257800"/>
          </a:xfrm>
        </p:spPr>
        <p:txBody>
          <a:bodyPr>
            <a:normAutofit fontScale="25000" lnSpcReduction="20000"/>
          </a:bodyPr>
          <a:lstStyle/>
          <a:p>
            <a:pPr marL="0" indent="0">
              <a:buNone/>
            </a:pPr>
            <a:r>
              <a:rPr lang="it-IT" sz="5600" dirty="0"/>
              <a:t>Decreto Legislativo </a:t>
            </a:r>
            <a:r>
              <a:rPr lang="it-IT" sz="5600" b="1" dirty="0"/>
              <a:t>8 giugno 2001, n. 231</a:t>
            </a:r>
            <a:r>
              <a:rPr lang="it-IT" sz="5600" dirty="0"/>
              <a:t> "Disciplina della responsabilità amministrativa delle persone giuridiche, delle società e delle associazioni anche prive di personalità giuridica, a norma dell'articolo 11 della legge 29 settembre 2000, n. 300"</a:t>
            </a:r>
          </a:p>
          <a:p>
            <a:pPr marL="0" indent="0">
              <a:buNone/>
            </a:pPr>
            <a:endParaRPr lang="it-IT" sz="5600" dirty="0"/>
          </a:p>
          <a:p>
            <a:r>
              <a:rPr lang="it-IT" sz="5600" dirty="0"/>
              <a:t>Prima </a:t>
            </a:r>
            <a:r>
              <a:rPr lang="it-IT" sz="5600" i="1" dirty="0" err="1"/>
              <a:t>Societas</a:t>
            </a:r>
            <a:r>
              <a:rPr lang="it-IT" sz="5600" i="1" dirty="0"/>
              <a:t> delinquere non </a:t>
            </a:r>
            <a:r>
              <a:rPr lang="it-IT" sz="5600" i="1" dirty="0" err="1"/>
              <a:t>potest</a:t>
            </a:r>
            <a:endParaRPr lang="it-IT" sz="5600" b="1" dirty="0"/>
          </a:p>
          <a:p>
            <a:pPr marL="0" indent="0">
              <a:buNone/>
            </a:pPr>
            <a:r>
              <a:rPr lang="it-IT" sz="5600" i="1" dirty="0"/>
              <a:t> </a:t>
            </a:r>
            <a:endParaRPr lang="it-IT" sz="5600" b="1" dirty="0"/>
          </a:p>
          <a:p>
            <a:r>
              <a:rPr lang="it-IT" sz="5600" dirty="0"/>
              <a:t>Prassi precedente: aggressione al patrimonio personale spesso incapiente</a:t>
            </a:r>
            <a:endParaRPr lang="it-IT" sz="5600" b="1" dirty="0"/>
          </a:p>
          <a:p>
            <a:pPr marL="0" indent="0">
              <a:buNone/>
            </a:pPr>
            <a:r>
              <a:rPr lang="it-IT" sz="5600" dirty="0"/>
              <a:t> </a:t>
            </a:r>
            <a:endParaRPr lang="it-IT" sz="5600" b="1" dirty="0"/>
          </a:p>
          <a:p>
            <a:r>
              <a:rPr lang="it-IT" sz="5600" dirty="0"/>
              <a:t>Impotente di fronte all’arricchimento delle Società</a:t>
            </a:r>
            <a:endParaRPr lang="it-IT" sz="5600" b="1" dirty="0"/>
          </a:p>
          <a:p>
            <a:endParaRPr lang="it-IT" sz="5600" b="1" dirty="0"/>
          </a:p>
          <a:p>
            <a:pPr marL="0" indent="0">
              <a:buNone/>
            </a:pPr>
            <a:r>
              <a:rPr lang="it-IT" sz="5600" b="1" dirty="0"/>
              <a:t>Modello:  Foreign </a:t>
            </a:r>
            <a:r>
              <a:rPr lang="it-IT" sz="5600" b="1" dirty="0" err="1"/>
              <a:t>Corrupt</a:t>
            </a:r>
            <a:r>
              <a:rPr lang="it-IT" sz="5600" b="1" dirty="0"/>
              <a:t> </a:t>
            </a:r>
            <a:r>
              <a:rPr lang="it-IT" sz="5600" b="1" dirty="0" err="1"/>
              <a:t>Practises</a:t>
            </a:r>
            <a:r>
              <a:rPr lang="it-IT" sz="5600" b="1" dirty="0"/>
              <a:t> Act </a:t>
            </a:r>
            <a:r>
              <a:rPr lang="it-IT" sz="5600" b="1" dirty="0">
                <a:sym typeface="Wingdings" panose="05000000000000000000" pitchFamily="2" charset="2"/>
              </a:rPr>
              <a:t> </a:t>
            </a:r>
            <a:r>
              <a:rPr lang="it-IT" sz="5600" b="1" dirty="0"/>
              <a:t>40 anni.</a:t>
            </a:r>
          </a:p>
          <a:p>
            <a:pPr marL="0" indent="0">
              <a:buNone/>
            </a:pPr>
            <a:endParaRPr lang="it-IT" sz="5600" b="1" dirty="0"/>
          </a:p>
          <a:p>
            <a:pPr marL="0" indent="0">
              <a:buNone/>
            </a:pPr>
            <a:r>
              <a:rPr lang="it-IT" sz="5600" b="1" dirty="0"/>
              <a:t>Società attive sul mercato mobiliare statunitense</a:t>
            </a:r>
            <a:r>
              <a:rPr lang="it-IT" sz="5600" dirty="0">
                <a:sym typeface="Wingdings" panose="05000000000000000000" pitchFamily="2" charset="2"/>
              </a:rPr>
              <a:t> </a:t>
            </a:r>
            <a:r>
              <a:rPr lang="it-IT" sz="5600" dirty="0"/>
              <a:t>mantengano i registri contabili in ordine, in modo 			che possano  essere facilmente ravvisabili pagamenti sospetti. 				obbligate per legge a mantenere un </a:t>
            </a:r>
            <a:r>
              <a:rPr lang="it-IT" sz="5600" b="1" dirty="0"/>
              <a:t>sistema interno di controlli</a:t>
            </a:r>
            <a:r>
              <a:rPr lang="it-IT" sz="5600" dirty="0"/>
              <a:t> che vigili su 			eventuali irregolarità (responsabilità diffusa)</a:t>
            </a:r>
          </a:p>
          <a:p>
            <a:pPr marL="0" indent="0">
              <a:buNone/>
            </a:pPr>
            <a:r>
              <a:rPr lang="it-IT" sz="5600" dirty="0"/>
              <a:t>		Stato Federale americano,</a:t>
            </a:r>
            <a:r>
              <a:rPr lang="it-IT" sz="5600" dirty="0">
                <a:hlinkClick r:id="rId2"/>
              </a:rPr>
              <a:t> </a:t>
            </a:r>
            <a:r>
              <a:rPr lang="it-IT" sz="5600" b="1" u="sng" dirty="0">
                <a:hlinkClick r:id="rId2"/>
              </a:rPr>
              <a:t>su 115 azioni in nove anni</a:t>
            </a:r>
            <a:r>
              <a:rPr lang="it-IT" sz="5600" dirty="0"/>
              <a:t> tra il 2007 				e il 2015, ha raccolto 6.37 miliardi di dollari.</a:t>
            </a:r>
            <a:endParaRPr lang="it-IT" sz="5600" b="1" dirty="0"/>
          </a:p>
          <a:p>
            <a:pPr marL="0" indent="0">
              <a:buNone/>
            </a:pPr>
            <a:endParaRPr lang="it-IT" dirty="0"/>
          </a:p>
          <a:p>
            <a:pPr marL="0" indent="0">
              <a:buNone/>
            </a:pPr>
            <a:endParaRPr lang="it-IT" sz="5600" dirty="0"/>
          </a:p>
          <a:p>
            <a:pPr marL="0" indent="0">
              <a:buNone/>
            </a:pPr>
            <a:r>
              <a:rPr lang="it-IT" sz="5600" dirty="0"/>
              <a:t>Controllo interno </a:t>
            </a:r>
            <a:r>
              <a:rPr lang="it-IT" sz="5600" dirty="0">
                <a:sym typeface="Wingdings" panose="05000000000000000000" pitchFamily="2" charset="2"/>
              </a:rPr>
              <a:t></a:t>
            </a:r>
            <a:r>
              <a:rPr lang="it-IT" sz="5600" dirty="0"/>
              <a:t> Organismo di vigilanza (indipendenza, professionalità, onorabilità)</a:t>
            </a:r>
            <a:endParaRPr lang="it-IT" sz="5600" b="1" dirty="0"/>
          </a:p>
          <a:p>
            <a:pPr marL="0" indent="0">
              <a:buNone/>
            </a:pPr>
            <a:r>
              <a:rPr lang="it-IT" sz="5600" dirty="0"/>
              <a:t> </a:t>
            </a:r>
            <a:endParaRPr lang="it-IT" sz="5600" b="1" dirty="0"/>
          </a:p>
          <a:p>
            <a:pPr marL="0" indent="0">
              <a:buNone/>
            </a:pPr>
            <a:r>
              <a:rPr lang="it-IT" sz="5600" dirty="0"/>
              <a:t>In mancanza di protocolli per </a:t>
            </a:r>
            <a:r>
              <a:rPr lang="it-IT" sz="5600" u="sng" dirty="0"/>
              <a:t>ridurre il rischio del reato</a:t>
            </a:r>
            <a:r>
              <a:rPr lang="it-IT" sz="5600" dirty="0"/>
              <a:t>: risponde la società</a:t>
            </a:r>
          </a:p>
          <a:p>
            <a:pPr marL="0" indent="0">
              <a:buNone/>
            </a:pPr>
            <a:endParaRPr lang="it-IT" sz="5600" b="1" dirty="0"/>
          </a:p>
          <a:p>
            <a:pPr marL="0" indent="0">
              <a:buNone/>
            </a:pPr>
            <a:r>
              <a:rPr lang="it-IT" sz="5600" b="1" dirty="0"/>
              <a:t>Implementazione dei compiti </a:t>
            </a:r>
            <a:r>
              <a:rPr lang="it-IT" sz="5600" b="1" dirty="0">
                <a:sym typeface="Wingdings" panose="05000000000000000000" pitchFamily="2" charset="2"/>
              </a:rPr>
              <a:t> tutela ambientale e reati fiscali</a:t>
            </a:r>
            <a:endParaRPr lang="it-IT" sz="5600" b="1" dirty="0"/>
          </a:p>
          <a:p>
            <a:pPr marL="0" indent="0">
              <a:buNone/>
            </a:pPr>
            <a:endParaRPr lang="it-IT" sz="40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6A42F53-8F43-44FC-9B8E-428F8A3D8A05}"/>
              </a:ext>
            </a:extLst>
          </p:cNvPr>
          <p:cNvSpPr>
            <a:spLocks noGrp="1"/>
          </p:cNvSpPr>
          <p:nvPr>
            <p:ph type="sldNum" sz="quarter" idx="12"/>
          </p:nvPr>
        </p:nvSpPr>
        <p:spPr/>
        <p:txBody>
          <a:bodyPr/>
          <a:lstStyle/>
          <a:p>
            <a:fld id="{C7748CE5-57C1-43E1-B48D-11B780673BE4}" type="slidenum">
              <a:rPr lang="it-IT" smtClean="0"/>
              <a:pPr/>
              <a:t>13</a:t>
            </a:fld>
            <a:endParaRPr lang="it-IT"/>
          </a:p>
        </p:txBody>
      </p:sp>
    </p:spTree>
    <p:extLst>
      <p:ext uri="{BB962C8B-B14F-4D97-AF65-F5344CB8AC3E}">
        <p14:creationId xmlns:p14="http://schemas.microsoft.com/office/powerpoint/2010/main" val="1495486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                  Per settore pubblico</a:t>
            </a:r>
            <a:endParaRPr lang="it-IT" dirty="0"/>
          </a:p>
        </p:txBody>
      </p:sp>
      <p:sp>
        <p:nvSpPr>
          <p:cNvPr id="3" name="Segnaposto contenuto 2"/>
          <p:cNvSpPr>
            <a:spLocks noGrp="1"/>
          </p:cNvSpPr>
          <p:nvPr>
            <p:ph idx="1"/>
          </p:nvPr>
        </p:nvSpPr>
        <p:spPr/>
        <p:txBody>
          <a:bodyPr>
            <a:normAutofit/>
          </a:bodyPr>
          <a:lstStyle/>
          <a:p>
            <a:pPr marL="0" indent="0">
              <a:buNone/>
            </a:pPr>
            <a:r>
              <a:rPr lang="it-IT" dirty="0"/>
              <a:t>LEGGE </a:t>
            </a:r>
            <a:r>
              <a:rPr lang="it-IT" b="1" dirty="0"/>
              <a:t>6 novembre 2012, n. 190 (c.d. Legge Severino) </a:t>
            </a:r>
            <a:r>
              <a:rPr lang="it-IT" dirty="0"/>
              <a:t>“</a:t>
            </a:r>
            <a:r>
              <a:rPr lang="it-IT" b="1" dirty="0"/>
              <a:t>Disposizioni per la prevenzione e la repressione della corruzione e dell’illegalità nella pubblica amministrazione</a:t>
            </a:r>
            <a:r>
              <a:rPr lang="it-IT" dirty="0"/>
              <a:t>”</a:t>
            </a:r>
          </a:p>
          <a:p>
            <a:pPr marL="0" indent="0">
              <a:buNone/>
            </a:pPr>
            <a:endParaRPr lang="it-IT" dirty="0"/>
          </a:p>
          <a:p>
            <a:pPr marL="0" indent="0">
              <a:buNone/>
            </a:pPr>
            <a:r>
              <a:rPr lang="it-IT" dirty="0"/>
              <a:t>Tre diverse azioni</a:t>
            </a:r>
            <a:r>
              <a:rPr lang="it-IT" dirty="0">
                <a:sym typeface="Wingdings" panose="05000000000000000000" pitchFamily="2" charset="2"/>
              </a:rPr>
              <a:t>:</a:t>
            </a:r>
            <a:endParaRPr lang="it-IT" dirty="0"/>
          </a:p>
          <a:p>
            <a:pPr marL="0" indent="0">
              <a:buNone/>
            </a:pPr>
            <a:endParaRPr lang="it-IT" dirty="0"/>
          </a:p>
          <a:p>
            <a:pPr>
              <a:buFontTx/>
              <a:buChar char="-"/>
            </a:pPr>
            <a:r>
              <a:rPr lang="it-IT" dirty="0"/>
              <a:t>la</a:t>
            </a:r>
            <a:r>
              <a:rPr lang="it-IT" b="1" dirty="0"/>
              <a:t> prevenzione </a:t>
            </a:r>
          </a:p>
          <a:p>
            <a:pPr>
              <a:buFontTx/>
              <a:buChar char="-"/>
            </a:pPr>
            <a:r>
              <a:rPr lang="it-IT" b="1" dirty="0"/>
              <a:t>la repressione</a:t>
            </a:r>
            <a:r>
              <a:rPr lang="it-IT" dirty="0"/>
              <a:t> della corruzione </a:t>
            </a:r>
          </a:p>
          <a:p>
            <a:pPr>
              <a:buFontTx/>
              <a:buChar char="-"/>
            </a:pPr>
            <a:r>
              <a:rPr lang="it-IT" dirty="0"/>
              <a:t>la diffusione della </a:t>
            </a:r>
            <a:r>
              <a:rPr lang="it-IT" b="1" dirty="0"/>
              <a:t>cultura della legalità</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C14F5D-2C48-459B-B149-FE9E4F8D08BE}"/>
              </a:ext>
            </a:extLst>
          </p:cNvPr>
          <p:cNvSpPr>
            <a:spLocks noGrp="1"/>
          </p:cNvSpPr>
          <p:nvPr>
            <p:ph type="sldNum" sz="quarter" idx="12"/>
          </p:nvPr>
        </p:nvSpPr>
        <p:spPr/>
        <p:txBody>
          <a:bodyPr/>
          <a:lstStyle/>
          <a:p>
            <a:fld id="{C7748CE5-57C1-43E1-B48D-11B780673BE4}" type="slidenum">
              <a:rPr lang="it-IT" smtClean="0"/>
              <a:pPr/>
              <a:t>14</a:t>
            </a:fld>
            <a:endParaRPr lang="it-IT"/>
          </a:p>
        </p:txBody>
      </p:sp>
    </p:spTree>
    <p:extLst>
      <p:ext uri="{BB962C8B-B14F-4D97-AF65-F5344CB8AC3E}">
        <p14:creationId xmlns:p14="http://schemas.microsoft.com/office/powerpoint/2010/main" val="1896205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Ulteriore normativa</a:t>
            </a:r>
          </a:p>
        </p:txBody>
      </p:sp>
      <p:sp>
        <p:nvSpPr>
          <p:cNvPr id="3" name="Segnaposto contenuto 2"/>
          <p:cNvSpPr>
            <a:spLocks noGrp="1"/>
          </p:cNvSpPr>
          <p:nvPr>
            <p:ph idx="1"/>
          </p:nvPr>
        </p:nvSpPr>
        <p:spPr>
          <a:xfrm>
            <a:off x="-29980" y="1600200"/>
            <a:ext cx="9144000" cy="5357192"/>
          </a:xfrm>
        </p:spPr>
        <p:txBody>
          <a:bodyPr>
            <a:normAutofit fontScale="77500" lnSpcReduction="20000"/>
          </a:bodyPr>
          <a:lstStyle/>
          <a:p>
            <a:pPr marL="0" indent="0">
              <a:buNone/>
            </a:pPr>
            <a:r>
              <a:rPr lang="it-IT" b="1" dirty="0"/>
              <a:t>art. 19 del D.L. 24 giugno 2014, n. 90</a:t>
            </a:r>
            <a:r>
              <a:rPr lang="it-IT" dirty="0"/>
              <a:t>, convertito con modificazioni nella legge 11 agosto 2014, n. 114 </a:t>
            </a:r>
          </a:p>
          <a:p>
            <a:pPr marL="0" indent="0">
              <a:buNone/>
            </a:pPr>
            <a:r>
              <a:rPr lang="it-IT" dirty="0"/>
              <a:t> </a:t>
            </a:r>
          </a:p>
          <a:p>
            <a:pPr marL="0" indent="0">
              <a:buNone/>
            </a:pPr>
            <a:r>
              <a:rPr lang="it-IT" dirty="0"/>
              <a:t>Recentemente modificata ad opera della </a:t>
            </a:r>
            <a:r>
              <a:rPr lang="it-IT" b="1" dirty="0"/>
              <a:t>L. n. 69/2015</a:t>
            </a:r>
            <a:r>
              <a:rPr lang="it-IT" dirty="0"/>
              <a:t> e dal </a:t>
            </a:r>
            <a:r>
              <a:rPr lang="it-IT" b="1" dirty="0"/>
              <a:t>D.Lgs.97/2016 </a:t>
            </a:r>
            <a:r>
              <a:rPr lang="it-IT" dirty="0"/>
              <a:t>in attuazione della legge Madia (124/2015) </a:t>
            </a:r>
          </a:p>
          <a:p>
            <a:endParaRPr lang="it-IT" dirty="0"/>
          </a:p>
          <a:p>
            <a:pPr marL="0" indent="0">
              <a:buNone/>
            </a:pPr>
            <a:r>
              <a:rPr lang="it-IT" b="1" dirty="0"/>
              <a:t>Ampia attuazione   </a:t>
            </a:r>
            <a:r>
              <a:rPr lang="it-IT" dirty="0"/>
              <a:t>	</a:t>
            </a:r>
            <a:r>
              <a:rPr lang="it-IT" dirty="0">
                <a:sym typeface="Wingdings" panose="05000000000000000000" pitchFamily="2" charset="2"/>
              </a:rPr>
              <a:t></a:t>
            </a:r>
            <a:r>
              <a:rPr lang="it-IT" dirty="0"/>
              <a:t>	decreti legislativi attuativi n. 235/2012, n. 33/2013, n. 39/2013, nonché dal  D.L. n. 69/2013 (c.d. “decreto del fare”) </a:t>
            </a:r>
            <a:r>
              <a:rPr lang="it-IT" dirty="0" err="1"/>
              <a:t>conv</a:t>
            </a:r>
            <a:r>
              <a:rPr lang="it-IT" dirty="0"/>
              <a:t>. nella L. 9 agosto 2013, n. 98.</a:t>
            </a:r>
          </a:p>
          <a:p>
            <a:pPr marL="0" indent="0">
              <a:buNone/>
            </a:pPr>
            <a:endParaRPr lang="it-IT" b="1" dirty="0"/>
          </a:p>
          <a:p>
            <a:pPr marL="0" indent="0">
              <a:buNone/>
            </a:pPr>
            <a:r>
              <a:rPr lang="it-IT" dirty="0"/>
              <a:t>Legge Madia (124/2015) e decreti di attuazione </a:t>
            </a:r>
            <a:r>
              <a:rPr lang="it-IT" dirty="0">
                <a:sym typeface="Wingdings" panose="05000000000000000000" pitchFamily="2" charset="2"/>
              </a:rPr>
              <a:t> </a:t>
            </a:r>
            <a:r>
              <a:rPr lang="it-IT" dirty="0" err="1">
                <a:sym typeface="Wingdings" panose="05000000000000000000" pitchFamily="2" charset="2"/>
              </a:rPr>
              <a:t>D.Lgs.</a:t>
            </a:r>
            <a:r>
              <a:rPr lang="it-IT" dirty="0">
                <a:sym typeface="Wingdings" panose="05000000000000000000" pitchFamily="2" charset="2"/>
              </a:rPr>
              <a:t> 97/2016</a:t>
            </a:r>
          </a:p>
          <a:p>
            <a:pPr marL="0" indent="0">
              <a:buNone/>
            </a:pPr>
            <a:endParaRPr lang="it-IT" b="1" dirty="0"/>
          </a:p>
          <a:p>
            <a:pPr marL="0" indent="0">
              <a:buNone/>
            </a:pPr>
            <a:r>
              <a:rPr lang="it-IT" dirty="0"/>
              <a:t>Legge 9 gennaio 2019, n. 3 c.d. “</a:t>
            </a:r>
            <a:r>
              <a:rPr lang="it-IT" dirty="0" err="1"/>
              <a:t>spazzacorrotti</a:t>
            </a:r>
            <a:r>
              <a:rPr lang="it-IT" dirty="0"/>
              <a:t>”</a:t>
            </a:r>
          </a:p>
          <a:p>
            <a:pPr marL="0" indent="0">
              <a:buNone/>
            </a:pPr>
            <a:endParaRPr lang="it-IT" dirty="0"/>
          </a:p>
          <a:p>
            <a:pPr marL="0" indent="0">
              <a:buNone/>
            </a:pPr>
            <a:r>
              <a:rPr lang="it-IT" altLang="it-IT" dirty="0"/>
              <a:t>Art. 6 del decreto legge n. 80/2021, il cosiddetto “Decreto Reclutamento” :</a:t>
            </a:r>
          </a:p>
          <a:p>
            <a:pPr marL="0" indent="0">
              <a:buNone/>
            </a:pPr>
            <a:r>
              <a:rPr lang="it-IT" b="1" dirty="0"/>
              <a:t>Piano integrato di attività  e organizzazione</a:t>
            </a:r>
          </a:p>
          <a:p>
            <a:pPr marL="0" indent="0">
              <a:buNone/>
            </a:pPr>
            <a:endParaRPr lang="it-IT" sz="2400" dirty="0"/>
          </a:p>
          <a:p>
            <a:pPr marL="0" indent="0">
              <a:buNone/>
            </a:pPr>
            <a:r>
              <a:rPr lang="it-IT" sz="2400" dirty="0" err="1"/>
              <a:t>D.Lgs.</a:t>
            </a:r>
            <a:r>
              <a:rPr lang="it-IT" sz="2400" dirty="0"/>
              <a:t> 10 marzo 2023, n. 24 (protezione delle persone che segnalano violazioni)</a:t>
            </a:r>
            <a:br>
              <a:rPr lang="it-IT" b="1" dirty="0"/>
            </a:br>
            <a:endParaRPr lang="it-IT" b="1"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F84381-CADC-4BF5-8C26-E3A5123A369D}"/>
              </a:ext>
            </a:extLst>
          </p:cNvPr>
          <p:cNvSpPr>
            <a:spLocks noGrp="1"/>
          </p:cNvSpPr>
          <p:nvPr>
            <p:ph type="sldNum" sz="quarter" idx="12"/>
          </p:nvPr>
        </p:nvSpPr>
        <p:spPr/>
        <p:txBody>
          <a:bodyPr/>
          <a:lstStyle/>
          <a:p>
            <a:fld id="{C7748CE5-57C1-43E1-B48D-11B780673BE4}" type="slidenum">
              <a:rPr lang="it-IT" smtClean="0"/>
              <a:pPr/>
              <a:t>15</a:t>
            </a:fld>
            <a:endParaRPr lang="it-IT"/>
          </a:p>
        </p:txBody>
      </p:sp>
    </p:spTree>
    <p:extLst>
      <p:ext uri="{BB962C8B-B14F-4D97-AF65-F5344CB8AC3E}">
        <p14:creationId xmlns:p14="http://schemas.microsoft.com/office/powerpoint/2010/main" val="131626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B09EBCF-331E-43E8-B199-68D963A7878A}"/>
              </a:ext>
            </a:extLst>
          </p:cNvPr>
          <p:cNvSpPr>
            <a:spLocks noGrp="1"/>
          </p:cNvSpPr>
          <p:nvPr>
            <p:ph idx="1"/>
          </p:nvPr>
        </p:nvSpPr>
        <p:spPr/>
        <p:txBody>
          <a:bodyPr/>
          <a:lstStyle/>
          <a:p>
            <a:endParaRPr lang="it-IT" dirty="0"/>
          </a:p>
          <a:p>
            <a:pPr marL="0" indent="0" algn="ctr">
              <a:buNone/>
            </a:pPr>
            <a:r>
              <a:rPr lang="it-IT" sz="4000" b="1" dirty="0">
                <a:solidFill>
                  <a:schemeClr val="tx2">
                    <a:lumMod val="50000"/>
                  </a:schemeClr>
                </a:solidFill>
              </a:rPr>
              <a:t>Secondo Modulo</a:t>
            </a:r>
          </a:p>
          <a:p>
            <a:pPr marL="0" indent="0" algn="ctr">
              <a:buNone/>
            </a:pPr>
            <a:endParaRPr lang="it-IT" sz="4000" b="1" dirty="0">
              <a:solidFill>
                <a:schemeClr val="tx2">
                  <a:lumMod val="50000"/>
                </a:schemeClr>
              </a:solidFill>
            </a:endParaRPr>
          </a:p>
          <a:p>
            <a:pPr marL="0" indent="0" algn="ctr">
              <a:buNone/>
            </a:pPr>
            <a:r>
              <a:rPr lang="it-IT" sz="4000" b="1" dirty="0">
                <a:solidFill>
                  <a:schemeClr val="tx2">
                    <a:lumMod val="50000"/>
                  </a:schemeClr>
                </a:solidFill>
              </a:rPr>
              <a:t>Le Chiavi di lettura della prevenzione </a:t>
            </a:r>
          </a:p>
          <a:p>
            <a:pPr marL="0" indent="0" algn="ctr">
              <a:buNone/>
            </a:pPr>
            <a:r>
              <a:rPr lang="it-IT" sz="4000" b="1" dirty="0">
                <a:solidFill>
                  <a:schemeClr val="tx2">
                    <a:lumMod val="50000"/>
                  </a:schemeClr>
                </a:solidFill>
              </a:rPr>
              <a:t>della corruzione</a:t>
            </a:r>
          </a:p>
        </p:txBody>
      </p:sp>
      <p:sp>
        <p:nvSpPr>
          <p:cNvPr id="4" name="Segnaposto piè di pagina 3">
            <a:extLst>
              <a:ext uri="{FF2B5EF4-FFF2-40B4-BE49-F238E27FC236}">
                <a16:creationId xmlns:a16="http://schemas.microsoft.com/office/drawing/2014/main" id="{1BFB9BA9-DFF4-49A6-BA14-191CEB36A7D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033C359-22FA-43A7-97A3-A783770AEB2F}"/>
              </a:ext>
            </a:extLst>
          </p:cNvPr>
          <p:cNvSpPr>
            <a:spLocks noGrp="1"/>
          </p:cNvSpPr>
          <p:nvPr>
            <p:ph type="sldNum" sz="quarter" idx="12"/>
          </p:nvPr>
        </p:nvSpPr>
        <p:spPr/>
        <p:txBody>
          <a:bodyPr/>
          <a:lstStyle/>
          <a:p>
            <a:fld id="{C7748CE5-57C1-43E1-B48D-11B780673BE4}" type="slidenum">
              <a:rPr lang="it-IT" smtClean="0"/>
              <a:pPr/>
              <a:t>16</a:t>
            </a:fld>
            <a:endParaRPr lang="it-IT"/>
          </a:p>
        </p:txBody>
      </p:sp>
    </p:spTree>
    <p:extLst>
      <p:ext uri="{BB962C8B-B14F-4D97-AF65-F5344CB8AC3E}">
        <p14:creationId xmlns:p14="http://schemas.microsoft.com/office/powerpoint/2010/main" val="2375101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		</a:t>
            </a:r>
            <a:br>
              <a:rPr lang="it-IT" b="1" dirty="0"/>
            </a:br>
            <a:r>
              <a:rPr lang="it-IT" b="1" dirty="0"/>
              <a:t>Chiave di lettura della legge 190/2012</a:t>
            </a:r>
            <a:br>
              <a:rPr lang="it-IT" dirty="0"/>
            </a:br>
            <a:endParaRPr lang="it-IT" dirty="0"/>
          </a:p>
        </p:txBody>
      </p:sp>
      <p:sp>
        <p:nvSpPr>
          <p:cNvPr id="3" name="Segnaposto contenuto 2"/>
          <p:cNvSpPr>
            <a:spLocks noGrp="1"/>
          </p:cNvSpPr>
          <p:nvPr>
            <p:ph idx="1"/>
          </p:nvPr>
        </p:nvSpPr>
        <p:spPr>
          <a:xfrm>
            <a:off x="179512" y="1556792"/>
            <a:ext cx="8856984" cy="5164683"/>
          </a:xfrm>
        </p:spPr>
        <p:txBody>
          <a:bodyPr>
            <a:normAutofit/>
          </a:bodyPr>
          <a:lstStyle/>
          <a:p>
            <a:pPr marL="0" indent="0">
              <a:buNone/>
            </a:pPr>
            <a:r>
              <a:rPr lang="it-IT" b="1" dirty="0"/>
              <a:t>1. PREVENZIONE </a:t>
            </a:r>
            <a:r>
              <a:rPr lang="it-IT" b="1" dirty="0">
                <a:sym typeface="Wingdings" panose="05000000000000000000" pitchFamily="2" charset="2"/>
              </a:rPr>
              <a:t> </a:t>
            </a:r>
            <a:r>
              <a:rPr lang="it-IT" b="1" dirty="0"/>
              <a:t>Piani di prevenzione della corruzione (Piano Nazionale e Piani delle singole Amministrazioni) – Approfondimento ultima parte lezione)</a:t>
            </a:r>
            <a:endParaRPr lang="it-IT" dirty="0"/>
          </a:p>
          <a:p>
            <a:pPr marL="0" lvl="0" indent="0">
              <a:buNone/>
            </a:pPr>
            <a:endParaRPr lang="it-IT" b="1" dirty="0"/>
          </a:p>
          <a:p>
            <a:pPr marL="0" lvl="0" indent="0">
              <a:buNone/>
            </a:pPr>
            <a:r>
              <a:rPr lang="it-IT" b="1" dirty="0"/>
              <a:t>2. Ruolo ANAC</a:t>
            </a:r>
            <a:endParaRPr lang="it-IT" dirty="0"/>
          </a:p>
          <a:p>
            <a:pPr marL="0" indent="0">
              <a:buNone/>
            </a:pPr>
            <a:r>
              <a:rPr lang="it-IT" b="1" dirty="0"/>
              <a:t> </a:t>
            </a:r>
            <a:endParaRPr lang="it-IT" dirty="0"/>
          </a:p>
          <a:p>
            <a:pPr marL="0" indent="0">
              <a:buNone/>
            </a:pPr>
            <a:r>
              <a:rPr lang="it-IT" b="1" dirty="0"/>
              <a:t>3. Sistema a rete </a:t>
            </a:r>
            <a:r>
              <a:rPr lang="it-IT" b="1" dirty="0">
                <a:sym typeface="Wingdings" panose="05000000000000000000" pitchFamily="2" charset="2"/>
              </a:rPr>
              <a:t> </a:t>
            </a:r>
            <a:r>
              <a:rPr lang="it-IT" b="1" dirty="0"/>
              <a:t>Responsabili anticorruzione presso singole amministrazioni, ecc.</a:t>
            </a:r>
            <a:endParaRPr lang="it-IT" dirty="0"/>
          </a:p>
          <a:p>
            <a:pPr marL="0" indent="0">
              <a:buNone/>
            </a:pPr>
            <a:r>
              <a:rPr lang="it-IT" b="1" dirty="0"/>
              <a:t> </a:t>
            </a:r>
            <a:endParaRPr lang="it-IT" dirty="0"/>
          </a:p>
          <a:p>
            <a:pPr marL="0" lvl="0" indent="0">
              <a:buNone/>
            </a:pPr>
            <a:r>
              <a:rPr lang="it-IT" b="1" dirty="0"/>
              <a:t>4. Formazione e  Nuovi codici etici</a:t>
            </a:r>
            <a:endParaRPr lang="it-IT" dirty="0"/>
          </a:p>
          <a:p>
            <a:pPr marL="0" indent="0">
              <a:buNone/>
            </a:pPr>
            <a:r>
              <a:rPr lang="it-IT" b="1" dirty="0"/>
              <a:t> </a:t>
            </a:r>
            <a:endParaRPr lang="it-IT" dirty="0"/>
          </a:p>
          <a:p>
            <a:pPr marL="0" indent="0">
              <a:buNone/>
            </a:pPr>
            <a:r>
              <a:rPr lang="it-IT" b="1" dirty="0"/>
              <a:t>5. Ma </a:t>
            </a:r>
            <a:r>
              <a:rPr lang="it-IT" b="1" u="sng" dirty="0"/>
              <a:t>soprattutto</a:t>
            </a:r>
            <a:r>
              <a:rPr lang="it-IT" b="1" dirty="0"/>
              <a:t>: principio di trasparenza</a:t>
            </a:r>
            <a:r>
              <a:rPr lang="it-IT" dirty="0"/>
              <a:t> </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76CA890-0E9D-4D95-B967-5C9B6D9B73D7}"/>
              </a:ext>
            </a:extLst>
          </p:cNvPr>
          <p:cNvSpPr>
            <a:spLocks noGrp="1"/>
          </p:cNvSpPr>
          <p:nvPr>
            <p:ph type="sldNum" sz="quarter" idx="12"/>
          </p:nvPr>
        </p:nvSpPr>
        <p:spPr/>
        <p:txBody>
          <a:bodyPr/>
          <a:lstStyle/>
          <a:p>
            <a:fld id="{C7748CE5-57C1-43E1-B48D-11B780673BE4}" type="slidenum">
              <a:rPr lang="it-IT" smtClean="0"/>
              <a:pPr/>
              <a:t>17</a:t>
            </a:fld>
            <a:endParaRPr lang="it-IT"/>
          </a:p>
        </p:txBody>
      </p:sp>
    </p:spTree>
    <p:extLst>
      <p:ext uri="{BB962C8B-B14F-4D97-AF65-F5344CB8AC3E}">
        <p14:creationId xmlns:p14="http://schemas.microsoft.com/office/powerpoint/2010/main" val="1549191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4B891E-F8F4-4C89-BD19-2CAB91911C0C}"/>
              </a:ext>
            </a:extLst>
          </p:cNvPr>
          <p:cNvSpPr>
            <a:spLocks noGrp="1"/>
          </p:cNvSpPr>
          <p:nvPr>
            <p:ph type="title"/>
          </p:nvPr>
        </p:nvSpPr>
        <p:spPr/>
        <p:txBody>
          <a:bodyPr>
            <a:normAutofit/>
          </a:bodyPr>
          <a:lstStyle/>
          <a:p>
            <a:pPr algn="ctr"/>
            <a:r>
              <a:rPr lang="it-IT" dirty="0"/>
              <a:t>Prevenzione - </a:t>
            </a:r>
            <a:r>
              <a:rPr lang="it-IT" i="1" dirty="0" err="1"/>
              <a:t>maladministration</a:t>
            </a:r>
            <a:endParaRPr lang="it-IT" i="1" dirty="0"/>
          </a:p>
        </p:txBody>
      </p:sp>
      <p:sp>
        <p:nvSpPr>
          <p:cNvPr id="3" name="Segnaposto contenuto 2">
            <a:extLst>
              <a:ext uri="{FF2B5EF4-FFF2-40B4-BE49-F238E27FC236}">
                <a16:creationId xmlns:a16="http://schemas.microsoft.com/office/drawing/2014/main" id="{C4F6AC39-FE34-4DBF-AA44-D5921913CEF8}"/>
              </a:ext>
            </a:extLst>
          </p:cNvPr>
          <p:cNvSpPr>
            <a:spLocks noGrp="1"/>
          </p:cNvSpPr>
          <p:nvPr>
            <p:ph idx="1"/>
          </p:nvPr>
        </p:nvSpPr>
        <p:spPr>
          <a:xfrm>
            <a:off x="107503" y="1600200"/>
            <a:ext cx="8928993" cy="5201596"/>
          </a:xfrm>
        </p:spPr>
        <p:txBody>
          <a:bodyPr>
            <a:normAutofit fontScale="85000" lnSpcReduction="20000"/>
          </a:bodyPr>
          <a:lstStyle/>
          <a:p>
            <a:pPr marL="0" indent="0">
              <a:buNone/>
            </a:pPr>
            <a:r>
              <a:rPr lang="it-IT" b="1" dirty="0"/>
              <a:t>Rapporto </a:t>
            </a:r>
            <a:r>
              <a:rPr lang="it-IT" b="1" dirty="0" err="1"/>
              <a:t>maladministration</a:t>
            </a:r>
            <a:r>
              <a:rPr lang="it-IT" b="1" dirty="0"/>
              <a:t> – corruzione dir. Penale</a:t>
            </a:r>
          </a:p>
          <a:p>
            <a:pPr marL="0" indent="0">
              <a:buNone/>
            </a:pPr>
            <a:r>
              <a:rPr lang="it-IT" dirty="0"/>
              <a:t>	</a:t>
            </a:r>
          </a:p>
          <a:p>
            <a:pPr marL="0" indent="0">
              <a:buNone/>
            </a:pPr>
            <a:r>
              <a:rPr lang="it-IT" dirty="0"/>
              <a:t>	C.p. </a:t>
            </a:r>
            <a:r>
              <a:rPr lang="it-IT" dirty="0">
                <a:sym typeface="Wingdings" panose="05000000000000000000" pitchFamily="2" charset="2"/>
              </a:rPr>
              <a:t>  Titolo II «dei delitti contro la p.a.»</a:t>
            </a:r>
          </a:p>
          <a:p>
            <a:endParaRPr lang="it-IT" dirty="0"/>
          </a:p>
          <a:p>
            <a:pPr marL="0" indent="0">
              <a:buNone/>
            </a:pPr>
            <a:r>
              <a:rPr lang="it-IT" b="1" dirty="0"/>
              <a:t>Prevenzione in Cost.</a:t>
            </a:r>
          </a:p>
          <a:p>
            <a:pPr marL="0" indent="0">
              <a:buNone/>
            </a:pPr>
            <a:endParaRPr lang="it-IT" dirty="0"/>
          </a:p>
          <a:p>
            <a:pPr lvl="1"/>
            <a:r>
              <a:rPr lang="it-IT" dirty="0"/>
              <a:t>Profilassi internazionale (art. 117, c.2, Cost.)</a:t>
            </a:r>
          </a:p>
          <a:p>
            <a:pPr marL="400050" lvl="1" indent="0">
              <a:buNone/>
            </a:pPr>
            <a:endParaRPr lang="it-IT" dirty="0"/>
          </a:p>
          <a:p>
            <a:pPr lvl="1"/>
            <a:r>
              <a:rPr lang="it-IT" dirty="0"/>
              <a:t>Miglior tutela valori costituzionali</a:t>
            </a:r>
          </a:p>
          <a:p>
            <a:pPr marL="0" indent="0">
              <a:buNone/>
            </a:pPr>
            <a:endParaRPr lang="it-IT" dirty="0"/>
          </a:p>
          <a:p>
            <a:pPr marL="0" indent="0">
              <a:buNone/>
            </a:pPr>
            <a:r>
              <a:rPr lang="it-IT" b="1" dirty="0"/>
              <a:t>Origini prevenzione </a:t>
            </a:r>
          </a:p>
          <a:p>
            <a:pPr marL="0" indent="0">
              <a:buNone/>
            </a:pPr>
            <a:endParaRPr lang="it-IT" dirty="0"/>
          </a:p>
          <a:p>
            <a:pPr marL="400050" lvl="1" indent="0">
              <a:buNone/>
            </a:pPr>
            <a:r>
              <a:rPr lang="it-IT" dirty="0"/>
              <a:t>- infortuni sul lavoro </a:t>
            </a:r>
          </a:p>
          <a:p>
            <a:pPr marL="400050" lvl="1" indent="0">
              <a:buNone/>
            </a:pPr>
            <a:endParaRPr lang="it-IT" dirty="0"/>
          </a:p>
          <a:p>
            <a:pPr marL="857250" lvl="1" indent="-457200">
              <a:buFontTx/>
              <a:buChar char="-"/>
            </a:pPr>
            <a:r>
              <a:rPr lang="it-IT" dirty="0"/>
              <a:t>in materia ambientale </a:t>
            </a:r>
            <a:r>
              <a:rPr lang="it-IT" dirty="0">
                <a:sym typeface="Wingdings" panose="05000000000000000000" pitchFamily="2" charset="2"/>
              </a:rPr>
              <a:t> trasparenza</a:t>
            </a:r>
          </a:p>
          <a:p>
            <a:pPr marL="857250" lvl="1" indent="-457200">
              <a:buFontTx/>
              <a:buChar char="-"/>
            </a:pPr>
            <a:endParaRPr lang="it-IT" dirty="0">
              <a:sym typeface="Wingdings" panose="05000000000000000000" pitchFamily="2" charset="2"/>
            </a:endParaRPr>
          </a:p>
          <a:p>
            <a:pPr marL="400050" lvl="1" indent="0">
              <a:buNone/>
            </a:pPr>
            <a:r>
              <a:rPr lang="it-IT" dirty="0">
                <a:sym typeface="Wingdings" panose="05000000000000000000" pitchFamily="2" charset="2"/>
              </a:rPr>
              <a:t>RINVIO  DISCIPLIANA DEI PIANI</a:t>
            </a:r>
            <a:endParaRPr lang="it-IT" dirty="0"/>
          </a:p>
        </p:txBody>
      </p:sp>
      <p:sp>
        <p:nvSpPr>
          <p:cNvPr id="4" name="Segnaposto piè di pagina 3">
            <a:extLst>
              <a:ext uri="{FF2B5EF4-FFF2-40B4-BE49-F238E27FC236}">
                <a16:creationId xmlns:a16="http://schemas.microsoft.com/office/drawing/2014/main" id="{ABAAC7D8-F0F0-415F-9F6E-F0792D10A89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E268A9D-2230-449B-8218-B09542318BF0}"/>
              </a:ext>
            </a:extLst>
          </p:cNvPr>
          <p:cNvSpPr>
            <a:spLocks noGrp="1"/>
          </p:cNvSpPr>
          <p:nvPr>
            <p:ph type="sldNum" sz="quarter" idx="12"/>
          </p:nvPr>
        </p:nvSpPr>
        <p:spPr/>
        <p:txBody>
          <a:bodyPr/>
          <a:lstStyle/>
          <a:p>
            <a:fld id="{C7748CE5-57C1-43E1-B48D-11B780673BE4}" type="slidenum">
              <a:rPr lang="it-IT" smtClean="0"/>
              <a:pPr/>
              <a:t>18</a:t>
            </a:fld>
            <a:endParaRPr lang="it-IT"/>
          </a:p>
        </p:txBody>
      </p:sp>
    </p:spTree>
    <p:extLst>
      <p:ext uri="{BB962C8B-B14F-4D97-AF65-F5344CB8AC3E}">
        <p14:creationId xmlns:p14="http://schemas.microsoft.com/office/powerpoint/2010/main" val="263990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ANAC</a:t>
            </a:r>
          </a:p>
        </p:txBody>
      </p:sp>
      <p:sp>
        <p:nvSpPr>
          <p:cNvPr id="3" name="Segnaposto contenuto 2"/>
          <p:cNvSpPr>
            <a:spLocks noGrp="1"/>
          </p:cNvSpPr>
          <p:nvPr>
            <p:ph idx="1"/>
          </p:nvPr>
        </p:nvSpPr>
        <p:spPr>
          <a:xfrm>
            <a:off x="0" y="1600200"/>
            <a:ext cx="9144000" cy="5121275"/>
          </a:xfrm>
        </p:spPr>
        <p:txBody>
          <a:bodyPr>
            <a:normAutofit fontScale="25000" lnSpcReduction="20000"/>
          </a:bodyPr>
          <a:lstStyle/>
          <a:p>
            <a:pPr marL="0" indent="0">
              <a:buNone/>
            </a:pPr>
            <a:r>
              <a:rPr lang="it-IT" sz="8000" b="1" dirty="0"/>
              <a:t>Autorità amministrativa indipendente </a:t>
            </a:r>
            <a:r>
              <a:rPr lang="it-IT" sz="8000" b="1" dirty="0">
                <a:sym typeface="Wingdings" panose="05000000000000000000" pitchFamily="2" charset="2"/>
              </a:rPr>
              <a:t> </a:t>
            </a:r>
          </a:p>
          <a:p>
            <a:pPr marL="0" indent="0">
              <a:buNone/>
            </a:pPr>
            <a:endParaRPr lang="it-IT" sz="8000" b="1" dirty="0">
              <a:sym typeface="Wingdings" panose="05000000000000000000" pitchFamily="2" charset="2"/>
            </a:endParaRPr>
          </a:p>
          <a:p>
            <a:pPr marL="0" indent="0">
              <a:buNone/>
            </a:pPr>
            <a:r>
              <a:rPr lang="it-IT" sz="8000" b="1" dirty="0"/>
              <a:t>1° step	</a:t>
            </a:r>
            <a:r>
              <a:rPr lang="it-IT" sz="8000" dirty="0">
                <a:sym typeface="Wingdings" panose="05000000000000000000" pitchFamily="2" charset="2"/>
              </a:rPr>
              <a:t>	</a:t>
            </a:r>
            <a:r>
              <a:rPr lang="it-IT" sz="8000" b="1" dirty="0"/>
              <a:t>CIVIT</a:t>
            </a:r>
            <a:r>
              <a:rPr lang="it-IT" sz="8000" dirty="0"/>
              <a:t>: </a:t>
            </a:r>
            <a:r>
              <a:rPr lang="it-IT" sz="8000" b="1" dirty="0"/>
              <a:t>Commissione indipendente per la valutazione, la 	          trasparenza e l’integrità delle amministrazioni pubbliche</a:t>
            </a:r>
            <a:endParaRPr lang="it-IT" sz="8000" dirty="0"/>
          </a:p>
          <a:p>
            <a:endParaRPr lang="it-IT" sz="8000" dirty="0"/>
          </a:p>
          <a:p>
            <a:pPr marL="0" indent="0">
              <a:buNone/>
            </a:pPr>
            <a:r>
              <a:rPr lang="it-IT" sz="8000" dirty="0"/>
              <a:t>		Istituita nel </a:t>
            </a:r>
            <a:r>
              <a:rPr lang="it-IT" sz="8000" b="1" dirty="0"/>
              <a:t>2009</a:t>
            </a:r>
            <a:r>
              <a:rPr lang="it-IT" sz="8000" dirty="0"/>
              <a:t> dalla c.d. “riforma Brunetta” della p.a. (d.lgs. 		27 ottobre 2009, n. 150).</a:t>
            </a:r>
          </a:p>
          <a:p>
            <a:pPr marL="0" indent="0">
              <a:buNone/>
            </a:pPr>
            <a:endParaRPr lang="it-IT" sz="8000" dirty="0"/>
          </a:p>
          <a:p>
            <a:pPr marL="0" indent="0">
              <a:buNone/>
            </a:pPr>
            <a:endParaRPr lang="it-IT" sz="8000" dirty="0"/>
          </a:p>
          <a:p>
            <a:pPr marL="0" indent="0">
              <a:buNone/>
            </a:pPr>
            <a:r>
              <a:rPr lang="it-IT" sz="8000" dirty="0"/>
              <a:t>Funzione principale della </a:t>
            </a:r>
            <a:r>
              <a:rPr lang="it-IT" sz="8000" dirty="0" err="1"/>
              <a:t>Civit</a:t>
            </a:r>
            <a:r>
              <a:rPr lang="it-IT" sz="8000" dirty="0"/>
              <a:t> doveva essere</a:t>
            </a:r>
            <a:r>
              <a:rPr lang="it-IT" sz="8000" dirty="0">
                <a:sym typeface="Wingdings" panose="05000000000000000000" pitchFamily="2" charset="2"/>
              </a:rPr>
              <a:t> </a:t>
            </a:r>
            <a:r>
              <a:rPr lang="it-IT" sz="8000" dirty="0"/>
              <a:t>Regolazione e monitoraggio 		dei controlli sulle </a:t>
            </a:r>
            <a:r>
              <a:rPr lang="it-IT" sz="8000" b="1" i="1" dirty="0"/>
              <a:t>performance </a:t>
            </a:r>
            <a:r>
              <a:rPr lang="it-IT" sz="8000" dirty="0"/>
              <a:t>delle amministrazioni centrali</a:t>
            </a:r>
          </a:p>
          <a:p>
            <a:pPr marL="0" indent="0">
              <a:buNone/>
            </a:pPr>
            <a:r>
              <a:rPr lang="it-IT" sz="8000" dirty="0"/>
              <a:t> </a:t>
            </a:r>
          </a:p>
          <a:p>
            <a:pPr marL="0" indent="0">
              <a:buNone/>
            </a:pPr>
            <a:r>
              <a:rPr lang="it-IT" sz="8000" dirty="0"/>
              <a:t>	Negli anni successivi la </a:t>
            </a:r>
            <a:r>
              <a:rPr lang="it-IT" sz="8000" dirty="0" err="1"/>
              <a:t>Civit</a:t>
            </a:r>
            <a:r>
              <a:rPr lang="it-IT" sz="8000" dirty="0"/>
              <a:t> è stata </a:t>
            </a:r>
          </a:p>
          <a:p>
            <a:pPr marL="0" indent="0">
              <a:buNone/>
            </a:pPr>
            <a:endParaRPr lang="it-IT" sz="8000" dirty="0"/>
          </a:p>
          <a:p>
            <a:pPr marL="2628900" lvl="6" indent="0">
              <a:buNone/>
            </a:pPr>
            <a:r>
              <a:rPr lang="it-IT" sz="8000" dirty="0"/>
              <a:t>- dapprima dotata di scarse risorse umane e materiali</a:t>
            </a:r>
          </a:p>
          <a:p>
            <a:pPr marL="2628900" lvl="6" indent="0">
              <a:buNone/>
            </a:pPr>
            <a:r>
              <a:rPr lang="it-IT" sz="8000" dirty="0"/>
              <a:t>- quindi </a:t>
            </a:r>
            <a:r>
              <a:rPr lang="it-IT" sz="8000" b="1" dirty="0"/>
              <a:t>depotenziata</a:t>
            </a:r>
            <a:r>
              <a:rPr lang="it-IT" sz="8000" dirty="0"/>
              <a:t> da plurimi interventi legislativi proprio </a:t>
            </a:r>
            <a:r>
              <a:rPr lang="it-IT" sz="8000" b="1" dirty="0"/>
              <a:t>sul versante dei controlli gestionali</a:t>
            </a:r>
            <a:endParaRPr lang="it-IT" sz="8000" dirty="0"/>
          </a:p>
          <a:p>
            <a:pPr marL="0" indent="0">
              <a:buNone/>
            </a:pPr>
            <a:endParaRPr lang="it-IT" sz="8000" dirty="0"/>
          </a:p>
          <a:p>
            <a:pPr marL="0" indent="0">
              <a:buNone/>
            </a:pPr>
            <a:endParaRPr lang="it-IT" sz="8000" dirty="0"/>
          </a:p>
          <a:p>
            <a:pPr marL="0" indent="0">
              <a:buNone/>
            </a:pPr>
            <a:r>
              <a:rPr lang="it-IT" sz="8000" dirty="0"/>
              <a:t>Con la c.d. “</a:t>
            </a:r>
            <a:r>
              <a:rPr lang="it-IT" sz="8000" b="1" dirty="0"/>
              <a:t>legge Severino</a:t>
            </a:r>
            <a:r>
              <a:rPr lang="it-IT" sz="8000" dirty="0"/>
              <a:t>” (l. 6 novembre 2012, n. 190) </a:t>
            </a:r>
            <a:r>
              <a:rPr lang="it-IT" sz="8000" dirty="0">
                <a:sym typeface="Wingdings" panose="05000000000000000000" pitchFamily="2" charset="2"/>
              </a:rPr>
              <a:t></a:t>
            </a:r>
            <a:r>
              <a:rPr lang="it-IT" sz="8000" dirty="0"/>
              <a:t>accentuata la funzione della </a:t>
            </a:r>
            <a:r>
              <a:rPr lang="it-IT" sz="8000" b="1" dirty="0"/>
              <a:t>Commissione quale “</a:t>
            </a:r>
            <a:r>
              <a:rPr lang="it-IT" sz="8000" b="1" i="1" dirty="0"/>
              <a:t>Autorità nazionale </a:t>
            </a:r>
          </a:p>
          <a:p>
            <a:pPr marL="0" indent="0">
              <a:buNone/>
            </a:pPr>
            <a:r>
              <a:rPr lang="it-IT" sz="8000" b="1" i="1" dirty="0"/>
              <a:t>				anticorruzione</a:t>
            </a:r>
            <a:r>
              <a:rPr lang="it-IT" sz="8000" b="1" dirty="0"/>
              <a:t>”</a:t>
            </a:r>
            <a:r>
              <a:rPr lang="it-IT" sz="8000" dirty="0"/>
              <a:t> (art. 1, comma 2, l. n. 190/2012). </a:t>
            </a:r>
          </a:p>
          <a:p>
            <a:pPr marL="0" indent="0">
              <a:buNone/>
            </a:pPr>
            <a:r>
              <a:rPr lang="it-IT" sz="8000" dirty="0"/>
              <a:t> </a:t>
            </a:r>
            <a:endParaRPr lang="it-IT" sz="4800" dirty="0"/>
          </a:p>
          <a:p>
            <a:pPr marL="0" indent="0">
              <a:buNone/>
            </a:pPr>
            <a:endParaRPr lang="it-IT" sz="48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6AC25C-73A6-48FA-B980-BA97ACC47BB2}"/>
              </a:ext>
            </a:extLst>
          </p:cNvPr>
          <p:cNvSpPr>
            <a:spLocks noGrp="1"/>
          </p:cNvSpPr>
          <p:nvPr>
            <p:ph type="sldNum" sz="quarter" idx="12"/>
          </p:nvPr>
        </p:nvSpPr>
        <p:spPr/>
        <p:txBody>
          <a:bodyPr/>
          <a:lstStyle/>
          <a:p>
            <a:fld id="{C7748CE5-57C1-43E1-B48D-11B780673BE4}" type="slidenum">
              <a:rPr lang="it-IT" smtClean="0"/>
              <a:pPr/>
              <a:t>19</a:t>
            </a:fld>
            <a:endParaRPr lang="it-IT"/>
          </a:p>
        </p:txBody>
      </p:sp>
    </p:spTree>
    <p:extLst>
      <p:ext uri="{BB962C8B-B14F-4D97-AF65-F5344CB8AC3E}">
        <p14:creationId xmlns:p14="http://schemas.microsoft.com/office/powerpoint/2010/main" val="130713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0643392B-A98B-4227-8810-A327AEB0BF46}"/>
              </a:ext>
            </a:extLst>
          </p:cNvPr>
          <p:cNvSpPr>
            <a:spLocks noGrp="1"/>
          </p:cNvSpPr>
          <p:nvPr>
            <p:ph type="title"/>
          </p:nvPr>
        </p:nvSpPr>
        <p:spPr>
          <a:xfrm>
            <a:off x="457200" y="471407"/>
            <a:ext cx="8229600" cy="990600"/>
          </a:xfrm>
        </p:spPr>
        <p:txBody>
          <a:bodyPr anchor="ctr">
            <a:normAutofit/>
          </a:bodyPr>
          <a:lstStyle/>
          <a:p>
            <a:pPr algn="ctr"/>
            <a:r>
              <a:rPr lang="it-IT" dirty="0"/>
              <a:t>Indice degli argomenti </a:t>
            </a:r>
          </a:p>
        </p:txBody>
      </p:sp>
      <p:sp>
        <p:nvSpPr>
          <p:cNvPr id="6" name="Segnaposto contenuto 5">
            <a:extLst>
              <a:ext uri="{FF2B5EF4-FFF2-40B4-BE49-F238E27FC236}">
                <a16:creationId xmlns:a16="http://schemas.microsoft.com/office/drawing/2014/main" id="{A81D83EF-D72E-4297-AEB2-F996BCAFA713}"/>
              </a:ext>
            </a:extLst>
          </p:cNvPr>
          <p:cNvSpPr>
            <a:spLocks noGrp="1"/>
          </p:cNvSpPr>
          <p:nvPr>
            <p:ph sz="half" idx="2"/>
          </p:nvPr>
        </p:nvSpPr>
        <p:spPr>
          <a:xfrm>
            <a:off x="0" y="1423368"/>
            <a:ext cx="4572000" cy="5434632"/>
          </a:xfrm>
        </p:spPr>
        <p:txBody>
          <a:bodyPr wrap="square" anchor="t">
            <a:normAutofit fontScale="92500" lnSpcReduction="10000"/>
          </a:bodyPr>
          <a:lstStyle/>
          <a:p>
            <a:pPr marL="457200" indent="-457200">
              <a:lnSpc>
                <a:spcPct val="90000"/>
              </a:lnSpc>
              <a:buAutoNum type="arabicParenR"/>
            </a:pPr>
            <a:r>
              <a:rPr lang="it-IT" sz="2800" dirty="0"/>
              <a:t>La corruzione: implicazioni economiche, rilevanza costituzionale e origine internazionale dell’approccio.</a:t>
            </a:r>
          </a:p>
          <a:p>
            <a:pPr marL="457200" indent="-457200">
              <a:lnSpc>
                <a:spcPct val="90000"/>
              </a:lnSpc>
              <a:buAutoNum type="arabicParenR"/>
            </a:pPr>
            <a:r>
              <a:rPr lang="it-IT" sz="2800" dirty="0"/>
              <a:t>Le chiavi di lettura del modello italiano di prevenzione della corruzione</a:t>
            </a:r>
          </a:p>
          <a:p>
            <a:pPr marL="457200" indent="-457200">
              <a:lnSpc>
                <a:spcPct val="90000"/>
              </a:lnSpc>
              <a:buAutoNum type="arabicParenR"/>
            </a:pPr>
            <a:r>
              <a:rPr lang="it-IT" sz="2800" dirty="0"/>
              <a:t>La Legge Severino, la Legge «</a:t>
            </a:r>
            <a:r>
              <a:rPr lang="it-IT" sz="2800" dirty="0" err="1"/>
              <a:t>Spazzacorrotti</a:t>
            </a:r>
            <a:r>
              <a:rPr lang="it-IT" sz="2800" dirty="0"/>
              <a:t>», il PIAO, il d.lgs. 24/2023 </a:t>
            </a:r>
          </a:p>
          <a:p>
            <a:pPr marL="457200" indent="-457200">
              <a:lnSpc>
                <a:spcPct val="90000"/>
              </a:lnSpc>
              <a:buAutoNum type="arabicParenR"/>
            </a:pPr>
            <a:r>
              <a:rPr lang="it-IT" sz="2800" dirty="0"/>
              <a:t>Il Piano Nazionale Anticorruzione e i piani aziendali</a:t>
            </a:r>
          </a:p>
          <a:p>
            <a:pPr marL="0" indent="0">
              <a:lnSpc>
                <a:spcPct val="90000"/>
              </a:lnSpc>
              <a:buNone/>
            </a:pPr>
            <a:endParaRPr lang="it-IT" sz="2800" i="1" dirty="0"/>
          </a:p>
          <a:p>
            <a:pPr marL="0" indent="0">
              <a:lnSpc>
                <a:spcPct val="90000"/>
              </a:lnSpc>
              <a:buNone/>
            </a:pPr>
            <a:endParaRPr lang="it-IT" sz="2800" dirty="0"/>
          </a:p>
          <a:p>
            <a:pPr marL="0" indent="0">
              <a:lnSpc>
                <a:spcPct val="90000"/>
              </a:lnSpc>
              <a:buNone/>
            </a:pPr>
            <a:endParaRPr lang="it-IT" sz="1500" dirty="0"/>
          </a:p>
        </p:txBody>
      </p:sp>
      <p:pic>
        <p:nvPicPr>
          <p:cNvPr id="1026" name="Picture 2" descr="Anticorruzione: azioni di prevenzione e strumenti di contrasto. Si ...">
            <a:extLst>
              <a:ext uri="{FF2B5EF4-FFF2-40B4-BE49-F238E27FC236}">
                <a16:creationId xmlns:a16="http://schemas.microsoft.com/office/drawing/2014/main" id="{3586B654-1F32-5565-DE32-677BA58FC5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3674" y="1652861"/>
            <a:ext cx="4570326" cy="5313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654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Evoluzione </a:t>
            </a:r>
            <a:r>
              <a:rPr lang="it-IT" dirty="0" err="1"/>
              <a:t>Anac</a:t>
            </a:r>
            <a:endParaRPr lang="it-IT" dirty="0"/>
          </a:p>
        </p:txBody>
      </p:sp>
      <p:sp>
        <p:nvSpPr>
          <p:cNvPr id="3" name="Segnaposto contenuto 2"/>
          <p:cNvSpPr>
            <a:spLocks noGrp="1"/>
          </p:cNvSpPr>
          <p:nvPr>
            <p:ph idx="1"/>
          </p:nvPr>
        </p:nvSpPr>
        <p:spPr>
          <a:xfrm>
            <a:off x="-10248" y="1340768"/>
            <a:ext cx="9154248" cy="5400600"/>
          </a:xfrm>
        </p:spPr>
        <p:txBody>
          <a:bodyPr>
            <a:normAutofit fontScale="25000" lnSpcReduction="20000"/>
          </a:bodyPr>
          <a:lstStyle/>
          <a:p>
            <a:pPr marL="0" indent="0">
              <a:buNone/>
            </a:pPr>
            <a:r>
              <a:rPr lang="it-IT" sz="6000" dirty="0"/>
              <a:t>Mutata la </a:t>
            </a:r>
            <a:r>
              <a:rPr lang="it-IT" sz="6000" b="1" dirty="0"/>
              <a:t>denominazione</a:t>
            </a:r>
            <a:r>
              <a:rPr lang="it-IT" sz="6000" dirty="0"/>
              <a:t> dell’Ente:  dapprima “</a:t>
            </a:r>
            <a:r>
              <a:rPr lang="it-IT" sz="6000" i="1" dirty="0"/>
              <a:t>Autorità nazionale anticorruzione e per la valutazione e la 		trasparenza della amministrazioni pubbliche</a:t>
            </a:r>
            <a:r>
              <a:rPr lang="it-IT" sz="6000" dirty="0"/>
              <a:t>” (art. 5, comma 3, </a:t>
            </a:r>
            <a:r>
              <a:rPr lang="it-IT" sz="6000" dirty="0" err="1"/>
              <a:t>d.l.</a:t>
            </a:r>
            <a:r>
              <a:rPr lang="it-IT" sz="6000" dirty="0"/>
              <a:t> 31 			</a:t>
            </a:r>
            <a:r>
              <a:rPr lang="it-IT" sz="6000" b="1" dirty="0"/>
              <a:t>agosto 2013</a:t>
            </a:r>
            <a:r>
              <a:rPr lang="it-IT" sz="6000" dirty="0"/>
              <a:t>, </a:t>
            </a:r>
            <a:r>
              <a:rPr lang="it-IT" sz="6000" dirty="0" err="1"/>
              <a:t>conv</a:t>
            </a:r>
            <a:r>
              <a:rPr lang="it-IT" sz="6000" dirty="0"/>
              <a:t>. in l. 30 ottobre 2013, n. 125) </a:t>
            </a:r>
          </a:p>
          <a:p>
            <a:pPr marL="0" indent="0">
              <a:buNone/>
            </a:pPr>
            <a:r>
              <a:rPr lang="it-IT" sz="6400" dirty="0"/>
              <a:t> </a:t>
            </a:r>
          </a:p>
          <a:p>
            <a:pPr marL="0" lvl="0" indent="0">
              <a:buNone/>
            </a:pPr>
            <a:r>
              <a:rPr lang="it-IT" sz="6400" dirty="0"/>
              <a:t>		quindi, più semplicemente, in “</a:t>
            </a:r>
            <a:r>
              <a:rPr lang="it-IT" sz="6400" i="1" dirty="0"/>
              <a:t>Autorità nazionale anticorruzione</a:t>
            </a:r>
            <a:r>
              <a:rPr lang="it-IT" sz="6400" dirty="0"/>
              <a:t>” (art. 19, 		comma 2, </a:t>
            </a:r>
            <a:r>
              <a:rPr lang="it-IT" sz="6400" dirty="0" err="1"/>
              <a:t>d.l.</a:t>
            </a:r>
            <a:r>
              <a:rPr lang="it-IT" sz="6400" dirty="0"/>
              <a:t> 24 giugno </a:t>
            </a:r>
            <a:r>
              <a:rPr lang="it-IT" sz="6400" b="1" dirty="0"/>
              <a:t>2014</a:t>
            </a:r>
            <a:r>
              <a:rPr lang="it-IT" sz="6400" dirty="0"/>
              <a:t>, n. 90, </a:t>
            </a:r>
            <a:r>
              <a:rPr lang="it-IT" sz="6400" dirty="0" err="1"/>
              <a:t>conv</a:t>
            </a:r>
            <a:r>
              <a:rPr lang="it-IT" sz="6400" dirty="0"/>
              <a:t>. in l. 11 agosto </a:t>
            </a:r>
            <a:r>
              <a:rPr lang="it-IT" sz="6400" b="1" dirty="0"/>
              <a:t>2014</a:t>
            </a:r>
            <a:r>
              <a:rPr lang="it-IT" sz="6400" dirty="0"/>
              <a:t>, n. 114). </a:t>
            </a:r>
          </a:p>
          <a:p>
            <a:pPr marL="0" indent="0">
              <a:buNone/>
            </a:pPr>
            <a:r>
              <a:rPr lang="it-IT" sz="6400" dirty="0"/>
              <a:t> </a:t>
            </a:r>
          </a:p>
          <a:p>
            <a:pPr marL="0" indent="0">
              <a:buNone/>
            </a:pPr>
            <a:r>
              <a:rPr lang="it-IT" sz="6400" dirty="0"/>
              <a:t>Di fatto 	</a:t>
            </a:r>
            <a:r>
              <a:rPr lang="it-IT" sz="6400" dirty="0">
                <a:sym typeface="Wingdings" panose="05000000000000000000" pitchFamily="2" charset="2"/>
              </a:rPr>
              <a:t>  </a:t>
            </a:r>
            <a:r>
              <a:rPr lang="it-IT" sz="6400" dirty="0"/>
              <a:t>Trasferite al </a:t>
            </a:r>
            <a:r>
              <a:rPr lang="it-IT" sz="6400" b="1" dirty="0"/>
              <a:t>Dipartimento della Funzione Pubblica</a:t>
            </a:r>
            <a:r>
              <a:rPr lang="it-IT" sz="6400" dirty="0"/>
              <a:t> della Presidenza del Consiglio dei Ministri le originarie funzioni in materia di </a:t>
            </a:r>
            <a:r>
              <a:rPr lang="it-IT" sz="6400" b="1" dirty="0"/>
              <a:t>misurazione e valutazione delle </a:t>
            </a:r>
            <a:r>
              <a:rPr lang="it-IT" sz="6400" b="1" i="1" dirty="0"/>
              <a:t>performance</a:t>
            </a:r>
            <a:endParaRPr lang="it-IT" sz="6400" dirty="0"/>
          </a:p>
          <a:p>
            <a:pPr marL="0" indent="0">
              <a:buNone/>
            </a:pPr>
            <a:r>
              <a:rPr lang="it-IT" sz="6400" i="1" dirty="0"/>
              <a:t> </a:t>
            </a:r>
            <a:endParaRPr lang="it-IT" sz="6400" dirty="0"/>
          </a:p>
          <a:p>
            <a:pPr marL="0" indent="0">
              <a:buNone/>
            </a:pPr>
            <a:r>
              <a:rPr lang="it-IT" sz="6400" dirty="0"/>
              <a:t> </a:t>
            </a:r>
          </a:p>
          <a:p>
            <a:pPr marL="0" indent="0">
              <a:buNone/>
            </a:pPr>
            <a:r>
              <a:rPr lang="it-IT" sz="6400" dirty="0"/>
              <a:t>Successivamente all’ANAC </a:t>
            </a:r>
            <a:r>
              <a:rPr lang="it-IT" sz="6400" dirty="0">
                <a:sym typeface="Wingdings" panose="05000000000000000000" pitchFamily="2" charset="2"/>
              </a:rPr>
              <a:t></a:t>
            </a:r>
            <a:r>
              <a:rPr lang="it-IT" sz="6400" dirty="0"/>
              <a:t>	più incisivi poteri in tema di lotta alla corruzione e vigilanza </a:t>
            </a:r>
            <a:r>
              <a:rPr lang="it-IT" sz="6400" b="1" dirty="0"/>
              <a:t>sugli appalti pubblici</a:t>
            </a:r>
            <a:r>
              <a:rPr lang="it-IT" sz="6400" dirty="0"/>
              <a:t>, con </a:t>
            </a:r>
            <a:r>
              <a:rPr lang="it-IT" sz="6400" u="sng" dirty="0"/>
              <a:t>assorbimento</a:t>
            </a:r>
            <a:r>
              <a:rPr lang="it-IT" sz="6400" dirty="0"/>
              <a:t> dell’</a:t>
            </a:r>
            <a:r>
              <a:rPr lang="it-IT" sz="6400" b="1" dirty="0"/>
              <a:t>Autorità per la vigilanza sui contratti pubblici</a:t>
            </a:r>
            <a:r>
              <a:rPr lang="it-IT" sz="6400" dirty="0"/>
              <a:t> (</a:t>
            </a:r>
            <a:r>
              <a:rPr lang="it-IT" sz="6400" b="1" dirty="0" err="1"/>
              <a:t>Avcp</a:t>
            </a:r>
            <a:r>
              <a:rPr lang="it-IT" sz="6400" dirty="0"/>
              <a:t>), 	che fin dai tempi della c.d. “legge Merloni” (l. 11  febbraio 1994, n. 109) era sempre 	stata il soggetto istituzionalmente competente nel settore (</a:t>
            </a:r>
            <a:r>
              <a:rPr lang="it-IT" sz="6400" b="1" dirty="0"/>
              <a:t>DL 24 giugno 2014, n. 90</a:t>
            </a:r>
            <a:r>
              <a:rPr lang="it-IT" sz="6400" dirty="0"/>
              <a:t>, 	convertito con modificazioni dalla legge 11 agosto 2014, n. 114,  articolo 19, comma 2)</a:t>
            </a:r>
          </a:p>
          <a:p>
            <a:pPr marL="0" indent="0">
              <a:buNone/>
            </a:pPr>
            <a:r>
              <a:rPr lang="it-IT" sz="6400" b="1" dirty="0"/>
              <a:t> </a:t>
            </a:r>
            <a:endParaRPr lang="it-IT" sz="6400" dirty="0"/>
          </a:p>
          <a:p>
            <a:pPr marL="0" indent="0">
              <a:buNone/>
            </a:pPr>
            <a:r>
              <a:rPr lang="it-IT" sz="6400" b="1" dirty="0"/>
              <a:t> Aprile 2014</a:t>
            </a:r>
            <a:r>
              <a:rPr lang="it-IT" sz="6400" dirty="0">
                <a:sym typeface="Wingdings" panose="05000000000000000000" pitchFamily="2" charset="2"/>
              </a:rPr>
              <a:t> </a:t>
            </a:r>
            <a:r>
              <a:rPr lang="it-IT" sz="6400" dirty="0"/>
              <a:t>nomina del Presidente della “nuova” Autorità, destinato ad agire per diversi mesi 	        come organo monocratico</a:t>
            </a:r>
          </a:p>
          <a:p>
            <a:pPr marL="0" indent="0">
              <a:buNone/>
            </a:pPr>
            <a:r>
              <a:rPr lang="it-IT" sz="6400" dirty="0"/>
              <a:t> </a:t>
            </a:r>
          </a:p>
          <a:p>
            <a:pPr marL="0" indent="0">
              <a:buNone/>
            </a:pPr>
            <a:r>
              <a:rPr lang="it-IT" sz="6400" dirty="0"/>
              <a:t>Con l’assorbimento dell’</a:t>
            </a:r>
            <a:r>
              <a:rPr lang="it-IT" sz="6400" dirty="0" err="1"/>
              <a:t>Avcp</a:t>
            </a:r>
            <a:r>
              <a:rPr lang="it-IT" sz="6400" dirty="0">
                <a:sym typeface="Wingdings" panose="05000000000000000000" pitchFamily="2" charset="2"/>
              </a:rPr>
              <a:t> </a:t>
            </a:r>
            <a:r>
              <a:rPr lang="it-IT" sz="6400" dirty="0"/>
              <a:t>l’ANAC ne erediterà le cospicue </a:t>
            </a:r>
            <a:r>
              <a:rPr lang="it-IT" sz="6400" b="1" dirty="0"/>
              <a:t>risorse umane</a:t>
            </a:r>
            <a:r>
              <a:rPr lang="it-IT" sz="6400" dirty="0"/>
              <a:t> esperte in appalti 			pubblici e 	Assetto interno </a:t>
            </a:r>
            <a:r>
              <a:rPr lang="it-IT" sz="6400" dirty="0">
                <a:sym typeface="Wingdings" panose="05000000000000000000" pitchFamily="2" charset="2"/>
              </a:rPr>
              <a:t></a:t>
            </a:r>
            <a:r>
              <a:rPr lang="it-IT" sz="6400" dirty="0"/>
              <a:t>	</a:t>
            </a:r>
            <a:r>
              <a:rPr lang="it-IT" sz="6400" dirty="0" err="1"/>
              <a:t>Civit</a:t>
            </a:r>
            <a:r>
              <a:rPr lang="it-IT" sz="6400" dirty="0"/>
              <a:t> era organo collegiale </a:t>
            </a:r>
            <a:r>
              <a:rPr lang="it-IT" sz="6400" i="1" dirty="0" err="1"/>
              <a:t>pleno</a:t>
            </a:r>
            <a:r>
              <a:rPr lang="it-IT" sz="6400" i="1" dirty="0"/>
              <a:t> </a:t>
            </a:r>
            <a:r>
              <a:rPr lang="it-IT" sz="6400" i="1" dirty="0" err="1"/>
              <a:t>jure</a:t>
            </a:r>
            <a:endParaRPr lang="it-IT" sz="6400" dirty="0"/>
          </a:p>
          <a:p>
            <a:pPr marL="0" indent="0">
              <a:buNone/>
            </a:pPr>
            <a:endParaRPr lang="it-IT" dirty="0"/>
          </a:p>
          <a:p>
            <a:pPr marL="0" indent="0">
              <a:buNone/>
            </a:pPr>
            <a:r>
              <a:rPr lang="it-IT" sz="4400" i="1" dirty="0"/>
              <a:t> </a:t>
            </a:r>
            <a:endParaRPr lang="it-IT" sz="4400" dirty="0"/>
          </a:p>
          <a:p>
            <a:pPr marL="0" indent="0">
              <a:buNone/>
            </a:pPr>
            <a:endParaRPr lang="it-IT" sz="44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E56747-5AF0-42E4-8455-BF10643EA7D4}"/>
              </a:ext>
            </a:extLst>
          </p:cNvPr>
          <p:cNvSpPr>
            <a:spLocks noGrp="1"/>
          </p:cNvSpPr>
          <p:nvPr>
            <p:ph type="sldNum" sz="quarter" idx="12"/>
          </p:nvPr>
        </p:nvSpPr>
        <p:spPr/>
        <p:txBody>
          <a:bodyPr/>
          <a:lstStyle/>
          <a:p>
            <a:fld id="{C7748CE5-57C1-43E1-B48D-11B780673BE4}" type="slidenum">
              <a:rPr lang="it-IT" smtClean="0"/>
              <a:pPr/>
              <a:t>20</a:t>
            </a:fld>
            <a:endParaRPr lang="it-IT"/>
          </a:p>
        </p:txBody>
      </p:sp>
    </p:spTree>
    <p:extLst>
      <p:ext uri="{BB962C8B-B14F-4D97-AF65-F5344CB8AC3E}">
        <p14:creationId xmlns:p14="http://schemas.microsoft.com/office/powerpoint/2010/main" val="3861527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Presidente </a:t>
            </a:r>
            <a:r>
              <a:rPr lang="it-IT" dirty="0" err="1"/>
              <a:t>Anac</a:t>
            </a:r>
            <a:endParaRPr lang="it-IT" dirty="0"/>
          </a:p>
        </p:txBody>
      </p:sp>
      <p:sp>
        <p:nvSpPr>
          <p:cNvPr id="3" name="Segnaposto contenuto 2"/>
          <p:cNvSpPr>
            <a:spLocks noGrp="1"/>
          </p:cNvSpPr>
          <p:nvPr>
            <p:ph idx="1"/>
          </p:nvPr>
        </p:nvSpPr>
        <p:spPr>
          <a:xfrm>
            <a:off x="0" y="1600200"/>
            <a:ext cx="9144000" cy="5121275"/>
          </a:xfrm>
        </p:spPr>
        <p:txBody>
          <a:bodyPr>
            <a:normAutofit lnSpcReduction="10000"/>
          </a:bodyPr>
          <a:lstStyle/>
          <a:p>
            <a:pPr marL="0" indent="0">
              <a:buNone/>
            </a:pPr>
            <a:r>
              <a:rPr lang="it-IT" dirty="0"/>
              <a:t>Con riforme del 2014 al </a:t>
            </a:r>
            <a:r>
              <a:rPr lang="it-IT" b="1" dirty="0"/>
              <a:t>Presidente dell’ANAC</a:t>
            </a:r>
            <a:r>
              <a:rPr lang="it-IT" dirty="0">
                <a:sym typeface="Wingdings" panose="05000000000000000000" pitchFamily="2" charset="2"/>
              </a:rPr>
              <a:t> </a:t>
            </a:r>
          </a:p>
          <a:p>
            <a:pPr marL="0" indent="0">
              <a:buNone/>
            </a:pPr>
            <a:r>
              <a:rPr lang="it-IT" dirty="0">
                <a:sym typeface="Wingdings" panose="05000000000000000000" pitchFamily="2" charset="2"/>
              </a:rPr>
              <a:t>	</a:t>
            </a:r>
          </a:p>
          <a:p>
            <a:pPr marL="0" indent="0">
              <a:buNone/>
            </a:pPr>
            <a:r>
              <a:rPr lang="it-IT" dirty="0">
                <a:sym typeface="Wingdings" panose="05000000000000000000" pitchFamily="2" charset="2"/>
              </a:rPr>
              <a:t>	</a:t>
            </a:r>
            <a:r>
              <a:rPr lang="it-IT" dirty="0"/>
              <a:t>riconosciuto uno </a:t>
            </a:r>
            <a:r>
              <a:rPr lang="it-IT" b="1" i="1" dirty="0"/>
              <a:t>status </a:t>
            </a:r>
            <a:r>
              <a:rPr lang="it-IT" b="1" dirty="0"/>
              <a:t>differenziato</a:t>
            </a:r>
            <a:endParaRPr lang="it-IT" dirty="0"/>
          </a:p>
          <a:p>
            <a:pPr marL="0" indent="0">
              <a:buNone/>
            </a:pPr>
            <a:r>
              <a:rPr lang="it-IT" dirty="0"/>
              <a:t> 			</a:t>
            </a:r>
          </a:p>
          <a:p>
            <a:pPr marL="0" indent="0">
              <a:buNone/>
            </a:pPr>
            <a:r>
              <a:rPr lang="it-IT" dirty="0"/>
              <a:t>	autonome modalità di nomina </a:t>
            </a:r>
          </a:p>
          <a:p>
            <a:pPr marL="0" indent="0">
              <a:buNone/>
            </a:pPr>
            <a:r>
              <a:rPr lang="it-IT" dirty="0"/>
              <a:t>	(intesa + min. e Comm. </a:t>
            </a:r>
            <a:r>
              <a:rPr lang="it-IT" dirty="0" err="1"/>
              <a:t>Parl</a:t>
            </a:r>
            <a:r>
              <a:rPr lang="it-IT" dirty="0"/>
              <a:t>.)</a:t>
            </a:r>
          </a:p>
          <a:p>
            <a:pPr marL="0" indent="0">
              <a:buNone/>
            </a:pPr>
            <a:r>
              <a:rPr lang="it-IT" dirty="0"/>
              <a:t> </a:t>
            </a:r>
          </a:p>
          <a:p>
            <a:pPr marL="0" lvl="0" indent="0">
              <a:buNone/>
            </a:pPr>
            <a:r>
              <a:rPr lang="it-IT" dirty="0"/>
              <a:t>	attribuzione di poteri esclusivi rispetto a quelli del 		Consiglio direttivo, al punto da potersi parlare di un 		vero e proprio “</a:t>
            </a:r>
            <a:r>
              <a:rPr lang="it-IT" i="1" dirty="0"/>
              <a:t>organo nell’organo</a:t>
            </a:r>
            <a:r>
              <a:rPr lang="it-IT" dirty="0"/>
              <a:t>”</a:t>
            </a:r>
          </a:p>
          <a:p>
            <a:pPr marL="0" indent="0">
              <a:buNone/>
            </a:pPr>
            <a:r>
              <a:rPr lang="it-IT" dirty="0"/>
              <a:t> </a:t>
            </a:r>
          </a:p>
          <a:p>
            <a:pPr marL="0" indent="0">
              <a:buNone/>
            </a:pPr>
            <a:r>
              <a:rPr lang="it-IT" dirty="0"/>
              <a:t> </a:t>
            </a:r>
          </a:p>
          <a:p>
            <a:pPr marL="0" indent="0">
              <a:buNone/>
            </a:pPr>
            <a:r>
              <a:rPr lang="it-IT" dirty="0"/>
              <a:t>Attualmente </a:t>
            </a:r>
            <a:r>
              <a:rPr lang="it-IT" dirty="0">
                <a:sym typeface="Wingdings" panose="05000000000000000000" pitchFamily="2" charset="2"/>
              </a:rPr>
              <a:t> Avv. </a:t>
            </a:r>
            <a:r>
              <a:rPr lang="it-IT" b="1" i="0" dirty="0">
                <a:solidFill>
                  <a:srgbClr val="111111"/>
                </a:solidFill>
                <a:effectLst/>
                <a:latin typeface="Roboto" panose="02000000000000000000" pitchFamily="2" charset="0"/>
              </a:rPr>
              <a:t>Giuseppe </a:t>
            </a:r>
            <a:r>
              <a:rPr lang="it-IT" b="1" i="0" dirty="0" err="1">
                <a:solidFill>
                  <a:srgbClr val="111111"/>
                </a:solidFill>
                <a:effectLst/>
                <a:latin typeface="Roboto" panose="02000000000000000000" pitchFamily="2" charset="0"/>
              </a:rPr>
              <a:t>Busia</a:t>
            </a:r>
            <a:r>
              <a:rPr lang="it-IT" b="1" i="0" dirty="0">
                <a:solidFill>
                  <a:srgbClr val="111111"/>
                </a:solidFill>
                <a:effectLst/>
                <a:latin typeface="Roboto" panose="02000000000000000000" pitchFamily="2" charset="0"/>
              </a:rPr>
              <a:t> </a:t>
            </a:r>
            <a:r>
              <a:rPr lang="it-IT" b="0" i="0" dirty="0">
                <a:solidFill>
                  <a:srgbClr val="111111"/>
                </a:solidFill>
                <a:effectLst/>
                <a:latin typeface="Roboto" panose="02000000000000000000" pitchFamily="2" charset="0"/>
              </a:rPr>
              <a:t>(settembre 2020)</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5EFE5F5-F52E-4CD4-B2CE-90534C751395}"/>
              </a:ext>
            </a:extLst>
          </p:cNvPr>
          <p:cNvSpPr>
            <a:spLocks noGrp="1"/>
          </p:cNvSpPr>
          <p:nvPr>
            <p:ph type="sldNum" sz="quarter" idx="12"/>
          </p:nvPr>
        </p:nvSpPr>
        <p:spPr/>
        <p:txBody>
          <a:bodyPr/>
          <a:lstStyle/>
          <a:p>
            <a:fld id="{C7748CE5-57C1-43E1-B48D-11B780673BE4}" type="slidenum">
              <a:rPr lang="it-IT" smtClean="0"/>
              <a:pPr/>
              <a:t>21</a:t>
            </a:fld>
            <a:endParaRPr lang="it-IT"/>
          </a:p>
        </p:txBody>
      </p:sp>
    </p:spTree>
    <p:extLst>
      <p:ext uri="{BB962C8B-B14F-4D97-AF65-F5344CB8AC3E}">
        <p14:creationId xmlns:p14="http://schemas.microsoft.com/office/powerpoint/2010/main" val="1972542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677"/>
            <a:ext cx="8229600" cy="1143000"/>
          </a:xfrm>
        </p:spPr>
        <p:txBody>
          <a:bodyPr/>
          <a:lstStyle/>
          <a:p>
            <a:r>
              <a:rPr lang="it-IT" dirty="0"/>
              <a:t>             Funzioni eterogenee</a:t>
            </a:r>
          </a:p>
        </p:txBody>
      </p:sp>
      <p:sp>
        <p:nvSpPr>
          <p:cNvPr id="3" name="Segnaposto contenuto 2"/>
          <p:cNvSpPr>
            <a:spLocks noGrp="1"/>
          </p:cNvSpPr>
          <p:nvPr>
            <p:ph idx="1"/>
          </p:nvPr>
        </p:nvSpPr>
        <p:spPr/>
        <p:txBody>
          <a:bodyPr>
            <a:normAutofit fontScale="92500" lnSpcReduction="20000"/>
          </a:bodyPr>
          <a:lstStyle/>
          <a:p>
            <a:pPr marL="0" indent="0">
              <a:buNone/>
            </a:pPr>
            <a:r>
              <a:rPr lang="it-IT" dirty="0"/>
              <a:t>attribuite all’ANAC anche sull’onda dell’eco di </a:t>
            </a:r>
            <a:r>
              <a:rPr lang="it-IT" b="1" dirty="0"/>
              <a:t>fatti di cronaca</a:t>
            </a:r>
            <a:endParaRPr lang="it-IT" dirty="0"/>
          </a:p>
          <a:p>
            <a:endParaRPr lang="it-IT" dirty="0"/>
          </a:p>
          <a:p>
            <a:pPr lvl="0"/>
            <a:r>
              <a:rPr lang="it-IT" dirty="0"/>
              <a:t>compiti di alta vigilanza e garanzia sulle procedure relative all’</a:t>
            </a:r>
            <a:r>
              <a:rPr lang="it-IT" b="1" dirty="0"/>
              <a:t>Expo 2015</a:t>
            </a:r>
            <a:r>
              <a:rPr lang="it-IT" dirty="0"/>
              <a:t> di Milano, in stretta collaborazione con il Commissario delegato dal Governo (art. 19, comma 7, </a:t>
            </a:r>
            <a:r>
              <a:rPr lang="it-IT" dirty="0" err="1"/>
              <a:t>d.l.</a:t>
            </a:r>
            <a:r>
              <a:rPr lang="it-IT" dirty="0"/>
              <a:t> n. 90/2014); </a:t>
            </a:r>
          </a:p>
          <a:p>
            <a:pPr marL="0" lvl="0" indent="0">
              <a:buNone/>
            </a:pPr>
            <a:endParaRPr lang="it-IT" dirty="0"/>
          </a:p>
          <a:p>
            <a:pPr lvl="0"/>
            <a:r>
              <a:rPr lang="it-IT" dirty="0"/>
              <a:t>poteri di intervento analoghi attribuiti dal Consiglio dei Ministri in relazione alle </a:t>
            </a:r>
            <a:r>
              <a:rPr lang="it-IT" b="1" dirty="0"/>
              <a:t>opere finalizzate allo svolgimento del Giubileo Straordinario a Roma</a:t>
            </a:r>
            <a:r>
              <a:rPr lang="it-IT" dirty="0"/>
              <a:t> (del. 27 agosto 2015); </a:t>
            </a:r>
          </a:p>
          <a:p>
            <a:endParaRPr lang="it-IT" dirty="0"/>
          </a:p>
          <a:p>
            <a:pPr lvl="0"/>
            <a:r>
              <a:rPr lang="it-IT" dirty="0"/>
              <a:t>competenze anche sulle </a:t>
            </a:r>
            <a:r>
              <a:rPr lang="it-IT" b="1" dirty="0"/>
              <a:t>procedure arbitrali avviate</a:t>
            </a:r>
            <a:r>
              <a:rPr lang="it-IT" dirty="0"/>
              <a:t>, ai sensi dei commi 858 e 859 dell’art. 1 della legge 28 dicembre 2015, n. 208 (legge di stabilità 2016), da </a:t>
            </a:r>
            <a:r>
              <a:rPr lang="it-IT" b="1" dirty="0"/>
              <a:t>risparmiatori</a:t>
            </a:r>
            <a:r>
              <a:rPr lang="it-IT" dirty="0"/>
              <a:t> che abbiano investito in strumenti finanziari presso istituti di credito risultati poi in dissesto. </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0B9181-AE31-4533-A595-BB4863FD9819}"/>
              </a:ext>
            </a:extLst>
          </p:cNvPr>
          <p:cNvSpPr>
            <a:spLocks noGrp="1"/>
          </p:cNvSpPr>
          <p:nvPr>
            <p:ph type="sldNum" sz="quarter" idx="12"/>
          </p:nvPr>
        </p:nvSpPr>
        <p:spPr/>
        <p:txBody>
          <a:bodyPr/>
          <a:lstStyle/>
          <a:p>
            <a:fld id="{C7748CE5-57C1-43E1-B48D-11B780673BE4}" type="slidenum">
              <a:rPr lang="it-IT" smtClean="0"/>
              <a:pPr/>
              <a:t>22</a:t>
            </a:fld>
            <a:endParaRPr lang="it-IT"/>
          </a:p>
        </p:txBody>
      </p:sp>
    </p:spTree>
    <p:extLst>
      <p:ext uri="{BB962C8B-B14F-4D97-AF65-F5344CB8AC3E}">
        <p14:creationId xmlns:p14="http://schemas.microsoft.com/office/powerpoint/2010/main" val="3061480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533400"/>
            <a:ext cx="9144000" cy="990600"/>
          </a:xfrm>
        </p:spPr>
        <p:txBody>
          <a:bodyPr>
            <a:normAutofit/>
          </a:bodyPr>
          <a:lstStyle/>
          <a:p>
            <a:r>
              <a:rPr lang="it-IT" sz="3400" dirty="0"/>
              <a:t>Strumenti con cui si esplicano le sue competenze</a:t>
            </a:r>
          </a:p>
        </p:txBody>
      </p:sp>
      <p:sp>
        <p:nvSpPr>
          <p:cNvPr id="3" name="Segnaposto contenuto 2"/>
          <p:cNvSpPr>
            <a:spLocks noGrp="1"/>
          </p:cNvSpPr>
          <p:nvPr>
            <p:ph idx="1"/>
          </p:nvPr>
        </p:nvSpPr>
        <p:spPr>
          <a:xfrm>
            <a:off x="107504" y="1561218"/>
            <a:ext cx="9036496" cy="5324166"/>
          </a:xfrm>
        </p:spPr>
        <p:txBody>
          <a:bodyPr>
            <a:normAutofit fontScale="55000" lnSpcReduction="20000"/>
          </a:bodyPr>
          <a:lstStyle/>
          <a:p>
            <a:pPr lvl="0"/>
            <a:r>
              <a:rPr lang="it-IT" sz="2900" dirty="0"/>
              <a:t>stipula </a:t>
            </a:r>
            <a:r>
              <a:rPr lang="it-IT" sz="2900" b="1" dirty="0"/>
              <a:t>protocolli d’intesa</a:t>
            </a:r>
            <a:r>
              <a:rPr lang="it-IT" sz="2900" dirty="0"/>
              <a:t> con le strutture ispettive e contabili del Ministero dell’Economia e delle Finanze, ma anche con Comuni e altre amministrazioni;</a:t>
            </a:r>
          </a:p>
          <a:p>
            <a:pPr marL="0" indent="0">
              <a:buNone/>
            </a:pPr>
            <a:endParaRPr lang="it-IT" sz="2900" dirty="0"/>
          </a:p>
          <a:p>
            <a:pPr lvl="0"/>
            <a:r>
              <a:rPr lang="it-IT" sz="2900" dirty="0"/>
              <a:t>si avvale per le proprie attività di una speciale unità operativa comprendente anche personale della </a:t>
            </a:r>
            <a:r>
              <a:rPr lang="it-IT" sz="2900" b="1" dirty="0"/>
              <a:t>Guardia di Finanza</a:t>
            </a:r>
            <a:r>
              <a:rPr lang="it-IT" sz="2900" dirty="0"/>
              <a:t> (art. 30, </a:t>
            </a:r>
            <a:r>
              <a:rPr lang="it-IT" sz="2900" dirty="0" err="1"/>
              <a:t>d.l.</a:t>
            </a:r>
            <a:r>
              <a:rPr lang="it-IT" sz="2900" dirty="0"/>
              <a:t> n. 90/2014); </a:t>
            </a:r>
          </a:p>
          <a:p>
            <a:pPr marL="0" indent="0">
              <a:buNone/>
            </a:pPr>
            <a:r>
              <a:rPr lang="it-IT" sz="2900" dirty="0"/>
              <a:t> </a:t>
            </a:r>
          </a:p>
          <a:p>
            <a:pPr lvl="0"/>
            <a:r>
              <a:rPr lang="it-IT" sz="2900" dirty="0"/>
              <a:t>propone </a:t>
            </a:r>
            <a:r>
              <a:rPr lang="it-IT" sz="2900" b="1" dirty="0"/>
              <a:t>misure straordinarie per il monitoraggio e la gestione delle imprese</a:t>
            </a:r>
            <a:r>
              <a:rPr lang="it-IT" sz="2900" dirty="0"/>
              <a:t> in conseguenza dell’accertamento di fatti corruttivi (art. 32, </a:t>
            </a:r>
            <a:r>
              <a:rPr lang="it-IT" sz="2900" dirty="0" err="1"/>
              <a:t>d.l.</a:t>
            </a:r>
            <a:r>
              <a:rPr lang="it-IT" sz="2900" dirty="0"/>
              <a:t> n. 90/2014); </a:t>
            </a:r>
          </a:p>
          <a:p>
            <a:pPr marL="0" indent="0">
              <a:buNone/>
            </a:pPr>
            <a:r>
              <a:rPr lang="it-IT" sz="2900" dirty="0"/>
              <a:t> </a:t>
            </a:r>
          </a:p>
          <a:p>
            <a:pPr lvl="0"/>
            <a:r>
              <a:rPr lang="it-IT" sz="2900" dirty="0"/>
              <a:t>può applicare </a:t>
            </a:r>
            <a:r>
              <a:rPr lang="it-IT" sz="2900" b="1" dirty="0"/>
              <a:t>sanzioni pecuniarie</a:t>
            </a:r>
            <a:r>
              <a:rPr lang="it-IT" sz="2900" dirty="0"/>
              <a:t> in caso di violazione delle disposizioni in materia di </a:t>
            </a:r>
            <a:r>
              <a:rPr lang="it-IT" sz="2900" b="1" dirty="0"/>
              <a:t>prevenzione </a:t>
            </a:r>
            <a:r>
              <a:rPr lang="it-IT" sz="2900" dirty="0"/>
              <a:t>della corruzione (art. 19, comma 5, </a:t>
            </a:r>
            <a:r>
              <a:rPr lang="it-IT" sz="2900" dirty="0" err="1"/>
              <a:t>lett</a:t>
            </a:r>
            <a:r>
              <a:rPr lang="it-IT" sz="2900" dirty="0"/>
              <a:t>. </a:t>
            </a:r>
            <a:r>
              <a:rPr lang="it-IT" sz="2900" i="1" dirty="0"/>
              <a:t>b</a:t>
            </a:r>
            <a:r>
              <a:rPr lang="it-IT" sz="2900" dirty="0"/>
              <a:t>), </a:t>
            </a:r>
            <a:r>
              <a:rPr lang="it-IT" sz="2900" dirty="0" err="1"/>
              <a:t>d.l.</a:t>
            </a:r>
            <a:r>
              <a:rPr lang="it-IT" sz="2900" dirty="0"/>
              <a:t> n. 90/2014); </a:t>
            </a:r>
          </a:p>
          <a:p>
            <a:pPr marL="0" indent="0">
              <a:buNone/>
            </a:pPr>
            <a:r>
              <a:rPr lang="it-IT" sz="2900" dirty="0"/>
              <a:t> </a:t>
            </a:r>
          </a:p>
          <a:p>
            <a:pPr lvl="0"/>
            <a:r>
              <a:rPr lang="it-IT" sz="2900" dirty="0"/>
              <a:t>riceve </a:t>
            </a:r>
            <a:r>
              <a:rPr lang="it-IT" sz="2900" b="1" dirty="0"/>
              <a:t>segnalazioni in merito ad anomalie</a:t>
            </a:r>
            <a:r>
              <a:rPr lang="it-IT" sz="2900" dirty="0"/>
              <a:t> e irregolarità (art. 19, comma 5, </a:t>
            </a:r>
            <a:r>
              <a:rPr lang="it-IT" sz="2900" dirty="0" err="1"/>
              <a:t>lett</a:t>
            </a:r>
            <a:r>
              <a:rPr lang="it-IT" sz="2900" dirty="0"/>
              <a:t>. </a:t>
            </a:r>
            <a:r>
              <a:rPr lang="it-IT" sz="2900" i="1" dirty="0"/>
              <a:t>a</a:t>
            </a:r>
            <a:r>
              <a:rPr lang="it-IT" sz="2900" dirty="0"/>
              <a:t>) e </a:t>
            </a:r>
            <a:r>
              <a:rPr lang="it-IT" sz="2900" i="1" dirty="0"/>
              <a:t>a-bis</a:t>
            </a:r>
            <a:r>
              <a:rPr lang="it-IT" sz="2900" dirty="0"/>
              <a:t>), </a:t>
            </a:r>
            <a:r>
              <a:rPr lang="it-IT" sz="2900" dirty="0" err="1"/>
              <a:t>d.l.</a:t>
            </a:r>
            <a:r>
              <a:rPr lang="it-IT" sz="2900" dirty="0"/>
              <a:t> n. 90/2014); </a:t>
            </a:r>
          </a:p>
          <a:p>
            <a:pPr marL="0" indent="0">
              <a:buNone/>
            </a:pPr>
            <a:r>
              <a:rPr lang="it-IT" sz="2900" dirty="0"/>
              <a:t> </a:t>
            </a:r>
          </a:p>
          <a:p>
            <a:pPr lvl="0"/>
            <a:r>
              <a:rPr lang="it-IT" sz="2900" dirty="0"/>
              <a:t>deve essere obbligatoriamente </a:t>
            </a:r>
            <a:r>
              <a:rPr lang="it-IT" sz="2900" b="1" dirty="0"/>
              <a:t>informata</a:t>
            </a:r>
            <a:r>
              <a:rPr lang="it-IT" sz="2900" dirty="0"/>
              <a:t> dell’esercizio dell’</a:t>
            </a:r>
            <a:r>
              <a:rPr lang="it-IT" sz="2900" b="1" dirty="0"/>
              <a:t>azione penale</a:t>
            </a:r>
            <a:r>
              <a:rPr lang="it-IT" sz="2900" dirty="0"/>
              <a:t> per determinati delitti contro la p.a. (art. 7, </a:t>
            </a:r>
            <a:r>
              <a:rPr lang="it-IT" sz="2900" b="1" dirty="0"/>
              <a:t>l. n. 69/2015</a:t>
            </a:r>
            <a:r>
              <a:rPr lang="it-IT" sz="2900" dirty="0"/>
              <a:t>), nonché di ogni dato rilevante emerso </a:t>
            </a:r>
            <a:r>
              <a:rPr lang="it-IT" sz="2900" b="1" dirty="0"/>
              <a:t>nel corso dei giudizi amministrativi</a:t>
            </a:r>
            <a:r>
              <a:rPr lang="it-IT" sz="2900" dirty="0"/>
              <a:t> (art. 1, comma 32-</a:t>
            </a:r>
            <a:r>
              <a:rPr lang="it-IT" sz="2900" i="1" dirty="0"/>
              <a:t>bis, </a:t>
            </a:r>
            <a:r>
              <a:rPr lang="it-IT" sz="2900" dirty="0"/>
              <a:t>l. n. 69/2015); </a:t>
            </a:r>
          </a:p>
          <a:p>
            <a:pPr marL="0" indent="0">
              <a:buNone/>
            </a:pPr>
            <a:r>
              <a:rPr lang="it-IT" sz="2900" dirty="0"/>
              <a:t> </a:t>
            </a:r>
          </a:p>
          <a:p>
            <a:pPr lvl="0"/>
            <a:r>
              <a:rPr lang="it-IT" sz="2900" dirty="0"/>
              <a:t>riceve periodicamente </a:t>
            </a:r>
            <a:r>
              <a:rPr lang="it-IT" sz="2900" b="1" dirty="0"/>
              <a:t>informazioni sulle gare da parte delle stazioni appaltanti</a:t>
            </a:r>
            <a:r>
              <a:rPr lang="it-IT" sz="2900" dirty="0"/>
              <a:t> (art. 1, commi 2 e 32, l. n. 69/2015); </a:t>
            </a:r>
          </a:p>
          <a:p>
            <a:pPr marL="0" indent="0">
              <a:buNone/>
            </a:pPr>
            <a:r>
              <a:rPr lang="it-IT" sz="2900" dirty="0"/>
              <a:t> </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1776F79-A21F-43B1-A87D-8C2FAABAE470}"/>
              </a:ext>
            </a:extLst>
          </p:cNvPr>
          <p:cNvSpPr>
            <a:spLocks noGrp="1"/>
          </p:cNvSpPr>
          <p:nvPr>
            <p:ph type="sldNum" sz="quarter" idx="12"/>
          </p:nvPr>
        </p:nvSpPr>
        <p:spPr/>
        <p:txBody>
          <a:bodyPr/>
          <a:lstStyle/>
          <a:p>
            <a:fld id="{C7748CE5-57C1-43E1-B48D-11B780673BE4}" type="slidenum">
              <a:rPr lang="it-IT" smtClean="0"/>
              <a:pPr/>
              <a:t>23</a:t>
            </a:fld>
            <a:endParaRPr lang="it-IT"/>
          </a:p>
        </p:txBody>
      </p:sp>
    </p:spTree>
    <p:extLst>
      <p:ext uri="{BB962C8B-B14F-4D97-AF65-F5344CB8AC3E}">
        <p14:creationId xmlns:p14="http://schemas.microsoft.com/office/powerpoint/2010/main" val="2725407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F71DA1-BE81-49CA-8BDC-D4A9937CD2C3}"/>
              </a:ext>
            </a:extLst>
          </p:cNvPr>
          <p:cNvSpPr>
            <a:spLocks noGrp="1"/>
          </p:cNvSpPr>
          <p:nvPr>
            <p:ph type="title"/>
          </p:nvPr>
        </p:nvSpPr>
        <p:spPr/>
        <p:txBody>
          <a:bodyPr/>
          <a:lstStyle/>
          <a:p>
            <a:pPr algn="ctr"/>
            <a:r>
              <a:rPr lang="it-IT" dirty="0"/>
              <a:t>Sistema a rete</a:t>
            </a:r>
          </a:p>
        </p:txBody>
      </p:sp>
      <p:sp>
        <p:nvSpPr>
          <p:cNvPr id="3" name="Segnaposto contenuto 2">
            <a:extLst>
              <a:ext uri="{FF2B5EF4-FFF2-40B4-BE49-F238E27FC236}">
                <a16:creationId xmlns:a16="http://schemas.microsoft.com/office/drawing/2014/main" id="{EAC41F35-6029-42C0-8C95-A231FE17FFC4}"/>
              </a:ext>
            </a:extLst>
          </p:cNvPr>
          <p:cNvSpPr>
            <a:spLocks noGrp="1"/>
          </p:cNvSpPr>
          <p:nvPr>
            <p:ph idx="1"/>
          </p:nvPr>
        </p:nvSpPr>
        <p:spPr>
          <a:xfrm>
            <a:off x="179512" y="1600200"/>
            <a:ext cx="8784976" cy="5121275"/>
          </a:xfrm>
        </p:spPr>
        <p:txBody>
          <a:bodyPr>
            <a:normAutofit lnSpcReduction="10000"/>
          </a:bodyPr>
          <a:lstStyle/>
          <a:p>
            <a:pPr marL="0" indent="0">
              <a:buNone/>
            </a:pPr>
            <a:r>
              <a:rPr lang="it-IT" dirty="0"/>
              <a:t>Network </a:t>
            </a:r>
            <a:r>
              <a:rPr lang="it-IT" dirty="0">
                <a:sym typeface="Wingdings" panose="05000000000000000000" pitchFamily="2" charset="2"/>
              </a:rPr>
              <a:t> modello Commissione europea</a:t>
            </a:r>
          </a:p>
          <a:p>
            <a:pPr marL="0" indent="0">
              <a:buNone/>
            </a:pPr>
            <a:endParaRPr lang="it-IT" dirty="0">
              <a:sym typeface="Wingdings" panose="05000000000000000000" pitchFamily="2" charset="2"/>
            </a:endParaRPr>
          </a:p>
          <a:p>
            <a:pPr marL="0" indent="0">
              <a:buNone/>
            </a:pPr>
            <a:r>
              <a:rPr lang="it-IT" sz="2800" dirty="0">
                <a:sym typeface="Wingdings" panose="05000000000000000000" pitchFamily="2" charset="2"/>
              </a:rPr>
              <a:t>- Dipartimento della Funzione Pubblica</a:t>
            </a:r>
          </a:p>
          <a:p>
            <a:pPr>
              <a:buFontTx/>
              <a:buChar char="-"/>
            </a:pPr>
            <a:r>
              <a:rPr lang="it-IT" sz="2800" dirty="0">
                <a:sym typeface="Wingdings" panose="05000000000000000000" pitchFamily="2" charset="2"/>
              </a:rPr>
              <a:t>Responsabile della Prevenzione della Corruzione e della Trasparenza (dirigenti e sub-strutture interne alle </a:t>
            </a:r>
            <a:r>
              <a:rPr lang="it-IT" sz="2800" dirty="0" err="1">
                <a:sym typeface="Wingdings" panose="05000000000000000000" pitchFamily="2" charset="2"/>
              </a:rPr>
              <a:t>pp.aa</a:t>
            </a:r>
            <a:r>
              <a:rPr lang="it-IT" sz="2800" dirty="0">
                <a:sym typeface="Wingdings" panose="05000000000000000000" pitchFamily="2" charset="2"/>
              </a:rPr>
              <a:t>.)</a:t>
            </a:r>
          </a:p>
          <a:p>
            <a:pPr>
              <a:buFontTx/>
              <a:buChar char="-"/>
            </a:pPr>
            <a:r>
              <a:rPr lang="it-IT" sz="2800" dirty="0">
                <a:sym typeface="Wingdings" panose="05000000000000000000" pitchFamily="2" charset="2"/>
              </a:rPr>
              <a:t>OIV </a:t>
            </a:r>
          </a:p>
          <a:p>
            <a:pPr>
              <a:buFontTx/>
              <a:buChar char="-"/>
            </a:pPr>
            <a:r>
              <a:rPr lang="it-IT" sz="2800" dirty="0">
                <a:sym typeface="Wingdings" panose="05000000000000000000" pitchFamily="2" charset="2"/>
              </a:rPr>
              <a:t>Stazioni appaltanti</a:t>
            </a:r>
          </a:p>
          <a:p>
            <a:pPr>
              <a:buFontTx/>
              <a:buChar char="-"/>
            </a:pPr>
            <a:r>
              <a:rPr lang="it-IT" sz="2800" dirty="0">
                <a:sym typeface="Wingdings" panose="05000000000000000000" pitchFamily="2" charset="2"/>
              </a:rPr>
              <a:t>Pubblici ministeri</a:t>
            </a:r>
          </a:p>
          <a:p>
            <a:pPr>
              <a:buFontTx/>
              <a:buChar char="-"/>
            </a:pPr>
            <a:r>
              <a:rPr lang="it-IT" sz="2800" dirty="0">
                <a:sym typeface="Wingdings" panose="05000000000000000000" pitchFamily="2" charset="2"/>
              </a:rPr>
              <a:t>Magistrati Amministrativi</a:t>
            </a:r>
          </a:p>
          <a:p>
            <a:pPr>
              <a:buFontTx/>
              <a:buChar char="-"/>
            </a:pPr>
            <a:r>
              <a:rPr lang="it-IT" sz="2800" dirty="0">
                <a:sym typeface="Wingdings" panose="05000000000000000000" pitchFamily="2" charset="2"/>
              </a:rPr>
              <a:t>Prefetti</a:t>
            </a:r>
            <a:endParaRPr lang="it-IT" sz="2800" dirty="0"/>
          </a:p>
        </p:txBody>
      </p:sp>
      <p:sp>
        <p:nvSpPr>
          <p:cNvPr id="4" name="Segnaposto piè di pagina 3">
            <a:extLst>
              <a:ext uri="{FF2B5EF4-FFF2-40B4-BE49-F238E27FC236}">
                <a16:creationId xmlns:a16="http://schemas.microsoft.com/office/drawing/2014/main" id="{DB281902-BC46-4D5D-BF92-540B3320E4D0}"/>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id="{182899EE-4B21-4982-AE9A-F444F4B840F0}"/>
              </a:ext>
            </a:extLst>
          </p:cNvPr>
          <p:cNvSpPr>
            <a:spLocks noGrp="1"/>
          </p:cNvSpPr>
          <p:nvPr>
            <p:ph type="sldNum" sz="quarter" idx="12"/>
          </p:nvPr>
        </p:nvSpPr>
        <p:spPr/>
        <p:txBody>
          <a:bodyPr/>
          <a:lstStyle/>
          <a:p>
            <a:fld id="{C7748CE5-57C1-43E1-B48D-11B780673BE4}" type="slidenum">
              <a:rPr lang="it-IT" smtClean="0"/>
              <a:pPr/>
              <a:t>24</a:t>
            </a:fld>
            <a:endParaRPr lang="it-IT"/>
          </a:p>
        </p:txBody>
      </p:sp>
    </p:spTree>
    <p:extLst>
      <p:ext uri="{BB962C8B-B14F-4D97-AF65-F5344CB8AC3E}">
        <p14:creationId xmlns:p14="http://schemas.microsoft.com/office/powerpoint/2010/main" val="902063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635F15-CD2F-4B73-9621-192D61691304}"/>
              </a:ext>
            </a:extLst>
          </p:cNvPr>
          <p:cNvSpPr>
            <a:spLocks noGrp="1"/>
          </p:cNvSpPr>
          <p:nvPr>
            <p:ph type="title"/>
          </p:nvPr>
        </p:nvSpPr>
        <p:spPr>
          <a:xfrm>
            <a:off x="457200" y="274638"/>
            <a:ext cx="8579296" cy="1143000"/>
          </a:xfrm>
        </p:spPr>
        <p:txBody>
          <a:bodyPr>
            <a:normAutofit/>
          </a:bodyPr>
          <a:lstStyle/>
          <a:p>
            <a:pPr algn="ctr"/>
            <a:r>
              <a:rPr lang="it-IT" dirty="0"/>
              <a:t>Formazione e nuovi codici etici</a:t>
            </a:r>
          </a:p>
        </p:txBody>
      </p:sp>
      <p:sp>
        <p:nvSpPr>
          <p:cNvPr id="3" name="Segnaposto contenuto 2">
            <a:extLst>
              <a:ext uri="{FF2B5EF4-FFF2-40B4-BE49-F238E27FC236}">
                <a16:creationId xmlns:a16="http://schemas.microsoft.com/office/drawing/2014/main" id="{C844D987-D650-462E-8164-3DB189D859AD}"/>
              </a:ext>
            </a:extLst>
          </p:cNvPr>
          <p:cNvSpPr>
            <a:spLocks noGrp="1"/>
          </p:cNvSpPr>
          <p:nvPr>
            <p:ph idx="1"/>
          </p:nvPr>
        </p:nvSpPr>
        <p:spPr>
          <a:xfrm>
            <a:off x="107504" y="1600200"/>
            <a:ext cx="8928992" cy="5121275"/>
          </a:xfrm>
        </p:spPr>
        <p:txBody>
          <a:bodyPr/>
          <a:lstStyle/>
          <a:p>
            <a:pPr marL="0" indent="0">
              <a:buNone/>
            </a:pPr>
            <a:r>
              <a:rPr lang="it-IT" dirty="0"/>
              <a:t>Formazione </a:t>
            </a:r>
            <a:r>
              <a:rPr lang="it-IT" dirty="0">
                <a:sym typeface="Wingdings" panose="05000000000000000000" pitchFamily="2" charset="2"/>
              </a:rPr>
              <a:t> specifica x cultura legalità</a:t>
            </a:r>
          </a:p>
          <a:p>
            <a:pPr marL="0" indent="0">
              <a:buNone/>
            </a:pPr>
            <a:r>
              <a:rPr lang="it-IT" dirty="0">
                <a:sym typeface="Wingdings" panose="05000000000000000000" pitchFamily="2" charset="2"/>
              </a:rPr>
              <a:t>			 </a:t>
            </a:r>
            <a:r>
              <a:rPr lang="it-IT" dirty="0"/>
              <a:t> sui nuovi codici etici</a:t>
            </a:r>
          </a:p>
          <a:p>
            <a:pPr marL="0" indent="0">
              <a:buNone/>
            </a:pPr>
            <a:endParaRPr lang="it-IT" dirty="0"/>
          </a:p>
          <a:p>
            <a:pPr marL="0" indent="0">
              <a:buNone/>
            </a:pPr>
            <a:r>
              <a:rPr lang="it-IT" dirty="0"/>
              <a:t>Ruolo </a:t>
            </a:r>
            <a:r>
              <a:rPr lang="it-IT" dirty="0">
                <a:sym typeface="Wingdings" panose="05000000000000000000" pitchFamily="2" charset="2"/>
              </a:rPr>
              <a:t> Scuola Pubblica Amministrazione</a:t>
            </a:r>
          </a:p>
          <a:p>
            <a:pPr marL="0" indent="0">
              <a:buNone/>
            </a:pPr>
            <a:endParaRPr lang="it-IT" dirty="0"/>
          </a:p>
          <a:p>
            <a:pPr marL="0" indent="0">
              <a:buNone/>
            </a:pPr>
            <a:r>
              <a:rPr lang="it-IT" dirty="0"/>
              <a:t>Difficoltà </a:t>
            </a:r>
            <a:r>
              <a:rPr lang="it-IT" dirty="0">
                <a:sym typeface="Wingdings" panose="05000000000000000000" pitchFamily="2" charset="2"/>
              </a:rPr>
              <a:t> economica – piani di formazione</a:t>
            </a:r>
            <a:endParaRPr lang="it-IT" dirty="0"/>
          </a:p>
        </p:txBody>
      </p:sp>
      <p:sp>
        <p:nvSpPr>
          <p:cNvPr id="4" name="Segnaposto piè di pagina 3">
            <a:extLst>
              <a:ext uri="{FF2B5EF4-FFF2-40B4-BE49-F238E27FC236}">
                <a16:creationId xmlns:a16="http://schemas.microsoft.com/office/drawing/2014/main" id="{2F8D5299-2B99-4341-9302-683923E14A4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2067CD5-CD83-442C-915C-5FB4BC295459}"/>
              </a:ext>
            </a:extLst>
          </p:cNvPr>
          <p:cNvSpPr>
            <a:spLocks noGrp="1"/>
          </p:cNvSpPr>
          <p:nvPr>
            <p:ph type="sldNum" sz="quarter" idx="12"/>
          </p:nvPr>
        </p:nvSpPr>
        <p:spPr/>
        <p:txBody>
          <a:bodyPr/>
          <a:lstStyle/>
          <a:p>
            <a:fld id="{C7748CE5-57C1-43E1-B48D-11B780673BE4}" type="slidenum">
              <a:rPr lang="it-IT" smtClean="0"/>
              <a:pPr/>
              <a:t>25</a:t>
            </a:fld>
            <a:endParaRPr lang="it-IT"/>
          </a:p>
        </p:txBody>
      </p:sp>
    </p:spTree>
    <p:extLst>
      <p:ext uri="{BB962C8B-B14F-4D97-AF65-F5344CB8AC3E}">
        <p14:creationId xmlns:p14="http://schemas.microsoft.com/office/powerpoint/2010/main" val="319911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a:t>
            </a:r>
            <a:br>
              <a:rPr lang="it-IT" dirty="0"/>
            </a:br>
            <a:r>
              <a:rPr lang="it-IT" b="1" dirty="0"/>
              <a:t>Rapporto anticorruzione / trasparenza</a:t>
            </a:r>
            <a:br>
              <a:rPr lang="it-IT" sz="2800" dirty="0"/>
            </a:b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marL="0" indent="0">
              <a:buNone/>
            </a:pPr>
            <a:r>
              <a:rPr lang="it-IT" i="1" dirty="0"/>
              <a:t>ab origine</a:t>
            </a:r>
            <a:r>
              <a:rPr lang="it-IT" dirty="0"/>
              <a:t> (1990) principio di trasparenza autonomo:</a:t>
            </a:r>
            <a:endParaRPr lang="it-IT" sz="1800" dirty="0"/>
          </a:p>
          <a:p>
            <a:pPr marL="0" indent="0">
              <a:buNone/>
            </a:pPr>
            <a:r>
              <a:rPr lang="it-IT" dirty="0"/>
              <a:t> </a:t>
            </a:r>
            <a:endParaRPr lang="it-IT" sz="1800" dirty="0"/>
          </a:p>
          <a:p>
            <a:pPr marL="0" indent="0" algn="just">
              <a:buNone/>
            </a:pPr>
            <a:r>
              <a:rPr lang="it-IT" dirty="0"/>
              <a:t>funzionale alla partecipazione </a:t>
            </a:r>
            <a:r>
              <a:rPr lang="it-IT" dirty="0" err="1"/>
              <a:t>endoprocedimentale</a:t>
            </a:r>
            <a:r>
              <a:rPr lang="it-IT" dirty="0"/>
              <a:t> ed alla tutela delle posizioni soggettive dei soggetti specificamente interessati all’azione amministrativa (</a:t>
            </a:r>
            <a:r>
              <a:rPr lang="it-IT" b="1" dirty="0"/>
              <a:t>artt. 22 ss. L. 241/90</a:t>
            </a:r>
            <a:r>
              <a:rPr lang="it-IT" dirty="0"/>
              <a:t>) </a:t>
            </a:r>
          </a:p>
          <a:p>
            <a:pPr marL="0" indent="0" algn="just">
              <a:buNone/>
            </a:pPr>
            <a:r>
              <a:rPr lang="it-IT" dirty="0"/>
              <a:t> </a:t>
            </a:r>
            <a:endParaRPr lang="it-IT" sz="1800" dirty="0"/>
          </a:p>
          <a:p>
            <a:pPr marL="0" indent="0">
              <a:buNone/>
            </a:pPr>
            <a:r>
              <a:rPr lang="it-IT" dirty="0"/>
              <a:t>Dal 2012:</a:t>
            </a:r>
            <a:endParaRPr lang="it-IT" sz="1800" dirty="0"/>
          </a:p>
          <a:p>
            <a:pPr marL="0" indent="0">
              <a:buNone/>
            </a:pPr>
            <a:r>
              <a:rPr lang="it-IT" b="1" dirty="0"/>
              <a:t>strumento di lotta alla corruzione</a:t>
            </a:r>
            <a:r>
              <a:rPr lang="it-IT" dirty="0"/>
              <a:t> </a:t>
            </a:r>
            <a:r>
              <a:rPr lang="it-IT" dirty="0">
                <a:sym typeface="Wingdings" panose="05000000000000000000" pitchFamily="2" charset="2"/>
              </a:rPr>
              <a:t></a:t>
            </a:r>
            <a:r>
              <a:rPr lang="it-IT" dirty="0"/>
              <a:t> </a:t>
            </a:r>
            <a:endParaRPr lang="it-IT" sz="1800" dirty="0"/>
          </a:p>
          <a:p>
            <a:pPr lvl="3"/>
            <a:r>
              <a:rPr lang="it-IT" dirty="0"/>
              <a:t>Dove vi è segreto, riservatezza e opacità, infatti, è facile che alberghino anche comportamenti illeciti e corruzione. </a:t>
            </a:r>
            <a:endParaRPr lang="it-IT" sz="1200" dirty="0"/>
          </a:p>
          <a:p>
            <a:pPr lvl="3"/>
            <a:r>
              <a:rPr lang="it-IT" dirty="0"/>
              <a:t>Auspicabile controllo generalizzato da parte dei cittadini (ovviamente occorre società civile matura).</a:t>
            </a:r>
            <a:endParaRPr lang="it-IT" sz="1200" dirty="0"/>
          </a:p>
          <a:p>
            <a:pPr lvl="3"/>
            <a:r>
              <a:rPr lang="it-IT" dirty="0"/>
              <a:t>sulla carta il compito di “favorire la cultura della trasparenza”, che pure il D.L. 90/2014 ha attribuito all’ANAC </a:t>
            </a:r>
          </a:p>
          <a:p>
            <a:pPr marL="0" lvl="3" indent="0">
              <a:buNone/>
            </a:pPr>
            <a:endParaRPr lang="it-IT" sz="1200" dirty="0"/>
          </a:p>
          <a:p>
            <a:pPr marL="0" indent="0" algn="ctr">
              <a:buNone/>
            </a:pPr>
            <a:endParaRPr lang="it-IT" sz="4400"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939FC657-7691-4CC3-A6C8-4D16163BF52D}"/>
              </a:ext>
            </a:extLst>
          </p:cNvPr>
          <p:cNvSpPr>
            <a:spLocks noGrp="1"/>
          </p:cNvSpPr>
          <p:nvPr>
            <p:ph type="sldNum" sz="quarter" idx="12"/>
          </p:nvPr>
        </p:nvSpPr>
        <p:spPr/>
        <p:txBody>
          <a:bodyPr/>
          <a:lstStyle/>
          <a:p>
            <a:fld id="{C7748CE5-57C1-43E1-B48D-11B780673BE4}" type="slidenum">
              <a:rPr lang="it-IT" smtClean="0"/>
              <a:pPr/>
              <a:t>26</a:t>
            </a:fld>
            <a:endParaRPr lang="it-IT"/>
          </a:p>
        </p:txBody>
      </p:sp>
    </p:spTree>
    <p:extLst>
      <p:ext uri="{BB962C8B-B14F-4D97-AF65-F5344CB8AC3E}">
        <p14:creationId xmlns:p14="http://schemas.microsoft.com/office/powerpoint/2010/main" val="612729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B9C351-A668-4A03-97DA-E6D07BA9208A}"/>
              </a:ext>
            </a:extLst>
          </p:cNvPr>
          <p:cNvSpPr>
            <a:spLocks noGrp="1"/>
          </p:cNvSpPr>
          <p:nvPr>
            <p:ph type="title"/>
          </p:nvPr>
        </p:nvSpPr>
        <p:spPr>
          <a:xfrm>
            <a:off x="457200" y="274638"/>
            <a:ext cx="8579296" cy="1143000"/>
          </a:xfrm>
        </p:spPr>
        <p:txBody>
          <a:bodyPr>
            <a:normAutofit/>
          </a:bodyPr>
          <a:lstStyle/>
          <a:p>
            <a:r>
              <a:rPr lang="it-IT" dirty="0"/>
              <a:t>		Accesso agli atti L. 241/90</a:t>
            </a:r>
          </a:p>
        </p:txBody>
      </p:sp>
      <p:sp>
        <p:nvSpPr>
          <p:cNvPr id="3" name="Segnaposto contenuto 2">
            <a:extLst>
              <a:ext uri="{FF2B5EF4-FFF2-40B4-BE49-F238E27FC236}">
                <a16:creationId xmlns:a16="http://schemas.microsoft.com/office/drawing/2014/main" id="{A90E38C8-3E52-4036-A6E2-191DC9ABD872}"/>
              </a:ext>
            </a:extLst>
          </p:cNvPr>
          <p:cNvSpPr>
            <a:spLocks noGrp="1"/>
          </p:cNvSpPr>
          <p:nvPr>
            <p:ph idx="1"/>
          </p:nvPr>
        </p:nvSpPr>
        <p:spPr>
          <a:xfrm>
            <a:off x="107504" y="1600200"/>
            <a:ext cx="9036496" cy="5121275"/>
          </a:xfrm>
        </p:spPr>
        <p:txBody>
          <a:bodyPr>
            <a:normAutofit fontScale="55000" lnSpcReduction="20000"/>
          </a:bodyPr>
          <a:lstStyle/>
          <a:p>
            <a:pPr marL="0" indent="0">
              <a:buNone/>
            </a:pPr>
            <a:r>
              <a:rPr lang="it-IT" dirty="0"/>
              <a:t>Art. 22</a:t>
            </a:r>
            <a:r>
              <a:rPr lang="it-IT" dirty="0">
                <a:sym typeface="Wingdings" panose="05000000000000000000" pitchFamily="2" charset="2"/>
              </a:rPr>
              <a:t> Definizioni e principi</a:t>
            </a: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a) per "</a:t>
            </a:r>
            <a:r>
              <a:rPr lang="it-IT" sz="2900" b="1"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diritto di accesso</a:t>
            </a: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 il  diritto  degli  interessati  di prendere visione e di estrarre copia di documenti amministrativi; </a:t>
            </a:r>
            <a:endParaRPr lang="it-IT"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b) per "</a:t>
            </a:r>
            <a:r>
              <a:rPr lang="it-IT" sz="2900" b="1"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interessati</a:t>
            </a: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 tutti i  soggetti  privati,  compresi  quelli portatori di interessi pubblici o diffusi, che abbiano  un  interesse diretto,  concreto  e  attuale,  corrispondente  ad  una   situazione giuridicamente tutelata e collegata al documento al quale è chiesto l'accesso; </a:t>
            </a:r>
            <a:endParaRPr lang="it-IT"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c)  per "</a:t>
            </a:r>
            <a:r>
              <a:rPr lang="it-IT" sz="2900" b="1"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controinteressati</a:t>
            </a: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  tutti  i  soggetti,  individuati   o facilmente individuabili in base alla natura del documento richiesto, che dall'esercizio dell'accesso vedrebbero compromesso  il   loro diritto alla riservatezza; </a:t>
            </a:r>
            <a:endParaRPr lang="it-IT"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d) per "</a:t>
            </a:r>
            <a:r>
              <a:rPr lang="it-IT" sz="2900" b="1"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documento amministrativo</a:t>
            </a: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 ogni  rappresentazione  grafica, fotocinematografica, elettromagnetica o di qualunque altra specie del contenuto di atti, anche interni o  non  relativi  ad  uno  specifico procedimento, detenuti da una pubblica amministrazione e  concernenti attività  di  pubblico  interesse,  indipendentemente  dalla  natura pubblicistica o privatistica della loro disciplina sostanziale; </a:t>
            </a:r>
            <a:endParaRPr lang="it-IT"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e) per "</a:t>
            </a:r>
            <a:r>
              <a:rPr lang="it-IT" sz="2900" b="1"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pubblica amministrazione</a:t>
            </a:r>
            <a:r>
              <a:rPr lang="it-IT" sz="29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  tutti  i  soggetti  di  diritto pubblico e i soggetti di  diritto  privato  limitatamente  alla  loro attività di pubblico interesse disciplinata dal diritto nazionale  o comunitario. </a:t>
            </a:r>
            <a:endParaRPr lang="it-IT" sz="2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dirty="0">
                <a:sym typeface="Wingdings" panose="05000000000000000000" pitchFamily="2" charset="2"/>
              </a:rPr>
              <a:t>Art. 23 Soggetti nei cui confronti si applica</a:t>
            </a:r>
          </a:p>
          <a:p>
            <a:pPr marL="0" indent="0">
              <a:buNone/>
            </a:pPr>
            <a:endParaRPr lang="it-IT" dirty="0">
              <a:sym typeface="Wingdings" panose="05000000000000000000" pitchFamily="2" charset="2"/>
            </a:endParaRPr>
          </a:p>
          <a:p>
            <a:pPr marL="0" indent="0">
              <a:buNone/>
            </a:pPr>
            <a:r>
              <a:rPr lang="it-IT" dirty="0">
                <a:sym typeface="Wingdings" panose="05000000000000000000" pitchFamily="2" charset="2"/>
              </a:rPr>
              <a:t>Art. 24  Segreto</a:t>
            </a:r>
          </a:p>
          <a:p>
            <a:pPr marL="0" indent="0">
              <a:buNone/>
            </a:pPr>
            <a:r>
              <a:rPr lang="it-IT" dirty="0">
                <a:sym typeface="Wingdings" panose="05000000000000000000" pitchFamily="2" charset="2"/>
              </a:rPr>
              <a:t> </a:t>
            </a:r>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
        <p:nvSpPr>
          <p:cNvPr id="4" name="Segnaposto piè di pagina 3">
            <a:extLst>
              <a:ext uri="{FF2B5EF4-FFF2-40B4-BE49-F238E27FC236}">
                <a16:creationId xmlns:a16="http://schemas.microsoft.com/office/drawing/2014/main" id="{913CF019-DA46-4A34-B375-DBA0501177D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79B4C76-774F-48E9-9F3C-14EC292B42D2}"/>
              </a:ext>
            </a:extLst>
          </p:cNvPr>
          <p:cNvSpPr>
            <a:spLocks noGrp="1"/>
          </p:cNvSpPr>
          <p:nvPr>
            <p:ph type="sldNum" sz="quarter" idx="12"/>
          </p:nvPr>
        </p:nvSpPr>
        <p:spPr/>
        <p:txBody>
          <a:bodyPr/>
          <a:lstStyle/>
          <a:p>
            <a:fld id="{C7748CE5-57C1-43E1-B48D-11B780673BE4}" type="slidenum">
              <a:rPr lang="it-IT" smtClean="0"/>
              <a:pPr/>
              <a:t>27</a:t>
            </a:fld>
            <a:endParaRPr lang="it-IT"/>
          </a:p>
        </p:txBody>
      </p:sp>
    </p:spTree>
    <p:extLst>
      <p:ext uri="{BB962C8B-B14F-4D97-AF65-F5344CB8AC3E}">
        <p14:creationId xmlns:p14="http://schemas.microsoft.com/office/powerpoint/2010/main" val="935854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D51E8-1F0D-43A6-9844-CDE5E7E5B971}"/>
              </a:ext>
            </a:extLst>
          </p:cNvPr>
          <p:cNvSpPr>
            <a:spLocks noGrp="1"/>
          </p:cNvSpPr>
          <p:nvPr>
            <p:ph type="title"/>
          </p:nvPr>
        </p:nvSpPr>
        <p:spPr>
          <a:xfrm>
            <a:off x="457200" y="274638"/>
            <a:ext cx="8686800" cy="1143000"/>
          </a:xfrm>
        </p:spPr>
        <p:txBody>
          <a:bodyPr/>
          <a:lstStyle/>
          <a:p>
            <a:r>
              <a:rPr lang="it-IT" dirty="0"/>
              <a:t>		 Art. 25 Procedura accesso</a:t>
            </a:r>
          </a:p>
        </p:txBody>
      </p:sp>
      <p:sp>
        <p:nvSpPr>
          <p:cNvPr id="3" name="Segnaposto contenuto 2">
            <a:extLst>
              <a:ext uri="{FF2B5EF4-FFF2-40B4-BE49-F238E27FC236}">
                <a16:creationId xmlns:a16="http://schemas.microsoft.com/office/drawing/2014/main" id="{1BB8A6A3-2E5F-4C53-A48E-411567169928}"/>
              </a:ext>
            </a:extLst>
          </p:cNvPr>
          <p:cNvSpPr>
            <a:spLocks noGrp="1"/>
          </p:cNvSpPr>
          <p:nvPr>
            <p:ph idx="1"/>
          </p:nvPr>
        </p:nvSpPr>
        <p:spPr>
          <a:xfrm>
            <a:off x="107504" y="1382238"/>
            <a:ext cx="9036496" cy="5475762"/>
          </a:xfrm>
        </p:spPr>
        <p:txBody>
          <a:bodyPr>
            <a:normAutofit lnSpcReduction="10000"/>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1. Il diritto di accesso si esercita mediante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esame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ed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estrazione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di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copia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dei documenti amministrativi, nei modi e con i limiti indicati dalla presente legge. L'esame dei documenti è gratuito. Il rilascio di copia è subordinato soltanto al rimborso del costo di riproduzione, salve le disposizioni vigenti in materia di bollo, </a:t>
            </a:r>
            <a:r>
              <a:rPr kumimoji="0" lang="it-IT" altLang="it-IT" sz="2000"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nonchè</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i diritti di ricerca e di visura.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2. La richiesta di accesso ai documenti deve essere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motivata</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Essa deve essere rivolta all'amministrazione che ha formato il documento o che lo detiene stabilmente.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3. Il rifiuto, il differimento e la limitazione dell'accesso sono ammessi nei casi e nei limiti stabiliti dall'articolo 24 e debbono essere motivati.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4. Trascorsi inutilmente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trenta giorni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dalla richiesta, questa si intende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rifiutata</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5. Contro le determinazioni amministrative concernenti il diritto di accesso e nei casi previsti dal comma 4 è  dato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ricorso</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nel termine di trenta giorni, al tribunale amministrativo regionale, il quale decide in camera di consiglio entro trenta giorni dalla scadenza del termine per il deposito del ricorso, uditi i difensori delle parti che ne abbiano fatto richiesta. La decisione del tribunale è  appellabile, entro trenta giorni dalla notifica della stessa, al Consiglio di Stato, il quale decide con le medesime modalità e negli stessi termini.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6. In caso di totale o parziale accoglimento del ricorso il giudice amministrativo, sussistendone i presupposti, ordina l'esibizione dei documenti richiesti. </a:t>
            </a:r>
            <a:endParaRPr lang="it-IT" sz="2000" dirty="0"/>
          </a:p>
        </p:txBody>
      </p:sp>
      <p:sp>
        <p:nvSpPr>
          <p:cNvPr id="4" name="Segnaposto piè di pagina 3">
            <a:extLst>
              <a:ext uri="{FF2B5EF4-FFF2-40B4-BE49-F238E27FC236}">
                <a16:creationId xmlns:a16="http://schemas.microsoft.com/office/drawing/2014/main" id="{CDB18EE8-D0C5-4F58-BDCE-80E9A8600D7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7912AE7-4040-4FF7-B3B5-39C759A3F140}"/>
              </a:ext>
            </a:extLst>
          </p:cNvPr>
          <p:cNvSpPr>
            <a:spLocks noGrp="1"/>
          </p:cNvSpPr>
          <p:nvPr>
            <p:ph type="sldNum" sz="quarter" idx="12"/>
          </p:nvPr>
        </p:nvSpPr>
        <p:spPr/>
        <p:txBody>
          <a:bodyPr/>
          <a:lstStyle/>
          <a:p>
            <a:fld id="{C7748CE5-57C1-43E1-B48D-11B780673BE4}" type="slidenum">
              <a:rPr lang="it-IT" smtClean="0"/>
              <a:pPr/>
              <a:t>28</a:t>
            </a:fld>
            <a:endParaRPr lang="it-IT"/>
          </a:p>
        </p:txBody>
      </p:sp>
    </p:spTree>
    <p:extLst>
      <p:ext uri="{BB962C8B-B14F-4D97-AF65-F5344CB8AC3E}">
        <p14:creationId xmlns:p14="http://schemas.microsoft.com/office/powerpoint/2010/main" val="1656925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90F3B4-65D1-4615-BE53-5E1E1238B9E0}"/>
              </a:ext>
            </a:extLst>
          </p:cNvPr>
          <p:cNvSpPr>
            <a:spLocks noGrp="1"/>
          </p:cNvSpPr>
          <p:nvPr>
            <p:ph type="title"/>
          </p:nvPr>
        </p:nvSpPr>
        <p:spPr/>
        <p:txBody>
          <a:bodyPr/>
          <a:lstStyle/>
          <a:p>
            <a:r>
              <a:rPr lang="it-IT" dirty="0"/>
              <a:t>		Accesso civico</a:t>
            </a:r>
          </a:p>
        </p:txBody>
      </p:sp>
      <p:sp>
        <p:nvSpPr>
          <p:cNvPr id="3" name="Segnaposto contenuto 2">
            <a:extLst>
              <a:ext uri="{FF2B5EF4-FFF2-40B4-BE49-F238E27FC236}">
                <a16:creationId xmlns:a16="http://schemas.microsoft.com/office/drawing/2014/main" id="{58C831E3-8E9E-46CA-B3F7-1D142FF2001A}"/>
              </a:ext>
            </a:extLst>
          </p:cNvPr>
          <p:cNvSpPr>
            <a:spLocks noGrp="1"/>
          </p:cNvSpPr>
          <p:nvPr>
            <p:ph idx="1"/>
          </p:nvPr>
        </p:nvSpPr>
        <p:spPr>
          <a:xfrm>
            <a:off x="0" y="1600200"/>
            <a:ext cx="9144000" cy="5121275"/>
          </a:xfrm>
        </p:spPr>
        <p:txBody>
          <a:bodyPr>
            <a:normAutofit fontScale="62500" lnSpcReduction="20000"/>
          </a:bodyPr>
          <a:lstStyle/>
          <a:p>
            <a:pPr marL="0" lvl="3" indent="0">
              <a:buNone/>
            </a:pPr>
            <a:r>
              <a:rPr lang="it-IT" sz="3600" dirty="0" err="1"/>
              <a:t>D.Lgs.</a:t>
            </a:r>
            <a:r>
              <a:rPr lang="it-IT" sz="3600" dirty="0"/>
              <a:t>  33/2013</a:t>
            </a:r>
          </a:p>
          <a:p>
            <a:pPr marL="0" lvl="3" indent="0">
              <a:buNone/>
            </a:pPr>
            <a:r>
              <a:rPr lang="it-IT" sz="3600" b="1" dirty="0"/>
              <a:t>Accesso civico semplice </a:t>
            </a:r>
            <a:r>
              <a:rPr lang="it-IT" sz="3600" dirty="0">
                <a:sym typeface="Wingdings" panose="05000000000000000000" pitchFamily="2" charset="2"/>
              </a:rPr>
              <a:t> </a:t>
            </a:r>
            <a:r>
              <a:rPr lang="it-IT" sz="3200" dirty="0">
                <a:solidFill>
                  <a:srgbClr val="333333"/>
                </a:solidFill>
                <a:latin typeface="Titillium Web"/>
              </a:rPr>
              <a:t> consente a chiunque di richiedere documenti, dati o informazioni che le amministrazioni hanno l'obbligo </a:t>
            </a:r>
            <a:r>
              <a:rPr lang="it-IT" sz="3200" b="0" i="0" dirty="0">
                <a:solidFill>
                  <a:srgbClr val="333333"/>
                </a:solidFill>
                <a:effectLst/>
                <a:latin typeface="Titillium Web"/>
              </a:rPr>
              <a:t>di pubblicare nella sezione "Amministrazione trasparente" dei propri siti istituzionali,</a:t>
            </a:r>
            <a:r>
              <a:rPr lang="it-IT" sz="3200" i="0" dirty="0">
                <a:solidFill>
                  <a:srgbClr val="333333"/>
                </a:solidFill>
                <a:effectLst/>
                <a:latin typeface="Titillium Web"/>
              </a:rPr>
              <a:t> nei casi in cui gli stessi non siano stati pubblicati </a:t>
            </a:r>
            <a:r>
              <a:rPr lang="it-IT" sz="3200" b="0" i="0" dirty="0">
                <a:solidFill>
                  <a:srgbClr val="333333"/>
                </a:solidFill>
                <a:effectLst/>
                <a:latin typeface="Titillium Web"/>
              </a:rPr>
              <a:t>(d.lgs. </a:t>
            </a:r>
            <a:r>
              <a:rPr lang="es-ES" sz="2800" b="0" i="0" dirty="0">
                <a:solidFill>
                  <a:srgbClr val="19191A"/>
                </a:solidFill>
                <a:effectLst/>
                <a:latin typeface="Titillium Web"/>
              </a:rPr>
              <a:t>14 marzo 2013, n. 33</a:t>
            </a:r>
            <a:r>
              <a:rPr lang="it-IT" sz="3200" b="0" i="0" dirty="0">
                <a:solidFill>
                  <a:srgbClr val="333333"/>
                </a:solidFill>
                <a:effectLst/>
                <a:latin typeface="Titillium Web"/>
              </a:rPr>
              <a:t>).</a:t>
            </a:r>
          </a:p>
          <a:p>
            <a:pPr marL="0" lvl="3" indent="0">
              <a:buNone/>
            </a:pPr>
            <a:endParaRPr lang="it-IT" sz="2600" dirty="0"/>
          </a:p>
          <a:p>
            <a:pPr marL="0" lvl="3" indent="0">
              <a:buNone/>
            </a:pPr>
            <a:r>
              <a:rPr lang="it-IT" sz="3100" dirty="0" err="1">
                <a:solidFill>
                  <a:srgbClr val="FF0000"/>
                </a:solidFill>
              </a:rPr>
              <a:t>Busia</a:t>
            </a:r>
            <a:r>
              <a:rPr lang="it-IT" sz="3100" dirty="0">
                <a:solidFill>
                  <a:srgbClr val="FF0000"/>
                </a:solidFill>
              </a:rPr>
              <a:t> 21 giugno 21 </a:t>
            </a:r>
            <a:r>
              <a:rPr lang="it-IT" sz="3100" dirty="0">
                <a:solidFill>
                  <a:srgbClr val="FF0000"/>
                </a:solidFill>
                <a:sym typeface="Wingdings" panose="05000000000000000000" pitchFamily="2" charset="2"/>
              </a:rPr>
              <a:t> poco utilizzato</a:t>
            </a:r>
          </a:p>
          <a:p>
            <a:pPr marL="0" lvl="3" indent="0">
              <a:buNone/>
            </a:pPr>
            <a:endParaRPr lang="it-IT" sz="3600" dirty="0"/>
          </a:p>
          <a:p>
            <a:pPr marL="0" lvl="3" indent="0">
              <a:buNone/>
            </a:pPr>
            <a:r>
              <a:rPr lang="it-IT" sz="3600" b="1" dirty="0"/>
              <a:t>Accesso civico generalizzato</a:t>
            </a:r>
            <a:r>
              <a:rPr lang="it-IT" sz="3600" dirty="0">
                <a:sym typeface="Wingdings" panose="05000000000000000000" pitchFamily="2" charset="2"/>
              </a:rPr>
              <a:t> </a:t>
            </a:r>
            <a:r>
              <a:rPr lang="it-IT" sz="3200" b="0" i="0" dirty="0">
                <a:solidFill>
                  <a:srgbClr val="333333"/>
                </a:solidFill>
                <a:effectLst/>
                <a:latin typeface="Titillium Web"/>
              </a:rPr>
              <a:t>consente a chiunque di richiedere dati e documenti ulteriori rispetto a quelli che le amministrazioni sono obbligate a pubblicare (</a:t>
            </a:r>
            <a:r>
              <a:rPr lang="it-IT" sz="2800" b="0" i="0" dirty="0">
                <a:solidFill>
                  <a:srgbClr val="19191A"/>
                </a:solidFill>
                <a:effectLst/>
                <a:latin typeface="Titillium Web"/>
              </a:rPr>
              <a:t>d.lgs. 25 maggio 2016, n. 97 </a:t>
            </a:r>
            <a:r>
              <a:rPr lang="it-IT" sz="3200" b="0" i="0" dirty="0">
                <a:solidFill>
                  <a:srgbClr val="333333"/>
                </a:solidFill>
                <a:effectLst/>
                <a:latin typeface="Titillium Web"/>
              </a:rPr>
              <a:t>).</a:t>
            </a:r>
            <a:endParaRPr lang="it-IT" sz="3600" dirty="0"/>
          </a:p>
          <a:p>
            <a:pPr marL="0" indent="0">
              <a:buNone/>
            </a:pPr>
            <a:endParaRPr lang="it-IT" sz="3100" dirty="0"/>
          </a:p>
          <a:p>
            <a:pPr marL="0" indent="0">
              <a:buNone/>
            </a:pPr>
            <a:r>
              <a:rPr lang="it-IT" sz="3100" dirty="0" err="1">
                <a:solidFill>
                  <a:srgbClr val="FF0000"/>
                </a:solidFill>
              </a:rPr>
              <a:t>Busia</a:t>
            </a:r>
            <a:r>
              <a:rPr lang="it-IT" sz="3100" dirty="0">
                <a:solidFill>
                  <a:srgbClr val="FF0000"/>
                </a:solidFill>
              </a:rPr>
              <a:t> 21 giugno 21 </a:t>
            </a:r>
            <a:r>
              <a:rPr lang="it-IT" sz="3100" dirty="0">
                <a:solidFill>
                  <a:srgbClr val="FF0000"/>
                </a:solidFill>
                <a:sym typeface="Wingdings" panose="05000000000000000000" pitchFamily="2" charset="2"/>
              </a:rPr>
              <a:t> utilizzato in modo strumentale x interesse </a:t>
            </a:r>
            <a:r>
              <a:rPr lang="it-IT" sz="3100" dirty="0" err="1">
                <a:solidFill>
                  <a:srgbClr val="FF0000"/>
                </a:solidFill>
                <a:sym typeface="Wingdings" panose="05000000000000000000" pitchFamily="2" charset="2"/>
              </a:rPr>
              <a:t>pers</a:t>
            </a:r>
            <a:r>
              <a:rPr lang="it-IT" sz="3100" dirty="0">
                <a:solidFill>
                  <a:srgbClr val="FF0000"/>
                </a:solidFill>
                <a:sym typeface="Wingdings" panose="05000000000000000000" pitchFamily="2" charset="2"/>
              </a:rPr>
              <a:t>.</a:t>
            </a:r>
          </a:p>
          <a:p>
            <a:pPr marL="0" indent="0">
              <a:buNone/>
            </a:pPr>
            <a:endParaRPr lang="it-IT" sz="3100" dirty="0">
              <a:solidFill>
                <a:srgbClr val="FF0000"/>
              </a:solidFill>
              <a:sym typeface="Wingdings" panose="05000000000000000000" pitchFamily="2" charset="2"/>
            </a:endParaRPr>
          </a:p>
          <a:p>
            <a:pPr marL="0" indent="0" algn="just">
              <a:buNone/>
            </a:pPr>
            <a:r>
              <a:rPr lang="it-IT" sz="3400" b="1" dirty="0">
                <a:solidFill>
                  <a:schemeClr val="tx2"/>
                </a:solidFill>
                <a:sym typeface="Wingdings" panose="05000000000000000000" pitchFamily="2" charset="2"/>
              </a:rPr>
              <a:t>Prospettiva  Piattaforma Unica della trasparenza (per appalti) </a:t>
            </a:r>
          </a:p>
          <a:p>
            <a:pPr marL="0" indent="0" algn="just">
              <a:buNone/>
            </a:pPr>
            <a:r>
              <a:rPr lang="it-IT" sz="3400" b="1" dirty="0">
                <a:solidFill>
                  <a:schemeClr val="tx2"/>
                </a:solidFill>
              </a:rPr>
              <a:t>                         Sito Anac – luglio 2023</a:t>
            </a:r>
          </a:p>
        </p:txBody>
      </p:sp>
      <p:sp>
        <p:nvSpPr>
          <p:cNvPr id="4" name="Segnaposto piè di pagina 3">
            <a:extLst>
              <a:ext uri="{FF2B5EF4-FFF2-40B4-BE49-F238E27FC236}">
                <a16:creationId xmlns:a16="http://schemas.microsoft.com/office/drawing/2014/main" id="{8C9D67B9-5659-44C2-8158-118F525C01C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522581C-2BA7-4E43-AD33-B22DB31C730F}"/>
              </a:ext>
            </a:extLst>
          </p:cNvPr>
          <p:cNvSpPr>
            <a:spLocks noGrp="1"/>
          </p:cNvSpPr>
          <p:nvPr>
            <p:ph type="sldNum" sz="quarter" idx="12"/>
          </p:nvPr>
        </p:nvSpPr>
        <p:spPr/>
        <p:txBody>
          <a:bodyPr/>
          <a:lstStyle/>
          <a:p>
            <a:fld id="{C7748CE5-57C1-43E1-B48D-11B780673BE4}" type="slidenum">
              <a:rPr lang="it-IT" smtClean="0"/>
              <a:pPr/>
              <a:t>29</a:t>
            </a:fld>
            <a:endParaRPr lang="it-IT" dirty="0"/>
          </a:p>
        </p:txBody>
      </p:sp>
    </p:spTree>
    <p:extLst>
      <p:ext uri="{BB962C8B-B14F-4D97-AF65-F5344CB8AC3E}">
        <p14:creationId xmlns:p14="http://schemas.microsoft.com/office/powerpoint/2010/main" val="1607022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533400"/>
            <a:ext cx="9036496" cy="990600"/>
          </a:xfrm>
        </p:spPr>
        <p:txBody>
          <a:bodyPr>
            <a:normAutofit fontScale="90000"/>
          </a:bodyPr>
          <a:lstStyle/>
          <a:p>
            <a:r>
              <a:rPr lang="it-IT" b="1" dirty="0"/>
              <a:t>Implicazioni economiche della corruzione</a:t>
            </a:r>
            <a:endParaRPr lang="it-IT" dirty="0"/>
          </a:p>
        </p:txBody>
      </p:sp>
      <p:sp>
        <p:nvSpPr>
          <p:cNvPr id="3" name="Segnaposto contenuto 2"/>
          <p:cNvSpPr>
            <a:spLocks noGrp="1"/>
          </p:cNvSpPr>
          <p:nvPr>
            <p:ph idx="1"/>
          </p:nvPr>
        </p:nvSpPr>
        <p:spPr>
          <a:xfrm>
            <a:off x="179512" y="1600200"/>
            <a:ext cx="8856984" cy="5121275"/>
          </a:xfrm>
        </p:spPr>
        <p:txBody>
          <a:bodyPr>
            <a:noAutofit/>
          </a:bodyPr>
          <a:lstStyle/>
          <a:p>
            <a:pPr marL="0" indent="0">
              <a:buNone/>
            </a:pPr>
            <a:r>
              <a:rPr lang="it-IT" sz="1400" b="1" dirty="0"/>
              <a:t>DIMENSIONE CORRUZIONE IN ITALIA IMPONENTE</a:t>
            </a:r>
            <a:r>
              <a:rPr lang="it-IT" sz="1400" b="1" dirty="0">
                <a:sym typeface="Wingdings" panose="05000000000000000000" pitchFamily="2" charset="2"/>
              </a:rPr>
              <a:t></a:t>
            </a:r>
            <a:r>
              <a:rPr lang="it-IT" sz="1400" b="1" dirty="0"/>
              <a:t>  Recenti casi giudiziari : Mose,  Roma Capitale,  Expo </a:t>
            </a:r>
            <a:endParaRPr lang="it-IT" sz="1400" dirty="0"/>
          </a:p>
          <a:p>
            <a:pPr marL="0" indent="0">
              <a:buNone/>
            </a:pPr>
            <a:endParaRPr lang="it-IT" sz="1400" dirty="0"/>
          </a:p>
          <a:p>
            <a:pPr marL="0" indent="0">
              <a:buNone/>
            </a:pPr>
            <a:r>
              <a:rPr lang="it-IT" sz="1400" dirty="0"/>
              <a:t>Costo della corruzione in Italia	</a:t>
            </a:r>
            <a:r>
              <a:rPr lang="it-IT" sz="1400" dirty="0">
                <a:sym typeface="Wingdings" panose="05000000000000000000" pitchFamily="2" charset="2"/>
              </a:rPr>
              <a:t></a:t>
            </a:r>
            <a:r>
              <a:rPr lang="it-IT" sz="1400" dirty="0"/>
              <a:t>	60 miliardi all’anno (3% PIL)</a:t>
            </a:r>
          </a:p>
          <a:p>
            <a:pPr marL="0" indent="0">
              <a:buNone/>
            </a:pPr>
            <a:r>
              <a:rPr lang="it-IT" sz="1400" dirty="0"/>
              <a:t>Per Corte dei Conti la corruzione genera il </a:t>
            </a:r>
            <a:r>
              <a:rPr lang="it-IT" sz="1400" b="1" dirty="0"/>
              <a:t>40% di spesa in più nei contratti per opere</a:t>
            </a:r>
            <a:r>
              <a:rPr lang="it-IT" sz="1400" dirty="0"/>
              <a:t>, forniture e servizi pubblici dello Stato. Ne consegue che il costo della corruzione ammonterebbe a più di </a:t>
            </a:r>
            <a:r>
              <a:rPr lang="it-IT" sz="1400" b="1" dirty="0"/>
              <a:t>100</a:t>
            </a:r>
            <a:r>
              <a:rPr lang="it-IT" sz="1400" dirty="0"/>
              <a:t> miliardi l’anno.</a:t>
            </a:r>
          </a:p>
          <a:p>
            <a:pPr marL="0" indent="0">
              <a:buNone/>
            </a:pPr>
            <a:endParaRPr lang="it-IT" sz="1400" dirty="0"/>
          </a:p>
          <a:p>
            <a:pPr marL="0" indent="0">
              <a:buNone/>
            </a:pPr>
            <a:r>
              <a:rPr lang="it-IT" sz="1400" dirty="0"/>
              <a:t>Tema centrale: le commesse pubbliche. </a:t>
            </a:r>
            <a:r>
              <a:rPr lang="it-IT" sz="1400" b="1" dirty="0" err="1"/>
              <a:t>D.Lgs.</a:t>
            </a:r>
            <a:r>
              <a:rPr lang="it-IT" sz="1400" b="1" dirty="0"/>
              <a:t> 31 marzo 2023, n. 36</a:t>
            </a:r>
            <a:r>
              <a:rPr lang="it-IT" sz="1400" dirty="0"/>
              <a:t>: </a:t>
            </a:r>
            <a:r>
              <a:rPr lang="it-IT" sz="1400" u="sng" dirty="0"/>
              <a:t>Problemi di </a:t>
            </a:r>
            <a:r>
              <a:rPr lang="it-IT" sz="1400" b="1" u="sng" dirty="0"/>
              <a:t>competitività</a:t>
            </a:r>
            <a:r>
              <a:rPr lang="it-IT" sz="1400" u="sng" dirty="0"/>
              <a:t> del sistema</a:t>
            </a:r>
            <a:r>
              <a:rPr lang="it-IT" sz="1400" dirty="0"/>
              <a:t>.</a:t>
            </a:r>
          </a:p>
          <a:p>
            <a:pPr marL="0" indent="0">
              <a:buNone/>
            </a:pPr>
            <a:r>
              <a:rPr lang="it-IT" sz="1400" dirty="0"/>
              <a:t> </a:t>
            </a:r>
          </a:p>
          <a:p>
            <a:pPr marL="0" indent="0">
              <a:buNone/>
            </a:pPr>
            <a:r>
              <a:rPr lang="it-IT" sz="1400" dirty="0"/>
              <a:t>Aprile 2017 </a:t>
            </a:r>
            <a:r>
              <a:rPr lang="it-IT" sz="1400" dirty="0">
                <a:sym typeface="Wingdings" panose="05000000000000000000" pitchFamily="2" charset="2"/>
              </a:rPr>
              <a:t></a:t>
            </a:r>
            <a:r>
              <a:rPr lang="it-IT" sz="1400" dirty="0"/>
              <a:t>		Indagine “Curiamo la corruzione”</a:t>
            </a:r>
          </a:p>
          <a:p>
            <a:pPr marL="0" indent="0" fontAlgn="base">
              <a:buNone/>
            </a:pPr>
            <a:endParaRPr lang="it-IT" sz="1400" b="1" cap="all" dirty="0"/>
          </a:p>
          <a:p>
            <a:pPr marL="0" indent="0" fontAlgn="base">
              <a:buNone/>
            </a:pPr>
            <a:r>
              <a:rPr lang="it-IT" sz="1400" b="1" cap="all" dirty="0"/>
              <a:t>In UN’AZIENDA SANITARIA SU QUATTRO ALMENO UN EPISODIO DI CORRUZIONE NELL’ULTIMO ANNO </a:t>
            </a:r>
            <a:r>
              <a:rPr lang="it-IT" sz="1400" dirty="0"/>
              <a:t>(punta iceberg)</a:t>
            </a:r>
          </a:p>
          <a:p>
            <a:pPr marL="0" indent="0">
              <a:buNone/>
            </a:pPr>
            <a:endParaRPr lang="it-IT" sz="1400" b="1" dirty="0"/>
          </a:p>
          <a:p>
            <a:pPr marL="0" indent="0">
              <a:buNone/>
            </a:pPr>
            <a:r>
              <a:rPr lang="it-IT" sz="1400" b="1" dirty="0"/>
              <a:t>L’analisi approfondita dei Piani anticorruzione di tutte le aziende sanitarie </a:t>
            </a:r>
            <a:r>
              <a:rPr lang="it-IT" sz="1400" dirty="0"/>
              <a:t>rivela che il</a:t>
            </a:r>
            <a:r>
              <a:rPr lang="it-IT" sz="1400" b="1" dirty="0"/>
              <a:t> 51,7% delle strutture non ha adottato dei Piani anticorruzione adeguati</a:t>
            </a:r>
            <a:endParaRPr lang="it-IT" sz="1400" dirty="0"/>
          </a:p>
          <a:p>
            <a:pPr marL="0" indent="0">
              <a:buNone/>
            </a:pPr>
            <a:r>
              <a:rPr lang="it-IT" sz="1400" dirty="0"/>
              <a:t> </a:t>
            </a:r>
          </a:p>
          <a:p>
            <a:pPr marL="0" indent="0">
              <a:buNone/>
            </a:pPr>
            <a:endParaRPr lang="it-IT" sz="1400" dirty="0"/>
          </a:p>
          <a:p>
            <a:pPr marL="0" indent="0" algn="ctr">
              <a:buNone/>
            </a:pPr>
            <a:r>
              <a:rPr lang="en-GB" sz="1400" dirty="0" err="1"/>
              <a:t>Cpi</a:t>
            </a:r>
            <a:r>
              <a:rPr lang="en-GB" sz="1400" dirty="0"/>
              <a:t>, </a:t>
            </a:r>
            <a:r>
              <a:rPr lang="en-GB" sz="1400" i="1" dirty="0"/>
              <a:t>Corruption </a:t>
            </a:r>
            <a:r>
              <a:rPr lang="en-GB" sz="1400" b="1" i="1" dirty="0"/>
              <a:t>Perceptions</a:t>
            </a:r>
            <a:r>
              <a:rPr lang="en-GB" sz="1400" i="1" dirty="0"/>
              <a:t> Index		</a:t>
            </a:r>
            <a:r>
              <a:rPr lang="it-IT" sz="1400" dirty="0">
                <a:sym typeface="Wingdings" panose="05000000000000000000" pitchFamily="2" charset="2"/>
              </a:rPr>
              <a:t></a:t>
            </a:r>
            <a:r>
              <a:rPr lang="en-GB" sz="1400" dirty="0"/>
              <a:t>	</a:t>
            </a:r>
            <a:r>
              <a:rPr lang="en-GB" sz="1400" dirty="0" err="1"/>
              <a:t>Rapporto</a:t>
            </a:r>
            <a:r>
              <a:rPr lang="en-GB" sz="1400" dirty="0"/>
              <a:t> di Transparency International</a:t>
            </a:r>
            <a:endParaRPr lang="it-IT" sz="1400" dirty="0"/>
          </a:p>
          <a:p>
            <a:pPr marL="0" indent="0" algn="ctr">
              <a:buNone/>
            </a:pPr>
            <a:r>
              <a:rPr lang="en-GB" sz="1400" dirty="0"/>
              <a:t> </a:t>
            </a:r>
            <a:endParaRPr lang="it-IT" sz="1400" dirty="0"/>
          </a:p>
          <a:p>
            <a:pPr marL="0" indent="0" algn="ctr">
              <a:buNone/>
            </a:pPr>
            <a:r>
              <a:rPr lang="it-IT" sz="1400" cap="all" dirty="0"/>
              <a:t>GENNAIO 2024 </a:t>
            </a:r>
            <a:r>
              <a:rPr lang="it-IT" sz="1400" cap="all" dirty="0">
                <a:sym typeface="Wingdings" panose="05000000000000000000" pitchFamily="2" charset="2"/>
              </a:rPr>
              <a:t></a:t>
            </a:r>
            <a:r>
              <a:rPr lang="it-IT" sz="1400" cap="all" dirty="0"/>
              <a:t> </a:t>
            </a:r>
            <a:r>
              <a:rPr lang="it-IT" sz="1400" b="1" cap="all" dirty="0"/>
              <a:t>56/100</a:t>
            </a:r>
            <a:r>
              <a:rPr lang="it-IT" sz="1400" cap="all" dirty="0"/>
              <a:t> 				2010 </a:t>
            </a:r>
            <a:r>
              <a:rPr lang="it-IT" sz="1400" cap="all" dirty="0">
                <a:sym typeface="Wingdings" panose="05000000000000000000" pitchFamily="2" charset="2"/>
              </a:rPr>
              <a:t></a:t>
            </a:r>
            <a:r>
              <a:rPr lang="it-IT" sz="1400" cap="all" dirty="0"/>
              <a:t> 39</a:t>
            </a:r>
            <a:r>
              <a:rPr lang="it-IT" sz="1400" b="1" cap="all" dirty="0"/>
              <a:t>/100</a:t>
            </a:r>
            <a:endParaRPr lang="it-IT" sz="1400" dirty="0"/>
          </a:p>
          <a:p>
            <a:pPr marL="0" indent="0" algn="ctr">
              <a:buNone/>
            </a:pPr>
            <a:r>
              <a:rPr lang="it-IT" sz="1400" b="1" dirty="0"/>
              <a:t> </a:t>
            </a:r>
            <a:endParaRPr lang="it-IT" sz="1400" dirty="0"/>
          </a:p>
          <a:p>
            <a:pPr marL="0" indent="0">
              <a:buNone/>
            </a:pPr>
            <a:endParaRPr lang="it-IT" sz="14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D708E2-7B09-4412-B821-B301791A88B8}"/>
              </a:ext>
            </a:extLst>
          </p:cNvPr>
          <p:cNvSpPr>
            <a:spLocks noGrp="1"/>
          </p:cNvSpPr>
          <p:nvPr>
            <p:ph type="sldNum" sz="quarter" idx="12"/>
          </p:nvPr>
        </p:nvSpPr>
        <p:spPr/>
        <p:txBody>
          <a:bodyPr/>
          <a:lstStyle/>
          <a:p>
            <a:fld id="{C7748CE5-57C1-43E1-B48D-11B780673BE4}" type="slidenum">
              <a:rPr lang="it-IT" smtClean="0"/>
              <a:pPr/>
              <a:t>3</a:t>
            </a:fld>
            <a:endParaRPr lang="it-IT"/>
          </a:p>
        </p:txBody>
      </p:sp>
    </p:spTree>
    <p:extLst>
      <p:ext uri="{BB962C8B-B14F-4D97-AF65-F5344CB8AC3E}">
        <p14:creationId xmlns:p14="http://schemas.microsoft.com/office/powerpoint/2010/main" val="19602551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0ACC84-C381-4D0C-A602-AA5D9278FCEC}"/>
              </a:ext>
            </a:extLst>
          </p:cNvPr>
          <p:cNvSpPr>
            <a:spLocks noGrp="1"/>
          </p:cNvSpPr>
          <p:nvPr>
            <p:ph type="title"/>
          </p:nvPr>
        </p:nvSpPr>
        <p:spPr>
          <a:xfrm>
            <a:off x="0" y="274638"/>
            <a:ext cx="9036496" cy="1143000"/>
          </a:xfrm>
        </p:spPr>
        <p:txBody>
          <a:bodyPr>
            <a:normAutofit fontScale="90000"/>
          </a:bodyPr>
          <a:lstStyle/>
          <a:p>
            <a:r>
              <a:rPr lang="it-IT" dirty="0"/>
              <a:t>  Cosa fare in caso di rifiuto di accesso agli atti</a:t>
            </a:r>
          </a:p>
        </p:txBody>
      </p:sp>
      <p:sp>
        <p:nvSpPr>
          <p:cNvPr id="3" name="Segnaposto contenuto 2">
            <a:extLst>
              <a:ext uri="{FF2B5EF4-FFF2-40B4-BE49-F238E27FC236}">
                <a16:creationId xmlns:a16="http://schemas.microsoft.com/office/drawing/2014/main" id="{0FF64AA4-03B2-46FB-B405-30A58C5F7D1A}"/>
              </a:ext>
            </a:extLst>
          </p:cNvPr>
          <p:cNvSpPr>
            <a:spLocks noGrp="1"/>
          </p:cNvSpPr>
          <p:nvPr>
            <p:ph idx="1"/>
          </p:nvPr>
        </p:nvSpPr>
        <p:spPr>
          <a:xfrm>
            <a:off x="0" y="1600200"/>
            <a:ext cx="9144000" cy="5121275"/>
          </a:xfrm>
        </p:spPr>
        <p:txBody>
          <a:bodyPr>
            <a:normAutofit/>
          </a:bodyPr>
          <a:lstStyle/>
          <a:p>
            <a:r>
              <a:rPr lang="it-IT" dirty="0">
                <a:solidFill>
                  <a:srgbClr val="333333"/>
                </a:solidFill>
                <a:latin typeface="Titillium Web"/>
              </a:rPr>
              <a:t>opposizione al </a:t>
            </a:r>
            <a:r>
              <a:rPr lang="it-IT" b="1" dirty="0">
                <a:solidFill>
                  <a:srgbClr val="333333"/>
                </a:solidFill>
                <a:latin typeface="Titillium Web"/>
              </a:rPr>
              <a:t>responsabile per la prevenzione </a:t>
            </a:r>
            <a:r>
              <a:rPr lang="it-IT" dirty="0">
                <a:solidFill>
                  <a:srgbClr val="333333"/>
                </a:solidFill>
                <a:latin typeface="Titillium Web"/>
              </a:rPr>
              <a:t>della corruzione e della trasparenza (si pronuncia entro 20 gg.)</a:t>
            </a:r>
            <a:r>
              <a:rPr lang="en-US" dirty="0">
                <a:solidFill>
                  <a:srgbClr val="333333"/>
                </a:solidFill>
                <a:latin typeface="Titillium Web"/>
              </a:rPr>
              <a:t>  (art. 5, comma 7, </a:t>
            </a:r>
            <a:r>
              <a:rPr lang="en-US" dirty="0" err="1">
                <a:solidFill>
                  <a:srgbClr val="333333"/>
                </a:solidFill>
                <a:latin typeface="Titillium Web"/>
              </a:rPr>
              <a:t>D.Lgs</a:t>
            </a:r>
            <a:r>
              <a:rPr lang="en-US" dirty="0">
                <a:solidFill>
                  <a:srgbClr val="333333"/>
                </a:solidFill>
                <a:latin typeface="Titillium Web"/>
              </a:rPr>
              <a:t>. n. 33/2013).</a:t>
            </a:r>
            <a:endParaRPr lang="it-IT" dirty="0">
              <a:solidFill>
                <a:srgbClr val="333333"/>
              </a:solidFill>
              <a:latin typeface="Titillium Web"/>
            </a:endParaRPr>
          </a:p>
          <a:p>
            <a:r>
              <a:rPr lang="it-IT" dirty="0">
                <a:solidFill>
                  <a:srgbClr val="333333"/>
                </a:solidFill>
                <a:latin typeface="Titillium Web"/>
              </a:rPr>
              <a:t> ricorso al </a:t>
            </a:r>
            <a:r>
              <a:rPr lang="it-IT" b="1" dirty="0">
                <a:solidFill>
                  <a:srgbClr val="333333"/>
                </a:solidFill>
                <a:latin typeface="Titillium Web"/>
              </a:rPr>
              <a:t>difensore civico </a:t>
            </a:r>
            <a:r>
              <a:rPr lang="it-IT" dirty="0">
                <a:solidFill>
                  <a:srgbClr val="333333"/>
                </a:solidFill>
                <a:latin typeface="Titillium Web"/>
              </a:rPr>
              <a:t>competente nell’ambito territoriale di riferimento (si pronuncia entro 30 gg.) (a</a:t>
            </a:r>
            <a:r>
              <a:rPr lang="en-US" dirty="0">
                <a:solidFill>
                  <a:srgbClr val="333333"/>
                </a:solidFill>
                <a:latin typeface="Titillium Web"/>
              </a:rPr>
              <a:t>rt. 5, comma 8, </a:t>
            </a:r>
            <a:r>
              <a:rPr lang="en-US" dirty="0" err="1">
                <a:solidFill>
                  <a:srgbClr val="333333"/>
                </a:solidFill>
                <a:latin typeface="Titillium Web"/>
              </a:rPr>
              <a:t>D.Lgs</a:t>
            </a:r>
            <a:r>
              <a:rPr lang="en-US" dirty="0">
                <a:solidFill>
                  <a:srgbClr val="333333"/>
                </a:solidFill>
                <a:latin typeface="Titillium Web"/>
              </a:rPr>
              <a:t>. n. 33/2013</a:t>
            </a:r>
            <a:r>
              <a:rPr lang="it-IT" dirty="0">
                <a:solidFill>
                  <a:srgbClr val="333333"/>
                </a:solidFill>
                <a:latin typeface="Titillium Web"/>
              </a:rPr>
              <a:t>).</a:t>
            </a:r>
          </a:p>
          <a:p>
            <a:r>
              <a:rPr lang="it-IT" dirty="0">
                <a:solidFill>
                  <a:srgbClr val="333333"/>
                </a:solidFill>
                <a:latin typeface="Titillium Web"/>
              </a:rPr>
              <a:t>Qualora l’accesso sia stato negato o differito per motivi riguardanti la tutela dei dati personali di un soggetto, sia il responsabile anticorruzione che il difensore civico possono chiedere un parere al </a:t>
            </a:r>
            <a:r>
              <a:rPr lang="it-IT" b="1" dirty="0">
                <a:solidFill>
                  <a:srgbClr val="333333"/>
                </a:solidFill>
                <a:latin typeface="Titillium Web"/>
              </a:rPr>
              <a:t>Garante per la protezione dei dati personali </a:t>
            </a:r>
            <a:r>
              <a:rPr lang="it-IT" dirty="0">
                <a:solidFill>
                  <a:srgbClr val="333333"/>
                </a:solidFill>
                <a:latin typeface="Titillium Web"/>
              </a:rPr>
              <a:t>(cosiddetto Garante della privacy), che ha dieci giorni di tempo (termini sospesi).</a:t>
            </a:r>
          </a:p>
          <a:p>
            <a:r>
              <a:rPr lang="it-IT" dirty="0">
                <a:solidFill>
                  <a:srgbClr val="333333"/>
                </a:solidFill>
                <a:latin typeface="Titillium Web"/>
              </a:rPr>
              <a:t>Ricorso al </a:t>
            </a:r>
            <a:r>
              <a:rPr lang="it-IT" b="1" dirty="0">
                <a:solidFill>
                  <a:srgbClr val="333333"/>
                </a:solidFill>
                <a:latin typeface="Titillium Web"/>
              </a:rPr>
              <a:t>Tar </a:t>
            </a:r>
            <a:r>
              <a:rPr lang="it-IT" dirty="0">
                <a:solidFill>
                  <a:srgbClr val="333333"/>
                </a:solidFill>
                <a:latin typeface="Titillium Web"/>
              </a:rPr>
              <a:t>entro 30 gg. (a</a:t>
            </a:r>
            <a:r>
              <a:rPr lang="pl-PL" dirty="0">
                <a:solidFill>
                  <a:srgbClr val="333333"/>
                </a:solidFill>
                <a:latin typeface="Titillium Web"/>
              </a:rPr>
              <a:t>rt. 116 cod. proc. amm.</a:t>
            </a:r>
            <a:r>
              <a:rPr lang="it-IT" dirty="0">
                <a:solidFill>
                  <a:srgbClr val="333333"/>
                </a:solidFill>
                <a:latin typeface="Titillium Web"/>
              </a:rPr>
              <a:t>)</a:t>
            </a:r>
          </a:p>
          <a:p>
            <a:endParaRPr lang="it-IT" b="0" i="0" dirty="0">
              <a:solidFill>
                <a:srgbClr val="333333"/>
              </a:solidFill>
              <a:effectLst/>
              <a:latin typeface="Montserrat"/>
            </a:endParaRPr>
          </a:p>
          <a:p>
            <a:endParaRPr lang="it-IT" dirty="0"/>
          </a:p>
        </p:txBody>
      </p:sp>
      <p:sp>
        <p:nvSpPr>
          <p:cNvPr id="4" name="Segnaposto piè di pagina 3">
            <a:extLst>
              <a:ext uri="{FF2B5EF4-FFF2-40B4-BE49-F238E27FC236}">
                <a16:creationId xmlns:a16="http://schemas.microsoft.com/office/drawing/2014/main" id="{969AEDBD-16FE-472B-8F08-57485838DE5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06A2E8B-FDBF-4BDD-8C7A-EDC17230288B}"/>
              </a:ext>
            </a:extLst>
          </p:cNvPr>
          <p:cNvSpPr>
            <a:spLocks noGrp="1"/>
          </p:cNvSpPr>
          <p:nvPr>
            <p:ph type="sldNum" sz="quarter" idx="12"/>
          </p:nvPr>
        </p:nvSpPr>
        <p:spPr/>
        <p:txBody>
          <a:bodyPr/>
          <a:lstStyle/>
          <a:p>
            <a:fld id="{C7748CE5-57C1-43E1-B48D-11B780673BE4}" type="slidenum">
              <a:rPr lang="it-IT" smtClean="0"/>
              <a:pPr/>
              <a:t>30</a:t>
            </a:fld>
            <a:endParaRPr lang="it-IT"/>
          </a:p>
        </p:txBody>
      </p:sp>
    </p:spTree>
    <p:extLst>
      <p:ext uri="{BB962C8B-B14F-4D97-AF65-F5344CB8AC3E}">
        <p14:creationId xmlns:p14="http://schemas.microsoft.com/office/powerpoint/2010/main" val="850935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Conferme su due piani</a:t>
            </a:r>
          </a:p>
        </p:txBody>
      </p:sp>
      <p:sp>
        <p:nvSpPr>
          <p:cNvPr id="3" name="Segnaposto contenuto 2"/>
          <p:cNvSpPr>
            <a:spLocks noGrp="1"/>
          </p:cNvSpPr>
          <p:nvPr>
            <p:ph idx="1"/>
          </p:nvPr>
        </p:nvSpPr>
        <p:spPr>
          <a:xfrm>
            <a:off x="107504" y="1600200"/>
            <a:ext cx="8928992" cy="5121275"/>
          </a:xfrm>
        </p:spPr>
        <p:txBody>
          <a:bodyPr>
            <a:normAutofit fontScale="77500" lnSpcReduction="20000"/>
          </a:bodyPr>
          <a:lstStyle/>
          <a:p>
            <a:pPr marL="0" indent="0">
              <a:buNone/>
            </a:pPr>
            <a:r>
              <a:rPr lang="it-IT" dirty="0"/>
              <a:t>Sul piano soggettivo:</a:t>
            </a:r>
          </a:p>
          <a:p>
            <a:pPr marL="0" indent="0">
              <a:buNone/>
            </a:pPr>
            <a:r>
              <a:rPr lang="it-IT" dirty="0"/>
              <a:t> </a:t>
            </a:r>
          </a:p>
          <a:p>
            <a:pPr algn="just"/>
            <a:r>
              <a:rPr lang="it-IT" dirty="0"/>
              <a:t>a decorrere dal 2016, a vigilare sulla relativa attuazione sia oggi, di regola, preposto presso ogni pubblica amministrazione un unico soggetto, il cd. “</a:t>
            </a:r>
            <a:r>
              <a:rPr lang="it-IT" b="1" dirty="0"/>
              <a:t>responsabile per la prevenzione della corruzione e della trasparenza</a:t>
            </a:r>
            <a:r>
              <a:rPr lang="it-IT" dirty="0"/>
              <a:t>” (</a:t>
            </a:r>
            <a:r>
              <a:rPr lang="it-IT" dirty="0" err="1"/>
              <a:t>Rpct</a:t>
            </a:r>
            <a:r>
              <a:rPr lang="it-IT" dirty="0"/>
              <a:t>), di cui all’art. 1, comma 7, della legge 190/2012, in combinato disposto con l’art. 43 del </a:t>
            </a:r>
            <a:r>
              <a:rPr lang="it-IT" dirty="0" err="1"/>
              <a:t>D.Lgs.</a:t>
            </a:r>
            <a:r>
              <a:rPr lang="it-IT" dirty="0"/>
              <a:t> n. 33/2013 (come modificato dal d.lgs. n. 97/2016). </a:t>
            </a:r>
          </a:p>
          <a:p>
            <a:pPr marL="0" indent="0">
              <a:buNone/>
            </a:pPr>
            <a:r>
              <a:rPr lang="it-IT" dirty="0"/>
              <a:t> </a:t>
            </a:r>
          </a:p>
          <a:p>
            <a:pPr marL="0" indent="0">
              <a:buNone/>
            </a:pPr>
            <a:r>
              <a:rPr lang="it-IT" dirty="0"/>
              <a:t> </a:t>
            </a:r>
          </a:p>
          <a:p>
            <a:pPr marL="0" indent="0">
              <a:buNone/>
            </a:pPr>
            <a:r>
              <a:rPr lang="it-IT" dirty="0"/>
              <a:t> </a:t>
            </a:r>
          </a:p>
          <a:p>
            <a:pPr marL="0" indent="0">
              <a:buNone/>
            </a:pPr>
            <a:r>
              <a:rPr lang="it-IT" dirty="0"/>
              <a:t>Sul piano programmatorio:</a:t>
            </a:r>
          </a:p>
          <a:p>
            <a:pPr marL="0" indent="0">
              <a:buNone/>
            </a:pPr>
            <a:r>
              <a:rPr lang="it-IT" dirty="0"/>
              <a:t> </a:t>
            </a:r>
          </a:p>
          <a:p>
            <a:pPr algn="just"/>
            <a:r>
              <a:rPr lang="it-IT" dirty="0"/>
              <a:t>il Piano triennale di prevenzione della corruzione ora deve occuparsi della trasparenza (PTPCT), in quanto le correzioni al decreto trasparenza, </a:t>
            </a:r>
            <a:r>
              <a:rPr lang="it-IT" dirty="0" err="1"/>
              <a:t>D.Lgs.</a:t>
            </a:r>
            <a:r>
              <a:rPr lang="it-IT" dirty="0"/>
              <a:t> n. 33/2013, operate dal D.lgs. 97/2016, hanno definitivamente sancito l'</a:t>
            </a:r>
            <a:r>
              <a:rPr lang="it-IT" i="1" dirty="0"/>
              <a:t>unificazione</a:t>
            </a:r>
            <a:r>
              <a:rPr lang="it-IT" dirty="0"/>
              <a:t> e la </a:t>
            </a:r>
            <a:r>
              <a:rPr lang="it-IT" i="1" dirty="0"/>
              <a:t>piena integrazione</a:t>
            </a:r>
            <a:r>
              <a:rPr lang="it-IT" dirty="0"/>
              <a:t> del Programma triennale della trasparenza e dell’integrità (</a:t>
            </a:r>
            <a:r>
              <a:rPr lang="it-IT" i="1" dirty="0"/>
              <a:t>PTTI</a:t>
            </a:r>
            <a:r>
              <a:rPr lang="it-IT" dirty="0"/>
              <a:t>) nel Piano triennale di prevenzione della corruzione (</a:t>
            </a:r>
            <a:r>
              <a:rPr lang="it-IT" i="1" dirty="0"/>
              <a:t>PTPC</a:t>
            </a:r>
            <a:r>
              <a:rPr lang="it-IT" dirty="0"/>
              <a:t>).</a:t>
            </a:r>
          </a:p>
          <a:p>
            <a:pPr marL="0" indent="0">
              <a:buNone/>
            </a:pPr>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2434289A-6B80-414E-AE47-59EE6F8F002C}"/>
              </a:ext>
            </a:extLst>
          </p:cNvPr>
          <p:cNvSpPr>
            <a:spLocks noGrp="1"/>
          </p:cNvSpPr>
          <p:nvPr>
            <p:ph type="sldNum" sz="quarter" idx="12"/>
          </p:nvPr>
        </p:nvSpPr>
        <p:spPr/>
        <p:txBody>
          <a:bodyPr/>
          <a:lstStyle/>
          <a:p>
            <a:fld id="{C7748CE5-57C1-43E1-B48D-11B780673BE4}" type="slidenum">
              <a:rPr lang="it-IT" smtClean="0"/>
              <a:pPr/>
              <a:t>31</a:t>
            </a:fld>
            <a:endParaRPr lang="it-IT"/>
          </a:p>
        </p:txBody>
      </p:sp>
    </p:spTree>
    <p:extLst>
      <p:ext uri="{BB962C8B-B14F-4D97-AF65-F5344CB8AC3E}">
        <p14:creationId xmlns:p14="http://schemas.microsoft.com/office/powerpoint/2010/main" val="946191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E1826F-7549-435A-823C-2D0B0D67E150}"/>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1C4C454-8EF6-4026-857A-DE0962B52F4C}"/>
              </a:ext>
            </a:extLst>
          </p:cNvPr>
          <p:cNvSpPr>
            <a:spLocks noGrp="1"/>
          </p:cNvSpPr>
          <p:nvPr>
            <p:ph idx="1"/>
          </p:nvPr>
        </p:nvSpPr>
        <p:spPr/>
        <p:txBody>
          <a:bodyPr/>
          <a:lstStyle/>
          <a:p>
            <a:pPr marL="0" indent="0" algn="ctr">
              <a:buNone/>
            </a:pPr>
            <a:endParaRPr lang="it-IT" dirty="0"/>
          </a:p>
          <a:p>
            <a:pPr marL="0" indent="0" algn="ctr">
              <a:buNone/>
            </a:pPr>
            <a:endParaRPr lang="it-IT" dirty="0"/>
          </a:p>
          <a:p>
            <a:pPr marL="0" indent="0" algn="ctr">
              <a:buNone/>
            </a:pPr>
            <a:r>
              <a:rPr lang="it-IT" b="1" dirty="0">
                <a:solidFill>
                  <a:schemeClr val="tx2">
                    <a:lumMod val="50000"/>
                  </a:schemeClr>
                </a:solidFill>
              </a:rPr>
              <a:t>TERZO MODULO</a:t>
            </a:r>
          </a:p>
          <a:p>
            <a:pPr marL="0" indent="0" algn="ctr">
              <a:buNone/>
            </a:pPr>
            <a:endParaRPr lang="it-IT" b="1" dirty="0">
              <a:solidFill>
                <a:schemeClr val="tx2">
                  <a:lumMod val="50000"/>
                </a:schemeClr>
              </a:solidFill>
            </a:endParaRPr>
          </a:p>
          <a:p>
            <a:pPr marL="0" indent="0" algn="ctr">
              <a:buNone/>
            </a:pPr>
            <a:r>
              <a:rPr lang="it-IT" b="1" dirty="0">
                <a:solidFill>
                  <a:schemeClr val="tx2">
                    <a:lumMod val="50000"/>
                  </a:schemeClr>
                </a:solidFill>
              </a:rPr>
              <a:t>Legge Severino, legge «</a:t>
            </a:r>
            <a:r>
              <a:rPr lang="it-IT" b="1" dirty="0" err="1">
                <a:solidFill>
                  <a:schemeClr val="tx2">
                    <a:lumMod val="50000"/>
                  </a:schemeClr>
                </a:solidFill>
              </a:rPr>
              <a:t>spazzacorrotti</a:t>
            </a:r>
            <a:r>
              <a:rPr lang="it-IT" b="1" dirty="0">
                <a:solidFill>
                  <a:schemeClr val="tx2">
                    <a:lumMod val="50000"/>
                  </a:schemeClr>
                </a:solidFill>
              </a:rPr>
              <a:t>»,</a:t>
            </a:r>
          </a:p>
          <a:p>
            <a:pPr marL="0" indent="0" algn="ctr">
              <a:buNone/>
            </a:pPr>
            <a:r>
              <a:rPr lang="it-IT" b="1" dirty="0">
                <a:solidFill>
                  <a:schemeClr val="tx2">
                    <a:lumMod val="50000"/>
                  </a:schemeClr>
                </a:solidFill>
              </a:rPr>
              <a:t>PIAO</a:t>
            </a:r>
          </a:p>
        </p:txBody>
      </p:sp>
      <p:sp>
        <p:nvSpPr>
          <p:cNvPr id="4" name="Segnaposto piè di pagina 3">
            <a:extLst>
              <a:ext uri="{FF2B5EF4-FFF2-40B4-BE49-F238E27FC236}">
                <a16:creationId xmlns:a16="http://schemas.microsoft.com/office/drawing/2014/main" id="{3378D105-118D-463A-AE60-9402C916BBA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4C5B203-DAD9-4AD8-AAC8-79B2F412F828}"/>
              </a:ext>
            </a:extLst>
          </p:cNvPr>
          <p:cNvSpPr>
            <a:spLocks noGrp="1"/>
          </p:cNvSpPr>
          <p:nvPr>
            <p:ph type="sldNum" sz="quarter" idx="12"/>
          </p:nvPr>
        </p:nvSpPr>
        <p:spPr/>
        <p:txBody>
          <a:bodyPr/>
          <a:lstStyle/>
          <a:p>
            <a:fld id="{C7748CE5-57C1-43E1-B48D-11B780673BE4}" type="slidenum">
              <a:rPr lang="it-IT" smtClean="0"/>
              <a:pPr/>
              <a:t>32</a:t>
            </a:fld>
            <a:endParaRPr lang="it-IT"/>
          </a:p>
        </p:txBody>
      </p:sp>
    </p:spTree>
    <p:extLst>
      <p:ext uri="{BB962C8B-B14F-4D97-AF65-F5344CB8AC3E}">
        <p14:creationId xmlns:p14="http://schemas.microsoft.com/office/powerpoint/2010/main" val="3871463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3A626D-067A-4259-817E-1FDB0B4641DB}"/>
              </a:ext>
            </a:extLst>
          </p:cNvPr>
          <p:cNvSpPr>
            <a:spLocks noGrp="1"/>
          </p:cNvSpPr>
          <p:nvPr>
            <p:ph type="title"/>
          </p:nvPr>
        </p:nvSpPr>
        <p:spPr>
          <a:xfrm>
            <a:off x="457200" y="274638"/>
            <a:ext cx="8686800" cy="1143000"/>
          </a:xfrm>
        </p:spPr>
        <p:txBody>
          <a:bodyPr>
            <a:normAutofit fontScale="90000"/>
          </a:bodyPr>
          <a:lstStyle/>
          <a:p>
            <a:r>
              <a:rPr lang="it-IT" dirty="0"/>
              <a:t>	LEGGE </a:t>
            </a:r>
            <a:r>
              <a:rPr lang="it-IT" b="1" dirty="0"/>
              <a:t>6 novembre 2012, n. 190</a:t>
            </a:r>
            <a:br>
              <a:rPr lang="it-IT" dirty="0"/>
            </a:br>
            <a:endParaRPr lang="it-IT" dirty="0"/>
          </a:p>
        </p:txBody>
      </p:sp>
      <p:sp>
        <p:nvSpPr>
          <p:cNvPr id="3" name="Segnaposto contenuto 2">
            <a:extLst>
              <a:ext uri="{FF2B5EF4-FFF2-40B4-BE49-F238E27FC236}">
                <a16:creationId xmlns:a16="http://schemas.microsoft.com/office/drawing/2014/main" id="{512EFFA9-31CE-4479-AD6C-091D4B0E07C9}"/>
              </a:ext>
            </a:extLst>
          </p:cNvPr>
          <p:cNvSpPr>
            <a:spLocks noGrp="1"/>
          </p:cNvSpPr>
          <p:nvPr>
            <p:ph idx="1"/>
          </p:nvPr>
        </p:nvSpPr>
        <p:spPr>
          <a:xfrm>
            <a:off x="107504" y="980728"/>
            <a:ext cx="8856984" cy="5740747"/>
          </a:xfrm>
        </p:spPr>
        <p:txBody>
          <a:bodyPr>
            <a:normAutofit fontScale="47500" lnSpcReduction="20000"/>
          </a:bodyPr>
          <a:lstStyle/>
          <a:p>
            <a:pPr marL="0" indent="0">
              <a:buNone/>
            </a:pPr>
            <a:r>
              <a:rPr lang="it-IT" sz="2700" i="1" dirty="0"/>
              <a:t>Disposizioni per la prevenzione e la repressione della corruzione e dell'illegalità nella pubblica amministrazione </a:t>
            </a:r>
            <a:r>
              <a:rPr lang="it-IT" sz="2700" dirty="0"/>
              <a:t>(come modificato dal </a:t>
            </a:r>
            <a:r>
              <a:rPr lang="it-IT" sz="2700" dirty="0" err="1"/>
              <a:t>D.Lgs.</a:t>
            </a:r>
            <a:r>
              <a:rPr lang="it-IT" sz="2700" dirty="0"/>
              <a:t> 97/2016, adottato in attuazione della Legge Madia n. 124/2015).</a:t>
            </a:r>
            <a:r>
              <a:rPr lang="it-IT" sz="2700" b="1" dirty="0"/>
              <a:t> </a:t>
            </a:r>
            <a:r>
              <a:rPr lang="it-IT" sz="2700" dirty="0"/>
              <a:t> </a:t>
            </a:r>
          </a:p>
          <a:p>
            <a:pPr marL="0" indent="0" fontAlgn="base">
              <a:buNone/>
            </a:pPr>
            <a:endParaRPr lang="it-IT" sz="2700" dirty="0"/>
          </a:p>
          <a:p>
            <a:pPr marL="0" indent="0" fontAlgn="base">
              <a:buNone/>
            </a:pPr>
            <a:r>
              <a:rPr lang="it-IT" sz="2700" dirty="0"/>
              <a:t>Art. 1</a:t>
            </a:r>
          </a:p>
          <a:p>
            <a:pPr marL="0" indent="0" fontAlgn="base">
              <a:buNone/>
            </a:pPr>
            <a:r>
              <a:rPr lang="it-IT" sz="2700" i="1" dirty="0"/>
              <a:t>Disposizioni per la prevenzione e la repressione della corruzione e dell'illegalità nella pubblica amministrazione</a:t>
            </a:r>
            <a:endParaRPr lang="it-IT" sz="2700" dirty="0"/>
          </a:p>
          <a:p>
            <a:pPr marL="0" indent="0" fontAlgn="base">
              <a:buNone/>
            </a:pPr>
            <a:r>
              <a:rPr lang="it-IT" sz="2700" dirty="0"/>
              <a:t> </a:t>
            </a:r>
          </a:p>
          <a:p>
            <a:pPr marL="0" indent="0" fontAlgn="base">
              <a:buNone/>
            </a:pPr>
            <a:r>
              <a:rPr lang="it-IT" sz="2700" dirty="0"/>
              <a:t>1. In attuazione dell'articolo 6 della </a:t>
            </a:r>
            <a:r>
              <a:rPr lang="it-IT" sz="2700" b="1" dirty="0"/>
              <a:t>Convenzione dell'Organizzazione delle Nazioni Unite contro la corruzione</a:t>
            </a:r>
            <a:r>
              <a:rPr lang="it-IT" sz="2700" dirty="0"/>
              <a:t>, adottata dalla Assemblea generale dell'ONU il 31 ottobre </a:t>
            </a:r>
            <a:r>
              <a:rPr lang="it-IT" sz="2700" b="1" dirty="0"/>
              <a:t>2003</a:t>
            </a:r>
            <a:r>
              <a:rPr lang="it-IT" sz="2700" dirty="0"/>
              <a:t> e ratificata ai sensi della legge 3 agosto 2009, n. 116, e degli articoli 20 e 21 della Convenzione penale sulla corruzione, fatta a Strasburgo il 27 gennaio 1999 e ratificata ai sensi della </a:t>
            </a:r>
            <a:r>
              <a:rPr lang="it-IT" sz="2700" b="1" dirty="0"/>
              <a:t>legge 28 giugno 2012, n.110</a:t>
            </a:r>
            <a:r>
              <a:rPr lang="it-IT" sz="2700" dirty="0"/>
              <a:t>, la presente legge individua, in ambito nazionale, </a:t>
            </a:r>
            <a:r>
              <a:rPr lang="it-IT" sz="2700" b="1" u="sng" dirty="0"/>
              <a:t>l'Autorità nazionale anticorruzione</a:t>
            </a:r>
            <a:r>
              <a:rPr lang="it-IT" sz="2700" dirty="0"/>
              <a:t> e gli </a:t>
            </a:r>
            <a:r>
              <a:rPr lang="it-IT" sz="2700" b="1" u="sng" dirty="0"/>
              <a:t>altri organi</a:t>
            </a:r>
            <a:r>
              <a:rPr lang="it-IT" sz="2700" dirty="0"/>
              <a:t> incaricati di svolgere, con modalità tali da assicurare azione coordinata, </a:t>
            </a:r>
            <a:r>
              <a:rPr lang="it-IT" sz="2700" b="1" dirty="0"/>
              <a:t>attività di controllo, di prevenzione e di contrasto della corruzione e dell'illegalità nella pubblica amministrazione</a:t>
            </a:r>
            <a:r>
              <a:rPr lang="it-IT" sz="2700" dirty="0"/>
              <a:t>.</a:t>
            </a:r>
          </a:p>
          <a:p>
            <a:pPr marL="0" indent="0" fontAlgn="base">
              <a:buNone/>
            </a:pPr>
            <a:r>
              <a:rPr lang="it-IT" sz="2700" dirty="0"/>
              <a:t> </a:t>
            </a:r>
          </a:p>
          <a:p>
            <a:pPr marL="0" indent="0" fontAlgn="base">
              <a:buNone/>
            </a:pPr>
            <a:r>
              <a:rPr lang="it-IT" sz="2700" b="1" i="1" dirty="0"/>
              <a:t>CHI FA CHE COSA?</a:t>
            </a:r>
            <a:endParaRPr lang="it-IT" sz="2700" dirty="0"/>
          </a:p>
          <a:p>
            <a:pPr marL="0" indent="0" fontAlgn="base">
              <a:buNone/>
            </a:pPr>
            <a:r>
              <a:rPr lang="it-IT" sz="2700" dirty="0"/>
              <a:t> </a:t>
            </a:r>
          </a:p>
          <a:p>
            <a:pPr marL="0" indent="0" fontAlgn="base">
              <a:buNone/>
            </a:pPr>
            <a:r>
              <a:rPr lang="it-IT" sz="2700" dirty="0"/>
              <a:t>2. La </a:t>
            </a:r>
            <a:r>
              <a:rPr lang="it-IT" sz="2700" b="1" u="sng" dirty="0"/>
              <a:t>Commissione per la valutazione, la trasparenza e l'integrità delle amministrazioni pubbliche</a:t>
            </a:r>
            <a:r>
              <a:rPr lang="it-IT" sz="2700" dirty="0"/>
              <a:t>, di cui all'articolo 13 del </a:t>
            </a:r>
            <a:r>
              <a:rPr lang="it-IT" sz="2700" b="1" dirty="0"/>
              <a:t>decreto legislativo 27 ottobre </a:t>
            </a:r>
            <a:r>
              <a:rPr lang="it-IT" sz="2700" b="1" u="sng" dirty="0"/>
              <a:t>2009, n.150</a:t>
            </a:r>
            <a:r>
              <a:rPr lang="it-IT" sz="2700" dirty="0"/>
              <a:t>, e successive modificazioni, di seguito denominata «Commissione», </a:t>
            </a:r>
            <a:r>
              <a:rPr lang="it-IT" sz="2700" b="1" dirty="0"/>
              <a:t>opera quale </a:t>
            </a:r>
            <a:r>
              <a:rPr lang="it-IT" sz="2700" b="1" u="sng" dirty="0"/>
              <a:t>Autorità nazionale anticorruzione</a:t>
            </a:r>
            <a:r>
              <a:rPr lang="it-IT" sz="2700" dirty="0"/>
              <a:t>, ai sensi del comma 1 del presente articolo. In particolare, la Commissione:</a:t>
            </a:r>
          </a:p>
          <a:p>
            <a:pPr marL="0" indent="0" fontAlgn="base">
              <a:buNone/>
            </a:pPr>
            <a:r>
              <a:rPr lang="it-IT" sz="2700" dirty="0"/>
              <a:t> </a:t>
            </a:r>
          </a:p>
          <a:p>
            <a:pPr marL="0" indent="0" fontAlgn="base">
              <a:buNone/>
            </a:pPr>
            <a:r>
              <a:rPr lang="it-IT" sz="3200" dirty="0"/>
              <a:t>a) </a:t>
            </a:r>
            <a:r>
              <a:rPr lang="it-IT" sz="3200" b="1" dirty="0"/>
              <a:t>collabora con i paritetici organismi stranieri</a:t>
            </a:r>
            <a:r>
              <a:rPr lang="it-IT" sz="3200" dirty="0"/>
              <a:t>, con le organizzazioni regionali ed internazionali competenti;</a:t>
            </a:r>
          </a:p>
          <a:p>
            <a:pPr marL="0" indent="0" fontAlgn="base">
              <a:buNone/>
            </a:pPr>
            <a:r>
              <a:rPr lang="it-IT" sz="3200" dirty="0"/>
              <a:t>b) </a:t>
            </a:r>
            <a:r>
              <a:rPr lang="it-IT" sz="3200" b="1" i="1" u="sng" dirty="0"/>
              <a:t>adotta</a:t>
            </a:r>
            <a:r>
              <a:rPr lang="it-IT" sz="3200" dirty="0"/>
              <a:t> il </a:t>
            </a:r>
            <a:r>
              <a:rPr lang="it-IT" sz="3200" b="1" dirty="0"/>
              <a:t>Piano nazionale anticorruzione</a:t>
            </a:r>
            <a:r>
              <a:rPr lang="it-IT" sz="3200" dirty="0"/>
              <a:t> ai sensi del comma 2-bis (predisposto dal </a:t>
            </a:r>
            <a:r>
              <a:rPr lang="it-IT" sz="3200" b="1" dirty="0"/>
              <a:t>Dipartimento della funzione pubblica</a:t>
            </a:r>
            <a:r>
              <a:rPr lang="it-IT" sz="3200" dirty="0"/>
              <a:t>, di cui al comma 4, lettera c);</a:t>
            </a:r>
          </a:p>
          <a:p>
            <a:pPr marL="0" indent="0" fontAlgn="base">
              <a:buNone/>
            </a:pPr>
            <a:r>
              <a:rPr lang="it-IT" sz="3200" dirty="0"/>
              <a:t>c) </a:t>
            </a:r>
            <a:r>
              <a:rPr lang="it-IT" sz="3200" b="1" dirty="0"/>
              <a:t>analizza le cause</a:t>
            </a:r>
            <a:r>
              <a:rPr lang="it-IT" sz="3200" dirty="0"/>
              <a:t> e i fattori della corruzione e individua gli interventi che ne possono favorire la </a:t>
            </a:r>
            <a:r>
              <a:rPr lang="it-IT" sz="3200" b="1" dirty="0"/>
              <a:t>prevenzione e il contrasto</a:t>
            </a:r>
            <a:r>
              <a:rPr lang="it-IT" sz="3200" dirty="0"/>
              <a:t>;</a:t>
            </a:r>
          </a:p>
          <a:p>
            <a:pPr marL="0" indent="0" fontAlgn="base">
              <a:buNone/>
            </a:pPr>
            <a:r>
              <a:rPr lang="it-IT" sz="3200" dirty="0"/>
              <a:t>d) esprime </a:t>
            </a:r>
            <a:r>
              <a:rPr lang="it-IT" sz="3200" b="1" dirty="0"/>
              <a:t>parere obbligatorio</a:t>
            </a:r>
            <a:r>
              <a:rPr lang="it-IT" sz="3200" dirty="0"/>
              <a:t> sugli atti di direttiva e di indirizzo, nonché sulle circolari del Ministro per la pubblica amministrazione e la semplificazione in materia di conformità di atti e comportamenti dei funzionari pubblici alla legge, ai codici di comportamento e ai contratti, collettivi e individuali, regolanti il rapporto di lavoro pubblico;</a:t>
            </a:r>
          </a:p>
          <a:p>
            <a:pPr marL="0" indent="0">
              <a:buNone/>
            </a:pPr>
            <a:endParaRPr lang="it-IT" dirty="0"/>
          </a:p>
        </p:txBody>
      </p:sp>
      <p:sp>
        <p:nvSpPr>
          <p:cNvPr id="4" name="Segnaposto piè di pagina 3">
            <a:extLst>
              <a:ext uri="{FF2B5EF4-FFF2-40B4-BE49-F238E27FC236}">
                <a16:creationId xmlns:a16="http://schemas.microsoft.com/office/drawing/2014/main" id="{53142296-E208-4B46-9FBB-1ED96E8E079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E1C7740-596C-4B93-A4A6-E543E6B163A3}"/>
              </a:ext>
            </a:extLst>
          </p:cNvPr>
          <p:cNvSpPr>
            <a:spLocks noGrp="1"/>
          </p:cNvSpPr>
          <p:nvPr>
            <p:ph type="sldNum" sz="quarter" idx="12"/>
          </p:nvPr>
        </p:nvSpPr>
        <p:spPr/>
        <p:txBody>
          <a:bodyPr/>
          <a:lstStyle/>
          <a:p>
            <a:fld id="{C7748CE5-57C1-43E1-B48D-11B780673BE4}" type="slidenum">
              <a:rPr lang="it-IT" smtClean="0"/>
              <a:pPr/>
              <a:t>33</a:t>
            </a:fld>
            <a:endParaRPr lang="it-IT"/>
          </a:p>
        </p:txBody>
      </p:sp>
    </p:spTree>
    <p:extLst>
      <p:ext uri="{BB962C8B-B14F-4D97-AF65-F5344CB8AC3E}">
        <p14:creationId xmlns:p14="http://schemas.microsoft.com/office/powerpoint/2010/main" val="768955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3C5FA21-F816-4B69-903B-6FFFFE249C19}"/>
              </a:ext>
            </a:extLst>
          </p:cNvPr>
          <p:cNvSpPr>
            <a:spLocks noGrp="1"/>
          </p:cNvSpPr>
          <p:nvPr>
            <p:ph idx="1"/>
          </p:nvPr>
        </p:nvSpPr>
        <p:spPr>
          <a:xfrm>
            <a:off x="179512" y="188640"/>
            <a:ext cx="8856984" cy="6768752"/>
          </a:xfrm>
        </p:spPr>
        <p:txBody>
          <a:bodyPr>
            <a:normAutofit fontScale="47500" lnSpcReduction="20000"/>
          </a:bodyPr>
          <a:lstStyle/>
          <a:p>
            <a:pPr marL="0" indent="0" fontAlgn="base">
              <a:buNone/>
            </a:pPr>
            <a:r>
              <a:rPr lang="it-IT" sz="3200" dirty="0"/>
              <a:t>e) esprime </a:t>
            </a:r>
            <a:r>
              <a:rPr lang="it-IT" sz="3200" b="1" dirty="0"/>
              <a:t>pareri facoltativi</a:t>
            </a:r>
            <a:r>
              <a:rPr lang="it-IT" sz="3200" dirty="0"/>
              <a:t> in materia di autorizzazioni, di cui all'articolo 53 del decreto legislativo 30 marzo 2001, n.165, e successive modificazioni, allo svolgimento di </a:t>
            </a:r>
            <a:r>
              <a:rPr lang="it-IT" sz="3200" b="1" dirty="0"/>
              <a:t>incarichi esterni da parte dei dirigenti amministrativi</a:t>
            </a:r>
            <a:r>
              <a:rPr lang="it-IT" sz="3200" dirty="0"/>
              <a:t> dello Stato e degli enti pubblici nazionali, con particolare riferimento all'applicazione del comma 16-ter, introdotto dal comma 42, lettera l), del presente articolo;</a:t>
            </a:r>
          </a:p>
          <a:p>
            <a:pPr marL="0" indent="0" fontAlgn="base">
              <a:buNone/>
            </a:pPr>
            <a:r>
              <a:rPr lang="it-IT" sz="3200" dirty="0"/>
              <a:t>f) esercita la </a:t>
            </a:r>
            <a:r>
              <a:rPr lang="it-IT" sz="3200" b="1" dirty="0"/>
              <a:t>vigilanza</a:t>
            </a:r>
            <a:r>
              <a:rPr lang="it-IT" sz="3200" dirty="0"/>
              <a:t> e il controllo sull'effettiva applicazione e sull'efficacia delle </a:t>
            </a:r>
            <a:r>
              <a:rPr lang="it-IT" sz="3200" b="1" dirty="0"/>
              <a:t>misure adottate</a:t>
            </a:r>
            <a:r>
              <a:rPr lang="it-IT" sz="3200" dirty="0"/>
              <a:t> dalle pubbliche amministrazioni ai sensi dei </a:t>
            </a:r>
            <a:r>
              <a:rPr lang="it-IT" sz="3200" b="1" dirty="0"/>
              <a:t>commi 4 e 5</a:t>
            </a:r>
            <a:r>
              <a:rPr lang="it-IT" sz="3200" dirty="0"/>
              <a:t> del presente articolo e sul rispetto delle regole sulla </a:t>
            </a:r>
            <a:r>
              <a:rPr lang="it-IT" sz="3200" b="1" dirty="0"/>
              <a:t>trasparenza</a:t>
            </a:r>
            <a:r>
              <a:rPr lang="it-IT" sz="3200" dirty="0"/>
              <a:t> dell'attività amministrativa previste dai commi da 15 a 36 del presente articolo e dalle altre disposizioni vigenti;</a:t>
            </a:r>
          </a:p>
          <a:p>
            <a:pPr marL="0" indent="0" fontAlgn="base">
              <a:buNone/>
            </a:pPr>
            <a:r>
              <a:rPr lang="it-IT" sz="3200" dirty="0"/>
              <a:t>f-bis) ((LETTERA ABROGATA DAL D.LGS. 18 APRILE 2016, N. 50, COME MODIFICATO DAL D.LGS. 19 APRILE 2017, N. 56));</a:t>
            </a:r>
          </a:p>
          <a:p>
            <a:pPr marL="0" indent="0" fontAlgn="base">
              <a:buNone/>
            </a:pPr>
            <a:r>
              <a:rPr lang="it-IT" sz="3200" dirty="0"/>
              <a:t>g) </a:t>
            </a:r>
            <a:r>
              <a:rPr lang="it-IT" sz="3200" b="1" dirty="0"/>
              <a:t>riferisce al Parlamento</a:t>
            </a:r>
            <a:r>
              <a:rPr lang="it-IT" sz="3200" dirty="0"/>
              <a:t>, presentando una </a:t>
            </a:r>
            <a:r>
              <a:rPr lang="it-IT" sz="3200" b="1" dirty="0"/>
              <a:t>relazione entro il 31 dicembre di ciascun anno</a:t>
            </a:r>
            <a:r>
              <a:rPr lang="it-IT" sz="3200" dirty="0"/>
              <a:t>, sull'attività di contrasto della corruzione e dell'illegalità nella pubblica amministrazione e sull'efficacia delle disposizioni vigenti in materia.</a:t>
            </a:r>
          </a:p>
          <a:p>
            <a:pPr marL="0" indent="0" fontAlgn="base">
              <a:buNone/>
            </a:pPr>
            <a:r>
              <a:rPr lang="it-IT" sz="3200" dirty="0"/>
              <a:t> </a:t>
            </a:r>
          </a:p>
          <a:p>
            <a:pPr marL="0" indent="0" fontAlgn="base">
              <a:buNone/>
            </a:pPr>
            <a:r>
              <a:rPr lang="it-IT" sz="3200" dirty="0"/>
              <a:t>2-bis. II Piano nazionale anticorruzione è adottato </a:t>
            </a:r>
            <a:r>
              <a:rPr lang="it-IT" sz="3200" b="1" dirty="0"/>
              <a:t>sentiti</a:t>
            </a:r>
            <a:r>
              <a:rPr lang="it-IT" sz="3200" dirty="0"/>
              <a:t> il </a:t>
            </a:r>
            <a:r>
              <a:rPr lang="it-IT" sz="3200" b="1" dirty="0"/>
              <a:t>Comitato interministeriale</a:t>
            </a:r>
            <a:r>
              <a:rPr lang="it-IT" sz="3200" dirty="0"/>
              <a:t> di cui al comma 4 e la Conferenza unificata di cui all'articolo 8, comma 1, del decreto legislativo 28 agosto 1997, n. 281. Il Piano ha </a:t>
            </a:r>
            <a:r>
              <a:rPr lang="it-IT" sz="3200" b="1" dirty="0"/>
              <a:t>durata triennale</a:t>
            </a:r>
            <a:r>
              <a:rPr lang="it-IT" sz="3200" dirty="0"/>
              <a:t> ed è </a:t>
            </a:r>
            <a:r>
              <a:rPr lang="it-IT" sz="3200" b="1" dirty="0"/>
              <a:t>aggiornato annualmente</a:t>
            </a:r>
            <a:r>
              <a:rPr lang="it-IT" sz="3200" dirty="0"/>
              <a:t>. Esso costituisce </a:t>
            </a:r>
            <a:r>
              <a:rPr lang="it-IT" sz="3200" b="1" dirty="0"/>
              <a:t>atto di indirizzo per le pubbliche amministrazioni</a:t>
            </a:r>
            <a:r>
              <a:rPr lang="it-IT" sz="3200" dirty="0"/>
              <a:t> di cui all'articolo 1, comma 2, del decreto legislative 30 marzo 2001, n. </a:t>
            </a:r>
            <a:r>
              <a:rPr lang="it-IT" sz="3200" b="1" dirty="0"/>
              <a:t>165</a:t>
            </a:r>
            <a:r>
              <a:rPr lang="it-IT" sz="3200" dirty="0"/>
              <a:t>, ai </a:t>
            </a:r>
            <a:r>
              <a:rPr lang="it-IT" sz="3200" b="1" dirty="0"/>
              <a:t>fini dell'adozione dei propri piani</a:t>
            </a:r>
            <a:r>
              <a:rPr lang="it-IT" sz="3200" dirty="0"/>
              <a:t> triennali di prevenzione della corruzione, e per gli altri soggetti di cui all'articolo 2-bis, comma 2, del decreto legislative 14 marzo 2013, n. 33, ai fini dell'adozione di misure di prevenzione della corruzione integrative di quelle adottate ai sensi del decreto legislativo 8 giugno 2001, n. 231, anche per assicurare l'attuazione dei compiti di cui al comma 4, lettera a). Esso, inoltre, anche in relazione alla dimensione e ai diversi settori di attività degli enti, </a:t>
            </a:r>
            <a:r>
              <a:rPr lang="it-IT" sz="3200" b="1" dirty="0"/>
              <a:t>individua i principali rischi di corruzione </a:t>
            </a:r>
            <a:r>
              <a:rPr lang="it-IT" sz="3200" dirty="0"/>
              <a:t>e i relativi </a:t>
            </a:r>
            <a:r>
              <a:rPr lang="it-IT" sz="3200" b="1" dirty="0"/>
              <a:t>rimedi</a:t>
            </a:r>
            <a:r>
              <a:rPr lang="it-IT" sz="3200" dirty="0"/>
              <a:t> e contiene l'indicazione di </a:t>
            </a:r>
            <a:r>
              <a:rPr lang="it-IT" sz="3200" b="1" dirty="0"/>
              <a:t>obiettivi, tempi e modalità</a:t>
            </a:r>
            <a:r>
              <a:rPr lang="it-IT" sz="3200" dirty="0"/>
              <a:t> di adozione e attuazione delle misure di contrasto alla corruzione.</a:t>
            </a:r>
          </a:p>
          <a:p>
            <a:pPr marL="0" indent="0">
              <a:buNone/>
            </a:pPr>
            <a:r>
              <a:rPr lang="it-IT" sz="3200" dirty="0"/>
              <a:t> </a:t>
            </a:r>
          </a:p>
          <a:p>
            <a:pPr marL="0" indent="0">
              <a:buNone/>
            </a:pPr>
            <a:r>
              <a:rPr lang="it-IT" sz="3200" dirty="0"/>
              <a:t>3. Per l'esercizio delle funzioni di cui al comma 2, lettera f), l'Autorità nazionale anticorruzione esercita </a:t>
            </a:r>
            <a:r>
              <a:rPr lang="it-IT" sz="3200" b="1" dirty="0"/>
              <a:t>poteri ispettivi</a:t>
            </a:r>
            <a:r>
              <a:rPr lang="it-IT" sz="3200" dirty="0"/>
              <a:t> mediante </a:t>
            </a:r>
            <a:r>
              <a:rPr lang="it-IT" sz="3200" b="1" dirty="0"/>
              <a:t>richiesta di notizie</a:t>
            </a:r>
            <a:r>
              <a:rPr lang="it-IT" sz="3200" dirty="0"/>
              <a:t>, informazioni, atti e documenti alle pubbliche amministrazioni, e ordina l'adozione di atti o provvedimenti richiesti dai piani di cui ai commi 4 e 5 e dalle regole sulla trasparenza dell’attività amministrativa previste dalle disposizioni vigenti, ovvero la </a:t>
            </a:r>
            <a:r>
              <a:rPr lang="it-IT" sz="3200" b="1" dirty="0"/>
              <a:t>rimozione di comportamenti o atti contrastanti</a:t>
            </a:r>
            <a:r>
              <a:rPr lang="it-IT" sz="3200" dirty="0"/>
              <a:t> con i piani e le regole sulla trasparenza citati.</a:t>
            </a:r>
          </a:p>
          <a:p>
            <a:pPr marL="0" indent="0">
              <a:buNone/>
            </a:pPr>
            <a:endParaRPr lang="it-IT" dirty="0"/>
          </a:p>
        </p:txBody>
      </p:sp>
      <p:sp>
        <p:nvSpPr>
          <p:cNvPr id="4" name="Segnaposto piè di pagina 3">
            <a:extLst>
              <a:ext uri="{FF2B5EF4-FFF2-40B4-BE49-F238E27FC236}">
                <a16:creationId xmlns:a16="http://schemas.microsoft.com/office/drawing/2014/main" id="{58AE08C1-E8AA-401A-9C0D-C8A48D3FFE0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21C3364-769C-422A-9670-39606EC12507}"/>
              </a:ext>
            </a:extLst>
          </p:cNvPr>
          <p:cNvSpPr>
            <a:spLocks noGrp="1"/>
          </p:cNvSpPr>
          <p:nvPr>
            <p:ph type="sldNum" sz="quarter" idx="12"/>
          </p:nvPr>
        </p:nvSpPr>
        <p:spPr/>
        <p:txBody>
          <a:bodyPr/>
          <a:lstStyle/>
          <a:p>
            <a:fld id="{C7748CE5-57C1-43E1-B48D-11B780673BE4}" type="slidenum">
              <a:rPr lang="it-IT" smtClean="0"/>
              <a:pPr/>
              <a:t>34</a:t>
            </a:fld>
            <a:endParaRPr lang="it-IT"/>
          </a:p>
        </p:txBody>
      </p:sp>
    </p:spTree>
    <p:extLst>
      <p:ext uri="{BB962C8B-B14F-4D97-AF65-F5344CB8AC3E}">
        <p14:creationId xmlns:p14="http://schemas.microsoft.com/office/powerpoint/2010/main" val="36380488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FBE2066-D48F-4F24-A7FA-2B496310DB40}"/>
              </a:ext>
            </a:extLst>
          </p:cNvPr>
          <p:cNvSpPr>
            <a:spLocks noGrp="1"/>
          </p:cNvSpPr>
          <p:nvPr>
            <p:ph idx="1"/>
          </p:nvPr>
        </p:nvSpPr>
        <p:spPr>
          <a:xfrm>
            <a:off x="0" y="0"/>
            <a:ext cx="9144000" cy="6858000"/>
          </a:xfrm>
        </p:spPr>
        <p:txBody>
          <a:bodyPr>
            <a:normAutofit fontScale="47500" lnSpcReduction="20000"/>
          </a:bodyPr>
          <a:lstStyle/>
          <a:p>
            <a:pPr marL="0" indent="0" fontAlgn="base">
              <a:buNone/>
            </a:pPr>
            <a:r>
              <a:rPr lang="it-IT" sz="3200" dirty="0"/>
              <a:t>4. Il </a:t>
            </a:r>
            <a:r>
              <a:rPr lang="it-IT" sz="3200" b="1" u="sng" dirty="0"/>
              <a:t>Dipartimento della funzione pubblica</a:t>
            </a:r>
            <a:r>
              <a:rPr lang="it-IT" sz="3200" dirty="0"/>
              <a:t>, anche secondo linee di indirizzo adottate dal Comitato interministeriale istituito e disciplinato con decreto del Presidente del Consiglio dei Ministri:</a:t>
            </a:r>
          </a:p>
          <a:p>
            <a:pPr marL="0" indent="0" fontAlgn="base">
              <a:buNone/>
            </a:pPr>
            <a:r>
              <a:rPr lang="it-IT" sz="3200" dirty="0"/>
              <a:t> </a:t>
            </a:r>
          </a:p>
          <a:p>
            <a:pPr marL="0" indent="0" fontAlgn="base">
              <a:buNone/>
            </a:pPr>
            <a:r>
              <a:rPr lang="it-IT" sz="3200" dirty="0"/>
              <a:t>a) </a:t>
            </a:r>
            <a:r>
              <a:rPr lang="it-IT" sz="3200" b="1" dirty="0"/>
              <a:t>coordina</a:t>
            </a:r>
            <a:r>
              <a:rPr lang="it-IT" sz="3200" dirty="0"/>
              <a:t> l'attuazione delle strategie di prevenzione e </a:t>
            </a:r>
            <a:r>
              <a:rPr lang="it-IT" sz="3200" b="1" dirty="0"/>
              <a:t>contrasto della corruzione</a:t>
            </a:r>
            <a:r>
              <a:rPr lang="it-IT" sz="3200" dirty="0"/>
              <a:t> e dell'illegalità nella pubblica amministrazione elaborate a livello nazionale e internazionale;</a:t>
            </a:r>
          </a:p>
          <a:p>
            <a:pPr marL="0" indent="0" fontAlgn="base">
              <a:buNone/>
            </a:pPr>
            <a:r>
              <a:rPr lang="it-IT" sz="3200" dirty="0"/>
              <a:t> </a:t>
            </a:r>
          </a:p>
          <a:p>
            <a:pPr marL="0" indent="0" fontAlgn="base">
              <a:buNone/>
            </a:pPr>
            <a:r>
              <a:rPr lang="it-IT" sz="3200" dirty="0"/>
              <a:t>b) promuove e definisce norme e </a:t>
            </a:r>
            <a:r>
              <a:rPr lang="it-IT" sz="3200" b="1" dirty="0"/>
              <a:t>metodologie comuni</a:t>
            </a:r>
            <a:r>
              <a:rPr lang="it-IT" sz="3200" dirty="0"/>
              <a:t> per la prevenzione della corruzione, coerenti con gli indirizzi, i programmi e i progetti internazionali;</a:t>
            </a:r>
          </a:p>
          <a:p>
            <a:pPr marL="0" indent="0" fontAlgn="base">
              <a:buNone/>
            </a:pPr>
            <a:r>
              <a:rPr lang="it-IT" sz="3200" dirty="0"/>
              <a:t> </a:t>
            </a:r>
          </a:p>
          <a:p>
            <a:pPr marL="0" indent="0" fontAlgn="base">
              <a:buNone/>
            </a:pPr>
            <a:r>
              <a:rPr lang="it-IT" sz="3200" dirty="0"/>
              <a:t>c) SOPPRESSO D.LGS 2016, N. 97(predispone il </a:t>
            </a:r>
            <a:r>
              <a:rPr lang="it-IT" sz="3200" b="1" dirty="0"/>
              <a:t>Piano nazionale anticorruzione</a:t>
            </a:r>
            <a:r>
              <a:rPr lang="it-IT" sz="3200" dirty="0"/>
              <a:t>, anche al fine di assicurare l'attuazione coordinata delle misure di cui alla lettera a);</a:t>
            </a:r>
          </a:p>
          <a:p>
            <a:pPr marL="0" indent="0" fontAlgn="base">
              <a:buNone/>
            </a:pPr>
            <a:r>
              <a:rPr lang="it-IT" sz="3200" dirty="0"/>
              <a:t> </a:t>
            </a:r>
          </a:p>
          <a:p>
            <a:pPr marL="0" indent="0" fontAlgn="base">
              <a:buNone/>
            </a:pPr>
            <a:r>
              <a:rPr lang="it-IT" sz="3200" dirty="0"/>
              <a:t>d) definisce </a:t>
            </a:r>
            <a:r>
              <a:rPr lang="it-IT" sz="3200" b="1" dirty="0"/>
              <a:t>modelli standard</a:t>
            </a:r>
            <a:r>
              <a:rPr lang="it-IT" sz="3200" dirty="0"/>
              <a:t> delle informazioni e dei dati occorrenti per il conseguimento degli obiettivi previsti dalla presente legge, secondo modalità che consentano la loro gestione ed analisi informatizzata;</a:t>
            </a:r>
          </a:p>
          <a:p>
            <a:pPr marL="0" indent="0" fontAlgn="base">
              <a:buNone/>
            </a:pPr>
            <a:r>
              <a:rPr lang="it-IT" sz="3200" dirty="0"/>
              <a:t> </a:t>
            </a:r>
          </a:p>
          <a:p>
            <a:pPr marL="0" indent="0" fontAlgn="base">
              <a:buNone/>
            </a:pPr>
            <a:r>
              <a:rPr lang="it-IT" sz="3200" dirty="0"/>
              <a:t>e) definisce </a:t>
            </a:r>
            <a:r>
              <a:rPr lang="it-IT" sz="3200" b="1" dirty="0"/>
              <a:t>criteri</a:t>
            </a:r>
            <a:r>
              <a:rPr lang="it-IT" sz="3200" dirty="0"/>
              <a:t> per assicurare la </a:t>
            </a:r>
            <a:r>
              <a:rPr lang="it-IT" sz="3200" b="1" dirty="0"/>
              <a:t>rotazione dei dirigenti</a:t>
            </a:r>
            <a:r>
              <a:rPr lang="it-IT" sz="3200" dirty="0"/>
              <a:t> nei settori particolarmente esposti alla corruzione e misure per evitare sovrapposizioni di funzioni e cumuli di </a:t>
            </a:r>
            <a:r>
              <a:rPr lang="it-IT" sz="3200" b="1" dirty="0"/>
              <a:t>incarichi</a:t>
            </a:r>
            <a:r>
              <a:rPr lang="it-IT" sz="3200" dirty="0"/>
              <a:t> nominativi in capo ai dirigenti pubblici, anche esterni. </a:t>
            </a:r>
          </a:p>
          <a:p>
            <a:pPr marL="0" indent="0" fontAlgn="base">
              <a:buNone/>
            </a:pPr>
            <a:r>
              <a:rPr lang="it-IT" sz="3200" dirty="0"/>
              <a:t> </a:t>
            </a:r>
          </a:p>
          <a:p>
            <a:pPr marL="0" indent="0" fontAlgn="base">
              <a:buNone/>
            </a:pPr>
            <a:r>
              <a:rPr lang="it-IT" sz="3200" dirty="0"/>
              <a:t> </a:t>
            </a:r>
          </a:p>
          <a:p>
            <a:pPr marL="0" indent="0" fontAlgn="base">
              <a:buNone/>
            </a:pPr>
            <a:r>
              <a:rPr lang="it-IT" sz="3200" dirty="0"/>
              <a:t>5. Le </a:t>
            </a:r>
            <a:r>
              <a:rPr lang="it-IT" sz="3200" b="1" u="sng" dirty="0"/>
              <a:t>pubbliche amministrazioni centrali</a:t>
            </a:r>
            <a:r>
              <a:rPr lang="it-IT" sz="3200" dirty="0"/>
              <a:t> definiscono e trasmettono al Dipartimento della funzione pubblica:</a:t>
            </a:r>
          </a:p>
          <a:p>
            <a:pPr marL="0" indent="0" fontAlgn="base">
              <a:buNone/>
            </a:pPr>
            <a:r>
              <a:rPr lang="it-IT" sz="3200" dirty="0"/>
              <a:t> </a:t>
            </a:r>
          </a:p>
          <a:p>
            <a:pPr marL="0" indent="0" fontAlgn="base">
              <a:buNone/>
            </a:pPr>
            <a:r>
              <a:rPr lang="it-IT" sz="3200" dirty="0">
                <a:solidFill>
                  <a:srgbClr val="FF0000"/>
                </a:solidFill>
              </a:rPr>
              <a:t>a) un </a:t>
            </a:r>
            <a:r>
              <a:rPr lang="it-IT" sz="3200" b="1" dirty="0">
                <a:solidFill>
                  <a:srgbClr val="FF0000"/>
                </a:solidFill>
              </a:rPr>
              <a:t>piano di prevenzione della corruzione</a:t>
            </a:r>
            <a:r>
              <a:rPr lang="it-IT" sz="3200" dirty="0">
                <a:solidFill>
                  <a:srgbClr val="FF0000"/>
                </a:solidFill>
              </a:rPr>
              <a:t> che fornisce una valutazione del diverso livello di esposizione degli uffici al rischio di corruzione e indica gli interventi organizzativi volti a prevenire il medesimo rischio;</a:t>
            </a:r>
          </a:p>
          <a:p>
            <a:pPr marL="0" indent="0" fontAlgn="base">
              <a:buNone/>
            </a:pPr>
            <a:r>
              <a:rPr lang="it-IT" sz="3200" dirty="0"/>
              <a:t> </a:t>
            </a:r>
          </a:p>
          <a:p>
            <a:pPr marL="0" indent="0" algn="just" fontAlgn="base">
              <a:buNone/>
            </a:pPr>
            <a:r>
              <a:rPr lang="it-IT" sz="3200" dirty="0"/>
              <a:t>b) </a:t>
            </a:r>
            <a:r>
              <a:rPr lang="it-IT" sz="3200" b="1" dirty="0"/>
              <a:t>procedure appropriate per selezionare e formare</a:t>
            </a:r>
            <a:r>
              <a:rPr lang="it-IT" sz="3200" dirty="0"/>
              <a:t>, in collaborazione con la Scuola superiore della pubblica amministrazione, </a:t>
            </a:r>
            <a:r>
              <a:rPr lang="it-IT" sz="3200" b="1" dirty="0"/>
              <a:t>i dipendenti chiamati ad operare in settori particolarmente esposti alla corruzione</a:t>
            </a:r>
            <a:r>
              <a:rPr lang="it-IT" sz="3200" dirty="0"/>
              <a:t>, prevedendo, negli stessi settori, la rotazione di dirigenti e funzionari. </a:t>
            </a:r>
          </a:p>
          <a:p>
            <a:pPr marL="0" indent="0">
              <a:buNone/>
            </a:pPr>
            <a:endParaRPr lang="it-IT" dirty="0"/>
          </a:p>
        </p:txBody>
      </p:sp>
      <p:sp>
        <p:nvSpPr>
          <p:cNvPr id="5" name="Segnaposto numero diapositiva 4">
            <a:extLst>
              <a:ext uri="{FF2B5EF4-FFF2-40B4-BE49-F238E27FC236}">
                <a16:creationId xmlns:a16="http://schemas.microsoft.com/office/drawing/2014/main" id="{A608E715-DE89-4649-9C51-36B7E63819C5}"/>
              </a:ext>
            </a:extLst>
          </p:cNvPr>
          <p:cNvSpPr>
            <a:spLocks noGrp="1"/>
          </p:cNvSpPr>
          <p:nvPr>
            <p:ph type="sldNum" sz="quarter" idx="12"/>
          </p:nvPr>
        </p:nvSpPr>
        <p:spPr/>
        <p:txBody>
          <a:bodyPr/>
          <a:lstStyle/>
          <a:p>
            <a:fld id="{C7748CE5-57C1-43E1-B48D-11B780673BE4}" type="slidenum">
              <a:rPr lang="it-IT" smtClean="0"/>
              <a:pPr/>
              <a:t>35</a:t>
            </a:fld>
            <a:endParaRPr lang="it-IT"/>
          </a:p>
        </p:txBody>
      </p:sp>
    </p:spTree>
    <p:extLst>
      <p:ext uri="{BB962C8B-B14F-4D97-AF65-F5344CB8AC3E}">
        <p14:creationId xmlns:p14="http://schemas.microsoft.com/office/powerpoint/2010/main" val="36365767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8BE2EDE-96CB-4A73-840A-60C6994D93C7}"/>
              </a:ext>
            </a:extLst>
          </p:cNvPr>
          <p:cNvSpPr>
            <a:spLocks noGrp="1"/>
          </p:cNvSpPr>
          <p:nvPr>
            <p:ph idx="1"/>
          </p:nvPr>
        </p:nvSpPr>
        <p:spPr>
          <a:xfrm>
            <a:off x="0" y="19050"/>
            <a:ext cx="9036496" cy="7010350"/>
          </a:xfrm>
        </p:spPr>
        <p:txBody>
          <a:bodyPr>
            <a:normAutofit fontScale="62500" lnSpcReduction="20000"/>
          </a:bodyPr>
          <a:lstStyle/>
          <a:p>
            <a:pPr marL="0" indent="0" algn="just">
              <a:buNone/>
            </a:pPr>
            <a:r>
              <a:rPr lang="it-IT" i="1" dirty="0"/>
              <a:t>6. I </a:t>
            </a:r>
            <a:r>
              <a:rPr lang="it-IT" b="1" i="1" u="sng" dirty="0"/>
              <a:t>Comuni</a:t>
            </a:r>
            <a:r>
              <a:rPr lang="it-IT" b="1" i="1" dirty="0"/>
              <a:t> con popolazione inferiore a 15.000</a:t>
            </a:r>
            <a:r>
              <a:rPr lang="it-IT" i="1" dirty="0"/>
              <a:t> abitanti possono </a:t>
            </a:r>
            <a:r>
              <a:rPr lang="it-IT" b="1" i="1" dirty="0"/>
              <a:t>aggregarsi</a:t>
            </a:r>
            <a:r>
              <a:rPr lang="it-IT" i="1" dirty="0"/>
              <a:t> per definire in comune, tramite accordi ai sensi dell'articolo 15 della legge 7 agosto 1990, n. 241, il piano triennale per la prevenzione della corruzione, secondo le indicazioni contenute nel Piano nazionale anticorruzione di cui al comma 2-bis. Ai fini della predisposizione del piano triennale per la prevenzione della corruzione, il </a:t>
            </a:r>
            <a:r>
              <a:rPr lang="it-IT" b="1" i="1" u="sng" dirty="0"/>
              <a:t>prefetto</a:t>
            </a:r>
            <a:r>
              <a:rPr lang="it-IT" b="1" i="1" dirty="0"/>
              <a:t>, su richiesta, fornisce il necessario supporto</a:t>
            </a:r>
            <a:r>
              <a:rPr lang="it-IT" i="1" dirty="0"/>
              <a:t> tecnico e informative agli enti locali, anche al fine di assicurare che i piani siano formulati e adottati nel rispetto delle linee guida contenute nel Piano nazionale approvato dalla Commissione. </a:t>
            </a:r>
            <a:r>
              <a:rPr lang="it-IT" dirty="0"/>
              <a:t>(testo precedente: 6. Ai fini della predisposizione del </a:t>
            </a:r>
            <a:r>
              <a:rPr lang="it-IT" b="1" dirty="0"/>
              <a:t>piano di prevenzione della corruzione, il prefetto</a:t>
            </a:r>
            <a:r>
              <a:rPr lang="it-IT" dirty="0"/>
              <a:t>, su richiesta, fornisce il necessario </a:t>
            </a:r>
            <a:r>
              <a:rPr lang="it-IT" b="1" dirty="0"/>
              <a:t>supporto tecnico e informativo agli enti locali</a:t>
            </a:r>
            <a:r>
              <a:rPr lang="it-IT" dirty="0"/>
              <a:t>, anche al fine di assicurare che i piani siano formulati e adottati nel rispetto delle linee guida contenute nel Piano nazionale approvato dalla Commissione).</a:t>
            </a:r>
          </a:p>
          <a:p>
            <a:pPr marL="0" indent="0" algn="just" fontAlgn="base">
              <a:buNone/>
            </a:pPr>
            <a:r>
              <a:rPr lang="it-IT" dirty="0"/>
              <a:t> </a:t>
            </a:r>
          </a:p>
          <a:p>
            <a:pPr marL="0" indent="0" algn="just">
              <a:buNone/>
            </a:pPr>
            <a:r>
              <a:rPr lang="it-IT" i="1" dirty="0"/>
              <a:t>7. </a:t>
            </a:r>
            <a:r>
              <a:rPr lang="it-IT" b="1" i="1" u="sng" dirty="0"/>
              <a:t>L'organo di indirizzo</a:t>
            </a:r>
            <a:r>
              <a:rPr lang="it-IT" i="1" dirty="0"/>
              <a:t> individua, di norma </a:t>
            </a:r>
            <a:r>
              <a:rPr lang="it-IT" b="1" i="1" dirty="0"/>
              <a:t>tra</a:t>
            </a:r>
            <a:r>
              <a:rPr lang="it-IT" i="1" dirty="0"/>
              <a:t> i </a:t>
            </a:r>
            <a:r>
              <a:rPr lang="it-IT" b="1" i="1" dirty="0"/>
              <a:t>dirigenti di ruolo in servizio</a:t>
            </a:r>
            <a:r>
              <a:rPr lang="it-IT" i="1" dirty="0"/>
              <a:t>, il </a:t>
            </a:r>
            <a:r>
              <a:rPr lang="it-IT" b="1" i="1" u="sng" dirty="0"/>
              <a:t>Responsabile della prevenzione della corruzione e della trasparenza</a:t>
            </a:r>
            <a:r>
              <a:rPr lang="it-IT" i="1" dirty="0"/>
              <a:t>, disponendo le eventuali modifiche organizzative necessarie per assicurare funzioni e poteri idonei per lo svolgimento dell'incarico con piena autonomia ed effettività. Negli enti locali, il Responsabile della prevenzione della corruzione e della trasparenza e individuate, </a:t>
            </a:r>
            <a:r>
              <a:rPr lang="it-IT" b="1" i="1" dirty="0"/>
              <a:t>di norma, nel </a:t>
            </a:r>
            <a:r>
              <a:rPr lang="it-IT" b="1" i="1" u="sng" dirty="0"/>
              <a:t>segretario</a:t>
            </a:r>
            <a:r>
              <a:rPr lang="it-IT" i="1" dirty="0"/>
              <a:t> o nel dirigente apicale, salva diversa e motivata determinazione. Nelle </a:t>
            </a:r>
            <a:r>
              <a:rPr lang="it-IT" b="1" i="1" dirty="0"/>
              <a:t>unioni di comuni</a:t>
            </a:r>
            <a:r>
              <a:rPr lang="it-IT" i="1" dirty="0"/>
              <a:t>, può essere nominato un </a:t>
            </a:r>
            <a:r>
              <a:rPr lang="it-IT" b="1" i="1" u="sng" dirty="0"/>
              <a:t>unico responsabile</a:t>
            </a:r>
            <a:r>
              <a:rPr lang="it-IT" i="1" dirty="0"/>
              <a:t> della prevenzione della corruzione e della trasparenza. II </a:t>
            </a:r>
            <a:r>
              <a:rPr lang="it-IT" b="1" i="1" u="sng" dirty="0"/>
              <a:t>Responsabile</a:t>
            </a:r>
            <a:r>
              <a:rPr lang="it-IT" i="1" dirty="0"/>
              <a:t> della prevenzione della corruzione e della trasparenza </a:t>
            </a:r>
            <a:r>
              <a:rPr lang="it-IT" b="1" i="1" dirty="0"/>
              <a:t>segnala</a:t>
            </a:r>
            <a:r>
              <a:rPr lang="it-IT" i="1" dirty="0"/>
              <a:t> all'organo di indirizzo e all'organismo indipendente di valutazione le </a:t>
            </a:r>
            <a:r>
              <a:rPr lang="it-IT" b="1" i="1" dirty="0"/>
              <a:t>disfunzioni</a:t>
            </a:r>
            <a:r>
              <a:rPr lang="it-IT" i="1" dirty="0"/>
              <a:t> inerenti all'attuazione delle misure in materia di prevenzione della corruzione e di trasparenza e indica agli uffici competenti all'esercizio dell'</a:t>
            </a:r>
            <a:r>
              <a:rPr lang="it-IT" b="1" i="1" dirty="0"/>
              <a:t>azione disciplinare i nominativi dei dipendenti che non hanno attuato correttamente le misure</a:t>
            </a:r>
            <a:r>
              <a:rPr lang="it-IT" i="1" dirty="0"/>
              <a:t> in materia di prevenzione della corruzione e di trasparenza. Eventuali misure discriminatorie, dirette o indirette, nei confronti del Responsabile della prevenzione della corruzione e della trasparenza per motivi collegati, direttamente o indirettamente, allo svolgimento delle sue funzioni devono essere segnalate all'Autorità nazionale anticorruzione, che pu6 chiedere informazioni all’organo di indirizzo e intervenire nelle forme di cui al comma 3, articolo 15, decreto legislativo 8 aprile 2013, n. 39. </a:t>
            </a:r>
            <a:r>
              <a:rPr lang="it-IT" dirty="0"/>
              <a:t>(Testo precedente: 7. A tal fine, l'</a:t>
            </a:r>
            <a:r>
              <a:rPr lang="it-IT" b="1" dirty="0"/>
              <a:t>organo di indirizzo politico individua</a:t>
            </a:r>
            <a:r>
              <a:rPr lang="it-IT" dirty="0"/>
              <a:t>, </a:t>
            </a:r>
            <a:r>
              <a:rPr lang="it-IT" b="1" dirty="0"/>
              <a:t>di norma tra i dirigenti amministrativi di ruolo di prima fascia</a:t>
            </a:r>
            <a:r>
              <a:rPr lang="it-IT" dirty="0"/>
              <a:t> in servizio, il </a:t>
            </a:r>
            <a:r>
              <a:rPr lang="it-IT" b="1" dirty="0"/>
              <a:t>responsabile della prevenzione della corruzione</a:t>
            </a:r>
            <a:r>
              <a:rPr lang="it-IT" dirty="0"/>
              <a:t>. Negli enti locali, il responsabile della prevenzione della corruzione </a:t>
            </a:r>
            <a:r>
              <a:rPr lang="it-IT" dirty="0" err="1"/>
              <a:t>é</a:t>
            </a:r>
            <a:r>
              <a:rPr lang="it-IT" dirty="0"/>
              <a:t> individuato, di norma, nel </a:t>
            </a:r>
            <a:r>
              <a:rPr lang="it-IT" b="1" dirty="0"/>
              <a:t>segretario</a:t>
            </a:r>
            <a:r>
              <a:rPr lang="it-IT" dirty="0"/>
              <a:t>, salva diversa e motivata determinazione).</a:t>
            </a:r>
          </a:p>
          <a:p>
            <a:pPr marL="0" indent="0" algn="just" fontAlgn="base">
              <a:buNone/>
            </a:pPr>
            <a:r>
              <a:rPr lang="it-IT" dirty="0"/>
              <a:t> </a:t>
            </a:r>
          </a:p>
          <a:p>
            <a:pPr marL="0" indent="0" algn="just" fontAlgn="base">
              <a:buNone/>
            </a:pPr>
            <a:r>
              <a:rPr lang="it-IT" dirty="0"/>
              <a:t> </a:t>
            </a:r>
            <a:r>
              <a:rPr lang="it-IT" i="1" dirty="0"/>
              <a:t>8. </a:t>
            </a:r>
            <a:r>
              <a:rPr lang="it-IT" b="1" i="1" u="sng" dirty="0"/>
              <a:t>L'organo di indirizzo</a:t>
            </a:r>
            <a:r>
              <a:rPr lang="it-IT" i="1" dirty="0"/>
              <a:t> definisce gli </a:t>
            </a:r>
            <a:r>
              <a:rPr lang="it-IT" b="1" i="1" dirty="0"/>
              <a:t>obiettivi strategici</a:t>
            </a:r>
            <a:r>
              <a:rPr lang="it-IT" i="1" dirty="0"/>
              <a:t> in materia di prevenzione della corruzione e trasparenza, che costituiscono </a:t>
            </a:r>
            <a:r>
              <a:rPr lang="it-IT" b="1" i="1" dirty="0"/>
              <a:t>contenuto necessario</a:t>
            </a:r>
            <a:r>
              <a:rPr lang="it-IT" i="1" dirty="0"/>
              <a:t> dei documenti di programmazione strategico-gestionale e del Piano triennale per </a:t>
            </a:r>
            <a:endParaRPr lang="it-IT" dirty="0"/>
          </a:p>
        </p:txBody>
      </p:sp>
      <p:sp>
        <p:nvSpPr>
          <p:cNvPr id="4" name="Segnaposto piè di pagina 3">
            <a:extLst>
              <a:ext uri="{FF2B5EF4-FFF2-40B4-BE49-F238E27FC236}">
                <a16:creationId xmlns:a16="http://schemas.microsoft.com/office/drawing/2014/main" id="{AC6D9DFF-51CE-4923-A41F-4FE0D04F3B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75EBCFD-302B-4375-B976-D9BDF1FEF969}"/>
              </a:ext>
            </a:extLst>
          </p:cNvPr>
          <p:cNvSpPr>
            <a:spLocks noGrp="1"/>
          </p:cNvSpPr>
          <p:nvPr>
            <p:ph type="sldNum" sz="quarter" idx="12"/>
          </p:nvPr>
        </p:nvSpPr>
        <p:spPr/>
        <p:txBody>
          <a:bodyPr/>
          <a:lstStyle/>
          <a:p>
            <a:fld id="{C7748CE5-57C1-43E1-B48D-11B780673BE4}" type="slidenum">
              <a:rPr lang="it-IT" smtClean="0"/>
              <a:pPr/>
              <a:t>36</a:t>
            </a:fld>
            <a:endParaRPr lang="it-IT"/>
          </a:p>
        </p:txBody>
      </p:sp>
    </p:spTree>
    <p:extLst>
      <p:ext uri="{BB962C8B-B14F-4D97-AF65-F5344CB8AC3E}">
        <p14:creationId xmlns:p14="http://schemas.microsoft.com/office/powerpoint/2010/main" val="2246681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D6F7D85-19EB-4AD7-BDC2-FFA7DD14C95A}"/>
              </a:ext>
            </a:extLst>
          </p:cNvPr>
          <p:cNvSpPr>
            <a:spLocks noGrp="1"/>
          </p:cNvSpPr>
          <p:nvPr>
            <p:ph idx="1"/>
          </p:nvPr>
        </p:nvSpPr>
        <p:spPr>
          <a:xfrm>
            <a:off x="0" y="19050"/>
            <a:ext cx="9144000" cy="6938342"/>
          </a:xfrm>
        </p:spPr>
        <p:txBody>
          <a:bodyPr>
            <a:normAutofit fontScale="62500" lnSpcReduction="20000"/>
          </a:bodyPr>
          <a:lstStyle/>
          <a:p>
            <a:pPr marL="0" indent="0" algn="just">
              <a:buNone/>
            </a:pPr>
            <a:r>
              <a:rPr lang="it-IT" sz="2600" i="1" dirty="0"/>
              <a:t>la prevenzione della corruzione. L'organo di indirizzo </a:t>
            </a:r>
            <a:r>
              <a:rPr lang="it-IT" sz="2600" b="1" i="1" dirty="0"/>
              <a:t>adotta il Piano triennale per la prevenzione della corruzione su proposta del Responsabile</a:t>
            </a:r>
            <a:r>
              <a:rPr lang="it-IT" sz="2600" i="1" dirty="0"/>
              <a:t> della prevenzione della corruzione e della trasparenza </a:t>
            </a:r>
            <a:r>
              <a:rPr lang="it-IT" sz="2600" b="1" i="1" dirty="0"/>
              <a:t>entro il 31 gennaio</a:t>
            </a:r>
            <a:r>
              <a:rPr lang="it-IT" sz="2600" i="1" dirty="0"/>
              <a:t> di ogni anno e ne cura la trasmissione all'Autorità nazionale anticorruzione. Negli enti locali il piano è approvato dalla </a:t>
            </a:r>
            <a:r>
              <a:rPr lang="it-IT" sz="2600" b="1" i="1" dirty="0"/>
              <a:t>giunta</a:t>
            </a:r>
            <a:r>
              <a:rPr lang="it-IT" sz="2600" i="1" dirty="0"/>
              <a:t>. L'attività di </a:t>
            </a:r>
            <a:r>
              <a:rPr lang="it-IT" sz="2600" b="1" i="1" dirty="0"/>
              <a:t>elaborazione del piano non</a:t>
            </a:r>
            <a:r>
              <a:rPr lang="it-IT" sz="2600" i="1" dirty="0"/>
              <a:t> può essere affidata a soggetti </a:t>
            </a:r>
            <a:r>
              <a:rPr lang="it-IT" sz="2600" b="1" i="1" dirty="0"/>
              <a:t>estranei</a:t>
            </a:r>
            <a:r>
              <a:rPr lang="it-IT" sz="2600" i="1" dirty="0"/>
              <a:t> all'amministrazione. II </a:t>
            </a:r>
            <a:r>
              <a:rPr lang="it-IT" sz="2600" b="1" i="1" dirty="0"/>
              <a:t>responsabile</a:t>
            </a:r>
            <a:r>
              <a:rPr lang="it-IT" sz="2600" i="1" dirty="0"/>
              <a:t> della prevenzione della corruzione e della trasparenza, entro lo stesso termine, definisce procedure appropriate per </a:t>
            </a:r>
            <a:r>
              <a:rPr lang="it-IT" sz="2600" b="1" i="1" dirty="0"/>
              <a:t>selezionare e formare</a:t>
            </a:r>
            <a:r>
              <a:rPr lang="it-IT" sz="2600" i="1" dirty="0"/>
              <a:t>, ai sensi del comma 10, i dipendenti destinati ad operare in </a:t>
            </a:r>
            <a:r>
              <a:rPr lang="it-IT" sz="2600" b="1" i="1" dirty="0"/>
              <a:t>settori particolarmente esposti</a:t>
            </a:r>
            <a:r>
              <a:rPr lang="it-IT" sz="2600" i="1" dirty="0"/>
              <a:t> alla corruzione. Le </a:t>
            </a:r>
            <a:r>
              <a:rPr lang="it-IT" sz="2600" b="1" i="1" dirty="0"/>
              <a:t>attività a rischio</a:t>
            </a:r>
            <a:r>
              <a:rPr lang="it-IT" sz="2600" i="1" dirty="0"/>
              <a:t> di corruzione devono essere svolte, ove possibile, dal personale di cui al comma </a:t>
            </a:r>
            <a:r>
              <a:rPr lang="it-IT" sz="2600" b="1" i="1" dirty="0"/>
              <a:t>11</a:t>
            </a:r>
            <a:r>
              <a:rPr lang="it-IT" sz="2600" i="1" dirty="0"/>
              <a:t>. </a:t>
            </a:r>
            <a:r>
              <a:rPr lang="it-IT" sz="2600" dirty="0"/>
              <a:t>(Testo precedente: 8. L'organo di indirizzo politico, su proposta del responsabile individuato ai sensi del comma 7, entro il 31 gennaio di ogni anno, adotta il piano triennale di prevenzione della corruzione, curandone la trasmissione al Dipartimento della funzione pubblica. L'attività di elaborazione del piano non può essere affidata a soggetti estranei all'amministrazione. Il responsabile, entro lo stesso termine, definisce procedure appropriate per selezionare e formare, ai sensi del comma 10, i dipendenti destinati ad operare in settori particolarmente esposti alla corruzione. Le attività a rischio di corruzione devono essere svolte, ove possibile, dal personale di cui al comma 11. La mancata predisposizione del piano e la mancata adozione delle procedure per la selezione e la formazione dei dipendenti costituiscono elementi di valutazione della responsabilità dirigenziale).</a:t>
            </a:r>
          </a:p>
          <a:p>
            <a:pPr marL="0" indent="0" algn="just" fontAlgn="base">
              <a:buNone/>
            </a:pPr>
            <a:r>
              <a:rPr lang="it-IT" sz="2600" dirty="0"/>
              <a:t> </a:t>
            </a:r>
          </a:p>
          <a:p>
            <a:pPr marL="0" indent="0" algn="just">
              <a:buNone/>
            </a:pPr>
            <a:r>
              <a:rPr lang="it-IT" sz="2600" i="1" dirty="0"/>
              <a:t>8-bis. </a:t>
            </a:r>
            <a:r>
              <a:rPr lang="it-IT" sz="2600" b="1" i="1" u="sng" dirty="0"/>
              <a:t>L'Organismo indipendente di valutazione</a:t>
            </a:r>
            <a:r>
              <a:rPr lang="it-IT" sz="2600" i="1" dirty="0"/>
              <a:t> verifica, anche ai fini della validazione della Relazione sulla performance, che i </a:t>
            </a:r>
            <a:r>
              <a:rPr lang="it-IT" sz="2600" b="1" i="1" dirty="0"/>
              <a:t>piani triennali</a:t>
            </a:r>
            <a:r>
              <a:rPr lang="it-IT" sz="2600" i="1" dirty="0"/>
              <a:t> per la prevenzione della corruzione siano </a:t>
            </a:r>
            <a:r>
              <a:rPr lang="it-IT" sz="2600" b="1" i="1" dirty="0"/>
              <a:t>coerenti</a:t>
            </a:r>
            <a:r>
              <a:rPr lang="it-IT" sz="2600" i="1" dirty="0"/>
              <a:t> con gli obiettivi stabiliti nei documenti di programmazione strategico-gestionale e che </a:t>
            </a:r>
            <a:r>
              <a:rPr lang="it-IT" sz="2600" b="1" i="1" dirty="0"/>
              <a:t>nella misurazione</a:t>
            </a:r>
            <a:r>
              <a:rPr lang="it-IT" sz="2600" i="1" dirty="0"/>
              <a:t> e valutazione delle performance si tenga conto degli </a:t>
            </a:r>
            <a:r>
              <a:rPr lang="it-IT" sz="2600" b="1" i="1" dirty="0"/>
              <a:t>obiettivi connessi all'anticorruzione</a:t>
            </a:r>
            <a:r>
              <a:rPr lang="it-IT" sz="2600" i="1" dirty="0"/>
              <a:t> e alla </a:t>
            </a:r>
            <a:r>
              <a:rPr lang="it-IT" sz="2600" b="1" i="1" dirty="0"/>
              <a:t>trasparenza</a:t>
            </a:r>
            <a:r>
              <a:rPr lang="it-IT" sz="2600" i="1" dirty="0"/>
              <a:t>. Esso verifica i contenuti della Relazione di cui al comma 14 in rapporto agli obiettivi inerenti alia prevenzione della corruzione e alla trasparenza. A tal fine, l'Organismo medesimo può chiedere al Responsabile della prevenzione della corruzione e della trasparenza le informazioni e i documenti necessari per lo svolgimento del controllo e pu6 effettuare audizioni di dipendenti. L'Organismo medesimo </a:t>
            </a:r>
            <a:r>
              <a:rPr lang="it-IT" sz="2600" b="1" i="1" u="sng" dirty="0"/>
              <a:t>riferisce all'Autorità</a:t>
            </a:r>
            <a:r>
              <a:rPr lang="it-IT" sz="2600" b="1" i="1" dirty="0"/>
              <a:t> nazionale anticorruzione</a:t>
            </a:r>
            <a:r>
              <a:rPr lang="it-IT" sz="2600" i="1" dirty="0"/>
              <a:t> sullo stato di attuazione delle misure di prevenzione della corruzione e di trasparenza (</a:t>
            </a:r>
            <a:r>
              <a:rPr lang="it-IT" sz="2600" b="1" i="1" u="sng" dirty="0"/>
              <a:t>network</a:t>
            </a:r>
            <a:r>
              <a:rPr lang="it-IT" sz="2600" i="1" dirty="0"/>
              <a:t>).</a:t>
            </a:r>
            <a:endParaRPr lang="it-IT" sz="2600" dirty="0"/>
          </a:p>
          <a:p>
            <a:pPr marL="0" indent="0" algn="just" fontAlgn="base">
              <a:buNone/>
            </a:pPr>
            <a:r>
              <a:rPr lang="it-IT" dirty="0"/>
              <a:t> </a:t>
            </a:r>
          </a:p>
          <a:p>
            <a:pPr marL="0" indent="0">
              <a:buNone/>
            </a:pPr>
            <a:endParaRPr lang="it-IT" dirty="0"/>
          </a:p>
        </p:txBody>
      </p:sp>
      <p:sp>
        <p:nvSpPr>
          <p:cNvPr id="4" name="Segnaposto piè di pagina 3">
            <a:extLst>
              <a:ext uri="{FF2B5EF4-FFF2-40B4-BE49-F238E27FC236}">
                <a16:creationId xmlns:a16="http://schemas.microsoft.com/office/drawing/2014/main" id="{800C2A37-3BFC-436C-881F-66AB2D5BB14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2837640-E8A9-4F31-95FA-0B6ECBC25AC2}"/>
              </a:ext>
            </a:extLst>
          </p:cNvPr>
          <p:cNvSpPr>
            <a:spLocks noGrp="1"/>
          </p:cNvSpPr>
          <p:nvPr>
            <p:ph type="sldNum" sz="quarter" idx="12"/>
          </p:nvPr>
        </p:nvSpPr>
        <p:spPr/>
        <p:txBody>
          <a:bodyPr/>
          <a:lstStyle/>
          <a:p>
            <a:fld id="{C7748CE5-57C1-43E1-B48D-11B780673BE4}" type="slidenum">
              <a:rPr lang="it-IT" smtClean="0"/>
              <a:pPr/>
              <a:t>37</a:t>
            </a:fld>
            <a:endParaRPr lang="it-IT"/>
          </a:p>
        </p:txBody>
      </p:sp>
    </p:spTree>
    <p:extLst>
      <p:ext uri="{BB962C8B-B14F-4D97-AF65-F5344CB8AC3E}">
        <p14:creationId xmlns:p14="http://schemas.microsoft.com/office/powerpoint/2010/main" val="2889069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F13468A-A23B-4204-9F99-B79D715625D3}"/>
              </a:ext>
            </a:extLst>
          </p:cNvPr>
          <p:cNvSpPr>
            <a:spLocks noGrp="1"/>
          </p:cNvSpPr>
          <p:nvPr>
            <p:ph idx="1"/>
          </p:nvPr>
        </p:nvSpPr>
        <p:spPr>
          <a:xfrm>
            <a:off x="0" y="188640"/>
            <a:ext cx="9144000" cy="6669360"/>
          </a:xfrm>
        </p:spPr>
        <p:txBody>
          <a:bodyPr>
            <a:normAutofit fontScale="40000" lnSpcReduction="20000"/>
          </a:bodyPr>
          <a:lstStyle/>
          <a:p>
            <a:pPr marL="0" indent="0" algn="just" fontAlgn="base">
              <a:buNone/>
            </a:pPr>
            <a:r>
              <a:rPr lang="it-IT" sz="4000" dirty="0"/>
              <a:t>9</a:t>
            </a:r>
            <a:r>
              <a:rPr lang="it-IT" sz="4000" b="1" dirty="0"/>
              <a:t>. Il piano</a:t>
            </a:r>
            <a:r>
              <a:rPr lang="it-IT" sz="4000" dirty="0"/>
              <a:t> di cui al comma 5 risponde alle seguenti esigenze:</a:t>
            </a:r>
          </a:p>
          <a:p>
            <a:pPr marL="0" indent="0" algn="just" fontAlgn="base">
              <a:buNone/>
            </a:pPr>
            <a:r>
              <a:rPr lang="it-IT" sz="4000" dirty="0"/>
              <a:t> </a:t>
            </a:r>
          </a:p>
          <a:p>
            <a:pPr marL="0" indent="0" algn="just" fontAlgn="base">
              <a:buNone/>
            </a:pPr>
            <a:r>
              <a:rPr lang="it-IT" sz="4000" dirty="0"/>
              <a:t>a) </a:t>
            </a:r>
            <a:r>
              <a:rPr lang="it-IT" sz="4000" b="1" dirty="0"/>
              <a:t>individuare le attività</a:t>
            </a:r>
            <a:r>
              <a:rPr lang="it-IT" sz="4000" dirty="0"/>
              <a:t>, tra le quali quelle di cui al comma 16, </a:t>
            </a:r>
            <a:r>
              <a:rPr lang="it-IT" sz="4000" i="1" dirty="0"/>
              <a:t>anche ulteriori rispetto a quelle indicate nel Piano Nazionale Anticorruzione, </a:t>
            </a:r>
            <a:r>
              <a:rPr lang="it-IT" sz="4000" dirty="0"/>
              <a:t>nell'ambito delle quali è </a:t>
            </a:r>
            <a:r>
              <a:rPr lang="it-IT" sz="4000" b="1" dirty="0"/>
              <a:t>più elevato il rischio di corruzione </a:t>
            </a:r>
            <a:r>
              <a:rPr lang="it-IT" sz="4000" i="1" dirty="0"/>
              <a:t>e le relative </a:t>
            </a:r>
            <a:r>
              <a:rPr lang="it-IT" sz="4000" b="1" i="1" dirty="0"/>
              <a:t>misure di contrasto</a:t>
            </a:r>
            <a:r>
              <a:rPr lang="it-IT" sz="4000" dirty="0"/>
              <a:t>, anche raccogliendo le proposte dei dirigenti, elaborate nell'esercizio delle competenze previste dall'articolo 16, comma 1, lettera a-bis), del decreto legislativo 30 marzo 2001, n.165;</a:t>
            </a:r>
          </a:p>
          <a:p>
            <a:pPr marL="0" indent="0" algn="just" fontAlgn="base">
              <a:buNone/>
            </a:pPr>
            <a:r>
              <a:rPr lang="it-IT" sz="4000" dirty="0"/>
              <a:t> </a:t>
            </a:r>
          </a:p>
          <a:p>
            <a:pPr marL="0" indent="0" algn="just" fontAlgn="base">
              <a:buNone/>
            </a:pPr>
            <a:r>
              <a:rPr lang="it-IT" sz="4000" dirty="0"/>
              <a:t>b) prevedere, per le attività individuate ai sensi della lettera a), </a:t>
            </a:r>
            <a:r>
              <a:rPr lang="it-IT" sz="4000" b="1" dirty="0"/>
              <a:t>meccanismi di formazione, attuazione e controllo delle decisioni</a:t>
            </a:r>
            <a:r>
              <a:rPr lang="it-IT" sz="4000" dirty="0"/>
              <a:t> idonei a prevenire il rischio di corruzione;</a:t>
            </a:r>
          </a:p>
          <a:p>
            <a:pPr marL="0" indent="0" algn="just" fontAlgn="base">
              <a:buNone/>
            </a:pPr>
            <a:r>
              <a:rPr lang="it-IT" sz="4000" dirty="0"/>
              <a:t> </a:t>
            </a:r>
          </a:p>
          <a:p>
            <a:pPr marL="0" indent="0" algn="just" fontAlgn="base">
              <a:buNone/>
            </a:pPr>
            <a:r>
              <a:rPr lang="it-IT" sz="4000" dirty="0"/>
              <a:t>c) prevedere, con particolare riguardo alle attività individuate ai sensi della lettera a), </a:t>
            </a:r>
            <a:r>
              <a:rPr lang="it-IT" sz="4000" b="1" dirty="0"/>
              <a:t>obblighi di informazione nei confronti del responsabile</a:t>
            </a:r>
            <a:r>
              <a:rPr lang="it-IT" sz="4000" dirty="0"/>
              <a:t>, individuato ai sensi del comma 7, chiamato a vigilare sul funzionamento e sull'osservanza del piano;</a:t>
            </a:r>
          </a:p>
          <a:p>
            <a:pPr marL="0" indent="0" algn="just" fontAlgn="base">
              <a:buNone/>
            </a:pPr>
            <a:r>
              <a:rPr lang="it-IT" sz="4000" dirty="0"/>
              <a:t> </a:t>
            </a:r>
          </a:p>
          <a:p>
            <a:pPr marL="0" indent="0" algn="just" fontAlgn="base">
              <a:buNone/>
            </a:pPr>
            <a:r>
              <a:rPr lang="it-IT" sz="4000" dirty="0"/>
              <a:t>d) </a:t>
            </a:r>
            <a:r>
              <a:rPr lang="it-IT" sz="4000" b="1" i="1" dirty="0"/>
              <a:t>definire le modalità di monitoraggio</a:t>
            </a:r>
            <a:r>
              <a:rPr lang="it-IT" sz="4000" i="1" dirty="0"/>
              <a:t> del</a:t>
            </a:r>
            <a:r>
              <a:rPr lang="it-IT" sz="4000" dirty="0"/>
              <a:t>(prima: monitorare il)</a:t>
            </a:r>
            <a:r>
              <a:rPr lang="it-IT" sz="4000" b="1" dirty="0"/>
              <a:t> rispetto dei termini</a:t>
            </a:r>
            <a:r>
              <a:rPr lang="it-IT" sz="4000" dirty="0"/>
              <a:t>, previsti dalla legge o dai regolamenti, per la conclusione dei </a:t>
            </a:r>
            <a:r>
              <a:rPr lang="it-IT" sz="4000" b="1" dirty="0"/>
              <a:t>procedimenti</a:t>
            </a:r>
            <a:r>
              <a:rPr lang="it-IT" sz="4000" dirty="0"/>
              <a:t>;</a:t>
            </a:r>
          </a:p>
          <a:p>
            <a:pPr marL="0" indent="0" algn="just" fontAlgn="base">
              <a:buNone/>
            </a:pPr>
            <a:r>
              <a:rPr lang="it-IT" sz="4000" dirty="0"/>
              <a:t> </a:t>
            </a:r>
          </a:p>
          <a:p>
            <a:pPr marL="0" indent="0" algn="just" fontAlgn="base">
              <a:buNone/>
            </a:pPr>
            <a:r>
              <a:rPr lang="it-IT" sz="4000" dirty="0"/>
              <a:t>e) </a:t>
            </a:r>
            <a:r>
              <a:rPr lang="it-IT" sz="4000" i="1" dirty="0"/>
              <a:t>definire le modalità di monitoraggio dei</a:t>
            </a:r>
            <a:r>
              <a:rPr lang="it-IT" sz="4000" dirty="0"/>
              <a:t>(monitorare i)</a:t>
            </a:r>
            <a:r>
              <a:rPr lang="it-IT" sz="4000" b="1" dirty="0"/>
              <a:t> rapporti tra l'amministrazione e i soggetti</a:t>
            </a:r>
            <a:r>
              <a:rPr lang="it-IT" sz="4000" dirty="0"/>
              <a:t> che con la stessa stipulano contratti o che sono interessati a procedimenti di autorizzazione, concessione o erogazione di </a:t>
            </a:r>
            <a:r>
              <a:rPr lang="it-IT" sz="4000" b="1" dirty="0"/>
              <a:t>vantaggi economici</a:t>
            </a:r>
            <a:r>
              <a:rPr lang="it-IT" sz="4000" dirty="0"/>
              <a:t> di qualunque genere, anche verificando eventuali </a:t>
            </a:r>
            <a:r>
              <a:rPr lang="it-IT" sz="4000" b="1" dirty="0"/>
              <a:t>relazioni di parentela o affinità</a:t>
            </a:r>
            <a:r>
              <a:rPr lang="it-IT" sz="4000" dirty="0"/>
              <a:t> sussistenti tra i titolari, gli amministratori, i soci e i dipendenti degli stessi soggetti e i dirigenti e i dipendenti dell'amministrazione;</a:t>
            </a:r>
          </a:p>
          <a:p>
            <a:pPr marL="0" indent="0" algn="just" fontAlgn="base">
              <a:buNone/>
            </a:pPr>
            <a:r>
              <a:rPr lang="it-IT" sz="4000" dirty="0"/>
              <a:t> </a:t>
            </a:r>
          </a:p>
          <a:p>
            <a:pPr marL="0" indent="0" algn="just" fontAlgn="base">
              <a:buNone/>
            </a:pPr>
            <a:r>
              <a:rPr lang="it-IT" sz="4000" dirty="0"/>
              <a:t>f) individuare specifici </a:t>
            </a:r>
            <a:r>
              <a:rPr lang="it-IT" sz="4000" b="1" dirty="0"/>
              <a:t>obblighi di trasparenza ulteriori</a:t>
            </a:r>
            <a:r>
              <a:rPr lang="it-IT" sz="4000" dirty="0"/>
              <a:t> rispetto a quelli previsti da disposizioni di legge.</a:t>
            </a:r>
          </a:p>
          <a:p>
            <a:pPr marL="0" indent="0">
              <a:buNone/>
            </a:pPr>
            <a:br>
              <a:rPr lang="it-IT" sz="3500" dirty="0"/>
            </a:br>
            <a:r>
              <a:rPr lang="it-IT" sz="3500" dirty="0"/>
              <a:t> </a:t>
            </a:r>
          </a:p>
          <a:p>
            <a:pPr marL="0" indent="0">
              <a:buNone/>
            </a:pPr>
            <a:endParaRPr lang="it-IT" dirty="0"/>
          </a:p>
        </p:txBody>
      </p:sp>
      <p:sp>
        <p:nvSpPr>
          <p:cNvPr id="4" name="Segnaposto piè di pagina 3">
            <a:extLst>
              <a:ext uri="{FF2B5EF4-FFF2-40B4-BE49-F238E27FC236}">
                <a16:creationId xmlns:a16="http://schemas.microsoft.com/office/drawing/2014/main" id="{A8DF113D-C995-4315-87E4-C18945D1713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17AD254-3F41-43EA-AE18-0146BCE052BF}"/>
              </a:ext>
            </a:extLst>
          </p:cNvPr>
          <p:cNvSpPr>
            <a:spLocks noGrp="1"/>
          </p:cNvSpPr>
          <p:nvPr>
            <p:ph type="sldNum" sz="quarter" idx="12"/>
          </p:nvPr>
        </p:nvSpPr>
        <p:spPr/>
        <p:txBody>
          <a:bodyPr/>
          <a:lstStyle/>
          <a:p>
            <a:fld id="{C7748CE5-57C1-43E1-B48D-11B780673BE4}" type="slidenum">
              <a:rPr lang="it-IT" smtClean="0"/>
              <a:pPr/>
              <a:t>38</a:t>
            </a:fld>
            <a:endParaRPr lang="it-IT"/>
          </a:p>
        </p:txBody>
      </p:sp>
    </p:spTree>
    <p:extLst>
      <p:ext uri="{BB962C8B-B14F-4D97-AF65-F5344CB8AC3E}">
        <p14:creationId xmlns:p14="http://schemas.microsoft.com/office/powerpoint/2010/main" val="3038617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61EC602-5E9F-47AC-8E40-58042606C502}"/>
              </a:ext>
            </a:extLst>
          </p:cNvPr>
          <p:cNvSpPr>
            <a:spLocks noGrp="1"/>
          </p:cNvSpPr>
          <p:nvPr>
            <p:ph idx="1"/>
          </p:nvPr>
        </p:nvSpPr>
        <p:spPr>
          <a:xfrm>
            <a:off x="0" y="116632"/>
            <a:ext cx="9144000" cy="6741368"/>
          </a:xfrm>
        </p:spPr>
        <p:txBody>
          <a:bodyPr>
            <a:normAutofit fontScale="85000" lnSpcReduction="20000"/>
          </a:bodyPr>
          <a:lstStyle/>
          <a:p>
            <a:pPr marL="0" indent="0" fontAlgn="base">
              <a:buNone/>
            </a:pPr>
            <a:r>
              <a:rPr lang="it-IT" dirty="0"/>
              <a:t>10. Il </a:t>
            </a:r>
            <a:r>
              <a:rPr lang="it-IT" b="1" u="sng" dirty="0"/>
              <a:t>responsabile</a:t>
            </a:r>
            <a:r>
              <a:rPr lang="it-IT" b="1" dirty="0"/>
              <a:t> individuato ai sensi del comma 7</a:t>
            </a:r>
            <a:r>
              <a:rPr lang="it-IT" dirty="0"/>
              <a:t> provvede anche:</a:t>
            </a:r>
          </a:p>
          <a:p>
            <a:pPr marL="0" indent="0" fontAlgn="base">
              <a:buNone/>
            </a:pPr>
            <a:r>
              <a:rPr lang="it-IT" dirty="0"/>
              <a:t> </a:t>
            </a:r>
          </a:p>
          <a:p>
            <a:pPr marL="0" indent="0" fontAlgn="base">
              <a:buNone/>
            </a:pPr>
            <a:r>
              <a:rPr lang="it-IT" dirty="0"/>
              <a:t>a) alla verifica dell'efficace </a:t>
            </a:r>
            <a:r>
              <a:rPr lang="it-IT" b="1" dirty="0"/>
              <a:t>attuazione del piano</a:t>
            </a:r>
            <a:r>
              <a:rPr lang="it-IT" dirty="0"/>
              <a:t> e della sua idoneità, nonché a proporre la modifica dello stesso quando sono accertate significative violazioni delle prescrizioni ovvero quando intervengono </a:t>
            </a:r>
            <a:r>
              <a:rPr lang="it-IT" b="1" dirty="0"/>
              <a:t>mutamenti nell'organizzazione</a:t>
            </a:r>
            <a:r>
              <a:rPr lang="it-IT" dirty="0"/>
              <a:t> o nell'attività dell'amministrazione;</a:t>
            </a:r>
          </a:p>
          <a:p>
            <a:pPr marL="0" indent="0" fontAlgn="base">
              <a:buNone/>
            </a:pPr>
            <a:r>
              <a:rPr lang="it-IT" dirty="0"/>
              <a:t> </a:t>
            </a:r>
          </a:p>
          <a:p>
            <a:pPr marL="0" indent="0" fontAlgn="base">
              <a:buNone/>
            </a:pPr>
            <a:r>
              <a:rPr lang="it-IT" dirty="0"/>
              <a:t>b) alla </a:t>
            </a:r>
            <a:r>
              <a:rPr lang="it-IT" b="1" dirty="0"/>
              <a:t>verifica</a:t>
            </a:r>
            <a:r>
              <a:rPr lang="it-IT" dirty="0"/>
              <a:t>, d'intesa con il dirigente competente, dell'</a:t>
            </a:r>
            <a:r>
              <a:rPr lang="it-IT" b="1" dirty="0"/>
              <a:t>effettiva rotazione degli incarichi</a:t>
            </a:r>
            <a:r>
              <a:rPr lang="it-IT" dirty="0"/>
              <a:t> negli uffici preposti allo svolgimento delle attività nel cui ambito è più elevato il rischio che siano commessi reati di corruzione;</a:t>
            </a:r>
          </a:p>
          <a:p>
            <a:pPr marL="0" indent="0" fontAlgn="base">
              <a:buNone/>
            </a:pPr>
            <a:r>
              <a:rPr lang="it-IT" dirty="0"/>
              <a:t> </a:t>
            </a:r>
          </a:p>
          <a:p>
            <a:pPr marL="0" indent="0" fontAlgn="base">
              <a:buNone/>
            </a:pPr>
            <a:r>
              <a:rPr lang="it-IT" dirty="0"/>
              <a:t>c) ad individuare il </a:t>
            </a:r>
            <a:r>
              <a:rPr lang="it-IT" b="1" dirty="0"/>
              <a:t>personale da inserire nei programmi di formazione</a:t>
            </a:r>
            <a:r>
              <a:rPr lang="it-IT" dirty="0"/>
              <a:t> di cui al comma 11.</a:t>
            </a:r>
          </a:p>
          <a:p>
            <a:pPr marL="0" indent="0" fontAlgn="base">
              <a:buNone/>
            </a:pPr>
            <a:r>
              <a:rPr lang="it-IT" dirty="0"/>
              <a:t> </a:t>
            </a:r>
          </a:p>
          <a:p>
            <a:pPr marL="0" indent="0" fontAlgn="base">
              <a:buNone/>
            </a:pPr>
            <a:r>
              <a:rPr lang="it-IT" dirty="0"/>
              <a:t>11. La </a:t>
            </a:r>
            <a:r>
              <a:rPr lang="it-IT" b="1" u="sng" dirty="0"/>
              <a:t>Scuola superiore della pubblica amministrazione</a:t>
            </a:r>
            <a:r>
              <a:rPr lang="it-IT" dirty="0"/>
              <a:t>, senza nuovi o maggiori oneri per la finanza pubblica e utilizzando le risorse umane, strumentali e finanziarie disponibili a legislazione vigente, </a:t>
            </a:r>
            <a:r>
              <a:rPr lang="it-IT" b="1" dirty="0"/>
              <a:t>predispone percorsi</a:t>
            </a:r>
            <a:r>
              <a:rPr lang="it-IT" dirty="0"/>
              <a:t>, anche specifici e settoriali, di formazione dei dipendenti delle pubbliche amministrazioni statali sui temi dell'</a:t>
            </a:r>
            <a:r>
              <a:rPr lang="it-IT" b="1" dirty="0"/>
              <a:t>etica e della legalità</a:t>
            </a:r>
            <a:r>
              <a:rPr lang="it-IT" dirty="0"/>
              <a:t>. Con cadenza periodica e d'intesa con le amministrazioni, provvede alla formazione dei dipendenti pubblici chiamati ad operare nei settori in cui è più elevato, sulla base dei piani adottati dalle singole amministrazioni, il rischio che siano commessi reati di corruzione.</a:t>
            </a:r>
          </a:p>
          <a:p>
            <a:pPr marL="0" indent="0">
              <a:buNone/>
            </a:pPr>
            <a:endParaRPr lang="it-IT" dirty="0"/>
          </a:p>
        </p:txBody>
      </p:sp>
      <p:sp>
        <p:nvSpPr>
          <p:cNvPr id="4" name="Segnaposto piè di pagina 3">
            <a:extLst>
              <a:ext uri="{FF2B5EF4-FFF2-40B4-BE49-F238E27FC236}">
                <a16:creationId xmlns:a16="http://schemas.microsoft.com/office/drawing/2014/main" id="{3CE51FEA-7663-42FA-9AE0-97F320E86BC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BC5DACA-5B77-4864-8944-8016D92C5AB7}"/>
              </a:ext>
            </a:extLst>
          </p:cNvPr>
          <p:cNvSpPr>
            <a:spLocks noGrp="1"/>
          </p:cNvSpPr>
          <p:nvPr>
            <p:ph type="sldNum" sz="quarter" idx="12"/>
          </p:nvPr>
        </p:nvSpPr>
        <p:spPr/>
        <p:txBody>
          <a:bodyPr/>
          <a:lstStyle/>
          <a:p>
            <a:fld id="{C7748CE5-57C1-43E1-B48D-11B780673BE4}" type="slidenum">
              <a:rPr lang="it-IT" smtClean="0"/>
              <a:pPr/>
              <a:t>39</a:t>
            </a:fld>
            <a:endParaRPr lang="it-IT"/>
          </a:p>
        </p:txBody>
      </p:sp>
    </p:spTree>
    <p:extLst>
      <p:ext uri="{BB962C8B-B14F-4D97-AF65-F5344CB8AC3E}">
        <p14:creationId xmlns:p14="http://schemas.microsoft.com/office/powerpoint/2010/main" val="179801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97CAC9-18DA-4160-9653-A10045F60B86}"/>
              </a:ext>
            </a:extLst>
          </p:cNvPr>
          <p:cNvSpPr>
            <a:spLocks noGrp="1"/>
          </p:cNvSpPr>
          <p:nvPr>
            <p:ph type="title"/>
          </p:nvPr>
        </p:nvSpPr>
        <p:spPr/>
        <p:txBody>
          <a:bodyPr/>
          <a:lstStyle/>
          <a:p>
            <a:pPr algn="ctr"/>
            <a:r>
              <a:rPr lang="it-IT" dirty="0"/>
              <a:t>Attualità del tema</a:t>
            </a:r>
          </a:p>
        </p:txBody>
      </p:sp>
      <p:sp>
        <p:nvSpPr>
          <p:cNvPr id="3" name="Segnaposto contenuto 2">
            <a:extLst>
              <a:ext uri="{FF2B5EF4-FFF2-40B4-BE49-F238E27FC236}">
                <a16:creationId xmlns:a16="http://schemas.microsoft.com/office/drawing/2014/main" id="{82A2B1A7-B119-4482-B8AE-527BEE29058B}"/>
              </a:ext>
            </a:extLst>
          </p:cNvPr>
          <p:cNvSpPr>
            <a:spLocks noGrp="1"/>
          </p:cNvSpPr>
          <p:nvPr>
            <p:ph idx="1"/>
          </p:nvPr>
        </p:nvSpPr>
        <p:spPr>
          <a:xfrm>
            <a:off x="0" y="1600200"/>
            <a:ext cx="9036496" cy="4525963"/>
          </a:xfrm>
        </p:spPr>
        <p:txBody>
          <a:bodyPr>
            <a:normAutofit/>
          </a:bodyPr>
          <a:lstStyle/>
          <a:p>
            <a:pPr marL="0" indent="0" algn="ctr">
              <a:lnSpc>
                <a:spcPct val="107000"/>
              </a:lnSpc>
              <a:spcAft>
                <a:spcPts val="800"/>
              </a:spcAft>
              <a:buNone/>
            </a:pPr>
            <a:r>
              <a:rPr lang="it-IT"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Baiden</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 </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Anticorruzione  come interesse fondamentale per la sicurezza nazionale</a:t>
            </a:r>
          </a:p>
          <a:p>
            <a:pPr marL="0" indent="0">
              <a:lnSpc>
                <a:spcPct val="107000"/>
              </a:lnSpc>
              <a:spcAft>
                <a:spcPts val="800"/>
              </a:spcAft>
              <a:buNone/>
            </a:pPr>
            <a:endParaRPr lang="it-IT" sz="18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it-IT"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it-IT" dirty="0"/>
          </a:p>
        </p:txBody>
      </p:sp>
      <p:sp>
        <p:nvSpPr>
          <p:cNvPr id="4" name="Segnaposto piè di pagina 3">
            <a:extLst>
              <a:ext uri="{FF2B5EF4-FFF2-40B4-BE49-F238E27FC236}">
                <a16:creationId xmlns:a16="http://schemas.microsoft.com/office/drawing/2014/main" id="{58E54509-6ADD-4F34-BCBC-823BCBB412C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226231B-779F-4BD0-A855-F2C4AFEFBB17}"/>
              </a:ext>
            </a:extLst>
          </p:cNvPr>
          <p:cNvSpPr>
            <a:spLocks noGrp="1"/>
          </p:cNvSpPr>
          <p:nvPr>
            <p:ph type="sldNum" sz="quarter" idx="12"/>
          </p:nvPr>
        </p:nvSpPr>
        <p:spPr/>
        <p:txBody>
          <a:bodyPr/>
          <a:lstStyle/>
          <a:p>
            <a:fld id="{C7748CE5-57C1-43E1-B48D-11B780673BE4}" type="slidenum">
              <a:rPr lang="it-IT" smtClean="0"/>
              <a:pPr/>
              <a:t>4</a:t>
            </a:fld>
            <a:endParaRPr lang="it-IT"/>
          </a:p>
        </p:txBody>
      </p:sp>
      <p:pic>
        <p:nvPicPr>
          <p:cNvPr id="10" name="Immagine 9">
            <a:extLst>
              <a:ext uri="{FF2B5EF4-FFF2-40B4-BE49-F238E27FC236}">
                <a16:creationId xmlns:a16="http://schemas.microsoft.com/office/drawing/2014/main" id="{0BC59642-A05E-4FD9-8294-153366CE16AF}"/>
              </a:ext>
            </a:extLst>
          </p:cNvPr>
          <p:cNvPicPr>
            <a:picLocks noChangeAspect="1"/>
          </p:cNvPicPr>
          <p:nvPr/>
        </p:nvPicPr>
        <p:blipFill>
          <a:blip r:embed="rId2"/>
          <a:stretch>
            <a:fillRect/>
          </a:stretch>
        </p:blipFill>
        <p:spPr>
          <a:xfrm>
            <a:off x="300814" y="2974145"/>
            <a:ext cx="8485802" cy="3152018"/>
          </a:xfrm>
          <a:prstGeom prst="rect">
            <a:avLst/>
          </a:prstGeom>
        </p:spPr>
      </p:pic>
    </p:spTree>
    <p:extLst>
      <p:ext uri="{BB962C8B-B14F-4D97-AF65-F5344CB8AC3E}">
        <p14:creationId xmlns:p14="http://schemas.microsoft.com/office/powerpoint/2010/main" val="28518898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BB5CEC6-DEE5-4011-BF09-FB33DCE58E40}"/>
              </a:ext>
            </a:extLst>
          </p:cNvPr>
          <p:cNvSpPr>
            <a:spLocks noGrp="1"/>
          </p:cNvSpPr>
          <p:nvPr>
            <p:ph idx="1"/>
          </p:nvPr>
        </p:nvSpPr>
        <p:spPr>
          <a:xfrm>
            <a:off x="0" y="127334"/>
            <a:ext cx="9144000" cy="6838950"/>
          </a:xfrm>
        </p:spPr>
        <p:txBody>
          <a:bodyPr>
            <a:normAutofit fontScale="55000" lnSpcReduction="20000"/>
          </a:bodyPr>
          <a:lstStyle/>
          <a:p>
            <a:pPr marL="0" indent="0" algn="just">
              <a:buNone/>
            </a:pPr>
            <a:r>
              <a:rPr lang="it-IT" sz="2900" b="1" dirty="0"/>
              <a:t>= meccanismo della responsabilità della persona giuridica </a:t>
            </a:r>
            <a:r>
              <a:rPr lang="it-IT" sz="2900" b="1" dirty="0" err="1"/>
              <a:t>D.Lgs.</a:t>
            </a:r>
            <a:r>
              <a:rPr lang="it-IT" sz="2900" b="1" dirty="0"/>
              <a:t> 231/2001 MA</a:t>
            </a:r>
            <a:r>
              <a:rPr lang="it-IT" sz="2900" b="1" dirty="0">
                <a:sym typeface="Wingdings" panose="05000000000000000000" pitchFamily="2" charset="2"/>
              </a:rPr>
              <a:t></a:t>
            </a:r>
            <a:r>
              <a:rPr lang="it-IT" sz="2900" b="1" dirty="0"/>
              <a:t> esigenza diversa</a:t>
            </a:r>
          </a:p>
          <a:p>
            <a:pPr marL="0" indent="0" algn="just" fontAlgn="base">
              <a:buNone/>
            </a:pPr>
            <a:r>
              <a:rPr lang="it-IT" sz="2900" b="1" dirty="0"/>
              <a:t> </a:t>
            </a:r>
            <a:endParaRPr lang="it-IT" sz="2900" dirty="0"/>
          </a:p>
          <a:p>
            <a:pPr marL="0" indent="0" algn="just" fontAlgn="base">
              <a:buNone/>
            </a:pPr>
            <a:r>
              <a:rPr lang="it-IT" sz="2900" dirty="0"/>
              <a:t> </a:t>
            </a:r>
          </a:p>
          <a:p>
            <a:pPr marL="0" indent="0" algn="just" fontAlgn="base">
              <a:buNone/>
            </a:pPr>
            <a:r>
              <a:rPr lang="it-IT" sz="2900" dirty="0"/>
              <a:t>12. </a:t>
            </a:r>
            <a:r>
              <a:rPr lang="it-IT" sz="2900" u="sng" dirty="0"/>
              <a:t>In caso di commissione</a:t>
            </a:r>
            <a:r>
              <a:rPr lang="it-IT" sz="2900" dirty="0"/>
              <a:t>, all'interno dell'amministrazione, </a:t>
            </a:r>
            <a:r>
              <a:rPr lang="it-IT" sz="2900" u="sng" dirty="0"/>
              <a:t>di un </a:t>
            </a:r>
            <a:r>
              <a:rPr lang="it-IT" sz="2900" b="1" u="sng" dirty="0"/>
              <a:t>reato</a:t>
            </a:r>
            <a:r>
              <a:rPr lang="it-IT" sz="2900" u="sng" dirty="0"/>
              <a:t> di corruzione accertato con sentenza passata in giudicato</a:t>
            </a:r>
            <a:r>
              <a:rPr lang="it-IT" sz="2900" dirty="0"/>
              <a:t>, </a:t>
            </a:r>
            <a:r>
              <a:rPr lang="it-IT" sz="2900" b="1" dirty="0"/>
              <a:t>il responsabile individuato ai sensi del comma 7</a:t>
            </a:r>
            <a:r>
              <a:rPr lang="it-IT" sz="2900" dirty="0"/>
              <a:t> del presente articolo </a:t>
            </a:r>
            <a:r>
              <a:rPr lang="it-IT" sz="2900" b="1" dirty="0"/>
              <a:t>risponde</a:t>
            </a:r>
            <a:r>
              <a:rPr lang="it-IT" sz="2900" dirty="0"/>
              <a:t> ai sensi dell'articolo 21 del decreto legislativo 30 marzo 2001, </a:t>
            </a:r>
            <a:r>
              <a:rPr lang="it-IT" sz="2900" dirty="0" err="1"/>
              <a:t>n.165</a:t>
            </a:r>
            <a:r>
              <a:rPr lang="it-IT" sz="2900" dirty="0"/>
              <a:t> </a:t>
            </a:r>
            <a:r>
              <a:rPr lang="it-IT" sz="2900" i="1" dirty="0"/>
              <a:t>(responsabilità dirigenziale)</a:t>
            </a:r>
            <a:r>
              <a:rPr lang="it-IT" sz="2900" dirty="0"/>
              <a:t>, e successive modificazioni, nonché sul piano disciplinare, oltre che per il danno erariale e all'immagine della pubblica amministrazione, </a:t>
            </a:r>
            <a:r>
              <a:rPr lang="it-IT" sz="2900" b="1" u="sng" dirty="0"/>
              <a:t>salvo che provi tutte le seguenti circostanze</a:t>
            </a:r>
            <a:r>
              <a:rPr lang="it-IT" sz="2900" dirty="0"/>
              <a:t>:</a:t>
            </a:r>
          </a:p>
          <a:p>
            <a:pPr marL="0" indent="0" algn="just" fontAlgn="base">
              <a:buNone/>
            </a:pPr>
            <a:r>
              <a:rPr lang="it-IT" sz="2900" dirty="0"/>
              <a:t> </a:t>
            </a:r>
          </a:p>
          <a:p>
            <a:pPr marL="0" indent="0" algn="just" fontAlgn="base">
              <a:buNone/>
            </a:pPr>
            <a:r>
              <a:rPr lang="it-IT" sz="2900" dirty="0"/>
              <a:t>a) di avere predisposto, prima della commissione del fatto, il </a:t>
            </a:r>
            <a:r>
              <a:rPr lang="it-IT" sz="2900" b="1" dirty="0"/>
              <a:t>piano</a:t>
            </a:r>
            <a:r>
              <a:rPr lang="it-IT" sz="2900" dirty="0"/>
              <a:t> di cui al comma 5 e di aver osservato le prescrizioni di cui ai </a:t>
            </a:r>
            <a:r>
              <a:rPr lang="it-IT" sz="2900" b="1" dirty="0"/>
              <a:t>commi 9 e 10</a:t>
            </a:r>
            <a:r>
              <a:rPr lang="it-IT" sz="2900" dirty="0"/>
              <a:t> del presente articolo;</a:t>
            </a:r>
          </a:p>
          <a:p>
            <a:pPr marL="0" indent="0" algn="just" fontAlgn="base">
              <a:buNone/>
            </a:pPr>
            <a:r>
              <a:rPr lang="it-IT" sz="2900" dirty="0"/>
              <a:t> </a:t>
            </a:r>
          </a:p>
          <a:p>
            <a:pPr marL="0" indent="0" algn="just" fontAlgn="base">
              <a:buNone/>
            </a:pPr>
            <a:r>
              <a:rPr lang="it-IT" sz="2900" dirty="0"/>
              <a:t>b) di aver </a:t>
            </a:r>
            <a:r>
              <a:rPr lang="it-IT" sz="2900" b="1" dirty="0"/>
              <a:t>vigilato</a:t>
            </a:r>
            <a:r>
              <a:rPr lang="it-IT" sz="2900" dirty="0"/>
              <a:t> sul funzionamento e sull'osservanza del piano.</a:t>
            </a:r>
          </a:p>
          <a:p>
            <a:pPr marL="0" indent="0" algn="just" fontAlgn="base">
              <a:buNone/>
            </a:pPr>
            <a:r>
              <a:rPr lang="it-IT" sz="2900" dirty="0"/>
              <a:t> </a:t>
            </a:r>
          </a:p>
          <a:p>
            <a:pPr marL="0" indent="0" algn="just" fontAlgn="base">
              <a:buNone/>
            </a:pPr>
            <a:r>
              <a:rPr lang="it-IT" sz="2900" dirty="0"/>
              <a:t>13. La </a:t>
            </a:r>
            <a:r>
              <a:rPr lang="it-IT" sz="2900" b="1" dirty="0"/>
              <a:t>sanzione disciplinare</a:t>
            </a:r>
            <a:r>
              <a:rPr lang="it-IT" sz="2900" dirty="0"/>
              <a:t> a carico del responsabile individuato ai sensi del comma 7 non può essere inferiore alla </a:t>
            </a:r>
            <a:r>
              <a:rPr lang="it-IT" sz="2900" b="1" dirty="0"/>
              <a:t>sospensione dal servizio con privazione della retribuzione da un </a:t>
            </a:r>
            <a:r>
              <a:rPr lang="it-IT" sz="2900" b="1" u="sng" dirty="0"/>
              <a:t>minimo di un mese ad un massimo di sei mesi</a:t>
            </a:r>
            <a:r>
              <a:rPr lang="it-IT" sz="2900" dirty="0"/>
              <a:t>.</a:t>
            </a:r>
          </a:p>
          <a:p>
            <a:pPr marL="0" indent="0" algn="just" fontAlgn="base">
              <a:buNone/>
            </a:pPr>
            <a:r>
              <a:rPr lang="it-IT" sz="2900" dirty="0"/>
              <a:t> </a:t>
            </a:r>
          </a:p>
          <a:p>
            <a:pPr marL="0" indent="0" algn="just">
              <a:buNone/>
            </a:pPr>
            <a:r>
              <a:rPr lang="it-IT" sz="2900" i="1" dirty="0"/>
              <a:t>14. In caso di </a:t>
            </a:r>
            <a:r>
              <a:rPr lang="it-IT" sz="2900" b="1" i="1" dirty="0"/>
              <a:t>ripetute violazioni delle misure di prevenzione previste dal Piano</a:t>
            </a:r>
            <a:r>
              <a:rPr lang="it-IT" sz="2900" i="1" dirty="0"/>
              <a:t>, il </a:t>
            </a:r>
            <a:r>
              <a:rPr lang="it-IT" sz="2900" b="1" i="1" dirty="0"/>
              <a:t>responsabile</a:t>
            </a:r>
            <a:r>
              <a:rPr lang="it-IT" sz="2900" i="1" dirty="0"/>
              <a:t> individuato ai sensi del comma 7 del presente articolo risponde ai sensi dell'articolo 21 del decreto legislativo 30 marzo 2001, n. 165, e successive modificazioni, nonché, per </a:t>
            </a:r>
            <a:r>
              <a:rPr lang="it-IT" sz="2900" b="1" i="1" dirty="0"/>
              <a:t>omesso controllo</a:t>
            </a:r>
            <a:r>
              <a:rPr lang="it-IT" sz="2900" i="1" dirty="0"/>
              <a:t>, sul piano </a:t>
            </a:r>
            <a:r>
              <a:rPr lang="it-IT" sz="2900" b="1" i="1" dirty="0"/>
              <a:t>disciplinare</a:t>
            </a:r>
            <a:r>
              <a:rPr lang="it-IT" sz="2900" i="1" dirty="0"/>
              <a:t>, salvo che provi di avere comunicato agli uffici le misure da adottare e le relative modalità e di avere vigilato sull'osservanza del Piano. La violazione, da parte dei dipendenti dell’amministrazione, delle misure di prevenzione previste dal Piano costituisce illecito disciplinare. </a:t>
            </a:r>
            <a:r>
              <a:rPr lang="it-IT" sz="2900" b="1" i="1" dirty="0"/>
              <a:t>Entro il 15 dicembre</a:t>
            </a:r>
            <a:r>
              <a:rPr lang="it-IT" sz="2900" i="1" dirty="0"/>
              <a:t> di ogni anno, il dirigente individuato ai sensi del comma 7 del presente articolo trasmette all'organismo indipendente di valutazione e </a:t>
            </a:r>
            <a:r>
              <a:rPr lang="it-IT" sz="2900" b="1" i="1" dirty="0"/>
              <a:t>all'organo di indirizzo</a:t>
            </a:r>
            <a:r>
              <a:rPr lang="it-IT" sz="2900" i="1" dirty="0"/>
              <a:t> dell’amministrazione una relazione recante i </a:t>
            </a:r>
            <a:r>
              <a:rPr lang="it-IT" sz="2900" b="1" i="1" dirty="0"/>
              <a:t>risultati dell'attività</a:t>
            </a:r>
            <a:r>
              <a:rPr lang="it-IT" sz="2900" i="1" dirty="0"/>
              <a:t> svolta e la pubblica nel sito web dell’amministrazione. Nei casi in cui 1'organo di indirizzo lo richieda o qualora il dirigente responsabile lo ritenga opportune, quest'ultimo riferisce sull'attività. </a:t>
            </a:r>
            <a:endParaRPr lang="it-IT" sz="2900" dirty="0"/>
          </a:p>
          <a:p>
            <a:pPr marL="0" indent="0">
              <a:buNone/>
            </a:pPr>
            <a:endParaRPr lang="it-IT" dirty="0"/>
          </a:p>
        </p:txBody>
      </p:sp>
      <p:sp>
        <p:nvSpPr>
          <p:cNvPr id="4" name="Segnaposto piè di pagina 3">
            <a:extLst>
              <a:ext uri="{FF2B5EF4-FFF2-40B4-BE49-F238E27FC236}">
                <a16:creationId xmlns:a16="http://schemas.microsoft.com/office/drawing/2014/main" id="{B84D0E8A-72C6-4E8D-B327-0F179806E77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E8905C8-8A18-4E3E-88A6-99611D2BE591}"/>
              </a:ext>
            </a:extLst>
          </p:cNvPr>
          <p:cNvSpPr>
            <a:spLocks noGrp="1"/>
          </p:cNvSpPr>
          <p:nvPr>
            <p:ph type="sldNum" sz="quarter" idx="12"/>
          </p:nvPr>
        </p:nvSpPr>
        <p:spPr/>
        <p:txBody>
          <a:bodyPr/>
          <a:lstStyle/>
          <a:p>
            <a:fld id="{C7748CE5-57C1-43E1-B48D-11B780673BE4}" type="slidenum">
              <a:rPr lang="it-IT" smtClean="0"/>
              <a:pPr/>
              <a:t>40</a:t>
            </a:fld>
            <a:endParaRPr lang="it-IT"/>
          </a:p>
        </p:txBody>
      </p:sp>
    </p:spTree>
    <p:extLst>
      <p:ext uri="{BB962C8B-B14F-4D97-AF65-F5344CB8AC3E}">
        <p14:creationId xmlns:p14="http://schemas.microsoft.com/office/powerpoint/2010/main" val="42597045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FF4E60-9587-BC02-D900-C6D288642672}"/>
              </a:ext>
            </a:extLst>
          </p:cNvPr>
          <p:cNvSpPr>
            <a:spLocks noGrp="1"/>
          </p:cNvSpPr>
          <p:nvPr>
            <p:ph type="title"/>
          </p:nvPr>
        </p:nvSpPr>
        <p:spPr>
          <a:xfrm>
            <a:off x="457200" y="0"/>
            <a:ext cx="8229600" cy="1524000"/>
          </a:xfrm>
        </p:spPr>
        <p:txBody>
          <a:bodyPr>
            <a:normAutofit fontScale="90000"/>
          </a:bodyPr>
          <a:lstStyle/>
          <a:p>
            <a:br>
              <a:rPr lang="it-IT" b="1" i="0" dirty="0">
                <a:solidFill>
                  <a:srgbClr val="005586"/>
                </a:solidFill>
                <a:effectLst/>
                <a:latin typeface="Titillium Web" panose="00000500000000000000" pitchFamily="2" charset="0"/>
              </a:rPr>
            </a:br>
            <a:r>
              <a:rPr lang="it-IT" b="1" i="0" dirty="0">
                <a:solidFill>
                  <a:srgbClr val="005586"/>
                </a:solidFill>
                <a:effectLst/>
                <a:latin typeface="Titillium Web" panose="00000500000000000000" pitchFamily="2" charset="0"/>
              </a:rPr>
              <a:t>Recenti indicazioni di Anac su come nominare il Responsabile Anticorruzione. </a:t>
            </a:r>
            <a:endParaRPr lang="it-IT" dirty="0"/>
          </a:p>
        </p:txBody>
      </p:sp>
      <p:sp>
        <p:nvSpPr>
          <p:cNvPr id="3" name="Segnaposto contenuto 2">
            <a:extLst>
              <a:ext uri="{FF2B5EF4-FFF2-40B4-BE49-F238E27FC236}">
                <a16:creationId xmlns:a16="http://schemas.microsoft.com/office/drawing/2014/main" id="{237CAB00-C57C-A56A-3B36-4217F547C78D}"/>
              </a:ext>
            </a:extLst>
          </p:cNvPr>
          <p:cNvSpPr>
            <a:spLocks noGrp="1"/>
          </p:cNvSpPr>
          <p:nvPr>
            <p:ph idx="1"/>
          </p:nvPr>
        </p:nvSpPr>
        <p:spPr>
          <a:xfrm>
            <a:off x="0" y="1600200"/>
            <a:ext cx="9144000" cy="5257800"/>
          </a:xfrm>
        </p:spPr>
        <p:txBody>
          <a:bodyPr/>
          <a:lstStyle/>
          <a:p>
            <a:pPr marL="0" indent="0">
              <a:buNone/>
            </a:pPr>
            <a:r>
              <a:rPr lang="it-IT" sz="2200" dirty="0">
                <a:hlinkClick r:id="rId3">
                  <a:extLst>
                    <a:ext uri="{A12FA001-AC4F-418D-AE19-62706E023703}">
                      <ahyp:hlinkClr xmlns:ahyp="http://schemas.microsoft.com/office/drawing/2018/hyperlinkcolor" val="tx"/>
                    </a:ext>
                  </a:extLst>
                </a:hlinkClick>
              </a:rPr>
              <a:t>Atto del Presidente del </a:t>
            </a:r>
            <a:r>
              <a:rPr lang="it-IT" sz="2200" dirty="0">
                <a:solidFill>
                  <a:srgbClr val="FF0000"/>
                </a:solidFill>
                <a:hlinkClick r:id="rId3">
                  <a:extLst>
                    <a:ext uri="{A12FA001-AC4F-418D-AE19-62706E023703}">
                      <ahyp:hlinkClr xmlns:ahyp="http://schemas.microsoft.com/office/drawing/2018/hyperlinkcolor" val="tx"/>
                    </a:ext>
                  </a:extLst>
                </a:hlinkClick>
              </a:rPr>
              <a:t>20 marzo 2024</a:t>
            </a:r>
            <a:r>
              <a:rPr lang="it-IT" sz="2200" dirty="0"/>
              <a:t>, rispondendo a richiesta di Parere di una società di servizi idrici integrati della Provincia di Salerno.</a:t>
            </a:r>
          </a:p>
          <a:p>
            <a:pPr algn="just"/>
            <a:r>
              <a:rPr lang="it-IT" sz="2200" dirty="0"/>
              <a:t>È opportuno – scrive l’Autorità - che l’incarico di </a:t>
            </a:r>
            <a:r>
              <a:rPr lang="it-IT" sz="2200" dirty="0" err="1"/>
              <a:t>RPCT</a:t>
            </a:r>
            <a:r>
              <a:rPr lang="it-IT" sz="2200" dirty="0"/>
              <a:t> sia attribuito ad un soggetto che abbia adeguata conoscenza dell’organizzazione e del funzionamento dell’amministrazione, sia dotato della necessaria autonomia valutativa e non si trovi in situazioni di conflitto di interessi. Tale ruolo, pertanto, non dovrebbe essere conferito a soggetti assegnati ad uffici che svolgano attività di gestione e di amministrazione attiva nonché assegnati a settori che sono considerati più esposti a rischio corruttivo. </a:t>
            </a:r>
          </a:p>
          <a:p>
            <a:pPr marL="0" indent="0" algn="l">
              <a:buNone/>
            </a:pPr>
            <a:r>
              <a:rPr lang="it-IT" sz="2200" b="1" i="0" dirty="0">
                <a:solidFill>
                  <a:srgbClr val="005586"/>
                </a:solidFill>
                <a:effectLst/>
                <a:latin typeface="inherit"/>
              </a:rPr>
              <a:t>L'eccezione per la nomina esterna</a:t>
            </a:r>
          </a:p>
          <a:p>
            <a:pPr algn="l"/>
            <a:r>
              <a:rPr lang="it-IT" sz="2200" dirty="0"/>
              <a:t>La nomina di un dirigente esterno quale </a:t>
            </a:r>
            <a:r>
              <a:rPr lang="it-IT" sz="2200" dirty="0" err="1"/>
              <a:t>RPCT</a:t>
            </a:r>
            <a:r>
              <a:rPr lang="it-IT" sz="2200" dirty="0"/>
              <a:t> deve considerarsi peraltro come una eccezione, che necessita di una </a:t>
            </a:r>
            <a:r>
              <a:rPr lang="it-IT" sz="2200" b="1" dirty="0"/>
              <a:t>motivazione puntuale</a:t>
            </a:r>
            <a:r>
              <a:rPr lang="it-IT" sz="2200" dirty="0"/>
              <a:t>, anche in ordine all’assenza di soggetti aventi i requisiti previsti dalla legge.</a:t>
            </a:r>
            <a:br>
              <a:rPr lang="it-IT" sz="2200" dirty="0"/>
            </a:br>
            <a:endParaRPr lang="it-IT" sz="2200" dirty="0"/>
          </a:p>
        </p:txBody>
      </p:sp>
    </p:spTree>
    <p:extLst>
      <p:ext uri="{BB962C8B-B14F-4D97-AF65-F5344CB8AC3E}">
        <p14:creationId xmlns:p14="http://schemas.microsoft.com/office/powerpoint/2010/main" val="351751218"/>
      </p:ext>
    </p:extLst>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36598C-E452-1008-0D88-3F2C04175FC8}"/>
              </a:ext>
            </a:extLst>
          </p:cNvPr>
          <p:cNvSpPr>
            <a:spLocks noGrp="1"/>
          </p:cNvSpPr>
          <p:nvPr>
            <p:ph type="title"/>
          </p:nvPr>
        </p:nvSpPr>
        <p:spPr>
          <a:xfrm>
            <a:off x="930424" y="190500"/>
            <a:ext cx="7283152" cy="381000"/>
          </a:xfrm>
        </p:spPr>
        <p:txBody>
          <a:bodyPr>
            <a:normAutofit fontScale="90000"/>
          </a:bodyPr>
          <a:lstStyle/>
          <a:p>
            <a:pPr algn="ctr"/>
            <a:r>
              <a:rPr lang="it-IT" sz="2400" dirty="0"/>
              <a:t>Segue</a:t>
            </a:r>
          </a:p>
        </p:txBody>
      </p:sp>
      <p:sp>
        <p:nvSpPr>
          <p:cNvPr id="3" name="Segnaposto contenuto 2">
            <a:extLst>
              <a:ext uri="{FF2B5EF4-FFF2-40B4-BE49-F238E27FC236}">
                <a16:creationId xmlns:a16="http://schemas.microsoft.com/office/drawing/2014/main" id="{993DABC2-BA9A-917E-0F0A-A6813E09EF2F}"/>
              </a:ext>
            </a:extLst>
          </p:cNvPr>
          <p:cNvSpPr>
            <a:spLocks noGrp="1"/>
          </p:cNvSpPr>
          <p:nvPr>
            <p:ph idx="1"/>
          </p:nvPr>
        </p:nvSpPr>
        <p:spPr>
          <a:xfrm>
            <a:off x="0" y="764704"/>
            <a:ext cx="9144000" cy="6093296"/>
          </a:xfrm>
        </p:spPr>
        <p:txBody>
          <a:bodyPr/>
          <a:lstStyle/>
          <a:p>
            <a:pPr algn="just"/>
            <a:r>
              <a:rPr lang="it-IT" sz="2000" dirty="0"/>
              <a:t>Qualora – aggiunge Anac - in ragione delle </a:t>
            </a:r>
            <a:r>
              <a:rPr lang="it-IT" sz="2000" b="1" dirty="0"/>
              <a:t>ridotte dimensioni di tali enti </a:t>
            </a:r>
            <a:r>
              <a:rPr lang="it-IT" sz="2000" dirty="0"/>
              <a:t>e degli organici estremamente ridotti, le figure che avrebbero le competenze per ricoprire tale incarico sono assenti o si trovano in una posizione di conflitto di interesse, essendo impegnate in settori esposti a rischio corruttivo, </a:t>
            </a:r>
            <a:r>
              <a:rPr lang="it-IT" sz="2000" b="1" dirty="0"/>
              <a:t>l’incarico</a:t>
            </a:r>
            <a:r>
              <a:rPr lang="it-IT" sz="2000" dirty="0"/>
              <a:t>, a titolo esemplificativo,  può essere affidato a </a:t>
            </a:r>
            <a:r>
              <a:rPr lang="it-IT" sz="2000" b="1" dirty="0"/>
              <a:t>titolari di posizioni organizzative </a:t>
            </a:r>
            <a:r>
              <a:rPr lang="it-IT" sz="2000" dirty="0"/>
              <a:t>o comunque a profili non dirigenziali che garantiscano comunque le </a:t>
            </a:r>
            <a:r>
              <a:rPr lang="it-IT" sz="2000" b="1" dirty="0"/>
              <a:t>competenze adeguate e la posizione di autonomia </a:t>
            </a:r>
            <a:r>
              <a:rPr lang="it-IT" sz="2000" dirty="0"/>
              <a:t>e indipendenza richiesta dalla legge. In tale ipotesi, l’organo di indirizzo è chiamato a svolgere una vigilanza stringente sulle attività del soggetto incaricato. In circostanze eccezionali, si ritiene inoltre possibile attribuire il ruolo di </a:t>
            </a:r>
            <a:r>
              <a:rPr lang="it-IT" sz="2000" dirty="0" err="1"/>
              <a:t>RPCT</a:t>
            </a:r>
            <a:r>
              <a:rPr lang="it-IT" sz="2000" dirty="0"/>
              <a:t> </a:t>
            </a:r>
            <a:r>
              <a:rPr lang="it-IT" sz="2000" b="1" dirty="0"/>
              <a:t>anche all’Amministratore di una società</a:t>
            </a:r>
            <a:r>
              <a:rPr lang="it-IT" sz="2000" dirty="0"/>
              <a:t>, ma alla sola condizione che non abbia deleghe gestionali. </a:t>
            </a:r>
          </a:p>
          <a:p>
            <a:pPr algn="l"/>
            <a:r>
              <a:rPr lang="it-IT" sz="2000" dirty="0"/>
              <a:t>L'</a:t>
            </a:r>
            <a:r>
              <a:rPr lang="it-IT" sz="2000" dirty="0" err="1"/>
              <a:t>Rpct</a:t>
            </a:r>
            <a:r>
              <a:rPr lang="it-IT" sz="2000" dirty="0"/>
              <a:t> negli enti di piccole dimensioni</a:t>
            </a:r>
          </a:p>
          <a:p>
            <a:pPr algn="l"/>
            <a:r>
              <a:rPr lang="it-IT" sz="2000" dirty="0"/>
              <a:t>“Ove vi siano situazioni peculiari di tipo organizzativo che non consentano comunque di nominare un </a:t>
            </a:r>
            <a:r>
              <a:rPr lang="it-IT" sz="2000" dirty="0" err="1"/>
              <a:t>RPCT</a:t>
            </a:r>
            <a:r>
              <a:rPr lang="it-IT" sz="2000" dirty="0"/>
              <a:t> in base ai principi generali forniti da Anac, la società può operare scelte che rispondano alle proprie esigenze, compiendo le </a:t>
            </a:r>
            <a:r>
              <a:rPr lang="it-IT" sz="2000" b="1" dirty="0"/>
              <a:t>valutazioni necessarie di caso in caso</a:t>
            </a:r>
            <a:r>
              <a:rPr lang="it-IT" sz="2000" dirty="0"/>
              <a:t>. Gli organi di indirizzo sono, tuttavia, tenuti a motivare eventuali scelte e soluzioni non rispondenti ai citati orientamenti nel provvedimento di nomina del </a:t>
            </a:r>
            <a:r>
              <a:rPr lang="it-IT" sz="2000" dirty="0" err="1"/>
              <a:t>RPCT</a:t>
            </a:r>
            <a:r>
              <a:rPr lang="it-IT" sz="2000" dirty="0"/>
              <a:t>.</a:t>
            </a:r>
            <a:br>
              <a:rPr lang="it-IT" sz="1800" b="0" i="0" dirty="0">
                <a:solidFill>
                  <a:srgbClr val="005586"/>
                </a:solidFill>
                <a:effectLst/>
                <a:latin typeface="Titillium Web" panose="00000500000000000000" pitchFamily="2" charset="0"/>
              </a:rPr>
            </a:br>
            <a:endParaRPr lang="it-IT" dirty="0"/>
          </a:p>
        </p:txBody>
      </p:sp>
    </p:spTree>
    <p:extLst>
      <p:ext uri="{BB962C8B-B14F-4D97-AF65-F5344CB8AC3E}">
        <p14:creationId xmlns:p14="http://schemas.microsoft.com/office/powerpoint/2010/main" val="18763848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2C4671-BE76-4D88-B4C8-8CA632D0B1C2}"/>
              </a:ext>
            </a:extLst>
          </p:cNvPr>
          <p:cNvSpPr>
            <a:spLocks noGrp="1"/>
          </p:cNvSpPr>
          <p:nvPr>
            <p:ph type="title"/>
          </p:nvPr>
        </p:nvSpPr>
        <p:spPr>
          <a:xfrm>
            <a:off x="0" y="260648"/>
            <a:ext cx="9144000" cy="1143000"/>
          </a:xfrm>
        </p:spPr>
        <p:txBody>
          <a:bodyPr>
            <a:normAutofit fontScale="90000"/>
          </a:bodyPr>
          <a:lstStyle/>
          <a:p>
            <a:pPr algn="ctr"/>
            <a:br>
              <a:rPr lang="it-IT" b="1" dirty="0"/>
            </a:br>
            <a:r>
              <a:rPr lang="it-IT" sz="3600" b="1" dirty="0"/>
              <a:t>Legge 9 gennaio 2019, n. 3 c.d. “</a:t>
            </a:r>
            <a:r>
              <a:rPr lang="it-IT" sz="3600" b="1" dirty="0" err="1"/>
              <a:t>spazzacorrotti</a:t>
            </a:r>
            <a:r>
              <a:rPr lang="it-IT" sz="3600" b="1" dirty="0"/>
              <a:t>”</a:t>
            </a:r>
            <a:br>
              <a:rPr lang="it-IT" sz="3600" dirty="0"/>
            </a:br>
            <a:endParaRPr lang="it-IT" dirty="0"/>
          </a:p>
        </p:txBody>
      </p:sp>
      <p:sp>
        <p:nvSpPr>
          <p:cNvPr id="3" name="Segnaposto contenuto 2">
            <a:extLst>
              <a:ext uri="{FF2B5EF4-FFF2-40B4-BE49-F238E27FC236}">
                <a16:creationId xmlns:a16="http://schemas.microsoft.com/office/drawing/2014/main" id="{CBAFAC0F-A275-47F1-9EBF-CE17801C7A35}"/>
              </a:ext>
            </a:extLst>
          </p:cNvPr>
          <p:cNvSpPr>
            <a:spLocks noGrp="1"/>
          </p:cNvSpPr>
          <p:nvPr>
            <p:ph idx="1"/>
          </p:nvPr>
        </p:nvSpPr>
        <p:spPr>
          <a:xfrm>
            <a:off x="0" y="1268760"/>
            <a:ext cx="9144000" cy="5452715"/>
          </a:xfrm>
        </p:spPr>
        <p:txBody>
          <a:bodyPr>
            <a:normAutofit fontScale="62500" lnSpcReduction="20000"/>
          </a:bodyPr>
          <a:lstStyle/>
          <a:p>
            <a:pPr marL="0" indent="0" fontAlgn="base">
              <a:buNone/>
            </a:pPr>
            <a:r>
              <a:rPr lang="it-IT" b="1" dirty="0"/>
              <a:t> </a:t>
            </a:r>
            <a:endParaRPr lang="it-IT" sz="2600" dirty="0"/>
          </a:p>
          <a:p>
            <a:pPr marL="0" indent="0" fontAlgn="base">
              <a:buNone/>
            </a:pPr>
            <a:r>
              <a:rPr lang="it-IT" sz="2600" b="1" dirty="0"/>
              <a:t>“Misure per il contrasto dei reati contro la pubblica amministrazione, nonché in materia di prescrizione del reato e in materia di trasparenza dei partiti e movimenti politici”</a:t>
            </a:r>
            <a:endParaRPr lang="it-IT" sz="2600" dirty="0"/>
          </a:p>
          <a:p>
            <a:pPr marL="0" indent="0" fontAlgn="base">
              <a:buNone/>
            </a:pPr>
            <a:r>
              <a:rPr lang="it-IT" sz="2600" dirty="0"/>
              <a:t> </a:t>
            </a:r>
          </a:p>
          <a:p>
            <a:pPr marL="0" indent="0">
              <a:buNone/>
            </a:pPr>
            <a:r>
              <a:rPr lang="it-IT" sz="2600" b="1" dirty="0"/>
              <a:t> Reati di corruzione commessi all’estero.</a:t>
            </a:r>
            <a:r>
              <a:rPr lang="it-IT" sz="2600" dirty="0"/>
              <a:t> Si abolisce l’obbligo della richiesta del Ministro della Giustizia o della denuncia della persona offesa per il perseguimento dei reati di corruzione e gli altri delitti contro la pubblica amministrazione commessi all’estero </a:t>
            </a:r>
            <a:r>
              <a:rPr lang="it-IT" sz="2600" i="1" dirty="0"/>
              <a:t>(art. 1, co. 1, lett. a), b)</a:t>
            </a:r>
            <a:r>
              <a:rPr lang="it-IT" sz="2600" dirty="0"/>
              <a:t>.</a:t>
            </a:r>
          </a:p>
          <a:p>
            <a:pPr marL="0" indent="0">
              <a:buNone/>
            </a:pPr>
            <a:endParaRPr lang="it-IT" sz="2600" dirty="0"/>
          </a:p>
          <a:p>
            <a:pPr marL="0" indent="0">
              <a:buNone/>
            </a:pPr>
            <a:r>
              <a:rPr lang="it-IT" sz="2600" b="1" dirty="0"/>
              <a:t>Corruzione internazionale.</a:t>
            </a:r>
            <a:r>
              <a:rPr lang="it-IT" sz="2600" dirty="0"/>
              <a:t> Risulta ampliato l’ambito applicativo dei delitti in tema di corruzione internazionale dei pubblici agenti, mediante l’estensione della portata incriminatrice dell’articolo 322-</a:t>
            </a:r>
            <a:r>
              <a:rPr lang="it-IT" sz="2600" i="1" dirty="0"/>
              <a:t>bis</a:t>
            </a:r>
            <a:r>
              <a:rPr lang="it-IT" sz="2600" dirty="0"/>
              <a:t>, primo comma, del codice penale anche ai funzionari “extra-Ue”, ai membri delle assemblee parlamentari internazionali ed ai giudici e funzionari delle corti internazionali </a:t>
            </a:r>
            <a:r>
              <a:rPr lang="it-IT" sz="2600" i="1" dirty="0"/>
              <a:t>(art. 1, co. 1, lett. o, n. 2)</a:t>
            </a:r>
            <a:r>
              <a:rPr lang="it-IT" sz="2600" dirty="0"/>
              <a:t>.</a:t>
            </a:r>
          </a:p>
          <a:p>
            <a:pPr marL="0" indent="0">
              <a:buNone/>
            </a:pPr>
            <a:endParaRPr lang="it-IT" sz="2600" dirty="0"/>
          </a:p>
          <a:p>
            <a:pPr marL="0" indent="0">
              <a:buNone/>
            </a:pPr>
            <a:r>
              <a:rPr lang="it-IT" sz="2600" b="1" dirty="0"/>
              <a:t>Inasprimento delle sanzioni.</a:t>
            </a:r>
            <a:r>
              <a:rPr lang="it-IT" sz="2600" dirty="0"/>
              <a:t> È disposto un aggravamento di pena per il reato di </a:t>
            </a:r>
            <a:r>
              <a:rPr lang="it-IT" sz="2600" b="1" dirty="0"/>
              <a:t>corruzione per l’esercizio della funzione</a:t>
            </a:r>
            <a:r>
              <a:rPr lang="it-IT" sz="2600" dirty="0"/>
              <a:t> </a:t>
            </a:r>
            <a:r>
              <a:rPr lang="it-IT" sz="2600" b="1" dirty="0"/>
              <a:t>(art. 318 c.p.)</a:t>
            </a:r>
            <a:r>
              <a:rPr lang="it-IT" sz="2600" dirty="0"/>
              <a:t>: tre anni nel minimo ed otto anni nel massimo (la precedente forbice edittale era compresa tra uno e sei anni) </a:t>
            </a:r>
            <a:r>
              <a:rPr lang="it-IT" sz="2600" i="1" dirty="0"/>
              <a:t>(art. 1, co. 1, lett. n)</a:t>
            </a:r>
            <a:r>
              <a:rPr lang="it-IT" sz="2600" dirty="0"/>
              <a:t>. Con riferimento al reato di </a:t>
            </a:r>
            <a:r>
              <a:rPr lang="it-IT" sz="2600" b="1" dirty="0"/>
              <a:t>indebita percezione di erogazioni a danno dello Stato (art. 316-</a:t>
            </a:r>
            <a:r>
              <a:rPr lang="it-IT" sz="2600" b="1" i="1" dirty="0"/>
              <a:t>ter</a:t>
            </a:r>
            <a:r>
              <a:rPr lang="it-IT" sz="2600" b="1" dirty="0"/>
              <a:t> c.p.)</a:t>
            </a:r>
            <a:r>
              <a:rPr lang="it-IT" sz="2600" dirty="0"/>
              <a:t>, invece, è stabilita una pena aggravata nel caso in cui a commetterlo sia un pubblico ufficiale o un incaricato di un pubblico servizio che abusi delle sue qualità o dei suoi poteri: reclusione da uno a quattro anni, in luogo della pena base compresa tra sei mesi e tre anni </a:t>
            </a:r>
            <a:r>
              <a:rPr lang="it-IT" sz="2600" i="1" dirty="0"/>
              <a:t>(art. 1, co. 1, lett. l)</a:t>
            </a:r>
            <a:r>
              <a:rPr lang="it-IT" sz="2600" dirty="0"/>
              <a:t>. Più severa anche la sanzione inflitta a chi commette il delitto di </a:t>
            </a:r>
            <a:r>
              <a:rPr lang="it-IT" sz="2600" b="1" dirty="0"/>
              <a:t>appropriazione indebita (art. 646 c.p.)</a:t>
            </a:r>
            <a:r>
              <a:rPr lang="it-IT" sz="2600" dirty="0"/>
              <a:t>, ora punito con «la reclusione da due a cinque anni e con la multa da euro 1.000 a euro 3.000» (precedentemente: reclusione fino a tre anni e multa fino a 1.032 euro) </a:t>
            </a:r>
            <a:r>
              <a:rPr lang="it-IT" sz="2600" i="1" dirty="0"/>
              <a:t>(art. 1, co. 1, lett. u)</a:t>
            </a:r>
            <a:r>
              <a:rPr lang="it-IT" sz="2600" dirty="0"/>
              <a:t>.</a:t>
            </a:r>
          </a:p>
          <a:p>
            <a:pPr marL="0" indent="0">
              <a:buNone/>
            </a:pPr>
            <a:endParaRPr lang="it-IT" dirty="0"/>
          </a:p>
        </p:txBody>
      </p:sp>
      <p:sp>
        <p:nvSpPr>
          <p:cNvPr id="4" name="Segnaposto piè di pagina 3">
            <a:extLst>
              <a:ext uri="{FF2B5EF4-FFF2-40B4-BE49-F238E27FC236}">
                <a16:creationId xmlns:a16="http://schemas.microsoft.com/office/drawing/2014/main" id="{AC3C4A14-99D8-4C21-AC04-31F0ACD2DA7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7E52DD6-A86F-47AD-ABC0-4737B4CEA0B5}"/>
              </a:ext>
            </a:extLst>
          </p:cNvPr>
          <p:cNvSpPr>
            <a:spLocks noGrp="1"/>
          </p:cNvSpPr>
          <p:nvPr>
            <p:ph type="sldNum" sz="quarter" idx="12"/>
          </p:nvPr>
        </p:nvSpPr>
        <p:spPr/>
        <p:txBody>
          <a:bodyPr/>
          <a:lstStyle/>
          <a:p>
            <a:fld id="{C7748CE5-57C1-43E1-B48D-11B780673BE4}" type="slidenum">
              <a:rPr lang="it-IT" smtClean="0"/>
              <a:pPr/>
              <a:t>43</a:t>
            </a:fld>
            <a:endParaRPr lang="it-IT"/>
          </a:p>
        </p:txBody>
      </p:sp>
    </p:spTree>
    <p:extLst>
      <p:ext uri="{BB962C8B-B14F-4D97-AF65-F5344CB8AC3E}">
        <p14:creationId xmlns:p14="http://schemas.microsoft.com/office/powerpoint/2010/main" val="31862614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398376-5516-4B91-8D9A-70A32BAEEDC6}"/>
              </a:ext>
            </a:extLst>
          </p:cNvPr>
          <p:cNvSpPr>
            <a:spLocks noGrp="1"/>
          </p:cNvSpPr>
          <p:nvPr>
            <p:ph type="title"/>
          </p:nvPr>
        </p:nvSpPr>
        <p:spPr>
          <a:xfrm>
            <a:off x="0" y="116632"/>
            <a:ext cx="9144000" cy="936104"/>
          </a:xfrm>
        </p:spPr>
        <p:txBody>
          <a:bodyPr>
            <a:noAutofit/>
          </a:bodyPr>
          <a:lstStyle/>
          <a:p>
            <a:r>
              <a:rPr lang="it-IT" sz="2800" b="1" dirty="0"/>
              <a:t>Aggravamento ed effettività delle sanzioni accessorie</a:t>
            </a:r>
            <a:endParaRPr lang="it-IT" sz="2800" dirty="0"/>
          </a:p>
        </p:txBody>
      </p:sp>
      <p:sp>
        <p:nvSpPr>
          <p:cNvPr id="3" name="Segnaposto contenuto 2">
            <a:extLst>
              <a:ext uri="{FF2B5EF4-FFF2-40B4-BE49-F238E27FC236}">
                <a16:creationId xmlns:a16="http://schemas.microsoft.com/office/drawing/2014/main" id="{44A3C538-BF67-40B9-9507-14E69C1451B0}"/>
              </a:ext>
            </a:extLst>
          </p:cNvPr>
          <p:cNvSpPr>
            <a:spLocks noGrp="1"/>
          </p:cNvSpPr>
          <p:nvPr>
            <p:ph idx="1"/>
          </p:nvPr>
        </p:nvSpPr>
        <p:spPr>
          <a:xfrm>
            <a:off x="179512" y="1150318"/>
            <a:ext cx="8784976" cy="5707682"/>
          </a:xfrm>
        </p:spPr>
        <p:txBody>
          <a:bodyPr>
            <a:normAutofit fontScale="77500" lnSpcReduction="20000"/>
          </a:bodyPr>
          <a:lstStyle/>
          <a:p>
            <a:pPr marL="514350" indent="-514350">
              <a:buFont typeface="+mj-lt"/>
              <a:buAutoNum type="arabicPeriod"/>
            </a:pPr>
            <a:r>
              <a:rPr lang="it-IT" dirty="0"/>
              <a:t>l’ampliamento dell’ambito applicativo e l’aggravamento delle pene accessorie dell’interdizione dai pubblici uffici e dell’</a:t>
            </a:r>
            <a:r>
              <a:rPr lang="it-IT" b="1" dirty="0"/>
              <a:t>incapacità di contrattare con la pubblica amministrazione</a:t>
            </a:r>
            <a:r>
              <a:rPr lang="it-IT" dirty="0"/>
              <a:t>;</a:t>
            </a:r>
          </a:p>
          <a:p>
            <a:pPr marL="514350" lvl="0" indent="-514350">
              <a:buFont typeface="+mj-lt"/>
              <a:buAutoNum type="arabicPeriod"/>
            </a:pPr>
            <a:r>
              <a:rPr lang="it-IT" dirty="0"/>
              <a:t>la riduzione della possibilità di mitigare la pena accessoria temporanea in rapporto alla durata della pena principale;</a:t>
            </a:r>
          </a:p>
          <a:p>
            <a:pPr marL="514350" lvl="0" indent="-514350">
              <a:buFont typeface="+mj-lt"/>
              <a:buAutoNum type="arabicPeriod"/>
            </a:pPr>
            <a:r>
              <a:rPr lang="it-IT" b="1" dirty="0"/>
              <a:t>l’esclusione di automatismi </a:t>
            </a:r>
            <a:r>
              <a:rPr lang="it-IT" dirty="0"/>
              <a:t>fra sospensione condizionale della pena o applicazione della pena concordata (c.d. “patteggiamento”) ed esenzione dalle </a:t>
            </a:r>
            <a:r>
              <a:rPr lang="it-IT" b="1" dirty="0"/>
              <a:t>pene accessorie </a:t>
            </a:r>
            <a:r>
              <a:rPr lang="it-IT" dirty="0"/>
              <a:t>richiamate al punto 1 </a:t>
            </a:r>
            <a:r>
              <a:rPr lang="it-IT" i="1" dirty="0"/>
              <a:t>(art. 1, co. 1, lett. h)</a:t>
            </a:r>
            <a:r>
              <a:rPr lang="it-IT" dirty="0"/>
              <a:t>, con introduzione della possibilità di applicare la pena accessoria ai soggetti destinatari di una decisione “patteggiata” e ai beneficiari della pena sospesa </a:t>
            </a:r>
            <a:r>
              <a:rPr lang="it-IT" i="1" dirty="0"/>
              <a:t>(art. 1, co. 4, lett. d), e)</a:t>
            </a:r>
            <a:r>
              <a:rPr lang="it-IT" dirty="0"/>
              <a:t>;</a:t>
            </a:r>
          </a:p>
          <a:p>
            <a:pPr marL="514350" lvl="0" indent="-514350">
              <a:buFont typeface="+mj-lt"/>
              <a:buAutoNum type="arabicPeriod"/>
            </a:pPr>
            <a:r>
              <a:rPr lang="it-IT" dirty="0"/>
              <a:t>l’aggravamento delle condizioni necessarie perché abbiano a prodursi gli effetti estintivi della riabilitazione sulle </a:t>
            </a:r>
            <a:r>
              <a:rPr lang="it-IT" b="1" dirty="0"/>
              <a:t>sanzioni accessorie </a:t>
            </a:r>
            <a:r>
              <a:rPr lang="it-IT" dirty="0"/>
              <a:t>dell’interdizione perpetua dai pubblici uffici e del divieto perpetuo di concludere contratti con la pubblica amministrazione </a:t>
            </a:r>
            <a:r>
              <a:rPr lang="it-IT" i="1" dirty="0"/>
              <a:t>(art. 1, co. 1, lett. i)</a:t>
            </a:r>
            <a:r>
              <a:rPr lang="it-IT" dirty="0"/>
              <a:t>;</a:t>
            </a:r>
          </a:p>
          <a:p>
            <a:pPr marL="514350" lvl="0" indent="-514350">
              <a:buFont typeface="+mj-lt"/>
              <a:buAutoNum type="arabicPeriod"/>
            </a:pPr>
            <a:r>
              <a:rPr lang="it-IT" dirty="0"/>
              <a:t>l’inclusione del delitto di peculato (art. 314 c.p.) e di vari delitti relativi ad atti corruttivi (artt. 317, 318, 319, 319-</a:t>
            </a:r>
            <a:r>
              <a:rPr lang="it-IT" i="1" dirty="0"/>
              <a:t>bis</a:t>
            </a:r>
            <a:r>
              <a:rPr lang="it-IT" dirty="0"/>
              <a:t>, 319-</a:t>
            </a:r>
            <a:r>
              <a:rPr lang="it-IT" i="1" dirty="0"/>
              <a:t>ter</a:t>
            </a:r>
            <a:r>
              <a:rPr lang="it-IT" dirty="0"/>
              <a:t>, 319-</a:t>
            </a:r>
            <a:r>
              <a:rPr lang="it-IT" i="1" dirty="0"/>
              <a:t>quater</a:t>
            </a:r>
            <a:r>
              <a:rPr lang="it-IT" dirty="0"/>
              <a:t>, co. 1, 320, 321, 322, 322-</a:t>
            </a:r>
            <a:r>
              <a:rPr lang="it-IT" i="1" dirty="0"/>
              <a:t>bis</a:t>
            </a:r>
            <a:r>
              <a:rPr lang="it-IT" dirty="0"/>
              <a:t> e 346-</a:t>
            </a:r>
            <a:r>
              <a:rPr lang="it-IT" i="1" dirty="0"/>
              <a:t>bis</a:t>
            </a:r>
            <a:r>
              <a:rPr lang="it-IT" dirty="0"/>
              <a:t> c.p.) fra i </a:t>
            </a:r>
            <a:r>
              <a:rPr lang="it-IT" b="1" dirty="0"/>
              <a:t>reati ostativi alla concessione dei benefici </a:t>
            </a:r>
            <a:r>
              <a:rPr lang="it-IT" dirty="0"/>
              <a:t>di cui all’articolo 4-</a:t>
            </a:r>
            <a:r>
              <a:rPr lang="it-IT" i="1" dirty="0"/>
              <a:t>bis</a:t>
            </a:r>
            <a:r>
              <a:rPr lang="it-IT" dirty="0"/>
              <a:t>, comma 1, della legge sull’ordinamento penitenziario (</a:t>
            </a:r>
            <a:r>
              <a:rPr lang="it-IT" b="1" dirty="0">
                <a:hlinkClick r:id="rId2">
                  <a:extLst>
                    <a:ext uri="{A12FA001-AC4F-418D-AE19-62706E023703}">
                      <ahyp:hlinkClr xmlns:ahyp="http://schemas.microsoft.com/office/drawing/2018/hyperlinkcolor" val="tx"/>
                    </a:ext>
                  </a:extLst>
                </a:hlinkClick>
              </a:rPr>
              <a:t>n. 354 del 1975</a:t>
            </a:r>
            <a:r>
              <a:rPr lang="it-IT" dirty="0"/>
              <a:t>) </a:t>
            </a:r>
            <a:r>
              <a:rPr lang="it-IT" i="1" dirty="0"/>
              <a:t>(art. 1, co. 6, lett. b)</a:t>
            </a:r>
            <a:r>
              <a:rPr lang="it-IT" dirty="0"/>
              <a:t>, oltre all’aggravamento delle condizioni necessarie per il prodursi degli effetti estintivi della pena e di ogni altro effetto penale di cui all’articolo 47, comma 12, della legge citata </a:t>
            </a:r>
            <a:r>
              <a:rPr lang="it-IT" i="1" dirty="0"/>
              <a:t>(art. 1, co. 7)</a:t>
            </a:r>
            <a:r>
              <a:rPr lang="it-IT" dirty="0"/>
              <a:t>.</a:t>
            </a:r>
          </a:p>
          <a:p>
            <a:pPr marL="0" indent="0">
              <a:buNone/>
            </a:pPr>
            <a:endParaRPr lang="it-IT" dirty="0"/>
          </a:p>
        </p:txBody>
      </p:sp>
      <p:sp>
        <p:nvSpPr>
          <p:cNvPr id="5" name="Segnaposto numero diapositiva 4">
            <a:extLst>
              <a:ext uri="{FF2B5EF4-FFF2-40B4-BE49-F238E27FC236}">
                <a16:creationId xmlns:a16="http://schemas.microsoft.com/office/drawing/2014/main" id="{BCE609D4-7A7E-4687-9278-50AACFE02101}"/>
              </a:ext>
            </a:extLst>
          </p:cNvPr>
          <p:cNvSpPr>
            <a:spLocks noGrp="1"/>
          </p:cNvSpPr>
          <p:nvPr>
            <p:ph type="sldNum" sz="quarter" idx="12"/>
          </p:nvPr>
        </p:nvSpPr>
        <p:spPr/>
        <p:txBody>
          <a:bodyPr/>
          <a:lstStyle/>
          <a:p>
            <a:fld id="{C7748CE5-57C1-43E1-B48D-11B780673BE4}" type="slidenum">
              <a:rPr lang="it-IT" smtClean="0"/>
              <a:pPr/>
              <a:t>44</a:t>
            </a:fld>
            <a:endParaRPr lang="it-IT"/>
          </a:p>
        </p:txBody>
      </p:sp>
    </p:spTree>
    <p:extLst>
      <p:ext uri="{BB962C8B-B14F-4D97-AF65-F5344CB8AC3E}">
        <p14:creationId xmlns:p14="http://schemas.microsoft.com/office/powerpoint/2010/main" val="42622140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7B9A1D-0AB3-45BB-9BF3-727C55C88CF6}"/>
              </a:ext>
            </a:extLst>
          </p:cNvPr>
          <p:cNvSpPr>
            <a:spLocks noGrp="1"/>
          </p:cNvSpPr>
          <p:nvPr>
            <p:ph type="title"/>
          </p:nvPr>
        </p:nvSpPr>
        <p:spPr/>
        <p:txBody>
          <a:bodyPr/>
          <a:lstStyle/>
          <a:p>
            <a:pPr algn="ctr"/>
            <a:r>
              <a:rPr lang="it-IT" dirty="0"/>
              <a:t>Ulteriori novità</a:t>
            </a:r>
          </a:p>
        </p:txBody>
      </p:sp>
      <p:sp>
        <p:nvSpPr>
          <p:cNvPr id="3" name="Segnaposto contenuto 2">
            <a:extLst>
              <a:ext uri="{FF2B5EF4-FFF2-40B4-BE49-F238E27FC236}">
                <a16:creationId xmlns:a16="http://schemas.microsoft.com/office/drawing/2014/main" id="{0714EFBA-D717-4FDD-AC57-5EBF0DD31FB4}"/>
              </a:ext>
            </a:extLst>
          </p:cNvPr>
          <p:cNvSpPr>
            <a:spLocks noGrp="1"/>
          </p:cNvSpPr>
          <p:nvPr>
            <p:ph idx="1"/>
          </p:nvPr>
        </p:nvSpPr>
        <p:spPr>
          <a:xfrm>
            <a:off x="-37070" y="1308486"/>
            <a:ext cx="9036496" cy="5648905"/>
          </a:xfrm>
        </p:spPr>
        <p:txBody>
          <a:bodyPr>
            <a:normAutofit fontScale="32500" lnSpcReduction="20000"/>
          </a:bodyPr>
          <a:lstStyle/>
          <a:p>
            <a:r>
              <a:rPr lang="it-IT" sz="3400" b="1" dirty="0"/>
              <a:t>Causa speciale di non punibilità.</a:t>
            </a:r>
            <a:r>
              <a:rPr lang="it-IT" sz="3400" dirty="0"/>
              <a:t> È inserito nel codice penale l’</a:t>
            </a:r>
            <a:r>
              <a:rPr lang="it-IT" sz="3400" b="1" dirty="0"/>
              <a:t>art. 323-</a:t>
            </a:r>
            <a:r>
              <a:rPr lang="it-IT" sz="3400" b="1" i="1" dirty="0"/>
              <a:t>ter</a:t>
            </a:r>
            <a:r>
              <a:rPr lang="it-IT" sz="3400" dirty="0"/>
              <a:t>, con il quale si introduce una clausola di non punibilità nel caso di volontaria, tempestiva e </a:t>
            </a:r>
            <a:r>
              <a:rPr lang="it-IT" sz="3400" b="1" dirty="0"/>
              <a:t>fattiva collaborazione </a:t>
            </a:r>
            <a:r>
              <a:rPr lang="it-IT" sz="3400" dirty="0"/>
              <a:t>per i reati previsti dagli articoli 318, 319, 319-</a:t>
            </a:r>
            <a:r>
              <a:rPr lang="it-IT" sz="3400" i="1" dirty="0"/>
              <a:t>ter</a:t>
            </a:r>
            <a:r>
              <a:rPr lang="it-IT" sz="3400" dirty="0"/>
              <a:t>, 319-</a:t>
            </a:r>
            <a:r>
              <a:rPr lang="it-IT" sz="3400" i="1" dirty="0"/>
              <a:t>quater</a:t>
            </a:r>
            <a:r>
              <a:rPr lang="it-IT" sz="3400" dirty="0"/>
              <a:t>, 320, 321, 322-</a:t>
            </a:r>
            <a:r>
              <a:rPr lang="it-IT" sz="3400" i="1" dirty="0"/>
              <a:t>bis</a:t>
            </a:r>
            <a:r>
              <a:rPr lang="it-IT" sz="3400" dirty="0"/>
              <a:t> (limitatamente ai delitti di corruzione e di induzione indebita), 353, 353-</a:t>
            </a:r>
            <a:r>
              <a:rPr lang="it-IT" sz="3400" i="1" dirty="0"/>
              <a:t>bis</a:t>
            </a:r>
            <a:r>
              <a:rPr lang="it-IT" sz="3400" dirty="0"/>
              <a:t>, 354 del codice penale. All’autore del reato è richiesto di attivarsi «prima di avere notizia che nei suoi confronti sono svolte indagini in relazione a tali fatti, e comunque, </a:t>
            </a:r>
            <a:r>
              <a:rPr lang="it-IT" sz="3400" b="1" dirty="0"/>
              <a:t>entro quattro mesi dalla commissione del fatto</a:t>
            </a:r>
            <a:r>
              <a:rPr lang="it-IT" sz="3400" dirty="0"/>
              <a:t>». </a:t>
            </a:r>
          </a:p>
          <a:p>
            <a:pPr marL="0" indent="0">
              <a:buNone/>
            </a:pPr>
            <a:endParaRPr lang="it-IT" sz="3400" dirty="0"/>
          </a:p>
          <a:p>
            <a:r>
              <a:rPr lang="it-IT" sz="3400" b="1" dirty="0"/>
              <a:t>Custodia giudiziale dei beni sequestrati.</a:t>
            </a:r>
            <a:r>
              <a:rPr lang="it-IT" sz="3400" dirty="0"/>
              <a:t> L’introduzione nel codice penale dell’</a:t>
            </a:r>
            <a:r>
              <a:rPr lang="it-IT" sz="3400" b="1" dirty="0"/>
              <a:t>art. 322-</a:t>
            </a:r>
            <a:r>
              <a:rPr lang="it-IT" sz="3400" b="1" i="1" dirty="0"/>
              <a:t>ter</a:t>
            </a:r>
            <a:r>
              <a:rPr lang="it-IT" sz="3400" b="1" dirty="0"/>
              <a:t>.1</a:t>
            </a:r>
            <a:r>
              <a:rPr lang="it-IT" sz="3400" dirty="0"/>
              <a:t> consente all’autorità giudiziaria di affidare in custodia agli organi della polizia giudiziaria i beni sottoposti a sequestro nell’ambito dei procedimenti penali di cui agli articoli da 314 a 321 del codice penale </a:t>
            </a:r>
            <a:r>
              <a:rPr lang="it-IT" sz="3400" i="1" dirty="0"/>
              <a:t>(art. 1, co. 1, lett. p)</a:t>
            </a:r>
            <a:r>
              <a:rPr lang="it-IT" sz="3400" dirty="0"/>
              <a:t>.</a:t>
            </a:r>
          </a:p>
          <a:p>
            <a:endParaRPr lang="it-IT" sz="3400" b="1" dirty="0"/>
          </a:p>
          <a:p>
            <a:r>
              <a:rPr lang="it-IT" sz="3400" b="1" dirty="0"/>
              <a:t>Confisca in caso di estinzione del reato per amnistia o per prescrizione.</a:t>
            </a:r>
            <a:r>
              <a:rPr lang="it-IT" sz="3400" dirty="0"/>
              <a:t> Con la modifica dell’art. 578-</a:t>
            </a:r>
            <a:r>
              <a:rPr lang="it-IT" sz="3400" i="1" dirty="0"/>
              <a:t>bis</a:t>
            </a:r>
            <a:r>
              <a:rPr lang="it-IT" sz="3400" dirty="0"/>
              <a:t> c.p.p., si consente di mantenere l’efficacia della confisca disposta con la sentenza di condanna dai giudici di primo grado (per uno dei delitti previsti dagli artt. da 314 a 321 c.p.) nei casi in cui il successivo grado di giudizio si chiuda con una sentenza di non doversi procedere per estinzione del reato per prescrizione o per amnistia </a:t>
            </a:r>
            <a:r>
              <a:rPr lang="it-IT" sz="3400" i="1" dirty="0"/>
              <a:t>(art. 1, co. 4, lett. f)</a:t>
            </a:r>
            <a:r>
              <a:rPr lang="it-IT" sz="3400" dirty="0"/>
              <a:t>.</a:t>
            </a:r>
          </a:p>
          <a:p>
            <a:endParaRPr lang="it-IT" sz="3400" b="1" dirty="0"/>
          </a:p>
          <a:p>
            <a:r>
              <a:rPr lang="it-IT" sz="3400" b="1" dirty="0"/>
              <a:t>Corruzione tra privati e istigazione alla corruzione tra privati (</a:t>
            </a:r>
            <a:r>
              <a:rPr lang="it-IT" sz="3400" b="1" dirty="0" err="1"/>
              <a:t>artt</a:t>
            </a:r>
            <a:r>
              <a:rPr lang="it-IT" sz="3400" b="1" dirty="0"/>
              <a:t> 2635 e 2635-</a:t>
            </a:r>
            <a:r>
              <a:rPr lang="it-IT" sz="3400" b="1" i="1" dirty="0"/>
              <a:t>bis</a:t>
            </a:r>
            <a:r>
              <a:rPr lang="it-IT" sz="3400" b="1" dirty="0"/>
              <a:t> c.c.).</a:t>
            </a:r>
            <a:r>
              <a:rPr lang="it-IT" sz="3400" dirty="0"/>
              <a:t> Per tali delitti è stabilita la procedibilità d’ufficio </a:t>
            </a:r>
            <a:r>
              <a:rPr lang="it-IT" sz="3400" i="1" dirty="0"/>
              <a:t>(art. 1, co. 5)</a:t>
            </a:r>
            <a:r>
              <a:rPr lang="it-IT" sz="3400" dirty="0"/>
              <a:t>.</a:t>
            </a:r>
          </a:p>
          <a:p>
            <a:pPr marL="0" indent="0">
              <a:buNone/>
            </a:pPr>
            <a:endParaRPr lang="it-IT" sz="3400" dirty="0"/>
          </a:p>
          <a:p>
            <a:r>
              <a:rPr lang="it-IT" sz="3400" b="1" dirty="0"/>
              <a:t>Prescrizione dei reati.</a:t>
            </a:r>
            <a:r>
              <a:rPr lang="it-IT" sz="3400" dirty="0"/>
              <a:t> Con la novella dell’articolo 158, primo comma, del codice penale, il termine di decorrenza della prescrizione in caso di reato continuato è individuato nel </a:t>
            </a:r>
            <a:r>
              <a:rPr lang="it-IT" sz="3400" b="1" dirty="0"/>
              <a:t>giorno in cui cessa la continuazione. </a:t>
            </a:r>
            <a:r>
              <a:rPr lang="it-IT" sz="3400" dirty="0"/>
              <a:t>Mentre la riforma dell’articolo 159, secondo comma, sospende il corso della prescrizione «dalla pronunzia della sentenza di primo grado o del decreto di condanna fino alla data di esecutività della sentenza che definisce il giudizio o dell’irrevocabilità del decreto di condanna» </a:t>
            </a:r>
            <a:r>
              <a:rPr lang="it-IT" sz="3400" i="1" dirty="0"/>
              <a:t>(art. 1, co. 1, lett. e)</a:t>
            </a:r>
            <a:r>
              <a:rPr lang="it-IT" sz="3400" dirty="0"/>
              <a:t>. Entrambe le disposizioni entrano in vigore il 1° gennaio 2020 </a:t>
            </a:r>
            <a:r>
              <a:rPr lang="it-IT" sz="3400" i="1" dirty="0"/>
              <a:t>(art. 1, co. 2)</a:t>
            </a:r>
            <a:r>
              <a:rPr lang="it-IT" sz="3400" dirty="0"/>
              <a:t>.</a:t>
            </a:r>
          </a:p>
          <a:p>
            <a:pPr marL="0" indent="0">
              <a:buNone/>
            </a:pPr>
            <a:endParaRPr lang="it-IT" sz="3400" dirty="0"/>
          </a:p>
          <a:p>
            <a:r>
              <a:rPr lang="it-IT" sz="3400" b="1" dirty="0"/>
              <a:t>Utilizzo delle intercettazioni.</a:t>
            </a:r>
            <a:r>
              <a:rPr lang="it-IT" sz="3400" dirty="0"/>
              <a:t> Aumentano le possibilità per gli organi inquirenti di avvalersi di questo strumento di repressione dei crimini: ne è ora sempre permesso l’utilizzo nei procedimenti per reati contro la P.A. puniti con la pena della reclusione non inferiore nel massimo a cinque anni, anche nella forma di captatori informatici su dispositivi elettronici portatili (c.d. “trojan”) </a:t>
            </a:r>
            <a:r>
              <a:rPr lang="it-IT" sz="3400" i="1" dirty="0"/>
              <a:t>(art. 1, co.3, co. 4, lett. a), b)</a:t>
            </a:r>
            <a:r>
              <a:rPr lang="it-IT" sz="3400" dirty="0"/>
              <a:t>.</a:t>
            </a:r>
          </a:p>
          <a:p>
            <a:endParaRPr lang="it-IT" sz="3400" b="1" dirty="0"/>
          </a:p>
          <a:p>
            <a:r>
              <a:rPr lang="it-IT" sz="3400" b="1" dirty="0"/>
              <a:t>Operazioni sotto copertura.</a:t>
            </a:r>
            <a:r>
              <a:rPr lang="it-IT" sz="3400" dirty="0"/>
              <a:t> Si estende la possibilità di effettuare operazioni di polizia sotto copertura al contrasto di alcuni reati contro la pubblica amministrazione – sul modello delle regole in materia di contrasto alla mafia, al traffico di stupefacenti e ad una serie di altri delitti – integrando l’elenco di cui all’articolo 9 della legge n. 146 /2006 con i reati previsti dagli articoli 317, 318, 319, 319-</a:t>
            </a:r>
            <a:r>
              <a:rPr lang="it-IT" sz="3400" i="1" dirty="0"/>
              <a:t>bis</a:t>
            </a:r>
            <a:r>
              <a:rPr lang="it-IT" sz="3400" dirty="0"/>
              <a:t>, 319-</a:t>
            </a:r>
            <a:r>
              <a:rPr lang="it-IT" sz="3400" i="1" dirty="0"/>
              <a:t>ter</a:t>
            </a:r>
            <a:r>
              <a:rPr lang="it-IT" sz="3400" dirty="0"/>
              <a:t>, 319-</a:t>
            </a:r>
            <a:r>
              <a:rPr lang="it-IT" sz="3400" i="1" dirty="0"/>
              <a:t>quater</a:t>
            </a:r>
            <a:r>
              <a:rPr lang="it-IT" sz="3400" dirty="0"/>
              <a:t>, primo comma, 320, 321, 322, 322-</a:t>
            </a:r>
            <a:r>
              <a:rPr lang="it-IT" sz="3400" i="1" dirty="0"/>
              <a:t>bis</a:t>
            </a:r>
            <a:r>
              <a:rPr lang="it-IT" sz="3400" dirty="0"/>
              <a:t>, 346-bis, 353, 353-</a:t>
            </a:r>
            <a:r>
              <a:rPr lang="it-IT" sz="3400" i="1" dirty="0"/>
              <a:t>bis</a:t>
            </a:r>
            <a:r>
              <a:rPr lang="it-IT" sz="3400" dirty="0"/>
              <a:t> e 452-</a:t>
            </a:r>
            <a:r>
              <a:rPr lang="it-IT" sz="3400" i="1" dirty="0"/>
              <a:t>quaterdecies</a:t>
            </a:r>
            <a:r>
              <a:rPr lang="it-IT" sz="3400" dirty="0"/>
              <a:t> del codice penale </a:t>
            </a:r>
            <a:r>
              <a:rPr lang="it-IT" sz="3400" i="1" dirty="0"/>
              <a:t>(art. 1, co. 8)</a:t>
            </a:r>
            <a:r>
              <a:rPr lang="it-IT" sz="3400" dirty="0"/>
              <a:t>.</a:t>
            </a:r>
          </a:p>
          <a:p>
            <a:pPr marL="0" indent="0">
              <a:buNone/>
            </a:pPr>
            <a:endParaRPr lang="it-IT" dirty="0"/>
          </a:p>
        </p:txBody>
      </p:sp>
      <p:sp>
        <p:nvSpPr>
          <p:cNvPr id="4" name="Segnaposto piè di pagina 3">
            <a:extLst>
              <a:ext uri="{FF2B5EF4-FFF2-40B4-BE49-F238E27FC236}">
                <a16:creationId xmlns:a16="http://schemas.microsoft.com/office/drawing/2014/main" id="{F1BE733F-599E-4E04-8E74-91B2690621C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DE46F47-524D-4F06-898E-1F6651E0320C}"/>
              </a:ext>
            </a:extLst>
          </p:cNvPr>
          <p:cNvSpPr>
            <a:spLocks noGrp="1"/>
          </p:cNvSpPr>
          <p:nvPr>
            <p:ph type="sldNum" sz="quarter" idx="12"/>
          </p:nvPr>
        </p:nvSpPr>
        <p:spPr/>
        <p:txBody>
          <a:bodyPr/>
          <a:lstStyle/>
          <a:p>
            <a:fld id="{C7748CE5-57C1-43E1-B48D-11B780673BE4}" type="slidenum">
              <a:rPr lang="it-IT" smtClean="0"/>
              <a:pPr/>
              <a:t>45</a:t>
            </a:fld>
            <a:endParaRPr lang="it-IT"/>
          </a:p>
        </p:txBody>
      </p:sp>
    </p:spTree>
    <p:extLst>
      <p:ext uri="{BB962C8B-B14F-4D97-AF65-F5344CB8AC3E}">
        <p14:creationId xmlns:p14="http://schemas.microsoft.com/office/powerpoint/2010/main" val="29311519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920EE9-7A29-46EB-AC95-3E5745289BE0}"/>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E79887A9-F5EF-4BA5-9040-0A776C20608A}"/>
              </a:ext>
            </a:extLst>
          </p:cNvPr>
          <p:cNvSpPr>
            <a:spLocks noGrp="1"/>
          </p:cNvSpPr>
          <p:nvPr>
            <p:ph idx="1"/>
          </p:nvPr>
        </p:nvSpPr>
        <p:spPr>
          <a:xfrm>
            <a:off x="0" y="1600200"/>
            <a:ext cx="9144000" cy="5357192"/>
          </a:xfrm>
        </p:spPr>
        <p:txBody>
          <a:bodyPr>
            <a:normAutofit fontScale="32500" lnSpcReduction="20000"/>
          </a:bodyPr>
          <a:lstStyle/>
          <a:p>
            <a:r>
              <a:rPr lang="it-IT" sz="3700" b="1" dirty="0"/>
              <a:t>Sanzioni interdittive per le persone giuridiche.</a:t>
            </a:r>
            <a:r>
              <a:rPr lang="it-IT" sz="3700" dirty="0"/>
              <a:t> Sulla falsariga dell’intervento effettuato nei confronti delle persone fisiche, si inaspriscono le sanzioni interdittive nel caso di responsabilità amministrativa delle persone giuridiche, delle società e delle associazioni anche prive di personalità giuridica, in relazione alla commissione dei delitti di concussione, induzione indebita a dare o promettere utilità e corruzione: da un minimo di quattro anni ad un massimo di sette, se il reato è stato commesso da persone che rivestono funzioni di rappresentanza, amministrazione o direzione dell’ente; da un minimo di due anni ad un massimo di quattro, se il reato è stato invece commesso da persone gerarchicamente sottoposte alle prime </a:t>
            </a:r>
            <a:r>
              <a:rPr lang="it-IT" sz="3700" i="1" dirty="0"/>
              <a:t>(art. 1, co. 9, lett. b), n. 2)</a:t>
            </a:r>
            <a:r>
              <a:rPr lang="it-IT" sz="3700" dirty="0"/>
              <a:t>. </a:t>
            </a:r>
          </a:p>
          <a:p>
            <a:pPr marL="0" indent="0">
              <a:buNone/>
            </a:pPr>
            <a:endParaRPr lang="it-IT" sz="3700" dirty="0"/>
          </a:p>
          <a:p>
            <a:r>
              <a:rPr lang="it-IT" sz="3700" b="1" dirty="0"/>
              <a:t>Trasparenza e controllo dei partiti e movimenti politici.</a:t>
            </a:r>
            <a:r>
              <a:rPr lang="it-IT" sz="3700" dirty="0"/>
              <a:t> I contributi in denaro complessivamente superiori nel corso dell’anno a 500 euro per soggetto erogatore, o altre forme di sostegno dal valore equivalente, elargiti a partiti e movimenti politici sono sottoposti ad un particolare regime di pubblicità, quanto all’identità dell’erogante, all’entità del contributo o al valore della prestazione o di altra forma di sostegno, nonché alla data dell’erogazione, attraverso l’annotazione in un apposito registro custodito presso la sede legale del partito o movimento politico, con l’inserimento nel rendiconto di esercizio e mediante pubblicazione sul sito istituzionale del partito o movimento politico </a:t>
            </a:r>
            <a:r>
              <a:rPr lang="it-IT" sz="3700" i="1" dirty="0"/>
              <a:t>(art. 1, co. 11)</a:t>
            </a:r>
            <a:r>
              <a:rPr lang="it-IT" sz="3700" dirty="0"/>
              <a:t>. Inoltre, in occasione di competizioni elettorali di qualunque genere («escluse quelle relative a comuni con meno di 15.000 abitanti»), i partiti e i movimenti politici hanno l’obbligo di pubblicare sul proprio sito istituzionale il </a:t>
            </a:r>
            <a:r>
              <a:rPr lang="it-IT" sz="3700" i="1" dirty="0"/>
              <a:t>curriculum vitae</a:t>
            </a:r>
            <a:r>
              <a:rPr lang="it-IT" sz="3700" dirty="0"/>
              <a:t> dei propri candidati e il relativo certificato penale rilasciato dal casellario giudiziale, anche senza il consenso espresso degli interessati </a:t>
            </a:r>
            <a:r>
              <a:rPr lang="it-IT" sz="3700" i="1" dirty="0"/>
              <a:t>(art. 1, co. 14)</a:t>
            </a:r>
            <a:r>
              <a:rPr lang="it-IT" sz="3700" dirty="0"/>
              <a:t>. Tali documenti sono quindi pubblicati sul sito del Ministero dell’Interno, ovvero dell’ente cui si riferisce la consultazione elettorale </a:t>
            </a:r>
            <a:r>
              <a:rPr lang="it-IT" sz="3700" i="1" dirty="0"/>
              <a:t>(art. 1, co. 15)</a:t>
            </a:r>
            <a:r>
              <a:rPr lang="it-IT" sz="3700" dirty="0"/>
              <a:t>. Partiti e movimenti politici, infine, debbono trasmettere annualmente i rendiconti di esercizio alla Commissione per la trasparenza e il controllo dei rendiconti dei partiti e dei movimenti politici di cui all’articolo 9, comma 3, della legge </a:t>
            </a:r>
            <a:r>
              <a:rPr lang="it-IT" sz="3700" b="1" dirty="0">
                <a:hlinkClick r:id="rId2"/>
              </a:rPr>
              <a:t>n. 96 del 2012</a:t>
            </a:r>
            <a:r>
              <a:rPr lang="it-IT" sz="3700" dirty="0"/>
              <a:t> </a:t>
            </a:r>
            <a:r>
              <a:rPr lang="it-IT" sz="3700" i="1" dirty="0"/>
              <a:t>(art. 1, co. 16)</a:t>
            </a:r>
            <a:r>
              <a:rPr lang="it-IT" sz="3700" dirty="0"/>
              <a:t>.</a:t>
            </a:r>
          </a:p>
          <a:p>
            <a:pPr marL="0" indent="0">
              <a:buNone/>
            </a:pPr>
            <a:endParaRPr lang="it-IT" sz="3700" dirty="0"/>
          </a:p>
          <a:p>
            <a:r>
              <a:rPr lang="it-IT" sz="3700" dirty="0"/>
              <a:t>Per i partiti e i movimenti politici, nonché per le liste che partecipano alle elezioni nei comuni con più di 15.000 abitanti, è introdotto il divieto di ricevere contributi, prestazioni o altre forme di sostegno provenienti da </a:t>
            </a:r>
            <a:r>
              <a:rPr lang="it-IT" sz="3700" b="1" dirty="0"/>
              <a:t>Governi o enti pubblici di Stati esteri </a:t>
            </a:r>
            <a:r>
              <a:rPr lang="it-IT" sz="3700" dirty="0"/>
              <a:t>e da persone giuridiche aventi sede in uno Stato estero non assoggettate ad obblighi fiscali in Italia. È oltre a ciò introdotto il divieto – per le persone fisiche maggiorenni non iscritte nelle liste elettorali – di elargire contributi ai partiti o movimenti politici ovvero alle liste che partecipano alle elezioni nei comuni con più di 15.000 abitanti </a:t>
            </a:r>
            <a:r>
              <a:rPr lang="it-IT" sz="3700" i="1" dirty="0"/>
              <a:t>(art. 1, co. 12)</a:t>
            </a:r>
            <a:r>
              <a:rPr lang="it-IT" sz="3700" dirty="0"/>
              <a:t>.</a:t>
            </a:r>
          </a:p>
          <a:p>
            <a:endParaRPr lang="it-IT" sz="3700" dirty="0"/>
          </a:p>
          <a:p>
            <a:r>
              <a:rPr lang="it-IT" sz="3700" dirty="0"/>
              <a:t>Vengono poi apportate modifiche in materia di tracciabilità dei contributi ai partiti politici. </a:t>
            </a:r>
          </a:p>
          <a:p>
            <a:pPr marL="0" indent="0">
              <a:buNone/>
            </a:pPr>
            <a:endParaRPr lang="it-IT" sz="3700" dirty="0"/>
          </a:p>
          <a:p>
            <a:r>
              <a:rPr lang="it-IT" sz="3700" dirty="0"/>
              <a:t>Sempre in tema di trasparenza nei rapporti tra partiti o movimenti politici e fondazioni, sono puntualmente definiti gli enti che, in ragione della caratteristica composizione dei propri organi e del tipo di liberalità elargite a tali organizzazioni, si ritengono equiparati a partiti e movimenti politici ai fini dell’adempimento degli obblighi in materia di trasparenza e semplificazione </a:t>
            </a:r>
            <a:r>
              <a:rPr lang="it-IT" sz="3700" i="1" dirty="0"/>
              <a:t>(art. 1, co. 20)</a:t>
            </a:r>
            <a:r>
              <a:rPr lang="it-IT" sz="3700" dirty="0"/>
              <a:t>.</a:t>
            </a:r>
          </a:p>
          <a:p>
            <a:endParaRPr lang="it-IT" sz="3400" dirty="0"/>
          </a:p>
          <a:p>
            <a:pPr marL="0" indent="0">
              <a:buNone/>
            </a:pPr>
            <a:endParaRPr lang="it-IT" dirty="0"/>
          </a:p>
        </p:txBody>
      </p:sp>
      <p:sp>
        <p:nvSpPr>
          <p:cNvPr id="4" name="Segnaposto piè di pagina 3">
            <a:extLst>
              <a:ext uri="{FF2B5EF4-FFF2-40B4-BE49-F238E27FC236}">
                <a16:creationId xmlns:a16="http://schemas.microsoft.com/office/drawing/2014/main" id="{0EE92BCB-597C-4CD8-86C9-F0D4971BD08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7BD864F-9BD8-44C7-8D1D-90CD2D63851E}"/>
              </a:ext>
            </a:extLst>
          </p:cNvPr>
          <p:cNvSpPr>
            <a:spLocks noGrp="1"/>
          </p:cNvSpPr>
          <p:nvPr>
            <p:ph type="sldNum" sz="quarter" idx="12"/>
          </p:nvPr>
        </p:nvSpPr>
        <p:spPr/>
        <p:txBody>
          <a:bodyPr/>
          <a:lstStyle/>
          <a:p>
            <a:fld id="{C7748CE5-57C1-43E1-B48D-11B780673BE4}" type="slidenum">
              <a:rPr lang="it-IT" smtClean="0"/>
              <a:pPr/>
              <a:t>46</a:t>
            </a:fld>
            <a:endParaRPr lang="it-IT"/>
          </a:p>
        </p:txBody>
      </p:sp>
    </p:spTree>
    <p:extLst>
      <p:ext uri="{BB962C8B-B14F-4D97-AF65-F5344CB8AC3E}">
        <p14:creationId xmlns:p14="http://schemas.microsoft.com/office/powerpoint/2010/main" val="22202399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D7EBC-6681-4363-A5A1-4426C22D7886}"/>
              </a:ext>
            </a:extLst>
          </p:cNvPr>
          <p:cNvSpPr>
            <a:spLocks noGrp="1"/>
          </p:cNvSpPr>
          <p:nvPr>
            <p:ph type="title"/>
          </p:nvPr>
        </p:nvSpPr>
        <p:spPr/>
        <p:txBody>
          <a:bodyPr/>
          <a:lstStyle/>
          <a:p>
            <a:pPr algn="ctr"/>
            <a:r>
              <a:rPr lang="it-IT" dirty="0"/>
              <a:t>	Segnali contraddittori</a:t>
            </a:r>
          </a:p>
        </p:txBody>
      </p:sp>
      <p:sp>
        <p:nvSpPr>
          <p:cNvPr id="3" name="Segnaposto contenuto 2">
            <a:extLst>
              <a:ext uri="{FF2B5EF4-FFF2-40B4-BE49-F238E27FC236}">
                <a16:creationId xmlns:a16="http://schemas.microsoft.com/office/drawing/2014/main" id="{C012E520-51D0-4BD0-9847-B979EB1E2BD4}"/>
              </a:ext>
            </a:extLst>
          </p:cNvPr>
          <p:cNvSpPr>
            <a:spLocks noGrp="1"/>
          </p:cNvSpPr>
          <p:nvPr>
            <p:ph idx="1"/>
          </p:nvPr>
        </p:nvSpPr>
        <p:spPr>
          <a:xfrm>
            <a:off x="-10247" y="1600200"/>
            <a:ext cx="9154247" cy="5257800"/>
          </a:xfrm>
        </p:spPr>
        <p:txBody>
          <a:bodyPr>
            <a:normAutofit fontScale="77500" lnSpcReduction="20000"/>
          </a:bodyPr>
          <a:lstStyle/>
          <a:p>
            <a:pPr marL="0" indent="0" algn="ctr">
              <a:buNone/>
            </a:pPr>
            <a:r>
              <a:rPr lang="it-IT" sz="42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Appalti pubblici </a:t>
            </a:r>
            <a:r>
              <a:rPr lang="it-IT" sz="4200" b="1" dirty="0">
                <a:solidFill>
                  <a:srgbClr val="222222"/>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it-IT" sz="42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esigenza acceleratoria – Pandemia - recovery fund </a:t>
            </a:r>
            <a:endParaRPr lang="it-IT" sz="4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4400" dirty="0"/>
          </a:p>
          <a:p>
            <a:pPr marL="0" indent="0">
              <a:buNone/>
            </a:pPr>
            <a:r>
              <a:rPr lang="it-IT" sz="2100" b="1" dirty="0"/>
              <a:t>Temporanea riduzione della responsabilità erariale</a:t>
            </a:r>
          </a:p>
          <a:p>
            <a:pPr marL="0" indent="0">
              <a:buNone/>
            </a:pPr>
            <a:endParaRPr lang="it-IT" sz="2100" dirty="0"/>
          </a:p>
          <a:p>
            <a:pPr marL="0" indent="0">
              <a:buNone/>
            </a:pPr>
            <a:r>
              <a:rPr lang="it-IT" sz="2100" b="1" dirty="0"/>
              <a:t>Revisione abuso d’ufficio</a:t>
            </a:r>
            <a:r>
              <a:rPr lang="it-IT" sz="2100" dirty="0">
                <a:sym typeface="Wingdings" panose="05000000000000000000" pitchFamily="2" charset="2"/>
              </a:rPr>
              <a:t> </a:t>
            </a:r>
            <a:r>
              <a:rPr lang="it-IT" sz="2100" dirty="0"/>
              <a:t>art. 23 comma 1 del </a:t>
            </a:r>
            <a:r>
              <a:rPr lang="it-IT" sz="2100" b="1" dirty="0"/>
              <a:t>D.L. 16 luglio 2020, n. 76.</a:t>
            </a:r>
          </a:p>
          <a:p>
            <a:pPr marL="0" indent="0">
              <a:buNone/>
            </a:pPr>
            <a:endParaRPr lang="it-IT" sz="2100" dirty="0"/>
          </a:p>
          <a:p>
            <a:pPr marL="0" indent="0" algn="just">
              <a:buNone/>
            </a:pPr>
            <a:r>
              <a:rPr lang="it-IT" sz="2100" dirty="0"/>
              <a:t>Salvo che il fatto non costituisca un più grave </a:t>
            </a:r>
            <a:r>
              <a:rPr lang="it-IT" sz="2100" dirty="0">
                <a:hlinkClick r:id="rId2" tooltip="Dizionario Giuridico: Reato">
                  <a:extLst>
                    <a:ext uri="{A12FA001-AC4F-418D-AE19-62706E023703}">
                      <ahyp:hlinkClr xmlns:ahyp="http://schemas.microsoft.com/office/drawing/2018/hyperlinkcolor" val="tx"/>
                    </a:ext>
                  </a:extLst>
                </a:hlinkClick>
              </a:rPr>
              <a:t>reato</a:t>
            </a:r>
            <a:r>
              <a:rPr lang="it-IT" sz="2100" dirty="0"/>
              <a:t>, il </a:t>
            </a:r>
            <a:r>
              <a:rPr lang="it-IT" sz="2100" dirty="0">
                <a:hlinkClick r:id="rId3" tooltip="Dizionario Giuridico: Pubblico ufficiale">
                  <a:extLst>
                    <a:ext uri="{A12FA001-AC4F-418D-AE19-62706E023703}">
                      <ahyp:hlinkClr xmlns:ahyp="http://schemas.microsoft.com/office/drawing/2018/hyperlinkcolor" val="tx"/>
                    </a:ext>
                  </a:extLst>
                </a:hlinkClick>
              </a:rPr>
              <a:t>pubblico ufficiale</a:t>
            </a:r>
            <a:r>
              <a:rPr lang="it-IT" sz="2100" dirty="0"/>
              <a:t> o l'</a:t>
            </a:r>
            <a:r>
              <a:rPr lang="it-IT" sz="2100" dirty="0">
                <a:hlinkClick r:id="rId4" tooltip="Dizionario Giuridico: Persona incaricata di un pubblico servizio">
                  <a:extLst>
                    <a:ext uri="{A12FA001-AC4F-418D-AE19-62706E023703}">
                      <ahyp:hlinkClr xmlns:ahyp="http://schemas.microsoft.com/office/drawing/2018/hyperlinkcolor" val="tx"/>
                    </a:ext>
                  </a:extLst>
                </a:hlinkClick>
              </a:rPr>
              <a:t>incaricato di pubblico servizio</a:t>
            </a:r>
            <a:r>
              <a:rPr lang="it-IT" sz="2100" dirty="0"/>
              <a:t> che, nello svolgimento delle funzioni o del </a:t>
            </a:r>
            <a:r>
              <a:rPr lang="it-IT" sz="2100" dirty="0">
                <a:hlinkClick r:id="rId5" tooltip="Dizionario Giuridico: Pubblico servizio">
                  <a:extLst>
                    <a:ext uri="{A12FA001-AC4F-418D-AE19-62706E023703}">
                      <ahyp:hlinkClr xmlns:ahyp="http://schemas.microsoft.com/office/drawing/2018/hyperlinkcolor" val="tx"/>
                    </a:ext>
                  </a:extLst>
                </a:hlinkClick>
              </a:rPr>
              <a:t>servizio</a:t>
            </a:r>
            <a:r>
              <a:rPr lang="it-IT" sz="2100" dirty="0"/>
              <a:t>, in violazione di specifiche regole di condotta espressamente previste dalla legge o da atti aventi forza di legge e dalle quali non residuino margini di discrezionalità, ovvero omettendo di astenersi in presenza di un interesse proprio o di un prossimo congiunto o negli altri casi prescritti, intenzionalmente procura a sé o ad altri un ingiusto </a:t>
            </a:r>
            <a:r>
              <a:rPr lang="it-IT" sz="2100" dirty="0">
                <a:hlinkClick r:id="rId6" tooltip="Dizionario Giuridico: Vantaggio patrimoniale">
                  <a:extLst>
                    <a:ext uri="{A12FA001-AC4F-418D-AE19-62706E023703}">
                      <ahyp:hlinkClr xmlns:ahyp="http://schemas.microsoft.com/office/drawing/2018/hyperlinkcolor" val="tx"/>
                    </a:ext>
                  </a:extLst>
                </a:hlinkClick>
              </a:rPr>
              <a:t>vantaggio patrimoniale</a:t>
            </a:r>
            <a:r>
              <a:rPr lang="it-IT" sz="2100" dirty="0"/>
              <a:t> ovvero arreca ad altri un danno ingiusto, è punito con la </a:t>
            </a:r>
            <a:r>
              <a:rPr lang="it-IT" sz="2100" dirty="0">
                <a:hlinkClick r:id="rId7" tooltip="Dizionario Giuridico: Reclusione">
                  <a:extLst>
                    <a:ext uri="{A12FA001-AC4F-418D-AE19-62706E023703}">
                      <ahyp:hlinkClr xmlns:ahyp="http://schemas.microsoft.com/office/drawing/2018/hyperlinkcolor" val="tx"/>
                    </a:ext>
                  </a:extLst>
                </a:hlinkClick>
              </a:rPr>
              <a:t>reclusione</a:t>
            </a:r>
            <a:r>
              <a:rPr lang="it-IT" sz="2100" dirty="0"/>
              <a:t> da </a:t>
            </a:r>
            <a:r>
              <a:rPr lang="it-IT" sz="2100" b="1" dirty="0"/>
              <a:t>uno a quattro anni </a:t>
            </a:r>
            <a:r>
              <a:rPr lang="it-IT" sz="2100" dirty="0"/>
              <a:t>(l. 190/2012 aggravamento di pena, prima da </a:t>
            </a:r>
            <a:r>
              <a:rPr lang="it-IT" sz="2100" i="1" dirty="0"/>
              <a:t>sei mesi </a:t>
            </a:r>
            <a:r>
              <a:rPr lang="it-IT" sz="2100" dirty="0"/>
              <a:t>e </a:t>
            </a:r>
            <a:r>
              <a:rPr lang="it-IT" sz="2100" i="1" dirty="0"/>
              <a:t>tre anni</a:t>
            </a:r>
            <a:r>
              <a:rPr lang="it-IT" sz="2100" dirty="0"/>
              <a:t>).</a:t>
            </a:r>
          </a:p>
          <a:p>
            <a:pPr marL="0" indent="0" algn="just">
              <a:buNone/>
            </a:pPr>
            <a:r>
              <a:rPr lang="it-IT" sz="2100" dirty="0"/>
              <a:t>La pena è aumentata nei casi in cui il vantaggio o il danno hanno carattere di rilevante gravità.</a:t>
            </a:r>
          </a:p>
          <a:p>
            <a:pPr marL="0" indent="0" algn="just">
              <a:buNone/>
            </a:pPr>
            <a:endParaRPr lang="it-IT" sz="1600" b="0" i="1" dirty="0">
              <a:solidFill>
                <a:srgbClr val="0C0C0F"/>
              </a:solidFill>
              <a:effectLst/>
              <a:latin typeface="Lato" panose="020F0502020204030203" pitchFamily="34" charset="0"/>
            </a:endParaRPr>
          </a:p>
          <a:p>
            <a:pPr marL="0" indent="0" algn="just">
              <a:buNone/>
            </a:pPr>
            <a:endParaRPr lang="it-IT" sz="1600" b="0" i="1" dirty="0">
              <a:solidFill>
                <a:srgbClr val="0C0C0F"/>
              </a:solidFill>
              <a:effectLst/>
              <a:latin typeface="Lato" panose="020F0502020204030203" pitchFamily="34" charset="0"/>
            </a:endParaRPr>
          </a:p>
          <a:p>
            <a:pPr marL="0" indent="0" algn="just">
              <a:buNone/>
            </a:pPr>
            <a:r>
              <a:rPr lang="it-IT" sz="2100" b="1" dirty="0" err="1">
                <a:solidFill>
                  <a:srgbClr val="FF0000"/>
                </a:solidFill>
              </a:rPr>
              <a:t>ll</a:t>
            </a:r>
            <a:r>
              <a:rPr lang="it-IT" sz="2100" b="1" dirty="0">
                <a:solidFill>
                  <a:srgbClr val="FF0000"/>
                </a:solidFill>
              </a:rPr>
              <a:t> 12 febbraio 2024 è stato approvato in prima lettura al Senato il DDL Nordio, che prevede tra le plurime novità, l’abolizione del reato di abuso d’ufficio. </a:t>
            </a:r>
          </a:p>
          <a:p>
            <a:pPr marL="0" indent="0">
              <a:buNone/>
            </a:pPr>
            <a:endParaRPr lang="it-IT" sz="2100" dirty="0"/>
          </a:p>
        </p:txBody>
      </p:sp>
      <p:sp>
        <p:nvSpPr>
          <p:cNvPr id="4" name="Segnaposto piè di pagina 3">
            <a:extLst>
              <a:ext uri="{FF2B5EF4-FFF2-40B4-BE49-F238E27FC236}">
                <a16:creationId xmlns:a16="http://schemas.microsoft.com/office/drawing/2014/main" id="{C7B488D8-218D-4C31-8165-7A8EF1DF4E1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0994F72-8C03-4C98-91A9-2F773617FB7B}"/>
              </a:ext>
            </a:extLst>
          </p:cNvPr>
          <p:cNvSpPr>
            <a:spLocks noGrp="1"/>
          </p:cNvSpPr>
          <p:nvPr>
            <p:ph type="sldNum" sz="quarter" idx="12"/>
          </p:nvPr>
        </p:nvSpPr>
        <p:spPr/>
        <p:txBody>
          <a:bodyPr/>
          <a:lstStyle/>
          <a:p>
            <a:fld id="{C7748CE5-57C1-43E1-B48D-11B780673BE4}" type="slidenum">
              <a:rPr lang="it-IT" smtClean="0"/>
              <a:pPr/>
              <a:t>47</a:t>
            </a:fld>
            <a:endParaRPr lang="it-IT"/>
          </a:p>
        </p:txBody>
      </p:sp>
    </p:spTree>
    <p:extLst>
      <p:ext uri="{BB962C8B-B14F-4D97-AF65-F5344CB8AC3E}">
        <p14:creationId xmlns:p14="http://schemas.microsoft.com/office/powerpoint/2010/main" val="27134606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F3238-59D4-4B1B-9604-F9B78D149DD5}"/>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7954A94-E152-4C07-ADD0-FC3491188DDD}"/>
              </a:ext>
            </a:extLst>
          </p:cNvPr>
          <p:cNvSpPr>
            <a:spLocks noGrp="1"/>
          </p:cNvSpPr>
          <p:nvPr>
            <p:ph idx="1"/>
          </p:nvPr>
        </p:nvSpPr>
        <p:spPr>
          <a:xfrm>
            <a:off x="0" y="1660161"/>
            <a:ext cx="9036496" cy="4525963"/>
          </a:xfrm>
        </p:spPr>
        <p:txBody>
          <a:bodyPr/>
          <a:lstStyle/>
          <a:p>
            <a:pPr marL="0" indent="0" algn="ctr">
              <a:buNone/>
            </a:pPr>
            <a:endParaRPr lang="it-IT" dirty="0">
              <a:solidFill>
                <a:schemeClr val="tx2">
                  <a:lumMod val="50000"/>
                </a:schemeClr>
              </a:solidFill>
            </a:endParaRPr>
          </a:p>
          <a:p>
            <a:pPr marL="0" indent="0" algn="ctr">
              <a:buNone/>
            </a:pPr>
            <a:endParaRPr lang="it-IT" dirty="0">
              <a:solidFill>
                <a:schemeClr val="tx2">
                  <a:lumMod val="50000"/>
                </a:schemeClr>
              </a:solidFill>
            </a:endParaRPr>
          </a:p>
          <a:p>
            <a:pPr marL="0" indent="0" algn="ctr">
              <a:buNone/>
            </a:pPr>
            <a:r>
              <a:rPr lang="it-IT" b="1" dirty="0">
                <a:solidFill>
                  <a:schemeClr val="tx2">
                    <a:lumMod val="50000"/>
                  </a:schemeClr>
                </a:solidFill>
              </a:rPr>
              <a:t>IL NUOVO PIAO</a:t>
            </a:r>
          </a:p>
          <a:p>
            <a:pPr marL="0" indent="0" algn="ctr">
              <a:buNone/>
            </a:pPr>
            <a:endParaRPr lang="it-IT" b="1" dirty="0">
              <a:solidFill>
                <a:schemeClr val="tx2">
                  <a:lumMod val="50000"/>
                </a:schemeClr>
              </a:solidFill>
            </a:endParaRPr>
          </a:p>
          <a:p>
            <a:pPr marL="0" indent="0" algn="ctr">
              <a:buNone/>
            </a:pPr>
            <a:r>
              <a:rPr lang="it-IT" b="1" dirty="0">
                <a:solidFill>
                  <a:schemeClr val="tx2">
                    <a:lumMod val="50000"/>
                  </a:schemeClr>
                </a:solidFill>
              </a:rPr>
              <a:t>«Piano integrato di attività  e  organizzazione»</a:t>
            </a:r>
          </a:p>
          <a:p>
            <a:pPr marL="0" indent="0" algn="ctr">
              <a:buNone/>
            </a:pPr>
            <a:endParaRPr lang="it-IT" sz="3200" dirty="0">
              <a:solidFill>
                <a:srgbClr val="FF0000"/>
              </a:solidFill>
            </a:endParaRPr>
          </a:p>
        </p:txBody>
      </p:sp>
      <p:sp>
        <p:nvSpPr>
          <p:cNvPr id="4" name="Segnaposto piè di pagina 3">
            <a:extLst>
              <a:ext uri="{FF2B5EF4-FFF2-40B4-BE49-F238E27FC236}">
                <a16:creationId xmlns:a16="http://schemas.microsoft.com/office/drawing/2014/main" id="{8F78B28B-F968-43DF-8D20-6B346D50D29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1D3FE28-BE47-4AB6-9ADB-77122450FC4F}"/>
              </a:ext>
            </a:extLst>
          </p:cNvPr>
          <p:cNvSpPr>
            <a:spLocks noGrp="1"/>
          </p:cNvSpPr>
          <p:nvPr>
            <p:ph type="sldNum" sz="quarter" idx="12"/>
          </p:nvPr>
        </p:nvSpPr>
        <p:spPr/>
        <p:txBody>
          <a:bodyPr/>
          <a:lstStyle/>
          <a:p>
            <a:fld id="{C7748CE5-57C1-43E1-B48D-11B780673BE4}" type="slidenum">
              <a:rPr lang="it-IT" smtClean="0"/>
              <a:pPr/>
              <a:t>48</a:t>
            </a:fld>
            <a:endParaRPr lang="it-IT"/>
          </a:p>
        </p:txBody>
      </p:sp>
    </p:spTree>
    <p:extLst>
      <p:ext uri="{BB962C8B-B14F-4D97-AF65-F5344CB8AC3E}">
        <p14:creationId xmlns:p14="http://schemas.microsoft.com/office/powerpoint/2010/main" val="9754210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lstStyle/>
          <a:p>
            <a:pPr marL="0" indent="0" algn="ctr">
              <a:spcAft>
                <a:spcPts val="600"/>
              </a:spcAft>
              <a:buNone/>
            </a:pPr>
            <a:r>
              <a:rPr lang="it-IT" sz="2800" b="0" dirty="0">
                <a:solidFill>
                  <a:srgbClr val="424242"/>
                </a:solidFill>
                <a:effectLst/>
                <a:latin typeface="Open Sans" panose="020B0606030504020204" pitchFamily="34" charset="0"/>
                <a:ea typeface="Times New Roman" panose="02020603050405020304" pitchFamily="18" charset="0"/>
              </a:rPr>
              <a:t>DL </a:t>
            </a:r>
            <a:r>
              <a:rPr lang="it-IT" sz="2800" b="0" dirty="0">
                <a:solidFill>
                  <a:srgbClr val="19191A"/>
                </a:solidFill>
                <a:effectLst/>
                <a:latin typeface="Titillium Web" panose="00000500000000000000" pitchFamily="2" charset="0"/>
                <a:ea typeface="Times New Roman" panose="02020603050405020304" pitchFamily="18" charset="0"/>
              </a:rPr>
              <a:t> 9 giugno 2021, n. 80</a:t>
            </a:r>
            <a:endParaRPr lang="it-IT" sz="2800" b="1" dirty="0">
              <a:effectLst/>
              <a:latin typeface="Times New Roman" panose="02020603050405020304" pitchFamily="18" charset="0"/>
              <a:ea typeface="Times New Roman" panose="02020603050405020304" pitchFamily="18" charset="0"/>
            </a:endParaRPr>
          </a:p>
          <a:p>
            <a:pPr marL="0" indent="0">
              <a:lnSpc>
                <a:spcPct val="107000"/>
              </a:lnSpc>
              <a:spcBef>
                <a:spcPts val="200"/>
              </a:spcBef>
              <a:spcAft>
                <a:spcPts val="1125"/>
              </a:spcAft>
              <a:buNone/>
            </a:pPr>
            <a:r>
              <a:rPr lang="it-IT" sz="28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Misure urgenti per il rafforzamento della capacità amministrativa delle pubbliche amministrazioni funzionale all'attuazione del Piano nazionale di ripresa e resilienza (</a:t>
            </a:r>
            <a:r>
              <a:rPr lang="it-IT" sz="2800" b="1" dirty="0" err="1">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PNRR</a:t>
            </a:r>
            <a:r>
              <a:rPr lang="it-IT" sz="28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 e per l'efficienza della giustizia. </a:t>
            </a:r>
            <a:endParaRPr lang="it-IT" sz="2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it-IT" sz="2800" dirty="0">
                <a:solidFill>
                  <a:srgbClr val="000000"/>
                </a:solidFill>
                <a:effectLst/>
                <a:latin typeface="Titillium Web" panose="00000500000000000000" pitchFamily="2" charset="0"/>
                <a:ea typeface="Calibri" panose="020F0502020204030204" pitchFamily="34" charset="0"/>
                <a:cs typeface="Times New Roman" panose="02020603050405020304" pitchFamily="18" charset="0"/>
              </a:rPr>
              <a:t>convertito con modificazioni dalla L. 6 agosto 2021, n. 113</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49</a:t>
            </a:fld>
            <a:endParaRPr lang="it-IT"/>
          </a:p>
        </p:txBody>
      </p:sp>
    </p:spTree>
    <p:extLst>
      <p:ext uri="{BB962C8B-B14F-4D97-AF65-F5344CB8AC3E}">
        <p14:creationId xmlns:p14="http://schemas.microsoft.com/office/powerpoint/2010/main" val="3774643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Corruzione come disvalore costituzionale</a:t>
            </a:r>
          </a:p>
        </p:txBody>
      </p:sp>
      <p:sp>
        <p:nvSpPr>
          <p:cNvPr id="3" name="Segnaposto contenuto 2"/>
          <p:cNvSpPr>
            <a:spLocks noGrp="1"/>
          </p:cNvSpPr>
          <p:nvPr>
            <p:ph idx="1"/>
          </p:nvPr>
        </p:nvSpPr>
        <p:spPr>
          <a:xfrm>
            <a:off x="0" y="1600200"/>
            <a:ext cx="8964488" cy="5121275"/>
          </a:xfrm>
        </p:spPr>
        <p:txBody>
          <a:bodyPr>
            <a:normAutofit fontScale="85000" lnSpcReduction="10000"/>
          </a:bodyPr>
          <a:lstStyle/>
          <a:p>
            <a:pPr marL="0" indent="0">
              <a:buNone/>
            </a:pPr>
            <a:r>
              <a:rPr lang="it-IT" dirty="0"/>
              <a:t>Costituzione «pensa positivo» </a:t>
            </a:r>
          </a:p>
          <a:p>
            <a:pPr marL="0" indent="0">
              <a:buNone/>
            </a:pPr>
            <a:r>
              <a:rPr lang="it-IT" dirty="0"/>
              <a:t> </a:t>
            </a:r>
          </a:p>
          <a:p>
            <a:pPr marL="0" indent="0">
              <a:buNone/>
            </a:pPr>
            <a:r>
              <a:rPr lang="it-IT" dirty="0"/>
              <a:t>Poche eccezioni: </a:t>
            </a:r>
          </a:p>
          <a:p>
            <a:pPr lvl="0"/>
            <a:r>
              <a:rPr lang="it-IT" dirty="0"/>
              <a:t>povertà (art. 3, comma 2); </a:t>
            </a:r>
          </a:p>
          <a:p>
            <a:pPr lvl="0"/>
            <a:r>
              <a:rPr lang="it-IT" dirty="0"/>
              <a:t>guerra, ripudiata «come strumento di offesa alla libertà degli altri popoli e come mezzo di risoluzione delle controversie internazionali» (art. 11)</a:t>
            </a:r>
          </a:p>
          <a:p>
            <a:pPr lvl="0"/>
            <a:r>
              <a:rPr lang="it-IT" dirty="0"/>
              <a:t>art. 13, comma 4,  per il quale «è punita ogni violenza fisica e morale sulle persone comunque sottoposte a restrizioni di libertà»</a:t>
            </a:r>
          </a:p>
          <a:p>
            <a:pPr lvl="0"/>
            <a:r>
              <a:rPr lang="it-IT" dirty="0"/>
              <a:t>«latifondo» nell’art. 44 </a:t>
            </a:r>
            <a:r>
              <a:rPr lang="it-IT" dirty="0" err="1"/>
              <a:t>Cost</a:t>
            </a:r>
            <a:r>
              <a:rPr lang="it-IT" dirty="0"/>
              <a:t>. </a:t>
            </a:r>
          </a:p>
          <a:p>
            <a:pPr lvl="0"/>
            <a:r>
              <a:rPr lang="it-IT" dirty="0"/>
              <a:t>XII disposizione transitoria e finale, com’è noto, vieta «la riorganizzazione, sotto qualsiasi forma, del disciolto partito fascista».</a:t>
            </a:r>
          </a:p>
          <a:p>
            <a:pPr marL="0" indent="0">
              <a:buNone/>
            </a:pPr>
            <a:r>
              <a:rPr lang="it-IT" dirty="0"/>
              <a:t> </a:t>
            </a:r>
          </a:p>
          <a:p>
            <a:pPr marL="0" indent="0">
              <a:buNone/>
            </a:pPr>
            <a:r>
              <a:rPr lang="it-IT" dirty="0"/>
              <a:t>moderno costituzionalismo</a:t>
            </a:r>
            <a:r>
              <a:rPr lang="it-IT" dirty="0">
                <a:sym typeface="Wingdings" panose="05000000000000000000" pitchFamily="2" charset="2"/>
              </a:rPr>
              <a:t></a:t>
            </a:r>
            <a:r>
              <a:rPr lang="it-IT" dirty="0"/>
              <a:t> tecnica di limitazione del potere pubblico</a:t>
            </a:r>
          </a:p>
          <a:p>
            <a:pPr marL="0" indent="0">
              <a:buNone/>
            </a:pPr>
            <a:r>
              <a:rPr lang="it-IT" dirty="0"/>
              <a:t>il potere pubblico potrà, attraverso la legge, individuare i disvalori, perseguirli (art. 25, comma 2) o cercare di prevenirli (art. 97 </a:t>
            </a:r>
            <a:r>
              <a:rPr lang="it-IT" dirty="0" err="1"/>
              <a:t>Cost</a:t>
            </a:r>
            <a:r>
              <a:rPr lang="it-IT" dirty="0"/>
              <a:t>., comma 2)</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6C91B9-5A10-4E6A-A266-378F5E3765D4}"/>
              </a:ext>
            </a:extLst>
          </p:cNvPr>
          <p:cNvSpPr>
            <a:spLocks noGrp="1"/>
          </p:cNvSpPr>
          <p:nvPr>
            <p:ph type="sldNum" sz="quarter" idx="12"/>
          </p:nvPr>
        </p:nvSpPr>
        <p:spPr/>
        <p:txBody>
          <a:bodyPr/>
          <a:lstStyle/>
          <a:p>
            <a:fld id="{C7748CE5-57C1-43E1-B48D-11B780673BE4}" type="slidenum">
              <a:rPr lang="it-IT" smtClean="0"/>
              <a:pPr/>
              <a:t>5</a:t>
            </a:fld>
            <a:endParaRPr lang="it-IT"/>
          </a:p>
        </p:txBody>
      </p:sp>
    </p:spTree>
    <p:extLst>
      <p:ext uri="{BB962C8B-B14F-4D97-AF65-F5344CB8AC3E}">
        <p14:creationId xmlns:p14="http://schemas.microsoft.com/office/powerpoint/2010/main" val="12181931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 6</a:t>
            </a: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50</a:t>
            </a:fld>
            <a:endParaRPr lang="it-IT"/>
          </a:p>
        </p:txBody>
      </p:sp>
      <p:sp>
        <p:nvSpPr>
          <p:cNvPr id="7" name="Segnaposto contenuto 6">
            <a:extLst>
              <a:ext uri="{FF2B5EF4-FFF2-40B4-BE49-F238E27FC236}">
                <a16:creationId xmlns:a16="http://schemas.microsoft.com/office/drawing/2014/main" id="{9C0F28A5-B63D-53E9-0898-386892083E80}"/>
              </a:ext>
            </a:extLst>
          </p:cNvPr>
          <p:cNvSpPr>
            <a:spLocks noGrp="1"/>
          </p:cNvSpPr>
          <p:nvPr>
            <p:ph idx="1"/>
          </p:nvPr>
        </p:nvSpPr>
        <p:spPr>
          <a:xfrm>
            <a:off x="107504" y="1600200"/>
            <a:ext cx="9036496" cy="5257800"/>
          </a:xfrm>
        </p:spPr>
        <p:txBody>
          <a:bodyPr>
            <a:normAutofit fontScale="47500" lnSpcReduction="20000"/>
          </a:bodyPr>
          <a:lstStyle/>
          <a:p>
            <a:pPr marL="0" indent="0">
              <a:buNone/>
            </a:pP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 Piano integrato di attività e organizzazione    </a:t>
            </a:r>
          </a:p>
          <a:p>
            <a:pPr marL="0" indent="0">
              <a:buNone/>
            </a:pPr>
            <a:endPar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endParaRPr>
          </a:p>
          <a:p>
            <a:pPr marL="0" indent="0">
              <a:buNone/>
            </a:pP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 Per assicurare  la  qualità  e  la  trasparenza  dell'attività amministrativa e migliorare la qualità dei servizi  ai  cittadini  e alle imprese e procedere alla costante e progressiva  semplificazione e reingegnerizzazione dei processi anche in  materia  di  diritto  di accesso, le pubbliche amministrazioni, con esclusione delle scuole di ogni  ordine  e  grado  </a:t>
            </a:r>
            <a:r>
              <a:rPr lang="it-IT" altLang="it-IT" sz="4400" dirty="0">
                <a:solidFill>
                  <a:srgbClr val="19191A"/>
                </a:solidFill>
                <a:latin typeface="Georgia" panose="02040502050405020303" pitchFamily="18" charset="0"/>
                <a:cs typeface="Courier New" panose="02070309020205020404" pitchFamily="49" charset="0"/>
              </a:rPr>
              <a:t>e  delle  istituzioni   educative,   di   cui all'</a:t>
            </a:r>
            <a:r>
              <a:rPr lang="it-IT" altLang="it-IT" sz="4400" dirty="0">
                <a:solidFill>
                  <a:srgbClr val="19191A"/>
                </a:solidFill>
                <a:latin typeface="Georgia" panose="02040502050405020303" pitchFamily="18" charset="0"/>
                <a:cs typeface="Courier New" panose="02070309020205020404" pitchFamily="49" charset="0"/>
                <a:hlinkClick r:id="rId2">
                  <a:extLst>
                    <a:ext uri="{A12FA001-AC4F-418D-AE19-62706E023703}">
                      <ahyp:hlinkClr xmlns:ahyp="http://schemas.microsoft.com/office/drawing/2018/hyperlinkcolor" val="tx"/>
                    </a:ext>
                  </a:extLst>
                </a:hlinkClick>
              </a:rPr>
              <a:t>articolo 1, comma 2, del decreto legislativo 30  marzo  2001,  n. 165</a:t>
            </a:r>
            <a:r>
              <a:rPr lang="it-IT" altLang="it-IT" sz="4400" dirty="0">
                <a:solidFill>
                  <a:srgbClr val="19191A"/>
                </a:solidFill>
                <a:latin typeface="Georgia" panose="02040502050405020303" pitchFamily="18" charset="0"/>
                <a:cs typeface="Courier New" panose="02070309020205020404" pitchFamily="49" charset="0"/>
              </a:rPr>
              <a:t>, </a:t>
            </a:r>
            <a:r>
              <a:rPr kumimoji="0" lang="it-IT" altLang="it-IT" sz="44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con più di cinquanta dipendenti</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entro il 31  gennaio  di  ogni anno adottano il </a:t>
            </a:r>
            <a:r>
              <a:rPr kumimoji="0" lang="it-IT" altLang="it-IT" sz="44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integrato di attività  e  organizzazione</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di seguito denominato Piano, nel rispetto delle  vigenti  discipline  di </a:t>
            </a:r>
            <a:r>
              <a:rPr lang="it-IT" altLang="it-IT" sz="4400" dirty="0">
                <a:solidFill>
                  <a:srgbClr val="19191A"/>
                </a:solidFill>
                <a:latin typeface="Georgia" panose="02040502050405020303" pitchFamily="18" charset="0"/>
                <a:cs typeface="Courier New" panose="02070309020205020404" pitchFamily="49" charset="0"/>
              </a:rPr>
              <a:t>settore e, in particolare, del </a:t>
            </a:r>
            <a:r>
              <a:rPr lang="it-IT" altLang="it-IT" sz="4400" dirty="0">
                <a:solidFill>
                  <a:srgbClr val="19191A"/>
                </a:solidFill>
                <a:latin typeface="Georgia" panose="02040502050405020303" pitchFamily="18" charset="0"/>
                <a:cs typeface="Courier New" panose="02070309020205020404" pitchFamily="49" charset="0"/>
                <a:hlinkClick r:id="rId3">
                  <a:extLst>
                    <a:ext uri="{A12FA001-AC4F-418D-AE19-62706E023703}">
                      <ahyp:hlinkClr xmlns:ahyp="http://schemas.microsoft.com/office/drawing/2018/hyperlinkcolor" val="tx"/>
                    </a:ext>
                  </a:extLst>
                </a:hlinkClick>
              </a:rPr>
              <a:t>decreto legislativo 27  ottobre  2009, n. 150</a:t>
            </a:r>
            <a:r>
              <a:rPr lang="it-IT" altLang="it-IT" sz="4400" dirty="0">
                <a:solidFill>
                  <a:srgbClr val="19191A"/>
                </a:solidFill>
                <a:latin typeface="Georgia" panose="02040502050405020303" pitchFamily="18" charset="0"/>
                <a:cs typeface="Courier New" panose="02070309020205020404" pitchFamily="49" charset="0"/>
              </a:rPr>
              <a:t> e della </a:t>
            </a:r>
            <a:r>
              <a:rPr lang="it-IT" altLang="it-IT" sz="4400" dirty="0">
                <a:solidFill>
                  <a:srgbClr val="19191A"/>
                </a:solidFill>
                <a:latin typeface="Georgia" panose="02040502050405020303" pitchFamily="18" charset="0"/>
                <a:cs typeface="Courier New" panose="02070309020205020404" pitchFamily="49" charset="0"/>
                <a:hlinkClick r:id="rId4">
                  <a:extLst>
                    <a:ext uri="{A12FA001-AC4F-418D-AE19-62706E023703}">
                      <ahyp:hlinkClr xmlns:ahyp="http://schemas.microsoft.com/office/drawing/2018/hyperlinkcolor" val="tx"/>
                    </a:ext>
                  </a:extLst>
                </a:hlinkClick>
              </a:rPr>
              <a:t>legge 6 novembre 2012, n. 190</a:t>
            </a:r>
            <a:r>
              <a:rPr lang="it-IT" altLang="it-IT" sz="4400" dirty="0">
                <a:solidFill>
                  <a:srgbClr val="19191A"/>
                </a:solidFill>
                <a:latin typeface="Georgia" panose="02040502050405020303" pitchFamily="18" charset="0"/>
                <a:cs typeface="Courier New" panose="02070309020205020404" pitchFamily="49" charset="0"/>
              </a:rPr>
              <a:t>.   </a:t>
            </a:r>
          </a:p>
          <a:p>
            <a:pPr marL="0" indent="0">
              <a:buNone/>
            </a:pPr>
            <a:endParaRPr lang="it-IT" altLang="it-IT" sz="4400" dirty="0">
              <a:solidFill>
                <a:srgbClr val="19191A"/>
              </a:solidFill>
              <a:latin typeface="Georgia" panose="02040502050405020303" pitchFamily="18" charset="0"/>
              <a:cs typeface="Courier New" panose="02070309020205020404" pitchFamily="49" charset="0"/>
            </a:endParaRPr>
          </a:p>
          <a:p>
            <a:pPr marL="0" indent="0">
              <a:buNone/>
            </a:pPr>
            <a:r>
              <a:rPr lang="it-IT" altLang="it-IT" sz="4400" dirty="0">
                <a:solidFill>
                  <a:srgbClr val="19191A"/>
                </a:solidFill>
                <a:latin typeface="Georgia" panose="02040502050405020303" pitchFamily="18" charset="0"/>
                <a:cs typeface="Courier New" panose="02070309020205020404" pitchFamily="49" charset="0"/>
              </a:rPr>
              <a:t>2. Il Piano ha durata triennale,  viene  aggiornato  annualmente  e definisce</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endParaRPr kumimoji="0" lang="it-IT" altLang="it-IT" sz="58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Tree>
    <p:extLst>
      <p:ext uri="{BB962C8B-B14F-4D97-AF65-F5344CB8AC3E}">
        <p14:creationId xmlns:p14="http://schemas.microsoft.com/office/powerpoint/2010/main" val="29363690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92500" lnSpcReduction="10000"/>
          </a:bodyPr>
          <a:lstStyle/>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 Entro il medesimo termine di cui al comma  5,  con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rPr>
              <a:t>decreto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Ministro per la pubblica amministrazione, di concerto con il Ministro dell'economia e delle finanze, previa intesa in  sede  di  Conferenza unificata, ai sensi dell'</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articolo 9, comma 2, del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hlinkClick r:id="rId2"/>
              </a:rPr>
              <a:t>decreto</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 legislativo 28 agosto 1997, n. 281</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adottato un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tipo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quale strumento di supporto alle amministrazioni di cui al comma 1. Nel Piano tipo  sono definite modalit</a:t>
            </a:r>
            <a:r>
              <a:rPr lang="it-IT" altLang="it-IT" sz="3200" dirty="0">
                <a:solidFill>
                  <a:srgbClr val="19191A"/>
                </a:solidFill>
                <a:latin typeface="Georgia" panose="02040502050405020303" pitchFamily="18" charset="0"/>
                <a:ea typeface="Times New Roman" panose="02020603050405020304" pitchFamily="18" charset="0"/>
                <a:cs typeface="Courier New" panose="02070309020205020404" pitchFamily="49" charset="0"/>
              </a:rPr>
              <a:t>à</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semplificate per l'adozione del Piano  di  cui  al comma  1  da  parte  delle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amministrazioni  con  meno  di  cinquanta </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dipendenti. </a:t>
            </a:r>
            <a:r>
              <a:rPr kumimoji="0" lang="it-IT" altLang="it-IT" sz="3200" b="0" i="0" u="none" strike="noStrike" cap="none" normalizeH="0" baseline="0" dirty="0">
                <a:ln>
                  <a:noFill/>
                </a:ln>
                <a:solidFill>
                  <a:srgbClr val="19191A"/>
                </a:solidFill>
                <a:effectLst/>
                <a:latin typeface="Georgia" panose="02040502050405020303" pitchFamily="18" charset="0"/>
                <a:ea typeface="Calibri" panose="020F0502020204030204" pitchFamily="34" charset="0"/>
                <a:cs typeface="Times New Roman" panose="02020603050405020304" pitchFamily="18" charset="0"/>
              </a:rPr>
              <a:t>  </a:t>
            </a:r>
            <a:endParaRPr kumimoji="0" lang="it-IT" altLang="it-IT" sz="40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51</a:t>
            </a:fld>
            <a:endParaRPr lang="it-IT"/>
          </a:p>
        </p:txBody>
      </p:sp>
    </p:spTree>
    <p:extLst>
      <p:ext uri="{BB962C8B-B14F-4D97-AF65-F5344CB8AC3E}">
        <p14:creationId xmlns:p14="http://schemas.microsoft.com/office/powerpoint/2010/main" val="35691560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77500" lnSpcReduction="20000"/>
          </a:bodyPr>
          <a:lstStyle/>
          <a:p>
            <a:pPr marL="152400" marR="152400"/>
            <a:r>
              <a:rPr lang="it-IT" sz="1800" b="1" dirty="0">
                <a:solidFill>
                  <a:srgbClr val="536074"/>
                </a:solidFill>
                <a:effectLst/>
                <a:latin typeface="Arial" panose="020B0604020202020204" pitchFamily="34" charset="0"/>
                <a:ea typeface="Times New Roman" panose="02020603050405020304" pitchFamily="18" charset="0"/>
              </a:rPr>
              <a:t>DECRETO DEL PRESIDENTE DELLA REPUBBLICA 24 giugno 2022, n. 81 </a:t>
            </a:r>
            <a:endParaRPr lang="it-IT" sz="1800" b="1" dirty="0">
              <a:effectLst/>
              <a:latin typeface="Times New Roman" panose="02020603050405020304" pitchFamily="18" charset="0"/>
              <a:ea typeface="Times New Roman" panose="02020603050405020304" pitchFamily="18" charset="0"/>
            </a:endParaRPr>
          </a:p>
          <a:p>
            <a:pPr>
              <a:lnSpc>
                <a:spcPts val="1560"/>
              </a:lnSpc>
              <a:spcBef>
                <a:spcPts val="200"/>
              </a:spcBef>
            </a:pP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Regolamento recante individuazione degli adempimenti relativi ai Piani assorbiti dal Piano integrato di </a:t>
            </a:r>
            <a:r>
              <a:rPr lang="it-IT"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attivita'</a:t>
            </a: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e organizzazione. (</a:t>
            </a:r>
            <a:r>
              <a:rPr lang="it-IT"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22G00088</a:t>
            </a: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3"/>
              </a:rPr>
              <a:t>(</a:t>
            </a:r>
            <a:r>
              <a:rPr lang="it-IT" sz="1800" b="1" u="sng" dirty="0" err="1">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3"/>
              </a:rPr>
              <a:t>GU</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3"/>
              </a:rPr>
              <a:t> Serie Generale </a:t>
            </a:r>
            <a:r>
              <a:rPr lang="it-IT" sz="1800" b="1" u="sng" dirty="0" err="1">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3"/>
              </a:rPr>
              <a:t>n.151</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3"/>
              </a:rPr>
              <a:t> del 30-06-2022)</a:t>
            </a:r>
            <a:endPar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ts val="1560"/>
              </a:lnSpc>
              <a:spcBef>
                <a:spcPts val="200"/>
              </a:spcBef>
            </a:pPr>
            <a:endParaRPr lang="it-IT"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 1</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Individuazione  di  adempimenti  assorbiti  dal  Piano  integrato  di attività e organizzazione   </a:t>
            </a:r>
          </a:p>
          <a:p>
            <a:pPr marL="0" indent="0">
              <a:buNone/>
            </a:pPr>
            <a:endPar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endParaRP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 Ai sensi di  quanto  previsto  dall'articolo  6,  comma  1,  del decreto-legge 9 giugno 2021, n. 80,  convertito,  con  modificazioni, dalla legge 6 agosto 2021, n. 113, per le  amministrazioni  pubbliche di cui all'articolo 1, comma 2,  del  decreto  legislativo  30  marzo 2001, n. 165,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con pi</a:t>
            </a:r>
            <a:r>
              <a:rPr lang="it-IT" altLang="it-IT" sz="3200" b="1" dirty="0">
                <a:solidFill>
                  <a:srgbClr val="19191A"/>
                </a:solidFill>
                <a:latin typeface="Georgia" panose="02040502050405020303" pitchFamily="18" charset="0"/>
                <a:ea typeface="Times New Roman" panose="02020603050405020304" pitchFamily="18" charset="0"/>
                <a:cs typeface="Courier New" panose="02070309020205020404" pitchFamily="49" charset="0"/>
              </a:rPr>
              <a:t>ù</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di cinquanta dipendenti</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sono  soppressi,  in quanto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assorbiti  nelle  apposite  sezioni  del  Piano  integrato  di attività e organizzazione (PIAO), gli adempimenti inerenti ai  piani di cui alle seguenti disposizioni</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t>
            </a: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52</a:t>
            </a:fld>
            <a:endParaRPr lang="it-IT"/>
          </a:p>
        </p:txBody>
      </p:sp>
    </p:spTree>
    <p:extLst>
      <p:ext uri="{BB962C8B-B14F-4D97-AF65-F5344CB8AC3E}">
        <p14:creationId xmlns:p14="http://schemas.microsoft.com/office/powerpoint/2010/main" val="2755367247"/>
      </p:ext>
    </p:extLst>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70000" lnSpcReduction="20000"/>
          </a:bodyPr>
          <a:lstStyle/>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 articolo 6, commi 1, 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dei fabbisogni</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 6, e  articoli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60-bis</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(Piano  delle  azioni  concrete)  e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60-ter</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decreto legislativo 30 marzo 2001, n. 165;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b) articolo 2, comma 594, lettera a),  della  legge  24  dicembre 2007, n. 244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per  razionalizzare  l'utilizzo  delle  dotazioni strumentali, anche informatiche, che corredano le stazioni di  lavoro nell'automazione d'ufficio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 articolo 10,  commi  1,  lettera  a),  e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1-ter</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decreto legislativo 27 ottobre 2009, n. 150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della performance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d) </a:t>
            </a:r>
            <a:r>
              <a:rPr kumimoji="0" lang="it-IT" altLang="it-IT" sz="40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articolo 1, commi 5, lettera a) e 60, lettera a), della  legge 6 novembre 2012, n. 190 </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di prevenzione della corruzione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e) articolo 14, comma 1, della legge 7 agosto 2015, n. 124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organizzativo del lavoro agile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f) articolo 48, comma 1, del decreto legislativo 11 aprile  2006, n. 198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Piani di azioni positive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endParaRPr kumimoji="0" lang="it-IT" altLang="it-IT" sz="40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53</a:t>
            </a:fld>
            <a:endParaRPr lang="it-IT"/>
          </a:p>
        </p:txBody>
      </p:sp>
    </p:spTree>
    <p:extLst>
      <p:ext uri="{BB962C8B-B14F-4D97-AF65-F5344CB8AC3E}">
        <p14:creationId xmlns:p14="http://schemas.microsoft.com/office/powerpoint/2010/main" val="3721691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E585DE-4A58-4D14-CAD4-1FA2F7F9D4DE}"/>
              </a:ext>
            </a:extLst>
          </p:cNvPr>
          <p:cNvSpPr>
            <a:spLocks noGrp="1"/>
          </p:cNvSpPr>
          <p:nvPr>
            <p:ph type="title"/>
          </p:nvPr>
        </p:nvSpPr>
        <p:spPr/>
        <p:txBody>
          <a:bodyPr>
            <a:noAutofit/>
          </a:bodyPr>
          <a:lstStyle/>
          <a:p>
            <a:r>
              <a:rPr lang="it-IT" sz="2000" dirty="0"/>
              <a:t>DECRETO LEGISLATIVO 13 dicembre 2023, n. 222 Disposizioni in materia di riqualificazione dei servizi pubblici per l'inclusione e </a:t>
            </a:r>
            <a:r>
              <a:rPr lang="it-IT" sz="2000" dirty="0" err="1"/>
              <a:t>l'accessibilita'</a:t>
            </a:r>
            <a:r>
              <a:rPr lang="it-IT" sz="2000" dirty="0"/>
              <a:t>, in attuazione dell'articolo 2, comma 2, lettera e), della legge 22 dicembre 2021, n. 227. (</a:t>
            </a:r>
            <a:r>
              <a:rPr lang="it-IT" sz="2000" dirty="0" err="1"/>
              <a:t>24G00004</a:t>
            </a:r>
            <a:r>
              <a:rPr lang="it-IT" sz="2000" dirty="0"/>
              <a:t>) (</a:t>
            </a:r>
            <a:r>
              <a:rPr lang="it-IT" sz="2000" dirty="0" err="1"/>
              <a:t>GU</a:t>
            </a:r>
            <a:r>
              <a:rPr lang="it-IT" sz="2000" dirty="0"/>
              <a:t> </a:t>
            </a:r>
            <a:r>
              <a:rPr lang="it-IT" sz="2000" dirty="0" err="1"/>
              <a:t>n.9</a:t>
            </a:r>
            <a:r>
              <a:rPr lang="it-IT" sz="2000" dirty="0"/>
              <a:t> del 12-1-2024) Vigente al: 13-1-2024 </a:t>
            </a:r>
            <a:br>
              <a:rPr lang="it-IT" sz="2000" dirty="0"/>
            </a:br>
            <a:endParaRPr lang="it-IT" sz="2000" dirty="0"/>
          </a:p>
        </p:txBody>
      </p:sp>
      <p:sp>
        <p:nvSpPr>
          <p:cNvPr id="3" name="Segnaposto contenuto 2">
            <a:extLst>
              <a:ext uri="{FF2B5EF4-FFF2-40B4-BE49-F238E27FC236}">
                <a16:creationId xmlns:a16="http://schemas.microsoft.com/office/drawing/2014/main" id="{9C9690BD-FC79-699B-6A49-D03E336C2013}"/>
              </a:ext>
            </a:extLst>
          </p:cNvPr>
          <p:cNvSpPr>
            <a:spLocks noGrp="1"/>
          </p:cNvSpPr>
          <p:nvPr>
            <p:ph idx="1"/>
          </p:nvPr>
        </p:nvSpPr>
        <p:spPr>
          <a:xfrm>
            <a:off x="0" y="1600200"/>
            <a:ext cx="9144000" cy="5257800"/>
          </a:xfrm>
        </p:spPr>
        <p:txBody>
          <a:bodyPr/>
          <a:lstStyle/>
          <a:p>
            <a:pPr marL="0" indent="0">
              <a:buNone/>
            </a:pPr>
            <a:r>
              <a:rPr lang="it-IT" sz="2000" dirty="0"/>
              <a:t>Art. 1 </a:t>
            </a:r>
            <a:r>
              <a:rPr lang="it-IT" sz="2000" dirty="0" err="1"/>
              <a:t>Finalita’</a:t>
            </a:r>
            <a:r>
              <a:rPr lang="it-IT" sz="2000" dirty="0"/>
              <a:t> </a:t>
            </a:r>
          </a:p>
          <a:p>
            <a:pPr marL="0" indent="0">
              <a:buNone/>
            </a:pPr>
            <a:r>
              <a:rPr lang="it-IT" sz="2000" dirty="0"/>
              <a:t>1. Le disposizioni contenute nel presente decreto costituiscono attuazione dell'articolo 2, comma 2, lettera e), della legge 22 dicembre 2021, n. 227, per garantire </a:t>
            </a:r>
            <a:r>
              <a:rPr lang="it-IT" sz="2000" dirty="0" err="1"/>
              <a:t>l'accessibilita'</a:t>
            </a:r>
            <a:r>
              <a:rPr lang="it-IT" sz="2000" dirty="0"/>
              <a:t> alle pubbliche amministrazioni da parte delle persone con </a:t>
            </a:r>
            <a:r>
              <a:rPr lang="it-IT" sz="2000" dirty="0" err="1"/>
              <a:t>disabilita'</a:t>
            </a:r>
            <a:r>
              <a:rPr lang="it-IT" sz="2000" dirty="0"/>
              <a:t> e </a:t>
            </a:r>
            <a:r>
              <a:rPr lang="it-IT" sz="2000" dirty="0" err="1"/>
              <a:t>l'uniformita'</a:t>
            </a:r>
            <a:r>
              <a:rPr lang="it-IT" sz="2000" dirty="0"/>
              <a:t> della tutela dei lavoratori con </a:t>
            </a:r>
            <a:r>
              <a:rPr lang="it-IT" sz="2000" dirty="0" err="1"/>
              <a:t>disabilita'</a:t>
            </a:r>
            <a:r>
              <a:rPr lang="it-IT" sz="2000" dirty="0"/>
              <a:t> presso le pubbliche amministrazioni sul territorio nazionale al fine della loro piena inclusione…</a:t>
            </a:r>
          </a:p>
          <a:p>
            <a:pPr marL="0" indent="0">
              <a:buNone/>
            </a:pPr>
            <a:endParaRPr lang="it-IT" sz="2000" dirty="0"/>
          </a:p>
          <a:p>
            <a:pPr marL="0" indent="0">
              <a:buNone/>
            </a:pPr>
            <a:r>
              <a:rPr lang="it-IT" sz="2000" dirty="0"/>
              <a:t>2. Ai fini del presente decreto, per </a:t>
            </a:r>
            <a:r>
              <a:rPr lang="it-IT" sz="2000" dirty="0" err="1"/>
              <a:t>accessibilita'</a:t>
            </a:r>
            <a:r>
              <a:rPr lang="it-IT" sz="2000" dirty="0"/>
              <a:t> deve intendersi l'accesso e la </a:t>
            </a:r>
            <a:r>
              <a:rPr lang="it-IT" sz="2000" dirty="0" err="1"/>
              <a:t>fruibilita'</a:t>
            </a:r>
            <a:r>
              <a:rPr lang="it-IT" sz="2000" dirty="0"/>
              <a:t>, su base di eguaglianza con gli altri, dell'ambiente fisico, dei servizi pubblici, compresi i servizi elettronici e di emergenza, dell'informazione e della comunicazione, ivi inclusi i sistemi informatici e le tecnologie di informazione in caratteri Braille e in formati facilmente leggibili e comprensibili, anche mediante l'adozione di misure specifiche per le varie </a:t>
            </a:r>
            <a:r>
              <a:rPr lang="it-IT" sz="2000" dirty="0" err="1"/>
              <a:t>disabilita'</a:t>
            </a:r>
            <a:r>
              <a:rPr lang="it-IT" sz="2000" dirty="0"/>
              <a:t> ovvero di meccanismi di assistenza o predisposizione di accomodamenti ragionevoli.</a:t>
            </a:r>
          </a:p>
          <a:p>
            <a:pPr marL="0" indent="0">
              <a:buNone/>
            </a:pPr>
            <a:endParaRPr lang="it-IT" dirty="0"/>
          </a:p>
        </p:txBody>
      </p:sp>
    </p:spTree>
    <p:extLst>
      <p:ext uri="{BB962C8B-B14F-4D97-AF65-F5344CB8AC3E}">
        <p14:creationId xmlns:p14="http://schemas.microsoft.com/office/powerpoint/2010/main" val="17047236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8C31F8-20BC-250A-F2CD-6AD520114736}"/>
              </a:ext>
            </a:extLst>
          </p:cNvPr>
          <p:cNvSpPr>
            <a:spLocks noGrp="1"/>
          </p:cNvSpPr>
          <p:nvPr>
            <p:ph type="title"/>
          </p:nvPr>
        </p:nvSpPr>
        <p:spPr>
          <a:xfrm>
            <a:off x="0" y="188640"/>
            <a:ext cx="9144000" cy="1335360"/>
          </a:xfrm>
        </p:spPr>
        <p:txBody>
          <a:bodyPr>
            <a:normAutofit fontScale="90000"/>
          </a:bodyPr>
          <a:lstStyle/>
          <a:p>
            <a:r>
              <a:rPr lang="it-IT" sz="2700" dirty="0"/>
              <a:t>Art. 2 Ambito di applicazione 1. Il presente decreto si applica alle pubbliche amministrazioni di cui all'articolo 1, comma 2, del decreto legislativo 30 marzo </a:t>
            </a:r>
            <a:r>
              <a:rPr lang="it-IT" sz="2700" b="1" dirty="0"/>
              <a:t>2001, n. 165</a:t>
            </a:r>
            <a:r>
              <a:rPr lang="it-IT" sz="2700" dirty="0"/>
              <a:t> (…). </a:t>
            </a:r>
            <a:br>
              <a:rPr lang="it-IT" sz="4000" dirty="0"/>
            </a:br>
            <a:endParaRPr lang="it-IT" dirty="0"/>
          </a:p>
        </p:txBody>
      </p:sp>
      <p:sp>
        <p:nvSpPr>
          <p:cNvPr id="3" name="Segnaposto contenuto 2">
            <a:extLst>
              <a:ext uri="{FF2B5EF4-FFF2-40B4-BE49-F238E27FC236}">
                <a16:creationId xmlns:a16="http://schemas.microsoft.com/office/drawing/2014/main" id="{DD7EED16-EEDF-DD8A-A48B-5667492A9205}"/>
              </a:ext>
            </a:extLst>
          </p:cNvPr>
          <p:cNvSpPr>
            <a:spLocks noGrp="1"/>
          </p:cNvSpPr>
          <p:nvPr>
            <p:ph idx="1"/>
          </p:nvPr>
        </p:nvSpPr>
        <p:spPr>
          <a:xfrm>
            <a:off x="0" y="1196752"/>
            <a:ext cx="9144000" cy="5661248"/>
          </a:xfrm>
        </p:spPr>
        <p:txBody>
          <a:bodyPr/>
          <a:lstStyle/>
          <a:p>
            <a:pPr marL="0" indent="0">
              <a:buNone/>
            </a:pPr>
            <a:r>
              <a:rPr lang="it-IT" sz="1800" dirty="0">
                <a:solidFill>
                  <a:srgbClr val="FF0000"/>
                </a:solidFill>
              </a:rPr>
              <a:t>Art. 3 </a:t>
            </a:r>
            <a:r>
              <a:rPr lang="it-IT" sz="1800" b="1" dirty="0"/>
              <a:t>Piano integrato di attività e organizzazione </a:t>
            </a:r>
          </a:p>
          <a:p>
            <a:pPr marL="0" indent="0">
              <a:buNone/>
            </a:pPr>
            <a:r>
              <a:rPr lang="it-IT" sz="1800" dirty="0"/>
              <a:t>All'articolo 6 del decreto-legge 9 giugno 2021, n. 80, convertito, con modificazioni, dalla legge 6 agosto 2021, n. 113, dopo il comma 2, sono inseriti i seguenti: </a:t>
            </a:r>
          </a:p>
          <a:p>
            <a:pPr marL="0" indent="0" algn="just">
              <a:buNone/>
            </a:pPr>
            <a:r>
              <a:rPr lang="it-IT" sz="1800" dirty="0"/>
              <a:t>«</a:t>
            </a:r>
            <a:r>
              <a:rPr lang="it-IT" sz="1800" b="1" dirty="0" err="1"/>
              <a:t>2-bis</a:t>
            </a:r>
            <a:r>
              <a:rPr lang="it-IT" sz="1800" dirty="0"/>
              <a:t>. Le pubbliche amministrazioni di cui al comma 1, nell'ambito del personale in servizio, individuano un </a:t>
            </a:r>
            <a:r>
              <a:rPr lang="it-IT" sz="1800" b="1" dirty="0"/>
              <a:t>dirigente amministrativo </a:t>
            </a:r>
            <a:r>
              <a:rPr lang="it-IT" sz="1800" dirty="0"/>
              <a:t>ovvero un altro dipendente ad esso equiparato, che abbia </a:t>
            </a:r>
            <a:r>
              <a:rPr lang="it-IT" sz="1800" b="1" dirty="0"/>
              <a:t>esperienza sui temi dell'inclusione sociale </a:t>
            </a:r>
            <a:r>
              <a:rPr lang="it-IT" sz="1800" dirty="0"/>
              <a:t>e dell'accessibilità delle persone con disabilità anche comprovata da specifica formazione, che definisce specificatamente le modalità e le azioni di cui al comma 2, lettera f), proponendo la relativa </a:t>
            </a:r>
            <a:r>
              <a:rPr lang="it-IT" sz="1800" b="1" dirty="0"/>
              <a:t>definizione degli obiettivi programmatici e strategici della performance </a:t>
            </a:r>
            <a:r>
              <a:rPr lang="it-IT" sz="1800" dirty="0"/>
              <a:t>di cui al comma 2, lettera a), e della relativa </a:t>
            </a:r>
            <a:r>
              <a:rPr lang="it-IT" sz="1800" b="1" dirty="0"/>
              <a:t>strategia di gestione del capitale umano </a:t>
            </a:r>
            <a:r>
              <a:rPr lang="it-IT" sz="1800" dirty="0"/>
              <a:t>e di sviluppo organizzativo e degli obiettivi formativi annuali e pluriennali di cui al comma 2, lettera b). Le predette funzioni possono essere assolte anche dal responsabile del processo di inserimento delle persone con disabilità nell'ambiente di lavoro di cui all'articolo </a:t>
            </a:r>
            <a:r>
              <a:rPr lang="it-IT" sz="1800" dirty="0" err="1"/>
              <a:t>39-ter</a:t>
            </a:r>
            <a:r>
              <a:rPr lang="it-IT" sz="1800" dirty="0"/>
              <a:t>, comma 1, del citato decreto legislativo n. 165 del 2001, ove dotato di qualifica dirigenziale. I nominativi dei soggetti individuati ai sensi del presente comma sono comunicati alla Presidenza del Consiglio dei ministri - Dipartimento della funzione pubblica. </a:t>
            </a:r>
          </a:p>
          <a:p>
            <a:pPr marL="0" indent="0">
              <a:buNone/>
            </a:pPr>
            <a:r>
              <a:rPr lang="it-IT" sz="1800" dirty="0" err="1"/>
              <a:t>2-ter</a:t>
            </a:r>
            <a:r>
              <a:rPr lang="it-IT" sz="1800" dirty="0"/>
              <a:t>. Le pubbliche amministrazioni di cui al comma 1, con meno di cinquanta dipendenti, possono eventualmente applicare le previsioni di cui al comma </a:t>
            </a:r>
            <a:r>
              <a:rPr lang="it-IT" sz="1800" dirty="0" err="1"/>
              <a:t>2-bis</a:t>
            </a:r>
            <a:r>
              <a:rPr lang="it-IT" sz="1800" dirty="0"/>
              <a:t>, anche ricorrendo a forme di gestione associata». </a:t>
            </a:r>
          </a:p>
        </p:txBody>
      </p:sp>
    </p:spTree>
    <p:extLst>
      <p:ext uri="{BB962C8B-B14F-4D97-AF65-F5344CB8AC3E}">
        <p14:creationId xmlns:p14="http://schemas.microsoft.com/office/powerpoint/2010/main" val="11891668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2FF096-1769-27AD-B10E-7878851C21AC}"/>
              </a:ext>
            </a:extLst>
          </p:cNvPr>
          <p:cNvSpPr>
            <a:spLocks noGrp="1"/>
          </p:cNvSpPr>
          <p:nvPr>
            <p:ph type="title"/>
          </p:nvPr>
        </p:nvSpPr>
        <p:spPr/>
        <p:txBody>
          <a:bodyPr/>
          <a:lstStyle/>
          <a:p>
            <a:pPr algn="ctr"/>
            <a:r>
              <a:rPr lang="it-IT" dirty="0"/>
              <a:t>Non adottano il Piao ma il </a:t>
            </a:r>
            <a:r>
              <a:rPr lang="it-IT" dirty="0" err="1"/>
              <a:t>PTPCT</a:t>
            </a:r>
            <a:endParaRPr lang="it-IT" dirty="0"/>
          </a:p>
        </p:txBody>
      </p:sp>
      <p:pic>
        <p:nvPicPr>
          <p:cNvPr id="5" name="Segnaposto contenuto 4">
            <a:extLst>
              <a:ext uri="{FF2B5EF4-FFF2-40B4-BE49-F238E27FC236}">
                <a16:creationId xmlns:a16="http://schemas.microsoft.com/office/drawing/2014/main" id="{FC7DF5D2-50CC-18F0-B6EF-63BD55A16A8F}"/>
              </a:ext>
            </a:extLst>
          </p:cNvPr>
          <p:cNvPicPr>
            <a:picLocks noGrp="1" noChangeAspect="1"/>
          </p:cNvPicPr>
          <p:nvPr>
            <p:ph idx="1"/>
          </p:nvPr>
        </p:nvPicPr>
        <p:blipFill>
          <a:blip r:embed="rId2"/>
          <a:stretch>
            <a:fillRect/>
          </a:stretch>
        </p:blipFill>
        <p:spPr>
          <a:xfrm>
            <a:off x="123546" y="1988840"/>
            <a:ext cx="8912950" cy="4335759"/>
          </a:xfrm>
        </p:spPr>
      </p:pic>
    </p:spTree>
    <p:extLst>
      <p:ext uri="{BB962C8B-B14F-4D97-AF65-F5344CB8AC3E}">
        <p14:creationId xmlns:p14="http://schemas.microsoft.com/office/powerpoint/2010/main" val="25751069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CD0A7979-5CB6-66EC-5F42-C7D75F9E23C4}"/>
              </a:ext>
            </a:extLst>
          </p:cNvPr>
          <p:cNvPicPr>
            <a:picLocks noGrp="1" noChangeAspect="1"/>
          </p:cNvPicPr>
          <p:nvPr>
            <p:ph idx="1"/>
          </p:nvPr>
        </p:nvPicPr>
        <p:blipFill>
          <a:blip r:embed="rId2"/>
          <a:stretch>
            <a:fillRect/>
          </a:stretch>
        </p:blipFill>
        <p:spPr>
          <a:xfrm>
            <a:off x="70080" y="1700808"/>
            <a:ext cx="9073920" cy="3750582"/>
          </a:xfrm>
        </p:spPr>
      </p:pic>
    </p:spTree>
    <p:extLst>
      <p:ext uri="{BB962C8B-B14F-4D97-AF65-F5344CB8AC3E}">
        <p14:creationId xmlns:p14="http://schemas.microsoft.com/office/powerpoint/2010/main" val="61530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274E75-F9E1-C377-BD5D-7DD9CDDB1423}"/>
              </a:ext>
            </a:extLst>
          </p:cNvPr>
          <p:cNvSpPr>
            <a:spLocks noGrp="1"/>
          </p:cNvSpPr>
          <p:nvPr>
            <p:ph type="title"/>
          </p:nvPr>
        </p:nvSpPr>
        <p:spPr>
          <a:xfrm>
            <a:off x="107504" y="116632"/>
            <a:ext cx="8928992" cy="1407368"/>
          </a:xfrm>
        </p:spPr>
        <p:txBody>
          <a:bodyPr>
            <a:noAutofit/>
          </a:bodyPr>
          <a:lstStyle/>
          <a:p>
            <a:r>
              <a:rPr lang="it-IT" sz="3200" dirty="0">
                <a:hlinkClick r:id="rId2">
                  <a:extLst>
                    <a:ext uri="{A12FA001-AC4F-418D-AE19-62706E023703}">
                      <ahyp:hlinkClr xmlns:ahyp="http://schemas.microsoft.com/office/drawing/2018/hyperlinkcolor" val="tx"/>
                    </a:ext>
                  </a:extLst>
                </a:hlinkClick>
              </a:rPr>
              <a:t>(UE) 2019/1937</a:t>
            </a:r>
            <a:br>
              <a:rPr lang="it-IT" sz="3200" dirty="0"/>
            </a:br>
            <a:r>
              <a:rPr lang="it-IT" sz="3200" dirty="0">
                <a:hlinkClick r:id="rId3">
                  <a:extLst>
                    <a:ext uri="{A12FA001-AC4F-418D-AE19-62706E023703}">
                      <ahyp:hlinkClr xmlns:ahyp="http://schemas.microsoft.com/office/drawing/2018/hyperlinkcolor" val="tx"/>
                    </a:ext>
                  </a:extLst>
                </a:hlinkClick>
              </a:rPr>
              <a:t>d.lgs. n. 24 del 10 marzo 2023</a:t>
            </a:r>
            <a:r>
              <a:rPr lang="it-IT" sz="3200" dirty="0"/>
              <a:t>  “la protezione delle persone che segnalano violazioni del diritto</a:t>
            </a:r>
          </a:p>
        </p:txBody>
      </p:sp>
      <p:sp>
        <p:nvSpPr>
          <p:cNvPr id="3" name="Segnaposto contenuto 2">
            <a:extLst>
              <a:ext uri="{FF2B5EF4-FFF2-40B4-BE49-F238E27FC236}">
                <a16:creationId xmlns:a16="http://schemas.microsoft.com/office/drawing/2014/main" id="{7D38E942-DA57-4DB9-2F8E-3F5FCCA9EDA6}"/>
              </a:ext>
            </a:extLst>
          </p:cNvPr>
          <p:cNvSpPr>
            <a:spLocks noGrp="1"/>
          </p:cNvSpPr>
          <p:nvPr>
            <p:ph idx="1"/>
          </p:nvPr>
        </p:nvSpPr>
        <p:spPr>
          <a:xfrm>
            <a:off x="107504" y="1988840"/>
            <a:ext cx="8928992" cy="4869160"/>
          </a:xfrm>
        </p:spPr>
        <p:txBody>
          <a:bodyPr/>
          <a:lstStyle/>
          <a:p>
            <a:pPr marL="0" indent="0" algn="just">
              <a:buNone/>
            </a:pPr>
            <a:r>
              <a:rPr lang="it-IT" b="0" i="0" dirty="0">
                <a:effectLst/>
                <a:latin typeface="Lora" pitchFamily="2" charset="0"/>
              </a:rPr>
              <a:t>Il decreto si applica ai soggetti del </a:t>
            </a:r>
            <a:r>
              <a:rPr lang="it-IT" b="1" i="0" dirty="0">
                <a:effectLst/>
                <a:latin typeface="Lora" pitchFamily="2" charset="0"/>
              </a:rPr>
              <a:t>settore pubblico </a:t>
            </a:r>
            <a:r>
              <a:rPr lang="it-IT" b="0" i="0" dirty="0">
                <a:effectLst/>
                <a:latin typeface="Lora" pitchFamily="2" charset="0"/>
              </a:rPr>
              <a:t>e del settore </a:t>
            </a:r>
            <a:r>
              <a:rPr lang="it-IT" b="1" i="0" u="sng" dirty="0">
                <a:effectLst/>
                <a:latin typeface="Lora" pitchFamily="2" charset="0"/>
              </a:rPr>
              <a:t>privato</a:t>
            </a:r>
            <a:r>
              <a:rPr lang="it-IT" b="0" i="0" dirty="0">
                <a:effectLst/>
                <a:latin typeface="Lora" pitchFamily="2" charset="0"/>
              </a:rPr>
              <a:t>; con particolare riferimento a quest’ultimo settore, la normativa estende le protezioni ai segnalanti che hanno </a:t>
            </a:r>
            <a:r>
              <a:rPr lang="it-IT" b="1" i="0" dirty="0">
                <a:effectLst/>
                <a:latin typeface="Lora" pitchFamily="2" charset="0"/>
              </a:rPr>
              <a:t>impiegato, nell’ultimo anno, la media di almeno </a:t>
            </a:r>
            <a:r>
              <a:rPr lang="it-IT" b="1" i="0" u="sng" dirty="0">
                <a:effectLst/>
                <a:latin typeface="Lora" pitchFamily="2" charset="0"/>
              </a:rPr>
              <a:t>cinquanta</a:t>
            </a:r>
            <a:r>
              <a:rPr lang="it-IT" b="1" i="0" dirty="0">
                <a:effectLst/>
                <a:latin typeface="Lora" pitchFamily="2" charset="0"/>
              </a:rPr>
              <a:t> lavoratori subordinati </a:t>
            </a:r>
            <a:r>
              <a:rPr lang="it-IT" b="0" i="0" dirty="0">
                <a:effectLst/>
                <a:latin typeface="Lora" pitchFamily="2" charset="0"/>
              </a:rPr>
              <a:t>o, anche sotto tale limite, agli enti che si occupano dei cd. </a:t>
            </a:r>
            <a:r>
              <a:rPr lang="it-IT" b="1" u="sng" dirty="0">
                <a:effectLst/>
                <a:latin typeface="Lora" pitchFamily="2" charset="0"/>
              </a:rPr>
              <a:t>Settori sensibili</a:t>
            </a:r>
            <a:r>
              <a:rPr lang="it-IT" b="1" i="0" dirty="0">
                <a:effectLst/>
                <a:latin typeface="Lora" pitchFamily="2" charset="0"/>
              </a:rPr>
              <a:t> </a:t>
            </a:r>
            <a:r>
              <a:rPr lang="it-IT" b="0" i="0" dirty="0">
                <a:effectLst/>
                <a:latin typeface="Lora" pitchFamily="2" charset="0"/>
              </a:rPr>
              <a:t>(servizi, prodotti e mercati finanziari e prevenzione del riciclaggio o del finanziamento del terrorismo, sicurezza dei trasporti e tutela dell’ambiente) e a quelli adottano </a:t>
            </a:r>
            <a:r>
              <a:rPr lang="it-IT" b="1" dirty="0">
                <a:latin typeface="Lora" pitchFamily="2" charset="0"/>
              </a:rPr>
              <a:t>modelli di organizzazione e gestione ai sensi del </a:t>
            </a:r>
            <a:r>
              <a:rPr lang="it-IT" b="1" dirty="0">
                <a:latin typeface="Lora" pitchFamily="2" charset="0"/>
                <a:hlinkClick r:id="rId4">
                  <a:extLst>
                    <a:ext uri="{A12FA001-AC4F-418D-AE19-62706E023703}">
                      <ahyp:hlinkClr xmlns:ahyp="http://schemas.microsoft.com/office/drawing/2018/hyperlinkcolor" val="tx"/>
                    </a:ext>
                  </a:extLst>
                </a:hlinkClick>
              </a:rPr>
              <a:t>decreto legislativo 231/2001</a:t>
            </a:r>
            <a:r>
              <a:rPr lang="it-IT" b="1" dirty="0">
                <a:latin typeface="Lora" pitchFamily="2" charset="0"/>
              </a:rPr>
              <a:t>.</a:t>
            </a:r>
          </a:p>
          <a:p>
            <a:pPr marL="0" indent="0">
              <a:buNone/>
            </a:pPr>
            <a:endParaRPr lang="it-IT" dirty="0"/>
          </a:p>
        </p:txBody>
      </p:sp>
    </p:spTree>
    <p:extLst>
      <p:ext uri="{BB962C8B-B14F-4D97-AF65-F5344CB8AC3E}">
        <p14:creationId xmlns:p14="http://schemas.microsoft.com/office/powerpoint/2010/main" val="33506251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557A34E-63B7-9492-BB96-AA9FF76964D3}"/>
              </a:ext>
            </a:extLst>
          </p:cNvPr>
          <p:cNvSpPr>
            <a:spLocks noGrp="1"/>
          </p:cNvSpPr>
          <p:nvPr>
            <p:ph idx="1"/>
          </p:nvPr>
        </p:nvSpPr>
        <p:spPr>
          <a:xfrm>
            <a:off x="0" y="1600200"/>
            <a:ext cx="9144000" cy="5257800"/>
          </a:xfrm>
        </p:spPr>
        <p:txBody>
          <a:bodyPr/>
          <a:lstStyle/>
          <a:p>
            <a:pPr marL="0" indent="0">
              <a:buNone/>
            </a:pPr>
            <a:r>
              <a:rPr lang="it-IT" sz="3200" b="0" i="0" dirty="0">
                <a:effectLst/>
                <a:latin typeface="Titillium Web" panose="00000500000000000000" pitchFamily="2" charset="0"/>
              </a:rPr>
              <a:t>Il d.lgs. 24/2023 obbliga l’ANAC ad adottare, entro </a:t>
            </a:r>
            <a:r>
              <a:rPr lang="it-IT" sz="3200" b="1" i="0" dirty="0">
                <a:effectLst/>
                <a:latin typeface="Titillium Web" panose="00000500000000000000" pitchFamily="2" charset="0"/>
              </a:rPr>
              <a:t>tre</a:t>
            </a:r>
            <a:r>
              <a:rPr lang="it-IT" sz="3200" b="0" i="0" dirty="0">
                <a:effectLst/>
                <a:latin typeface="Titillium Web" panose="00000500000000000000" pitchFamily="2" charset="0"/>
              </a:rPr>
              <a:t> mesi dalla sua data di entrata in vigore, apposite </a:t>
            </a:r>
            <a:r>
              <a:rPr lang="it-IT" sz="3200" b="1" i="0" dirty="0">
                <a:effectLst/>
                <a:latin typeface="Titillium Web" panose="00000500000000000000" pitchFamily="2" charset="0"/>
              </a:rPr>
              <a:t>Linee Guida </a:t>
            </a:r>
            <a:r>
              <a:rPr lang="it-IT" sz="3200" b="0" i="0" dirty="0">
                <a:effectLst/>
                <a:latin typeface="Titillium Web" panose="00000500000000000000" pitchFamily="2" charset="0"/>
              </a:rPr>
              <a:t>relative alle </a:t>
            </a:r>
            <a:r>
              <a:rPr lang="it-IT" sz="3200" b="1" i="0" dirty="0">
                <a:effectLst/>
                <a:latin typeface="Titillium Web" panose="00000500000000000000" pitchFamily="2" charset="0"/>
              </a:rPr>
              <a:t>procedure per la presentazione e la gestione delle segnalazioni </a:t>
            </a:r>
            <a:r>
              <a:rPr lang="it-IT" sz="3200" b="0" i="0" dirty="0">
                <a:effectLst/>
                <a:latin typeface="Titillium Web" panose="00000500000000000000" pitchFamily="2" charset="0"/>
              </a:rPr>
              <a:t>esterne.</a:t>
            </a:r>
          </a:p>
          <a:p>
            <a:pPr marL="0" indent="0">
              <a:buNone/>
            </a:pPr>
            <a:br>
              <a:rPr lang="it-IT" sz="3200" dirty="0"/>
            </a:br>
            <a:r>
              <a:rPr lang="it-IT" sz="3200" b="0" i="0" dirty="0">
                <a:effectLst/>
                <a:latin typeface="Titillium Web" panose="00000500000000000000" pitchFamily="2" charset="0"/>
              </a:rPr>
              <a:t>Tali Linee Guida sono state approvate dal Consiglio nell’adunanza del </a:t>
            </a:r>
            <a:r>
              <a:rPr lang="it-IT" sz="3200" b="1" i="0" dirty="0">
                <a:effectLst/>
                <a:latin typeface="Titillium Web" panose="00000500000000000000" pitchFamily="2" charset="0"/>
              </a:rPr>
              <a:t>12 luglio 2023 </a:t>
            </a:r>
            <a:r>
              <a:rPr lang="it-IT" sz="3200" b="0" i="0" dirty="0">
                <a:effectLst/>
                <a:latin typeface="Titillium Web" panose="00000500000000000000" pitchFamily="2" charset="0"/>
              </a:rPr>
              <a:t>con la</a:t>
            </a:r>
            <a:r>
              <a:rPr lang="it-IT" sz="3200" b="1" i="0" dirty="0">
                <a:effectLst/>
                <a:latin typeface="Titillium Web" panose="00000500000000000000" pitchFamily="2" charset="0"/>
              </a:rPr>
              <a:t> delibera n. 311</a:t>
            </a:r>
          </a:p>
          <a:p>
            <a:pPr marL="0" indent="0">
              <a:buNone/>
            </a:pPr>
            <a:endParaRPr lang="it-IT" b="1" dirty="0">
              <a:solidFill>
                <a:srgbClr val="0C5460"/>
              </a:solidFill>
              <a:latin typeface="Titillium Web" panose="00000500000000000000" pitchFamily="2" charset="0"/>
            </a:endParaRPr>
          </a:p>
          <a:p>
            <a:pPr marL="0" indent="0">
              <a:buNone/>
            </a:pPr>
            <a:endParaRPr lang="it-IT" dirty="0"/>
          </a:p>
        </p:txBody>
      </p:sp>
    </p:spTree>
    <p:extLst>
      <p:ext uri="{BB962C8B-B14F-4D97-AF65-F5344CB8AC3E}">
        <p14:creationId xmlns:p14="http://schemas.microsoft.com/office/powerpoint/2010/main" val="150196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22254-671B-45E8-A5B8-32A811EEDCF1}"/>
              </a:ext>
            </a:extLst>
          </p:cNvPr>
          <p:cNvSpPr>
            <a:spLocks noGrp="1"/>
          </p:cNvSpPr>
          <p:nvPr>
            <p:ph type="title"/>
          </p:nvPr>
        </p:nvSpPr>
        <p:spPr>
          <a:xfrm>
            <a:off x="457200" y="214678"/>
            <a:ext cx="8229600" cy="1143000"/>
          </a:xfrm>
        </p:spPr>
        <p:txBody>
          <a:bodyPr>
            <a:normAutofit fontScale="90000"/>
          </a:bodyPr>
          <a:lstStyle/>
          <a:p>
            <a:r>
              <a:rPr lang="it-IT" dirty="0"/>
              <a:t>Corruzione come disvalore costituzionale</a:t>
            </a:r>
          </a:p>
        </p:txBody>
      </p:sp>
      <p:sp>
        <p:nvSpPr>
          <p:cNvPr id="3" name="Segnaposto contenuto 2">
            <a:extLst>
              <a:ext uri="{FF2B5EF4-FFF2-40B4-BE49-F238E27FC236}">
                <a16:creationId xmlns:a16="http://schemas.microsoft.com/office/drawing/2014/main" id="{487BBBF8-80EB-4E31-B008-4B0A0A79D5AC}"/>
              </a:ext>
            </a:extLst>
          </p:cNvPr>
          <p:cNvSpPr>
            <a:spLocks noGrp="1"/>
          </p:cNvSpPr>
          <p:nvPr>
            <p:ph idx="1"/>
          </p:nvPr>
        </p:nvSpPr>
        <p:spPr>
          <a:xfrm>
            <a:off x="107504" y="1600200"/>
            <a:ext cx="9036496" cy="5257800"/>
          </a:xfrm>
        </p:spPr>
        <p:txBody>
          <a:bodyPr>
            <a:normAutofit fontScale="85000" lnSpcReduction="10000"/>
          </a:bodyPr>
          <a:lstStyle/>
          <a:p>
            <a:pPr marL="0" lvl="0" indent="0">
              <a:buNone/>
            </a:pPr>
            <a:r>
              <a:rPr lang="it-IT" dirty="0"/>
              <a:t>deduzione “in negativo” dall’elencazione positiva contenuta nella Costituzione dei valori  consistente nell’individuazione dei fattori che questi valori potenzialmente offendono </a:t>
            </a:r>
          </a:p>
          <a:p>
            <a:endParaRPr lang="it-IT" dirty="0"/>
          </a:p>
          <a:p>
            <a:pPr marL="0" lvl="0" indent="0">
              <a:buNone/>
            </a:pPr>
            <a:r>
              <a:rPr lang="it-IT" dirty="0"/>
              <a:t>art. 1, comma 59, della l. 6 novembre 2012, n. 190 (c.d. “legge Severino”)</a:t>
            </a:r>
          </a:p>
          <a:p>
            <a:pPr marL="0" indent="0">
              <a:buNone/>
            </a:pPr>
            <a:r>
              <a:rPr lang="it-IT" dirty="0"/>
              <a:t> </a:t>
            </a:r>
          </a:p>
          <a:p>
            <a:r>
              <a:rPr lang="it-IT" dirty="0"/>
              <a:t>«le disposizioni di prevenzione della corruzione di cui ai commi da 1 a 57 del presente articolo, </a:t>
            </a:r>
            <a:r>
              <a:rPr lang="it-IT" i="1" dirty="0"/>
              <a:t>di diretta attuazione del </a:t>
            </a:r>
            <a:r>
              <a:rPr lang="it-IT" b="1" i="1" u="sng" dirty="0"/>
              <a:t>principio di imparzialità</a:t>
            </a:r>
            <a:r>
              <a:rPr lang="it-IT" dirty="0"/>
              <a:t> di cui all'articolo 97 della Costituzione, sono applicate in tutte le amministrazioni pubbliche di cui all'articolo 1, comma 2, del decreto legislativo 30 marzo 2001, n. 165, e successive modificazioni». </a:t>
            </a:r>
          </a:p>
          <a:p>
            <a:pPr marL="0" indent="0">
              <a:buNone/>
            </a:pPr>
            <a:r>
              <a:rPr lang="it-IT" dirty="0"/>
              <a:t> </a:t>
            </a:r>
          </a:p>
          <a:p>
            <a:pPr marL="0" indent="0">
              <a:buNone/>
            </a:pPr>
            <a:r>
              <a:rPr lang="it-IT" b="1" dirty="0"/>
              <a:t> </a:t>
            </a:r>
            <a:endParaRPr lang="it-IT" dirty="0"/>
          </a:p>
          <a:p>
            <a:pPr lvl="0"/>
            <a:r>
              <a:rPr lang="it-IT" dirty="0"/>
              <a:t>«Costituzione amministrativa»</a:t>
            </a:r>
          </a:p>
          <a:p>
            <a:pPr marL="0" lvl="0" indent="0">
              <a:buNone/>
            </a:pPr>
            <a:r>
              <a:rPr lang="it-IT" dirty="0"/>
              <a:t>	- buon andamento (evidenti costi aggiuntivi o disfunzioni) </a:t>
            </a:r>
          </a:p>
          <a:p>
            <a:pPr marL="0" lvl="0" indent="0">
              <a:buNone/>
            </a:pPr>
            <a:r>
              <a:rPr lang="it-IT" dirty="0"/>
              <a:t>	- artt. 28, 54 e 98 Cost. </a:t>
            </a:r>
          </a:p>
          <a:p>
            <a:pPr marL="0" indent="0">
              <a:buNone/>
            </a:pPr>
            <a:endParaRPr lang="it-IT" dirty="0"/>
          </a:p>
        </p:txBody>
      </p:sp>
      <p:sp>
        <p:nvSpPr>
          <p:cNvPr id="4" name="Segnaposto piè di pagina 3">
            <a:extLst>
              <a:ext uri="{FF2B5EF4-FFF2-40B4-BE49-F238E27FC236}">
                <a16:creationId xmlns:a16="http://schemas.microsoft.com/office/drawing/2014/main" id="{D3C76E0E-BCB9-4C5D-B764-28F2DE1C50B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3FE8D96-8DF7-4D1F-B372-666DA25EC320}"/>
              </a:ext>
            </a:extLst>
          </p:cNvPr>
          <p:cNvSpPr>
            <a:spLocks noGrp="1"/>
          </p:cNvSpPr>
          <p:nvPr>
            <p:ph type="sldNum" sz="quarter" idx="12"/>
          </p:nvPr>
        </p:nvSpPr>
        <p:spPr/>
        <p:txBody>
          <a:bodyPr/>
          <a:lstStyle/>
          <a:p>
            <a:fld id="{C7748CE5-57C1-43E1-B48D-11B780673BE4}" type="slidenum">
              <a:rPr lang="it-IT" smtClean="0"/>
              <a:pPr/>
              <a:t>6</a:t>
            </a:fld>
            <a:endParaRPr lang="it-IT"/>
          </a:p>
        </p:txBody>
      </p:sp>
    </p:spTree>
    <p:extLst>
      <p:ext uri="{BB962C8B-B14F-4D97-AF65-F5344CB8AC3E}">
        <p14:creationId xmlns:p14="http://schemas.microsoft.com/office/powerpoint/2010/main" val="29025194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E95EB0-ACF3-02F8-DF68-CDBAAAAA7D24}"/>
              </a:ext>
            </a:extLst>
          </p:cNvPr>
          <p:cNvSpPr>
            <a:spLocks noGrp="1"/>
          </p:cNvSpPr>
          <p:nvPr>
            <p:ph type="title"/>
          </p:nvPr>
        </p:nvSpPr>
        <p:spPr/>
        <p:txBody>
          <a:bodyPr>
            <a:noAutofit/>
          </a:bodyPr>
          <a:lstStyle/>
          <a:p>
            <a:r>
              <a:rPr lang="it-IT" sz="3200" dirty="0"/>
              <a:t>Nel Settore pubblico, l’obbligo di predisporre canali di segnalazione interna grava su :</a:t>
            </a:r>
          </a:p>
        </p:txBody>
      </p:sp>
      <p:sp>
        <p:nvSpPr>
          <p:cNvPr id="6" name="Segnaposto contenuto 5">
            <a:extLst>
              <a:ext uri="{FF2B5EF4-FFF2-40B4-BE49-F238E27FC236}">
                <a16:creationId xmlns:a16="http://schemas.microsoft.com/office/drawing/2014/main" id="{0A86F7CF-944A-B2F1-0B77-2AFF71777503}"/>
              </a:ext>
            </a:extLst>
          </p:cNvPr>
          <p:cNvSpPr>
            <a:spLocks noGrp="1"/>
          </p:cNvSpPr>
          <p:nvPr>
            <p:ph idx="1"/>
          </p:nvPr>
        </p:nvSpPr>
        <p:spPr>
          <a:xfrm>
            <a:off x="0" y="1524000"/>
            <a:ext cx="9144000" cy="5334000"/>
          </a:xfrm>
        </p:spPr>
        <p:txBody>
          <a:bodyPr/>
          <a:lstStyle/>
          <a:p>
            <a:pPr algn="just">
              <a:buFont typeface="Arial" panose="020B0604020202020204" pitchFamily="34" charset="0"/>
              <a:buChar char="•"/>
            </a:pPr>
            <a:r>
              <a:rPr lang="it-IT" b="0" i="0" dirty="0">
                <a:effectLst/>
                <a:latin typeface="Lora" pitchFamily="2" charset="0"/>
              </a:rPr>
              <a:t>le amministrazioni pubbliche di cui all’articolo 1, comma 2, del decreto legislativo 30 </a:t>
            </a:r>
            <a:r>
              <a:rPr lang="it-IT" b="1" i="0" dirty="0">
                <a:effectLst/>
                <a:latin typeface="Lora" pitchFamily="2" charset="0"/>
              </a:rPr>
              <a:t>marzo 2001, n. 165</a:t>
            </a:r>
          </a:p>
          <a:p>
            <a:pPr algn="just">
              <a:buFont typeface="Arial" panose="020B0604020202020204" pitchFamily="34" charset="0"/>
              <a:buChar char="•"/>
            </a:pPr>
            <a:r>
              <a:rPr lang="it-IT" b="0" i="0" dirty="0">
                <a:effectLst/>
                <a:latin typeface="Lora" pitchFamily="2" charset="0"/>
              </a:rPr>
              <a:t>le </a:t>
            </a:r>
            <a:r>
              <a:rPr lang="it-IT" b="1" i="0" dirty="0">
                <a:effectLst/>
                <a:latin typeface="Lora" pitchFamily="2" charset="0"/>
              </a:rPr>
              <a:t>autorità amministrative indipendenti </a:t>
            </a:r>
            <a:r>
              <a:rPr lang="it-IT" b="0" i="0" dirty="0">
                <a:effectLst/>
                <a:latin typeface="Lora" pitchFamily="2" charset="0"/>
              </a:rPr>
              <a:t>di garanzia, vigilanza o regolazione</a:t>
            </a:r>
          </a:p>
          <a:p>
            <a:pPr algn="l">
              <a:buFont typeface="Arial" panose="020B0604020202020204" pitchFamily="34" charset="0"/>
              <a:buChar char="•"/>
            </a:pPr>
            <a:r>
              <a:rPr lang="it-IT" b="0" i="0" dirty="0">
                <a:effectLst/>
                <a:latin typeface="Lora" pitchFamily="2" charset="0"/>
              </a:rPr>
              <a:t>gli </a:t>
            </a:r>
            <a:r>
              <a:rPr lang="it-IT" b="1" i="0" dirty="0">
                <a:effectLst/>
                <a:latin typeface="Lora" pitchFamily="2" charset="0"/>
              </a:rPr>
              <a:t>enti pubblici economici</a:t>
            </a:r>
            <a:r>
              <a:rPr lang="it-IT" b="0" i="0" dirty="0">
                <a:effectLst/>
                <a:latin typeface="Lora" pitchFamily="2" charset="0"/>
              </a:rPr>
              <a:t>, gli </a:t>
            </a:r>
            <a:r>
              <a:rPr lang="it-IT" b="1" i="0" dirty="0">
                <a:effectLst/>
                <a:latin typeface="Lora" pitchFamily="2" charset="0"/>
              </a:rPr>
              <a:t>organismi di diritto pubblico </a:t>
            </a:r>
            <a:r>
              <a:rPr lang="it-IT" b="0" i="0" dirty="0">
                <a:effectLst/>
                <a:latin typeface="Lora" pitchFamily="2" charset="0"/>
              </a:rPr>
              <a:t>di cui all’articolo 3, comma 1, lettera d), del decreto legislativo 18 aprile 2016, n. 50</a:t>
            </a:r>
          </a:p>
          <a:p>
            <a:pPr algn="l">
              <a:buFont typeface="Arial" panose="020B0604020202020204" pitchFamily="34" charset="0"/>
              <a:buChar char="•"/>
            </a:pPr>
            <a:r>
              <a:rPr lang="it-IT" b="0" i="0" dirty="0">
                <a:effectLst/>
                <a:latin typeface="Lora" pitchFamily="2" charset="0"/>
              </a:rPr>
              <a:t>i </a:t>
            </a:r>
            <a:r>
              <a:rPr lang="it-IT" b="1" i="0" dirty="0">
                <a:effectLst/>
                <a:latin typeface="Lora" pitchFamily="2" charset="0"/>
              </a:rPr>
              <a:t>concessionari di pubblico servizio</a:t>
            </a:r>
            <a:r>
              <a:rPr lang="it-IT" b="0" i="0" dirty="0">
                <a:effectLst/>
                <a:latin typeface="Lora" pitchFamily="2" charset="0"/>
              </a:rPr>
              <a:t>, le </a:t>
            </a:r>
            <a:r>
              <a:rPr lang="it-IT" b="1" i="0" dirty="0">
                <a:effectLst/>
                <a:latin typeface="Lora" pitchFamily="2" charset="0"/>
              </a:rPr>
              <a:t>società a controllo pubblico e le società in house</a:t>
            </a:r>
            <a:r>
              <a:rPr lang="it-IT" b="0" i="0" dirty="0">
                <a:effectLst/>
                <a:latin typeface="Lora" pitchFamily="2" charset="0"/>
              </a:rPr>
              <a:t>, così come definite, rispettivamente, dall’articolo 2, comma 1, lettere m) e o), del decreto legislativo 19 agosto 2016, n. 175, anche se quotate.</a:t>
            </a:r>
          </a:p>
          <a:p>
            <a:endParaRPr lang="it-IT" dirty="0"/>
          </a:p>
        </p:txBody>
      </p:sp>
    </p:spTree>
    <p:extLst>
      <p:ext uri="{BB962C8B-B14F-4D97-AF65-F5344CB8AC3E}">
        <p14:creationId xmlns:p14="http://schemas.microsoft.com/office/powerpoint/2010/main" val="21719178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1CC52A-82E6-DA01-948D-A1B8AF3F09D0}"/>
              </a:ext>
            </a:extLst>
          </p:cNvPr>
          <p:cNvSpPr>
            <a:spLocks noGrp="1"/>
          </p:cNvSpPr>
          <p:nvPr>
            <p:ph type="title"/>
          </p:nvPr>
        </p:nvSpPr>
        <p:spPr>
          <a:xfrm>
            <a:off x="457200" y="0"/>
            <a:ext cx="8229600" cy="1052736"/>
          </a:xfrm>
        </p:spPr>
        <p:txBody>
          <a:bodyPr/>
          <a:lstStyle/>
          <a:p>
            <a:r>
              <a:rPr lang="it-IT" dirty="0"/>
              <a:t>Cosa si può segnalare</a:t>
            </a:r>
          </a:p>
        </p:txBody>
      </p:sp>
      <p:sp>
        <p:nvSpPr>
          <p:cNvPr id="3" name="Segnaposto contenuto 2">
            <a:extLst>
              <a:ext uri="{FF2B5EF4-FFF2-40B4-BE49-F238E27FC236}">
                <a16:creationId xmlns:a16="http://schemas.microsoft.com/office/drawing/2014/main" id="{2D789DBE-A817-EC1B-3372-CA979D07A717}"/>
              </a:ext>
            </a:extLst>
          </p:cNvPr>
          <p:cNvSpPr>
            <a:spLocks noGrp="1"/>
          </p:cNvSpPr>
          <p:nvPr>
            <p:ph idx="1"/>
          </p:nvPr>
        </p:nvSpPr>
        <p:spPr>
          <a:xfrm>
            <a:off x="0" y="1052736"/>
            <a:ext cx="9144000" cy="5805264"/>
          </a:xfrm>
        </p:spPr>
        <p:txBody>
          <a:bodyPr/>
          <a:lstStyle/>
          <a:p>
            <a:pPr marL="0" indent="0" algn="just">
              <a:buNone/>
            </a:pPr>
            <a:r>
              <a:rPr lang="it-IT" sz="1900" b="1" i="0" dirty="0">
                <a:effectLst/>
                <a:latin typeface="Lora" pitchFamily="2" charset="0"/>
              </a:rPr>
              <a:t>Comportamenti, atti od omissioni </a:t>
            </a:r>
            <a:r>
              <a:rPr lang="it-IT" sz="1900" b="0" i="0" dirty="0">
                <a:effectLst/>
                <a:latin typeface="Lora" pitchFamily="2" charset="0"/>
              </a:rPr>
              <a:t>che </a:t>
            </a:r>
            <a:r>
              <a:rPr lang="it-IT" sz="1900" b="1" i="0" dirty="0">
                <a:effectLst/>
                <a:latin typeface="Lora" pitchFamily="2" charset="0"/>
              </a:rPr>
              <a:t>ledono l’interesse pubblico </a:t>
            </a:r>
            <a:r>
              <a:rPr lang="it-IT" sz="1900" b="0" i="0" dirty="0">
                <a:effectLst/>
                <a:latin typeface="Lora" pitchFamily="2" charset="0"/>
              </a:rPr>
              <a:t>o </a:t>
            </a:r>
            <a:r>
              <a:rPr lang="it-IT" sz="1900" b="1" i="0" dirty="0">
                <a:effectLst/>
                <a:latin typeface="Lora" pitchFamily="2" charset="0"/>
              </a:rPr>
              <a:t>l’integrità </a:t>
            </a:r>
            <a:r>
              <a:rPr lang="it-IT" sz="1900" b="0" i="0" dirty="0">
                <a:effectLst/>
                <a:latin typeface="Lora" pitchFamily="2" charset="0"/>
              </a:rPr>
              <a:t>dell’amministrazione pubblica o dell’ente privato e </a:t>
            </a:r>
            <a:r>
              <a:rPr lang="it-IT" sz="1900" b="1" i="0" u="sng" dirty="0">
                <a:effectLst/>
                <a:latin typeface="Lora" pitchFamily="2" charset="0"/>
              </a:rPr>
              <a:t>che consistono in:</a:t>
            </a:r>
          </a:p>
          <a:p>
            <a:pPr marL="0" indent="0" algn="just">
              <a:buNone/>
            </a:pPr>
            <a:endParaRPr lang="it-IT" sz="1900" b="1" i="0" u="sng" dirty="0">
              <a:effectLst/>
              <a:latin typeface="Lora" pitchFamily="2" charset="0"/>
            </a:endParaRPr>
          </a:p>
          <a:p>
            <a:pPr algn="l">
              <a:buFont typeface="Arial" panose="020B0604020202020204" pitchFamily="34" charset="0"/>
              <a:buChar char="•"/>
            </a:pPr>
            <a:r>
              <a:rPr lang="it-IT" sz="1900" b="1" i="0" dirty="0">
                <a:effectLst/>
                <a:latin typeface="Lora" pitchFamily="2" charset="0"/>
              </a:rPr>
              <a:t>illeciti </a:t>
            </a:r>
            <a:r>
              <a:rPr lang="it-IT" sz="1900" b="0" i="0" dirty="0">
                <a:effectLst/>
                <a:latin typeface="Lora" pitchFamily="2" charset="0"/>
              </a:rPr>
              <a:t>amministrativi, contabili, civili o penali; </a:t>
            </a:r>
          </a:p>
          <a:p>
            <a:pPr algn="just">
              <a:buFont typeface="Arial" panose="020B0604020202020204" pitchFamily="34" charset="0"/>
              <a:buChar char="•"/>
            </a:pPr>
            <a:r>
              <a:rPr lang="it-IT" sz="1900" b="1" i="0" dirty="0">
                <a:effectLst/>
                <a:latin typeface="Lora" pitchFamily="2" charset="0"/>
              </a:rPr>
              <a:t>condotte illecite rilevanti ai sensi del decreto legislativo 231/2001</a:t>
            </a:r>
            <a:r>
              <a:rPr lang="it-IT" sz="1900" b="0" i="0" dirty="0">
                <a:effectLst/>
                <a:latin typeface="Lora" pitchFamily="2" charset="0"/>
              </a:rPr>
              <a:t>, o violazioni dei modelli di organizzazione e gestione ivi previsti;</a:t>
            </a:r>
          </a:p>
          <a:p>
            <a:pPr algn="just">
              <a:buFont typeface="Arial" panose="020B0604020202020204" pitchFamily="34" charset="0"/>
              <a:buChar char="•"/>
            </a:pPr>
            <a:r>
              <a:rPr lang="it-IT" sz="1900" b="1" i="0" dirty="0">
                <a:effectLst/>
                <a:latin typeface="Lora" pitchFamily="2" charset="0"/>
              </a:rPr>
              <a:t>illeciti </a:t>
            </a:r>
            <a:r>
              <a:rPr lang="it-IT" sz="1900" b="0" i="0" dirty="0">
                <a:effectLst/>
                <a:latin typeface="Lora" pitchFamily="2" charset="0"/>
              </a:rPr>
              <a:t>che rientrano nell’ambito di applicazione degli </a:t>
            </a:r>
            <a:r>
              <a:rPr lang="it-IT" sz="1900" b="1" i="0" dirty="0">
                <a:effectLst/>
                <a:latin typeface="Lora" pitchFamily="2" charset="0"/>
              </a:rPr>
              <a:t>atti dell’Unione europea o nazionali </a:t>
            </a:r>
            <a:r>
              <a:rPr lang="it-IT" sz="1900" b="0" i="0" dirty="0">
                <a:effectLst/>
                <a:latin typeface="Lora" pitchFamily="2" charset="0"/>
              </a:rPr>
              <a:t>relativi ai seguenti </a:t>
            </a:r>
            <a:r>
              <a:rPr lang="it-IT" sz="1900" b="1" i="0" dirty="0">
                <a:effectLst/>
                <a:latin typeface="Lora" pitchFamily="2" charset="0"/>
              </a:rPr>
              <a:t>settori</a:t>
            </a:r>
            <a:r>
              <a:rPr lang="it-IT" sz="1900" b="0" i="0" dirty="0">
                <a:effectLst/>
                <a:latin typeface="Lora" pitchFamily="2" charset="0"/>
              </a:rPr>
              <a:t>: </a:t>
            </a:r>
            <a:r>
              <a:rPr lang="it-IT" sz="1900" b="0" i="1" dirty="0">
                <a:effectLst/>
                <a:latin typeface="Lora" pitchFamily="2" charset="0"/>
              </a:rPr>
              <a:t>appalti pubblici; servizi, prodotti e mercati finanziari e prevenzione del riciclaggio e del finanziamento del terrorismo; sicurezza e conformità dei prodotti; sicurezza dei trasporti; tutela dell’ambiente; radioprotezione e sicurezza nucleare; sicurezza degli alimenti e dei mangimi e salute e benessere degli animali; salute pubblica; protezione dei consumatori; tutela della vita privata e protezione dei dati personali e sicurezza delle reti e dei sistemi informativi</a:t>
            </a:r>
            <a:r>
              <a:rPr lang="it-IT" sz="1900" b="0" i="0" dirty="0">
                <a:effectLst/>
                <a:latin typeface="Lora" pitchFamily="2" charset="0"/>
              </a:rPr>
              <a:t>;</a:t>
            </a:r>
          </a:p>
          <a:p>
            <a:pPr algn="l">
              <a:buFont typeface="Arial" panose="020B0604020202020204" pitchFamily="34" charset="0"/>
              <a:buChar char="•"/>
            </a:pPr>
            <a:r>
              <a:rPr lang="it-IT" sz="1900" b="0" i="0" dirty="0">
                <a:effectLst/>
                <a:latin typeface="Lora" pitchFamily="2" charset="0"/>
              </a:rPr>
              <a:t>atti od omissioni che ledono gli </a:t>
            </a:r>
            <a:r>
              <a:rPr lang="it-IT" sz="1900" b="1" i="0" dirty="0">
                <a:effectLst/>
                <a:latin typeface="Lora" pitchFamily="2" charset="0"/>
              </a:rPr>
              <a:t>interessi finanziari dell’Unione</a:t>
            </a:r>
            <a:r>
              <a:rPr lang="it-IT" sz="1900" b="0" i="0" dirty="0">
                <a:effectLst/>
                <a:latin typeface="Lora" pitchFamily="2" charset="0"/>
              </a:rPr>
              <a:t>; </a:t>
            </a:r>
          </a:p>
          <a:p>
            <a:pPr algn="l">
              <a:buFont typeface="Arial" panose="020B0604020202020204" pitchFamily="34" charset="0"/>
              <a:buChar char="•"/>
            </a:pPr>
            <a:r>
              <a:rPr lang="it-IT" sz="1900" b="0" i="0" dirty="0">
                <a:effectLst/>
                <a:latin typeface="Lora" pitchFamily="2" charset="0"/>
              </a:rPr>
              <a:t>atti od omissioni riguardanti il </a:t>
            </a:r>
            <a:r>
              <a:rPr lang="it-IT" sz="1900" b="1" i="0" dirty="0">
                <a:effectLst/>
                <a:latin typeface="Lora" pitchFamily="2" charset="0"/>
              </a:rPr>
              <a:t>mercato interno</a:t>
            </a:r>
            <a:r>
              <a:rPr lang="it-IT" sz="1900" b="0" i="0" dirty="0">
                <a:effectLst/>
                <a:latin typeface="Lora" pitchFamily="2" charset="0"/>
              </a:rPr>
              <a:t>; </a:t>
            </a:r>
          </a:p>
          <a:p>
            <a:pPr algn="l">
              <a:buFont typeface="Arial" panose="020B0604020202020204" pitchFamily="34" charset="0"/>
              <a:buChar char="•"/>
            </a:pPr>
            <a:r>
              <a:rPr lang="it-IT" sz="1900" b="0" i="0" dirty="0">
                <a:effectLst/>
                <a:latin typeface="Lora" pitchFamily="2" charset="0"/>
              </a:rPr>
              <a:t>atti o comportamenti che </a:t>
            </a:r>
            <a:r>
              <a:rPr lang="it-IT" sz="1900" b="1" i="0" dirty="0">
                <a:effectLst/>
                <a:latin typeface="Lora" pitchFamily="2" charset="0"/>
              </a:rPr>
              <a:t>vanificano l’oggetto o la finalità delle disposizioni di cui agli atti dell’Unione</a:t>
            </a:r>
            <a:r>
              <a:rPr lang="it-IT" sz="1900" b="0" i="0" dirty="0">
                <a:effectLst/>
                <a:latin typeface="Lora" pitchFamily="2" charset="0"/>
              </a:rPr>
              <a:t>.</a:t>
            </a:r>
          </a:p>
          <a:p>
            <a:pPr marL="0" indent="0">
              <a:buNone/>
            </a:pPr>
            <a:endParaRPr lang="it-IT" dirty="0"/>
          </a:p>
        </p:txBody>
      </p:sp>
    </p:spTree>
    <p:extLst>
      <p:ext uri="{BB962C8B-B14F-4D97-AF65-F5344CB8AC3E}">
        <p14:creationId xmlns:p14="http://schemas.microsoft.com/office/powerpoint/2010/main" val="42449399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A4E52A-2ABC-82CC-70C7-19459898FBD1}"/>
              </a:ext>
            </a:extLst>
          </p:cNvPr>
          <p:cNvSpPr>
            <a:spLocks noGrp="1"/>
          </p:cNvSpPr>
          <p:nvPr>
            <p:ph type="title"/>
          </p:nvPr>
        </p:nvSpPr>
        <p:spPr>
          <a:xfrm>
            <a:off x="457200" y="0"/>
            <a:ext cx="8229600" cy="980728"/>
          </a:xfrm>
        </p:spPr>
        <p:txBody>
          <a:bodyPr/>
          <a:lstStyle/>
          <a:p>
            <a:r>
              <a:rPr lang="it-IT" dirty="0"/>
              <a:t>Canali di segnalazione</a:t>
            </a:r>
          </a:p>
        </p:txBody>
      </p:sp>
      <p:sp>
        <p:nvSpPr>
          <p:cNvPr id="3" name="Segnaposto contenuto 2">
            <a:extLst>
              <a:ext uri="{FF2B5EF4-FFF2-40B4-BE49-F238E27FC236}">
                <a16:creationId xmlns:a16="http://schemas.microsoft.com/office/drawing/2014/main" id="{C01E62C1-99CB-1D2F-8497-411F37FD6B1A}"/>
              </a:ext>
            </a:extLst>
          </p:cNvPr>
          <p:cNvSpPr>
            <a:spLocks noGrp="1"/>
          </p:cNvSpPr>
          <p:nvPr>
            <p:ph idx="1"/>
          </p:nvPr>
        </p:nvSpPr>
        <p:spPr>
          <a:xfrm>
            <a:off x="0" y="1196752"/>
            <a:ext cx="9144000" cy="5661248"/>
          </a:xfrm>
        </p:spPr>
        <p:txBody>
          <a:bodyPr/>
          <a:lstStyle/>
          <a:p>
            <a:pPr algn="l">
              <a:buFont typeface="Arial" panose="020B0604020202020204" pitchFamily="34" charset="0"/>
              <a:buChar char="•"/>
            </a:pPr>
            <a:r>
              <a:rPr lang="it-IT" sz="3200" b="0" i="0" dirty="0">
                <a:solidFill>
                  <a:srgbClr val="5B6F82"/>
                </a:solidFill>
                <a:effectLst/>
                <a:latin typeface="Lora" pitchFamily="2" charset="0"/>
              </a:rPr>
              <a:t>interno (nell’ambito del contesto lavorativo);</a:t>
            </a:r>
          </a:p>
          <a:p>
            <a:pPr marL="0" indent="0" algn="l">
              <a:buNone/>
            </a:pPr>
            <a:endParaRPr lang="it-IT" sz="3200" b="0" i="0" dirty="0">
              <a:solidFill>
                <a:srgbClr val="5B6F82"/>
              </a:solidFill>
              <a:effectLst/>
              <a:latin typeface="Lora" pitchFamily="2" charset="0"/>
            </a:endParaRPr>
          </a:p>
          <a:p>
            <a:pPr algn="l">
              <a:buFont typeface="Arial" panose="020B0604020202020204" pitchFamily="34" charset="0"/>
              <a:buChar char="•"/>
            </a:pPr>
            <a:r>
              <a:rPr lang="it-IT" sz="3200" b="0" i="0" dirty="0">
                <a:solidFill>
                  <a:srgbClr val="5B6F82"/>
                </a:solidFill>
                <a:effectLst/>
                <a:latin typeface="Lora" pitchFamily="2" charset="0"/>
              </a:rPr>
              <a:t>esterno (ANAC);</a:t>
            </a:r>
          </a:p>
          <a:p>
            <a:pPr algn="l">
              <a:buFont typeface="Arial" panose="020B0604020202020204" pitchFamily="34" charset="0"/>
              <a:buChar char="•"/>
            </a:pPr>
            <a:endParaRPr lang="it-IT" sz="3200" b="0" i="0" dirty="0">
              <a:solidFill>
                <a:srgbClr val="5B6F82"/>
              </a:solidFill>
              <a:effectLst/>
              <a:latin typeface="Lora" pitchFamily="2" charset="0"/>
            </a:endParaRPr>
          </a:p>
          <a:p>
            <a:pPr algn="l">
              <a:buFont typeface="Arial" panose="020B0604020202020204" pitchFamily="34" charset="0"/>
              <a:buChar char="•"/>
            </a:pPr>
            <a:r>
              <a:rPr lang="it-IT" sz="3200" b="0" i="0" dirty="0">
                <a:solidFill>
                  <a:srgbClr val="5B6F82"/>
                </a:solidFill>
                <a:effectLst/>
                <a:latin typeface="Lora" pitchFamily="2" charset="0"/>
              </a:rPr>
              <a:t>divulgazione pubblica (tramite la stampa, mezzi elettronici o mezzi di diffusione in grado di raggiungere un numero elevato di persone);</a:t>
            </a:r>
          </a:p>
          <a:p>
            <a:pPr marL="0" indent="0" algn="l">
              <a:buNone/>
            </a:pPr>
            <a:endParaRPr lang="it-IT" sz="3200" b="0" i="0" dirty="0">
              <a:solidFill>
                <a:srgbClr val="5B6F82"/>
              </a:solidFill>
              <a:effectLst/>
              <a:latin typeface="Lora" pitchFamily="2" charset="0"/>
            </a:endParaRPr>
          </a:p>
          <a:p>
            <a:pPr algn="l">
              <a:buFont typeface="Arial" panose="020B0604020202020204" pitchFamily="34" charset="0"/>
              <a:buChar char="•"/>
            </a:pPr>
            <a:r>
              <a:rPr lang="it-IT" sz="3200" b="0" i="0" dirty="0">
                <a:solidFill>
                  <a:srgbClr val="5B6F82"/>
                </a:solidFill>
                <a:effectLst/>
                <a:latin typeface="Lora" pitchFamily="2" charset="0"/>
              </a:rPr>
              <a:t>denuncia all’Autorità giudiziaria o contabile. </a:t>
            </a:r>
          </a:p>
          <a:p>
            <a:pPr marL="0" indent="0">
              <a:buNone/>
            </a:pPr>
            <a:endParaRPr lang="it-IT" dirty="0"/>
          </a:p>
        </p:txBody>
      </p:sp>
    </p:spTree>
    <p:extLst>
      <p:ext uri="{BB962C8B-B14F-4D97-AF65-F5344CB8AC3E}">
        <p14:creationId xmlns:p14="http://schemas.microsoft.com/office/powerpoint/2010/main" val="6944895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24E18E-A3D2-959C-97FE-4DF3F6D95E33}"/>
              </a:ext>
            </a:extLst>
          </p:cNvPr>
          <p:cNvSpPr>
            <a:spLocks noGrp="1"/>
          </p:cNvSpPr>
          <p:nvPr>
            <p:ph type="title"/>
          </p:nvPr>
        </p:nvSpPr>
        <p:spPr>
          <a:xfrm>
            <a:off x="457200" y="0"/>
            <a:ext cx="8229600" cy="1052736"/>
          </a:xfrm>
        </p:spPr>
        <p:txBody>
          <a:bodyPr>
            <a:normAutofit fontScale="90000"/>
          </a:bodyPr>
          <a:lstStyle/>
          <a:p>
            <a:br>
              <a:rPr lang="it-IT" b="1" i="0" dirty="0">
                <a:solidFill>
                  <a:srgbClr val="005586"/>
                </a:solidFill>
                <a:effectLst/>
                <a:latin typeface="Titillium Web" panose="00000500000000000000" pitchFamily="2" charset="0"/>
              </a:rPr>
            </a:br>
            <a:r>
              <a:rPr lang="it-IT" b="1" i="0" dirty="0">
                <a:solidFill>
                  <a:srgbClr val="FF0000"/>
                </a:solidFill>
                <a:effectLst/>
                <a:latin typeface="Titillium Web" panose="00000500000000000000" pitchFamily="2" charset="0"/>
              </a:rPr>
              <a:t>Protezione della riservatezza dei segnalanti</a:t>
            </a:r>
            <a:br>
              <a:rPr lang="it-IT" b="1" i="0" dirty="0">
                <a:solidFill>
                  <a:srgbClr val="005586"/>
                </a:solidFill>
                <a:effectLst/>
                <a:latin typeface="Titillium Web" panose="00000500000000000000" pitchFamily="2" charset="0"/>
              </a:rPr>
            </a:br>
            <a:br>
              <a:rPr lang="it-IT" b="0" i="0" dirty="0">
                <a:solidFill>
                  <a:srgbClr val="005586"/>
                </a:solidFill>
                <a:effectLst/>
                <a:latin typeface="Lora" pitchFamily="2" charset="0"/>
              </a:rPr>
            </a:br>
            <a:endParaRPr lang="it-IT" dirty="0"/>
          </a:p>
        </p:txBody>
      </p:sp>
      <p:sp>
        <p:nvSpPr>
          <p:cNvPr id="3" name="Segnaposto contenuto 2">
            <a:extLst>
              <a:ext uri="{FF2B5EF4-FFF2-40B4-BE49-F238E27FC236}">
                <a16:creationId xmlns:a16="http://schemas.microsoft.com/office/drawing/2014/main" id="{5F500C20-7020-F937-0460-82D9DB71B260}"/>
              </a:ext>
            </a:extLst>
          </p:cNvPr>
          <p:cNvSpPr>
            <a:spLocks noGrp="1"/>
          </p:cNvSpPr>
          <p:nvPr>
            <p:ph idx="1"/>
          </p:nvPr>
        </p:nvSpPr>
        <p:spPr>
          <a:xfrm>
            <a:off x="0" y="836712"/>
            <a:ext cx="9036496" cy="6021288"/>
          </a:xfrm>
        </p:spPr>
        <p:txBody>
          <a:bodyPr/>
          <a:lstStyle/>
          <a:p>
            <a:pPr algn="l">
              <a:buFont typeface="Arial" panose="020B0604020202020204" pitchFamily="34" charset="0"/>
              <a:buChar char="•"/>
            </a:pPr>
            <a:r>
              <a:rPr lang="it-IT" sz="2000" b="1" i="0" dirty="0">
                <a:solidFill>
                  <a:srgbClr val="005586"/>
                </a:solidFill>
                <a:effectLst/>
                <a:latin typeface="Lora" pitchFamily="2" charset="0"/>
              </a:rPr>
              <a:t>L'identità del segnalante non può essere rivelata </a:t>
            </a:r>
            <a:r>
              <a:rPr lang="it-IT" sz="2000" b="0" i="0" dirty="0">
                <a:solidFill>
                  <a:srgbClr val="005586"/>
                </a:solidFill>
                <a:effectLst/>
                <a:latin typeface="Lora" pitchFamily="2" charset="0"/>
              </a:rPr>
              <a:t>a persone diverse da quelle competenti a </a:t>
            </a:r>
            <a:r>
              <a:rPr lang="it-IT" sz="2000" b="1" i="0" dirty="0">
                <a:solidFill>
                  <a:srgbClr val="005586"/>
                </a:solidFill>
                <a:effectLst/>
                <a:latin typeface="Lora" pitchFamily="2" charset="0"/>
              </a:rPr>
              <a:t>ricevere o a dare seguito alle segnalazioni</a:t>
            </a:r>
            <a:r>
              <a:rPr lang="it-IT" sz="2000" b="0" i="0" dirty="0">
                <a:solidFill>
                  <a:srgbClr val="005586"/>
                </a:solidFill>
                <a:effectLst/>
                <a:latin typeface="Lora" pitchFamily="2" charset="0"/>
              </a:rPr>
              <a:t>;</a:t>
            </a:r>
          </a:p>
          <a:p>
            <a:pPr marL="0" indent="0" algn="l">
              <a:buNone/>
            </a:pPr>
            <a:endParaRPr lang="it-IT" sz="2000" b="0" i="0" dirty="0">
              <a:solidFill>
                <a:srgbClr val="005586"/>
              </a:solidFill>
              <a:effectLst/>
              <a:latin typeface="Lora" pitchFamily="2" charset="0"/>
            </a:endParaRPr>
          </a:p>
          <a:p>
            <a:pPr algn="l">
              <a:buFont typeface="Arial" panose="020B0604020202020204" pitchFamily="34" charset="0"/>
              <a:buChar char="•"/>
            </a:pPr>
            <a:r>
              <a:rPr lang="it-IT" sz="2000" b="0" i="0" dirty="0">
                <a:solidFill>
                  <a:srgbClr val="005586"/>
                </a:solidFill>
                <a:effectLst/>
                <a:latin typeface="Lora" pitchFamily="2" charset="0"/>
              </a:rPr>
              <a:t>La protezione riguarda non solo il nominativo del segnalante ma anche </a:t>
            </a:r>
            <a:r>
              <a:rPr lang="it-IT" sz="2000" b="1" i="0" dirty="0">
                <a:solidFill>
                  <a:srgbClr val="005586"/>
                </a:solidFill>
                <a:effectLst/>
                <a:latin typeface="Lora" pitchFamily="2" charset="0"/>
              </a:rPr>
              <a:t>tutti gli elementi della segnalazione </a:t>
            </a:r>
            <a:r>
              <a:rPr lang="it-IT" sz="2000" b="0" i="0" dirty="0">
                <a:solidFill>
                  <a:srgbClr val="005586"/>
                </a:solidFill>
                <a:effectLst/>
                <a:latin typeface="Lora" pitchFamily="2" charset="0"/>
              </a:rPr>
              <a:t>dai quali si possa ricavare, anche indirettamente, l’</a:t>
            </a:r>
            <a:r>
              <a:rPr lang="it-IT" sz="2000" b="1" i="0" dirty="0">
                <a:solidFill>
                  <a:srgbClr val="005586"/>
                </a:solidFill>
                <a:effectLst/>
                <a:latin typeface="Lora" pitchFamily="2" charset="0"/>
              </a:rPr>
              <a:t>identificazione</a:t>
            </a:r>
            <a:r>
              <a:rPr lang="it-IT" sz="2000" b="0" i="0" dirty="0">
                <a:solidFill>
                  <a:srgbClr val="005586"/>
                </a:solidFill>
                <a:effectLst/>
                <a:latin typeface="Lora" pitchFamily="2" charset="0"/>
              </a:rPr>
              <a:t> del segnalante; </a:t>
            </a:r>
          </a:p>
          <a:p>
            <a:pPr marL="0" indent="0" algn="l">
              <a:buNone/>
            </a:pPr>
            <a:endParaRPr lang="it-IT" sz="2000" b="0" i="0" dirty="0">
              <a:solidFill>
                <a:srgbClr val="005586"/>
              </a:solidFill>
              <a:effectLst/>
              <a:latin typeface="Lora" pitchFamily="2" charset="0"/>
            </a:endParaRPr>
          </a:p>
          <a:p>
            <a:pPr algn="l">
              <a:buFont typeface="Arial" panose="020B0604020202020204" pitchFamily="34" charset="0"/>
              <a:buChar char="•"/>
            </a:pPr>
            <a:r>
              <a:rPr lang="it-IT" sz="2000" b="0" i="0" dirty="0">
                <a:solidFill>
                  <a:srgbClr val="005586"/>
                </a:solidFill>
                <a:effectLst/>
                <a:latin typeface="Lora" pitchFamily="2" charset="0"/>
              </a:rPr>
              <a:t>La segnalazione è </a:t>
            </a:r>
            <a:r>
              <a:rPr lang="it-IT" sz="2000" b="1" i="0" dirty="0">
                <a:solidFill>
                  <a:srgbClr val="005586"/>
                </a:solidFill>
                <a:effectLst/>
                <a:latin typeface="Lora" pitchFamily="2" charset="0"/>
              </a:rPr>
              <a:t>sottratta all’accesso </a:t>
            </a:r>
            <a:r>
              <a:rPr lang="it-IT" sz="2000" b="0" i="0" dirty="0">
                <a:solidFill>
                  <a:srgbClr val="005586"/>
                </a:solidFill>
                <a:effectLst/>
                <a:latin typeface="Lora" pitchFamily="2" charset="0"/>
              </a:rPr>
              <a:t>agli atti amministrativi e al diritto di </a:t>
            </a:r>
            <a:r>
              <a:rPr lang="it-IT" sz="2000" b="1" i="0" dirty="0">
                <a:solidFill>
                  <a:srgbClr val="005586"/>
                </a:solidFill>
                <a:effectLst/>
                <a:latin typeface="Lora" pitchFamily="2" charset="0"/>
              </a:rPr>
              <a:t>accesso civico generalizzato</a:t>
            </a:r>
            <a:r>
              <a:rPr lang="it-IT" sz="2000" b="0" i="0" dirty="0">
                <a:solidFill>
                  <a:srgbClr val="005586"/>
                </a:solidFill>
                <a:effectLst/>
                <a:latin typeface="Lora" pitchFamily="2" charset="0"/>
              </a:rPr>
              <a:t>;</a:t>
            </a:r>
          </a:p>
          <a:p>
            <a:pPr marL="0" indent="0" algn="l">
              <a:buNone/>
            </a:pPr>
            <a:endParaRPr lang="it-IT" sz="2000" b="0" i="0" dirty="0">
              <a:solidFill>
                <a:srgbClr val="005586"/>
              </a:solidFill>
              <a:effectLst/>
              <a:latin typeface="Lora" pitchFamily="2" charset="0"/>
            </a:endParaRPr>
          </a:p>
          <a:p>
            <a:pPr algn="just">
              <a:buFont typeface="Arial" panose="020B0604020202020204" pitchFamily="34" charset="0"/>
              <a:buChar char="•"/>
            </a:pPr>
            <a:r>
              <a:rPr lang="it-IT" sz="2000" b="0" i="0" dirty="0">
                <a:solidFill>
                  <a:srgbClr val="005586"/>
                </a:solidFill>
                <a:effectLst/>
                <a:latin typeface="Lora" pitchFamily="2" charset="0"/>
              </a:rPr>
              <a:t>La protezione della </a:t>
            </a:r>
            <a:r>
              <a:rPr lang="it-IT" sz="2000" b="1" i="0" dirty="0">
                <a:solidFill>
                  <a:srgbClr val="005586"/>
                </a:solidFill>
                <a:effectLst/>
                <a:latin typeface="Lora" pitchFamily="2" charset="0"/>
              </a:rPr>
              <a:t>riservatezza </a:t>
            </a:r>
            <a:r>
              <a:rPr lang="it-IT" sz="2000" b="0" i="0" dirty="0">
                <a:solidFill>
                  <a:srgbClr val="005586"/>
                </a:solidFill>
                <a:effectLst/>
                <a:latin typeface="Lora" pitchFamily="2" charset="0"/>
              </a:rPr>
              <a:t>è estesa all’identità delle </a:t>
            </a:r>
            <a:r>
              <a:rPr lang="it-IT" sz="2000" b="1" i="0" dirty="0">
                <a:solidFill>
                  <a:srgbClr val="005586"/>
                </a:solidFill>
                <a:effectLst/>
                <a:latin typeface="Lora" pitchFamily="2" charset="0"/>
              </a:rPr>
              <a:t>persone coinvolte </a:t>
            </a:r>
            <a:r>
              <a:rPr lang="it-IT" sz="2000" b="0" i="0" dirty="0">
                <a:solidFill>
                  <a:srgbClr val="005586"/>
                </a:solidFill>
                <a:effectLst/>
                <a:latin typeface="Lora" pitchFamily="2" charset="0"/>
              </a:rPr>
              <a:t>e delle persone menzionate nella segnalazione </a:t>
            </a:r>
            <a:r>
              <a:rPr lang="it-IT" sz="2000" b="1" i="0" dirty="0">
                <a:solidFill>
                  <a:srgbClr val="005586"/>
                </a:solidFill>
                <a:effectLst/>
                <a:latin typeface="Lora" pitchFamily="2" charset="0"/>
              </a:rPr>
              <a:t>fino alla conclusione dei procedimenti </a:t>
            </a:r>
            <a:r>
              <a:rPr lang="it-IT" sz="2000" b="0" i="0" dirty="0">
                <a:solidFill>
                  <a:srgbClr val="005586"/>
                </a:solidFill>
                <a:effectLst/>
                <a:latin typeface="Lora" pitchFamily="2" charset="0"/>
              </a:rPr>
              <a:t>avviati in ragione della segnalazione, nel rispetto delle medesime garanzie previste in favore della persona segnalante.</a:t>
            </a:r>
          </a:p>
          <a:p>
            <a:endParaRPr lang="it-IT" dirty="0"/>
          </a:p>
        </p:txBody>
      </p:sp>
    </p:spTree>
    <p:extLst>
      <p:ext uri="{BB962C8B-B14F-4D97-AF65-F5344CB8AC3E}">
        <p14:creationId xmlns:p14="http://schemas.microsoft.com/office/powerpoint/2010/main" val="25694627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1EEC86-2DE9-A3B3-B2F0-F84E36B698F7}"/>
              </a:ext>
            </a:extLst>
          </p:cNvPr>
          <p:cNvSpPr>
            <a:spLocks noGrp="1"/>
          </p:cNvSpPr>
          <p:nvPr>
            <p:ph type="title"/>
          </p:nvPr>
        </p:nvSpPr>
        <p:spPr>
          <a:xfrm>
            <a:off x="457200" y="0"/>
            <a:ext cx="8229600" cy="1124744"/>
          </a:xfrm>
        </p:spPr>
        <p:txBody>
          <a:bodyPr/>
          <a:lstStyle/>
          <a:p>
            <a:r>
              <a:rPr lang="it-IT" dirty="0"/>
              <a:t>Sanzioni applicabili dall’ANAC</a:t>
            </a:r>
          </a:p>
        </p:txBody>
      </p:sp>
      <p:sp>
        <p:nvSpPr>
          <p:cNvPr id="3" name="Segnaposto contenuto 2">
            <a:extLst>
              <a:ext uri="{FF2B5EF4-FFF2-40B4-BE49-F238E27FC236}">
                <a16:creationId xmlns:a16="http://schemas.microsoft.com/office/drawing/2014/main" id="{E05D291A-B824-3391-D64A-123EC14DD806}"/>
              </a:ext>
            </a:extLst>
          </p:cNvPr>
          <p:cNvSpPr>
            <a:spLocks noGrp="1"/>
          </p:cNvSpPr>
          <p:nvPr>
            <p:ph idx="1"/>
          </p:nvPr>
        </p:nvSpPr>
        <p:spPr>
          <a:xfrm>
            <a:off x="0" y="1124744"/>
            <a:ext cx="9144000" cy="5733256"/>
          </a:xfrm>
        </p:spPr>
        <p:txBody>
          <a:bodyPr/>
          <a:lstStyle/>
          <a:p>
            <a:pPr algn="l">
              <a:buFont typeface="Arial" panose="020B0604020202020204" pitchFamily="34" charset="0"/>
              <a:buChar char="•"/>
            </a:pPr>
            <a:r>
              <a:rPr lang="it-IT" sz="2000" b="1" i="0" dirty="0">
                <a:solidFill>
                  <a:srgbClr val="5B6F82"/>
                </a:solidFill>
                <a:effectLst/>
                <a:latin typeface="Lora" pitchFamily="2" charset="0"/>
              </a:rPr>
              <a:t>da 10.000 a 50.000 </a:t>
            </a:r>
            <a:r>
              <a:rPr lang="it-IT" sz="2000" b="0" i="0" dirty="0">
                <a:solidFill>
                  <a:srgbClr val="5B6F82"/>
                </a:solidFill>
                <a:effectLst/>
                <a:latin typeface="Lora" pitchFamily="2" charset="0"/>
              </a:rPr>
              <a:t>euro quando accerta che sono state commesse </a:t>
            </a:r>
            <a:r>
              <a:rPr lang="it-IT" sz="2000" b="1" i="0" dirty="0">
                <a:solidFill>
                  <a:srgbClr val="5B6F82"/>
                </a:solidFill>
                <a:effectLst/>
                <a:latin typeface="Lora" pitchFamily="2" charset="0"/>
              </a:rPr>
              <a:t>ritorsioni </a:t>
            </a:r>
            <a:r>
              <a:rPr lang="it-IT" sz="2000" b="0" i="0" dirty="0">
                <a:solidFill>
                  <a:srgbClr val="5B6F82"/>
                </a:solidFill>
                <a:effectLst/>
                <a:latin typeface="Lora" pitchFamily="2" charset="0"/>
              </a:rPr>
              <a:t>o quando accerta che la segnalazione è stata </a:t>
            </a:r>
            <a:r>
              <a:rPr lang="it-IT" sz="2000" b="1" i="0" dirty="0">
                <a:solidFill>
                  <a:srgbClr val="5B6F82"/>
                </a:solidFill>
                <a:effectLst/>
                <a:latin typeface="Lora" pitchFamily="2" charset="0"/>
              </a:rPr>
              <a:t>ostacolata </a:t>
            </a:r>
            <a:r>
              <a:rPr lang="it-IT" sz="2000" b="0" i="0" dirty="0">
                <a:solidFill>
                  <a:srgbClr val="5B6F82"/>
                </a:solidFill>
                <a:effectLst/>
                <a:latin typeface="Lora" pitchFamily="2" charset="0"/>
              </a:rPr>
              <a:t>o che si è tentato di ostacolarla o che è stato </a:t>
            </a:r>
            <a:r>
              <a:rPr lang="it-IT" sz="2000" b="1" i="0" dirty="0">
                <a:solidFill>
                  <a:srgbClr val="5B6F82"/>
                </a:solidFill>
                <a:effectLst/>
                <a:latin typeface="Lora" pitchFamily="2" charset="0"/>
              </a:rPr>
              <a:t>violato </a:t>
            </a:r>
            <a:r>
              <a:rPr lang="it-IT" sz="2000" b="0" i="0" dirty="0">
                <a:solidFill>
                  <a:srgbClr val="5B6F82"/>
                </a:solidFill>
                <a:effectLst/>
                <a:latin typeface="Lora" pitchFamily="2" charset="0"/>
              </a:rPr>
              <a:t>l’obbligo di </a:t>
            </a:r>
            <a:r>
              <a:rPr lang="it-IT" sz="2000" b="1" i="0" dirty="0">
                <a:solidFill>
                  <a:srgbClr val="5B6F82"/>
                </a:solidFill>
                <a:effectLst/>
                <a:latin typeface="Lora" pitchFamily="2" charset="0"/>
              </a:rPr>
              <a:t>riservatezza</a:t>
            </a:r>
            <a:r>
              <a:rPr lang="it-IT" sz="2000" b="0" i="0" dirty="0">
                <a:solidFill>
                  <a:srgbClr val="5B6F82"/>
                </a:solidFill>
                <a:effectLst/>
                <a:latin typeface="Lora" pitchFamily="2" charset="0"/>
              </a:rPr>
              <a:t>; </a:t>
            </a:r>
          </a:p>
          <a:p>
            <a:pPr marL="0" indent="0" algn="l">
              <a:buNone/>
            </a:pPr>
            <a:endParaRPr lang="it-IT" sz="2000" b="0" i="0" dirty="0">
              <a:solidFill>
                <a:srgbClr val="5B6F82"/>
              </a:solidFill>
              <a:effectLst/>
              <a:latin typeface="Lora" pitchFamily="2" charset="0"/>
            </a:endParaRPr>
          </a:p>
          <a:p>
            <a:pPr algn="just">
              <a:buFont typeface="Arial" panose="020B0604020202020204" pitchFamily="34" charset="0"/>
              <a:buChar char="•"/>
            </a:pPr>
            <a:r>
              <a:rPr lang="it-IT" sz="2000" b="1" i="0" dirty="0">
                <a:solidFill>
                  <a:srgbClr val="5B6F82"/>
                </a:solidFill>
                <a:effectLst/>
                <a:latin typeface="Lora" pitchFamily="2" charset="0"/>
              </a:rPr>
              <a:t>da 10.000 a 50.000 </a:t>
            </a:r>
            <a:r>
              <a:rPr lang="it-IT" sz="2000" b="0" i="0" dirty="0">
                <a:solidFill>
                  <a:srgbClr val="5B6F82"/>
                </a:solidFill>
                <a:effectLst/>
                <a:latin typeface="Lora" pitchFamily="2" charset="0"/>
              </a:rPr>
              <a:t>euro quando accerta che </a:t>
            </a:r>
            <a:r>
              <a:rPr lang="it-IT" sz="2000" b="1" i="0" dirty="0">
                <a:solidFill>
                  <a:srgbClr val="5B6F82"/>
                </a:solidFill>
                <a:effectLst/>
                <a:latin typeface="Lora" pitchFamily="2" charset="0"/>
              </a:rPr>
              <a:t>non sono stati istituiti canali di segnalazione</a:t>
            </a:r>
            <a:r>
              <a:rPr lang="it-IT" sz="2000" b="0" i="0" dirty="0">
                <a:solidFill>
                  <a:srgbClr val="5B6F82"/>
                </a:solidFill>
                <a:effectLst/>
                <a:latin typeface="Lora" pitchFamily="2" charset="0"/>
              </a:rPr>
              <a:t>, che non sono state adottate </a:t>
            </a:r>
            <a:r>
              <a:rPr lang="it-IT" sz="2000" b="1" i="0" dirty="0">
                <a:solidFill>
                  <a:srgbClr val="5B6F82"/>
                </a:solidFill>
                <a:effectLst/>
                <a:latin typeface="Lora" pitchFamily="2" charset="0"/>
              </a:rPr>
              <a:t>procedure </a:t>
            </a:r>
            <a:r>
              <a:rPr lang="it-IT" sz="2000" b="0" i="0" dirty="0">
                <a:solidFill>
                  <a:srgbClr val="5B6F82"/>
                </a:solidFill>
                <a:effectLst/>
                <a:latin typeface="Lora" pitchFamily="2" charset="0"/>
              </a:rPr>
              <a:t>per l’effettuazione e la gestione delle segnalazioni ovvero che l’adozione di tali procedure non è conforme a quella richiesta dalla legge, nonché quando accerta che </a:t>
            </a:r>
            <a:r>
              <a:rPr lang="it-IT" sz="2000" b="1" i="0" dirty="0">
                <a:solidFill>
                  <a:srgbClr val="5B6F82"/>
                </a:solidFill>
                <a:effectLst/>
                <a:latin typeface="Lora" pitchFamily="2" charset="0"/>
              </a:rPr>
              <a:t>non è stata svolta l’attività di verifica e analisi delle segnalazioni ricevute</a:t>
            </a:r>
            <a:r>
              <a:rPr lang="it-IT" sz="2000" b="0" i="0" dirty="0">
                <a:solidFill>
                  <a:srgbClr val="5B6F82"/>
                </a:solidFill>
                <a:effectLst/>
                <a:latin typeface="Lora" pitchFamily="2" charset="0"/>
              </a:rPr>
              <a:t>; </a:t>
            </a:r>
          </a:p>
          <a:p>
            <a:pPr marL="0" indent="0" algn="l">
              <a:buNone/>
            </a:pPr>
            <a:endParaRPr lang="it-IT" sz="2000" b="0" i="0" dirty="0">
              <a:solidFill>
                <a:srgbClr val="5B6F82"/>
              </a:solidFill>
              <a:effectLst/>
              <a:latin typeface="Lora" pitchFamily="2" charset="0"/>
            </a:endParaRPr>
          </a:p>
          <a:p>
            <a:pPr algn="l">
              <a:buFont typeface="Arial" panose="020B0604020202020204" pitchFamily="34" charset="0"/>
              <a:buChar char="•"/>
            </a:pPr>
            <a:r>
              <a:rPr lang="it-IT" sz="2000" b="1" i="0" dirty="0">
                <a:solidFill>
                  <a:srgbClr val="5B6F82"/>
                </a:solidFill>
                <a:effectLst/>
                <a:latin typeface="Lora" pitchFamily="2" charset="0"/>
              </a:rPr>
              <a:t>da 500 a 2.500 </a:t>
            </a:r>
            <a:r>
              <a:rPr lang="it-IT" sz="2000" b="0" i="0" dirty="0">
                <a:solidFill>
                  <a:srgbClr val="5B6F82"/>
                </a:solidFill>
                <a:effectLst/>
                <a:latin typeface="Lora" pitchFamily="2" charset="0"/>
              </a:rPr>
              <a:t>euro, nel caso di </a:t>
            </a:r>
            <a:r>
              <a:rPr lang="it-IT" sz="2000" b="1" i="0" dirty="0">
                <a:solidFill>
                  <a:srgbClr val="5B6F82"/>
                </a:solidFill>
                <a:effectLst/>
                <a:latin typeface="Lora" pitchFamily="2" charset="0"/>
              </a:rPr>
              <a:t>perdita delle tutele</a:t>
            </a:r>
            <a:r>
              <a:rPr lang="it-IT" sz="2000" b="0" i="0" dirty="0">
                <a:solidFill>
                  <a:srgbClr val="5B6F82"/>
                </a:solidFill>
                <a:effectLst/>
                <a:latin typeface="Lora" pitchFamily="2" charset="0"/>
              </a:rPr>
              <a:t>, </a:t>
            </a:r>
            <a:r>
              <a:rPr lang="it-IT" sz="2000" b="1" i="0" dirty="0">
                <a:solidFill>
                  <a:srgbClr val="5B6F82"/>
                </a:solidFill>
                <a:effectLst/>
                <a:latin typeface="Lora" pitchFamily="2" charset="0"/>
              </a:rPr>
              <a:t>salvo </a:t>
            </a:r>
            <a:r>
              <a:rPr lang="it-IT" sz="2000" b="0" i="0" dirty="0">
                <a:solidFill>
                  <a:srgbClr val="5B6F82"/>
                </a:solidFill>
                <a:effectLst/>
                <a:latin typeface="Lora" pitchFamily="2" charset="0"/>
              </a:rPr>
              <a:t>che la persona </a:t>
            </a:r>
            <a:r>
              <a:rPr lang="it-IT" sz="2000" b="1" i="0" dirty="0">
                <a:solidFill>
                  <a:srgbClr val="5B6F82"/>
                </a:solidFill>
                <a:effectLst/>
                <a:latin typeface="Lora" pitchFamily="2" charset="0"/>
              </a:rPr>
              <a:t>segnalante </a:t>
            </a:r>
            <a:r>
              <a:rPr lang="it-IT" sz="2000" b="0" i="0" dirty="0">
                <a:solidFill>
                  <a:srgbClr val="5B6F82"/>
                </a:solidFill>
                <a:effectLst/>
                <a:latin typeface="Lora" pitchFamily="2" charset="0"/>
              </a:rPr>
              <a:t>sia stata </a:t>
            </a:r>
            <a:r>
              <a:rPr lang="it-IT" sz="2000" b="1" i="0" dirty="0">
                <a:solidFill>
                  <a:srgbClr val="5B6F82"/>
                </a:solidFill>
                <a:effectLst/>
                <a:latin typeface="Lora" pitchFamily="2" charset="0"/>
              </a:rPr>
              <a:t>condannata</a:t>
            </a:r>
            <a:r>
              <a:rPr lang="it-IT" sz="2000" b="0" i="0" dirty="0">
                <a:solidFill>
                  <a:srgbClr val="5B6F82"/>
                </a:solidFill>
                <a:effectLst/>
                <a:latin typeface="Lora" pitchFamily="2" charset="0"/>
              </a:rPr>
              <a:t>, anche in primo grado, per i reati di </a:t>
            </a:r>
            <a:r>
              <a:rPr lang="it-IT" sz="2000" b="1" i="0" dirty="0">
                <a:solidFill>
                  <a:srgbClr val="5B6F82"/>
                </a:solidFill>
                <a:effectLst/>
                <a:latin typeface="Lora" pitchFamily="2" charset="0"/>
              </a:rPr>
              <a:t>diffamazione </a:t>
            </a:r>
            <a:r>
              <a:rPr lang="it-IT" sz="2000" b="0" i="0" dirty="0">
                <a:solidFill>
                  <a:srgbClr val="5B6F82"/>
                </a:solidFill>
                <a:effectLst/>
                <a:latin typeface="Lora" pitchFamily="2" charset="0"/>
              </a:rPr>
              <a:t>o di </a:t>
            </a:r>
            <a:r>
              <a:rPr lang="it-IT" sz="2000" b="1" i="0" dirty="0">
                <a:solidFill>
                  <a:srgbClr val="5B6F82"/>
                </a:solidFill>
                <a:effectLst/>
                <a:latin typeface="Lora" pitchFamily="2" charset="0"/>
              </a:rPr>
              <a:t>calunnia </a:t>
            </a:r>
            <a:r>
              <a:rPr lang="it-IT" sz="2000" b="0" i="0" dirty="0">
                <a:solidFill>
                  <a:srgbClr val="5B6F82"/>
                </a:solidFill>
                <a:effectLst/>
                <a:latin typeface="Lora" pitchFamily="2" charset="0"/>
              </a:rPr>
              <a:t>o comunque per i </a:t>
            </a:r>
            <a:r>
              <a:rPr lang="it-IT" sz="2000" b="1" i="0" dirty="0">
                <a:solidFill>
                  <a:srgbClr val="5B6F82"/>
                </a:solidFill>
                <a:effectLst/>
                <a:latin typeface="Lora" pitchFamily="2" charset="0"/>
              </a:rPr>
              <a:t>medesimi reati </a:t>
            </a:r>
            <a:r>
              <a:rPr lang="it-IT" sz="2000" b="0" i="0" dirty="0">
                <a:solidFill>
                  <a:srgbClr val="5B6F82"/>
                </a:solidFill>
                <a:effectLst/>
                <a:latin typeface="Lora" pitchFamily="2" charset="0"/>
              </a:rPr>
              <a:t>commessi con la denuncia all’autorità giudiziaria o contabile. </a:t>
            </a:r>
          </a:p>
          <a:p>
            <a:endParaRPr lang="it-IT" dirty="0"/>
          </a:p>
        </p:txBody>
      </p:sp>
    </p:spTree>
    <p:extLst>
      <p:ext uri="{BB962C8B-B14F-4D97-AF65-F5344CB8AC3E}">
        <p14:creationId xmlns:p14="http://schemas.microsoft.com/office/powerpoint/2010/main" val="3942242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Alterazione della “forma repubblicana” </a:t>
            </a:r>
            <a:r>
              <a:rPr lang="it-IT" sz="2800" dirty="0"/>
              <a:t> 		</a:t>
            </a:r>
            <a:endParaRPr lang="it-IT" sz="5400" dirty="0"/>
          </a:p>
        </p:txBody>
      </p:sp>
      <p:sp>
        <p:nvSpPr>
          <p:cNvPr id="3" name="Segnaposto contenuto 2"/>
          <p:cNvSpPr>
            <a:spLocks noGrp="1"/>
          </p:cNvSpPr>
          <p:nvPr>
            <p:ph idx="1"/>
          </p:nvPr>
        </p:nvSpPr>
        <p:spPr>
          <a:xfrm>
            <a:off x="107503" y="1600200"/>
            <a:ext cx="8928993" cy="5201596"/>
          </a:xfrm>
        </p:spPr>
        <p:txBody>
          <a:bodyPr>
            <a:normAutofit fontScale="92500"/>
          </a:bodyPr>
          <a:lstStyle/>
          <a:p>
            <a:pPr lvl="0"/>
            <a:r>
              <a:rPr lang="it-IT" dirty="0"/>
              <a:t>mina lo Stato di diritto, </a:t>
            </a:r>
          </a:p>
          <a:p>
            <a:pPr lvl="0"/>
            <a:r>
              <a:rPr lang="it-IT" dirty="0"/>
              <a:t>vizia la democrazia (art. 1 </a:t>
            </a:r>
            <a:r>
              <a:rPr lang="it-IT" dirty="0" err="1"/>
              <a:t>Cost</a:t>
            </a:r>
            <a:r>
              <a:rPr lang="it-IT" dirty="0"/>
              <a:t>.)</a:t>
            </a:r>
          </a:p>
          <a:p>
            <a:pPr lvl="0"/>
            <a:r>
              <a:rPr lang="it-IT" dirty="0"/>
              <a:t>viola evidentemente i doveri inderogabili enunciati nell’art. 2 </a:t>
            </a:r>
            <a:r>
              <a:rPr lang="it-IT" dirty="0" err="1"/>
              <a:t>Cost</a:t>
            </a:r>
            <a:r>
              <a:rPr lang="it-IT" dirty="0"/>
              <a:t>.; </a:t>
            </a:r>
          </a:p>
          <a:p>
            <a:pPr lvl="0"/>
            <a:r>
              <a:rPr lang="it-IT" dirty="0"/>
              <a:t>sottrae risorse alla possibilità di rendere effettivo il diritto al lavoro (art. 4 Cost.), alla promozione della cultura e della ricerca, potendo arrivare a danneggiare direttamente il paesaggio e l’ambiente (art. 9 </a:t>
            </a:r>
            <a:r>
              <a:rPr lang="it-IT" dirty="0" err="1"/>
              <a:t>Cost</a:t>
            </a:r>
            <a:r>
              <a:rPr lang="it-IT" dirty="0"/>
              <a:t>.); </a:t>
            </a:r>
          </a:p>
          <a:p>
            <a:pPr lvl="0"/>
            <a:r>
              <a:rPr lang="it-IT" dirty="0"/>
              <a:t>mortifica la libertà di iniziativa economica privata  (art. 41 </a:t>
            </a:r>
            <a:r>
              <a:rPr lang="it-IT" dirty="0" err="1"/>
              <a:t>Cost</a:t>
            </a:r>
            <a:r>
              <a:rPr lang="it-IT" dirty="0"/>
              <a:t>.); </a:t>
            </a:r>
          </a:p>
          <a:p>
            <a:pPr lvl="0"/>
            <a:r>
              <a:rPr lang="it-IT" dirty="0"/>
              <a:t>sottrae in generale enormi risorse per la realizzazione di tutti i diritti sociali (dai diritti della famiglia, al diritto alla salute, alla previdenza, all’assistenza, ecc.) e quindi all’esperimento del compito principale della Repubblica, che è quello di operare per il pieno sviluppo della persona umana (art. 3, comma 2, </a:t>
            </a:r>
            <a:r>
              <a:rPr lang="it-IT" dirty="0" err="1"/>
              <a:t>Cost</a:t>
            </a:r>
            <a:r>
              <a:rPr lang="it-IT" dirty="0"/>
              <a:t>.)… </a:t>
            </a:r>
          </a:p>
          <a:p>
            <a:pPr marL="0" indent="0" algn="just">
              <a:buNone/>
            </a:pPr>
            <a:endParaRPr lang="it-IT" sz="4400"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FEC800A6-19DA-4491-82C4-56C3C5CB7A2A}"/>
              </a:ext>
            </a:extLst>
          </p:cNvPr>
          <p:cNvSpPr>
            <a:spLocks noGrp="1"/>
          </p:cNvSpPr>
          <p:nvPr>
            <p:ph type="sldNum" sz="quarter" idx="12"/>
          </p:nvPr>
        </p:nvSpPr>
        <p:spPr/>
        <p:txBody>
          <a:bodyPr/>
          <a:lstStyle/>
          <a:p>
            <a:fld id="{C7748CE5-57C1-43E1-B48D-11B780673BE4}" type="slidenum">
              <a:rPr lang="it-IT" smtClean="0"/>
              <a:pPr/>
              <a:t>7</a:t>
            </a:fld>
            <a:endParaRPr lang="it-IT"/>
          </a:p>
        </p:txBody>
      </p:sp>
    </p:spTree>
    <p:extLst>
      <p:ext uri="{BB962C8B-B14F-4D97-AF65-F5344CB8AC3E}">
        <p14:creationId xmlns:p14="http://schemas.microsoft.com/office/powerpoint/2010/main" val="2114396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74638"/>
            <a:ext cx="8712968" cy="1143000"/>
          </a:xfrm>
        </p:spPr>
        <p:txBody>
          <a:bodyPr>
            <a:normAutofit/>
          </a:bodyPr>
          <a:lstStyle/>
          <a:p>
            <a:r>
              <a:rPr lang="it-IT" dirty="0"/>
              <a:t>                     </a:t>
            </a:r>
          </a:p>
        </p:txBody>
      </p:sp>
      <p:sp>
        <p:nvSpPr>
          <p:cNvPr id="3" name="Segnaposto contenuto 2"/>
          <p:cNvSpPr>
            <a:spLocks noGrp="1"/>
          </p:cNvSpPr>
          <p:nvPr>
            <p:ph idx="1"/>
          </p:nvPr>
        </p:nvSpPr>
        <p:spPr>
          <a:xfrm>
            <a:off x="251519" y="1600200"/>
            <a:ext cx="8784977" cy="5257800"/>
          </a:xfrm>
        </p:spPr>
        <p:txBody>
          <a:bodyPr>
            <a:normAutofit fontScale="92500" lnSpcReduction="20000"/>
          </a:bodyPr>
          <a:lstStyle/>
          <a:p>
            <a:pPr marL="0" indent="0">
              <a:buNone/>
            </a:pPr>
            <a:r>
              <a:rPr lang="it-IT" i="1" dirty="0"/>
              <a:t>incipit</a:t>
            </a:r>
            <a:r>
              <a:rPr lang="it-IT" dirty="0"/>
              <a:t> del preambolo della </a:t>
            </a:r>
            <a:r>
              <a:rPr lang="it-IT" b="1" dirty="0"/>
              <a:t>Convenzione delle Nazioni Unite contro la corruzione, conclusa a New York il 31 ottobre 2003</a:t>
            </a:r>
            <a:r>
              <a:rPr lang="it-IT" dirty="0"/>
              <a:t>: </a:t>
            </a:r>
          </a:p>
          <a:p>
            <a:pPr marL="0" indent="0">
              <a:buNone/>
            </a:pPr>
            <a:r>
              <a:rPr lang="it-IT" dirty="0"/>
              <a:t> </a:t>
            </a:r>
          </a:p>
          <a:p>
            <a:r>
              <a:rPr lang="it-IT" dirty="0"/>
              <a:t>«</a:t>
            </a:r>
            <a:r>
              <a:rPr lang="it-IT" i="1" dirty="0"/>
              <a:t>Gli Stati Parte alla presente Convenzione, </a:t>
            </a:r>
            <a:r>
              <a:rPr lang="it-IT" dirty="0"/>
              <a:t>preoccupati dalla gravità dei problemi posti dalla corruzione e dalla minaccia che essa costituisce per la stabilità e la sicurezza delle società, minando le istituzioni ed i valori democratici, i valori etici e la giustizia e compromettendo lo sviluppo sostenibile e lo Stato di diritto (…)».</a:t>
            </a:r>
          </a:p>
          <a:p>
            <a:pPr marL="0" indent="0">
              <a:buNone/>
            </a:pPr>
            <a:r>
              <a:rPr lang="it-IT" dirty="0"/>
              <a:t> </a:t>
            </a:r>
          </a:p>
          <a:p>
            <a:pPr marL="0" indent="0">
              <a:buNone/>
            </a:pPr>
            <a:r>
              <a:rPr lang="it-IT" dirty="0"/>
              <a:t> </a:t>
            </a:r>
          </a:p>
          <a:p>
            <a:r>
              <a:rPr lang="it-IT" dirty="0"/>
              <a:t>Sito di </a:t>
            </a:r>
            <a:r>
              <a:rPr lang="it-IT" dirty="0" err="1"/>
              <a:t>Trasparency</a:t>
            </a:r>
            <a:r>
              <a:rPr lang="it-IT" dirty="0"/>
              <a:t> </a:t>
            </a:r>
            <a:r>
              <a:rPr lang="it-IT" dirty="0" err="1"/>
              <a:t>Internecional</a:t>
            </a:r>
            <a:r>
              <a:rPr lang="it-IT" dirty="0"/>
              <a:t>: </a:t>
            </a:r>
          </a:p>
          <a:p>
            <a:pPr marL="0" indent="0">
              <a:buNone/>
            </a:pPr>
            <a:r>
              <a:rPr lang="it-IT" i="1" dirty="0"/>
              <a:t> </a:t>
            </a:r>
            <a:endParaRPr lang="it-IT" dirty="0"/>
          </a:p>
          <a:p>
            <a:r>
              <a:rPr lang="it-IT" i="1" dirty="0"/>
              <a:t>«La corruzione corrode il tessuto della società. Mina la fiducia delle persone nei sistemi, nelle istituzioni e nei leader politici ed economici. Può costare alle persone la loro libertà, salute, denaro - e talvolta la loro vita» </a:t>
            </a:r>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2FD64C18-3624-4676-9256-489D3043182A}"/>
              </a:ext>
            </a:extLst>
          </p:cNvPr>
          <p:cNvSpPr>
            <a:spLocks noGrp="1"/>
          </p:cNvSpPr>
          <p:nvPr>
            <p:ph type="sldNum" sz="quarter" idx="12"/>
          </p:nvPr>
        </p:nvSpPr>
        <p:spPr/>
        <p:txBody>
          <a:bodyPr/>
          <a:lstStyle/>
          <a:p>
            <a:fld id="{C7748CE5-57C1-43E1-B48D-11B780673BE4}" type="slidenum">
              <a:rPr lang="it-IT" smtClean="0"/>
              <a:pPr/>
              <a:t>8</a:t>
            </a:fld>
            <a:endParaRPr lang="it-IT"/>
          </a:p>
        </p:txBody>
      </p:sp>
    </p:spTree>
    <p:extLst>
      <p:ext uri="{BB962C8B-B14F-4D97-AF65-F5344CB8AC3E}">
        <p14:creationId xmlns:p14="http://schemas.microsoft.com/office/powerpoint/2010/main" val="27304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F020B6-2558-B423-5035-F09B17C7F538}"/>
              </a:ext>
            </a:extLst>
          </p:cNvPr>
          <p:cNvSpPr>
            <a:spLocks noGrp="1"/>
          </p:cNvSpPr>
          <p:nvPr>
            <p:ph type="title"/>
          </p:nvPr>
        </p:nvSpPr>
        <p:spPr>
          <a:xfrm>
            <a:off x="0" y="533400"/>
            <a:ext cx="9144000" cy="990600"/>
          </a:xfrm>
        </p:spPr>
        <p:txBody>
          <a:bodyPr>
            <a:normAutofit/>
          </a:bodyPr>
          <a:lstStyle/>
          <a:p>
            <a:r>
              <a:rPr lang="it-IT" dirty="0"/>
              <a:t>Prevenzione corruzione «valore pubblico»</a:t>
            </a:r>
          </a:p>
        </p:txBody>
      </p:sp>
      <p:sp>
        <p:nvSpPr>
          <p:cNvPr id="3" name="Segnaposto contenuto 2">
            <a:extLst>
              <a:ext uri="{FF2B5EF4-FFF2-40B4-BE49-F238E27FC236}">
                <a16:creationId xmlns:a16="http://schemas.microsoft.com/office/drawing/2014/main" id="{34FD3D34-6570-8B82-67EF-AECAE99B153C}"/>
              </a:ext>
            </a:extLst>
          </p:cNvPr>
          <p:cNvSpPr>
            <a:spLocks noGrp="1"/>
          </p:cNvSpPr>
          <p:nvPr>
            <p:ph idx="1"/>
          </p:nvPr>
        </p:nvSpPr>
        <p:spPr>
          <a:xfrm>
            <a:off x="0" y="1600200"/>
            <a:ext cx="9144000" cy="5357192"/>
          </a:xfrm>
        </p:spPr>
        <p:txBody>
          <a:bodyPr/>
          <a:lstStyle/>
          <a:p>
            <a:pPr marL="0" indent="0">
              <a:buNone/>
            </a:pPr>
            <a:r>
              <a:rPr lang="it-IT" dirty="0" err="1"/>
              <a:t>PNA</a:t>
            </a:r>
            <a:r>
              <a:rPr lang="it-IT" dirty="0"/>
              <a:t> 2022-24 (</a:t>
            </a:r>
            <a:r>
              <a:rPr lang="it-IT" sz="2400" dirty="0"/>
              <a:t>delibera n. 7 del 17 gennaio 2023 in G.U. n. 24/23</a:t>
            </a:r>
            <a:r>
              <a:rPr lang="it-IT" dirty="0"/>
              <a:t>)</a:t>
            </a:r>
          </a:p>
          <a:p>
            <a:pPr marL="0" indent="0">
              <a:buNone/>
            </a:pPr>
            <a:endParaRPr lang="it-IT" dirty="0"/>
          </a:p>
          <a:p>
            <a:pPr marL="0" indent="0">
              <a:buNone/>
            </a:pPr>
            <a:r>
              <a:rPr lang="it-IT" sz="2000" dirty="0"/>
              <a:t>Ad avviso di ANAC va privilegiata una nozione ampia di valore pubblico intesa come miglioramento della qualità della vita e del benessere economico, sociale, ambientale delle comunità di riferimento, degli utenti, degli stakeholder, dei destinatari di una politica o di un servizio. Si tratta di un concetto che non va limitato agli obiettivi finanziari/monetizzabili ma comprensivo anche di quelli socio-economici 7 , che ha diverse sfaccettature e copre varie dimensioni del vivere individuale e collettivo.</a:t>
            </a:r>
          </a:p>
          <a:p>
            <a:pPr marL="0" indent="0">
              <a:buNone/>
            </a:pPr>
            <a:endParaRPr lang="it-IT" sz="2000" dirty="0"/>
          </a:p>
          <a:p>
            <a:pPr marL="0" indent="0" algn="just">
              <a:buNone/>
            </a:pPr>
            <a:r>
              <a:rPr lang="it-IT" sz="2000" dirty="0"/>
              <a:t>In quest’ottica, la prevenzione della corruzione è dimensione del valore pubblico e per la creazione del valore pubblico e ha natura trasversale a tutte le attività volte alla realizzazione della missione istituzionale di una amministrazione </a:t>
            </a:r>
            <a:r>
              <a:rPr lang="it-IT" sz="2000"/>
              <a:t>o ente.</a:t>
            </a:r>
            <a:endParaRPr lang="it-IT" sz="2000" dirty="0"/>
          </a:p>
          <a:p>
            <a:pPr marL="0" indent="0">
              <a:buNone/>
            </a:pPr>
            <a:endParaRPr lang="it-IT" sz="2000" dirty="0"/>
          </a:p>
        </p:txBody>
      </p:sp>
    </p:spTree>
    <p:extLst>
      <p:ext uri="{BB962C8B-B14F-4D97-AF65-F5344CB8AC3E}">
        <p14:creationId xmlns:p14="http://schemas.microsoft.com/office/powerpoint/2010/main" val="40174177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Macro-strutture">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811</TotalTime>
  <Words>11420</Words>
  <Application>Microsoft Office PowerPoint</Application>
  <PresentationFormat>Presentazione su schermo (4:3)</PresentationFormat>
  <Paragraphs>606</Paragraphs>
  <Slides>64</Slides>
  <Notes>1</Notes>
  <HiddenSlides>0</HiddenSlides>
  <MMClips>0</MMClips>
  <ScaleCrop>false</ScaleCrop>
  <HeadingPairs>
    <vt:vector size="6" baseType="variant">
      <vt:variant>
        <vt:lpstr>Caratteri utilizzati</vt:lpstr>
      </vt:variant>
      <vt:variant>
        <vt:i4>13</vt:i4>
      </vt:variant>
      <vt:variant>
        <vt:lpstr>Tema</vt:lpstr>
      </vt:variant>
      <vt:variant>
        <vt:i4>1</vt:i4>
      </vt:variant>
      <vt:variant>
        <vt:lpstr>Titoli diapositive</vt:lpstr>
      </vt:variant>
      <vt:variant>
        <vt:i4>64</vt:i4>
      </vt:variant>
    </vt:vector>
  </HeadingPairs>
  <TitlesOfParts>
    <vt:vector size="78" baseType="lpstr">
      <vt:lpstr>Arial</vt:lpstr>
      <vt:lpstr>Calibri</vt:lpstr>
      <vt:lpstr>Calibri Light</vt:lpstr>
      <vt:lpstr>Georgia</vt:lpstr>
      <vt:lpstr>inherit</vt:lpstr>
      <vt:lpstr>Lato</vt:lpstr>
      <vt:lpstr>Lora</vt:lpstr>
      <vt:lpstr>Montserrat</vt:lpstr>
      <vt:lpstr>Open Sans</vt:lpstr>
      <vt:lpstr>Roboto</vt:lpstr>
      <vt:lpstr>Times New Roman</vt:lpstr>
      <vt:lpstr>Titillium Web</vt:lpstr>
      <vt:lpstr>Wingdings</vt:lpstr>
      <vt:lpstr>3_Macro-strutture</vt:lpstr>
      <vt:lpstr>Presentazione standard di PowerPoint</vt:lpstr>
      <vt:lpstr>Indice degli argomenti </vt:lpstr>
      <vt:lpstr>Implicazioni economiche della corruzione</vt:lpstr>
      <vt:lpstr>Attualità del tema</vt:lpstr>
      <vt:lpstr>Corruzione come disvalore costituzionale</vt:lpstr>
      <vt:lpstr>Corruzione come disvalore costituzionale</vt:lpstr>
      <vt:lpstr>Alterazione della “forma repubblicana”    </vt:lpstr>
      <vt:lpstr>                     </vt:lpstr>
      <vt:lpstr>Prevenzione corruzione «valore pubblico»</vt:lpstr>
      <vt:lpstr>  Convenzione di Merida</vt:lpstr>
      <vt:lpstr> Punto di svolta </vt:lpstr>
      <vt:lpstr>Segue</vt:lpstr>
      <vt:lpstr>            Per Settore Privato </vt:lpstr>
      <vt:lpstr>                  Per settore pubblico</vt:lpstr>
      <vt:lpstr> Ulteriore normativa</vt:lpstr>
      <vt:lpstr>Presentazione standard di PowerPoint</vt:lpstr>
      <vt:lpstr>   Chiave di lettura della legge 190/2012 </vt:lpstr>
      <vt:lpstr>Prevenzione - maladministration</vt:lpstr>
      <vt:lpstr>ANAC</vt:lpstr>
      <vt:lpstr> Evoluzione Anac</vt:lpstr>
      <vt:lpstr>Presidente Anac</vt:lpstr>
      <vt:lpstr>             Funzioni eterogenee</vt:lpstr>
      <vt:lpstr>Strumenti con cui si esplicano le sue competenze</vt:lpstr>
      <vt:lpstr>Sistema a rete</vt:lpstr>
      <vt:lpstr>Formazione e nuovi codici etici</vt:lpstr>
      <vt:lpstr>                    Rapporto anticorruzione / trasparenza </vt:lpstr>
      <vt:lpstr>  Accesso agli atti L. 241/90</vt:lpstr>
      <vt:lpstr>   Art. 25 Procedura accesso</vt:lpstr>
      <vt:lpstr>  Accesso civico</vt:lpstr>
      <vt:lpstr>  Cosa fare in caso di rifiuto di accesso agli atti</vt:lpstr>
      <vt:lpstr>                 Conferme su due piani</vt:lpstr>
      <vt:lpstr>Presentazione standard di PowerPoint</vt:lpstr>
      <vt:lpstr> LEGGE 6 novembre 2012, n. 190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Recenti indicazioni di Anac su come nominare il Responsabile Anticorruzione. </vt:lpstr>
      <vt:lpstr>Segue</vt:lpstr>
      <vt:lpstr> Legge 9 gennaio 2019, n. 3 c.d. “spazzacorrotti” </vt:lpstr>
      <vt:lpstr>Aggravamento ed effettività delle sanzioni accessorie</vt:lpstr>
      <vt:lpstr>Ulteriori novità</vt:lpstr>
      <vt:lpstr>Presentazione standard di PowerPoint</vt:lpstr>
      <vt:lpstr> Segnali contraddittori</vt:lpstr>
      <vt:lpstr>Presentazione standard di PowerPoint</vt:lpstr>
      <vt:lpstr>Presentazione standard di PowerPoint</vt:lpstr>
      <vt:lpstr>Art. 6</vt:lpstr>
      <vt:lpstr>Presentazione standard di PowerPoint</vt:lpstr>
      <vt:lpstr>Presentazione standard di PowerPoint</vt:lpstr>
      <vt:lpstr>Presentazione standard di PowerPoint</vt:lpstr>
      <vt:lpstr>DECRETO LEGISLATIVO 13 dicembre 2023, n. 222 Disposizioni in materia di riqualificazione dei servizi pubblici per l'inclusione e l'accessibilita', in attuazione dell'articolo 2, comma 2, lettera e), della legge 22 dicembre 2021, n. 227. (24G00004) (GU n.9 del 12-1-2024) Vigente al: 13-1-2024  </vt:lpstr>
      <vt:lpstr>Art. 2 Ambito di applicazione 1. Il presente decreto si applica alle pubbliche amministrazioni di cui all'articolo 1, comma 2, del decreto legislativo 30 marzo 2001, n. 165 (…).  </vt:lpstr>
      <vt:lpstr>Non adottano il Piao ma il PTPCT</vt:lpstr>
      <vt:lpstr>Presentazione standard di PowerPoint</vt:lpstr>
      <vt:lpstr>(UE) 2019/1937 d.lgs. n. 24 del 10 marzo 2023  “la protezione delle persone che segnalano violazioni del diritto</vt:lpstr>
      <vt:lpstr>Presentazione standard di PowerPoint</vt:lpstr>
      <vt:lpstr>Nel Settore pubblico, l’obbligo di predisporre canali di segnalazione interna grava su :</vt:lpstr>
      <vt:lpstr>Cosa si può segnalare</vt:lpstr>
      <vt:lpstr>Canali di segnalazione</vt:lpstr>
      <vt:lpstr> Protezione della riservatezza dei segnalanti  </vt:lpstr>
      <vt:lpstr>Sanzioni applicabili dall’ANAC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Gabriella Piscopo</dc:creator>
  <cp:lastModifiedBy>Marco Galdi</cp:lastModifiedBy>
  <cp:revision>72</cp:revision>
  <dcterms:created xsi:type="dcterms:W3CDTF">2020-10-09T07:25:14Z</dcterms:created>
  <dcterms:modified xsi:type="dcterms:W3CDTF">2024-04-17T07:10:09Z</dcterms:modified>
</cp:coreProperties>
</file>