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720" r:id="rId5"/>
    <p:sldMasterId id="2147483799" r:id="rId6"/>
    <p:sldMasterId id="2147483807" r:id="rId7"/>
    <p:sldMasterId id="2147483820" r:id="rId8"/>
  </p:sldMasterIdLst>
  <p:notesMasterIdLst>
    <p:notesMasterId r:id="rId161"/>
  </p:notesMasterIdLst>
  <p:sldIdLst>
    <p:sldId id="1946" r:id="rId9"/>
    <p:sldId id="430" r:id="rId10"/>
    <p:sldId id="431" r:id="rId11"/>
    <p:sldId id="432" r:id="rId12"/>
    <p:sldId id="433" r:id="rId13"/>
    <p:sldId id="434" r:id="rId14"/>
    <p:sldId id="435" r:id="rId15"/>
    <p:sldId id="436" r:id="rId16"/>
    <p:sldId id="437" r:id="rId17"/>
    <p:sldId id="438" r:id="rId18"/>
    <p:sldId id="439" r:id="rId19"/>
    <p:sldId id="440" r:id="rId20"/>
    <p:sldId id="441" r:id="rId21"/>
    <p:sldId id="442" r:id="rId22"/>
    <p:sldId id="443" r:id="rId23"/>
    <p:sldId id="444" r:id="rId24"/>
    <p:sldId id="445" r:id="rId25"/>
    <p:sldId id="446" r:id="rId26"/>
    <p:sldId id="447" r:id="rId27"/>
    <p:sldId id="448"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485" r:id="rId65"/>
    <p:sldId id="486" r:id="rId66"/>
    <p:sldId id="487" r:id="rId67"/>
    <p:sldId id="488" r:id="rId68"/>
    <p:sldId id="489" r:id="rId69"/>
    <p:sldId id="490" r:id="rId70"/>
    <p:sldId id="491" r:id="rId71"/>
    <p:sldId id="492" r:id="rId72"/>
    <p:sldId id="493" r:id="rId73"/>
    <p:sldId id="494" r:id="rId74"/>
    <p:sldId id="495" r:id="rId75"/>
    <p:sldId id="496" r:id="rId76"/>
    <p:sldId id="497" r:id="rId77"/>
    <p:sldId id="498" r:id="rId78"/>
    <p:sldId id="499" r:id="rId79"/>
    <p:sldId id="500" r:id="rId80"/>
    <p:sldId id="501" r:id="rId81"/>
    <p:sldId id="502" r:id="rId82"/>
    <p:sldId id="1910" r:id="rId83"/>
    <p:sldId id="1911" r:id="rId84"/>
    <p:sldId id="1912" r:id="rId85"/>
    <p:sldId id="1913" r:id="rId86"/>
    <p:sldId id="1914" r:id="rId87"/>
    <p:sldId id="1915" r:id="rId88"/>
    <p:sldId id="1916" r:id="rId89"/>
    <p:sldId id="1918" r:id="rId90"/>
    <p:sldId id="1919" r:id="rId91"/>
    <p:sldId id="1920" r:id="rId92"/>
    <p:sldId id="1923" r:id="rId93"/>
    <p:sldId id="1924" r:id="rId94"/>
    <p:sldId id="1925" r:id="rId95"/>
    <p:sldId id="1926" r:id="rId96"/>
    <p:sldId id="1927" r:id="rId97"/>
    <p:sldId id="1928" r:id="rId98"/>
    <p:sldId id="1931" r:id="rId99"/>
    <p:sldId id="1932" r:id="rId100"/>
    <p:sldId id="1933" r:id="rId101"/>
    <p:sldId id="1934" r:id="rId102"/>
    <p:sldId id="1935" r:id="rId103"/>
    <p:sldId id="1936" r:id="rId104"/>
    <p:sldId id="1938" r:id="rId105"/>
    <p:sldId id="1939" r:id="rId106"/>
    <p:sldId id="1941" r:id="rId107"/>
    <p:sldId id="1942" r:id="rId108"/>
    <p:sldId id="1943" r:id="rId109"/>
    <p:sldId id="1944" r:id="rId110"/>
    <p:sldId id="513" r:id="rId111"/>
    <p:sldId id="514" r:id="rId112"/>
    <p:sldId id="515" r:id="rId113"/>
    <p:sldId id="516" r:id="rId114"/>
    <p:sldId id="1940" r:id="rId115"/>
    <p:sldId id="519" r:id="rId116"/>
    <p:sldId id="520" r:id="rId117"/>
    <p:sldId id="256" r:id="rId118"/>
    <p:sldId id="257" r:id="rId119"/>
    <p:sldId id="258" r:id="rId120"/>
    <p:sldId id="259" r:id="rId121"/>
    <p:sldId id="260" r:id="rId122"/>
    <p:sldId id="261" r:id="rId123"/>
    <p:sldId id="262" r:id="rId124"/>
    <p:sldId id="263" r:id="rId125"/>
    <p:sldId id="264" r:id="rId126"/>
    <p:sldId id="265" r:id="rId127"/>
    <p:sldId id="266" r:id="rId128"/>
    <p:sldId id="267" r:id="rId129"/>
    <p:sldId id="268" r:id="rId130"/>
    <p:sldId id="269" r:id="rId131"/>
    <p:sldId id="270" r:id="rId132"/>
    <p:sldId id="271" r:id="rId133"/>
    <p:sldId id="272" r:id="rId134"/>
    <p:sldId id="273" r:id="rId135"/>
    <p:sldId id="274" r:id="rId136"/>
    <p:sldId id="275" r:id="rId137"/>
    <p:sldId id="276" r:id="rId138"/>
    <p:sldId id="277" r:id="rId139"/>
    <p:sldId id="278" r:id="rId140"/>
    <p:sldId id="279" r:id="rId141"/>
    <p:sldId id="280" r:id="rId142"/>
    <p:sldId id="281" r:id="rId143"/>
    <p:sldId id="282" r:id="rId144"/>
    <p:sldId id="283" r:id="rId145"/>
    <p:sldId id="284" r:id="rId146"/>
    <p:sldId id="285" r:id="rId147"/>
    <p:sldId id="286" r:id="rId148"/>
    <p:sldId id="287" r:id="rId149"/>
    <p:sldId id="288" r:id="rId150"/>
    <p:sldId id="289" r:id="rId151"/>
    <p:sldId id="290" r:id="rId152"/>
    <p:sldId id="291" r:id="rId153"/>
    <p:sldId id="292" r:id="rId154"/>
    <p:sldId id="293" r:id="rId155"/>
    <p:sldId id="294" r:id="rId156"/>
    <p:sldId id="295" r:id="rId157"/>
    <p:sldId id="296" r:id="rId158"/>
    <p:sldId id="297" r:id="rId159"/>
    <p:sldId id="1677" r:id="rId160"/>
  </p:sldIdLst>
  <p:sldSz cx="12192000" cy="6858000"/>
  <p:notesSz cx="6858000" cy="9144000"/>
  <p:embeddedFontLst>
    <p:embeddedFont>
      <p:font typeface="Lato" panose="020F0502020204030203" pitchFamily="34" charset="0"/>
      <p:regular r:id="rId162"/>
      <p:bold r:id="rId163"/>
      <p:italic r:id="rId164"/>
      <p:boldItalic r:id="rId165"/>
    </p:embeddedFont>
    <p:embeddedFont>
      <p:font typeface="Lora" pitchFamily="2" charset="0"/>
      <p:regular r:id="rId166"/>
      <p:bold r:id="rId167"/>
      <p:italic r:id="rId168"/>
      <p:boldItalic r:id="rId169"/>
    </p:embeddedFont>
    <p:embeddedFont>
      <p:font typeface="Noto Sans Symbols" panose="020B0604020202020204" charset="0"/>
      <p:regular r:id="rId170"/>
      <p:bold r:id="rId171"/>
      <p:italic r:id="rId172"/>
      <p:boldItalic r:id="rId173"/>
    </p:embeddedFont>
    <p:embeddedFont>
      <p:font typeface="Roboto" panose="02000000000000000000" pitchFamily="2" charset="0"/>
      <p:regular r:id="rId174"/>
      <p:bold r:id="rId175"/>
      <p:italic r:id="rId176"/>
      <p:boldItalic r:id="rId177"/>
    </p:embeddedFont>
    <p:embeddedFont>
      <p:font typeface="Roboto Mono Light" panose="00000009000000000000" pitchFamily="49" charset="0"/>
      <p:regular r:id="rId178"/>
      <p:bold r:id="rId179"/>
      <p:italic r:id="rId180"/>
      <p:boldItalic r:id="rId181"/>
    </p:embeddedFont>
    <p:embeddedFont>
      <p:font typeface="Titillium Web" panose="00000500000000000000" pitchFamily="2" charset="0"/>
      <p:regular r:id="rId182"/>
      <p:bold r:id="rId183"/>
      <p:italic r:id="rId184"/>
      <p:boldItalic r:id="rId185"/>
    </p:embeddedFont>
    <p:embeddedFont>
      <p:font typeface="Titillium Web SemiBold" panose="00000700000000000000" pitchFamily="2" charset="0"/>
      <p:regular r:id="rId186"/>
      <p:bold r:id="rId187"/>
      <p:italic r:id="rId188"/>
      <p:boldItalic r:id="rId1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oli di testa" id="{395A70AF-D371-4F42-95F2-0F2C1A9F5F81}">
          <p14:sldIdLst>
            <p14:sldId id="1946"/>
          </p14:sldIdLst>
        </p14:section>
        <p14:section name="Le infrastrutture digitali" id="{C4FF00D1-C9A5-415E-94EC-C41628172378}">
          <p14:sldIdLst>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Lst>
        </p14:section>
        <p14:section name="Dati e interoperabilità" id="{7B7B5B60-E244-40EE-B984-044E511A22A9}">
          <p14:sldIdLst>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1910"/>
            <p14:sldId id="1911"/>
            <p14:sldId id="1912"/>
            <p14:sldId id="1913"/>
            <p14:sldId id="1914"/>
            <p14:sldId id="1915"/>
            <p14:sldId id="1916"/>
            <p14:sldId id="1918"/>
            <p14:sldId id="1919"/>
            <p14:sldId id="1920"/>
            <p14:sldId id="1923"/>
            <p14:sldId id="1924"/>
            <p14:sldId id="1925"/>
            <p14:sldId id="1926"/>
            <p14:sldId id="1927"/>
            <p14:sldId id="1928"/>
            <p14:sldId id="1931"/>
            <p14:sldId id="1932"/>
            <p14:sldId id="1933"/>
            <p14:sldId id="1934"/>
            <p14:sldId id="1935"/>
            <p14:sldId id="1936"/>
            <p14:sldId id="1938"/>
            <p14:sldId id="1939"/>
            <p14:sldId id="1941"/>
            <p14:sldId id="1942"/>
            <p14:sldId id="1943"/>
            <p14:sldId id="1944"/>
            <p14:sldId id="513"/>
            <p14:sldId id="514"/>
            <p14:sldId id="515"/>
            <p14:sldId id="516"/>
            <p14:sldId id="1940"/>
            <p14:sldId id="519"/>
            <p14:sldId id="520"/>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Lst>
        </p14:section>
        <p14:section name="Titoli di coda - Ringraziamenti" id="{00B90CC9-7D5C-48F0-8D98-CD8F9016B3D9}">
          <p14:sldIdLst>
            <p14:sldId id="16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6" roundtripDataSignature="AMtx7mjtD3N5YXfdZ7WXqi6wtXXXZEUQ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CC00"/>
    <a:srgbClr val="0677BE"/>
    <a:srgbClr val="E11E24"/>
    <a:srgbClr val="004CBE"/>
    <a:srgbClr val="2F559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40EA81-EAC8-4FDB-8512-29E578AC5478}">
  <a:tblStyle styleId="{EB40EA81-EAC8-4FDB-8512-29E578AC54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B849EB-D7AC-49FB-B0F4-42148C2311F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autoAdjust="0"/>
    <p:restoredTop sz="67950" autoAdjust="0"/>
  </p:normalViewPr>
  <p:slideViewPr>
    <p:cSldViewPr snapToGrid="0">
      <p:cViewPr varScale="1">
        <p:scale>
          <a:sx n="108" d="100"/>
          <a:sy n="108" d="100"/>
        </p:scale>
        <p:origin x="19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font" Target="fonts/font9.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21" Type="http://schemas.microsoft.com/office/2016/11/relationships/changesInfo" Target="changesInfos/changesInfo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font" Target="fonts/font20.fntdata"/><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font" Target="fonts/font10.fntdata"/><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notesMaster" Target="notesMasters/notesMaster1.xml"/><Relationship Id="rId182" Type="http://schemas.openxmlformats.org/officeDocument/2006/relationships/font" Target="fonts/font21.fntdata"/><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font" Target="fonts/font11.fntdata"/><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font" Target="fonts/font6.fntdata"/><Relationship Id="rId188" Type="http://schemas.openxmlformats.org/officeDocument/2006/relationships/font" Target="fonts/font27.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font" Target="fonts/font1.fntdata"/><Relationship Id="rId183"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1.xml"/><Relationship Id="rId518" Type="http://schemas.openxmlformats.org/officeDocument/2006/relationships/viewProps" Target="viewProps.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font" Target="fonts/font17.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font" Target="fonts/font12.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font" Target="fonts/font7.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font" Target="fonts/font2.fntdata"/><Relationship Id="rId184" Type="http://schemas.openxmlformats.org/officeDocument/2006/relationships/font" Target="fonts/font23.fntdata"/><Relationship Id="rId189" Type="http://schemas.openxmlformats.org/officeDocument/2006/relationships/font" Target="fonts/font28.fntdata"/><Relationship Id="rId3" Type="http://schemas.openxmlformats.org/officeDocument/2006/relationships/customXml" Target="../customXml/item3.xml"/><Relationship Id="rId519" Type="http://schemas.openxmlformats.org/officeDocument/2006/relationships/theme" Target="theme/theme1.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font" Target="fonts/font13.fntdata"/><Relationship Id="rId179" Type="http://schemas.openxmlformats.org/officeDocument/2006/relationships/font" Target="fonts/font18.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font" Target="fonts/font3.fntdata"/><Relationship Id="rId169" Type="http://schemas.openxmlformats.org/officeDocument/2006/relationships/font" Target="fonts/font8.fntdata"/><Relationship Id="rId185" Type="http://schemas.openxmlformats.org/officeDocument/2006/relationships/font" Target="fonts/font24.fntdata"/><Relationship Id="rId52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font" Target="fonts/font19.fntdata"/><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font" Target="fonts/font14.fntdata"/><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font" Target="fonts/font4.fntdata"/><Relationship Id="rId186" Type="http://schemas.openxmlformats.org/officeDocument/2006/relationships/font" Target="fonts/font25.fntdata"/><Relationship Id="rId516" Type="http://customschemas.google.com/relationships/presentationmetadata" Target="metadata"/><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font" Target="fonts/font15.fntdata"/><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font" Target="fonts/font5.fntdata"/><Relationship Id="rId187" Type="http://schemas.openxmlformats.org/officeDocument/2006/relationships/font" Target="fonts/font26.fntdata"/><Relationship Id="rId1" Type="http://schemas.openxmlformats.org/officeDocument/2006/relationships/customXml" Target="../customXml/item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517" Type="http://schemas.openxmlformats.org/officeDocument/2006/relationships/presProps" Target="presProps.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font" Target="fonts/font16.fntdata"/><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588DA492-6B6E-48BD-AEEB-2FFA0CF06F7A}"/>
    <pc:docChg chg="delSld modSection">
      <pc:chgData name="Cristofari Fabio" userId="2cf9502e-925b-480a-920b-40e0289087a6" providerId="ADAL" clId="{588DA492-6B6E-48BD-AEEB-2FFA0CF06F7A}" dt="2023-06-14T08:00:53.347" v="2" actId="47"/>
      <pc:docMkLst>
        <pc:docMk/>
      </pc:docMkLst>
      <pc:sldChg chg="del">
        <pc:chgData name="Cristofari Fabio" userId="2cf9502e-925b-480a-920b-40e0289087a6" providerId="ADAL" clId="{588DA492-6B6E-48BD-AEEB-2FFA0CF06F7A}" dt="2023-06-14T07:42:21.010" v="0" actId="47"/>
        <pc:sldMkLst>
          <pc:docMk/>
          <pc:sldMk cId="3250505208" sldId="1542"/>
        </pc:sldMkLst>
      </pc:sldChg>
      <pc:sldChg chg="del">
        <pc:chgData name="Cristofari Fabio" userId="2cf9502e-925b-480a-920b-40e0289087a6" providerId="ADAL" clId="{588DA492-6B6E-48BD-AEEB-2FFA0CF06F7A}" dt="2023-06-14T08:00:53.347" v="2" actId="47"/>
        <pc:sldMkLst>
          <pc:docMk/>
          <pc:sldMk cId="842720326" sldId="1543"/>
        </pc:sldMkLst>
      </pc:sldChg>
      <pc:sldChg chg="del">
        <pc:chgData name="Cristofari Fabio" userId="2cf9502e-925b-480a-920b-40e0289087a6" providerId="ADAL" clId="{588DA492-6B6E-48BD-AEEB-2FFA0CF06F7A}" dt="2023-06-14T08:00:34.322" v="1" actId="47"/>
        <pc:sldMkLst>
          <pc:docMk/>
          <pc:sldMk cId="2342821997" sldId="1945"/>
        </pc:sldMkLst>
      </pc:sldChg>
    </pc:docChg>
  </pc:docChgLst>
  <pc:docChgLst>
    <pc:chgData name="Cristofari Fabio" userId="2cf9502e-925b-480a-920b-40e0289087a6" providerId="ADAL" clId="{1BFB2F48-F067-41E8-B1ED-EF002D004125}"/>
    <pc:docChg chg="custSel modSld">
      <pc:chgData name="Cristofari Fabio" userId="2cf9502e-925b-480a-920b-40e0289087a6" providerId="ADAL" clId="{1BFB2F48-F067-41E8-B1ED-EF002D004125}" dt="2024-04-24T10:20:48.183" v="28" actId="20577"/>
      <pc:docMkLst>
        <pc:docMk/>
      </pc:docMkLst>
      <pc:sldChg chg="modSp mod">
        <pc:chgData name="Cristofari Fabio" userId="2cf9502e-925b-480a-920b-40e0289087a6" providerId="ADAL" clId="{1BFB2F48-F067-41E8-B1ED-EF002D004125}" dt="2024-04-24T10:20:48.183" v="28" actId="20577"/>
        <pc:sldMkLst>
          <pc:docMk/>
          <pc:sldMk cId="446766374" sldId="1946"/>
        </pc:sldMkLst>
        <pc:spChg chg="mod">
          <ac:chgData name="Cristofari Fabio" userId="2cf9502e-925b-480a-920b-40e0289087a6" providerId="ADAL" clId="{1BFB2F48-F067-41E8-B1ED-EF002D004125}" dt="2024-04-24T10:20:48.183" v="28" actId="20577"/>
          <ac:spMkLst>
            <pc:docMk/>
            <pc:sldMk cId="446766374" sldId="1946"/>
            <ac:spMk id="6" creationId="{B764FAF0-CEDA-46F9-8A54-BAF152CEA8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p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4" name="Google Shape;2654;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p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3" name="Google Shape;2743;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dirty="0"/>
              <a:t>Fonte immagine: Nasa https://www.nasa.gov/sites/default/files/iss040e080967.jpg</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2"/>
        <p:cNvGrpSpPr/>
        <p:nvPr/>
      </p:nvGrpSpPr>
      <p:grpSpPr>
        <a:xfrm>
          <a:off x="0" y="0"/>
          <a:ext cx="0" cy="0"/>
          <a:chOff x="0" y="0"/>
          <a:chExt cx="0" cy="0"/>
        </a:xfrm>
      </p:grpSpPr>
      <p:sp>
        <p:nvSpPr>
          <p:cNvPr id="3783" name="Google Shape;3783;g155e12607ee_0_310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76200" lvl="0" indent="-228600" algn="l" rtl="0">
              <a:lnSpc>
                <a:spcPct val="100000"/>
              </a:lnSpc>
              <a:spcBef>
                <a:spcPts val="0"/>
              </a:spcBef>
              <a:spcAft>
                <a:spcPts val="0"/>
              </a:spcAft>
              <a:buSzPts val="1100"/>
              <a:buNone/>
            </a:pPr>
            <a:r>
              <a:rPr lang="it" sz="1100" b="0" i="0" u="none" strike="noStrike">
                <a:solidFill>
                  <a:srgbClr val="0036A2"/>
                </a:solidFill>
                <a:latin typeface="Titillium Web"/>
                <a:ea typeface="Titillium Web"/>
                <a:cs typeface="Titillium Web"/>
                <a:sym typeface="Titillium Web"/>
              </a:rPr>
              <a:t>Fondamentale per </a:t>
            </a:r>
            <a:r>
              <a:rPr lang="it" sz="1100" b="1" i="0" u="none" strike="noStrike">
                <a:solidFill>
                  <a:srgbClr val="0036A2"/>
                </a:solidFill>
                <a:latin typeface="Titillium Web"/>
                <a:ea typeface="Titillium Web"/>
                <a:cs typeface="Titillium Web"/>
                <a:sym typeface="Titillium Web"/>
              </a:rPr>
              <a:t>Single Digital Gateway</a:t>
            </a:r>
            <a:endParaRPr sz="1100" b="0" i="0" u="none" strike="noStrike">
              <a:solidFill>
                <a:srgbClr val="0036A2"/>
              </a:solidFill>
              <a:latin typeface="Titillium Web"/>
              <a:ea typeface="Titillium Web"/>
              <a:cs typeface="Titillium Web"/>
              <a:sym typeface="Titillium Web"/>
            </a:endParaRPr>
          </a:p>
          <a:p>
            <a:pPr marL="457200" marR="76200" lvl="0" indent="-228600" algn="l" rtl="0">
              <a:lnSpc>
                <a:spcPct val="100000"/>
              </a:lnSpc>
              <a:spcBef>
                <a:spcPts val="1000"/>
              </a:spcBef>
              <a:spcAft>
                <a:spcPts val="0"/>
              </a:spcAft>
              <a:buSzPts val="1100"/>
              <a:buNone/>
            </a:pPr>
            <a:r>
              <a:rPr lang="it" sz="1100" b="0" i="0" u="none" strike="noStrike">
                <a:solidFill>
                  <a:srgbClr val="0036A2"/>
                </a:solidFill>
                <a:latin typeface="Titillium Web"/>
                <a:ea typeface="Titillium Web"/>
                <a:cs typeface="Titillium Web"/>
                <a:sym typeface="Titillium Web"/>
              </a:rPr>
              <a:t>Recruiting team esperti e lavoro di mapping presso gli Enti</a:t>
            </a:r>
            <a:endParaRPr/>
          </a:p>
          <a:p>
            <a:pPr marL="457200" marR="0" lvl="0" indent="-228600" algn="l" rtl="0">
              <a:lnSpc>
                <a:spcPct val="100000"/>
              </a:lnSpc>
              <a:spcBef>
                <a:spcPts val="1000"/>
              </a:spcBef>
              <a:spcAft>
                <a:spcPts val="0"/>
              </a:spcAft>
              <a:buClr>
                <a:srgbClr val="000000"/>
              </a:buClr>
              <a:buSzPts val="1100"/>
              <a:buFont typeface="Arial"/>
              <a:buNone/>
            </a:pPr>
            <a:r>
              <a:rPr lang="it" sz="1100" b="0" i="0" u="none" strike="noStrike">
                <a:solidFill>
                  <a:srgbClr val="0036A2"/>
                </a:solidFill>
                <a:latin typeface="Titillium Web"/>
                <a:ea typeface="Titillium Web"/>
                <a:cs typeface="Titillium Web"/>
                <a:sym typeface="Titillium Web"/>
              </a:rPr>
              <a:t>Importante </a:t>
            </a:r>
            <a:r>
              <a:rPr lang="it" sz="1100" b="1" i="0" u="none" strike="noStrike">
                <a:solidFill>
                  <a:srgbClr val="0036A2"/>
                </a:solidFill>
                <a:latin typeface="Titillium Web"/>
                <a:ea typeface="Titillium Web"/>
                <a:cs typeface="Titillium Web"/>
                <a:sym typeface="Titillium Web"/>
              </a:rPr>
              <a:t>sinergia con PDND</a:t>
            </a:r>
            <a:endParaRPr>
              <a:solidFill>
                <a:srgbClr val="0036A2"/>
              </a:solidFill>
            </a:endParaRPr>
          </a:p>
          <a:p>
            <a:pPr marL="0" lvl="0" indent="0" algn="l" rtl="0">
              <a:lnSpc>
                <a:spcPct val="100000"/>
              </a:lnSpc>
              <a:spcBef>
                <a:spcPts val="0"/>
              </a:spcBef>
              <a:spcAft>
                <a:spcPts val="0"/>
              </a:spcAft>
              <a:buSzPts val="1100"/>
              <a:buNone/>
            </a:pPr>
            <a:endParaRPr/>
          </a:p>
        </p:txBody>
      </p:sp>
      <p:sp>
        <p:nvSpPr>
          <p:cNvPr id="3784" name="Google Shape;3784;g155e12607ee_0_3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5"/>
        <p:cNvGrpSpPr/>
        <p:nvPr/>
      </p:nvGrpSpPr>
      <p:grpSpPr>
        <a:xfrm>
          <a:off x="0" y="0"/>
          <a:ext cx="0" cy="0"/>
          <a:chOff x="0" y="0"/>
          <a:chExt cx="0" cy="0"/>
        </a:xfrm>
      </p:grpSpPr>
      <p:sp>
        <p:nvSpPr>
          <p:cNvPr id="3796" name="Google Shape;3796;g155e12607ee_0_31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97" name="Google Shape;3797;g155e12607ee_0_3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g155e12607ee_0_312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5" name="Google Shape;3805;g155e12607ee_0_3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8"/>
        <p:cNvGrpSpPr/>
        <p:nvPr/>
      </p:nvGrpSpPr>
      <p:grpSpPr>
        <a:xfrm>
          <a:off x="0" y="0"/>
          <a:ext cx="0" cy="0"/>
          <a:chOff x="0" y="0"/>
          <a:chExt cx="0" cy="0"/>
        </a:xfrm>
      </p:grpSpPr>
      <p:sp>
        <p:nvSpPr>
          <p:cNvPr id="3829" name="Google Shape;3829;g155e12607ee_0_315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0" name="Google Shape;3830;g155e12607ee_0_3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07834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155e12607ee_0_4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4" name="Google Shape;3854;g155e12607ee_0_49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155e12607ee_0_31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64" name="Google Shape;3864;g155e12607ee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4" name="Google Shape;2754;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a:t>Fonte immagine: Nasa https://www.nasa.gov/sites/default/files/iss040e080967.jpg</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p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3" name="Google Shape;2763;p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a:t>Fonte immagine: https://www.pexels.com/photo/bandwidth-close-up-computer-connection-1148820/</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17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72" name="Google Shape;2772;p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p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0" name="Google Shape;2780;p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p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155e12607ee_0_2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155e12607ee_0_22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La strategia prevede la realizzazione del sistema operativo del Paese anche mediante l’adozione del cloud computing nel settore pubblico.</a:t>
            </a:r>
          </a:p>
          <a:p>
            <a:pPr marL="0" lvl="0" indent="0" algn="l" rtl="0">
              <a:spcBef>
                <a:spcPts val="0"/>
              </a:spcBef>
              <a:spcAft>
                <a:spcPts val="0"/>
              </a:spcAft>
              <a:buNone/>
            </a:pPr>
            <a:r>
              <a:rPr lang="it-IT" dirty="0"/>
              <a:t>3.1 Autonomia Tecnologica Al fine di governare e gestire i processi di trasformazione digitale del Paese, come già riconosciuto nella prassi e dalle principali istituzioni europee, ricopre un’enorme importanza strategica l’autonomia nel controllo delle infrastrutture digitali del Cloud e conseguentemente nello stoccaggio e nell’elaborazione dei dati3 . È noto, però, che le quote di mercato delle infrastrutture Cloud delle aziende europee rappresentano un valore residuale (inferiore al 10%) rispetto a quelle detenute dalle aziende extra UE4 . Tale criticità, peraltro, non è circoscritta ai soli servizi e piattaforme digitali, ma anche e soprattutto alle infrastrutture che consentono il funzionamento degli stessi. Alla luce di tale posizione di debolezza contrattuale per gli stati europei, l’adozione massiva di tecnologia Cloud per l’erogazione dei servizi della PA è soggetta al rischio di modifiche unilaterali delle condizioni dei servizi forniti, che potrebbero determinare variazioni significative degli stessi (dall’aumento dei costi di erogazione all’interruzione del servizio), in ragione di intenti potenzialmente non controllabili dal Paese. Per questo, il raggiungimento di un’autonomia tecnologica ha importanti ricadute non solo sulla possibilità di esercitare un diretto controllo sui dati e sui servizi, ma anche sulla possibilità di promuovere un ecosistema di tecnologie, indispensabile per lo sviluppo del Paese (Cloud Computing, IoT, </a:t>
            </a:r>
            <a:r>
              <a:rPr lang="it-IT" dirty="0" err="1"/>
              <a:t>Artificial</a:t>
            </a:r>
            <a:r>
              <a:rPr lang="it-IT" dirty="0"/>
              <a:t> Intelligence, Quantum Computing)</a:t>
            </a:r>
          </a:p>
          <a:p>
            <a:pPr marL="0" lvl="0" indent="0" algn="l" rtl="0">
              <a:spcBef>
                <a:spcPts val="0"/>
              </a:spcBef>
              <a:spcAft>
                <a:spcPts val="0"/>
              </a:spcAft>
              <a:buNone/>
            </a:pPr>
            <a:r>
              <a:rPr lang="it-IT" dirty="0"/>
              <a:t>3.2 Controllo sui dati La gestione dei servizi Cloud da parte di fornitori di paesi extra UE pone un rischio sistemico aggiuntivo dovuto alla normativa in essere in tali paesi. Come noto, legislazioni extra UE5 possono portare, previa sussistenza delle previste circostanze, alla richiesta unilaterale al fornitore dei servizi Cloud di fornire l’accesso ai dati presenti sui sistemi. Tali fattispecie comportano la possibilità, per uno Stato estero (o Paese Terzo), di accedere a dati (o flussi di dati) particolarmente sensibili e strategici per i cittadini e le istituzioni italiane. In tale ottica è necessario, nell’ambito della strategia, determinare in modo chiaro, attraverso una procedura di classificazione, le tipologie di dati che potranno essere gestiti da un fornitore extra UE attraverso un Cloud pubblico e quali dati invece avranno bisogno di essere gestiti da un fornitore Cloud che soddisfi specifici requisiti di sicurezza per abbattere il rischio che questi dati siano accessibili anche a governi di Paesi Terzi. La gestione di tali rischi, necessariamente, ha risvolti non soltanto tecnologici ma anche impatti geopolitici sulla scena internazionale che dovranno essere opportunamente considerati. </a:t>
            </a:r>
          </a:p>
          <a:p>
            <a:pPr marL="0" lvl="0" indent="0" algn="l" rtl="0">
              <a:spcBef>
                <a:spcPts val="0"/>
              </a:spcBef>
              <a:spcAft>
                <a:spcPts val="0"/>
              </a:spcAft>
              <a:buNone/>
            </a:pPr>
            <a:r>
              <a:rPr lang="it-IT" dirty="0"/>
              <a:t>3.3 Aspetti di Resilienza Le infrastrutture e i servizi Cloud che supportano le applicazioni della PA, e le funzioni essenziali del Paese, dovranno adottare opportuni accorgimenti, di tipo procedurale e tecnico, di sicurezza, ridondanza e interoperabilità. Infatti, per innalzare il livello di resilienza nei confronti di incidenti, quali attacchi cyber e/o guasti tecnici, si renderà necessaria da un lato l’applicazione di controlli di sicurezza stratificati (es. </a:t>
            </a:r>
            <a:r>
              <a:rPr lang="it-IT" dirty="0" err="1"/>
              <a:t>pseudoanonimizzazione</a:t>
            </a:r>
            <a:r>
              <a:rPr lang="it-IT" dirty="0"/>
              <a:t>, cifratura con gestione on-premise delle chiavi, ecc.) conformi ai requisiti specifici dei dati trattati, e dall’altro l’introduzione di funzionalità di continuità di servizio e </a:t>
            </a:r>
            <a:r>
              <a:rPr lang="it-IT" dirty="0" err="1"/>
              <a:t>disaster</a:t>
            </a:r>
            <a:r>
              <a:rPr lang="it-IT" dirty="0"/>
              <a:t> recovery in siti geograficamente distribuiti sul territorio nazionale. In particolare, sebbene le prassi e gli standard tecnici internazionali siano largamente applicati dai fornitori di servizi Cloud, vista la criticità dei dati e dei servizi coinvolti, la strategia di migrazione al Cloud non può prescindere da un processo di qualificazione dei fornitori di Cloud pubblico e dei loro servizi. Inoltre, la qualificazione non deve limitarsi a valutare gli aspetti di sicurezza sopra richiamati, ma anche quelli architetturali e organizzativi, poiché pure questi ultimi possono incidere sulla resilienza dei servizi forniti, ad esempio, in situazioni di </a:t>
            </a:r>
            <a:r>
              <a:rPr lang="it-IT" dirty="0" err="1"/>
              <a:t>vendor</a:t>
            </a:r>
            <a:r>
              <a:rPr lang="it-IT" dirty="0"/>
              <a:t> lock-in. Un’altra importante direzione, in linea con le recenti iniziative e direttive dell’agenda digitale europea6 , è quella della standardizzazione, dell’armonizzazione e dell’interoperabilità dei servizi Cloud. In quest’ottica, con il coinvolgimento anche dell’Italia, è stato avviato il progetto GAIA-X7 con l’obiettivo di sviluppare requisiti comuni per un’infrastruttura dati europea. Il progetto, rivolto alle imprese europee, mira a costituire un ecosistema digitale aperto e resiliente mediante la federazione di servizi Cloud, basati su standard comuni a garanzia di trasparenza e interoperabilità, in grado di collegare infrastrutture centralizzate e decentralizzate trasformandole in un sistema omogeneo.</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155e12607ee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155e12607ee_0_22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1. Classificazione dei Dati e dei Servizi: definizione di un processo di classificazione dei dati per guidare </a:t>
            </a:r>
          </a:p>
          <a:p>
            <a:pPr marL="0" lvl="0" indent="0" algn="l" rtl="0">
              <a:spcBef>
                <a:spcPts val="0"/>
              </a:spcBef>
              <a:spcAft>
                <a:spcPts val="0"/>
              </a:spcAft>
              <a:buNone/>
            </a:pPr>
            <a:r>
              <a:rPr lang="it-IT" dirty="0"/>
              <a:t>e supportare la migrazione dei dati e servizi della PA sul Cloud;</a:t>
            </a:r>
          </a:p>
          <a:p>
            <a:pPr marL="0" lvl="0" indent="0" algn="l" rtl="0">
              <a:spcBef>
                <a:spcPts val="0"/>
              </a:spcBef>
              <a:spcAft>
                <a:spcPts val="0"/>
              </a:spcAft>
              <a:buNone/>
            </a:pPr>
            <a:r>
              <a:rPr lang="it-IT" dirty="0"/>
              <a:t>2. Qualificazione dei Servizi Cloud: realizzazione di un processo sistematico di scrutinio e qualificazione </a:t>
            </a:r>
          </a:p>
          <a:p>
            <a:pPr marL="0" lvl="0" indent="0" algn="l" rtl="0">
              <a:spcBef>
                <a:spcPts val="0"/>
              </a:spcBef>
              <a:spcAft>
                <a:spcPts val="0"/>
              </a:spcAft>
              <a:buNone/>
            </a:pPr>
            <a:r>
              <a:rPr lang="it-IT" dirty="0"/>
              <a:t>dei servizi Cloud utilizzabili dalla PA;</a:t>
            </a:r>
          </a:p>
          <a:p>
            <a:pPr marL="0" lvl="0" indent="0" algn="l" rtl="0">
              <a:spcBef>
                <a:spcPts val="0"/>
              </a:spcBef>
              <a:spcAft>
                <a:spcPts val="0"/>
              </a:spcAft>
              <a:buNone/>
            </a:pPr>
            <a:r>
              <a:rPr lang="it-IT" dirty="0"/>
              <a:t>3. Polo Strategico Nazionale: creazione di un’infrastruttura nazionale per l’erogazione di servizi Cloud, </a:t>
            </a:r>
          </a:p>
          <a:p>
            <a:pPr marL="0" lvl="0" indent="0" algn="l" rtl="0">
              <a:spcBef>
                <a:spcPts val="0"/>
              </a:spcBef>
              <a:spcAft>
                <a:spcPts val="0"/>
              </a:spcAft>
              <a:buNone/>
            </a:pPr>
            <a:r>
              <a:rPr lang="it-IT" dirty="0"/>
              <a:t>la cui gestione e controllo siano autonomi da soggetti extra UE.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1"/>
        <p:cNvGrpSpPr/>
        <p:nvPr/>
      </p:nvGrpSpPr>
      <p:grpSpPr>
        <a:xfrm>
          <a:off x="0" y="0"/>
          <a:ext cx="0" cy="0"/>
          <a:chOff x="0" y="0"/>
          <a:chExt cx="0" cy="0"/>
        </a:xfrm>
      </p:grpSpPr>
      <p:sp>
        <p:nvSpPr>
          <p:cNvPr id="2832" name="Google Shape;2832;g155e12607ee_0_228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3" name="Google Shape;2833;g155e12607ee_0_2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155e12607ee_0_2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155e12607ee_0_2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p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1" name="Google Shape;2661;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155e12607ee_0_230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2" name="Google Shape;2852;g155e12607ee_0_2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155e12607ee_0_2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155e12607ee_0_23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dirty="0"/>
              <a:t>L’ampio spettro dei servizi Cloud disponibili, alla luce delle sfide tecnologiche e normative presentate, deve essere adottato in modo regolamentato così da mitigare i rischi sistemici dell’adozione del Cloud. L’elemento fondamentale per tale regolamentazione è individuare un processo sistematico di classificazione dei dati e dei servizi gestiti dalle PA, il cui risultato possa essere utilizzato per uniformare e guidare il processo di migrazione al Cloud della PA. Le classi dei dati e servizi sono identificate sulla base del danno che una loro compromissione, in termini di confidenzialità, integrità e disponibilità, provocherebbe al sistema Paese. Tali classi sono: • Strategico: dati e servizi la cui compromissione può avere un impatto sulla sicurezza nazionale; • Critico: dati e servizi la cui compromissione potrebbe determinare un pregiudizio al mantenimento di funzioni rilevanti per la società, la salute, la sicurezza e il benessere economico e sociale del Paese; • Ordinario: dati e servizi la cui compromissione non provochi l’interruzione di servizi dello Stato o, comunque, un pregiudizio per il benessere economico e sociale del Paese. Questa classificazione astrae da specifiche normative e requisiti di sicurezza descrivendo esclusivamente l’impatto per il sistema Paese di una eventuale compromissione di certi dati e servizi. L’applicazione del processo di classificazione, di seguito definito, permetterà un’analisi guidata degli impatti, nonché di eventuali requisiti di sicurezza e normativi, per l’identificazione dell’opportuna classe. Ad esempio, i dati e servizi afferenti funzioni essenziali dello Stato, ovvero identificati nell’ambito del PSNC, saranno classificati come strategici, i dati sanitari dei cittadini saranno classificati come critici, mentre dati e servizi relativi a portali istituzionali delle amministrazioni saranno classificati come ordinari.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g155e12607ee_0_2356: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7" name="Google Shape;2897;g155e12607ee_0_23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g155e12607ee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1" name="Google Shape;2921;g155e12607ee_0_2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it-IT" b="0" i="0" dirty="0">
                <a:solidFill>
                  <a:srgbClr val="33485C"/>
                </a:solidFill>
                <a:effectLst/>
                <a:latin typeface="Titillium Web" panose="00000500000000000000" pitchFamily="2" charset="0"/>
              </a:rPr>
              <a:t>All’Avviso possono aderire anche le singole articolazioni organizzative di primo livello di ogni </a:t>
            </a:r>
            <a:r>
              <a:rPr lang="it-IT" b="1" i="0" dirty="0">
                <a:solidFill>
                  <a:srgbClr val="33485C"/>
                </a:solidFill>
                <a:effectLst/>
                <a:latin typeface="Titillium Web" panose="00000500000000000000" pitchFamily="2" charset="0"/>
              </a:rPr>
              <a:t>PA Centrale interessata</a:t>
            </a:r>
            <a:r>
              <a:rPr lang="it-IT" b="0" i="0" dirty="0">
                <a:solidFill>
                  <a:srgbClr val="33485C"/>
                </a:solidFill>
                <a:effectLst/>
                <a:latin typeface="Titillium Web" panose="00000500000000000000" pitchFamily="2" charset="0"/>
              </a:rPr>
              <a:t>, incluse le singole </a:t>
            </a:r>
            <a:r>
              <a:rPr lang="it-IT" b="1" i="0" dirty="0">
                <a:solidFill>
                  <a:srgbClr val="33485C"/>
                </a:solidFill>
                <a:effectLst/>
                <a:latin typeface="Titillium Web" panose="00000500000000000000" pitchFamily="2" charset="0"/>
              </a:rPr>
              <a:t>Direzioni generali, Dipartimenti o Comandi</a:t>
            </a:r>
            <a:r>
              <a:rPr lang="it-IT" b="0" i="0" dirty="0">
                <a:solidFill>
                  <a:srgbClr val="33485C"/>
                </a:solidFill>
                <a:effectLst/>
                <a:latin typeface="Titillium Web" panose="00000500000000000000" pitchFamily="2" charset="0"/>
              </a:rPr>
              <a:t>. Le risorse possono essere utilizzate per finanziare la migrazione di dati e servizi verso il Polo Strategico Nazionale. La domanda di partecipazione deve essere compilata sulla base di quanto indicato nell’Allegato 2 dell’Avviso. Alla domanda devono inoltre essere inclusi:</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complessivo della Strategia Cloud del Soggetto attuatore (Allegato A),</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di migrazione ai sensi del Regolamento </a:t>
            </a:r>
            <a:r>
              <a:rPr lang="it-IT" b="0" i="0" dirty="0" err="1">
                <a:solidFill>
                  <a:srgbClr val="33485C"/>
                </a:solidFill>
                <a:effectLst/>
                <a:latin typeface="Titillium Web" panose="00000500000000000000" pitchFamily="2" charset="0"/>
              </a:rPr>
              <a:t>AgID</a:t>
            </a:r>
            <a:r>
              <a:rPr lang="it-IT" b="0" i="0" dirty="0">
                <a:solidFill>
                  <a:srgbClr val="33485C"/>
                </a:solidFill>
                <a:effectLst/>
                <a:latin typeface="Titillium Web" panose="00000500000000000000" pitchFamily="2" charset="0"/>
              </a:rPr>
              <a:t> (Allegato B),</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di migrazione al PSN (Allegato C).</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155e12607ee_0_2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155e12607ee_0_23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L’acquisizione di servizi Cloud da parte delle pubbliche amministrazioni avviene mediante procedure di acquisto la cui scarsa flessibilità difficilmente permette di tenere il passo del mercato e, soprattutto, di valutare gli effettivi rischi tecnici e organizzativi connessi all’adozione di uno specifico servizio. Nella prospettiva di facilitare e guidare l’implementazione della policy “Cloud-First” per la PA, risulta dirimente offrire un servizio di qualificazione ex-ante dei servizi Cloud acquistabili dalla PA. Tale qualificazione, partendo dall’esperienza maturata da </a:t>
            </a:r>
            <a:r>
              <a:rPr lang="it-IT" dirty="0" err="1"/>
              <a:t>AgID</a:t>
            </a:r>
            <a:r>
              <a:rPr lang="it-IT" dirty="0"/>
              <a:t>, si pone l’obiettivo di semplificare e regolamentare, sia dal punto di vista tecnico che amministrativo, l’adozione di servizi Cloud. Alla luce della classificazione proposta e delle sfide poste dall’adozione del Cloud, la qualificazione dei servizi Cloud non potrà prescindere dall’analisi dei seguenti aspetti: 1. gestione operativa dei servizi Cloud, con dettaglio sugli standard tecnico-organizzativi applicati9 e sulle misure di controllo sui dati; 2. requisiti di sicurezza applicati nella gestione dei dati ed erogazione di servizi, quali le modalità di gestione delle chiavi di cifratura e i controlli di sicurezza applicati; 3. condizioni contrattuali applicate all’erogazione del servizio (Service-Level Agreement, SLA) e alla sua rendicontazione, quali le garanzie di disponibilità e altri strumenti contrattuali a disposizione delle amministrazioni. Sulla base dell’analisi delle soluzioni tecnologiche e organizzative disponibili sul mercato, i tre aspetti di analisi permettono di individuare a priori la qualificazione dei servizi Cloud riportata di seguito. • I servizi di Cloud Pubblico non qualificato (extra UE/UE), ovvero quei servizi che non rispondono ai criteri tecnico-organizzativi e normativi individuati in precedenza. • I servizi di Cloud Pubblico qualificato (UE) compatibili con legislazioni rilevanti in materia (es. GDPR e NIS) che consento la localizzazione dei dati in UE e il rispetto di requisiti di sicurezza tecnico organizzativi, tipicamente sulla base di sistemi di cifratura granulare gestiti dal fornitore CSP.</a:t>
            </a:r>
          </a:p>
          <a:p>
            <a:pPr marL="0" lvl="0" indent="0" algn="l" rtl="0">
              <a:spcBef>
                <a:spcPts val="0"/>
              </a:spcBef>
              <a:spcAft>
                <a:spcPts val="0"/>
              </a:spcAft>
              <a:buNone/>
            </a:pPr>
            <a:r>
              <a:rPr lang="it-IT" dirty="0"/>
              <a:t>I servizi di Cloud pubblico con controllo on-premise dei meccanismi di sicurezza, c.d. Cloud Pubblico Criptato (IT), che consentono di incrementare significativamente il livello di controllo sui dati e servizi, introducendo un maggior livello di autonomia dai CSP extra-UE nella gestione operativa e il controllo delle infrastrutture tecnologiche11. • Soluzioni di Cloud privato e ibrido, infine, permettono la localizzazione dei dati in Italia e maggior isolamento dalle </a:t>
            </a:r>
            <a:r>
              <a:rPr lang="it-IT" dirty="0" err="1"/>
              <a:t>region</a:t>
            </a:r>
            <a:r>
              <a:rPr lang="it-IT" dirty="0"/>
              <a:t> pubbliche dei principali CSP. Tali garanzie di autonomia sono ottenute mediante la gestione operativa da parte di un fornitore soggetto a vigilanza e monitoraggio pubblico. Queste implementazioni si possono distinguere tra: 1. soluzioni basate su tecnologia </a:t>
            </a:r>
            <a:r>
              <a:rPr lang="it-IT" dirty="0" err="1"/>
              <a:t>hyperscaler</a:t>
            </a:r>
            <a:r>
              <a:rPr lang="it-IT" dirty="0"/>
              <a:t> licenziata da uno o più CSP, c.d. Cloud privato/ ibrido “su licenza” (IT), oppure 2. soluzioni basate su tecnologie commerciali qualificate mediante procedure di scrutinio e certificazione tecnologica, c.d. Cloud Privato Qualificato (IT). I servizi Cloud qualificati potranno essere utilizzati, in accordo alla classificazione dei dati, con i seguenti vincoli: • le offerte di Cloud Pubblico Qualificato e Pubblico Criptato, potranno ospitare dati e servizi ordinari; • le offerte di Cloud Pubblico Criptato, Privato/Ibrido “su licenza“ e Privato Qualificato potranno ospitare dati e servizi critici; • le offerte di Cloud Privato/Ibrido “su licenza“ e Privato Qualificato potranno ospitare dati e servizi strategici; Questo processo di adozione dei servizi Cloud nella PA, dovrà culminare con la realizzazione di un mercato elettronico dei servizi Cloud qualificati. Tale mercato dovrà rappresentare il mezzo mediante il quale le amministrazioni saranno guidate, in accordo al processo di classificazione dei dati e dei servizi, nella scelta dei servizi Cloud per loro più idonei e all’acquisto diretto con strumenti amministrativi semplificati e </a:t>
            </a:r>
            <a:r>
              <a:rPr lang="it-IT" dirty="0" err="1"/>
              <a:t>pre</a:t>
            </a:r>
            <a:r>
              <a:rPr lang="it-IT" dirty="0"/>
              <a:t>-negoziati.</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155e12607ee_0_2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155e12607ee_0_24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155e12607ee_0_241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IT" dirty="0"/>
              <a:t>Per realizzare il consolidamento e la messa in sicurezza delle infrastrutture digitali della PA, l’art. 35 del D.L 76/2020 (Semplificazioni e innovazione digitale), modificando l’art. 33-septies del D.L. 179/2012(Ulteriori misure urgenti per la crescita del Paese), ha introdotto la realizzazione di una infrastruttura ad alta affidabilità, il Polo Strategico Nazionale, localizzata sul territorio nazionale. Lo sviluppo del Polo Strategico Nazionale è promosso dalla Presidenza del Consiglio dei ministri, attraverso il Dipartimento per la trasformazione digitale con il supporto dell’Agenzia per la </a:t>
            </a:r>
            <a:r>
              <a:rPr lang="it-IT"/>
              <a:t>Cybersicurezza Nazionale</a:t>
            </a:r>
            <a:endParaRPr/>
          </a:p>
        </p:txBody>
      </p:sp>
      <p:sp>
        <p:nvSpPr>
          <p:cNvPr id="2945" name="Google Shape;2945;g155e12607ee_0_2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g155e12607ee_0_24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2" name="Google Shape;2952;g155e12607ee_0_2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3"/>
        <p:cNvGrpSpPr/>
        <p:nvPr/>
      </p:nvGrpSpPr>
      <p:grpSpPr>
        <a:xfrm>
          <a:off x="0" y="0"/>
          <a:ext cx="0" cy="0"/>
          <a:chOff x="0" y="0"/>
          <a:chExt cx="0" cy="0"/>
        </a:xfrm>
      </p:grpSpPr>
      <p:sp>
        <p:nvSpPr>
          <p:cNvPr id="2964" name="Google Shape;2964;g155e12607ee_0_244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5" name="Google Shape;2965;g155e12607ee_0_2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155e12607ee_0_24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9" name="Google Shape;2979;g155e12607ee_0_2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5"/>
        <p:cNvGrpSpPr/>
        <p:nvPr/>
      </p:nvGrpSpPr>
      <p:grpSpPr>
        <a:xfrm>
          <a:off x="0" y="0"/>
          <a:ext cx="0" cy="0"/>
          <a:chOff x="0" y="0"/>
          <a:chExt cx="0" cy="0"/>
        </a:xfrm>
      </p:grpSpPr>
      <p:sp>
        <p:nvSpPr>
          <p:cNvPr id="2666" name="Google Shape;2666;p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7" name="Google Shape;2667;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1"/>
        <p:cNvGrpSpPr/>
        <p:nvPr/>
      </p:nvGrpSpPr>
      <p:grpSpPr>
        <a:xfrm>
          <a:off x="0" y="0"/>
          <a:ext cx="0" cy="0"/>
          <a:chOff x="0" y="0"/>
          <a:chExt cx="0" cy="0"/>
        </a:xfrm>
      </p:grpSpPr>
      <p:sp>
        <p:nvSpPr>
          <p:cNvPr id="2992" name="Google Shape;2992;g155e12607ee_0_24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3" name="Google Shape;2993;g155e12607ee_0_2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155e12607ee_0_25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17" name="Google Shape;3017;g155e12607ee_0_2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155e12607ee_0_25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24" name="Google Shape;3024;g155e12607ee_0_2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155e12607ee_0_253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31" name="Google Shape;3031;g155e12607ee_0_2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155e12607ee_0_254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8" name="Google Shape;3038;g155e12607ee_0_2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g155e12607ee_0_25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4" name="Google Shape;3044;g155e12607ee_0_2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155e12607ee_0_25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1" name="Google Shape;3051;g155e12607ee_0_2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155e12607ee_0_25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8" name="Google Shape;3058;g155e12607ee_0_2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155e12607ee_0_258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5" name="Google Shape;3065;g155e12607ee_0_2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g155e12607ee_0_26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2" name="Google Shape;3072;g155e12607ee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5" name="Google Shape;2675;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7"/>
        <p:cNvGrpSpPr/>
        <p:nvPr/>
      </p:nvGrpSpPr>
      <p:grpSpPr>
        <a:xfrm>
          <a:off x="0" y="0"/>
          <a:ext cx="0" cy="0"/>
          <a:chOff x="0" y="0"/>
          <a:chExt cx="0" cy="0"/>
        </a:xfrm>
      </p:grpSpPr>
      <p:sp>
        <p:nvSpPr>
          <p:cNvPr id="3078" name="Google Shape;3078;g155e12607ee_0_26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9" name="Google Shape;3079;g155e12607ee_0_2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g155e12607ee_0_26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6" name="Google Shape;3086;g155e12607ee_0_2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1"/>
        <p:cNvGrpSpPr/>
        <p:nvPr/>
      </p:nvGrpSpPr>
      <p:grpSpPr>
        <a:xfrm>
          <a:off x="0" y="0"/>
          <a:ext cx="0" cy="0"/>
          <a:chOff x="0" y="0"/>
          <a:chExt cx="0" cy="0"/>
        </a:xfrm>
      </p:grpSpPr>
      <p:sp>
        <p:nvSpPr>
          <p:cNvPr id="3092" name="Google Shape;3092;g155e12607ee_0_2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3" name="Google Shape;3093;g155e12607ee_0_26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55e12607ee_0_264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155e12607ee_0_26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155e12607ee_0_265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7" name="Google Shape;3107;g155e12607ee_0_26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g155e12607ee_0_2669: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3" name="Google Shape;3123;g155e12607ee_0_2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2"/>
        <p:cNvGrpSpPr/>
        <p:nvPr/>
      </p:nvGrpSpPr>
      <p:grpSpPr>
        <a:xfrm>
          <a:off x="0" y="0"/>
          <a:ext cx="0" cy="0"/>
          <a:chOff x="0" y="0"/>
          <a:chExt cx="0" cy="0"/>
        </a:xfrm>
      </p:grpSpPr>
      <p:sp>
        <p:nvSpPr>
          <p:cNvPr id="3143" name="Google Shape;3143;g155e12607ee_0_269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4" name="Google Shape;3144;g155e12607ee_0_26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5"/>
        <p:cNvGrpSpPr/>
        <p:nvPr/>
      </p:nvGrpSpPr>
      <p:grpSpPr>
        <a:xfrm>
          <a:off x="0" y="0"/>
          <a:ext cx="0" cy="0"/>
          <a:chOff x="0" y="0"/>
          <a:chExt cx="0" cy="0"/>
        </a:xfrm>
      </p:grpSpPr>
      <p:sp>
        <p:nvSpPr>
          <p:cNvPr id="3166" name="Google Shape;3166;g155e12607ee_0_2719: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7" name="Google Shape;3167;g155e12607ee_0_27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155e12607ee_0_2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155e12607ee_0_27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155e12607ee_0_2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8" name="Google Shape;3198;g155e12607ee_0_2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p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0" name="Google Shape;2680;p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1"/>
        <p:cNvGrpSpPr/>
        <p:nvPr/>
      </p:nvGrpSpPr>
      <p:grpSpPr>
        <a:xfrm>
          <a:off x="0" y="0"/>
          <a:ext cx="0" cy="0"/>
          <a:chOff x="0" y="0"/>
          <a:chExt cx="0" cy="0"/>
        </a:xfrm>
      </p:grpSpPr>
      <p:sp>
        <p:nvSpPr>
          <p:cNvPr id="3222" name="Google Shape;3222;g155e12607ee_0_2781: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3" name="Google Shape;3223;g155e12607ee_0_27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p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6" name="Google Shape;3236;p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3" name="Google Shape;3243;p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Titillium Web"/>
              <a:ea typeface="Titillium Web"/>
              <a:cs typeface="Titillium Web"/>
              <a:sym typeface="Titillium Web"/>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p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1" name="Google Shape;3251;p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p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7" name="Google Shape;3257;p1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1"/>
        <p:cNvGrpSpPr/>
        <p:nvPr/>
      </p:nvGrpSpPr>
      <p:grpSpPr>
        <a:xfrm>
          <a:off x="0" y="0"/>
          <a:ext cx="0" cy="0"/>
          <a:chOff x="0" y="0"/>
          <a:chExt cx="0" cy="0"/>
        </a:xfrm>
      </p:grpSpPr>
      <p:sp>
        <p:nvSpPr>
          <p:cNvPr id="3262" name="Google Shape;3262;p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3" name="Google Shape;3263;p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p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9" name="Google Shape;3269;p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p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5" name="Google Shape;3275;p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p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1" name="Google Shape;3281;p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p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7" name="Google Shape;3287;p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6" name="Google Shape;2686;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p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4" name="Google Shape;3294;p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9"/>
        <p:cNvGrpSpPr/>
        <p:nvPr/>
      </p:nvGrpSpPr>
      <p:grpSpPr>
        <a:xfrm>
          <a:off x="0" y="0"/>
          <a:ext cx="0" cy="0"/>
          <a:chOff x="0" y="0"/>
          <a:chExt cx="0" cy="0"/>
        </a:xfrm>
      </p:grpSpPr>
      <p:sp>
        <p:nvSpPr>
          <p:cNvPr id="3300" name="Google Shape;3300;p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1" name="Google Shape;3301;p2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p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7" name="Google Shape;3307;p2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p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4" name="Google Shape;3354;p2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p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0" name="Google Shape;3360;p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p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1" name="Google Shape;3371;p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p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7" name="Google Shape;3377;p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p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0" name="Google Shape;3420;p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p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6" name="Google Shape;3426;p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p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5" name="Google Shape;3435;p2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g15356a452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4" name="Google Shape;2694;g15356a4524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g155e12607ee_0_2969:notes"/>
          <p:cNvSpPr>
            <a:spLocks noGrp="1" noRot="1" noChangeAspect="1"/>
          </p:cNvSpPr>
          <p:nvPr>
            <p:ph type="sldImg" idx="2"/>
          </p:nvPr>
        </p:nvSpPr>
        <p:spPr>
          <a:xfrm>
            <a:off x="-184150" y="833438"/>
            <a:ext cx="7405688" cy="41671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1" name="Google Shape;3441;g155e12607ee_0_2969:notes"/>
          <p:cNvSpPr txBox="1">
            <a:spLocks noGrp="1"/>
          </p:cNvSpPr>
          <p:nvPr>
            <p:ph type="body" idx="1"/>
          </p:nvPr>
        </p:nvSpPr>
        <p:spPr>
          <a:xfrm>
            <a:off x="703686" y="5277534"/>
            <a:ext cx="5629500" cy="4999800"/>
          </a:xfrm>
          <a:prstGeom prst="rect">
            <a:avLst/>
          </a:prstGeom>
          <a:noFill/>
          <a:ln>
            <a:noFill/>
          </a:ln>
        </p:spPr>
        <p:txBody>
          <a:bodyPr spcFirstLastPara="1" wrap="square" lIns="99100" tIns="99100" rIns="99100" bIns="99100" anchor="t" anchorCtr="0">
            <a:noAutofit/>
          </a:bodyPr>
          <a:lstStyle/>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p:cNvGrpSpPr/>
        <p:nvPr/>
      </p:nvGrpSpPr>
      <p:grpSpPr>
        <a:xfrm>
          <a:off x="0" y="0"/>
          <a:ext cx="0" cy="0"/>
          <a:chOff x="0" y="0"/>
          <a:chExt cx="0" cy="0"/>
        </a:xfrm>
      </p:grpSpPr>
      <p:sp>
        <p:nvSpPr>
          <p:cNvPr id="3447" name="Google Shape;3447;g155e12607ee_0_298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8" name="Google Shape;3448;g155e12607ee_0_2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155e12607ee_0_29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1" name="Google Shape;3461;g155e12607ee_0_2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155e12607ee_0_4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2" name="Google Shape;3472;g155e12607ee_0_4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6ea59f95c2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16ea59f95c2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e55d2b2f8_0_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16e55d2b2f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6b85016848_0_1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6b8501684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c1e8eda4b_0_9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16c1e8eda4b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709f08e384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709f08e384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6cda7d1f64_0_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6cda7d1f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p1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dirty="0"/>
              <a:t>Il censimento è stato condotto da </a:t>
            </a:r>
            <a:r>
              <a:rPr lang="it-IT" dirty="0" err="1"/>
              <a:t>AgID</a:t>
            </a:r>
            <a:r>
              <a:rPr lang="it-IT" dirty="0"/>
              <a:t> su quasi mille amministrazioni per un totale di 1252 data center censiti.</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 </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Si tratta di un campione altamente rappresentativo di tutte le tipologie di PA: dalle PA centrali a quelle locali, passando per Asl e università.</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 </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La rilevazione è stata effettuata al fine di acquisire informazioni essenziali per dar vita al processo di razionalizzazione dei data center della PA italiana e di adozione del modello Cloud.</a:t>
            </a:r>
            <a:endParaRPr dirty="0"/>
          </a:p>
          <a:p>
            <a:pPr marL="0" lvl="0" indent="0" algn="l" rtl="0">
              <a:spcBef>
                <a:spcPts val="0"/>
              </a:spcBef>
              <a:spcAft>
                <a:spcPts val="0"/>
              </a:spcAft>
              <a:buClr>
                <a:schemeClr val="dk1"/>
              </a:buClr>
              <a:buSzPts val="1200"/>
              <a:buFont typeface="Calibri"/>
              <a:buNone/>
            </a:pPr>
            <a:endParaRPr dirty="0"/>
          </a:p>
        </p:txBody>
      </p:sp>
      <p:sp>
        <p:nvSpPr>
          <p:cNvPr id="2705" name="Google Shape;2705;p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6b85016848_0_53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6b8501684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e064f5e3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1e064f5e38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6c1e8eda4b_0_3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16c1e8eda4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6cda7d1f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6cda7d1f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6ea59f95c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6ea59f95c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6ea59f95c2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16ea59f95c2_0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709f08e384_0_15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709f08e384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823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709f08e38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709f08e38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6f820bb27f_0_1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6f820bb27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f820bb27f_0_13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050">
                <a:solidFill>
                  <a:schemeClr val="dk1"/>
                </a:solidFill>
                <a:highlight>
                  <a:srgbClr val="FFFFFF"/>
                </a:highlight>
                <a:latin typeface="Roboto"/>
                <a:ea typeface="Roboto"/>
                <a:cs typeface="Roboto"/>
                <a:sym typeface="Roboto"/>
              </a:rPr>
              <a:t>solo FYI:  i comuni sono abituati dalla piattaforma padigitale 2026 che il rappresentante legale sia solamente quello in senso stretto ovvero il sindaco, con poche eccezioni (es. direttori apicali) gestite manualmente, e questo per rendere più agevoli le verifiche (il legale rappresentante su padigitale deve corrispondere a quello su IPA). QUI potrebbero chiederti se voi siete più laschi o meno. Solo per tua info, così ti prepari a eventuale domanda. CC:</a:t>
            </a:r>
            <a:endParaRPr/>
          </a:p>
        </p:txBody>
      </p:sp>
      <p:sp>
        <p:nvSpPr>
          <p:cNvPr id="433" name="Google Shape;433;g16f820bb27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4" name="Google Shape;2714;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Calibri"/>
              <a:buNone/>
            </a:pPr>
            <a:r>
              <a:rPr lang="it-IT" dirty="0"/>
              <a:t>Un’azione strategica per la competitività del Paese, </a:t>
            </a:r>
            <a:r>
              <a:rPr lang="it-IT" dirty="0" err="1"/>
              <a:t>poichè</a:t>
            </a:r>
            <a:r>
              <a:rPr lang="it-IT" dirty="0"/>
              <a:t> consentirà a tutte le amministrazioni di innalzare il livello di sicurezza delle proprie infrastrutture, di offrire servizi più moderni a cittadini e imprese e di tagliare costi superflui valorizzando il proprio ruolo nella transizione digitale.</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La trasformazione dei servizi pubblici attraverso l'adozione del cloud è essenziale per garantire ai cittadini di godere dei diritti digitali e al Paese di crescere, competere e generare nuove opportunità per i professionisti e per il mercato.</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Servizi pubblici basati sul modello Cloud della PA garantiscono ai cittadini maggiore affidabilità, sicurezza e rispetto della privacy. Sono servizi progettati in maniera innovativa che consentono economie di scala e favoriscono una riqualificazione della spesa pubblica.</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Le amministrazioni beneficiano di risparmi significativi da reinvestire nello sviluppo di nuovi servizi, maggiore trasparenza sui costi e sull’utilizzo dei servizi, agilità e scalabilità nella gestione delle infrastrutture.</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Le piccole e medie imprese (PMI) nel settore delle tecnologie digitali sono chiamate ad accompagnare le amministrazioni verso l’adozione di soluzioni in cloud per i propri servizi, aumentando la qualità e la quantità di servizi qualificati. Rappresentano un elemento di stimolo per il settore pubblico nel rivolgersi a un mercato maturo per le soluzioni cloud.</a:t>
            </a: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716eadcb2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716eadcb2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6ea59f95c2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g16ea59f95c2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709f08e384_0_8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1709f08e38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709f08e38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1709f08e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6ea59f95c2_0_3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g16ea59f95c2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709f08e384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709f08e384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5e7fde14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15e7fde14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1"/>
        <p:cNvGrpSpPr/>
        <p:nvPr/>
      </p:nvGrpSpPr>
      <p:grpSpPr>
        <a:xfrm>
          <a:off x="0" y="0"/>
          <a:ext cx="0" cy="0"/>
          <a:chOff x="0" y="0"/>
          <a:chExt cx="0" cy="0"/>
        </a:xfrm>
      </p:grpSpPr>
      <p:sp>
        <p:nvSpPr>
          <p:cNvPr id="92" name="Google Shape;92;p3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3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90"/>
        <p:cNvGrpSpPr/>
        <p:nvPr/>
      </p:nvGrpSpPr>
      <p:grpSpPr>
        <a:xfrm>
          <a:off x="0" y="0"/>
          <a:ext cx="0" cy="0"/>
          <a:chOff x="0" y="0"/>
          <a:chExt cx="0" cy="0"/>
        </a:xfrm>
      </p:grpSpPr>
      <p:sp>
        <p:nvSpPr>
          <p:cNvPr id="191" name="Google Shape;191;p3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95"/>
          <p:cNvSpPr>
            <a:spLocks noGrp="1"/>
          </p:cNvSpPr>
          <p:nvPr>
            <p:ph type="pic" idx="2"/>
          </p:nvPr>
        </p:nvSpPr>
        <p:spPr>
          <a:xfrm>
            <a:off x="5183188" y="987425"/>
            <a:ext cx="6172200" cy="4873625"/>
          </a:xfrm>
          <a:prstGeom prst="rect">
            <a:avLst/>
          </a:prstGeom>
          <a:noFill/>
          <a:ln>
            <a:noFill/>
          </a:ln>
        </p:spPr>
      </p:sp>
      <p:sp>
        <p:nvSpPr>
          <p:cNvPr id="193" name="Google Shape;193;p3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97"/>
        <p:cNvGrpSpPr/>
        <p:nvPr/>
      </p:nvGrpSpPr>
      <p:grpSpPr>
        <a:xfrm>
          <a:off x="0" y="0"/>
          <a:ext cx="0" cy="0"/>
          <a:chOff x="0" y="0"/>
          <a:chExt cx="0" cy="0"/>
        </a:xfrm>
      </p:grpSpPr>
      <p:sp>
        <p:nvSpPr>
          <p:cNvPr id="198" name="Google Shape;198;p3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03"/>
        <p:cNvGrpSpPr/>
        <p:nvPr/>
      </p:nvGrpSpPr>
      <p:grpSpPr>
        <a:xfrm>
          <a:off x="0" y="0"/>
          <a:ext cx="0" cy="0"/>
          <a:chOff x="0" y="0"/>
          <a:chExt cx="0" cy="0"/>
        </a:xfrm>
      </p:grpSpPr>
      <p:sp>
        <p:nvSpPr>
          <p:cNvPr id="204" name="Google Shape;204;p3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9"/>
        <p:cNvGrpSpPr/>
        <p:nvPr/>
      </p:nvGrpSpPr>
      <p:grpSpPr>
        <a:xfrm>
          <a:off x="0" y="0"/>
          <a:ext cx="0" cy="0"/>
          <a:chOff x="0" y="0"/>
          <a:chExt cx="0" cy="0"/>
        </a:xfrm>
      </p:grpSpPr>
      <p:sp>
        <p:nvSpPr>
          <p:cNvPr id="210" name="Google Shape;210;g155e12607ee_0_33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5e12607ee_0_33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pic>
        <p:nvPicPr>
          <p:cNvPr id="212" name="Google Shape;212;g155e12607ee_0_3326" descr="blue-nofill-text-right@2x.png"/>
          <p:cNvPicPr preferRelativeResize="0"/>
          <p:nvPr/>
        </p:nvPicPr>
        <p:blipFill rotWithShape="1">
          <a:blip r:embed="rId2">
            <a:alphaModFix/>
          </a:blip>
          <a:srcRect/>
          <a:stretch/>
        </p:blipFill>
        <p:spPr>
          <a:xfrm>
            <a:off x="651041" y="6356605"/>
            <a:ext cx="1953412" cy="359375"/>
          </a:xfrm>
          <a:prstGeom prst="rect">
            <a:avLst/>
          </a:prstGeom>
          <a:noFill/>
          <a:ln>
            <a:noFill/>
          </a:ln>
        </p:spPr>
      </p:pic>
      <p:sp>
        <p:nvSpPr>
          <p:cNvPr id="213" name="Google Shape;213;g155e12607ee_0_3326"/>
          <p:cNvSpPr txBox="1">
            <a:spLocks noGrp="1"/>
          </p:cNvSpPr>
          <p:nvPr>
            <p:ph type="subTitle" idx="1"/>
          </p:nvPr>
        </p:nvSpPr>
        <p:spPr>
          <a:xfrm>
            <a:off x="573100" y="265733"/>
            <a:ext cx="43389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4" name="Google Shape;214;g155e12607ee_0_3326"/>
          <p:cNvSpPr txBox="1">
            <a:spLocks noGrp="1"/>
          </p:cNvSpPr>
          <p:nvPr>
            <p:ph type="subTitle" idx="2"/>
          </p:nvPr>
        </p:nvSpPr>
        <p:spPr>
          <a:xfrm>
            <a:off x="6262700" y="265733"/>
            <a:ext cx="50787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5" name="Google Shape;215;g155e12607ee_0_3326"/>
          <p:cNvSpPr txBox="1">
            <a:spLocks noGrp="1"/>
          </p:cNvSpPr>
          <p:nvPr>
            <p:ph type="body" idx="3"/>
          </p:nvPr>
        </p:nvSpPr>
        <p:spPr>
          <a:xfrm>
            <a:off x="591500"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
        <p:nvSpPr>
          <p:cNvPr id="216" name="Google Shape;216;g155e12607ee_0_3326"/>
          <p:cNvSpPr txBox="1">
            <a:spLocks noGrp="1"/>
          </p:cNvSpPr>
          <p:nvPr>
            <p:ph type="body" idx="4"/>
          </p:nvPr>
        </p:nvSpPr>
        <p:spPr>
          <a:xfrm>
            <a:off x="6139395"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
  <p:cSld name="TITLE_AND_BODY_1">
    <p:bg>
      <p:bgPr>
        <a:solidFill>
          <a:srgbClr val="0066CC"/>
        </a:solidFill>
        <a:effectLst/>
      </p:bgPr>
    </p:bg>
    <p:spTree>
      <p:nvGrpSpPr>
        <p:cNvPr id="1" name="Shape 217"/>
        <p:cNvGrpSpPr/>
        <p:nvPr/>
      </p:nvGrpSpPr>
      <p:grpSpPr>
        <a:xfrm>
          <a:off x="0" y="0"/>
          <a:ext cx="0" cy="0"/>
          <a:chOff x="0" y="0"/>
          <a:chExt cx="0" cy="0"/>
        </a:xfrm>
      </p:grpSpPr>
      <p:sp>
        <p:nvSpPr>
          <p:cNvPr id="218" name="Google Shape;218;g155e12607ee_0_3334"/>
          <p:cNvSpPr txBox="1">
            <a:spLocks noGrp="1"/>
          </p:cNvSpPr>
          <p:nvPr>
            <p:ph type="sldNum" idx="12"/>
          </p:nvPr>
        </p:nvSpPr>
        <p:spPr>
          <a:xfrm>
            <a:off x="10223196" y="303213"/>
            <a:ext cx="309900" cy="293700"/>
          </a:xfrm>
          <a:prstGeom prst="rect">
            <a:avLst/>
          </a:prstGeom>
          <a:noFill/>
          <a:ln>
            <a:noFill/>
          </a:ln>
        </p:spPr>
        <p:txBody>
          <a:bodyPr spcFirstLastPara="1" wrap="square" lIns="35700" tIns="35700" rIns="35700" bIns="35700" anchor="t" anchorCtr="0">
            <a:noAutofit/>
          </a:bodyPr>
          <a:lstStyle>
            <a:lvl1pPr marL="0" marR="0" lvl="0"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
              <a:t>‹N›</a:t>
            </a:fld>
            <a:endParaRPr sz="13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g155e12607ee_0_4220"/>
          <p:cNvPicPr preferRelativeResize="0"/>
          <p:nvPr/>
        </p:nvPicPr>
        <p:blipFill rotWithShape="1">
          <a:blip r:embed="rId2">
            <a:alphaModFix/>
          </a:blip>
          <a:srcRect t="18610" b="-18610"/>
          <a:stretch/>
        </p:blipFill>
        <p:spPr>
          <a:xfrm>
            <a:off x="0" y="0"/>
            <a:ext cx="12192000" cy="8487118"/>
          </a:xfrm>
          <a:prstGeom prst="rect">
            <a:avLst/>
          </a:prstGeom>
          <a:noFill/>
          <a:ln>
            <a:noFill/>
          </a:ln>
        </p:spPr>
      </p:pic>
      <p:sp>
        <p:nvSpPr>
          <p:cNvPr id="221" name="Google Shape;221;g155e12607ee_0_4220"/>
          <p:cNvSpPr/>
          <p:nvPr/>
        </p:nvSpPr>
        <p:spPr>
          <a:xfrm>
            <a:off x="0" y="0"/>
            <a:ext cx="12192000" cy="6906900"/>
          </a:xfrm>
          <a:prstGeom prst="rect">
            <a:avLst/>
          </a:prstGeom>
          <a:solidFill>
            <a:srgbClr val="0066CC">
              <a:alpha val="6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5e12607ee_0_4220"/>
          <p:cNvSpPr txBox="1">
            <a:spLocks noGrp="1"/>
          </p:cNvSpPr>
          <p:nvPr>
            <p:ph type="body" idx="1"/>
          </p:nvPr>
        </p:nvSpPr>
        <p:spPr>
          <a:xfrm>
            <a:off x="838200" y="1825625"/>
            <a:ext cx="10515600" cy="250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3" name="Google Shape;223;g155e12607ee_0_4220" descr="Accedi con identità digitale – Certificazione verde COVID-19"/>
          <p:cNvPicPr preferRelativeResize="0"/>
          <p:nvPr/>
        </p:nvPicPr>
        <p:blipFill rotWithShape="1">
          <a:blip r:embed="rId3">
            <a:alphaModFix/>
          </a:blip>
          <a:srcRect/>
          <a:stretch/>
        </p:blipFill>
        <p:spPr>
          <a:xfrm>
            <a:off x="548120" y="5267325"/>
            <a:ext cx="2503117" cy="13617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4"/>
        <p:cNvGrpSpPr/>
        <p:nvPr/>
      </p:nvGrpSpPr>
      <p:grpSpPr>
        <a:xfrm>
          <a:off x="0" y="0"/>
          <a:ext cx="0" cy="0"/>
          <a:chOff x="0" y="0"/>
          <a:chExt cx="0" cy="0"/>
        </a:xfrm>
      </p:grpSpPr>
      <p:pic>
        <p:nvPicPr>
          <p:cNvPr id="225" name="Google Shape;225;g155e12607ee_0_4225"/>
          <p:cNvPicPr preferRelativeResize="0"/>
          <p:nvPr/>
        </p:nvPicPr>
        <p:blipFill rotWithShape="1">
          <a:blip r:embed="rId2">
            <a:alphaModFix/>
          </a:blip>
          <a:srcRect l="22914" r="27085"/>
          <a:stretch/>
        </p:blipFill>
        <p:spPr>
          <a:xfrm>
            <a:off x="6095999" y="0"/>
            <a:ext cx="6096000" cy="6858001"/>
          </a:xfrm>
          <a:prstGeom prst="rect">
            <a:avLst/>
          </a:prstGeom>
          <a:noFill/>
          <a:ln>
            <a:noFill/>
          </a:ln>
        </p:spPr>
      </p:pic>
      <p:sp>
        <p:nvSpPr>
          <p:cNvPr id="226" name="Google Shape;226;g155e12607ee_0_4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55e12607ee_0_4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8" name="Google Shape;228;g155e12607ee_0_4225"/>
          <p:cNvSpPr/>
          <p:nvPr/>
        </p:nvSpPr>
        <p:spPr>
          <a:xfrm>
            <a:off x="6096000" y="0"/>
            <a:ext cx="6096000" cy="6858000"/>
          </a:xfrm>
          <a:prstGeom prst="rect">
            <a:avLst/>
          </a:prstGeom>
          <a:solidFill>
            <a:srgbClr val="0066CC">
              <a:alpha val="6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25"/>
              <a:buFont typeface="Arial"/>
              <a:buNone/>
            </a:pPr>
            <a:endParaRPr sz="142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Default_1">
    <p:spTree>
      <p:nvGrpSpPr>
        <p:cNvPr id="1" name="Shape 229"/>
        <p:cNvGrpSpPr/>
        <p:nvPr/>
      </p:nvGrpSpPr>
      <p:grpSpPr>
        <a:xfrm>
          <a:off x="0" y="0"/>
          <a:ext cx="0" cy="0"/>
          <a:chOff x="0" y="0"/>
          <a:chExt cx="0" cy="0"/>
        </a:xfrm>
      </p:grpSpPr>
      <p:sp>
        <p:nvSpPr>
          <p:cNvPr id="230" name="Google Shape;230;g155e12607ee_0_4230"/>
          <p:cNvSpPr txBox="1">
            <a:spLocks noGrp="1"/>
          </p:cNvSpPr>
          <p:nvPr>
            <p:ph type="title"/>
          </p:nvPr>
        </p:nvSpPr>
        <p:spPr>
          <a:xfrm>
            <a:off x="415601" y="285598"/>
            <a:ext cx="9399300" cy="39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231" name="Google Shape;231;g155e12607ee_0_42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32" name="Google Shape;232;g155e12607ee_0_4230"/>
          <p:cNvSpPr txBox="1">
            <a:spLocks noGrp="1"/>
          </p:cNvSpPr>
          <p:nvPr>
            <p:ph type="body" idx="1"/>
          </p:nvPr>
        </p:nvSpPr>
        <p:spPr>
          <a:xfrm>
            <a:off x="415600" y="972233"/>
            <a:ext cx="11360700" cy="48456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233" name="Google Shape;233;g155e12607ee_0_4230"/>
          <p:cNvCxnSpPr/>
          <p:nvPr/>
        </p:nvCxnSpPr>
        <p:spPr>
          <a:xfrm>
            <a:off x="415600" y="754251"/>
            <a:ext cx="11360700" cy="0"/>
          </a:xfrm>
          <a:prstGeom prst="straightConnector1">
            <a:avLst/>
          </a:prstGeom>
          <a:noFill/>
          <a:ln w="9525" cap="flat" cmpd="sng">
            <a:solidFill>
              <a:srgbClr val="1265CA"/>
            </a:solidFill>
            <a:prstDash val="solid"/>
            <a:round/>
            <a:headEnd type="none" w="sm" len="sm"/>
            <a:tailEnd type="none" w="sm" len="sm"/>
          </a:ln>
        </p:spPr>
      </p:cxnSp>
      <p:pic>
        <p:nvPicPr>
          <p:cNvPr id="234" name="Google Shape;234;g155e12607ee_0_4230" descr="Accedi con identità digitale – Certificazione verde COVID-19"/>
          <p:cNvPicPr preferRelativeResize="0"/>
          <p:nvPr/>
        </p:nvPicPr>
        <p:blipFill rotWithShape="1">
          <a:blip r:embed="rId2">
            <a:alphaModFix/>
          </a:blip>
          <a:srcRect/>
          <a:stretch/>
        </p:blipFill>
        <p:spPr>
          <a:xfrm>
            <a:off x="10828051" y="93952"/>
            <a:ext cx="1068599" cy="581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15600" y="285597"/>
            <a:ext cx="9399200" cy="39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30" name="Google Shape;130;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fld id="{00000000-1234-1234-1234-123412341234}" type="slidenum">
              <a:rPr lang="it-IT"/>
              <a:pPr/>
              <a:t>‹N›</a:t>
            </a:fld>
            <a:endParaRPr lang="it-IT"/>
          </a:p>
        </p:txBody>
      </p:sp>
      <p:sp>
        <p:nvSpPr>
          <p:cNvPr id="132" name="Google Shape;132;p32"/>
          <p:cNvSpPr txBox="1">
            <a:spLocks noGrp="1"/>
          </p:cNvSpPr>
          <p:nvPr>
            <p:ph type="body" idx="1"/>
          </p:nvPr>
        </p:nvSpPr>
        <p:spPr>
          <a:xfrm>
            <a:off x="415600" y="972232"/>
            <a:ext cx="11360800" cy="4845600"/>
          </a:xfrm>
          <a:prstGeom prst="rect">
            <a:avLst/>
          </a:prstGeom>
          <a:noFill/>
          <a:ln>
            <a:noFill/>
          </a:ln>
        </p:spPr>
        <p:txBody>
          <a:bodyPr spcFirstLastPara="1" wrap="square" lIns="91425" tIns="91425" rIns="91425" bIns="91425" anchor="t" anchorCtr="0">
            <a:normAutofit/>
          </a:bodyPr>
          <a:lstStyle>
            <a:lvl1pPr marL="609585" marR="0" lvl="0" indent="-304792"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7585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el titolo 5">
  <p:cSld name="Diapositiva del titolo 5">
    <p:spTree>
      <p:nvGrpSpPr>
        <p:cNvPr id="1" name="Shape 371"/>
        <p:cNvGrpSpPr/>
        <p:nvPr/>
      </p:nvGrpSpPr>
      <p:grpSpPr>
        <a:xfrm>
          <a:off x="0" y="0"/>
          <a:ext cx="0" cy="0"/>
          <a:chOff x="0" y="0"/>
          <a:chExt cx="0" cy="0"/>
        </a:xfrm>
      </p:grpSpPr>
      <p:sp>
        <p:nvSpPr>
          <p:cNvPr id="372" name="Google Shape;372;p38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73" name="Google Shape;373;p38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74" name="Google Shape;374;p38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375"/>
        <p:cNvGrpSpPr/>
        <p:nvPr/>
      </p:nvGrpSpPr>
      <p:grpSpPr>
        <a:xfrm>
          <a:off x="0" y="0"/>
          <a:ext cx="0" cy="0"/>
          <a:chOff x="0" y="0"/>
          <a:chExt cx="0" cy="0"/>
        </a:xfrm>
      </p:grpSpPr>
      <p:sp>
        <p:nvSpPr>
          <p:cNvPr id="376" name="Google Shape;376;p381"/>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6933"/>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77" name="Google Shape;377;p381"/>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3733"/>
            </a:lvl1pPr>
            <a:lvl2pPr marL="914400" lvl="1" indent="-228600" algn="ctr">
              <a:lnSpc>
                <a:spcPct val="100000"/>
              </a:lnSpc>
              <a:spcBef>
                <a:spcPts val="0"/>
              </a:spcBef>
              <a:spcAft>
                <a:spcPts val="0"/>
              </a:spcAft>
              <a:buClr>
                <a:srgbClr val="585858"/>
              </a:buClr>
              <a:buSzPts val="2800"/>
              <a:buFont typeface="Arial"/>
              <a:buNone/>
              <a:defRPr sz="3733"/>
            </a:lvl2pPr>
            <a:lvl3pPr marL="1371600" lvl="2" indent="-228600" algn="ctr">
              <a:lnSpc>
                <a:spcPct val="100000"/>
              </a:lnSpc>
              <a:spcBef>
                <a:spcPts val="0"/>
              </a:spcBef>
              <a:spcAft>
                <a:spcPts val="0"/>
              </a:spcAft>
              <a:buClr>
                <a:srgbClr val="585858"/>
              </a:buClr>
              <a:buSzPts val="2800"/>
              <a:buFont typeface="Arial"/>
              <a:buNone/>
              <a:defRPr sz="3733"/>
            </a:lvl3pPr>
            <a:lvl4pPr marL="1828800" lvl="3" indent="-228600" algn="ctr">
              <a:lnSpc>
                <a:spcPct val="100000"/>
              </a:lnSpc>
              <a:spcBef>
                <a:spcPts val="0"/>
              </a:spcBef>
              <a:spcAft>
                <a:spcPts val="0"/>
              </a:spcAft>
              <a:buClr>
                <a:srgbClr val="585858"/>
              </a:buClr>
              <a:buSzPts val="2800"/>
              <a:buFont typeface="Arial"/>
              <a:buNone/>
              <a:defRPr sz="3733"/>
            </a:lvl4pPr>
            <a:lvl5pPr marL="2286000" lvl="4" indent="-228600" algn="ctr">
              <a:lnSpc>
                <a:spcPct val="100000"/>
              </a:lnSpc>
              <a:spcBef>
                <a:spcPts val="0"/>
              </a:spcBef>
              <a:spcAft>
                <a:spcPts val="0"/>
              </a:spcAft>
              <a:buClr>
                <a:srgbClr val="585858"/>
              </a:buClr>
              <a:buSzPts val="2800"/>
              <a:buFont typeface="Arial"/>
              <a:buNone/>
              <a:defRPr sz="3733"/>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78" name="Google Shape;378;p381"/>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ndo_Italia">
  <p:cSld name="Fondo_Italia">
    <p:spTree>
      <p:nvGrpSpPr>
        <p:cNvPr id="1" name="Shape 37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del titolo 4 1">
  <p:cSld name="Diapositiva del titolo 4 1">
    <p:spTree>
      <p:nvGrpSpPr>
        <p:cNvPr id="1" name="Shape 380"/>
        <p:cNvGrpSpPr/>
        <p:nvPr/>
      </p:nvGrpSpPr>
      <p:grpSpPr>
        <a:xfrm>
          <a:off x="0" y="0"/>
          <a:ext cx="0" cy="0"/>
          <a:chOff x="0" y="0"/>
          <a:chExt cx="0" cy="0"/>
        </a:xfrm>
      </p:grpSpPr>
      <p:sp>
        <p:nvSpPr>
          <p:cNvPr id="381" name="Google Shape;381;p38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2"/>
        <p:cNvGrpSpPr/>
        <p:nvPr/>
      </p:nvGrpSpPr>
      <p:grpSpPr>
        <a:xfrm>
          <a:off x="0" y="0"/>
          <a:ext cx="0" cy="0"/>
          <a:chOff x="0" y="0"/>
          <a:chExt cx="0" cy="0"/>
        </a:xfrm>
      </p:grpSpPr>
      <p:sp>
        <p:nvSpPr>
          <p:cNvPr id="383" name="Google Shape;383;p38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4" name="Google Shape;384;p38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5" name="Google Shape;385;p38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386"/>
        <p:cNvGrpSpPr/>
        <p:nvPr/>
      </p:nvGrpSpPr>
      <p:grpSpPr>
        <a:xfrm>
          <a:off x="0" y="0"/>
          <a:ext cx="0" cy="0"/>
          <a:chOff x="0" y="0"/>
          <a:chExt cx="0" cy="0"/>
        </a:xfrm>
      </p:grpSpPr>
      <p:sp>
        <p:nvSpPr>
          <p:cNvPr id="387" name="Google Shape;387;p385"/>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8" name="Google Shape;388;p385"/>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2400"/>
            </a:lvl1pPr>
            <a:lvl2pPr lvl="1" algn="ctr">
              <a:lnSpc>
                <a:spcPct val="115000"/>
              </a:lnSpc>
              <a:spcBef>
                <a:spcPts val="0"/>
              </a:spcBef>
              <a:spcAft>
                <a:spcPts val="0"/>
              </a:spcAft>
              <a:buSzPts val="1400"/>
              <a:buNone/>
              <a:defRPr sz="2000"/>
            </a:lvl2pPr>
            <a:lvl3pPr lvl="2" algn="ctr">
              <a:lnSpc>
                <a:spcPct val="115000"/>
              </a:lnSpc>
              <a:spcBef>
                <a:spcPts val="0"/>
              </a:spcBef>
              <a:spcAft>
                <a:spcPts val="0"/>
              </a:spcAft>
              <a:buSzPts val="1400"/>
              <a:buNone/>
              <a:defRPr sz="1800"/>
            </a:lvl3pPr>
            <a:lvl4pPr lvl="3" algn="ctr">
              <a:lnSpc>
                <a:spcPct val="115000"/>
              </a:lnSpc>
              <a:spcBef>
                <a:spcPts val="0"/>
              </a:spcBef>
              <a:spcAft>
                <a:spcPts val="0"/>
              </a:spcAft>
              <a:buSzPts val="1400"/>
              <a:buNone/>
              <a:defRPr sz="1600"/>
            </a:lvl4pPr>
            <a:lvl5pPr lvl="4" algn="ctr">
              <a:lnSpc>
                <a:spcPct val="115000"/>
              </a:lnSpc>
              <a:spcBef>
                <a:spcPts val="0"/>
              </a:spcBef>
              <a:spcAft>
                <a:spcPts val="0"/>
              </a:spcAft>
              <a:buSzPts val="1400"/>
              <a:buNone/>
              <a:defRPr sz="1600"/>
            </a:lvl5pPr>
            <a:lvl6pPr lvl="5" algn="ctr">
              <a:lnSpc>
                <a:spcPct val="115000"/>
              </a:lnSpc>
              <a:spcBef>
                <a:spcPts val="0"/>
              </a:spcBef>
              <a:spcAft>
                <a:spcPts val="0"/>
              </a:spcAft>
              <a:buSzPts val="1400"/>
              <a:buNone/>
              <a:defRPr sz="1600"/>
            </a:lvl6pPr>
            <a:lvl7pPr lvl="6" algn="ctr">
              <a:lnSpc>
                <a:spcPct val="115000"/>
              </a:lnSpc>
              <a:spcBef>
                <a:spcPts val="0"/>
              </a:spcBef>
              <a:spcAft>
                <a:spcPts val="0"/>
              </a:spcAft>
              <a:buSzPts val="1400"/>
              <a:buNone/>
              <a:defRPr sz="1600"/>
            </a:lvl7pPr>
            <a:lvl8pPr lvl="7" algn="ctr">
              <a:lnSpc>
                <a:spcPct val="115000"/>
              </a:lnSpc>
              <a:spcBef>
                <a:spcPts val="0"/>
              </a:spcBef>
              <a:spcAft>
                <a:spcPts val="0"/>
              </a:spcAft>
              <a:buSzPts val="1400"/>
              <a:buNone/>
              <a:defRPr sz="1600"/>
            </a:lvl8pPr>
            <a:lvl9pPr lvl="8" algn="ctr">
              <a:lnSpc>
                <a:spcPct val="115000"/>
              </a:lnSpc>
              <a:spcBef>
                <a:spcPts val="0"/>
              </a:spcBef>
              <a:spcAft>
                <a:spcPts val="0"/>
              </a:spcAft>
              <a:buSzPts val="1400"/>
              <a:buNone/>
              <a:defRPr sz="1600"/>
            </a:lvl9pPr>
          </a:lstStyle>
          <a:p>
            <a:endParaRPr/>
          </a:p>
        </p:txBody>
      </p:sp>
      <p:sp>
        <p:nvSpPr>
          <p:cNvPr id="389" name="Google Shape;389;p38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0" name="Google Shape;390;p38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1" name="Google Shape;391;p38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00"/>
              <a:buFont typeface="Arial"/>
              <a:buNone/>
              <a:defRPr/>
            </a:lvl1pPr>
            <a:lvl2pPr marL="0" lvl="1" indent="0" algn="r">
              <a:buClr>
                <a:schemeClr val="dk2"/>
              </a:buClr>
              <a:buSzPts val="1300"/>
              <a:buFont typeface="Arial"/>
              <a:buNone/>
              <a:defRPr/>
            </a:lvl2pPr>
            <a:lvl3pPr marL="0" lvl="2" indent="0" algn="r">
              <a:buClr>
                <a:schemeClr val="dk2"/>
              </a:buClr>
              <a:buSzPts val="1300"/>
              <a:buFont typeface="Arial"/>
              <a:buNone/>
              <a:defRPr/>
            </a:lvl3pPr>
            <a:lvl4pPr marL="0" lvl="3" indent="0" algn="r">
              <a:buClr>
                <a:schemeClr val="dk2"/>
              </a:buClr>
              <a:buSzPts val="1300"/>
              <a:buFont typeface="Arial"/>
              <a:buNone/>
              <a:defRPr/>
            </a:lvl4pPr>
            <a:lvl5pPr marL="0" lvl="4" indent="0" algn="r">
              <a:buClr>
                <a:schemeClr val="dk2"/>
              </a:buClr>
              <a:buSzPts val="1300"/>
              <a:buFont typeface="Arial"/>
              <a:buNone/>
              <a:defRPr/>
            </a:lvl5pPr>
            <a:lvl6pPr marL="0" lvl="5" indent="0" algn="r">
              <a:buClr>
                <a:schemeClr val="dk2"/>
              </a:buClr>
              <a:buSzPts val="1300"/>
              <a:buFont typeface="Arial"/>
              <a:buNone/>
              <a:defRPr/>
            </a:lvl6pPr>
            <a:lvl7pPr marL="0" lvl="6" indent="0" algn="r">
              <a:buClr>
                <a:schemeClr val="dk2"/>
              </a:buClr>
              <a:buSzPts val="1300"/>
              <a:buFont typeface="Arial"/>
              <a:buNone/>
              <a:defRPr/>
            </a:lvl7pPr>
            <a:lvl8pPr marL="0" lvl="7" indent="0" algn="r">
              <a:buClr>
                <a:schemeClr val="dk2"/>
              </a:buClr>
              <a:buSzPts val="1300"/>
              <a:buFont typeface="Arial"/>
              <a:buNone/>
              <a:defRPr/>
            </a:lvl8pPr>
            <a:lvl9pPr marL="0" lvl="8" indent="0" algn="r">
              <a:buClr>
                <a:schemeClr val="dk2"/>
              </a:buClr>
              <a:buSzPts val="1300"/>
              <a:buFont typeface="Arial"/>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sp>
        <p:nvSpPr>
          <p:cNvPr id="393" name="Google Shape;393;p41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94" name="Google Shape;394;p4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5"/>
        <p:cNvGrpSpPr/>
        <p:nvPr/>
      </p:nvGrpSpPr>
      <p:grpSpPr>
        <a:xfrm>
          <a:off x="0" y="0"/>
          <a:ext cx="0" cy="0"/>
          <a:chOff x="0" y="0"/>
          <a:chExt cx="0" cy="0"/>
        </a:xfrm>
      </p:grpSpPr>
      <p:sp>
        <p:nvSpPr>
          <p:cNvPr id="396" name="Google Shape;396;p4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7" name="Google Shape;397;p414"/>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98" name="Google Shape;398;p414"/>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99" name="Google Shape;399;p4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0"/>
        <p:cNvGrpSpPr/>
        <p:nvPr/>
      </p:nvGrpSpPr>
      <p:grpSpPr>
        <a:xfrm>
          <a:off x="0" y="0"/>
          <a:ext cx="0" cy="0"/>
          <a:chOff x="0" y="0"/>
          <a:chExt cx="0" cy="0"/>
        </a:xfrm>
      </p:grpSpPr>
      <p:sp>
        <p:nvSpPr>
          <p:cNvPr id="401" name="Google Shape;401;p415"/>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02" name="Google Shape;402;p415"/>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403" name="Google Shape;403;p4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4"/>
        <p:cNvGrpSpPr/>
        <p:nvPr/>
      </p:nvGrpSpPr>
      <p:grpSpPr>
        <a:xfrm>
          <a:off x="0" y="0"/>
          <a:ext cx="0" cy="0"/>
          <a:chOff x="0" y="0"/>
          <a:chExt cx="0" cy="0"/>
        </a:xfrm>
      </p:grpSpPr>
      <p:sp>
        <p:nvSpPr>
          <p:cNvPr id="405" name="Google Shape;405;p416"/>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6" name="Google Shape;406;p4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7"/>
        <p:cNvGrpSpPr/>
        <p:nvPr/>
      </p:nvGrpSpPr>
      <p:grpSpPr>
        <a:xfrm>
          <a:off x="0" y="0"/>
          <a:ext cx="0" cy="0"/>
          <a:chOff x="0" y="0"/>
          <a:chExt cx="0" cy="0"/>
        </a:xfrm>
      </p:grpSpPr>
      <p:sp>
        <p:nvSpPr>
          <p:cNvPr id="408" name="Google Shape;408;p4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9" name="Google Shape;409;p417"/>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10" name="Google Shape;410;p417"/>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1" name="Google Shape;411;p417"/>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2" name="Google Shape;412;p4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28"/>
        <p:cNvGrpSpPr/>
        <p:nvPr/>
      </p:nvGrpSpPr>
      <p:grpSpPr>
        <a:xfrm>
          <a:off x="0" y="0"/>
          <a:ext cx="0" cy="0"/>
          <a:chOff x="0" y="0"/>
          <a:chExt cx="0" cy="0"/>
        </a:xfrm>
      </p:grpSpPr>
      <p:sp>
        <p:nvSpPr>
          <p:cNvPr id="129" name="Google Shape;129;p3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3"/>
        <p:cNvGrpSpPr/>
        <p:nvPr/>
      </p:nvGrpSpPr>
      <p:grpSpPr>
        <a:xfrm>
          <a:off x="0" y="0"/>
          <a:ext cx="0" cy="0"/>
          <a:chOff x="0" y="0"/>
          <a:chExt cx="0" cy="0"/>
        </a:xfrm>
      </p:grpSpPr>
      <p:sp>
        <p:nvSpPr>
          <p:cNvPr id="414" name="Google Shape;414;p41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5" name="Google Shape;415;p4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6"/>
        <p:cNvGrpSpPr/>
        <p:nvPr/>
      </p:nvGrpSpPr>
      <p:grpSpPr>
        <a:xfrm>
          <a:off x="0" y="0"/>
          <a:ext cx="0" cy="0"/>
          <a:chOff x="0" y="0"/>
          <a:chExt cx="0" cy="0"/>
        </a:xfrm>
      </p:grpSpPr>
      <p:sp>
        <p:nvSpPr>
          <p:cNvPr id="417" name="Google Shape;417;p419"/>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18" name="Google Shape;418;p41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19" name="Google Shape;419;p4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0"/>
        <p:cNvGrpSpPr/>
        <p:nvPr/>
      </p:nvGrpSpPr>
      <p:grpSpPr>
        <a:xfrm>
          <a:off x="0" y="0"/>
          <a:ext cx="0" cy="0"/>
          <a:chOff x="0" y="0"/>
          <a:chExt cx="0" cy="0"/>
        </a:xfrm>
      </p:grpSpPr>
      <p:sp>
        <p:nvSpPr>
          <p:cNvPr id="421" name="Google Shape;421;p4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l titolo 1">
  <p:cSld name="Diapositiva del titolo 1">
    <p:spTree>
      <p:nvGrpSpPr>
        <p:cNvPr id="1" name="Shape 422"/>
        <p:cNvGrpSpPr/>
        <p:nvPr/>
      </p:nvGrpSpPr>
      <p:grpSpPr>
        <a:xfrm>
          <a:off x="0" y="0"/>
          <a:ext cx="0" cy="0"/>
          <a:chOff x="0" y="0"/>
          <a:chExt cx="0" cy="0"/>
        </a:xfrm>
      </p:grpSpPr>
      <p:sp>
        <p:nvSpPr>
          <p:cNvPr id="423" name="Google Shape;423;p4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del titolo 2">
  <p:cSld name="Diapositiva del titolo 2">
    <p:spTree>
      <p:nvGrpSpPr>
        <p:cNvPr id="1" name="Shape 424"/>
        <p:cNvGrpSpPr/>
        <p:nvPr/>
      </p:nvGrpSpPr>
      <p:grpSpPr>
        <a:xfrm>
          <a:off x="0" y="0"/>
          <a:ext cx="0" cy="0"/>
          <a:chOff x="0" y="0"/>
          <a:chExt cx="0" cy="0"/>
        </a:xfrm>
      </p:grpSpPr>
      <p:sp>
        <p:nvSpPr>
          <p:cNvPr id="425" name="Google Shape;425;p4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a del titolo 3">
  <p:cSld name="Diapositiva del titolo 3">
    <p:spTree>
      <p:nvGrpSpPr>
        <p:cNvPr id="1" name="Shape 426"/>
        <p:cNvGrpSpPr/>
        <p:nvPr/>
      </p:nvGrpSpPr>
      <p:grpSpPr>
        <a:xfrm>
          <a:off x="0" y="0"/>
          <a:ext cx="0" cy="0"/>
          <a:chOff x="0" y="0"/>
          <a:chExt cx="0" cy="0"/>
        </a:xfrm>
      </p:grpSpPr>
      <p:sp>
        <p:nvSpPr>
          <p:cNvPr id="427" name="Google Shape;427;p42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28" name="Google Shape;428;p42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29" name="Google Shape;429;p4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apositiva del titolo 4">
  <p:cSld name="Diapositiva del titolo 4">
    <p:spTree>
      <p:nvGrpSpPr>
        <p:cNvPr id="1" name="Shape 430"/>
        <p:cNvGrpSpPr/>
        <p:nvPr/>
      </p:nvGrpSpPr>
      <p:grpSpPr>
        <a:xfrm>
          <a:off x="0" y="0"/>
          <a:ext cx="0" cy="0"/>
          <a:chOff x="0" y="0"/>
          <a:chExt cx="0" cy="0"/>
        </a:xfrm>
      </p:grpSpPr>
      <p:sp>
        <p:nvSpPr>
          <p:cNvPr id="431" name="Google Shape;431;p4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apositiva del titolo 5 1">
  <p:cSld name="TITLE_7">
    <p:spTree>
      <p:nvGrpSpPr>
        <p:cNvPr id="1" name="Shape 432"/>
        <p:cNvGrpSpPr/>
        <p:nvPr/>
      </p:nvGrpSpPr>
      <p:grpSpPr>
        <a:xfrm>
          <a:off x="0" y="0"/>
          <a:ext cx="0" cy="0"/>
          <a:chOff x="0" y="0"/>
          <a:chExt cx="0" cy="0"/>
        </a:xfrm>
      </p:grpSpPr>
      <p:sp>
        <p:nvSpPr>
          <p:cNvPr id="433" name="Google Shape;433;g155e12607ee_0_2939"/>
          <p:cNvSpPr txBox="1">
            <a:spLocks noGrp="1"/>
          </p:cNvSpPr>
          <p:nvPr>
            <p:ph type="ctrTitle"/>
          </p:nvPr>
        </p:nvSpPr>
        <p:spPr>
          <a:xfrm>
            <a:off x="415611" y="992767"/>
            <a:ext cx="11360700" cy="27369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34" name="Google Shape;434;g155e12607ee_0_2939"/>
          <p:cNvSpPr txBox="1">
            <a:spLocks noGrp="1"/>
          </p:cNvSpPr>
          <p:nvPr>
            <p:ph type="subTitle" idx="1"/>
          </p:nvPr>
        </p:nvSpPr>
        <p:spPr>
          <a:xfrm>
            <a:off x="415600" y="3778833"/>
            <a:ext cx="11360700" cy="1056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35" name="Google Shape;435;g155e12607ee_0_2939"/>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1 1">
  <p:cSld name="TITLE_1_2">
    <p:spTree>
      <p:nvGrpSpPr>
        <p:cNvPr id="1" name="Shape 436"/>
        <p:cNvGrpSpPr/>
        <p:nvPr/>
      </p:nvGrpSpPr>
      <p:grpSpPr>
        <a:xfrm>
          <a:off x="0" y="0"/>
          <a:ext cx="0" cy="0"/>
          <a:chOff x="0" y="0"/>
          <a:chExt cx="0" cy="0"/>
        </a:xfrm>
      </p:grpSpPr>
      <p:sp>
        <p:nvSpPr>
          <p:cNvPr id="437" name="Google Shape;437;g155e12607ee_0_2943"/>
          <p:cNvSpPr txBox="1">
            <a:spLocks noGrp="1"/>
          </p:cNvSpPr>
          <p:nvPr>
            <p:ph type="title"/>
          </p:nvPr>
        </p:nvSpPr>
        <p:spPr>
          <a:xfrm>
            <a:off x="415611" y="992765"/>
            <a:ext cx="11360700" cy="2736900"/>
          </a:xfrm>
          <a:prstGeom prst="rect">
            <a:avLst/>
          </a:prstGeom>
          <a:noFill/>
          <a:ln>
            <a:noFill/>
          </a:ln>
        </p:spPr>
        <p:txBody>
          <a:bodyPr spcFirstLastPara="1" wrap="square" lIns="121875" tIns="121875" rIns="121875" bIns="121875" anchor="b" anchorCtr="0">
            <a:normAutofit/>
          </a:bodyPr>
          <a:lstStyle>
            <a:lvl1pPr lvl="0" algn="ctr" rtl="0">
              <a:lnSpc>
                <a:spcPct val="100000"/>
              </a:lnSpc>
              <a:spcBef>
                <a:spcPts val="0"/>
              </a:spcBef>
              <a:spcAft>
                <a:spcPts val="0"/>
              </a:spcAft>
              <a:buClr>
                <a:srgbClr val="000000"/>
              </a:buClr>
              <a:buSzPts val="6900"/>
              <a:buFont typeface="Arial"/>
              <a:buNone/>
              <a:defRPr sz="6900"/>
            </a:lvl1pPr>
            <a:lvl2pPr lvl="1" algn="l" rtl="0">
              <a:lnSpc>
                <a:spcPct val="100000"/>
              </a:lnSpc>
              <a:spcBef>
                <a:spcPts val="0"/>
              </a:spcBef>
              <a:spcAft>
                <a:spcPts val="0"/>
              </a:spcAft>
              <a:buClr>
                <a:srgbClr val="000000"/>
              </a:buClr>
              <a:buSzPts val="2400"/>
              <a:buNone/>
              <a:defRPr/>
            </a:lvl2pPr>
            <a:lvl3pPr lvl="2" algn="l" rtl="0">
              <a:lnSpc>
                <a:spcPct val="100000"/>
              </a:lnSpc>
              <a:spcBef>
                <a:spcPts val="0"/>
              </a:spcBef>
              <a:spcAft>
                <a:spcPts val="0"/>
              </a:spcAft>
              <a:buClr>
                <a:srgbClr val="000000"/>
              </a:buClr>
              <a:buSzPts val="2400"/>
              <a:buNone/>
              <a:defRPr/>
            </a:lvl3pPr>
            <a:lvl4pPr lvl="3" algn="l" rtl="0">
              <a:lnSpc>
                <a:spcPct val="100000"/>
              </a:lnSpc>
              <a:spcBef>
                <a:spcPts val="0"/>
              </a:spcBef>
              <a:spcAft>
                <a:spcPts val="0"/>
              </a:spcAft>
              <a:buClr>
                <a:srgbClr val="000000"/>
              </a:buClr>
              <a:buSzPts val="2400"/>
              <a:buNone/>
              <a:defRPr/>
            </a:lvl4pPr>
            <a:lvl5pPr lvl="4" algn="l" rtl="0">
              <a:lnSpc>
                <a:spcPct val="100000"/>
              </a:lnSpc>
              <a:spcBef>
                <a:spcPts val="0"/>
              </a:spcBef>
              <a:spcAft>
                <a:spcPts val="0"/>
              </a:spcAft>
              <a:buClr>
                <a:srgbClr val="000000"/>
              </a:buClr>
              <a:buSzPts val="2400"/>
              <a:buNone/>
              <a:defRPr/>
            </a:lvl5pPr>
            <a:lvl6pPr lvl="5" algn="l" rtl="0">
              <a:lnSpc>
                <a:spcPct val="100000"/>
              </a:lnSpc>
              <a:spcBef>
                <a:spcPts val="0"/>
              </a:spcBef>
              <a:spcAft>
                <a:spcPts val="0"/>
              </a:spcAft>
              <a:buClr>
                <a:srgbClr val="000000"/>
              </a:buClr>
              <a:buSzPts val="2400"/>
              <a:buNone/>
              <a:defRPr/>
            </a:lvl6pPr>
            <a:lvl7pPr lvl="6" algn="l" rtl="0">
              <a:lnSpc>
                <a:spcPct val="100000"/>
              </a:lnSpc>
              <a:spcBef>
                <a:spcPts val="0"/>
              </a:spcBef>
              <a:spcAft>
                <a:spcPts val="0"/>
              </a:spcAft>
              <a:buClr>
                <a:srgbClr val="000000"/>
              </a:buClr>
              <a:buSzPts val="2400"/>
              <a:buNone/>
              <a:defRPr/>
            </a:lvl7pPr>
            <a:lvl8pPr lvl="7" algn="l" rtl="0">
              <a:lnSpc>
                <a:spcPct val="100000"/>
              </a:lnSpc>
              <a:spcBef>
                <a:spcPts val="0"/>
              </a:spcBef>
              <a:spcAft>
                <a:spcPts val="0"/>
              </a:spcAft>
              <a:buClr>
                <a:srgbClr val="000000"/>
              </a:buClr>
              <a:buSzPts val="2400"/>
              <a:buNone/>
              <a:defRPr/>
            </a:lvl8pPr>
            <a:lvl9pPr lvl="8" algn="l" rtl="0">
              <a:lnSpc>
                <a:spcPct val="100000"/>
              </a:lnSpc>
              <a:spcBef>
                <a:spcPts val="0"/>
              </a:spcBef>
              <a:spcAft>
                <a:spcPts val="0"/>
              </a:spcAft>
              <a:buClr>
                <a:srgbClr val="000000"/>
              </a:buClr>
              <a:buSzPts val="2400"/>
              <a:buNone/>
              <a:defRPr/>
            </a:lvl9pPr>
          </a:lstStyle>
          <a:p>
            <a:endParaRPr/>
          </a:p>
        </p:txBody>
      </p:sp>
      <p:sp>
        <p:nvSpPr>
          <p:cNvPr id="438" name="Google Shape;438;g155e12607ee_0_2943"/>
          <p:cNvSpPr txBox="1">
            <a:spLocks noGrp="1"/>
          </p:cNvSpPr>
          <p:nvPr>
            <p:ph type="body" idx="1"/>
          </p:nvPr>
        </p:nvSpPr>
        <p:spPr>
          <a:xfrm>
            <a:off x="415599" y="3778833"/>
            <a:ext cx="11360700" cy="1056900"/>
          </a:xfrm>
          <a:prstGeom prst="rect">
            <a:avLst/>
          </a:prstGeom>
          <a:noFill/>
          <a:ln>
            <a:noFill/>
          </a:ln>
        </p:spPr>
        <p:txBody>
          <a:bodyPr spcFirstLastPara="1" wrap="square" lIns="121875" tIns="121875" rIns="121875" bIns="121875" anchor="t" anchorCtr="0">
            <a:normAutofit/>
          </a:bodyPr>
          <a:lstStyle>
            <a:lvl1pPr marL="457200" lvl="0" indent="-228600" algn="ctr" rtl="0">
              <a:lnSpc>
                <a:spcPct val="100000"/>
              </a:lnSpc>
              <a:spcBef>
                <a:spcPts val="0"/>
              </a:spcBef>
              <a:spcAft>
                <a:spcPts val="0"/>
              </a:spcAft>
              <a:buClr>
                <a:srgbClr val="585858"/>
              </a:buClr>
              <a:buSzPts val="3700"/>
              <a:buFont typeface="Arial"/>
              <a:buNone/>
              <a:defRPr sz="3700"/>
            </a:lvl1pPr>
            <a:lvl2pPr marL="914400" lvl="1" indent="-228600" algn="ctr" rtl="0">
              <a:lnSpc>
                <a:spcPct val="100000"/>
              </a:lnSpc>
              <a:spcBef>
                <a:spcPts val="0"/>
              </a:spcBef>
              <a:spcAft>
                <a:spcPts val="0"/>
              </a:spcAft>
              <a:buClr>
                <a:srgbClr val="585858"/>
              </a:buClr>
              <a:buSzPts val="3700"/>
              <a:buFont typeface="Arial"/>
              <a:buNone/>
              <a:defRPr sz="3700"/>
            </a:lvl2pPr>
            <a:lvl3pPr marL="1371600" lvl="2" indent="-228600" algn="ctr" rtl="0">
              <a:lnSpc>
                <a:spcPct val="100000"/>
              </a:lnSpc>
              <a:spcBef>
                <a:spcPts val="0"/>
              </a:spcBef>
              <a:spcAft>
                <a:spcPts val="0"/>
              </a:spcAft>
              <a:buClr>
                <a:srgbClr val="585858"/>
              </a:buClr>
              <a:buSzPts val="3700"/>
              <a:buFont typeface="Arial"/>
              <a:buNone/>
              <a:defRPr sz="3700"/>
            </a:lvl3pPr>
            <a:lvl4pPr marL="1828800" lvl="3" indent="-228600" algn="ctr" rtl="0">
              <a:lnSpc>
                <a:spcPct val="100000"/>
              </a:lnSpc>
              <a:spcBef>
                <a:spcPts val="0"/>
              </a:spcBef>
              <a:spcAft>
                <a:spcPts val="0"/>
              </a:spcAft>
              <a:buClr>
                <a:srgbClr val="585858"/>
              </a:buClr>
              <a:buSzPts val="3700"/>
              <a:buFont typeface="Arial"/>
              <a:buNone/>
              <a:defRPr sz="3700"/>
            </a:lvl4pPr>
            <a:lvl5pPr marL="2286000" lvl="4" indent="-228600" algn="ctr" rtl="0">
              <a:lnSpc>
                <a:spcPct val="100000"/>
              </a:lnSpc>
              <a:spcBef>
                <a:spcPts val="0"/>
              </a:spcBef>
              <a:spcAft>
                <a:spcPts val="0"/>
              </a:spcAft>
              <a:buClr>
                <a:srgbClr val="585858"/>
              </a:buClr>
              <a:buSzPts val="3700"/>
              <a:buFont typeface="Arial"/>
              <a:buNone/>
              <a:defRPr sz="3700"/>
            </a:lvl5pPr>
            <a:lvl6pPr marL="2743200" lvl="5" indent="-381000" algn="l" rtl="0">
              <a:lnSpc>
                <a:spcPct val="115000"/>
              </a:lnSpc>
              <a:spcBef>
                <a:spcPts val="0"/>
              </a:spcBef>
              <a:spcAft>
                <a:spcPts val="0"/>
              </a:spcAft>
              <a:buSzPts val="2400"/>
              <a:buChar char="■"/>
              <a:defRPr/>
            </a:lvl6pPr>
            <a:lvl7pPr marL="3200400" lvl="6" indent="-381000" algn="l" rtl="0">
              <a:lnSpc>
                <a:spcPct val="115000"/>
              </a:lnSpc>
              <a:spcBef>
                <a:spcPts val="0"/>
              </a:spcBef>
              <a:spcAft>
                <a:spcPts val="0"/>
              </a:spcAft>
              <a:buSzPts val="2400"/>
              <a:buChar char="●"/>
              <a:defRPr/>
            </a:lvl7pPr>
            <a:lvl8pPr marL="3657600" lvl="7" indent="-381000" algn="l" rtl="0">
              <a:lnSpc>
                <a:spcPct val="115000"/>
              </a:lnSpc>
              <a:spcBef>
                <a:spcPts val="0"/>
              </a:spcBef>
              <a:spcAft>
                <a:spcPts val="0"/>
              </a:spcAft>
              <a:buSzPts val="2400"/>
              <a:buChar char="○"/>
              <a:defRPr/>
            </a:lvl8pPr>
            <a:lvl9pPr marL="4114800" lvl="8" indent="-381000" algn="l" rtl="0">
              <a:lnSpc>
                <a:spcPct val="115000"/>
              </a:lnSpc>
              <a:spcBef>
                <a:spcPts val="0"/>
              </a:spcBef>
              <a:spcAft>
                <a:spcPts val="0"/>
              </a:spcAft>
              <a:buSzPts val="2400"/>
              <a:buChar char="■"/>
              <a:defRPr/>
            </a:lvl9pPr>
          </a:lstStyle>
          <a:p>
            <a:endParaRPr/>
          </a:p>
        </p:txBody>
      </p:sp>
      <p:sp>
        <p:nvSpPr>
          <p:cNvPr id="439" name="Google Shape;439;g155e12607ee_0_2943"/>
          <p:cNvSpPr txBox="1">
            <a:spLocks noGrp="1"/>
          </p:cNvSpPr>
          <p:nvPr>
            <p:ph type="sldNum" idx="12"/>
          </p:nvPr>
        </p:nvSpPr>
        <p:spPr>
          <a:xfrm>
            <a:off x="11579127" y="6267759"/>
            <a:ext cx="449100" cy="424500"/>
          </a:xfrm>
          <a:prstGeom prst="rect">
            <a:avLst/>
          </a:prstGeom>
          <a:noFill/>
          <a:ln>
            <a:noFill/>
          </a:ln>
        </p:spPr>
        <p:txBody>
          <a:bodyPr spcFirstLastPara="1" wrap="square" lIns="121875" tIns="121875" rIns="121875" bIns="121875" anchor="ctr" anchorCtr="0">
            <a:normAutofit lnSpcReduction="20000"/>
          </a:bodyPr>
          <a:lstStyle>
            <a:lvl1pPr marL="0" lvl="0" indent="0" algn="r" rtl="0">
              <a:lnSpc>
                <a:spcPct val="100000"/>
              </a:lnSpc>
              <a:spcBef>
                <a:spcPts val="0"/>
              </a:spcBef>
              <a:spcAft>
                <a:spcPts val="0"/>
              </a:spcAft>
              <a:buClr>
                <a:srgbClr val="585858"/>
              </a:buClr>
              <a:buSzPts val="1300"/>
              <a:buFont typeface="Arial"/>
              <a:buNone/>
              <a:defRPr sz="1300">
                <a:solidFill>
                  <a:srgbClr val="585858"/>
                </a:solidFill>
              </a:defRPr>
            </a:lvl1pPr>
            <a:lvl2pPr marL="0" lvl="1" indent="0" algn="r" rtl="0">
              <a:lnSpc>
                <a:spcPct val="100000"/>
              </a:lnSpc>
              <a:spcBef>
                <a:spcPts val="0"/>
              </a:spcBef>
              <a:spcAft>
                <a:spcPts val="0"/>
              </a:spcAft>
              <a:buClr>
                <a:srgbClr val="585858"/>
              </a:buClr>
              <a:buSzPts val="1300"/>
              <a:buFont typeface="Arial"/>
              <a:buNone/>
              <a:defRPr sz="1300">
                <a:solidFill>
                  <a:srgbClr val="585858"/>
                </a:solidFill>
              </a:defRPr>
            </a:lvl2pPr>
            <a:lvl3pPr marL="0" lvl="2" indent="0" algn="r" rtl="0">
              <a:lnSpc>
                <a:spcPct val="100000"/>
              </a:lnSpc>
              <a:spcBef>
                <a:spcPts val="0"/>
              </a:spcBef>
              <a:spcAft>
                <a:spcPts val="0"/>
              </a:spcAft>
              <a:buClr>
                <a:srgbClr val="585858"/>
              </a:buClr>
              <a:buSzPts val="1300"/>
              <a:buFont typeface="Arial"/>
              <a:buNone/>
              <a:defRPr sz="1300">
                <a:solidFill>
                  <a:srgbClr val="585858"/>
                </a:solidFill>
              </a:defRPr>
            </a:lvl3pPr>
            <a:lvl4pPr marL="0" lvl="3" indent="0" algn="r" rtl="0">
              <a:lnSpc>
                <a:spcPct val="100000"/>
              </a:lnSpc>
              <a:spcBef>
                <a:spcPts val="0"/>
              </a:spcBef>
              <a:spcAft>
                <a:spcPts val="0"/>
              </a:spcAft>
              <a:buClr>
                <a:srgbClr val="585858"/>
              </a:buClr>
              <a:buSzPts val="1300"/>
              <a:buFont typeface="Arial"/>
              <a:buNone/>
              <a:defRPr sz="1300">
                <a:solidFill>
                  <a:srgbClr val="585858"/>
                </a:solidFill>
              </a:defRPr>
            </a:lvl4pPr>
            <a:lvl5pPr marL="0" lvl="4" indent="0" algn="r" rtl="0">
              <a:lnSpc>
                <a:spcPct val="100000"/>
              </a:lnSpc>
              <a:spcBef>
                <a:spcPts val="0"/>
              </a:spcBef>
              <a:spcAft>
                <a:spcPts val="0"/>
              </a:spcAft>
              <a:buClr>
                <a:srgbClr val="585858"/>
              </a:buClr>
              <a:buSzPts val="1300"/>
              <a:buFont typeface="Arial"/>
              <a:buNone/>
              <a:defRPr sz="1300">
                <a:solidFill>
                  <a:srgbClr val="585858"/>
                </a:solidFill>
              </a:defRPr>
            </a:lvl5pPr>
            <a:lvl6pPr marL="0" lvl="5" indent="0" algn="r" rtl="0">
              <a:lnSpc>
                <a:spcPct val="100000"/>
              </a:lnSpc>
              <a:spcBef>
                <a:spcPts val="0"/>
              </a:spcBef>
              <a:spcAft>
                <a:spcPts val="0"/>
              </a:spcAft>
              <a:buClr>
                <a:srgbClr val="585858"/>
              </a:buClr>
              <a:buSzPts val="1300"/>
              <a:buFont typeface="Arial"/>
              <a:buNone/>
              <a:defRPr sz="1300">
                <a:solidFill>
                  <a:srgbClr val="585858"/>
                </a:solidFill>
              </a:defRPr>
            </a:lvl6pPr>
            <a:lvl7pPr marL="0" lvl="6" indent="0" algn="r" rtl="0">
              <a:lnSpc>
                <a:spcPct val="100000"/>
              </a:lnSpc>
              <a:spcBef>
                <a:spcPts val="0"/>
              </a:spcBef>
              <a:spcAft>
                <a:spcPts val="0"/>
              </a:spcAft>
              <a:buClr>
                <a:srgbClr val="585858"/>
              </a:buClr>
              <a:buSzPts val="1300"/>
              <a:buFont typeface="Arial"/>
              <a:buNone/>
              <a:defRPr sz="1300">
                <a:solidFill>
                  <a:srgbClr val="585858"/>
                </a:solidFill>
              </a:defRPr>
            </a:lvl7pPr>
            <a:lvl8pPr marL="0" lvl="7" indent="0" algn="r" rtl="0">
              <a:lnSpc>
                <a:spcPct val="100000"/>
              </a:lnSpc>
              <a:spcBef>
                <a:spcPts val="0"/>
              </a:spcBef>
              <a:spcAft>
                <a:spcPts val="0"/>
              </a:spcAft>
              <a:buClr>
                <a:srgbClr val="585858"/>
              </a:buClr>
              <a:buSzPts val="1300"/>
              <a:buFont typeface="Arial"/>
              <a:buNone/>
              <a:defRPr sz="1300">
                <a:solidFill>
                  <a:srgbClr val="585858"/>
                </a:solidFill>
              </a:defRPr>
            </a:lvl8pPr>
            <a:lvl9pPr marL="0" lvl="8" indent="0" algn="r" rtl="0">
              <a:lnSpc>
                <a:spcPct val="100000"/>
              </a:lnSpc>
              <a:spcBef>
                <a:spcPts val="0"/>
              </a:spcBef>
              <a:spcAft>
                <a:spcPts val="0"/>
              </a:spcAft>
              <a:buClr>
                <a:srgbClr val="585858"/>
              </a:buClr>
              <a:buSzPts val="1300"/>
              <a:buFont typeface="Arial"/>
              <a:buNone/>
              <a:defRPr sz="1300">
                <a:solidFill>
                  <a:srgbClr val="585858"/>
                </a:solidFill>
              </a:defRPr>
            </a:lvl9pPr>
          </a:lstStyle>
          <a:p>
            <a:pPr marL="0" lvl="0" indent="0" algn="r" rtl="0">
              <a:spcBef>
                <a:spcPts val="0"/>
              </a:spcBef>
              <a:spcAft>
                <a:spcPts val="0"/>
              </a:spcAft>
              <a:buNone/>
            </a:pPr>
            <a:fld id="{00000000-1234-1234-1234-123412341234}" type="slidenum">
              <a:rPr lang="it"/>
              <a:t>‹N›</a:t>
            </a:fld>
            <a:endParaRPr sz="1333">
              <a:solidFill>
                <a:schemeClr val="dk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apositiva del titolo 4 1 1">
  <p:cSld name="TITLE_6_1">
    <p:spTree>
      <p:nvGrpSpPr>
        <p:cNvPr id="1" name="Shape 440"/>
        <p:cNvGrpSpPr/>
        <p:nvPr/>
      </p:nvGrpSpPr>
      <p:grpSpPr>
        <a:xfrm>
          <a:off x="0" y="0"/>
          <a:ext cx="0" cy="0"/>
          <a:chOff x="0" y="0"/>
          <a:chExt cx="0" cy="0"/>
        </a:xfrm>
      </p:grpSpPr>
      <p:sp>
        <p:nvSpPr>
          <p:cNvPr id="441" name="Google Shape;441;g155e12607ee_0_2947"/>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34"/>
        <p:cNvGrpSpPr/>
        <p:nvPr/>
      </p:nvGrpSpPr>
      <p:grpSpPr>
        <a:xfrm>
          <a:off x="0" y="0"/>
          <a:ext cx="0" cy="0"/>
          <a:chOff x="0" y="0"/>
          <a:chExt cx="0" cy="0"/>
        </a:xfrm>
      </p:grpSpPr>
      <p:sp>
        <p:nvSpPr>
          <p:cNvPr id="135" name="Google Shape;135;p374"/>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36" name="Google Shape;136;p374"/>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37" name="Google Shape;137;p374"/>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442"/>
        <p:cNvGrpSpPr/>
        <p:nvPr/>
      </p:nvGrpSpPr>
      <p:grpSpPr>
        <a:xfrm>
          <a:off x="0" y="0"/>
          <a:ext cx="0" cy="0"/>
          <a:chOff x="0" y="0"/>
          <a:chExt cx="0" cy="0"/>
        </a:xfrm>
      </p:grpSpPr>
      <p:sp>
        <p:nvSpPr>
          <p:cNvPr id="443" name="Google Shape;443;g155e12607ee_0_29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44" name="Google Shape;444;g155e12607ee_0_29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45" name="Google Shape;445;g155e12607ee_0_29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46" name="Google Shape;446;g155e12607ee_0_29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47" name="Google Shape;447;g155e12607ee_0_29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1"/>
        <p:cNvGrpSpPr/>
        <p:nvPr/>
      </p:nvGrpSpPr>
      <p:grpSpPr>
        <a:xfrm>
          <a:off x="0" y="0"/>
          <a:ext cx="0" cy="0"/>
          <a:chOff x="0" y="0"/>
          <a:chExt cx="0" cy="0"/>
        </a:xfrm>
      </p:grpSpPr>
      <p:sp>
        <p:nvSpPr>
          <p:cNvPr id="82" name="Google Shape;82;p19"/>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 name="Google Shape;83;p19"/>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4" name="Google Shape;84;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42188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2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91" name="Google Shape;91;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982088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3827519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rmAutofit/>
          </a:bodyPr>
          <a:lstStyle>
            <a:lvl1pPr lvl="0" algn="ctr" rtl="0">
              <a:lnSpc>
                <a:spcPct val="100000"/>
              </a:lnSpc>
              <a:spcBef>
                <a:spcPts val="0"/>
              </a:spcBef>
              <a:spcAft>
                <a:spcPts val="0"/>
              </a:spcAft>
              <a:buClr>
                <a:srgbClr val="000000"/>
              </a:buClr>
              <a:buSzPts val="5200"/>
              <a:buFont typeface="Arial"/>
              <a:buNone/>
              <a:defRPr sz="6933"/>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124" name="Google Shape;124;p30"/>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rmAutofit/>
          </a:bodyPr>
          <a:lstStyle>
            <a:lvl1pPr marL="609585" lvl="0" indent="-304792" algn="ctr" rtl="0">
              <a:lnSpc>
                <a:spcPct val="100000"/>
              </a:lnSpc>
              <a:spcBef>
                <a:spcPts val="0"/>
              </a:spcBef>
              <a:spcAft>
                <a:spcPts val="0"/>
              </a:spcAft>
              <a:buClr>
                <a:srgbClr val="585858"/>
              </a:buClr>
              <a:buSzPts val="2800"/>
              <a:buFont typeface="Arial"/>
              <a:buNone/>
              <a:defRPr sz="3733"/>
            </a:lvl1pPr>
            <a:lvl2pPr marL="1219170" lvl="1" indent="-304792" algn="ctr" rtl="0">
              <a:lnSpc>
                <a:spcPct val="100000"/>
              </a:lnSpc>
              <a:spcBef>
                <a:spcPts val="0"/>
              </a:spcBef>
              <a:spcAft>
                <a:spcPts val="0"/>
              </a:spcAft>
              <a:buClr>
                <a:srgbClr val="585858"/>
              </a:buClr>
              <a:buSzPts val="2800"/>
              <a:buFont typeface="Arial"/>
              <a:buNone/>
              <a:defRPr sz="3733"/>
            </a:lvl2pPr>
            <a:lvl3pPr marL="1828754" lvl="2" indent="-304792" algn="ctr" rtl="0">
              <a:lnSpc>
                <a:spcPct val="100000"/>
              </a:lnSpc>
              <a:spcBef>
                <a:spcPts val="0"/>
              </a:spcBef>
              <a:spcAft>
                <a:spcPts val="0"/>
              </a:spcAft>
              <a:buClr>
                <a:srgbClr val="585858"/>
              </a:buClr>
              <a:buSzPts val="2800"/>
              <a:buFont typeface="Arial"/>
              <a:buNone/>
              <a:defRPr sz="3733"/>
            </a:lvl3pPr>
            <a:lvl4pPr marL="2438339" lvl="3" indent="-304792" algn="ctr" rtl="0">
              <a:lnSpc>
                <a:spcPct val="100000"/>
              </a:lnSpc>
              <a:spcBef>
                <a:spcPts val="0"/>
              </a:spcBef>
              <a:spcAft>
                <a:spcPts val="0"/>
              </a:spcAft>
              <a:buClr>
                <a:srgbClr val="585858"/>
              </a:buClr>
              <a:buSzPts val="2800"/>
              <a:buFont typeface="Arial"/>
              <a:buNone/>
              <a:defRPr sz="3733"/>
            </a:lvl4pPr>
            <a:lvl5pPr marL="3047924" lvl="4" indent="-304792" algn="ctr" rtl="0">
              <a:lnSpc>
                <a:spcPct val="100000"/>
              </a:lnSpc>
              <a:spcBef>
                <a:spcPts val="0"/>
              </a:spcBef>
              <a:spcAft>
                <a:spcPts val="0"/>
              </a:spcAft>
              <a:buClr>
                <a:srgbClr val="585858"/>
              </a:buClr>
              <a:buSzPts val="2800"/>
              <a:buFont typeface="Arial"/>
              <a:buNone/>
              <a:defRPr sz="3733"/>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125" name="Google Shape;125;p30"/>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333">
                <a:solidFill>
                  <a:srgbClr val="585858"/>
                </a:solidFill>
              </a:defRPr>
            </a:lvl1pPr>
            <a:lvl2pPr marL="0" lvl="1" indent="0" algn="r" rtl="0">
              <a:lnSpc>
                <a:spcPct val="100000"/>
              </a:lnSpc>
              <a:spcBef>
                <a:spcPts val="0"/>
              </a:spcBef>
              <a:spcAft>
                <a:spcPts val="0"/>
              </a:spcAft>
              <a:buClr>
                <a:srgbClr val="585858"/>
              </a:buClr>
              <a:buSzPts val="1000"/>
              <a:buFont typeface="Arial"/>
              <a:buNone/>
              <a:defRPr sz="1333">
                <a:solidFill>
                  <a:srgbClr val="585858"/>
                </a:solidFill>
              </a:defRPr>
            </a:lvl2pPr>
            <a:lvl3pPr marL="0" lvl="2" indent="0" algn="r" rtl="0">
              <a:lnSpc>
                <a:spcPct val="100000"/>
              </a:lnSpc>
              <a:spcBef>
                <a:spcPts val="0"/>
              </a:spcBef>
              <a:spcAft>
                <a:spcPts val="0"/>
              </a:spcAft>
              <a:buClr>
                <a:srgbClr val="585858"/>
              </a:buClr>
              <a:buSzPts val="1000"/>
              <a:buFont typeface="Arial"/>
              <a:buNone/>
              <a:defRPr sz="1333">
                <a:solidFill>
                  <a:srgbClr val="585858"/>
                </a:solidFill>
              </a:defRPr>
            </a:lvl3pPr>
            <a:lvl4pPr marL="0" lvl="3" indent="0" algn="r" rtl="0">
              <a:lnSpc>
                <a:spcPct val="100000"/>
              </a:lnSpc>
              <a:spcBef>
                <a:spcPts val="0"/>
              </a:spcBef>
              <a:spcAft>
                <a:spcPts val="0"/>
              </a:spcAft>
              <a:buClr>
                <a:srgbClr val="585858"/>
              </a:buClr>
              <a:buSzPts val="1000"/>
              <a:buFont typeface="Arial"/>
              <a:buNone/>
              <a:defRPr sz="1333">
                <a:solidFill>
                  <a:srgbClr val="585858"/>
                </a:solidFill>
              </a:defRPr>
            </a:lvl4pPr>
            <a:lvl5pPr marL="0" lvl="4" indent="0" algn="r" rtl="0">
              <a:lnSpc>
                <a:spcPct val="100000"/>
              </a:lnSpc>
              <a:spcBef>
                <a:spcPts val="0"/>
              </a:spcBef>
              <a:spcAft>
                <a:spcPts val="0"/>
              </a:spcAft>
              <a:buClr>
                <a:srgbClr val="585858"/>
              </a:buClr>
              <a:buSzPts val="1000"/>
              <a:buFont typeface="Arial"/>
              <a:buNone/>
              <a:defRPr sz="1333">
                <a:solidFill>
                  <a:srgbClr val="585858"/>
                </a:solidFill>
              </a:defRPr>
            </a:lvl5pPr>
            <a:lvl6pPr marL="0" lvl="5" indent="0" algn="r" rtl="0">
              <a:lnSpc>
                <a:spcPct val="100000"/>
              </a:lnSpc>
              <a:spcBef>
                <a:spcPts val="0"/>
              </a:spcBef>
              <a:spcAft>
                <a:spcPts val="0"/>
              </a:spcAft>
              <a:buClr>
                <a:srgbClr val="585858"/>
              </a:buClr>
              <a:buSzPts val="1000"/>
              <a:buFont typeface="Arial"/>
              <a:buNone/>
              <a:defRPr sz="1333">
                <a:solidFill>
                  <a:srgbClr val="585858"/>
                </a:solidFill>
              </a:defRPr>
            </a:lvl6pPr>
            <a:lvl7pPr marL="0" lvl="6" indent="0" algn="r" rtl="0">
              <a:lnSpc>
                <a:spcPct val="100000"/>
              </a:lnSpc>
              <a:spcBef>
                <a:spcPts val="0"/>
              </a:spcBef>
              <a:spcAft>
                <a:spcPts val="0"/>
              </a:spcAft>
              <a:buClr>
                <a:srgbClr val="585858"/>
              </a:buClr>
              <a:buSzPts val="1000"/>
              <a:buFont typeface="Arial"/>
              <a:buNone/>
              <a:defRPr sz="1333">
                <a:solidFill>
                  <a:srgbClr val="585858"/>
                </a:solidFill>
              </a:defRPr>
            </a:lvl7pPr>
            <a:lvl8pPr marL="0" lvl="7" indent="0" algn="r" rtl="0">
              <a:lnSpc>
                <a:spcPct val="100000"/>
              </a:lnSpc>
              <a:spcBef>
                <a:spcPts val="0"/>
              </a:spcBef>
              <a:spcAft>
                <a:spcPts val="0"/>
              </a:spcAft>
              <a:buClr>
                <a:srgbClr val="585858"/>
              </a:buClr>
              <a:buSzPts val="1000"/>
              <a:buFont typeface="Arial"/>
              <a:buNone/>
              <a:defRPr sz="1333">
                <a:solidFill>
                  <a:srgbClr val="585858"/>
                </a:solidFill>
              </a:defRPr>
            </a:lvl8pPr>
            <a:lvl9pPr marL="0" lvl="8" indent="0" algn="r" rtl="0">
              <a:lnSpc>
                <a:spcPct val="100000"/>
              </a:lnSpc>
              <a:spcBef>
                <a:spcPts val="0"/>
              </a:spcBef>
              <a:spcAft>
                <a:spcPts val="0"/>
              </a:spcAft>
              <a:buClr>
                <a:srgbClr val="585858"/>
              </a:buClr>
              <a:buSzPts val="1000"/>
              <a:buFont typeface="Arial"/>
              <a:buNone/>
              <a:defRPr sz="1333">
                <a:solidFill>
                  <a:srgbClr val="585858"/>
                </a:solidFill>
              </a:defRPr>
            </a:lvl9pPr>
          </a:lstStyle>
          <a:p>
            <a:fld id="{00000000-1234-1234-1234-123412341234}" type="slidenum">
              <a:rPr lang="it-IT"/>
              <a:pPr/>
              <a:t>‹N›</a:t>
            </a:fld>
            <a:endParaRPr lang="it-IT">
              <a:solidFill>
                <a:schemeClr val="dk2"/>
              </a:solidFill>
            </a:endParaRPr>
          </a:p>
        </p:txBody>
      </p:sp>
    </p:spTree>
    <p:extLst>
      <p:ext uri="{BB962C8B-B14F-4D97-AF65-F5344CB8AC3E}">
        <p14:creationId xmlns:p14="http://schemas.microsoft.com/office/powerpoint/2010/main" val="718266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15600" y="285597"/>
            <a:ext cx="9399200" cy="39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30" name="Google Shape;130;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fld id="{00000000-1234-1234-1234-123412341234}" type="slidenum">
              <a:rPr lang="it-IT"/>
              <a:pPr/>
              <a:t>‹N›</a:t>
            </a:fld>
            <a:endParaRPr lang="it-IT"/>
          </a:p>
        </p:txBody>
      </p:sp>
      <p:sp>
        <p:nvSpPr>
          <p:cNvPr id="132" name="Google Shape;132;p32"/>
          <p:cNvSpPr txBox="1">
            <a:spLocks noGrp="1"/>
          </p:cNvSpPr>
          <p:nvPr>
            <p:ph type="body" idx="1"/>
          </p:nvPr>
        </p:nvSpPr>
        <p:spPr>
          <a:xfrm>
            <a:off x="415600" y="972232"/>
            <a:ext cx="11360800" cy="4845600"/>
          </a:xfrm>
          <a:prstGeom prst="rect">
            <a:avLst/>
          </a:prstGeom>
          <a:noFill/>
          <a:ln>
            <a:noFill/>
          </a:ln>
        </p:spPr>
        <p:txBody>
          <a:bodyPr spcFirstLastPara="1" wrap="square" lIns="91425" tIns="91425" rIns="91425" bIns="91425" anchor="t" anchorCtr="0">
            <a:normAutofit/>
          </a:bodyPr>
          <a:lstStyle>
            <a:lvl1pPr marL="609585" marR="0" lvl="0" indent="-304792"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54040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4"/>
        <p:cNvGrpSpPr/>
        <p:nvPr/>
      </p:nvGrpSpPr>
      <p:grpSpPr>
        <a:xfrm>
          <a:off x="0" y="0"/>
          <a:ext cx="0" cy="0"/>
          <a:chOff x="0" y="0"/>
          <a:chExt cx="0" cy="0"/>
        </a:xfrm>
      </p:grpSpPr>
      <p:sp>
        <p:nvSpPr>
          <p:cNvPr id="135" name="Google Shape;135;p3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136" name="Google Shape;136;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a:pPr/>
              <a:t>‹N›</a:t>
            </a:fld>
            <a:endParaRPr lang="it-IT"/>
          </a:p>
        </p:txBody>
      </p:sp>
      <p:sp>
        <p:nvSpPr>
          <p:cNvPr id="137" name="Google Shape;137;p33"/>
          <p:cNvSpPr txBox="1">
            <a:spLocks noGrp="1"/>
          </p:cNvSpPr>
          <p:nvPr>
            <p:ph type="subTitle" idx="1"/>
          </p:nvPr>
        </p:nvSpPr>
        <p:spPr>
          <a:xfrm>
            <a:off x="573100" y="265733"/>
            <a:ext cx="4338800" cy="359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138" name="Google Shape;138;p33"/>
          <p:cNvSpPr txBox="1">
            <a:spLocks noGrp="1"/>
          </p:cNvSpPr>
          <p:nvPr>
            <p:ph type="subTitle" idx="2"/>
          </p:nvPr>
        </p:nvSpPr>
        <p:spPr>
          <a:xfrm>
            <a:off x="6262700" y="265733"/>
            <a:ext cx="5078800" cy="359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139" name="Google Shape;139;p33"/>
          <p:cNvSpPr txBox="1">
            <a:spLocks noGrp="1"/>
          </p:cNvSpPr>
          <p:nvPr>
            <p:ph type="body" idx="3"/>
          </p:nvPr>
        </p:nvSpPr>
        <p:spPr>
          <a:xfrm>
            <a:off x="591500" y="1077600"/>
            <a:ext cx="5497200" cy="4886400"/>
          </a:xfrm>
          <a:prstGeom prst="rect">
            <a:avLst/>
          </a:prstGeom>
          <a:noFill/>
          <a:ln>
            <a:noFill/>
          </a:ln>
        </p:spPr>
        <p:txBody>
          <a:bodyPr spcFirstLastPara="1" wrap="square" lIns="91425" tIns="91425" rIns="91425" bIns="91425" anchor="ctr" anchorCtr="0">
            <a:noAutofit/>
          </a:bodyPr>
          <a:lstStyle>
            <a:lvl1pPr marL="609585" marR="0" lvl="0" indent="-397923" algn="l" rtl="0">
              <a:lnSpc>
                <a:spcPct val="100000"/>
              </a:lnSpc>
              <a:spcBef>
                <a:spcPts val="0"/>
              </a:spcBef>
              <a:spcAft>
                <a:spcPts val="0"/>
              </a:spcAft>
              <a:buClr>
                <a:srgbClr val="00C4C9"/>
              </a:buClr>
              <a:buSzPts val="1100"/>
              <a:buFont typeface="Titillium Web"/>
              <a:buChar char="●"/>
              <a:defRPr sz="1467" b="0" i="0" u="none" strike="noStrike" cap="none">
                <a:solidFill>
                  <a:srgbClr val="000000"/>
                </a:solidFill>
                <a:latin typeface="Titillium Web"/>
                <a:ea typeface="Titillium Web"/>
                <a:cs typeface="Titillium Web"/>
                <a:sym typeface="Titillium Web"/>
              </a:defRPr>
            </a:lvl1pPr>
            <a:lvl2pPr marL="1219170" marR="0" lvl="1"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2pPr>
            <a:lvl3pPr marL="1828754" marR="0" lvl="2"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3pPr>
            <a:lvl4pPr marL="2438339" marR="0" lvl="3"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4pPr>
            <a:lvl5pPr marL="3047924" marR="0" lvl="4"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5pPr>
            <a:lvl6pPr marL="3657509" marR="0" lvl="5"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6pPr>
            <a:lvl7pPr marL="4267093" marR="0" lvl="6"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7pPr>
            <a:lvl8pPr marL="4876678" marR="0" lvl="7"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8pPr>
            <a:lvl9pPr marL="5486263" marR="0" lvl="8"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9pPr>
          </a:lstStyle>
          <a:p>
            <a:endParaRPr/>
          </a:p>
        </p:txBody>
      </p:sp>
      <p:sp>
        <p:nvSpPr>
          <p:cNvPr id="140" name="Google Shape;140;p33"/>
          <p:cNvSpPr txBox="1">
            <a:spLocks noGrp="1"/>
          </p:cNvSpPr>
          <p:nvPr>
            <p:ph type="body" idx="4"/>
          </p:nvPr>
        </p:nvSpPr>
        <p:spPr>
          <a:xfrm>
            <a:off x="6139395" y="1077600"/>
            <a:ext cx="5497200" cy="4886400"/>
          </a:xfrm>
          <a:prstGeom prst="rect">
            <a:avLst/>
          </a:prstGeom>
          <a:noFill/>
          <a:ln>
            <a:noFill/>
          </a:ln>
        </p:spPr>
        <p:txBody>
          <a:bodyPr spcFirstLastPara="1" wrap="square" lIns="91425" tIns="91425" rIns="91425" bIns="91425" anchor="ctr" anchorCtr="0">
            <a:noAutofit/>
          </a:bodyPr>
          <a:lstStyle>
            <a:lvl1pPr marL="609585" marR="0" lvl="0" indent="-397923" algn="l" rtl="0">
              <a:lnSpc>
                <a:spcPct val="100000"/>
              </a:lnSpc>
              <a:spcBef>
                <a:spcPts val="0"/>
              </a:spcBef>
              <a:spcAft>
                <a:spcPts val="0"/>
              </a:spcAft>
              <a:buClr>
                <a:srgbClr val="00C4C9"/>
              </a:buClr>
              <a:buSzPts val="1100"/>
              <a:buFont typeface="Titillium Web"/>
              <a:buChar char="➔"/>
              <a:defRPr sz="1467" b="0" i="0" u="none" strike="noStrike" cap="none">
                <a:solidFill>
                  <a:srgbClr val="000000"/>
                </a:solidFill>
                <a:latin typeface="Titillium Web"/>
                <a:ea typeface="Titillium Web"/>
                <a:cs typeface="Titillium Web"/>
                <a:sym typeface="Titillium Web"/>
              </a:defRPr>
            </a:lvl1pPr>
            <a:lvl2pPr marL="1219170" marR="0" lvl="1"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2pPr>
            <a:lvl3pPr marL="1828754" marR="0" lvl="2"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3pPr>
            <a:lvl4pPr marL="2438339" marR="0" lvl="3"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4pPr>
            <a:lvl5pPr marL="3047924" marR="0" lvl="4"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5pPr>
            <a:lvl6pPr marL="3657509" marR="0" lvl="5"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6pPr>
            <a:lvl7pPr marL="4267093" marR="0" lvl="6"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7pPr>
            <a:lvl8pPr marL="4876678" marR="0" lvl="7"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8pPr>
            <a:lvl9pPr marL="5486263" marR="0" lvl="8"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9pPr>
          </a:lstStyle>
          <a:p>
            <a:endParaRPr/>
          </a:p>
        </p:txBody>
      </p:sp>
      <p:cxnSp>
        <p:nvCxnSpPr>
          <p:cNvPr id="141" name="Google Shape;141;p33"/>
          <p:cNvCxnSpPr/>
          <p:nvPr/>
        </p:nvCxnSpPr>
        <p:spPr>
          <a:xfrm>
            <a:off x="415600" y="754251"/>
            <a:ext cx="11360800" cy="0"/>
          </a:xfrm>
          <a:prstGeom prst="straightConnector1">
            <a:avLst/>
          </a:prstGeom>
          <a:noFill/>
          <a:ln w="9525" cap="flat" cmpd="sng">
            <a:solidFill>
              <a:srgbClr val="1265CA"/>
            </a:solidFill>
            <a:prstDash val="solid"/>
            <a:round/>
            <a:headEnd type="none" w="sm" len="sm"/>
            <a:tailEnd type="none" w="sm" len="sm"/>
          </a:ln>
        </p:spPr>
      </p:cxnSp>
      <p:pic>
        <p:nvPicPr>
          <p:cNvPr id="142" name="Google Shape;142;p33"/>
          <p:cNvPicPr preferRelativeResize="0"/>
          <p:nvPr/>
        </p:nvPicPr>
        <p:blipFill rotWithShape="1">
          <a:blip r:embed="rId2">
            <a:alphaModFix/>
          </a:blip>
          <a:srcRect/>
          <a:stretch/>
        </p:blipFill>
        <p:spPr>
          <a:xfrm>
            <a:off x="11235642" y="45850"/>
            <a:ext cx="428769" cy="708401"/>
          </a:xfrm>
          <a:prstGeom prst="rect">
            <a:avLst/>
          </a:prstGeom>
          <a:noFill/>
          <a:ln>
            <a:noFill/>
          </a:ln>
        </p:spPr>
      </p:pic>
    </p:spTree>
    <p:extLst>
      <p:ext uri="{BB962C8B-B14F-4D97-AF65-F5344CB8AC3E}">
        <p14:creationId xmlns:p14="http://schemas.microsoft.com/office/powerpoint/2010/main" val="2685320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61199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999733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6733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56"/>
        <p:cNvGrpSpPr/>
        <p:nvPr/>
      </p:nvGrpSpPr>
      <p:grpSpPr>
        <a:xfrm>
          <a:off x="0" y="0"/>
          <a:ext cx="0" cy="0"/>
          <a:chOff x="0" y="0"/>
          <a:chExt cx="0" cy="0"/>
        </a:xfrm>
      </p:grpSpPr>
      <p:sp>
        <p:nvSpPr>
          <p:cNvPr id="157" name="Google Shape;157;p3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3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62943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62667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23326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45427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096997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701056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260942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06752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076297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13270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62"/>
        <p:cNvGrpSpPr/>
        <p:nvPr/>
      </p:nvGrpSpPr>
      <p:grpSpPr>
        <a:xfrm>
          <a:off x="0" y="0"/>
          <a:ext cx="0" cy="0"/>
          <a:chOff x="0" y="0"/>
          <a:chExt cx="0" cy="0"/>
        </a:xfrm>
      </p:grpSpPr>
      <p:sp>
        <p:nvSpPr>
          <p:cNvPr id="163" name="Google Shape;163;p3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700746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392094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865183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93143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275507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424768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227734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86241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799520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4080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69"/>
        <p:cNvGrpSpPr/>
        <p:nvPr/>
      </p:nvGrpSpPr>
      <p:grpSpPr>
        <a:xfrm>
          <a:off x="0" y="0"/>
          <a:ext cx="0" cy="0"/>
          <a:chOff x="0" y="0"/>
          <a:chExt cx="0" cy="0"/>
        </a:xfrm>
      </p:grpSpPr>
      <p:sp>
        <p:nvSpPr>
          <p:cNvPr id="170" name="Google Shape;170;p3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3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3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82011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78"/>
        <p:cNvGrpSpPr/>
        <p:nvPr/>
      </p:nvGrpSpPr>
      <p:grpSpPr>
        <a:xfrm>
          <a:off x="0" y="0"/>
          <a:ext cx="0" cy="0"/>
          <a:chOff x="0" y="0"/>
          <a:chExt cx="0" cy="0"/>
        </a:xfrm>
      </p:grpSpPr>
      <p:sp>
        <p:nvSpPr>
          <p:cNvPr id="179" name="Google Shape;179;p3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83"/>
        <p:cNvGrpSpPr/>
        <p:nvPr/>
      </p:nvGrpSpPr>
      <p:grpSpPr>
        <a:xfrm>
          <a:off x="0" y="0"/>
          <a:ext cx="0" cy="0"/>
          <a:chOff x="0" y="0"/>
          <a:chExt cx="0" cy="0"/>
        </a:xfrm>
      </p:grpSpPr>
      <p:sp>
        <p:nvSpPr>
          <p:cNvPr id="184" name="Google Shape;184;p3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3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3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3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3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3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9" r:id="rId3"/>
    <p:sldLayoutId id="2147483671"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80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37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9" name="Google Shape;369;p37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70" name="Google Shape;370;p37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2"/>
              </a:buClr>
              <a:buSzPts val="1333"/>
              <a:buFont typeface="Arial"/>
              <a:buNone/>
              <a:defRPr sz="1333">
                <a:solidFill>
                  <a:schemeClr val="dk2"/>
                </a:solidFill>
                <a:latin typeface="Arial"/>
                <a:ea typeface="Arial"/>
                <a:cs typeface="Arial"/>
                <a:sym typeface="Arial"/>
              </a:defRPr>
            </a:lvl1pPr>
            <a:lvl2pPr marL="0" marR="0" lvl="1" indent="0" algn="r" rtl="0">
              <a:buClr>
                <a:schemeClr val="dk2"/>
              </a:buClr>
              <a:buSzPts val="1333"/>
              <a:buFont typeface="Arial"/>
              <a:buNone/>
              <a:defRPr sz="1333">
                <a:solidFill>
                  <a:schemeClr val="dk2"/>
                </a:solidFill>
                <a:latin typeface="Arial"/>
                <a:ea typeface="Arial"/>
                <a:cs typeface="Arial"/>
                <a:sym typeface="Arial"/>
              </a:defRPr>
            </a:lvl2pPr>
            <a:lvl3pPr marL="0" marR="0" lvl="2" indent="0" algn="r" rtl="0">
              <a:buClr>
                <a:schemeClr val="dk2"/>
              </a:buClr>
              <a:buSzPts val="1333"/>
              <a:buFont typeface="Arial"/>
              <a:buNone/>
              <a:defRPr sz="1333">
                <a:solidFill>
                  <a:schemeClr val="dk2"/>
                </a:solidFill>
                <a:latin typeface="Arial"/>
                <a:ea typeface="Arial"/>
                <a:cs typeface="Arial"/>
                <a:sym typeface="Arial"/>
              </a:defRPr>
            </a:lvl3pPr>
            <a:lvl4pPr marL="0" marR="0" lvl="3" indent="0" algn="r" rtl="0">
              <a:buClr>
                <a:schemeClr val="dk2"/>
              </a:buClr>
              <a:buSzPts val="1333"/>
              <a:buFont typeface="Arial"/>
              <a:buNone/>
              <a:defRPr sz="1333">
                <a:solidFill>
                  <a:schemeClr val="dk2"/>
                </a:solidFill>
                <a:latin typeface="Arial"/>
                <a:ea typeface="Arial"/>
                <a:cs typeface="Arial"/>
                <a:sym typeface="Arial"/>
              </a:defRPr>
            </a:lvl4pPr>
            <a:lvl5pPr marL="0" marR="0" lvl="4" indent="0" algn="r" rtl="0">
              <a:buClr>
                <a:schemeClr val="dk2"/>
              </a:buClr>
              <a:buSzPts val="1333"/>
              <a:buFont typeface="Arial"/>
              <a:buNone/>
              <a:defRPr sz="1333">
                <a:solidFill>
                  <a:schemeClr val="dk2"/>
                </a:solidFill>
                <a:latin typeface="Arial"/>
                <a:ea typeface="Arial"/>
                <a:cs typeface="Arial"/>
                <a:sym typeface="Arial"/>
              </a:defRPr>
            </a:lvl5pPr>
            <a:lvl6pPr marL="0" marR="0" lvl="5" indent="0" algn="r" rtl="0">
              <a:buClr>
                <a:schemeClr val="dk2"/>
              </a:buClr>
              <a:buSzPts val="1333"/>
              <a:buFont typeface="Arial"/>
              <a:buNone/>
              <a:defRPr sz="1333">
                <a:solidFill>
                  <a:schemeClr val="dk2"/>
                </a:solidFill>
                <a:latin typeface="Arial"/>
                <a:ea typeface="Arial"/>
                <a:cs typeface="Arial"/>
                <a:sym typeface="Arial"/>
              </a:defRPr>
            </a:lvl6pPr>
            <a:lvl7pPr marL="0" marR="0" lvl="6" indent="0" algn="r" rtl="0">
              <a:buClr>
                <a:schemeClr val="dk2"/>
              </a:buClr>
              <a:buSzPts val="1333"/>
              <a:buFont typeface="Arial"/>
              <a:buNone/>
              <a:defRPr sz="1333">
                <a:solidFill>
                  <a:schemeClr val="dk2"/>
                </a:solidFill>
                <a:latin typeface="Arial"/>
                <a:ea typeface="Arial"/>
                <a:cs typeface="Arial"/>
                <a:sym typeface="Arial"/>
              </a:defRPr>
            </a:lvl7pPr>
            <a:lvl8pPr marL="0" marR="0" lvl="7" indent="0" algn="r" rtl="0">
              <a:buClr>
                <a:schemeClr val="dk2"/>
              </a:buClr>
              <a:buSzPts val="1333"/>
              <a:buFont typeface="Arial"/>
              <a:buNone/>
              <a:defRPr sz="1333">
                <a:solidFill>
                  <a:schemeClr val="dk2"/>
                </a:solidFill>
                <a:latin typeface="Arial"/>
                <a:ea typeface="Arial"/>
                <a:cs typeface="Arial"/>
                <a:sym typeface="Arial"/>
              </a:defRPr>
            </a:lvl8pPr>
            <a:lvl9pPr marL="0" marR="0" lvl="8" indent="0" algn="r" rtl="0">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9" name="Google Shape;79;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0" name="Google Shape;80;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070073204"/>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93858709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315919036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luca.attias@corteconti.it" TargetMode="External"/><Relationship Id="rId1" Type="http://schemas.openxmlformats.org/officeDocument/2006/relationships/slideLayout" Target="../slideLayouts/slideLayout48.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hyperlink" Target="https://ec.europa.eu/isa2/sites/default/files/eif_brochure_final.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hyperlink" Target="https://www.mise.gov.it/images/stories/documenti/1622021525_strategia_bul.pdf" TargetMode="External"/><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hyperlink" Target="https://geo.agcom.it/agcomapps/BB4/BB4_BBvoucherTutti_app9_2.0/"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bandaultralarga.italia.it/" TargetMode="External"/><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hyperlink" Target="https://bandaultralarga.italia.it/" TargetMode="External"/><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s://bandaultralarga.italia.it/scuole-voucher/dashboard-voucher/" TargetMode="External"/><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gid.gov.it/it/agenzia/piano-triennale"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gcm.it/dotcmsCustom/getDominoAttach?urlStr=192.168.14.10:8080/C12563290035806C/0/56E12F90800A1471C12587AC004146BE/$File/AS1805.pdf" TargetMode="External"/><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hyperlink" Target="https://www.agcom.it/documentazione/documento?p_p_auth=fLw7zRht&amp;p_p_id=101_INSTANCE_FnOw5lVOIXoE&amp;p_p_lifecycle=0&amp;p_p_col_id=column-1&amp;p_p_col_count=1&amp;_101_INSTANCE_FnOw5lVOIXoE_struts_action=%2Fasset_publisher%2Fview_content&amp;_101_INSTANCE_FnOw5lVOIXoE_assetEntryId=25412681&amp;_101_INSTANCE_FnOw5lVOIXoE_type=document"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luca.attias@corteconti.it" TargetMode="External"/><Relationship Id="rId1" Type="http://schemas.openxmlformats.org/officeDocument/2006/relationships/slideLayout" Target="../slideLayouts/slideLayout60.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hyperlink" Target="https://padigitale2026.gov.it/come-partecipare/classifica-pa" TargetMode="External"/><Relationship Id="rId4" Type="http://schemas.openxmlformats.org/officeDocument/2006/relationships/hyperlink" Target="https://padigitale2026.gov.it/come-partecipare/crea-profilo" TargetMode="Externa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docs.italia.it/italia/manuale-di-abilitazione-al-cloud/manuale-di-abilitazione-al-cloud-docs/it/v1.2/index.html"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catalogocloud.agid.gov.it/"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hyperlink" Target="https://www.gazzettaufficiale.it/atto/serie_generale/caricaArticolo?art.versione=1&amp;art.idGruppo=9&amp;art.flagTipoArticolo=0&amp;art.codiceRedazionale=20A04921&amp;art.idArticolo=35&amp;art.idSottoArticolo=1&amp;art.idSottoArticolo1=10&amp;art.dataPubblicazioneGazzetta=2020-09-14&amp;art.progressivo=0#art"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ec.europa.eu/digital-single-market/en/news/eu-wide-digital-once-only-principle-citizens-and-businesses-policy-options-and-their-impacts" TargetMode="External"/><Relationship Id="rId4" Type="http://schemas.openxmlformats.org/officeDocument/2006/relationships/hyperlink" Target="https://ec.europa.eu/digital-single-market/en/news/once-only-principle-toop-project-launched-january-2017"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governo.it/sites/governo.it/files/PNRR.pdf"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44.xml"/><Relationship Id="rId4" Type="http://schemas.openxmlformats.org/officeDocument/2006/relationships/hyperlink" Target="https://digital-strategy.ec.europa.eu/en/library/eu-wide-digital-once-only-principle-citizens-and-businesses-policy-options-and-their-impact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4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44.xml"/><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hyperlink" Target="https://www.agid.gov.it/sites/default/files/repository_files/sintesi_rapporto_censimento_patrimonio_ict.pdf"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44.xml"/><Relationship Id="rId4" Type="http://schemas.openxmlformats.org/officeDocument/2006/relationships/hyperlink" Target="https://docs.pagopa.it/interoperabilita-1/manuale-operativo/guida-alladesione"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8" Type="http://schemas.openxmlformats.org/officeDocument/2006/relationships/hyperlink" Target="https://trasparenza.agid.gov.it/archivio28_provvedimenti-amministrativi_0_123064_725_1.html" TargetMode="External"/><Relationship Id="rId3" Type="http://schemas.openxmlformats.org/officeDocument/2006/relationships/image" Target="../media/image48.png"/><Relationship Id="rId7" Type="http://schemas.openxmlformats.org/officeDocument/2006/relationships/hyperlink" Target="mailto:selfcare@assistenza.pagopa.it" TargetMode="External"/><Relationship Id="rId2" Type="http://schemas.openxmlformats.org/officeDocument/2006/relationships/notesSlide" Target="../notesSlides/notesSlide92.xml"/><Relationship Id="rId1" Type="http://schemas.openxmlformats.org/officeDocument/2006/relationships/slideLayout" Target="../slideLayouts/slideLayout44.xml"/><Relationship Id="rId6" Type="http://schemas.openxmlformats.org/officeDocument/2006/relationships/hyperlink" Target="https://docs.pagopa.it/interoperabilita-1/" TargetMode="External"/><Relationship Id="rId5" Type="http://schemas.openxmlformats.org/officeDocument/2006/relationships/hyperlink" Target="https://selfcare.pagopa.it/auth/login?onSuccess=dashboard" TargetMode="External"/><Relationship Id="rId4" Type="http://schemas.openxmlformats.org/officeDocument/2006/relationships/hyperlink" Target="https://www.interop.pagopa.it/" TargetMode="External"/><Relationship Id="rId9"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github.com/pagopa/pdnd-interop-fronten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La trasformazione digitale:</a:t>
            </a:r>
            <a:b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b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il piano triennale per l'informatica nella 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Luca Attias, 15 </a:t>
            </a:r>
            <a:r>
              <a:rPr lang="en-US" sz="9800" dirty="0">
                <a:solidFill>
                  <a:srgbClr val="D2533C"/>
                </a:solidFill>
                <a:latin typeface="Arial" panose="020B0604020202020204" pitchFamily="34" charset="0"/>
                <a:cs typeface="Arial" panose="020B0604020202020204" pitchFamily="34" charset="0"/>
              </a:rPr>
              <a:t>m</a:t>
            </a:r>
            <a:r>
              <a:rPr kumimoji="0" lang="en-US" sz="9800" b="0" i="0" u="none" strike="noStrike" kern="1200" cap="none" spc="-100" normalizeH="0" baseline="0" noProof="0" dirty="0" err="1">
                <a:ln>
                  <a:noFill/>
                </a:ln>
                <a:solidFill>
                  <a:srgbClr val="D2533C"/>
                </a:solidFill>
                <a:effectLst/>
                <a:uLnTx/>
                <a:uFillTx/>
                <a:latin typeface="Arial" panose="020B0604020202020204" pitchFamily="34" charset="0"/>
                <a:ea typeface="+mj-ea"/>
                <a:cs typeface="Arial" panose="020B0604020202020204" pitchFamily="34" charset="0"/>
              </a:rPr>
              <a:t>aggio</a:t>
            </a: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 2024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prstClr val="black"/>
              </a:solidFill>
              <a:effectLst/>
              <a:uLnTx/>
              <a:uFillTx/>
              <a:latin typeface="Arial" charset="0"/>
              <a:ea typeface="+mj-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Corte dei conti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 </a:t>
            </a:r>
            <a:endParaRPr kumimoji="0" lang="it-IT" sz="88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66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73"/>
          <p:cNvSpPr txBox="1">
            <a:spLocks noGrp="1"/>
          </p:cNvSpPr>
          <p:nvPr>
            <p:ph type="sldNum" idx="12"/>
          </p:nvPr>
        </p:nvSpPr>
        <p:spPr>
          <a:xfrm>
            <a:off x="15062147" y="8290163"/>
            <a:ext cx="975600" cy="6996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it">
                <a:solidFill>
                  <a:srgbClr val="595959"/>
                </a:solidFill>
                <a:latin typeface="Arial"/>
                <a:ea typeface="Arial"/>
                <a:cs typeface="Arial"/>
                <a:sym typeface="Arial"/>
              </a:rPr>
              <a:t>10</a:t>
            </a:fld>
            <a:endParaRPr>
              <a:solidFill>
                <a:srgbClr val="595959"/>
              </a:solidFill>
              <a:latin typeface="Arial"/>
              <a:ea typeface="Arial"/>
              <a:cs typeface="Arial"/>
              <a:sym typeface="Arial"/>
            </a:endParaRPr>
          </a:p>
        </p:txBody>
      </p:sp>
      <p:sp>
        <p:nvSpPr>
          <p:cNvPr id="2717" name="Google Shape;2717;p173"/>
          <p:cNvSpPr txBox="1"/>
          <p:nvPr/>
        </p:nvSpPr>
        <p:spPr>
          <a:xfrm>
            <a:off x="6010733" y="20850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Elevata potenza di calcolo ed affidabilità</a:t>
            </a:r>
            <a:endParaRPr sz="1867" b="1">
              <a:solidFill>
                <a:srgbClr val="0066CC"/>
              </a:solidFill>
              <a:latin typeface="Calibri"/>
              <a:ea typeface="Calibri"/>
              <a:cs typeface="Calibri"/>
              <a:sym typeface="Calibri"/>
            </a:endParaRPr>
          </a:p>
        </p:txBody>
      </p:sp>
      <p:sp>
        <p:nvSpPr>
          <p:cNvPr id="2718" name="Google Shape;2718;p173"/>
          <p:cNvSpPr txBox="1"/>
          <p:nvPr/>
        </p:nvSpPr>
        <p:spPr>
          <a:xfrm>
            <a:off x="6010733" y="2711417"/>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Scalabilità, elasticità ed espansione</a:t>
            </a:r>
            <a:endParaRPr sz="1733" b="1">
              <a:solidFill>
                <a:srgbClr val="0066CC"/>
              </a:solidFill>
              <a:latin typeface="Calibri"/>
              <a:ea typeface="Calibri"/>
              <a:cs typeface="Calibri"/>
              <a:sym typeface="Calibri"/>
            </a:endParaRPr>
          </a:p>
        </p:txBody>
      </p:sp>
      <p:sp>
        <p:nvSpPr>
          <p:cNvPr id="2719" name="Google Shape;2719;p173"/>
          <p:cNvSpPr txBox="1"/>
          <p:nvPr/>
        </p:nvSpPr>
        <p:spPr>
          <a:xfrm>
            <a:off x="6010733" y="3337784"/>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Pay-per-use e riduzione dei costi</a:t>
            </a:r>
            <a:endParaRPr sz="1867" b="1">
              <a:solidFill>
                <a:srgbClr val="0066CC"/>
              </a:solidFill>
              <a:latin typeface="Calibri"/>
              <a:ea typeface="Calibri"/>
              <a:cs typeface="Calibri"/>
              <a:sym typeface="Calibri"/>
            </a:endParaRPr>
          </a:p>
        </p:txBody>
      </p:sp>
      <p:sp>
        <p:nvSpPr>
          <p:cNvPr id="2720" name="Google Shape;2720;p173"/>
          <p:cNvSpPr txBox="1"/>
          <p:nvPr/>
        </p:nvSpPr>
        <p:spPr>
          <a:xfrm>
            <a:off x="6010733" y="39641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Sicurezza e resilienza</a:t>
            </a:r>
            <a:endParaRPr sz="1867" b="1">
              <a:solidFill>
                <a:srgbClr val="0066CC"/>
              </a:solidFill>
              <a:latin typeface="Calibri"/>
              <a:ea typeface="Calibri"/>
              <a:cs typeface="Calibri"/>
              <a:sym typeface="Calibri"/>
            </a:endParaRPr>
          </a:p>
        </p:txBody>
      </p:sp>
      <p:sp>
        <p:nvSpPr>
          <p:cNvPr id="2721" name="Google Shape;2721;p173"/>
          <p:cNvSpPr txBox="1"/>
          <p:nvPr/>
        </p:nvSpPr>
        <p:spPr>
          <a:xfrm>
            <a:off x="6010733" y="4590517"/>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Riduzione dei tempi di sviluppo e rilascio</a:t>
            </a:r>
            <a:endParaRPr sz="1867" b="1">
              <a:solidFill>
                <a:srgbClr val="0066CC"/>
              </a:solidFill>
              <a:latin typeface="Calibri"/>
              <a:ea typeface="Calibri"/>
              <a:cs typeface="Calibri"/>
              <a:sym typeface="Calibri"/>
            </a:endParaRPr>
          </a:p>
        </p:txBody>
      </p:sp>
      <p:sp>
        <p:nvSpPr>
          <p:cNvPr id="2722" name="Google Shape;2722;p173"/>
          <p:cNvSpPr txBox="1"/>
          <p:nvPr/>
        </p:nvSpPr>
        <p:spPr>
          <a:xfrm>
            <a:off x="6010733" y="5216884"/>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Velocità di adozione, on-demand self-service</a:t>
            </a:r>
            <a:endParaRPr sz="1867" b="1">
              <a:solidFill>
                <a:srgbClr val="0066CC"/>
              </a:solidFill>
              <a:latin typeface="Calibri"/>
              <a:ea typeface="Calibri"/>
              <a:cs typeface="Calibri"/>
              <a:sym typeface="Calibri"/>
            </a:endParaRPr>
          </a:p>
        </p:txBody>
      </p:sp>
      <p:sp>
        <p:nvSpPr>
          <p:cNvPr id="2723" name="Google Shape;2723;p173"/>
          <p:cNvSpPr txBox="1"/>
          <p:nvPr/>
        </p:nvSpPr>
        <p:spPr>
          <a:xfrm>
            <a:off x="6010733" y="58432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Ampio accesso, in qualsiasi momento e luogo</a:t>
            </a:r>
            <a:endParaRPr sz="1867" b="1">
              <a:solidFill>
                <a:srgbClr val="0066CC"/>
              </a:solidFill>
              <a:latin typeface="Calibri"/>
              <a:ea typeface="Calibri"/>
              <a:cs typeface="Calibri"/>
              <a:sym typeface="Calibri"/>
            </a:endParaRPr>
          </a:p>
        </p:txBody>
      </p:sp>
      <p:sp>
        <p:nvSpPr>
          <p:cNvPr id="2724" name="Google Shape;2724;p173"/>
          <p:cNvSpPr txBox="1"/>
          <p:nvPr/>
        </p:nvSpPr>
        <p:spPr>
          <a:xfrm>
            <a:off x="338067" y="551567"/>
            <a:ext cx="109548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200" b="1">
                <a:solidFill>
                  <a:srgbClr val="0066CC"/>
                </a:solidFill>
                <a:latin typeface="Calibri"/>
                <a:ea typeface="Calibri"/>
                <a:cs typeface="Calibri"/>
                <a:sym typeface="Calibri"/>
              </a:rPr>
              <a:t>Una trasformazione ineluttabile</a:t>
            </a:r>
            <a:endParaRPr sz="3200" b="1">
              <a:solidFill>
                <a:srgbClr val="0066CC"/>
              </a:solidFill>
              <a:latin typeface="Calibri"/>
              <a:ea typeface="Calibri"/>
              <a:cs typeface="Calibri"/>
              <a:sym typeface="Calibri"/>
            </a:endParaRPr>
          </a:p>
          <a:p>
            <a:pPr marL="0" marR="0" lvl="0" indent="0" algn="l" rtl="0">
              <a:spcBef>
                <a:spcPts val="0"/>
              </a:spcBef>
              <a:spcAft>
                <a:spcPts val="0"/>
              </a:spcAft>
              <a:buNone/>
            </a:pPr>
            <a:r>
              <a:rPr lang="it" sz="2000" b="1">
                <a:solidFill>
                  <a:srgbClr val="0066CC"/>
                </a:solidFill>
                <a:latin typeface="Calibri"/>
                <a:ea typeface="Calibri"/>
                <a:cs typeface="Calibri"/>
                <a:sym typeface="Calibri"/>
              </a:rPr>
              <a:t>P</a:t>
            </a:r>
            <a:r>
              <a:rPr lang="it" sz="2133" b="1">
                <a:solidFill>
                  <a:srgbClr val="0066CC"/>
                </a:solidFill>
                <a:latin typeface="Calibri"/>
                <a:ea typeface="Calibri"/>
                <a:cs typeface="Calibri"/>
                <a:sym typeface="Calibri"/>
              </a:rPr>
              <a:t>er passare da infrastrutture obsolete a tecnologie avanzate il cloud è l’unica soluzione.</a:t>
            </a:r>
            <a:r>
              <a:rPr lang="it" sz="2267" b="1">
                <a:solidFill>
                  <a:srgbClr val="0066CC"/>
                </a:solidFill>
                <a:latin typeface="Calibri"/>
                <a:ea typeface="Calibri"/>
                <a:cs typeface="Calibri"/>
                <a:sym typeface="Calibri"/>
              </a:rPr>
              <a:t> </a:t>
            </a:r>
            <a:endParaRPr sz="1867">
              <a:solidFill>
                <a:srgbClr val="0066CC"/>
              </a:solidFill>
              <a:latin typeface="Calibri"/>
              <a:ea typeface="Calibri"/>
              <a:cs typeface="Calibri"/>
              <a:sym typeface="Calibri"/>
            </a:endParaRPr>
          </a:p>
          <a:p>
            <a:pPr marL="0" marR="0" lvl="0" indent="0" algn="l" rtl="0">
              <a:spcBef>
                <a:spcPts val="0"/>
              </a:spcBef>
              <a:spcAft>
                <a:spcPts val="0"/>
              </a:spcAft>
              <a:buNone/>
            </a:pPr>
            <a:endParaRPr sz="2667" b="1">
              <a:solidFill>
                <a:srgbClr val="0066CC"/>
              </a:solidFill>
              <a:latin typeface="Calibri"/>
              <a:ea typeface="Calibri"/>
              <a:cs typeface="Calibri"/>
              <a:sym typeface="Calibri"/>
            </a:endParaRPr>
          </a:p>
        </p:txBody>
      </p:sp>
      <p:sp>
        <p:nvSpPr>
          <p:cNvPr id="2725" name="Google Shape;2725;p173"/>
          <p:cNvSpPr/>
          <p:nvPr/>
        </p:nvSpPr>
        <p:spPr>
          <a:xfrm>
            <a:off x="18300" y="2186567"/>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26" name="Google Shape;2726;p173"/>
          <p:cNvGrpSpPr/>
          <p:nvPr/>
        </p:nvGrpSpPr>
        <p:grpSpPr>
          <a:xfrm>
            <a:off x="439648" y="2297290"/>
            <a:ext cx="1022551" cy="1022551"/>
            <a:chOff x="331642" y="963750"/>
            <a:chExt cx="703800" cy="703800"/>
          </a:xfrm>
        </p:grpSpPr>
        <p:sp>
          <p:nvSpPr>
            <p:cNvPr id="2727" name="Google Shape;2727;p173"/>
            <p:cNvSpPr/>
            <p:nvPr/>
          </p:nvSpPr>
          <p:spPr>
            <a:xfrm>
              <a:off x="331642" y="963750"/>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28" name="Google Shape;2728;p173"/>
            <p:cNvPicPr preferRelativeResize="0"/>
            <p:nvPr/>
          </p:nvPicPr>
          <p:blipFill rotWithShape="1">
            <a:blip r:embed="rId3">
              <a:alphaModFix/>
            </a:blip>
            <a:srcRect/>
            <a:stretch/>
          </p:blipFill>
          <p:spPr>
            <a:xfrm>
              <a:off x="355485" y="989821"/>
              <a:ext cx="656100" cy="650400"/>
            </a:xfrm>
            <a:prstGeom prst="ellipse">
              <a:avLst/>
            </a:prstGeom>
            <a:noFill/>
            <a:ln>
              <a:noFill/>
            </a:ln>
          </p:spPr>
        </p:pic>
      </p:grpSp>
      <p:sp>
        <p:nvSpPr>
          <p:cNvPr id="2729" name="Google Shape;2729;p173"/>
          <p:cNvSpPr/>
          <p:nvPr/>
        </p:nvSpPr>
        <p:spPr>
          <a:xfrm>
            <a:off x="18200" y="3692333"/>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30" name="Google Shape;2730;p173"/>
          <p:cNvGrpSpPr/>
          <p:nvPr/>
        </p:nvGrpSpPr>
        <p:grpSpPr>
          <a:xfrm>
            <a:off x="439648" y="3841613"/>
            <a:ext cx="1022551" cy="1022551"/>
            <a:chOff x="331642" y="2026675"/>
            <a:chExt cx="703800" cy="703800"/>
          </a:xfrm>
        </p:grpSpPr>
        <p:sp>
          <p:nvSpPr>
            <p:cNvPr id="2731" name="Google Shape;2731;p173"/>
            <p:cNvSpPr/>
            <p:nvPr/>
          </p:nvSpPr>
          <p:spPr>
            <a:xfrm>
              <a:off x="331642" y="2026675"/>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32" name="Google Shape;2732;p173"/>
            <p:cNvPicPr preferRelativeResize="0"/>
            <p:nvPr/>
          </p:nvPicPr>
          <p:blipFill rotWithShape="1">
            <a:blip r:embed="rId4">
              <a:alphaModFix/>
            </a:blip>
            <a:srcRect l="-14135" t="-5732" r="-14135" b="-22521"/>
            <a:stretch/>
          </p:blipFill>
          <p:spPr>
            <a:xfrm>
              <a:off x="355475" y="2047449"/>
              <a:ext cx="656100" cy="662400"/>
            </a:xfrm>
            <a:prstGeom prst="ellipse">
              <a:avLst/>
            </a:prstGeom>
            <a:noFill/>
            <a:ln>
              <a:noFill/>
            </a:ln>
          </p:spPr>
        </p:pic>
      </p:grpSp>
      <p:sp>
        <p:nvSpPr>
          <p:cNvPr id="2733" name="Google Shape;2733;p173"/>
          <p:cNvSpPr/>
          <p:nvPr/>
        </p:nvSpPr>
        <p:spPr>
          <a:xfrm>
            <a:off x="18200" y="5249933"/>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34" name="Google Shape;2734;p173"/>
          <p:cNvGrpSpPr/>
          <p:nvPr/>
        </p:nvGrpSpPr>
        <p:grpSpPr>
          <a:xfrm>
            <a:off x="439648" y="5385936"/>
            <a:ext cx="1022551" cy="1022551"/>
            <a:chOff x="331642" y="3089600"/>
            <a:chExt cx="703800" cy="703800"/>
          </a:xfrm>
        </p:grpSpPr>
        <p:sp>
          <p:nvSpPr>
            <p:cNvPr id="2735" name="Google Shape;2735;p173"/>
            <p:cNvSpPr/>
            <p:nvPr/>
          </p:nvSpPr>
          <p:spPr>
            <a:xfrm>
              <a:off x="331642" y="3089600"/>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36" name="Google Shape;2736;p173"/>
            <p:cNvPicPr preferRelativeResize="0"/>
            <p:nvPr/>
          </p:nvPicPr>
          <p:blipFill rotWithShape="1">
            <a:blip r:embed="rId5">
              <a:alphaModFix/>
            </a:blip>
            <a:srcRect l="-10990" t="-10990" r="-10990" b="-10990"/>
            <a:stretch/>
          </p:blipFill>
          <p:spPr>
            <a:xfrm>
              <a:off x="355475" y="3102050"/>
              <a:ext cx="656100" cy="661500"/>
            </a:xfrm>
            <a:prstGeom prst="ellipse">
              <a:avLst/>
            </a:prstGeom>
            <a:noFill/>
            <a:ln>
              <a:noFill/>
            </a:ln>
          </p:spPr>
        </p:pic>
      </p:grpSp>
      <p:sp>
        <p:nvSpPr>
          <p:cNvPr id="2737" name="Google Shape;2737;p173"/>
          <p:cNvSpPr txBox="1"/>
          <p:nvPr/>
        </p:nvSpPr>
        <p:spPr>
          <a:xfrm>
            <a:off x="1470080" y="2348709"/>
            <a:ext cx="24573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600" b="1">
                <a:solidFill>
                  <a:srgbClr val="FFFFFF"/>
                </a:solidFill>
                <a:latin typeface="Calibri"/>
                <a:ea typeface="Calibri"/>
                <a:cs typeface="Calibri"/>
                <a:sym typeface="Calibri"/>
              </a:rPr>
              <a:t>GENERAZIONE DI VALORE</a:t>
            </a:r>
            <a:endParaRPr sz="1600" b="1">
              <a:solidFill>
                <a:srgbClr val="FFFFFF"/>
              </a:solidFill>
              <a:latin typeface="Calibri"/>
              <a:ea typeface="Calibri"/>
              <a:cs typeface="Calibri"/>
              <a:sym typeface="Calibri"/>
            </a:endParaRPr>
          </a:p>
        </p:txBody>
      </p:sp>
      <p:sp>
        <p:nvSpPr>
          <p:cNvPr id="2738" name="Google Shape;2738;p173"/>
          <p:cNvSpPr txBox="1"/>
          <p:nvPr/>
        </p:nvSpPr>
        <p:spPr>
          <a:xfrm>
            <a:off x="1470080" y="3853376"/>
            <a:ext cx="27003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600" b="1">
                <a:solidFill>
                  <a:srgbClr val="FFFFFF"/>
                </a:solidFill>
                <a:latin typeface="Calibri"/>
                <a:ea typeface="Calibri"/>
                <a:cs typeface="Calibri"/>
                <a:sym typeface="Calibri"/>
              </a:rPr>
              <a:t>MIGLIORAMENTO DEI MODELLI OPERATIVI</a:t>
            </a:r>
            <a:endParaRPr sz="1600" b="1">
              <a:solidFill>
                <a:srgbClr val="FFFFFF"/>
              </a:solidFill>
              <a:latin typeface="Calibri"/>
              <a:ea typeface="Calibri"/>
              <a:cs typeface="Calibri"/>
              <a:sym typeface="Calibri"/>
            </a:endParaRPr>
          </a:p>
        </p:txBody>
      </p:sp>
      <p:sp>
        <p:nvSpPr>
          <p:cNvPr id="2739" name="Google Shape;2739;p173"/>
          <p:cNvSpPr txBox="1"/>
          <p:nvPr/>
        </p:nvSpPr>
        <p:spPr>
          <a:xfrm>
            <a:off x="1470080" y="5412045"/>
            <a:ext cx="29976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733" b="1">
                <a:solidFill>
                  <a:srgbClr val="FFFFFF"/>
                </a:solidFill>
                <a:latin typeface="Calibri"/>
                <a:ea typeface="Calibri"/>
                <a:cs typeface="Calibri"/>
                <a:sym typeface="Calibri"/>
              </a:rPr>
              <a:t>OTTIMIZZAZIONE DELL’INFRASTRUTTURA</a:t>
            </a:r>
            <a:endParaRPr sz="1733" b="1">
              <a:solidFill>
                <a:srgbClr val="FFFFFF"/>
              </a:solidFill>
              <a:latin typeface="Calibri"/>
              <a:ea typeface="Calibri"/>
              <a:cs typeface="Calibri"/>
              <a:sym typeface="Calibri"/>
            </a:endParaRPr>
          </a:p>
        </p:txBody>
      </p:sp>
      <p:sp>
        <p:nvSpPr>
          <p:cNvPr id="2740" name="Google Shape;2740;p173"/>
          <p:cNvSpPr txBox="1"/>
          <p:nvPr/>
        </p:nvSpPr>
        <p:spPr>
          <a:xfrm>
            <a:off x="439667" y="1461200"/>
            <a:ext cx="23664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1733">
                <a:solidFill>
                  <a:srgbClr val="0066CC"/>
                </a:solidFill>
                <a:latin typeface="Calibri"/>
                <a:ea typeface="Calibri"/>
                <a:cs typeface="Calibri"/>
                <a:sym typeface="Calibri"/>
              </a:rPr>
              <a:t>Benefici e vantaggi </a:t>
            </a:r>
            <a:endParaRPr sz="1067">
              <a:solidFill>
                <a:srgbClr val="0066CC"/>
              </a:solidFill>
              <a:latin typeface="Calibri"/>
              <a:ea typeface="Calibri"/>
              <a:cs typeface="Calibri"/>
              <a:sym typeface="Calibri"/>
            </a:endParaRPr>
          </a:p>
          <a:p>
            <a:pPr marL="0" marR="0" lvl="0" indent="0" algn="l" rtl="0">
              <a:spcBef>
                <a:spcPts val="0"/>
              </a:spcBef>
              <a:spcAft>
                <a:spcPts val="0"/>
              </a:spcAft>
              <a:buNone/>
            </a:pPr>
            <a:endParaRPr sz="2667" b="1">
              <a:solidFill>
                <a:srgbClr val="0066CC"/>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5e7fde146f_0_0"/>
          <p:cNvSpPr txBox="1"/>
          <p:nvPr/>
        </p:nvSpPr>
        <p:spPr>
          <a:xfrm>
            <a:off x="415600" y="285597"/>
            <a:ext cx="8284000" cy="393200"/>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Onboarding</a:t>
            </a: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della PDND: </a:t>
            </a: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servizi per i privati</a:t>
            </a:r>
            <a:endParaRPr sz="3200" b="1">
              <a:latin typeface="Calibri" panose="020F0502020204030204" pitchFamily="34" charset="0"/>
              <a:cs typeface="Calibri" panose="020F0502020204030204" pitchFamily="34" charset="0"/>
            </a:endParaRPr>
          </a:p>
        </p:txBody>
      </p:sp>
      <p:graphicFrame>
        <p:nvGraphicFramePr>
          <p:cNvPr id="189" name="Google Shape;189;g15e7fde146f_0_0"/>
          <p:cNvGraphicFramePr/>
          <p:nvPr/>
        </p:nvGraphicFramePr>
        <p:xfrm>
          <a:off x="491461" y="1587834"/>
          <a:ext cx="11198867" cy="4698231"/>
        </p:xfrm>
        <a:graphic>
          <a:graphicData uri="http://schemas.openxmlformats.org/drawingml/2006/table">
            <a:tbl>
              <a:tblPr firstRow="1" bandRow="1">
                <a:noFill/>
              </a:tblPr>
              <a:tblGrid>
                <a:gridCol w="3239667">
                  <a:extLst>
                    <a:ext uri="{9D8B030D-6E8A-4147-A177-3AD203B41FA5}">
                      <a16:colId xmlns:a16="http://schemas.microsoft.com/office/drawing/2014/main" val="20000"/>
                    </a:ext>
                  </a:extLst>
                </a:gridCol>
                <a:gridCol w="7959200">
                  <a:extLst>
                    <a:ext uri="{9D8B030D-6E8A-4147-A177-3AD203B41FA5}">
                      <a16:colId xmlns:a16="http://schemas.microsoft.com/office/drawing/2014/main" val="20001"/>
                    </a:ext>
                  </a:extLst>
                </a:gridCol>
              </a:tblGrid>
              <a:tr h="591333">
                <a:tc>
                  <a:txBody>
                    <a:bodyPr/>
                    <a:lstStyle/>
                    <a:p>
                      <a:pPr marL="0" marR="0" lvl="0" indent="0" algn="ctr" rtl="0">
                        <a:lnSpc>
                          <a:spcPct val="100000"/>
                        </a:lnSpc>
                        <a:spcBef>
                          <a:spcPts val="0"/>
                        </a:spcBef>
                        <a:spcAft>
                          <a:spcPts val="0"/>
                        </a:spcAft>
                        <a:buClr>
                          <a:srgbClr val="000000"/>
                        </a:buClr>
                        <a:buSzPts val="1400"/>
                        <a:buFont typeface="Arial"/>
                        <a:buNone/>
                      </a:pPr>
                      <a:r>
                        <a:rPr lang="it-IT" sz="2500" b="1">
                          <a:solidFill>
                            <a:srgbClr val="0070C0"/>
                          </a:solidFill>
                        </a:rPr>
                        <a:t>Utenti</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Note</a:t>
                      </a:r>
                      <a:endParaRPr sz="1900" u="none" strike="noStrike" cap="none"/>
                    </a:p>
                  </a:txBody>
                  <a:tcPr marL="121933" marR="121933" marT="60967" marB="60967"/>
                </a:tc>
                <a:extLst>
                  <a:ext uri="{0D108BD9-81ED-4DB2-BD59-A6C34878D82A}">
                    <a16:rowId xmlns:a16="http://schemas.microsoft.com/office/drawing/2014/main" val="10000"/>
                  </a:ext>
                </a:extLst>
              </a:tr>
              <a:tr h="777633">
                <a:tc>
                  <a:txBody>
                    <a:bodyPr/>
                    <a:lstStyle/>
                    <a:p>
                      <a:pPr marL="0" marR="0" lvl="0" indent="0" algn="l" rtl="0">
                        <a:lnSpc>
                          <a:spcPct val="100000"/>
                        </a:lnSpc>
                        <a:spcBef>
                          <a:spcPts val="0"/>
                        </a:spcBef>
                        <a:spcAft>
                          <a:spcPts val="0"/>
                        </a:spcAft>
                        <a:buClr>
                          <a:srgbClr val="000000"/>
                        </a:buClr>
                        <a:buSzPts val="1400"/>
                        <a:buFont typeface="Arial"/>
                        <a:buNone/>
                      </a:pPr>
                      <a:r>
                        <a:rPr lang="it-IT" sz="1700">
                          <a:solidFill>
                            <a:srgbClr val="0070C0"/>
                          </a:solidFill>
                        </a:rPr>
                        <a:t>Settore bancario / assicurativo</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in collaborazione con MEF/ AdE / Banca Italia / IVASS </a:t>
                      </a:r>
                      <a:endParaRPr sz="1700">
                        <a:solidFill>
                          <a:srgbClr val="0070C0"/>
                        </a:solidFill>
                      </a:endParaRPr>
                    </a:p>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(accesso ANPR - Esistenza in vita per gestione conti e polizze dormienti)</a:t>
                      </a:r>
                      <a:endParaRPr sz="1700" u="none" strike="noStrike" cap="none"/>
                    </a:p>
                  </a:txBody>
                  <a:tcPr marL="121933" marR="121933" marT="60967" marB="60967"/>
                </a:tc>
                <a:extLst>
                  <a:ext uri="{0D108BD9-81ED-4DB2-BD59-A6C34878D82A}">
                    <a16:rowId xmlns:a16="http://schemas.microsoft.com/office/drawing/2014/main" val="10001"/>
                  </a:ext>
                </a:extLst>
              </a:tr>
              <a:tr h="777633">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Ordini professionali</a:t>
                      </a:r>
                      <a:endParaRPr sz="17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verifiche con Min interno in corso</a:t>
                      </a:r>
                      <a:endParaRPr sz="1700">
                        <a:solidFill>
                          <a:srgbClr val="0070C0"/>
                        </a:solidFill>
                      </a:endParaRPr>
                    </a:p>
                  </a:txBody>
                  <a:tcPr marL="121933" marR="121933" marT="60967" marB="60967"/>
                </a:tc>
                <a:extLst>
                  <a:ext uri="{0D108BD9-81ED-4DB2-BD59-A6C34878D82A}">
                    <a16:rowId xmlns:a16="http://schemas.microsoft.com/office/drawing/2014/main" val="10002"/>
                  </a:ext>
                </a:extLst>
              </a:tr>
              <a:tr h="591333">
                <a:tc>
                  <a:txBody>
                    <a:bodyPr/>
                    <a:lstStyle/>
                    <a:p>
                      <a:pPr marL="0" marR="0" lvl="0" indent="0" algn="l" rtl="0">
                        <a:lnSpc>
                          <a:spcPct val="100000"/>
                        </a:lnSpc>
                        <a:spcBef>
                          <a:spcPts val="0"/>
                        </a:spcBef>
                        <a:spcAft>
                          <a:spcPts val="0"/>
                        </a:spcAft>
                        <a:buClr>
                          <a:srgbClr val="000000"/>
                        </a:buClr>
                        <a:buSzPts val="1400"/>
                        <a:buFont typeface="Arial"/>
                        <a:buNone/>
                      </a:pPr>
                      <a:r>
                        <a:rPr lang="it-IT" sz="1700">
                          <a:solidFill>
                            <a:srgbClr val="0070C0"/>
                          </a:solidFill>
                        </a:rPr>
                        <a:t>Alcuni gruppi assicurativi</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caso pilota (dormienti / antifrode /semplificazioni), gennaio 23</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3"/>
                  </a:ext>
                </a:extLst>
              </a:tr>
              <a:tr h="591333">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Alcuni gruppi bancari</a:t>
                      </a:r>
                      <a:endParaRPr sz="1700" u="none" strike="noStrike" cap="none">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caso pilota (dormienti / antifrode /semplificazioni), gennaio 23</a:t>
                      </a:r>
                      <a:endParaRPr sz="1700">
                        <a:solidFill>
                          <a:srgbClr val="0070C0"/>
                        </a:solidFill>
                      </a:endParaRPr>
                    </a:p>
                  </a:txBody>
                  <a:tcPr marL="121933" marR="121933" marT="60967" marB="60967"/>
                </a:tc>
                <a:extLst>
                  <a:ext uri="{0D108BD9-81ED-4DB2-BD59-A6C34878D82A}">
                    <a16:rowId xmlns:a16="http://schemas.microsoft.com/office/drawing/2014/main" val="10004"/>
                  </a:ext>
                </a:extLst>
              </a:tr>
              <a:tr h="777633">
                <a:tc>
                  <a:txBody>
                    <a:bodyPr/>
                    <a:lstStyle/>
                    <a:p>
                      <a:pPr marL="0" lvl="0" indent="0" algn="l" rtl="0">
                        <a:spcBef>
                          <a:spcPts val="0"/>
                        </a:spcBef>
                        <a:spcAft>
                          <a:spcPts val="0"/>
                        </a:spcAft>
                        <a:buNone/>
                      </a:pPr>
                      <a:r>
                        <a:rPr lang="it-IT" sz="1700">
                          <a:solidFill>
                            <a:srgbClr val="0070C0"/>
                          </a:solidFill>
                        </a:rPr>
                        <a:t>ID Provider (SPID)</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attuazione CAD (verifica generalità anagrafiche su ANPR - Pilota Poste Italiane)</a:t>
                      </a:r>
                      <a:endParaRPr sz="1700">
                        <a:solidFill>
                          <a:srgbClr val="0070C0"/>
                        </a:solidFill>
                      </a:endParaRPr>
                    </a:p>
                  </a:txBody>
                  <a:tcPr marL="121933" marR="121933" marT="60967" marB="60967"/>
                </a:tc>
                <a:extLst>
                  <a:ext uri="{0D108BD9-81ED-4DB2-BD59-A6C34878D82A}">
                    <a16:rowId xmlns:a16="http://schemas.microsoft.com/office/drawing/2014/main" val="10005"/>
                  </a:ext>
                </a:extLst>
              </a:tr>
              <a:tr h="591333">
                <a:tc>
                  <a:txBody>
                    <a:bodyPr/>
                    <a:lstStyle/>
                    <a:p>
                      <a:pPr marL="0" marR="0" lvl="0" indent="0" algn="l" rtl="0">
                        <a:lnSpc>
                          <a:spcPct val="100000"/>
                        </a:lnSpc>
                        <a:spcBef>
                          <a:spcPts val="0"/>
                        </a:spcBef>
                        <a:spcAft>
                          <a:spcPts val="0"/>
                        </a:spcAft>
                        <a:buClr>
                          <a:srgbClr val="000000"/>
                        </a:buClr>
                        <a:buSzPts val="1400"/>
                        <a:buFont typeface="Arial"/>
                        <a:buNone/>
                      </a:pPr>
                      <a:endParaRPr sz="1700" b="1"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6"/>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p:nvPr/>
        </p:nvSpPr>
        <p:spPr>
          <a:xfrm>
            <a:off x="415600" y="285598"/>
            <a:ext cx="9888985"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a:ea typeface="Calibri"/>
                <a:cs typeface="Calibri"/>
                <a:sym typeface="Calibri"/>
              </a:rPr>
              <a:t>«Adozione controllata» della PDND: attori e API</a:t>
            </a:r>
            <a:endParaRPr sz="3200" b="1"/>
          </a:p>
        </p:txBody>
      </p:sp>
      <p:sp>
        <p:nvSpPr>
          <p:cNvPr id="231" name="Google Shape;231;p33"/>
          <p:cNvSpPr txBox="1"/>
          <p:nvPr/>
        </p:nvSpPr>
        <p:spPr>
          <a:xfrm rot="-5400000">
            <a:off x="-531945" y="4796912"/>
            <a:ext cx="1783237" cy="410379"/>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rgbClr val="0D5BDC"/>
                </a:solidFill>
                <a:latin typeface="Calibri"/>
                <a:ea typeface="Calibri"/>
                <a:cs typeface="Calibri"/>
                <a:sym typeface="Calibri"/>
              </a:rPr>
              <a:t>Erogatori</a:t>
            </a:r>
            <a:endParaRPr sz="1867" b="1" i="1">
              <a:solidFill>
                <a:srgbClr val="0D5BDC"/>
              </a:solidFill>
              <a:latin typeface="Calibri"/>
              <a:ea typeface="Calibri"/>
              <a:cs typeface="Calibri"/>
              <a:sym typeface="Calibri"/>
            </a:endParaRPr>
          </a:p>
        </p:txBody>
      </p:sp>
      <p:sp>
        <p:nvSpPr>
          <p:cNvPr id="232" name="Google Shape;232;p33"/>
          <p:cNvSpPr txBox="1"/>
          <p:nvPr/>
        </p:nvSpPr>
        <p:spPr>
          <a:xfrm rot="-5400000">
            <a:off x="-198837" y="1830483"/>
            <a:ext cx="1029233" cy="410379"/>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rgbClr val="EF8600"/>
                </a:solidFill>
                <a:latin typeface="Calibri"/>
                <a:ea typeface="Calibri"/>
                <a:cs typeface="Calibri"/>
                <a:sym typeface="Calibri"/>
              </a:rPr>
              <a:t>Fruitori</a:t>
            </a:r>
            <a:endParaRPr sz="1867" b="1" i="1">
              <a:solidFill>
                <a:srgbClr val="EF8600"/>
              </a:solidFill>
              <a:latin typeface="Calibri"/>
              <a:ea typeface="Calibri"/>
              <a:cs typeface="Calibri"/>
              <a:sym typeface="Calibri"/>
            </a:endParaRPr>
          </a:p>
        </p:txBody>
      </p:sp>
      <p:grpSp>
        <p:nvGrpSpPr>
          <p:cNvPr id="233" name="Google Shape;233;p33"/>
          <p:cNvGrpSpPr/>
          <p:nvPr/>
        </p:nvGrpSpPr>
        <p:grpSpPr>
          <a:xfrm>
            <a:off x="763550" y="865774"/>
            <a:ext cx="2404551" cy="1715527"/>
            <a:chOff x="572662" y="769978"/>
            <a:chExt cx="1803413" cy="1286645"/>
          </a:xfrm>
        </p:grpSpPr>
        <p:sp>
          <p:nvSpPr>
            <p:cNvPr id="234" name="Google Shape;234;p33"/>
            <p:cNvSpPr/>
            <p:nvPr/>
          </p:nvSpPr>
          <p:spPr>
            <a:xfrm>
              <a:off x="572662" y="1122812"/>
              <a:ext cx="1803413" cy="933811"/>
            </a:xfrm>
            <a:prstGeom prst="roundRect">
              <a:avLst>
                <a:gd name="adj" fmla="val 3922"/>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7030A0"/>
              </a:outerShdw>
            </a:effectLst>
          </p:spPr>
          <p:txBody>
            <a:bodyPr spcFirstLastPara="1" wrap="square" lIns="121900" tIns="60933" rIns="121900" bIns="60933" anchor="ctr" anchorCtr="0">
              <a:noAutofit/>
            </a:bodyPr>
            <a:lstStyle/>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endParaRPr sz="1067" i="1">
                <a:latin typeface="Calibri"/>
                <a:ea typeface="Calibri"/>
                <a:cs typeface="Calibri"/>
                <a:sym typeface="Calibri"/>
              </a:endParaRPr>
            </a:p>
            <a:p>
              <a:pPr algn="just">
                <a:buClr>
                  <a:srgbClr val="0D5BDC"/>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p:txBody>
        </p:sp>
        <p:sp>
          <p:nvSpPr>
            <p:cNvPr id="235" name="Google Shape;235;p33"/>
            <p:cNvSpPr/>
            <p:nvPr/>
          </p:nvSpPr>
          <p:spPr>
            <a:xfrm>
              <a:off x="572662" y="769978"/>
              <a:ext cx="1783430" cy="324000"/>
            </a:xfrm>
            <a:prstGeom prst="roundRect">
              <a:avLst>
                <a:gd name="adj" fmla="val 3922"/>
              </a:avLst>
            </a:prstGeom>
            <a:noFill/>
            <a:ln w="9525" cap="flat" cmpd="sng">
              <a:solidFill>
                <a:srgbClr val="7030A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7030A0"/>
                  </a:solidFill>
                  <a:latin typeface="Calibri"/>
                  <a:ea typeface="Calibri"/>
                  <a:cs typeface="Calibri"/>
                  <a:sym typeface="Calibri"/>
                </a:rPr>
                <a:t>MIMS (DG MOT)</a:t>
              </a:r>
              <a:endParaRPr sz="1867"/>
            </a:p>
          </p:txBody>
        </p:sp>
      </p:grpSp>
      <p:sp>
        <p:nvSpPr>
          <p:cNvPr id="236" name="Google Shape;236;p33"/>
          <p:cNvSpPr/>
          <p:nvPr/>
        </p:nvSpPr>
        <p:spPr>
          <a:xfrm>
            <a:off x="742925" y="3292906"/>
            <a:ext cx="10706147" cy="329151"/>
          </a:xfrm>
          <a:prstGeom prst="roundRect">
            <a:avLst>
              <a:gd name="adj" fmla="val 3922"/>
            </a:avLst>
          </a:prstGeom>
          <a:solidFill>
            <a:srgbClr val="00B0F0"/>
          </a:solidFill>
          <a:ln w="9525" cap="flat" cmpd="sng">
            <a:solidFill>
              <a:srgbClr val="0097A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SzPts val="1400"/>
            </a:pPr>
            <a:r>
              <a:rPr lang="it-IT" sz="1867" b="1" i="1">
                <a:solidFill>
                  <a:schemeClr val="lt1"/>
                </a:solidFill>
                <a:latin typeface="Calibri"/>
                <a:ea typeface="Calibri"/>
                <a:cs typeface="Calibri"/>
                <a:sym typeface="Calibri"/>
              </a:rPr>
              <a:t>PDND</a:t>
            </a:r>
            <a:endParaRPr sz="1867" b="1">
              <a:solidFill>
                <a:schemeClr val="lt1"/>
              </a:solidFill>
              <a:latin typeface="Calibri"/>
              <a:ea typeface="Calibri"/>
              <a:cs typeface="Calibri"/>
              <a:sym typeface="Calibri"/>
            </a:endParaRPr>
          </a:p>
        </p:txBody>
      </p:sp>
      <p:grpSp>
        <p:nvGrpSpPr>
          <p:cNvPr id="237" name="Google Shape;237;p33"/>
          <p:cNvGrpSpPr/>
          <p:nvPr/>
        </p:nvGrpSpPr>
        <p:grpSpPr>
          <a:xfrm>
            <a:off x="763540" y="3702997"/>
            <a:ext cx="4096533" cy="3045579"/>
            <a:chOff x="576258" y="2779135"/>
            <a:chExt cx="3072400" cy="2172722"/>
          </a:xfrm>
        </p:grpSpPr>
        <p:sp>
          <p:nvSpPr>
            <p:cNvPr id="238" name="Google Shape;238;p33"/>
            <p:cNvSpPr/>
            <p:nvPr/>
          </p:nvSpPr>
          <p:spPr>
            <a:xfrm>
              <a:off x="576258" y="3082857"/>
              <a:ext cx="1661400" cy="1869000"/>
            </a:xfrm>
            <a:prstGeom prst="roundRect">
              <a:avLst>
                <a:gd name="adj" fmla="val 1298"/>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0A46AA"/>
              </a:outerShdw>
            </a:effectLst>
          </p:spPr>
          <p:txBody>
            <a:bodyPr spcFirstLastPara="1" wrap="square" lIns="121900" tIns="60933" rIns="121900" bIns="60933" anchor="t" anchorCtr="0">
              <a:noAutofit/>
            </a:bodyPr>
            <a:lstStyle/>
            <a:p>
              <a:pPr marL="120648" indent="-120648" algn="just">
                <a:buClr>
                  <a:srgbClr val="0D5BDC"/>
                </a:buClr>
                <a:buSzPts val="700"/>
                <a:buFont typeface="Arial"/>
                <a:buAutoNum type="arabicPeriod"/>
              </a:pPr>
              <a:r>
                <a:rPr lang="it-IT" sz="933" i="1">
                  <a:latin typeface="Calibri"/>
                  <a:ea typeface="Calibri"/>
                  <a:cs typeface="Calibri"/>
                  <a:sym typeface="Calibri"/>
                </a:rPr>
                <a:t>Verifica Generalità</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decesso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Matrimonio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Cittadinanza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Esistenza in vita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Residenza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Stato di famiglia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Stato libero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Vedovanza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Verifica Paternità</a:t>
              </a:r>
              <a:endParaRPr sz="1867"/>
            </a:p>
            <a:p>
              <a:pPr marL="120648" indent="-120648" algn="just">
                <a:buClr>
                  <a:srgbClr val="0D5BDC"/>
                </a:buClr>
                <a:buSzPts val="700"/>
                <a:buFont typeface="Arial"/>
                <a:buAutoNum type="arabicPeriod"/>
              </a:pPr>
              <a:r>
                <a:rPr lang="it-IT" sz="933" i="1">
                  <a:solidFill>
                    <a:srgbClr val="7030A0"/>
                  </a:solidFill>
                  <a:latin typeface="Calibri"/>
                  <a:ea typeface="Calibri"/>
                  <a:cs typeface="Calibri"/>
                  <a:sym typeface="Calibri"/>
                </a:rPr>
                <a:t> </a:t>
              </a:r>
              <a:r>
                <a:rPr lang="it-IT" sz="933" i="1">
                  <a:latin typeface="Calibri"/>
                  <a:ea typeface="Calibri"/>
                  <a:cs typeface="Calibri"/>
                  <a:sym typeface="Calibri"/>
                </a:rPr>
                <a:t>Verifica Maternità</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Verifica Unione civile</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Accertamento Generalità</a:t>
              </a:r>
              <a:endParaRPr sz="1867"/>
            </a:p>
            <a:p>
              <a:pPr marL="120648" indent="-120648" algn="just">
                <a:buClr>
                  <a:srgbClr val="0D5BDC"/>
                </a:buClr>
                <a:buSzPts val="700"/>
                <a:buFont typeface="Arial"/>
                <a:buAutoNum type="arabicPeriod"/>
              </a:pPr>
              <a:r>
                <a:rPr lang="it-IT" sz="933" i="1">
                  <a:solidFill>
                    <a:schemeClr val="dk1"/>
                  </a:solidFill>
                  <a:latin typeface="Calibri"/>
                  <a:ea typeface="Calibri"/>
                  <a:cs typeface="Calibri"/>
                  <a:sym typeface="Calibri"/>
                </a:rPr>
                <a:t>Accertamento dichiarazione decesso</a:t>
              </a:r>
              <a:endParaRPr sz="933" i="1">
                <a:latin typeface="Calibri"/>
                <a:ea typeface="Calibri"/>
                <a:cs typeface="Calibri"/>
                <a:sym typeface="Calibri"/>
              </a:endParaRPr>
            </a:p>
            <a:p>
              <a:pPr marL="120648" indent="-120648" algn="just">
                <a:buClr>
                  <a:srgbClr val="0D5BDC"/>
                </a:buClr>
                <a:buSzPts val="700"/>
                <a:buFont typeface="Arial"/>
                <a:buAutoNum type="arabicPeriod"/>
              </a:pPr>
              <a:r>
                <a:rPr lang="it-IT" sz="933" i="1">
                  <a:solidFill>
                    <a:srgbClr val="0D5BDC"/>
                  </a:solidFill>
                  <a:latin typeface="Calibri"/>
                  <a:ea typeface="Calibri"/>
                  <a:cs typeface="Calibri"/>
                  <a:sym typeface="Calibri"/>
                </a:rPr>
                <a:t> </a:t>
              </a:r>
              <a:r>
                <a:rPr lang="it-IT" sz="933" i="1">
                  <a:latin typeface="Calibri"/>
                  <a:ea typeface="Calibri"/>
                  <a:cs typeface="Calibri"/>
                  <a:sym typeface="Calibri"/>
                </a:rPr>
                <a:t>Accertamento Matrimonio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Accertamento Cittadinanza</a:t>
              </a:r>
              <a:endParaRPr sz="1867"/>
            </a:p>
            <a:p>
              <a:pPr marL="120646" indent="-120646" algn="just">
                <a:buClr>
                  <a:srgbClr val="0D5BDC"/>
                </a:buClr>
                <a:buSzPts val="700"/>
                <a:buFont typeface="Arial"/>
                <a:buAutoNum type="arabicPeriod"/>
              </a:pPr>
              <a:r>
                <a:rPr lang="it-IT" sz="933" i="1">
                  <a:solidFill>
                    <a:srgbClr val="7030A0"/>
                  </a:solidFill>
                  <a:latin typeface="Calibri"/>
                  <a:ea typeface="Calibri"/>
                  <a:cs typeface="Calibri"/>
                  <a:sym typeface="Calibri"/>
                </a:rPr>
                <a:t> </a:t>
              </a:r>
              <a:r>
                <a:rPr lang="it-IT" sz="933" i="1">
                  <a:latin typeface="Calibri"/>
                  <a:ea typeface="Calibri"/>
                  <a:cs typeface="Calibri"/>
                  <a:sym typeface="Calibri"/>
                </a:rPr>
                <a:t>Accertamento Esistenza in vita</a:t>
              </a:r>
              <a:endParaRPr sz="1867"/>
            </a:p>
            <a:p>
              <a:pPr algn="just">
                <a:buClr>
                  <a:srgbClr val="0D5BDC"/>
                </a:buClr>
                <a:buSzPts val="700"/>
              </a:pPr>
              <a:endParaRPr sz="933" i="1">
                <a:latin typeface="Calibri"/>
                <a:ea typeface="Calibri"/>
                <a:cs typeface="Calibri"/>
                <a:sym typeface="Calibri"/>
              </a:endParaRPr>
            </a:p>
            <a:p>
              <a:pPr algn="just">
                <a:buClr>
                  <a:srgbClr val="0D5BDC"/>
                </a:buClr>
                <a:buSzPts val="700"/>
              </a:pPr>
              <a:endParaRPr sz="933" i="1">
                <a:latin typeface="Calibri"/>
                <a:ea typeface="Calibri"/>
                <a:cs typeface="Calibri"/>
                <a:sym typeface="Calibri"/>
              </a:endParaRPr>
            </a:p>
            <a:p>
              <a:pPr marL="120648" indent="-61382" algn="just">
                <a:buClr>
                  <a:srgbClr val="0D5BDC"/>
                </a:buClr>
                <a:buSzPts val="700"/>
              </a:pPr>
              <a:endParaRPr sz="933"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
          <p:nvSpPr>
            <p:cNvPr id="239" name="Google Shape;239;p33"/>
            <p:cNvSpPr/>
            <p:nvPr/>
          </p:nvSpPr>
          <p:spPr>
            <a:xfrm>
              <a:off x="577178" y="2779135"/>
              <a:ext cx="3071480" cy="260075"/>
            </a:xfrm>
            <a:prstGeom prst="roundRect">
              <a:avLst>
                <a:gd name="adj" fmla="val 3922"/>
              </a:avLst>
            </a:prstGeom>
            <a:noFill/>
            <a:ln w="9525" cap="flat" cmpd="sng">
              <a:solidFill>
                <a:srgbClr val="3063B7"/>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chemeClr val="accent1"/>
                  </a:solidFill>
                  <a:latin typeface="Calibri"/>
                  <a:ea typeface="Calibri"/>
                  <a:cs typeface="Calibri"/>
                  <a:sym typeface="Calibri"/>
                </a:rPr>
                <a:t>ANPR</a:t>
              </a:r>
              <a:endParaRPr sz="1867"/>
            </a:p>
          </p:txBody>
        </p:sp>
      </p:grpSp>
      <p:grpSp>
        <p:nvGrpSpPr>
          <p:cNvPr id="240" name="Google Shape;240;p33"/>
          <p:cNvGrpSpPr/>
          <p:nvPr/>
        </p:nvGrpSpPr>
        <p:grpSpPr>
          <a:xfrm>
            <a:off x="5136129" y="3752424"/>
            <a:ext cx="1919743" cy="1537216"/>
            <a:chOff x="3855699" y="2782073"/>
            <a:chExt cx="1439807" cy="1152912"/>
          </a:xfrm>
        </p:grpSpPr>
        <p:sp>
          <p:nvSpPr>
            <p:cNvPr id="241" name="Google Shape;241;p33"/>
            <p:cNvSpPr/>
            <p:nvPr/>
          </p:nvSpPr>
          <p:spPr>
            <a:xfrm>
              <a:off x="3855699" y="3090494"/>
              <a:ext cx="1439807" cy="844491"/>
            </a:xfrm>
            <a:prstGeom prst="roundRect">
              <a:avLst>
                <a:gd name="adj" fmla="val 3197"/>
              </a:avLst>
            </a:prstGeom>
            <a:solidFill>
              <a:srgbClr val="F2F7FE"/>
            </a:solidFill>
            <a:ln w="9525" cap="flat" cmpd="sng">
              <a:solidFill>
                <a:srgbClr val="00B050"/>
              </a:solidFill>
              <a:prstDash val="solid"/>
              <a:round/>
              <a:headEnd type="none" w="sm" len="sm"/>
              <a:tailEnd type="none" w="sm" len="sm"/>
            </a:ln>
            <a:effectLst>
              <a:outerShdw blurRad="50800" dist="38100" dir="2700000" algn="tl" rotWithShape="0">
                <a:srgbClr val="00B050"/>
              </a:outerShdw>
            </a:effectLst>
          </p:spPr>
          <p:txBody>
            <a:bodyPr spcFirstLastPara="1" wrap="square" lIns="121900" tIns="60933" rIns="121900" bIns="60933" anchor="t" anchorCtr="0">
              <a:noAutofit/>
            </a:bodyPr>
            <a:lstStyle/>
            <a:p>
              <a:pPr>
                <a:buSzPts val="800"/>
              </a:pPr>
              <a:r>
                <a:rPr lang="it-IT" sz="1067" b="1" i="1">
                  <a:solidFill>
                    <a:srgbClr val="00B050"/>
                  </a:solidFill>
                  <a:latin typeface="Calibri"/>
                  <a:ea typeface="Calibri"/>
                  <a:cs typeface="Calibri"/>
                  <a:sym typeface="Calibri"/>
                </a:rPr>
                <a:t>1.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2. </a:t>
              </a:r>
              <a:r>
                <a:rPr lang="it-IT" sz="1067" i="1">
                  <a:latin typeface="Calibri"/>
                  <a:ea typeface="Calibri"/>
                  <a:cs typeface="Calibri"/>
                  <a:sym typeface="Calibri"/>
                </a:rPr>
                <a:t>Verifica partita IVA</a:t>
              </a:r>
              <a:endParaRPr sz="1867"/>
            </a:p>
            <a:p>
              <a:pPr>
                <a:buSzPts val="800"/>
              </a:pPr>
              <a:endParaRPr sz="1067" i="1">
                <a:latin typeface="Calibri"/>
                <a:ea typeface="Calibri"/>
                <a:cs typeface="Calibri"/>
                <a:sym typeface="Calibri"/>
              </a:endParaRPr>
            </a:p>
          </p:txBody>
        </p:sp>
        <p:sp>
          <p:nvSpPr>
            <p:cNvPr id="242" name="Google Shape;242;p33"/>
            <p:cNvSpPr/>
            <p:nvPr/>
          </p:nvSpPr>
          <p:spPr>
            <a:xfrm>
              <a:off x="3855699" y="2782073"/>
              <a:ext cx="1439807" cy="260075"/>
            </a:xfrm>
            <a:prstGeom prst="roundRect">
              <a:avLst>
                <a:gd name="adj" fmla="val 3922"/>
              </a:avLst>
            </a:prstGeom>
            <a:noFill/>
            <a:ln w="9525" cap="flat" cmpd="sng">
              <a:solidFill>
                <a:srgbClr val="00B05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0B050"/>
                  </a:solidFill>
                  <a:latin typeface="Calibri"/>
                  <a:ea typeface="Calibri"/>
                  <a:cs typeface="Calibri"/>
                  <a:sym typeface="Calibri"/>
                </a:rPr>
                <a:t>AdE</a:t>
              </a:r>
              <a:endParaRPr b="1" i="1">
                <a:solidFill>
                  <a:srgbClr val="00B050"/>
                </a:solidFill>
                <a:latin typeface="Calibri"/>
                <a:ea typeface="Calibri"/>
                <a:cs typeface="Calibri"/>
                <a:sym typeface="Calibri"/>
              </a:endParaRPr>
            </a:p>
          </p:txBody>
        </p:sp>
      </p:grpSp>
      <p:grpSp>
        <p:nvGrpSpPr>
          <p:cNvPr id="243" name="Google Shape;243;p33"/>
          <p:cNvGrpSpPr/>
          <p:nvPr/>
        </p:nvGrpSpPr>
        <p:grpSpPr>
          <a:xfrm>
            <a:off x="7362128" y="3752424"/>
            <a:ext cx="1849824" cy="1485928"/>
            <a:chOff x="5521596" y="2879877"/>
            <a:chExt cx="1387368" cy="1114446"/>
          </a:xfrm>
        </p:grpSpPr>
        <p:sp>
          <p:nvSpPr>
            <p:cNvPr id="244" name="Google Shape;244;p33"/>
            <p:cNvSpPr/>
            <p:nvPr/>
          </p:nvSpPr>
          <p:spPr>
            <a:xfrm>
              <a:off x="5523738" y="3157996"/>
              <a:ext cx="1385226" cy="836327"/>
            </a:xfrm>
            <a:prstGeom prst="roundRect">
              <a:avLst>
                <a:gd name="adj" fmla="val 2564"/>
              </a:avLst>
            </a:prstGeom>
            <a:solidFill>
              <a:srgbClr val="F2F7FE"/>
            </a:solidFill>
            <a:ln w="9525" cap="flat" cmpd="sng">
              <a:solidFill>
                <a:srgbClr val="DAF000"/>
              </a:solidFill>
              <a:prstDash val="solid"/>
              <a:round/>
              <a:headEnd type="none" w="sm" len="sm"/>
              <a:tailEnd type="none" w="sm" len="sm"/>
            </a:ln>
            <a:effectLst>
              <a:outerShdw blurRad="50800" dist="38100" dir="2700000" algn="tl" rotWithShape="0">
                <a:srgbClr val="DBF000"/>
              </a:outerShdw>
            </a:effectLst>
          </p:spPr>
          <p:txBody>
            <a:bodyPr spcFirstLastPara="1" wrap="square" lIns="121900" tIns="60933" rIns="121900" bIns="60933" anchor="t" anchorCtr="0">
              <a:noAutofit/>
            </a:bodyPr>
            <a:lstStyle/>
            <a:p>
              <a:pPr marL="120648" indent="-120648">
                <a:buClr>
                  <a:srgbClr val="91A000"/>
                </a:buClr>
                <a:buSzPts val="800"/>
                <a:buFont typeface="Arial"/>
                <a:buAutoNum type="arabicPeriod"/>
              </a:pPr>
              <a:r>
                <a:rPr lang="it-IT" sz="1067" i="1">
                  <a:latin typeface="Calibri"/>
                  <a:ea typeface="Calibri"/>
                  <a:cs typeface="Calibri"/>
                  <a:sym typeface="Calibri"/>
                </a:rPr>
                <a:t>ISEE sintetico</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Attestazione ISEE</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Verifica soglia ISEE</a:t>
              </a:r>
              <a:endParaRPr sz="1867"/>
            </a:p>
            <a:p>
              <a:pPr>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a:p>
              <a:pPr algn="ctr">
                <a:buSzPts val="1100"/>
              </a:pPr>
              <a:endParaRPr sz="1467" b="1" i="1">
                <a:solidFill>
                  <a:srgbClr val="0D5BDC"/>
                </a:solidFill>
                <a:latin typeface="Calibri"/>
                <a:ea typeface="Calibri"/>
                <a:cs typeface="Calibri"/>
                <a:sym typeface="Calibri"/>
              </a:endParaRPr>
            </a:p>
          </p:txBody>
        </p:sp>
        <p:sp>
          <p:nvSpPr>
            <p:cNvPr id="245" name="Google Shape;245;p33"/>
            <p:cNvSpPr/>
            <p:nvPr/>
          </p:nvSpPr>
          <p:spPr>
            <a:xfrm>
              <a:off x="5521596" y="2879877"/>
              <a:ext cx="1385226" cy="260075"/>
            </a:xfrm>
            <a:prstGeom prst="roundRect">
              <a:avLst>
                <a:gd name="adj" fmla="val 3922"/>
              </a:avLst>
            </a:prstGeom>
            <a:noFill/>
            <a:ln w="9525" cap="flat" cmpd="sng">
              <a:solidFill>
                <a:srgbClr val="DAF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91A000"/>
                  </a:solidFill>
                  <a:latin typeface="Calibri"/>
                  <a:ea typeface="Calibri"/>
                  <a:cs typeface="Calibri"/>
                  <a:sym typeface="Calibri"/>
                </a:rPr>
                <a:t>INPS</a:t>
              </a:r>
              <a:endParaRPr sz="1867"/>
            </a:p>
          </p:txBody>
        </p:sp>
      </p:grpSp>
      <p:grpSp>
        <p:nvGrpSpPr>
          <p:cNvPr id="246" name="Google Shape;246;p33"/>
          <p:cNvGrpSpPr/>
          <p:nvPr/>
        </p:nvGrpSpPr>
        <p:grpSpPr>
          <a:xfrm>
            <a:off x="3546220" y="865773"/>
            <a:ext cx="2377907" cy="2322520"/>
            <a:chOff x="2659665" y="635457"/>
            <a:chExt cx="1783430" cy="1741890"/>
          </a:xfrm>
        </p:grpSpPr>
        <p:sp>
          <p:nvSpPr>
            <p:cNvPr id="247" name="Google Shape;247;p33"/>
            <p:cNvSpPr/>
            <p:nvPr/>
          </p:nvSpPr>
          <p:spPr>
            <a:xfrm>
              <a:off x="2663488" y="988291"/>
              <a:ext cx="1779607" cy="1389056"/>
            </a:xfrm>
            <a:prstGeom prst="roundRect">
              <a:avLst>
                <a:gd name="adj" fmla="val 3922"/>
              </a:avLst>
            </a:prstGeom>
            <a:solidFill>
              <a:srgbClr val="F2F7FE"/>
            </a:solidFill>
            <a:ln w="9525" cap="flat" cmpd="sng">
              <a:solidFill>
                <a:srgbClr val="FFC000"/>
              </a:solidFill>
              <a:prstDash val="solid"/>
              <a:round/>
              <a:headEnd type="none" w="sm" len="sm"/>
              <a:tailEnd type="none" w="sm" len="sm"/>
            </a:ln>
            <a:effectLst>
              <a:outerShdw blurRad="50800" dist="38100" dir="2700000" algn="tl" rotWithShape="0">
                <a:srgbClr val="F2A94C"/>
              </a:outerShdw>
            </a:effectLst>
          </p:spPr>
          <p:txBody>
            <a:bodyPr spcFirstLastPara="1" wrap="square" lIns="121900" tIns="60933" rIns="121900" bIns="60933" anchor="ctr" anchorCtr="0">
              <a:noAutofit/>
            </a:bodyPr>
            <a:lstStyle/>
            <a:p>
              <a:pPr>
                <a:buClr>
                  <a:srgbClr val="91A000"/>
                </a:buClr>
                <a:buSzPts val="800"/>
              </a:pPr>
              <a:r>
                <a:rPr lang="it-IT" sz="1067" b="1" i="1">
                  <a:solidFill>
                    <a:srgbClr val="91A000"/>
                  </a:solidFill>
                  <a:latin typeface="Calibri"/>
                  <a:ea typeface="Calibri"/>
                  <a:cs typeface="Calibri"/>
                  <a:sym typeface="Calibri"/>
                </a:rPr>
                <a:t>INPS </a:t>
              </a:r>
              <a:r>
                <a:rPr lang="it-IT" sz="1067" i="1">
                  <a:solidFill>
                    <a:srgbClr val="002060"/>
                  </a:solidFill>
                  <a:latin typeface="Calibri"/>
                  <a:ea typeface="Calibri"/>
                  <a:cs typeface="Calibri"/>
                  <a:sym typeface="Calibri"/>
                </a:rPr>
                <a:t>- </a:t>
              </a:r>
              <a:r>
                <a:rPr lang="it-IT" sz="1067" i="1">
                  <a:latin typeface="Calibri"/>
                  <a:ea typeface="Calibri"/>
                  <a:cs typeface="Calibri"/>
                  <a:sym typeface="Calibri"/>
                </a:rPr>
                <a:t>ISEE sintetico</a:t>
              </a:r>
              <a:endParaRPr sz="1867"/>
            </a:p>
            <a:p>
              <a:pPr>
                <a:buClr>
                  <a:srgbClr val="91A000"/>
                </a:buClr>
                <a:buSzPts val="800"/>
              </a:pPr>
              <a:r>
                <a:rPr lang="it-IT" sz="1067" b="1" i="1">
                  <a:solidFill>
                    <a:srgbClr val="91A000"/>
                  </a:solidFill>
                  <a:latin typeface="Calibri"/>
                  <a:ea typeface="Calibri"/>
                  <a:cs typeface="Calibri"/>
                  <a:sym typeface="Calibri"/>
                </a:rPr>
                <a:t>INPS </a:t>
              </a:r>
              <a:r>
                <a:rPr lang="it-IT" sz="1067" i="1">
                  <a:latin typeface="Calibri"/>
                  <a:ea typeface="Calibri"/>
                  <a:cs typeface="Calibri"/>
                  <a:sym typeface="Calibri"/>
                </a:rPr>
                <a:t>- Attestazione ISEE</a:t>
              </a:r>
              <a:endParaRPr sz="1867"/>
            </a:p>
            <a:p>
              <a:pPr>
                <a:buClr>
                  <a:srgbClr val="91A000"/>
                </a:buClr>
                <a:buSzPts val="800"/>
              </a:pPr>
              <a:r>
                <a:rPr lang="it-IT" sz="1067" b="1" i="1">
                  <a:solidFill>
                    <a:srgbClr val="91A000"/>
                  </a:solidFill>
                  <a:latin typeface="Calibri"/>
                  <a:ea typeface="Calibri"/>
                  <a:cs typeface="Calibri"/>
                  <a:sym typeface="Calibri"/>
                </a:rPr>
                <a:t>INPS</a:t>
              </a:r>
              <a:r>
                <a:rPr lang="it-IT" sz="1067" b="1" i="1">
                  <a:solidFill>
                    <a:srgbClr val="002060"/>
                  </a:solidFill>
                  <a:latin typeface="Calibri"/>
                  <a:ea typeface="Calibri"/>
                  <a:cs typeface="Calibri"/>
                  <a:sym typeface="Calibri"/>
                </a:rPr>
                <a:t> </a:t>
              </a:r>
              <a:r>
                <a:rPr lang="it-IT" sz="1067" i="1">
                  <a:latin typeface="Calibri"/>
                  <a:ea typeface="Calibri"/>
                  <a:cs typeface="Calibri"/>
                  <a:sym typeface="Calibri"/>
                </a:rPr>
                <a:t>– Verifica soglia indicatore ISEE</a:t>
              </a:r>
              <a:endParaRPr sz="1867"/>
            </a:p>
            <a:p>
              <a:pPr>
                <a:buClr>
                  <a:srgbClr val="91A000"/>
                </a:buClr>
                <a:buSzPts val="800"/>
              </a:pPr>
              <a:endParaRPr sz="1067" i="1">
                <a:latin typeface="Calibri"/>
                <a:ea typeface="Calibri"/>
                <a:cs typeface="Calibri"/>
                <a:sym typeface="Calibri"/>
              </a:endParaRPr>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endParaRPr sz="1067" i="1">
                <a:latin typeface="Calibri"/>
                <a:ea typeface="Calibri"/>
                <a:cs typeface="Calibri"/>
                <a:sym typeface="Calibri"/>
              </a:endParaRPr>
            </a:p>
            <a:p>
              <a:pP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467" b="1" i="1">
                <a:solidFill>
                  <a:srgbClr val="0D5BDC"/>
                </a:solidFill>
                <a:latin typeface="Calibri"/>
                <a:ea typeface="Calibri"/>
                <a:cs typeface="Calibri"/>
                <a:sym typeface="Calibri"/>
              </a:endParaRPr>
            </a:p>
          </p:txBody>
        </p:sp>
        <p:sp>
          <p:nvSpPr>
            <p:cNvPr id="248" name="Google Shape;248;p33"/>
            <p:cNvSpPr/>
            <p:nvPr/>
          </p:nvSpPr>
          <p:spPr>
            <a:xfrm>
              <a:off x="2659665" y="635457"/>
              <a:ext cx="1783430" cy="324000"/>
            </a:xfrm>
            <a:prstGeom prst="roundRect">
              <a:avLst>
                <a:gd name="adj" fmla="val 3922"/>
              </a:avLst>
            </a:prstGeom>
            <a:noFill/>
            <a:ln w="9525" cap="flat" cmpd="sng">
              <a:solidFill>
                <a:srgbClr val="FFC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F09829"/>
                  </a:solidFill>
                  <a:latin typeface="Calibri"/>
                  <a:ea typeface="Calibri"/>
                  <a:cs typeface="Calibri"/>
                  <a:sym typeface="Calibri"/>
                </a:rPr>
                <a:t>Regione Emilia Romagna</a:t>
              </a:r>
              <a:endParaRPr sz="1867"/>
            </a:p>
          </p:txBody>
        </p:sp>
      </p:grpSp>
      <p:grpSp>
        <p:nvGrpSpPr>
          <p:cNvPr id="249" name="Google Shape;249;p33"/>
          <p:cNvGrpSpPr/>
          <p:nvPr/>
        </p:nvGrpSpPr>
        <p:grpSpPr>
          <a:xfrm>
            <a:off x="6286618" y="865774"/>
            <a:ext cx="2376237" cy="1924049"/>
            <a:chOff x="4713352" y="639763"/>
            <a:chExt cx="1782178" cy="1443037"/>
          </a:xfrm>
        </p:grpSpPr>
        <p:sp>
          <p:nvSpPr>
            <p:cNvPr id="250" name="Google Shape;250;p33"/>
            <p:cNvSpPr/>
            <p:nvPr/>
          </p:nvSpPr>
          <p:spPr>
            <a:xfrm>
              <a:off x="4713353" y="994305"/>
              <a:ext cx="1779608" cy="1088495"/>
            </a:xfrm>
            <a:prstGeom prst="roundRect">
              <a:avLst>
                <a:gd name="adj" fmla="val 3922"/>
              </a:avLst>
            </a:prstGeom>
            <a:solidFill>
              <a:srgbClr val="F2F7FE"/>
            </a:solidFill>
            <a:ln w="9525" cap="flat" cmpd="sng">
              <a:solidFill>
                <a:srgbClr val="002060"/>
              </a:solidFill>
              <a:prstDash val="solid"/>
              <a:round/>
              <a:headEnd type="none" w="sm" len="sm"/>
              <a:tailEnd type="none" w="sm" len="sm"/>
            </a:ln>
            <a:effectLst>
              <a:outerShdw blurRad="50800" dist="38100" dir="2700000" algn="tl" rotWithShape="0">
                <a:srgbClr val="001746"/>
              </a:outerShdw>
            </a:effectLst>
          </p:spPr>
          <p:txBody>
            <a:bodyPr spcFirstLastPara="1" wrap="square" lIns="121900" tIns="60933" rIns="121900" bIns="60933" anchor="t" anchorCtr="0">
              <a:noAutofit/>
            </a:bodyPr>
            <a:lstStyle/>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r>
                <a:rPr lang="it-IT" sz="1067" b="1" i="1">
                  <a:solidFill>
                    <a:srgbClr val="91A000"/>
                  </a:solidFill>
                  <a:latin typeface="Calibri"/>
                  <a:ea typeface="Calibri"/>
                  <a:cs typeface="Calibri"/>
                  <a:sym typeface="Calibri"/>
                </a:rPr>
                <a:t>INPS </a:t>
              </a:r>
              <a:r>
                <a:rPr lang="it-IT" sz="1067" i="1">
                  <a:solidFill>
                    <a:srgbClr val="002060"/>
                  </a:solidFill>
                  <a:latin typeface="Calibri"/>
                  <a:ea typeface="Calibri"/>
                  <a:cs typeface="Calibri"/>
                  <a:sym typeface="Calibri"/>
                </a:rPr>
                <a:t>- </a:t>
              </a:r>
              <a:r>
                <a:rPr lang="it-IT" sz="1067" i="1">
                  <a:latin typeface="Calibri"/>
                  <a:ea typeface="Calibri"/>
                  <a:cs typeface="Calibri"/>
                  <a:sym typeface="Calibri"/>
                </a:rPr>
                <a:t>ISEE sintetico</a:t>
              </a:r>
              <a:endParaRPr sz="1867"/>
            </a:p>
            <a:p>
              <a:pPr>
                <a:buSzPts val="800"/>
              </a:pPr>
              <a:r>
                <a:rPr lang="it-IT" sz="1067" b="1" i="1">
                  <a:solidFill>
                    <a:srgbClr val="91A000"/>
                  </a:solidFill>
                  <a:latin typeface="Calibri"/>
                  <a:ea typeface="Calibri"/>
                  <a:cs typeface="Calibri"/>
                  <a:sym typeface="Calibri"/>
                </a:rPr>
                <a:t>INPS </a:t>
              </a:r>
              <a:r>
                <a:rPr lang="it-IT" sz="1067" i="1">
                  <a:latin typeface="Calibri"/>
                  <a:ea typeface="Calibri"/>
                  <a:cs typeface="Calibri"/>
                  <a:sym typeface="Calibri"/>
                </a:rPr>
                <a:t>- Attestazione ISEE</a:t>
              </a:r>
              <a:endParaRPr sz="1867"/>
            </a:p>
            <a:p>
              <a:pPr>
                <a:buSzPts val="800"/>
              </a:pPr>
              <a:r>
                <a:rPr lang="it-IT" sz="1067" b="1" i="1">
                  <a:solidFill>
                    <a:srgbClr val="91A000"/>
                  </a:solidFill>
                  <a:latin typeface="Calibri"/>
                  <a:ea typeface="Calibri"/>
                  <a:cs typeface="Calibri"/>
                  <a:sym typeface="Calibri"/>
                </a:rPr>
                <a:t>INPS</a:t>
              </a:r>
              <a:r>
                <a:rPr lang="it-IT" sz="1067" b="1" i="1">
                  <a:solidFill>
                    <a:srgbClr val="002060"/>
                  </a:solidFill>
                  <a:latin typeface="Calibri"/>
                  <a:ea typeface="Calibri"/>
                  <a:cs typeface="Calibri"/>
                  <a:sym typeface="Calibri"/>
                </a:rPr>
                <a:t> </a:t>
              </a:r>
              <a:r>
                <a:rPr lang="it-IT" sz="1067" i="1">
                  <a:latin typeface="Calibri"/>
                  <a:ea typeface="Calibri"/>
                  <a:cs typeface="Calibri"/>
                  <a:sym typeface="Calibri"/>
                </a:rPr>
                <a:t>- Verifica soglia indicatore ISEE</a:t>
              </a:r>
              <a:endParaRPr sz="1867"/>
            </a:p>
          </p:txBody>
        </p:sp>
        <p:sp>
          <p:nvSpPr>
            <p:cNvPr id="251" name="Google Shape;251;p33"/>
            <p:cNvSpPr/>
            <p:nvPr/>
          </p:nvSpPr>
          <p:spPr>
            <a:xfrm>
              <a:off x="4713352" y="639763"/>
              <a:ext cx="1782178" cy="324000"/>
            </a:xfrm>
            <a:prstGeom prst="roundRect">
              <a:avLst>
                <a:gd name="adj" fmla="val 3922"/>
              </a:avLst>
            </a:prstGeom>
            <a:noFill/>
            <a:ln w="9525" cap="flat" cmpd="sng">
              <a:solidFill>
                <a:srgbClr val="00206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02060"/>
                  </a:solidFill>
                  <a:latin typeface="Calibri"/>
                  <a:ea typeface="Calibri"/>
                  <a:cs typeface="Calibri"/>
                  <a:sym typeface="Calibri"/>
                </a:rPr>
                <a:t>Comuni </a:t>
              </a:r>
              <a:endParaRPr sz="1867"/>
            </a:p>
            <a:p>
              <a:pPr algn="ctr">
                <a:buSzPts val="1050"/>
              </a:pPr>
              <a:r>
                <a:rPr lang="it-IT" b="1" i="1">
                  <a:solidFill>
                    <a:srgbClr val="002060"/>
                  </a:solidFill>
                  <a:latin typeface="Calibri"/>
                  <a:ea typeface="Calibri"/>
                  <a:cs typeface="Calibri"/>
                  <a:sym typeface="Calibri"/>
                </a:rPr>
                <a:t>Milano – Firenze - Torino</a:t>
              </a:r>
              <a:endParaRPr sz="1867"/>
            </a:p>
          </p:txBody>
        </p:sp>
      </p:grpSp>
      <p:sp>
        <p:nvSpPr>
          <p:cNvPr id="252" name="Google Shape;252;p33"/>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pSp>
        <p:nvGrpSpPr>
          <p:cNvPr id="253" name="Google Shape;253;p33"/>
          <p:cNvGrpSpPr/>
          <p:nvPr/>
        </p:nvGrpSpPr>
        <p:grpSpPr>
          <a:xfrm>
            <a:off x="9583325" y="3752425"/>
            <a:ext cx="1764335" cy="1966527"/>
            <a:chOff x="7187493" y="2858662"/>
            <a:chExt cx="1323251" cy="1474895"/>
          </a:xfrm>
        </p:grpSpPr>
        <p:sp>
          <p:nvSpPr>
            <p:cNvPr id="254" name="Google Shape;254;p33"/>
            <p:cNvSpPr/>
            <p:nvPr/>
          </p:nvSpPr>
          <p:spPr>
            <a:xfrm>
              <a:off x="7187493" y="3135530"/>
              <a:ext cx="1323251" cy="1198027"/>
            </a:xfrm>
            <a:prstGeom prst="roundRect">
              <a:avLst>
                <a:gd name="adj" fmla="val 2564"/>
              </a:avLst>
            </a:prstGeom>
            <a:solidFill>
              <a:srgbClr val="F2F7FE"/>
            </a:solidFill>
            <a:ln w="9525" cap="flat" cmpd="sng">
              <a:solidFill>
                <a:srgbClr val="FF0000"/>
              </a:solidFill>
              <a:prstDash val="solid"/>
              <a:round/>
              <a:headEnd type="none" w="sm" len="sm"/>
              <a:tailEnd type="none" w="sm" len="sm"/>
            </a:ln>
            <a:effectLst>
              <a:outerShdw blurRad="50800" dist="38100" dir="2700000" algn="tl" rotWithShape="0">
                <a:srgbClr val="FF0000"/>
              </a:outerShdw>
            </a:effectLst>
          </p:spPr>
          <p:txBody>
            <a:bodyPr spcFirstLastPara="1" wrap="square" lIns="121900" tIns="60933" rIns="121900" bIns="60933" anchor="t" anchorCtr="0">
              <a:noAutofit/>
            </a:bodyPr>
            <a:lstStyle/>
            <a:p>
              <a:pPr marL="120648" indent="-120648">
                <a:buClr>
                  <a:srgbClr val="91A000"/>
                </a:buClr>
                <a:buSzPts val="800"/>
                <a:buFont typeface="Arial"/>
                <a:buAutoNum type="arabicPeriod"/>
              </a:pPr>
              <a:r>
                <a:rPr lang="it-IT" sz="1067" i="1">
                  <a:latin typeface="Calibri"/>
                  <a:ea typeface="Calibri"/>
                  <a:cs typeface="Calibri"/>
                  <a:sym typeface="Calibri"/>
                </a:rPr>
                <a:t>Domicilio digitale cittadino</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Domicilio digitale professionista</a:t>
              </a:r>
              <a:endParaRPr sz="1867"/>
            </a:p>
            <a:p>
              <a:pPr marL="120648" indent="-52916">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a:p>
              <a:pPr>
                <a:buClr>
                  <a:srgbClr val="91A000"/>
                </a:buClr>
                <a:buSzPts val="800"/>
              </a:pPr>
              <a:endParaRPr sz="1067"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
          <p:nvSpPr>
            <p:cNvPr id="255" name="Google Shape;255;p33"/>
            <p:cNvSpPr/>
            <p:nvPr/>
          </p:nvSpPr>
          <p:spPr>
            <a:xfrm>
              <a:off x="7187493" y="2858662"/>
              <a:ext cx="1323251" cy="260075"/>
            </a:xfrm>
            <a:prstGeom prst="roundRect">
              <a:avLst>
                <a:gd name="adj" fmla="val 3922"/>
              </a:avLst>
            </a:prstGeom>
            <a:noFill/>
            <a:ln w="9525" cap="flat" cmpd="sng">
              <a:solidFill>
                <a:srgbClr val="FF0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FF0000"/>
                  </a:solidFill>
                  <a:latin typeface="Calibri"/>
                  <a:ea typeface="Calibri"/>
                  <a:cs typeface="Calibri"/>
                  <a:sym typeface="Calibri"/>
                </a:rPr>
                <a:t>INAD</a:t>
              </a:r>
              <a:endParaRPr sz="1867"/>
            </a:p>
          </p:txBody>
        </p:sp>
      </p:grpSp>
      <p:grpSp>
        <p:nvGrpSpPr>
          <p:cNvPr id="256" name="Google Shape;256;p33"/>
          <p:cNvGrpSpPr/>
          <p:nvPr/>
        </p:nvGrpSpPr>
        <p:grpSpPr>
          <a:xfrm>
            <a:off x="9185626" y="865773"/>
            <a:ext cx="1926457" cy="1647619"/>
            <a:chOff x="6887608" y="717109"/>
            <a:chExt cx="1444843" cy="1235714"/>
          </a:xfrm>
        </p:grpSpPr>
        <p:sp>
          <p:nvSpPr>
            <p:cNvPr id="257" name="Google Shape;257;p33"/>
            <p:cNvSpPr/>
            <p:nvPr/>
          </p:nvSpPr>
          <p:spPr>
            <a:xfrm>
              <a:off x="6887608" y="1006032"/>
              <a:ext cx="1434267" cy="946791"/>
            </a:xfrm>
            <a:prstGeom prst="roundRect">
              <a:avLst>
                <a:gd name="adj" fmla="val 2564"/>
              </a:avLst>
            </a:prstGeom>
            <a:solidFill>
              <a:srgbClr val="F2F7FE"/>
            </a:solidFill>
            <a:ln w="9525" cap="flat" cmpd="sng">
              <a:solidFill>
                <a:schemeClr val="accent1"/>
              </a:solidFill>
              <a:prstDash val="solid"/>
              <a:round/>
              <a:headEnd type="none" w="sm" len="sm"/>
              <a:tailEnd type="none" w="sm" len="sm"/>
            </a:ln>
            <a:effectLst>
              <a:outerShdw blurRad="50800" dist="38100" dir="2700000" algn="tl" rotWithShape="0">
                <a:srgbClr val="3B77DB"/>
              </a:outerShdw>
            </a:effectLst>
          </p:spPr>
          <p:txBody>
            <a:bodyPr spcFirstLastPara="1" wrap="square" lIns="121900" tIns="60933" rIns="121900" bIns="60933" anchor="t" anchorCtr="0">
              <a:noAutofit/>
            </a:bodyPr>
            <a:lstStyle/>
            <a:p>
              <a:pPr>
                <a:buClr>
                  <a:srgbClr val="91A000"/>
                </a:buClr>
                <a:buSzPts val="800"/>
              </a:pPr>
              <a:r>
                <a:rPr lang="it-IT" sz="1067" b="1" i="1">
                  <a:solidFill>
                    <a:srgbClr val="FF0000"/>
                  </a:solidFill>
                  <a:latin typeface="Calibri"/>
                  <a:ea typeface="Calibri"/>
                  <a:cs typeface="Calibri"/>
                  <a:sym typeface="Calibri"/>
                </a:rPr>
                <a:t>INAD</a:t>
              </a:r>
              <a:r>
                <a:rPr lang="it-IT" sz="1067" i="1">
                  <a:latin typeface="Calibri"/>
                  <a:ea typeface="Calibri"/>
                  <a:cs typeface="Calibri"/>
                  <a:sym typeface="Calibri"/>
                </a:rPr>
                <a:t> Domicilio digitale cittadino</a:t>
              </a:r>
              <a:endParaRPr sz="1867"/>
            </a:p>
            <a:p>
              <a:pPr>
                <a:buClr>
                  <a:srgbClr val="91A000"/>
                </a:buClr>
                <a:buSzPts val="800"/>
              </a:pPr>
              <a:r>
                <a:rPr lang="it-IT" sz="1067" b="1" i="1">
                  <a:solidFill>
                    <a:srgbClr val="FF0000"/>
                  </a:solidFill>
                  <a:latin typeface="Calibri"/>
                  <a:ea typeface="Calibri"/>
                  <a:cs typeface="Calibri"/>
                  <a:sym typeface="Calibri"/>
                </a:rPr>
                <a:t>INAD</a:t>
              </a:r>
              <a:r>
                <a:rPr lang="it-IT" sz="1067" i="1">
                  <a:latin typeface="Calibri"/>
                  <a:ea typeface="Calibri"/>
                  <a:cs typeface="Calibri"/>
                  <a:sym typeface="Calibri"/>
                </a:rPr>
                <a:t> Domicilio digitale professionista</a:t>
              </a:r>
              <a:endParaRPr sz="1867"/>
            </a:p>
            <a:p>
              <a:pPr marL="120648" indent="-52916">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467" b="1" i="1">
                <a:solidFill>
                  <a:srgbClr val="0D5BDC"/>
                </a:solidFill>
                <a:latin typeface="Calibri"/>
                <a:ea typeface="Calibri"/>
                <a:cs typeface="Calibri"/>
                <a:sym typeface="Calibri"/>
              </a:endParaRPr>
            </a:p>
          </p:txBody>
        </p:sp>
        <p:sp>
          <p:nvSpPr>
            <p:cNvPr id="258" name="Google Shape;258;p33"/>
            <p:cNvSpPr/>
            <p:nvPr/>
          </p:nvSpPr>
          <p:spPr>
            <a:xfrm>
              <a:off x="6898184" y="717109"/>
              <a:ext cx="1434267" cy="260075"/>
            </a:xfrm>
            <a:prstGeom prst="roundRect">
              <a:avLst>
                <a:gd name="adj" fmla="val 3922"/>
              </a:avLst>
            </a:prstGeom>
            <a:noFill/>
            <a:ln w="9525" cap="flat" cmpd="sng">
              <a:solidFill>
                <a:schemeClr val="accent1"/>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C5ADB"/>
                  </a:solidFill>
                  <a:latin typeface="Calibri"/>
                  <a:ea typeface="Calibri"/>
                  <a:cs typeface="Calibri"/>
                  <a:sym typeface="Calibri"/>
                </a:rPr>
                <a:t>Piatt. Notifiche</a:t>
              </a:r>
              <a:endParaRPr b="1" i="1">
                <a:solidFill>
                  <a:srgbClr val="0C5ADB"/>
                </a:solidFill>
                <a:latin typeface="Calibri"/>
                <a:ea typeface="Calibri"/>
                <a:cs typeface="Calibri"/>
                <a:sym typeface="Calibri"/>
              </a:endParaRPr>
            </a:p>
          </p:txBody>
        </p:sp>
      </p:grpSp>
      <p:sp>
        <p:nvSpPr>
          <p:cNvPr id="259" name="Google Shape;259;p33"/>
          <p:cNvSpPr txBox="1"/>
          <p:nvPr/>
        </p:nvSpPr>
        <p:spPr>
          <a:xfrm>
            <a:off x="6096000" y="5825601"/>
            <a:ext cx="3324225" cy="656600"/>
          </a:xfrm>
          <a:prstGeom prst="rect">
            <a:avLst/>
          </a:prstGeom>
          <a:noFill/>
          <a:ln>
            <a:noFill/>
          </a:ln>
        </p:spPr>
        <p:txBody>
          <a:bodyPr spcFirstLastPara="1" wrap="square" lIns="121900" tIns="60933" rIns="121900" bIns="60933" anchor="t" anchorCtr="0">
            <a:spAutoFit/>
          </a:bodyPr>
          <a:lstStyle/>
          <a:p>
            <a:pPr algn="ctr">
              <a:buSzPts val="1400"/>
            </a:pPr>
            <a:r>
              <a:rPr lang="it-IT" sz="1867" i="1">
                <a:solidFill>
                  <a:srgbClr val="0066CC"/>
                </a:solidFill>
              </a:rPr>
              <a:t>35 API “erogatori” pubblicate</a:t>
            </a:r>
            <a:endParaRPr sz="1867">
              <a:solidFill>
                <a:srgbClr val="0066CC"/>
              </a:solidFill>
            </a:endParaRPr>
          </a:p>
          <a:p>
            <a:pPr algn="ctr">
              <a:buSzPts val="1200"/>
            </a:pPr>
            <a:r>
              <a:rPr lang="it-IT" sz="1600" i="1">
                <a:solidFill>
                  <a:srgbClr val="0066CC"/>
                </a:solidFill>
              </a:rPr>
              <a:t>(90 API target 4Q23) </a:t>
            </a:r>
            <a:endParaRPr sz="1867">
              <a:solidFill>
                <a:srgbClr val="0066CC"/>
              </a:solidFill>
            </a:endParaRPr>
          </a:p>
        </p:txBody>
      </p:sp>
      <p:sp>
        <p:nvSpPr>
          <p:cNvPr id="260" name="Google Shape;260;p33"/>
          <p:cNvSpPr/>
          <p:nvPr/>
        </p:nvSpPr>
        <p:spPr>
          <a:xfrm>
            <a:off x="3034367" y="4110467"/>
            <a:ext cx="2048800" cy="2620000"/>
          </a:xfrm>
          <a:prstGeom prst="roundRect">
            <a:avLst>
              <a:gd name="adj" fmla="val 1298"/>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0A46AA"/>
            </a:outerShdw>
          </a:effectLst>
        </p:spPr>
        <p:txBody>
          <a:bodyPr spcFirstLastPara="1" wrap="square" lIns="121900" tIns="60933" rIns="121900" bIns="60933" anchor="t" anchorCtr="0">
            <a:noAutofit/>
          </a:bodyPr>
          <a:lstStyle/>
          <a:p>
            <a:pPr algn="just">
              <a:buSzPts val="700"/>
            </a:pPr>
            <a:endParaRPr sz="933" i="1">
              <a:latin typeface="Calibri"/>
              <a:ea typeface="Calibri"/>
              <a:cs typeface="Calibri"/>
              <a:sym typeface="Calibri"/>
            </a:endParaRPr>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Residenza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Stato di famiglia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Stato libero</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Vedovanza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Paternità</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Maternità</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Unione civile</a:t>
            </a:r>
            <a:endParaRPr sz="1867"/>
          </a:p>
          <a:p>
            <a:pPr marL="120646" indent="-120646" algn="just">
              <a:buClr>
                <a:srgbClr val="0D5BDC"/>
              </a:buClr>
              <a:buSzPts val="700"/>
              <a:buFont typeface="Arial"/>
              <a:buAutoNum type="arabicPeriod" startAt="18"/>
            </a:pPr>
            <a:r>
              <a:rPr lang="it-IT" sz="933" i="1">
                <a:solidFill>
                  <a:srgbClr val="0D5BDC"/>
                </a:solidFill>
                <a:latin typeface="Calibri"/>
                <a:ea typeface="Calibri"/>
                <a:cs typeface="Calibri"/>
                <a:sym typeface="Calibri"/>
              </a:rPr>
              <a:t> </a:t>
            </a:r>
            <a:r>
              <a:rPr lang="it-IT" sz="933" i="1" u="sng">
                <a:solidFill>
                  <a:srgbClr val="FF0000"/>
                </a:solidFill>
                <a:latin typeface="Calibri"/>
                <a:ea typeface="Calibri"/>
                <a:cs typeface="Calibri"/>
                <a:sym typeface="Calibri"/>
              </a:rPr>
              <a:t>Storico residenza (nuovo)</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 Famiglia «INPS» (nuovo)</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 Nuova iscrizione (nuovo</a:t>
            </a:r>
            <a:r>
              <a:rPr lang="it-IT" sz="933" i="1">
                <a:latin typeface="Calibri"/>
                <a:ea typeface="Calibri"/>
                <a:cs typeface="Calibri"/>
                <a:sym typeface="Calibri"/>
              </a:rPr>
              <a:t>)</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Sottoscrizione per notifica (nuovo)</a:t>
            </a:r>
            <a:endParaRPr sz="1867"/>
          </a:p>
          <a:p>
            <a:pPr marL="120646" indent="-61380" algn="just">
              <a:buClr>
                <a:srgbClr val="0D5BDC"/>
              </a:buClr>
              <a:buSzPts val="700"/>
            </a:pPr>
            <a:endParaRPr sz="933" i="1">
              <a:latin typeface="Calibri"/>
              <a:ea typeface="Calibri"/>
              <a:cs typeface="Calibri"/>
              <a:sym typeface="Calibri"/>
            </a:endParaRPr>
          </a:p>
          <a:p>
            <a:pPr algn="just">
              <a:buClr>
                <a:srgbClr val="0D5BDC"/>
              </a:buClr>
              <a:buSzPts val="700"/>
            </a:pPr>
            <a:r>
              <a:rPr lang="it-IT" sz="933" b="1" i="1">
                <a:solidFill>
                  <a:srgbClr val="00B050"/>
                </a:solidFill>
                <a:latin typeface="Calibri"/>
                <a:ea typeface="Calibri"/>
                <a:cs typeface="Calibri"/>
                <a:sym typeface="Calibri"/>
              </a:rPr>
              <a:t>ADE</a:t>
            </a:r>
            <a:r>
              <a:rPr lang="it-IT" sz="933" b="1" i="1">
                <a:solidFill>
                  <a:srgbClr val="F09829"/>
                </a:solidFill>
                <a:latin typeface="Calibri"/>
                <a:ea typeface="Calibri"/>
                <a:cs typeface="Calibri"/>
                <a:sym typeface="Calibri"/>
              </a:rPr>
              <a:t> </a:t>
            </a:r>
            <a:r>
              <a:rPr lang="it-IT" sz="933" i="1">
                <a:latin typeface="Calibri"/>
                <a:ea typeface="Calibri"/>
                <a:cs typeface="Calibri"/>
                <a:sym typeface="Calibri"/>
              </a:rPr>
              <a:t>- Verifica CF (persona fisica)</a:t>
            </a:r>
            <a:endParaRPr sz="1867"/>
          </a:p>
          <a:p>
            <a:pPr algn="just">
              <a:buClr>
                <a:srgbClr val="0D5BDC"/>
              </a:buClr>
              <a:buSzPts val="700"/>
            </a:pPr>
            <a:endParaRPr sz="933" i="1">
              <a:latin typeface="Calibri"/>
              <a:ea typeface="Calibri"/>
              <a:cs typeface="Calibri"/>
              <a:sym typeface="Calibri"/>
            </a:endParaRPr>
          </a:p>
          <a:p>
            <a:pPr algn="just">
              <a:buClr>
                <a:srgbClr val="0D5BDC"/>
              </a:buClr>
              <a:buSzPts val="700"/>
            </a:pPr>
            <a:endParaRPr sz="933" i="1">
              <a:latin typeface="Calibri"/>
              <a:ea typeface="Calibri"/>
              <a:cs typeface="Calibri"/>
              <a:sym typeface="Calibri"/>
            </a:endParaRPr>
          </a:p>
          <a:p>
            <a:pPr marL="120646" indent="-61380" algn="just">
              <a:buClr>
                <a:srgbClr val="0D5BDC"/>
              </a:buClr>
              <a:buSzPts val="700"/>
            </a:pPr>
            <a:endParaRPr sz="933"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p:nvPr/>
        </p:nvSpPr>
        <p:spPr>
          <a:xfrm>
            <a:off x="415600" y="285598"/>
            <a:ext cx="10170338"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0066CC"/>
                </a:solidFill>
                <a:latin typeface="Calibri"/>
                <a:ea typeface="Calibri"/>
                <a:cs typeface="Calibri"/>
                <a:sym typeface="Calibri"/>
              </a:rPr>
              <a:t>«Adozione controllata» della PDND: chi ha partecipato</a:t>
            </a:r>
            <a:endParaRPr sz="3200" b="1">
              <a:solidFill>
                <a:srgbClr val="0066CC"/>
              </a:solidFill>
            </a:endParaRPr>
          </a:p>
        </p:txBody>
      </p:sp>
      <p:sp>
        <p:nvSpPr>
          <p:cNvPr id="266" name="Google Shape;266;p34"/>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aphicFrame>
        <p:nvGraphicFramePr>
          <p:cNvPr id="267" name="Google Shape;267;p34"/>
          <p:cNvGraphicFramePr/>
          <p:nvPr>
            <p:extLst>
              <p:ext uri="{D42A27DB-BD31-4B8C-83A1-F6EECF244321}">
                <p14:modId xmlns:p14="http://schemas.microsoft.com/office/powerpoint/2010/main" val="2434618618"/>
              </p:ext>
            </p:extLst>
          </p:nvPr>
        </p:nvGraphicFramePr>
        <p:xfrm>
          <a:off x="1128446" y="956674"/>
          <a:ext cx="10631767" cy="5059817"/>
        </p:xfrm>
        <a:graphic>
          <a:graphicData uri="http://schemas.openxmlformats.org/drawingml/2006/table">
            <a:tbl>
              <a:tblPr firstRow="1" bandRow="1">
                <a:noFill/>
              </a:tblPr>
              <a:tblGrid>
                <a:gridCol w="3064467">
                  <a:extLst>
                    <a:ext uri="{9D8B030D-6E8A-4147-A177-3AD203B41FA5}">
                      <a16:colId xmlns:a16="http://schemas.microsoft.com/office/drawing/2014/main" val="20000"/>
                    </a:ext>
                  </a:extLst>
                </a:gridCol>
                <a:gridCol w="1451100">
                  <a:extLst>
                    <a:ext uri="{9D8B030D-6E8A-4147-A177-3AD203B41FA5}">
                      <a16:colId xmlns:a16="http://schemas.microsoft.com/office/drawing/2014/main" val="20001"/>
                    </a:ext>
                  </a:extLst>
                </a:gridCol>
                <a:gridCol w="6116200">
                  <a:extLst>
                    <a:ext uri="{9D8B030D-6E8A-4147-A177-3AD203B41FA5}">
                      <a16:colId xmlns:a16="http://schemas.microsoft.com/office/drawing/2014/main" val="20002"/>
                    </a:ext>
                  </a:extLst>
                </a:gridCol>
              </a:tblGrid>
              <a:tr h="494467">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Amministrazione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Adesione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Operatività in ambiente reale</a:t>
                      </a:r>
                      <a:endParaRPr sz="1900" b="1"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Min Interno (ANPR)</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completato porting di 10 su 28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INPS</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completato porting di 2 su </a:t>
                      </a:r>
                      <a:r>
                        <a:rPr lang="it-IT" sz="1600">
                          <a:solidFill>
                            <a:srgbClr val="0070C0"/>
                          </a:solidFill>
                        </a:rPr>
                        <a:t>3</a:t>
                      </a:r>
                      <a:r>
                        <a:rPr lang="it-IT" sz="1600" u="none" strike="noStrike" cap="none">
                          <a:solidFill>
                            <a:srgbClr val="0070C0"/>
                          </a:solidFill>
                        </a:rPr>
                        <a:t>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MEF (Agenzia entrate)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0070C0"/>
                          </a:solidFill>
                        </a:rPr>
                        <a:t>completato </a:t>
                      </a:r>
                      <a:r>
                        <a:rPr lang="it-IT" sz="1600" u="none" strike="noStrike" cap="none">
                          <a:solidFill>
                            <a:srgbClr val="0070C0"/>
                          </a:solidFill>
                        </a:rPr>
                        <a:t>porting </a:t>
                      </a:r>
                      <a:r>
                        <a:rPr lang="it-IT" sz="1600">
                          <a:solidFill>
                            <a:srgbClr val="0070C0"/>
                          </a:solidFill>
                        </a:rPr>
                        <a:t>di 2 su 2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MiMS (Motorizzazione)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pronto per fruizione dati (ANPR / AdE)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Regione ER</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sng">
                          <a:solidFill>
                            <a:srgbClr val="0070C0"/>
                          </a:solidFill>
                        </a:rPr>
                        <a:t>effettuata </a:t>
                      </a:r>
                      <a:r>
                        <a:rPr lang="it-IT" sz="1600" u="sng" strike="noStrike" cap="none">
                          <a:solidFill>
                            <a:srgbClr val="0070C0"/>
                          </a:solidFill>
                        </a:rPr>
                        <a:t>prima lettura da ANPR</a:t>
                      </a:r>
                      <a:endParaRPr sz="1900" u="sng"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9613">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Milano</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sng" strike="noStrike" cap="none">
                          <a:solidFill>
                            <a:srgbClr val="0070C0"/>
                          </a:solidFill>
                        </a:rPr>
                        <a:t>effettuata prima lettura da INPS (26 luglio) e da AdE (8 settembre)</a:t>
                      </a:r>
                      <a:endParaRPr sz="1900" u="sng"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Firenze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pronto per fruizione dati (ANPR / AdE / INPS)</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Torino</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adesione</a:t>
                      </a:r>
                      <a:r>
                        <a:rPr lang="it-IT" sz="1600">
                          <a:solidFill>
                            <a:srgbClr val="0070C0"/>
                          </a:solidFill>
                        </a:rPr>
                        <a:t> firmata il 22 settembre</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AgID</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0070C0"/>
                          </a:solidFill>
                        </a:rPr>
                        <a:t>completato </a:t>
                      </a:r>
                      <a:r>
                        <a:rPr lang="it-IT" sz="1600" u="none" strike="noStrike" cap="none">
                          <a:solidFill>
                            <a:srgbClr val="0070C0"/>
                          </a:solidFill>
                        </a:rPr>
                        <a:t>adesione</a:t>
                      </a:r>
                      <a:r>
                        <a:rPr lang="it-IT" sz="1600">
                          <a:solidFill>
                            <a:srgbClr val="0070C0"/>
                          </a:solidFill>
                        </a:rPr>
                        <a:t> (porting previsto a ottobre)</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268" name="Google Shape;268;p34"/>
          <p:cNvSpPr txBox="1"/>
          <p:nvPr/>
        </p:nvSpPr>
        <p:spPr>
          <a:xfrm>
            <a:off x="545667" y="1809734"/>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69" name="Google Shape;269;p34"/>
          <p:cNvSpPr txBox="1"/>
          <p:nvPr/>
        </p:nvSpPr>
        <p:spPr>
          <a:xfrm>
            <a:off x="545667" y="37921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0" name="Google Shape;270;p34"/>
          <p:cNvSpPr txBox="1"/>
          <p:nvPr/>
        </p:nvSpPr>
        <p:spPr>
          <a:xfrm>
            <a:off x="545667" y="2800951"/>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1" name="Google Shape;271;p34"/>
          <p:cNvSpPr txBox="1"/>
          <p:nvPr/>
        </p:nvSpPr>
        <p:spPr>
          <a:xfrm>
            <a:off x="532633" y="32773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2" name="Google Shape;272;p34"/>
          <p:cNvSpPr txBox="1"/>
          <p:nvPr/>
        </p:nvSpPr>
        <p:spPr>
          <a:xfrm>
            <a:off x="510600" y="42387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3" name="Google Shape;273;p34"/>
          <p:cNvSpPr txBox="1"/>
          <p:nvPr/>
        </p:nvSpPr>
        <p:spPr>
          <a:xfrm>
            <a:off x="519367" y="1339785"/>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4" name="Google Shape;274;p34"/>
          <p:cNvSpPr txBox="1"/>
          <p:nvPr/>
        </p:nvSpPr>
        <p:spPr>
          <a:xfrm>
            <a:off x="496667" y="5262067"/>
            <a:ext cx="519200" cy="800179"/>
          </a:xfrm>
          <a:prstGeom prst="rect">
            <a:avLst/>
          </a:prstGeom>
          <a:noFill/>
          <a:ln>
            <a:noFill/>
          </a:ln>
        </p:spPr>
        <p:txBody>
          <a:bodyPr spcFirstLastPara="1" wrap="square" lIns="121900" tIns="121900" rIns="121900" bIns="121900" anchor="t" anchorCtr="0">
            <a:spAutoFit/>
          </a:bodyPr>
          <a:lstStyle/>
          <a:p>
            <a:r>
              <a:rPr lang="it-IT" sz="3600">
                <a:solidFill>
                  <a:srgbClr val="00B050"/>
                </a:solidFill>
              </a:rPr>
              <a:t>✔</a:t>
            </a:r>
            <a:endParaRPr sz="1867"/>
          </a:p>
        </p:txBody>
      </p:sp>
      <p:sp>
        <p:nvSpPr>
          <p:cNvPr id="275" name="Google Shape;275;p34"/>
          <p:cNvSpPr txBox="1"/>
          <p:nvPr/>
        </p:nvSpPr>
        <p:spPr>
          <a:xfrm>
            <a:off x="510600" y="2308585"/>
            <a:ext cx="609600" cy="800179"/>
          </a:xfrm>
          <a:prstGeom prst="rect">
            <a:avLst/>
          </a:prstGeom>
          <a:noFill/>
          <a:ln>
            <a:noFill/>
          </a:ln>
        </p:spPr>
        <p:txBody>
          <a:bodyPr spcFirstLastPara="1" wrap="square" lIns="121900" tIns="121900" rIns="121900" bIns="121900" anchor="t" anchorCtr="0">
            <a:spAutoFit/>
          </a:bodyPr>
          <a:lstStyle/>
          <a:p>
            <a:r>
              <a:rPr lang="it-IT" sz="3600">
                <a:solidFill>
                  <a:srgbClr val="00B050"/>
                </a:solidFill>
              </a:rPr>
              <a:t>✔</a:t>
            </a:r>
            <a:endParaRPr sz="1867"/>
          </a:p>
        </p:txBody>
      </p:sp>
      <p:sp>
        <p:nvSpPr>
          <p:cNvPr id="276" name="Google Shape;276;p34"/>
          <p:cNvSpPr txBox="1"/>
          <p:nvPr/>
        </p:nvSpPr>
        <p:spPr>
          <a:xfrm>
            <a:off x="510600" y="48483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785"/>
        <p:cNvGrpSpPr/>
        <p:nvPr/>
      </p:nvGrpSpPr>
      <p:grpSpPr>
        <a:xfrm>
          <a:off x="0" y="0"/>
          <a:ext cx="0" cy="0"/>
          <a:chOff x="0" y="0"/>
          <a:chExt cx="0" cy="0"/>
        </a:xfrm>
      </p:grpSpPr>
      <p:pic>
        <p:nvPicPr>
          <p:cNvPr id="3786" name="Google Shape;3786;g155e12607ee_0_3107"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787" name="Google Shape;3787;g155e12607ee_0_3107"/>
          <p:cNvSpPr txBox="1"/>
          <p:nvPr/>
        </p:nvSpPr>
        <p:spPr>
          <a:xfrm>
            <a:off x="429064" y="352733"/>
            <a:ext cx="72792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NDC – National Data Catalog</a:t>
            </a:r>
            <a:endParaRPr sz="3450" b="1" i="0" u="none" strike="noStrike" cap="none">
              <a:solidFill>
                <a:srgbClr val="0066CC"/>
              </a:solidFill>
              <a:latin typeface="Calibri"/>
              <a:ea typeface="Calibri"/>
              <a:cs typeface="Calibri"/>
              <a:sym typeface="Calibri"/>
            </a:endParaRPr>
          </a:p>
        </p:txBody>
      </p:sp>
      <p:sp>
        <p:nvSpPr>
          <p:cNvPr id="3788" name="Google Shape;3788;g155e12607ee_0_3107"/>
          <p:cNvSpPr txBox="1"/>
          <p:nvPr/>
        </p:nvSpPr>
        <p:spPr>
          <a:xfrm>
            <a:off x="8229600" y="1591596"/>
            <a:ext cx="3452700" cy="4538400"/>
          </a:xfrm>
          <a:prstGeom prst="rect">
            <a:avLst/>
          </a:prstGeom>
          <a:solidFill>
            <a:srgbClr val="0036A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lt1"/>
                </a:solidFill>
                <a:latin typeface="Calibri"/>
                <a:ea typeface="Calibri"/>
                <a:cs typeface="Calibri"/>
                <a:sym typeface="Calibri"/>
              </a:rPr>
              <a:t>L'interoperabilità semantica garantisce che il formato e il significato dei dati e delle informazioni scambiate siano preservati e compresi durante gli scambi tra le parti</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0"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Interoperability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Framework</a:t>
            </a:r>
            <a:r>
              <a:rPr lang="it" sz="1600" i="1" u="none" strike="noStrike" cap="none">
                <a:solidFill>
                  <a:schemeClr val="lt1"/>
                </a:solidFill>
                <a:latin typeface="Calibri"/>
                <a:ea typeface="Calibri"/>
                <a:cs typeface="Calibri"/>
                <a:sym typeface="Calibri"/>
              </a:rPr>
              <a:t>.</a:t>
            </a:r>
            <a:endParaRPr sz="1900" i="1" u="none" strike="noStrike" cap="none">
              <a:solidFill>
                <a:schemeClr val="lt1"/>
              </a:solidFill>
              <a:latin typeface="Calibri"/>
              <a:ea typeface="Calibri"/>
              <a:cs typeface="Calibri"/>
              <a:sym typeface="Calibri"/>
            </a:endParaRPr>
          </a:p>
        </p:txBody>
      </p:sp>
      <p:grpSp>
        <p:nvGrpSpPr>
          <p:cNvPr id="3789" name="Google Shape;3789;g155e12607ee_0_3107"/>
          <p:cNvGrpSpPr/>
          <p:nvPr/>
        </p:nvGrpSpPr>
        <p:grpSpPr>
          <a:xfrm>
            <a:off x="429056" y="1591550"/>
            <a:ext cx="7475266" cy="3837189"/>
            <a:chOff x="321798" y="1376007"/>
            <a:chExt cx="5943600" cy="2877964"/>
          </a:xfrm>
        </p:grpSpPr>
        <p:sp>
          <p:nvSpPr>
            <p:cNvPr id="3790" name="Google Shape;3790;g155e12607ee_0_3107"/>
            <p:cNvSpPr txBox="1"/>
            <p:nvPr/>
          </p:nvSpPr>
          <p:spPr>
            <a:xfrm>
              <a:off x="321798" y="1376007"/>
              <a:ext cx="5943600" cy="5310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NDC, parte della misura 1.3.1, è una piattaforma che cataloga </a:t>
              </a:r>
              <a:r>
                <a:rPr lang="it" sz="1900" b="1" i="0" u="none" strike="noStrike" cap="none">
                  <a:solidFill>
                    <a:srgbClr val="2A57B1"/>
                  </a:solidFill>
                  <a:latin typeface="Calibri"/>
                  <a:ea typeface="Calibri"/>
                  <a:cs typeface="Calibri"/>
                  <a:sym typeface="Calibri"/>
                </a:rPr>
                <a:t>ontologie</a:t>
              </a:r>
              <a:r>
                <a:rPr lang="it" sz="1900" i="0" u="none" strike="noStrike" cap="none">
                  <a:solidFill>
                    <a:srgbClr val="2A57B1"/>
                  </a:solidFill>
                  <a:latin typeface="Calibri"/>
                  <a:ea typeface="Calibri"/>
                  <a:cs typeface="Calibri"/>
                  <a:sym typeface="Calibri"/>
                </a:rPr>
                <a:t>, </a:t>
              </a:r>
              <a:r>
                <a:rPr lang="it" sz="1900" b="1" i="0" u="none" strike="noStrike" cap="none">
                  <a:solidFill>
                    <a:srgbClr val="2A57B1"/>
                  </a:solidFill>
                  <a:latin typeface="Calibri"/>
                  <a:ea typeface="Calibri"/>
                  <a:cs typeface="Calibri"/>
                  <a:sym typeface="Calibri"/>
                </a:rPr>
                <a:t>vocabolari</a:t>
              </a:r>
              <a:r>
                <a:rPr lang="it" sz="1900" i="0" u="none" strike="noStrike" cap="none">
                  <a:solidFill>
                    <a:srgbClr val="2A57B1"/>
                  </a:solidFill>
                  <a:latin typeface="Calibri"/>
                  <a:ea typeface="Calibri"/>
                  <a:cs typeface="Calibri"/>
                  <a:sym typeface="Calibri"/>
                </a:rPr>
                <a:t> </a:t>
              </a:r>
              <a:r>
                <a:rPr lang="it" sz="1900" i="0" u="none" strike="noStrike" cap="none">
                  <a:solidFill>
                    <a:schemeClr val="dk1"/>
                  </a:solidFill>
                  <a:latin typeface="Calibri"/>
                  <a:ea typeface="Calibri"/>
                  <a:cs typeface="Calibri"/>
                  <a:sym typeface="Calibri"/>
                </a:rPr>
                <a:t>controllati e</a:t>
              </a:r>
              <a:r>
                <a:rPr lang="it" sz="1900" i="0" u="none" strike="noStrike" cap="none">
                  <a:solidFill>
                    <a:srgbClr val="2A57B1"/>
                  </a:solidFill>
                  <a:latin typeface="Calibri"/>
                  <a:ea typeface="Calibri"/>
                  <a:cs typeface="Calibri"/>
                  <a:sym typeface="Calibri"/>
                </a:rPr>
                <a:t> </a:t>
              </a:r>
              <a:r>
                <a:rPr lang="it" sz="1900" b="1" i="0" u="none" strike="noStrike" cap="none">
                  <a:solidFill>
                    <a:srgbClr val="2A57B1"/>
                  </a:solidFill>
                  <a:latin typeface="Calibri"/>
                  <a:ea typeface="Calibri"/>
                  <a:cs typeface="Calibri"/>
                  <a:sym typeface="Calibri"/>
                </a:rPr>
                <a:t>schemi</a:t>
              </a:r>
              <a:r>
                <a:rPr lang="it" sz="1900" i="0" u="none" strike="noStrike" cap="none">
                  <a:solidFill>
                    <a:srgbClr val="2A57B1"/>
                  </a:solidFill>
                  <a:latin typeface="Calibri"/>
                  <a:ea typeface="Calibri"/>
                  <a:cs typeface="Calibri"/>
                  <a:sym typeface="Calibri"/>
                </a:rPr>
                <a:t> </a:t>
              </a:r>
              <a:r>
                <a:rPr lang="it" sz="1900" i="0" u="none" strike="noStrike" cap="none">
                  <a:solidFill>
                    <a:schemeClr val="dk1"/>
                  </a:solidFill>
                  <a:latin typeface="Calibri"/>
                  <a:ea typeface="Calibri"/>
                  <a:cs typeface="Calibri"/>
                  <a:sym typeface="Calibri"/>
                </a:rPr>
                <a:t>della PA e ne valida le API. </a:t>
              </a:r>
              <a:endParaRPr sz="1900">
                <a:latin typeface="Calibri"/>
                <a:ea typeface="Calibri"/>
                <a:cs typeface="Calibri"/>
                <a:sym typeface="Calibri"/>
              </a:endParaRPr>
            </a:p>
          </p:txBody>
        </p:sp>
        <p:sp>
          <p:nvSpPr>
            <p:cNvPr id="3791" name="Google Shape;3791;g155e12607ee_0_3107"/>
            <p:cNvSpPr txBox="1"/>
            <p:nvPr/>
          </p:nvSpPr>
          <p:spPr>
            <a:xfrm>
              <a:off x="321798" y="3942271"/>
              <a:ext cx="5943600" cy="3117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Importante </a:t>
              </a:r>
              <a:r>
                <a:rPr lang="it" sz="1900" b="1" i="0" u="none" strike="noStrike" cap="none">
                  <a:solidFill>
                    <a:srgbClr val="0036A2"/>
                  </a:solidFill>
                  <a:latin typeface="Calibri"/>
                  <a:ea typeface="Calibri"/>
                  <a:cs typeface="Calibri"/>
                  <a:sym typeface="Calibri"/>
                </a:rPr>
                <a:t>sinergia con PDND</a:t>
              </a:r>
              <a:endParaRPr sz="1900" i="0" u="none" strike="noStrike" cap="none">
                <a:solidFill>
                  <a:srgbClr val="0036A2"/>
                </a:solidFill>
                <a:latin typeface="Calibri"/>
                <a:ea typeface="Calibri"/>
                <a:cs typeface="Calibri"/>
                <a:sym typeface="Calibri"/>
              </a:endParaRPr>
            </a:p>
          </p:txBody>
        </p:sp>
        <p:sp>
          <p:nvSpPr>
            <p:cNvPr id="3792" name="Google Shape;3792;g155e12607ee_0_3107"/>
            <p:cNvSpPr txBox="1"/>
            <p:nvPr/>
          </p:nvSpPr>
          <p:spPr>
            <a:xfrm>
              <a:off x="321798" y="3408425"/>
              <a:ext cx="5943600" cy="311700"/>
            </a:xfrm>
            <a:prstGeom prst="rect">
              <a:avLst/>
            </a:prstGeom>
            <a:noFill/>
            <a:ln>
              <a:noFill/>
            </a:ln>
          </p:spPr>
          <p:txBody>
            <a:bodyPr spcFirstLastPara="1" wrap="square" lIns="121900" tIns="60925" rIns="121900" bIns="60925" anchor="t" anchorCtr="0">
              <a:spAutoFit/>
            </a:bodyPr>
            <a:lstStyle/>
            <a:p>
              <a:pPr marL="381000" marR="101600" lvl="0" indent="-387350" algn="l" rtl="0">
                <a:lnSpc>
                  <a:spcPct val="100000"/>
                </a:lnSpc>
                <a:spcBef>
                  <a:spcPts val="0"/>
                </a:spcBef>
                <a:spcAft>
                  <a:spcPts val="0"/>
                </a:spcAft>
                <a:buClr>
                  <a:srgbClr val="000000"/>
                </a:buClr>
                <a:buSzPts val="1900"/>
                <a:buFont typeface="Calibri"/>
                <a:buChar char="❑"/>
              </a:pPr>
              <a:r>
                <a:rPr lang="it" sz="1900" i="0" u="none" strike="noStrike" cap="none">
                  <a:solidFill>
                    <a:schemeClr val="dk1"/>
                  </a:solidFill>
                  <a:latin typeface="Calibri"/>
                  <a:ea typeface="Calibri"/>
                  <a:cs typeface="Calibri"/>
                  <a:sym typeface="Calibri"/>
                </a:rPr>
                <a:t>Basato su lavori esistenti, come INSPIRE, OntoPiA, DCAT-AP-IT</a:t>
              </a:r>
              <a:endParaRPr sz="1900">
                <a:latin typeface="Calibri"/>
                <a:ea typeface="Calibri"/>
                <a:cs typeface="Calibri"/>
                <a:sym typeface="Calibri"/>
              </a:endParaRPr>
            </a:p>
          </p:txBody>
        </p:sp>
        <p:sp>
          <p:nvSpPr>
            <p:cNvPr id="3793" name="Google Shape;3793;g155e12607ee_0_3107"/>
            <p:cNvSpPr txBox="1"/>
            <p:nvPr/>
          </p:nvSpPr>
          <p:spPr>
            <a:xfrm>
              <a:off x="321798" y="2874581"/>
              <a:ext cx="5943600" cy="311700"/>
            </a:xfrm>
            <a:prstGeom prst="rect">
              <a:avLst/>
            </a:prstGeom>
            <a:noFill/>
            <a:ln>
              <a:noFill/>
            </a:ln>
          </p:spPr>
          <p:txBody>
            <a:bodyPr spcFirstLastPara="1" wrap="square" lIns="121900" tIns="60925" rIns="121900" bIns="60925" anchor="t" anchorCtr="0">
              <a:spAutoFit/>
            </a:bodyPr>
            <a:lstStyle/>
            <a:p>
              <a:pPr marL="381000" marR="101600" lvl="0" indent="-387350" algn="l" rtl="0">
                <a:lnSpc>
                  <a:spcPct val="100000"/>
                </a:lnSpc>
                <a:spcBef>
                  <a:spcPts val="0"/>
                </a:spcBef>
                <a:spcAft>
                  <a:spcPts val="0"/>
                </a:spcAft>
                <a:buClr>
                  <a:srgbClr val="000000"/>
                </a:buClr>
                <a:buSzPts val="1900"/>
                <a:buFont typeface="Calibri"/>
                <a:buChar char="❑"/>
              </a:pPr>
              <a:r>
                <a:rPr lang="it" sz="1900" i="0" u="none" strike="noStrike" cap="none">
                  <a:solidFill>
                    <a:schemeClr val="dk1"/>
                  </a:solidFill>
                  <a:latin typeface="Calibri"/>
                  <a:ea typeface="Calibri"/>
                  <a:cs typeface="Calibri"/>
                  <a:sym typeface="Calibri"/>
                </a:rPr>
                <a:t>Fondamentale per tutti i progetti di interoperabilità</a:t>
              </a:r>
              <a:endParaRPr sz="1900">
                <a:latin typeface="Calibri"/>
                <a:ea typeface="Calibri"/>
                <a:cs typeface="Calibri"/>
                <a:sym typeface="Calibri"/>
              </a:endParaRPr>
            </a:p>
          </p:txBody>
        </p:sp>
        <p:sp>
          <p:nvSpPr>
            <p:cNvPr id="3794" name="Google Shape;3794;g155e12607ee_0_3107"/>
            <p:cNvSpPr txBox="1"/>
            <p:nvPr/>
          </p:nvSpPr>
          <p:spPr>
            <a:xfrm>
              <a:off x="321798" y="2125294"/>
              <a:ext cx="5943600" cy="523200"/>
            </a:xfrm>
            <a:prstGeom prst="rect">
              <a:avLst/>
            </a:prstGeom>
            <a:noFill/>
            <a:ln>
              <a:noFill/>
            </a:ln>
          </p:spPr>
          <p:txBody>
            <a:bodyPr spcFirstLastPara="1" wrap="square" lIns="121900" tIns="60925" rIns="121900" bIns="60925" anchor="t" anchorCtr="0">
              <a:no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È uno strumento pensato per gli sviluppatori di servizi pubblici digitali utile a validare e </a:t>
              </a:r>
              <a:r>
                <a:rPr lang="it" sz="1900" b="1" i="0" u="none" strike="noStrike" cap="none">
                  <a:solidFill>
                    <a:srgbClr val="2A57B1"/>
                  </a:solidFill>
                  <a:latin typeface="Calibri"/>
                  <a:ea typeface="Calibri"/>
                  <a:cs typeface="Calibri"/>
                  <a:sym typeface="Calibri"/>
                </a:rPr>
                <a:t>allineare la semantica delle API </a:t>
              </a:r>
              <a:r>
                <a:rPr lang="it" sz="1900" i="0" u="none" strike="noStrike" cap="none">
                  <a:solidFill>
                    <a:schemeClr val="dk1"/>
                  </a:solidFill>
                  <a:latin typeface="Calibri"/>
                  <a:ea typeface="Calibri"/>
                  <a:cs typeface="Calibri"/>
                  <a:sym typeface="Calibri"/>
                </a:rPr>
                <a:t>a un </a:t>
              </a:r>
              <a:r>
                <a:rPr lang="it" sz="1900" b="1" i="0" u="none" strike="noStrike" cap="none">
                  <a:solidFill>
                    <a:srgbClr val="2A57B1"/>
                  </a:solidFill>
                  <a:latin typeface="Calibri"/>
                  <a:ea typeface="Calibri"/>
                  <a:cs typeface="Calibri"/>
                  <a:sym typeface="Calibri"/>
                </a:rPr>
                <a:t>catalogo unificato</a:t>
              </a:r>
              <a:r>
                <a:rPr lang="it" sz="1900" i="0" u="none" strike="noStrike" cap="none">
                  <a:solidFill>
                    <a:srgbClr val="2A57B1"/>
                  </a:solidFill>
                  <a:latin typeface="Calibri"/>
                  <a:ea typeface="Calibri"/>
                  <a:cs typeface="Calibri"/>
                  <a:sym typeface="Calibri"/>
                </a:rPr>
                <a:t>.</a:t>
              </a:r>
              <a:endParaRPr sz="1900" b="1" i="0" u="none" strike="noStrike" cap="none">
                <a:solidFill>
                  <a:srgbClr val="2A57B1"/>
                </a:solidFill>
                <a:latin typeface="Calibri"/>
                <a:ea typeface="Calibri"/>
                <a:cs typeface="Calibri"/>
                <a:sym typeface="Calibri"/>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798"/>
        <p:cNvGrpSpPr/>
        <p:nvPr/>
      </p:nvGrpSpPr>
      <p:grpSpPr>
        <a:xfrm>
          <a:off x="0" y="0"/>
          <a:ext cx="0" cy="0"/>
          <a:chOff x="0" y="0"/>
          <a:chExt cx="0" cy="0"/>
        </a:xfrm>
      </p:grpSpPr>
      <p:pic>
        <p:nvPicPr>
          <p:cNvPr id="3799" name="Google Shape;3799;g155e12607ee_0_3120"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00" name="Google Shape;3800;g155e12607ee_0_3120"/>
          <p:cNvSpPr txBox="1"/>
          <p:nvPr/>
        </p:nvSpPr>
        <p:spPr>
          <a:xfrm>
            <a:off x="429067" y="2846795"/>
            <a:ext cx="5545200" cy="3367200"/>
          </a:xfrm>
          <a:prstGeom prst="rect">
            <a:avLst/>
          </a:prstGeom>
          <a:noFill/>
          <a:ln>
            <a:noFill/>
          </a:ln>
        </p:spPr>
        <p:txBody>
          <a:bodyPr spcFirstLastPara="1" wrap="square" lIns="121875" tIns="121875" rIns="121875" bIns="121875"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FFFFFF"/>
              </a:solidFill>
              <a:latin typeface="Titillium Web"/>
              <a:ea typeface="Titillium Web"/>
              <a:cs typeface="Titillium Web"/>
              <a:sym typeface="Titillium Web"/>
            </a:endParaRPr>
          </a:p>
        </p:txBody>
      </p:sp>
      <p:sp>
        <p:nvSpPr>
          <p:cNvPr id="3801" name="Google Shape;3801;g155e12607ee_0_3120"/>
          <p:cNvSpPr txBox="1"/>
          <p:nvPr/>
        </p:nvSpPr>
        <p:spPr>
          <a:xfrm>
            <a:off x="429065" y="2661000"/>
            <a:ext cx="7131900" cy="1536000"/>
          </a:xfrm>
          <a:prstGeom prst="rect">
            <a:avLst/>
          </a:prstGeom>
          <a:noFill/>
          <a:ln>
            <a:noFill/>
          </a:ln>
        </p:spPr>
        <p:txBody>
          <a:bodyPr spcFirstLastPara="1" wrap="square" lIns="121900" tIns="121900" rIns="121900" bIns="121900" anchor="ctr" anchorCtr="0">
            <a:noAutofit/>
          </a:bodyPr>
          <a:lstStyle/>
          <a:p>
            <a:pPr marL="165100" marR="101600" lvl="0" indent="0" algn="l" rtl="0">
              <a:lnSpc>
                <a:spcPct val="115000"/>
              </a:lnSpc>
              <a:spcBef>
                <a:spcPts val="0"/>
              </a:spcBef>
              <a:spcAft>
                <a:spcPts val="0"/>
              </a:spcAft>
              <a:buNone/>
            </a:pPr>
            <a:r>
              <a:rPr lang="it" sz="3200" b="1" i="0" u="none" strike="noStrike" cap="none">
                <a:solidFill>
                  <a:schemeClr val="lt1"/>
                </a:solidFill>
                <a:latin typeface="Calibri"/>
                <a:ea typeface="Calibri"/>
                <a:cs typeface="Calibri"/>
                <a:sym typeface="Calibri"/>
              </a:rPr>
              <a:t>Casi reali di applicazione della PDND</a:t>
            </a:r>
            <a:endParaRPr sz="1900" b="1">
              <a:latin typeface="Calibri"/>
              <a:ea typeface="Calibri"/>
              <a:cs typeface="Calibri"/>
              <a:sym typeface="Calibri"/>
            </a:endParaRPr>
          </a:p>
        </p:txBody>
      </p:sp>
      <p:sp>
        <p:nvSpPr>
          <p:cNvPr id="3802" name="Google Shape;3802;g155e12607ee_0_3120"/>
          <p:cNvSpPr txBox="1"/>
          <p:nvPr/>
        </p:nvSpPr>
        <p:spPr>
          <a:xfrm>
            <a:off x="6691233" y="7552033"/>
            <a:ext cx="3999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 sz="1100" b="0" i="0" u="none" strike="noStrike" cap="none">
                <a:solidFill>
                  <a:srgbClr val="FFFFFF"/>
                </a:solidFill>
                <a:latin typeface="Titillium Web"/>
                <a:ea typeface="Titillium Web"/>
                <a:cs typeface="Titillium Web"/>
                <a:sym typeface="Titillium Web"/>
              </a:rPr>
              <a:t>Interviste per il progetto Anagrafe Nazionale Popolazione Residente</a:t>
            </a:r>
            <a:endParaRPr sz="2100" b="0" i="0" u="none" strike="noStrike" cap="none">
              <a:solidFill>
                <a:srgbClr val="FFFFFF"/>
              </a:solidFill>
              <a:latin typeface="Titillium Web SemiBold"/>
              <a:ea typeface="Titillium Web SemiBold"/>
              <a:cs typeface="Titillium Web SemiBold"/>
              <a:sym typeface="Titillium Web SemiBo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806"/>
        <p:cNvGrpSpPr/>
        <p:nvPr/>
      </p:nvGrpSpPr>
      <p:grpSpPr>
        <a:xfrm>
          <a:off x="0" y="0"/>
          <a:ext cx="0" cy="0"/>
          <a:chOff x="0" y="0"/>
          <a:chExt cx="0" cy="0"/>
        </a:xfrm>
      </p:grpSpPr>
      <p:pic>
        <p:nvPicPr>
          <p:cNvPr id="3807" name="Google Shape;3807;g155e12607ee_0_3129"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08" name="Google Shape;3808;g155e12607ee_0_3129"/>
          <p:cNvSpPr txBox="1"/>
          <p:nvPr/>
        </p:nvSpPr>
        <p:spPr>
          <a:xfrm>
            <a:off x="429080" y="352725"/>
            <a:ext cx="11356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per il progetto della Comunità del Welfare</a:t>
            </a:r>
            <a:endParaRPr sz="3450" b="1" i="0" u="none" strike="noStrike" cap="none">
              <a:solidFill>
                <a:srgbClr val="0066CC"/>
              </a:solidFill>
              <a:latin typeface="Calibri"/>
              <a:ea typeface="Calibri"/>
              <a:cs typeface="Calibri"/>
              <a:sym typeface="Calibri"/>
            </a:endParaRPr>
          </a:p>
        </p:txBody>
      </p:sp>
      <p:sp>
        <p:nvSpPr>
          <p:cNvPr id="3809" name="Google Shape;3809;g155e12607ee_0_3129"/>
          <p:cNvSpPr txBox="1"/>
          <p:nvPr/>
        </p:nvSpPr>
        <p:spPr>
          <a:xfrm>
            <a:off x="431883" y="1088867"/>
            <a:ext cx="11356500" cy="217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Il Progetto </a:t>
            </a:r>
            <a:r>
              <a:rPr lang="it" sz="1900" b="1" i="0" u="none" strike="noStrike" cap="none">
                <a:solidFill>
                  <a:srgbClr val="2A57B1"/>
                </a:solidFill>
                <a:latin typeface="Calibri"/>
                <a:ea typeface="Calibri"/>
                <a:cs typeface="Calibri"/>
                <a:sym typeface="Calibri"/>
              </a:rPr>
              <a:t>Comunità del Welfare </a:t>
            </a:r>
            <a:r>
              <a:rPr lang="it" sz="1900" i="0" u="none" strike="noStrike" cap="none">
                <a:solidFill>
                  <a:schemeClr val="dk1"/>
                </a:solidFill>
                <a:latin typeface="Calibri"/>
                <a:ea typeface="Calibri"/>
                <a:cs typeface="Calibri"/>
                <a:sym typeface="Calibri"/>
              </a:rPr>
              <a:t>si pone come obiettivo l’eliminazione delle erogazioni degli stessi bonus sia dall’Ente centrale (INPS) che da quelli locali (Comuni e Regioni).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Attualmente queste erogazioni multiple non dovute sono stimate in circa</a:t>
            </a:r>
            <a:r>
              <a:rPr lang="it" sz="1900" i="0" u="none" strike="noStrike" cap="none">
                <a:solidFill>
                  <a:srgbClr val="2A57B1"/>
                </a:solidFill>
                <a:latin typeface="Calibri"/>
                <a:ea typeface="Calibri"/>
                <a:cs typeface="Calibri"/>
                <a:sym typeface="Calibri"/>
              </a:rPr>
              <a:t> 10 Mld€/anno</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2A57B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Il progetto, attraverso l’uso della PDND interoperabilità, permetterà uno</a:t>
            </a:r>
            <a:r>
              <a:rPr lang="it" sz="1900" i="0" u="none" strike="noStrike" cap="none">
                <a:solidFill>
                  <a:srgbClr val="2A57B1"/>
                </a:solidFill>
                <a:latin typeface="Calibri"/>
                <a:ea typeface="Calibri"/>
                <a:cs typeface="Calibri"/>
                <a:sym typeface="Calibri"/>
              </a:rPr>
              <a:t> scambio dei dati </a:t>
            </a:r>
            <a:r>
              <a:rPr lang="it" sz="1900" i="0" u="none" strike="noStrike" cap="none">
                <a:solidFill>
                  <a:schemeClr val="dk1"/>
                </a:solidFill>
                <a:latin typeface="Calibri"/>
                <a:ea typeface="Calibri"/>
                <a:cs typeface="Calibri"/>
                <a:sym typeface="Calibri"/>
              </a:rPr>
              <a:t>tra Comuni, Regioni e INPS in modo da monitorare la corretta erogazione dei fondi.</a:t>
            </a:r>
            <a:endParaRPr sz="1900">
              <a:latin typeface="Calibri"/>
              <a:ea typeface="Calibri"/>
              <a:cs typeface="Calibri"/>
              <a:sym typeface="Calibri"/>
            </a:endParaRPr>
          </a:p>
        </p:txBody>
      </p:sp>
      <p:grpSp>
        <p:nvGrpSpPr>
          <p:cNvPr id="3810" name="Google Shape;3810;g155e12607ee_0_3129"/>
          <p:cNvGrpSpPr/>
          <p:nvPr/>
        </p:nvGrpSpPr>
        <p:grpSpPr>
          <a:xfrm>
            <a:off x="3344854" y="3366502"/>
            <a:ext cx="5266921" cy="3501705"/>
            <a:chOff x="1631219" y="2543826"/>
            <a:chExt cx="3950289" cy="2626345"/>
          </a:xfrm>
        </p:grpSpPr>
        <p:sp>
          <p:nvSpPr>
            <p:cNvPr id="3811" name="Google Shape;3811;g155e12607ee_0_3129"/>
            <p:cNvSpPr txBox="1"/>
            <p:nvPr/>
          </p:nvSpPr>
          <p:spPr>
            <a:xfrm>
              <a:off x="1631219" y="2728198"/>
              <a:ext cx="9642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Comuni</a:t>
              </a:r>
              <a:endParaRPr sz="1900" i="0" u="none" strike="noStrike" cap="none">
                <a:solidFill>
                  <a:srgbClr val="000000"/>
                </a:solidFill>
                <a:latin typeface="Calibri"/>
                <a:ea typeface="Calibri"/>
                <a:cs typeface="Calibri"/>
                <a:sym typeface="Calibri"/>
              </a:endParaRPr>
            </a:p>
          </p:txBody>
        </p:sp>
        <p:sp>
          <p:nvSpPr>
            <p:cNvPr id="3812" name="Google Shape;3812;g155e12607ee_0_3129"/>
            <p:cNvSpPr txBox="1"/>
            <p:nvPr/>
          </p:nvSpPr>
          <p:spPr>
            <a:xfrm>
              <a:off x="1653719" y="3591188"/>
              <a:ext cx="9192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Regioni</a:t>
              </a:r>
              <a:endParaRPr sz="1900" i="0" u="none" strike="noStrike" cap="none">
                <a:solidFill>
                  <a:srgbClr val="000000"/>
                </a:solidFill>
                <a:latin typeface="Calibri"/>
                <a:ea typeface="Calibri"/>
                <a:cs typeface="Calibri"/>
                <a:sym typeface="Calibri"/>
              </a:endParaRPr>
            </a:p>
          </p:txBody>
        </p:sp>
        <p:sp>
          <p:nvSpPr>
            <p:cNvPr id="3813" name="Google Shape;3813;g155e12607ee_0_3129"/>
            <p:cNvSpPr/>
            <p:nvPr/>
          </p:nvSpPr>
          <p:spPr>
            <a:xfrm>
              <a:off x="3401636" y="2543826"/>
              <a:ext cx="858600" cy="1556100"/>
            </a:xfrm>
            <a:prstGeom prst="rect">
              <a:avLst/>
            </a:prstGeom>
            <a:solidFill>
              <a:schemeClr val="accent1"/>
            </a:solidFill>
            <a:ln w="19050" cap="flat" cmpd="sng">
              <a:solidFill>
                <a:srgbClr val="3061B2"/>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it" sz="2400" i="0" u="none" strike="noStrike" cap="none">
                  <a:solidFill>
                    <a:schemeClr val="lt1"/>
                  </a:solidFill>
                  <a:latin typeface="Calibri"/>
                  <a:ea typeface="Calibri"/>
                  <a:cs typeface="Calibri"/>
                  <a:sym typeface="Calibri"/>
                </a:rPr>
                <a:t>PDND</a:t>
              </a:r>
              <a:endParaRPr sz="1900" i="0" u="none" strike="noStrike" cap="none">
                <a:solidFill>
                  <a:schemeClr val="lt1"/>
                </a:solidFill>
                <a:latin typeface="Calibri"/>
                <a:ea typeface="Calibri"/>
                <a:cs typeface="Calibri"/>
                <a:sym typeface="Calibri"/>
              </a:endParaRPr>
            </a:p>
          </p:txBody>
        </p:sp>
        <p:grpSp>
          <p:nvGrpSpPr>
            <p:cNvPr id="3814" name="Google Shape;3814;g155e12607ee_0_3129"/>
            <p:cNvGrpSpPr/>
            <p:nvPr/>
          </p:nvGrpSpPr>
          <p:grpSpPr>
            <a:xfrm>
              <a:off x="3002590" y="4331785"/>
              <a:ext cx="1630500" cy="838386"/>
              <a:chOff x="2703137" y="4078589"/>
              <a:chExt cx="1630500" cy="838386"/>
            </a:xfrm>
          </p:grpSpPr>
          <p:grpSp>
            <p:nvGrpSpPr>
              <p:cNvPr id="3815" name="Google Shape;3815;g155e12607ee_0_3129"/>
              <p:cNvGrpSpPr/>
              <p:nvPr/>
            </p:nvGrpSpPr>
            <p:grpSpPr>
              <a:xfrm>
                <a:off x="3334372" y="4078589"/>
                <a:ext cx="394120" cy="353324"/>
                <a:chOff x="5523607" y="1719006"/>
                <a:chExt cx="1139734" cy="1045029"/>
              </a:xfrm>
            </p:grpSpPr>
            <p:pic>
              <p:nvPicPr>
                <p:cNvPr id="3816" name="Google Shape;3816;g155e12607ee_0_3129" descr="iMac-Mask.png"/>
                <p:cNvPicPr preferRelativeResize="0"/>
                <p:nvPr/>
              </p:nvPicPr>
              <p:blipFill rotWithShape="1">
                <a:blip r:embed="rId4">
                  <a:alphaModFix/>
                </a:blip>
                <a:srcRect/>
                <a:stretch/>
              </p:blipFill>
              <p:spPr>
                <a:xfrm>
                  <a:off x="5523607" y="1719006"/>
                  <a:ext cx="1139734" cy="1045029"/>
                </a:xfrm>
                <a:prstGeom prst="rect">
                  <a:avLst/>
                </a:prstGeom>
                <a:noFill/>
                <a:ln>
                  <a:noFill/>
                </a:ln>
              </p:spPr>
            </p:pic>
            <p:pic>
              <p:nvPicPr>
                <p:cNvPr id="3817" name="Google Shape;3817;g155e12607ee_0_3129"/>
                <p:cNvPicPr preferRelativeResize="0"/>
                <p:nvPr/>
              </p:nvPicPr>
              <p:blipFill rotWithShape="1">
                <a:blip r:embed="rId5">
                  <a:alphaModFix/>
                </a:blip>
                <a:srcRect/>
                <a:stretch/>
              </p:blipFill>
              <p:spPr>
                <a:xfrm>
                  <a:off x="5669519" y="1804352"/>
                  <a:ext cx="182197" cy="195819"/>
                </a:xfrm>
                <a:prstGeom prst="rect">
                  <a:avLst/>
                </a:prstGeom>
                <a:noFill/>
                <a:ln>
                  <a:noFill/>
                </a:ln>
              </p:spPr>
            </p:pic>
            <p:pic>
              <p:nvPicPr>
                <p:cNvPr id="3818" name="Google Shape;3818;g155e12607ee_0_3129"/>
                <p:cNvPicPr preferRelativeResize="0"/>
                <p:nvPr/>
              </p:nvPicPr>
              <p:blipFill rotWithShape="1">
                <a:blip r:embed="rId6">
                  <a:alphaModFix/>
                </a:blip>
                <a:srcRect/>
                <a:stretch/>
              </p:blipFill>
              <p:spPr>
                <a:xfrm>
                  <a:off x="5889929" y="1803103"/>
                  <a:ext cx="182197" cy="163019"/>
                </a:xfrm>
                <a:prstGeom prst="rect">
                  <a:avLst/>
                </a:prstGeom>
                <a:noFill/>
                <a:ln>
                  <a:noFill/>
                </a:ln>
              </p:spPr>
            </p:pic>
            <p:pic>
              <p:nvPicPr>
                <p:cNvPr id="3819" name="Google Shape;3819;g155e12607ee_0_3129"/>
                <p:cNvPicPr preferRelativeResize="0"/>
                <p:nvPr/>
              </p:nvPicPr>
              <p:blipFill rotWithShape="1">
                <a:blip r:embed="rId5">
                  <a:alphaModFix/>
                </a:blip>
                <a:srcRect/>
                <a:stretch/>
              </p:blipFill>
              <p:spPr>
                <a:xfrm>
                  <a:off x="6110338" y="1804352"/>
                  <a:ext cx="182197" cy="195819"/>
                </a:xfrm>
                <a:prstGeom prst="rect">
                  <a:avLst/>
                </a:prstGeom>
                <a:noFill/>
                <a:ln>
                  <a:noFill/>
                </a:ln>
              </p:spPr>
            </p:pic>
            <p:pic>
              <p:nvPicPr>
                <p:cNvPr id="3820" name="Google Shape;3820;g155e12607ee_0_3129"/>
                <p:cNvPicPr preferRelativeResize="0"/>
                <p:nvPr/>
              </p:nvPicPr>
              <p:blipFill rotWithShape="1">
                <a:blip r:embed="rId5">
                  <a:alphaModFix/>
                </a:blip>
                <a:srcRect/>
                <a:stretch/>
              </p:blipFill>
              <p:spPr>
                <a:xfrm>
                  <a:off x="6330746" y="1804352"/>
                  <a:ext cx="182197" cy="195819"/>
                </a:xfrm>
                <a:prstGeom prst="rect">
                  <a:avLst/>
                </a:prstGeom>
                <a:noFill/>
                <a:ln>
                  <a:noFill/>
                </a:ln>
              </p:spPr>
            </p:pic>
            <p:pic>
              <p:nvPicPr>
                <p:cNvPr id="3821" name="Google Shape;3821;g155e12607ee_0_3129"/>
                <p:cNvPicPr preferRelativeResize="0"/>
                <p:nvPr/>
              </p:nvPicPr>
              <p:blipFill rotWithShape="1">
                <a:blip r:embed="rId7">
                  <a:alphaModFix/>
                </a:blip>
                <a:srcRect/>
                <a:stretch/>
              </p:blipFill>
              <p:spPr>
                <a:xfrm>
                  <a:off x="5813514" y="1973444"/>
                  <a:ext cx="608029" cy="400552"/>
                </a:xfrm>
                <a:prstGeom prst="rect">
                  <a:avLst/>
                </a:prstGeom>
                <a:noFill/>
                <a:ln>
                  <a:noFill/>
                </a:ln>
              </p:spPr>
            </p:pic>
          </p:grpSp>
          <p:sp>
            <p:nvSpPr>
              <p:cNvPr id="3822" name="Google Shape;3822;g155e12607ee_0_3129"/>
              <p:cNvSpPr txBox="1"/>
              <p:nvPr/>
            </p:nvSpPr>
            <p:spPr>
              <a:xfrm>
                <a:off x="2703137" y="4385975"/>
                <a:ext cx="1630500" cy="531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Cruscotto del</a:t>
                </a:r>
                <a:endParaRPr sz="1900">
                  <a:latin typeface="Calibri"/>
                  <a:ea typeface="Calibri"/>
                  <a:cs typeface="Calibri"/>
                  <a:sym typeface="Calibri"/>
                </a:endParaRPr>
              </a:p>
              <a:p>
                <a:pPr marL="0" marR="0" lvl="0" indent="0" algn="ctr"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Welfare</a:t>
                </a:r>
                <a:endParaRPr sz="1900" i="0" u="none" strike="noStrike" cap="none">
                  <a:solidFill>
                    <a:srgbClr val="000000"/>
                  </a:solidFill>
                  <a:latin typeface="Calibri"/>
                  <a:ea typeface="Calibri"/>
                  <a:cs typeface="Calibri"/>
                  <a:sym typeface="Calibri"/>
                </a:endParaRPr>
              </a:p>
            </p:txBody>
          </p:sp>
        </p:grpSp>
        <p:pic>
          <p:nvPicPr>
            <p:cNvPr id="3823" name="Google Shape;3823;g155e12607ee_0_3129"/>
            <p:cNvPicPr preferRelativeResize="0"/>
            <p:nvPr/>
          </p:nvPicPr>
          <p:blipFill rotWithShape="1">
            <a:blip r:embed="rId8">
              <a:alphaModFix/>
            </a:blip>
            <a:srcRect/>
            <a:stretch/>
          </p:blipFill>
          <p:spPr>
            <a:xfrm>
              <a:off x="5066390" y="2931106"/>
              <a:ext cx="515118" cy="748931"/>
            </a:xfrm>
            <a:prstGeom prst="rect">
              <a:avLst/>
            </a:prstGeom>
            <a:noFill/>
            <a:ln>
              <a:noFill/>
            </a:ln>
          </p:spPr>
        </p:pic>
        <p:sp>
          <p:nvSpPr>
            <p:cNvPr id="3824" name="Google Shape;3824;g155e12607ee_0_3129"/>
            <p:cNvSpPr/>
            <p:nvPr/>
          </p:nvSpPr>
          <p:spPr>
            <a:xfrm>
              <a:off x="2636548" y="2805136"/>
              <a:ext cx="594600" cy="153900"/>
            </a:xfrm>
            <a:prstGeom prs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825" name="Google Shape;3825;g155e12607ee_0_3129"/>
            <p:cNvSpPr/>
            <p:nvPr/>
          </p:nvSpPr>
          <p:spPr>
            <a:xfrm>
              <a:off x="2636548" y="3668123"/>
              <a:ext cx="594600" cy="153900"/>
            </a:xfrm>
            <a:prstGeom prs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826" name="Google Shape;3826;g155e12607ee_0_3129"/>
            <p:cNvSpPr/>
            <p:nvPr/>
          </p:nvSpPr>
          <p:spPr>
            <a:xfrm>
              <a:off x="4365930" y="3244979"/>
              <a:ext cx="594600" cy="153900"/>
            </a:xfrm>
            <a:prstGeom prst="lef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cxnSp>
          <p:nvCxnSpPr>
            <p:cNvPr id="3827" name="Google Shape;3827;g155e12607ee_0_3129"/>
            <p:cNvCxnSpPr>
              <a:stCxn id="3813" idx="2"/>
              <a:endCxn id="3816" idx="0"/>
            </p:cNvCxnSpPr>
            <p:nvPr/>
          </p:nvCxnSpPr>
          <p:spPr>
            <a:xfrm>
              <a:off x="3830936" y="4099926"/>
              <a:ext cx="0" cy="231900"/>
            </a:xfrm>
            <a:prstGeom prst="straightConnector1">
              <a:avLst/>
            </a:prstGeom>
            <a:noFill/>
            <a:ln w="12700" cap="flat" cmpd="sng">
              <a:solidFill>
                <a:schemeClr val="accent1"/>
              </a:solidFill>
              <a:prstDash val="dash"/>
              <a:round/>
              <a:headEnd type="none" w="sm" len="sm"/>
              <a:tailEnd type="none" w="sm" len="sm"/>
            </a:ln>
          </p:spPr>
        </p:cxn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831"/>
        <p:cNvGrpSpPr/>
        <p:nvPr/>
      </p:nvGrpSpPr>
      <p:grpSpPr>
        <a:xfrm>
          <a:off x="0" y="0"/>
          <a:ext cx="0" cy="0"/>
          <a:chOff x="0" y="0"/>
          <a:chExt cx="0" cy="0"/>
        </a:xfrm>
      </p:grpSpPr>
      <p:pic>
        <p:nvPicPr>
          <p:cNvPr id="3832" name="Google Shape;3832;g155e12607ee_0_3154"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33" name="Google Shape;3833;g155e12607ee_0_3154"/>
          <p:cNvSpPr txBox="1"/>
          <p:nvPr/>
        </p:nvSpPr>
        <p:spPr>
          <a:xfrm>
            <a:off x="429065" y="352733"/>
            <a:ext cx="7339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ed il Programma Anagrafi</a:t>
            </a:r>
            <a:endParaRPr sz="3450" b="1" i="0" u="none" strike="noStrike" cap="none">
              <a:solidFill>
                <a:srgbClr val="0066CC"/>
              </a:solidFill>
              <a:latin typeface="Calibri"/>
              <a:ea typeface="Calibri"/>
              <a:cs typeface="Calibri"/>
              <a:sym typeface="Calibri"/>
            </a:endParaRPr>
          </a:p>
        </p:txBody>
      </p:sp>
      <p:pic>
        <p:nvPicPr>
          <p:cNvPr id="3834" name="Google Shape;3834;g155e12607ee_0_3154"/>
          <p:cNvPicPr preferRelativeResize="0"/>
          <p:nvPr/>
        </p:nvPicPr>
        <p:blipFill rotWithShape="1">
          <a:blip r:embed="rId4">
            <a:alphaModFix/>
          </a:blip>
          <a:srcRect l="14251"/>
          <a:stretch/>
        </p:blipFill>
        <p:spPr>
          <a:xfrm>
            <a:off x="4875027" y="1199012"/>
            <a:ext cx="6910584" cy="4761015"/>
          </a:xfrm>
          <a:prstGeom prst="rect">
            <a:avLst/>
          </a:prstGeom>
          <a:noFill/>
          <a:ln>
            <a:noFill/>
          </a:ln>
        </p:spPr>
      </p:pic>
      <p:sp>
        <p:nvSpPr>
          <p:cNvPr id="3835" name="Google Shape;3835;g155e12607ee_0_3154"/>
          <p:cNvSpPr txBox="1"/>
          <p:nvPr/>
        </p:nvSpPr>
        <p:spPr>
          <a:xfrm>
            <a:off x="331711" y="1674995"/>
            <a:ext cx="4452000" cy="3817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2000" i="0" u="none" strike="noStrike" cap="none">
                <a:solidFill>
                  <a:schemeClr val="dk1"/>
                </a:solidFill>
                <a:latin typeface="Calibri"/>
                <a:ea typeface="Calibri"/>
                <a:cs typeface="Calibri"/>
                <a:sym typeface="Calibri"/>
              </a:rPr>
              <a:t>Il Programma Anagrafi mira alla creazione di un portale di accesso unico in cui il </a:t>
            </a:r>
            <a:r>
              <a:rPr lang="it" sz="2000" i="0" u="none" strike="noStrike" cap="none">
                <a:solidFill>
                  <a:srgbClr val="2A57B1"/>
                </a:solidFill>
                <a:latin typeface="Calibri"/>
                <a:ea typeface="Calibri"/>
                <a:cs typeface="Calibri"/>
                <a:sym typeface="Calibri"/>
              </a:rPr>
              <a:t>cittadino </a:t>
            </a:r>
            <a:r>
              <a:rPr lang="it" sz="2000" i="0" u="none" strike="noStrike" cap="none">
                <a:solidFill>
                  <a:schemeClr val="dk1"/>
                </a:solidFill>
                <a:latin typeface="Calibri"/>
                <a:ea typeface="Calibri"/>
                <a:cs typeface="Calibri"/>
                <a:sym typeface="Calibri"/>
              </a:rPr>
              <a:t>può:</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chemeClr val="dk1"/>
                </a:solidFill>
                <a:latin typeface="Calibri"/>
                <a:ea typeface="Calibri"/>
                <a:cs typeface="Calibri"/>
                <a:sym typeface="Calibri"/>
              </a:rPr>
              <a:t> trovare </a:t>
            </a:r>
            <a:r>
              <a:rPr lang="it" sz="2000" i="0" u="none" strike="noStrike" cap="none">
                <a:solidFill>
                  <a:srgbClr val="2A57B1"/>
                </a:solidFill>
                <a:latin typeface="Calibri"/>
                <a:ea typeface="Calibri"/>
                <a:cs typeface="Calibri"/>
                <a:sym typeface="Calibri"/>
              </a:rPr>
              <a:t>tutti i suoi dati </a:t>
            </a:r>
            <a:r>
              <a:rPr lang="it" sz="2000" i="0" u="none" strike="noStrike" cap="none">
                <a:solidFill>
                  <a:schemeClr val="dk1"/>
                </a:solidFill>
                <a:latin typeface="Calibri"/>
                <a:ea typeface="Calibri"/>
                <a:cs typeface="Calibri"/>
                <a:sym typeface="Calibri"/>
              </a:rPr>
              <a:t>in possesso dai vari Enti</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rgbClr val="2A57B1"/>
                </a:solidFill>
                <a:latin typeface="Calibri"/>
                <a:ea typeface="Calibri"/>
                <a:cs typeface="Calibri"/>
                <a:sym typeface="Calibri"/>
              </a:rPr>
              <a:t> </a:t>
            </a:r>
            <a:r>
              <a:rPr lang="it" sz="2000" i="0" u="none" strike="noStrike" cap="none">
                <a:solidFill>
                  <a:schemeClr val="dk1"/>
                </a:solidFill>
                <a:latin typeface="Calibri"/>
                <a:ea typeface="Calibri"/>
                <a:cs typeface="Calibri"/>
                <a:sym typeface="Calibri"/>
              </a:rPr>
              <a:t>effettuare eventuali </a:t>
            </a:r>
            <a:r>
              <a:rPr lang="it" sz="2000" i="0" u="none" strike="noStrike" cap="none">
                <a:solidFill>
                  <a:srgbClr val="2A57B1"/>
                </a:solidFill>
                <a:latin typeface="Calibri"/>
                <a:ea typeface="Calibri"/>
                <a:cs typeface="Calibri"/>
                <a:sym typeface="Calibri"/>
              </a:rPr>
              <a:t>richieste di rettifica</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chemeClr val="dk1"/>
                </a:solidFill>
                <a:latin typeface="Calibri"/>
                <a:ea typeface="Calibri"/>
                <a:cs typeface="Calibri"/>
                <a:sym typeface="Calibri"/>
              </a:rPr>
              <a:t> ottenere </a:t>
            </a:r>
            <a:r>
              <a:rPr lang="it" sz="2000" i="0" u="none" strike="noStrike" cap="none">
                <a:solidFill>
                  <a:srgbClr val="2A57B1"/>
                </a:solidFill>
                <a:latin typeface="Calibri"/>
                <a:ea typeface="Calibri"/>
                <a:cs typeface="Calibri"/>
                <a:sym typeface="Calibri"/>
              </a:rPr>
              <a:t>suggerimenti personalizzati </a:t>
            </a:r>
            <a:r>
              <a:rPr lang="it" sz="2000" i="0" u="none" strike="noStrike" cap="none">
                <a:solidFill>
                  <a:schemeClr val="dk1"/>
                </a:solidFill>
                <a:latin typeface="Calibri"/>
                <a:ea typeface="Calibri"/>
                <a:cs typeface="Calibri"/>
                <a:sym typeface="Calibri"/>
              </a:rPr>
              <a:t>di servizi basati sui dati</a:t>
            </a:r>
            <a:endParaRPr sz="20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36"/>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aphicFrame>
        <p:nvGraphicFramePr>
          <p:cNvPr id="176" name="Google Shape;176;p36"/>
          <p:cNvGraphicFramePr/>
          <p:nvPr/>
        </p:nvGraphicFramePr>
        <p:xfrm>
          <a:off x="197832" y="1405526"/>
          <a:ext cx="11739200" cy="3900671"/>
        </p:xfrm>
        <a:graphic>
          <a:graphicData uri="http://schemas.openxmlformats.org/drawingml/2006/table">
            <a:tbl>
              <a:tblPr firstRow="1" bandRow="1">
                <a:noFill/>
              </a:tblPr>
              <a:tblGrid>
                <a:gridCol w="3380700">
                  <a:extLst>
                    <a:ext uri="{9D8B030D-6E8A-4147-A177-3AD203B41FA5}">
                      <a16:colId xmlns:a16="http://schemas.microsoft.com/office/drawing/2014/main" val="20000"/>
                    </a:ext>
                  </a:extLst>
                </a:gridCol>
                <a:gridCol w="2193267">
                  <a:extLst>
                    <a:ext uri="{9D8B030D-6E8A-4147-A177-3AD203B41FA5}">
                      <a16:colId xmlns:a16="http://schemas.microsoft.com/office/drawing/2014/main" val="20001"/>
                    </a:ext>
                  </a:extLst>
                </a:gridCol>
                <a:gridCol w="6165233">
                  <a:extLst>
                    <a:ext uri="{9D8B030D-6E8A-4147-A177-3AD203B41FA5}">
                      <a16:colId xmlns:a16="http://schemas.microsoft.com/office/drawing/2014/main" val="20002"/>
                    </a:ext>
                  </a:extLst>
                </a:gridCol>
              </a:tblGrid>
              <a:tr h="352433">
                <a:tc>
                  <a:txBody>
                    <a:bodyPr/>
                    <a:lstStyle/>
                    <a:p>
                      <a:pPr marL="0" marR="0" lvl="0" indent="0" algn="ctr" rtl="0">
                        <a:lnSpc>
                          <a:spcPct val="100000"/>
                        </a:lnSpc>
                        <a:spcBef>
                          <a:spcPts val="0"/>
                        </a:spcBef>
                        <a:spcAft>
                          <a:spcPts val="0"/>
                        </a:spcAft>
                        <a:buClr>
                          <a:srgbClr val="000000"/>
                        </a:buClr>
                        <a:buSzPts val="1400"/>
                        <a:buFont typeface="Arial"/>
                        <a:buNone/>
                      </a:pPr>
                      <a:r>
                        <a:rPr lang="it-IT" sz="1500" b="1" u="none" strike="noStrike" cap="none">
                          <a:solidFill>
                            <a:srgbClr val="0070C0"/>
                          </a:solidFill>
                        </a:rPr>
                        <a:t>Amministrazione</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b="1">
                          <a:solidFill>
                            <a:srgbClr val="0070C0"/>
                          </a:solidFill>
                        </a:rPr>
                        <a:t>Fondi</a:t>
                      </a:r>
                      <a:r>
                        <a:rPr lang="it-IT" sz="1500" b="1" u="none" strike="noStrike" cap="none">
                          <a:solidFill>
                            <a:srgbClr val="0070C0"/>
                          </a:solidFill>
                        </a:rPr>
                        <a:t> (Meuro)</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b="1" u="none" strike="noStrike" cap="none" dirty="0">
                          <a:solidFill>
                            <a:srgbClr val="0070C0"/>
                          </a:solidFill>
                        </a:rPr>
                        <a:t>Accordo</a:t>
                      </a:r>
                      <a:endParaRPr sz="1500" u="none" strike="noStrike" cap="none" dirty="0"/>
                    </a:p>
                  </a:txBody>
                  <a:tcPr marL="121933" marR="121933" marT="60967" marB="60967"/>
                </a:tc>
                <a:extLst>
                  <a:ext uri="{0D108BD9-81ED-4DB2-BD59-A6C34878D82A}">
                    <a16:rowId xmlns:a16="http://schemas.microsoft.com/office/drawing/2014/main" val="10000"/>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ANAC</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1"/>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Infocamere*</a:t>
                      </a:r>
                      <a:endParaRPr sz="15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2"/>
                  </a:ext>
                </a:extLst>
              </a:tr>
              <a:tr h="3818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INPS (incluso anagrafe assistenza)</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10</a:t>
                      </a:r>
                      <a:endParaRPr sz="1500" u="none" strike="noStrike" cap="none"/>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firmato (in corso di registrazione)</a:t>
                      </a:r>
                      <a:endParaRPr sz="1500" u="none" strike="noStrike" cap="none"/>
                    </a:p>
                  </a:txBody>
                  <a:tcPr marL="121933" marR="121933" marT="60967" marB="60967"/>
                </a:tc>
                <a:extLst>
                  <a:ext uri="{0D108BD9-81ED-4DB2-BD59-A6C34878D82A}">
                    <a16:rowId xmlns:a16="http://schemas.microsoft.com/office/drawing/2014/main" val="10003"/>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Motorizzazione</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4"/>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Min Istruzione (ANIST)</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attesa OK da Min Istruzione (ok dal MEF)</a:t>
                      </a:r>
                      <a:endParaRPr sz="1500" u="none" strike="noStrike" cap="none"/>
                    </a:p>
                  </a:txBody>
                  <a:tcPr marL="121933" marR="121933" marT="60967" marB="60967"/>
                </a:tc>
                <a:extLst>
                  <a:ext uri="{0D108BD9-81ED-4DB2-BD59-A6C34878D82A}">
                    <a16:rowId xmlns:a16="http://schemas.microsoft.com/office/drawing/2014/main" val="10005"/>
                  </a:ext>
                </a:extLst>
              </a:tr>
              <a:tr h="345467">
                <a:tc>
                  <a:txBody>
                    <a:bodyPr/>
                    <a:lstStyle/>
                    <a:p>
                      <a:pPr marL="0" lvl="0" indent="0" algn="l" rtl="0">
                        <a:spcBef>
                          <a:spcPts val="0"/>
                        </a:spcBef>
                        <a:spcAft>
                          <a:spcPts val="0"/>
                        </a:spcAft>
                        <a:buClr>
                          <a:schemeClr val="dk1"/>
                        </a:buClr>
                        <a:buSzPts val="1100"/>
                        <a:buFont typeface="Arial"/>
                        <a:buNone/>
                      </a:pPr>
                      <a:r>
                        <a:rPr lang="it-IT" sz="1500" dirty="0">
                          <a:solidFill>
                            <a:srgbClr val="0070C0"/>
                          </a:solidFill>
                        </a:rPr>
                        <a:t>Ministero Università (ANIS)</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500" u="none" strike="noStrike" cap="none" dirty="0">
                          <a:solidFill>
                            <a:srgbClr val="0070C0"/>
                          </a:solidFill>
                        </a:rPr>
                        <a:t>In Corso</a:t>
                      </a: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firmato</a:t>
                      </a:r>
                      <a:endParaRPr sz="1500" dirty="0">
                        <a:solidFill>
                          <a:srgbClr val="0070C0"/>
                        </a:solidFill>
                      </a:endParaRPr>
                    </a:p>
                  </a:txBody>
                  <a:tcPr marL="121933" marR="121933" marT="60967" marB="60967"/>
                </a:tc>
                <a:extLst>
                  <a:ext uri="{0D108BD9-81ED-4DB2-BD59-A6C34878D82A}">
                    <a16:rowId xmlns:a16="http://schemas.microsoft.com/office/drawing/2014/main" val="10006"/>
                  </a:ext>
                </a:extLst>
              </a:tr>
              <a:tr h="484033">
                <a:tc>
                  <a:txBody>
                    <a:bodyPr/>
                    <a:lstStyle/>
                    <a:p>
                      <a:pPr marL="0" lvl="0" indent="0" algn="l" rtl="0">
                        <a:spcBef>
                          <a:spcPts val="0"/>
                        </a:spcBef>
                        <a:spcAft>
                          <a:spcPts val="0"/>
                        </a:spcAft>
                        <a:buClr>
                          <a:schemeClr val="dk1"/>
                        </a:buClr>
                        <a:buSzPts val="1100"/>
                        <a:buFont typeface="Arial"/>
                        <a:buNone/>
                      </a:pPr>
                      <a:r>
                        <a:rPr lang="it-IT" sz="1500" dirty="0">
                          <a:solidFill>
                            <a:srgbClr val="0070C0"/>
                          </a:solidFill>
                        </a:rPr>
                        <a:t>Min Interno - VVFF</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Siglato accordo di collaborazione senza oneri</a:t>
                      </a:r>
                      <a:endParaRPr sz="1500" dirty="0">
                        <a:solidFill>
                          <a:srgbClr val="0070C0"/>
                        </a:solidFill>
                      </a:endParaRPr>
                    </a:p>
                  </a:txBody>
                  <a:tcPr marL="121933" marR="121933" marT="60967" marB="60967"/>
                </a:tc>
                <a:extLst>
                  <a:ext uri="{0D108BD9-81ED-4DB2-BD59-A6C34878D82A}">
                    <a16:rowId xmlns:a16="http://schemas.microsoft.com/office/drawing/2014/main" val="10008"/>
                  </a:ext>
                </a:extLst>
              </a:tr>
              <a:tr h="568973">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MEF (Agenzia entrate)</a:t>
                      </a:r>
                      <a:endParaRPr sz="1500" u="none" strike="noStrike" cap="none" dirty="0"/>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TBD</a:t>
                      </a:r>
                      <a:endParaRPr sz="15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piano operativo in elaborazione </a:t>
                      </a:r>
                      <a:endParaRPr sz="1500" u="none" strike="noStrike" cap="none" dirty="0">
                        <a:solidFill>
                          <a:srgbClr val="0070C0"/>
                        </a:solidFill>
                      </a:endParaRPr>
                    </a:p>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(TS su </a:t>
                      </a:r>
                      <a:r>
                        <a:rPr lang="it-IT" sz="1500" u="none" strike="noStrike" cap="none" dirty="0" err="1">
                          <a:solidFill>
                            <a:srgbClr val="0070C0"/>
                          </a:solidFill>
                        </a:rPr>
                        <a:t>AppIO</a:t>
                      </a:r>
                      <a:r>
                        <a:rPr lang="it-IT" sz="1500" u="none" strike="noStrike" cap="none" dirty="0">
                          <a:solidFill>
                            <a:srgbClr val="0070C0"/>
                          </a:solidFill>
                        </a:rPr>
                        <a:t> - allineamento ANPR/</a:t>
                      </a:r>
                      <a:r>
                        <a:rPr lang="it-IT" sz="1500" u="none" strike="noStrike" cap="none" dirty="0" err="1">
                          <a:solidFill>
                            <a:srgbClr val="0070C0"/>
                          </a:solidFill>
                        </a:rPr>
                        <a:t>AdE</a:t>
                      </a:r>
                      <a:r>
                        <a:rPr lang="it-IT" sz="1500" u="none" strike="noStrike" cap="none" dirty="0">
                          <a:solidFill>
                            <a:srgbClr val="0070C0"/>
                          </a:solidFill>
                        </a:rPr>
                        <a:t> - ANNCSU)</a:t>
                      </a:r>
                      <a:endParaRPr sz="1500" u="none" strike="noStrike" cap="none" dirty="0"/>
                    </a:p>
                  </a:txBody>
                  <a:tcPr marL="121933" marR="121933" marT="60967" marB="60967"/>
                </a:tc>
                <a:extLst>
                  <a:ext uri="{0D108BD9-81ED-4DB2-BD59-A6C34878D82A}">
                    <a16:rowId xmlns:a16="http://schemas.microsoft.com/office/drawing/2014/main" val="10009"/>
                  </a:ext>
                </a:extLst>
              </a:tr>
              <a:tr h="345467">
                <a:tc>
                  <a:txBody>
                    <a:bodyPr/>
                    <a:lstStyle/>
                    <a:p>
                      <a:pPr marL="0" marR="0" lvl="0" indent="0" algn="l" rtl="0">
                        <a:lnSpc>
                          <a:spcPct val="100000"/>
                        </a:lnSpc>
                        <a:spcBef>
                          <a:spcPts val="0"/>
                        </a:spcBef>
                        <a:spcAft>
                          <a:spcPts val="0"/>
                        </a:spcAft>
                        <a:buNone/>
                      </a:pPr>
                      <a:r>
                        <a:rPr lang="it-IT" sz="1500" dirty="0">
                          <a:solidFill>
                            <a:srgbClr val="0070C0"/>
                          </a:solidFill>
                        </a:rPr>
                        <a:t>Min Giustizia</a:t>
                      </a:r>
                      <a:endParaRPr sz="1500"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500">
                          <a:solidFill>
                            <a:srgbClr val="0070C0"/>
                          </a:solidFill>
                        </a:rPr>
                        <a:t>TBD</a:t>
                      </a:r>
                      <a:endParaRPr sz="15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piano operativo in elaborazione (casellario giudiziale)</a:t>
                      </a:r>
                      <a:endParaRPr sz="1500" dirty="0">
                        <a:solidFill>
                          <a:srgbClr val="0070C0"/>
                        </a:solidFill>
                      </a:endParaRPr>
                    </a:p>
                  </a:txBody>
                  <a:tcPr marL="121933" marR="121933" marT="60967" marB="60967"/>
                </a:tc>
                <a:extLst>
                  <a:ext uri="{0D108BD9-81ED-4DB2-BD59-A6C34878D82A}">
                    <a16:rowId xmlns:a16="http://schemas.microsoft.com/office/drawing/2014/main" val="10011"/>
                  </a:ext>
                </a:extLst>
              </a:tr>
            </a:tbl>
          </a:graphicData>
        </a:graphic>
      </p:graphicFrame>
      <p:sp>
        <p:nvSpPr>
          <p:cNvPr id="177" name="Google Shape;177;p36"/>
          <p:cNvSpPr txBox="1"/>
          <p:nvPr/>
        </p:nvSpPr>
        <p:spPr>
          <a:xfrm>
            <a:off x="614667" y="6401733"/>
            <a:ext cx="5958000" cy="430847"/>
          </a:xfrm>
          <a:prstGeom prst="rect">
            <a:avLst/>
          </a:prstGeom>
          <a:noFill/>
          <a:ln>
            <a:noFill/>
          </a:ln>
        </p:spPr>
        <p:txBody>
          <a:bodyPr spcFirstLastPara="1" wrap="square" lIns="121900" tIns="121900" rIns="121900" bIns="121900" anchor="t" anchorCtr="0">
            <a:spAutoFit/>
          </a:bodyPr>
          <a:lstStyle/>
          <a:p>
            <a:r>
              <a:rPr lang="it-IT" sz="1200">
                <a:solidFill>
                  <a:srgbClr val="0070C0"/>
                </a:solidFill>
              </a:rPr>
              <a:t>*Afferente al Piano nazionale per gli investimenti complementari al PNRR (PNC)</a:t>
            </a:r>
            <a:endParaRPr sz="1200">
              <a:solidFill>
                <a:srgbClr val="0070C0"/>
              </a:solidFill>
            </a:endParaRPr>
          </a:p>
        </p:txBody>
      </p:sp>
      <p:sp>
        <p:nvSpPr>
          <p:cNvPr id="6" name="Google Shape;3833;g155e12607ee_0_3154">
            <a:extLst>
              <a:ext uri="{FF2B5EF4-FFF2-40B4-BE49-F238E27FC236}">
                <a16:creationId xmlns:a16="http://schemas.microsoft.com/office/drawing/2014/main" id="{A511A670-AF53-5487-A4E7-A78D6949429D}"/>
              </a:ext>
            </a:extLst>
          </p:cNvPr>
          <p:cNvSpPr txBox="1"/>
          <p:nvPr/>
        </p:nvSpPr>
        <p:spPr>
          <a:xfrm>
            <a:off x="429065" y="352733"/>
            <a:ext cx="7339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ed il Programma Anagrafi</a:t>
            </a:r>
            <a:endParaRPr sz="3450" b="1" i="0" u="none" strike="noStrike" cap="none">
              <a:solidFill>
                <a:srgbClr val="0066CC"/>
              </a:solidFill>
              <a:latin typeface="Calibri"/>
              <a:ea typeface="Calibri"/>
              <a:cs typeface="Calibri"/>
              <a:sym typeface="Calibri"/>
            </a:endParaRPr>
          </a:p>
        </p:txBody>
      </p:sp>
    </p:spTree>
    <p:extLst>
      <p:ext uri="{BB962C8B-B14F-4D97-AF65-F5344CB8AC3E}">
        <p14:creationId xmlns:p14="http://schemas.microsoft.com/office/powerpoint/2010/main" val="27382070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sp>
        <p:nvSpPr>
          <p:cNvPr id="3856" name="Google Shape;3856;g155e12607ee_0_4932"/>
          <p:cNvSpPr txBox="1"/>
          <p:nvPr/>
        </p:nvSpPr>
        <p:spPr>
          <a:xfrm>
            <a:off x="3927901" y="54618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3857" name="Google Shape;3857;g155e12607ee_0_4932" descr="Logo-bianco.png"/>
          <p:cNvPicPr preferRelativeResize="0"/>
          <p:nvPr/>
        </p:nvPicPr>
        <p:blipFill rotWithShape="1">
          <a:blip r:embed="rId3">
            <a:alphaModFix/>
          </a:blip>
          <a:srcRect/>
          <a:stretch/>
        </p:blipFill>
        <p:spPr>
          <a:xfrm>
            <a:off x="494454" y="5166466"/>
            <a:ext cx="2064700" cy="1582266"/>
          </a:xfrm>
          <a:prstGeom prst="rect">
            <a:avLst/>
          </a:prstGeom>
          <a:noFill/>
          <a:ln>
            <a:noFill/>
          </a:ln>
        </p:spPr>
      </p:pic>
      <p:pic>
        <p:nvPicPr>
          <p:cNvPr id="3858" name="Google Shape;3858;g155e12607ee_0_4932"/>
          <p:cNvPicPr preferRelativeResize="0"/>
          <p:nvPr/>
        </p:nvPicPr>
        <p:blipFill rotWithShape="1">
          <a:blip r:embed="rId4">
            <a:alphaModFix/>
          </a:blip>
          <a:srcRect t="18610" b="-18610"/>
          <a:stretch/>
        </p:blipFill>
        <p:spPr>
          <a:xfrm>
            <a:off x="0" y="37581"/>
            <a:ext cx="12192000" cy="8487118"/>
          </a:xfrm>
          <a:prstGeom prst="rect">
            <a:avLst/>
          </a:prstGeom>
          <a:noFill/>
          <a:ln>
            <a:noFill/>
          </a:ln>
        </p:spPr>
      </p:pic>
      <p:sp>
        <p:nvSpPr>
          <p:cNvPr id="3859" name="Google Shape;3859;g155e12607ee_0_4932"/>
          <p:cNvSpPr txBox="1"/>
          <p:nvPr/>
        </p:nvSpPr>
        <p:spPr>
          <a:xfrm>
            <a:off x="3927901" y="53602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3860" name="Google Shape;3860;g155e12607ee_0_4932"/>
          <p:cNvSpPr/>
          <p:nvPr/>
        </p:nvSpPr>
        <p:spPr>
          <a:xfrm>
            <a:off x="-27200" y="44033"/>
            <a:ext cx="12192000" cy="69408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861" name="Google Shape;3861;g155e12607ee_0_4932"/>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a:solidFill>
                  <a:srgbClr val="FFFFFF"/>
                </a:solidFill>
                <a:latin typeface="Calibri"/>
                <a:ea typeface="Calibri"/>
                <a:cs typeface="Calibri"/>
                <a:sym typeface="Calibri"/>
              </a:rPr>
              <a:t>SDG</a:t>
            </a:r>
            <a:endParaRPr sz="4400" b="1">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a:solidFill>
                <a:srgbClr val="FFFFFF"/>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pic>
        <p:nvPicPr>
          <p:cNvPr id="3866" name="Google Shape;3866;g155e12607ee_0_3162"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67" name="Google Shape;3867;g155e12607ee_0_3162"/>
          <p:cNvSpPr txBox="1"/>
          <p:nvPr/>
        </p:nvSpPr>
        <p:spPr>
          <a:xfrm>
            <a:off x="429079" y="352725"/>
            <a:ext cx="100503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Misura M1C1-1.3.2 - Single Digital Gateway</a:t>
            </a:r>
            <a:endParaRPr sz="3450" b="1" i="0" u="none" strike="noStrike" cap="none">
              <a:solidFill>
                <a:srgbClr val="0066CC"/>
              </a:solidFill>
              <a:latin typeface="Calibri"/>
              <a:ea typeface="Calibri"/>
              <a:cs typeface="Calibri"/>
              <a:sym typeface="Calibri"/>
            </a:endParaRPr>
          </a:p>
        </p:txBody>
      </p:sp>
      <p:sp>
        <p:nvSpPr>
          <p:cNvPr id="3868" name="Google Shape;3868;g155e12607ee_0_3162"/>
          <p:cNvSpPr/>
          <p:nvPr/>
        </p:nvSpPr>
        <p:spPr>
          <a:xfrm>
            <a:off x="429065" y="1138256"/>
            <a:ext cx="11144700" cy="86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Entro la fine del 2023, </a:t>
            </a:r>
            <a:r>
              <a:rPr lang="it" sz="1900" b="1" i="0" u="none" strike="noStrike" cap="none">
                <a:solidFill>
                  <a:srgbClr val="0036A2"/>
                </a:solidFill>
                <a:latin typeface="Calibri"/>
                <a:ea typeface="Calibri"/>
                <a:cs typeface="Calibri"/>
                <a:sym typeface="Calibri"/>
              </a:rPr>
              <a:t>Single Digital Gateway </a:t>
            </a:r>
            <a:r>
              <a:rPr lang="it" sz="1900" i="0" u="none" strike="noStrike" cap="none">
                <a:solidFill>
                  <a:srgbClr val="000000"/>
                </a:solidFill>
                <a:latin typeface="Calibri"/>
                <a:ea typeface="Calibri"/>
                <a:cs typeface="Calibri"/>
                <a:sym typeface="Calibri"/>
              </a:rPr>
              <a:t>(</a:t>
            </a:r>
            <a:r>
              <a:rPr lang="it" sz="1900" b="1" i="0" u="none" strike="noStrike" cap="none">
                <a:solidFill>
                  <a:srgbClr val="0036A2"/>
                </a:solidFill>
                <a:latin typeface="Calibri"/>
                <a:ea typeface="Calibri"/>
                <a:cs typeface="Calibri"/>
                <a:sym typeface="Calibri"/>
              </a:rPr>
              <a:t>SDG</a:t>
            </a:r>
            <a:r>
              <a:rPr lang="it" sz="1900" i="0" u="none" strike="noStrike" cap="none">
                <a:solidFill>
                  <a:srgbClr val="000000"/>
                </a:solidFill>
                <a:latin typeface="Calibri"/>
                <a:ea typeface="Calibri"/>
                <a:cs typeface="Calibri"/>
                <a:sym typeface="Calibri"/>
              </a:rPr>
              <a:t>), integrato </a:t>
            </a:r>
            <a:r>
              <a:rPr lang="it" sz="1900" b="1" i="0" u="none" strike="noStrike" cap="none">
                <a:solidFill>
                  <a:srgbClr val="0036A2"/>
                </a:solidFill>
                <a:latin typeface="Calibri"/>
                <a:ea typeface="Calibri"/>
                <a:cs typeface="Calibri"/>
                <a:sym typeface="Calibri"/>
              </a:rPr>
              <a:t>nel portale</a:t>
            </a:r>
            <a:r>
              <a:rPr lang="it" sz="1900" i="0" u="none" strike="noStrike" cap="none">
                <a:solidFill>
                  <a:srgbClr val="0036A2"/>
                </a:solidFill>
                <a:latin typeface="Calibri"/>
                <a:ea typeface="Calibri"/>
                <a:cs typeface="Calibri"/>
                <a:sym typeface="Calibri"/>
              </a:rPr>
              <a:t> </a:t>
            </a:r>
            <a:r>
              <a:rPr lang="it" sz="1900" i="0" u="none" strike="noStrike" cap="none">
                <a:solidFill>
                  <a:srgbClr val="000000"/>
                </a:solidFill>
                <a:latin typeface="Calibri"/>
                <a:ea typeface="Calibri"/>
                <a:cs typeface="Calibri"/>
                <a:sym typeface="Calibri"/>
              </a:rPr>
              <a:t>«</a:t>
            </a:r>
            <a:r>
              <a:rPr lang="it" sz="1900" b="1" i="0" u="none" strike="noStrike" cap="none">
                <a:solidFill>
                  <a:srgbClr val="0036A2"/>
                </a:solidFill>
                <a:latin typeface="Calibri"/>
                <a:ea typeface="Calibri"/>
                <a:cs typeface="Calibri"/>
                <a:sym typeface="Calibri"/>
              </a:rPr>
              <a:t>YourEurope</a:t>
            </a:r>
            <a:r>
              <a:rPr lang="it" sz="1900" i="0" u="none" strike="noStrike" cap="none">
                <a:solidFill>
                  <a:srgbClr val="000000"/>
                </a:solidFill>
                <a:latin typeface="Calibri"/>
                <a:ea typeface="Calibri"/>
                <a:cs typeface="Calibri"/>
                <a:sym typeface="Calibri"/>
              </a:rPr>
              <a:t>», fornirà ai cittadini Europei la possibilità di accedere in modo semplificato a 21 procedure (di cui 19 applicabili in Italia) previste dal regolamento europeo SDGR</a:t>
            </a:r>
            <a:r>
              <a:rPr lang="it" sz="1600" i="0" u="none" strike="noStrike" cap="none">
                <a:solidFill>
                  <a:srgbClr val="000000"/>
                </a:solidFill>
                <a:latin typeface="Calibri"/>
                <a:ea typeface="Calibri"/>
                <a:cs typeface="Calibri"/>
                <a:sym typeface="Calibri"/>
              </a:rPr>
              <a:t>.</a:t>
            </a:r>
            <a:endParaRPr sz="1900">
              <a:latin typeface="Calibri"/>
              <a:ea typeface="Calibri"/>
              <a:cs typeface="Calibri"/>
              <a:sym typeface="Calibri"/>
            </a:endParaRPr>
          </a:p>
        </p:txBody>
      </p:sp>
      <p:grpSp>
        <p:nvGrpSpPr>
          <p:cNvPr id="3869" name="Google Shape;3869;g155e12607ee_0_3162"/>
          <p:cNvGrpSpPr/>
          <p:nvPr/>
        </p:nvGrpSpPr>
        <p:grpSpPr>
          <a:xfrm>
            <a:off x="0" y="2136733"/>
            <a:ext cx="12191695" cy="1938025"/>
            <a:chOff x="0" y="1176354"/>
            <a:chExt cx="9144000" cy="1453555"/>
          </a:xfrm>
        </p:grpSpPr>
        <p:sp>
          <p:nvSpPr>
            <p:cNvPr id="3870" name="Google Shape;3870;g155e12607ee_0_3162"/>
            <p:cNvSpPr/>
            <p:nvPr/>
          </p:nvSpPr>
          <p:spPr>
            <a:xfrm>
              <a:off x="0" y="1189909"/>
              <a:ext cx="9144000" cy="1440000"/>
            </a:xfrm>
            <a:prstGeom prst="rect">
              <a:avLst/>
            </a:prstGeom>
            <a:solidFill>
              <a:srgbClr val="D8EDFE">
                <a:alpha val="427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Titillium Web"/>
                <a:ea typeface="Titillium Web"/>
                <a:cs typeface="Titillium Web"/>
                <a:sym typeface="Titillium Web"/>
              </a:endParaRPr>
            </a:p>
          </p:txBody>
        </p:sp>
        <p:grpSp>
          <p:nvGrpSpPr>
            <p:cNvPr id="3871" name="Google Shape;3871;g155e12607ee_0_3162"/>
            <p:cNvGrpSpPr/>
            <p:nvPr/>
          </p:nvGrpSpPr>
          <p:grpSpPr>
            <a:xfrm>
              <a:off x="7565255" y="1367208"/>
              <a:ext cx="298800" cy="304200"/>
              <a:chOff x="-1609416" y="2622623"/>
              <a:chExt cx="298800" cy="304200"/>
            </a:xfrm>
          </p:grpSpPr>
          <p:sp>
            <p:nvSpPr>
              <p:cNvPr id="3872" name="Google Shape;3872;g155e12607ee_0_3162"/>
              <p:cNvSpPr/>
              <p:nvPr/>
            </p:nvSpPr>
            <p:spPr>
              <a:xfrm>
                <a:off x="-1609416" y="2622623"/>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73" name="Google Shape;3873;g155e12607ee_0_3162"/>
              <p:cNvGrpSpPr/>
              <p:nvPr/>
            </p:nvGrpSpPr>
            <p:grpSpPr>
              <a:xfrm>
                <a:off x="-1552523" y="2671065"/>
                <a:ext cx="184929" cy="182668"/>
                <a:chOff x="3659" y="1987"/>
                <a:chExt cx="359" cy="348"/>
              </a:xfrm>
            </p:grpSpPr>
            <p:sp>
              <p:nvSpPr>
                <p:cNvPr id="3874" name="Google Shape;3874;g155e12607ee_0_3162"/>
                <p:cNvSpPr/>
                <p:nvPr/>
              </p:nvSpPr>
              <p:spPr>
                <a:xfrm>
                  <a:off x="3659" y="1987"/>
                  <a:ext cx="359" cy="348"/>
                </a:xfrm>
                <a:custGeom>
                  <a:avLst/>
                  <a:gdLst/>
                  <a:ahLst/>
                  <a:cxnLst/>
                  <a:rect l="l" t="t" r="r" b="b"/>
                  <a:pathLst>
                    <a:path w="497" h="482" extrusionOk="0">
                      <a:moveTo>
                        <a:pt x="497" y="418"/>
                      </a:moveTo>
                      <a:cubicBezTo>
                        <a:pt x="496" y="381"/>
                        <a:pt x="472" y="348"/>
                        <a:pt x="436" y="335"/>
                      </a:cubicBezTo>
                      <a:cubicBezTo>
                        <a:pt x="436" y="335"/>
                        <a:pt x="436" y="335"/>
                        <a:pt x="368" y="318"/>
                      </a:cubicBezTo>
                      <a:cubicBezTo>
                        <a:pt x="368" y="317"/>
                        <a:pt x="367" y="317"/>
                        <a:pt x="367" y="316"/>
                      </a:cubicBezTo>
                      <a:cubicBezTo>
                        <a:pt x="363" y="314"/>
                        <a:pt x="358" y="313"/>
                        <a:pt x="355" y="315"/>
                      </a:cubicBezTo>
                      <a:cubicBezTo>
                        <a:pt x="345" y="312"/>
                        <a:pt x="335" y="310"/>
                        <a:pt x="324" y="307"/>
                      </a:cubicBezTo>
                      <a:cubicBezTo>
                        <a:pt x="332" y="300"/>
                        <a:pt x="340" y="291"/>
                        <a:pt x="346" y="282"/>
                      </a:cubicBezTo>
                      <a:cubicBezTo>
                        <a:pt x="367" y="306"/>
                        <a:pt x="398" y="322"/>
                        <a:pt x="433" y="321"/>
                      </a:cubicBezTo>
                      <a:cubicBezTo>
                        <a:pt x="439" y="321"/>
                        <a:pt x="444" y="316"/>
                        <a:pt x="444" y="310"/>
                      </a:cubicBezTo>
                      <a:cubicBezTo>
                        <a:pt x="443" y="190"/>
                        <a:pt x="443" y="190"/>
                        <a:pt x="443" y="190"/>
                      </a:cubicBezTo>
                      <a:cubicBezTo>
                        <a:pt x="443" y="139"/>
                        <a:pt x="406" y="96"/>
                        <a:pt x="359" y="82"/>
                      </a:cubicBezTo>
                      <a:cubicBezTo>
                        <a:pt x="359" y="81"/>
                        <a:pt x="359" y="80"/>
                        <a:pt x="359" y="80"/>
                      </a:cubicBezTo>
                      <a:cubicBezTo>
                        <a:pt x="391" y="74"/>
                        <a:pt x="432" y="67"/>
                        <a:pt x="485" y="57"/>
                      </a:cubicBezTo>
                      <a:cubicBezTo>
                        <a:pt x="490" y="56"/>
                        <a:pt x="493" y="52"/>
                        <a:pt x="493" y="47"/>
                      </a:cubicBezTo>
                      <a:cubicBezTo>
                        <a:pt x="493" y="42"/>
                        <a:pt x="490" y="38"/>
                        <a:pt x="485" y="38"/>
                      </a:cubicBezTo>
                      <a:cubicBezTo>
                        <a:pt x="485" y="38"/>
                        <a:pt x="485" y="38"/>
                        <a:pt x="248" y="0"/>
                      </a:cubicBezTo>
                      <a:cubicBezTo>
                        <a:pt x="248" y="0"/>
                        <a:pt x="246" y="0"/>
                        <a:pt x="245" y="0"/>
                      </a:cubicBezTo>
                      <a:cubicBezTo>
                        <a:pt x="245" y="0"/>
                        <a:pt x="245" y="0"/>
                        <a:pt x="9" y="42"/>
                      </a:cubicBezTo>
                      <a:cubicBezTo>
                        <a:pt x="4" y="42"/>
                        <a:pt x="0" y="47"/>
                        <a:pt x="0" y="52"/>
                      </a:cubicBezTo>
                      <a:cubicBezTo>
                        <a:pt x="0" y="57"/>
                        <a:pt x="4" y="60"/>
                        <a:pt x="9" y="62"/>
                      </a:cubicBezTo>
                      <a:cubicBezTo>
                        <a:pt x="9" y="62"/>
                        <a:pt x="9" y="62"/>
                        <a:pt x="50" y="68"/>
                      </a:cubicBezTo>
                      <a:cubicBezTo>
                        <a:pt x="50" y="76"/>
                        <a:pt x="50" y="94"/>
                        <a:pt x="50" y="131"/>
                      </a:cubicBezTo>
                      <a:cubicBezTo>
                        <a:pt x="50" y="133"/>
                        <a:pt x="51" y="135"/>
                        <a:pt x="53" y="137"/>
                      </a:cubicBezTo>
                      <a:cubicBezTo>
                        <a:pt x="50" y="147"/>
                        <a:pt x="44" y="178"/>
                        <a:pt x="25" y="269"/>
                      </a:cubicBezTo>
                      <a:cubicBezTo>
                        <a:pt x="25" y="271"/>
                        <a:pt x="25" y="274"/>
                        <a:pt x="28" y="277"/>
                      </a:cubicBezTo>
                      <a:cubicBezTo>
                        <a:pt x="30" y="279"/>
                        <a:pt x="32" y="280"/>
                        <a:pt x="35" y="280"/>
                      </a:cubicBezTo>
                      <a:cubicBezTo>
                        <a:pt x="35" y="280"/>
                        <a:pt x="35" y="280"/>
                        <a:pt x="95" y="280"/>
                      </a:cubicBezTo>
                      <a:cubicBezTo>
                        <a:pt x="99" y="280"/>
                        <a:pt x="102" y="278"/>
                        <a:pt x="104" y="276"/>
                      </a:cubicBezTo>
                      <a:cubicBezTo>
                        <a:pt x="105" y="273"/>
                        <a:pt x="105" y="270"/>
                        <a:pt x="105" y="268"/>
                      </a:cubicBezTo>
                      <a:cubicBezTo>
                        <a:pt x="105" y="268"/>
                        <a:pt x="105" y="268"/>
                        <a:pt x="74" y="131"/>
                      </a:cubicBezTo>
                      <a:cubicBezTo>
                        <a:pt x="74" y="130"/>
                        <a:pt x="73" y="129"/>
                        <a:pt x="73" y="128"/>
                      </a:cubicBezTo>
                      <a:cubicBezTo>
                        <a:pt x="73" y="122"/>
                        <a:pt x="73" y="108"/>
                        <a:pt x="72" y="72"/>
                      </a:cubicBezTo>
                      <a:cubicBezTo>
                        <a:pt x="89" y="74"/>
                        <a:pt x="109" y="78"/>
                        <a:pt x="135" y="82"/>
                      </a:cubicBezTo>
                      <a:cubicBezTo>
                        <a:pt x="135" y="87"/>
                        <a:pt x="135" y="98"/>
                        <a:pt x="135" y="117"/>
                      </a:cubicBezTo>
                      <a:cubicBezTo>
                        <a:pt x="135" y="117"/>
                        <a:pt x="135" y="118"/>
                        <a:pt x="135" y="119"/>
                      </a:cubicBezTo>
                      <a:cubicBezTo>
                        <a:pt x="135" y="119"/>
                        <a:pt x="135" y="119"/>
                        <a:pt x="135" y="161"/>
                      </a:cubicBezTo>
                      <a:cubicBezTo>
                        <a:pt x="122" y="167"/>
                        <a:pt x="114" y="182"/>
                        <a:pt x="114" y="200"/>
                      </a:cubicBezTo>
                      <a:cubicBezTo>
                        <a:pt x="114" y="219"/>
                        <a:pt x="123" y="234"/>
                        <a:pt x="136" y="239"/>
                      </a:cubicBezTo>
                      <a:cubicBezTo>
                        <a:pt x="139" y="267"/>
                        <a:pt x="156" y="291"/>
                        <a:pt x="176" y="308"/>
                      </a:cubicBezTo>
                      <a:cubicBezTo>
                        <a:pt x="169" y="310"/>
                        <a:pt x="159" y="313"/>
                        <a:pt x="145" y="317"/>
                      </a:cubicBezTo>
                      <a:cubicBezTo>
                        <a:pt x="142" y="316"/>
                        <a:pt x="140" y="317"/>
                        <a:pt x="138" y="318"/>
                      </a:cubicBezTo>
                      <a:cubicBezTo>
                        <a:pt x="120" y="323"/>
                        <a:pt x="96" y="330"/>
                        <a:pt x="65" y="339"/>
                      </a:cubicBezTo>
                      <a:cubicBezTo>
                        <a:pt x="63" y="339"/>
                        <a:pt x="63" y="339"/>
                        <a:pt x="63" y="339"/>
                      </a:cubicBezTo>
                      <a:cubicBezTo>
                        <a:pt x="27" y="352"/>
                        <a:pt x="3" y="385"/>
                        <a:pt x="4" y="423"/>
                      </a:cubicBezTo>
                      <a:cubicBezTo>
                        <a:pt x="4" y="423"/>
                        <a:pt x="4" y="423"/>
                        <a:pt x="4" y="472"/>
                      </a:cubicBezTo>
                      <a:cubicBezTo>
                        <a:pt x="4" y="477"/>
                        <a:pt x="9" y="482"/>
                        <a:pt x="15" y="482"/>
                      </a:cubicBezTo>
                      <a:cubicBezTo>
                        <a:pt x="15" y="482"/>
                        <a:pt x="15" y="482"/>
                        <a:pt x="487" y="478"/>
                      </a:cubicBezTo>
                      <a:cubicBezTo>
                        <a:pt x="494" y="478"/>
                        <a:pt x="497" y="473"/>
                        <a:pt x="497" y="468"/>
                      </a:cubicBezTo>
                      <a:cubicBezTo>
                        <a:pt x="497" y="468"/>
                        <a:pt x="497" y="468"/>
                        <a:pt x="497" y="418"/>
                      </a:cubicBezTo>
                      <a:close/>
                      <a:moveTo>
                        <a:pt x="421" y="190"/>
                      </a:moveTo>
                      <a:cubicBezTo>
                        <a:pt x="422" y="299"/>
                        <a:pt x="422" y="299"/>
                        <a:pt x="422" y="299"/>
                      </a:cubicBezTo>
                      <a:cubicBezTo>
                        <a:pt x="395" y="296"/>
                        <a:pt x="372" y="281"/>
                        <a:pt x="358" y="261"/>
                      </a:cubicBezTo>
                      <a:cubicBezTo>
                        <a:pt x="361" y="253"/>
                        <a:pt x="363" y="245"/>
                        <a:pt x="363" y="237"/>
                      </a:cubicBezTo>
                      <a:cubicBezTo>
                        <a:pt x="370" y="235"/>
                        <a:pt x="375" y="230"/>
                        <a:pt x="379" y="225"/>
                      </a:cubicBezTo>
                      <a:cubicBezTo>
                        <a:pt x="384" y="216"/>
                        <a:pt x="387" y="208"/>
                        <a:pt x="387" y="198"/>
                      </a:cubicBezTo>
                      <a:cubicBezTo>
                        <a:pt x="387" y="179"/>
                        <a:pt x="377" y="164"/>
                        <a:pt x="363" y="159"/>
                      </a:cubicBezTo>
                      <a:cubicBezTo>
                        <a:pt x="363" y="159"/>
                        <a:pt x="363" y="159"/>
                        <a:pt x="362" y="117"/>
                      </a:cubicBezTo>
                      <a:cubicBezTo>
                        <a:pt x="362" y="114"/>
                        <a:pt x="361" y="112"/>
                        <a:pt x="359" y="110"/>
                      </a:cubicBezTo>
                      <a:cubicBezTo>
                        <a:pt x="359" y="109"/>
                        <a:pt x="359" y="107"/>
                        <a:pt x="359" y="106"/>
                      </a:cubicBezTo>
                      <a:cubicBezTo>
                        <a:pt x="393" y="119"/>
                        <a:pt x="420" y="151"/>
                        <a:pt x="421" y="190"/>
                      </a:cubicBezTo>
                      <a:close/>
                      <a:moveTo>
                        <a:pt x="83" y="260"/>
                      </a:moveTo>
                      <a:cubicBezTo>
                        <a:pt x="83" y="260"/>
                        <a:pt x="83" y="260"/>
                        <a:pt x="48" y="261"/>
                      </a:cubicBezTo>
                      <a:cubicBezTo>
                        <a:pt x="64" y="179"/>
                        <a:pt x="64" y="179"/>
                        <a:pt x="64" y="179"/>
                      </a:cubicBezTo>
                      <a:cubicBezTo>
                        <a:pt x="64" y="179"/>
                        <a:pt x="64" y="179"/>
                        <a:pt x="83" y="260"/>
                      </a:cubicBezTo>
                      <a:close/>
                      <a:moveTo>
                        <a:pt x="70" y="51"/>
                      </a:moveTo>
                      <a:cubicBezTo>
                        <a:pt x="247" y="20"/>
                        <a:pt x="247" y="20"/>
                        <a:pt x="247" y="20"/>
                      </a:cubicBezTo>
                      <a:cubicBezTo>
                        <a:pt x="247" y="20"/>
                        <a:pt x="247" y="20"/>
                        <a:pt x="423" y="48"/>
                      </a:cubicBezTo>
                      <a:cubicBezTo>
                        <a:pt x="423" y="48"/>
                        <a:pt x="423" y="48"/>
                        <a:pt x="247" y="79"/>
                      </a:cubicBezTo>
                      <a:cubicBezTo>
                        <a:pt x="247" y="79"/>
                        <a:pt x="247" y="79"/>
                        <a:pt x="70" y="51"/>
                      </a:cubicBezTo>
                      <a:close/>
                      <a:moveTo>
                        <a:pt x="155" y="85"/>
                      </a:moveTo>
                      <a:cubicBezTo>
                        <a:pt x="181" y="89"/>
                        <a:pt x="211" y="94"/>
                        <a:pt x="246" y="99"/>
                      </a:cubicBezTo>
                      <a:cubicBezTo>
                        <a:pt x="247" y="99"/>
                        <a:pt x="247" y="99"/>
                        <a:pt x="247" y="99"/>
                      </a:cubicBezTo>
                      <a:cubicBezTo>
                        <a:pt x="249" y="99"/>
                        <a:pt x="249" y="99"/>
                        <a:pt x="249" y="99"/>
                      </a:cubicBezTo>
                      <a:cubicBezTo>
                        <a:pt x="249" y="99"/>
                        <a:pt x="249" y="99"/>
                        <a:pt x="339" y="83"/>
                      </a:cubicBezTo>
                      <a:cubicBezTo>
                        <a:pt x="339" y="90"/>
                        <a:pt x="339" y="100"/>
                        <a:pt x="339" y="116"/>
                      </a:cubicBezTo>
                      <a:cubicBezTo>
                        <a:pt x="331" y="123"/>
                        <a:pt x="302" y="141"/>
                        <a:pt x="248" y="142"/>
                      </a:cubicBezTo>
                      <a:cubicBezTo>
                        <a:pt x="195" y="142"/>
                        <a:pt x="164" y="124"/>
                        <a:pt x="156" y="117"/>
                      </a:cubicBezTo>
                      <a:cubicBezTo>
                        <a:pt x="156" y="117"/>
                        <a:pt x="156" y="117"/>
                        <a:pt x="155" y="85"/>
                      </a:cubicBezTo>
                      <a:close/>
                      <a:moveTo>
                        <a:pt x="156" y="230"/>
                      </a:moveTo>
                      <a:cubicBezTo>
                        <a:pt x="156" y="225"/>
                        <a:pt x="153" y="220"/>
                        <a:pt x="146" y="220"/>
                      </a:cubicBezTo>
                      <a:cubicBezTo>
                        <a:pt x="136" y="220"/>
                        <a:pt x="134" y="207"/>
                        <a:pt x="134" y="200"/>
                      </a:cubicBezTo>
                      <a:cubicBezTo>
                        <a:pt x="134" y="193"/>
                        <a:pt x="135" y="180"/>
                        <a:pt x="146" y="180"/>
                      </a:cubicBezTo>
                      <a:cubicBezTo>
                        <a:pt x="152" y="180"/>
                        <a:pt x="156" y="175"/>
                        <a:pt x="156" y="170"/>
                      </a:cubicBezTo>
                      <a:cubicBezTo>
                        <a:pt x="156" y="170"/>
                        <a:pt x="156" y="170"/>
                        <a:pt x="155" y="141"/>
                      </a:cubicBezTo>
                      <a:cubicBezTo>
                        <a:pt x="172" y="151"/>
                        <a:pt x="202" y="162"/>
                        <a:pt x="248" y="162"/>
                      </a:cubicBezTo>
                      <a:cubicBezTo>
                        <a:pt x="295" y="161"/>
                        <a:pt x="326" y="148"/>
                        <a:pt x="342" y="139"/>
                      </a:cubicBezTo>
                      <a:cubicBezTo>
                        <a:pt x="342" y="146"/>
                        <a:pt x="342" y="155"/>
                        <a:pt x="342" y="168"/>
                      </a:cubicBezTo>
                      <a:cubicBezTo>
                        <a:pt x="342" y="173"/>
                        <a:pt x="347" y="178"/>
                        <a:pt x="353" y="178"/>
                      </a:cubicBezTo>
                      <a:cubicBezTo>
                        <a:pt x="363" y="178"/>
                        <a:pt x="366" y="191"/>
                        <a:pt x="367" y="198"/>
                      </a:cubicBezTo>
                      <a:cubicBezTo>
                        <a:pt x="367" y="203"/>
                        <a:pt x="365" y="210"/>
                        <a:pt x="362" y="213"/>
                      </a:cubicBezTo>
                      <a:cubicBezTo>
                        <a:pt x="360" y="218"/>
                        <a:pt x="356" y="218"/>
                        <a:pt x="353" y="218"/>
                      </a:cubicBezTo>
                      <a:cubicBezTo>
                        <a:pt x="348" y="219"/>
                        <a:pt x="343" y="224"/>
                        <a:pt x="343" y="229"/>
                      </a:cubicBezTo>
                      <a:cubicBezTo>
                        <a:pt x="343" y="281"/>
                        <a:pt x="278" y="321"/>
                        <a:pt x="251" y="321"/>
                      </a:cubicBezTo>
                      <a:cubicBezTo>
                        <a:pt x="250" y="321"/>
                        <a:pt x="250" y="321"/>
                        <a:pt x="250" y="321"/>
                      </a:cubicBezTo>
                      <a:cubicBezTo>
                        <a:pt x="249" y="321"/>
                        <a:pt x="249" y="321"/>
                        <a:pt x="248" y="321"/>
                      </a:cubicBezTo>
                      <a:cubicBezTo>
                        <a:pt x="221" y="321"/>
                        <a:pt x="157" y="283"/>
                        <a:pt x="156" y="230"/>
                      </a:cubicBezTo>
                      <a:close/>
                      <a:moveTo>
                        <a:pt x="197" y="323"/>
                      </a:moveTo>
                      <a:cubicBezTo>
                        <a:pt x="216" y="335"/>
                        <a:pt x="236" y="341"/>
                        <a:pt x="248" y="341"/>
                      </a:cubicBezTo>
                      <a:cubicBezTo>
                        <a:pt x="249" y="341"/>
                        <a:pt x="249" y="341"/>
                        <a:pt x="250" y="341"/>
                      </a:cubicBezTo>
                      <a:cubicBezTo>
                        <a:pt x="250" y="341"/>
                        <a:pt x="251" y="341"/>
                        <a:pt x="251" y="341"/>
                      </a:cubicBezTo>
                      <a:cubicBezTo>
                        <a:pt x="264" y="341"/>
                        <a:pt x="283" y="334"/>
                        <a:pt x="302" y="322"/>
                      </a:cubicBezTo>
                      <a:cubicBezTo>
                        <a:pt x="307" y="324"/>
                        <a:pt x="316" y="326"/>
                        <a:pt x="337" y="331"/>
                      </a:cubicBezTo>
                      <a:cubicBezTo>
                        <a:pt x="323" y="344"/>
                        <a:pt x="298" y="369"/>
                        <a:pt x="252" y="415"/>
                      </a:cubicBezTo>
                      <a:cubicBezTo>
                        <a:pt x="252" y="415"/>
                        <a:pt x="252" y="415"/>
                        <a:pt x="163" y="333"/>
                      </a:cubicBezTo>
                      <a:cubicBezTo>
                        <a:pt x="173" y="330"/>
                        <a:pt x="185" y="327"/>
                        <a:pt x="197" y="323"/>
                      </a:cubicBezTo>
                      <a:close/>
                      <a:moveTo>
                        <a:pt x="25" y="462"/>
                      </a:moveTo>
                      <a:cubicBezTo>
                        <a:pt x="25" y="462"/>
                        <a:pt x="25" y="462"/>
                        <a:pt x="24" y="423"/>
                      </a:cubicBezTo>
                      <a:cubicBezTo>
                        <a:pt x="24" y="395"/>
                        <a:pt x="43" y="368"/>
                        <a:pt x="70" y="358"/>
                      </a:cubicBezTo>
                      <a:cubicBezTo>
                        <a:pt x="70" y="358"/>
                        <a:pt x="70" y="358"/>
                        <a:pt x="142" y="339"/>
                      </a:cubicBezTo>
                      <a:cubicBezTo>
                        <a:pt x="151" y="347"/>
                        <a:pt x="176" y="371"/>
                        <a:pt x="245" y="436"/>
                      </a:cubicBezTo>
                      <a:cubicBezTo>
                        <a:pt x="247" y="438"/>
                        <a:pt x="250" y="440"/>
                        <a:pt x="252" y="440"/>
                      </a:cubicBezTo>
                      <a:cubicBezTo>
                        <a:pt x="255" y="440"/>
                        <a:pt x="257" y="438"/>
                        <a:pt x="259" y="436"/>
                      </a:cubicBezTo>
                      <a:cubicBezTo>
                        <a:pt x="259" y="436"/>
                        <a:pt x="259" y="436"/>
                        <a:pt x="361" y="337"/>
                      </a:cubicBezTo>
                      <a:cubicBezTo>
                        <a:pt x="378" y="342"/>
                        <a:pt x="401" y="348"/>
                        <a:pt x="429" y="355"/>
                      </a:cubicBezTo>
                      <a:cubicBezTo>
                        <a:pt x="457" y="365"/>
                        <a:pt x="476" y="391"/>
                        <a:pt x="476" y="419"/>
                      </a:cubicBezTo>
                      <a:cubicBezTo>
                        <a:pt x="476" y="419"/>
                        <a:pt x="476" y="419"/>
                        <a:pt x="477" y="458"/>
                      </a:cubicBezTo>
                      <a:cubicBezTo>
                        <a:pt x="477" y="458"/>
                        <a:pt x="477" y="458"/>
                        <a:pt x="25" y="46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5" name="Google Shape;3875;g155e12607ee_0_3162"/>
                <p:cNvSpPr/>
                <p:nvPr/>
              </p:nvSpPr>
              <p:spPr>
                <a:xfrm>
                  <a:off x="3659" y="1987"/>
                  <a:ext cx="359" cy="348"/>
                </a:xfrm>
                <a:custGeom>
                  <a:avLst/>
                  <a:gdLst/>
                  <a:ahLst/>
                  <a:cxnLst/>
                  <a:rect l="l" t="t" r="r" b="b"/>
                  <a:pathLst>
                    <a:path w="497" h="482" extrusionOk="0">
                      <a:moveTo>
                        <a:pt x="497" y="418"/>
                      </a:moveTo>
                      <a:cubicBezTo>
                        <a:pt x="496" y="381"/>
                        <a:pt x="472" y="348"/>
                        <a:pt x="436" y="335"/>
                      </a:cubicBezTo>
                      <a:cubicBezTo>
                        <a:pt x="436" y="335"/>
                        <a:pt x="436" y="335"/>
                        <a:pt x="368" y="318"/>
                      </a:cubicBezTo>
                      <a:cubicBezTo>
                        <a:pt x="368" y="317"/>
                        <a:pt x="367" y="317"/>
                        <a:pt x="367" y="316"/>
                      </a:cubicBezTo>
                      <a:cubicBezTo>
                        <a:pt x="363" y="314"/>
                        <a:pt x="358" y="313"/>
                        <a:pt x="355" y="315"/>
                      </a:cubicBezTo>
                      <a:cubicBezTo>
                        <a:pt x="345" y="312"/>
                        <a:pt x="335" y="310"/>
                        <a:pt x="324" y="307"/>
                      </a:cubicBezTo>
                      <a:cubicBezTo>
                        <a:pt x="332" y="300"/>
                        <a:pt x="340" y="291"/>
                        <a:pt x="346" y="282"/>
                      </a:cubicBezTo>
                      <a:cubicBezTo>
                        <a:pt x="367" y="306"/>
                        <a:pt x="398" y="322"/>
                        <a:pt x="433" y="321"/>
                      </a:cubicBezTo>
                      <a:cubicBezTo>
                        <a:pt x="439" y="321"/>
                        <a:pt x="444" y="316"/>
                        <a:pt x="444" y="310"/>
                      </a:cubicBezTo>
                      <a:cubicBezTo>
                        <a:pt x="443" y="190"/>
                        <a:pt x="443" y="190"/>
                        <a:pt x="443" y="190"/>
                      </a:cubicBezTo>
                      <a:cubicBezTo>
                        <a:pt x="443" y="139"/>
                        <a:pt x="406" y="96"/>
                        <a:pt x="359" y="82"/>
                      </a:cubicBezTo>
                      <a:cubicBezTo>
                        <a:pt x="359" y="81"/>
                        <a:pt x="359" y="80"/>
                        <a:pt x="359" y="80"/>
                      </a:cubicBezTo>
                      <a:cubicBezTo>
                        <a:pt x="391" y="74"/>
                        <a:pt x="432" y="67"/>
                        <a:pt x="485" y="57"/>
                      </a:cubicBezTo>
                      <a:cubicBezTo>
                        <a:pt x="490" y="56"/>
                        <a:pt x="493" y="52"/>
                        <a:pt x="493" y="47"/>
                      </a:cubicBezTo>
                      <a:cubicBezTo>
                        <a:pt x="493" y="42"/>
                        <a:pt x="490" y="38"/>
                        <a:pt x="485" y="38"/>
                      </a:cubicBezTo>
                      <a:cubicBezTo>
                        <a:pt x="485" y="38"/>
                        <a:pt x="485" y="38"/>
                        <a:pt x="248" y="0"/>
                      </a:cubicBezTo>
                      <a:cubicBezTo>
                        <a:pt x="248" y="0"/>
                        <a:pt x="246" y="0"/>
                        <a:pt x="245" y="0"/>
                      </a:cubicBezTo>
                      <a:cubicBezTo>
                        <a:pt x="245" y="0"/>
                        <a:pt x="245" y="0"/>
                        <a:pt x="9" y="42"/>
                      </a:cubicBezTo>
                      <a:cubicBezTo>
                        <a:pt x="4" y="42"/>
                        <a:pt x="0" y="47"/>
                        <a:pt x="0" y="52"/>
                      </a:cubicBezTo>
                      <a:cubicBezTo>
                        <a:pt x="0" y="57"/>
                        <a:pt x="4" y="60"/>
                        <a:pt x="9" y="62"/>
                      </a:cubicBezTo>
                      <a:cubicBezTo>
                        <a:pt x="9" y="62"/>
                        <a:pt x="9" y="62"/>
                        <a:pt x="50" y="68"/>
                      </a:cubicBezTo>
                      <a:cubicBezTo>
                        <a:pt x="50" y="76"/>
                        <a:pt x="50" y="94"/>
                        <a:pt x="50" y="131"/>
                      </a:cubicBezTo>
                      <a:cubicBezTo>
                        <a:pt x="50" y="133"/>
                        <a:pt x="51" y="135"/>
                        <a:pt x="53" y="137"/>
                      </a:cubicBezTo>
                      <a:cubicBezTo>
                        <a:pt x="50" y="147"/>
                        <a:pt x="44" y="178"/>
                        <a:pt x="25" y="269"/>
                      </a:cubicBezTo>
                      <a:cubicBezTo>
                        <a:pt x="25" y="271"/>
                        <a:pt x="25" y="274"/>
                        <a:pt x="28" y="277"/>
                      </a:cubicBezTo>
                      <a:cubicBezTo>
                        <a:pt x="30" y="279"/>
                        <a:pt x="32" y="280"/>
                        <a:pt x="35" y="280"/>
                      </a:cubicBezTo>
                      <a:cubicBezTo>
                        <a:pt x="35" y="280"/>
                        <a:pt x="35" y="280"/>
                        <a:pt x="95" y="280"/>
                      </a:cubicBezTo>
                      <a:cubicBezTo>
                        <a:pt x="99" y="280"/>
                        <a:pt x="102" y="278"/>
                        <a:pt x="104" y="276"/>
                      </a:cubicBezTo>
                      <a:cubicBezTo>
                        <a:pt x="105" y="273"/>
                        <a:pt x="105" y="270"/>
                        <a:pt x="105" y="268"/>
                      </a:cubicBezTo>
                      <a:cubicBezTo>
                        <a:pt x="105" y="268"/>
                        <a:pt x="105" y="268"/>
                        <a:pt x="74" y="131"/>
                      </a:cubicBezTo>
                      <a:cubicBezTo>
                        <a:pt x="74" y="130"/>
                        <a:pt x="73" y="129"/>
                        <a:pt x="73" y="128"/>
                      </a:cubicBezTo>
                      <a:cubicBezTo>
                        <a:pt x="73" y="122"/>
                        <a:pt x="73" y="108"/>
                        <a:pt x="72" y="72"/>
                      </a:cubicBezTo>
                      <a:cubicBezTo>
                        <a:pt x="89" y="74"/>
                        <a:pt x="109" y="78"/>
                        <a:pt x="135" y="82"/>
                      </a:cubicBezTo>
                      <a:cubicBezTo>
                        <a:pt x="135" y="87"/>
                        <a:pt x="135" y="98"/>
                        <a:pt x="135" y="117"/>
                      </a:cubicBezTo>
                      <a:cubicBezTo>
                        <a:pt x="135" y="117"/>
                        <a:pt x="135" y="118"/>
                        <a:pt x="135" y="119"/>
                      </a:cubicBezTo>
                      <a:cubicBezTo>
                        <a:pt x="135" y="119"/>
                        <a:pt x="135" y="119"/>
                        <a:pt x="135" y="161"/>
                      </a:cubicBezTo>
                      <a:cubicBezTo>
                        <a:pt x="122" y="167"/>
                        <a:pt x="114" y="182"/>
                        <a:pt x="114" y="200"/>
                      </a:cubicBezTo>
                      <a:cubicBezTo>
                        <a:pt x="114" y="219"/>
                        <a:pt x="123" y="234"/>
                        <a:pt x="136" y="239"/>
                      </a:cubicBezTo>
                      <a:cubicBezTo>
                        <a:pt x="139" y="267"/>
                        <a:pt x="156" y="291"/>
                        <a:pt x="176" y="308"/>
                      </a:cubicBezTo>
                      <a:cubicBezTo>
                        <a:pt x="169" y="310"/>
                        <a:pt x="159" y="313"/>
                        <a:pt x="145" y="317"/>
                      </a:cubicBezTo>
                      <a:cubicBezTo>
                        <a:pt x="142" y="316"/>
                        <a:pt x="140" y="317"/>
                        <a:pt x="138" y="318"/>
                      </a:cubicBezTo>
                      <a:cubicBezTo>
                        <a:pt x="120" y="323"/>
                        <a:pt x="96" y="330"/>
                        <a:pt x="65" y="339"/>
                      </a:cubicBezTo>
                      <a:cubicBezTo>
                        <a:pt x="63" y="339"/>
                        <a:pt x="63" y="339"/>
                        <a:pt x="63" y="339"/>
                      </a:cubicBezTo>
                      <a:cubicBezTo>
                        <a:pt x="27" y="352"/>
                        <a:pt x="3" y="385"/>
                        <a:pt x="4" y="423"/>
                      </a:cubicBezTo>
                      <a:cubicBezTo>
                        <a:pt x="4" y="423"/>
                        <a:pt x="4" y="423"/>
                        <a:pt x="4" y="472"/>
                      </a:cubicBezTo>
                      <a:cubicBezTo>
                        <a:pt x="4" y="477"/>
                        <a:pt x="9" y="482"/>
                        <a:pt x="15" y="482"/>
                      </a:cubicBezTo>
                      <a:cubicBezTo>
                        <a:pt x="15" y="482"/>
                        <a:pt x="15" y="482"/>
                        <a:pt x="487" y="478"/>
                      </a:cubicBezTo>
                      <a:cubicBezTo>
                        <a:pt x="494" y="478"/>
                        <a:pt x="497" y="473"/>
                        <a:pt x="497" y="468"/>
                      </a:cubicBezTo>
                      <a:cubicBezTo>
                        <a:pt x="497" y="468"/>
                        <a:pt x="497" y="468"/>
                        <a:pt x="497" y="418"/>
                      </a:cubicBezTo>
                      <a:close/>
                      <a:moveTo>
                        <a:pt x="421" y="190"/>
                      </a:moveTo>
                      <a:cubicBezTo>
                        <a:pt x="422" y="299"/>
                        <a:pt x="422" y="299"/>
                        <a:pt x="422" y="299"/>
                      </a:cubicBezTo>
                      <a:cubicBezTo>
                        <a:pt x="395" y="296"/>
                        <a:pt x="372" y="281"/>
                        <a:pt x="358" y="261"/>
                      </a:cubicBezTo>
                      <a:cubicBezTo>
                        <a:pt x="361" y="253"/>
                        <a:pt x="363" y="245"/>
                        <a:pt x="363" y="237"/>
                      </a:cubicBezTo>
                      <a:cubicBezTo>
                        <a:pt x="370" y="235"/>
                        <a:pt x="375" y="230"/>
                        <a:pt x="379" y="225"/>
                      </a:cubicBezTo>
                      <a:cubicBezTo>
                        <a:pt x="384" y="216"/>
                        <a:pt x="387" y="208"/>
                        <a:pt x="387" y="198"/>
                      </a:cubicBezTo>
                      <a:cubicBezTo>
                        <a:pt x="387" y="179"/>
                        <a:pt x="377" y="164"/>
                        <a:pt x="363" y="159"/>
                      </a:cubicBezTo>
                      <a:cubicBezTo>
                        <a:pt x="363" y="159"/>
                        <a:pt x="363" y="159"/>
                        <a:pt x="362" y="117"/>
                      </a:cubicBezTo>
                      <a:cubicBezTo>
                        <a:pt x="362" y="114"/>
                        <a:pt x="361" y="112"/>
                        <a:pt x="359" y="110"/>
                      </a:cubicBezTo>
                      <a:cubicBezTo>
                        <a:pt x="359" y="109"/>
                        <a:pt x="359" y="107"/>
                        <a:pt x="359" y="106"/>
                      </a:cubicBezTo>
                      <a:cubicBezTo>
                        <a:pt x="393" y="119"/>
                        <a:pt x="420" y="151"/>
                        <a:pt x="421" y="190"/>
                      </a:cubicBezTo>
                      <a:close/>
                      <a:moveTo>
                        <a:pt x="83" y="260"/>
                      </a:moveTo>
                      <a:cubicBezTo>
                        <a:pt x="83" y="260"/>
                        <a:pt x="83" y="260"/>
                        <a:pt x="48" y="261"/>
                      </a:cubicBezTo>
                      <a:cubicBezTo>
                        <a:pt x="64" y="179"/>
                        <a:pt x="64" y="179"/>
                        <a:pt x="64" y="179"/>
                      </a:cubicBezTo>
                      <a:cubicBezTo>
                        <a:pt x="64" y="179"/>
                        <a:pt x="64" y="179"/>
                        <a:pt x="83" y="260"/>
                      </a:cubicBezTo>
                      <a:close/>
                      <a:moveTo>
                        <a:pt x="70" y="51"/>
                      </a:moveTo>
                      <a:cubicBezTo>
                        <a:pt x="247" y="20"/>
                        <a:pt x="247" y="20"/>
                        <a:pt x="247" y="20"/>
                      </a:cubicBezTo>
                      <a:cubicBezTo>
                        <a:pt x="247" y="20"/>
                        <a:pt x="247" y="20"/>
                        <a:pt x="423" y="48"/>
                      </a:cubicBezTo>
                      <a:cubicBezTo>
                        <a:pt x="423" y="48"/>
                        <a:pt x="423" y="48"/>
                        <a:pt x="247" y="79"/>
                      </a:cubicBezTo>
                      <a:cubicBezTo>
                        <a:pt x="247" y="79"/>
                        <a:pt x="247" y="79"/>
                        <a:pt x="70" y="51"/>
                      </a:cubicBezTo>
                      <a:close/>
                      <a:moveTo>
                        <a:pt x="155" y="85"/>
                      </a:moveTo>
                      <a:cubicBezTo>
                        <a:pt x="181" y="89"/>
                        <a:pt x="211" y="94"/>
                        <a:pt x="246" y="99"/>
                      </a:cubicBezTo>
                      <a:cubicBezTo>
                        <a:pt x="247" y="99"/>
                        <a:pt x="247" y="99"/>
                        <a:pt x="247" y="99"/>
                      </a:cubicBezTo>
                      <a:cubicBezTo>
                        <a:pt x="249" y="99"/>
                        <a:pt x="249" y="99"/>
                        <a:pt x="249" y="99"/>
                      </a:cubicBezTo>
                      <a:cubicBezTo>
                        <a:pt x="249" y="99"/>
                        <a:pt x="249" y="99"/>
                        <a:pt x="339" y="83"/>
                      </a:cubicBezTo>
                      <a:cubicBezTo>
                        <a:pt x="339" y="90"/>
                        <a:pt x="339" y="100"/>
                        <a:pt x="339" y="116"/>
                      </a:cubicBezTo>
                      <a:cubicBezTo>
                        <a:pt x="331" y="123"/>
                        <a:pt x="302" y="141"/>
                        <a:pt x="248" y="142"/>
                      </a:cubicBezTo>
                      <a:cubicBezTo>
                        <a:pt x="195" y="142"/>
                        <a:pt x="164" y="124"/>
                        <a:pt x="156" y="117"/>
                      </a:cubicBezTo>
                      <a:cubicBezTo>
                        <a:pt x="156" y="117"/>
                        <a:pt x="156" y="117"/>
                        <a:pt x="155" y="85"/>
                      </a:cubicBezTo>
                      <a:close/>
                      <a:moveTo>
                        <a:pt x="156" y="230"/>
                      </a:moveTo>
                      <a:cubicBezTo>
                        <a:pt x="156" y="225"/>
                        <a:pt x="153" y="220"/>
                        <a:pt x="146" y="220"/>
                      </a:cubicBezTo>
                      <a:cubicBezTo>
                        <a:pt x="136" y="220"/>
                        <a:pt x="134" y="207"/>
                        <a:pt x="134" y="200"/>
                      </a:cubicBezTo>
                      <a:cubicBezTo>
                        <a:pt x="134" y="193"/>
                        <a:pt x="135" y="180"/>
                        <a:pt x="146" y="180"/>
                      </a:cubicBezTo>
                      <a:cubicBezTo>
                        <a:pt x="152" y="180"/>
                        <a:pt x="156" y="175"/>
                        <a:pt x="156" y="170"/>
                      </a:cubicBezTo>
                      <a:cubicBezTo>
                        <a:pt x="156" y="170"/>
                        <a:pt x="156" y="170"/>
                        <a:pt x="155" y="141"/>
                      </a:cubicBezTo>
                      <a:cubicBezTo>
                        <a:pt x="172" y="151"/>
                        <a:pt x="202" y="162"/>
                        <a:pt x="248" y="162"/>
                      </a:cubicBezTo>
                      <a:cubicBezTo>
                        <a:pt x="295" y="161"/>
                        <a:pt x="326" y="148"/>
                        <a:pt x="342" y="139"/>
                      </a:cubicBezTo>
                      <a:cubicBezTo>
                        <a:pt x="342" y="146"/>
                        <a:pt x="342" y="155"/>
                        <a:pt x="342" y="168"/>
                      </a:cubicBezTo>
                      <a:cubicBezTo>
                        <a:pt x="342" y="173"/>
                        <a:pt x="347" y="178"/>
                        <a:pt x="353" y="178"/>
                      </a:cubicBezTo>
                      <a:cubicBezTo>
                        <a:pt x="363" y="178"/>
                        <a:pt x="366" y="191"/>
                        <a:pt x="367" y="198"/>
                      </a:cubicBezTo>
                      <a:cubicBezTo>
                        <a:pt x="367" y="203"/>
                        <a:pt x="365" y="210"/>
                        <a:pt x="362" y="213"/>
                      </a:cubicBezTo>
                      <a:cubicBezTo>
                        <a:pt x="360" y="218"/>
                        <a:pt x="356" y="218"/>
                        <a:pt x="353" y="218"/>
                      </a:cubicBezTo>
                      <a:cubicBezTo>
                        <a:pt x="348" y="219"/>
                        <a:pt x="343" y="224"/>
                        <a:pt x="343" y="229"/>
                      </a:cubicBezTo>
                      <a:cubicBezTo>
                        <a:pt x="343" y="281"/>
                        <a:pt x="278" y="321"/>
                        <a:pt x="251" y="321"/>
                      </a:cubicBezTo>
                      <a:cubicBezTo>
                        <a:pt x="250" y="321"/>
                        <a:pt x="250" y="321"/>
                        <a:pt x="250" y="321"/>
                      </a:cubicBezTo>
                      <a:cubicBezTo>
                        <a:pt x="249" y="321"/>
                        <a:pt x="249" y="321"/>
                        <a:pt x="248" y="321"/>
                      </a:cubicBezTo>
                      <a:cubicBezTo>
                        <a:pt x="221" y="321"/>
                        <a:pt x="157" y="283"/>
                        <a:pt x="156" y="230"/>
                      </a:cubicBezTo>
                      <a:close/>
                      <a:moveTo>
                        <a:pt x="197" y="323"/>
                      </a:moveTo>
                      <a:cubicBezTo>
                        <a:pt x="216" y="335"/>
                        <a:pt x="236" y="341"/>
                        <a:pt x="248" y="341"/>
                      </a:cubicBezTo>
                      <a:cubicBezTo>
                        <a:pt x="249" y="341"/>
                        <a:pt x="249" y="341"/>
                        <a:pt x="250" y="341"/>
                      </a:cubicBezTo>
                      <a:cubicBezTo>
                        <a:pt x="250" y="341"/>
                        <a:pt x="251" y="341"/>
                        <a:pt x="251" y="341"/>
                      </a:cubicBezTo>
                      <a:cubicBezTo>
                        <a:pt x="264" y="341"/>
                        <a:pt x="283" y="334"/>
                        <a:pt x="302" y="322"/>
                      </a:cubicBezTo>
                      <a:cubicBezTo>
                        <a:pt x="307" y="324"/>
                        <a:pt x="316" y="326"/>
                        <a:pt x="337" y="331"/>
                      </a:cubicBezTo>
                      <a:cubicBezTo>
                        <a:pt x="323" y="344"/>
                        <a:pt x="298" y="369"/>
                        <a:pt x="252" y="415"/>
                      </a:cubicBezTo>
                      <a:cubicBezTo>
                        <a:pt x="252" y="415"/>
                        <a:pt x="252" y="415"/>
                        <a:pt x="163" y="333"/>
                      </a:cubicBezTo>
                      <a:cubicBezTo>
                        <a:pt x="173" y="330"/>
                        <a:pt x="185" y="327"/>
                        <a:pt x="197" y="323"/>
                      </a:cubicBezTo>
                      <a:close/>
                      <a:moveTo>
                        <a:pt x="25" y="462"/>
                      </a:moveTo>
                      <a:cubicBezTo>
                        <a:pt x="25" y="462"/>
                        <a:pt x="25" y="462"/>
                        <a:pt x="24" y="423"/>
                      </a:cubicBezTo>
                      <a:cubicBezTo>
                        <a:pt x="24" y="395"/>
                        <a:pt x="43" y="368"/>
                        <a:pt x="70" y="358"/>
                      </a:cubicBezTo>
                      <a:cubicBezTo>
                        <a:pt x="70" y="358"/>
                        <a:pt x="70" y="358"/>
                        <a:pt x="142" y="339"/>
                      </a:cubicBezTo>
                      <a:cubicBezTo>
                        <a:pt x="151" y="347"/>
                        <a:pt x="176" y="371"/>
                        <a:pt x="245" y="436"/>
                      </a:cubicBezTo>
                      <a:cubicBezTo>
                        <a:pt x="247" y="438"/>
                        <a:pt x="250" y="440"/>
                        <a:pt x="252" y="440"/>
                      </a:cubicBezTo>
                      <a:cubicBezTo>
                        <a:pt x="255" y="440"/>
                        <a:pt x="257" y="438"/>
                        <a:pt x="259" y="436"/>
                      </a:cubicBezTo>
                      <a:cubicBezTo>
                        <a:pt x="259" y="436"/>
                        <a:pt x="259" y="436"/>
                        <a:pt x="361" y="337"/>
                      </a:cubicBezTo>
                      <a:cubicBezTo>
                        <a:pt x="378" y="342"/>
                        <a:pt x="401" y="348"/>
                        <a:pt x="429" y="355"/>
                      </a:cubicBezTo>
                      <a:cubicBezTo>
                        <a:pt x="457" y="365"/>
                        <a:pt x="476" y="391"/>
                        <a:pt x="476" y="419"/>
                      </a:cubicBezTo>
                      <a:cubicBezTo>
                        <a:pt x="476" y="419"/>
                        <a:pt x="476" y="419"/>
                        <a:pt x="477" y="458"/>
                      </a:cubicBezTo>
                      <a:cubicBezTo>
                        <a:pt x="477" y="458"/>
                        <a:pt x="477" y="458"/>
                        <a:pt x="25" y="46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6" name="Google Shape;3876;g155e12607ee_0_3162"/>
                <p:cNvSpPr/>
                <p:nvPr/>
              </p:nvSpPr>
              <p:spPr>
                <a:xfrm>
                  <a:off x="3786" y="2110"/>
                  <a:ext cx="46" cy="23"/>
                </a:xfrm>
                <a:custGeom>
                  <a:avLst/>
                  <a:gdLst/>
                  <a:ahLst/>
                  <a:cxnLst/>
                  <a:rect l="l" t="t" r="r" b="b"/>
                  <a:pathLst>
                    <a:path w="63" h="32" extrusionOk="0">
                      <a:moveTo>
                        <a:pt x="21" y="21"/>
                      </a:moveTo>
                      <a:cubicBezTo>
                        <a:pt x="23" y="21"/>
                        <a:pt x="27" y="21"/>
                        <a:pt x="30" y="21"/>
                      </a:cubicBezTo>
                      <a:cubicBezTo>
                        <a:pt x="30" y="21"/>
                        <a:pt x="30" y="21"/>
                        <a:pt x="32" y="21"/>
                      </a:cubicBezTo>
                      <a:cubicBezTo>
                        <a:pt x="32" y="21"/>
                        <a:pt x="32" y="21"/>
                        <a:pt x="35" y="21"/>
                      </a:cubicBezTo>
                      <a:cubicBezTo>
                        <a:pt x="37" y="21"/>
                        <a:pt x="41" y="21"/>
                        <a:pt x="42" y="21"/>
                      </a:cubicBezTo>
                      <a:cubicBezTo>
                        <a:pt x="42" y="26"/>
                        <a:pt x="48" y="31"/>
                        <a:pt x="53" y="31"/>
                      </a:cubicBezTo>
                      <a:cubicBezTo>
                        <a:pt x="60" y="31"/>
                        <a:pt x="63" y="26"/>
                        <a:pt x="63" y="21"/>
                      </a:cubicBezTo>
                      <a:cubicBezTo>
                        <a:pt x="63" y="14"/>
                        <a:pt x="61" y="9"/>
                        <a:pt x="58" y="5"/>
                      </a:cubicBezTo>
                      <a:cubicBezTo>
                        <a:pt x="51" y="0"/>
                        <a:pt x="44" y="0"/>
                        <a:pt x="35" y="0"/>
                      </a:cubicBezTo>
                      <a:cubicBezTo>
                        <a:pt x="35" y="0"/>
                        <a:pt x="35" y="0"/>
                        <a:pt x="32" y="0"/>
                      </a:cubicBezTo>
                      <a:cubicBezTo>
                        <a:pt x="32" y="0"/>
                        <a:pt x="32" y="0"/>
                        <a:pt x="30" y="0"/>
                      </a:cubicBezTo>
                      <a:cubicBezTo>
                        <a:pt x="21" y="0"/>
                        <a:pt x="12" y="0"/>
                        <a:pt x="6" y="6"/>
                      </a:cubicBezTo>
                      <a:cubicBezTo>
                        <a:pt x="2" y="9"/>
                        <a:pt x="0" y="14"/>
                        <a:pt x="0" y="21"/>
                      </a:cubicBezTo>
                      <a:cubicBezTo>
                        <a:pt x="0" y="27"/>
                        <a:pt x="6" y="32"/>
                        <a:pt x="11" y="32"/>
                      </a:cubicBezTo>
                      <a:cubicBezTo>
                        <a:pt x="18" y="32"/>
                        <a:pt x="21" y="26"/>
                        <a:pt x="21" y="21"/>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7" name="Google Shape;3877;g155e12607ee_0_3162"/>
                <p:cNvSpPr/>
                <p:nvPr/>
              </p:nvSpPr>
              <p:spPr>
                <a:xfrm>
                  <a:off x="3845" y="2110"/>
                  <a:ext cx="45" cy="23"/>
                </a:xfrm>
                <a:custGeom>
                  <a:avLst/>
                  <a:gdLst/>
                  <a:ahLst/>
                  <a:cxnLst/>
                  <a:rect l="l" t="t" r="r" b="b"/>
                  <a:pathLst>
                    <a:path w="63" h="32" extrusionOk="0">
                      <a:moveTo>
                        <a:pt x="11" y="32"/>
                      </a:moveTo>
                      <a:cubicBezTo>
                        <a:pt x="18" y="32"/>
                        <a:pt x="21" y="27"/>
                        <a:pt x="21" y="21"/>
                      </a:cubicBezTo>
                      <a:cubicBezTo>
                        <a:pt x="23" y="21"/>
                        <a:pt x="26" y="21"/>
                        <a:pt x="30" y="21"/>
                      </a:cubicBezTo>
                      <a:cubicBezTo>
                        <a:pt x="30" y="21"/>
                        <a:pt x="30" y="21"/>
                        <a:pt x="31" y="21"/>
                      </a:cubicBezTo>
                      <a:cubicBezTo>
                        <a:pt x="31" y="21"/>
                        <a:pt x="31" y="21"/>
                        <a:pt x="35" y="21"/>
                      </a:cubicBezTo>
                      <a:cubicBezTo>
                        <a:pt x="37" y="21"/>
                        <a:pt x="40" y="21"/>
                        <a:pt x="42" y="21"/>
                      </a:cubicBezTo>
                      <a:cubicBezTo>
                        <a:pt x="42" y="26"/>
                        <a:pt x="47" y="32"/>
                        <a:pt x="53" y="32"/>
                      </a:cubicBezTo>
                      <a:cubicBezTo>
                        <a:pt x="59" y="31"/>
                        <a:pt x="63" y="26"/>
                        <a:pt x="63" y="21"/>
                      </a:cubicBezTo>
                      <a:cubicBezTo>
                        <a:pt x="63" y="14"/>
                        <a:pt x="61" y="9"/>
                        <a:pt x="57" y="5"/>
                      </a:cubicBezTo>
                      <a:cubicBezTo>
                        <a:pt x="50" y="0"/>
                        <a:pt x="43" y="0"/>
                        <a:pt x="35" y="0"/>
                      </a:cubicBezTo>
                      <a:cubicBezTo>
                        <a:pt x="35" y="0"/>
                        <a:pt x="35" y="0"/>
                        <a:pt x="31" y="0"/>
                      </a:cubicBezTo>
                      <a:cubicBezTo>
                        <a:pt x="31" y="0"/>
                        <a:pt x="31" y="0"/>
                        <a:pt x="30" y="0"/>
                      </a:cubicBezTo>
                      <a:cubicBezTo>
                        <a:pt x="21" y="0"/>
                        <a:pt x="12" y="1"/>
                        <a:pt x="5" y="6"/>
                      </a:cubicBezTo>
                      <a:cubicBezTo>
                        <a:pt x="2" y="9"/>
                        <a:pt x="0" y="15"/>
                        <a:pt x="0" y="22"/>
                      </a:cubicBezTo>
                      <a:cubicBezTo>
                        <a:pt x="0" y="27"/>
                        <a:pt x="5" y="32"/>
                        <a:pt x="11" y="3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878" name="Google Shape;3878;g155e12607ee_0_3162"/>
            <p:cNvSpPr txBox="1"/>
            <p:nvPr/>
          </p:nvSpPr>
          <p:spPr>
            <a:xfrm>
              <a:off x="8001309" y="1262634"/>
              <a:ext cx="9885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STUDI</a:t>
              </a:r>
              <a:endParaRPr sz="1900"/>
            </a:p>
          </p:txBody>
        </p:sp>
        <p:grpSp>
          <p:nvGrpSpPr>
            <p:cNvPr id="3879" name="Google Shape;3879;g155e12607ee_0_3162"/>
            <p:cNvGrpSpPr/>
            <p:nvPr/>
          </p:nvGrpSpPr>
          <p:grpSpPr>
            <a:xfrm>
              <a:off x="7426258" y="1232709"/>
              <a:ext cx="576000" cy="576000"/>
              <a:chOff x="-1265769" y="2863700"/>
              <a:chExt cx="900000" cy="900000"/>
            </a:xfrm>
          </p:grpSpPr>
          <p:sp>
            <p:nvSpPr>
              <p:cNvPr id="3880" name="Google Shape;3880;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81" name="Google Shape;3881;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882" name="Google Shape;3882;g155e12607ee_0_3162"/>
            <p:cNvCxnSpPr>
              <a:stCxn id="3881" idx="2"/>
            </p:cNvCxnSpPr>
            <p:nvPr/>
          </p:nvCxnSpPr>
          <p:spPr>
            <a:xfrm>
              <a:off x="8002258" y="1520709"/>
              <a:ext cx="936000" cy="0"/>
            </a:xfrm>
            <a:prstGeom prst="straightConnector1">
              <a:avLst/>
            </a:prstGeom>
            <a:noFill/>
            <a:ln w="9525" cap="flat" cmpd="sng">
              <a:solidFill>
                <a:srgbClr val="024C90"/>
              </a:solidFill>
              <a:prstDash val="solid"/>
              <a:round/>
              <a:headEnd type="none" w="sm" len="sm"/>
              <a:tailEnd type="oval" w="med" len="med"/>
            </a:ln>
          </p:spPr>
        </p:cxnSp>
        <p:sp>
          <p:nvSpPr>
            <p:cNvPr id="3883" name="Google Shape;3883;g155e12607ee_0_3162"/>
            <p:cNvSpPr txBox="1"/>
            <p:nvPr/>
          </p:nvSpPr>
          <p:spPr>
            <a:xfrm>
              <a:off x="8001309" y="152949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3 procedure</a:t>
              </a:r>
              <a:endParaRPr sz="1900"/>
            </a:p>
          </p:txBody>
        </p:sp>
        <p:grpSp>
          <p:nvGrpSpPr>
            <p:cNvPr id="3884" name="Google Shape;3884;g155e12607ee_0_3162"/>
            <p:cNvGrpSpPr/>
            <p:nvPr/>
          </p:nvGrpSpPr>
          <p:grpSpPr>
            <a:xfrm>
              <a:off x="323050" y="1367034"/>
              <a:ext cx="304500" cy="309600"/>
              <a:chOff x="-3690963" y="2555488"/>
              <a:chExt cx="304500" cy="309600"/>
            </a:xfrm>
          </p:grpSpPr>
          <p:sp>
            <p:nvSpPr>
              <p:cNvPr id="3885" name="Google Shape;3885;g155e12607ee_0_3162"/>
              <p:cNvSpPr/>
              <p:nvPr/>
            </p:nvSpPr>
            <p:spPr>
              <a:xfrm>
                <a:off x="-3690963" y="2555488"/>
                <a:ext cx="304500" cy="3096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886" name="Google Shape;3886;g155e12607ee_0_3162" descr="Automobile con riempimento a tinta unita"/>
              <p:cNvPicPr preferRelativeResize="0"/>
              <p:nvPr/>
            </p:nvPicPr>
            <p:blipFill rotWithShape="1">
              <a:blip r:embed="rId4">
                <a:alphaModFix/>
              </a:blip>
              <a:srcRect/>
              <a:stretch/>
            </p:blipFill>
            <p:spPr>
              <a:xfrm>
                <a:off x="-3665848" y="2589025"/>
                <a:ext cx="254346" cy="258627"/>
              </a:xfrm>
              <a:prstGeom prst="rect">
                <a:avLst/>
              </a:prstGeom>
              <a:noFill/>
              <a:ln>
                <a:noFill/>
              </a:ln>
            </p:spPr>
          </p:pic>
        </p:grpSp>
        <p:sp>
          <p:nvSpPr>
            <p:cNvPr id="3887" name="Google Shape;3887;g155e12607ee_0_3162"/>
            <p:cNvSpPr txBox="1"/>
            <p:nvPr/>
          </p:nvSpPr>
          <p:spPr>
            <a:xfrm>
              <a:off x="742193" y="1262634"/>
              <a:ext cx="9885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VEICOLI</a:t>
              </a:r>
              <a:endParaRPr sz="1900"/>
            </a:p>
          </p:txBody>
        </p:sp>
        <p:grpSp>
          <p:nvGrpSpPr>
            <p:cNvPr id="3888" name="Google Shape;3888;g155e12607ee_0_3162"/>
            <p:cNvGrpSpPr/>
            <p:nvPr/>
          </p:nvGrpSpPr>
          <p:grpSpPr>
            <a:xfrm>
              <a:off x="188407" y="1232709"/>
              <a:ext cx="576000" cy="576000"/>
              <a:chOff x="-1265769" y="2863700"/>
              <a:chExt cx="900000" cy="900000"/>
            </a:xfrm>
          </p:grpSpPr>
          <p:sp>
            <p:nvSpPr>
              <p:cNvPr id="3889" name="Google Shape;3889;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90" name="Google Shape;3890;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891" name="Google Shape;3891;g155e12607ee_0_3162"/>
            <p:cNvCxnSpPr>
              <a:stCxn id="3890" idx="2"/>
            </p:cNvCxnSpPr>
            <p:nvPr/>
          </p:nvCxnSpPr>
          <p:spPr>
            <a:xfrm>
              <a:off x="764407" y="1520709"/>
              <a:ext cx="936000" cy="0"/>
            </a:xfrm>
            <a:prstGeom prst="straightConnector1">
              <a:avLst/>
            </a:prstGeom>
            <a:noFill/>
            <a:ln w="9525" cap="flat" cmpd="sng">
              <a:solidFill>
                <a:srgbClr val="024C90"/>
              </a:solidFill>
              <a:prstDash val="solid"/>
              <a:round/>
              <a:headEnd type="none" w="sm" len="sm"/>
              <a:tailEnd type="oval" w="med" len="med"/>
            </a:ln>
          </p:spPr>
        </p:cxnSp>
        <p:sp>
          <p:nvSpPr>
            <p:cNvPr id="3892" name="Google Shape;3892;g155e12607ee_0_3162"/>
            <p:cNvSpPr txBox="1"/>
            <p:nvPr/>
          </p:nvSpPr>
          <p:spPr>
            <a:xfrm>
              <a:off x="742193" y="152949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nvGrpSpPr>
            <p:cNvPr id="3893" name="Google Shape;3893;g155e12607ee_0_3162"/>
            <p:cNvGrpSpPr/>
            <p:nvPr/>
          </p:nvGrpSpPr>
          <p:grpSpPr>
            <a:xfrm>
              <a:off x="323229" y="2152000"/>
              <a:ext cx="306300" cy="312300"/>
              <a:chOff x="-3689744" y="3303152"/>
              <a:chExt cx="306300" cy="312300"/>
            </a:xfrm>
          </p:grpSpPr>
          <p:sp>
            <p:nvSpPr>
              <p:cNvPr id="3894" name="Google Shape;3894;g155e12607ee_0_3162"/>
              <p:cNvSpPr/>
              <p:nvPr/>
            </p:nvSpPr>
            <p:spPr>
              <a:xfrm>
                <a:off x="-3689744" y="3303152"/>
                <a:ext cx="306300" cy="3123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895" name="Google Shape;3895;g155e12607ee_0_3162" descr="Monete con riempimento a tinta unita"/>
              <p:cNvPicPr preferRelativeResize="0"/>
              <p:nvPr/>
            </p:nvPicPr>
            <p:blipFill rotWithShape="1">
              <a:blip r:embed="rId5">
                <a:alphaModFix/>
              </a:blip>
              <a:srcRect/>
              <a:stretch/>
            </p:blipFill>
            <p:spPr>
              <a:xfrm>
                <a:off x="-3664482" y="3326817"/>
                <a:ext cx="255832" cy="260761"/>
              </a:xfrm>
              <a:prstGeom prst="rect">
                <a:avLst/>
              </a:prstGeom>
              <a:noFill/>
              <a:ln>
                <a:noFill/>
              </a:ln>
            </p:spPr>
          </p:pic>
        </p:grpSp>
        <p:sp>
          <p:nvSpPr>
            <p:cNvPr id="3896" name="Google Shape;3896;g155e12607ee_0_3162"/>
            <p:cNvSpPr txBox="1"/>
            <p:nvPr/>
          </p:nvSpPr>
          <p:spPr>
            <a:xfrm>
              <a:off x="742193" y="2050054"/>
              <a:ext cx="988500" cy="24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REDDITI</a:t>
              </a:r>
              <a:endParaRPr sz="1900"/>
            </a:p>
          </p:txBody>
        </p:sp>
        <p:grpSp>
          <p:nvGrpSpPr>
            <p:cNvPr id="3897" name="Google Shape;3897;g155e12607ee_0_3162"/>
            <p:cNvGrpSpPr/>
            <p:nvPr/>
          </p:nvGrpSpPr>
          <p:grpSpPr>
            <a:xfrm>
              <a:off x="188407" y="2020129"/>
              <a:ext cx="576000" cy="576000"/>
              <a:chOff x="-1265769" y="2863700"/>
              <a:chExt cx="900000" cy="900000"/>
            </a:xfrm>
          </p:grpSpPr>
          <p:sp>
            <p:nvSpPr>
              <p:cNvPr id="3898" name="Google Shape;3898;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99" name="Google Shape;3899;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00" name="Google Shape;3900;g155e12607ee_0_3162"/>
            <p:cNvCxnSpPr>
              <a:stCxn id="3899" idx="2"/>
            </p:cNvCxnSpPr>
            <p:nvPr/>
          </p:nvCxnSpPr>
          <p:spPr>
            <a:xfrm>
              <a:off x="764407" y="2308129"/>
              <a:ext cx="936000" cy="0"/>
            </a:xfrm>
            <a:prstGeom prst="straightConnector1">
              <a:avLst/>
            </a:prstGeom>
            <a:noFill/>
            <a:ln w="9525" cap="flat" cmpd="sng">
              <a:solidFill>
                <a:srgbClr val="024C90"/>
              </a:solidFill>
              <a:prstDash val="solid"/>
              <a:round/>
              <a:headEnd type="none" w="sm" len="sm"/>
              <a:tailEnd type="oval" w="med" len="med"/>
            </a:ln>
          </p:spPr>
        </p:cxnSp>
        <p:sp>
          <p:nvSpPr>
            <p:cNvPr id="3901" name="Google Shape;3901;g155e12607ee_0_3162"/>
            <p:cNvSpPr txBox="1"/>
            <p:nvPr/>
          </p:nvSpPr>
          <p:spPr>
            <a:xfrm>
              <a:off x="742193" y="231691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2 procedure</a:t>
              </a:r>
              <a:endParaRPr sz="1900"/>
            </a:p>
          </p:txBody>
        </p:sp>
        <p:grpSp>
          <p:nvGrpSpPr>
            <p:cNvPr id="3902" name="Google Shape;3902;g155e12607ee_0_3162"/>
            <p:cNvGrpSpPr/>
            <p:nvPr/>
          </p:nvGrpSpPr>
          <p:grpSpPr>
            <a:xfrm>
              <a:off x="2151859" y="1424963"/>
              <a:ext cx="298800" cy="304200"/>
              <a:chOff x="-1988460" y="2585660"/>
              <a:chExt cx="298800" cy="304200"/>
            </a:xfrm>
          </p:grpSpPr>
          <p:sp>
            <p:nvSpPr>
              <p:cNvPr id="3903" name="Google Shape;3903;g155e12607ee_0_3162"/>
              <p:cNvSpPr/>
              <p:nvPr/>
            </p:nvSpPr>
            <p:spPr>
              <a:xfrm>
                <a:off x="-1988460" y="2585660"/>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04" name="Google Shape;3904;g155e12607ee_0_3162"/>
              <p:cNvGrpSpPr/>
              <p:nvPr/>
            </p:nvGrpSpPr>
            <p:grpSpPr>
              <a:xfrm>
                <a:off x="-1925345" y="2614338"/>
                <a:ext cx="172401" cy="228524"/>
                <a:chOff x="2635" y="608"/>
                <a:chExt cx="331" cy="431"/>
              </a:xfrm>
            </p:grpSpPr>
            <p:sp>
              <p:nvSpPr>
                <p:cNvPr id="3905" name="Google Shape;3905;g155e12607ee_0_3162"/>
                <p:cNvSpPr/>
                <p:nvPr/>
              </p:nvSpPr>
              <p:spPr>
                <a:xfrm>
                  <a:off x="2715" y="904"/>
                  <a:ext cx="67" cy="54"/>
                </a:xfrm>
                <a:custGeom>
                  <a:avLst/>
                  <a:gdLst/>
                  <a:ahLst/>
                  <a:cxnLst/>
                  <a:rect l="l" t="t" r="r" b="b"/>
                  <a:pathLst>
                    <a:path w="44" h="36" extrusionOk="0">
                      <a:moveTo>
                        <a:pt x="4" y="36"/>
                      </a:moveTo>
                      <a:cubicBezTo>
                        <a:pt x="0" y="24"/>
                        <a:pt x="0" y="24"/>
                        <a:pt x="0" y="24"/>
                      </a:cubicBezTo>
                      <a:cubicBezTo>
                        <a:pt x="32" y="14"/>
                        <a:pt x="32" y="14"/>
                        <a:pt x="32" y="14"/>
                      </a:cubicBezTo>
                      <a:cubicBezTo>
                        <a:pt x="32" y="0"/>
                        <a:pt x="32" y="0"/>
                        <a:pt x="32" y="0"/>
                      </a:cubicBezTo>
                      <a:cubicBezTo>
                        <a:pt x="44" y="0"/>
                        <a:pt x="44" y="0"/>
                        <a:pt x="44" y="0"/>
                      </a:cubicBezTo>
                      <a:cubicBezTo>
                        <a:pt x="44" y="18"/>
                        <a:pt x="44" y="18"/>
                        <a:pt x="44" y="18"/>
                      </a:cubicBezTo>
                      <a:cubicBezTo>
                        <a:pt x="44" y="21"/>
                        <a:pt x="42" y="23"/>
                        <a:pt x="40" y="24"/>
                      </a:cubicBezTo>
                      <a:lnTo>
                        <a:pt x="4" y="36"/>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6" name="Google Shape;3906;g155e12607ee_0_3162"/>
                <p:cNvSpPr/>
                <p:nvPr/>
              </p:nvSpPr>
              <p:spPr>
                <a:xfrm>
                  <a:off x="2819" y="904"/>
                  <a:ext cx="67" cy="54"/>
                </a:xfrm>
                <a:custGeom>
                  <a:avLst/>
                  <a:gdLst/>
                  <a:ahLst/>
                  <a:cxnLst/>
                  <a:rect l="l" t="t" r="r" b="b"/>
                  <a:pathLst>
                    <a:path w="44" h="36" extrusionOk="0">
                      <a:moveTo>
                        <a:pt x="40" y="36"/>
                      </a:moveTo>
                      <a:cubicBezTo>
                        <a:pt x="4" y="24"/>
                        <a:pt x="4" y="24"/>
                        <a:pt x="4" y="24"/>
                      </a:cubicBezTo>
                      <a:cubicBezTo>
                        <a:pt x="2" y="23"/>
                        <a:pt x="0" y="21"/>
                        <a:pt x="0" y="18"/>
                      </a:cubicBezTo>
                      <a:cubicBezTo>
                        <a:pt x="0" y="0"/>
                        <a:pt x="0" y="0"/>
                        <a:pt x="0" y="0"/>
                      </a:cubicBezTo>
                      <a:cubicBezTo>
                        <a:pt x="12" y="0"/>
                        <a:pt x="12" y="0"/>
                        <a:pt x="12" y="0"/>
                      </a:cubicBezTo>
                      <a:cubicBezTo>
                        <a:pt x="12" y="14"/>
                        <a:pt x="12" y="14"/>
                        <a:pt x="12" y="14"/>
                      </a:cubicBezTo>
                      <a:cubicBezTo>
                        <a:pt x="44" y="24"/>
                        <a:pt x="44" y="24"/>
                        <a:pt x="44" y="24"/>
                      </a:cubicBezTo>
                      <a:lnTo>
                        <a:pt x="40" y="36"/>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7" name="Google Shape;3907;g155e12607ee_0_3162"/>
                <p:cNvSpPr/>
                <p:nvPr/>
              </p:nvSpPr>
              <p:spPr>
                <a:xfrm>
                  <a:off x="2736" y="788"/>
                  <a:ext cx="129" cy="136"/>
                </a:xfrm>
                <a:custGeom>
                  <a:avLst/>
                  <a:gdLst/>
                  <a:ahLst/>
                  <a:cxnLst/>
                  <a:rect l="l" t="t" r="r" b="b"/>
                  <a:pathLst>
                    <a:path w="84" h="91" extrusionOk="0">
                      <a:moveTo>
                        <a:pt x="42" y="91"/>
                      </a:moveTo>
                      <a:cubicBezTo>
                        <a:pt x="19" y="91"/>
                        <a:pt x="0" y="71"/>
                        <a:pt x="0" y="46"/>
                      </a:cubicBezTo>
                      <a:cubicBezTo>
                        <a:pt x="0" y="21"/>
                        <a:pt x="19" y="0"/>
                        <a:pt x="42" y="0"/>
                      </a:cubicBezTo>
                      <a:cubicBezTo>
                        <a:pt x="65" y="0"/>
                        <a:pt x="84" y="21"/>
                        <a:pt x="84" y="46"/>
                      </a:cubicBezTo>
                      <a:cubicBezTo>
                        <a:pt x="84" y="71"/>
                        <a:pt x="65" y="91"/>
                        <a:pt x="42" y="91"/>
                      </a:cubicBezTo>
                      <a:close/>
                      <a:moveTo>
                        <a:pt x="42" y="12"/>
                      </a:moveTo>
                      <a:cubicBezTo>
                        <a:pt x="25" y="12"/>
                        <a:pt x="12" y="27"/>
                        <a:pt x="12" y="46"/>
                      </a:cubicBezTo>
                      <a:cubicBezTo>
                        <a:pt x="12" y="64"/>
                        <a:pt x="25" y="79"/>
                        <a:pt x="42" y="79"/>
                      </a:cubicBezTo>
                      <a:cubicBezTo>
                        <a:pt x="59" y="79"/>
                        <a:pt x="72" y="64"/>
                        <a:pt x="72" y="46"/>
                      </a:cubicBezTo>
                      <a:cubicBezTo>
                        <a:pt x="72" y="27"/>
                        <a:pt x="59" y="12"/>
                        <a:pt x="4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8" name="Google Shape;3908;g155e12607ee_0_3162"/>
                <p:cNvSpPr/>
                <p:nvPr/>
              </p:nvSpPr>
              <p:spPr>
                <a:xfrm>
                  <a:off x="2741" y="827"/>
                  <a:ext cx="121" cy="37"/>
                </a:xfrm>
                <a:custGeom>
                  <a:avLst/>
                  <a:gdLst/>
                  <a:ahLst/>
                  <a:cxnLst/>
                  <a:rect l="l" t="t" r="r" b="b"/>
                  <a:pathLst>
                    <a:path w="79" h="25" extrusionOk="0">
                      <a:moveTo>
                        <a:pt x="63" y="22"/>
                      </a:moveTo>
                      <a:cubicBezTo>
                        <a:pt x="61" y="22"/>
                        <a:pt x="60" y="22"/>
                        <a:pt x="59" y="22"/>
                      </a:cubicBezTo>
                      <a:cubicBezTo>
                        <a:pt x="53" y="21"/>
                        <a:pt x="48" y="19"/>
                        <a:pt x="44" y="15"/>
                      </a:cubicBezTo>
                      <a:cubicBezTo>
                        <a:pt x="30" y="25"/>
                        <a:pt x="11" y="24"/>
                        <a:pt x="0" y="17"/>
                      </a:cubicBezTo>
                      <a:cubicBezTo>
                        <a:pt x="7" y="7"/>
                        <a:pt x="7" y="7"/>
                        <a:pt x="7" y="7"/>
                      </a:cubicBezTo>
                      <a:cubicBezTo>
                        <a:pt x="14" y="12"/>
                        <a:pt x="31" y="12"/>
                        <a:pt x="41" y="2"/>
                      </a:cubicBezTo>
                      <a:cubicBezTo>
                        <a:pt x="42" y="1"/>
                        <a:pt x="44" y="0"/>
                        <a:pt x="46" y="1"/>
                      </a:cubicBezTo>
                      <a:cubicBezTo>
                        <a:pt x="48" y="1"/>
                        <a:pt x="49" y="2"/>
                        <a:pt x="50" y="4"/>
                      </a:cubicBezTo>
                      <a:cubicBezTo>
                        <a:pt x="53" y="8"/>
                        <a:pt x="58" y="10"/>
                        <a:pt x="60" y="10"/>
                      </a:cubicBezTo>
                      <a:cubicBezTo>
                        <a:pt x="65" y="11"/>
                        <a:pt x="69" y="10"/>
                        <a:pt x="70" y="8"/>
                      </a:cubicBezTo>
                      <a:cubicBezTo>
                        <a:pt x="79" y="17"/>
                        <a:pt x="79" y="17"/>
                        <a:pt x="79" y="17"/>
                      </a:cubicBezTo>
                      <a:cubicBezTo>
                        <a:pt x="75" y="20"/>
                        <a:pt x="69" y="22"/>
                        <a:pt x="63" y="2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9" name="Google Shape;3909;g155e12607ee_0_3162"/>
                <p:cNvSpPr/>
                <p:nvPr/>
              </p:nvSpPr>
              <p:spPr>
                <a:xfrm>
                  <a:off x="2635" y="680"/>
                  <a:ext cx="331" cy="359"/>
                </a:xfrm>
                <a:custGeom>
                  <a:avLst/>
                  <a:gdLst/>
                  <a:ahLst/>
                  <a:cxnLst/>
                  <a:rect l="l" t="t" r="r" b="b"/>
                  <a:pathLst>
                    <a:path w="216" h="240" extrusionOk="0">
                      <a:moveTo>
                        <a:pt x="210" y="240"/>
                      </a:moveTo>
                      <a:cubicBezTo>
                        <a:pt x="6" y="240"/>
                        <a:pt x="6" y="240"/>
                        <a:pt x="6" y="240"/>
                      </a:cubicBezTo>
                      <a:cubicBezTo>
                        <a:pt x="3" y="240"/>
                        <a:pt x="0" y="238"/>
                        <a:pt x="0" y="234"/>
                      </a:cubicBezTo>
                      <a:cubicBezTo>
                        <a:pt x="0" y="6"/>
                        <a:pt x="0" y="6"/>
                        <a:pt x="0" y="6"/>
                      </a:cubicBezTo>
                      <a:cubicBezTo>
                        <a:pt x="0" y="3"/>
                        <a:pt x="3" y="0"/>
                        <a:pt x="6" y="0"/>
                      </a:cubicBezTo>
                      <a:cubicBezTo>
                        <a:pt x="78" y="0"/>
                        <a:pt x="78" y="0"/>
                        <a:pt x="78" y="0"/>
                      </a:cubicBezTo>
                      <a:cubicBezTo>
                        <a:pt x="78" y="12"/>
                        <a:pt x="78" y="12"/>
                        <a:pt x="78" y="12"/>
                      </a:cubicBezTo>
                      <a:cubicBezTo>
                        <a:pt x="12" y="12"/>
                        <a:pt x="12" y="12"/>
                        <a:pt x="12" y="12"/>
                      </a:cubicBezTo>
                      <a:cubicBezTo>
                        <a:pt x="12" y="228"/>
                        <a:pt x="12" y="228"/>
                        <a:pt x="12" y="228"/>
                      </a:cubicBezTo>
                      <a:cubicBezTo>
                        <a:pt x="204" y="228"/>
                        <a:pt x="204" y="228"/>
                        <a:pt x="204" y="228"/>
                      </a:cubicBezTo>
                      <a:cubicBezTo>
                        <a:pt x="204" y="12"/>
                        <a:pt x="204" y="12"/>
                        <a:pt x="204" y="12"/>
                      </a:cubicBezTo>
                      <a:cubicBezTo>
                        <a:pt x="138" y="12"/>
                        <a:pt x="138" y="12"/>
                        <a:pt x="138" y="12"/>
                      </a:cubicBezTo>
                      <a:cubicBezTo>
                        <a:pt x="138" y="0"/>
                        <a:pt x="138" y="0"/>
                        <a:pt x="138" y="0"/>
                      </a:cubicBezTo>
                      <a:cubicBezTo>
                        <a:pt x="210" y="0"/>
                        <a:pt x="210" y="0"/>
                        <a:pt x="210" y="0"/>
                      </a:cubicBezTo>
                      <a:cubicBezTo>
                        <a:pt x="213" y="0"/>
                        <a:pt x="216" y="3"/>
                        <a:pt x="216" y="6"/>
                      </a:cubicBezTo>
                      <a:cubicBezTo>
                        <a:pt x="216" y="234"/>
                        <a:pt x="216" y="234"/>
                        <a:pt x="216" y="234"/>
                      </a:cubicBezTo>
                      <a:cubicBezTo>
                        <a:pt x="216" y="238"/>
                        <a:pt x="213" y="240"/>
                        <a:pt x="210" y="240"/>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0" name="Google Shape;3910;g155e12607ee_0_3162"/>
                <p:cNvSpPr/>
                <p:nvPr/>
              </p:nvSpPr>
              <p:spPr>
                <a:xfrm>
                  <a:off x="2672" y="716"/>
                  <a:ext cx="257" cy="287"/>
                </a:xfrm>
                <a:custGeom>
                  <a:avLst/>
                  <a:gdLst/>
                  <a:ahLst/>
                  <a:cxnLst/>
                  <a:rect l="l" t="t" r="r" b="b"/>
                  <a:pathLst>
                    <a:path w="168" h="192" extrusionOk="0">
                      <a:moveTo>
                        <a:pt x="162" y="192"/>
                      </a:moveTo>
                      <a:cubicBezTo>
                        <a:pt x="6" y="192"/>
                        <a:pt x="6" y="192"/>
                        <a:pt x="6" y="192"/>
                      </a:cubicBezTo>
                      <a:cubicBezTo>
                        <a:pt x="3" y="192"/>
                        <a:pt x="0" y="190"/>
                        <a:pt x="0" y="186"/>
                      </a:cubicBezTo>
                      <a:cubicBezTo>
                        <a:pt x="0" y="6"/>
                        <a:pt x="0" y="6"/>
                        <a:pt x="0" y="6"/>
                      </a:cubicBezTo>
                      <a:cubicBezTo>
                        <a:pt x="0" y="3"/>
                        <a:pt x="3" y="0"/>
                        <a:pt x="6" y="0"/>
                      </a:cubicBezTo>
                      <a:cubicBezTo>
                        <a:pt x="54" y="0"/>
                        <a:pt x="54" y="0"/>
                        <a:pt x="54" y="0"/>
                      </a:cubicBezTo>
                      <a:cubicBezTo>
                        <a:pt x="54" y="12"/>
                        <a:pt x="54" y="12"/>
                        <a:pt x="54" y="12"/>
                      </a:cubicBezTo>
                      <a:cubicBezTo>
                        <a:pt x="12" y="12"/>
                        <a:pt x="12" y="12"/>
                        <a:pt x="12" y="12"/>
                      </a:cubicBezTo>
                      <a:cubicBezTo>
                        <a:pt x="12" y="180"/>
                        <a:pt x="12" y="180"/>
                        <a:pt x="12" y="180"/>
                      </a:cubicBezTo>
                      <a:cubicBezTo>
                        <a:pt x="156" y="180"/>
                        <a:pt x="156" y="180"/>
                        <a:pt x="156" y="180"/>
                      </a:cubicBezTo>
                      <a:cubicBezTo>
                        <a:pt x="156" y="12"/>
                        <a:pt x="156" y="12"/>
                        <a:pt x="156" y="12"/>
                      </a:cubicBezTo>
                      <a:cubicBezTo>
                        <a:pt x="114" y="12"/>
                        <a:pt x="114" y="12"/>
                        <a:pt x="114" y="12"/>
                      </a:cubicBezTo>
                      <a:cubicBezTo>
                        <a:pt x="114" y="0"/>
                        <a:pt x="114" y="0"/>
                        <a:pt x="114" y="0"/>
                      </a:cubicBezTo>
                      <a:cubicBezTo>
                        <a:pt x="162" y="0"/>
                        <a:pt x="162" y="0"/>
                        <a:pt x="162" y="0"/>
                      </a:cubicBezTo>
                      <a:cubicBezTo>
                        <a:pt x="165" y="0"/>
                        <a:pt x="168" y="3"/>
                        <a:pt x="168" y="6"/>
                      </a:cubicBezTo>
                      <a:cubicBezTo>
                        <a:pt x="168" y="186"/>
                        <a:pt x="168" y="186"/>
                        <a:pt x="168" y="186"/>
                      </a:cubicBezTo>
                      <a:cubicBezTo>
                        <a:pt x="168" y="190"/>
                        <a:pt x="165" y="192"/>
                        <a:pt x="162" y="19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1" name="Google Shape;3911;g155e12607ee_0_3162"/>
                <p:cNvSpPr/>
                <p:nvPr/>
              </p:nvSpPr>
              <p:spPr>
                <a:xfrm>
                  <a:off x="2745" y="608"/>
                  <a:ext cx="111" cy="153"/>
                </a:xfrm>
                <a:custGeom>
                  <a:avLst/>
                  <a:gdLst/>
                  <a:ahLst/>
                  <a:cxnLst/>
                  <a:rect l="l" t="t" r="r" b="b"/>
                  <a:pathLst>
                    <a:path w="72" h="102" extrusionOk="0">
                      <a:moveTo>
                        <a:pt x="66" y="102"/>
                      </a:moveTo>
                      <a:cubicBezTo>
                        <a:pt x="6" y="102"/>
                        <a:pt x="6" y="102"/>
                        <a:pt x="6" y="102"/>
                      </a:cubicBezTo>
                      <a:cubicBezTo>
                        <a:pt x="3" y="102"/>
                        <a:pt x="0" y="100"/>
                        <a:pt x="0" y="96"/>
                      </a:cubicBezTo>
                      <a:cubicBezTo>
                        <a:pt x="0" y="36"/>
                        <a:pt x="0" y="36"/>
                        <a:pt x="0" y="36"/>
                      </a:cubicBezTo>
                      <a:cubicBezTo>
                        <a:pt x="0" y="17"/>
                        <a:pt x="16" y="0"/>
                        <a:pt x="36" y="0"/>
                      </a:cubicBezTo>
                      <a:cubicBezTo>
                        <a:pt x="56" y="0"/>
                        <a:pt x="72" y="17"/>
                        <a:pt x="72" y="36"/>
                      </a:cubicBezTo>
                      <a:cubicBezTo>
                        <a:pt x="72" y="96"/>
                        <a:pt x="72" y="96"/>
                        <a:pt x="72" y="96"/>
                      </a:cubicBezTo>
                      <a:cubicBezTo>
                        <a:pt x="72" y="100"/>
                        <a:pt x="69" y="102"/>
                        <a:pt x="66" y="102"/>
                      </a:cubicBezTo>
                      <a:close/>
                      <a:moveTo>
                        <a:pt x="12" y="90"/>
                      </a:moveTo>
                      <a:cubicBezTo>
                        <a:pt x="60" y="90"/>
                        <a:pt x="60" y="90"/>
                        <a:pt x="60" y="90"/>
                      </a:cubicBezTo>
                      <a:cubicBezTo>
                        <a:pt x="60" y="36"/>
                        <a:pt x="60" y="36"/>
                        <a:pt x="60" y="36"/>
                      </a:cubicBezTo>
                      <a:cubicBezTo>
                        <a:pt x="60" y="23"/>
                        <a:pt x="49" y="12"/>
                        <a:pt x="36" y="12"/>
                      </a:cubicBezTo>
                      <a:cubicBezTo>
                        <a:pt x="23" y="12"/>
                        <a:pt x="12" y="23"/>
                        <a:pt x="12" y="36"/>
                      </a:cubicBezTo>
                      <a:lnTo>
                        <a:pt x="12" y="90"/>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2" name="Google Shape;3912;g155e12607ee_0_3162"/>
                <p:cNvSpPr/>
                <p:nvPr/>
              </p:nvSpPr>
              <p:spPr>
                <a:xfrm>
                  <a:off x="2782" y="644"/>
                  <a:ext cx="37" cy="36"/>
                </a:xfrm>
                <a:custGeom>
                  <a:avLst/>
                  <a:gdLst/>
                  <a:ahLst/>
                  <a:cxnLst/>
                  <a:rect l="l" t="t" r="r" b="b"/>
                  <a:pathLst>
                    <a:path w="24" h="24" extrusionOk="0">
                      <a:moveTo>
                        <a:pt x="12" y="24"/>
                      </a:moveTo>
                      <a:cubicBezTo>
                        <a:pt x="5" y="24"/>
                        <a:pt x="0" y="19"/>
                        <a:pt x="0" y="12"/>
                      </a:cubicBezTo>
                      <a:cubicBezTo>
                        <a:pt x="0" y="6"/>
                        <a:pt x="5" y="0"/>
                        <a:pt x="12" y="0"/>
                      </a:cubicBezTo>
                      <a:cubicBezTo>
                        <a:pt x="19" y="0"/>
                        <a:pt x="24" y="6"/>
                        <a:pt x="24" y="12"/>
                      </a:cubicBezTo>
                      <a:cubicBezTo>
                        <a:pt x="24" y="19"/>
                        <a:pt x="19" y="24"/>
                        <a:pt x="12" y="24"/>
                      </a:cubicBezTo>
                      <a:close/>
                      <a:moveTo>
                        <a:pt x="12" y="12"/>
                      </a:moveTo>
                      <a:cubicBezTo>
                        <a:pt x="12" y="12"/>
                        <a:pt x="12" y="12"/>
                        <a:pt x="1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913" name="Google Shape;3913;g155e12607ee_0_3162"/>
            <p:cNvSpPr txBox="1"/>
            <p:nvPr/>
          </p:nvSpPr>
          <p:spPr>
            <a:xfrm>
              <a:off x="2572886" y="1176354"/>
              <a:ext cx="1277700" cy="39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ANAGRAFE E STATO CIVILE</a:t>
              </a:r>
              <a:endParaRPr sz="1900"/>
            </a:p>
          </p:txBody>
        </p:sp>
        <p:grpSp>
          <p:nvGrpSpPr>
            <p:cNvPr id="3914" name="Google Shape;3914;g155e12607ee_0_3162"/>
            <p:cNvGrpSpPr/>
            <p:nvPr/>
          </p:nvGrpSpPr>
          <p:grpSpPr>
            <a:xfrm>
              <a:off x="2013195" y="1289065"/>
              <a:ext cx="576000" cy="576000"/>
              <a:chOff x="-1265769" y="2863700"/>
              <a:chExt cx="900000" cy="900000"/>
            </a:xfrm>
          </p:grpSpPr>
          <p:sp>
            <p:nvSpPr>
              <p:cNvPr id="3915" name="Google Shape;3915;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16" name="Google Shape;3916;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17" name="Google Shape;3917;g155e12607ee_0_3162"/>
            <p:cNvCxnSpPr>
              <a:stCxn id="3916" idx="2"/>
            </p:cNvCxnSpPr>
            <p:nvPr/>
          </p:nvCxnSpPr>
          <p:spPr>
            <a:xfrm>
              <a:off x="2589195" y="1577065"/>
              <a:ext cx="1224000" cy="0"/>
            </a:xfrm>
            <a:prstGeom prst="straightConnector1">
              <a:avLst/>
            </a:prstGeom>
            <a:noFill/>
            <a:ln w="9525" cap="flat" cmpd="sng">
              <a:solidFill>
                <a:srgbClr val="024C90"/>
              </a:solidFill>
              <a:prstDash val="solid"/>
              <a:round/>
              <a:headEnd type="none" w="sm" len="sm"/>
              <a:tailEnd type="oval" w="med" len="med"/>
            </a:ln>
          </p:spPr>
        </p:cxnSp>
        <p:sp>
          <p:nvSpPr>
            <p:cNvPr id="3918" name="Google Shape;3918;g155e12607ee_0_3162"/>
            <p:cNvSpPr txBox="1"/>
            <p:nvPr/>
          </p:nvSpPr>
          <p:spPr>
            <a:xfrm>
              <a:off x="2572886" y="1585847"/>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3 procedure</a:t>
              </a:r>
              <a:endParaRPr sz="1900"/>
            </a:p>
          </p:txBody>
        </p:sp>
        <p:grpSp>
          <p:nvGrpSpPr>
            <p:cNvPr id="3919" name="Google Shape;3919;g155e12607ee_0_3162"/>
            <p:cNvGrpSpPr/>
            <p:nvPr/>
          </p:nvGrpSpPr>
          <p:grpSpPr>
            <a:xfrm>
              <a:off x="2151858" y="2156027"/>
              <a:ext cx="298800" cy="304200"/>
              <a:chOff x="-1963352" y="3333376"/>
              <a:chExt cx="298800" cy="304200"/>
            </a:xfrm>
          </p:grpSpPr>
          <p:sp>
            <p:nvSpPr>
              <p:cNvPr id="3920" name="Google Shape;3920;g155e12607ee_0_3162"/>
              <p:cNvSpPr/>
              <p:nvPr/>
            </p:nvSpPr>
            <p:spPr>
              <a:xfrm>
                <a:off x="-1963352" y="3333376"/>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921" name="Google Shape;3921;g155e12607ee_0_3162" descr="Uomo con bastone con riempimento a tinta unita"/>
              <p:cNvPicPr preferRelativeResize="0"/>
              <p:nvPr/>
            </p:nvPicPr>
            <p:blipFill rotWithShape="1">
              <a:blip r:embed="rId6">
                <a:alphaModFix/>
              </a:blip>
              <a:srcRect/>
              <a:stretch/>
            </p:blipFill>
            <p:spPr>
              <a:xfrm>
                <a:off x="-1938723" y="3349583"/>
                <a:ext cx="249416" cy="254034"/>
              </a:xfrm>
              <a:prstGeom prst="rect">
                <a:avLst/>
              </a:prstGeom>
              <a:noFill/>
              <a:ln>
                <a:noFill/>
              </a:ln>
            </p:spPr>
          </p:pic>
        </p:grpSp>
        <p:sp>
          <p:nvSpPr>
            <p:cNvPr id="3922" name="Google Shape;3922;g155e12607ee_0_3162"/>
            <p:cNvSpPr txBox="1"/>
            <p:nvPr/>
          </p:nvSpPr>
          <p:spPr>
            <a:xfrm>
              <a:off x="2572886" y="2050054"/>
              <a:ext cx="13680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PREVIDENZA</a:t>
              </a:r>
              <a:endParaRPr sz="1900"/>
            </a:p>
          </p:txBody>
        </p:sp>
        <p:grpSp>
          <p:nvGrpSpPr>
            <p:cNvPr id="3923" name="Google Shape;3923;g155e12607ee_0_3162"/>
            <p:cNvGrpSpPr/>
            <p:nvPr/>
          </p:nvGrpSpPr>
          <p:grpSpPr>
            <a:xfrm>
              <a:off x="2013195" y="2020129"/>
              <a:ext cx="576000" cy="576000"/>
              <a:chOff x="-1265769" y="2863700"/>
              <a:chExt cx="900000" cy="900000"/>
            </a:xfrm>
          </p:grpSpPr>
          <p:sp>
            <p:nvSpPr>
              <p:cNvPr id="3924" name="Google Shape;3924;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25" name="Google Shape;3925;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26" name="Google Shape;3926;g155e12607ee_0_3162"/>
            <p:cNvCxnSpPr>
              <a:stCxn id="3925" idx="2"/>
            </p:cNvCxnSpPr>
            <p:nvPr/>
          </p:nvCxnSpPr>
          <p:spPr>
            <a:xfrm>
              <a:off x="2589195" y="2308129"/>
              <a:ext cx="1224000" cy="0"/>
            </a:xfrm>
            <a:prstGeom prst="straightConnector1">
              <a:avLst/>
            </a:prstGeom>
            <a:noFill/>
            <a:ln w="9525" cap="flat" cmpd="sng">
              <a:solidFill>
                <a:srgbClr val="024C90"/>
              </a:solidFill>
              <a:prstDash val="solid"/>
              <a:round/>
              <a:headEnd type="none" w="sm" len="sm"/>
              <a:tailEnd type="oval" w="med" len="med"/>
            </a:ln>
          </p:spPr>
        </p:cxnSp>
        <p:sp>
          <p:nvSpPr>
            <p:cNvPr id="3927" name="Google Shape;3927;g155e12607ee_0_3162"/>
            <p:cNvSpPr txBox="1"/>
            <p:nvPr/>
          </p:nvSpPr>
          <p:spPr>
            <a:xfrm>
              <a:off x="2572886" y="231691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8 procedure</a:t>
              </a:r>
              <a:endParaRPr sz="1900"/>
            </a:p>
          </p:txBody>
        </p:sp>
        <p:grpSp>
          <p:nvGrpSpPr>
            <p:cNvPr id="3928" name="Google Shape;3928;g155e12607ee_0_3162"/>
            <p:cNvGrpSpPr/>
            <p:nvPr/>
          </p:nvGrpSpPr>
          <p:grpSpPr>
            <a:xfrm>
              <a:off x="4294471" y="1430194"/>
              <a:ext cx="313800" cy="298500"/>
              <a:chOff x="9868954" y="2558382"/>
              <a:chExt cx="313800" cy="298500"/>
            </a:xfrm>
          </p:grpSpPr>
          <p:sp>
            <p:nvSpPr>
              <p:cNvPr id="3929" name="Google Shape;3929;g155e12607ee_0_3162"/>
              <p:cNvSpPr/>
              <p:nvPr/>
            </p:nvSpPr>
            <p:spPr>
              <a:xfrm>
                <a:off x="9868954" y="2558382"/>
                <a:ext cx="313800" cy="2985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30" name="Google Shape;3930;g155e12607ee_0_3162"/>
              <p:cNvGrpSpPr/>
              <p:nvPr/>
            </p:nvGrpSpPr>
            <p:grpSpPr>
              <a:xfrm>
                <a:off x="9920251" y="2597501"/>
                <a:ext cx="211151" cy="196692"/>
                <a:chOff x="2593" y="1945"/>
                <a:chExt cx="440" cy="431"/>
              </a:xfrm>
            </p:grpSpPr>
            <p:sp>
              <p:nvSpPr>
                <p:cNvPr id="3931" name="Google Shape;3931;g155e12607ee_0_3162"/>
                <p:cNvSpPr/>
                <p:nvPr/>
              </p:nvSpPr>
              <p:spPr>
                <a:xfrm>
                  <a:off x="2905" y="2124"/>
                  <a:ext cx="18" cy="252"/>
                </a:xfrm>
                <a:custGeom>
                  <a:avLst/>
                  <a:gdLst/>
                  <a:ahLst/>
                  <a:cxnLst/>
                  <a:rect l="l" t="t" r="r" b="b"/>
                  <a:pathLst>
                    <a:path w="12" h="169" extrusionOk="0">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2" name="Google Shape;3932;g155e12607ee_0_3162"/>
                <p:cNvSpPr/>
                <p:nvPr/>
              </p:nvSpPr>
              <p:spPr>
                <a:xfrm>
                  <a:off x="2703" y="2124"/>
                  <a:ext cx="18" cy="252"/>
                </a:xfrm>
                <a:custGeom>
                  <a:avLst/>
                  <a:gdLst/>
                  <a:ahLst/>
                  <a:cxnLst/>
                  <a:rect l="l" t="t" r="r" b="b"/>
                  <a:pathLst>
                    <a:path w="12" h="169" extrusionOk="0">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3" name="Google Shape;3933;g155e12607ee_0_3162"/>
                <p:cNvSpPr/>
                <p:nvPr/>
              </p:nvSpPr>
              <p:spPr>
                <a:xfrm>
                  <a:off x="2905" y="2161"/>
                  <a:ext cx="128" cy="215"/>
                </a:xfrm>
                <a:custGeom>
                  <a:avLst/>
                  <a:gdLst/>
                  <a:ahLst/>
                  <a:cxnLst/>
                  <a:rect l="l" t="t" r="r" b="b"/>
                  <a:pathLst>
                    <a:path w="84" h="144" extrusionOk="0">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4" name="Google Shape;3934;g155e12607ee_0_3162"/>
                <p:cNvSpPr/>
                <p:nvPr/>
              </p:nvSpPr>
              <p:spPr>
                <a:xfrm>
                  <a:off x="2593" y="2161"/>
                  <a:ext cx="128" cy="215"/>
                </a:xfrm>
                <a:custGeom>
                  <a:avLst/>
                  <a:gdLst/>
                  <a:ahLst/>
                  <a:cxnLst/>
                  <a:rect l="l" t="t" r="r" b="b"/>
                  <a:pathLst>
                    <a:path w="84" h="144" extrusionOk="0">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5" name="Google Shape;3935;g155e12607ee_0_3162"/>
                <p:cNvSpPr/>
                <p:nvPr/>
              </p:nvSpPr>
              <p:spPr>
                <a:xfrm>
                  <a:off x="2593" y="2359"/>
                  <a:ext cx="440" cy="17"/>
                </a:xfrm>
                <a:custGeom>
                  <a:avLst/>
                  <a:gdLst/>
                  <a:ahLst/>
                  <a:cxnLst/>
                  <a:rect l="l" t="t" r="r" b="b"/>
                  <a:pathLst>
                    <a:path w="288" h="12" extrusionOk="0">
                      <a:moveTo>
                        <a:pt x="282" y="12"/>
                      </a:moveTo>
                      <a:cubicBezTo>
                        <a:pt x="6" y="12"/>
                        <a:pt x="6" y="12"/>
                        <a:pt x="6" y="12"/>
                      </a:cubicBezTo>
                      <a:cubicBezTo>
                        <a:pt x="3" y="12"/>
                        <a:pt x="0" y="9"/>
                        <a:pt x="0" y="6"/>
                      </a:cubicBezTo>
                      <a:cubicBezTo>
                        <a:pt x="0" y="3"/>
                        <a:pt x="3" y="0"/>
                        <a:pt x="6" y="0"/>
                      </a:cubicBezTo>
                      <a:cubicBezTo>
                        <a:pt x="282" y="0"/>
                        <a:pt x="282" y="0"/>
                        <a:pt x="282" y="0"/>
                      </a:cubicBezTo>
                      <a:cubicBezTo>
                        <a:pt x="286" y="0"/>
                        <a:pt x="288" y="3"/>
                        <a:pt x="288" y="6"/>
                      </a:cubicBezTo>
                      <a:cubicBezTo>
                        <a:pt x="288" y="9"/>
                        <a:pt x="286" y="12"/>
                        <a:pt x="28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6" name="Google Shape;3936;g155e12607ee_0_3162"/>
                <p:cNvSpPr/>
                <p:nvPr/>
              </p:nvSpPr>
              <p:spPr>
                <a:xfrm>
                  <a:off x="2685" y="1945"/>
                  <a:ext cx="257" cy="252"/>
                </a:xfrm>
                <a:custGeom>
                  <a:avLst/>
                  <a:gdLst/>
                  <a:ahLst/>
                  <a:cxnLst/>
                  <a:rect l="l" t="t" r="r" b="b"/>
                  <a:pathLst>
                    <a:path w="168" h="168" extrusionOk="0">
                      <a:moveTo>
                        <a:pt x="84" y="168"/>
                      </a:moveTo>
                      <a:cubicBezTo>
                        <a:pt x="38" y="168"/>
                        <a:pt x="0" y="130"/>
                        <a:pt x="0" y="84"/>
                      </a:cubicBezTo>
                      <a:cubicBezTo>
                        <a:pt x="0" y="38"/>
                        <a:pt x="38" y="0"/>
                        <a:pt x="84" y="0"/>
                      </a:cubicBezTo>
                      <a:cubicBezTo>
                        <a:pt x="131" y="0"/>
                        <a:pt x="168" y="38"/>
                        <a:pt x="168" y="84"/>
                      </a:cubicBezTo>
                      <a:cubicBezTo>
                        <a:pt x="168" y="130"/>
                        <a:pt x="131" y="168"/>
                        <a:pt x="84" y="168"/>
                      </a:cubicBezTo>
                      <a:close/>
                      <a:moveTo>
                        <a:pt x="84" y="12"/>
                      </a:moveTo>
                      <a:cubicBezTo>
                        <a:pt x="45" y="12"/>
                        <a:pt x="12" y="44"/>
                        <a:pt x="12" y="84"/>
                      </a:cubicBezTo>
                      <a:cubicBezTo>
                        <a:pt x="12" y="124"/>
                        <a:pt x="45" y="156"/>
                        <a:pt x="84" y="156"/>
                      </a:cubicBezTo>
                      <a:cubicBezTo>
                        <a:pt x="124" y="156"/>
                        <a:pt x="156" y="124"/>
                        <a:pt x="156" y="84"/>
                      </a:cubicBezTo>
                      <a:cubicBezTo>
                        <a:pt x="156" y="44"/>
                        <a:pt x="124" y="12"/>
                        <a:pt x="84"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7" name="Google Shape;3937;g155e12607ee_0_3162"/>
                <p:cNvSpPr/>
                <p:nvPr/>
              </p:nvSpPr>
              <p:spPr>
                <a:xfrm>
                  <a:off x="2740" y="1999"/>
                  <a:ext cx="147" cy="144"/>
                </a:xfrm>
                <a:custGeom>
                  <a:avLst/>
                  <a:gdLst/>
                  <a:ahLst/>
                  <a:cxnLst/>
                  <a:rect l="l" t="t" r="r" b="b"/>
                  <a:pathLst>
                    <a:path w="96" h="96" extrusionOk="0">
                      <a:moveTo>
                        <a:pt x="66" y="96"/>
                      </a:moveTo>
                      <a:cubicBezTo>
                        <a:pt x="30" y="96"/>
                        <a:pt x="30" y="96"/>
                        <a:pt x="30" y="96"/>
                      </a:cubicBezTo>
                      <a:cubicBezTo>
                        <a:pt x="27" y="96"/>
                        <a:pt x="24" y="93"/>
                        <a:pt x="24" y="90"/>
                      </a:cubicBezTo>
                      <a:cubicBezTo>
                        <a:pt x="24" y="72"/>
                        <a:pt x="24" y="72"/>
                        <a:pt x="24" y="72"/>
                      </a:cubicBezTo>
                      <a:cubicBezTo>
                        <a:pt x="6" y="72"/>
                        <a:pt x="6" y="72"/>
                        <a:pt x="6" y="72"/>
                      </a:cubicBezTo>
                      <a:cubicBezTo>
                        <a:pt x="3" y="72"/>
                        <a:pt x="0" y="69"/>
                        <a:pt x="0" y="66"/>
                      </a:cubicBezTo>
                      <a:cubicBezTo>
                        <a:pt x="0" y="30"/>
                        <a:pt x="0" y="30"/>
                        <a:pt x="0" y="30"/>
                      </a:cubicBezTo>
                      <a:cubicBezTo>
                        <a:pt x="0" y="27"/>
                        <a:pt x="3" y="24"/>
                        <a:pt x="6" y="24"/>
                      </a:cubicBezTo>
                      <a:cubicBezTo>
                        <a:pt x="24" y="24"/>
                        <a:pt x="24" y="24"/>
                        <a:pt x="24" y="24"/>
                      </a:cubicBezTo>
                      <a:cubicBezTo>
                        <a:pt x="24" y="6"/>
                        <a:pt x="24" y="6"/>
                        <a:pt x="24" y="6"/>
                      </a:cubicBezTo>
                      <a:cubicBezTo>
                        <a:pt x="24" y="3"/>
                        <a:pt x="27" y="0"/>
                        <a:pt x="30" y="0"/>
                      </a:cubicBezTo>
                      <a:cubicBezTo>
                        <a:pt x="66" y="0"/>
                        <a:pt x="66" y="0"/>
                        <a:pt x="66" y="0"/>
                      </a:cubicBezTo>
                      <a:cubicBezTo>
                        <a:pt x="68" y="0"/>
                        <a:pt x="69" y="1"/>
                        <a:pt x="71" y="2"/>
                      </a:cubicBezTo>
                      <a:cubicBezTo>
                        <a:pt x="72" y="3"/>
                        <a:pt x="72" y="4"/>
                        <a:pt x="72" y="6"/>
                      </a:cubicBezTo>
                      <a:cubicBezTo>
                        <a:pt x="72" y="24"/>
                        <a:pt x="72" y="24"/>
                        <a:pt x="72" y="24"/>
                      </a:cubicBezTo>
                      <a:cubicBezTo>
                        <a:pt x="90" y="24"/>
                        <a:pt x="90" y="24"/>
                        <a:pt x="90" y="24"/>
                      </a:cubicBezTo>
                      <a:cubicBezTo>
                        <a:pt x="94" y="24"/>
                        <a:pt x="96" y="27"/>
                        <a:pt x="96" y="30"/>
                      </a:cubicBezTo>
                      <a:cubicBezTo>
                        <a:pt x="96" y="66"/>
                        <a:pt x="96" y="66"/>
                        <a:pt x="96" y="66"/>
                      </a:cubicBezTo>
                      <a:cubicBezTo>
                        <a:pt x="96" y="69"/>
                        <a:pt x="94" y="72"/>
                        <a:pt x="90" y="72"/>
                      </a:cubicBezTo>
                      <a:cubicBezTo>
                        <a:pt x="72" y="72"/>
                        <a:pt x="72" y="72"/>
                        <a:pt x="72" y="72"/>
                      </a:cubicBezTo>
                      <a:cubicBezTo>
                        <a:pt x="72" y="90"/>
                        <a:pt x="72" y="90"/>
                        <a:pt x="72" y="90"/>
                      </a:cubicBezTo>
                      <a:cubicBezTo>
                        <a:pt x="72" y="93"/>
                        <a:pt x="70" y="96"/>
                        <a:pt x="66" y="96"/>
                      </a:cubicBezTo>
                      <a:close/>
                      <a:moveTo>
                        <a:pt x="36" y="84"/>
                      </a:moveTo>
                      <a:cubicBezTo>
                        <a:pt x="60" y="84"/>
                        <a:pt x="60" y="84"/>
                        <a:pt x="60" y="84"/>
                      </a:cubicBezTo>
                      <a:cubicBezTo>
                        <a:pt x="60" y="66"/>
                        <a:pt x="60" y="66"/>
                        <a:pt x="60" y="66"/>
                      </a:cubicBezTo>
                      <a:cubicBezTo>
                        <a:pt x="60" y="63"/>
                        <a:pt x="63" y="60"/>
                        <a:pt x="66" y="60"/>
                      </a:cubicBezTo>
                      <a:cubicBezTo>
                        <a:pt x="84" y="60"/>
                        <a:pt x="84" y="60"/>
                        <a:pt x="84" y="60"/>
                      </a:cubicBezTo>
                      <a:cubicBezTo>
                        <a:pt x="84" y="36"/>
                        <a:pt x="84" y="36"/>
                        <a:pt x="84" y="36"/>
                      </a:cubicBezTo>
                      <a:cubicBezTo>
                        <a:pt x="66" y="36"/>
                        <a:pt x="66" y="36"/>
                        <a:pt x="66" y="36"/>
                      </a:cubicBezTo>
                      <a:cubicBezTo>
                        <a:pt x="65" y="36"/>
                        <a:pt x="63" y="35"/>
                        <a:pt x="62" y="34"/>
                      </a:cubicBezTo>
                      <a:cubicBezTo>
                        <a:pt x="61" y="33"/>
                        <a:pt x="60" y="32"/>
                        <a:pt x="60" y="30"/>
                      </a:cubicBezTo>
                      <a:cubicBezTo>
                        <a:pt x="60" y="12"/>
                        <a:pt x="60" y="12"/>
                        <a:pt x="60" y="12"/>
                      </a:cubicBezTo>
                      <a:cubicBezTo>
                        <a:pt x="36" y="12"/>
                        <a:pt x="36" y="12"/>
                        <a:pt x="36" y="12"/>
                      </a:cubicBezTo>
                      <a:cubicBezTo>
                        <a:pt x="36" y="30"/>
                        <a:pt x="36" y="30"/>
                        <a:pt x="36" y="30"/>
                      </a:cubicBezTo>
                      <a:cubicBezTo>
                        <a:pt x="36" y="33"/>
                        <a:pt x="34" y="36"/>
                        <a:pt x="30" y="36"/>
                      </a:cubicBezTo>
                      <a:cubicBezTo>
                        <a:pt x="12" y="36"/>
                        <a:pt x="12" y="36"/>
                        <a:pt x="12" y="36"/>
                      </a:cubicBezTo>
                      <a:cubicBezTo>
                        <a:pt x="12" y="60"/>
                        <a:pt x="12" y="60"/>
                        <a:pt x="12" y="60"/>
                      </a:cubicBezTo>
                      <a:cubicBezTo>
                        <a:pt x="30" y="60"/>
                        <a:pt x="30" y="60"/>
                        <a:pt x="30" y="60"/>
                      </a:cubicBezTo>
                      <a:cubicBezTo>
                        <a:pt x="34" y="60"/>
                        <a:pt x="36" y="63"/>
                        <a:pt x="36" y="66"/>
                      </a:cubicBezTo>
                      <a:lnTo>
                        <a:pt x="36" y="84"/>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8" name="Google Shape;3938;g155e12607ee_0_3162"/>
                <p:cNvSpPr/>
                <p:nvPr/>
              </p:nvSpPr>
              <p:spPr>
                <a:xfrm>
                  <a:off x="2629" y="2197"/>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9" name="Google Shape;3939;g155e12607ee_0_3162"/>
                <p:cNvSpPr/>
                <p:nvPr/>
              </p:nvSpPr>
              <p:spPr>
                <a:xfrm>
                  <a:off x="2629" y="2233"/>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0" name="Google Shape;3940;g155e12607ee_0_3162"/>
                <p:cNvSpPr/>
                <p:nvPr/>
              </p:nvSpPr>
              <p:spPr>
                <a:xfrm>
                  <a:off x="2629" y="2269"/>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1" name="Google Shape;3941;g155e12607ee_0_3162"/>
                <p:cNvSpPr/>
                <p:nvPr/>
              </p:nvSpPr>
              <p:spPr>
                <a:xfrm>
                  <a:off x="2629" y="2305"/>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2" name="Google Shape;3942;g155e12607ee_0_3162"/>
                <p:cNvSpPr/>
                <p:nvPr/>
              </p:nvSpPr>
              <p:spPr>
                <a:xfrm>
                  <a:off x="2942" y="2197"/>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3" name="Google Shape;3943;g155e12607ee_0_3162"/>
                <p:cNvSpPr/>
                <p:nvPr/>
              </p:nvSpPr>
              <p:spPr>
                <a:xfrm>
                  <a:off x="2942" y="2233"/>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4" name="Google Shape;3944;g155e12607ee_0_3162"/>
                <p:cNvSpPr/>
                <p:nvPr/>
              </p:nvSpPr>
              <p:spPr>
                <a:xfrm>
                  <a:off x="2942" y="2269"/>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5" name="Google Shape;3945;g155e12607ee_0_3162"/>
                <p:cNvSpPr/>
                <p:nvPr/>
              </p:nvSpPr>
              <p:spPr>
                <a:xfrm>
                  <a:off x="2942" y="2305"/>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6" name="Google Shape;3946;g155e12607ee_0_3162"/>
                <p:cNvSpPr/>
                <p:nvPr/>
              </p:nvSpPr>
              <p:spPr>
                <a:xfrm>
                  <a:off x="2740" y="2215"/>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7" name="Google Shape;3947;g155e12607ee_0_3162"/>
                <p:cNvSpPr/>
                <p:nvPr/>
              </p:nvSpPr>
              <p:spPr>
                <a:xfrm>
                  <a:off x="2740" y="2251"/>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8" name="Google Shape;3948;g155e12607ee_0_3162"/>
                <p:cNvSpPr/>
                <p:nvPr/>
              </p:nvSpPr>
              <p:spPr>
                <a:xfrm>
                  <a:off x="2740" y="2287"/>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9" name="Google Shape;3949;g155e12607ee_0_3162"/>
                <p:cNvSpPr/>
                <p:nvPr/>
              </p:nvSpPr>
              <p:spPr>
                <a:xfrm>
                  <a:off x="2795" y="2215"/>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0" name="Google Shape;3950;g155e12607ee_0_3162"/>
                <p:cNvSpPr/>
                <p:nvPr/>
              </p:nvSpPr>
              <p:spPr>
                <a:xfrm>
                  <a:off x="2795" y="2251"/>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1" name="Google Shape;3951;g155e12607ee_0_3162"/>
                <p:cNvSpPr/>
                <p:nvPr/>
              </p:nvSpPr>
              <p:spPr>
                <a:xfrm>
                  <a:off x="2795" y="2287"/>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2" name="Google Shape;3952;g155e12607ee_0_3162"/>
                <p:cNvSpPr/>
                <p:nvPr/>
              </p:nvSpPr>
              <p:spPr>
                <a:xfrm>
                  <a:off x="2850" y="2215"/>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3" name="Google Shape;3953;g155e12607ee_0_3162"/>
                <p:cNvSpPr/>
                <p:nvPr/>
              </p:nvSpPr>
              <p:spPr>
                <a:xfrm>
                  <a:off x="2850" y="2251"/>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4" name="Google Shape;3954;g155e12607ee_0_3162"/>
                <p:cNvSpPr/>
                <p:nvPr/>
              </p:nvSpPr>
              <p:spPr>
                <a:xfrm>
                  <a:off x="2850" y="2287"/>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5" name="Google Shape;3955;g155e12607ee_0_3162"/>
                <p:cNvSpPr/>
                <p:nvPr/>
              </p:nvSpPr>
              <p:spPr>
                <a:xfrm>
                  <a:off x="2776" y="2323"/>
                  <a:ext cx="74" cy="53"/>
                </a:xfrm>
                <a:custGeom>
                  <a:avLst/>
                  <a:gdLst/>
                  <a:ahLst/>
                  <a:cxnLst/>
                  <a:rect l="l" t="t" r="r" b="b"/>
                  <a:pathLst>
                    <a:path w="48" h="36" extrusionOk="0">
                      <a:moveTo>
                        <a:pt x="42" y="36"/>
                      </a:moveTo>
                      <a:cubicBezTo>
                        <a:pt x="6" y="36"/>
                        <a:pt x="6" y="36"/>
                        <a:pt x="6" y="36"/>
                      </a:cubicBezTo>
                      <a:cubicBezTo>
                        <a:pt x="3" y="36"/>
                        <a:pt x="0" y="33"/>
                        <a:pt x="0" y="30"/>
                      </a:cubicBezTo>
                      <a:cubicBezTo>
                        <a:pt x="0" y="6"/>
                        <a:pt x="0" y="6"/>
                        <a:pt x="0" y="6"/>
                      </a:cubicBezTo>
                      <a:cubicBezTo>
                        <a:pt x="0" y="3"/>
                        <a:pt x="3" y="0"/>
                        <a:pt x="6" y="0"/>
                      </a:cubicBezTo>
                      <a:cubicBezTo>
                        <a:pt x="42" y="0"/>
                        <a:pt x="42" y="0"/>
                        <a:pt x="42" y="0"/>
                      </a:cubicBezTo>
                      <a:cubicBezTo>
                        <a:pt x="46" y="0"/>
                        <a:pt x="48" y="3"/>
                        <a:pt x="48" y="6"/>
                      </a:cubicBezTo>
                      <a:cubicBezTo>
                        <a:pt x="48" y="30"/>
                        <a:pt x="48" y="30"/>
                        <a:pt x="48" y="30"/>
                      </a:cubicBezTo>
                      <a:cubicBezTo>
                        <a:pt x="48" y="33"/>
                        <a:pt x="46" y="36"/>
                        <a:pt x="42" y="36"/>
                      </a:cubicBezTo>
                      <a:close/>
                      <a:moveTo>
                        <a:pt x="12" y="24"/>
                      </a:moveTo>
                      <a:cubicBezTo>
                        <a:pt x="36" y="24"/>
                        <a:pt x="36" y="24"/>
                        <a:pt x="36" y="24"/>
                      </a:cubicBezTo>
                      <a:cubicBezTo>
                        <a:pt x="36" y="12"/>
                        <a:pt x="36" y="12"/>
                        <a:pt x="36" y="12"/>
                      </a:cubicBezTo>
                      <a:cubicBezTo>
                        <a:pt x="12" y="12"/>
                        <a:pt x="12" y="12"/>
                        <a:pt x="12" y="12"/>
                      </a:cubicBezTo>
                      <a:lnTo>
                        <a:pt x="12" y="24"/>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956" name="Google Shape;3956;g155e12607ee_0_3162"/>
            <p:cNvSpPr txBox="1"/>
            <p:nvPr/>
          </p:nvSpPr>
          <p:spPr>
            <a:xfrm>
              <a:off x="4746683" y="1176354"/>
              <a:ext cx="2226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TESSERA EUROPEA DI </a:t>
              </a:r>
              <a:endParaRPr sz="1900"/>
            </a:p>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ASSICURAZIONE MALATTIA (TEAM</a:t>
              </a:r>
              <a:r>
                <a:rPr lang="it" sz="1500" b="1" i="0" u="none" strike="noStrike" cap="none">
                  <a:solidFill>
                    <a:schemeClr val="dk2"/>
                  </a:solidFill>
                  <a:latin typeface="Titillium Web"/>
                  <a:ea typeface="Titillium Web"/>
                  <a:cs typeface="Titillium Web"/>
                  <a:sym typeface="Titillium Web"/>
                </a:rPr>
                <a:t>)</a:t>
              </a:r>
              <a:endParaRPr sz="1900"/>
            </a:p>
          </p:txBody>
        </p:sp>
        <p:grpSp>
          <p:nvGrpSpPr>
            <p:cNvPr id="3957" name="Google Shape;3957;g155e12607ee_0_3162"/>
            <p:cNvGrpSpPr/>
            <p:nvPr/>
          </p:nvGrpSpPr>
          <p:grpSpPr>
            <a:xfrm>
              <a:off x="4165726" y="1289065"/>
              <a:ext cx="576000" cy="576000"/>
              <a:chOff x="-1265769" y="2863700"/>
              <a:chExt cx="900000" cy="900000"/>
            </a:xfrm>
          </p:grpSpPr>
          <p:sp>
            <p:nvSpPr>
              <p:cNvPr id="3958" name="Google Shape;3958;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59" name="Google Shape;3959;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60" name="Google Shape;3960;g155e12607ee_0_3162"/>
            <p:cNvCxnSpPr>
              <a:stCxn id="3959" idx="2"/>
            </p:cNvCxnSpPr>
            <p:nvPr/>
          </p:nvCxnSpPr>
          <p:spPr>
            <a:xfrm>
              <a:off x="4741726" y="1577065"/>
              <a:ext cx="2520000" cy="0"/>
            </a:xfrm>
            <a:prstGeom prst="straightConnector1">
              <a:avLst/>
            </a:prstGeom>
            <a:noFill/>
            <a:ln w="9525" cap="flat" cmpd="sng">
              <a:solidFill>
                <a:srgbClr val="024C90"/>
              </a:solidFill>
              <a:prstDash val="solid"/>
              <a:round/>
              <a:headEnd type="none" w="sm" len="sm"/>
              <a:tailEnd type="oval" w="med" len="med"/>
            </a:ln>
          </p:spPr>
        </p:cxnSp>
        <p:sp>
          <p:nvSpPr>
            <p:cNvPr id="3961" name="Google Shape;3961;g155e12607ee_0_3162"/>
            <p:cNvSpPr txBox="1"/>
            <p:nvPr/>
          </p:nvSpPr>
          <p:spPr>
            <a:xfrm>
              <a:off x="4746683" y="1585847"/>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nvGrpSpPr>
            <p:cNvPr id="3962" name="Google Shape;3962;g155e12607ee_0_3162"/>
            <p:cNvGrpSpPr/>
            <p:nvPr/>
          </p:nvGrpSpPr>
          <p:grpSpPr>
            <a:xfrm>
              <a:off x="4299078" y="2166882"/>
              <a:ext cx="309300" cy="302700"/>
              <a:chOff x="9887728" y="3272643"/>
              <a:chExt cx="309300" cy="302700"/>
            </a:xfrm>
          </p:grpSpPr>
          <p:sp>
            <p:nvSpPr>
              <p:cNvPr id="3963" name="Google Shape;3963;g155e12607ee_0_3162"/>
              <p:cNvSpPr/>
              <p:nvPr/>
            </p:nvSpPr>
            <p:spPr>
              <a:xfrm>
                <a:off x="9887728" y="3272643"/>
                <a:ext cx="309300" cy="3027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964" name="Google Shape;3964;g155e12607ee_0_3162" descr="Edificio con riempimento a tinta unita"/>
              <p:cNvPicPr preferRelativeResize="0"/>
              <p:nvPr/>
            </p:nvPicPr>
            <p:blipFill rotWithShape="1">
              <a:blip r:embed="rId7">
                <a:alphaModFix/>
              </a:blip>
              <a:srcRect/>
              <a:stretch/>
            </p:blipFill>
            <p:spPr>
              <a:xfrm>
                <a:off x="9913232" y="3300462"/>
                <a:ext cx="258286" cy="252671"/>
              </a:xfrm>
              <a:prstGeom prst="rect">
                <a:avLst/>
              </a:prstGeom>
              <a:noFill/>
              <a:ln>
                <a:noFill/>
              </a:ln>
            </p:spPr>
          </p:pic>
        </p:grpSp>
        <p:sp>
          <p:nvSpPr>
            <p:cNvPr id="3965" name="Google Shape;3965;g155e12607ee_0_3162"/>
            <p:cNvSpPr txBox="1"/>
            <p:nvPr/>
          </p:nvSpPr>
          <p:spPr>
            <a:xfrm>
              <a:off x="4746683" y="1938533"/>
              <a:ext cx="2373000" cy="39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ATTIVITÀ COMMERCIALI (SUAP E QUALIFICHE PROFESSIONALI)</a:t>
              </a:r>
              <a:endParaRPr sz="1900"/>
            </a:p>
          </p:txBody>
        </p:sp>
        <p:grpSp>
          <p:nvGrpSpPr>
            <p:cNvPr id="3966" name="Google Shape;3966;g155e12607ee_0_3162"/>
            <p:cNvGrpSpPr/>
            <p:nvPr/>
          </p:nvGrpSpPr>
          <p:grpSpPr>
            <a:xfrm>
              <a:off x="4165726" y="2030167"/>
              <a:ext cx="576000" cy="576000"/>
              <a:chOff x="-1265769" y="2863700"/>
              <a:chExt cx="900000" cy="900000"/>
            </a:xfrm>
          </p:grpSpPr>
          <p:sp>
            <p:nvSpPr>
              <p:cNvPr id="3967" name="Google Shape;3967;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68" name="Google Shape;3968;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69" name="Google Shape;3969;g155e12607ee_0_3162"/>
            <p:cNvCxnSpPr>
              <a:stCxn id="3968" idx="2"/>
            </p:cNvCxnSpPr>
            <p:nvPr/>
          </p:nvCxnSpPr>
          <p:spPr>
            <a:xfrm>
              <a:off x="4741726" y="2318167"/>
              <a:ext cx="2520000" cy="0"/>
            </a:xfrm>
            <a:prstGeom prst="straightConnector1">
              <a:avLst/>
            </a:prstGeom>
            <a:noFill/>
            <a:ln w="9525" cap="flat" cmpd="sng">
              <a:solidFill>
                <a:srgbClr val="024C90"/>
              </a:solidFill>
              <a:prstDash val="solid"/>
              <a:round/>
              <a:headEnd type="none" w="sm" len="sm"/>
              <a:tailEnd type="oval" w="med" len="med"/>
            </a:ln>
          </p:spPr>
        </p:cxnSp>
        <p:sp>
          <p:nvSpPr>
            <p:cNvPr id="3970" name="Google Shape;3970;g155e12607ee_0_3162"/>
            <p:cNvSpPr txBox="1"/>
            <p:nvPr/>
          </p:nvSpPr>
          <p:spPr>
            <a:xfrm>
              <a:off x="4746683" y="2326949"/>
              <a:ext cx="22983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sp>
        <p:nvSpPr>
          <p:cNvPr id="3971" name="Google Shape;3971;g155e12607ee_0_3162"/>
          <p:cNvSpPr/>
          <p:nvPr/>
        </p:nvSpPr>
        <p:spPr>
          <a:xfrm>
            <a:off x="429064" y="4371625"/>
            <a:ext cx="11234700" cy="5745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0000"/>
                </a:solidFill>
                <a:latin typeface="Calibri"/>
                <a:ea typeface="Calibri"/>
                <a:cs typeface="Calibri"/>
                <a:sym typeface="Calibri"/>
              </a:rPr>
              <a:t>   A ciascuna </a:t>
            </a:r>
            <a:r>
              <a:rPr lang="it" sz="1900" b="1" i="0" u="none" strike="noStrike" cap="none">
                <a:solidFill>
                  <a:srgbClr val="004180"/>
                </a:solidFill>
                <a:latin typeface="Calibri"/>
                <a:ea typeface="Calibri"/>
                <a:cs typeface="Calibri"/>
                <a:sym typeface="Calibri"/>
              </a:rPr>
              <a:t>procedura</a:t>
            </a:r>
            <a:r>
              <a:rPr lang="it" sz="1900" i="0" u="none" strike="noStrike" cap="none">
                <a:solidFill>
                  <a:srgbClr val="000000"/>
                </a:solidFill>
                <a:latin typeface="Calibri"/>
                <a:ea typeface="Calibri"/>
                <a:cs typeface="Calibri"/>
                <a:sym typeface="Calibri"/>
              </a:rPr>
              <a:t>, nel contesto nazionale, potranno corrispondere uno o </a:t>
            </a:r>
            <a:r>
              <a:rPr lang="it" sz="1900" b="1" i="0" u="none" strike="noStrike" cap="none">
                <a:solidFill>
                  <a:srgbClr val="004180"/>
                </a:solidFill>
                <a:latin typeface="Calibri"/>
                <a:ea typeface="Calibri"/>
                <a:cs typeface="Calibri"/>
                <a:sym typeface="Calibri"/>
              </a:rPr>
              <a:t>più procedimenti ammnistrativi </a:t>
            </a:r>
            <a:r>
              <a:rPr lang="it" sz="1900" i="0" u="none" strike="noStrike" cap="none">
                <a:solidFill>
                  <a:srgbClr val="000000"/>
                </a:solidFill>
                <a:latin typeface="Calibri"/>
                <a:ea typeface="Calibri"/>
                <a:cs typeface="Calibri"/>
                <a:sym typeface="Calibri"/>
              </a:rPr>
              <a:t>erogati da una o</a:t>
            </a:r>
            <a:r>
              <a:rPr lang="it" sz="1900" b="1" i="0" u="none" strike="noStrike" cap="none">
                <a:solidFill>
                  <a:srgbClr val="004180"/>
                </a:solidFill>
                <a:latin typeface="Calibri"/>
                <a:ea typeface="Calibri"/>
                <a:cs typeface="Calibri"/>
                <a:sym typeface="Calibri"/>
              </a:rPr>
              <a:t> più Pubbliche Amministrazioni.</a:t>
            </a:r>
            <a:endParaRPr sz="1900">
              <a:latin typeface="Calibri"/>
              <a:ea typeface="Calibri"/>
              <a:cs typeface="Calibri"/>
              <a:sym typeface="Calibri"/>
            </a:endParaRPr>
          </a:p>
        </p:txBody>
      </p:sp>
      <p:sp>
        <p:nvSpPr>
          <p:cNvPr id="3972" name="Google Shape;3972;g155e12607ee_0_3162"/>
          <p:cNvSpPr/>
          <p:nvPr/>
        </p:nvSpPr>
        <p:spPr>
          <a:xfrm>
            <a:off x="429065" y="5938900"/>
            <a:ext cx="10373700" cy="2871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b="0" i="0" u="none" strike="noStrike" cap="none">
                <a:solidFill>
                  <a:srgbClr val="000000"/>
                </a:solidFill>
                <a:latin typeface="Titillium Web"/>
                <a:ea typeface="Titillium Web"/>
                <a:cs typeface="Titillium Web"/>
                <a:sym typeface="Titillium Web"/>
              </a:rPr>
              <a:t>   La raccolta delle evidence e lo scambio dei dati tra le  PA avverrà tramite la </a:t>
            </a:r>
            <a:r>
              <a:rPr lang="it" sz="1900" b="1" i="0" u="none" strike="noStrike" cap="none">
                <a:solidFill>
                  <a:srgbClr val="004180"/>
                </a:solidFill>
                <a:latin typeface="Titillium Web"/>
                <a:ea typeface="Titillium Web"/>
                <a:cs typeface="Titillium Web"/>
                <a:sym typeface="Titillium Web"/>
              </a:rPr>
              <a:t>piattaforma PDND</a:t>
            </a:r>
            <a:endParaRPr sz="1900" b="0" i="0" u="none" strike="noStrike" cap="none">
              <a:solidFill>
                <a:srgbClr val="000000"/>
              </a:solidFill>
              <a:latin typeface="Titillium Web"/>
              <a:ea typeface="Titillium Web"/>
              <a:cs typeface="Titillium Web"/>
              <a:sym typeface="Titillium Web"/>
            </a:endParaRPr>
          </a:p>
        </p:txBody>
      </p:sp>
      <p:sp>
        <p:nvSpPr>
          <p:cNvPr id="3973" name="Google Shape;3973;g155e12607ee_0_3162"/>
          <p:cNvSpPr/>
          <p:nvPr/>
        </p:nvSpPr>
        <p:spPr>
          <a:xfrm>
            <a:off x="429064" y="5211411"/>
            <a:ext cx="11144700" cy="5745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0000"/>
                </a:solidFill>
                <a:latin typeface="Calibri"/>
                <a:ea typeface="Calibri"/>
                <a:cs typeface="Calibri"/>
                <a:sym typeface="Calibri"/>
              </a:rPr>
              <a:t>   Le PA hanno il compito di richiedere o erogare, su richiesta dell’utente, </a:t>
            </a:r>
            <a:r>
              <a:rPr lang="it" sz="1900" b="1" i="0" u="none" strike="noStrike" cap="none">
                <a:solidFill>
                  <a:srgbClr val="004180"/>
                </a:solidFill>
                <a:latin typeface="Calibri"/>
                <a:ea typeface="Calibri"/>
                <a:cs typeface="Calibri"/>
                <a:sym typeface="Calibri"/>
              </a:rPr>
              <a:t>le prove (evidence) necessarie </a:t>
            </a:r>
            <a:r>
              <a:rPr lang="it" sz="1900" i="0" u="none" strike="noStrike" cap="none">
                <a:solidFill>
                  <a:srgbClr val="000000"/>
                </a:solidFill>
                <a:latin typeface="Calibri"/>
                <a:ea typeface="Calibri"/>
                <a:cs typeface="Calibri"/>
                <a:sym typeface="Calibri"/>
              </a:rPr>
              <a:t>all’espletamento della procedura stessa.</a:t>
            </a:r>
            <a:endParaRPr sz="19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174"/>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46" name="Google Shape;2746;p174"/>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400">
                <a:solidFill>
                  <a:srgbClr val="0066CC"/>
                </a:solidFill>
                <a:latin typeface="Calibri"/>
                <a:ea typeface="Calibri"/>
                <a:cs typeface="Calibri"/>
                <a:sym typeface="Calibri"/>
              </a:rPr>
              <a:t>Gli obiettivi</a:t>
            </a:r>
            <a:endParaRPr sz="2400">
              <a:solidFill>
                <a:srgbClr val="0066CC"/>
              </a:solidFill>
              <a:latin typeface="Calibri"/>
              <a:ea typeface="Calibri"/>
              <a:cs typeface="Calibri"/>
              <a:sym typeface="Calibri"/>
            </a:endParaRPr>
          </a:p>
        </p:txBody>
      </p:sp>
      <p:sp>
        <p:nvSpPr>
          <p:cNvPr id="2747" name="Google Shape;2747;p174"/>
          <p:cNvSpPr txBox="1"/>
          <p:nvPr/>
        </p:nvSpPr>
        <p:spPr>
          <a:xfrm>
            <a:off x="522359" y="1957363"/>
            <a:ext cx="5118000" cy="3938100"/>
          </a:xfrm>
          <a:prstGeom prst="rect">
            <a:avLst/>
          </a:prstGeom>
          <a:no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667">
              <a:solidFill>
                <a:srgbClr val="000000"/>
              </a:solidFill>
              <a:latin typeface="Calibri"/>
              <a:ea typeface="Calibri"/>
              <a:cs typeface="Calibri"/>
              <a:sym typeface="Calibri"/>
            </a:endParaRPr>
          </a:p>
        </p:txBody>
      </p:sp>
      <p:sp>
        <p:nvSpPr>
          <p:cNvPr id="2748" name="Google Shape;2748;p174"/>
          <p:cNvSpPr txBox="1"/>
          <p:nvPr/>
        </p:nvSpPr>
        <p:spPr>
          <a:xfrm>
            <a:off x="480067" y="1838133"/>
            <a:ext cx="5457900" cy="37896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Il 75% dei servizi digitali</a:t>
            </a:r>
            <a:r>
              <a:rPr lang="it" sz="3333">
                <a:solidFill>
                  <a:srgbClr val="0066CC"/>
                </a:solidFill>
                <a:latin typeface="Calibri"/>
                <a:ea typeface="Calibri"/>
                <a:cs typeface="Calibri"/>
                <a:sym typeface="Calibri"/>
              </a:rPr>
              <a:t> </a:t>
            </a:r>
            <a:endParaRPr sz="3333">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della Pubblica Amministrazione saranno</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erogati mediante</a:t>
            </a:r>
            <a:r>
              <a:rPr lang="it" sz="3333">
                <a:solidFill>
                  <a:srgbClr val="0066CC"/>
                </a:solidFill>
                <a:latin typeface="Calibri"/>
                <a:ea typeface="Calibri"/>
                <a:cs typeface="Calibri"/>
                <a:sym typeface="Calibri"/>
              </a:rPr>
              <a:t> </a:t>
            </a:r>
            <a:endParaRPr sz="3333">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FFFFFF"/>
                </a:solidFill>
                <a:highlight>
                  <a:srgbClr val="0066CC"/>
                </a:highlight>
                <a:latin typeface="Calibri"/>
                <a:ea typeface="Calibri"/>
                <a:cs typeface="Calibri"/>
                <a:sym typeface="Calibri"/>
              </a:rPr>
              <a:t>infrastrutture cloud </a:t>
            </a:r>
            <a:r>
              <a:rPr lang="it" sz="1867">
                <a:solidFill>
                  <a:srgbClr val="0066CC"/>
                </a:solidFill>
                <a:latin typeface="Calibri"/>
                <a:ea typeface="Calibri"/>
                <a:cs typeface="Calibri"/>
                <a:sym typeface="Calibri"/>
              </a:rPr>
              <a:t>tecnologicamente adeguate in termini di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sicurezza, efficienza e affidabilità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entro il 2026</a:t>
            </a:r>
            <a:endParaRPr sz="2400">
              <a:solidFill>
                <a:srgbClr val="0066CC"/>
              </a:solidFill>
              <a:latin typeface="Calibri"/>
              <a:ea typeface="Calibri"/>
              <a:cs typeface="Calibri"/>
              <a:sym typeface="Calibri"/>
            </a:endParaRPr>
          </a:p>
        </p:txBody>
      </p:sp>
      <p:pic>
        <p:nvPicPr>
          <p:cNvPr id="2749" name="Google Shape;2749;p174"/>
          <p:cNvPicPr preferRelativeResize="0"/>
          <p:nvPr/>
        </p:nvPicPr>
        <p:blipFill rotWithShape="1">
          <a:blip r:embed="rId3">
            <a:alphaModFix/>
          </a:blip>
          <a:srcRect/>
          <a:stretch/>
        </p:blipFill>
        <p:spPr>
          <a:xfrm>
            <a:off x="9290498" y="7778"/>
            <a:ext cx="2648828" cy="486999"/>
          </a:xfrm>
          <a:prstGeom prst="rect">
            <a:avLst/>
          </a:prstGeom>
          <a:noFill/>
          <a:ln>
            <a:noFill/>
          </a:ln>
        </p:spPr>
      </p:pic>
      <p:pic>
        <p:nvPicPr>
          <p:cNvPr id="2750" name="Google Shape;2750;p174"/>
          <p:cNvPicPr preferRelativeResize="0"/>
          <p:nvPr/>
        </p:nvPicPr>
        <p:blipFill rotWithShape="1">
          <a:blip r:embed="rId4">
            <a:alphaModFix/>
          </a:blip>
          <a:srcRect l="14325" r="26527"/>
          <a:stretch/>
        </p:blipFill>
        <p:spPr>
          <a:xfrm>
            <a:off x="6096026" y="7775"/>
            <a:ext cx="6095981" cy="6858001"/>
          </a:xfrm>
          <a:prstGeom prst="rect">
            <a:avLst/>
          </a:prstGeom>
          <a:noFill/>
          <a:ln>
            <a:noFill/>
          </a:ln>
        </p:spPr>
      </p:pic>
      <p:sp>
        <p:nvSpPr>
          <p:cNvPr id="2751" name="Google Shape;2751;p174"/>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09" descr="Logo-bianco.png"/>
          <p:cNvPicPr preferRelativeResize="0"/>
          <p:nvPr/>
        </p:nvPicPr>
        <p:blipFill rotWithShape="1">
          <a:blip r:embed="rId3">
            <a:alphaModFix/>
          </a:blip>
          <a:srcRect/>
          <a:stretch/>
        </p:blipFill>
        <p:spPr>
          <a:xfrm>
            <a:off x="494454" y="5166466"/>
            <a:ext cx="2064700" cy="1582265"/>
          </a:xfrm>
          <a:prstGeom prst="rect">
            <a:avLst/>
          </a:prstGeom>
          <a:noFill/>
          <a:ln>
            <a:noFill/>
          </a:ln>
        </p:spPr>
      </p:pic>
      <p:pic>
        <p:nvPicPr>
          <p:cNvPr id="180" name="Google Shape;180;p209"/>
          <p:cNvPicPr preferRelativeResize="0"/>
          <p:nvPr/>
        </p:nvPicPr>
        <p:blipFill rotWithShape="1">
          <a:blip r:embed="rId4">
            <a:alphaModFix/>
          </a:blip>
          <a:srcRect l="592" r="600"/>
          <a:stretch/>
        </p:blipFill>
        <p:spPr>
          <a:xfrm>
            <a:off x="1" y="37569"/>
            <a:ext cx="12192004" cy="6940800"/>
          </a:xfrm>
          <a:prstGeom prst="rect">
            <a:avLst/>
          </a:prstGeom>
          <a:noFill/>
          <a:ln>
            <a:noFill/>
          </a:ln>
        </p:spPr>
      </p:pic>
      <p:sp>
        <p:nvSpPr>
          <p:cNvPr id="181" name="Google Shape;181;p209"/>
          <p:cNvSpPr txBox="1"/>
          <p:nvPr/>
        </p:nvSpPr>
        <p:spPr>
          <a:xfrm>
            <a:off x="3927901" y="53602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2133"/>
              <a:buFont typeface="Arial"/>
              <a:buNone/>
            </a:pPr>
            <a:endParaRPr sz="2133" b="0" i="0" u="none" strike="noStrike" cap="none">
              <a:solidFill>
                <a:srgbClr val="FFFFFF"/>
              </a:solidFill>
              <a:latin typeface="Titillium Web"/>
              <a:ea typeface="Titillium Web"/>
              <a:cs typeface="Titillium Web"/>
              <a:sym typeface="Titillium Web"/>
            </a:endParaRPr>
          </a:p>
          <a:p>
            <a:pPr marL="0" marR="0" lvl="0" indent="0" algn="r" rtl="0">
              <a:lnSpc>
                <a:spcPct val="100000"/>
              </a:lnSpc>
              <a:spcBef>
                <a:spcPts val="0"/>
              </a:spcBef>
              <a:spcAft>
                <a:spcPts val="0"/>
              </a:spcAft>
              <a:buClr>
                <a:srgbClr val="000000"/>
              </a:buClr>
              <a:buSzPts val="2133"/>
              <a:buFont typeface="Arial"/>
              <a:buNone/>
            </a:pPr>
            <a:endParaRPr sz="2133" b="0" i="0" u="none" strike="noStrike" cap="none">
              <a:solidFill>
                <a:srgbClr val="000000"/>
              </a:solidFill>
              <a:latin typeface="Arial"/>
              <a:ea typeface="Arial"/>
              <a:cs typeface="Arial"/>
              <a:sym typeface="Arial"/>
            </a:endParaRPr>
          </a:p>
        </p:txBody>
      </p:sp>
      <p:sp>
        <p:nvSpPr>
          <p:cNvPr id="182" name="Google Shape;182;p209"/>
          <p:cNvSpPr/>
          <p:nvPr/>
        </p:nvSpPr>
        <p:spPr>
          <a:xfrm>
            <a:off x="-27200" y="44033"/>
            <a:ext cx="12192000" cy="6940800"/>
          </a:xfrm>
          <a:prstGeom prst="rect">
            <a:avLst/>
          </a:prstGeom>
          <a:solidFill>
            <a:srgbClr val="0066CC">
              <a:alpha val="6823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83" name="Google Shape;183;p209"/>
          <p:cNvSpPr txBox="1"/>
          <p:nvPr/>
        </p:nvSpPr>
        <p:spPr>
          <a:xfrm>
            <a:off x="447833" y="1895700"/>
            <a:ext cx="10992000" cy="847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La strategia nazionale per la Banda Ultra Larga</a:t>
            </a:r>
            <a:endParaRPr sz="4400" b="1" i="0" u="none" strike="noStrike" cap="none">
              <a:solidFill>
                <a:srgbClr val="FFFFFF"/>
              </a:solidFill>
              <a:latin typeface="Titillium Web"/>
              <a:ea typeface="Titillium Web"/>
              <a:cs typeface="Titillium Web"/>
              <a:sym typeface="Titillium Web"/>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0"/>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189" name="Google Shape;189;p210"/>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90" name="Google Shape;190;p210"/>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Il dipartimento per la trasformazione digitale</a:t>
            </a:r>
            <a:endParaRPr sz="3466" b="1" i="0" u="none" strike="noStrike" cap="none">
              <a:solidFill>
                <a:srgbClr val="FFFFFF"/>
              </a:solidFill>
              <a:latin typeface="Titillium Web"/>
              <a:ea typeface="Titillium Web"/>
              <a:cs typeface="Titillium Web"/>
              <a:sym typeface="Titillium Web"/>
            </a:endParaRPr>
          </a:p>
        </p:txBody>
      </p:sp>
      <p:sp>
        <p:nvSpPr>
          <p:cNvPr id="191" name="Google Shape;191;p21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0"/>
              </a:spcBef>
              <a:spcAft>
                <a:spcPts val="0"/>
              </a:spcAft>
              <a:buSzPts val="1200"/>
              <a:buNone/>
            </a:pPr>
            <a:fld id="{00000000-1234-1234-1234-123412341234}" type="slidenum">
              <a:rPr lang="it"/>
              <a:t>111</a:t>
            </a:fld>
            <a:endParaRPr/>
          </a:p>
        </p:txBody>
      </p:sp>
      <p:sp>
        <p:nvSpPr>
          <p:cNvPr id="192" name="Google Shape;192;p210"/>
          <p:cNvSpPr txBox="1"/>
          <p:nvPr/>
        </p:nvSpPr>
        <p:spPr>
          <a:xfrm>
            <a:off x="481032" y="3094576"/>
            <a:ext cx="4372477" cy="2378851"/>
          </a:xfrm>
          <a:prstGeom prst="rect">
            <a:avLst/>
          </a:prstGeom>
          <a:noFill/>
          <a:ln>
            <a:noFill/>
          </a:ln>
        </p:spPr>
        <p:txBody>
          <a:bodyPr spcFirstLastPara="1" wrap="square" lIns="121900" tIns="121900" rIns="121900" bIns="121900" anchor="t" anchorCtr="0">
            <a:noAutofit/>
          </a:bodyPr>
          <a:lstStyle/>
          <a:p>
            <a:pPr marL="0" marR="101597" lvl="0" indent="0" algn="l" rtl="0">
              <a:lnSpc>
                <a:spcPct val="115000"/>
              </a:lnSpc>
              <a:spcBef>
                <a:spcPts val="0"/>
              </a:spcBef>
              <a:spcAft>
                <a:spcPts val="0"/>
              </a:spcAft>
              <a:buClr>
                <a:srgbClr val="000000"/>
              </a:buClr>
              <a:buSzPts val="2133"/>
              <a:buFont typeface="Arial"/>
              <a:buNone/>
            </a:pPr>
            <a:r>
              <a:rPr lang="it" sz="2133" b="0" i="0" u="none" strike="noStrike" cap="none">
                <a:solidFill>
                  <a:srgbClr val="FFFFFF"/>
                </a:solidFill>
                <a:latin typeface="Titillium Web"/>
                <a:ea typeface="Titillium Web"/>
                <a:cs typeface="Titillium Web"/>
                <a:sym typeface="Titillium Web"/>
              </a:rPr>
              <a:t>La </a:t>
            </a:r>
            <a:r>
              <a:rPr lang="it" sz="2133" b="1" i="0" u="none" strike="noStrike" cap="none">
                <a:solidFill>
                  <a:srgbClr val="FFFFFF"/>
                </a:solidFill>
                <a:latin typeface="Titillium Web"/>
                <a:ea typeface="Titillium Web"/>
                <a:cs typeface="Titillium Web"/>
                <a:sym typeface="Titillium Web"/>
              </a:rPr>
              <a:t>digitalizzazione </a:t>
            </a:r>
            <a:r>
              <a:rPr lang="it" sz="2133" b="0" i="0" u="none" strike="noStrike" cap="none">
                <a:solidFill>
                  <a:srgbClr val="FFFFFF"/>
                </a:solidFill>
                <a:latin typeface="Titillium Web"/>
                <a:ea typeface="Titillium Web"/>
                <a:cs typeface="Titillium Web"/>
                <a:sym typeface="Titillium Web"/>
              </a:rPr>
              <a:t>è un requisito </a:t>
            </a:r>
            <a:r>
              <a:rPr lang="it" sz="2133" b="1" i="0" u="none" strike="noStrike" cap="none">
                <a:solidFill>
                  <a:srgbClr val="FFFFFF"/>
                </a:solidFill>
                <a:latin typeface="Titillium Web"/>
                <a:ea typeface="Titillium Web"/>
                <a:cs typeface="Titillium Web"/>
                <a:sym typeface="Titillium Web"/>
              </a:rPr>
              <a:t>essenziale </a:t>
            </a:r>
            <a:r>
              <a:rPr lang="it" sz="2133" b="0" i="0" u="none" strike="noStrike" cap="none">
                <a:solidFill>
                  <a:srgbClr val="FFFFFF"/>
                </a:solidFill>
                <a:latin typeface="Titillium Web"/>
                <a:ea typeface="Titillium Web"/>
                <a:cs typeface="Titillium Web"/>
                <a:sym typeface="Titillium Web"/>
              </a:rPr>
              <a:t>per uno </a:t>
            </a:r>
            <a:r>
              <a:rPr lang="it" sz="2133" b="1" i="0" u="none" strike="noStrike" cap="none">
                <a:solidFill>
                  <a:srgbClr val="FFFFFF"/>
                </a:solidFill>
                <a:latin typeface="Titillium Web"/>
                <a:ea typeface="Titillium Web"/>
                <a:cs typeface="Titillium Web"/>
                <a:sym typeface="Titillium Web"/>
              </a:rPr>
              <a:t>sviluppo equo e sostenibile del Paese….</a:t>
            </a:r>
            <a:r>
              <a:rPr lang="it" sz="2133" b="0" i="0" u="none" strike="noStrike" cap="none">
                <a:solidFill>
                  <a:srgbClr val="FFFFFF"/>
                </a:solidFill>
                <a:latin typeface="Titillium Web"/>
                <a:ea typeface="Titillium Web"/>
                <a:cs typeface="Titillium Web"/>
                <a:sym typeface="Titillium Web"/>
              </a:rPr>
              <a:t> </a:t>
            </a:r>
            <a:endParaRPr sz="2133" b="0" i="0" u="none" strike="noStrike" cap="none">
              <a:solidFill>
                <a:srgbClr val="000000"/>
              </a:solidFill>
              <a:latin typeface="Arial"/>
              <a:ea typeface="Arial"/>
              <a:cs typeface="Arial"/>
              <a:sym typeface="Arial"/>
            </a:endParaRPr>
          </a:p>
          <a:p>
            <a:pPr marL="0" marR="101597" lvl="0" indent="0" algn="l" rtl="0">
              <a:lnSpc>
                <a:spcPct val="115000"/>
              </a:lnSpc>
              <a:spcBef>
                <a:spcPts val="800"/>
              </a:spcBef>
              <a:spcAft>
                <a:spcPts val="0"/>
              </a:spcAft>
              <a:buClr>
                <a:srgbClr val="000000"/>
              </a:buClr>
              <a:buSzPts val="2133"/>
              <a:buFont typeface="Arial"/>
              <a:buNone/>
            </a:pPr>
            <a:r>
              <a:rPr lang="it" sz="2133" b="0" i="0" u="none" strike="noStrike" cap="none">
                <a:solidFill>
                  <a:srgbClr val="FFFFFF"/>
                </a:solidFill>
                <a:latin typeface="Titillium Web"/>
                <a:ea typeface="Titillium Web"/>
                <a:cs typeface="Titillium Web"/>
                <a:sym typeface="Titillium Web"/>
              </a:rPr>
              <a:t>l'Italia vede i</a:t>
            </a:r>
            <a:r>
              <a:rPr lang="it" sz="2133" b="1" i="0" u="none" strike="noStrike" cap="none">
                <a:solidFill>
                  <a:srgbClr val="FFFFFF"/>
                </a:solidFill>
                <a:latin typeface="Titillium Web"/>
                <a:ea typeface="Titillium Web"/>
                <a:cs typeface="Titillium Web"/>
                <a:sym typeface="Titillium Web"/>
              </a:rPr>
              <a:t> primi importanti risultati….</a:t>
            </a:r>
            <a:endParaRPr sz="2133" b="0" i="0" u="none" strike="noStrike" cap="none">
              <a:solidFill>
                <a:srgbClr val="000000"/>
              </a:solidFill>
              <a:latin typeface="Arial"/>
              <a:ea typeface="Arial"/>
              <a:cs typeface="Arial"/>
              <a:sym typeface="Arial"/>
            </a:endParaRPr>
          </a:p>
        </p:txBody>
      </p:sp>
      <p:pic>
        <p:nvPicPr>
          <p:cNvPr id="193" name="Google Shape;193;p210" descr="Immagine che contiene edificio, esterni, via, città&#10;&#10;Descrizione generata automaticamente"/>
          <p:cNvPicPr preferRelativeResize="0"/>
          <p:nvPr/>
        </p:nvPicPr>
        <p:blipFill rotWithShape="1">
          <a:blip r:embed="rId4">
            <a:alphaModFix/>
          </a:blip>
          <a:srcRect/>
          <a:stretch/>
        </p:blipFill>
        <p:spPr>
          <a:xfrm>
            <a:off x="5951373" y="0"/>
            <a:ext cx="6261315"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1"/>
          <p:cNvSpPr txBox="1">
            <a:spLocks noGrp="1"/>
          </p:cNvSpPr>
          <p:nvPr>
            <p:ph type="ctrTitle"/>
          </p:nvPr>
        </p:nvSpPr>
        <p:spPr>
          <a:xfrm>
            <a:off x="216309" y="1732822"/>
            <a:ext cx="11674891" cy="3730101"/>
          </a:xfrm>
          <a:prstGeom prst="rect">
            <a:avLst/>
          </a:prstGeom>
          <a:noFill/>
          <a:ln>
            <a:noFill/>
          </a:ln>
        </p:spPr>
        <p:txBody>
          <a:bodyPr spcFirstLastPara="1" wrap="square" lIns="121900" tIns="121900" rIns="121900" bIns="121900" anchor="t" anchorCtr="0">
            <a:noAutofit/>
          </a:bodyPr>
          <a:lstStyle/>
          <a:p>
            <a:pPr marL="69848" marR="186262" lvl="0" indent="0" algn="l" rtl="0">
              <a:lnSpc>
                <a:spcPct val="115000"/>
              </a:lnSpc>
              <a:spcBef>
                <a:spcPts val="1051"/>
              </a:spcBef>
              <a:spcAft>
                <a:spcPts val="0"/>
              </a:spcAft>
              <a:buClr>
                <a:srgbClr val="00C3C9"/>
              </a:buClr>
              <a:buSzPts val="3000"/>
              <a:buFont typeface="Calibri"/>
              <a:buNone/>
            </a:pPr>
            <a:r>
              <a:rPr lang="it" sz="2000">
                <a:solidFill>
                  <a:srgbClr val="3F3F3F"/>
                </a:solidFill>
                <a:latin typeface="Calibri"/>
                <a:ea typeface="Calibri"/>
                <a:cs typeface="Calibri"/>
                <a:sym typeface="Calibri"/>
              </a:rPr>
              <a:t>Il piano Strategico per la Banda Ultralarga è coordinato dalla Presidenza del Consiglio (PCM) tramite il </a:t>
            </a:r>
            <a:r>
              <a:rPr lang="it" sz="2000" b="1">
                <a:solidFill>
                  <a:srgbClr val="3F3F3F"/>
                </a:solidFill>
                <a:latin typeface="Calibri"/>
                <a:ea typeface="Calibri"/>
                <a:cs typeface="Calibri"/>
                <a:sym typeface="Calibri"/>
              </a:rPr>
              <a:t>Comitato per la diffusione della Banda Ultralarga</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CoBUL</a:t>
            </a:r>
            <a:r>
              <a:rPr lang="it" sz="2000">
                <a:solidFill>
                  <a:srgbClr val="3F3F3F"/>
                </a:solidFill>
                <a:latin typeface="Calibri"/>
                <a:ea typeface="Calibri"/>
                <a:cs typeface="Calibri"/>
                <a:sym typeface="Calibri"/>
              </a:rPr>
              <a:t>), che ha definito la strategia nazionale e ne monitora la corretta attuazione.</a:t>
            </a:r>
            <a:br>
              <a:rPr lang="it" sz="2000">
                <a:solidFill>
                  <a:srgbClr val="3F3F3F"/>
                </a:solidFill>
                <a:latin typeface="Calibri"/>
                <a:ea typeface="Calibri"/>
                <a:cs typeface="Calibri"/>
                <a:sym typeface="Calibri"/>
              </a:rPr>
            </a:b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Il COBUL è composto dalla </a:t>
            </a:r>
            <a:r>
              <a:rPr lang="it" sz="2000" b="1">
                <a:solidFill>
                  <a:srgbClr val="3F3F3F"/>
                </a:solidFill>
                <a:latin typeface="Calibri"/>
                <a:ea typeface="Calibri"/>
                <a:cs typeface="Calibri"/>
                <a:sym typeface="Calibri"/>
              </a:rPr>
              <a:t>Presidenza del Consiglio dei Ministri</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dello Sviluppo Economico</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Ministero per la Pubblica Amministrazione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per gli Affari Regionali e Autonomie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per il Sud</a:t>
            </a:r>
            <a:r>
              <a:rPr lang="it" sz="2000">
                <a:solidFill>
                  <a:srgbClr val="3F3F3F"/>
                </a:solidFill>
                <a:latin typeface="Calibri"/>
                <a:ea typeface="Calibri"/>
                <a:cs typeface="Calibri"/>
                <a:sym typeface="Calibri"/>
              </a:rPr>
              <a:t> e la </a:t>
            </a:r>
            <a:r>
              <a:rPr lang="it" sz="2000" b="1">
                <a:solidFill>
                  <a:srgbClr val="3F3F3F"/>
                </a:solidFill>
                <a:latin typeface="Calibri"/>
                <a:ea typeface="Calibri"/>
                <a:cs typeface="Calibri"/>
                <a:sym typeface="Calibri"/>
              </a:rPr>
              <a:t>Coesione territoriale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delle politiche </a:t>
            </a:r>
            <a:r>
              <a:rPr lang="it" sz="2000">
                <a:solidFill>
                  <a:srgbClr val="3F3F3F"/>
                </a:solidFill>
                <a:latin typeface="Calibri"/>
                <a:ea typeface="Calibri"/>
                <a:cs typeface="Calibri"/>
                <a:sym typeface="Calibri"/>
              </a:rPr>
              <a:t>agricole, alimentari e forestali, dal </a:t>
            </a:r>
            <a:r>
              <a:rPr lang="it" sz="2000" b="1">
                <a:solidFill>
                  <a:srgbClr val="3F3F3F"/>
                </a:solidFill>
                <a:latin typeface="Calibri"/>
                <a:ea typeface="Calibri"/>
                <a:cs typeface="Calibri"/>
                <a:sym typeface="Calibri"/>
              </a:rPr>
              <a:t>Presidente della Conferenza delle regioni e delle Province autonome</a:t>
            </a:r>
            <a:r>
              <a:rPr lang="it" sz="2000">
                <a:solidFill>
                  <a:srgbClr val="3F3F3F"/>
                </a:solidFill>
                <a:latin typeface="Calibri"/>
                <a:ea typeface="Calibri"/>
                <a:cs typeface="Calibri"/>
                <a:sym typeface="Calibri"/>
              </a:rPr>
              <a:t> e da </a:t>
            </a:r>
            <a:r>
              <a:rPr lang="it" sz="2000" b="1">
                <a:solidFill>
                  <a:srgbClr val="3F3F3F"/>
                </a:solidFill>
                <a:latin typeface="Calibri"/>
                <a:ea typeface="Calibri"/>
                <a:cs typeface="Calibri"/>
                <a:sym typeface="Calibri"/>
              </a:rPr>
              <a:t>Infratel Italia</a:t>
            </a:r>
            <a:r>
              <a:rPr lang="it" sz="2000">
                <a:solidFill>
                  <a:srgbClr val="3F3F3F"/>
                </a:solidFill>
                <a:latin typeface="Calibri"/>
                <a:ea typeface="Calibri"/>
                <a:cs typeface="Calibri"/>
                <a:sym typeface="Calibri"/>
              </a:rPr>
              <a:t>, società in house del MiSE, per l’attuazione e il monitoraggio della strategia.</a:t>
            </a:r>
            <a:br>
              <a:rPr lang="it" sz="2000">
                <a:solidFill>
                  <a:srgbClr val="3F3F3F"/>
                </a:solidFill>
                <a:latin typeface="Calibri"/>
                <a:ea typeface="Calibri"/>
                <a:cs typeface="Calibri"/>
                <a:sym typeface="Calibri"/>
              </a:rPr>
            </a:b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Il Comitato si avvale del supporto tecnico di </a:t>
            </a:r>
            <a:r>
              <a:rPr lang="it" sz="2000" b="1">
                <a:solidFill>
                  <a:srgbClr val="3F3F3F"/>
                </a:solidFill>
                <a:latin typeface="Calibri"/>
                <a:ea typeface="Calibri"/>
                <a:cs typeface="Calibri"/>
                <a:sym typeface="Calibri"/>
              </a:rPr>
              <a:t>AgID</a:t>
            </a:r>
            <a:r>
              <a:rPr lang="it" sz="2000">
                <a:solidFill>
                  <a:srgbClr val="3F3F3F"/>
                </a:solidFill>
                <a:latin typeface="Calibri"/>
                <a:ea typeface="Calibri"/>
                <a:cs typeface="Calibri"/>
                <a:sym typeface="Calibri"/>
              </a:rPr>
              <a:t> (Agenzia per l’Italia Digitale) e </a:t>
            </a:r>
            <a:r>
              <a:rPr lang="it" sz="2000" b="1">
                <a:solidFill>
                  <a:srgbClr val="3F3F3F"/>
                </a:solidFill>
                <a:latin typeface="Calibri"/>
                <a:ea typeface="Calibri"/>
                <a:cs typeface="Calibri"/>
                <a:sym typeface="Calibri"/>
              </a:rPr>
              <a:t>dell’Agenzia per la coesione territoriale</a:t>
            </a:r>
            <a:r>
              <a:rPr lang="it" sz="2000">
                <a:solidFill>
                  <a:srgbClr val="3F3F3F"/>
                </a:solidFill>
                <a:latin typeface="Calibri"/>
                <a:ea typeface="Calibri"/>
                <a:cs typeface="Calibri"/>
                <a:sym typeface="Calibri"/>
              </a:rPr>
              <a:t>.</a:t>
            </a:r>
            <a:endParaRPr sz="2000">
              <a:solidFill>
                <a:srgbClr val="3F3F3F"/>
              </a:solidFill>
              <a:latin typeface="Calibri"/>
              <a:ea typeface="Calibri"/>
              <a:cs typeface="Calibri"/>
              <a:sym typeface="Calibri"/>
            </a:endParaRPr>
          </a:p>
        </p:txBody>
      </p:sp>
      <p:sp>
        <p:nvSpPr>
          <p:cNvPr id="199" name="Google Shape;199;p211"/>
          <p:cNvSpPr/>
          <p:nvPr/>
        </p:nvSpPr>
        <p:spPr>
          <a:xfrm>
            <a:off x="150329" y="1304132"/>
            <a:ext cx="11891200" cy="425501"/>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originariamente fu il CoBUL: https://bandaultralarga.italia.it/strategia-bul/governance/</a:t>
            </a:r>
            <a:endParaRPr sz="2000" b="0" i="0" u="none" strike="noStrike" cap="none">
              <a:solidFill>
                <a:srgbClr val="3F3F3F"/>
              </a:solidFill>
              <a:latin typeface="Calibri"/>
              <a:ea typeface="Calibri"/>
              <a:cs typeface="Calibri"/>
              <a:sym typeface="Calibri"/>
            </a:endParaRPr>
          </a:p>
        </p:txBody>
      </p:sp>
      <p:sp>
        <p:nvSpPr>
          <p:cNvPr id="200" name="Google Shape;200;p211"/>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Il CoBUL</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2"/>
          <p:cNvSpPr txBox="1">
            <a:spLocks noGrp="1"/>
          </p:cNvSpPr>
          <p:nvPr>
            <p:ph type="ctrTitle"/>
          </p:nvPr>
        </p:nvSpPr>
        <p:spPr>
          <a:xfrm>
            <a:off x="216309" y="2080063"/>
            <a:ext cx="11674891" cy="3730101"/>
          </a:xfrm>
          <a:prstGeom prst="rect">
            <a:avLst/>
          </a:prstGeom>
          <a:noFill/>
          <a:ln>
            <a:noFill/>
          </a:ln>
        </p:spPr>
        <p:txBody>
          <a:bodyPr spcFirstLastPara="1" wrap="square" lIns="121900" tIns="121900" rIns="121900" bIns="121900" anchor="t" anchorCtr="0">
            <a:noAutofit/>
          </a:bodyPr>
          <a:lstStyle/>
          <a:p>
            <a:pPr marL="69848" marR="186262" lvl="0" indent="0" algn="l" rtl="0">
              <a:lnSpc>
                <a:spcPct val="115000"/>
              </a:lnSpc>
              <a:spcBef>
                <a:spcPts val="1051"/>
              </a:spcBef>
              <a:spcAft>
                <a:spcPts val="0"/>
              </a:spcAft>
              <a:buClr>
                <a:srgbClr val="00C3C9"/>
              </a:buClr>
              <a:buSzPts val="3000"/>
              <a:buFont typeface="Calibri"/>
              <a:buNone/>
            </a:pPr>
            <a:r>
              <a:rPr lang="it" sz="2000">
                <a:solidFill>
                  <a:srgbClr val="3F3F3F"/>
                </a:solidFill>
                <a:latin typeface="Calibri"/>
                <a:ea typeface="Calibri"/>
                <a:cs typeface="Calibri"/>
                <a:sym typeface="Calibri"/>
              </a:rPr>
              <a:t>E' istituito presso la Presidenza del Consiglio dei ministri il </a:t>
            </a:r>
            <a:r>
              <a:rPr lang="it" sz="2000" b="1">
                <a:solidFill>
                  <a:srgbClr val="3F3F3F"/>
                </a:solidFill>
                <a:latin typeface="Calibri"/>
                <a:ea typeface="Calibri"/>
                <a:cs typeface="Calibri"/>
                <a:sym typeface="Calibri"/>
              </a:rPr>
              <a:t>Comitato interministeriale per la transizione digitale</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CITD</a:t>
            </a:r>
            <a:r>
              <a:rPr lang="it" sz="2000">
                <a:solidFill>
                  <a:srgbClr val="3F3F3F"/>
                </a:solidFill>
                <a:latin typeface="Calibri"/>
                <a:ea typeface="Calibri"/>
                <a:cs typeface="Calibri"/>
                <a:sym typeface="Calibri"/>
              </a:rPr>
              <a:t>), con il compito di assicurare il coordinamento e il monitoraggio</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dell'attuazione delle iniziative di innovazione tecnologica e transizione digitale delle pubbliche amministrazioni competenti in via ordinaria. Sono in ogni caso ricomprese prioritariamente nelle materie di competenza del Comitato, le attività di coordinamento e monitoraggio dell'attuazione delle iniziative relative:</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a) alla </a:t>
            </a:r>
            <a:r>
              <a:rPr lang="it" sz="2000" b="1">
                <a:solidFill>
                  <a:srgbClr val="3F3F3F"/>
                </a:solidFill>
                <a:latin typeface="Calibri"/>
                <a:ea typeface="Calibri"/>
                <a:cs typeface="Calibri"/>
                <a:sym typeface="Calibri"/>
              </a:rPr>
              <a:t>strategia nazionale italiana per la banda ultralarga</a:t>
            </a:r>
            <a:r>
              <a:rPr lang="it" sz="2000">
                <a:solidFill>
                  <a:srgbClr val="3F3F3F"/>
                </a:solidFill>
                <a:latin typeface="Calibri"/>
                <a:ea typeface="Calibri"/>
                <a:cs typeface="Calibri"/>
                <a:sym typeface="Calibri"/>
              </a:rPr>
              <a:t>, alle reti di comunicazione elettronica satellitari, terrestri mobili e fisse;</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b) al fascicolo sanitario elettronico e alla piattaforma dati sanitari;</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c) allo sviluppo e alla diffusione delle tecnologie emergenti dell'intelligenza artificiale, dell'internet delle cose (IoT) e della blockchain.</a:t>
            </a:r>
            <a:endParaRPr sz="2000">
              <a:solidFill>
                <a:srgbClr val="3F3F3F"/>
              </a:solidFill>
              <a:latin typeface="Calibri"/>
              <a:ea typeface="Calibri"/>
              <a:cs typeface="Calibri"/>
              <a:sym typeface="Calibri"/>
            </a:endParaRPr>
          </a:p>
        </p:txBody>
      </p:sp>
      <p:sp>
        <p:nvSpPr>
          <p:cNvPr id="206" name="Google Shape;206;p212"/>
          <p:cNvSpPr/>
          <p:nvPr/>
        </p:nvSpPr>
        <p:spPr>
          <a:xfrm>
            <a:off x="150329" y="1304132"/>
            <a:ext cx="11891200" cy="777457"/>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ora c’è il CiTD: https://innovazione.gov.it/argomenti/citd-comitato-interministeriale/</a:t>
            </a:r>
            <a:endParaRPr sz="1400" b="0" i="0" u="none" strike="noStrike" cap="none">
              <a:solidFill>
                <a:srgbClr val="000000"/>
              </a:solidFill>
              <a:latin typeface="Arial"/>
              <a:ea typeface="Arial"/>
              <a:cs typeface="Arial"/>
              <a:sym typeface="Arial"/>
            </a:endParaRPr>
          </a:p>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DECRETO-LEGGE 1 marzo 2021 , n. 22 – Articolo 8</a:t>
            </a:r>
            <a:endParaRPr sz="2000" b="0" i="0" u="none" strike="noStrike" cap="none">
              <a:solidFill>
                <a:srgbClr val="3F3F3F"/>
              </a:solidFill>
              <a:latin typeface="Calibri"/>
              <a:ea typeface="Calibri"/>
              <a:cs typeface="Calibri"/>
              <a:sym typeface="Calibri"/>
            </a:endParaRPr>
          </a:p>
        </p:txBody>
      </p:sp>
      <p:sp>
        <p:nvSpPr>
          <p:cNvPr id="207" name="Google Shape;207;p21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Il CITD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13"/>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13" name="Google Shape;213;p213"/>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14" name="Google Shape;214;p213"/>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La Strategia Nazionale per la Banda Ultra Larga</a:t>
            </a:r>
            <a:br>
              <a:rPr lang="it" sz="3466" b="1" i="0" u="none" strike="noStrike" cap="none">
                <a:solidFill>
                  <a:srgbClr val="FFFFFF"/>
                </a:solidFill>
                <a:latin typeface="Titillium Web"/>
                <a:ea typeface="Titillium Web"/>
                <a:cs typeface="Titillium Web"/>
                <a:sym typeface="Titillium Web"/>
              </a:rPr>
            </a:br>
            <a:endParaRPr sz="3466" b="1" i="0" u="none" strike="noStrike" cap="none">
              <a:solidFill>
                <a:srgbClr val="FFFFFF"/>
              </a:solidFill>
              <a:latin typeface="Titillium Web"/>
              <a:ea typeface="Titillium Web"/>
              <a:cs typeface="Titillium Web"/>
              <a:sym typeface="Titillium Web"/>
            </a:endParaRPr>
          </a:p>
        </p:txBody>
      </p:sp>
      <p:sp>
        <p:nvSpPr>
          <p:cNvPr id="215" name="Google Shape;215;p213"/>
          <p:cNvSpPr txBox="1"/>
          <p:nvPr/>
        </p:nvSpPr>
        <p:spPr>
          <a:xfrm>
            <a:off x="481032" y="3094576"/>
            <a:ext cx="4372477" cy="2378851"/>
          </a:xfrm>
          <a:prstGeom prst="rect">
            <a:avLst/>
          </a:prstGeom>
          <a:noFill/>
          <a:ln>
            <a:noFill/>
          </a:ln>
        </p:spPr>
        <p:txBody>
          <a:bodyPr spcFirstLastPara="1" wrap="square" lIns="121900" tIns="121900" rIns="121900" bIns="121900" anchor="t" anchorCtr="0">
            <a:noAutofit/>
          </a:bodyPr>
          <a:lstStyle/>
          <a:p>
            <a:pPr marL="0" marR="101597" lvl="0" indent="0" algn="l" rtl="0">
              <a:lnSpc>
                <a:spcPct val="115000"/>
              </a:lnSpc>
              <a:spcBef>
                <a:spcPts val="0"/>
              </a:spcBef>
              <a:spcAft>
                <a:spcPts val="0"/>
              </a:spcAft>
              <a:buClr>
                <a:srgbClr val="000000"/>
              </a:buClr>
              <a:buSzPts val="2133"/>
              <a:buFont typeface="Arial"/>
              <a:buNone/>
            </a:pPr>
            <a:r>
              <a:rPr lang="it" sz="2133" b="0" i="1" u="none" strike="noStrike" cap="none">
                <a:solidFill>
                  <a:srgbClr val="FFFFFF"/>
                </a:solidFill>
                <a:latin typeface="Titillium Web"/>
                <a:ea typeface="Titillium Web"/>
                <a:cs typeface="Titillium Web"/>
                <a:sym typeface="Titillium Web"/>
              </a:rPr>
              <a:t>Verso la Gigabit Society</a:t>
            </a:r>
            <a:endParaRPr sz="2133" b="0" i="1" u="none" strike="noStrike" cap="none">
              <a:solidFill>
                <a:srgbClr val="000000"/>
              </a:solidFill>
              <a:latin typeface="Arial"/>
              <a:ea typeface="Arial"/>
              <a:cs typeface="Arial"/>
              <a:sym typeface="Arial"/>
            </a:endParaRPr>
          </a:p>
        </p:txBody>
      </p:sp>
      <p:pic>
        <p:nvPicPr>
          <p:cNvPr id="216" name="Google Shape;216;p213" descr="Immagine che contiene testo&#10;&#10;Descrizione generata automaticamente"/>
          <p:cNvPicPr preferRelativeResize="0"/>
          <p:nvPr/>
        </p:nvPicPr>
        <p:blipFill rotWithShape="1">
          <a:blip r:embed="rId4">
            <a:alphaModFix/>
          </a:blip>
          <a:srcRect/>
          <a:stretch/>
        </p:blipFill>
        <p:spPr>
          <a:xfrm>
            <a:off x="6439801" y="475500"/>
            <a:ext cx="5055564" cy="5742123"/>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4"/>
          <p:cNvSpPr txBox="1"/>
          <p:nvPr/>
        </p:nvSpPr>
        <p:spPr>
          <a:xfrm>
            <a:off x="491122" y="1522891"/>
            <a:ext cx="11291906" cy="408396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it" sz="2400" b="0" i="0" u="none" strike="noStrike" cap="none">
                <a:solidFill>
                  <a:srgbClr val="3F3F3F"/>
                </a:solidFill>
                <a:latin typeface="Calibri"/>
                <a:ea typeface="Calibri"/>
                <a:cs typeface="Calibri"/>
                <a:sym typeface="Calibri"/>
              </a:rPr>
              <a:t>La Strategia italiana per la Banda Ultra Larga è stata approvata dal </a:t>
            </a:r>
            <a:r>
              <a:rPr lang="it" sz="2400" b="1" i="0" u="none" strike="noStrike" cap="none">
                <a:solidFill>
                  <a:srgbClr val="3F3F3F"/>
                </a:solidFill>
                <a:latin typeface="Calibri"/>
                <a:ea typeface="Calibri"/>
                <a:cs typeface="Calibri"/>
                <a:sym typeface="Calibri"/>
              </a:rPr>
              <a:t>Comitato interministeriale per la Transizione Digitale </a:t>
            </a:r>
            <a:r>
              <a:rPr lang="it" sz="2400" b="0" i="0" u="none" strike="noStrike" cap="none">
                <a:solidFill>
                  <a:srgbClr val="3F3F3F"/>
                </a:solidFill>
                <a:latin typeface="Calibri"/>
                <a:ea typeface="Calibri"/>
                <a:cs typeface="Calibri"/>
                <a:sym typeface="Calibri"/>
              </a:rPr>
              <a:t>(CiTD) il 25 Maggio del 2021 e va ad aggiornare la precedente strategia del 3 Marzo 2015.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rgbClr val="3F3F3F"/>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400"/>
              <a:buFont typeface="Titillium Web"/>
              <a:buChar char="➔"/>
            </a:pPr>
            <a:r>
              <a:rPr lang="it" sz="24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https://www.mise.gov.it/images/stories/documenti/1622021525_strategia_bul.pdf</a:t>
            </a:r>
            <a:endParaRPr sz="2400" b="0" i="0" u="none" strike="noStrike" cap="none">
              <a:solidFill>
                <a:srgbClr val="3F3F3F"/>
              </a:solidFill>
              <a:latin typeface="Calibri"/>
              <a:ea typeface="Calibri"/>
              <a:cs typeface="Calibri"/>
              <a:sym typeface="Calibri"/>
            </a:endParaRPr>
          </a:p>
          <a:p>
            <a:pPr marL="609585" marR="143079" lvl="0" indent="-270922" algn="l" rtl="0">
              <a:lnSpc>
                <a:spcPct val="115000"/>
              </a:lnSpc>
              <a:spcBef>
                <a:spcPts val="0"/>
              </a:spcBef>
              <a:spcAft>
                <a:spcPts val="0"/>
              </a:spcAft>
              <a:buClr>
                <a:srgbClr val="00C2C7"/>
              </a:buClr>
              <a:buSzPts val="2400"/>
              <a:buFont typeface="Titillium Web"/>
              <a:buNone/>
            </a:pPr>
            <a:endParaRPr sz="24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it" sz="2400" b="0" i="0" u="none" strike="noStrike" cap="none">
                <a:solidFill>
                  <a:srgbClr val="3F3F3F"/>
                </a:solidFill>
                <a:latin typeface="Calibri"/>
                <a:ea typeface="Calibri"/>
                <a:cs typeface="Calibri"/>
                <a:sym typeface="Calibri"/>
              </a:rPr>
              <a:t>La nuova strategia definisce le azioni necessarie al raggiungimento degli obiettivi di trasformazione digitale indicati dalla Commissione europea nel 2016 e nel 2021 – rispettivamente con la Comunicazione sulla Connettività per un mercato unico digitale europeo (cd. ‘</a:t>
            </a:r>
            <a:r>
              <a:rPr lang="it" sz="2400" b="1" i="0" u="none" strike="noStrike" cap="none">
                <a:solidFill>
                  <a:srgbClr val="3F3F3F"/>
                </a:solidFill>
                <a:latin typeface="Calibri"/>
                <a:ea typeface="Calibri"/>
                <a:cs typeface="Calibri"/>
                <a:sym typeface="Calibri"/>
              </a:rPr>
              <a:t>Gigabit Society</a:t>
            </a:r>
            <a:r>
              <a:rPr lang="it" sz="2400" b="0" i="0" u="none" strike="noStrike" cap="none">
                <a:solidFill>
                  <a:srgbClr val="3F3F3F"/>
                </a:solidFill>
                <a:latin typeface="Calibri"/>
                <a:ea typeface="Calibri"/>
                <a:cs typeface="Calibri"/>
                <a:sym typeface="Calibri"/>
              </a:rPr>
              <a:t>’) e la Comunicazione sul decennio digitale (cd. “</a:t>
            </a:r>
            <a:r>
              <a:rPr lang="it" sz="2400" b="1" i="0" u="none" strike="noStrike" cap="none">
                <a:solidFill>
                  <a:srgbClr val="3F3F3F"/>
                </a:solidFill>
                <a:latin typeface="Calibri"/>
                <a:ea typeface="Calibri"/>
                <a:cs typeface="Calibri"/>
                <a:sym typeface="Calibri"/>
              </a:rPr>
              <a:t>Digital Compass</a:t>
            </a:r>
            <a:r>
              <a:rPr lang="it" sz="2400" b="0" i="0" u="none" strike="noStrike" cap="none">
                <a:solidFill>
                  <a:srgbClr val="3F3F3F"/>
                </a:solidFill>
                <a:latin typeface="Calibri"/>
                <a:ea typeface="Calibri"/>
                <a:cs typeface="Calibri"/>
                <a:sym typeface="Calibri"/>
              </a:rPr>
              <a:t>”) con la quale ha presentato la visione, gli obiettivi e le modalità per conseguire la trasformazione digitale dell’Europa entro il 2030.</a:t>
            </a:r>
            <a:endParaRPr sz="1400" b="0" i="0" u="none" strike="noStrike" cap="none">
              <a:solidFill>
                <a:srgbClr val="000000"/>
              </a:solidFill>
              <a:latin typeface="Arial"/>
              <a:ea typeface="Arial"/>
              <a:cs typeface="Arial"/>
              <a:sym typeface="Arial"/>
            </a:endParaRPr>
          </a:p>
        </p:txBody>
      </p:sp>
      <p:sp>
        <p:nvSpPr>
          <p:cNvPr id="222" name="Google Shape;222;p214"/>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5"/>
          <p:cNvSpPr txBox="1"/>
          <p:nvPr/>
        </p:nvSpPr>
        <p:spPr>
          <a:xfrm>
            <a:off x="299088" y="1632148"/>
            <a:ext cx="11701368" cy="169765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Gli obiettivi europei di trasformazione digitale si sviluppano intorno a 4 assi principali: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1) le competenze digitali;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2) la digitalizzazione dei servizi pubblici;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3) la trasformazione digitale delle imprese;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4) </a:t>
            </a:r>
            <a:r>
              <a:rPr lang="it" sz="2667" b="1" i="0" u="none" strike="noStrike" cap="none">
                <a:solidFill>
                  <a:srgbClr val="3F3F3F"/>
                </a:solidFill>
                <a:latin typeface="Calibri"/>
                <a:ea typeface="Calibri"/>
                <a:cs typeface="Calibri"/>
                <a:sym typeface="Calibri"/>
              </a:rPr>
              <a:t>La realizzazione di infrastrutture digitali sicure e sostenibili</a:t>
            </a:r>
            <a:r>
              <a:rPr lang="it" sz="2667"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8" name="Google Shape;228;p215"/>
          <p:cNvSpPr/>
          <p:nvPr/>
        </p:nvSpPr>
        <p:spPr>
          <a:xfrm>
            <a:off x="662485" y="5111703"/>
            <a:ext cx="10592439" cy="1323632"/>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uno degli obiettivi fissati dalla Commissione Europea è permettere che </a:t>
            </a:r>
            <a:r>
              <a:rPr lang="it" sz="2667" b="1" i="0" u="none" strike="noStrike" cap="none">
                <a:solidFill>
                  <a:srgbClr val="3F3F3F"/>
                </a:solidFill>
                <a:latin typeface="Calibri"/>
                <a:ea typeface="Calibri"/>
                <a:cs typeface="Calibri"/>
                <a:sym typeface="Calibri"/>
              </a:rPr>
              <a:t>entro il</a:t>
            </a:r>
            <a:r>
              <a:rPr lang="it" sz="2667" b="0" i="0" u="none" strike="noStrike" cap="none">
                <a:solidFill>
                  <a:srgbClr val="3F3F3F"/>
                </a:solidFill>
                <a:latin typeface="Calibri"/>
                <a:ea typeface="Calibri"/>
                <a:cs typeface="Calibri"/>
                <a:sym typeface="Calibri"/>
              </a:rPr>
              <a:t> </a:t>
            </a:r>
            <a:r>
              <a:rPr lang="it" sz="2667" b="1" i="0" u="none" strike="noStrike" cap="none">
                <a:solidFill>
                  <a:srgbClr val="3F3F3F"/>
                </a:solidFill>
                <a:latin typeface="Calibri"/>
                <a:ea typeface="Calibri"/>
                <a:cs typeface="Calibri"/>
                <a:sym typeface="Calibri"/>
              </a:rPr>
              <a:t>2030</a:t>
            </a:r>
            <a:r>
              <a:rPr lang="it" sz="2667" b="0" i="0" u="none" strike="noStrike" cap="none">
                <a:solidFill>
                  <a:srgbClr val="3F3F3F"/>
                </a:solidFill>
                <a:latin typeface="Calibri"/>
                <a:ea typeface="Calibri"/>
                <a:cs typeface="Calibri"/>
                <a:sym typeface="Calibri"/>
              </a:rPr>
              <a:t> tutte le famiglie dell’UE possano beneficiare di una </a:t>
            </a:r>
            <a:r>
              <a:rPr lang="it" sz="2667" b="1" i="0" u="none" strike="noStrike" cap="none">
                <a:solidFill>
                  <a:srgbClr val="3F3F3F"/>
                </a:solidFill>
                <a:latin typeface="Calibri"/>
                <a:ea typeface="Calibri"/>
                <a:cs typeface="Calibri"/>
                <a:sym typeface="Calibri"/>
              </a:rPr>
              <a:t>connettività</a:t>
            </a:r>
            <a:r>
              <a:rPr lang="it" sz="2667" b="0" i="0" u="none" strike="noStrike" cap="none">
                <a:solidFill>
                  <a:srgbClr val="3F3F3F"/>
                </a:solidFill>
                <a:latin typeface="Calibri"/>
                <a:ea typeface="Calibri"/>
                <a:cs typeface="Calibri"/>
                <a:sym typeface="Calibri"/>
              </a:rPr>
              <a:t> Gigabit e che tutte le zone abitate siano coperte dalle </a:t>
            </a:r>
            <a:r>
              <a:rPr lang="it" sz="2667" b="1" i="0" u="none" strike="noStrike" cap="none">
                <a:solidFill>
                  <a:srgbClr val="3F3F3F"/>
                </a:solidFill>
                <a:latin typeface="Calibri"/>
                <a:ea typeface="Calibri"/>
                <a:cs typeface="Calibri"/>
                <a:sym typeface="Calibri"/>
              </a:rPr>
              <a:t>reti 5G</a:t>
            </a:r>
            <a:endParaRPr sz="2667" b="0" i="0" u="none" strike="noStrike" cap="none">
              <a:solidFill>
                <a:srgbClr val="3F3F3F"/>
              </a:solidFill>
              <a:latin typeface="Calibri"/>
              <a:ea typeface="Calibri"/>
              <a:cs typeface="Calibri"/>
              <a:sym typeface="Calibri"/>
            </a:endParaRPr>
          </a:p>
        </p:txBody>
      </p:sp>
      <p:sp>
        <p:nvSpPr>
          <p:cNvPr id="229" name="Google Shape;229;p215"/>
          <p:cNvSpPr/>
          <p:nvPr/>
        </p:nvSpPr>
        <p:spPr>
          <a:xfrm>
            <a:off x="5447077" y="4256164"/>
            <a:ext cx="1023257" cy="779909"/>
          </a:xfrm>
          <a:prstGeom prst="downArrow">
            <a:avLst>
              <a:gd name="adj1" fmla="val 50000"/>
              <a:gd name="adj2" fmla="val 5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0" name="Google Shape;230;p215"/>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16"/>
          <p:cNvSpPr txBox="1"/>
          <p:nvPr/>
        </p:nvSpPr>
        <p:spPr>
          <a:xfrm>
            <a:off x="1121227" y="2756310"/>
            <a:ext cx="9579431" cy="2062103"/>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it" sz="3200" b="0" i="0" u="none" strike="noStrike" cap="none">
                <a:solidFill>
                  <a:srgbClr val="3F3F3F"/>
                </a:solidFill>
                <a:latin typeface="Calibri"/>
                <a:ea typeface="Calibri"/>
                <a:cs typeface="Calibri"/>
                <a:sym typeface="Calibri"/>
              </a:rPr>
              <a:t>L’obiettivo concreto della Strategia è di portare la connettività a 1 Gbps su tutto il territorio nazionale </a:t>
            </a:r>
            <a:r>
              <a:rPr lang="it" sz="3200" b="1" i="0" u="none" strike="noStrike" cap="none">
                <a:solidFill>
                  <a:srgbClr val="3F3F3F"/>
                </a:solidFill>
                <a:latin typeface="Calibri"/>
                <a:ea typeface="Calibri"/>
                <a:cs typeface="Calibri"/>
                <a:sym typeface="Calibri"/>
              </a:rPr>
              <a:t>entro il 2026</a:t>
            </a:r>
            <a:r>
              <a:rPr lang="it" sz="3200" b="0" i="0" u="none" strike="noStrike" cap="none">
                <a:solidFill>
                  <a:srgbClr val="3F3F3F"/>
                </a:solidFill>
                <a:latin typeface="Calibri"/>
                <a:ea typeface="Calibri"/>
                <a:cs typeface="Calibri"/>
                <a:sym typeface="Calibri"/>
              </a:rPr>
              <a:t>, in anticipo rispetto agli obiettivi europei fissati al 2030.</a:t>
            </a:r>
            <a:endParaRPr sz="1400" b="0" i="0" u="none" strike="noStrike" cap="none">
              <a:solidFill>
                <a:srgbClr val="000000"/>
              </a:solidFill>
              <a:latin typeface="Arial"/>
              <a:ea typeface="Arial"/>
              <a:cs typeface="Arial"/>
              <a:sym typeface="Arial"/>
            </a:endParaRPr>
          </a:p>
        </p:txBody>
      </p:sp>
      <p:sp>
        <p:nvSpPr>
          <p:cNvPr id="236" name="Google Shape;236;p216"/>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17"/>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42" name="Google Shape;242;p217"/>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43" name="Google Shape;243;p217"/>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Dove siamo?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dati DESI e AgCOM</a:t>
            </a:r>
            <a:endParaRPr sz="3466" b="1" i="0" u="none" strike="noStrike" cap="none">
              <a:solidFill>
                <a:srgbClr val="FFFFFF"/>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sp>
        <p:nvSpPr>
          <p:cNvPr id="244" name="Google Shape;244;p217"/>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0"/>
              </a:spcBef>
              <a:spcAft>
                <a:spcPts val="0"/>
              </a:spcAft>
              <a:buSzPts val="1200"/>
              <a:buNone/>
            </a:pPr>
            <a:fld id="{00000000-1234-1234-1234-123412341234}" type="slidenum">
              <a:rPr lang="it"/>
              <a:t>118</a:t>
            </a:fld>
            <a:endParaRPr/>
          </a:p>
        </p:txBody>
      </p:sp>
      <p:pic>
        <p:nvPicPr>
          <p:cNvPr id="245" name="Google Shape;245;p217" descr="Immagine che contiene mappa&#10;&#10;Descrizione generata automaticamente">
            <a:hlinkClick r:id="rId4"/>
          </p:cNvPr>
          <p:cNvPicPr preferRelativeResize="0"/>
          <p:nvPr/>
        </p:nvPicPr>
        <p:blipFill rotWithShape="1">
          <a:blip r:embed="rId5">
            <a:alphaModFix/>
          </a:blip>
          <a:srcRect l="-2"/>
          <a:stretch/>
        </p:blipFill>
        <p:spPr>
          <a:xfrm>
            <a:off x="6095933" y="-5"/>
            <a:ext cx="6096067"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8"/>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
        <p:nvSpPr>
          <p:cNvPr id="251" name="Google Shape;251;p218"/>
          <p:cNvSpPr/>
          <p:nvPr/>
        </p:nvSpPr>
        <p:spPr>
          <a:xfrm>
            <a:off x="260925" y="1089301"/>
            <a:ext cx="11811600" cy="1753200"/>
          </a:xfrm>
          <a:prstGeom prst="rect">
            <a:avLst/>
          </a:prstGeom>
          <a:noFill/>
          <a:ln>
            <a:noFill/>
          </a:ln>
        </p:spPr>
        <p:txBody>
          <a:bodyPr spcFirstLastPara="1" wrap="square" lIns="91425" tIns="45700" rIns="91425" bIns="45700" anchor="t" anchorCtr="0">
            <a:spAutoFit/>
          </a:bodyPr>
          <a:lstStyle/>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Con un punteggio complessivo pari a 61,2 a fronte di una media europea di 59,9 punti, l’Italia si colloca al </a:t>
            </a:r>
            <a:r>
              <a:rPr lang="it" sz="2100" b="1" i="0" u="none" strike="noStrike" cap="none">
                <a:solidFill>
                  <a:srgbClr val="3F3F3F"/>
                </a:solidFill>
                <a:latin typeface="Calibri"/>
                <a:ea typeface="Calibri"/>
                <a:cs typeface="Calibri"/>
                <a:sym typeface="Calibri"/>
              </a:rPr>
              <a:t>7º posto </a:t>
            </a:r>
            <a:r>
              <a:rPr lang="it" sz="2100" b="0" i="0" u="none" strike="noStrike" cap="none">
                <a:solidFill>
                  <a:srgbClr val="3F3F3F"/>
                </a:solidFill>
                <a:latin typeface="Calibri"/>
                <a:ea typeface="Calibri"/>
                <a:cs typeface="Calibri"/>
                <a:sym typeface="Calibri"/>
              </a:rPr>
              <a:t>in termini di </a:t>
            </a:r>
            <a:r>
              <a:rPr lang="it" sz="2100" b="1" i="0" u="none" strike="noStrike" cap="none">
                <a:solidFill>
                  <a:srgbClr val="3F3F3F"/>
                </a:solidFill>
                <a:latin typeface="Calibri"/>
                <a:ea typeface="Calibri"/>
                <a:cs typeface="Calibri"/>
                <a:sym typeface="Calibri"/>
              </a:rPr>
              <a:t>connettività</a:t>
            </a:r>
            <a:r>
              <a:rPr lang="it" sz="2100" b="0" i="0" u="none" strike="noStrike" cap="none">
                <a:solidFill>
                  <a:srgbClr val="3F3F3F"/>
                </a:solidFill>
                <a:latin typeface="Calibri"/>
                <a:ea typeface="Calibri"/>
                <a:cs typeface="Calibri"/>
                <a:sym typeface="Calibri"/>
              </a:rPr>
              <a:t> tra i 27 Stati membri dell’Ue (nel 2021 l’Italia era ventitreesima, mentre era terz’ultima nel 2017).</a:t>
            </a:r>
            <a:endParaRPr sz="2100" b="0" i="0" u="none" strike="noStrike" cap="none">
              <a:solidFill>
                <a:srgbClr val="3F3F3F"/>
              </a:solidFill>
              <a:latin typeface="Calibri"/>
              <a:ea typeface="Calibri"/>
              <a:cs typeface="Calibri"/>
              <a:sym typeface="Calibri"/>
            </a:endParaRPr>
          </a:p>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Notevoli progressi rispetto alla copertura 5G, salita dall’8% al 99,7% delle aree popolate, un dato che comprende anche la quota di copertura fornita dalla tecnologia di condivisione dello spettro.</a:t>
            </a:r>
            <a:endParaRPr sz="2100" b="0" i="0" u="none" strike="noStrike" cap="none">
              <a:solidFill>
                <a:srgbClr val="3F3F3F"/>
              </a:solidFill>
              <a:latin typeface="Calibri"/>
              <a:ea typeface="Calibri"/>
              <a:cs typeface="Calibri"/>
              <a:sym typeface="Calibri"/>
            </a:endParaRPr>
          </a:p>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Nonostante i progressi compiuti, i servizi a banda larga e la copertura delle reti ad altissima capacità presentano ancora delle difficoltà, mantenendo tutti gli indicatori di monitoraggio al di sotto della media UE.</a:t>
            </a:r>
            <a:endParaRPr sz="2100" b="0" i="0" u="none" strike="noStrike" cap="none">
              <a:solidFill>
                <a:srgbClr val="3F3F3F"/>
              </a:solidFill>
              <a:latin typeface="Calibri"/>
              <a:ea typeface="Calibri"/>
              <a:cs typeface="Calibri"/>
              <a:sym typeface="Calibri"/>
            </a:endParaRPr>
          </a:p>
        </p:txBody>
      </p:sp>
      <p:pic>
        <p:nvPicPr>
          <p:cNvPr id="252" name="Google Shape;252;p218"/>
          <p:cNvPicPr preferRelativeResize="0"/>
          <p:nvPr/>
        </p:nvPicPr>
        <p:blipFill rotWithShape="1">
          <a:blip r:embed="rId3">
            <a:alphaModFix/>
          </a:blip>
          <a:srcRect/>
          <a:stretch/>
        </p:blipFill>
        <p:spPr>
          <a:xfrm>
            <a:off x="2796624" y="3523425"/>
            <a:ext cx="5944501" cy="321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sp>
        <p:nvSpPr>
          <p:cNvPr id="2756" name="Google Shape;2756;p175"/>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57" name="Google Shape;2757;p175"/>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400">
                <a:solidFill>
                  <a:srgbClr val="0066CC"/>
                </a:solidFill>
                <a:latin typeface="Calibri"/>
                <a:ea typeface="Calibri"/>
                <a:cs typeface="Calibri"/>
                <a:sym typeface="Calibri"/>
              </a:rPr>
              <a:t>Gli obiettivi</a:t>
            </a:r>
            <a:endParaRPr sz="2400">
              <a:solidFill>
                <a:srgbClr val="0066CC"/>
              </a:solidFill>
              <a:latin typeface="Calibri"/>
              <a:ea typeface="Calibri"/>
              <a:cs typeface="Calibri"/>
              <a:sym typeface="Calibri"/>
            </a:endParaRPr>
          </a:p>
        </p:txBody>
      </p:sp>
      <p:sp>
        <p:nvSpPr>
          <p:cNvPr id="2758" name="Google Shape;2758;p175"/>
          <p:cNvSpPr txBox="1"/>
          <p:nvPr/>
        </p:nvSpPr>
        <p:spPr>
          <a:xfrm>
            <a:off x="480067" y="1853633"/>
            <a:ext cx="5457900" cy="2511600"/>
          </a:xfrm>
          <a:prstGeom prst="rect">
            <a:avLst/>
          </a:prstGeom>
          <a:noFill/>
          <a:ln>
            <a:noFill/>
          </a:ln>
        </p:spPr>
        <p:txBody>
          <a:bodyPr spcFirstLastPara="1" wrap="square" lIns="121850" tIns="121850" rIns="121850" bIns="121850" anchor="t" anchorCtr="0">
            <a:noAutofit/>
          </a:bodyPr>
          <a:lstStyle/>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Tutti i servizi e i dati strategici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della Pubblica Amministrazione saranno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ospitati su infrastrutture più sicure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che consentono</a:t>
            </a:r>
            <a:r>
              <a:rPr lang="it" sz="1600">
                <a:solidFill>
                  <a:srgbClr val="0066CC"/>
                </a:solidFill>
                <a:latin typeface="Calibri"/>
                <a:ea typeface="Calibri"/>
                <a:cs typeface="Calibri"/>
                <a:sym typeface="Calibri"/>
              </a:rPr>
              <a:t> </a:t>
            </a:r>
            <a:endParaRPr sz="1600">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FFFFFF"/>
                </a:solidFill>
                <a:highlight>
                  <a:srgbClr val="0066CC"/>
                </a:highlight>
                <a:latin typeface="Calibri"/>
                <a:ea typeface="Calibri"/>
                <a:cs typeface="Calibri"/>
                <a:sym typeface="Calibri"/>
              </a:rPr>
              <a:t>l’autonomia strategica e decisionale</a:t>
            </a:r>
            <a:r>
              <a:rPr lang="it" sz="1867" b="1">
                <a:solidFill>
                  <a:srgbClr val="0066CC"/>
                </a:solidFill>
                <a:latin typeface="Calibri"/>
                <a:ea typeface="Calibri"/>
                <a:cs typeface="Calibri"/>
                <a:sym typeface="Calibri"/>
              </a:rPr>
              <a:t> </a:t>
            </a:r>
            <a:endParaRPr sz="18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per il controllo dei dati e la sovranità digitale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entro il 2026</a:t>
            </a:r>
            <a:endParaRPr sz="2400">
              <a:solidFill>
                <a:srgbClr val="0066CC"/>
              </a:solidFill>
              <a:latin typeface="Calibri"/>
              <a:ea typeface="Calibri"/>
              <a:cs typeface="Calibri"/>
              <a:sym typeface="Calibri"/>
            </a:endParaRPr>
          </a:p>
        </p:txBody>
      </p:sp>
      <p:pic>
        <p:nvPicPr>
          <p:cNvPr id="2759" name="Google Shape;2759;p175"/>
          <p:cNvPicPr preferRelativeResize="0"/>
          <p:nvPr/>
        </p:nvPicPr>
        <p:blipFill rotWithShape="1">
          <a:blip r:embed="rId3">
            <a:alphaModFix/>
          </a:blip>
          <a:srcRect l="14325" r="26527"/>
          <a:stretch/>
        </p:blipFill>
        <p:spPr>
          <a:xfrm>
            <a:off x="6096026" y="7775"/>
            <a:ext cx="6095981" cy="6858001"/>
          </a:xfrm>
          <a:prstGeom prst="rect">
            <a:avLst/>
          </a:prstGeom>
          <a:noFill/>
          <a:ln>
            <a:noFill/>
          </a:ln>
        </p:spPr>
      </p:pic>
      <p:sp>
        <p:nvSpPr>
          <p:cNvPr id="2760" name="Google Shape;2760;p175"/>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p:nvPr/>
        </p:nvSpPr>
        <p:spPr>
          <a:xfrm>
            <a:off x="496075" y="303950"/>
            <a:ext cx="10545600"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FF0000"/>
                </a:solidFill>
                <a:latin typeface="Calibri"/>
                <a:ea typeface="Calibri"/>
                <a:cs typeface="Calibri"/>
                <a:sym typeface="Calibri"/>
              </a:rPr>
              <a:t>DESI 2022: Connettività – proposta nuova</a:t>
            </a:r>
            <a:endParaRPr sz="1400" b="0" i="0" u="none" strike="noStrike" cap="none">
              <a:solidFill>
                <a:srgbClr val="FF0000"/>
              </a:solidFill>
              <a:latin typeface="Arial"/>
              <a:ea typeface="Arial"/>
              <a:cs typeface="Arial"/>
              <a:sym typeface="Arial"/>
            </a:endParaRPr>
          </a:p>
        </p:txBody>
      </p:sp>
      <p:sp>
        <p:nvSpPr>
          <p:cNvPr id="258" name="Google Shape;258;p41"/>
          <p:cNvSpPr/>
          <p:nvPr/>
        </p:nvSpPr>
        <p:spPr>
          <a:xfrm>
            <a:off x="433321" y="1705652"/>
            <a:ext cx="5393737" cy="4524315"/>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rgbClr val="3F3F3F"/>
              </a:buClr>
              <a:buSzPts val="1400"/>
              <a:buFont typeface="Arial"/>
              <a:buNone/>
            </a:pPr>
            <a:r>
              <a:rPr lang="it" sz="1400" b="1" i="0" u="none" strike="noStrike" cap="none">
                <a:solidFill>
                  <a:srgbClr val="3F3F3F"/>
                </a:solidFill>
                <a:latin typeface="Calibri"/>
                <a:ea typeface="Calibri"/>
                <a:cs typeface="Calibri"/>
                <a:sym typeface="Calibri"/>
              </a:rPr>
              <a:t>Indice DESI 2022</a:t>
            </a:r>
            <a:endParaRPr/>
          </a:p>
          <a:p>
            <a:pPr marL="0" marR="0" lvl="0" indent="0" algn="l" rtl="0">
              <a:lnSpc>
                <a:spcPct val="100000"/>
              </a:lnSpc>
              <a:spcBef>
                <a:spcPts val="0"/>
              </a:spcBef>
              <a:spcAft>
                <a:spcPts val="0"/>
              </a:spcAft>
              <a:buClr>
                <a:srgbClr val="3F3F3F"/>
              </a:buClr>
              <a:buSzPts val="1400"/>
              <a:buFont typeface="Arial"/>
              <a:buNone/>
            </a:pPr>
            <a:r>
              <a:rPr lang="it" sz="1400" b="0" i="0" u="none" strike="noStrike" cap="none">
                <a:solidFill>
                  <a:srgbClr val="3F3F3F"/>
                </a:solidFill>
                <a:latin typeface="Calibri"/>
                <a:ea typeface="Calibri"/>
                <a:cs typeface="Calibri"/>
                <a:sym typeface="Calibri"/>
              </a:rPr>
              <a:t>Il DESI è un indice che annualmente riassume gli indicatori sulle prestazioni digitali dell’Europa e tiene traccia dei progressi dei 27 paesi membri dell’UE dal 2014. </a:t>
            </a:r>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L'Italia nel corso degli ultimi cinque anni ha guadagnato terreno grazie anche all'adozione di varie strategie chiave e al varo di molte misure strategiche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Nel 2021 l’Italia era 23°, mentre era terz’ultima nel 2017</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Copertura 5G in salita dall’8% al 99,7% nelle aree popolate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Servizi a banda larga e copertura delle reti ad altissima capacità: nonostante i progressi compiuti, l’Italia mantiene gli indicatori di monitoraggio al di sotto della media UE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p:txBody>
      </p:sp>
      <p:pic>
        <p:nvPicPr>
          <p:cNvPr id="259" name="Google Shape;259;p41"/>
          <p:cNvPicPr preferRelativeResize="0"/>
          <p:nvPr/>
        </p:nvPicPr>
        <p:blipFill rotWithShape="1">
          <a:blip r:embed="rId3">
            <a:alphaModFix/>
          </a:blip>
          <a:srcRect/>
          <a:stretch/>
        </p:blipFill>
        <p:spPr>
          <a:xfrm>
            <a:off x="5729595" y="1705651"/>
            <a:ext cx="6217027" cy="3995901"/>
          </a:xfrm>
          <a:prstGeom prst="rect">
            <a:avLst/>
          </a:prstGeom>
          <a:noFill/>
          <a:ln>
            <a:noFill/>
          </a:ln>
        </p:spPr>
      </p:pic>
      <p:pic>
        <p:nvPicPr>
          <p:cNvPr id="260" name="Google Shape;260;p41"/>
          <p:cNvPicPr preferRelativeResize="0"/>
          <p:nvPr/>
        </p:nvPicPr>
        <p:blipFill rotWithShape="1">
          <a:blip r:embed="rId4">
            <a:alphaModFix/>
          </a:blip>
          <a:srcRect/>
          <a:stretch/>
        </p:blipFill>
        <p:spPr>
          <a:xfrm>
            <a:off x="1145007" y="2765572"/>
            <a:ext cx="3970364" cy="548688"/>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9"/>
          <p:cNvSpPr/>
          <p:nvPr/>
        </p:nvSpPr>
        <p:spPr>
          <a:xfrm>
            <a:off x="249343" y="1065567"/>
            <a:ext cx="7908000" cy="5159700"/>
          </a:xfrm>
          <a:prstGeom prst="rect">
            <a:avLst/>
          </a:prstGeom>
          <a:noFill/>
          <a:ln>
            <a:noFill/>
          </a:ln>
        </p:spPr>
        <p:txBody>
          <a:bodyPr spcFirstLastPara="1" wrap="square" lIns="91425" tIns="45700" rIns="91425" bIns="45700" anchor="t" anchorCtr="0">
            <a:spAutoFit/>
          </a:bodyPr>
          <a:lstStyle/>
          <a:p>
            <a:pPr marL="380989" marR="0" lvl="0" indent="-368289" algn="l" rtl="0">
              <a:lnSpc>
                <a:spcPct val="100000"/>
              </a:lnSpc>
              <a:spcBef>
                <a:spcPts val="0"/>
              </a:spcBef>
              <a:spcAft>
                <a:spcPts val="0"/>
              </a:spcAft>
              <a:buClr>
                <a:srgbClr val="3F3F3F"/>
              </a:buClr>
              <a:buSzPts val="2333"/>
              <a:buFont typeface="Arial"/>
              <a:buChar char="•"/>
            </a:pPr>
            <a:r>
              <a:rPr lang="it" sz="2333" b="0" i="0" u="none" strike="noStrike" cap="none">
                <a:solidFill>
                  <a:srgbClr val="3F3F3F"/>
                </a:solidFill>
                <a:latin typeface="Calibri"/>
                <a:ea typeface="Calibri"/>
                <a:cs typeface="Calibri"/>
                <a:sym typeface="Calibri"/>
              </a:rPr>
              <a:t>Nell'ultimo periodo di riferimento i progressi più significativi hanno riguardato la copertura 5G che è passata dall'8 % al 99,7 % delle zone abitate, dato che include la percentuale di copertura 5G fornita mediante tecnologia di condivisione dello spettro.</a:t>
            </a:r>
            <a:endParaRPr sz="2333" b="0" i="0" u="none" strike="noStrike" cap="none">
              <a:solidFill>
                <a:srgbClr val="3F3F3F"/>
              </a:solidFill>
              <a:latin typeface="Calibri"/>
              <a:ea typeface="Calibri"/>
              <a:cs typeface="Calibri"/>
              <a:sym typeface="Calibri"/>
            </a:endParaRPr>
          </a:p>
          <a:p>
            <a:pPr marL="380989" marR="0" lvl="0" indent="-368289" algn="l" rtl="0">
              <a:lnSpc>
                <a:spcPct val="100000"/>
              </a:lnSpc>
              <a:spcBef>
                <a:spcPts val="0"/>
              </a:spcBef>
              <a:spcAft>
                <a:spcPts val="0"/>
              </a:spcAft>
              <a:buClr>
                <a:srgbClr val="3F3F3F"/>
              </a:buClr>
              <a:buSzPts val="2333"/>
              <a:buFont typeface="Calibri"/>
              <a:buChar char="•"/>
            </a:pPr>
            <a:r>
              <a:rPr lang="it" sz="2333" b="0" i="0" u="none" strike="noStrike" cap="none">
                <a:solidFill>
                  <a:srgbClr val="3F3F3F"/>
                </a:solidFill>
                <a:latin typeface="Calibri"/>
                <a:ea typeface="Calibri"/>
                <a:cs typeface="Calibri"/>
                <a:sym typeface="Calibri"/>
              </a:rPr>
              <a:t>Per quanto riguarda le infrastrutture fisse a banda larga, se da un lato la copertura della rete di accesso di prossima generazione (NGA, Next Generation Access) a banda larga veloce è aumentata di 4 punti percentuali (dal 93 % delle famiglie nel 2020 al 97 % nel 2021) ed è superiore alla media UE, pari al 90 %, dall'altro la percentuale di famiglie che hanno accesso alla rete fissa ad altissima capacità (VHCN, Very High-Capacity Network) è ancora molto bassa (44 %) e ben al di sotto della media UE, pari al 70 %, nonostante la tendenza positiva osservata negli ultimi anni. </a:t>
            </a:r>
            <a:endParaRPr sz="2333" b="0" i="0" u="none" strike="noStrike" cap="none">
              <a:solidFill>
                <a:srgbClr val="3F3F3F"/>
              </a:solidFill>
              <a:latin typeface="Calibri"/>
              <a:ea typeface="Calibri"/>
              <a:cs typeface="Calibri"/>
              <a:sym typeface="Calibri"/>
            </a:endParaRPr>
          </a:p>
        </p:txBody>
      </p:sp>
      <p:pic>
        <p:nvPicPr>
          <p:cNvPr id="266" name="Google Shape;266;p219" descr="Fiber to the x - Wikipedia"/>
          <p:cNvPicPr preferRelativeResize="0"/>
          <p:nvPr/>
        </p:nvPicPr>
        <p:blipFill rotWithShape="1">
          <a:blip r:embed="rId3">
            <a:alphaModFix/>
          </a:blip>
          <a:srcRect/>
          <a:stretch/>
        </p:blipFill>
        <p:spPr>
          <a:xfrm>
            <a:off x="8157350" y="1618843"/>
            <a:ext cx="3785308" cy="468464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pic>
      <p:sp>
        <p:nvSpPr>
          <p:cNvPr id="267" name="Google Shape;267;p219"/>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0"/>
          <p:cNvSpPr/>
          <p:nvPr/>
        </p:nvSpPr>
        <p:spPr>
          <a:xfrm>
            <a:off x="249350" y="1303450"/>
            <a:ext cx="11475600" cy="2813700"/>
          </a:xfrm>
          <a:prstGeom prst="rect">
            <a:avLst/>
          </a:prstGeom>
          <a:noFill/>
          <a:ln>
            <a:noFill/>
          </a:ln>
        </p:spPr>
        <p:txBody>
          <a:bodyPr spcFirstLastPara="1" wrap="square" lIns="91425" tIns="45700" rIns="91425" bIns="45700" anchor="t" anchorCtr="0">
            <a:spAutoFit/>
          </a:bodyPr>
          <a:lstStyle/>
          <a:p>
            <a:pPr marL="457200" marR="0" lvl="0" indent="-408494" algn="l" rtl="0">
              <a:lnSpc>
                <a:spcPct val="100000"/>
              </a:lnSpc>
              <a:spcBef>
                <a:spcPts val="0"/>
              </a:spcBef>
              <a:spcAft>
                <a:spcPts val="0"/>
              </a:spcAft>
              <a:buClr>
                <a:srgbClr val="3F3F3F"/>
              </a:buClr>
              <a:buSzPts val="2833"/>
              <a:buFont typeface="Arial"/>
              <a:buChar char="•"/>
            </a:pPr>
            <a:r>
              <a:rPr lang="it" sz="2633" b="0" i="0" u="none" strike="noStrike" cap="none">
                <a:solidFill>
                  <a:srgbClr val="3F3F3F"/>
                </a:solidFill>
                <a:latin typeface="Calibri"/>
                <a:ea typeface="Calibri"/>
                <a:cs typeface="Calibri"/>
                <a:sym typeface="Calibri"/>
              </a:rPr>
              <a:t>In termini di tecnologia, la linea ad altissima velocità di trasmissione dati (VDSL, Very high bit rate digital subscriber line) è la tecnologia a banda larga NGA più diffusa in Italia, mentre anche la fibra fino alla sede dell'utente (FTTP, Fiber To The Premises) sta guadagnando lentamente terreno in quanto tutti i principali fornitori stanno investendo nell'infrastruttura, il che ha portato a una copertura del 44 % delle famiglie in generale e del 17 % delle famiglie nelle zone rurali.</a:t>
            </a:r>
            <a:endParaRPr sz="1700" b="0" i="0" u="none" strike="noStrike" cap="none">
              <a:solidFill>
                <a:srgbClr val="000000"/>
              </a:solidFill>
              <a:latin typeface="Arial"/>
              <a:ea typeface="Arial"/>
              <a:cs typeface="Arial"/>
              <a:sym typeface="Arial"/>
            </a:endParaRPr>
          </a:p>
        </p:txBody>
      </p:sp>
      <p:sp>
        <p:nvSpPr>
          <p:cNvPr id="273" name="Google Shape;273;p220"/>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21"/>
          <p:cNvSpPr/>
          <p:nvPr/>
        </p:nvSpPr>
        <p:spPr>
          <a:xfrm>
            <a:off x="514194" y="1824946"/>
            <a:ext cx="11163612"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 sz="2800" b="1" i="0" u="none" strike="noStrike" cap="none">
                <a:solidFill>
                  <a:srgbClr val="3F3F3F"/>
                </a:solidFill>
                <a:latin typeface="Calibri"/>
                <a:ea typeface="Calibri"/>
                <a:cs typeface="Calibri"/>
                <a:sym typeface="Calibri"/>
              </a:rPr>
              <a:t>AgCOM</a:t>
            </a:r>
            <a:r>
              <a:rPr lang="it" sz="2800" b="0" i="0" u="none" strike="noStrike" cap="none">
                <a:solidFill>
                  <a:srgbClr val="3F3F3F"/>
                </a:solidFill>
                <a:latin typeface="Calibri"/>
                <a:ea typeface="Calibri"/>
                <a:cs typeface="Calibri"/>
                <a:sym typeface="Calibri"/>
              </a:rPr>
              <a:t> ha rilasciato la </a:t>
            </a:r>
            <a:r>
              <a:rPr lang="it" sz="2800" b="1" i="0" u="none" strike="noStrike" cap="none">
                <a:solidFill>
                  <a:srgbClr val="3F3F3F"/>
                </a:solidFill>
                <a:latin typeface="Calibri"/>
                <a:ea typeface="Calibri"/>
                <a:cs typeface="Calibri"/>
                <a:sym typeface="Calibri"/>
              </a:rPr>
              <a:t>Broadband Map </a:t>
            </a:r>
            <a:r>
              <a:rPr lang="it" sz="2800" b="0" i="0" u="none" strike="noStrike" cap="none">
                <a:solidFill>
                  <a:srgbClr val="3F3F3F"/>
                </a:solidFill>
                <a:latin typeface="Calibri"/>
                <a:ea typeface="Calibri"/>
                <a:cs typeface="Calibri"/>
                <a:sym typeface="Calibri"/>
              </a:rPr>
              <a:t>delle connessioni fisse in Italia, una “fotografia” dell’attuale situazione della rete italiana, indicando quale sia la migliore velocità di download disponibile in una determinata area.</a:t>
            </a:r>
            <a:br>
              <a:rPr lang="it" sz="2800" b="0" i="0" u="none" strike="noStrike" cap="none">
                <a:solidFill>
                  <a:srgbClr val="3F3F3F"/>
                </a:solidFill>
                <a:latin typeface="Calibri"/>
                <a:ea typeface="Calibri"/>
                <a:cs typeface="Calibri"/>
                <a:sym typeface="Calibri"/>
              </a:rPr>
            </a:b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La mappa considera tutte le tecnologie fisse che il mercato attuale offre (</a:t>
            </a:r>
            <a:r>
              <a:rPr lang="it" sz="2800" b="1" i="0" u="none" strike="noStrike" cap="none">
                <a:solidFill>
                  <a:srgbClr val="3F3F3F"/>
                </a:solidFill>
                <a:latin typeface="Calibri"/>
                <a:ea typeface="Calibri"/>
                <a:cs typeface="Calibri"/>
                <a:sym typeface="Calibri"/>
              </a:rPr>
              <a:t>FTTH</a:t>
            </a:r>
            <a:r>
              <a:rPr lang="it" sz="2800" b="0" i="0" u="none" strike="noStrike" cap="none">
                <a:solidFill>
                  <a:srgbClr val="3F3F3F"/>
                </a:solidFill>
                <a:latin typeface="Calibri"/>
                <a:ea typeface="Calibri"/>
                <a:cs typeface="Calibri"/>
                <a:sym typeface="Calibri"/>
              </a:rPr>
              <a:t>, </a:t>
            </a:r>
            <a:r>
              <a:rPr lang="it" sz="2800" b="1" i="0" u="none" strike="noStrike" cap="none">
                <a:solidFill>
                  <a:srgbClr val="3F3F3F"/>
                </a:solidFill>
                <a:latin typeface="Calibri"/>
                <a:ea typeface="Calibri"/>
                <a:cs typeface="Calibri"/>
                <a:sym typeface="Calibri"/>
              </a:rPr>
              <a:t>FTTC</a:t>
            </a:r>
            <a:r>
              <a:rPr lang="it" sz="2800" b="0" i="0" u="none" strike="noStrike" cap="none">
                <a:solidFill>
                  <a:srgbClr val="3F3F3F"/>
                </a:solidFill>
                <a:latin typeface="Calibri"/>
                <a:ea typeface="Calibri"/>
                <a:cs typeface="Calibri"/>
                <a:sym typeface="Calibri"/>
              </a:rPr>
              <a:t>, </a:t>
            </a:r>
            <a:r>
              <a:rPr lang="it" sz="2800" b="1" i="0" u="none" strike="noStrike" cap="none">
                <a:solidFill>
                  <a:srgbClr val="3F3F3F"/>
                </a:solidFill>
                <a:latin typeface="Calibri"/>
                <a:ea typeface="Calibri"/>
                <a:cs typeface="Calibri"/>
                <a:sym typeface="Calibri"/>
              </a:rPr>
              <a:t>ADSL</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FWA)</a:t>
            </a:r>
            <a:r>
              <a:rPr lang="it" sz="2800" b="0" i="0" u="none" strike="noStrike" cap="none">
                <a:solidFill>
                  <a:srgbClr val="3F3F3F"/>
                </a:solidFill>
                <a:latin typeface="Calibri"/>
                <a:ea typeface="Calibri"/>
                <a:cs typeface="Calibri"/>
                <a:sym typeface="Calibri"/>
              </a:rPr>
              <a:t>, ognuna con le proprie caratteristiche e velocità tipiche.</a:t>
            </a:r>
            <a:br>
              <a:rPr lang="it" sz="2800" b="0" i="0" u="none" strike="noStrike" cap="none">
                <a:solidFill>
                  <a:srgbClr val="3F3F3F"/>
                </a:solidFill>
                <a:latin typeface="Calibri"/>
                <a:ea typeface="Calibri"/>
                <a:cs typeface="Calibri"/>
                <a:sym typeface="Calibri"/>
              </a:rPr>
            </a:b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I dati vengono aggiornati periodicamente dagli operatori, indicando ad AgCOM la propria copertura al civico.</a:t>
            </a:r>
            <a:endParaRPr sz="1400" b="0" i="0" u="none" strike="noStrike" cap="none">
              <a:solidFill>
                <a:srgbClr val="000000"/>
              </a:solidFill>
              <a:latin typeface="Arial"/>
              <a:ea typeface="Arial"/>
              <a:cs typeface="Arial"/>
              <a:sym typeface="Arial"/>
            </a:endParaRPr>
          </a:p>
        </p:txBody>
      </p:sp>
      <p:sp>
        <p:nvSpPr>
          <p:cNvPr id="279" name="Google Shape;279;p221"/>
          <p:cNvSpPr txBox="1"/>
          <p:nvPr/>
        </p:nvSpPr>
        <p:spPr>
          <a:xfrm>
            <a:off x="496075" y="303950"/>
            <a:ext cx="10545600"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AgCOM: broadband Map</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22"/>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85" name="Google Shape;285;p222"/>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86" name="Google Shape;286;p222"/>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Il Piano Nazionale di Ripresa e Resilienza (PNRR)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287" name="Google Shape;287;p222" descr="Immagine che contiene testo&#10;&#10;Descrizione generata automaticamente"/>
          <p:cNvPicPr preferRelativeResize="0"/>
          <p:nvPr/>
        </p:nvPicPr>
        <p:blipFill rotWithShape="1">
          <a:blip r:embed="rId4">
            <a:alphaModFix/>
          </a:blip>
          <a:srcRect/>
          <a:stretch/>
        </p:blipFill>
        <p:spPr>
          <a:xfrm>
            <a:off x="6095933" y="0"/>
            <a:ext cx="3838073"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23"/>
          <p:cNvSpPr txBox="1">
            <a:spLocks noGrp="1"/>
          </p:cNvSpPr>
          <p:nvPr>
            <p:ph type="ctrTitle"/>
          </p:nvPr>
        </p:nvSpPr>
        <p:spPr>
          <a:xfrm>
            <a:off x="415600" y="383163"/>
            <a:ext cx="11475600" cy="1532723"/>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Lato"/>
              <a:buNone/>
            </a:pPr>
            <a:br>
              <a:rPr lang="it" sz="4267">
                <a:latin typeface="Lato"/>
                <a:ea typeface="Lato"/>
                <a:cs typeface="Lato"/>
                <a:sym typeface="Lato"/>
              </a:rPr>
            </a:br>
            <a:br>
              <a:rPr lang="it" sz="4267">
                <a:latin typeface="Lato"/>
                <a:ea typeface="Lato"/>
                <a:cs typeface="Lato"/>
                <a:sym typeface="Lato"/>
              </a:rPr>
            </a:br>
            <a:br>
              <a:rPr lang="it" sz="4267">
                <a:latin typeface="Lato"/>
                <a:ea typeface="Lato"/>
                <a:cs typeface="Lato"/>
                <a:sym typeface="Lato"/>
              </a:rPr>
            </a:br>
            <a:endParaRPr sz="4267">
              <a:latin typeface="Lato"/>
              <a:ea typeface="Lato"/>
              <a:cs typeface="Lato"/>
              <a:sym typeface="Lato"/>
            </a:endParaRPr>
          </a:p>
        </p:txBody>
      </p:sp>
      <p:sp>
        <p:nvSpPr>
          <p:cNvPr id="293" name="Google Shape;293;p223"/>
          <p:cNvSpPr/>
          <p:nvPr/>
        </p:nvSpPr>
        <p:spPr>
          <a:xfrm>
            <a:off x="415600" y="1164246"/>
            <a:ext cx="11475600" cy="50570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a:t>
            </a:r>
            <a:r>
              <a:rPr lang="it" sz="2933" b="1" i="0" u="none" strike="noStrike" cap="none">
                <a:solidFill>
                  <a:srgbClr val="3F3F3F"/>
                </a:solidFill>
                <a:latin typeface="Calibri"/>
                <a:ea typeface="Calibri"/>
                <a:cs typeface="Calibri"/>
                <a:sym typeface="Calibri"/>
              </a:rPr>
              <a:t>Piano Nazionale di Ripresa e Resilienza italiano </a:t>
            </a:r>
            <a:r>
              <a:rPr lang="it" sz="2933" b="0" i="0" u="none" strike="noStrike" cap="none">
                <a:solidFill>
                  <a:srgbClr val="3F3F3F"/>
                </a:solidFill>
                <a:latin typeface="Calibri"/>
                <a:ea typeface="Calibri"/>
                <a:cs typeface="Calibri"/>
                <a:sym typeface="Calibri"/>
              </a:rPr>
              <a:t>(PNRR), approvato dal Governo il 29 aprile 2021 e dall’UE il 14 luglio scorso, destina il 27% delle risorse alla transizione digitale, di cui </a:t>
            </a:r>
            <a:r>
              <a:rPr lang="it" sz="2933" b="0" i="0" u="none" strike="noStrike" cap="none">
                <a:solidFill>
                  <a:srgbClr val="0070C0"/>
                </a:solidFill>
                <a:latin typeface="Calibri"/>
                <a:ea typeface="Calibri"/>
                <a:cs typeface="Calibri"/>
                <a:sym typeface="Calibri"/>
              </a:rPr>
              <a:t>6,7 miliardi di Euro per i progetti che costituiscono la Strategia per la banda ultra larga</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La Strategia, oltre ad avere come obiettivo il completamento del Piano di copertura delle «</a:t>
            </a:r>
            <a:r>
              <a:rPr lang="it" sz="2933" b="1" i="0" u="none" strike="noStrike" cap="none">
                <a:solidFill>
                  <a:srgbClr val="3F3F3F"/>
                </a:solidFill>
                <a:latin typeface="Calibri"/>
                <a:ea typeface="Calibri"/>
                <a:cs typeface="Calibri"/>
                <a:sym typeface="Calibri"/>
              </a:rPr>
              <a:t>aree bianche</a:t>
            </a:r>
            <a:r>
              <a:rPr lang="it" sz="2933" b="0" i="0" u="none" strike="noStrike" cap="none">
                <a:solidFill>
                  <a:srgbClr val="3F3F3F"/>
                </a:solidFill>
                <a:latin typeface="Calibri"/>
                <a:ea typeface="Calibri"/>
                <a:cs typeface="Calibri"/>
                <a:sym typeface="Calibri"/>
              </a:rPr>
              <a:t>»</a:t>
            </a:r>
            <a:r>
              <a:rPr lang="it" sz="2933" b="1" i="0" u="none" strike="noStrike" cap="none">
                <a:solidFill>
                  <a:srgbClr val="3F3F3F"/>
                </a:solidFill>
                <a:latin typeface="Calibri"/>
                <a:ea typeface="Calibri"/>
                <a:cs typeface="Calibri"/>
                <a:sym typeface="Calibri"/>
              </a:rPr>
              <a:t> </a:t>
            </a:r>
            <a:r>
              <a:rPr lang="it" sz="2933" b="0" i="0" u="none" strike="noStrike" cap="none">
                <a:solidFill>
                  <a:srgbClr val="3F3F3F"/>
                </a:solidFill>
                <a:latin typeface="Calibri"/>
                <a:ea typeface="Calibri"/>
                <a:cs typeface="Calibri"/>
                <a:sym typeface="Calibri"/>
              </a:rPr>
              <a:t>e delle misure a sostegno della domanda già avviate (c.d. </a:t>
            </a:r>
            <a:r>
              <a:rPr lang="it" sz="2933" b="1" i="0" u="none" strike="noStrike" cap="none">
                <a:solidFill>
                  <a:srgbClr val="3F3F3F"/>
                </a:solidFill>
                <a:latin typeface="Calibri"/>
                <a:ea typeface="Calibri"/>
                <a:cs typeface="Calibri"/>
                <a:sym typeface="Calibri"/>
              </a:rPr>
              <a:t>voucher</a:t>
            </a:r>
            <a:r>
              <a:rPr lang="it" sz="2933" b="0" i="0" u="none" strike="noStrike" cap="none">
                <a:solidFill>
                  <a:srgbClr val="3F3F3F"/>
                </a:solidFill>
                <a:latin typeface="Calibri"/>
                <a:ea typeface="Calibri"/>
                <a:cs typeface="Calibri"/>
                <a:sym typeface="Calibri"/>
              </a:rPr>
              <a:t>), prevede </a:t>
            </a:r>
            <a:r>
              <a:rPr lang="it" sz="2933" b="1" i="0" u="none" strike="noStrike" cap="none">
                <a:solidFill>
                  <a:srgbClr val="3F3F3F"/>
                </a:solidFill>
                <a:latin typeface="Calibri"/>
                <a:ea typeface="Calibri"/>
                <a:cs typeface="Calibri"/>
                <a:sym typeface="Calibri"/>
              </a:rPr>
              <a:t>cinque</a:t>
            </a:r>
            <a:r>
              <a:rPr lang="it" sz="2933" b="0" i="0" u="none" strike="noStrike" cap="none">
                <a:solidFill>
                  <a:srgbClr val="3F3F3F"/>
                </a:solidFill>
                <a:latin typeface="Calibri"/>
                <a:ea typeface="Calibri"/>
                <a:cs typeface="Calibri"/>
                <a:sym typeface="Calibri"/>
              </a:rPr>
              <a:t> ulteriori piani di intervento pubblico, per coprire le aree geografiche in cui l’offerta di infrastrutture e servizi digitali ad altissima velocità da parte degli operatori di mercato è assente o insufficiente e si prevede lo sarà anche nei prossimi anni.</a:t>
            </a:r>
            <a:endParaRPr sz="1400" b="0" i="0" u="none" strike="noStrike" cap="none">
              <a:solidFill>
                <a:srgbClr val="000000"/>
              </a:solidFill>
              <a:latin typeface="Arial"/>
              <a:ea typeface="Arial"/>
              <a:cs typeface="Arial"/>
              <a:sym typeface="Arial"/>
            </a:endParaRPr>
          </a:p>
        </p:txBody>
      </p:sp>
      <p:sp>
        <p:nvSpPr>
          <p:cNvPr id="294" name="Google Shape;294;p223"/>
          <p:cNvSpPr txBox="1"/>
          <p:nvPr/>
        </p:nvSpPr>
        <p:spPr>
          <a:xfrm>
            <a:off x="496075" y="303950"/>
            <a:ext cx="10893414"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Piano Nazionale di Ripresa e Resilienza </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24"/>
          <p:cNvSpPr txBox="1">
            <a:spLocks noGrp="1"/>
          </p:cNvSpPr>
          <p:nvPr>
            <p:ph type="ctrTitle"/>
          </p:nvPr>
        </p:nvSpPr>
        <p:spPr>
          <a:xfrm>
            <a:off x="415600" y="383163"/>
            <a:ext cx="11475600" cy="560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Lato"/>
              <a:buNone/>
            </a:pPr>
            <a:br>
              <a:rPr lang="it" sz="4267">
                <a:latin typeface="Lato"/>
                <a:ea typeface="Lato"/>
                <a:cs typeface="Lato"/>
                <a:sym typeface="Lato"/>
              </a:rPr>
            </a:br>
            <a:br>
              <a:rPr lang="it" sz="4267">
                <a:latin typeface="Lato"/>
                <a:ea typeface="Lato"/>
                <a:cs typeface="Lato"/>
                <a:sym typeface="Lato"/>
              </a:rPr>
            </a:br>
            <a:endParaRPr sz="4267">
              <a:latin typeface="Lato"/>
              <a:ea typeface="Lato"/>
              <a:cs typeface="Lato"/>
              <a:sym typeface="Lato"/>
            </a:endParaRPr>
          </a:p>
        </p:txBody>
      </p:sp>
      <p:grpSp>
        <p:nvGrpSpPr>
          <p:cNvPr id="300" name="Google Shape;300;p224"/>
          <p:cNvGrpSpPr/>
          <p:nvPr/>
        </p:nvGrpSpPr>
        <p:grpSpPr>
          <a:xfrm>
            <a:off x="555172" y="1982157"/>
            <a:ext cx="10929253" cy="4249128"/>
            <a:chOff x="1" y="2988"/>
            <a:chExt cx="10929253" cy="4249128"/>
          </a:xfrm>
        </p:grpSpPr>
        <p:sp>
          <p:nvSpPr>
            <p:cNvPr id="301" name="Google Shape;301;p224"/>
            <p:cNvSpPr/>
            <p:nvPr/>
          </p:nvSpPr>
          <p:spPr>
            <a:xfrm rot="5400000">
              <a:off x="-102066" y="105054"/>
              <a:ext cx="680442" cy="476309"/>
            </a:xfrm>
            <a:prstGeom prst="chevron">
              <a:avLst>
                <a:gd name="adj" fmla="val 5000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4"/>
            <p:cNvSpPr txBox="1"/>
            <p:nvPr/>
          </p:nvSpPr>
          <p:spPr>
            <a:xfrm>
              <a:off x="1" y="241143"/>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it" sz="1300" b="0" i="0" u="none" strike="noStrike" cap="none">
                  <a:solidFill>
                    <a:schemeClr val="lt1"/>
                  </a:solidFill>
                  <a:latin typeface="Calibri"/>
                  <a:ea typeface="Calibri"/>
                  <a:cs typeface="Calibri"/>
                  <a:sym typeface="Calibri"/>
                </a:rPr>
                <a:t>2018</a:t>
              </a:r>
              <a:endParaRPr sz="1400" b="0" i="0" u="none" strike="noStrike" cap="none">
                <a:solidFill>
                  <a:srgbClr val="000000"/>
                </a:solidFill>
                <a:latin typeface="Arial"/>
                <a:ea typeface="Arial"/>
                <a:cs typeface="Arial"/>
                <a:sym typeface="Arial"/>
              </a:endParaRPr>
            </a:p>
          </p:txBody>
        </p:sp>
        <p:sp>
          <p:nvSpPr>
            <p:cNvPr id="303" name="Google Shape;303;p224"/>
            <p:cNvSpPr/>
            <p:nvPr/>
          </p:nvSpPr>
          <p:spPr>
            <a:xfrm rot="5400000">
              <a:off x="5481638" y="-5002340"/>
              <a:ext cx="442287" cy="10452945"/>
            </a:xfrm>
            <a:prstGeom prst="round2SameRect">
              <a:avLst>
                <a:gd name="adj1" fmla="val 16667"/>
                <a:gd name="adj2" fmla="val 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4"/>
            <p:cNvSpPr txBox="1"/>
            <p:nvPr/>
          </p:nvSpPr>
          <p:spPr>
            <a:xfrm>
              <a:off x="476310" y="24579"/>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Piano «aree bianche»</a:t>
              </a:r>
              <a:endParaRPr sz="1400" b="0" i="0" u="none" strike="noStrike" cap="none">
                <a:solidFill>
                  <a:srgbClr val="000000"/>
                </a:solidFill>
                <a:latin typeface="Arial"/>
                <a:ea typeface="Arial"/>
                <a:cs typeface="Arial"/>
                <a:sym typeface="Arial"/>
              </a:endParaRPr>
            </a:p>
          </p:txBody>
        </p:sp>
        <p:sp>
          <p:nvSpPr>
            <p:cNvPr id="305" name="Google Shape;305;p224"/>
            <p:cNvSpPr/>
            <p:nvPr/>
          </p:nvSpPr>
          <p:spPr>
            <a:xfrm rot="5400000">
              <a:off x="-102066" y="699835"/>
              <a:ext cx="680442" cy="476309"/>
            </a:xfrm>
            <a:prstGeom prst="chevron">
              <a:avLst>
                <a:gd name="adj" fmla="val 5000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24"/>
            <p:cNvSpPr txBox="1"/>
            <p:nvPr/>
          </p:nvSpPr>
          <p:spPr>
            <a:xfrm>
              <a:off x="1" y="835924"/>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it" sz="1300" b="0" i="0" u="none" strike="noStrike" cap="none">
                  <a:solidFill>
                    <a:schemeClr val="lt1"/>
                  </a:solidFill>
                  <a:latin typeface="Calibri"/>
                  <a:ea typeface="Calibri"/>
                  <a:cs typeface="Calibri"/>
                  <a:sym typeface="Calibri"/>
                </a:rPr>
                <a:t>2020</a:t>
              </a:r>
              <a:endParaRPr sz="1400" b="0" i="0" u="none" strike="noStrike" cap="none">
                <a:solidFill>
                  <a:srgbClr val="000000"/>
                </a:solidFill>
                <a:latin typeface="Arial"/>
                <a:ea typeface="Arial"/>
                <a:cs typeface="Arial"/>
                <a:sym typeface="Arial"/>
              </a:endParaRPr>
            </a:p>
          </p:txBody>
        </p:sp>
        <p:sp>
          <p:nvSpPr>
            <p:cNvPr id="307" name="Google Shape;307;p224"/>
            <p:cNvSpPr/>
            <p:nvPr/>
          </p:nvSpPr>
          <p:spPr>
            <a:xfrm rot="5400000">
              <a:off x="5481638" y="-4407559"/>
              <a:ext cx="442287" cy="10452945"/>
            </a:xfrm>
            <a:prstGeom prst="round2SameRect">
              <a:avLst>
                <a:gd name="adj1" fmla="val 16667"/>
                <a:gd name="adj2" fmla="val 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24"/>
            <p:cNvSpPr txBox="1"/>
            <p:nvPr/>
          </p:nvSpPr>
          <p:spPr>
            <a:xfrm>
              <a:off x="476310" y="619360"/>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Voucher per il sostegno alla domanda</a:t>
              </a:r>
              <a:endParaRPr sz="1400" b="0" i="0" u="none" strike="noStrike" cap="none">
                <a:solidFill>
                  <a:srgbClr val="000000"/>
                </a:solidFill>
                <a:latin typeface="Arial"/>
                <a:ea typeface="Arial"/>
                <a:cs typeface="Arial"/>
                <a:sym typeface="Arial"/>
              </a:endParaRPr>
            </a:p>
          </p:txBody>
        </p:sp>
        <p:sp>
          <p:nvSpPr>
            <p:cNvPr id="309" name="Google Shape;309;p224"/>
            <p:cNvSpPr/>
            <p:nvPr/>
          </p:nvSpPr>
          <p:spPr>
            <a:xfrm rot="5400000">
              <a:off x="-102066" y="1294616"/>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24"/>
            <p:cNvSpPr txBox="1"/>
            <p:nvPr/>
          </p:nvSpPr>
          <p:spPr>
            <a:xfrm>
              <a:off x="1" y="1430705"/>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it" sz="1300" b="0" i="0" u="none" strike="noStrike" cap="none">
                  <a:solidFill>
                    <a:schemeClr val="dk1"/>
                  </a:solidFill>
                  <a:latin typeface="Calibri"/>
                  <a:ea typeface="Calibri"/>
                  <a:cs typeface="Calibri"/>
                  <a:sym typeface="Calibri"/>
                </a:rPr>
                <a:t>2021</a:t>
              </a:r>
              <a:endParaRPr sz="1400" b="0" i="0" u="none" strike="noStrike" cap="none">
                <a:solidFill>
                  <a:srgbClr val="000000"/>
                </a:solidFill>
                <a:latin typeface="Arial"/>
                <a:ea typeface="Arial"/>
                <a:cs typeface="Arial"/>
                <a:sym typeface="Arial"/>
              </a:endParaRPr>
            </a:p>
          </p:txBody>
        </p:sp>
        <p:sp>
          <p:nvSpPr>
            <p:cNvPr id="311" name="Google Shape;311;p224"/>
            <p:cNvSpPr/>
            <p:nvPr/>
          </p:nvSpPr>
          <p:spPr>
            <a:xfrm rot="5400000">
              <a:off x="5481638" y="-3812778"/>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24"/>
            <p:cNvSpPr txBox="1"/>
            <p:nvPr/>
          </p:nvSpPr>
          <p:spPr>
            <a:xfrm>
              <a:off x="476310" y="1214141"/>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Piano «isole minori»</a:t>
              </a:r>
              <a:endParaRPr sz="1400" b="0" i="0" u="none" strike="noStrike" cap="none">
                <a:solidFill>
                  <a:srgbClr val="000000"/>
                </a:solidFill>
                <a:latin typeface="Arial"/>
                <a:ea typeface="Arial"/>
                <a:cs typeface="Arial"/>
                <a:sym typeface="Arial"/>
              </a:endParaRPr>
            </a:p>
          </p:txBody>
        </p:sp>
        <p:sp>
          <p:nvSpPr>
            <p:cNvPr id="313" name="Google Shape;313;p224"/>
            <p:cNvSpPr/>
            <p:nvPr/>
          </p:nvSpPr>
          <p:spPr>
            <a:xfrm rot="5400000">
              <a:off x="-102066" y="1889397"/>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24"/>
            <p:cNvSpPr txBox="1"/>
            <p:nvPr/>
          </p:nvSpPr>
          <p:spPr>
            <a:xfrm>
              <a:off x="1" y="2025486"/>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15" name="Google Shape;315;p224"/>
            <p:cNvSpPr/>
            <p:nvPr/>
          </p:nvSpPr>
          <p:spPr>
            <a:xfrm rot="5400000">
              <a:off x="5481638" y="-3217997"/>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24"/>
            <p:cNvSpPr txBox="1"/>
            <p:nvPr/>
          </p:nvSpPr>
          <p:spPr>
            <a:xfrm>
              <a:off x="476310" y="1808922"/>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«scuole connesse» </a:t>
              </a:r>
              <a:endParaRPr sz="1400" b="0" i="0" u="none" strike="noStrike" cap="none">
                <a:solidFill>
                  <a:srgbClr val="000000"/>
                </a:solidFill>
                <a:latin typeface="Arial"/>
                <a:ea typeface="Arial"/>
                <a:cs typeface="Arial"/>
                <a:sym typeface="Arial"/>
              </a:endParaRPr>
            </a:p>
          </p:txBody>
        </p:sp>
        <p:sp>
          <p:nvSpPr>
            <p:cNvPr id="317" name="Google Shape;317;p224"/>
            <p:cNvSpPr/>
            <p:nvPr/>
          </p:nvSpPr>
          <p:spPr>
            <a:xfrm rot="5400000">
              <a:off x="-102066" y="2484178"/>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24"/>
            <p:cNvSpPr txBox="1"/>
            <p:nvPr/>
          </p:nvSpPr>
          <p:spPr>
            <a:xfrm>
              <a:off x="1" y="2620267"/>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19" name="Google Shape;319;p224"/>
            <p:cNvSpPr/>
            <p:nvPr/>
          </p:nvSpPr>
          <p:spPr>
            <a:xfrm rot="5400000">
              <a:off x="5481638" y="-2623216"/>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24"/>
            <p:cNvSpPr txBox="1"/>
            <p:nvPr/>
          </p:nvSpPr>
          <p:spPr>
            <a:xfrm>
              <a:off x="476310" y="2403703"/>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«sanità connessa»</a:t>
              </a:r>
              <a:endParaRPr sz="1400" b="0" i="0" u="none" strike="noStrike" cap="none">
                <a:solidFill>
                  <a:srgbClr val="000000"/>
                </a:solidFill>
                <a:latin typeface="Arial"/>
                <a:ea typeface="Arial"/>
                <a:cs typeface="Arial"/>
                <a:sym typeface="Arial"/>
              </a:endParaRPr>
            </a:p>
          </p:txBody>
        </p:sp>
        <p:sp>
          <p:nvSpPr>
            <p:cNvPr id="321" name="Google Shape;321;p224"/>
            <p:cNvSpPr/>
            <p:nvPr/>
          </p:nvSpPr>
          <p:spPr>
            <a:xfrm rot="5400000">
              <a:off x="-102066" y="3078959"/>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24"/>
            <p:cNvSpPr txBox="1"/>
            <p:nvPr/>
          </p:nvSpPr>
          <p:spPr>
            <a:xfrm>
              <a:off x="1" y="3215048"/>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23" name="Google Shape;323;p224"/>
            <p:cNvSpPr/>
            <p:nvPr/>
          </p:nvSpPr>
          <p:spPr>
            <a:xfrm rot="5400000">
              <a:off x="5481638" y="-2028435"/>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24"/>
            <p:cNvSpPr txBox="1"/>
            <p:nvPr/>
          </p:nvSpPr>
          <p:spPr>
            <a:xfrm>
              <a:off x="476310" y="2998484"/>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«Italia a 1 Giga»</a:t>
              </a:r>
              <a:endParaRPr sz="1400" b="0" i="0" u="none" strike="noStrike" cap="none">
                <a:solidFill>
                  <a:srgbClr val="000000"/>
                </a:solidFill>
                <a:latin typeface="Arial"/>
                <a:ea typeface="Arial"/>
                <a:cs typeface="Arial"/>
                <a:sym typeface="Arial"/>
              </a:endParaRPr>
            </a:p>
          </p:txBody>
        </p:sp>
        <p:sp>
          <p:nvSpPr>
            <p:cNvPr id="325" name="Google Shape;325;p224"/>
            <p:cNvSpPr/>
            <p:nvPr/>
          </p:nvSpPr>
          <p:spPr>
            <a:xfrm rot="5400000">
              <a:off x="-102066" y="3673740"/>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24"/>
            <p:cNvSpPr txBox="1"/>
            <p:nvPr/>
          </p:nvSpPr>
          <p:spPr>
            <a:xfrm>
              <a:off x="1" y="3809829"/>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27" name="Google Shape;327;p224"/>
            <p:cNvSpPr/>
            <p:nvPr/>
          </p:nvSpPr>
          <p:spPr>
            <a:xfrm rot="5400000">
              <a:off x="5481638" y="-1433654"/>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24"/>
            <p:cNvSpPr txBox="1"/>
            <p:nvPr/>
          </p:nvSpPr>
          <p:spPr>
            <a:xfrm>
              <a:off x="476310" y="3593265"/>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«Italia 5G»</a:t>
              </a:r>
              <a:endParaRPr sz="1400" b="0" i="0" u="none" strike="noStrike" cap="none">
                <a:solidFill>
                  <a:srgbClr val="000000"/>
                </a:solidFill>
                <a:latin typeface="Arial"/>
                <a:ea typeface="Arial"/>
                <a:cs typeface="Arial"/>
                <a:sym typeface="Arial"/>
              </a:endParaRPr>
            </a:p>
          </p:txBody>
        </p:sp>
      </p:grpSp>
      <p:sp>
        <p:nvSpPr>
          <p:cNvPr id="329" name="Google Shape;329;p224"/>
          <p:cNvSpPr txBox="1"/>
          <p:nvPr/>
        </p:nvSpPr>
        <p:spPr>
          <a:xfrm>
            <a:off x="496075" y="303950"/>
            <a:ext cx="10893414"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PNRR: Crono-programma di massima </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25"/>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335" name="Google Shape;335;p225"/>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6" name="Google Shape;336;p225"/>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337" name="Google Shape;337;p225" descr="Immagine che contiene edificio, pietra, esterni, mattone&#10;&#10;Descrizione generata automaticamente"/>
          <p:cNvPicPr preferRelativeResize="0"/>
          <p:nvPr/>
        </p:nvPicPr>
        <p:blipFill rotWithShape="1">
          <a:blip r:embed="rId4">
            <a:alphaModFix/>
          </a:blip>
          <a:srcRect/>
          <a:stretch/>
        </p:blipFill>
        <p:spPr>
          <a:xfrm>
            <a:off x="6109846" y="0"/>
            <a:ext cx="4547444"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26" descr="Immagine che contiene mappa&#10;&#10;Descrizione generata automaticamente"/>
          <p:cNvPicPr preferRelativeResize="0"/>
          <p:nvPr/>
        </p:nvPicPr>
        <p:blipFill rotWithShape="1">
          <a:blip r:embed="rId3">
            <a:alphaModFix/>
          </a:blip>
          <a:srcRect/>
          <a:stretch/>
        </p:blipFill>
        <p:spPr>
          <a:xfrm>
            <a:off x="6543632" y="0"/>
            <a:ext cx="5648368" cy="6858000"/>
          </a:xfrm>
          <a:prstGeom prst="rect">
            <a:avLst/>
          </a:prstGeom>
          <a:noFill/>
          <a:ln>
            <a:noFill/>
          </a:ln>
        </p:spPr>
      </p:pic>
      <p:sp>
        <p:nvSpPr>
          <p:cNvPr id="343" name="Google Shape;343;p226"/>
          <p:cNvSpPr/>
          <p:nvPr/>
        </p:nvSpPr>
        <p:spPr>
          <a:xfrm>
            <a:off x="304802" y="1671024"/>
            <a:ext cx="7010399" cy="5017527"/>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	- circa 7.400 comuni «aree bianche»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	- circa 8,4 Milioni di unità immobiliari </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circa 1,6 Miliardi di Euro (una parte anticipata dal Concessionario)</a:t>
            </a:r>
            <a:endParaRPr sz="1400" b="0" i="0" u="none" strike="noStrike" cap="none">
              <a:solidFill>
                <a:srgbClr val="000000"/>
              </a:solidFill>
              <a:latin typeface="Arial"/>
              <a:ea typeface="Arial"/>
              <a:cs typeface="Arial"/>
              <a:sym typeface="Arial"/>
            </a:endParaRPr>
          </a:p>
          <a:p>
            <a:pPr marL="457189" marR="0" lvl="0" indent="-287834" algn="l" rtl="0">
              <a:lnSpc>
                <a:spcPct val="100000"/>
              </a:lnSpc>
              <a:spcBef>
                <a:spcPts val="0"/>
              </a:spcBef>
              <a:spcAft>
                <a:spcPts val="0"/>
              </a:spcAft>
              <a:buClr>
                <a:schemeClr val="dk1"/>
              </a:buClr>
              <a:buSzPts val="2667"/>
              <a:buFont typeface="Noto Sans Symbols"/>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Strategia Nazionale per la Banda Ultra Larga ha avuto l’obiettivo di realizzare un’infrastruttura di rete, di proprietà pubblica, nelle cosiddette “aree bianche”, ovvero in quelle aree a fallimento di mercato nelle quali nessun operatore era disposto a investire.</a:t>
            </a:r>
            <a:endParaRPr sz="1400" b="0" i="0" u="none" strike="noStrike" cap="none">
              <a:solidFill>
                <a:srgbClr val="000000"/>
              </a:solidFill>
              <a:latin typeface="Arial"/>
              <a:ea typeface="Arial"/>
              <a:cs typeface="Arial"/>
              <a:sym typeface="Arial"/>
            </a:endParaRPr>
          </a:p>
        </p:txBody>
      </p:sp>
      <p:sp>
        <p:nvSpPr>
          <p:cNvPr id="344" name="Google Shape;344;p226"/>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27"/>
          <p:cNvSpPr/>
          <p:nvPr/>
        </p:nvSpPr>
        <p:spPr>
          <a:xfrm>
            <a:off x="415599" y="1732519"/>
            <a:ext cx="11127471" cy="46070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Il modello di intervento nelle aree bianche, approvato dalla CE con decisione del 30 giugno 2016, ha previsto l’individuazione di un </a:t>
            </a:r>
            <a:r>
              <a:rPr lang="it" sz="2667" b="1" i="0" u="none" strike="noStrike" cap="none">
                <a:solidFill>
                  <a:srgbClr val="3F3F3F"/>
                </a:solidFill>
                <a:latin typeface="Calibri"/>
                <a:ea typeface="Calibri"/>
                <a:cs typeface="Calibri"/>
                <a:sym typeface="Calibri"/>
              </a:rPr>
              <a:t>Concessionario</a:t>
            </a:r>
            <a:r>
              <a:rPr lang="it" sz="2667" b="0" i="0" u="none" strike="noStrike" cap="none">
                <a:solidFill>
                  <a:srgbClr val="3F3F3F"/>
                </a:solidFill>
                <a:latin typeface="Calibri"/>
                <a:ea typeface="Calibri"/>
                <a:cs typeface="Calibri"/>
                <a:sym typeface="Calibri"/>
              </a:rPr>
              <a:t> responsabile della </a:t>
            </a:r>
            <a:r>
              <a:rPr lang="it" sz="2667" b="1" i="0" u="none" strike="noStrike" cap="none">
                <a:solidFill>
                  <a:srgbClr val="3F3F3F"/>
                </a:solidFill>
                <a:latin typeface="Calibri"/>
                <a:ea typeface="Calibri"/>
                <a:cs typeface="Calibri"/>
                <a:sym typeface="Calibri"/>
              </a:rPr>
              <a:t>progettazione</a:t>
            </a:r>
            <a:r>
              <a:rPr lang="it" sz="2667" b="0" i="0" u="none" strike="noStrike" cap="none">
                <a:solidFill>
                  <a:srgbClr val="3F3F3F"/>
                </a:solidFill>
                <a:latin typeface="Calibri"/>
                <a:ea typeface="Calibri"/>
                <a:cs typeface="Calibri"/>
                <a:sym typeface="Calibri"/>
              </a:rPr>
              <a:t> e della </a:t>
            </a:r>
            <a:r>
              <a:rPr lang="it" sz="2667" b="1" i="0" u="none" strike="noStrike" cap="none">
                <a:solidFill>
                  <a:srgbClr val="3F3F3F"/>
                </a:solidFill>
                <a:latin typeface="Calibri"/>
                <a:ea typeface="Calibri"/>
                <a:cs typeface="Calibri"/>
                <a:sym typeface="Calibri"/>
              </a:rPr>
              <a:t>costruzione</a:t>
            </a:r>
            <a:r>
              <a:rPr lang="it" sz="2667" b="0" i="0" u="none" strike="noStrike" cap="none">
                <a:solidFill>
                  <a:srgbClr val="3F3F3F"/>
                </a:solidFill>
                <a:latin typeface="Calibri"/>
                <a:ea typeface="Calibri"/>
                <a:cs typeface="Calibri"/>
                <a:sym typeface="Calibri"/>
              </a:rPr>
              <a:t> di un’infrastruttura passiva a banda ultra larga, nonché della gestione per un periodo di </a:t>
            </a:r>
            <a:r>
              <a:rPr lang="it" sz="2667" b="1" i="0" u="none" strike="noStrike" cap="none">
                <a:solidFill>
                  <a:srgbClr val="3F3F3F"/>
                </a:solidFill>
                <a:latin typeface="Calibri"/>
                <a:ea typeface="Calibri"/>
                <a:cs typeface="Calibri"/>
                <a:sym typeface="Calibri"/>
              </a:rPr>
              <a:t>20 anni </a:t>
            </a:r>
            <a:r>
              <a:rPr lang="it" sz="2667" b="0" i="0" u="none" strike="noStrike" cap="none">
                <a:solidFill>
                  <a:srgbClr val="3F3F3F"/>
                </a:solidFill>
                <a:latin typeface="Calibri"/>
                <a:ea typeface="Calibri"/>
                <a:cs typeface="Calibri"/>
                <a:sym typeface="Calibri"/>
              </a:rPr>
              <a:t>dei servizi </a:t>
            </a:r>
            <a:r>
              <a:rPr lang="it" sz="2667" b="1" i="1" u="none" strike="noStrike" cap="none">
                <a:solidFill>
                  <a:srgbClr val="3F3F3F"/>
                </a:solidFill>
                <a:latin typeface="Calibri"/>
                <a:ea typeface="Calibri"/>
                <a:cs typeface="Calibri"/>
                <a:sym typeface="Calibri"/>
              </a:rPr>
              <a:t>wholesale</a:t>
            </a:r>
            <a:r>
              <a:rPr lang="it" sz="2667" b="0" i="0" u="none" strike="noStrike" cap="none">
                <a:solidFill>
                  <a:srgbClr val="3F3F3F"/>
                </a:solidFill>
                <a:latin typeface="Calibri"/>
                <a:ea typeface="Calibri"/>
                <a:cs typeface="Calibri"/>
                <a:sym typeface="Calibri"/>
              </a:rPr>
              <a:t> di accesso alla rete.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rete realizzata rimane di </a:t>
            </a:r>
            <a:r>
              <a:rPr lang="it" sz="2667" b="1" i="0" u="none" strike="noStrike" cap="none">
                <a:solidFill>
                  <a:srgbClr val="3F3F3F"/>
                </a:solidFill>
                <a:latin typeface="Calibri"/>
                <a:ea typeface="Calibri"/>
                <a:cs typeface="Calibri"/>
                <a:sym typeface="Calibri"/>
              </a:rPr>
              <a:t>proprietà pubblica</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concessione prevede inoltre che sia garantito il collegamento con reti abilitanti ai servizi over 100 Mbit/s di tutte le sedi della pubblica amministrazione e di tutte le aree industriali ricadenti nelle aree bianche.</a:t>
            </a:r>
            <a:endParaRPr sz="1400" b="0" i="0" u="none" strike="noStrike" cap="none">
              <a:solidFill>
                <a:srgbClr val="000000"/>
              </a:solidFill>
              <a:latin typeface="Arial"/>
              <a:ea typeface="Arial"/>
              <a:cs typeface="Arial"/>
              <a:sym typeface="Arial"/>
            </a:endParaRPr>
          </a:p>
        </p:txBody>
      </p:sp>
      <p:sp>
        <p:nvSpPr>
          <p:cNvPr id="350" name="Google Shape;350;p22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5" name="Google Shape;2765;p176"/>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66" name="Google Shape;2766;p176"/>
          <p:cNvSpPr txBox="1"/>
          <p:nvPr/>
        </p:nvSpPr>
        <p:spPr>
          <a:xfrm>
            <a:off x="145067" y="1382167"/>
            <a:ext cx="5789700" cy="4982100"/>
          </a:xfrm>
          <a:prstGeom prst="rect">
            <a:avLst/>
          </a:prstGeom>
          <a:noFill/>
          <a:ln>
            <a:noFill/>
          </a:ln>
        </p:spPr>
        <p:txBody>
          <a:bodyPr spcFirstLastPara="1" wrap="square" lIns="121850" tIns="121850" rIns="121850" bIns="121850" anchor="ctr" anchorCtr="0">
            <a:noAutofit/>
          </a:bodyPr>
          <a:lstStyle/>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UNA STRATEGIA NAZIONALE</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abilitare migrazione in cloud della PA</a:t>
            </a: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800">
              <a:solidFill>
                <a:srgbClr val="0066CC"/>
              </a:solidFill>
              <a:latin typeface="Calibri"/>
              <a:ea typeface="Calibri"/>
              <a:cs typeface="Calibri"/>
              <a:sym typeface="Calibri"/>
            </a:endParaRPr>
          </a:p>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UN MODELLO DI COORDINAMENTO CENTRALE</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monitorare i percorsi di migrazione in cloud</a:t>
            </a: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800">
              <a:solidFill>
                <a:srgbClr val="0066CC"/>
              </a:solidFill>
              <a:latin typeface="Calibri"/>
              <a:ea typeface="Calibri"/>
              <a:cs typeface="Calibri"/>
              <a:sym typeface="Calibri"/>
            </a:endParaRPr>
          </a:p>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STRUMENTI OPERATIVI</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semplificare il percorso di migrazione verso il cloud</a:t>
            </a:r>
            <a:endParaRPr sz="2533" b="1">
              <a:solidFill>
                <a:srgbClr val="0066CC"/>
              </a:solidFill>
              <a:latin typeface="Calibri"/>
              <a:ea typeface="Calibri"/>
              <a:cs typeface="Calibri"/>
              <a:sym typeface="Calibri"/>
            </a:endParaRPr>
          </a:p>
        </p:txBody>
      </p:sp>
      <p:pic>
        <p:nvPicPr>
          <p:cNvPr id="2767" name="Google Shape;2767;p176"/>
          <p:cNvPicPr preferRelativeResize="0"/>
          <p:nvPr/>
        </p:nvPicPr>
        <p:blipFill rotWithShape="1">
          <a:blip r:embed="rId3">
            <a:alphaModFix/>
          </a:blip>
          <a:srcRect l="13909" r="26750"/>
          <a:stretch/>
        </p:blipFill>
        <p:spPr>
          <a:xfrm>
            <a:off x="6096075" y="225"/>
            <a:ext cx="6095931" cy="6858004"/>
          </a:xfrm>
          <a:prstGeom prst="rect">
            <a:avLst/>
          </a:prstGeom>
          <a:noFill/>
          <a:ln>
            <a:noFill/>
          </a:ln>
        </p:spPr>
      </p:pic>
      <p:sp>
        <p:nvSpPr>
          <p:cNvPr id="2768" name="Google Shape;2768;p176"/>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69" name="Google Shape;2769;p176"/>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533">
                <a:solidFill>
                  <a:srgbClr val="0066CC"/>
                </a:solidFill>
                <a:latin typeface="Calibri"/>
                <a:ea typeface="Calibri"/>
                <a:cs typeface="Calibri"/>
                <a:sym typeface="Calibri"/>
              </a:rPr>
              <a:t>I pilastri</a:t>
            </a:r>
            <a:endParaRPr sz="2533">
              <a:solidFill>
                <a:srgbClr val="0066CC"/>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8"/>
          <p:cNvSpPr/>
          <p:nvPr/>
        </p:nvSpPr>
        <p:spPr>
          <a:xfrm>
            <a:off x="415600" y="1638726"/>
            <a:ext cx="11475600" cy="1734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Sono stati pubblicati 3 bandi di gara, che coprono l’intero territorio nazionale ad eccezione della Provincia Autonoma di Bolzano.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Tutti i bandi sono sono stati tutti aggiudicati alla società </a:t>
            </a:r>
            <a:r>
              <a:rPr lang="it" sz="2667" b="1" i="0" u="none" strike="noStrike" cap="none">
                <a:solidFill>
                  <a:srgbClr val="3F3F3F"/>
                </a:solidFill>
                <a:latin typeface="Calibri"/>
                <a:ea typeface="Calibri"/>
                <a:cs typeface="Calibri"/>
                <a:sym typeface="Calibri"/>
              </a:rPr>
              <a:t>Open Fiber</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356" name="Google Shape;356;p228" descr="Immagine che contiene testo&#10;&#10;Descrizione generata automaticamente"/>
          <p:cNvPicPr preferRelativeResize="0"/>
          <p:nvPr/>
        </p:nvPicPr>
        <p:blipFill rotWithShape="1">
          <a:blip r:embed="rId3">
            <a:alphaModFix/>
          </a:blip>
          <a:srcRect/>
          <a:stretch/>
        </p:blipFill>
        <p:spPr>
          <a:xfrm>
            <a:off x="1095736" y="3576486"/>
            <a:ext cx="10015960" cy="2959260"/>
          </a:xfrm>
          <a:prstGeom prst="rect">
            <a:avLst/>
          </a:prstGeom>
          <a:noFill/>
          <a:ln>
            <a:noFill/>
          </a:ln>
        </p:spPr>
      </p:pic>
      <p:sp>
        <p:nvSpPr>
          <p:cNvPr id="357" name="Google Shape;357;p22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9" descr="Immagine che contiene testo&#10;&#10;Descrizione generata automaticamente"/>
          <p:cNvPicPr preferRelativeResize="0"/>
          <p:nvPr/>
        </p:nvPicPr>
        <p:blipFill rotWithShape="1">
          <a:blip r:embed="rId3">
            <a:alphaModFix/>
          </a:blip>
          <a:srcRect/>
          <a:stretch/>
        </p:blipFill>
        <p:spPr>
          <a:xfrm>
            <a:off x="634428" y="1913668"/>
            <a:ext cx="10923144" cy="4683315"/>
          </a:xfrm>
          <a:prstGeom prst="rect">
            <a:avLst/>
          </a:prstGeom>
          <a:noFill/>
          <a:ln>
            <a:noFill/>
          </a:ln>
        </p:spPr>
      </p:pic>
      <p:sp>
        <p:nvSpPr>
          <p:cNvPr id="363" name="Google Shape;363;p22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66C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30"/>
          <p:cNvSpPr/>
          <p:nvPr/>
        </p:nvSpPr>
        <p:spPr>
          <a:xfrm>
            <a:off x="137653" y="1871833"/>
            <a:ext cx="595834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 sz="2400" b="1" i="0" u="none" strike="noStrike" cap="none">
                <a:solidFill>
                  <a:srgbClr val="3F3F3F"/>
                </a:solidFill>
                <a:latin typeface="Calibri"/>
                <a:ea typeface="Calibri"/>
                <a:cs typeface="Calibri"/>
                <a:sym typeface="Calibri"/>
              </a:rPr>
              <a:t>A CHE PUNTO SIAMO? </a:t>
            </a:r>
            <a:r>
              <a:rPr lang="it" sz="24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1" i="0" u="none" strike="noStrike" cap="none">
                <a:solidFill>
                  <a:schemeClr val="dk1"/>
                </a:solidFill>
                <a:latin typeface="Calibri"/>
                <a:ea typeface="Calibri"/>
                <a:cs typeface="Calibri"/>
                <a:sym typeface="Calibri"/>
              </a:rPr>
              <a:t>Lavori completati </a:t>
            </a:r>
            <a:r>
              <a:rPr lang="it" sz="2400" b="0" i="0" u="none" strike="noStrike" cap="none">
                <a:solidFill>
                  <a:schemeClr val="dk1"/>
                </a:solidFill>
                <a:latin typeface="Calibri"/>
                <a:ea typeface="Calibri"/>
                <a:cs typeface="Calibri"/>
                <a:sym typeface="Calibri"/>
              </a:rPr>
              <a:t>in </a:t>
            </a:r>
            <a:r>
              <a:rPr lang="it" sz="2400">
                <a:solidFill>
                  <a:schemeClr val="dk1"/>
                </a:solidFill>
                <a:latin typeface="Calibri"/>
                <a:ea typeface="Calibri"/>
                <a:cs typeface="Calibri"/>
                <a:sym typeface="Calibri"/>
              </a:rPr>
              <a:t>4.133  </a:t>
            </a:r>
            <a:r>
              <a:rPr lang="it" sz="2400" b="0" i="0" u="none" strike="noStrike" cap="none">
                <a:solidFill>
                  <a:schemeClr val="dk1"/>
                </a:solidFill>
                <a:latin typeface="Calibri"/>
                <a:ea typeface="Calibri"/>
                <a:cs typeface="Calibri"/>
                <a:sym typeface="Calibri"/>
              </a:rPr>
              <a:t>comuni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 sz="2400" b="1">
                <a:solidFill>
                  <a:schemeClr val="dk1"/>
                </a:solidFill>
                <a:latin typeface="Calibri"/>
                <a:ea typeface="Calibri"/>
                <a:cs typeface="Calibri"/>
                <a:sym typeface="Calibri"/>
              </a:rPr>
              <a:t>AL 31 dicembre 2022 </a:t>
            </a:r>
            <a:r>
              <a:rPr lang="it" sz="1350">
                <a:solidFill>
                  <a:schemeClr val="dk1"/>
                </a:solidFill>
                <a:highlight>
                  <a:srgbClr val="FFFFFF"/>
                </a:highlight>
                <a:latin typeface="Lora"/>
                <a:ea typeface="Lora"/>
                <a:cs typeface="Lora"/>
                <a:sym typeface="Lora"/>
              </a:rPr>
              <a:t> </a:t>
            </a:r>
            <a:r>
              <a:rPr lang="it" sz="2400" b="1">
                <a:solidFill>
                  <a:schemeClr val="dk1"/>
                </a:solidFill>
                <a:latin typeface="Calibri"/>
                <a:ea typeface="Calibri"/>
                <a:cs typeface="Calibri"/>
                <a:sym typeface="Calibri"/>
              </a:rPr>
              <a:t>il c</a:t>
            </a:r>
            <a:r>
              <a:rPr lang="it" sz="2400" b="1" i="0" u="none" strike="noStrike" cap="none">
                <a:solidFill>
                  <a:schemeClr val="dk1"/>
                </a:solidFill>
                <a:latin typeface="Calibri"/>
                <a:ea typeface="Calibri"/>
                <a:cs typeface="Calibri"/>
                <a:sym typeface="Calibri"/>
              </a:rPr>
              <a:t>ollaudo positivo </a:t>
            </a:r>
            <a:r>
              <a:rPr lang="it" sz="2400" b="0" i="0" u="none" strike="noStrike" cap="none">
                <a:solidFill>
                  <a:schemeClr val="dk1"/>
                </a:solidFill>
                <a:latin typeface="Calibri"/>
                <a:ea typeface="Calibri"/>
                <a:cs typeface="Calibri"/>
                <a:sym typeface="Calibri"/>
              </a:rPr>
              <a:t>in:</a:t>
            </a:r>
            <a:endParaRPr sz="1400" b="0" i="0" u="none" strike="noStrike" cap="none">
              <a:solidFill>
                <a:schemeClr val="dk1"/>
              </a:solidFill>
              <a:latin typeface="Arial"/>
              <a:ea typeface="Arial"/>
              <a:cs typeface="Arial"/>
              <a:sym typeface="Arial"/>
            </a:endParaRPr>
          </a:p>
          <a:p>
            <a:pPr marL="380990" marR="0" lvl="0" indent="-380990" algn="l" rtl="0">
              <a:lnSpc>
                <a:spcPct val="100000"/>
              </a:lnSpc>
              <a:spcBef>
                <a:spcPts val="0"/>
              </a:spcBef>
              <a:spcAft>
                <a:spcPts val="0"/>
              </a:spcAft>
              <a:buClr>
                <a:schemeClr val="dk1"/>
              </a:buClr>
              <a:buSzPts val="2400"/>
              <a:buFont typeface="Calibri"/>
              <a:buChar char="-"/>
            </a:pPr>
            <a:r>
              <a:rPr lang="it" sz="2400">
                <a:solidFill>
                  <a:schemeClr val="dk1"/>
                </a:solidFill>
                <a:latin typeface="Calibri"/>
                <a:ea typeface="Calibri"/>
                <a:cs typeface="Calibri"/>
                <a:sym typeface="Calibri"/>
              </a:rPr>
              <a:t>2.839</a:t>
            </a:r>
            <a:r>
              <a:rPr lang="it" sz="1350">
                <a:solidFill>
                  <a:schemeClr val="dk1"/>
                </a:solidFill>
                <a:highlight>
                  <a:srgbClr val="FFFFFF"/>
                </a:highlight>
                <a:latin typeface="Lora"/>
                <a:ea typeface="Lora"/>
                <a:cs typeface="Lora"/>
                <a:sym typeface="Lora"/>
              </a:rPr>
              <a:t> </a:t>
            </a:r>
            <a:r>
              <a:rPr lang="it" sz="2400" b="0" i="0" u="none" strike="noStrike" cap="none">
                <a:solidFill>
                  <a:schemeClr val="dk1"/>
                </a:solidFill>
                <a:latin typeface="Calibri"/>
                <a:ea typeface="Calibri"/>
                <a:cs typeface="Calibri"/>
                <a:sym typeface="Calibri"/>
              </a:rPr>
              <a:t>comuni FTTH e</a:t>
            </a:r>
            <a:r>
              <a:rPr lang="it" sz="2400">
                <a:solidFill>
                  <a:schemeClr val="dk1"/>
                </a:solidFill>
                <a:latin typeface="Calibri"/>
                <a:ea typeface="Calibri"/>
                <a:cs typeface="Calibri"/>
                <a:sym typeface="Calibri"/>
              </a:rPr>
              <a:t> 114</a:t>
            </a:r>
            <a:r>
              <a:rPr lang="it" sz="1350">
                <a:solidFill>
                  <a:schemeClr val="dk1"/>
                </a:solidFill>
                <a:highlight>
                  <a:srgbClr val="FFFFFF"/>
                </a:highlight>
                <a:latin typeface="Lora"/>
                <a:ea typeface="Lora"/>
                <a:cs typeface="Lora"/>
                <a:sym typeface="Lora"/>
              </a:rPr>
              <a:t> </a:t>
            </a:r>
            <a:r>
              <a:rPr lang="it" sz="2400" b="0" i="0" u="none" strike="noStrike" cap="none">
                <a:solidFill>
                  <a:schemeClr val="dk1"/>
                </a:solidFill>
                <a:latin typeface="Calibri"/>
                <a:ea typeface="Calibri"/>
                <a:cs typeface="Calibri"/>
                <a:sym typeface="Calibri"/>
              </a:rPr>
              <a:t>con prescrizioni</a:t>
            </a:r>
            <a:endParaRPr sz="1400" b="0" i="0" u="none" strike="noStrike" cap="none">
              <a:solidFill>
                <a:schemeClr val="dk1"/>
              </a:solidFill>
              <a:latin typeface="Arial"/>
              <a:ea typeface="Arial"/>
              <a:cs typeface="Arial"/>
              <a:sym typeface="Arial"/>
            </a:endParaRPr>
          </a:p>
          <a:p>
            <a:pPr marL="380990" marR="0" lvl="0" indent="-380990" algn="l" rtl="0">
              <a:lnSpc>
                <a:spcPct val="100000"/>
              </a:lnSpc>
              <a:spcBef>
                <a:spcPts val="0"/>
              </a:spcBef>
              <a:spcAft>
                <a:spcPts val="0"/>
              </a:spcAft>
              <a:buClr>
                <a:schemeClr val="dk1"/>
              </a:buClr>
              <a:buSzPts val="2400"/>
              <a:buFont typeface="Calibri"/>
              <a:buChar char="-"/>
            </a:pPr>
            <a:r>
              <a:rPr lang="it" sz="2400">
                <a:solidFill>
                  <a:schemeClr val="dk1"/>
                </a:solidFill>
                <a:latin typeface="Calibri"/>
                <a:ea typeface="Calibri"/>
                <a:cs typeface="Calibri"/>
                <a:sym typeface="Calibri"/>
              </a:rPr>
              <a:t>988 </a:t>
            </a:r>
            <a:r>
              <a:rPr lang="it" sz="2400" b="0" i="0" u="none" strike="noStrike" cap="none">
                <a:solidFill>
                  <a:schemeClr val="dk1"/>
                </a:solidFill>
                <a:latin typeface="Calibri"/>
                <a:ea typeface="Calibri"/>
                <a:cs typeface="Calibri"/>
                <a:sym typeface="Calibri"/>
              </a:rPr>
              <a:t>siti FWA e </a:t>
            </a:r>
            <a:r>
              <a:rPr lang="it" sz="2400">
                <a:solidFill>
                  <a:schemeClr val="dk1"/>
                </a:solidFill>
                <a:latin typeface="Calibri"/>
                <a:ea typeface="Calibri"/>
                <a:cs typeface="Calibri"/>
                <a:sym typeface="Calibri"/>
              </a:rPr>
              <a:t>15 </a:t>
            </a:r>
            <a:r>
              <a:rPr lang="it" sz="2400" b="0" i="0" u="none" strike="noStrike" cap="none">
                <a:solidFill>
                  <a:schemeClr val="dk1"/>
                </a:solidFill>
                <a:latin typeface="Calibri"/>
                <a:ea typeface="Calibri"/>
                <a:cs typeface="Calibri"/>
                <a:sym typeface="Calibri"/>
              </a:rPr>
              <a:t>con prescrizioni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 sz="2400">
                <a:solidFill>
                  <a:schemeClr val="dk1"/>
                </a:solidFill>
                <a:latin typeface="Calibri"/>
                <a:ea typeface="Calibri"/>
                <a:cs typeface="Calibri"/>
                <a:sym typeface="Calibri"/>
              </a:rPr>
              <a:t>Al dicembre 2022 i</a:t>
            </a:r>
            <a:r>
              <a:rPr lang="it" sz="2400" b="0" i="0" u="none" strike="noStrike" cap="none">
                <a:solidFill>
                  <a:schemeClr val="dk1"/>
                </a:solidFill>
                <a:latin typeface="Calibri"/>
                <a:ea typeface="Calibri"/>
                <a:cs typeface="Calibri"/>
                <a:sym typeface="Calibri"/>
              </a:rPr>
              <a:t> </a:t>
            </a:r>
            <a:r>
              <a:rPr lang="it" sz="2400" b="1" i="0" u="none" strike="noStrike" cap="none">
                <a:solidFill>
                  <a:schemeClr val="dk1"/>
                </a:solidFill>
                <a:latin typeface="Calibri"/>
                <a:ea typeface="Calibri"/>
                <a:cs typeface="Calibri"/>
                <a:sym typeface="Calibri"/>
              </a:rPr>
              <a:t>comuni in commercializzazione </a:t>
            </a:r>
            <a:r>
              <a:rPr lang="it" sz="2400" b="0" i="0" u="none" strike="noStrike" cap="none">
                <a:solidFill>
                  <a:schemeClr val="dk1"/>
                </a:solidFill>
                <a:latin typeface="Calibri"/>
                <a:ea typeface="Calibri"/>
                <a:cs typeface="Calibri"/>
                <a:sym typeface="Calibri"/>
              </a:rPr>
              <a:t>sono </a:t>
            </a:r>
            <a:r>
              <a:rPr lang="it" sz="2400">
                <a:solidFill>
                  <a:schemeClr val="dk1"/>
                </a:solidFill>
                <a:latin typeface="Calibri"/>
                <a:ea typeface="Calibri"/>
                <a:cs typeface="Calibri"/>
                <a:sym typeface="Calibri"/>
              </a:rPr>
              <a:t>4.774</a:t>
            </a:r>
            <a:r>
              <a:rPr lang="it" sz="2400" b="0" i="0" u="none" strike="noStrike" cap="none">
                <a:solidFill>
                  <a:schemeClr val="dk1"/>
                </a:solidFill>
                <a:latin typeface="Calibri"/>
                <a:ea typeface="Calibri"/>
                <a:cs typeface="Calibri"/>
                <a:sym typeface="Calibri"/>
              </a:rPr>
              <a:t> (ma basso tasso di take-up)</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F3F3F"/>
              </a:solidFill>
              <a:latin typeface="Calibri"/>
              <a:ea typeface="Calibri"/>
              <a:cs typeface="Calibri"/>
              <a:sym typeface="Calibri"/>
            </a:endParaRPr>
          </a:p>
        </p:txBody>
      </p:sp>
      <p:sp>
        <p:nvSpPr>
          <p:cNvPr id="369" name="Google Shape;369;p230"/>
          <p:cNvSpPr/>
          <p:nvPr/>
        </p:nvSpPr>
        <p:spPr>
          <a:xfrm>
            <a:off x="418171" y="5398842"/>
            <a:ext cx="5680400" cy="830997"/>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2400"/>
              <a:buFont typeface="Noto Sans Symbols"/>
              <a:buChar char="🡪"/>
            </a:pPr>
            <a:r>
              <a:rPr lang="it" sz="2400" b="0" i="0" u="none" strike="noStrike" cap="none">
                <a:solidFill>
                  <a:srgbClr val="3F3F3F"/>
                </a:solidFill>
                <a:latin typeface="Calibri"/>
                <a:ea typeface="Calibri"/>
                <a:cs typeface="Calibri"/>
                <a:sym typeface="Calibri"/>
              </a:rPr>
              <a:t>per maggiori info: </a:t>
            </a:r>
            <a:r>
              <a:rPr lang="it" sz="24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https://bandaultralarga.italia.it</a:t>
            </a:r>
            <a:endParaRPr sz="2133" b="0" i="0" u="none" strike="noStrike" cap="none">
              <a:solidFill>
                <a:srgbClr val="3F3F3F"/>
              </a:solidFill>
              <a:latin typeface="Calibri"/>
              <a:ea typeface="Calibri"/>
              <a:cs typeface="Calibri"/>
              <a:sym typeface="Calibri"/>
            </a:endParaRPr>
          </a:p>
        </p:txBody>
      </p:sp>
      <p:sp>
        <p:nvSpPr>
          <p:cNvPr id="370" name="Google Shape;370;p23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Il piano «aree bianche»</a:t>
            </a:r>
            <a:endParaRPr sz="2667"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
        <p:nvSpPr>
          <p:cNvPr id="371" name="Google Shape;371;p230"/>
          <p:cNvSpPr txBox="1"/>
          <p:nvPr/>
        </p:nvSpPr>
        <p:spPr>
          <a:xfrm>
            <a:off x="209085" y="6376762"/>
            <a:ext cx="6096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3F3F3F"/>
                </a:solidFill>
                <a:latin typeface="Calibri"/>
                <a:ea typeface="Calibri"/>
                <a:cs typeface="Calibri"/>
                <a:sym typeface="Calibri"/>
              </a:rPr>
              <a:t>* dati aggiornati al 3</a:t>
            </a:r>
            <a:r>
              <a:rPr lang="it" sz="1600">
                <a:solidFill>
                  <a:srgbClr val="3F3F3F"/>
                </a:solidFill>
                <a:latin typeface="Calibri"/>
                <a:ea typeface="Calibri"/>
                <a:cs typeface="Calibri"/>
                <a:sym typeface="Calibri"/>
              </a:rPr>
              <a:t>1 dicembre </a:t>
            </a:r>
            <a:endParaRPr sz="1600" b="0" i="0" u="none" strike="noStrike" cap="none">
              <a:solidFill>
                <a:schemeClr val="dk1"/>
              </a:solidFill>
              <a:latin typeface="Calibri"/>
              <a:ea typeface="Calibri"/>
              <a:cs typeface="Calibri"/>
              <a:sym typeface="Calibri"/>
            </a:endParaRPr>
          </a:p>
        </p:txBody>
      </p:sp>
      <p:pic>
        <p:nvPicPr>
          <p:cNvPr id="372" name="Google Shape;372;p230"/>
          <p:cNvPicPr preferRelativeResize="0"/>
          <p:nvPr/>
        </p:nvPicPr>
        <p:blipFill rotWithShape="1">
          <a:blip r:embed="rId4">
            <a:alphaModFix/>
          </a:blip>
          <a:srcRect l="21568" r="25018"/>
          <a:stretch/>
        </p:blipFill>
        <p:spPr>
          <a:xfrm>
            <a:off x="6305075" y="580561"/>
            <a:ext cx="5539551" cy="6046288"/>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1"/>
          <p:cNvSpPr txBox="1"/>
          <p:nvPr/>
        </p:nvSpPr>
        <p:spPr>
          <a:xfrm>
            <a:off x="415600" y="85954"/>
            <a:ext cx="11263200" cy="779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 - </a:t>
            </a:r>
            <a:r>
              <a:rPr lang="it" sz="3200" i="1">
                <a:solidFill>
                  <a:srgbClr val="0066CC"/>
                </a:solidFill>
                <a:latin typeface="Calibri"/>
                <a:ea typeface="Calibri"/>
                <a:cs typeface="Calibri"/>
                <a:sym typeface="Calibri"/>
              </a:rPr>
              <a:t>Stato attuale dei lavori</a:t>
            </a:r>
            <a:endParaRPr sz="2667" b="0" i="1" u="none" strike="noStrike" cap="none">
              <a:solidFill>
                <a:srgbClr val="0066CC"/>
              </a:solidFill>
              <a:latin typeface="Calibri"/>
              <a:ea typeface="Calibri"/>
              <a:cs typeface="Calibri"/>
              <a:sym typeface="Calibri"/>
            </a:endParaRPr>
          </a:p>
        </p:txBody>
      </p:sp>
      <p:sp>
        <p:nvSpPr>
          <p:cNvPr id="378" name="Google Shape;378;p231"/>
          <p:cNvSpPr txBox="1"/>
          <p:nvPr/>
        </p:nvSpPr>
        <p:spPr>
          <a:xfrm>
            <a:off x="8124900" y="6500600"/>
            <a:ext cx="406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 b="0" i="1" u="none" strike="noStrike" cap="none">
                <a:solidFill>
                  <a:schemeClr val="dk1"/>
                </a:solidFill>
                <a:latin typeface="Calibri"/>
                <a:ea typeface="Calibri"/>
                <a:cs typeface="Calibri"/>
                <a:sym typeface="Calibri"/>
              </a:rPr>
              <a:t>Fonte: Infratel Italia (</a:t>
            </a:r>
            <a:r>
              <a:rPr lang="it" b="0" i="1" u="sng" strike="noStrike" cap="none">
                <a:solidFill>
                  <a:schemeClr val="hlink"/>
                </a:solidFill>
                <a:latin typeface="Calibri"/>
                <a:ea typeface="Calibri"/>
                <a:cs typeface="Calibri"/>
                <a:sym typeface="Calibri"/>
                <a:hlinkClick r:id="rId3"/>
              </a:rPr>
              <a:t>https://bandaultralarga.italia.it</a:t>
            </a:r>
            <a:r>
              <a:rPr lang="it" i="1">
                <a:solidFill>
                  <a:schemeClr val="dk1"/>
                </a:solidFill>
                <a:latin typeface="Calibri"/>
                <a:ea typeface="Calibri"/>
                <a:cs typeface="Calibri"/>
                <a:sym typeface="Calibri"/>
              </a:rPr>
              <a:t> </a:t>
            </a:r>
            <a:endParaRPr sz="800" b="0" i="0" u="none" strike="noStrike" cap="none">
              <a:solidFill>
                <a:srgbClr val="000000"/>
              </a:solidFill>
              <a:latin typeface="Arial"/>
              <a:ea typeface="Arial"/>
              <a:cs typeface="Arial"/>
              <a:sym typeface="Arial"/>
            </a:endParaRPr>
          </a:p>
        </p:txBody>
      </p:sp>
      <p:pic>
        <p:nvPicPr>
          <p:cNvPr id="379" name="Google Shape;379;p231"/>
          <p:cNvPicPr preferRelativeResize="0"/>
          <p:nvPr/>
        </p:nvPicPr>
        <p:blipFill>
          <a:blip r:embed="rId4">
            <a:alphaModFix/>
          </a:blip>
          <a:stretch>
            <a:fillRect/>
          </a:stretch>
        </p:blipFill>
        <p:spPr>
          <a:xfrm>
            <a:off x="415600" y="1026880"/>
            <a:ext cx="5341450" cy="5576920"/>
          </a:xfrm>
          <a:prstGeom prst="rect">
            <a:avLst/>
          </a:prstGeom>
          <a:noFill/>
          <a:ln w="9525" cap="flat" cmpd="sng">
            <a:solidFill>
              <a:schemeClr val="dk2"/>
            </a:solidFill>
            <a:prstDash val="solid"/>
            <a:round/>
            <a:headEnd type="none" w="sm" len="sm"/>
            <a:tailEnd type="none" w="sm" len="sm"/>
          </a:ln>
        </p:spPr>
      </p:pic>
      <p:pic>
        <p:nvPicPr>
          <p:cNvPr id="380" name="Google Shape;380;p231"/>
          <p:cNvPicPr preferRelativeResize="0"/>
          <p:nvPr/>
        </p:nvPicPr>
        <p:blipFill>
          <a:blip r:embed="rId5">
            <a:alphaModFix/>
          </a:blip>
          <a:stretch>
            <a:fillRect/>
          </a:stretch>
        </p:blipFill>
        <p:spPr>
          <a:xfrm>
            <a:off x="6560992" y="1026875"/>
            <a:ext cx="4943282" cy="39652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33"/>
          <p:cNvSpPr/>
          <p:nvPr/>
        </p:nvSpPr>
        <p:spPr>
          <a:xfrm>
            <a:off x="300800" y="4043837"/>
            <a:ext cx="11590400" cy="234968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667"/>
              <a:buFont typeface="Arial" panose="020B0604020202020204" pitchFamily="34" charset="0"/>
              <a:buChar char="•"/>
            </a:pPr>
            <a:r>
              <a:rPr lang="it" sz="2667">
                <a:solidFill>
                  <a:srgbClr val="3F3F3F"/>
                </a:solidFill>
                <a:latin typeface="Calibri"/>
                <a:ea typeface="Calibri"/>
                <a:cs typeface="Calibri"/>
                <a:sym typeface="Calibri"/>
              </a:rPr>
              <a:t>Al </a:t>
            </a:r>
            <a:r>
              <a:rPr lang="it" sz="2667" b="1" i="0" u="none" strike="noStrike" cap="none">
                <a:solidFill>
                  <a:srgbClr val="3F3F3F"/>
                </a:solidFill>
                <a:latin typeface="Calibri"/>
                <a:ea typeface="Calibri"/>
                <a:cs typeface="Calibri"/>
                <a:sym typeface="Calibri"/>
              </a:rPr>
              <a:t>2022</a:t>
            </a:r>
            <a:r>
              <a:rPr lang="it" sz="2667" b="0" i="0" u="none" strike="noStrike" cap="none">
                <a:solidFill>
                  <a:srgbClr val="3F3F3F"/>
                </a:solidFill>
                <a:latin typeface="Calibri"/>
                <a:ea typeface="Calibri"/>
                <a:cs typeface="Calibri"/>
                <a:sym typeface="Calibri"/>
              </a:rPr>
              <a:t> </a:t>
            </a:r>
            <a:r>
              <a:rPr lang="it" sz="2667">
                <a:solidFill>
                  <a:srgbClr val="3F3F3F"/>
                </a:solidFill>
                <a:latin typeface="Calibri"/>
                <a:ea typeface="Calibri"/>
                <a:cs typeface="Calibri"/>
                <a:sym typeface="Calibri"/>
              </a:rPr>
              <a:t>sono stati </a:t>
            </a:r>
            <a:r>
              <a:rPr lang="it" sz="2667" b="0" i="0" u="none" strike="noStrike" cap="none">
                <a:solidFill>
                  <a:srgbClr val="3F3F3F"/>
                </a:solidFill>
                <a:latin typeface="Calibri"/>
                <a:ea typeface="Calibri"/>
                <a:cs typeface="Calibri"/>
                <a:sym typeface="Calibri"/>
              </a:rPr>
              <a:t>coperti i civici in circa </a:t>
            </a:r>
            <a:r>
              <a:rPr lang="it" sz="2667" b="1" i="0" u="none" strike="noStrike" cap="none">
                <a:solidFill>
                  <a:srgbClr val="3F3F3F"/>
                </a:solidFill>
                <a:latin typeface="Calibri"/>
                <a:ea typeface="Calibri"/>
                <a:cs typeface="Calibri"/>
                <a:sym typeface="Calibri"/>
              </a:rPr>
              <a:t>5.424 </a:t>
            </a:r>
            <a:r>
              <a:rPr lang="it" sz="2667" b="0" i="0" u="none" strike="noStrike" cap="none">
                <a:solidFill>
                  <a:srgbClr val="3F3F3F"/>
                </a:solidFill>
                <a:latin typeface="Calibri"/>
                <a:ea typeface="Calibri"/>
                <a:cs typeface="Calibri"/>
                <a:sym typeface="Calibri"/>
              </a:rPr>
              <a:t>comuni in FTTH+FWA. A questi si aggiungono </a:t>
            </a:r>
            <a:r>
              <a:rPr lang="it" sz="2667" b="1" i="0" u="none" strike="noStrike" cap="none">
                <a:solidFill>
                  <a:srgbClr val="3F3F3F"/>
                </a:solidFill>
                <a:latin typeface="Calibri"/>
                <a:ea typeface="Calibri"/>
                <a:cs typeface="Calibri"/>
                <a:sym typeface="Calibri"/>
              </a:rPr>
              <a:t>1.064 comuni </a:t>
            </a:r>
            <a:r>
              <a:rPr lang="it" sz="2667" b="0" i="0" u="none" strike="noStrike" cap="none">
                <a:solidFill>
                  <a:srgbClr val="3F3F3F"/>
                </a:solidFill>
                <a:latin typeface="Calibri"/>
                <a:ea typeface="Calibri"/>
                <a:cs typeface="Calibri"/>
                <a:sym typeface="Calibri"/>
              </a:rPr>
              <a:t>solo FWA, per un totale di </a:t>
            </a:r>
            <a:r>
              <a:rPr lang="it" sz="2667" b="1" i="0" u="none" strike="noStrike" cap="none">
                <a:solidFill>
                  <a:srgbClr val="3F3F3F"/>
                </a:solidFill>
                <a:latin typeface="Calibri"/>
                <a:ea typeface="Calibri"/>
                <a:cs typeface="Calibri"/>
                <a:sym typeface="Calibri"/>
              </a:rPr>
              <a:t>6.488 comuni</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600"/>
              </a:spcBef>
              <a:spcAft>
                <a:spcPts val="0"/>
              </a:spcAft>
              <a:buClr>
                <a:srgbClr val="000000"/>
              </a:buClr>
              <a:buSzPts val="2667"/>
              <a:buFont typeface="Arial" panose="020B0604020202020204" pitchFamily="34" charset="0"/>
              <a:buChar char="•"/>
            </a:pPr>
            <a:r>
              <a:rPr lang="it" sz="2667" b="0" i="0" u="none" strike="noStrike" cap="none">
                <a:solidFill>
                  <a:srgbClr val="3F3F3F"/>
                </a:solidFill>
                <a:latin typeface="Calibri"/>
                <a:ea typeface="Calibri"/>
                <a:cs typeface="Calibri"/>
                <a:sym typeface="Calibri"/>
              </a:rPr>
              <a:t>Entro il </a:t>
            </a:r>
            <a:r>
              <a:rPr lang="it" sz="2667" b="1" i="0" u="none" strike="noStrike" cap="none">
                <a:solidFill>
                  <a:srgbClr val="3F3F3F"/>
                </a:solidFill>
                <a:latin typeface="Calibri"/>
                <a:ea typeface="Calibri"/>
                <a:cs typeface="Calibri"/>
                <a:sym typeface="Calibri"/>
              </a:rPr>
              <a:t>2023</a:t>
            </a:r>
            <a:r>
              <a:rPr lang="it" sz="2667" b="0" i="0" u="none" strike="noStrike" cap="none">
                <a:solidFill>
                  <a:srgbClr val="3F3F3F"/>
                </a:solidFill>
                <a:latin typeface="Calibri"/>
                <a:ea typeface="Calibri"/>
                <a:cs typeface="Calibri"/>
                <a:sym typeface="Calibri"/>
              </a:rPr>
              <a:t>, saranno coperti i civici in tutti i </a:t>
            </a:r>
            <a:r>
              <a:rPr lang="it" sz="2667" b="1" i="0" u="none" strike="noStrike" cap="none">
                <a:solidFill>
                  <a:srgbClr val="3F3F3F"/>
                </a:solidFill>
                <a:latin typeface="Calibri"/>
                <a:ea typeface="Calibri"/>
                <a:cs typeface="Calibri"/>
                <a:sym typeface="Calibri"/>
              </a:rPr>
              <a:t>6.234</a:t>
            </a:r>
            <a:r>
              <a:rPr lang="it" sz="2667" b="0" i="0" u="none" strike="noStrike" cap="none">
                <a:solidFill>
                  <a:srgbClr val="3F3F3F"/>
                </a:solidFill>
                <a:latin typeface="Calibri"/>
                <a:ea typeface="Calibri"/>
                <a:cs typeface="Calibri"/>
                <a:sym typeface="Calibri"/>
              </a:rPr>
              <a:t> comuni in FTTH+FWA. A questi si aggiungono </a:t>
            </a:r>
            <a:r>
              <a:rPr lang="it" sz="2667" b="1" i="0" u="none" strike="noStrike" cap="none">
                <a:solidFill>
                  <a:srgbClr val="3F3F3F"/>
                </a:solidFill>
                <a:latin typeface="Calibri"/>
                <a:ea typeface="Calibri"/>
                <a:cs typeface="Calibri"/>
                <a:sym typeface="Calibri"/>
              </a:rPr>
              <a:t>1.182</a:t>
            </a:r>
            <a:r>
              <a:rPr lang="it" sz="2667" b="0" i="0" u="none" strike="noStrike" cap="none">
                <a:solidFill>
                  <a:srgbClr val="3F3F3F"/>
                </a:solidFill>
                <a:latin typeface="Calibri"/>
                <a:ea typeface="Calibri"/>
                <a:cs typeface="Calibri"/>
                <a:sym typeface="Calibri"/>
              </a:rPr>
              <a:t> comuni solo FWA, per un totale di </a:t>
            </a:r>
            <a:r>
              <a:rPr lang="it" sz="2667" b="1" i="0" u="none" strike="noStrike" cap="none">
                <a:solidFill>
                  <a:srgbClr val="3F3F3F"/>
                </a:solidFill>
                <a:latin typeface="Calibri"/>
                <a:ea typeface="Calibri"/>
                <a:cs typeface="Calibri"/>
                <a:sym typeface="Calibri"/>
              </a:rPr>
              <a:t>7.416</a:t>
            </a:r>
            <a:r>
              <a:rPr lang="it" sz="2667" b="0" i="0" u="none" strike="noStrike" cap="none">
                <a:solidFill>
                  <a:srgbClr val="3F3F3F"/>
                </a:solidFill>
                <a:latin typeface="Calibri"/>
                <a:ea typeface="Calibri"/>
                <a:cs typeface="Calibri"/>
                <a:sym typeface="Calibri"/>
              </a:rPr>
              <a:t> comuni a fine anno.</a:t>
            </a:r>
            <a:endParaRPr sz="1400" b="0" i="0" u="none" strike="noStrike" cap="none">
              <a:solidFill>
                <a:srgbClr val="000000"/>
              </a:solidFill>
              <a:latin typeface="Arial"/>
              <a:ea typeface="Arial"/>
              <a:cs typeface="Arial"/>
              <a:sym typeface="Arial"/>
            </a:endParaRPr>
          </a:p>
        </p:txBody>
      </p:sp>
      <p:sp>
        <p:nvSpPr>
          <p:cNvPr id="386" name="Google Shape;386;p233"/>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Il piano «aree bianche»</a:t>
            </a:r>
            <a:endParaRPr sz="2667"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
        <p:nvSpPr>
          <p:cNvPr id="387" name="Google Shape;387;p233"/>
          <p:cNvSpPr txBox="1"/>
          <p:nvPr/>
        </p:nvSpPr>
        <p:spPr>
          <a:xfrm>
            <a:off x="2999167" y="1553334"/>
            <a:ext cx="6096000" cy="2062103"/>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it" sz="3200" b="1" i="0" u="none" strike="noStrike" cap="none">
                <a:solidFill>
                  <a:schemeClr val="lt1"/>
                </a:solidFill>
                <a:latin typeface="Calibri"/>
                <a:ea typeface="Calibri"/>
                <a:cs typeface="Calibri"/>
                <a:sym typeface="Calibri"/>
              </a:rPr>
              <a:t>QUANDO FINIAMO?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it" sz="3200" b="0" i="0" u="none" strike="noStrike" cap="none">
                <a:solidFill>
                  <a:schemeClr val="lt1"/>
                </a:solidFill>
                <a:latin typeface="Calibri"/>
                <a:ea typeface="Calibri"/>
                <a:cs typeface="Calibri"/>
                <a:sym typeface="Calibri"/>
              </a:rPr>
              <a:t>Tutte le unità immobiliari programmate saranno coperte </a:t>
            </a:r>
            <a:r>
              <a:rPr lang="it" sz="3200" b="1" i="0" u="none" strike="noStrike" cap="none">
                <a:solidFill>
                  <a:schemeClr val="lt1"/>
                </a:solidFill>
                <a:latin typeface="Calibri"/>
                <a:ea typeface="Calibri"/>
                <a:cs typeface="Calibri"/>
                <a:sym typeface="Calibri"/>
              </a:rPr>
              <a:t>entro l’anno 2023</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34"/>
          <p:cNvSpPr/>
          <p:nvPr/>
        </p:nvSpPr>
        <p:spPr>
          <a:xfrm>
            <a:off x="415600" y="1970156"/>
            <a:ext cx="11475600" cy="4379982"/>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533"/>
              <a:buFont typeface="Noto Sans Symbols"/>
              <a:buChar char="✔"/>
            </a:pPr>
            <a:r>
              <a:rPr lang="it" sz="2533" b="0" i="0" u="none" strike="noStrike" cap="none">
                <a:solidFill>
                  <a:srgbClr val="3F3F3F"/>
                </a:solidFill>
                <a:latin typeface="Calibri"/>
                <a:ea typeface="Calibri"/>
                <a:cs typeface="Calibri"/>
                <a:sym typeface="Calibri"/>
              </a:rPr>
              <a:t>Target: famiglie meno abbienti (fascia ISEE fino a 20.000 euro) </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533"/>
              <a:buFont typeface="Noto Sans Symbols"/>
              <a:buChar char="✔"/>
            </a:pPr>
            <a:r>
              <a:rPr lang="it" sz="2533" b="0" i="0" u="none" strike="noStrike" cap="none">
                <a:solidFill>
                  <a:srgbClr val="3F3F3F"/>
                </a:solidFill>
                <a:latin typeface="Calibri"/>
                <a:ea typeface="Calibri"/>
                <a:cs typeface="Calibri"/>
                <a:sym typeface="Calibri"/>
              </a:rPr>
              <a:t>Fondi: 200 Milioni di Euro (valore voucher 500 euro)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33"/>
              <a:buFont typeface="Arial"/>
              <a:buNone/>
            </a:pPr>
            <a:endParaRPr sz="25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33"/>
              <a:buFont typeface="Arial"/>
              <a:buNone/>
            </a:pPr>
            <a:r>
              <a:rPr lang="it" sz="2533" b="0" i="0" u="none" strike="noStrike" cap="none">
                <a:solidFill>
                  <a:srgbClr val="3F3F3F"/>
                </a:solidFill>
                <a:latin typeface="Calibri"/>
                <a:ea typeface="Calibri"/>
                <a:cs typeface="Calibri"/>
                <a:sym typeface="Calibri"/>
              </a:rPr>
              <a:t>Il </a:t>
            </a:r>
            <a:r>
              <a:rPr lang="it" sz="2533" b="1" i="0" u="none" strike="noStrike" cap="none">
                <a:solidFill>
                  <a:srgbClr val="3F3F3F"/>
                </a:solidFill>
                <a:latin typeface="Calibri"/>
                <a:ea typeface="Calibri"/>
                <a:cs typeface="Calibri"/>
                <a:sym typeface="Calibri"/>
              </a:rPr>
              <a:t>Piano Voucher fase 1</a:t>
            </a:r>
            <a:r>
              <a:rPr lang="it" sz="2533" b="0" i="0" u="none" strike="noStrike" cap="none">
                <a:solidFill>
                  <a:srgbClr val="3F3F3F"/>
                </a:solidFill>
                <a:latin typeface="Calibri"/>
                <a:ea typeface="Calibri"/>
                <a:cs typeface="Calibri"/>
                <a:sym typeface="Calibri"/>
              </a:rPr>
              <a:t> (seguirà una fase 2 rivolta anche alle imprese)</a:t>
            </a:r>
            <a:r>
              <a:rPr lang="it" sz="2533" b="1" i="0" u="none" strike="noStrike" cap="none">
                <a:solidFill>
                  <a:srgbClr val="3F3F3F"/>
                </a:solidFill>
                <a:latin typeface="Calibri"/>
                <a:ea typeface="Calibri"/>
                <a:cs typeface="Calibri"/>
                <a:sym typeface="Calibri"/>
              </a:rPr>
              <a:t> </a:t>
            </a:r>
            <a:r>
              <a:rPr lang="it" sz="2533" b="0" i="0" u="none" strike="noStrike" cap="none">
                <a:solidFill>
                  <a:srgbClr val="3F3F3F"/>
                </a:solidFill>
                <a:latin typeface="Calibri"/>
                <a:ea typeface="Calibri"/>
                <a:cs typeface="Calibri"/>
                <a:sym typeface="Calibri"/>
              </a:rPr>
              <a:t>è rivolto alle famiglie con indicatore ISEE inferiore ai 20.000 euro, per l’acquisto di servizi di connettività ad almeno </a:t>
            </a:r>
            <a:r>
              <a:rPr lang="it" sz="2533" b="1" i="0" u="none" strike="noStrike" cap="none">
                <a:solidFill>
                  <a:srgbClr val="3F3F3F"/>
                </a:solidFill>
                <a:latin typeface="Calibri"/>
                <a:ea typeface="Calibri"/>
                <a:cs typeface="Calibri"/>
                <a:sym typeface="Calibri"/>
              </a:rPr>
              <a:t>30 Mbps </a:t>
            </a:r>
            <a:r>
              <a:rPr lang="it" sz="2533" b="0" i="0" u="none" strike="noStrike" cap="none">
                <a:solidFill>
                  <a:srgbClr val="3F3F3F"/>
                </a:solidFill>
                <a:latin typeface="Calibri"/>
                <a:ea typeface="Calibri"/>
                <a:cs typeface="Calibri"/>
                <a:sym typeface="Calibri"/>
              </a:rPr>
              <a:t>in download e per un tablet/PC.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33"/>
              <a:buFont typeface="Arial"/>
              <a:buNone/>
            </a:pPr>
            <a:endParaRPr sz="25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33"/>
              <a:buFont typeface="Arial"/>
              <a:buNone/>
            </a:pPr>
            <a:r>
              <a:rPr lang="it" sz="2533" b="0" i="0" u="none" strike="noStrike" cap="none">
                <a:solidFill>
                  <a:srgbClr val="3F3F3F"/>
                </a:solidFill>
                <a:latin typeface="Calibri"/>
                <a:ea typeface="Calibri"/>
                <a:cs typeface="Calibri"/>
                <a:sym typeface="Calibri"/>
              </a:rPr>
              <a:t>E’ riconosciuto un contributo massimo di </a:t>
            </a:r>
            <a:r>
              <a:rPr lang="it" sz="2533" b="1" i="0" u="none" strike="noStrike" cap="none">
                <a:solidFill>
                  <a:srgbClr val="3F3F3F"/>
                </a:solidFill>
                <a:latin typeface="Calibri"/>
                <a:ea typeface="Calibri"/>
                <a:cs typeface="Calibri"/>
                <a:sym typeface="Calibri"/>
              </a:rPr>
              <a:t>500 euro</a:t>
            </a:r>
            <a:r>
              <a:rPr lang="it" sz="2533" b="0" i="0" u="none" strike="noStrike" cap="none">
                <a:solidFill>
                  <a:srgbClr val="3F3F3F"/>
                </a:solidFill>
                <a:latin typeface="Calibri"/>
                <a:ea typeface="Calibri"/>
                <a:cs typeface="Calibri"/>
                <a:sym typeface="Calibri"/>
              </a:rPr>
              <a:t>, sotto forma di sconto, sia sul prezzo di vendita dei </a:t>
            </a:r>
            <a:r>
              <a:rPr lang="it" sz="2533" b="1" i="0" u="none" strike="noStrike" cap="none">
                <a:solidFill>
                  <a:srgbClr val="3F3F3F"/>
                </a:solidFill>
                <a:latin typeface="Calibri"/>
                <a:ea typeface="Calibri"/>
                <a:cs typeface="Calibri"/>
                <a:sym typeface="Calibri"/>
              </a:rPr>
              <a:t>canoni di connessione </a:t>
            </a:r>
            <a:r>
              <a:rPr lang="it" sz="2533" b="0" i="0" u="none" strike="noStrike" cap="none">
                <a:solidFill>
                  <a:srgbClr val="3F3F3F"/>
                </a:solidFill>
                <a:latin typeface="Calibri"/>
                <a:ea typeface="Calibri"/>
                <a:cs typeface="Calibri"/>
                <a:sym typeface="Calibri"/>
              </a:rPr>
              <a:t>internet in banda ultra larga (per un periodo di almeno dodici mesi), sia sulla fornitura dei relativi dispositivi elettronici (</a:t>
            </a:r>
            <a:r>
              <a:rPr lang="it" sz="2533" b="1" i="0" u="none" strike="noStrike" cap="none">
                <a:solidFill>
                  <a:srgbClr val="3F3F3F"/>
                </a:solidFill>
                <a:latin typeface="Calibri"/>
                <a:ea typeface="Calibri"/>
                <a:cs typeface="Calibri"/>
                <a:sym typeface="Calibri"/>
              </a:rPr>
              <a:t>tablet</a:t>
            </a:r>
            <a:r>
              <a:rPr lang="it" sz="2533" b="0" i="0" u="none" strike="noStrike" cap="none">
                <a:solidFill>
                  <a:srgbClr val="3F3F3F"/>
                </a:solidFill>
                <a:latin typeface="Calibri"/>
                <a:ea typeface="Calibri"/>
                <a:cs typeface="Calibri"/>
                <a:sym typeface="Calibri"/>
              </a:rPr>
              <a:t> o </a:t>
            </a:r>
            <a:r>
              <a:rPr lang="it" sz="2533" b="1" i="0" u="none" strike="noStrike" cap="none">
                <a:solidFill>
                  <a:srgbClr val="3F3F3F"/>
                </a:solidFill>
                <a:latin typeface="Calibri"/>
                <a:ea typeface="Calibri"/>
                <a:cs typeface="Calibri"/>
                <a:sym typeface="Calibri"/>
              </a:rPr>
              <a:t>personal computer</a:t>
            </a:r>
            <a:r>
              <a:rPr lang="it" sz="25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93" name="Google Shape;393;p234"/>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Voucher per il sostegno alla domanda</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35"/>
          <p:cNvSpPr/>
          <p:nvPr/>
        </p:nvSpPr>
        <p:spPr>
          <a:xfrm>
            <a:off x="415600" y="1970157"/>
            <a:ext cx="11475600" cy="503215"/>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400"/>
              <a:buFont typeface="Titillium Web"/>
              <a:buChar char="➔"/>
            </a:pPr>
            <a:r>
              <a:rPr lang="it" sz="2400" b="0" i="0" u="sng" strike="noStrike" cap="none">
                <a:solidFill>
                  <a:srgbClr val="3F3F3F"/>
                </a:solidFill>
                <a:latin typeface="Titillium Web"/>
                <a:ea typeface="Titillium Web"/>
                <a:cs typeface="Titillium Web"/>
                <a:sym typeface="Titillium Web"/>
                <a:hlinkClick r:id="rId3">
                  <a:extLst>
                    <a:ext uri="{A12FA001-AC4F-418D-AE19-62706E023703}">
                      <ahyp:hlinkClr xmlns:ahyp="http://schemas.microsoft.com/office/drawing/2018/hyperlinkcolor" val="tx"/>
                    </a:ext>
                  </a:extLst>
                </a:hlinkClick>
              </a:rPr>
              <a:t>https://bandaultralarga.italia.it/scuole-voucher/dashboard-voucher/</a:t>
            </a:r>
            <a:endParaRPr sz="2400" b="0" i="0" u="none" strike="noStrike" cap="none">
              <a:solidFill>
                <a:srgbClr val="3F3F3F"/>
              </a:solidFill>
              <a:latin typeface="Calibri"/>
              <a:ea typeface="Calibri"/>
              <a:cs typeface="Calibri"/>
              <a:sym typeface="Calibri"/>
            </a:endParaRPr>
          </a:p>
        </p:txBody>
      </p:sp>
      <p:sp>
        <p:nvSpPr>
          <p:cNvPr id="399" name="Google Shape;399;p235"/>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Voucher per il sostegno alla domanda</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pic>
        <p:nvPicPr>
          <p:cNvPr id="400" name="Google Shape;400;p235"/>
          <p:cNvPicPr preferRelativeResize="0"/>
          <p:nvPr/>
        </p:nvPicPr>
        <p:blipFill>
          <a:blip r:embed="rId4">
            <a:alphaModFix/>
          </a:blip>
          <a:stretch>
            <a:fillRect/>
          </a:stretch>
        </p:blipFill>
        <p:spPr>
          <a:xfrm>
            <a:off x="152400" y="2625772"/>
            <a:ext cx="11296650" cy="37433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6"/>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406" name="Google Shape;406;p236"/>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07" name="Google Shape;407;p236"/>
          <p:cNvSpPr txBox="1"/>
          <p:nvPr/>
        </p:nvSpPr>
        <p:spPr>
          <a:xfrm>
            <a:off x="308824" y="1546391"/>
            <a:ext cx="5614833"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progetti futuri / (in essere)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408" name="Google Shape;408;p236" descr="Immagine che contiene edificio, cielo, esterni, terra&#10;&#10;Descrizione generata automaticamente"/>
          <p:cNvPicPr preferRelativeResize="0"/>
          <p:nvPr/>
        </p:nvPicPr>
        <p:blipFill rotWithShape="1">
          <a:blip r:embed="rId4">
            <a:alphaModFix/>
          </a:blip>
          <a:srcRect/>
          <a:stretch/>
        </p:blipFill>
        <p:spPr>
          <a:xfrm>
            <a:off x="6105421" y="0"/>
            <a:ext cx="5486400"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37"/>
          <p:cNvSpPr/>
          <p:nvPr/>
        </p:nvSpPr>
        <p:spPr>
          <a:xfrm>
            <a:off x="108156" y="1530495"/>
            <a:ext cx="11891201" cy="3334374"/>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aree bianche NGA</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60,5 Milioni di Euro</a:t>
            </a:r>
            <a:endParaRPr sz="1400" b="0" i="0" u="none" strike="noStrike" cap="none">
              <a:solidFill>
                <a:srgbClr val="000000"/>
              </a:solidFill>
              <a:latin typeface="Arial"/>
              <a:ea typeface="Arial"/>
              <a:cs typeface="Arial"/>
              <a:sym typeface="Arial"/>
            </a:endParaRPr>
          </a:p>
          <a:p>
            <a:pPr marL="457189" marR="0" lvl="0" indent="-304789" algn="l" rtl="0">
              <a:lnSpc>
                <a:spcPct val="100000"/>
              </a:lnSpc>
              <a:spcBef>
                <a:spcPts val="0"/>
              </a:spcBef>
              <a:spcAft>
                <a:spcPts val="0"/>
              </a:spcAft>
              <a:buClr>
                <a:schemeClr val="dk1"/>
              </a:buClr>
              <a:buSzPts val="2400"/>
              <a:buFont typeface="Noto Sans Symbols"/>
              <a:buNone/>
            </a:pPr>
            <a:endParaRPr sz="24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Mira a fornire connettività adeguata a </a:t>
            </a:r>
            <a:r>
              <a:rPr lang="it" sz="2400" b="1" i="0" u="none" strike="noStrike" cap="none">
                <a:solidFill>
                  <a:srgbClr val="3F3F3F"/>
                </a:solidFill>
                <a:latin typeface="Calibri"/>
                <a:ea typeface="Calibri"/>
                <a:cs typeface="Calibri"/>
                <a:sym typeface="Calibri"/>
              </a:rPr>
              <a:t>18 isole minori</a:t>
            </a:r>
            <a:r>
              <a:rPr lang="it" sz="2400" b="0" i="0" u="none" strike="noStrike" cap="none">
                <a:solidFill>
                  <a:srgbClr val="3F3F3F"/>
                </a:solidFill>
                <a:latin typeface="Calibri"/>
                <a:ea typeface="Calibri"/>
                <a:cs typeface="Calibri"/>
                <a:sym typeface="Calibri"/>
              </a:rPr>
              <a:t> oggi prive di collegamenti adeguati in fibra ottica con il continente, mediante modelli di intervento diretto. Le isole saranno dotate di backhaul ottico per lo sviluppo della connettività a banda ultra larga.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nuova rete sarà interamente finanziata e di </a:t>
            </a:r>
            <a:r>
              <a:rPr lang="it" sz="2400" b="1" i="0" u="none" strike="noStrike" cap="none">
                <a:solidFill>
                  <a:srgbClr val="3F3F3F"/>
                </a:solidFill>
                <a:latin typeface="Calibri"/>
                <a:ea typeface="Calibri"/>
                <a:cs typeface="Calibri"/>
                <a:sym typeface="Calibri"/>
              </a:rPr>
              <a:t>proprietà dello Stato </a:t>
            </a:r>
            <a:r>
              <a:rPr lang="it" sz="2400" b="0" i="0" u="none" strike="noStrike" cap="none">
                <a:solidFill>
                  <a:srgbClr val="3F3F3F"/>
                </a:solidFill>
                <a:latin typeface="Calibri"/>
                <a:ea typeface="Calibri"/>
                <a:cs typeface="Calibri"/>
                <a:sym typeface="Calibri"/>
              </a:rPr>
              <a:t>e sarà gestita da uno o più operatori, scelti tramite selezione.</a:t>
            </a:r>
            <a:endParaRPr sz="1400" b="0" i="0" u="none" strike="noStrike" cap="none">
              <a:solidFill>
                <a:srgbClr val="000000"/>
              </a:solidFill>
              <a:latin typeface="Arial"/>
              <a:ea typeface="Arial"/>
              <a:cs typeface="Arial"/>
              <a:sym typeface="Arial"/>
            </a:endParaRPr>
          </a:p>
        </p:txBody>
      </p:sp>
      <p:sp>
        <p:nvSpPr>
          <p:cNvPr id="414" name="Google Shape;414;p237"/>
          <p:cNvSpPr/>
          <p:nvPr/>
        </p:nvSpPr>
        <p:spPr>
          <a:xfrm>
            <a:off x="7231882" y="1150249"/>
            <a:ext cx="449242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3F3F3F"/>
                </a:solidFill>
                <a:latin typeface="Calibri"/>
                <a:ea typeface="Calibri"/>
                <a:cs typeface="Calibri"/>
                <a:sym typeface="Calibri"/>
              </a:rPr>
              <a:t>Capraia, Favignana, Lipari, Stromboli, Alicudi, Panarea, Filicudi, Salina, Lampedusa, Linosa, Pantelleria, Ustica, Ponza, Ventotene, Asinara, Isole Tremiti, Isole Pelagie, Isole Sulcitanee.</a:t>
            </a:r>
            <a:endParaRPr sz="1400" b="0" i="0" u="none" strike="noStrike" cap="none">
              <a:solidFill>
                <a:srgbClr val="000000"/>
              </a:solidFill>
              <a:latin typeface="Arial"/>
              <a:ea typeface="Arial"/>
              <a:cs typeface="Arial"/>
              <a:sym typeface="Arial"/>
            </a:endParaRPr>
          </a:p>
        </p:txBody>
      </p:sp>
      <p:grpSp>
        <p:nvGrpSpPr>
          <p:cNvPr id="415" name="Google Shape;415;p237"/>
          <p:cNvGrpSpPr/>
          <p:nvPr/>
        </p:nvGrpSpPr>
        <p:grpSpPr>
          <a:xfrm>
            <a:off x="356223" y="5294925"/>
            <a:ext cx="11623141" cy="1127743"/>
            <a:chOff x="1140" y="435330"/>
            <a:chExt cx="11623141" cy="1127743"/>
          </a:xfrm>
        </p:grpSpPr>
        <p:sp>
          <p:nvSpPr>
            <p:cNvPr id="416" name="Google Shape;416;p237"/>
            <p:cNvSpPr/>
            <p:nvPr/>
          </p:nvSpPr>
          <p:spPr>
            <a:xfrm>
              <a:off x="1140"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7" name="Google Shape;417;p237"/>
            <p:cNvSpPr txBox="1"/>
            <p:nvPr/>
          </p:nvSpPr>
          <p:spPr>
            <a:xfrm>
              <a:off x="34170"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Consultazione operatori</a:t>
              </a:r>
              <a:endParaRPr sz="1400" b="1" i="0" u="none" strike="noStrike" cap="none">
                <a:solidFill>
                  <a:schemeClr val="dk1"/>
                </a:solidFill>
                <a:latin typeface="Calibri"/>
                <a:ea typeface="Calibri"/>
                <a:cs typeface="Calibri"/>
                <a:sym typeface="Calibri"/>
              </a:endParaRPr>
            </a:p>
          </p:txBody>
        </p:sp>
        <p:sp>
          <p:nvSpPr>
            <p:cNvPr id="418" name="Google Shape;418;p237"/>
            <p:cNvSpPr/>
            <p:nvPr/>
          </p:nvSpPr>
          <p:spPr>
            <a:xfrm>
              <a:off x="1623027" y="843681"/>
              <a:ext cx="265891"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9" name="Google Shape;419;p237"/>
            <p:cNvSpPr txBox="1"/>
            <p:nvPr/>
          </p:nvSpPr>
          <p:spPr>
            <a:xfrm>
              <a:off x="1623027" y="905889"/>
              <a:ext cx="18612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0" name="Google Shape;420;p237"/>
            <p:cNvSpPr/>
            <p:nvPr/>
          </p:nvSpPr>
          <p:spPr>
            <a:xfrm>
              <a:off x="1999288"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1" name="Google Shape;421;p237"/>
            <p:cNvSpPr txBox="1"/>
            <p:nvPr/>
          </p:nvSpPr>
          <p:spPr>
            <a:xfrm>
              <a:off x="2032318"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422" name="Google Shape;422;p237"/>
            <p:cNvSpPr/>
            <p:nvPr/>
          </p:nvSpPr>
          <p:spPr>
            <a:xfrm>
              <a:off x="3621175" y="843681"/>
              <a:ext cx="265891"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3" name="Google Shape;423;p237"/>
            <p:cNvSpPr txBox="1"/>
            <p:nvPr/>
          </p:nvSpPr>
          <p:spPr>
            <a:xfrm>
              <a:off x="3621175" y="905889"/>
              <a:ext cx="18612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4" name="Google Shape;424;p237"/>
            <p:cNvSpPr/>
            <p:nvPr/>
          </p:nvSpPr>
          <p:spPr>
            <a:xfrm>
              <a:off x="3997437"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5" name="Google Shape;425;p237"/>
            <p:cNvSpPr txBox="1"/>
            <p:nvPr/>
          </p:nvSpPr>
          <p:spPr>
            <a:xfrm>
              <a:off x="4030467"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Assegnazione bandi di gara</a:t>
              </a:r>
              <a:endParaRPr sz="1400" b="1" i="0" u="none" strike="noStrike" cap="none">
                <a:solidFill>
                  <a:schemeClr val="dk1"/>
                </a:solidFill>
                <a:latin typeface="Calibri"/>
                <a:ea typeface="Calibri"/>
                <a:cs typeface="Calibri"/>
                <a:sym typeface="Calibri"/>
              </a:endParaRPr>
            </a:p>
          </p:txBody>
        </p:sp>
        <p:sp>
          <p:nvSpPr>
            <p:cNvPr id="426" name="Google Shape;426;p237"/>
            <p:cNvSpPr/>
            <p:nvPr/>
          </p:nvSpPr>
          <p:spPr>
            <a:xfrm>
              <a:off x="5570416" y="843681"/>
              <a:ext cx="235005"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7" name="Google Shape;427;p237"/>
            <p:cNvSpPr txBox="1"/>
            <p:nvPr/>
          </p:nvSpPr>
          <p:spPr>
            <a:xfrm>
              <a:off x="5570416" y="905889"/>
              <a:ext cx="16450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8" name="Google Shape;428;p237"/>
            <p:cNvSpPr/>
            <p:nvPr/>
          </p:nvSpPr>
          <p:spPr>
            <a:xfrm>
              <a:off x="5937310"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9" name="Google Shape;429;p237"/>
            <p:cNvSpPr txBox="1"/>
            <p:nvPr/>
          </p:nvSpPr>
          <p:spPr>
            <a:xfrm>
              <a:off x="5970340"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IT (10% isole)</a:t>
              </a:r>
              <a:endParaRPr sz="1600" b="1" i="0" u="none" strike="noStrike" cap="none">
                <a:solidFill>
                  <a:schemeClr val="dk1"/>
                </a:solidFill>
                <a:latin typeface="Calibri"/>
                <a:ea typeface="Calibri"/>
                <a:cs typeface="Calibri"/>
                <a:sym typeface="Calibri"/>
              </a:endParaRPr>
            </a:p>
          </p:txBody>
        </p:sp>
        <p:sp>
          <p:nvSpPr>
            <p:cNvPr id="430" name="Google Shape;430;p237"/>
            <p:cNvSpPr/>
            <p:nvPr/>
          </p:nvSpPr>
          <p:spPr>
            <a:xfrm>
              <a:off x="7505153" y="843681"/>
              <a:ext cx="219230"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1" name="Google Shape;431;p237"/>
            <p:cNvSpPr txBox="1"/>
            <p:nvPr/>
          </p:nvSpPr>
          <p:spPr>
            <a:xfrm>
              <a:off x="7505153" y="905889"/>
              <a:ext cx="153461"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32" name="Google Shape;432;p237"/>
            <p:cNvSpPr/>
            <p:nvPr/>
          </p:nvSpPr>
          <p:spPr>
            <a:xfrm>
              <a:off x="7847418" y="435330"/>
              <a:ext cx="1496466" cy="112774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3" name="Google Shape;433;p237"/>
            <p:cNvSpPr txBox="1"/>
            <p:nvPr/>
          </p:nvSpPr>
          <p:spPr>
            <a:xfrm>
              <a:off x="7880448" y="468360"/>
              <a:ext cx="1430406" cy="1061683"/>
            </a:xfrm>
            <a:prstGeom prst="rect">
              <a:avLst/>
            </a:prstGeom>
            <a:noFill/>
            <a:ln>
              <a:noFill/>
            </a:ln>
          </p:spPr>
          <p:txBody>
            <a:bodyPr spcFirstLastPara="1" wrap="square" lIns="60950" tIns="60950" rIns="60950" bIns="60950" anchor="ctr" anchorCtr="0">
              <a:noAutofit/>
            </a:bodyPr>
            <a:lstStyle/>
            <a:p>
              <a:pPr marL="342900" marR="0" lvl="0" indent="-342900" algn="ctr" rtl="0">
                <a:lnSpc>
                  <a:spcPct val="90000"/>
                </a:lnSpc>
                <a:spcBef>
                  <a:spcPts val="0"/>
                </a:spcBef>
                <a:spcAft>
                  <a:spcPts val="0"/>
                </a:spcAft>
                <a:buClr>
                  <a:schemeClr val="lt1"/>
                </a:buClr>
                <a:buSzPts val="1600"/>
                <a:buFont typeface="Arial"/>
                <a:buAutoNum type="arabicPeriod"/>
              </a:pPr>
              <a:r>
                <a:rPr lang="it" sz="1600" b="1" i="0" u="none" strike="noStrike" cap="none">
                  <a:solidFill>
                    <a:schemeClr val="dk1"/>
                  </a:solidFill>
                  <a:latin typeface="Calibri"/>
                  <a:ea typeface="Calibri"/>
                  <a:cs typeface="Calibri"/>
                  <a:sym typeface="Calibri"/>
                </a:rPr>
                <a:t>Q4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IT (60% isole)</a:t>
              </a:r>
              <a:endParaRPr sz="1600" b="1" i="0" u="none" strike="noStrike" cap="none">
                <a:solidFill>
                  <a:schemeClr val="dk1"/>
                </a:solidFill>
                <a:latin typeface="Calibri"/>
                <a:ea typeface="Calibri"/>
                <a:cs typeface="Calibri"/>
                <a:sym typeface="Calibri"/>
              </a:endParaRPr>
            </a:p>
          </p:txBody>
        </p:sp>
        <p:sp>
          <p:nvSpPr>
            <p:cNvPr id="434" name="Google Shape;434;p237"/>
            <p:cNvSpPr/>
            <p:nvPr/>
          </p:nvSpPr>
          <p:spPr>
            <a:xfrm>
              <a:off x="9399820" y="843681"/>
              <a:ext cx="231346"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5" name="Google Shape;435;p237"/>
            <p:cNvSpPr txBox="1"/>
            <p:nvPr/>
          </p:nvSpPr>
          <p:spPr>
            <a:xfrm>
              <a:off x="9399820" y="905889"/>
              <a:ext cx="161942"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36" name="Google Shape;436;p237"/>
            <p:cNvSpPr/>
            <p:nvPr/>
          </p:nvSpPr>
          <p:spPr>
            <a:xfrm>
              <a:off x="9780388" y="435330"/>
              <a:ext cx="1843893" cy="112774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7" name="Google Shape;437;p237"/>
            <p:cNvSpPr txBox="1"/>
            <p:nvPr/>
          </p:nvSpPr>
          <p:spPr>
            <a:xfrm>
              <a:off x="9813418" y="468360"/>
              <a:ext cx="1777833"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 EU (100% isole)</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438" name="Google Shape;438;p23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Isole Minori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38"/>
          <p:cNvSpPr/>
          <p:nvPr/>
        </p:nvSpPr>
        <p:spPr>
          <a:xfrm>
            <a:off x="246927" y="1402266"/>
            <a:ext cx="11475600" cy="3580980"/>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9.000 edifici scolastici pubblici</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261 Milioni di Euro</a:t>
            </a:r>
            <a:endParaRPr sz="1400" b="0" i="0" u="none" strike="noStrike" cap="none">
              <a:solidFill>
                <a:srgbClr val="000000"/>
              </a:solidFill>
              <a:latin typeface="Arial"/>
              <a:ea typeface="Arial"/>
              <a:cs typeface="Arial"/>
              <a:sym typeface="Arial"/>
            </a:endParaRPr>
          </a:p>
          <a:p>
            <a:pPr marL="457189" marR="0" lvl="0" indent="-287834" algn="l" rtl="0">
              <a:lnSpc>
                <a:spcPct val="100000"/>
              </a:lnSpc>
              <a:spcBef>
                <a:spcPts val="0"/>
              </a:spcBef>
              <a:spcAft>
                <a:spcPts val="0"/>
              </a:spcAft>
              <a:buClr>
                <a:schemeClr val="dk1"/>
              </a:buClr>
              <a:buSzPts val="2667"/>
              <a:buFont typeface="Noto Sans Symbols"/>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misura “scuole connesse” mira a completare, con il medesimo modello di intervento avviato nel 2020, la copertura a banda ultra larga di </a:t>
            </a:r>
            <a:r>
              <a:rPr lang="it" sz="2667" b="1" i="0" u="none" strike="noStrike" cap="none">
                <a:solidFill>
                  <a:srgbClr val="3F3F3F"/>
                </a:solidFill>
                <a:latin typeface="Calibri"/>
                <a:ea typeface="Calibri"/>
                <a:cs typeface="Calibri"/>
                <a:sym typeface="Calibri"/>
              </a:rPr>
              <a:t>tutti gli edifici scolastici </a:t>
            </a:r>
            <a:r>
              <a:rPr lang="it" sz="2667" b="0" i="0" u="none" strike="noStrike" cap="none">
                <a:solidFill>
                  <a:srgbClr val="3F3F3F"/>
                </a:solidFill>
                <a:latin typeface="Calibri"/>
                <a:ea typeface="Calibri"/>
                <a:cs typeface="Calibri"/>
                <a:sym typeface="Calibri"/>
              </a:rPr>
              <a:t>presenti sul territorio nazionale.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Il piano prevede la copertura con connettività ad </a:t>
            </a:r>
            <a:r>
              <a:rPr lang="it" sz="2667" b="1" i="0" u="none" strike="noStrike" cap="none">
                <a:solidFill>
                  <a:srgbClr val="3F3F3F"/>
                </a:solidFill>
                <a:latin typeface="Calibri"/>
                <a:ea typeface="Calibri"/>
                <a:cs typeface="Calibri"/>
                <a:sym typeface="Calibri"/>
              </a:rPr>
              <a:t>1 Gbit/s </a:t>
            </a:r>
            <a:r>
              <a:rPr lang="it" sz="2667" b="0" i="0" u="none" strike="noStrike" cap="none">
                <a:solidFill>
                  <a:srgbClr val="3F3F3F"/>
                </a:solidFill>
                <a:latin typeface="Calibri"/>
                <a:ea typeface="Calibri"/>
                <a:cs typeface="Calibri"/>
                <a:sym typeface="Calibri"/>
              </a:rPr>
              <a:t>per tutte le scuole pubbliche.</a:t>
            </a:r>
            <a:endParaRPr sz="1400" b="0" i="0" u="none" strike="noStrike" cap="none">
              <a:solidFill>
                <a:srgbClr val="000000"/>
              </a:solidFill>
              <a:latin typeface="Arial"/>
              <a:ea typeface="Arial"/>
              <a:cs typeface="Arial"/>
              <a:sym typeface="Arial"/>
            </a:endParaRPr>
          </a:p>
        </p:txBody>
      </p:sp>
      <p:grpSp>
        <p:nvGrpSpPr>
          <p:cNvPr id="444" name="Google Shape;444;p238"/>
          <p:cNvGrpSpPr/>
          <p:nvPr/>
        </p:nvGrpSpPr>
        <p:grpSpPr>
          <a:xfrm>
            <a:off x="256734" y="5338601"/>
            <a:ext cx="11624659" cy="964191"/>
            <a:chOff x="9806" y="481465"/>
            <a:chExt cx="11624659" cy="964191"/>
          </a:xfrm>
        </p:grpSpPr>
        <p:sp>
          <p:nvSpPr>
            <p:cNvPr id="445" name="Google Shape;445;p238"/>
            <p:cNvSpPr/>
            <p:nvPr/>
          </p:nvSpPr>
          <p:spPr>
            <a:xfrm>
              <a:off x="9806" y="481465"/>
              <a:ext cx="1833259" cy="96419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6" name="Google Shape;446;p238"/>
            <p:cNvSpPr txBox="1"/>
            <p:nvPr/>
          </p:nvSpPr>
          <p:spPr>
            <a:xfrm>
              <a:off x="380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Avvio bandi di gara</a:t>
              </a:r>
              <a:endParaRPr sz="1400" b="1" i="0" u="none" strike="noStrike" cap="none">
                <a:solidFill>
                  <a:schemeClr val="dk1"/>
                </a:solidFill>
                <a:latin typeface="Calibri"/>
                <a:ea typeface="Calibri"/>
                <a:cs typeface="Calibri"/>
                <a:sym typeface="Calibri"/>
              </a:endParaRPr>
            </a:p>
          </p:txBody>
        </p:sp>
        <p:sp>
          <p:nvSpPr>
            <p:cNvPr id="447" name="Google Shape;447;p238"/>
            <p:cNvSpPr/>
            <p:nvPr/>
          </p:nvSpPr>
          <p:spPr>
            <a:xfrm>
              <a:off x="1996714"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8" name="Google Shape;448;p238"/>
            <p:cNvSpPr txBox="1"/>
            <p:nvPr/>
          </p:nvSpPr>
          <p:spPr>
            <a:xfrm>
              <a:off x="1996714"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49" name="Google Shape;449;p238"/>
            <p:cNvSpPr/>
            <p:nvPr/>
          </p:nvSpPr>
          <p:spPr>
            <a:xfrm>
              <a:off x="2457656" y="481465"/>
              <a:ext cx="1833259" cy="96419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0" name="Google Shape;450;p238"/>
            <p:cNvSpPr txBox="1"/>
            <p:nvPr/>
          </p:nvSpPr>
          <p:spPr>
            <a:xfrm>
              <a:off x="248589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Assegnazione bandi di gara</a:t>
              </a:r>
              <a:endParaRPr sz="1400" b="1" i="0" u="none" strike="noStrike" cap="none">
                <a:solidFill>
                  <a:schemeClr val="dk1"/>
                </a:solidFill>
                <a:latin typeface="Calibri"/>
                <a:ea typeface="Calibri"/>
                <a:cs typeface="Calibri"/>
                <a:sym typeface="Calibri"/>
              </a:endParaRPr>
            </a:p>
          </p:txBody>
        </p:sp>
        <p:sp>
          <p:nvSpPr>
            <p:cNvPr id="451" name="Google Shape;451;p238"/>
            <p:cNvSpPr/>
            <p:nvPr/>
          </p:nvSpPr>
          <p:spPr>
            <a:xfrm>
              <a:off x="4444564"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2" name="Google Shape;452;p238"/>
            <p:cNvSpPr txBox="1"/>
            <p:nvPr/>
          </p:nvSpPr>
          <p:spPr>
            <a:xfrm>
              <a:off x="4444564"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53" name="Google Shape;453;p238"/>
            <p:cNvSpPr/>
            <p:nvPr/>
          </p:nvSpPr>
          <p:spPr>
            <a:xfrm>
              <a:off x="490550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4" name="Google Shape;454;p238"/>
            <p:cNvSpPr txBox="1"/>
            <p:nvPr/>
          </p:nvSpPr>
          <p:spPr>
            <a:xfrm>
              <a:off x="49337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Q4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(20% edifici)</a:t>
              </a:r>
              <a:endParaRPr sz="1600" b="1" i="0" u="none" strike="noStrike" cap="none">
                <a:solidFill>
                  <a:schemeClr val="dk1"/>
                </a:solidFill>
                <a:latin typeface="Calibri"/>
                <a:ea typeface="Calibri"/>
                <a:cs typeface="Calibri"/>
                <a:sym typeface="Calibri"/>
              </a:endParaRPr>
            </a:p>
          </p:txBody>
        </p:sp>
        <p:sp>
          <p:nvSpPr>
            <p:cNvPr id="455" name="Google Shape;455;p238"/>
            <p:cNvSpPr/>
            <p:nvPr/>
          </p:nvSpPr>
          <p:spPr>
            <a:xfrm>
              <a:off x="6892413"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6" name="Google Shape;456;p238"/>
            <p:cNvSpPr txBox="1"/>
            <p:nvPr/>
          </p:nvSpPr>
          <p:spPr>
            <a:xfrm>
              <a:off x="6892413"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57" name="Google Shape;457;p238"/>
            <p:cNvSpPr/>
            <p:nvPr/>
          </p:nvSpPr>
          <p:spPr>
            <a:xfrm>
              <a:off x="735335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8" name="Google Shape;458;p238"/>
            <p:cNvSpPr txBox="1"/>
            <p:nvPr/>
          </p:nvSpPr>
          <p:spPr>
            <a:xfrm>
              <a:off x="738159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2024</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(60% edifici)</a:t>
              </a:r>
              <a:endParaRPr sz="1600" b="1" i="0" u="none" strike="noStrike" cap="none">
                <a:solidFill>
                  <a:schemeClr val="dk1"/>
                </a:solidFill>
                <a:latin typeface="Calibri"/>
                <a:ea typeface="Calibri"/>
                <a:cs typeface="Calibri"/>
                <a:sym typeface="Calibri"/>
              </a:endParaRPr>
            </a:p>
          </p:txBody>
        </p:sp>
        <p:sp>
          <p:nvSpPr>
            <p:cNvPr id="459" name="Google Shape;459;p238"/>
            <p:cNvSpPr/>
            <p:nvPr/>
          </p:nvSpPr>
          <p:spPr>
            <a:xfrm>
              <a:off x="9340263"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0" name="Google Shape;460;p238"/>
            <p:cNvSpPr txBox="1"/>
            <p:nvPr/>
          </p:nvSpPr>
          <p:spPr>
            <a:xfrm>
              <a:off x="9340263"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61" name="Google Shape;461;p238"/>
            <p:cNvSpPr/>
            <p:nvPr/>
          </p:nvSpPr>
          <p:spPr>
            <a:xfrm>
              <a:off x="980120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2" name="Google Shape;462;p238"/>
            <p:cNvSpPr txBox="1"/>
            <p:nvPr/>
          </p:nvSpPr>
          <p:spPr>
            <a:xfrm>
              <a:off x="98294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2025</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 (100% edifici)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463" name="Google Shape;463;p23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«Scuole connesse»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3"/>
        <p:cNvGrpSpPr/>
        <p:nvPr/>
      </p:nvGrpSpPr>
      <p:grpSpPr>
        <a:xfrm>
          <a:off x="0" y="0"/>
          <a:ext cx="0" cy="0"/>
          <a:chOff x="0" y="0"/>
          <a:chExt cx="0" cy="0"/>
        </a:xfrm>
      </p:grpSpPr>
      <p:sp>
        <p:nvSpPr>
          <p:cNvPr id="2774" name="Google Shape;2774;p177"/>
          <p:cNvSpPr/>
          <p:nvPr/>
        </p:nvSpPr>
        <p:spPr>
          <a:xfrm>
            <a:off x="0" y="0"/>
            <a:ext cx="121920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highlight>
                <a:srgbClr val="0073E6"/>
              </a:highlight>
              <a:latin typeface="Calibri"/>
              <a:ea typeface="Calibri"/>
              <a:cs typeface="Calibri"/>
              <a:sym typeface="Calibri"/>
            </a:endParaRPr>
          </a:p>
        </p:txBody>
      </p:sp>
      <p:sp>
        <p:nvSpPr>
          <p:cNvPr id="2775" name="Google Shape;2775;p177"/>
          <p:cNvSpPr txBox="1"/>
          <p:nvPr/>
        </p:nvSpPr>
        <p:spPr>
          <a:xfrm>
            <a:off x="429067" y="562633"/>
            <a:ext cx="6787500" cy="5402400"/>
          </a:xfrm>
          <a:prstGeom prst="rect">
            <a:avLst/>
          </a:prstGeom>
          <a:noFill/>
          <a:ln>
            <a:noFill/>
          </a:ln>
        </p:spPr>
        <p:txBody>
          <a:bodyPr spcFirstLastPara="1" wrap="square" lIns="121900" tIns="121900" rIns="121900" bIns="121900" anchor="ctr" anchorCtr="0">
            <a:noAutofit/>
          </a:bodyPr>
          <a:lstStyle/>
          <a:p>
            <a:pPr marL="0" marR="101597" lvl="0" indent="0" algn="l" rtl="0">
              <a:lnSpc>
                <a:spcPct val="115000"/>
              </a:lnSpc>
              <a:spcBef>
                <a:spcPts val="0"/>
              </a:spcBef>
              <a:spcAft>
                <a:spcPts val="0"/>
              </a:spcAft>
              <a:buNone/>
            </a:pPr>
            <a:r>
              <a:rPr lang="it" sz="2667">
                <a:solidFill>
                  <a:srgbClr val="FFFFFF"/>
                </a:solidFill>
                <a:latin typeface="Calibri"/>
                <a:ea typeface="Calibri"/>
                <a:cs typeface="Calibri"/>
                <a:sym typeface="Calibri"/>
              </a:rPr>
              <a:t>Il principio </a:t>
            </a:r>
            <a:r>
              <a:rPr lang="it" sz="2667">
                <a:solidFill>
                  <a:srgbClr val="0066CC"/>
                </a:solidFill>
                <a:highlight>
                  <a:srgbClr val="FFFFFF"/>
                </a:highlight>
                <a:latin typeface="Calibri"/>
                <a:ea typeface="Calibri"/>
                <a:cs typeface="Calibri"/>
                <a:sym typeface="Calibri"/>
              </a:rPr>
              <a:t>Cloud First </a:t>
            </a:r>
            <a:r>
              <a:rPr lang="it" sz="2667">
                <a:solidFill>
                  <a:srgbClr val="FFFFFF"/>
                </a:solidFill>
                <a:latin typeface="Calibri"/>
                <a:ea typeface="Calibri"/>
                <a:cs typeface="Calibri"/>
                <a:sym typeface="Calibri"/>
              </a:rPr>
              <a:t>è riportato nel </a:t>
            </a:r>
            <a:endParaRPr sz="26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667" u="sng">
                <a:solidFill>
                  <a:srgbClr val="FFFF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Piano Triennale per l’Informatica nella Pubblica Amministrazione </a:t>
            </a:r>
            <a:endParaRPr sz="2000">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000">
                <a:solidFill>
                  <a:srgbClr val="FFFFFF"/>
                </a:solidFill>
                <a:latin typeface="Calibri"/>
                <a:ea typeface="Calibri"/>
                <a:cs typeface="Calibri"/>
                <a:sym typeface="Calibri"/>
              </a:rPr>
              <a:t>Le PA dovranno adottare una </a:t>
            </a:r>
            <a:r>
              <a:rPr lang="it" sz="2000" b="1">
                <a:solidFill>
                  <a:srgbClr val="FFFFFF"/>
                </a:solidFill>
                <a:latin typeface="Calibri"/>
                <a:ea typeface="Calibri"/>
                <a:cs typeface="Calibri"/>
                <a:sym typeface="Calibri"/>
              </a:rPr>
              <a:t>strategia a 2 livelli</a:t>
            </a:r>
            <a:r>
              <a:rPr lang="it" sz="2000">
                <a:solidFill>
                  <a:srgbClr val="FFFFFF"/>
                </a:solidFill>
                <a:latin typeface="Calibri"/>
                <a:ea typeface="Calibri"/>
                <a:cs typeface="Calibri"/>
                <a:sym typeface="Calibri"/>
              </a:rPr>
              <a:t>: </a:t>
            </a:r>
            <a:endParaRPr sz="2000">
              <a:solidFill>
                <a:srgbClr val="FFFFFF"/>
              </a:solidFill>
              <a:latin typeface="Calibri"/>
              <a:ea typeface="Calibri"/>
              <a:cs typeface="Calibri"/>
              <a:sym typeface="Calibri"/>
            </a:endParaRPr>
          </a:p>
          <a:p>
            <a:pPr marL="609584" marR="101597" lvl="0" indent="-431788" algn="l" rtl="0">
              <a:lnSpc>
                <a:spcPct val="115000"/>
              </a:lnSpc>
              <a:spcBef>
                <a:spcPts val="0"/>
              </a:spcBef>
              <a:spcAft>
                <a:spcPts val="0"/>
              </a:spcAft>
              <a:buClr>
                <a:srgbClr val="FFFFFF"/>
              </a:buClr>
              <a:buSzPts val="1500"/>
              <a:buFont typeface="Titillium Web"/>
              <a:buChar char="-"/>
            </a:pPr>
            <a:r>
              <a:rPr lang="it" sz="2000" b="1">
                <a:solidFill>
                  <a:srgbClr val="FFFFFF"/>
                </a:solidFill>
                <a:latin typeface="Calibri"/>
                <a:ea typeface="Calibri"/>
                <a:cs typeface="Calibri"/>
                <a:sym typeface="Calibri"/>
              </a:rPr>
              <a:t>Migrare</a:t>
            </a:r>
            <a:r>
              <a:rPr lang="it" sz="2000">
                <a:solidFill>
                  <a:srgbClr val="FFFFFF"/>
                </a:solidFill>
                <a:latin typeface="Calibri"/>
                <a:ea typeface="Calibri"/>
                <a:cs typeface="Calibri"/>
                <a:sym typeface="Calibri"/>
              </a:rPr>
              <a:t> quello che al momento non è su Cloud</a:t>
            </a:r>
            <a:endParaRPr sz="2000">
              <a:solidFill>
                <a:srgbClr val="FFFFFF"/>
              </a:solidFill>
              <a:latin typeface="Calibri"/>
              <a:ea typeface="Calibri"/>
              <a:cs typeface="Calibri"/>
              <a:sym typeface="Calibri"/>
            </a:endParaRPr>
          </a:p>
          <a:p>
            <a:pPr marL="609584" marR="101597" lvl="0" indent="-431788" algn="l" rtl="0">
              <a:lnSpc>
                <a:spcPct val="115000"/>
              </a:lnSpc>
              <a:spcBef>
                <a:spcPts val="0"/>
              </a:spcBef>
              <a:spcAft>
                <a:spcPts val="0"/>
              </a:spcAft>
              <a:buClr>
                <a:srgbClr val="FFFFFF"/>
              </a:buClr>
              <a:buSzPts val="1500"/>
              <a:buFont typeface="Titillium Web"/>
              <a:buChar char="-"/>
            </a:pPr>
            <a:r>
              <a:rPr lang="it" sz="2000" b="1">
                <a:solidFill>
                  <a:srgbClr val="FFFFFF"/>
                </a:solidFill>
                <a:latin typeface="Calibri"/>
                <a:ea typeface="Calibri"/>
                <a:cs typeface="Calibri"/>
                <a:sym typeface="Calibri"/>
              </a:rPr>
              <a:t>Adottare nuovi strumenti già su cloud</a:t>
            </a:r>
            <a:r>
              <a:rPr lang="it" sz="2000">
                <a:solidFill>
                  <a:srgbClr val="FFFFFF"/>
                </a:solidFill>
                <a:latin typeface="Calibri"/>
                <a:ea typeface="Calibri"/>
                <a:cs typeface="Calibri"/>
                <a:sym typeface="Calibri"/>
              </a:rPr>
              <a:t>, ovvero </a:t>
            </a:r>
            <a:r>
              <a:rPr lang="it" sz="2000" i="1">
                <a:solidFill>
                  <a:srgbClr val="FFFFFF"/>
                </a:solidFill>
                <a:latin typeface="Calibri"/>
                <a:ea typeface="Calibri"/>
                <a:cs typeface="Calibri"/>
                <a:sym typeface="Calibri"/>
              </a:rPr>
              <a:t>cloud native</a:t>
            </a:r>
            <a:endParaRPr sz="1867">
              <a:solidFill>
                <a:srgbClr val="FFFFFF"/>
              </a:solidFill>
              <a:latin typeface="Calibri"/>
              <a:ea typeface="Calibri"/>
              <a:cs typeface="Calibri"/>
              <a:sym typeface="Calibri"/>
            </a:endParaRPr>
          </a:p>
        </p:txBody>
      </p:sp>
      <p:sp>
        <p:nvSpPr>
          <p:cNvPr id="2776" name="Google Shape;2776;p177"/>
          <p:cNvSpPr/>
          <p:nvPr/>
        </p:nvSpPr>
        <p:spPr>
          <a:xfrm>
            <a:off x="7571359" y="1079251"/>
            <a:ext cx="5897700" cy="5897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777" name="Google Shape;2777;p177"/>
          <p:cNvSpPr txBox="1"/>
          <p:nvPr/>
        </p:nvSpPr>
        <p:spPr>
          <a:xfrm>
            <a:off x="8905159" y="3723851"/>
            <a:ext cx="3230100" cy="608400"/>
          </a:xfrm>
          <a:prstGeom prst="rect">
            <a:avLst/>
          </a:prstGeom>
          <a:noFill/>
          <a:ln>
            <a:noFill/>
          </a:ln>
        </p:spPr>
        <p:txBody>
          <a:bodyPr spcFirstLastPara="1" wrap="square" lIns="121850" tIns="121850" rIns="121850" bIns="121850" anchor="ctr" anchorCtr="0">
            <a:noAutofit/>
          </a:bodyPr>
          <a:lstStyle/>
          <a:p>
            <a:pPr marL="0" marR="0" lvl="0" indent="0" algn="ctr" rtl="0">
              <a:spcBef>
                <a:spcPts val="0"/>
              </a:spcBef>
              <a:spcAft>
                <a:spcPts val="0"/>
              </a:spcAft>
              <a:buNone/>
            </a:pPr>
            <a:r>
              <a:rPr lang="it" sz="6267" b="1">
                <a:solidFill>
                  <a:srgbClr val="0070C0"/>
                </a:solidFill>
                <a:latin typeface="Calibri"/>
                <a:ea typeface="Calibri"/>
                <a:cs typeface="Calibri"/>
                <a:sym typeface="Calibri"/>
              </a:rPr>
              <a:t>CLOUD </a:t>
            </a:r>
            <a:endParaRPr sz="6267" b="1">
              <a:solidFill>
                <a:srgbClr val="0070C0"/>
              </a:solidFill>
              <a:latin typeface="Calibri"/>
              <a:ea typeface="Calibri"/>
              <a:cs typeface="Calibri"/>
              <a:sym typeface="Calibri"/>
            </a:endParaRPr>
          </a:p>
          <a:p>
            <a:pPr marL="0" marR="0" lvl="0" indent="0" algn="ctr" rtl="0">
              <a:spcBef>
                <a:spcPts val="0"/>
              </a:spcBef>
              <a:spcAft>
                <a:spcPts val="0"/>
              </a:spcAft>
              <a:buNone/>
            </a:pPr>
            <a:r>
              <a:rPr lang="it" sz="6267" b="1">
                <a:solidFill>
                  <a:srgbClr val="0070C0"/>
                </a:solidFill>
                <a:latin typeface="Calibri"/>
                <a:ea typeface="Calibri"/>
                <a:cs typeface="Calibri"/>
                <a:sym typeface="Calibri"/>
              </a:rPr>
              <a:t>FIRST</a:t>
            </a:r>
            <a:endParaRPr sz="5600">
              <a:solidFill>
                <a:srgbClr val="0070C0"/>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39"/>
          <p:cNvSpPr/>
          <p:nvPr/>
        </p:nvSpPr>
        <p:spPr>
          <a:xfrm>
            <a:off x="246927" y="1402266"/>
            <a:ext cx="11475600" cy="5027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https://bandaultralarga.italia.it/scuole-voucher/dashboard-scuole/</a:t>
            </a:r>
            <a:endParaRPr sz="1400" b="0" i="0" u="none" strike="noStrike" cap="none">
              <a:solidFill>
                <a:srgbClr val="000000"/>
              </a:solidFill>
              <a:latin typeface="Arial"/>
              <a:ea typeface="Arial"/>
              <a:cs typeface="Arial"/>
              <a:sym typeface="Arial"/>
            </a:endParaRPr>
          </a:p>
        </p:txBody>
      </p:sp>
      <p:sp>
        <p:nvSpPr>
          <p:cNvPr id="469" name="Google Shape;469;p23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«Scuole connesse» (FASE 1)</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pic>
        <p:nvPicPr>
          <p:cNvPr id="470" name="Google Shape;470;p239"/>
          <p:cNvPicPr preferRelativeResize="0"/>
          <p:nvPr/>
        </p:nvPicPr>
        <p:blipFill>
          <a:blip r:embed="rId3">
            <a:alphaModFix/>
          </a:blip>
          <a:stretch>
            <a:fillRect/>
          </a:stretch>
        </p:blipFill>
        <p:spPr>
          <a:xfrm>
            <a:off x="5569623" y="2114773"/>
            <a:ext cx="6308275" cy="3715676"/>
          </a:xfrm>
          <a:prstGeom prst="rect">
            <a:avLst/>
          </a:prstGeom>
          <a:noFill/>
          <a:ln>
            <a:noFill/>
          </a:ln>
        </p:spPr>
      </p:pic>
      <p:pic>
        <p:nvPicPr>
          <p:cNvPr id="471" name="Google Shape;471;p239"/>
          <p:cNvPicPr preferRelativeResize="0"/>
          <p:nvPr/>
        </p:nvPicPr>
        <p:blipFill>
          <a:blip r:embed="rId4">
            <a:alphaModFix/>
          </a:blip>
          <a:stretch>
            <a:fillRect/>
          </a:stretch>
        </p:blipFill>
        <p:spPr>
          <a:xfrm>
            <a:off x="175800" y="5081400"/>
            <a:ext cx="6819826" cy="1545325"/>
          </a:xfrm>
          <a:prstGeom prst="rect">
            <a:avLst/>
          </a:prstGeom>
          <a:noFill/>
          <a:ln>
            <a:noFill/>
          </a:ln>
        </p:spPr>
      </p:pic>
      <p:pic>
        <p:nvPicPr>
          <p:cNvPr id="472" name="Google Shape;472;p239"/>
          <p:cNvPicPr preferRelativeResize="0"/>
          <p:nvPr/>
        </p:nvPicPr>
        <p:blipFill>
          <a:blip r:embed="rId5">
            <a:alphaModFix/>
          </a:blip>
          <a:stretch>
            <a:fillRect/>
          </a:stretch>
        </p:blipFill>
        <p:spPr>
          <a:xfrm>
            <a:off x="175799" y="2110897"/>
            <a:ext cx="5133999" cy="21862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40"/>
          <p:cNvSpPr/>
          <p:nvPr/>
        </p:nvSpPr>
        <p:spPr>
          <a:xfrm>
            <a:off x="176260" y="1347100"/>
            <a:ext cx="11839477" cy="3088218"/>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12.280 strutture sanitarie</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501 Milioni di Euro</a:t>
            </a:r>
            <a:endParaRPr sz="1400" b="0" i="0" u="none" strike="noStrike" cap="none">
              <a:solidFill>
                <a:srgbClr val="000000"/>
              </a:solidFill>
              <a:latin typeface="Arial"/>
              <a:ea typeface="Arial"/>
              <a:cs typeface="Arial"/>
              <a:sym typeface="Arial"/>
            </a:endParaRPr>
          </a:p>
          <a:p>
            <a:pPr marL="457189" marR="0" lvl="0" indent="-364034" algn="l" rtl="0">
              <a:lnSpc>
                <a:spcPct val="100000"/>
              </a:lnSpc>
              <a:spcBef>
                <a:spcPts val="0"/>
              </a:spcBef>
              <a:spcAft>
                <a:spcPts val="0"/>
              </a:spcAft>
              <a:buClr>
                <a:schemeClr val="dk1"/>
              </a:buClr>
              <a:buSzPts val="1467"/>
              <a:buFont typeface="Noto Sans Symbols"/>
              <a:buNone/>
            </a:pPr>
            <a:endParaRPr sz="14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misura “Sanità Connessa” mira a fornire connettività a banda ultra larga ad almeno </a:t>
            </a:r>
            <a:r>
              <a:rPr lang="it" sz="2400" b="1" i="0" u="none" strike="noStrike" cap="none">
                <a:solidFill>
                  <a:srgbClr val="3F3F3F"/>
                </a:solidFill>
                <a:latin typeface="Calibri"/>
                <a:ea typeface="Calibri"/>
                <a:cs typeface="Calibri"/>
                <a:sym typeface="Calibri"/>
              </a:rPr>
              <a:t>1 Gbit/s</a:t>
            </a:r>
            <a:r>
              <a:rPr lang="it" sz="2400" b="0" i="0" u="none" strike="noStrike" cap="none">
                <a:solidFill>
                  <a:srgbClr val="3F3F3F"/>
                </a:solidFill>
                <a:latin typeface="Calibri"/>
                <a:ea typeface="Calibri"/>
                <a:cs typeface="Calibri"/>
                <a:sym typeface="Calibri"/>
              </a:rPr>
              <a:t> a circa 12.280 strutture sanitarie in tutto il Paese, oltre ad assistenza tecnica e servizio di manutenzione. La misura sarà attuata con modelli di intervento diretto.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nuova rete sarà interamente finanziata e di </a:t>
            </a:r>
            <a:r>
              <a:rPr lang="it" sz="2400" b="1" i="0" u="none" strike="noStrike" cap="none">
                <a:solidFill>
                  <a:srgbClr val="3F3F3F"/>
                </a:solidFill>
                <a:latin typeface="Calibri"/>
                <a:ea typeface="Calibri"/>
                <a:cs typeface="Calibri"/>
                <a:sym typeface="Calibri"/>
              </a:rPr>
              <a:t>proprietà dello Stato </a:t>
            </a:r>
            <a:r>
              <a:rPr lang="it" sz="2400" b="0" i="0" u="none" strike="noStrike" cap="none">
                <a:solidFill>
                  <a:srgbClr val="3F3F3F"/>
                </a:solidFill>
                <a:latin typeface="Calibri"/>
                <a:ea typeface="Calibri"/>
                <a:cs typeface="Calibri"/>
                <a:sym typeface="Calibri"/>
              </a:rPr>
              <a:t>e sarà gestita da uno o più operatori, scelti tramite selezione.</a:t>
            </a:r>
            <a:endParaRPr sz="1400" b="0" i="0" u="none" strike="noStrike" cap="none">
              <a:solidFill>
                <a:srgbClr val="000000"/>
              </a:solidFill>
              <a:latin typeface="Arial"/>
              <a:ea typeface="Arial"/>
              <a:cs typeface="Arial"/>
              <a:sym typeface="Arial"/>
            </a:endParaRPr>
          </a:p>
        </p:txBody>
      </p:sp>
      <p:grpSp>
        <p:nvGrpSpPr>
          <p:cNvPr id="478" name="Google Shape;478;p240"/>
          <p:cNvGrpSpPr/>
          <p:nvPr/>
        </p:nvGrpSpPr>
        <p:grpSpPr>
          <a:xfrm>
            <a:off x="182056" y="4811363"/>
            <a:ext cx="11827884" cy="1502067"/>
            <a:chOff x="5796" y="469447"/>
            <a:chExt cx="11827884" cy="1502067"/>
          </a:xfrm>
        </p:grpSpPr>
        <p:sp>
          <p:nvSpPr>
            <p:cNvPr id="479" name="Google Shape;479;p240"/>
            <p:cNvSpPr/>
            <p:nvPr/>
          </p:nvSpPr>
          <p:spPr>
            <a:xfrm>
              <a:off x="5796" y="476943"/>
              <a:ext cx="1583011"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0" name="Google Shape;480;p240"/>
            <p:cNvSpPr txBox="1"/>
            <p:nvPr/>
          </p:nvSpPr>
          <p:spPr>
            <a:xfrm>
              <a:off x="49570" y="520717"/>
              <a:ext cx="1495463" cy="140702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Consultazione con operatori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Recepimento osservazioni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Avvio bandi di gara</a:t>
              </a:r>
              <a:endParaRPr sz="1400" b="1" i="0" u="none" strike="noStrike" cap="none">
                <a:solidFill>
                  <a:schemeClr val="dk1"/>
                </a:solidFill>
                <a:latin typeface="Calibri"/>
                <a:ea typeface="Calibri"/>
                <a:cs typeface="Calibri"/>
                <a:sym typeface="Calibri"/>
              </a:endParaRPr>
            </a:p>
          </p:txBody>
        </p:sp>
        <p:sp>
          <p:nvSpPr>
            <p:cNvPr id="481" name="Google Shape;481;p240"/>
            <p:cNvSpPr/>
            <p:nvPr/>
          </p:nvSpPr>
          <p:spPr>
            <a:xfrm rot="-12501">
              <a:off x="1721479" y="1055840"/>
              <a:ext cx="281270"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2" name="Google Shape;482;p240"/>
            <p:cNvSpPr txBox="1"/>
            <p:nvPr/>
          </p:nvSpPr>
          <p:spPr>
            <a:xfrm rot="-12501">
              <a:off x="1721479" y="1121799"/>
              <a:ext cx="196889"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83" name="Google Shape;483;p240"/>
            <p:cNvSpPr/>
            <p:nvPr/>
          </p:nvSpPr>
          <p:spPr>
            <a:xfrm>
              <a:off x="2119502" y="469447"/>
              <a:ext cx="1477800"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4" name="Google Shape;484;p240"/>
            <p:cNvSpPr txBox="1"/>
            <p:nvPr/>
          </p:nvSpPr>
          <p:spPr>
            <a:xfrm>
              <a:off x="2162785" y="512730"/>
              <a:ext cx="1391234" cy="14080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560"/>
                </a:spcBef>
                <a:spcAft>
                  <a:spcPts val="0"/>
                </a:spcAft>
                <a:buClr>
                  <a:schemeClr val="lt1"/>
                </a:buClr>
                <a:buSzPts val="1200"/>
                <a:buFont typeface="Calibri"/>
                <a:buNone/>
              </a:pPr>
              <a:r>
                <a:rPr lang="it" b="1">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Q2 2022</a:t>
              </a:r>
              <a:endParaRPr b="1">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a:solidFill>
                    <a:schemeClr val="dk1"/>
                  </a:solidFill>
                  <a:latin typeface="Calibri"/>
                  <a:ea typeface="Calibri"/>
                  <a:cs typeface="Calibri"/>
                  <a:sym typeface="Calibri"/>
                </a:rPr>
                <a:t>Assegnazione bandi di gara</a:t>
              </a:r>
              <a:endParaRPr sz="1400" b="1" i="0" u="none" strike="noStrike" cap="none">
                <a:solidFill>
                  <a:srgbClr val="FF0000"/>
                </a:solidFill>
                <a:latin typeface="Calibri"/>
                <a:ea typeface="Calibri"/>
                <a:cs typeface="Calibri"/>
                <a:sym typeface="Calibri"/>
              </a:endParaRPr>
            </a:p>
          </p:txBody>
        </p:sp>
        <p:sp>
          <p:nvSpPr>
            <p:cNvPr id="485" name="Google Shape;485;p240"/>
            <p:cNvSpPr/>
            <p:nvPr/>
          </p:nvSpPr>
          <p:spPr>
            <a:xfrm>
              <a:off x="3729976"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6" name="Google Shape;486;p240"/>
            <p:cNvSpPr txBox="1"/>
            <p:nvPr/>
          </p:nvSpPr>
          <p:spPr>
            <a:xfrm>
              <a:off x="3729976"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87" name="Google Shape;487;p240"/>
            <p:cNvSpPr/>
            <p:nvPr/>
          </p:nvSpPr>
          <p:spPr>
            <a:xfrm>
              <a:off x="4127998" y="469447"/>
              <a:ext cx="1516727"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8" name="Google Shape;488;p240"/>
            <p:cNvSpPr txBox="1"/>
            <p:nvPr/>
          </p:nvSpPr>
          <p:spPr>
            <a:xfrm>
              <a:off x="4137547" y="513221"/>
              <a:ext cx="1429200" cy="14070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(10% strutture sanitarie)</a:t>
              </a:r>
              <a:endParaRPr sz="1600" b="1" i="0" u="none" strike="noStrike" cap="none">
                <a:solidFill>
                  <a:schemeClr val="dk1"/>
                </a:solidFill>
                <a:latin typeface="Calibri"/>
                <a:ea typeface="Calibri"/>
                <a:cs typeface="Calibri"/>
                <a:sym typeface="Calibri"/>
              </a:endParaRPr>
            </a:p>
          </p:txBody>
        </p:sp>
        <p:sp>
          <p:nvSpPr>
            <p:cNvPr id="489" name="Google Shape;489;p240"/>
            <p:cNvSpPr/>
            <p:nvPr/>
          </p:nvSpPr>
          <p:spPr>
            <a:xfrm>
              <a:off x="5777399"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0" name="Google Shape;490;p240"/>
            <p:cNvSpPr txBox="1"/>
            <p:nvPr/>
          </p:nvSpPr>
          <p:spPr>
            <a:xfrm>
              <a:off x="5777399"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91" name="Google Shape;491;p240"/>
            <p:cNvSpPr/>
            <p:nvPr/>
          </p:nvSpPr>
          <p:spPr>
            <a:xfrm>
              <a:off x="6175420" y="469447"/>
              <a:ext cx="1406236"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2" name="Google Shape;492;p240"/>
            <p:cNvSpPr txBox="1"/>
            <p:nvPr/>
          </p:nvSpPr>
          <p:spPr>
            <a:xfrm>
              <a:off x="6216607" y="510634"/>
              <a:ext cx="1323862" cy="14121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(30% strutture sanitarie)</a:t>
              </a:r>
              <a:endParaRPr sz="1600" b="1" i="0" u="none" strike="noStrike" cap="none">
                <a:solidFill>
                  <a:schemeClr val="dk1"/>
                </a:solidFill>
                <a:latin typeface="Calibri"/>
                <a:ea typeface="Calibri"/>
                <a:cs typeface="Calibri"/>
                <a:sym typeface="Calibri"/>
              </a:endParaRPr>
            </a:p>
          </p:txBody>
        </p:sp>
        <p:sp>
          <p:nvSpPr>
            <p:cNvPr id="493" name="Google Shape;493;p240"/>
            <p:cNvSpPr/>
            <p:nvPr/>
          </p:nvSpPr>
          <p:spPr>
            <a:xfrm>
              <a:off x="7714331"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4" name="Google Shape;494;p240"/>
            <p:cNvSpPr txBox="1"/>
            <p:nvPr/>
          </p:nvSpPr>
          <p:spPr>
            <a:xfrm>
              <a:off x="7714331"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95" name="Google Shape;495;p240"/>
            <p:cNvSpPr/>
            <p:nvPr/>
          </p:nvSpPr>
          <p:spPr>
            <a:xfrm>
              <a:off x="8112352" y="469447"/>
              <a:ext cx="1339488"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6" name="Google Shape;496;p240"/>
            <p:cNvSpPr txBox="1"/>
            <p:nvPr/>
          </p:nvSpPr>
          <p:spPr>
            <a:xfrm>
              <a:off x="8151584" y="508679"/>
              <a:ext cx="1261024" cy="14161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2024</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1200"/>
                <a:buFont typeface="Arial"/>
                <a:buNone/>
              </a:pPr>
              <a:r>
                <a:rPr lang="it" sz="1200" b="0" i="0" u="none" strike="noStrike" cap="none">
                  <a:solidFill>
                    <a:schemeClr val="dk1"/>
                  </a:solidFill>
                  <a:latin typeface="Calibri"/>
                  <a:ea typeface="Calibri"/>
                  <a:cs typeface="Calibri"/>
                  <a:sym typeface="Calibri"/>
                </a:rPr>
                <a:t>III milestone (60% strutture sanitarie)</a:t>
              </a:r>
              <a:endParaRPr sz="1400" b="0" i="0" u="none" strike="noStrike" cap="none">
                <a:solidFill>
                  <a:schemeClr val="dk1"/>
                </a:solidFill>
                <a:latin typeface="Calibri"/>
                <a:ea typeface="Calibri"/>
                <a:cs typeface="Calibri"/>
                <a:sym typeface="Calibri"/>
              </a:endParaRPr>
            </a:p>
          </p:txBody>
        </p:sp>
        <p:sp>
          <p:nvSpPr>
            <p:cNvPr id="497" name="Google Shape;497;p240"/>
            <p:cNvSpPr/>
            <p:nvPr/>
          </p:nvSpPr>
          <p:spPr>
            <a:xfrm>
              <a:off x="9584514"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8" name="Google Shape;498;p240"/>
            <p:cNvSpPr txBox="1"/>
            <p:nvPr/>
          </p:nvSpPr>
          <p:spPr>
            <a:xfrm>
              <a:off x="9584514"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sp>
          <p:nvSpPr>
            <p:cNvPr id="499" name="Google Shape;499;p240"/>
            <p:cNvSpPr/>
            <p:nvPr/>
          </p:nvSpPr>
          <p:spPr>
            <a:xfrm>
              <a:off x="9982536" y="469447"/>
              <a:ext cx="1851144"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0" name="Google Shape;500;p240"/>
            <p:cNvSpPr txBox="1"/>
            <p:nvPr/>
          </p:nvSpPr>
          <p:spPr>
            <a:xfrm>
              <a:off x="10026310" y="513221"/>
              <a:ext cx="1763596" cy="140702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IV milestone (100% strutture sanitarie)</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501" name="Google Shape;501;p24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«Sanità connessa»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41"/>
          <p:cNvSpPr/>
          <p:nvPr/>
        </p:nvSpPr>
        <p:spPr>
          <a:xfrm>
            <a:off x="309366" y="1694854"/>
            <a:ext cx="11475600" cy="4175462"/>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800"/>
              <a:buFont typeface="Noto Sans Symbols"/>
              <a:buChar char="✔"/>
            </a:pPr>
            <a:r>
              <a:rPr lang="it" sz="2800" b="0" i="0" u="none" strike="noStrike" cap="none">
                <a:solidFill>
                  <a:srgbClr val="3F3F3F"/>
                </a:solidFill>
                <a:latin typeface="Calibri"/>
                <a:ea typeface="Calibri"/>
                <a:cs typeface="Calibri"/>
                <a:sym typeface="Calibri"/>
              </a:rPr>
              <a:t>Target: 8,5 milioni di unità immobiliari</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800"/>
              <a:buFont typeface="Noto Sans Symbols"/>
              <a:buChar char="✔"/>
            </a:pPr>
            <a:r>
              <a:rPr lang="it" sz="2800" b="0" i="0" u="none" strike="noStrike" cap="none">
                <a:solidFill>
                  <a:srgbClr val="3F3F3F"/>
                </a:solidFill>
                <a:latin typeface="Calibri"/>
                <a:ea typeface="Calibri"/>
                <a:cs typeface="Calibri"/>
                <a:sym typeface="Calibri"/>
              </a:rPr>
              <a:t>Fondi: circa 3,8 Miliardi di Euro</a:t>
            </a:r>
            <a:endParaRPr sz="1400" b="0" i="0" u="none" strike="noStrike" cap="none">
              <a:solidFill>
                <a:srgbClr val="000000"/>
              </a:solidFill>
              <a:latin typeface="Arial"/>
              <a:ea typeface="Arial"/>
              <a:cs typeface="Arial"/>
              <a:sym typeface="Arial"/>
            </a:endParaRPr>
          </a:p>
          <a:p>
            <a:pPr marL="457189" marR="0" lvl="0" indent="-279389" algn="l" rtl="0">
              <a:lnSpc>
                <a:spcPct val="100000"/>
              </a:lnSpc>
              <a:spcBef>
                <a:spcPts val="0"/>
              </a:spcBef>
              <a:spcAft>
                <a:spcPts val="0"/>
              </a:spcAft>
              <a:buClr>
                <a:schemeClr val="dk1"/>
              </a:buClr>
              <a:buSzPts val="2800"/>
              <a:buFont typeface="Noto Sans Symbols"/>
              <a:buNone/>
            </a:pP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La misura “Italia a 1 Gbps” mira a fornire connettività a </a:t>
            </a:r>
            <a:r>
              <a:rPr lang="it" sz="2800" b="1" i="0" u="none" strike="noStrike" cap="none">
                <a:solidFill>
                  <a:srgbClr val="3F3F3F"/>
                </a:solidFill>
                <a:latin typeface="Calibri"/>
                <a:ea typeface="Calibri"/>
                <a:cs typeface="Calibri"/>
                <a:sym typeface="Calibri"/>
              </a:rPr>
              <a:t>1 Gbit/s</a:t>
            </a:r>
            <a:r>
              <a:rPr lang="it" sz="2800" b="0" i="0" u="none" strike="noStrike" cap="none">
                <a:solidFill>
                  <a:srgbClr val="3F3F3F"/>
                </a:solidFill>
                <a:latin typeface="Calibri"/>
                <a:ea typeface="Calibri"/>
                <a:cs typeface="Calibri"/>
                <a:sym typeface="Calibri"/>
              </a:rPr>
              <a:t> in </a:t>
            </a:r>
            <a:r>
              <a:rPr lang="it" sz="2800" b="1" i="0" u="none" strike="noStrike" cap="none">
                <a:solidFill>
                  <a:srgbClr val="3F3F3F"/>
                </a:solidFill>
                <a:latin typeface="Calibri"/>
                <a:ea typeface="Calibri"/>
                <a:cs typeface="Calibri"/>
                <a:sym typeface="Calibri"/>
              </a:rPr>
              <a:t>download</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200 Mbit/s</a:t>
            </a:r>
            <a:r>
              <a:rPr lang="it" sz="2800" b="0" i="0" u="none" strike="noStrike" cap="none">
                <a:solidFill>
                  <a:srgbClr val="3F3F3F"/>
                </a:solidFill>
                <a:latin typeface="Calibri"/>
                <a:ea typeface="Calibri"/>
                <a:cs typeface="Calibri"/>
                <a:sym typeface="Calibri"/>
              </a:rPr>
              <a:t> in </a:t>
            </a:r>
            <a:r>
              <a:rPr lang="it" sz="2800" b="1" i="0" u="none" strike="noStrike" cap="none">
                <a:solidFill>
                  <a:srgbClr val="3F3F3F"/>
                </a:solidFill>
                <a:latin typeface="Calibri"/>
                <a:ea typeface="Calibri"/>
                <a:cs typeface="Calibri"/>
                <a:sym typeface="Calibri"/>
              </a:rPr>
              <a:t>upload</a:t>
            </a:r>
            <a:r>
              <a:rPr lang="it" sz="2800" b="0" i="0" u="none" strike="noStrike" cap="none">
                <a:solidFill>
                  <a:srgbClr val="3F3F3F"/>
                </a:solidFill>
                <a:latin typeface="Calibri"/>
                <a:ea typeface="Calibri"/>
                <a:cs typeface="Calibri"/>
                <a:sym typeface="Calibri"/>
              </a:rPr>
              <a:t> nelle </a:t>
            </a:r>
            <a:r>
              <a:rPr lang="it" sz="2800" b="1" i="0" u="none" strike="noStrike" cap="none">
                <a:solidFill>
                  <a:srgbClr val="3F3F3F"/>
                </a:solidFill>
                <a:latin typeface="Calibri"/>
                <a:ea typeface="Calibri"/>
                <a:cs typeface="Calibri"/>
                <a:sym typeface="Calibri"/>
              </a:rPr>
              <a:t>aree a fallimento di mercato grigie</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nere</a:t>
            </a:r>
            <a:r>
              <a:rPr lang="it" sz="2800" b="0" i="0" u="none" strike="noStrike" cap="none">
                <a:solidFill>
                  <a:srgbClr val="3F3F3F"/>
                </a:solidFill>
                <a:latin typeface="Calibri"/>
                <a:ea typeface="Calibri"/>
                <a:cs typeface="Calibri"/>
                <a:sym typeface="Calibri"/>
              </a:rPr>
              <a:t> NGA, nel rispetto del principio della neutralità tecnologica.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In particolare la misura mira a coprire le unità immobiliari che a seguito della </a:t>
            </a:r>
            <a:r>
              <a:rPr lang="it" sz="2800" b="1" i="0" u="none" strike="noStrike" cap="none">
                <a:solidFill>
                  <a:srgbClr val="3F3F3F"/>
                </a:solidFill>
                <a:latin typeface="Calibri"/>
                <a:ea typeface="Calibri"/>
                <a:cs typeface="Calibri"/>
                <a:sym typeface="Calibri"/>
              </a:rPr>
              <a:t>mappatura</a:t>
            </a:r>
            <a:r>
              <a:rPr lang="it" sz="2800" b="0" i="0" u="none" strike="noStrike" cap="none">
                <a:solidFill>
                  <a:srgbClr val="3F3F3F"/>
                </a:solidFill>
                <a:latin typeface="Calibri"/>
                <a:ea typeface="Calibri"/>
                <a:cs typeface="Calibri"/>
                <a:sym typeface="Calibri"/>
              </a:rPr>
              <a:t> sono riusaltate non coperte (attualmente e nei prossimi anni) da reti in grado di fornire in maniera affidabile almeno 100 Mbit/s in download.</a:t>
            </a:r>
            <a:endParaRPr sz="1400" b="0" i="0" u="none" strike="noStrike" cap="none">
              <a:solidFill>
                <a:srgbClr val="000000"/>
              </a:solidFill>
              <a:latin typeface="Arial"/>
              <a:ea typeface="Arial"/>
              <a:cs typeface="Arial"/>
              <a:sym typeface="Arial"/>
            </a:endParaRPr>
          </a:p>
        </p:txBody>
      </p:sp>
      <p:sp>
        <p:nvSpPr>
          <p:cNvPr id="507" name="Google Shape;507;p241"/>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42"/>
          <p:cNvSpPr/>
          <p:nvPr/>
        </p:nvSpPr>
        <p:spPr>
          <a:xfrm>
            <a:off x="492565" y="1744014"/>
            <a:ext cx="11475600" cy="46070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L’intervento dovrà essere realizzato in </a:t>
            </a:r>
            <a:r>
              <a:rPr lang="it" sz="2667" b="1" i="0" u="none" strike="noStrike" cap="none">
                <a:solidFill>
                  <a:srgbClr val="3F3F3F"/>
                </a:solidFill>
                <a:latin typeface="Calibri"/>
                <a:ea typeface="Calibri"/>
                <a:cs typeface="Calibri"/>
                <a:sym typeface="Calibri"/>
              </a:rPr>
              <a:t>conformità</a:t>
            </a:r>
            <a:r>
              <a:rPr lang="it" sz="2667" b="0" i="0" u="none" strike="noStrike" cap="none">
                <a:solidFill>
                  <a:srgbClr val="3F3F3F"/>
                </a:solidFill>
                <a:latin typeface="Calibri"/>
                <a:ea typeface="Calibri"/>
                <a:cs typeface="Calibri"/>
                <a:sym typeface="Calibri"/>
              </a:rPr>
              <a:t> con le regole definite dalla normativa europea in materia di </a:t>
            </a:r>
            <a:r>
              <a:rPr lang="it" sz="2667" b="1" i="0" u="none" strike="noStrike" cap="none">
                <a:solidFill>
                  <a:srgbClr val="3F3F3F"/>
                </a:solidFill>
                <a:latin typeface="Calibri"/>
                <a:ea typeface="Calibri"/>
                <a:cs typeface="Calibri"/>
                <a:sym typeface="Calibri"/>
              </a:rPr>
              <a:t>aiuti di Stato </a:t>
            </a:r>
            <a:r>
              <a:rPr lang="it" sz="2667" b="0" i="0" u="none" strike="noStrike" cap="none">
                <a:solidFill>
                  <a:srgbClr val="3F3F3F"/>
                </a:solidFill>
                <a:latin typeface="Calibri"/>
                <a:ea typeface="Calibri"/>
                <a:cs typeface="Calibri"/>
                <a:sym typeface="Calibri"/>
              </a:rPr>
              <a:t>e garantire che l’intervento pubblico sia limitato alle aree NGA a fallimento di mercato.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Le aree a fallimento di mercato sono quelle zone del Paese in cui non esistono già (e non esisteranno per i prossimi anni) infrastrutture idonee a raggiungere le prestazioni di connettività necessarie a rispondere alle esigenze degli utenti e definite nella Strategia.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L’investimento pubblico, inoltre, deve garantire che non si sovrapponga ai piani di investimento privati già previsti dagli operatori.</a:t>
            </a:r>
            <a:endParaRPr sz="1400" b="0" i="0" u="none" strike="noStrike" cap="none">
              <a:solidFill>
                <a:srgbClr val="000000"/>
              </a:solidFill>
              <a:latin typeface="Arial"/>
              <a:ea typeface="Arial"/>
              <a:cs typeface="Arial"/>
              <a:sym typeface="Arial"/>
            </a:endParaRPr>
          </a:p>
        </p:txBody>
      </p:sp>
      <p:sp>
        <p:nvSpPr>
          <p:cNvPr id="513" name="Google Shape;513;p242"/>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43"/>
          <p:cNvSpPr/>
          <p:nvPr/>
        </p:nvSpPr>
        <p:spPr>
          <a:xfrm>
            <a:off x="492565" y="1348437"/>
            <a:ext cx="11475600" cy="4801314"/>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Il </a:t>
            </a:r>
            <a:r>
              <a:rPr lang="it" sz="1800" b="1" i="0" u="none" strike="noStrike" cap="none">
                <a:solidFill>
                  <a:srgbClr val="3F3F3F"/>
                </a:solidFill>
                <a:latin typeface="Calibri"/>
                <a:ea typeface="Calibri"/>
                <a:cs typeface="Calibri"/>
                <a:sym typeface="Calibri"/>
              </a:rPr>
              <a:t>25 maggio 2021</a:t>
            </a:r>
            <a:r>
              <a:rPr lang="it" sz="1800" b="0" i="0" u="none" strike="noStrike" cap="none">
                <a:solidFill>
                  <a:srgbClr val="3F3F3F"/>
                </a:solidFill>
                <a:latin typeface="Calibri"/>
                <a:ea typeface="Calibri"/>
                <a:cs typeface="Calibri"/>
                <a:sym typeface="Calibri"/>
              </a:rPr>
              <a:t>, il Comitato interministeriale per la Transizione Digitale (</a:t>
            </a:r>
            <a:r>
              <a:rPr lang="it" sz="1800" b="1" i="0" u="none" strike="noStrike" cap="none">
                <a:solidFill>
                  <a:srgbClr val="3F3F3F"/>
                </a:solidFill>
                <a:latin typeface="Calibri"/>
                <a:ea typeface="Calibri"/>
                <a:cs typeface="Calibri"/>
                <a:sym typeface="Calibri"/>
              </a:rPr>
              <a:t>CiTD</a:t>
            </a:r>
            <a:r>
              <a:rPr lang="it" sz="1800" b="0" i="0" u="none" strike="noStrike" cap="none">
                <a:solidFill>
                  <a:srgbClr val="3F3F3F"/>
                </a:solidFill>
                <a:latin typeface="Calibri"/>
                <a:ea typeface="Calibri"/>
                <a:cs typeface="Calibri"/>
                <a:sym typeface="Calibri"/>
              </a:rPr>
              <a:t>) ha approvato la Strategia italiana per la Banda Ultra Larga – “Verso la Gigabit Society” che, in attuazione del Pnrr, definisce le azioni necessarie al raggiungimento degli obiettivi di trasformazione digitale indicati dalla Commissione europea nel 2016 e nel 2021 rispettivamente con la Comunicazione (COM/2016/0587 final) sulla Connettività per un mercato unico digitale competitivo: verso una società dei Gigabit europea (cd. “Gigabit Society”) e con la Comunicazione (COM/2021/118 final) sulla Bussola per il digitale 2030: il modello europeo per il decennio digitale (cd. “Digital compass”).</a:t>
            </a:r>
            <a:endParaRPr sz="1400" b="0" i="0" u="none" strike="noStrike" cap="none">
              <a:solidFill>
                <a:srgbClr val="000000"/>
              </a:solidFill>
              <a:latin typeface="Arial"/>
              <a:ea typeface="Arial"/>
              <a:cs typeface="Arial"/>
              <a:sym typeface="Arial"/>
            </a:endParaRPr>
          </a:p>
          <a:p>
            <a:pPr marL="380990" marR="0" lvl="0" indent="-266690" algn="l"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Calibri"/>
              <a:ea typeface="Calibri"/>
              <a:cs typeface="Calibri"/>
              <a:sym typeface="Calibri"/>
            </a:endParaRPr>
          </a:p>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Il </a:t>
            </a:r>
            <a:r>
              <a:rPr lang="it" sz="1800" b="1" i="0" u="none" strike="noStrike" cap="none">
                <a:solidFill>
                  <a:srgbClr val="3F3F3F"/>
                </a:solidFill>
                <a:latin typeface="Calibri"/>
                <a:ea typeface="Calibri"/>
                <a:cs typeface="Calibri"/>
                <a:sym typeface="Calibri"/>
              </a:rPr>
              <a:t>27 luglio 2021</a:t>
            </a:r>
            <a:r>
              <a:rPr lang="it" sz="1800" b="0" i="0" u="none" strike="noStrike" cap="none">
                <a:solidFill>
                  <a:srgbClr val="3F3F3F"/>
                </a:solidFill>
                <a:latin typeface="Calibri"/>
                <a:ea typeface="Calibri"/>
                <a:cs typeface="Calibri"/>
                <a:sym typeface="Calibri"/>
              </a:rPr>
              <a:t>, il CiTD ha approvato il Piano di intervento “</a:t>
            </a:r>
            <a:r>
              <a:rPr lang="it" sz="1800" b="1" i="0" u="none" strike="noStrike" cap="none">
                <a:solidFill>
                  <a:srgbClr val="3F3F3F"/>
                </a:solidFill>
                <a:latin typeface="Calibri"/>
                <a:ea typeface="Calibri"/>
                <a:cs typeface="Calibri"/>
                <a:sym typeface="Calibri"/>
              </a:rPr>
              <a:t>Italia a 1 Giga</a:t>
            </a:r>
            <a:r>
              <a:rPr lang="it" sz="1800" b="0" i="0" u="none" strike="noStrike" cap="none">
                <a:solidFill>
                  <a:srgbClr val="3F3F3F"/>
                </a:solidFill>
                <a:latin typeface="Calibri"/>
                <a:ea typeface="Calibri"/>
                <a:cs typeface="Calibri"/>
                <a:sym typeface="Calibri"/>
              </a:rPr>
              <a:t>”, il primo dei piani di intervento pubblico previsti nella Strategia. La Strategia del Governo, in continuità con la precedente del 2015, intende colmare la carenza di infrastrutture di rete a banda ultralarga che ancora permangono in Italia e garantire entro il 2026 una velocità di connessione delle reti fisse ad almeno 1 Gbit/s in download e 200 Mbit/s in upload su tutto il territorio nazionale, </a:t>
            </a:r>
            <a:r>
              <a:rPr lang="it" sz="1800" b="1" i="0" u="none" strike="noStrike" cap="none">
                <a:solidFill>
                  <a:srgbClr val="3F3F3F"/>
                </a:solidFill>
                <a:latin typeface="Calibri"/>
                <a:ea typeface="Calibri"/>
                <a:cs typeface="Calibri"/>
                <a:sym typeface="Calibri"/>
              </a:rPr>
              <a:t>in anticipo rispetto agli obiettivi europei, fissati al 2030</a:t>
            </a:r>
            <a:r>
              <a:rPr lang="it" sz="18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80990" marR="0" lvl="0" indent="-266690" algn="l"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Calibri"/>
              <a:ea typeface="Calibri"/>
              <a:cs typeface="Calibri"/>
              <a:sym typeface="Calibri"/>
            </a:endParaRPr>
          </a:p>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Dal </a:t>
            </a:r>
            <a:r>
              <a:rPr lang="it" sz="1800" b="1" i="0" u="none" strike="noStrike" cap="none">
                <a:solidFill>
                  <a:srgbClr val="3F3F3F"/>
                </a:solidFill>
                <a:latin typeface="Calibri"/>
                <a:ea typeface="Calibri"/>
                <a:cs typeface="Calibri"/>
                <a:sym typeface="Calibri"/>
              </a:rPr>
              <a:t>30 aprile al 5 giugno </a:t>
            </a:r>
            <a:r>
              <a:rPr lang="it" sz="1800" b="0" i="0" u="none" strike="noStrike" cap="none">
                <a:solidFill>
                  <a:srgbClr val="3F3F3F"/>
                </a:solidFill>
                <a:latin typeface="Calibri"/>
                <a:ea typeface="Calibri"/>
                <a:cs typeface="Calibri"/>
                <a:sym typeface="Calibri"/>
              </a:rPr>
              <a:t>e dal </a:t>
            </a:r>
            <a:r>
              <a:rPr lang="it" sz="1800" b="1" i="0" u="none" strike="noStrike" cap="none">
                <a:solidFill>
                  <a:srgbClr val="3F3F3F"/>
                </a:solidFill>
                <a:latin typeface="Calibri"/>
                <a:ea typeface="Calibri"/>
                <a:cs typeface="Calibri"/>
                <a:sym typeface="Calibri"/>
              </a:rPr>
              <a:t>13 ottobre al 15 novembre 2021 </a:t>
            </a:r>
            <a:r>
              <a:rPr lang="it" sz="1800" b="0" i="0" u="none" strike="noStrike" cap="none">
                <a:solidFill>
                  <a:srgbClr val="3F3F3F"/>
                </a:solidFill>
                <a:latin typeface="Calibri"/>
                <a:ea typeface="Calibri"/>
                <a:cs typeface="Calibri"/>
                <a:sym typeface="Calibri"/>
              </a:rPr>
              <a:t>è stata effettuata la </a:t>
            </a:r>
            <a:r>
              <a:rPr lang="it" sz="1800" b="1" i="0" u="none" strike="noStrike" cap="none">
                <a:solidFill>
                  <a:srgbClr val="3F3F3F"/>
                </a:solidFill>
                <a:latin typeface="Calibri"/>
                <a:ea typeface="Calibri"/>
                <a:cs typeface="Calibri"/>
                <a:sym typeface="Calibri"/>
              </a:rPr>
              <a:t>mappatura</a:t>
            </a:r>
            <a:r>
              <a:rPr lang="it" sz="1800" b="0" i="0" u="none" strike="noStrike" cap="none">
                <a:solidFill>
                  <a:srgbClr val="3F3F3F"/>
                </a:solidFill>
                <a:latin typeface="Calibri"/>
                <a:ea typeface="Calibri"/>
                <a:cs typeface="Calibri"/>
                <a:sym typeface="Calibri"/>
              </a:rPr>
              <a:t> su tutto il territorio nazionale per identificare il numero dei civici che al 2026 non sarebbero stati coperti da investimenti privati di operatori in grado di garantire una velocità di connessione di 300Mbit/s in download. Più di 50 operatori hanno partecipato.</a:t>
            </a:r>
            <a:endParaRPr sz="1400" b="0" i="0" u="none" strike="noStrike" cap="none">
              <a:solidFill>
                <a:srgbClr val="000000"/>
              </a:solidFill>
              <a:latin typeface="Arial"/>
              <a:ea typeface="Arial"/>
              <a:cs typeface="Arial"/>
              <a:sym typeface="Arial"/>
            </a:endParaRPr>
          </a:p>
        </p:txBody>
      </p:sp>
      <p:sp>
        <p:nvSpPr>
          <p:cNvPr id="519" name="Google Shape;519;p243"/>
          <p:cNvSpPr txBox="1"/>
          <p:nvPr/>
        </p:nvSpPr>
        <p:spPr>
          <a:xfrm>
            <a:off x="415600" y="27271"/>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 – Le tappe</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44"/>
          <p:cNvSpPr/>
          <p:nvPr/>
        </p:nvSpPr>
        <p:spPr>
          <a:xfrm>
            <a:off x="492565" y="1404192"/>
            <a:ext cx="11475600" cy="4770537"/>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Dal </a:t>
            </a:r>
            <a:r>
              <a:rPr lang="it" sz="1900" b="1" i="0" u="none" strike="noStrike" cap="none">
                <a:solidFill>
                  <a:srgbClr val="3F3F3F"/>
                </a:solidFill>
                <a:latin typeface="Calibri"/>
                <a:ea typeface="Calibri"/>
                <a:cs typeface="Calibri"/>
                <a:sym typeface="Calibri"/>
              </a:rPr>
              <a:t>6 agosto al 15 settembre</a:t>
            </a:r>
            <a:r>
              <a:rPr lang="it" sz="1900" b="0" i="0" u="none" strike="noStrike" cap="none">
                <a:solidFill>
                  <a:srgbClr val="3F3F3F"/>
                </a:solidFill>
                <a:latin typeface="Calibri"/>
                <a:ea typeface="Calibri"/>
                <a:cs typeface="Calibri"/>
                <a:sym typeface="Calibri"/>
              </a:rPr>
              <a:t> e dal </a:t>
            </a:r>
            <a:r>
              <a:rPr lang="it" sz="1900" b="1" i="0" u="none" strike="noStrike" cap="none">
                <a:solidFill>
                  <a:srgbClr val="3F3F3F"/>
                </a:solidFill>
                <a:latin typeface="Calibri"/>
                <a:ea typeface="Calibri"/>
                <a:cs typeface="Calibri"/>
                <a:sym typeface="Calibri"/>
              </a:rPr>
              <a:t>24 novembre al 24 dicembre 2021</a:t>
            </a:r>
            <a:r>
              <a:rPr lang="it" sz="1900" b="0" i="0" u="none" strike="noStrike" cap="none">
                <a:solidFill>
                  <a:srgbClr val="3F3F3F"/>
                </a:solidFill>
                <a:latin typeface="Calibri"/>
                <a:ea typeface="Calibri"/>
                <a:cs typeface="Calibri"/>
                <a:sym typeface="Calibri"/>
              </a:rPr>
              <a:t> si è svolta la </a:t>
            </a:r>
            <a:r>
              <a:rPr lang="it" sz="1900" b="1" i="0" u="none" strike="noStrike" cap="none">
                <a:solidFill>
                  <a:srgbClr val="3F3F3F"/>
                </a:solidFill>
                <a:latin typeface="Calibri"/>
                <a:ea typeface="Calibri"/>
                <a:cs typeface="Calibri"/>
                <a:sym typeface="Calibri"/>
              </a:rPr>
              <a:t>consultazione pubblica</a:t>
            </a:r>
            <a:r>
              <a:rPr lang="it" sz="1900" b="0" i="0" u="none" strike="noStrike" cap="none">
                <a:solidFill>
                  <a:srgbClr val="3F3F3F"/>
                </a:solidFill>
                <a:latin typeface="Calibri"/>
                <a:ea typeface="Calibri"/>
                <a:cs typeface="Calibri"/>
                <a:sym typeface="Calibri"/>
              </a:rPr>
              <a:t> sulla bozza del Piano Italia 1 Giga, cui hanno partecipato più di 70 soggetti interessati.</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1" i="0" u="none" strike="noStrike" cap="none">
                <a:solidFill>
                  <a:srgbClr val="3F3F3F"/>
                </a:solidFill>
                <a:latin typeface="Calibri"/>
                <a:ea typeface="Calibri"/>
                <a:cs typeface="Calibri"/>
                <a:sym typeface="Calibri"/>
              </a:rPr>
              <a:t>L’8 novembre 2021</a:t>
            </a:r>
            <a:r>
              <a:rPr lang="it" sz="1900" b="0" i="0" u="none" strike="noStrike" cap="none">
                <a:solidFill>
                  <a:srgbClr val="3F3F3F"/>
                </a:solidFill>
                <a:latin typeface="Calibri"/>
                <a:ea typeface="Calibri"/>
                <a:cs typeface="Calibri"/>
                <a:sym typeface="Calibri"/>
              </a:rPr>
              <a:t>, il Piano Italia a 1 Giga è stato </a:t>
            </a:r>
            <a:r>
              <a:rPr lang="it" sz="1900" b="1" i="0" u="none" strike="noStrike" cap="none">
                <a:solidFill>
                  <a:srgbClr val="3F3F3F"/>
                </a:solidFill>
                <a:latin typeface="Calibri"/>
                <a:ea typeface="Calibri"/>
                <a:cs typeface="Calibri"/>
                <a:sym typeface="Calibri"/>
              </a:rPr>
              <a:t>notificato alla Commissione europea</a:t>
            </a:r>
            <a:r>
              <a:rPr lang="it" sz="19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30 novembre 2021</a:t>
            </a:r>
            <a:r>
              <a:rPr lang="it" sz="1900" b="0" i="0" u="none" strike="noStrike" cap="none">
                <a:solidFill>
                  <a:srgbClr val="3F3F3F"/>
                </a:solidFill>
                <a:latin typeface="Calibri"/>
                <a:ea typeface="Calibri"/>
                <a:cs typeface="Calibri"/>
                <a:sym typeface="Calibri"/>
              </a:rPr>
              <a:t> l'Autorità garante della concorrenza e del mercato (</a:t>
            </a:r>
            <a:r>
              <a:rPr lang="it" sz="1900" b="1" i="0" u="none" strike="noStrike" cap="none">
                <a:solidFill>
                  <a:srgbClr val="3F3F3F"/>
                </a:solidFill>
                <a:latin typeface="Calibri"/>
                <a:ea typeface="Calibri"/>
                <a:cs typeface="Calibri"/>
                <a:sym typeface="Calibri"/>
              </a:rPr>
              <a:t>Agcom</a:t>
            </a:r>
            <a:r>
              <a:rPr lang="it" sz="1900" b="0" i="0" u="none" strike="noStrike" cap="none">
                <a:solidFill>
                  <a:srgbClr val="3F3F3F"/>
                </a:solidFill>
                <a:latin typeface="Calibri"/>
                <a:ea typeface="Calibri"/>
                <a:cs typeface="Calibri"/>
                <a:sym typeface="Calibri"/>
              </a:rPr>
              <a:t>) ha inviato il suo </a:t>
            </a:r>
            <a:r>
              <a:rPr lang="it" sz="19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parere relativo al Piano Italia a 1 Giga</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16 dicembre 2021</a:t>
            </a:r>
            <a:r>
              <a:rPr lang="it" sz="1900" b="0" i="0" u="none" strike="noStrike" cap="none">
                <a:solidFill>
                  <a:srgbClr val="3F3F3F"/>
                </a:solidFill>
                <a:latin typeface="Calibri"/>
                <a:ea typeface="Calibri"/>
                <a:cs typeface="Calibri"/>
                <a:sym typeface="Calibri"/>
              </a:rPr>
              <a:t> l’Autorità per le garanzie nelle comunicazioni (</a:t>
            </a:r>
            <a:r>
              <a:rPr lang="it" sz="1900" b="1" i="0" u="none" strike="noStrike" cap="none">
                <a:solidFill>
                  <a:srgbClr val="3F3F3F"/>
                </a:solidFill>
                <a:latin typeface="Calibri"/>
                <a:ea typeface="Calibri"/>
                <a:cs typeface="Calibri"/>
                <a:sym typeface="Calibri"/>
              </a:rPr>
              <a:t>Agcom</a:t>
            </a:r>
            <a:r>
              <a:rPr lang="it" sz="1900" b="0" i="0" u="none" strike="noStrike" cap="none">
                <a:solidFill>
                  <a:srgbClr val="3F3F3F"/>
                </a:solidFill>
                <a:latin typeface="Calibri"/>
                <a:ea typeface="Calibri"/>
                <a:cs typeface="Calibri"/>
                <a:sym typeface="Calibri"/>
              </a:rPr>
              <a:t>) ha adottato la delibera “</a:t>
            </a:r>
            <a:r>
              <a:rPr lang="it" sz="1900" b="0" i="0" u="sng" strike="noStrike" cap="none">
                <a:solidFill>
                  <a:srgbClr val="3F3F3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Linee guida per le condizioni di accesso wholesale alle reti a banda ultra-larga destinatarie di contributi pubblici”</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10 gennaio 2022 </a:t>
            </a:r>
            <a:r>
              <a:rPr lang="it" sz="1900" b="0" i="0" u="none" strike="noStrike" cap="none">
                <a:solidFill>
                  <a:srgbClr val="3F3F3F"/>
                </a:solidFill>
                <a:latin typeface="Calibri"/>
                <a:ea typeface="Calibri"/>
                <a:cs typeface="Calibri"/>
                <a:sym typeface="Calibri"/>
              </a:rPr>
              <a:t>la </a:t>
            </a:r>
            <a:r>
              <a:rPr lang="it" sz="1900" b="1" i="0" u="none" strike="noStrike" cap="none">
                <a:solidFill>
                  <a:srgbClr val="3F3F3F"/>
                </a:solidFill>
                <a:latin typeface="Calibri"/>
                <a:ea typeface="Calibri"/>
                <a:cs typeface="Calibri"/>
                <a:sym typeface="Calibri"/>
              </a:rPr>
              <a:t>DG-COMP</a:t>
            </a:r>
            <a:r>
              <a:rPr lang="it" sz="1900" b="0" i="0" u="none" strike="noStrike" cap="none">
                <a:solidFill>
                  <a:srgbClr val="3F3F3F"/>
                </a:solidFill>
                <a:latin typeface="Calibri"/>
                <a:ea typeface="Calibri"/>
                <a:cs typeface="Calibri"/>
                <a:sym typeface="Calibri"/>
              </a:rPr>
              <a:t> della Commissione europea, ha inviato all’Italia la </a:t>
            </a:r>
            <a:r>
              <a:rPr lang="it" sz="1900" b="1" i="0" u="none" strike="noStrike" cap="none">
                <a:solidFill>
                  <a:srgbClr val="3F3F3F"/>
                </a:solidFill>
                <a:latin typeface="Calibri"/>
                <a:ea typeface="Calibri"/>
                <a:cs typeface="Calibri"/>
                <a:sym typeface="Calibri"/>
              </a:rPr>
              <a:t>Comfort Letter </a:t>
            </a:r>
            <a:r>
              <a:rPr lang="it" sz="1900" b="0" i="0" u="none" strike="noStrike" cap="none">
                <a:solidFill>
                  <a:srgbClr val="3F3F3F"/>
                </a:solidFill>
                <a:latin typeface="Calibri"/>
                <a:ea typeface="Calibri"/>
                <a:cs typeface="Calibri"/>
                <a:sym typeface="Calibri"/>
              </a:rPr>
              <a:t>con cui, nelle more della decisione di approvazione formale dell’aiuto di Stato, autorizza la pubblicazione del bando relativo al Piano Italia a 1 Giga rilevando come la misura non appaia in contrasto con la disciplina degli aiuti di Stato.</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15 gennaio 2022</a:t>
            </a:r>
            <a:r>
              <a:rPr lang="it" sz="1900" b="0" i="0" u="none" strike="noStrike" cap="none">
                <a:solidFill>
                  <a:srgbClr val="3F3F3F"/>
                </a:solidFill>
                <a:latin typeface="Calibri"/>
                <a:ea typeface="Calibri"/>
                <a:cs typeface="Calibri"/>
                <a:sym typeface="Calibri"/>
              </a:rPr>
              <a:t> è stato pubblicata da Infratel Italia, società in-house del MiSE e soggetto attuatore dei piani BUL in ambito PNRR, la </a:t>
            </a:r>
            <a:r>
              <a:rPr lang="it" sz="1900" b="1" i="0" u="none" strike="noStrike" cap="none">
                <a:solidFill>
                  <a:srgbClr val="3F3F3F"/>
                </a:solidFill>
                <a:latin typeface="Calibri"/>
                <a:ea typeface="Calibri"/>
                <a:cs typeface="Calibri"/>
                <a:sym typeface="Calibri"/>
              </a:rPr>
              <a:t>procedura di gara </a:t>
            </a:r>
            <a:r>
              <a:rPr lang="it" sz="1900" b="0" i="0" u="none" strike="noStrike" cap="none">
                <a:solidFill>
                  <a:srgbClr val="3F3F3F"/>
                </a:solidFill>
                <a:latin typeface="Calibri"/>
                <a:ea typeface="Calibri"/>
                <a:cs typeface="Calibri"/>
                <a:sym typeface="Calibri"/>
              </a:rPr>
              <a:t>"</a:t>
            </a:r>
            <a:r>
              <a:rPr lang="it" sz="1900" b="0" i="1" u="none" strike="noStrike" cap="none">
                <a:solidFill>
                  <a:srgbClr val="3F3F3F"/>
                </a:solidFill>
                <a:latin typeface="Calibri"/>
                <a:ea typeface="Calibri"/>
                <a:cs typeface="Calibri"/>
                <a:sym typeface="Calibri"/>
              </a:rPr>
              <a:t>Bando per la concessione di contributi pubblici per la realizzazione di Progetti di investimento per la costruzione e gestione di reti a banda ultralarga in grado di erogare, in ogni unità immobiliare presente nei singoli civici, servizi di connettività con velocità attesa nelle ore di picco del traffico pari ad almeno 1 Gbps in download e 200 Mbit/s in upload</a:t>
            </a:r>
            <a:r>
              <a:rPr lang="it" sz="1900" b="0" i="0" u="none" strike="noStrike" cap="none">
                <a:solidFill>
                  <a:srgbClr val="3F3F3F"/>
                </a:solidFill>
                <a:latin typeface="Calibri"/>
                <a:ea typeface="Calibri"/>
                <a:cs typeface="Calibri"/>
                <a:sym typeface="Calibri"/>
              </a:rPr>
              <a:t>» per un valore a </a:t>
            </a:r>
            <a:r>
              <a:rPr lang="it" sz="1900" b="1" i="0" u="none" strike="noStrike" cap="none">
                <a:solidFill>
                  <a:srgbClr val="3F3F3F"/>
                </a:solidFill>
                <a:latin typeface="Calibri"/>
                <a:ea typeface="Calibri"/>
                <a:cs typeface="Calibri"/>
                <a:sym typeface="Calibri"/>
              </a:rPr>
              <a:t>base d’asta di euro 3.653.596.032</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25" name="Google Shape;525;p244"/>
          <p:cNvSpPr txBox="1"/>
          <p:nvPr/>
        </p:nvSpPr>
        <p:spPr>
          <a:xfrm>
            <a:off x="415600" y="27271"/>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 – Le tappe </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245"/>
          <p:cNvGrpSpPr/>
          <p:nvPr/>
        </p:nvGrpSpPr>
        <p:grpSpPr>
          <a:xfrm>
            <a:off x="238183" y="4677284"/>
            <a:ext cx="11640900" cy="1666393"/>
            <a:chOff x="1686" y="514321"/>
            <a:chExt cx="11640900" cy="1666393"/>
          </a:xfrm>
        </p:grpSpPr>
        <p:sp>
          <p:nvSpPr>
            <p:cNvPr id="531" name="Google Shape;531;p245"/>
            <p:cNvSpPr/>
            <p:nvPr/>
          </p:nvSpPr>
          <p:spPr>
            <a:xfrm>
              <a:off x="1686"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2" name="Google Shape;532;p245"/>
            <p:cNvSpPr txBox="1"/>
            <p:nvPr/>
          </p:nvSpPr>
          <p:spPr>
            <a:xfrm>
              <a:off x="50493"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(20% delle unità immobiliari)</a:t>
              </a:r>
              <a:endParaRPr sz="1600" b="1" i="0" u="none" strike="noStrike" cap="none">
                <a:solidFill>
                  <a:schemeClr val="dk1"/>
                </a:solidFill>
                <a:latin typeface="Calibri"/>
                <a:ea typeface="Calibri"/>
                <a:cs typeface="Calibri"/>
                <a:sym typeface="Calibri"/>
              </a:endParaRPr>
            </a:p>
          </p:txBody>
        </p:sp>
        <p:sp>
          <p:nvSpPr>
            <p:cNvPr id="533" name="Google Shape;533;p245"/>
            <p:cNvSpPr/>
            <p:nvPr/>
          </p:nvSpPr>
          <p:spPr>
            <a:xfrm>
              <a:off x="3438977" y="101791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4" name="Google Shape;534;p245"/>
            <p:cNvSpPr txBox="1"/>
            <p:nvPr/>
          </p:nvSpPr>
          <p:spPr>
            <a:xfrm>
              <a:off x="3438977" y="114975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
          <p:nvSpPr>
            <p:cNvPr id="535" name="Google Shape;535;p245"/>
            <p:cNvSpPr/>
            <p:nvPr/>
          </p:nvSpPr>
          <p:spPr>
            <a:xfrm>
              <a:off x="4236393"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6" name="Google Shape;536;p245"/>
            <p:cNvSpPr txBox="1"/>
            <p:nvPr/>
          </p:nvSpPr>
          <p:spPr>
            <a:xfrm>
              <a:off x="4285200"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2025</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(60% delle unità immobiliari)</a:t>
              </a:r>
              <a:endParaRPr sz="1200" b="0" i="0" u="none" strike="noStrike" cap="none">
                <a:solidFill>
                  <a:schemeClr val="dk1"/>
                </a:solidFill>
                <a:latin typeface="Calibri"/>
                <a:ea typeface="Calibri"/>
                <a:cs typeface="Calibri"/>
                <a:sym typeface="Calibri"/>
              </a:endParaRPr>
            </a:p>
          </p:txBody>
        </p:sp>
        <p:sp>
          <p:nvSpPr>
            <p:cNvPr id="537" name="Google Shape;537;p245"/>
            <p:cNvSpPr/>
            <p:nvPr/>
          </p:nvSpPr>
          <p:spPr>
            <a:xfrm>
              <a:off x="7673684" y="101791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8" name="Google Shape;538;p245"/>
            <p:cNvSpPr txBox="1"/>
            <p:nvPr/>
          </p:nvSpPr>
          <p:spPr>
            <a:xfrm>
              <a:off x="7673684" y="114975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sp>
          <p:nvSpPr>
            <p:cNvPr id="539" name="Google Shape;539;p245"/>
            <p:cNvSpPr/>
            <p:nvPr/>
          </p:nvSpPr>
          <p:spPr>
            <a:xfrm>
              <a:off x="8471101"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0" name="Google Shape;540;p245"/>
            <p:cNvSpPr txBox="1"/>
            <p:nvPr/>
          </p:nvSpPr>
          <p:spPr>
            <a:xfrm>
              <a:off x="8519908"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(100% delle unità immobiliari)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grpSp>
        <p:nvGrpSpPr>
          <p:cNvPr id="541" name="Google Shape;541;p245"/>
          <p:cNvGrpSpPr/>
          <p:nvPr/>
        </p:nvGrpSpPr>
        <p:grpSpPr>
          <a:xfrm>
            <a:off x="219993" y="1980753"/>
            <a:ext cx="11752013" cy="1636142"/>
            <a:chOff x="10362" y="765799"/>
            <a:chExt cx="11752013" cy="1636142"/>
          </a:xfrm>
        </p:grpSpPr>
        <p:sp>
          <p:nvSpPr>
            <p:cNvPr id="542" name="Google Shape;542;p245"/>
            <p:cNvSpPr/>
            <p:nvPr/>
          </p:nvSpPr>
          <p:spPr>
            <a:xfrm>
              <a:off x="10362" y="765799"/>
              <a:ext cx="2028213"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3" name="Google Shape;543;p245"/>
            <p:cNvSpPr txBox="1"/>
            <p:nvPr/>
          </p:nvSpPr>
          <p:spPr>
            <a:xfrm>
              <a:off x="58283" y="813720"/>
              <a:ext cx="1932371"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Mappatura per identificare le aree grigie e nere NGA</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Consultazione con gli operatori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Recepimento osservazioni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rgbClr val="000000"/>
                </a:buClr>
                <a:buSzPts val="1100"/>
                <a:buFont typeface="Calibri"/>
                <a:buNone/>
              </a:pPr>
              <a:r>
                <a:rPr lang="it" sz="1100" b="0" i="0" u="none" strike="noStrike" cap="none">
                  <a:solidFill>
                    <a:schemeClr val="dk1"/>
                  </a:solidFill>
                  <a:latin typeface="Calibri"/>
                  <a:ea typeface="Calibri"/>
                  <a:cs typeface="Calibri"/>
                  <a:sym typeface="Calibri"/>
                </a:rPr>
                <a:t>Pre-notifica europea</a:t>
              </a:r>
              <a:endParaRPr sz="1400" b="0" i="0" u="none" strike="noStrike" cap="none">
                <a:solidFill>
                  <a:schemeClr val="dk1"/>
                </a:solidFill>
                <a:latin typeface="Calibri"/>
                <a:ea typeface="Calibri"/>
                <a:cs typeface="Calibri"/>
                <a:sym typeface="Calibri"/>
              </a:endParaRPr>
            </a:p>
          </p:txBody>
        </p:sp>
        <p:sp>
          <p:nvSpPr>
            <p:cNvPr id="544" name="Google Shape;544;p245"/>
            <p:cNvSpPr/>
            <p:nvPr/>
          </p:nvSpPr>
          <p:spPr>
            <a:xfrm>
              <a:off x="220856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5" name="Google Shape;545;p245"/>
            <p:cNvSpPr txBox="1"/>
            <p:nvPr/>
          </p:nvSpPr>
          <p:spPr>
            <a:xfrm>
              <a:off x="220856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46" name="Google Shape;546;p245"/>
            <p:cNvSpPr/>
            <p:nvPr/>
          </p:nvSpPr>
          <p:spPr>
            <a:xfrm>
              <a:off x="2718522" y="765799"/>
              <a:ext cx="2028213"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7" name="Google Shape;547;p245"/>
            <p:cNvSpPr txBox="1"/>
            <p:nvPr/>
          </p:nvSpPr>
          <p:spPr>
            <a:xfrm>
              <a:off x="2766443" y="813720"/>
              <a:ext cx="1932371"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Notifica formale alla commissione europea</a:t>
              </a:r>
              <a:endParaRPr sz="1400" b="1" i="0" u="none" strike="noStrike" cap="none">
                <a:solidFill>
                  <a:schemeClr val="dk1"/>
                </a:solidFill>
                <a:latin typeface="Calibri"/>
                <a:ea typeface="Calibri"/>
                <a:cs typeface="Calibri"/>
                <a:sym typeface="Calibri"/>
              </a:endParaRPr>
            </a:p>
          </p:txBody>
        </p:sp>
        <p:sp>
          <p:nvSpPr>
            <p:cNvPr id="548" name="Google Shape;548;p245"/>
            <p:cNvSpPr/>
            <p:nvPr/>
          </p:nvSpPr>
          <p:spPr>
            <a:xfrm>
              <a:off x="491672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9" name="Google Shape;549;p245"/>
            <p:cNvSpPr txBox="1"/>
            <p:nvPr/>
          </p:nvSpPr>
          <p:spPr>
            <a:xfrm>
              <a:off x="491672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0" name="Google Shape;550;p245"/>
            <p:cNvSpPr/>
            <p:nvPr/>
          </p:nvSpPr>
          <p:spPr>
            <a:xfrm>
              <a:off x="5426682" y="765799"/>
              <a:ext cx="2835939"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1" name="Google Shape;551;p245"/>
            <p:cNvSpPr txBox="1"/>
            <p:nvPr/>
          </p:nvSpPr>
          <p:spPr>
            <a:xfrm>
              <a:off x="5474603" y="813720"/>
              <a:ext cx="2740097"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Q4 2021 / Q1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552" name="Google Shape;552;p245"/>
            <p:cNvSpPr/>
            <p:nvPr/>
          </p:nvSpPr>
          <p:spPr>
            <a:xfrm>
              <a:off x="8432608"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3" name="Google Shape;553;p245"/>
            <p:cNvSpPr txBox="1"/>
            <p:nvPr/>
          </p:nvSpPr>
          <p:spPr>
            <a:xfrm>
              <a:off x="8432608"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4" name="Google Shape;554;p245"/>
            <p:cNvSpPr/>
            <p:nvPr/>
          </p:nvSpPr>
          <p:spPr>
            <a:xfrm>
              <a:off x="8942568" y="765799"/>
              <a:ext cx="2819807" cy="1636142"/>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5" name="Google Shape;555;p245"/>
            <p:cNvSpPr txBox="1"/>
            <p:nvPr/>
          </p:nvSpPr>
          <p:spPr>
            <a:xfrm>
              <a:off x="8990489" y="813720"/>
              <a:ext cx="2723965"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Aggiudicazione delle gare</a:t>
              </a:r>
              <a:endParaRPr sz="1600" b="1" i="0" u="none" strike="noStrike" cap="none">
                <a:solidFill>
                  <a:schemeClr val="dk1"/>
                </a:solidFill>
                <a:latin typeface="Calibri"/>
                <a:ea typeface="Calibri"/>
                <a:cs typeface="Calibri"/>
                <a:sym typeface="Calibri"/>
              </a:endParaRPr>
            </a:p>
          </p:txBody>
        </p:sp>
      </p:grpSp>
      <p:sp>
        <p:nvSpPr>
          <p:cNvPr id="556" name="Google Shape;556;p245"/>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46"/>
          <p:cNvSpPr/>
          <p:nvPr/>
        </p:nvSpPr>
        <p:spPr>
          <a:xfrm>
            <a:off x="287780" y="1773511"/>
            <a:ext cx="11475600" cy="4605748"/>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933"/>
              <a:buFont typeface="Noto Sans Symbols"/>
              <a:buChar char="✔"/>
            </a:pPr>
            <a:r>
              <a:rPr lang="it" sz="2933" b="0" i="0" u="none" strike="noStrike" cap="none">
                <a:solidFill>
                  <a:srgbClr val="3F3F3F"/>
                </a:solidFill>
                <a:latin typeface="Calibri"/>
                <a:ea typeface="Calibri"/>
                <a:cs typeface="Calibri"/>
                <a:sym typeface="Calibri"/>
              </a:rPr>
              <a:t>Target: </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supporto alla diffusione della connettività 5G lungo circa </a:t>
            </a:r>
            <a:r>
              <a:rPr lang="it" sz="2933" b="1" i="0" u="none" strike="noStrike" cap="none">
                <a:solidFill>
                  <a:srgbClr val="3F3F3F"/>
                </a:solidFill>
                <a:latin typeface="Calibri"/>
                <a:ea typeface="Calibri"/>
                <a:cs typeface="Calibri"/>
                <a:sym typeface="Calibri"/>
              </a:rPr>
              <a:t>2.645 km </a:t>
            </a:r>
            <a:r>
              <a:rPr lang="it" sz="2933" b="0" i="0" u="none" strike="noStrike" cap="none">
                <a:solidFill>
                  <a:srgbClr val="3F3F3F"/>
                </a:solidFill>
                <a:latin typeface="Calibri"/>
                <a:ea typeface="Calibri"/>
                <a:cs typeface="Calibri"/>
                <a:sym typeface="Calibri"/>
              </a:rPr>
              <a:t>di “</a:t>
            </a:r>
            <a:r>
              <a:rPr lang="it" sz="2933" b="1" i="0" u="none" strike="noStrike" cap="none">
                <a:solidFill>
                  <a:srgbClr val="3F3F3F"/>
                </a:solidFill>
                <a:latin typeface="Calibri"/>
                <a:ea typeface="Calibri"/>
                <a:cs typeface="Calibri"/>
                <a:sym typeface="Calibri"/>
              </a:rPr>
              <a:t>corridoi europei</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717533" marR="0" lvl="1"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backhauling in fibra ottica su circa </a:t>
            </a:r>
            <a:r>
              <a:rPr lang="it" sz="2933" b="1" i="0" u="none" strike="noStrike" cap="none">
                <a:solidFill>
                  <a:srgbClr val="3F3F3F"/>
                </a:solidFill>
                <a:latin typeface="Calibri"/>
                <a:ea typeface="Calibri"/>
                <a:cs typeface="Calibri"/>
                <a:sym typeface="Calibri"/>
              </a:rPr>
              <a:t>10.000 km </a:t>
            </a:r>
            <a:r>
              <a:rPr lang="it" sz="2933" b="0" i="0" u="none" strike="noStrike" cap="none">
                <a:solidFill>
                  <a:srgbClr val="3F3F3F"/>
                </a:solidFill>
                <a:latin typeface="Calibri"/>
                <a:ea typeface="Calibri"/>
                <a:cs typeface="Calibri"/>
                <a:sym typeface="Calibri"/>
              </a:rPr>
              <a:t>di </a:t>
            </a:r>
            <a:r>
              <a:rPr lang="it" sz="2933" b="1" i="0" u="none" strike="noStrike" cap="none">
                <a:solidFill>
                  <a:srgbClr val="3F3F3F"/>
                </a:solidFill>
                <a:latin typeface="Calibri"/>
                <a:ea typeface="Calibri"/>
                <a:cs typeface="Calibri"/>
                <a:sym typeface="Calibri"/>
              </a:rPr>
              <a:t>strade extra-urbane</a:t>
            </a:r>
            <a:endParaRPr sz="1400" b="0" i="0" u="none" strike="noStrike" cap="none">
              <a:solidFill>
                <a:srgbClr val="000000"/>
              </a:solidFill>
              <a:latin typeface="Arial"/>
              <a:ea typeface="Arial"/>
              <a:cs typeface="Arial"/>
              <a:sym typeface="Arial"/>
            </a:endParaRPr>
          </a:p>
          <a:p>
            <a:pPr marL="717533" marR="0" lvl="1"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infrastrutture mobili 5G nelle </a:t>
            </a:r>
            <a:r>
              <a:rPr lang="it" sz="2933" b="1" i="0" u="none" strike="noStrike" cap="none">
                <a:solidFill>
                  <a:srgbClr val="3F3F3F"/>
                </a:solidFill>
                <a:latin typeface="Calibri"/>
                <a:ea typeface="Calibri"/>
                <a:cs typeface="Calibri"/>
                <a:sym typeface="Calibri"/>
              </a:rPr>
              <a:t>aree a fallimento di mercato 5G</a:t>
            </a:r>
            <a:endParaRPr sz="1400" b="0" i="0" u="none" strike="noStrike" cap="none">
              <a:solidFill>
                <a:srgbClr val="000000"/>
              </a:solidFill>
              <a:latin typeface="Arial"/>
              <a:ea typeface="Arial"/>
              <a:cs typeface="Arial"/>
              <a:sym typeface="Arial"/>
            </a:endParaRPr>
          </a:p>
          <a:p>
            <a:pPr marL="717533" marR="0" lvl="1" indent="-48699" algn="l" rtl="0">
              <a:lnSpc>
                <a:spcPct val="100000"/>
              </a:lnSpc>
              <a:spcBef>
                <a:spcPts val="0"/>
              </a:spcBef>
              <a:spcAft>
                <a:spcPts val="0"/>
              </a:spcAft>
              <a:buClr>
                <a:schemeClr val="dk1"/>
              </a:buClr>
              <a:buSzPts val="2933"/>
              <a:buFont typeface="Arial"/>
              <a:buNone/>
            </a:pPr>
            <a:endParaRPr sz="2933" b="1" i="0" u="none" strike="noStrike" cap="none">
              <a:solidFill>
                <a:srgbClr val="3F3F3F"/>
              </a:solidFill>
              <a:latin typeface="Calibri"/>
              <a:ea typeface="Calibri"/>
              <a:cs typeface="Calibri"/>
              <a:sym typeface="Calibri"/>
            </a:endParaRPr>
          </a:p>
          <a:p>
            <a:pPr marL="457189" marR="0" lvl="0" indent="-457189" algn="l" rtl="0">
              <a:lnSpc>
                <a:spcPct val="100000"/>
              </a:lnSpc>
              <a:spcBef>
                <a:spcPts val="0"/>
              </a:spcBef>
              <a:spcAft>
                <a:spcPts val="0"/>
              </a:spcAft>
              <a:buClr>
                <a:srgbClr val="3F3F3F"/>
              </a:buClr>
              <a:buSzPts val="2933"/>
              <a:buFont typeface="Noto Sans Symbols"/>
              <a:buChar char="✔"/>
            </a:pPr>
            <a:r>
              <a:rPr lang="it" sz="2933" b="0" i="0" u="none" strike="noStrike" cap="none">
                <a:solidFill>
                  <a:srgbClr val="3F3F3F"/>
                </a:solidFill>
                <a:latin typeface="Calibri"/>
                <a:ea typeface="Calibri"/>
                <a:cs typeface="Calibri"/>
                <a:sym typeface="Calibri"/>
              </a:rPr>
              <a:t>Fondi:</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Corridoi 5G: 420 Milioni di Euro</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5G-ready strade extra urbane: 600 Milioni di Euro</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Aree No 5G/4G: 1 Miliardo di Euro</a:t>
            </a:r>
            <a:endParaRPr sz="1400" b="0" i="0" u="none" strike="noStrike" cap="none">
              <a:solidFill>
                <a:srgbClr val="000000"/>
              </a:solidFill>
              <a:latin typeface="Arial"/>
              <a:ea typeface="Arial"/>
              <a:cs typeface="Arial"/>
              <a:sym typeface="Arial"/>
            </a:endParaRPr>
          </a:p>
        </p:txBody>
      </p:sp>
      <p:sp>
        <p:nvSpPr>
          <p:cNvPr id="562" name="Google Shape;562;p246"/>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47"/>
          <p:cNvSpPr/>
          <p:nvPr/>
        </p:nvSpPr>
        <p:spPr>
          <a:xfrm>
            <a:off x="415601" y="1970156"/>
            <a:ext cx="11215961" cy="3703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In funzione delle risorse disponibili, il piano vuole </a:t>
            </a:r>
            <a:r>
              <a:rPr lang="it" sz="2933" b="1" i="0" u="none" strike="noStrike" cap="none">
                <a:solidFill>
                  <a:srgbClr val="3F3F3F"/>
                </a:solidFill>
                <a:latin typeface="Calibri"/>
                <a:ea typeface="Calibri"/>
                <a:cs typeface="Calibri"/>
                <a:sym typeface="Calibri"/>
              </a:rPr>
              <a:t>incentivare l’adozione di servizi e applicazioni 5G</a:t>
            </a:r>
            <a:r>
              <a:rPr lang="it" sz="2933" b="0" i="0" u="none" strike="noStrike" cap="none">
                <a:solidFill>
                  <a:srgbClr val="3F3F3F"/>
                </a:solidFill>
                <a:latin typeface="Calibri"/>
                <a:ea typeface="Calibri"/>
                <a:cs typeface="Calibri"/>
                <a:sym typeface="Calibri"/>
              </a:rPr>
              <a:t>, anche a favore dei settori verticali per lo sviluppo di casi d’uso previsti dall’ITU, inclusi i settori pubblici della </a:t>
            </a:r>
            <a:r>
              <a:rPr lang="it" sz="2933" b="1" i="0" u="none" strike="noStrike" cap="none">
                <a:solidFill>
                  <a:srgbClr val="3F3F3F"/>
                </a:solidFill>
                <a:latin typeface="Calibri"/>
                <a:ea typeface="Calibri"/>
                <a:cs typeface="Calibri"/>
                <a:sym typeface="Calibri"/>
              </a:rPr>
              <a:t>sanità</a:t>
            </a:r>
            <a:r>
              <a:rPr lang="it" sz="2933" b="0" i="0" u="none" strike="noStrike" cap="none">
                <a:solidFill>
                  <a:srgbClr val="3F3F3F"/>
                </a:solidFill>
                <a:latin typeface="Calibri"/>
                <a:ea typeface="Calibri"/>
                <a:cs typeface="Calibri"/>
                <a:sym typeface="Calibri"/>
              </a:rPr>
              <a:t>, </a:t>
            </a:r>
            <a:r>
              <a:rPr lang="it" sz="2933" b="1" i="0" u="none" strike="noStrike" cap="none">
                <a:solidFill>
                  <a:srgbClr val="3F3F3F"/>
                </a:solidFill>
                <a:latin typeface="Calibri"/>
                <a:ea typeface="Calibri"/>
                <a:cs typeface="Calibri"/>
                <a:sym typeface="Calibri"/>
              </a:rPr>
              <a:t>scuola</a:t>
            </a:r>
            <a:r>
              <a:rPr lang="it" sz="2933" b="0" i="0" u="none" strike="noStrike" cap="none">
                <a:solidFill>
                  <a:srgbClr val="3F3F3F"/>
                </a:solidFill>
                <a:latin typeface="Calibri"/>
                <a:ea typeface="Calibri"/>
                <a:cs typeface="Calibri"/>
                <a:sym typeface="Calibri"/>
              </a:rPr>
              <a:t>, </a:t>
            </a:r>
            <a:r>
              <a:rPr lang="it" sz="2933" b="1" i="0" u="none" strike="noStrike" cap="none">
                <a:solidFill>
                  <a:srgbClr val="3F3F3F"/>
                </a:solidFill>
                <a:latin typeface="Calibri"/>
                <a:ea typeface="Calibri"/>
                <a:cs typeface="Calibri"/>
                <a:sym typeface="Calibri"/>
              </a:rPr>
              <a:t>mobilità</a:t>
            </a:r>
            <a:r>
              <a:rPr lang="it" sz="2933" b="0" i="0" u="none" strike="noStrike" cap="none">
                <a:solidFill>
                  <a:srgbClr val="3F3F3F"/>
                </a:solidFill>
                <a:latin typeface="Calibri"/>
                <a:ea typeface="Calibri"/>
                <a:cs typeface="Calibri"/>
                <a:sym typeface="Calibri"/>
              </a:rPr>
              <a:t> e </a:t>
            </a:r>
            <a:r>
              <a:rPr lang="it" sz="2933" b="1" i="0" u="none" strike="noStrike" cap="none">
                <a:solidFill>
                  <a:srgbClr val="3F3F3F"/>
                </a:solidFill>
                <a:latin typeface="Calibri"/>
                <a:ea typeface="Calibri"/>
                <a:cs typeface="Calibri"/>
                <a:sym typeface="Calibri"/>
              </a:rPr>
              <a:t>sicurezza</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inoltre prevede la possibilità di mettere a disposizione degli operatori radiomobili </a:t>
            </a:r>
            <a:r>
              <a:rPr lang="it" sz="2933" b="1" i="0" u="none" strike="noStrike" cap="none">
                <a:solidFill>
                  <a:srgbClr val="3F3F3F"/>
                </a:solidFill>
                <a:latin typeface="Calibri"/>
                <a:ea typeface="Calibri"/>
                <a:cs typeface="Calibri"/>
                <a:sym typeface="Calibri"/>
              </a:rPr>
              <a:t>ulteriori risorse spettrali armonizzate per l’uso da parte dei servizi 5G</a:t>
            </a:r>
            <a:r>
              <a:rPr lang="it" sz="2933" b="0" i="0" u="none" strike="noStrike" cap="none">
                <a:solidFill>
                  <a:srgbClr val="3F3F3F"/>
                </a:solidFill>
                <a:latin typeface="Calibri"/>
                <a:ea typeface="Calibri"/>
                <a:cs typeface="Calibri"/>
                <a:sym typeface="Calibri"/>
              </a:rPr>
              <a:t> e non ancora assegnate.</a:t>
            </a:r>
            <a:endParaRPr sz="1400" b="0" i="0" u="none" strike="noStrike" cap="none">
              <a:solidFill>
                <a:srgbClr val="000000"/>
              </a:solidFill>
              <a:latin typeface="Arial"/>
              <a:ea typeface="Arial"/>
              <a:cs typeface="Arial"/>
              <a:sym typeface="Arial"/>
            </a:endParaRPr>
          </a:p>
        </p:txBody>
      </p:sp>
      <p:sp>
        <p:nvSpPr>
          <p:cNvPr id="568" name="Google Shape;568;p24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8"/>
          <p:cNvSpPr/>
          <p:nvPr/>
        </p:nvSpPr>
        <p:spPr>
          <a:xfrm>
            <a:off x="277949" y="2137304"/>
            <a:ext cx="11776400" cy="3703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“Italia 5G” si pone come un progetto complementare e sinergico rispetto al percorso di sviluppo già avviato per le reti 5G nazionali e agli obblighi di copertura in capo agli operatori radiomobili.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vuole realizzare reti per fornire servizi mobili innovativi e ad elevate prestazioni (ad es. velocità di trasmissione di almeno </a:t>
            </a:r>
            <a:r>
              <a:rPr lang="it" sz="2933" b="1" i="0" u="none" strike="noStrike" cap="none">
                <a:solidFill>
                  <a:srgbClr val="3F3F3F"/>
                </a:solidFill>
                <a:latin typeface="Calibri"/>
                <a:ea typeface="Calibri"/>
                <a:cs typeface="Calibri"/>
                <a:sym typeface="Calibri"/>
              </a:rPr>
              <a:t>150 Mbit/s</a:t>
            </a:r>
            <a:r>
              <a:rPr lang="it" sz="2933" b="0" i="0" u="none" strike="noStrike" cap="none">
                <a:solidFill>
                  <a:srgbClr val="3F3F3F"/>
                </a:solidFill>
                <a:latin typeface="Calibri"/>
                <a:ea typeface="Calibri"/>
                <a:cs typeface="Calibri"/>
                <a:sym typeface="Calibri"/>
              </a:rPr>
              <a:t> in </a:t>
            </a:r>
            <a:r>
              <a:rPr lang="it" sz="2933" b="1" i="0" u="none" strike="noStrike" cap="none">
                <a:solidFill>
                  <a:srgbClr val="3F3F3F"/>
                </a:solidFill>
                <a:latin typeface="Calibri"/>
                <a:ea typeface="Calibri"/>
                <a:cs typeface="Calibri"/>
                <a:sym typeface="Calibri"/>
              </a:rPr>
              <a:t>download</a:t>
            </a:r>
            <a:r>
              <a:rPr lang="it" sz="2933" b="0" i="0" u="none" strike="noStrike" cap="none">
                <a:solidFill>
                  <a:srgbClr val="3F3F3F"/>
                </a:solidFill>
                <a:latin typeface="Calibri"/>
                <a:ea typeface="Calibri"/>
                <a:cs typeface="Calibri"/>
                <a:sym typeface="Calibri"/>
              </a:rPr>
              <a:t> e almeno </a:t>
            </a:r>
            <a:r>
              <a:rPr lang="it" sz="2933" b="1" i="0" u="none" strike="noStrike" cap="none">
                <a:solidFill>
                  <a:srgbClr val="3F3F3F"/>
                </a:solidFill>
                <a:latin typeface="Calibri"/>
                <a:ea typeface="Calibri"/>
                <a:cs typeface="Calibri"/>
                <a:sym typeface="Calibri"/>
              </a:rPr>
              <a:t>50 Mbit/s </a:t>
            </a:r>
            <a:r>
              <a:rPr lang="it" sz="2933" b="0" i="0" u="none" strike="noStrike" cap="none">
                <a:solidFill>
                  <a:srgbClr val="3F3F3F"/>
                </a:solidFill>
                <a:latin typeface="Calibri"/>
                <a:ea typeface="Calibri"/>
                <a:cs typeface="Calibri"/>
                <a:sym typeface="Calibri"/>
              </a:rPr>
              <a:t>in </a:t>
            </a:r>
            <a:r>
              <a:rPr lang="it" sz="2933" b="1" i="0" u="none" strike="noStrike" cap="none">
                <a:solidFill>
                  <a:srgbClr val="3F3F3F"/>
                </a:solidFill>
                <a:latin typeface="Calibri"/>
                <a:ea typeface="Calibri"/>
                <a:cs typeface="Calibri"/>
                <a:sym typeface="Calibri"/>
              </a:rPr>
              <a:t>upload</a:t>
            </a:r>
            <a:r>
              <a:rPr lang="it" sz="2933" b="0" i="0" u="none" strike="noStrike" cap="none">
                <a:solidFill>
                  <a:srgbClr val="3F3F3F"/>
                </a:solidFill>
                <a:latin typeface="Calibri"/>
                <a:ea typeface="Calibri"/>
                <a:cs typeface="Calibri"/>
                <a:sym typeface="Calibri"/>
              </a:rPr>
              <a:t>), nel pieno rispetto dei vincoli imposti dalla disciplina in materia di </a:t>
            </a:r>
            <a:r>
              <a:rPr lang="it" sz="2933" b="1" i="0" u="none" strike="noStrike" cap="none">
                <a:solidFill>
                  <a:srgbClr val="3F3F3F"/>
                </a:solidFill>
                <a:latin typeface="Calibri"/>
                <a:ea typeface="Calibri"/>
                <a:cs typeface="Calibri"/>
                <a:sym typeface="Calibri"/>
              </a:rPr>
              <a:t>aiuti di Stato</a:t>
            </a:r>
            <a:r>
              <a:rPr lang="it" sz="2933" b="0" i="0" u="none" strike="noStrike" cap="none">
                <a:solidFill>
                  <a:schemeClr val="dk1"/>
                </a:solidFill>
                <a:latin typeface="Calibri"/>
                <a:ea typeface="Calibri"/>
                <a:cs typeface="Calibri"/>
                <a:sym typeface="Calibri"/>
              </a:rPr>
              <a:t>.</a:t>
            </a:r>
            <a:endParaRPr sz="2933" b="0" i="0" u="none" strike="noStrike" cap="none">
              <a:solidFill>
                <a:srgbClr val="3F3F3F"/>
              </a:solidFill>
              <a:latin typeface="Calibri"/>
              <a:ea typeface="Calibri"/>
              <a:cs typeface="Calibri"/>
              <a:sym typeface="Calibri"/>
            </a:endParaRPr>
          </a:p>
        </p:txBody>
      </p:sp>
      <p:sp>
        <p:nvSpPr>
          <p:cNvPr id="574" name="Google Shape;574;p24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2782" name="Google Shape;2782;p178"/>
          <p:cNvSpPr/>
          <p:nvPr/>
        </p:nvSpPr>
        <p:spPr>
          <a:xfrm>
            <a:off x="33"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600">
              <a:solidFill>
                <a:srgbClr val="000000"/>
              </a:solidFill>
              <a:highlight>
                <a:srgbClr val="FFFFFF"/>
              </a:highlight>
              <a:latin typeface="Calibri"/>
              <a:ea typeface="Calibri"/>
              <a:cs typeface="Calibri"/>
              <a:sym typeface="Calibri"/>
            </a:endParaRPr>
          </a:p>
        </p:txBody>
      </p:sp>
      <p:sp>
        <p:nvSpPr>
          <p:cNvPr id="2783" name="Google Shape;2783;p178"/>
          <p:cNvSpPr/>
          <p:nvPr/>
        </p:nvSpPr>
        <p:spPr>
          <a:xfrm>
            <a:off x="0" y="774675"/>
            <a:ext cx="6096000" cy="4869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84" name="Google Shape;2784;p178"/>
          <p:cNvSpPr txBox="1"/>
          <p:nvPr/>
        </p:nvSpPr>
        <p:spPr>
          <a:xfrm>
            <a:off x="1172033" y="2032267"/>
            <a:ext cx="4442700" cy="122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it" sz="1867" b="1">
                <a:solidFill>
                  <a:srgbClr val="FFFFFF"/>
                </a:solidFill>
                <a:highlight>
                  <a:srgbClr val="0066CC"/>
                </a:highlight>
                <a:latin typeface="Calibri"/>
                <a:ea typeface="Calibri"/>
                <a:cs typeface="Calibri"/>
                <a:sym typeface="Calibri"/>
              </a:rPr>
              <a:t> Dipendenza tecnologica  </a:t>
            </a:r>
            <a:endParaRPr sz="1867" b="1">
              <a:solidFill>
                <a:srgbClr val="FFFFFF"/>
              </a:solidFill>
              <a:highlight>
                <a:srgbClr val="0066CC"/>
              </a:highlight>
              <a:latin typeface="Calibri"/>
              <a:ea typeface="Calibri"/>
              <a:cs typeface="Calibri"/>
              <a:sym typeface="Calibri"/>
            </a:endParaRPr>
          </a:p>
          <a:p>
            <a:pPr marL="0" marR="0" lvl="0" indent="0" algn="l" rtl="0">
              <a:lnSpc>
                <a:spcPct val="115000"/>
              </a:lnSpc>
              <a:spcBef>
                <a:spcPts val="0"/>
              </a:spcBef>
              <a:spcAft>
                <a:spcPts val="0"/>
              </a:spcAft>
              <a:buNone/>
            </a:pPr>
            <a:r>
              <a:rPr lang="it" sz="1333">
                <a:solidFill>
                  <a:srgbClr val="000000"/>
                </a:solidFill>
                <a:highlight>
                  <a:srgbClr val="FFFFFF"/>
                </a:highlight>
                <a:latin typeface="Calibri"/>
                <a:ea typeface="Calibri"/>
                <a:cs typeface="Calibri"/>
                <a:sym typeface="Calibri"/>
              </a:rPr>
              <a:t>Dipendenza dalle tecnologie disponibili sul mercato e nei confronti di un ristretto numero di fornitori che porta al cosiddetto </a:t>
            </a:r>
            <a:r>
              <a:rPr lang="it" sz="1333" i="1">
                <a:solidFill>
                  <a:srgbClr val="000000"/>
                </a:solidFill>
                <a:highlight>
                  <a:srgbClr val="FFFFFF"/>
                </a:highlight>
                <a:latin typeface="Calibri"/>
                <a:ea typeface="Calibri"/>
                <a:cs typeface="Calibri"/>
                <a:sym typeface="Calibri"/>
              </a:rPr>
              <a:t>lock-in</a:t>
            </a:r>
            <a:r>
              <a:rPr lang="it" sz="1333">
                <a:solidFill>
                  <a:srgbClr val="000000"/>
                </a:solidFill>
                <a:highlight>
                  <a:srgbClr val="FFFFFF"/>
                </a:highlight>
                <a:latin typeface="Calibri"/>
                <a:ea typeface="Calibri"/>
                <a:cs typeface="Calibri"/>
                <a:sym typeface="Calibri"/>
              </a:rPr>
              <a:t>.</a:t>
            </a:r>
            <a:endParaRPr sz="1333">
              <a:solidFill>
                <a:srgbClr val="000000"/>
              </a:solidFill>
              <a:highlight>
                <a:srgbClr val="FFFFFF"/>
              </a:highlight>
              <a:latin typeface="Calibri"/>
              <a:ea typeface="Calibri"/>
              <a:cs typeface="Calibri"/>
              <a:sym typeface="Calibri"/>
            </a:endParaRPr>
          </a:p>
        </p:txBody>
      </p:sp>
      <p:sp>
        <p:nvSpPr>
          <p:cNvPr id="2785" name="Google Shape;2785;p178"/>
          <p:cNvSpPr txBox="1"/>
          <p:nvPr/>
        </p:nvSpPr>
        <p:spPr>
          <a:xfrm>
            <a:off x="1172033" y="3386267"/>
            <a:ext cx="4442700" cy="142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it" sz="1867" b="1">
                <a:solidFill>
                  <a:srgbClr val="FFFFFF"/>
                </a:solidFill>
                <a:highlight>
                  <a:srgbClr val="0066CC"/>
                </a:highlight>
                <a:latin typeface="Calibri"/>
                <a:ea typeface="Calibri"/>
                <a:cs typeface="Calibri"/>
                <a:sym typeface="Calibri"/>
              </a:rPr>
              <a:t> Accesso ai dati personali</a:t>
            </a:r>
            <a:r>
              <a:rPr lang="it" sz="1600">
                <a:solidFill>
                  <a:srgbClr val="000000"/>
                </a:solidFill>
                <a:highlight>
                  <a:srgbClr val="FFFFFF"/>
                </a:highlight>
                <a:latin typeface="Calibri"/>
                <a:ea typeface="Calibri"/>
                <a:cs typeface="Calibri"/>
                <a:sym typeface="Calibri"/>
              </a:rPr>
              <a:t> </a:t>
            </a:r>
            <a:endParaRPr sz="1600">
              <a:solidFill>
                <a:srgbClr val="000000"/>
              </a:solidFill>
              <a:highlight>
                <a:srgbClr val="FFFFFF"/>
              </a:highlight>
              <a:latin typeface="Calibri"/>
              <a:ea typeface="Calibri"/>
              <a:cs typeface="Calibri"/>
              <a:sym typeface="Calibri"/>
            </a:endParaRPr>
          </a:p>
          <a:p>
            <a:pPr marL="0" marR="0" lvl="0" indent="0" algn="l" rtl="0">
              <a:lnSpc>
                <a:spcPct val="115000"/>
              </a:lnSpc>
              <a:spcBef>
                <a:spcPts val="0"/>
              </a:spcBef>
              <a:spcAft>
                <a:spcPts val="1600"/>
              </a:spcAft>
              <a:buNone/>
            </a:pPr>
            <a:r>
              <a:rPr lang="it" sz="1333">
                <a:solidFill>
                  <a:srgbClr val="000000"/>
                </a:solidFill>
                <a:highlight>
                  <a:srgbClr val="FFFFFF"/>
                </a:highlight>
                <a:latin typeface="Calibri"/>
                <a:ea typeface="Calibri"/>
                <a:cs typeface="Calibri"/>
                <a:sym typeface="Calibri"/>
              </a:rPr>
              <a:t>La distruzione, la perdita, la modifica, la divulgazione non autorizzata o l’accesso ai dati personali trasmessi, conservati o trattati </a:t>
            </a:r>
            <a:endParaRPr sz="1333">
              <a:solidFill>
                <a:srgbClr val="000000"/>
              </a:solidFill>
              <a:highlight>
                <a:srgbClr val="FFFFFF"/>
              </a:highlight>
              <a:latin typeface="Calibri"/>
              <a:ea typeface="Calibri"/>
              <a:cs typeface="Calibri"/>
              <a:sym typeface="Calibri"/>
            </a:endParaRPr>
          </a:p>
        </p:txBody>
      </p:sp>
      <p:sp>
        <p:nvSpPr>
          <p:cNvPr id="2786" name="Google Shape;2786;p178"/>
          <p:cNvSpPr txBox="1"/>
          <p:nvPr/>
        </p:nvSpPr>
        <p:spPr>
          <a:xfrm>
            <a:off x="1172033" y="4786733"/>
            <a:ext cx="4377300" cy="943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it" sz="1867" b="1">
                <a:solidFill>
                  <a:srgbClr val="FFFFFF"/>
                </a:solidFill>
                <a:highlight>
                  <a:srgbClr val="0066CC"/>
                </a:highlight>
                <a:latin typeface="Calibri"/>
                <a:ea typeface="Calibri"/>
                <a:cs typeface="Calibri"/>
                <a:sym typeface="Calibri"/>
              </a:rPr>
              <a:t> Attacchi cyber</a:t>
            </a:r>
            <a:endParaRPr sz="1600">
              <a:solidFill>
                <a:srgbClr val="000000"/>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None/>
            </a:pPr>
            <a:r>
              <a:rPr lang="it" sz="1333">
                <a:solidFill>
                  <a:srgbClr val="000000"/>
                </a:solidFill>
                <a:highlight>
                  <a:srgbClr val="FFFFFF"/>
                </a:highlight>
                <a:latin typeface="Calibri"/>
                <a:ea typeface="Calibri"/>
                <a:cs typeface="Calibri"/>
                <a:sym typeface="Calibri"/>
              </a:rPr>
              <a:t>Attacchi che colpiscono organizzazioni e PA a causa del crescente utilizzo dell’IT. </a:t>
            </a:r>
            <a:endParaRPr sz="1333">
              <a:solidFill>
                <a:srgbClr val="000000"/>
              </a:solidFill>
              <a:highlight>
                <a:srgbClr val="FFFFFF"/>
              </a:highlight>
              <a:latin typeface="Calibri"/>
              <a:ea typeface="Calibri"/>
              <a:cs typeface="Calibri"/>
              <a:sym typeface="Calibri"/>
            </a:endParaRPr>
          </a:p>
        </p:txBody>
      </p:sp>
      <p:sp>
        <p:nvSpPr>
          <p:cNvPr id="2787" name="Google Shape;2787;p178"/>
          <p:cNvSpPr txBox="1"/>
          <p:nvPr/>
        </p:nvSpPr>
        <p:spPr>
          <a:xfrm>
            <a:off x="496073" y="653167"/>
            <a:ext cx="2042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2933" b="1">
                <a:solidFill>
                  <a:srgbClr val="FFFFFF"/>
                </a:solidFill>
                <a:latin typeface="Calibri"/>
                <a:ea typeface="Calibri"/>
                <a:cs typeface="Calibri"/>
                <a:sym typeface="Calibri"/>
              </a:rPr>
              <a:t>I rischi </a:t>
            </a:r>
            <a:endParaRPr sz="2000">
              <a:solidFill>
                <a:srgbClr val="0066CC"/>
              </a:solidFill>
              <a:highlight>
                <a:srgbClr val="FFFFFF"/>
              </a:highlight>
              <a:latin typeface="Calibri"/>
              <a:ea typeface="Calibri"/>
              <a:cs typeface="Calibri"/>
              <a:sym typeface="Calibri"/>
            </a:endParaRPr>
          </a:p>
        </p:txBody>
      </p:sp>
      <p:sp>
        <p:nvSpPr>
          <p:cNvPr id="2788" name="Google Shape;2788;p178"/>
          <p:cNvSpPr/>
          <p:nvPr/>
        </p:nvSpPr>
        <p:spPr>
          <a:xfrm flipH="1">
            <a:off x="311735" y="5047470"/>
            <a:ext cx="675225" cy="698482"/>
          </a:xfrm>
          <a:custGeom>
            <a:avLst/>
            <a:gdLst/>
            <a:ahLst/>
            <a:cxnLst/>
            <a:rect l="l" t="t" r="r" b="b"/>
            <a:pathLst>
              <a:path w="3484" h="3604" extrusionOk="0">
                <a:moveTo>
                  <a:pt x="673" y="2895"/>
                </a:moveTo>
                <a:lnTo>
                  <a:pt x="673" y="2895"/>
                </a:lnTo>
                <a:lnTo>
                  <a:pt x="651" y="2884"/>
                </a:lnTo>
                <a:lnTo>
                  <a:pt x="630" y="2868"/>
                </a:lnTo>
                <a:lnTo>
                  <a:pt x="610" y="2852"/>
                </a:lnTo>
                <a:lnTo>
                  <a:pt x="593" y="2835"/>
                </a:lnTo>
                <a:lnTo>
                  <a:pt x="559" y="2798"/>
                </a:lnTo>
                <a:lnTo>
                  <a:pt x="526" y="2763"/>
                </a:lnTo>
                <a:lnTo>
                  <a:pt x="509" y="2747"/>
                </a:lnTo>
                <a:lnTo>
                  <a:pt x="493" y="2731"/>
                </a:lnTo>
                <a:lnTo>
                  <a:pt x="476" y="2717"/>
                </a:lnTo>
                <a:lnTo>
                  <a:pt x="458" y="2705"/>
                </a:lnTo>
                <a:lnTo>
                  <a:pt x="438" y="2696"/>
                </a:lnTo>
                <a:lnTo>
                  <a:pt x="429" y="2692"/>
                </a:lnTo>
                <a:lnTo>
                  <a:pt x="418" y="2689"/>
                </a:lnTo>
                <a:lnTo>
                  <a:pt x="408" y="2687"/>
                </a:lnTo>
                <a:lnTo>
                  <a:pt x="396" y="2686"/>
                </a:lnTo>
                <a:lnTo>
                  <a:pt x="384" y="2686"/>
                </a:lnTo>
                <a:lnTo>
                  <a:pt x="372" y="2686"/>
                </a:lnTo>
                <a:lnTo>
                  <a:pt x="372" y="2686"/>
                </a:lnTo>
                <a:lnTo>
                  <a:pt x="368" y="2668"/>
                </a:lnTo>
                <a:lnTo>
                  <a:pt x="366" y="2650"/>
                </a:lnTo>
                <a:lnTo>
                  <a:pt x="362" y="2619"/>
                </a:lnTo>
                <a:lnTo>
                  <a:pt x="358" y="2603"/>
                </a:lnTo>
                <a:lnTo>
                  <a:pt x="355" y="2590"/>
                </a:lnTo>
                <a:lnTo>
                  <a:pt x="350" y="2577"/>
                </a:lnTo>
                <a:lnTo>
                  <a:pt x="344" y="2565"/>
                </a:lnTo>
                <a:lnTo>
                  <a:pt x="344" y="2565"/>
                </a:lnTo>
                <a:lnTo>
                  <a:pt x="313" y="2522"/>
                </a:lnTo>
                <a:lnTo>
                  <a:pt x="285" y="2477"/>
                </a:lnTo>
                <a:lnTo>
                  <a:pt x="258" y="2431"/>
                </a:lnTo>
                <a:lnTo>
                  <a:pt x="233" y="2386"/>
                </a:lnTo>
                <a:lnTo>
                  <a:pt x="210" y="2340"/>
                </a:lnTo>
                <a:lnTo>
                  <a:pt x="189" y="2295"/>
                </a:lnTo>
                <a:lnTo>
                  <a:pt x="169" y="2249"/>
                </a:lnTo>
                <a:lnTo>
                  <a:pt x="151" y="2201"/>
                </a:lnTo>
                <a:lnTo>
                  <a:pt x="134" y="2154"/>
                </a:lnTo>
                <a:lnTo>
                  <a:pt x="119" y="2108"/>
                </a:lnTo>
                <a:lnTo>
                  <a:pt x="106" y="2061"/>
                </a:lnTo>
                <a:lnTo>
                  <a:pt x="94" y="2014"/>
                </a:lnTo>
                <a:lnTo>
                  <a:pt x="84" y="1967"/>
                </a:lnTo>
                <a:lnTo>
                  <a:pt x="76" y="1919"/>
                </a:lnTo>
                <a:lnTo>
                  <a:pt x="69" y="1872"/>
                </a:lnTo>
                <a:lnTo>
                  <a:pt x="64" y="1825"/>
                </a:lnTo>
                <a:lnTo>
                  <a:pt x="60" y="1778"/>
                </a:lnTo>
                <a:lnTo>
                  <a:pt x="58" y="1730"/>
                </a:lnTo>
                <a:lnTo>
                  <a:pt x="58" y="1683"/>
                </a:lnTo>
                <a:lnTo>
                  <a:pt x="58" y="1636"/>
                </a:lnTo>
                <a:lnTo>
                  <a:pt x="60" y="1589"/>
                </a:lnTo>
                <a:lnTo>
                  <a:pt x="64" y="1543"/>
                </a:lnTo>
                <a:lnTo>
                  <a:pt x="69" y="1497"/>
                </a:lnTo>
                <a:lnTo>
                  <a:pt x="76" y="1450"/>
                </a:lnTo>
                <a:lnTo>
                  <a:pt x="84" y="1404"/>
                </a:lnTo>
                <a:lnTo>
                  <a:pt x="94" y="1359"/>
                </a:lnTo>
                <a:lnTo>
                  <a:pt x="105" y="1313"/>
                </a:lnTo>
                <a:lnTo>
                  <a:pt x="117" y="1269"/>
                </a:lnTo>
                <a:lnTo>
                  <a:pt x="131" y="1224"/>
                </a:lnTo>
                <a:lnTo>
                  <a:pt x="146" y="1181"/>
                </a:lnTo>
                <a:lnTo>
                  <a:pt x="163" y="1136"/>
                </a:lnTo>
                <a:lnTo>
                  <a:pt x="180" y="1094"/>
                </a:lnTo>
                <a:lnTo>
                  <a:pt x="199" y="1051"/>
                </a:lnTo>
                <a:lnTo>
                  <a:pt x="219" y="1009"/>
                </a:lnTo>
                <a:lnTo>
                  <a:pt x="240" y="968"/>
                </a:lnTo>
                <a:lnTo>
                  <a:pt x="264" y="928"/>
                </a:lnTo>
                <a:lnTo>
                  <a:pt x="287" y="887"/>
                </a:lnTo>
                <a:lnTo>
                  <a:pt x="313" y="848"/>
                </a:lnTo>
                <a:lnTo>
                  <a:pt x="340" y="808"/>
                </a:lnTo>
                <a:lnTo>
                  <a:pt x="367" y="771"/>
                </a:lnTo>
                <a:lnTo>
                  <a:pt x="396" y="733"/>
                </a:lnTo>
                <a:lnTo>
                  <a:pt x="426" y="697"/>
                </a:lnTo>
                <a:lnTo>
                  <a:pt x="458" y="661"/>
                </a:lnTo>
                <a:lnTo>
                  <a:pt x="490" y="627"/>
                </a:lnTo>
                <a:lnTo>
                  <a:pt x="523" y="593"/>
                </a:lnTo>
                <a:lnTo>
                  <a:pt x="559" y="560"/>
                </a:lnTo>
                <a:lnTo>
                  <a:pt x="594" y="527"/>
                </a:lnTo>
                <a:lnTo>
                  <a:pt x="631" y="497"/>
                </a:lnTo>
                <a:lnTo>
                  <a:pt x="669" y="467"/>
                </a:lnTo>
                <a:lnTo>
                  <a:pt x="708" y="438"/>
                </a:lnTo>
                <a:lnTo>
                  <a:pt x="748" y="411"/>
                </a:lnTo>
                <a:lnTo>
                  <a:pt x="790" y="383"/>
                </a:lnTo>
                <a:lnTo>
                  <a:pt x="832" y="358"/>
                </a:lnTo>
                <a:lnTo>
                  <a:pt x="875" y="333"/>
                </a:lnTo>
                <a:lnTo>
                  <a:pt x="918" y="310"/>
                </a:lnTo>
                <a:lnTo>
                  <a:pt x="964" y="287"/>
                </a:lnTo>
                <a:lnTo>
                  <a:pt x="1010" y="266"/>
                </a:lnTo>
                <a:lnTo>
                  <a:pt x="1057" y="247"/>
                </a:lnTo>
                <a:lnTo>
                  <a:pt x="1104" y="230"/>
                </a:lnTo>
                <a:lnTo>
                  <a:pt x="1153" y="213"/>
                </a:lnTo>
                <a:lnTo>
                  <a:pt x="1203" y="197"/>
                </a:lnTo>
                <a:lnTo>
                  <a:pt x="1254" y="182"/>
                </a:lnTo>
                <a:lnTo>
                  <a:pt x="1305" y="169"/>
                </a:lnTo>
                <a:lnTo>
                  <a:pt x="1358" y="159"/>
                </a:lnTo>
                <a:lnTo>
                  <a:pt x="1358" y="159"/>
                </a:lnTo>
                <a:lnTo>
                  <a:pt x="1401" y="151"/>
                </a:lnTo>
                <a:lnTo>
                  <a:pt x="1444" y="143"/>
                </a:lnTo>
                <a:lnTo>
                  <a:pt x="1487" y="138"/>
                </a:lnTo>
                <a:lnTo>
                  <a:pt x="1531" y="133"/>
                </a:lnTo>
                <a:lnTo>
                  <a:pt x="1574" y="130"/>
                </a:lnTo>
                <a:lnTo>
                  <a:pt x="1617" y="127"/>
                </a:lnTo>
                <a:lnTo>
                  <a:pt x="1661" y="126"/>
                </a:lnTo>
                <a:lnTo>
                  <a:pt x="1704" y="126"/>
                </a:lnTo>
                <a:lnTo>
                  <a:pt x="1747" y="126"/>
                </a:lnTo>
                <a:lnTo>
                  <a:pt x="1790" y="129"/>
                </a:lnTo>
                <a:lnTo>
                  <a:pt x="1834" y="131"/>
                </a:lnTo>
                <a:lnTo>
                  <a:pt x="1877" y="135"/>
                </a:lnTo>
                <a:lnTo>
                  <a:pt x="1919" y="140"/>
                </a:lnTo>
                <a:lnTo>
                  <a:pt x="1962" y="147"/>
                </a:lnTo>
                <a:lnTo>
                  <a:pt x="2005" y="155"/>
                </a:lnTo>
                <a:lnTo>
                  <a:pt x="2049" y="164"/>
                </a:lnTo>
                <a:lnTo>
                  <a:pt x="2049" y="164"/>
                </a:lnTo>
                <a:lnTo>
                  <a:pt x="2067" y="167"/>
                </a:lnTo>
                <a:lnTo>
                  <a:pt x="2086" y="169"/>
                </a:lnTo>
                <a:lnTo>
                  <a:pt x="2101" y="169"/>
                </a:lnTo>
                <a:lnTo>
                  <a:pt x="2117" y="167"/>
                </a:lnTo>
                <a:lnTo>
                  <a:pt x="2131" y="161"/>
                </a:lnTo>
                <a:lnTo>
                  <a:pt x="2145" y="154"/>
                </a:lnTo>
                <a:lnTo>
                  <a:pt x="2158" y="143"/>
                </a:lnTo>
                <a:lnTo>
                  <a:pt x="2169" y="129"/>
                </a:lnTo>
                <a:lnTo>
                  <a:pt x="2169" y="129"/>
                </a:lnTo>
                <a:lnTo>
                  <a:pt x="2180" y="113"/>
                </a:lnTo>
                <a:lnTo>
                  <a:pt x="2192" y="100"/>
                </a:lnTo>
                <a:lnTo>
                  <a:pt x="2205" y="88"/>
                </a:lnTo>
                <a:lnTo>
                  <a:pt x="2218" y="77"/>
                </a:lnTo>
                <a:lnTo>
                  <a:pt x="2231" y="70"/>
                </a:lnTo>
                <a:lnTo>
                  <a:pt x="2246" y="62"/>
                </a:lnTo>
                <a:lnTo>
                  <a:pt x="2260" y="54"/>
                </a:lnTo>
                <a:lnTo>
                  <a:pt x="2274" y="49"/>
                </a:lnTo>
                <a:lnTo>
                  <a:pt x="2290" y="43"/>
                </a:lnTo>
                <a:lnTo>
                  <a:pt x="2306" y="39"/>
                </a:lnTo>
                <a:lnTo>
                  <a:pt x="2339" y="34"/>
                </a:lnTo>
                <a:lnTo>
                  <a:pt x="2373" y="30"/>
                </a:lnTo>
                <a:lnTo>
                  <a:pt x="2407" y="29"/>
                </a:lnTo>
                <a:lnTo>
                  <a:pt x="2407" y="29"/>
                </a:lnTo>
                <a:lnTo>
                  <a:pt x="2642" y="24"/>
                </a:lnTo>
                <a:lnTo>
                  <a:pt x="2876" y="16"/>
                </a:lnTo>
                <a:lnTo>
                  <a:pt x="3346" y="0"/>
                </a:lnTo>
                <a:lnTo>
                  <a:pt x="3346" y="0"/>
                </a:lnTo>
                <a:lnTo>
                  <a:pt x="3404" y="0"/>
                </a:lnTo>
                <a:lnTo>
                  <a:pt x="3484" y="0"/>
                </a:lnTo>
                <a:lnTo>
                  <a:pt x="3484" y="0"/>
                </a:lnTo>
                <a:lnTo>
                  <a:pt x="2857" y="560"/>
                </a:lnTo>
                <a:lnTo>
                  <a:pt x="2857" y="560"/>
                </a:lnTo>
                <a:lnTo>
                  <a:pt x="2896" y="618"/>
                </a:lnTo>
                <a:lnTo>
                  <a:pt x="2937" y="674"/>
                </a:lnTo>
                <a:lnTo>
                  <a:pt x="3018" y="787"/>
                </a:lnTo>
                <a:lnTo>
                  <a:pt x="3057" y="844"/>
                </a:lnTo>
                <a:lnTo>
                  <a:pt x="3096" y="901"/>
                </a:lnTo>
                <a:lnTo>
                  <a:pt x="3114" y="930"/>
                </a:lnTo>
                <a:lnTo>
                  <a:pt x="3131" y="960"/>
                </a:lnTo>
                <a:lnTo>
                  <a:pt x="3147" y="989"/>
                </a:lnTo>
                <a:lnTo>
                  <a:pt x="3162" y="1019"/>
                </a:lnTo>
                <a:lnTo>
                  <a:pt x="3162" y="1019"/>
                </a:lnTo>
                <a:lnTo>
                  <a:pt x="3181" y="1057"/>
                </a:lnTo>
                <a:lnTo>
                  <a:pt x="3198" y="1095"/>
                </a:lnTo>
                <a:lnTo>
                  <a:pt x="3214" y="1134"/>
                </a:lnTo>
                <a:lnTo>
                  <a:pt x="3228" y="1172"/>
                </a:lnTo>
                <a:lnTo>
                  <a:pt x="3241" y="1210"/>
                </a:lnTo>
                <a:lnTo>
                  <a:pt x="3254" y="1248"/>
                </a:lnTo>
                <a:lnTo>
                  <a:pt x="3265" y="1287"/>
                </a:lnTo>
                <a:lnTo>
                  <a:pt x="3275" y="1325"/>
                </a:lnTo>
                <a:lnTo>
                  <a:pt x="3284" y="1364"/>
                </a:lnTo>
                <a:lnTo>
                  <a:pt x="3292" y="1402"/>
                </a:lnTo>
                <a:lnTo>
                  <a:pt x="3300" y="1442"/>
                </a:lnTo>
                <a:lnTo>
                  <a:pt x="3305" y="1481"/>
                </a:lnTo>
                <a:lnTo>
                  <a:pt x="3311" y="1519"/>
                </a:lnTo>
                <a:lnTo>
                  <a:pt x="3315" y="1559"/>
                </a:lnTo>
                <a:lnTo>
                  <a:pt x="3317" y="1598"/>
                </a:lnTo>
                <a:lnTo>
                  <a:pt x="3318" y="1636"/>
                </a:lnTo>
                <a:lnTo>
                  <a:pt x="3320" y="1675"/>
                </a:lnTo>
                <a:lnTo>
                  <a:pt x="3320" y="1713"/>
                </a:lnTo>
                <a:lnTo>
                  <a:pt x="3318" y="1753"/>
                </a:lnTo>
                <a:lnTo>
                  <a:pt x="3316" y="1791"/>
                </a:lnTo>
                <a:lnTo>
                  <a:pt x="3313" y="1830"/>
                </a:lnTo>
                <a:lnTo>
                  <a:pt x="3308" y="1868"/>
                </a:lnTo>
                <a:lnTo>
                  <a:pt x="3303" y="1906"/>
                </a:lnTo>
                <a:lnTo>
                  <a:pt x="3298" y="1944"/>
                </a:lnTo>
                <a:lnTo>
                  <a:pt x="3290" y="1982"/>
                </a:lnTo>
                <a:lnTo>
                  <a:pt x="3282" y="2019"/>
                </a:lnTo>
                <a:lnTo>
                  <a:pt x="3273" y="2057"/>
                </a:lnTo>
                <a:lnTo>
                  <a:pt x="3263" y="2094"/>
                </a:lnTo>
                <a:lnTo>
                  <a:pt x="3252" y="2131"/>
                </a:lnTo>
                <a:lnTo>
                  <a:pt x="3240" y="2167"/>
                </a:lnTo>
                <a:lnTo>
                  <a:pt x="3227" y="2203"/>
                </a:lnTo>
                <a:lnTo>
                  <a:pt x="3214" y="2239"/>
                </a:lnTo>
                <a:lnTo>
                  <a:pt x="3199" y="2275"/>
                </a:lnTo>
                <a:lnTo>
                  <a:pt x="3183" y="2310"/>
                </a:lnTo>
                <a:lnTo>
                  <a:pt x="3168" y="2344"/>
                </a:lnTo>
                <a:lnTo>
                  <a:pt x="3149" y="2379"/>
                </a:lnTo>
                <a:lnTo>
                  <a:pt x="3132" y="2413"/>
                </a:lnTo>
                <a:lnTo>
                  <a:pt x="3113" y="2447"/>
                </a:lnTo>
                <a:lnTo>
                  <a:pt x="3093" y="2480"/>
                </a:lnTo>
                <a:lnTo>
                  <a:pt x="3072" y="2512"/>
                </a:lnTo>
                <a:lnTo>
                  <a:pt x="3051" y="2545"/>
                </a:lnTo>
                <a:lnTo>
                  <a:pt x="3029" y="2577"/>
                </a:lnTo>
                <a:lnTo>
                  <a:pt x="3005" y="2607"/>
                </a:lnTo>
                <a:lnTo>
                  <a:pt x="2981" y="2638"/>
                </a:lnTo>
                <a:lnTo>
                  <a:pt x="2956" y="2668"/>
                </a:lnTo>
                <a:lnTo>
                  <a:pt x="2930" y="2697"/>
                </a:lnTo>
                <a:lnTo>
                  <a:pt x="2904" y="2726"/>
                </a:lnTo>
                <a:lnTo>
                  <a:pt x="2876" y="2755"/>
                </a:lnTo>
                <a:lnTo>
                  <a:pt x="2849" y="2783"/>
                </a:lnTo>
                <a:lnTo>
                  <a:pt x="2819" y="2810"/>
                </a:lnTo>
                <a:lnTo>
                  <a:pt x="2790" y="2836"/>
                </a:lnTo>
                <a:lnTo>
                  <a:pt x="2760" y="2861"/>
                </a:lnTo>
                <a:lnTo>
                  <a:pt x="2728" y="2888"/>
                </a:lnTo>
                <a:lnTo>
                  <a:pt x="2697" y="2911"/>
                </a:lnTo>
                <a:lnTo>
                  <a:pt x="2664" y="2935"/>
                </a:lnTo>
                <a:lnTo>
                  <a:pt x="2630" y="2957"/>
                </a:lnTo>
                <a:lnTo>
                  <a:pt x="2596" y="2979"/>
                </a:lnTo>
                <a:lnTo>
                  <a:pt x="2562" y="3002"/>
                </a:lnTo>
                <a:lnTo>
                  <a:pt x="2526" y="3021"/>
                </a:lnTo>
                <a:lnTo>
                  <a:pt x="2490" y="3041"/>
                </a:lnTo>
                <a:lnTo>
                  <a:pt x="2453" y="3061"/>
                </a:lnTo>
                <a:lnTo>
                  <a:pt x="2415" y="3078"/>
                </a:lnTo>
                <a:lnTo>
                  <a:pt x="2377" y="3095"/>
                </a:lnTo>
                <a:lnTo>
                  <a:pt x="2337" y="3112"/>
                </a:lnTo>
                <a:lnTo>
                  <a:pt x="2337" y="3112"/>
                </a:lnTo>
                <a:lnTo>
                  <a:pt x="2298" y="3126"/>
                </a:lnTo>
                <a:lnTo>
                  <a:pt x="2259" y="3141"/>
                </a:lnTo>
                <a:lnTo>
                  <a:pt x="2219" y="3154"/>
                </a:lnTo>
                <a:lnTo>
                  <a:pt x="2180" y="3167"/>
                </a:lnTo>
                <a:lnTo>
                  <a:pt x="2139" y="3179"/>
                </a:lnTo>
                <a:lnTo>
                  <a:pt x="2100" y="3189"/>
                </a:lnTo>
                <a:lnTo>
                  <a:pt x="2061" y="3198"/>
                </a:lnTo>
                <a:lnTo>
                  <a:pt x="2021" y="3206"/>
                </a:lnTo>
                <a:lnTo>
                  <a:pt x="1982" y="3214"/>
                </a:lnTo>
                <a:lnTo>
                  <a:pt x="1943" y="3221"/>
                </a:lnTo>
                <a:lnTo>
                  <a:pt x="1903" y="3227"/>
                </a:lnTo>
                <a:lnTo>
                  <a:pt x="1863" y="3231"/>
                </a:lnTo>
                <a:lnTo>
                  <a:pt x="1823" y="3235"/>
                </a:lnTo>
                <a:lnTo>
                  <a:pt x="1784" y="3238"/>
                </a:lnTo>
                <a:lnTo>
                  <a:pt x="1744" y="3239"/>
                </a:lnTo>
                <a:lnTo>
                  <a:pt x="1705" y="3240"/>
                </a:lnTo>
                <a:lnTo>
                  <a:pt x="1664" y="3240"/>
                </a:lnTo>
                <a:lnTo>
                  <a:pt x="1625" y="3239"/>
                </a:lnTo>
                <a:lnTo>
                  <a:pt x="1586" y="3237"/>
                </a:lnTo>
                <a:lnTo>
                  <a:pt x="1546" y="3234"/>
                </a:lnTo>
                <a:lnTo>
                  <a:pt x="1507" y="3230"/>
                </a:lnTo>
                <a:lnTo>
                  <a:pt x="1466" y="3225"/>
                </a:lnTo>
                <a:lnTo>
                  <a:pt x="1427" y="3218"/>
                </a:lnTo>
                <a:lnTo>
                  <a:pt x="1388" y="3212"/>
                </a:lnTo>
                <a:lnTo>
                  <a:pt x="1348" y="3204"/>
                </a:lnTo>
                <a:lnTo>
                  <a:pt x="1309" y="3195"/>
                </a:lnTo>
                <a:lnTo>
                  <a:pt x="1268" y="3185"/>
                </a:lnTo>
                <a:lnTo>
                  <a:pt x="1229" y="3174"/>
                </a:lnTo>
                <a:lnTo>
                  <a:pt x="1190" y="3162"/>
                </a:lnTo>
                <a:lnTo>
                  <a:pt x="1150" y="3150"/>
                </a:lnTo>
                <a:lnTo>
                  <a:pt x="1111" y="3135"/>
                </a:lnTo>
                <a:lnTo>
                  <a:pt x="1072" y="3121"/>
                </a:lnTo>
                <a:lnTo>
                  <a:pt x="1072" y="3121"/>
                </a:lnTo>
                <a:lnTo>
                  <a:pt x="1049" y="3113"/>
                </a:lnTo>
                <a:lnTo>
                  <a:pt x="1028" y="3109"/>
                </a:lnTo>
                <a:lnTo>
                  <a:pt x="1009" y="3107"/>
                </a:lnTo>
                <a:lnTo>
                  <a:pt x="989" y="3107"/>
                </a:lnTo>
                <a:lnTo>
                  <a:pt x="971" y="3109"/>
                </a:lnTo>
                <a:lnTo>
                  <a:pt x="952" y="3114"/>
                </a:lnTo>
                <a:lnTo>
                  <a:pt x="933" y="3122"/>
                </a:lnTo>
                <a:lnTo>
                  <a:pt x="913" y="3132"/>
                </a:lnTo>
                <a:lnTo>
                  <a:pt x="913" y="3132"/>
                </a:lnTo>
                <a:lnTo>
                  <a:pt x="687" y="3254"/>
                </a:lnTo>
                <a:lnTo>
                  <a:pt x="460" y="3373"/>
                </a:lnTo>
                <a:lnTo>
                  <a:pt x="346" y="3432"/>
                </a:lnTo>
                <a:lnTo>
                  <a:pt x="232" y="3490"/>
                </a:lnTo>
                <a:lnTo>
                  <a:pt x="117" y="3547"/>
                </a:lnTo>
                <a:lnTo>
                  <a:pt x="0" y="3604"/>
                </a:lnTo>
                <a:lnTo>
                  <a:pt x="0" y="3604"/>
                </a:lnTo>
                <a:lnTo>
                  <a:pt x="673" y="2895"/>
                </a:lnTo>
                <a:lnTo>
                  <a:pt x="673" y="2895"/>
                </a:lnTo>
                <a:close/>
                <a:moveTo>
                  <a:pt x="1049" y="3061"/>
                </a:moveTo>
                <a:lnTo>
                  <a:pt x="1049" y="3061"/>
                </a:lnTo>
                <a:lnTo>
                  <a:pt x="1104" y="3086"/>
                </a:lnTo>
                <a:lnTo>
                  <a:pt x="1161" y="3108"/>
                </a:lnTo>
                <a:lnTo>
                  <a:pt x="1220" y="3129"/>
                </a:lnTo>
                <a:lnTo>
                  <a:pt x="1280" y="3146"/>
                </a:lnTo>
                <a:lnTo>
                  <a:pt x="1342" y="3162"/>
                </a:lnTo>
                <a:lnTo>
                  <a:pt x="1405" y="3174"/>
                </a:lnTo>
                <a:lnTo>
                  <a:pt x="1469" y="3184"/>
                </a:lnTo>
                <a:lnTo>
                  <a:pt x="1533" y="3191"/>
                </a:lnTo>
                <a:lnTo>
                  <a:pt x="1600" y="3196"/>
                </a:lnTo>
                <a:lnTo>
                  <a:pt x="1667" y="3198"/>
                </a:lnTo>
                <a:lnTo>
                  <a:pt x="1735" y="3197"/>
                </a:lnTo>
                <a:lnTo>
                  <a:pt x="1803" y="3193"/>
                </a:lnTo>
                <a:lnTo>
                  <a:pt x="1872" y="3188"/>
                </a:lnTo>
                <a:lnTo>
                  <a:pt x="1940" y="3179"/>
                </a:lnTo>
                <a:lnTo>
                  <a:pt x="2009" y="3167"/>
                </a:lnTo>
                <a:lnTo>
                  <a:pt x="2078" y="3153"/>
                </a:lnTo>
                <a:lnTo>
                  <a:pt x="2146" y="3134"/>
                </a:lnTo>
                <a:lnTo>
                  <a:pt x="2214" y="3113"/>
                </a:lnTo>
                <a:lnTo>
                  <a:pt x="2281" y="3090"/>
                </a:lnTo>
                <a:lnTo>
                  <a:pt x="2348" y="3063"/>
                </a:lnTo>
                <a:lnTo>
                  <a:pt x="2381" y="3049"/>
                </a:lnTo>
                <a:lnTo>
                  <a:pt x="2413" y="3033"/>
                </a:lnTo>
                <a:lnTo>
                  <a:pt x="2446" y="3017"/>
                </a:lnTo>
                <a:lnTo>
                  <a:pt x="2478" y="3000"/>
                </a:lnTo>
                <a:lnTo>
                  <a:pt x="2509" y="2983"/>
                </a:lnTo>
                <a:lnTo>
                  <a:pt x="2541" y="2965"/>
                </a:lnTo>
                <a:lnTo>
                  <a:pt x="2572" y="2945"/>
                </a:lnTo>
                <a:lnTo>
                  <a:pt x="2604" y="2926"/>
                </a:lnTo>
                <a:lnTo>
                  <a:pt x="2634" y="2905"/>
                </a:lnTo>
                <a:lnTo>
                  <a:pt x="2664" y="2884"/>
                </a:lnTo>
                <a:lnTo>
                  <a:pt x="2694" y="2860"/>
                </a:lnTo>
                <a:lnTo>
                  <a:pt x="2723" y="2838"/>
                </a:lnTo>
                <a:lnTo>
                  <a:pt x="2752" y="2813"/>
                </a:lnTo>
                <a:lnTo>
                  <a:pt x="2781" y="2788"/>
                </a:lnTo>
                <a:lnTo>
                  <a:pt x="2808" y="2763"/>
                </a:lnTo>
                <a:lnTo>
                  <a:pt x="2836" y="2737"/>
                </a:lnTo>
                <a:lnTo>
                  <a:pt x="2863" y="2709"/>
                </a:lnTo>
                <a:lnTo>
                  <a:pt x="2890" y="2680"/>
                </a:lnTo>
                <a:lnTo>
                  <a:pt x="2916" y="2651"/>
                </a:lnTo>
                <a:lnTo>
                  <a:pt x="2941" y="2621"/>
                </a:lnTo>
                <a:lnTo>
                  <a:pt x="2966" y="2591"/>
                </a:lnTo>
                <a:lnTo>
                  <a:pt x="2989" y="2558"/>
                </a:lnTo>
                <a:lnTo>
                  <a:pt x="3013" y="2527"/>
                </a:lnTo>
                <a:lnTo>
                  <a:pt x="3035" y="2493"/>
                </a:lnTo>
                <a:lnTo>
                  <a:pt x="3035" y="2493"/>
                </a:lnTo>
                <a:lnTo>
                  <a:pt x="3056" y="2461"/>
                </a:lnTo>
                <a:lnTo>
                  <a:pt x="3075" y="2430"/>
                </a:lnTo>
                <a:lnTo>
                  <a:pt x="3093" y="2398"/>
                </a:lnTo>
                <a:lnTo>
                  <a:pt x="3111" y="2367"/>
                </a:lnTo>
                <a:lnTo>
                  <a:pt x="3127" y="2334"/>
                </a:lnTo>
                <a:lnTo>
                  <a:pt x="3143" y="2302"/>
                </a:lnTo>
                <a:lnTo>
                  <a:pt x="3157" y="2270"/>
                </a:lnTo>
                <a:lnTo>
                  <a:pt x="3172" y="2237"/>
                </a:lnTo>
                <a:lnTo>
                  <a:pt x="3185" y="2205"/>
                </a:lnTo>
                <a:lnTo>
                  <a:pt x="3197" y="2173"/>
                </a:lnTo>
                <a:lnTo>
                  <a:pt x="3208" y="2140"/>
                </a:lnTo>
                <a:lnTo>
                  <a:pt x="3219" y="2107"/>
                </a:lnTo>
                <a:lnTo>
                  <a:pt x="3228" y="2074"/>
                </a:lnTo>
                <a:lnTo>
                  <a:pt x="3237" y="2040"/>
                </a:lnTo>
                <a:lnTo>
                  <a:pt x="3245" y="2007"/>
                </a:lnTo>
                <a:lnTo>
                  <a:pt x="3252" y="1974"/>
                </a:lnTo>
                <a:lnTo>
                  <a:pt x="3258" y="1942"/>
                </a:lnTo>
                <a:lnTo>
                  <a:pt x="3263" y="1909"/>
                </a:lnTo>
                <a:lnTo>
                  <a:pt x="3273" y="1842"/>
                </a:lnTo>
                <a:lnTo>
                  <a:pt x="3278" y="1776"/>
                </a:lnTo>
                <a:lnTo>
                  <a:pt x="3280" y="1711"/>
                </a:lnTo>
                <a:lnTo>
                  <a:pt x="3280" y="1645"/>
                </a:lnTo>
                <a:lnTo>
                  <a:pt x="3278" y="1581"/>
                </a:lnTo>
                <a:lnTo>
                  <a:pt x="3271" y="1517"/>
                </a:lnTo>
                <a:lnTo>
                  <a:pt x="3262" y="1452"/>
                </a:lnTo>
                <a:lnTo>
                  <a:pt x="3252" y="1389"/>
                </a:lnTo>
                <a:lnTo>
                  <a:pt x="3237" y="1328"/>
                </a:lnTo>
                <a:lnTo>
                  <a:pt x="3220" y="1267"/>
                </a:lnTo>
                <a:lnTo>
                  <a:pt x="3202" y="1207"/>
                </a:lnTo>
                <a:lnTo>
                  <a:pt x="3179" y="1148"/>
                </a:lnTo>
                <a:lnTo>
                  <a:pt x="3156" y="1090"/>
                </a:lnTo>
                <a:lnTo>
                  <a:pt x="3130" y="1035"/>
                </a:lnTo>
                <a:lnTo>
                  <a:pt x="3101" y="980"/>
                </a:lnTo>
                <a:lnTo>
                  <a:pt x="3071" y="928"/>
                </a:lnTo>
                <a:lnTo>
                  <a:pt x="3038" y="875"/>
                </a:lnTo>
                <a:lnTo>
                  <a:pt x="3004" y="827"/>
                </a:lnTo>
                <a:lnTo>
                  <a:pt x="2967" y="778"/>
                </a:lnTo>
                <a:lnTo>
                  <a:pt x="2928" y="732"/>
                </a:lnTo>
                <a:lnTo>
                  <a:pt x="2887" y="689"/>
                </a:lnTo>
                <a:lnTo>
                  <a:pt x="2845" y="648"/>
                </a:lnTo>
                <a:lnTo>
                  <a:pt x="2802" y="609"/>
                </a:lnTo>
                <a:lnTo>
                  <a:pt x="2802" y="609"/>
                </a:lnTo>
                <a:lnTo>
                  <a:pt x="2078" y="1254"/>
                </a:lnTo>
                <a:lnTo>
                  <a:pt x="2078" y="1254"/>
                </a:lnTo>
                <a:lnTo>
                  <a:pt x="2087" y="1277"/>
                </a:lnTo>
                <a:lnTo>
                  <a:pt x="2087" y="1277"/>
                </a:lnTo>
                <a:lnTo>
                  <a:pt x="2925" y="1277"/>
                </a:lnTo>
                <a:lnTo>
                  <a:pt x="2925" y="1277"/>
                </a:lnTo>
                <a:lnTo>
                  <a:pt x="1340" y="2486"/>
                </a:lnTo>
                <a:lnTo>
                  <a:pt x="1340" y="2486"/>
                </a:lnTo>
                <a:lnTo>
                  <a:pt x="1350" y="2504"/>
                </a:lnTo>
                <a:lnTo>
                  <a:pt x="1350" y="2504"/>
                </a:lnTo>
                <a:lnTo>
                  <a:pt x="2095" y="2504"/>
                </a:lnTo>
                <a:lnTo>
                  <a:pt x="2095" y="2504"/>
                </a:lnTo>
                <a:lnTo>
                  <a:pt x="1049" y="3061"/>
                </a:lnTo>
                <a:lnTo>
                  <a:pt x="1049" y="3061"/>
                </a:lnTo>
                <a:close/>
                <a:moveTo>
                  <a:pt x="2076" y="218"/>
                </a:moveTo>
                <a:lnTo>
                  <a:pt x="2076" y="218"/>
                </a:lnTo>
                <a:lnTo>
                  <a:pt x="2013" y="202"/>
                </a:lnTo>
                <a:lnTo>
                  <a:pt x="1949" y="189"/>
                </a:lnTo>
                <a:lnTo>
                  <a:pt x="1885" y="178"/>
                </a:lnTo>
                <a:lnTo>
                  <a:pt x="1821" y="172"/>
                </a:lnTo>
                <a:lnTo>
                  <a:pt x="1756" y="167"/>
                </a:lnTo>
                <a:lnTo>
                  <a:pt x="1692" y="165"/>
                </a:lnTo>
                <a:lnTo>
                  <a:pt x="1628" y="167"/>
                </a:lnTo>
                <a:lnTo>
                  <a:pt x="1565" y="169"/>
                </a:lnTo>
                <a:lnTo>
                  <a:pt x="1500" y="176"/>
                </a:lnTo>
                <a:lnTo>
                  <a:pt x="1436" y="185"/>
                </a:lnTo>
                <a:lnTo>
                  <a:pt x="1373" y="195"/>
                </a:lnTo>
                <a:lnTo>
                  <a:pt x="1310" y="209"/>
                </a:lnTo>
                <a:lnTo>
                  <a:pt x="1249" y="226"/>
                </a:lnTo>
                <a:lnTo>
                  <a:pt x="1187" y="244"/>
                </a:lnTo>
                <a:lnTo>
                  <a:pt x="1127" y="265"/>
                </a:lnTo>
                <a:lnTo>
                  <a:pt x="1068" y="287"/>
                </a:lnTo>
                <a:lnTo>
                  <a:pt x="1009" y="312"/>
                </a:lnTo>
                <a:lnTo>
                  <a:pt x="951" y="340"/>
                </a:lnTo>
                <a:lnTo>
                  <a:pt x="894" y="370"/>
                </a:lnTo>
                <a:lnTo>
                  <a:pt x="838" y="401"/>
                </a:lnTo>
                <a:lnTo>
                  <a:pt x="784" y="436"/>
                </a:lnTo>
                <a:lnTo>
                  <a:pt x="732" y="472"/>
                </a:lnTo>
                <a:lnTo>
                  <a:pt x="681" y="510"/>
                </a:lnTo>
                <a:lnTo>
                  <a:pt x="631" y="551"/>
                </a:lnTo>
                <a:lnTo>
                  <a:pt x="582" y="593"/>
                </a:lnTo>
                <a:lnTo>
                  <a:pt x="536" y="636"/>
                </a:lnTo>
                <a:lnTo>
                  <a:pt x="492" y="682"/>
                </a:lnTo>
                <a:lnTo>
                  <a:pt x="450" y="731"/>
                </a:lnTo>
                <a:lnTo>
                  <a:pt x="409" y="779"/>
                </a:lnTo>
                <a:lnTo>
                  <a:pt x="371" y="830"/>
                </a:lnTo>
                <a:lnTo>
                  <a:pt x="334" y="884"/>
                </a:lnTo>
                <a:lnTo>
                  <a:pt x="302" y="939"/>
                </a:lnTo>
                <a:lnTo>
                  <a:pt x="302" y="939"/>
                </a:lnTo>
                <a:lnTo>
                  <a:pt x="271" y="992"/>
                </a:lnTo>
                <a:lnTo>
                  <a:pt x="244" y="1046"/>
                </a:lnTo>
                <a:lnTo>
                  <a:pt x="219" y="1101"/>
                </a:lnTo>
                <a:lnTo>
                  <a:pt x="197" y="1156"/>
                </a:lnTo>
                <a:lnTo>
                  <a:pt x="176" y="1211"/>
                </a:lnTo>
                <a:lnTo>
                  <a:pt x="159" y="1266"/>
                </a:lnTo>
                <a:lnTo>
                  <a:pt x="143" y="1322"/>
                </a:lnTo>
                <a:lnTo>
                  <a:pt x="130" y="1379"/>
                </a:lnTo>
                <a:lnTo>
                  <a:pt x="119" y="1434"/>
                </a:lnTo>
                <a:lnTo>
                  <a:pt x="111" y="1490"/>
                </a:lnTo>
                <a:lnTo>
                  <a:pt x="105" y="1547"/>
                </a:lnTo>
                <a:lnTo>
                  <a:pt x="101" y="1603"/>
                </a:lnTo>
                <a:lnTo>
                  <a:pt x="98" y="1658"/>
                </a:lnTo>
                <a:lnTo>
                  <a:pt x="100" y="1715"/>
                </a:lnTo>
                <a:lnTo>
                  <a:pt x="101" y="1770"/>
                </a:lnTo>
                <a:lnTo>
                  <a:pt x="106" y="1825"/>
                </a:lnTo>
                <a:lnTo>
                  <a:pt x="111" y="1879"/>
                </a:lnTo>
                <a:lnTo>
                  <a:pt x="121" y="1932"/>
                </a:lnTo>
                <a:lnTo>
                  <a:pt x="131" y="1986"/>
                </a:lnTo>
                <a:lnTo>
                  <a:pt x="143" y="2039"/>
                </a:lnTo>
                <a:lnTo>
                  <a:pt x="157" y="2091"/>
                </a:lnTo>
                <a:lnTo>
                  <a:pt x="173" y="2141"/>
                </a:lnTo>
                <a:lnTo>
                  <a:pt x="190" y="2192"/>
                </a:lnTo>
                <a:lnTo>
                  <a:pt x="210" y="2241"/>
                </a:lnTo>
                <a:lnTo>
                  <a:pt x="232" y="2289"/>
                </a:lnTo>
                <a:lnTo>
                  <a:pt x="254" y="2337"/>
                </a:lnTo>
                <a:lnTo>
                  <a:pt x="279" y="2382"/>
                </a:lnTo>
                <a:lnTo>
                  <a:pt x="306" y="2427"/>
                </a:lnTo>
                <a:lnTo>
                  <a:pt x="333" y="2470"/>
                </a:lnTo>
                <a:lnTo>
                  <a:pt x="363" y="2512"/>
                </a:lnTo>
                <a:lnTo>
                  <a:pt x="395" y="2553"/>
                </a:lnTo>
                <a:lnTo>
                  <a:pt x="428" y="2592"/>
                </a:lnTo>
                <a:lnTo>
                  <a:pt x="428" y="2592"/>
                </a:lnTo>
                <a:lnTo>
                  <a:pt x="1566" y="1513"/>
                </a:lnTo>
                <a:lnTo>
                  <a:pt x="1566" y="1513"/>
                </a:lnTo>
                <a:lnTo>
                  <a:pt x="1553" y="1480"/>
                </a:lnTo>
                <a:lnTo>
                  <a:pt x="1553" y="1480"/>
                </a:lnTo>
                <a:lnTo>
                  <a:pt x="813" y="1480"/>
                </a:lnTo>
                <a:lnTo>
                  <a:pt x="813" y="1480"/>
                </a:lnTo>
                <a:lnTo>
                  <a:pt x="807" y="1454"/>
                </a:lnTo>
                <a:lnTo>
                  <a:pt x="807" y="1454"/>
                </a:lnTo>
                <a:lnTo>
                  <a:pt x="2076" y="218"/>
                </a:lnTo>
                <a:lnTo>
                  <a:pt x="2076" y="218"/>
                </a:lnTo>
                <a:close/>
                <a:moveTo>
                  <a:pt x="508" y="2703"/>
                </a:moveTo>
                <a:lnTo>
                  <a:pt x="508" y="2703"/>
                </a:lnTo>
                <a:lnTo>
                  <a:pt x="695" y="2870"/>
                </a:lnTo>
                <a:lnTo>
                  <a:pt x="695" y="2870"/>
                </a:lnTo>
                <a:lnTo>
                  <a:pt x="853" y="2703"/>
                </a:lnTo>
                <a:lnTo>
                  <a:pt x="853" y="2703"/>
                </a:lnTo>
                <a:lnTo>
                  <a:pt x="508" y="2703"/>
                </a:lnTo>
                <a:lnTo>
                  <a:pt x="508" y="2703"/>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nvGrpSpPr>
          <p:cNvPr id="2789" name="Google Shape;2789;p178"/>
          <p:cNvGrpSpPr/>
          <p:nvPr/>
        </p:nvGrpSpPr>
        <p:grpSpPr>
          <a:xfrm>
            <a:off x="440924" y="3713273"/>
            <a:ext cx="416842" cy="533612"/>
            <a:chOff x="131624" y="1125867"/>
            <a:chExt cx="271364" cy="361820"/>
          </a:xfrm>
        </p:grpSpPr>
        <p:sp>
          <p:nvSpPr>
            <p:cNvPr id="2790" name="Google Shape;2790;p178"/>
            <p:cNvSpPr/>
            <p:nvPr/>
          </p:nvSpPr>
          <p:spPr>
            <a:xfrm>
              <a:off x="131624" y="1284164"/>
              <a:ext cx="271364" cy="203523"/>
            </a:xfrm>
            <a:custGeom>
              <a:avLst/>
              <a:gdLst/>
              <a:ahLst/>
              <a:cxnLst/>
              <a:rect l="l" t="t" r="r" b="b"/>
              <a:pathLst>
                <a:path w="1980" h="1485" extrusionOk="0">
                  <a:moveTo>
                    <a:pt x="290" y="1485"/>
                  </a:moveTo>
                  <a:lnTo>
                    <a:pt x="290" y="1485"/>
                  </a:lnTo>
                  <a:lnTo>
                    <a:pt x="260" y="1477"/>
                  </a:lnTo>
                  <a:lnTo>
                    <a:pt x="231" y="1467"/>
                  </a:lnTo>
                  <a:lnTo>
                    <a:pt x="201" y="1457"/>
                  </a:lnTo>
                  <a:lnTo>
                    <a:pt x="187" y="1451"/>
                  </a:lnTo>
                  <a:lnTo>
                    <a:pt x="175" y="1444"/>
                  </a:lnTo>
                  <a:lnTo>
                    <a:pt x="175" y="1444"/>
                  </a:lnTo>
                  <a:lnTo>
                    <a:pt x="155" y="1433"/>
                  </a:lnTo>
                  <a:lnTo>
                    <a:pt x="137" y="1422"/>
                  </a:lnTo>
                  <a:lnTo>
                    <a:pt x="120" y="1409"/>
                  </a:lnTo>
                  <a:lnTo>
                    <a:pt x="104" y="1396"/>
                  </a:lnTo>
                  <a:lnTo>
                    <a:pt x="89" y="1382"/>
                  </a:lnTo>
                  <a:lnTo>
                    <a:pt x="76" y="1367"/>
                  </a:lnTo>
                  <a:lnTo>
                    <a:pt x="64" y="1351"/>
                  </a:lnTo>
                  <a:lnTo>
                    <a:pt x="52" y="1336"/>
                  </a:lnTo>
                  <a:lnTo>
                    <a:pt x="43" y="1319"/>
                  </a:lnTo>
                  <a:lnTo>
                    <a:pt x="33" y="1301"/>
                  </a:lnTo>
                  <a:lnTo>
                    <a:pt x="26" y="1282"/>
                  </a:lnTo>
                  <a:lnTo>
                    <a:pt x="19" y="1263"/>
                  </a:lnTo>
                  <a:lnTo>
                    <a:pt x="13" y="1243"/>
                  </a:lnTo>
                  <a:lnTo>
                    <a:pt x="7" y="1222"/>
                  </a:lnTo>
                  <a:lnTo>
                    <a:pt x="5" y="1201"/>
                  </a:lnTo>
                  <a:lnTo>
                    <a:pt x="2" y="1180"/>
                  </a:lnTo>
                  <a:lnTo>
                    <a:pt x="2" y="1180"/>
                  </a:lnTo>
                  <a:lnTo>
                    <a:pt x="0" y="1142"/>
                  </a:lnTo>
                  <a:lnTo>
                    <a:pt x="0" y="1104"/>
                  </a:lnTo>
                  <a:lnTo>
                    <a:pt x="0" y="1028"/>
                  </a:lnTo>
                  <a:lnTo>
                    <a:pt x="0" y="1028"/>
                  </a:lnTo>
                  <a:lnTo>
                    <a:pt x="0" y="343"/>
                  </a:lnTo>
                  <a:lnTo>
                    <a:pt x="0" y="343"/>
                  </a:lnTo>
                  <a:lnTo>
                    <a:pt x="2" y="311"/>
                  </a:lnTo>
                  <a:lnTo>
                    <a:pt x="5" y="278"/>
                  </a:lnTo>
                  <a:lnTo>
                    <a:pt x="12" y="247"/>
                  </a:lnTo>
                  <a:lnTo>
                    <a:pt x="20" y="218"/>
                  </a:lnTo>
                  <a:lnTo>
                    <a:pt x="31" y="190"/>
                  </a:lnTo>
                  <a:lnTo>
                    <a:pt x="47" y="163"/>
                  </a:lnTo>
                  <a:lnTo>
                    <a:pt x="64" y="136"/>
                  </a:lnTo>
                  <a:lnTo>
                    <a:pt x="85" y="111"/>
                  </a:lnTo>
                  <a:lnTo>
                    <a:pt x="85" y="111"/>
                  </a:lnTo>
                  <a:lnTo>
                    <a:pt x="109" y="87"/>
                  </a:lnTo>
                  <a:lnTo>
                    <a:pt x="134" y="64"/>
                  </a:lnTo>
                  <a:lnTo>
                    <a:pt x="161" y="46"/>
                  </a:lnTo>
                  <a:lnTo>
                    <a:pt x="189" y="32"/>
                  </a:lnTo>
                  <a:lnTo>
                    <a:pt x="203" y="25"/>
                  </a:lnTo>
                  <a:lnTo>
                    <a:pt x="218" y="19"/>
                  </a:lnTo>
                  <a:lnTo>
                    <a:pt x="234" y="14"/>
                  </a:lnTo>
                  <a:lnTo>
                    <a:pt x="249" y="10"/>
                  </a:lnTo>
                  <a:lnTo>
                    <a:pt x="265" y="7"/>
                  </a:lnTo>
                  <a:lnTo>
                    <a:pt x="282" y="4"/>
                  </a:lnTo>
                  <a:lnTo>
                    <a:pt x="315" y="1"/>
                  </a:lnTo>
                  <a:lnTo>
                    <a:pt x="315" y="1"/>
                  </a:lnTo>
                  <a:lnTo>
                    <a:pt x="376" y="0"/>
                  </a:lnTo>
                  <a:lnTo>
                    <a:pt x="436" y="0"/>
                  </a:lnTo>
                  <a:lnTo>
                    <a:pt x="557" y="1"/>
                  </a:lnTo>
                  <a:lnTo>
                    <a:pt x="557" y="1"/>
                  </a:lnTo>
                  <a:lnTo>
                    <a:pt x="1644" y="1"/>
                  </a:lnTo>
                  <a:lnTo>
                    <a:pt x="1644" y="1"/>
                  </a:lnTo>
                  <a:lnTo>
                    <a:pt x="1666" y="1"/>
                  </a:lnTo>
                  <a:lnTo>
                    <a:pt x="1689" y="4"/>
                  </a:lnTo>
                  <a:lnTo>
                    <a:pt x="1711" y="7"/>
                  </a:lnTo>
                  <a:lnTo>
                    <a:pt x="1732" y="11"/>
                  </a:lnTo>
                  <a:lnTo>
                    <a:pt x="1752" y="17"/>
                  </a:lnTo>
                  <a:lnTo>
                    <a:pt x="1772" y="24"/>
                  </a:lnTo>
                  <a:lnTo>
                    <a:pt x="1791" y="32"/>
                  </a:lnTo>
                  <a:lnTo>
                    <a:pt x="1810" y="41"/>
                  </a:lnTo>
                  <a:lnTo>
                    <a:pt x="1828" y="52"/>
                  </a:lnTo>
                  <a:lnTo>
                    <a:pt x="1845" y="64"/>
                  </a:lnTo>
                  <a:lnTo>
                    <a:pt x="1862" y="77"/>
                  </a:lnTo>
                  <a:lnTo>
                    <a:pt x="1877" y="91"/>
                  </a:lnTo>
                  <a:lnTo>
                    <a:pt x="1891" y="107"/>
                  </a:lnTo>
                  <a:lnTo>
                    <a:pt x="1907" y="124"/>
                  </a:lnTo>
                  <a:lnTo>
                    <a:pt x="1919" y="142"/>
                  </a:lnTo>
                  <a:lnTo>
                    <a:pt x="1932" y="161"/>
                  </a:lnTo>
                  <a:lnTo>
                    <a:pt x="1932" y="161"/>
                  </a:lnTo>
                  <a:lnTo>
                    <a:pt x="1945" y="181"/>
                  </a:lnTo>
                  <a:lnTo>
                    <a:pt x="1954" y="202"/>
                  </a:lnTo>
                  <a:lnTo>
                    <a:pt x="1961" y="223"/>
                  </a:lnTo>
                  <a:lnTo>
                    <a:pt x="1968" y="246"/>
                  </a:lnTo>
                  <a:lnTo>
                    <a:pt x="1973" y="267"/>
                  </a:lnTo>
                  <a:lnTo>
                    <a:pt x="1977" y="289"/>
                  </a:lnTo>
                  <a:lnTo>
                    <a:pt x="1978" y="313"/>
                  </a:lnTo>
                  <a:lnTo>
                    <a:pt x="1980" y="336"/>
                  </a:lnTo>
                  <a:lnTo>
                    <a:pt x="1980" y="336"/>
                  </a:lnTo>
                  <a:lnTo>
                    <a:pt x="1978" y="1147"/>
                  </a:lnTo>
                  <a:lnTo>
                    <a:pt x="1978" y="1147"/>
                  </a:lnTo>
                  <a:lnTo>
                    <a:pt x="1978" y="1170"/>
                  </a:lnTo>
                  <a:lnTo>
                    <a:pt x="1977" y="1191"/>
                  </a:lnTo>
                  <a:lnTo>
                    <a:pt x="1974" y="1212"/>
                  </a:lnTo>
                  <a:lnTo>
                    <a:pt x="1970" y="1233"/>
                  </a:lnTo>
                  <a:lnTo>
                    <a:pt x="1964" y="1253"/>
                  </a:lnTo>
                  <a:lnTo>
                    <a:pt x="1959" y="1271"/>
                  </a:lnTo>
                  <a:lnTo>
                    <a:pt x="1950" y="1291"/>
                  </a:lnTo>
                  <a:lnTo>
                    <a:pt x="1942" y="1308"/>
                  </a:lnTo>
                  <a:lnTo>
                    <a:pt x="1932" y="1326"/>
                  </a:lnTo>
                  <a:lnTo>
                    <a:pt x="1922" y="1343"/>
                  </a:lnTo>
                  <a:lnTo>
                    <a:pt x="1909" y="1358"/>
                  </a:lnTo>
                  <a:lnTo>
                    <a:pt x="1897" y="1374"/>
                  </a:lnTo>
                  <a:lnTo>
                    <a:pt x="1881" y="1389"/>
                  </a:lnTo>
                  <a:lnTo>
                    <a:pt x="1866" y="1403"/>
                  </a:lnTo>
                  <a:lnTo>
                    <a:pt x="1849" y="1417"/>
                  </a:lnTo>
                  <a:lnTo>
                    <a:pt x="1831" y="1430"/>
                  </a:lnTo>
                  <a:lnTo>
                    <a:pt x="1831" y="1430"/>
                  </a:lnTo>
                  <a:lnTo>
                    <a:pt x="1817" y="1440"/>
                  </a:lnTo>
                  <a:lnTo>
                    <a:pt x="1801" y="1448"/>
                  </a:lnTo>
                  <a:lnTo>
                    <a:pt x="1786" y="1455"/>
                  </a:lnTo>
                  <a:lnTo>
                    <a:pt x="1770" y="1462"/>
                  </a:lnTo>
                  <a:lnTo>
                    <a:pt x="1753" y="1468"/>
                  </a:lnTo>
                  <a:lnTo>
                    <a:pt x="1738" y="1474"/>
                  </a:lnTo>
                  <a:lnTo>
                    <a:pt x="1703" y="1481"/>
                  </a:lnTo>
                  <a:lnTo>
                    <a:pt x="1703" y="1481"/>
                  </a:lnTo>
                  <a:lnTo>
                    <a:pt x="1696" y="1484"/>
                  </a:lnTo>
                  <a:lnTo>
                    <a:pt x="1690" y="1485"/>
                  </a:lnTo>
                  <a:lnTo>
                    <a:pt x="1690" y="1485"/>
                  </a:lnTo>
                  <a:lnTo>
                    <a:pt x="290" y="1485"/>
                  </a:lnTo>
                  <a:lnTo>
                    <a:pt x="290" y="1485"/>
                  </a:lnTo>
                  <a:close/>
                  <a:moveTo>
                    <a:pt x="906" y="938"/>
                  </a:moveTo>
                  <a:lnTo>
                    <a:pt x="906" y="938"/>
                  </a:lnTo>
                  <a:lnTo>
                    <a:pt x="908" y="938"/>
                  </a:lnTo>
                  <a:lnTo>
                    <a:pt x="908" y="938"/>
                  </a:lnTo>
                  <a:lnTo>
                    <a:pt x="907" y="1011"/>
                  </a:lnTo>
                  <a:lnTo>
                    <a:pt x="907" y="1049"/>
                  </a:lnTo>
                  <a:lnTo>
                    <a:pt x="910" y="1086"/>
                  </a:lnTo>
                  <a:lnTo>
                    <a:pt x="910" y="1086"/>
                  </a:lnTo>
                  <a:lnTo>
                    <a:pt x="911" y="1097"/>
                  </a:lnTo>
                  <a:lnTo>
                    <a:pt x="915" y="1108"/>
                  </a:lnTo>
                  <a:lnTo>
                    <a:pt x="920" y="1118"/>
                  </a:lnTo>
                  <a:lnTo>
                    <a:pt x="925" y="1126"/>
                  </a:lnTo>
                  <a:lnTo>
                    <a:pt x="932" y="1135"/>
                  </a:lnTo>
                  <a:lnTo>
                    <a:pt x="941" y="1140"/>
                  </a:lnTo>
                  <a:lnTo>
                    <a:pt x="949" y="1146"/>
                  </a:lnTo>
                  <a:lnTo>
                    <a:pt x="959" y="1150"/>
                  </a:lnTo>
                  <a:lnTo>
                    <a:pt x="969" y="1153"/>
                  </a:lnTo>
                  <a:lnTo>
                    <a:pt x="980" y="1154"/>
                  </a:lnTo>
                  <a:lnTo>
                    <a:pt x="990" y="1156"/>
                  </a:lnTo>
                  <a:lnTo>
                    <a:pt x="1001" y="1154"/>
                  </a:lnTo>
                  <a:lnTo>
                    <a:pt x="1011" y="1152"/>
                  </a:lnTo>
                  <a:lnTo>
                    <a:pt x="1022" y="1149"/>
                  </a:lnTo>
                  <a:lnTo>
                    <a:pt x="1032" y="1143"/>
                  </a:lnTo>
                  <a:lnTo>
                    <a:pt x="1042" y="1136"/>
                  </a:lnTo>
                  <a:lnTo>
                    <a:pt x="1042" y="1136"/>
                  </a:lnTo>
                  <a:lnTo>
                    <a:pt x="1050" y="1128"/>
                  </a:lnTo>
                  <a:lnTo>
                    <a:pt x="1057" y="1119"/>
                  </a:lnTo>
                  <a:lnTo>
                    <a:pt x="1063" y="1111"/>
                  </a:lnTo>
                  <a:lnTo>
                    <a:pt x="1067" y="1101"/>
                  </a:lnTo>
                  <a:lnTo>
                    <a:pt x="1070" y="1091"/>
                  </a:lnTo>
                  <a:lnTo>
                    <a:pt x="1072" y="1080"/>
                  </a:lnTo>
                  <a:lnTo>
                    <a:pt x="1074" y="1059"/>
                  </a:lnTo>
                  <a:lnTo>
                    <a:pt x="1074" y="1059"/>
                  </a:lnTo>
                  <a:lnTo>
                    <a:pt x="1074" y="939"/>
                  </a:lnTo>
                  <a:lnTo>
                    <a:pt x="1073" y="821"/>
                  </a:lnTo>
                  <a:lnTo>
                    <a:pt x="1073" y="821"/>
                  </a:lnTo>
                  <a:lnTo>
                    <a:pt x="1074" y="810"/>
                  </a:lnTo>
                  <a:lnTo>
                    <a:pt x="1077" y="800"/>
                  </a:lnTo>
                  <a:lnTo>
                    <a:pt x="1083" y="793"/>
                  </a:lnTo>
                  <a:lnTo>
                    <a:pt x="1091" y="786"/>
                  </a:lnTo>
                  <a:lnTo>
                    <a:pt x="1091" y="786"/>
                  </a:lnTo>
                  <a:lnTo>
                    <a:pt x="1100" y="779"/>
                  </a:lnTo>
                  <a:lnTo>
                    <a:pt x="1108" y="772"/>
                  </a:lnTo>
                  <a:lnTo>
                    <a:pt x="1117" y="763"/>
                  </a:lnTo>
                  <a:lnTo>
                    <a:pt x="1124" y="755"/>
                  </a:lnTo>
                  <a:lnTo>
                    <a:pt x="1129" y="745"/>
                  </a:lnTo>
                  <a:lnTo>
                    <a:pt x="1136" y="735"/>
                  </a:lnTo>
                  <a:lnTo>
                    <a:pt x="1145" y="716"/>
                  </a:lnTo>
                  <a:lnTo>
                    <a:pt x="1145" y="716"/>
                  </a:lnTo>
                  <a:lnTo>
                    <a:pt x="1149" y="702"/>
                  </a:lnTo>
                  <a:lnTo>
                    <a:pt x="1152" y="689"/>
                  </a:lnTo>
                  <a:lnTo>
                    <a:pt x="1154" y="675"/>
                  </a:lnTo>
                  <a:lnTo>
                    <a:pt x="1154" y="662"/>
                  </a:lnTo>
                  <a:lnTo>
                    <a:pt x="1154" y="648"/>
                  </a:lnTo>
                  <a:lnTo>
                    <a:pt x="1153" y="635"/>
                  </a:lnTo>
                  <a:lnTo>
                    <a:pt x="1150" y="623"/>
                  </a:lnTo>
                  <a:lnTo>
                    <a:pt x="1147" y="610"/>
                  </a:lnTo>
                  <a:lnTo>
                    <a:pt x="1142" y="597"/>
                  </a:lnTo>
                  <a:lnTo>
                    <a:pt x="1136" y="585"/>
                  </a:lnTo>
                  <a:lnTo>
                    <a:pt x="1129" y="574"/>
                  </a:lnTo>
                  <a:lnTo>
                    <a:pt x="1122" y="562"/>
                  </a:lnTo>
                  <a:lnTo>
                    <a:pt x="1112" y="551"/>
                  </a:lnTo>
                  <a:lnTo>
                    <a:pt x="1102" y="541"/>
                  </a:lnTo>
                  <a:lnTo>
                    <a:pt x="1093" y="531"/>
                  </a:lnTo>
                  <a:lnTo>
                    <a:pt x="1080" y="523"/>
                  </a:lnTo>
                  <a:lnTo>
                    <a:pt x="1080" y="523"/>
                  </a:lnTo>
                  <a:lnTo>
                    <a:pt x="1060" y="512"/>
                  </a:lnTo>
                  <a:lnTo>
                    <a:pt x="1049" y="506"/>
                  </a:lnTo>
                  <a:lnTo>
                    <a:pt x="1038" y="502"/>
                  </a:lnTo>
                  <a:lnTo>
                    <a:pt x="1027" y="499"/>
                  </a:lnTo>
                  <a:lnTo>
                    <a:pt x="1015" y="496"/>
                  </a:lnTo>
                  <a:lnTo>
                    <a:pt x="1003" y="495"/>
                  </a:lnTo>
                  <a:lnTo>
                    <a:pt x="991" y="495"/>
                  </a:lnTo>
                  <a:lnTo>
                    <a:pt x="979" y="495"/>
                  </a:lnTo>
                  <a:lnTo>
                    <a:pt x="966" y="496"/>
                  </a:lnTo>
                  <a:lnTo>
                    <a:pt x="953" y="499"/>
                  </a:lnTo>
                  <a:lnTo>
                    <a:pt x="941" y="503"/>
                  </a:lnTo>
                  <a:lnTo>
                    <a:pt x="928" y="507"/>
                  </a:lnTo>
                  <a:lnTo>
                    <a:pt x="915" y="515"/>
                  </a:lnTo>
                  <a:lnTo>
                    <a:pt x="903" y="522"/>
                  </a:lnTo>
                  <a:lnTo>
                    <a:pt x="890" y="530"/>
                  </a:lnTo>
                  <a:lnTo>
                    <a:pt x="890" y="530"/>
                  </a:lnTo>
                  <a:lnTo>
                    <a:pt x="875" y="543"/>
                  </a:lnTo>
                  <a:lnTo>
                    <a:pt x="862" y="557"/>
                  </a:lnTo>
                  <a:lnTo>
                    <a:pt x="851" y="572"/>
                  </a:lnTo>
                  <a:lnTo>
                    <a:pt x="842" y="588"/>
                  </a:lnTo>
                  <a:lnTo>
                    <a:pt x="835" y="605"/>
                  </a:lnTo>
                  <a:lnTo>
                    <a:pt x="830" y="623"/>
                  </a:lnTo>
                  <a:lnTo>
                    <a:pt x="827" y="641"/>
                  </a:lnTo>
                  <a:lnTo>
                    <a:pt x="826" y="659"/>
                  </a:lnTo>
                  <a:lnTo>
                    <a:pt x="826" y="678"/>
                  </a:lnTo>
                  <a:lnTo>
                    <a:pt x="830" y="696"/>
                  </a:lnTo>
                  <a:lnTo>
                    <a:pt x="834" y="714"/>
                  </a:lnTo>
                  <a:lnTo>
                    <a:pt x="842" y="731"/>
                  </a:lnTo>
                  <a:lnTo>
                    <a:pt x="851" y="748"/>
                  </a:lnTo>
                  <a:lnTo>
                    <a:pt x="863" y="763"/>
                  </a:lnTo>
                  <a:lnTo>
                    <a:pt x="876" y="778"/>
                  </a:lnTo>
                  <a:lnTo>
                    <a:pt x="893" y="790"/>
                  </a:lnTo>
                  <a:lnTo>
                    <a:pt x="893" y="790"/>
                  </a:lnTo>
                  <a:lnTo>
                    <a:pt x="897" y="794"/>
                  </a:lnTo>
                  <a:lnTo>
                    <a:pt x="901" y="800"/>
                  </a:lnTo>
                  <a:lnTo>
                    <a:pt x="904" y="807"/>
                  </a:lnTo>
                  <a:lnTo>
                    <a:pt x="906" y="814"/>
                  </a:lnTo>
                  <a:lnTo>
                    <a:pt x="906" y="814"/>
                  </a:lnTo>
                  <a:lnTo>
                    <a:pt x="906" y="876"/>
                  </a:lnTo>
                  <a:lnTo>
                    <a:pt x="906" y="938"/>
                  </a:lnTo>
                  <a:lnTo>
                    <a:pt x="906" y="938"/>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1" name="Google Shape;2791;p178"/>
            <p:cNvSpPr/>
            <p:nvPr/>
          </p:nvSpPr>
          <p:spPr>
            <a:xfrm>
              <a:off x="176852" y="1125867"/>
              <a:ext cx="180501" cy="148839"/>
            </a:xfrm>
            <a:custGeom>
              <a:avLst/>
              <a:gdLst/>
              <a:ahLst/>
              <a:cxnLst/>
              <a:rect l="l" t="t" r="r" b="b"/>
              <a:pathLst>
                <a:path w="1317" h="1086" extrusionOk="0">
                  <a:moveTo>
                    <a:pt x="710" y="0"/>
                  </a:moveTo>
                  <a:lnTo>
                    <a:pt x="710" y="0"/>
                  </a:lnTo>
                  <a:lnTo>
                    <a:pt x="769" y="10"/>
                  </a:lnTo>
                  <a:lnTo>
                    <a:pt x="798" y="15"/>
                  </a:lnTo>
                  <a:lnTo>
                    <a:pt x="826" y="23"/>
                  </a:lnTo>
                  <a:lnTo>
                    <a:pt x="826" y="23"/>
                  </a:lnTo>
                  <a:lnTo>
                    <a:pt x="866" y="34"/>
                  </a:lnTo>
                  <a:lnTo>
                    <a:pt x="904" y="48"/>
                  </a:lnTo>
                  <a:lnTo>
                    <a:pt x="942" y="63"/>
                  </a:lnTo>
                  <a:lnTo>
                    <a:pt x="977" y="82"/>
                  </a:lnTo>
                  <a:lnTo>
                    <a:pt x="1010" y="103"/>
                  </a:lnTo>
                  <a:lnTo>
                    <a:pt x="1044" y="125"/>
                  </a:lnTo>
                  <a:lnTo>
                    <a:pt x="1077" y="150"/>
                  </a:lnTo>
                  <a:lnTo>
                    <a:pt x="1107" y="177"/>
                  </a:lnTo>
                  <a:lnTo>
                    <a:pt x="1107" y="177"/>
                  </a:lnTo>
                  <a:lnTo>
                    <a:pt x="1137" y="207"/>
                  </a:lnTo>
                  <a:lnTo>
                    <a:pt x="1165" y="238"/>
                  </a:lnTo>
                  <a:lnTo>
                    <a:pt x="1190" y="270"/>
                  </a:lnTo>
                  <a:lnTo>
                    <a:pt x="1214" y="304"/>
                  </a:lnTo>
                  <a:lnTo>
                    <a:pt x="1235" y="340"/>
                  </a:lnTo>
                  <a:lnTo>
                    <a:pt x="1254" y="377"/>
                  </a:lnTo>
                  <a:lnTo>
                    <a:pt x="1271" y="415"/>
                  </a:lnTo>
                  <a:lnTo>
                    <a:pt x="1285" y="454"/>
                  </a:lnTo>
                  <a:lnTo>
                    <a:pt x="1285" y="454"/>
                  </a:lnTo>
                  <a:lnTo>
                    <a:pt x="1293" y="478"/>
                  </a:lnTo>
                  <a:lnTo>
                    <a:pt x="1299" y="502"/>
                  </a:lnTo>
                  <a:lnTo>
                    <a:pt x="1304" y="527"/>
                  </a:lnTo>
                  <a:lnTo>
                    <a:pt x="1310" y="551"/>
                  </a:lnTo>
                  <a:lnTo>
                    <a:pt x="1313" y="577"/>
                  </a:lnTo>
                  <a:lnTo>
                    <a:pt x="1315" y="602"/>
                  </a:lnTo>
                  <a:lnTo>
                    <a:pt x="1317" y="627"/>
                  </a:lnTo>
                  <a:lnTo>
                    <a:pt x="1317" y="653"/>
                  </a:lnTo>
                  <a:lnTo>
                    <a:pt x="1317" y="653"/>
                  </a:lnTo>
                  <a:lnTo>
                    <a:pt x="1317" y="1066"/>
                  </a:lnTo>
                  <a:lnTo>
                    <a:pt x="1317" y="1066"/>
                  </a:lnTo>
                  <a:lnTo>
                    <a:pt x="1315" y="1084"/>
                  </a:lnTo>
                  <a:lnTo>
                    <a:pt x="1315" y="1084"/>
                  </a:lnTo>
                  <a:lnTo>
                    <a:pt x="1297" y="1086"/>
                  </a:lnTo>
                  <a:lnTo>
                    <a:pt x="1297" y="1086"/>
                  </a:lnTo>
                  <a:lnTo>
                    <a:pt x="1154" y="1086"/>
                  </a:lnTo>
                  <a:lnTo>
                    <a:pt x="1012" y="1086"/>
                  </a:lnTo>
                  <a:lnTo>
                    <a:pt x="1012" y="1086"/>
                  </a:lnTo>
                  <a:lnTo>
                    <a:pt x="1001" y="1084"/>
                  </a:lnTo>
                  <a:lnTo>
                    <a:pt x="996" y="1083"/>
                  </a:lnTo>
                  <a:lnTo>
                    <a:pt x="994" y="1080"/>
                  </a:lnTo>
                  <a:lnTo>
                    <a:pt x="991" y="1077"/>
                  </a:lnTo>
                  <a:lnTo>
                    <a:pt x="989" y="1073"/>
                  </a:lnTo>
                  <a:lnTo>
                    <a:pt x="989" y="1062"/>
                  </a:lnTo>
                  <a:lnTo>
                    <a:pt x="989" y="1062"/>
                  </a:lnTo>
                  <a:lnTo>
                    <a:pt x="989" y="871"/>
                  </a:lnTo>
                  <a:lnTo>
                    <a:pt x="989" y="681"/>
                  </a:lnTo>
                  <a:lnTo>
                    <a:pt x="989" y="681"/>
                  </a:lnTo>
                  <a:lnTo>
                    <a:pt x="988" y="654"/>
                  </a:lnTo>
                  <a:lnTo>
                    <a:pt x="987" y="629"/>
                  </a:lnTo>
                  <a:lnTo>
                    <a:pt x="982" y="603"/>
                  </a:lnTo>
                  <a:lnTo>
                    <a:pt x="978" y="578"/>
                  </a:lnTo>
                  <a:lnTo>
                    <a:pt x="971" y="554"/>
                  </a:lnTo>
                  <a:lnTo>
                    <a:pt x="961" y="530"/>
                  </a:lnTo>
                  <a:lnTo>
                    <a:pt x="950" y="506"/>
                  </a:lnTo>
                  <a:lnTo>
                    <a:pt x="937" y="484"/>
                  </a:lnTo>
                  <a:lnTo>
                    <a:pt x="937" y="484"/>
                  </a:lnTo>
                  <a:lnTo>
                    <a:pt x="923" y="463"/>
                  </a:lnTo>
                  <a:lnTo>
                    <a:pt x="908" y="443"/>
                  </a:lnTo>
                  <a:lnTo>
                    <a:pt x="891" y="426"/>
                  </a:lnTo>
                  <a:lnTo>
                    <a:pt x="873" y="409"/>
                  </a:lnTo>
                  <a:lnTo>
                    <a:pt x="853" y="394"/>
                  </a:lnTo>
                  <a:lnTo>
                    <a:pt x="832" y="380"/>
                  </a:lnTo>
                  <a:lnTo>
                    <a:pt x="809" y="367"/>
                  </a:lnTo>
                  <a:lnTo>
                    <a:pt x="787" y="356"/>
                  </a:lnTo>
                  <a:lnTo>
                    <a:pt x="763" y="347"/>
                  </a:lnTo>
                  <a:lnTo>
                    <a:pt x="739" y="340"/>
                  </a:lnTo>
                  <a:lnTo>
                    <a:pt x="715" y="335"/>
                  </a:lnTo>
                  <a:lnTo>
                    <a:pt x="690" y="331"/>
                  </a:lnTo>
                  <a:lnTo>
                    <a:pt x="666" y="329"/>
                  </a:lnTo>
                  <a:lnTo>
                    <a:pt x="641" y="329"/>
                  </a:lnTo>
                  <a:lnTo>
                    <a:pt x="615" y="332"/>
                  </a:lnTo>
                  <a:lnTo>
                    <a:pt x="592" y="336"/>
                  </a:lnTo>
                  <a:lnTo>
                    <a:pt x="592" y="336"/>
                  </a:lnTo>
                  <a:lnTo>
                    <a:pt x="568" y="343"/>
                  </a:lnTo>
                  <a:lnTo>
                    <a:pt x="544" y="352"/>
                  </a:lnTo>
                  <a:lnTo>
                    <a:pt x="521" y="360"/>
                  </a:lnTo>
                  <a:lnTo>
                    <a:pt x="500" y="371"/>
                  </a:lnTo>
                  <a:lnTo>
                    <a:pt x="479" y="383"/>
                  </a:lnTo>
                  <a:lnTo>
                    <a:pt x="461" y="395"/>
                  </a:lnTo>
                  <a:lnTo>
                    <a:pt x="443" y="409"/>
                  </a:lnTo>
                  <a:lnTo>
                    <a:pt x="427" y="423"/>
                  </a:lnTo>
                  <a:lnTo>
                    <a:pt x="412" y="440"/>
                  </a:lnTo>
                  <a:lnTo>
                    <a:pt x="398" y="459"/>
                  </a:lnTo>
                  <a:lnTo>
                    <a:pt x="383" y="477"/>
                  </a:lnTo>
                  <a:lnTo>
                    <a:pt x="372" y="496"/>
                  </a:lnTo>
                  <a:lnTo>
                    <a:pt x="361" y="518"/>
                  </a:lnTo>
                  <a:lnTo>
                    <a:pt x="353" y="540"/>
                  </a:lnTo>
                  <a:lnTo>
                    <a:pt x="344" y="564"/>
                  </a:lnTo>
                  <a:lnTo>
                    <a:pt x="337" y="588"/>
                  </a:lnTo>
                  <a:lnTo>
                    <a:pt x="337" y="588"/>
                  </a:lnTo>
                  <a:lnTo>
                    <a:pt x="333" y="612"/>
                  </a:lnTo>
                  <a:lnTo>
                    <a:pt x="330" y="634"/>
                  </a:lnTo>
                  <a:lnTo>
                    <a:pt x="329" y="658"/>
                  </a:lnTo>
                  <a:lnTo>
                    <a:pt x="329" y="682"/>
                  </a:lnTo>
                  <a:lnTo>
                    <a:pt x="329" y="682"/>
                  </a:lnTo>
                  <a:lnTo>
                    <a:pt x="329" y="872"/>
                  </a:lnTo>
                  <a:lnTo>
                    <a:pt x="329" y="1062"/>
                  </a:lnTo>
                  <a:lnTo>
                    <a:pt x="329" y="1062"/>
                  </a:lnTo>
                  <a:lnTo>
                    <a:pt x="327" y="1073"/>
                  </a:lnTo>
                  <a:lnTo>
                    <a:pt x="326" y="1077"/>
                  </a:lnTo>
                  <a:lnTo>
                    <a:pt x="324" y="1080"/>
                  </a:lnTo>
                  <a:lnTo>
                    <a:pt x="322" y="1083"/>
                  </a:lnTo>
                  <a:lnTo>
                    <a:pt x="317" y="1084"/>
                  </a:lnTo>
                  <a:lnTo>
                    <a:pt x="305" y="1086"/>
                  </a:lnTo>
                  <a:lnTo>
                    <a:pt x="305" y="1086"/>
                  </a:lnTo>
                  <a:lnTo>
                    <a:pt x="164" y="1086"/>
                  </a:lnTo>
                  <a:lnTo>
                    <a:pt x="22" y="1086"/>
                  </a:lnTo>
                  <a:lnTo>
                    <a:pt x="22" y="1086"/>
                  </a:lnTo>
                  <a:lnTo>
                    <a:pt x="1" y="1086"/>
                  </a:lnTo>
                  <a:lnTo>
                    <a:pt x="1" y="1086"/>
                  </a:lnTo>
                  <a:lnTo>
                    <a:pt x="1" y="1062"/>
                  </a:lnTo>
                  <a:lnTo>
                    <a:pt x="1" y="1062"/>
                  </a:lnTo>
                  <a:lnTo>
                    <a:pt x="1" y="865"/>
                  </a:lnTo>
                  <a:lnTo>
                    <a:pt x="0" y="668"/>
                  </a:lnTo>
                  <a:lnTo>
                    <a:pt x="0" y="668"/>
                  </a:lnTo>
                  <a:lnTo>
                    <a:pt x="1" y="624"/>
                  </a:lnTo>
                  <a:lnTo>
                    <a:pt x="4" y="582"/>
                  </a:lnTo>
                  <a:lnTo>
                    <a:pt x="11" y="542"/>
                  </a:lnTo>
                  <a:lnTo>
                    <a:pt x="19" y="501"/>
                  </a:lnTo>
                  <a:lnTo>
                    <a:pt x="31" y="460"/>
                  </a:lnTo>
                  <a:lnTo>
                    <a:pt x="45" y="421"/>
                  </a:lnTo>
                  <a:lnTo>
                    <a:pt x="60" y="383"/>
                  </a:lnTo>
                  <a:lnTo>
                    <a:pt x="80" y="345"/>
                  </a:lnTo>
                  <a:lnTo>
                    <a:pt x="80" y="345"/>
                  </a:lnTo>
                  <a:lnTo>
                    <a:pt x="92" y="322"/>
                  </a:lnTo>
                  <a:lnTo>
                    <a:pt x="107" y="300"/>
                  </a:lnTo>
                  <a:lnTo>
                    <a:pt x="122" y="278"/>
                  </a:lnTo>
                  <a:lnTo>
                    <a:pt x="136" y="257"/>
                  </a:lnTo>
                  <a:lnTo>
                    <a:pt x="153" y="238"/>
                  </a:lnTo>
                  <a:lnTo>
                    <a:pt x="168" y="218"/>
                  </a:lnTo>
                  <a:lnTo>
                    <a:pt x="187" y="200"/>
                  </a:lnTo>
                  <a:lnTo>
                    <a:pt x="204" y="183"/>
                  </a:lnTo>
                  <a:lnTo>
                    <a:pt x="223" y="165"/>
                  </a:lnTo>
                  <a:lnTo>
                    <a:pt x="241" y="149"/>
                  </a:lnTo>
                  <a:lnTo>
                    <a:pt x="263" y="134"/>
                  </a:lnTo>
                  <a:lnTo>
                    <a:pt x="282" y="118"/>
                  </a:lnTo>
                  <a:lnTo>
                    <a:pt x="305" y="104"/>
                  </a:lnTo>
                  <a:lnTo>
                    <a:pt x="326" y="91"/>
                  </a:lnTo>
                  <a:lnTo>
                    <a:pt x="350" y="77"/>
                  </a:lnTo>
                  <a:lnTo>
                    <a:pt x="372" y="66"/>
                  </a:lnTo>
                  <a:lnTo>
                    <a:pt x="372" y="66"/>
                  </a:lnTo>
                  <a:lnTo>
                    <a:pt x="399" y="53"/>
                  </a:lnTo>
                  <a:lnTo>
                    <a:pt x="427" y="42"/>
                  </a:lnTo>
                  <a:lnTo>
                    <a:pt x="455" y="34"/>
                  </a:lnTo>
                  <a:lnTo>
                    <a:pt x="483" y="25"/>
                  </a:lnTo>
                  <a:lnTo>
                    <a:pt x="511" y="17"/>
                  </a:lnTo>
                  <a:lnTo>
                    <a:pt x="540" y="11"/>
                  </a:lnTo>
                  <a:lnTo>
                    <a:pt x="569" y="7"/>
                  </a:lnTo>
                  <a:lnTo>
                    <a:pt x="599" y="3"/>
                  </a:lnTo>
                  <a:lnTo>
                    <a:pt x="599" y="3"/>
                  </a:lnTo>
                  <a:lnTo>
                    <a:pt x="603" y="1"/>
                  </a:lnTo>
                  <a:lnTo>
                    <a:pt x="608" y="0"/>
                  </a:lnTo>
                  <a:lnTo>
                    <a:pt x="608" y="0"/>
                  </a:lnTo>
                  <a:lnTo>
                    <a:pt x="710" y="0"/>
                  </a:lnTo>
                  <a:lnTo>
                    <a:pt x="710"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grpSp>
        <p:nvGrpSpPr>
          <p:cNvPr id="2792" name="Google Shape;2792;p178"/>
          <p:cNvGrpSpPr/>
          <p:nvPr/>
        </p:nvGrpSpPr>
        <p:grpSpPr>
          <a:xfrm>
            <a:off x="322392" y="2462978"/>
            <a:ext cx="653206" cy="652804"/>
            <a:chOff x="9421813" y="1089025"/>
            <a:chExt cx="2582863" cy="2581275"/>
          </a:xfrm>
        </p:grpSpPr>
        <p:sp>
          <p:nvSpPr>
            <p:cNvPr id="2793" name="Google Shape;2793;p178"/>
            <p:cNvSpPr/>
            <p:nvPr/>
          </p:nvSpPr>
          <p:spPr>
            <a:xfrm>
              <a:off x="9421813" y="1089025"/>
              <a:ext cx="2582863" cy="2581275"/>
            </a:xfrm>
            <a:custGeom>
              <a:avLst/>
              <a:gdLst/>
              <a:ahLst/>
              <a:cxnLst/>
              <a:rect l="l" t="t" r="r" b="b"/>
              <a:pathLst>
                <a:path w="3254" h="3252" extrusionOk="0">
                  <a:moveTo>
                    <a:pt x="1628" y="0"/>
                  </a:moveTo>
                  <a:lnTo>
                    <a:pt x="1628" y="0"/>
                  </a:lnTo>
                  <a:lnTo>
                    <a:pt x="1670" y="2"/>
                  </a:lnTo>
                  <a:lnTo>
                    <a:pt x="1712" y="3"/>
                  </a:lnTo>
                  <a:lnTo>
                    <a:pt x="1754" y="5"/>
                  </a:lnTo>
                  <a:lnTo>
                    <a:pt x="1795" y="10"/>
                  </a:lnTo>
                  <a:lnTo>
                    <a:pt x="1836" y="13"/>
                  </a:lnTo>
                  <a:lnTo>
                    <a:pt x="1877" y="19"/>
                  </a:lnTo>
                  <a:lnTo>
                    <a:pt x="1916" y="26"/>
                  </a:lnTo>
                  <a:lnTo>
                    <a:pt x="1956" y="33"/>
                  </a:lnTo>
                  <a:lnTo>
                    <a:pt x="1996" y="41"/>
                  </a:lnTo>
                  <a:lnTo>
                    <a:pt x="2034" y="51"/>
                  </a:lnTo>
                  <a:lnTo>
                    <a:pt x="2073" y="60"/>
                  </a:lnTo>
                  <a:lnTo>
                    <a:pt x="2112" y="72"/>
                  </a:lnTo>
                  <a:lnTo>
                    <a:pt x="2149" y="83"/>
                  </a:lnTo>
                  <a:lnTo>
                    <a:pt x="2186" y="96"/>
                  </a:lnTo>
                  <a:lnTo>
                    <a:pt x="2224" y="110"/>
                  </a:lnTo>
                  <a:lnTo>
                    <a:pt x="2260" y="126"/>
                  </a:lnTo>
                  <a:lnTo>
                    <a:pt x="2296" y="141"/>
                  </a:lnTo>
                  <a:lnTo>
                    <a:pt x="2333" y="157"/>
                  </a:lnTo>
                  <a:lnTo>
                    <a:pt x="2368" y="175"/>
                  </a:lnTo>
                  <a:lnTo>
                    <a:pt x="2403" y="193"/>
                  </a:lnTo>
                  <a:lnTo>
                    <a:pt x="2437" y="213"/>
                  </a:lnTo>
                  <a:lnTo>
                    <a:pt x="2472" y="233"/>
                  </a:lnTo>
                  <a:lnTo>
                    <a:pt x="2504" y="255"/>
                  </a:lnTo>
                  <a:lnTo>
                    <a:pt x="2538" y="278"/>
                  </a:lnTo>
                  <a:lnTo>
                    <a:pt x="2571" y="301"/>
                  </a:lnTo>
                  <a:lnTo>
                    <a:pt x="2604" y="324"/>
                  </a:lnTo>
                  <a:lnTo>
                    <a:pt x="2635" y="350"/>
                  </a:lnTo>
                  <a:lnTo>
                    <a:pt x="2668" y="376"/>
                  </a:lnTo>
                  <a:lnTo>
                    <a:pt x="2699" y="403"/>
                  </a:lnTo>
                  <a:lnTo>
                    <a:pt x="2730" y="431"/>
                  </a:lnTo>
                  <a:lnTo>
                    <a:pt x="2760" y="460"/>
                  </a:lnTo>
                  <a:lnTo>
                    <a:pt x="2790" y="490"/>
                  </a:lnTo>
                  <a:lnTo>
                    <a:pt x="2790" y="490"/>
                  </a:lnTo>
                  <a:lnTo>
                    <a:pt x="2819" y="520"/>
                  </a:lnTo>
                  <a:lnTo>
                    <a:pt x="2846" y="550"/>
                  </a:lnTo>
                  <a:lnTo>
                    <a:pt x="2873" y="580"/>
                  </a:lnTo>
                  <a:lnTo>
                    <a:pt x="2898" y="612"/>
                  </a:lnTo>
                  <a:lnTo>
                    <a:pt x="2923" y="642"/>
                  </a:lnTo>
                  <a:lnTo>
                    <a:pt x="2948" y="674"/>
                  </a:lnTo>
                  <a:lnTo>
                    <a:pt x="2971" y="707"/>
                  </a:lnTo>
                  <a:lnTo>
                    <a:pt x="2993" y="739"/>
                  </a:lnTo>
                  <a:lnTo>
                    <a:pt x="3014" y="772"/>
                  </a:lnTo>
                  <a:lnTo>
                    <a:pt x="3035" y="805"/>
                  </a:lnTo>
                  <a:lnTo>
                    <a:pt x="3055" y="839"/>
                  </a:lnTo>
                  <a:lnTo>
                    <a:pt x="3074" y="873"/>
                  </a:lnTo>
                  <a:lnTo>
                    <a:pt x="3091" y="907"/>
                  </a:lnTo>
                  <a:lnTo>
                    <a:pt x="3108" y="942"/>
                  </a:lnTo>
                  <a:lnTo>
                    <a:pt x="3124" y="977"/>
                  </a:lnTo>
                  <a:lnTo>
                    <a:pt x="3139" y="1013"/>
                  </a:lnTo>
                  <a:lnTo>
                    <a:pt x="3153" y="1048"/>
                  </a:lnTo>
                  <a:lnTo>
                    <a:pt x="3166" y="1084"/>
                  </a:lnTo>
                  <a:lnTo>
                    <a:pt x="3179" y="1122"/>
                  </a:lnTo>
                  <a:lnTo>
                    <a:pt x="3191" y="1158"/>
                  </a:lnTo>
                  <a:lnTo>
                    <a:pt x="3201" y="1195"/>
                  </a:lnTo>
                  <a:lnTo>
                    <a:pt x="3211" y="1233"/>
                  </a:lnTo>
                  <a:lnTo>
                    <a:pt x="3219" y="1271"/>
                  </a:lnTo>
                  <a:lnTo>
                    <a:pt x="3227" y="1310"/>
                  </a:lnTo>
                  <a:lnTo>
                    <a:pt x="3233" y="1349"/>
                  </a:lnTo>
                  <a:lnTo>
                    <a:pt x="3239" y="1387"/>
                  </a:lnTo>
                  <a:lnTo>
                    <a:pt x="3243" y="1427"/>
                  </a:lnTo>
                  <a:lnTo>
                    <a:pt x="3248" y="1467"/>
                  </a:lnTo>
                  <a:lnTo>
                    <a:pt x="3250" y="1506"/>
                  </a:lnTo>
                  <a:lnTo>
                    <a:pt x="3253" y="1546"/>
                  </a:lnTo>
                  <a:lnTo>
                    <a:pt x="3254" y="1587"/>
                  </a:lnTo>
                  <a:lnTo>
                    <a:pt x="3254" y="1628"/>
                  </a:lnTo>
                  <a:lnTo>
                    <a:pt x="3254" y="1628"/>
                  </a:lnTo>
                  <a:lnTo>
                    <a:pt x="3253" y="1671"/>
                  </a:lnTo>
                  <a:lnTo>
                    <a:pt x="3250" y="1714"/>
                  </a:lnTo>
                  <a:lnTo>
                    <a:pt x="3248" y="1757"/>
                  </a:lnTo>
                  <a:lnTo>
                    <a:pt x="3243" y="1799"/>
                  </a:lnTo>
                  <a:lnTo>
                    <a:pt x="3239" y="1840"/>
                  </a:lnTo>
                  <a:lnTo>
                    <a:pt x="3233" y="1882"/>
                  </a:lnTo>
                  <a:lnTo>
                    <a:pt x="3226" y="1923"/>
                  </a:lnTo>
                  <a:lnTo>
                    <a:pt x="3218" y="1962"/>
                  </a:lnTo>
                  <a:lnTo>
                    <a:pt x="3208" y="2002"/>
                  </a:lnTo>
                  <a:lnTo>
                    <a:pt x="3199" y="2042"/>
                  </a:lnTo>
                  <a:lnTo>
                    <a:pt x="3188" y="2082"/>
                  </a:lnTo>
                  <a:lnTo>
                    <a:pt x="3177" y="2120"/>
                  </a:lnTo>
                  <a:lnTo>
                    <a:pt x="3164" y="2159"/>
                  </a:lnTo>
                  <a:lnTo>
                    <a:pt x="3150" y="2196"/>
                  </a:lnTo>
                  <a:lnTo>
                    <a:pt x="3136" y="2234"/>
                  </a:lnTo>
                  <a:lnTo>
                    <a:pt x="3121" y="2271"/>
                  </a:lnTo>
                  <a:lnTo>
                    <a:pt x="3104" y="2307"/>
                  </a:lnTo>
                  <a:lnTo>
                    <a:pt x="3088" y="2344"/>
                  </a:lnTo>
                  <a:lnTo>
                    <a:pt x="3070" y="2379"/>
                  </a:lnTo>
                  <a:lnTo>
                    <a:pt x="3052" y="2414"/>
                  </a:lnTo>
                  <a:lnTo>
                    <a:pt x="3032" y="2448"/>
                  </a:lnTo>
                  <a:lnTo>
                    <a:pt x="3012" y="2481"/>
                  </a:lnTo>
                  <a:lnTo>
                    <a:pt x="2991" y="2515"/>
                  </a:lnTo>
                  <a:lnTo>
                    <a:pt x="2970" y="2548"/>
                  </a:lnTo>
                  <a:lnTo>
                    <a:pt x="2948" y="2580"/>
                  </a:lnTo>
                  <a:lnTo>
                    <a:pt x="2924" y="2611"/>
                  </a:lnTo>
                  <a:lnTo>
                    <a:pt x="2900" y="2642"/>
                  </a:lnTo>
                  <a:lnTo>
                    <a:pt x="2875" y="2672"/>
                  </a:lnTo>
                  <a:lnTo>
                    <a:pt x="2849" y="2701"/>
                  </a:lnTo>
                  <a:lnTo>
                    <a:pt x="2824" y="2731"/>
                  </a:lnTo>
                  <a:lnTo>
                    <a:pt x="2797" y="2759"/>
                  </a:lnTo>
                  <a:lnTo>
                    <a:pt x="2770" y="2787"/>
                  </a:lnTo>
                  <a:lnTo>
                    <a:pt x="2742" y="2814"/>
                  </a:lnTo>
                  <a:lnTo>
                    <a:pt x="2713" y="2840"/>
                  </a:lnTo>
                  <a:lnTo>
                    <a:pt x="2683" y="2865"/>
                  </a:lnTo>
                  <a:lnTo>
                    <a:pt x="2653" y="2891"/>
                  </a:lnTo>
                  <a:lnTo>
                    <a:pt x="2623" y="2914"/>
                  </a:lnTo>
                  <a:lnTo>
                    <a:pt x="2592" y="2937"/>
                  </a:lnTo>
                  <a:lnTo>
                    <a:pt x="2559" y="2961"/>
                  </a:lnTo>
                  <a:lnTo>
                    <a:pt x="2528" y="2983"/>
                  </a:lnTo>
                  <a:lnTo>
                    <a:pt x="2494" y="3004"/>
                  </a:lnTo>
                  <a:lnTo>
                    <a:pt x="2461" y="3024"/>
                  </a:lnTo>
                  <a:lnTo>
                    <a:pt x="2427" y="3044"/>
                  </a:lnTo>
                  <a:lnTo>
                    <a:pt x="2392" y="3063"/>
                  </a:lnTo>
                  <a:lnTo>
                    <a:pt x="2357" y="3080"/>
                  </a:lnTo>
                  <a:lnTo>
                    <a:pt x="2321" y="3098"/>
                  </a:lnTo>
                  <a:lnTo>
                    <a:pt x="2285" y="3114"/>
                  </a:lnTo>
                  <a:lnTo>
                    <a:pt x="2248" y="3129"/>
                  </a:lnTo>
                  <a:lnTo>
                    <a:pt x="2211" y="3144"/>
                  </a:lnTo>
                  <a:lnTo>
                    <a:pt x="2174" y="3157"/>
                  </a:lnTo>
                  <a:lnTo>
                    <a:pt x="2136" y="3170"/>
                  </a:lnTo>
                  <a:lnTo>
                    <a:pt x="2098" y="3183"/>
                  </a:lnTo>
                  <a:lnTo>
                    <a:pt x="2059" y="3194"/>
                  </a:lnTo>
                  <a:lnTo>
                    <a:pt x="2019" y="3204"/>
                  </a:lnTo>
                  <a:lnTo>
                    <a:pt x="1979" y="3213"/>
                  </a:lnTo>
                  <a:lnTo>
                    <a:pt x="1940" y="3222"/>
                  </a:lnTo>
                  <a:lnTo>
                    <a:pt x="1899" y="3229"/>
                  </a:lnTo>
                  <a:lnTo>
                    <a:pt x="1858" y="3234"/>
                  </a:lnTo>
                  <a:lnTo>
                    <a:pt x="1817" y="3240"/>
                  </a:lnTo>
                  <a:lnTo>
                    <a:pt x="1775" y="3245"/>
                  </a:lnTo>
                  <a:lnTo>
                    <a:pt x="1733" y="3248"/>
                  </a:lnTo>
                  <a:lnTo>
                    <a:pt x="1691" y="3251"/>
                  </a:lnTo>
                  <a:lnTo>
                    <a:pt x="1649" y="3252"/>
                  </a:lnTo>
                  <a:lnTo>
                    <a:pt x="1605" y="3252"/>
                  </a:lnTo>
                  <a:lnTo>
                    <a:pt x="1605" y="3252"/>
                  </a:lnTo>
                  <a:lnTo>
                    <a:pt x="1566" y="3252"/>
                  </a:lnTo>
                  <a:lnTo>
                    <a:pt x="1526" y="3250"/>
                  </a:lnTo>
                  <a:lnTo>
                    <a:pt x="1487" y="3247"/>
                  </a:lnTo>
                  <a:lnTo>
                    <a:pt x="1447" y="3244"/>
                  </a:lnTo>
                  <a:lnTo>
                    <a:pt x="1408" y="3239"/>
                  </a:lnTo>
                  <a:lnTo>
                    <a:pt x="1369" y="3233"/>
                  </a:lnTo>
                  <a:lnTo>
                    <a:pt x="1331" y="3226"/>
                  </a:lnTo>
                  <a:lnTo>
                    <a:pt x="1292" y="3219"/>
                  </a:lnTo>
                  <a:lnTo>
                    <a:pt x="1253" y="3210"/>
                  </a:lnTo>
                  <a:lnTo>
                    <a:pt x="1215" y="3201"/>
                  </a:lnTo>
                  <a:lnTo>
                    <a:pt x="1177" y="3190"/>
                  </a:lnTo>
                  <a:lnTo>
                    <a:pt x="1140" y="3179"/>
                  </a:lnTo>
                  <a:lnTo>
                    <a:pt x="1103" y="3167"/>
                  </a:lnTo>
                  <a:lnTo>
                    <a:pt x="1065" y="3154"/>
                  </a:lnTo>
                  <a:lnTo>
                    <a:pt x="1028" y="3140"/>
                  </a:lnTo>
                  <a:lnTo>
                    <a:pt x="991" y="3125"/>
                  </a:lnTo>
                  <a:lnTo>
                    <a:pt x="955" y="3108"/>
                  </a:lnTo>
                  <a:lnTo>
                    <a:pt x="920" y="3092"/>
                  </a:lnTo>
                  <a:lnTo>
                    <a:pt x="885" y="3074"/>
                  </a:lnTo>
                  <a:lnTo>
                    <a:pt x="850" y="3056"/>
                  </a:lnTo>
                  <a:lnTo>
                    <a:pt x="816" y="3037"/>
                  </a:lnTo>
                  <a:lnTo>
                    <a:pt x="782" y="3017"/>
                  </a:lnTo>
                  <a:lnTo>
                    <a:pt x="748" y="2996"/>
                  </a:lnTo>
                  <a:lnTo>
                    <a:pt x="716" y="2974"/>
                  </a:lnTo>
                  <a:lnTo>
                    <a:pt x="683" y="2951"/>
                  </a:lnTo>
                  <a:lnTo>
                    <a:pt x="651" y="2928"/>
                  </a:lnTo>
                  <a:lnTo>
                    <a:pt x="620" y="2904"/>
                  </a:lnTo>
                  <a:lnTo>
                    <a:pt x="588" y="2879"/>
                  </a:lnTo>
                  <a:lnTo>
                    <a:pt x="558" y="2853"/>
                  </a:lnTo>
                  <a:lnTo>
                    <a:pt x="528" y="2826"/>
                  </a:lnTo>
                  <a:lnTo>
                    <a:pt x="499" y="2799"/>
                  </a:lnTo>
                  <a:lnTo>
                    <a:pt x="471" y="2771"/>
                  </a:lnTo>
                  <a:lnTo>
                    <a:pt x="443" y="2743"/>
                  </a:lnTo>
                  <a:lnTo>
                    <a:pt x="416" y="2714"/>
                  </a:lnTo>
                  <a:lnTo>
                    <a:pt x="389" y="2684"/>
                  </a:lnTo>
                  <a:lnTo>
                    <a:pt x="364" y="2653"/>
                  </a:lnTo>
                  <a:lnTo>
                    <a:pt x="339" y="2622"/>
                  </a:lnTo>
                  <a:lnTo>
                    <a:pt x="314" y="2590"/>
                  </a:lnTo>
                  <a:lnTo>
                    <a:pt x="291" y="2556"/>
                  </a:lnTo>
                  <a:lnTo>
                    <a:pt x="268" y="2524"/>
                  </a:lnTo>
                  <a:lnTo>
                    <a:pt x="247" y="2490"/>
                  </a:lnTo>
                  <a:lnTo>
                    <a:pt x="226" y="2455"/>
                  </a:lnTo>
                  <a:lnTo>
                    <a:pt x="205" y="2420"/>
                  </a:lnTo>
                  <a:lnTo>
                    <a:pt x="186" y="2383"/>
                  </a:lnTo>
                  <a:lnTo>
                    <a:pt x="167" y="2347"/>
                  </a:lnTo>
                  <a:lnTo>
                    <a:pt x="150" y="2310"/>
                  </a:lnTo>
                  <a:lnTo>
                    <a:pt x="132" y="2272"/>
                  </a:lnTo>
                  <a:lnTo>
                    <a:pt x="117" y="2234"/>
                  </a:lnTo>
                  <a:lnTo>
                    <a:pt x="102" y="2194"/>
                  </a:lnTo>
                  <a:lnTo>
                    <a:pt x="88" y="2155"/>
                  </a:lnTo>
                  <a:lnTo>
                    <a:pt x="75" y="2114"/>
                  </a:lnTo>
                  <a:lnTo>
                    <a:pt x="62" y="2075"/>
                  </a:lnTo>
                  <a:lnTo>
                    <a:pt x="51" y="2033"/>
                  </a:lnTo>
                  <a:lnTo>
                    <a:pt x="41" y="1992"/>
                  </a:lnTo>
                  <a:lnTo>
                    <a:pt x="33" y="1949"/>
                  </a:lnTo>
                  <a:lnTo>
                    <a:pt x="25" y="1906"/>
                  </a:lnTo>
                  <a:lnTo>
                    <a:pt x="17" y="1863"/>
                  </a:lnTo>
                  <a:lnTo>
                    <a:pt x="12" y="1820"/>
                  </a:lnTo>
                  <a:lnTo>
                    <a:pt x="7" y="1775"/>
                  </a:lnTo>
                  <a:lnTo>
                    <a:pt x="3" y="1731"/>
                  </a:lnTo>
                  <a:lnTo>
                    <a:pt x="1" y="1685"/>
                  </a:lnTo>
                  <a:lnTo>
                    <a:pt x="0" y="1640"/>
                  </a:lnTo>
                  <a:lnTo>
                    <a:pt x="0" y="1594"/>
                  </a:lnTo>
                  <a:lnTo>
                    <a:pt x="1" y="1547"/>
                  </a:lnTo>
                  <a:lnTo>
                    <a:pt x="1" y="1547"/>
                  </a:lnTo>
                  <a:lnTo>
                    <a:pt x="3" y="1510"/>
                  </a:lnTo>
                  <a:lnTo>
                    <a:pt x="6" y="1471"/>
                  </a:lnTo>
                  <a:lnTo>
                    <a:pt x="10" y="1434"/>
                  </a:lnTo>
                  <a:lnTo>
                    <a:pt x="15" y="1396"/>
                  </a:lnTo>
                  <a:lnTo>
                    <a:pt x="21" y="1359"/>
                  </a:lnTo>
                  <a:lnTo>
                    <a:pt x="27" y="1322"/>
                  </a:lnTo>
                  <a:lnTo>
                    <a:pt x="35" y="1284"/>
                  </a:lnTo>
                  <a:lnTo>
                    <a:pt x="43" y="1247"/>
                  </a:lnTo>
                  <a:lnTo>
                    <a:pt x="53" y="1211"/>
                  </a:lnTo>
                  <a:lnTo>
                    <a:pt x="62" y="1174"/>
                  </a:lnTo>
                  <a:lnTo>
                    <a:pt x="74" y="1138"/>
                  </a:lnTo>
                  <a:lnTo>
                    <a:pt x="85" y="1102"/>
                  </a:lnTo>
                  <a:lnTo>
                    <a:pt x="98" y="1067"/>
                  </a:lnTo>
                  <a:lnTo>
                    <a:pt x="111" y="1032"/>
                  </a:lnTo>
                  <a:lnTo>
                    <a:pt x="125" y="997"/>
                  </a:lnTo>
                  <a:lnTo>
                    <a:pt x="140" y="962"/>
                  </a:lnTo>
                  <a:lnTo>
                    <a:pt x="157" y="928"/>
                  </a:lnTo>
                  <a:lnTo>
                    <a:pt x="173" y="894"/>
                  </a:lnTo>
                  <a:lnTo>
                    <a:pt x="191" y="860"/>
                  </a:lnTo>
                  <a:lnTo>
                    <a:pt x="209" y="827"/>
                  </a:lnTo>
                  <a:lnTo>
                    <a:pt x="228" y="794"/>
                  </a:lnTo>
                  <a:lnTo>
                    <a:pt x="248" y="762"/>
                  </a:lnTo>
                  <a:lnTo>
                    <a:pt x="269" y="730"/>
                  </a:lnTo>
                  <a:lnTo>
                    <a:pt x="290" y="698"/>
                  </a:lnTo>
                  <a:lnTo>
                    <a:pt x="312" y="668"/>
                  </a:lnTo>
                  <a:lnTo>
                    <a:pt x="334" y="638"/>
                  </a:lnTo>
                  <a:lnTo>
                    <a:pt x="358" y="608"/>
                  </a:lnTo>
                  <a:lnTo>
                    <a:pt x="382" y="578"/>
                  </a:lnTo>
                  <a:lnTo>
                    <a:pt x="407" y="550"/>
                  </a:lnTo>
                  <a:lnTo>
                    <a:pt x="433" y="522"/>
                  </a:lnTo>
                  <a:lnTo>
                    <a:pt x="458" y="494"/>
                  </a:lnTo>
                  <a:lnTo>
                    <a:pt x="485" y="467"/>
                  </a:lnTo>
                  <a:lnTo>
                    <a:pt x="512" y="440"/>
                  </a:lnTo>
                  <a:lnTo>
                    <a:pt x="540" y="414"/>
                  </a:lnTo>
                  <a:lnTo>
                    <a:pt x="569" y="389"/>
                  </a:lnTo>
                  <a:lnTo>
                    <a:pt x="599" y="364"/>
                  </a:lnTo>
                  <a:lnTo>
                    <a:pt x="628" y="341"/>
                  </a:lnTo>
                  <a:lnTo>
                    <a:pt x="659" y="317"/>
                  </a:lnTo>
                  <a:lnTo>
                    <a:pt x="690" y="295"/>
                  </a:lnTo>
                  <a:lnTo>
                    <a:pt x="721" y="273"/>
                  </a:lnTo>
                  <a:lnTo>
                    <a:pt x="754" y="252"/>
                  </a:lnTo>
                  <a:lnTo>
                    <a:pt x="787" y="232"/>
                  </a:lnTo>
                  <a:lnTo>
                    <a:pt x="820" y="212"/>
                  </a:lnTo>
                  <a:lnTo>
                    <a:pt x="853" y="193"/>
                  </a:lnTo>
                  <a:lnTo>
                    <a:pt x="889" y="175"/>
                  </a:lnTo>
                  <a:lnTo>
                    <a:pt x="922" y="157"/>
                  </a:lnTo>
                  <a:lnTo>
                    <a:pt x="959" y="141"/>
                  </a:lnTo>
                  <a:lnTo>
                    <a:pt x="994" y="126"/>
                  </a:lnTo>
                  <a:lnTo>
                    <a:pt x="1030" y="110"/>
                  </a:lnTo>
                  <a:lnTo>
                    <a:pt x="1067" y="96"/>
                  </a:lnTo>
                  <a:lnTo>
                    <a:pt x="1105" y="83"/>
                  </a:lnTo>
                  <a:lnTo>
                    <a:pt x="1142" y="72"/>
                  </a:lnTo>
                  <a:lnTo>
                    <a:pt x="1181" y="60"/>
                  </a:lnTo>
                  <a:lnTo>
                    <a:pt x="1219" y="50"/>
                  </a:lnTo>
                  <a:lnTo>
                    <a:pt x="1258" y="40"/>
                  </a:lnTo>
                  <a:lnTo>
                    <a:pt x="1298" y="32"/>
                  </a:lnTo>
                  <a:lnTo>
                    <a:pt x="1338" y="25"/>
                  </a:lnTo>
                  <a:lnTo>
                    <a:pt x="1378" y="18"/>
                  </a:lnTo>
                  <a:lnTo>
                    <a:pt x="1418" y="12"/>
                  </a:lnTo>
                  <a:lnTo>
                    <a:pt x="1460" y="7"/>
                  </a:lnTo>
                  <a:lnTo>
                    <a:pt x="1501" y="4"/>
                  </a:lnTo>
                  <a:lnTo>
                    <a:pt x="1543" y="2"/>
                  </a:lnTo>
                  <a:lnTo>
                    <a:pt x="1585" y="0"/>
                  </a:lnTo>
                  <a:lnTo>
                    <a:pt x="1628" y="0"/>
                  </a:lnTo>
                  <a:lnTo>
                    <a:pt x="1628" y="0"/>
                  </a:lnTo>
                  <a:close/>
                  <a:moveTo>
                    <a:pt x="426" y="1145"/>
                  </a:moveTo>
                  <a:lnTo>
                    <a:pt x="426" y="1145"/>
                  </a:lnTo>
                  <a:lnTo>
                    <a:pt x="414" y="1178"/>
                  </a:lnTo>
                  <a:lnTo>
                    <a:pt x="402" y="1211"/>
                  </a:lnTo>
                  <a:lnTo>
                    <a:pt x="392" y="1244"/>
                  </a:lnTo>
                  <a:lnTo>
                    <a:pt x="382" y="1277"/>
                  </a:lnTo>
                  <a:lnTo>
                    <a:pt x="374" y="1310"/>
                  </a:lnTo>
                  <a:lnTo>
                    <a:pt x="366" y="1343"/>
                  </a:lnTo>
                  <a:lnTo>
                    <a:pt x="359" y="1377"/>
                  </a:lnTo>
                  <a:lnTo>
                    <a:pt x="352" y="1409"/>
                  </a:lnTo>
                  <a:lnTo>
                    <a:pt x="346" y="1442"/>
                  </a:lnTo>
                  <a:lnTo>
                    <a:pt x="341" y="1475"/>
                  </a:lnTo>
                  <a:lnTo>
                    <a:pt x="338" y="1508"/>
                  </a:lnTo>
                  <a:lnTo>
                    <a:pt x="336" y="1540"/>
                  </a:lnTo>
                  <a:lnTo>
                    <a:pt x="333" y="1573"/>
                  </a:lnTo>
                  <a:lnTo>
                    <a:pt x="332" y="1606"/>
                  </a:lnTo>
                  <a:lnTo>
                    <a:pt x="331" y="1637"/>
                  </a:lnTo>
                  <a:lnTo>
                    <a:pt x="332" y="1670"/>
                  </a:lnTo>
                  <a:lnTo>
                    <a:pt x="333" y="1703"/>
                  </a:lnTo>
                  <a:lnTo>
                    <a:pt x="336" y="1736"/>
                  </a:lnTo>
                  <a:lnTo>
                    <a:pt x="339" y="1767"/>
                  </a:lnTo>
                  <a:lnTo>
                    <a:pt x="343" y="1800"/>
                  </a:lnTo>
                  <a:lnTo>
                    <a:pt x="347" y="1831"/>
                  </a:lnTo>
                  <a:lnTo>
                    <a:pt x="353" y="1864"/>
                  </a:lnTo>
                  <a:lnTo>
                    <a:pt x="360" y="1896"/>
                  </a:lnTo>
                  <a:lnTo>
                    <a:pt x="367" y="1928"/>
                  </a:lnTo>
                  <a:lnTo>
                    <a:pt x="376" y="1960"/>
                  </a:lnTo>
                  <a:lnTo>
                    <a:pt x="386" y="1992"/>
                  </a:lnTo>
                  <a:lnTo>
                    <a:pt x="396" y="2024"/>
                  </a:lnTo>
                  <a:lnTo>
                    <a:pt x="407" y="2056"/>
                  </a:lnTo>
                  <a:lnTo>
                    <a:pt x="420" y="2087"/>
                  </a:lnTo>
                  <a:lnTo>
                    <a:pt x="433" y="2119"/>
                  </a:lnTo>
                  <a:lnTo>
                    <a:pt x="447" y="2151"/>
                  </a:lnTo>
                  <a:lnTo>
                    <a:pt x="462" y="2182"/>
                  </a:lnTo>
                  <a:lnTo>
                    <a:pt x="462" y="2182"/>
                  </a:lnTo>
                  <a:lnTo>
                    <a:pt x="483" y="2223"/>
                  </a:lnTo>
                  <a:lnTo>
                    <a:pt x="504" y="2263"/>
                  </a:lnTo>
                  <a:lnTo>
                    <a:pt x="527" y="2301"/>
                  </a:lnTo>
                  <a:lnTo>
                    <a:pt x="551" y="2340"/>
                  </a:lnTo>
                  <a:lnTo>
                    <a:pt x="575" y="2376"/>
                  </a:lnTo>
                  <a:lnTo>
                    <a:pt x="600" y="2411"/>
                  </a:lnTo>
                  <a:lnTo>
                    <a:pt x="627" y="2446"/>
                  </a:lnTo>
                  <a:lnTo>
                    <a:pt x="654" y="2479"/>
                  </a:lnTo>
                  <a:lnTo>
                    <a:pt x="680" y="2511"/>
                  </a:lnTo>
                  <a:lnTo>
                    <a:pt x="710" y="2541"/>
                  </a:lnTo>
                  <a:lnTo>
                    <a:pt x="739" y="2572"/>
                  </a:lnTo>
                  <a:lnTo>
                    <a:pt x="769" y="2600"/>
                  </a:lnTo>
                  <a:lnTo>
                    <a:pt x="800" y="2626"/>
                  </a:lnTo>
                  <a:lnTo>
                    <a:pt x="832" y="2653"/>
                  </a:lnTo>
                  <a:lnTo>
                    <a:pt x="865" y="2678"/>
                  </a:lnTo>
                  <a:lnTo>
                    <a:pt x="898" y="2701"/>
                  </a:lnTo>
                  <a:lnTo>
                    <a:pt x="933" y="2723"/>
                  </a:lnTo>
                  <a:lnTo>
                    <a:pt x="968" y="2745"/>
                  </a:lnTo>
                  <a:lnTo>
                    <a:pt x="1003" y="2766"/>
                  </a:lnTo>
                  <a:lnTo>
                    <a:pt x="1041" y="2784"/>
                  </a:lnTo>
                  <a:lnTo>
                    <a:pt x="1078" y="2802"/>
                  </a:lnTo>
                  <a:lnTo>
                    <a:pt x="1117" y="2818"/>
                  </a:lnTo>
                  <a:lnTo>
                    <a:pt x="1155" y="2833"/>
                  </a:lnTo>
                  <a:lnTo>
                    <a:pt x="1195" y="2847"/>
                  </a:lnTo>
                  <a:lnTo>
                    <a:pt x="1236" y="2859"/>
                  </a:lnTo>
                  <a:lnTo>
                    <a:pt x="1277" y="2871"/>
                  </a:lnTo>
                  <a:lnTo>
                    <a:pt x="1319" y="2881"/>
                  </a:lnTo>
                  <a:lnTo>
                    <a:pt x="1362" y="2891"/>
                  </a:lnTo>
                  <a:lnTo>
                    <a:pt x="1405" y="2898"/>
                  </a:lnTo>
                  <a:lnTo>
                    <a:pt x="1450" y="2905"/>
                  </a:lnTo>
                  <a:lnTo>
                    <a:pt x="1495" y="2909"/>
                  </a:lnTo>
                  <a:lnTo>
                    <a:pt x="1541" y="2913"/>
                  </a:lnTo>
                  <a:lnTo>
                    <a:pt x="1541" y="2913"/>
                  </a:lnTo>
                  <a:lnTo>
                    <a:pt x="1585" y="2916"/>
                  </a:lnTo>
                  <a:lnTo>
                    <a:pt x="1629" y="2916"/>
                  </a:lnTo>
                  <a:lnTo>
                    <a:pt x="1672" y="2916"/>
                  </a:lnTo>
                  <a:lnTo>
                    <a:pt x="1714" y="2915"/>
                  </a:lnTo>
                  <a:lnTo>
                    <a:pt x="1756" y="2913"/>
                  </a:lnTo>
                  <a:lnTo>
                    <a:pt x="1797" y="2908"/>
                  </a:lnTo>
                  <a:lnTo>
                    <a:pt x="1838" y="2904"/>
                  </a:lnTo>
                  <a:lnTo>
                    <a:pt x="1879" y="2897"/>
                  </a:lnTo>
                  <a:lnTo>
                    <a:pt x="1919" y="2888"/>
                  </a:lnTo>
                  <a:lnTo>
                    <a:pt x="1957" y="2879"/>
                  </a:lnTo>
                  <a:lnTo>
                    <a:pt x="1996" y="2868"/>
                  </a:lnTo>
                  <a:lnTo>
                    <a:pt x="2034" y="2857"/>
                  </a:lnTo>
                  <a:lnTo>
                    <a:pt x="2072" y="2844"/>
                  </a:lnTo>
                  <a:lnTo>
                    <a:pt x="2109" y="2830"/>
                  </a:lnTo>
                  <a:lnTo>
                    <a:pt x="2145" y="2815"/>
                  </a:lnTo>
                  <a:lnTo>
                    <a:pt x="2182" y="2797"/>
                  </a:lnTo>
                  <a:lnTo>
                    <a:pt x="2217" y="2780"/>
                  </a:lnTo>
                  <a:lnTo>
                    <a:pt x="2252" y="2761"/>
                  </a:lnTo>
                  <a:lnTo>
                    <a:pt x="2286" y="2740"/>
                  </a:lnTo>
                  <a:lnTo>
                    <a:pt x="2320" y="2719"/>
                  </a:lnTo>
                  <a:lnTo>
                    <a:pt x="2354" y="2697"/>
                  </a:lnTo>
                  <a:lnTo>
                    <a:pt x="2386" y="2672"/>
                  </a:lnTo>
                  <a:lnTo>
                    <a:pt x="2418" y="2647"/>
                  </a:lnTo>
                  <a:lnTo>
                    <a:pt x="2449" y="2622"/>
                  </a:lnTo>
                  <a:lnTo>
                    <a:pt x="2481" y="2594"/>
                  </a:lnTo>
                  <a:lnTo>
                    <a:pt x="2511" y="2566"/>
                  </a:lnTo>
                  <a:lnTo>
                    <a:pt x="2542" y="2536"/>
                  </a:lnTo>
                  <a:lnTo>
                    <a:pt x="2571" y="2506"/>
                  </a:lnTo>
                  <a:lnTo>
                    <a:pt x="2600" y="2474"/>
                  </a:lnTo>
                  <a:lnTo>
                    <a:pt x="2628" y="2441"/>
                  </a:lnTo>
                  <a:lnTo>
                    <a:pt x="2656" y="2407"/>
                  </a:lnTo>
                  <a:lnTo>
                    <a:pt x="2684" y="2373"/>
                  </a:lnTo>
                  <a:lnTo>
                    <a:pt x="2684" y="2373"/>
                  </a:lnTo>
                  <a:lnTo>
                    <a:pt x="2017" y="2009"/>
                  </a:lnTo>
                  <a:lnTo>
                    <a:pt x="2017" y="2009"/>
                  </a:lnTo>
                  <a:lnTo>
                    <a:pt x="2008" y="2020"/>
                  </a:lnTo>
                  <a:lnTo>
                    <a:pt x="2008" y="2020"/>
                  </a:lnTo>
                  <a:lnTo>
                    <a:pt x="2025" y="2029"/>
                  </a:lnTo>
                  <a:lnTo>
                    <a:pt x="2032" y="2034"/>
                  </a:lnTo>
                  <a:lnTo>
                    <a:pt x="2036" y="2037"/>
                  </a:lnTo>
                  <a:lnTo>
                    <a:pt x="2038" y="2041"/>
                  </a:lnTo>
                  <a:lnTo>
                    <a:pt x="2038" y="2041"/>
                  </a:lnTo>
                  <a:lnTo>
                    <a:pt x="2053" y="2063"/>
                  </a:lnTo>
                  <a:lnTo>
                    <a:pt x="2068" y="2086"/>
                  </a:lnTo>
                  <a:lnTo>
                    <a:pt x="2075" y="2098"/>
                  </a:lnTo>
                  <a:lnTo>
                    <a:pt x="2081" y="2110"/>
                  </a:lnTo>
                  <a:lnTo>
                    <a:pt x="2086" y="2121"/>
                  </a:lnTo>
                  <a:lnTo>
                    <a:pt x="2089" y="2134"/>
                  </a:lnTo>
                  <a:lnTo>
                    <a:pt x="2089" y="2134"/>
                  </a:lnTo>
                  <a:lnTo>
                    <a:pt x="2094" y="2161"/>
                  </a:lnTo>
                  <a:lnTo>
                    <a:pt x="2099" y="2189"/>
                  </a:lnTo>
                  <a:lnTo>
                    <a:pt x="2107" y="2244"/>
                  </a:lnTo>
                  <a:lnTo>
                    <a:pt x="2119" y="2355"/>
                  </a:lnTo>
                  <a:lnTo>
                    <a:pt x="2119" y="2355"/>
                  </a:lnTo>
                  <a:lnTo>
                    <a:pt x="2134" y="2506"/>
                  </a:lnTo>
                  <a:lnTo>
                    <a:pt x="2149" y="2663"/>
                  </a:lnTo>
                  <a:lnTo>
                    <a:pt x="2149" y="2663"/>
                  </a:lnTo>
                  <a:lnTo>
                    <a:pt x="2108" y="2656"/>
                  </a:lnTo>
                  <a:lnTo>
                    <a:pt x="2088" y="2651"/>
                  </a:lnTo>
                  <a:lnTo>
                    <a:pt x="2069" y="2645"/>
                  </a:lnTo>
                  <a:lnTo>
                    <a:pt x="2069" y="2645"/>
                  </a:lnTo>
                  <a:lnTo>
                    <a:pt x="2055" y="2639"/>
                  </a:lnTo>
                  <a:lnTo>
                    <a:pt x="2044" y="2633"/>
                  </a:lnTo>
                  <a:lnTo>
                    <a:pt x="2031" y="2625"/>
                  </a:lnTo>
                  <a:lnTo>
                    <a:pt x="2020" y="2617"/>
                  </a:lnTo>
                  <a:lnTo>
                    <a:pt x="2010" y="2609"/>
                  </a:lnTo>
                  <a:lnTo>
                    <a:pt x="2002" y="2600"/>
                  </a:lnTo>
                  <a:lnTo>
                    <a:pt x="1992" y="2589"/>
                  </a:lnTo>
                  <a:lnTo>
                    <a:pt x="1985" y="2579"/>
                  </a:lnTo>
                  <a:lnTo>
                    <a:pt x="1978" y="2568"/>
                  </a:lnTo>
                  <a:lnTo>
                    <a:pt x="1971" y="2556"/>
                  </a:lnTo>
                  <a:lnTo>
                    <a:pt x="1961" y="2532"/>
                  </a:lnTo>
                  <a:lnTo>
                    <a:pt x="1951" y="2506"/>
                  </a:lnTo>
                  <a:lnTo>
                    <a:pt x="1944" y="2479"/>
                  </a:lnTo>
                  <a:lnTo>
                    <a:pt x="1944" y="2479"/>
                  </a:lnTo>
                  <a:lnTo>
                    <a:pt x="1930" y="2416"/>
                  </a:lnTo>
                  <a:lnTo>
                    <a:pt x="1917" y="2353"/>
                  </a:lnTo>
                  <a:lnTo>
                    <a:pt x="1905" y="2290"/>
                  </a:lnTo>
                  <a:lnTo>
                    <a:pt x="1891" y="2227"/>
                  </a:lnTo>
                  <a:lnTo>
                    <a:pt x="1891" y="2227"/>
                  </a:lnTo>
                  <a:lnTo>
                    <a:pt x="1887" y="2214"/>
                  </a:lnTo>
                  <a:lnTo>
                    <a:pt x="1882" y="2201"/>
                  </a:lnTo>
                  <a:lnTo>
                    <a:pt x="1875" y="2189"/>
                  </a:lnTo>
                  <a:lnTo>
                    <a:pt x="1872" y="2184"/>
                  </a:lnTo>
                  <a:lnTo>
                    <a:pt x="1867" y="2180"/>
                  </a:lnTo>
                  <a:lnTo>
                    <a:pt x="1867" y="2180"/>
                  </a:lnTo>
                  <a:lnTo>
                    <a:pt x="1811" y="2135"/>
                  </a:lnTo>
                  <a:lnTo>
                    <a:pt x="1755" y="2092"/>
                  </a:lnTo>
                  <a:lnTo>
                    <a:pt x="1642" y="2006"/>
                  </a:lnTo>
                  <a:lnTo>
                    <a:pt x="1642" y="2006"/>
                  </a:lnTo>
                  <a:lnTo>
                    <a:pt x="1598" y="1973"/>
                  </a:lnTo>
                  <a:lnTo>
                    <a:pt x="1555" y="1939"/>
                  </a:lnTo>
                  <a:lnTo>
                    <a:pt x="1535" y="1921"/>
                  </a:lnTo>
                  <a:lnTo>
                    <a:pt x="1515" y="1903"/>
                  </a:lnTo>
                  <a:lnTo>
                    <a:pt x="1497" y="1883"/>
                  </a:lnTo>
                  <a:lnTo>
                    <a:pt x="1479" y="1861"/>
                  </a:lnTo>
                  <a:lnTo>
                    <a:pt x="1479" y="1861"/>
                  </a:lnTo>
                  <a:lnTo>
                    <a:pt x="1467" y="1844"/>
                  </a:lnTo>
                  <a:lnTo>
                    <a:pt x="1457" y="1828"/>
                  </a:lnTo>
                  <a:lnTo>
                    <a:pt x="1449" y="1810"/>
                  </a:lnTo>
                  <a:lnTo>
                    <a:pt x="1442" y="1793"/>
                  </a:lnTo>
                  <a:lnTo>
                    <a:pt x="1437" y="1775"/>
                  </a:lnTo>
                  <a:lnTo>
                    <a:pt x="1433" y="1757"/>
                  </a:lnTo>
                  <a:lnTo>
                    <a:pt x="1432" y="1737"/>
                  </a:lnTo>
                  <a:lnTo>
                    <a:pt x="1433" y="1717"/>
                  </a:lnTo>
                  <a:lnTo>
                    <a:pt x="1433" y="1717"/>
                  </a:lnTo>
                  <a:lnTo>
                    <a:pt x="1435" y="1710"/>
                  </a:lnTo>
                  <a:lnTo>
                    <a:pt x="1435" y="1704"/>
                  </a:lnTo>
                  <a:lnTo>
                    <a:pt x="1433" y="1699"/>
                  </a:lnTo>
                  <a:lnTo>
                    <a:pt x="1431" y="1695"/>
                  </a:lnTo>
                  <a:lnTo>
                    <a:pt x="1428" y="1691"/>
                  </a:lnTo>
                  <a:lnTo>
                    <a:pt x="1424" y="1689"/>
                  </a:lnTo>
                  <a:lnTo>
                    <a:pt x="1415" y="1683"/>
                  </a:lnTo>
                  <a:lnTo>
                    <a:pt x="1415" y="1683"/>
                  </a:lnTo>
                  <a:lnTo>
                    <a:pt x="1324" y="1633"/>
                  </a:lnTo>
                  <a:lnTo>
                    <a:pt x="1233" y="1584"/>
                  </a:lnTo>
                  <a:lnTo>
                    <a:pt x="1233" y="1584"/>
                  </a:lnTo>
                  <a:lnTo>
                    <a:pt x="1079" y="1498"/>
                  </a:lnTo>
                  <a:lnTo>
                    <a:pt x="1079" y="1498"/>
                  </a:lnTo>
                  <a:lnTo>
                    <a:pt x="1018" y="1557"/>
                  </a:lnTo>
                  <a:lnTo>
                    <a:pt x="1018" y="1557"/>
                  </a:lnTo>
                  <a:lnTo>
                    <a:pt x="1007" y="1540"/>
                  </a:lnTo>
                  <a:lnTo>
                    <a:pt x="994" y="1524"/>
                  </a:lnTo>
                  <a:lnTo>
                    <a:pt x="988" y="1516"/>
                  </a:lnTo>
                  <a:lnTo>
                    <a:pt x="984" y="1508"/>
                  </a:lnTo>
                  <a:lnTo>
                    <a:pt x="981" y="1499"/>
                  </a:lnTo>
                  <a:lnTo>
                    <a:pt x="979" y="1490"/>
                  </a:lnTo>
                  <a:lnTo>
                    <a:pt x="979" y="1490"/>
                  </a:lnTo>
                  <a:lnTo>
                    <a:pt x="979" y="1482"/>
                  </a:lnTo>
                  <a:lnTo>
                    <a:pt x="976" y="1474"/>
                  </a:lnTo>
                  <a:lnTo>
                    <a:pt x="974" y="1465"/>
                  </a:lnTo>
                  <a:lnTo>
                    <a:pt x="972" y="1458"/>
                  </a:lnTo>
                  <a:lnTo>
                    <a:pt x="968" y="1453"/>
                  </a:lnTo>
                  <a:lnTo>
                    <a:pt x="963" y="1447"/>
                  </a:lnTo>
                  <a:lnTo>
                    <a:pt x="955" y="1436"/>
                  </a:lnTo>
                  <a:lnTo>
                    <a:pt x="944" y="1427"/>
                  </a:lnTo>
                  <a:lnTo>
                    <a:pt x="932" y="1419"/>
                  </a:lnTo>
                  <a:lnTo>
                    <a:pt x="919" y="1412"/>
                  </a:lnTo>
                  <a:lnTo>
                    <a:pt x="905" y="1406"/>
                  </a:lnTo>
                  <a:lnTo>
                    <a:pt x="905" y="1406"/>
                  </a:lnTo>
                  <a:lnTo>
                    <a:pt x="884" y="1394"/>
                  </a:lnTo>
                  <a:lnTo>
                    <a:pt x="884" y="1394"/>
                  </a:lnTo>
                  <a:lnTo>
                    <a:pt x="426" y="1145"/>
                  </a:lnTo>
                  <a:lnTo>
                    <a:pt x="426" y="1145"/>
                  </a:lnTo>
                  <a:close/>
                  <a:moveTo>
                    <a:pt x="2019" y="1622"/>
                  </a:moveTo>
                  <a:lnTo>
                    <a:pt x="2019" y="1622"/>
                  </a:lnTo>
                  <a:lnTo>
                    <a:pt x="2018" y="1629"/>
                  </a:lnTo>
                  <a:lnTo>
                    <a:pt x="2018" y="1629"/>
                  </a:lnTo>
                  <a:lnTo>
                    <a:pt x="2835" y="2073"/>
                  </a:lnTo>
                  <a:lnTo>
                    <a:pt x="2835" y="2073"/>
                  </a:lnTo>
                  <a:lnTo>
                    <a:pt x="2852" y="2030"/>
                  </a:lnTo>
                  <a:lnTo>
                    <a:pt x="2867" y="1985"/>
                  </a:lnTo>
                  <a:lnTo>
                    <a:pt x="2880" y="1939"/>
                  </a:lnTo>
                  <a:lnTo>
                    <a:pt x="2891" y="1891"/>
                  </a:lnTo>
                  <a:lnTo>
                    <a:pt x="2901" y="1843"/>
                  </a:lnTo>
                  <a:lnTo>
                    <a:pt x="2908" y="1794"/>
                  </a:lnTo>
                  <a:lnTo>
                    <a:pt x="2914" y="1743"/>
                  </a:lnTo>
                  <a:lnTo>
                    <a:pt x="2917" y="1691"/>
                  </a:lnTo>
                  <a:lnTo>
                    <a:pt x="2918" y="1640"/>
                  </a:lnTo>
                  <a:lnTo>
                    <a:pt x="2918" y="1587"/>
                  </a:lnTo>
                  <a:lnTo>
                    <a:pt x="2915" y="1534"/>
                  </a:lnTo>
                  <a:lnTo>
                    <a:pt x="2910" y="1481"/>
                  </a:lnTo>
                  <a:lnTo>
                    <a:pt x="2903" y="1427"/>
                  </a:lnTo>
                  <a:lnTo>
                    <a:pt x="2894" y="1373"/>
                  </a:lnTo>
                  <a:lnTo>
                    <a:pt x="2882" y="1319"/>
                  </a:lnTo>
                  <a:lnTo>
                    <a:pt x="2868" y="1266"/>
                  </a:lnTo>
                  <a:lnTo>
                    <a:pt x="2851" y="1212"/>
                  </a:lnTo>
                  <a:lnTo>
                    <a:pt x="2832" y="1159"/>
                  </a:lnTo>
                  <a:lnTo>
                    <a:pt x="2811" y="1106"/>
                  </a:lnTo>
                  <a:lnTo>
                    <a:pt x="2786" y="1054"/>
                  </a:lnTo>
                  <a:lnTo>
                    <a:pt x="2759" y="1002"/>
                  </a:lnTo>
                  <a:lnTo>
                    <a:pt x="2730" y="952"/>
                  </a:lnTo>
                  <a:lnTo>
                    <a:pt x="2699" y="902"/>
                  </a:lnTo>
                  <a:lnTo>
                    <a:pt x="2681" y="877"/>
                  </a:lnTo>
                  <a:lnTo>
                    <a:pt x="2663" y="854"/>
                  </a:lnTo>
                  <a:lnTo>
                    <a:pt x="2646" y="829"/>
                  </a:lnTo>
                  <a:lnTo>
                    <a:pt x="2626" y="806"/>
                  </a:lnTo>
                  <a:lnTo>
                    <a:pt x="2606" y="783"/>
                  </a:lnTo>
                  <a:lnTo>
                    <a:pt x="2586" y="759"/>
                  </a:lnTo>
                  <a:lnTo>
                    <a:pt x="2565" y="737"/>
                  </a:lnTo>
                  <a:lnTo>
                    <a:pt x="2543" y="715"/>
                  </a:lnTo>
                  <a:lnTo>
                    <a:pt x="2521" y="693"/>
                  </a:lnTo>
                  <a:lnTo>
                    <a:pt x="2497" y="672"/>
                  </a:lnTo>
                  <a:lnTo>
                    <a:pt x="2473" y="649"/>
                  </a:lnTo>
                  <a:lnTo>
                    <a:pt x="2448" y="629"/>
                  </a:lnTo>
                  <a:lnTo>
                    <a:pt x="2423" y="608"/>
                  </a:lnTo>
                  <a:lnTo>
                    <a:pt x="2396" y="589"/>
                  </a:lnTo>
                  <a:lnTo>
                    <a:pt x="2369" y="570"/>
                  </a:lnTo>
                  <a:lnTo>
                    <a:pt x="2341" y="550"/>
                  </a:lnTo>
                  <a:lnTo>
                    <a:pt x="2313" y="531"/>
                  </a:lnTo>
                  <a:lnTo>
                    <a:pt x="2283" y="514"/>
                  </a:lnTo>
                  <a:lnTo>
                    <a:pt x="2283" y="514"/>
                  </a:lnTo>
                  <a:lnTo>
                    <a:pt x="2255" y="499"/>
                  </a:lnTo>
                  <a:lnTo>
                    <a:pt x="2228" y="483"/>
                  </a:lnTo>
                  <a:lnTo>
                    <a:pt x="2200" y="468"/>
                  </a:lnTo>
                  <a:lnTo>
                    <a:pt x="2172" y="455"/>
                  </a:lnTo>
                  <a:lnTo>
                    <a:pt x="2144" y="442"/>
                  </a:lnTo>
                  <a:lnTo>
                    <a:pt x="2116" y="430"/>
                  </a:lnTo>
                  <a:lnTo>
                    <a:pt x="2088" y="419"/>
                  </a:lnTo>
                  <a:lnTo>
                    <a:pt x="2059" y="408"/>
                  </a:lnTo>
                  <a:lnTo>
                    <a:pt x="2031" y="398"/>
                  </a:lnTo>
                  <a:lnTo>
                    <a:pt x="2002" y="389"/>
                  </a:lnTo>
                  <a:lnTo>
                    <a:pt x="1974" y="380"/>
                  </a:lnTo>
                  <a:lnTo>
                    <a:pt x="1944" y="372"/>
                  </a:lnTo>
                  <a:lnTo>
                    <a:pt x="1915" y="365"/>
                  </a:lnTo>
                  <a:lnTo>
                    <a:pt x="1886" y="359"/>
                  </a:lnTo>
                  <a:lnTo>
                    <a:pt x="1827" y="349"/>
                  </a:lnTo>
                  <a:lnTo>
                    <a:pt x="1769" y="341"/>
                  </a:lnTo>
                  <a:lnTo>
                    <a:pt x="1709" y="336"/>
                  </a:lnTo>
                  <a:lnTo>
                    <a:pt x="1651" y="334"/>
                  </a:lnTo>
                  <a:lnTo>
                    <a:pt x="1592" y="334"/>
                  </a:lnTo>
                  <a:lnTo>
                    <a:pt x="1534" y="337"/>
                  </a:lnTo>
                  <a:lnTo>
                    <a:pt x="1476" y="342"/>
                  </a:lnTo>
                  <a:lnTo>
                    <a:pt x="1418" y="350"/>
                  </a:lnTo>
                  <a:lnTo>
                    <a:pt x="1361" y="362"/>
                  </a:lnTo>
                  <a:lnTo>
                    <a:pt x="1305" y="375"/>
                  </a:lnTo>
                  <a:lnTo>
                    <a:pt x="1249" y="390"/>
                  </a:lnTo>
                  <a:lnTo>
                    <a:pt x="1194" y="408"/>
                  </a:lnTo>
                  <a:lnTo>
                    <a:pt x="1140" y="430"/>
                  </a:lnTo>
                  <a:lnTo>
                    <a:pt x="1086" y="452"/>
                  </a:lnTo>
                  <a:lnTo>
                    <a:pt x="1034" y="477"/>
                  </a:lnTo>
                  <a:lnTo>
                    <a:pt x="983" y="506"/>
                  </a:lnTo>
                  <a:lnTo>
                    <a:pt x="933" y="535"/>
                  </a:lnTo>
                  <a:lnTo>
                    <a:pt x="885" y="567"/>
                  </a:lnTo>
                  <a:lnTo>
                    <a:pt x="838" y="603"/>
                  </a:lnTo>
                  <a:lnTo>
                    <a:pt x="793" y="639"/>
                  </a:lnTo>
                  <a:lnTo>
                    <a:pt x="749" y="677"/>
                  </a:lnTo>
                  <a:lnTo>
                    <a:pt x="707" y="718"/>
                  </a:lnTo>
                  <a:lnTo>
                    <a:pt x="686" y="741"/>
                  </a:lnTo>
                  <a:lnTo>
                    <a:pt x="666" y="762"/>
                  </a:lnTo>
                  <a:lnTo>
                    <a:pt x="648" y="784"/>
                  </a:lnTo>
                  <a:lnTo>
                    <a:pt x="628" y="807"/>
                  </a:lnTo>
                  <a:lnTo>
                    <a:pt x="610" y="831"/>
                  </a:lnTo>
                  <a:lnTo>
                    <a:pt x="592" y="854"/>
                  </a:lnTo>
                  <a:lnTo>
                    <a:pt x="592" y="854"/>
                  </a:lnTo>
                  <a:lnTo>
                    <a:pt x="1121" y="1142"/>
                  </a:lnTo>
                  <a:lnTo>
                    <a:pt x="1121" y="1142"/>
                  </a:lnTo>
                  <a:lnTo>
                    <a:pt x="1133" y="1126"/>
                  </a:lnTo>
                  <a:lnTo>
                    <a:pt x="1145" y="1111"/>
                  </a:lnTo>
                  <a:lnTo>
                    <a:pt x="1157" y="1097"/>
                  </a:lnTo>
                  <a:lnTo>
                    <a:pt x="1172" y="1085"/>
                  </a:lnTo>
                  <a:lnTo>
                    <a:pt x="1186" y="1074"/>
                  </a:lnTo>
                  <a:lnTo>
                    <a:pt x="1201" y="1064"/>
                  </a:lnTo>
                  <a:lnTo>
                    <a:pt x="1217" y="1056"/>
                  </a:lnTo>
                  <a:lnTo>
                    <a:pt x="1233" y="1050"/>
                  </a:lnTo>
                  <a:lnTo>
                    <a:pt x="1233" y="1050"/>
                  </a:lnTo>
                  <a:lnTo>
                    <a:pt x="1311" y="1026"/>
                  </a:lnTo>
                  <a:lnTo>
                    <a:pt x="1389" y="1004"/>
                  </a:lnTo>
                  <a:lnTo>
                    <a:pt x="1466" y="981"/>
                  </a:lnTo>
                  <a:lnTo>
                    <a:pt x="1544" y="960"/>
                  </a:lnTo>
                  <a:lnTo>
                    <a:pt x="1544" y="960"/>
                  </a:lnTo>
                  <a:lnTo>
                    <a:pt x="1566" y="956"/>
                  </a:lnTo>
                  <a:lnTo>
                    <a:pt x="1587" y="952"/>
                  </a:lnTo>
                  <a:lnTo>
                    <a:pt x="1606" y="950"/>
                  </a:lnTo>
                  <a:lnTo>
                    <a:pt x="1628" y="949"/>
                  </a:lnTo>
                  <a:lnTo>
                    <a:pt x="1647" y="950"/>
                  </a:lnTo>
                  <a:lnTo>
                    <a:pt x="1667" y="951"/>
                  </a:lnTo>
                  <a:lnTo>
                    <a:pt x="1687" y="953"/>
                  </a:lnTo>
                  <a:lnTo>
                    <a:pt x="1707" y="958"/>
                  </a:lnTo>
                  <a:lnTo>
                    <a:pt x="1727" y="963"/>
                  </a:lnTo>
                  <a:lnTo>
                    <a:pt x="1746" y="969"/>
                  </a:lnTo>
                  <a:lnTo>
                    <a:pt x="1765" y="976"/>
                  </a:lnTo>
                  <a:lnTo>
                    <a:pt x="1784" y="983"/>
                  </a:lnTo>
                  <a:lnTo>
                    <a:pt x="1803" y="992"/>
                  </a:lnTo>
                  <a:lnTo>
                    <a:pt x="1822" y="1001"/>
                  </a:lnTo>
                  <a:lnTo>
                    <a:pt x="1859" y="1021"/>
                  </a:lnTo>
                  <a:lnTo>
                    <a:pt x="1859" y="1021"/>
                  </a:lnTo>
                  <a:lnTo>
                    <a:pt x="1867" y="1028"/>
                  </a:lnTo>
                  <a:lnTo>
                    <a:pt x="1871" y="1032"/>
                  </a:lnTo>
                  <a:lnTo>
                    <a:pt x="1873" y="1035"/>
                  </a:lnTo>
                  <a:lnTo>
                    <a:pt x="1874" y="1039"/>
                  </a:lnTo>
                  <a:lnTo>
                    <a:pt x="1874" y="1045"/>
                  </a:lnTo>
                  <a:lnTo>
                    <a:pt x="1874" y="1049"/>
                  </a:lnTo>
                  <a:lnTo>
                    <a:pt x="1872" y="1056"/>
                  </a:lnTo>
                  <a:lnTo>
                    <a:pt x="1872" y="1056"/>
                  </a:lnTo>
                  <a:lnTo>
                    <a:pt x="1812" y="1249"/>
                  </a:lnTo>
                  <a:lnTo>
                    <a:pt x="1754" y="1442"/>
                  </a:lnTo>
                  <a:lnTo>
                    <a:pt x="1754" y="1442"/>
                  </a:lnTo>
                  <a:lnTo>
                    <a:pt x="1749" y="1455"/>
                  </a:lnTo>
                  <a:lnTo>
                    <a:pt x="1747" y="1465"/>
                  </a:lnTo>
                  <a:lnTo>
                    <a:pt x="1747" y="1474"/>
                  </a:lnTo>
                  <a:lnTo>
                    <a:pt x="1748" y="1479"/>
                  </a:lnTo>
                  <a:lnTo>
                    <a:pt x="1751" y="1484"/>
                  </a:lnTo>
                  <a:lnTo>
                    <a:pt x="1758" y="1489"/>
                  </a:lnTo>
                  <a:lnTo>
                    <a:pt x="1767" y="1493"/>
                  </a:lnTo>
                  <a:lnTo>
                    <a:pt x="1780" y="1499"/>
                  </a:lnTo>
                  <a:lnTo>
                    <a:pt x="1780" y="1499"/>
                  </a:lnTo>
                  <a:lnTo>
                    <a:pt x="1789" y="1503"/>
                  </a:lnTo>
                  <a:lnTo>
                    <a:pt x="1789" y="1503"/>
                  </a:lnTo>
                  <a:lnTo>
                    <a:pt x="1825" y="1386"/>
                  </a:lnTo>
                  <a:lnTo>
                    <a:pt x="1825" y="1386"/>
                  </a:lnTo>
                  <a:lnTo>
                    <a:pt x="1901" y="1401"/>
                  </a:lnTo>
                  <a:lnTo>
                    <a:pt x="1901" y="1401"/>
                  </a:lnTo>
                  <a:lnTo>
                    <a:pt x="2058" y="1429"/>
                  </a:lnTo>
                  <a:lnTo>
                    <a:pt x="2136" y="1443"/>
                  </a:lnTo>
                  <a:lnTo>
                    <a:pt x="2213" y="1456"/>
                  </a:lnTo>
                  <a:lnTo>
                    <a:pt x="2213" y="1456"/>
                  </a:lnTo>
                  <a:lnTo>
                    <a:pt x="2223" y="1458"/>
                  </a:lnTo>
                  <a:lnTo>
                    <a:pt x="2228" y="1461"/>
                  </a:lnTo>
                  <a:lnTo>
                    <a:pt x="2233" y="1464"/>
                  </a:lnTo>
                  <a:lnTo>
                    <a:pt x="2237" y="1469"/>
                  </a:lnTo>
                  <a:lnTo>
                    <a:pt x="2238" y="1474"/>
                  </a:lnTo>
                  <a:lnTo>
                    <a:pt x="2239" y="1479"/>
                  </a:lnTo>
                  <a:lnTo>
                    <a:pt x="2239" y="1485"/>
                  </a:lnTo>
                  <a:lnTo>
                    <a:pt x="2238" y="1492"/>
                  </a:lnTo>
                  <a:lnTo>
                    <a:pt x="2238" y="1492"/>
                  </a:lnTo>
                  <a:lnTo>
                    <a:pt x="2234" y="1508"/>
                  </a:lnTo>
                  <a:lnTo>
                    <a:pt x="2230" y="1523"/>
                  </a:lnTo>
                  <a:lnTo>
                    <a:pt x="2225" y="1536"/>
                  </a:lnTo>
                  <a:lnTo>
                    <a:pt x="2218" y="1548"/>
                  </a:lnTo>
                  <a:lnTo>
                    <a:pt x="2211" y="1560"/>
                  </a:lnTo>
                  <a:lnTo>
                    <a:pt x="2203" y="1571"/>
                  </a:lnTo>
                  <a:lnTo>
                    <a:pt x="2195" y="1580"/>
                  </a:lnTo>
                  <a:lnTo>
                    <a:pt x="2185" y="1589"/>
                  </a:lnTo>
                  <a:lnTo>
                    <a:pt x="2175" y="1596"/>
                  </a:lnTo>
                  <a:lnTo>
                    <a:pt x="2164" y="1603"/>
                  </a:lnTo>
                  <a:lnTo>
                    <a:pt x="2152" y="1609"/>
                  </a:lnTo>
                  <a:lnTo>
                    <a:pt x="2140" y="1614"/>
                  </a:lnTo>
                  <a:lnTo>
                    <a:pt x="2127" y="1617"/>
                  </a:lnTo>
                  <a:lnTo>
                    <a:pt x="2114" y="1620"/>
                  </a:lnTo>
                  <a:lnTo>
                    <a:pt x="2100" y="1622"/>
                  </a:lnTo>
                  <a:lnTo>
                    <a:pt x="2086" y="1622"/>
                  </a:lnTo>
                  <a:lnTo>
                    <a:pt x="2086" y="1622"/>
                  </a:lnTo>
                  <a:lnTo>
                    <a:pt x="2019" y="1622"/>
                  </a:lnTo>
                  <a:lnTo>
                    <a:pt x="2019" y="1622"/>
                  </a:lnTo>
                  <a:close/>
                  <a:moveTo>
                    <a:pt x="1532" y="1202"/>
                  </a:moveTo>
                  <a:lnTo>
                    <a:pt x="1532" y="1202"/>
                  </a:lnTo>
                  <a:lnTo>
                    <a:pt x="1325" y="1253"/>
                  </a:lnTo>
                  <a:lnTo>
                    <a:pt x="1325" y="1253"/>
                  </a:lnTo>
                  <a:lnTo>
                    <a:pt x="1504" y="1350"/>
                  </a:lnTo>
                  <a:lnTo>
                    <a:pt x="1504" y="1350"/>
                  </a:lnTo>
                  <a:lnTo>
                    <a:pt x="1532" y="1202"/>
                  </a:lnTo>
                  <a:lnTo>
                    <a:pt x="1532" y="1202"/>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4" name="Google Shape;2794;p178"/>
            <p:cNvSpPr/>
            <p:nvPr/>
          </p:nvSpPr>
          <p:spPr>
            <a:xfrm>
              <a:off x="10472738" y="2043113"/>
              <a:ext cx="165100" cy="117475"/>
            </a:xfrm>
            <a:custGeom>
              <a:avLst/>
              <a:gdLst/>
              <a:ahLst/>
              <a:cxnLst/>
              <a:rect l="l" t="t" r="r" b="b"/>
              <a:pathLst>
                <a:path w="207" h="148" extrusionOk="0">
                  <a:moveTo>
                    <a:pt x="207" y="0"/>
                  </a:moveTo>
                  <a:lnTo>
                    <a:pt x="207" y="0"/>
                  </a:lnTo>
                  <a:lnTo>
                    <a:pt x="179" y="148"/>
                  </a:lnTo>
                  <a:lnTo>
                    <a:pt x="179" y="148"/>
                  </a:lnTo>
                  <a:lnTo>
                    <a:pt x="0" y="51"/>
                  </a:lnTo>
                  <a:lnTo>
                    <a:pt x="0" y="51"/>
                  </a:lnTo>
                  <a:lnTo>
                    <a:pt x="207" y="0"/>
                  </a:lnTo>
                  <a:lnTo>
                    <a:pt x="207"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5" name="Google Shape;2795;p178"/>
            <p:cNvSpPr/>
            <p:nvPr/>
          </p:nvSpPr>
          <p:spPr>
            <a:xfrm>
              <a:off x="10221913" y="2549525"/>
              <a:ext cx="411163" cy="649286"/>
            </a:xfrm>
            <a:custGeom>
              <a:avLst/>
              <a:gdLst/>
              <a:ahLst/>
              <a:cxnLst/>
              <a:rect l="l" t="t" r="r" b="b"/>
              <a:pathLst>
                <a:path w="518" h="817" extrusionOk="0">
                  <a:moveTo>
                    <a:pt x="360" y="0"/>
                  </a:moveTo>
                  <a:lnTo>
                    <a:pt x="360" y="0"/>
                  </a:lnTo>
                  <a:lnTo>
                    <a:pt x="518" y="161"/>
                  </a:lnTo>
                  <a:lnTo>
                    <a:pt x="518" y="161"/>
                  </a:lnTo>
                  <a:lnTo>
                    <a:pt x="398" y="345"/>
                  </a:lnTo>
                  <a:lnTo>
                    <a:pt x="398" y="345"/>
                  </a:lnTo>
                  <a:lnTo>
                    <a:pt x="254" y="567"/>
                  </a:lnTo>
                  <a:lnTo>
                    <a:pt x="110" y="788"/>
                  </a:lnTo>
                  <a:lnTo>
                    <a:pt x="110" y="788"/>
                  </a:lnTo>
                  <a:lnTo>
                    <a:pt x="103" y="798"/>
                  </a:lnTo>
                  <a:lnTo>
                    <a:pt x="94" y="808"/>
                  </a:lnTo>
                  <a:lnTo>
                    <a:pt x="89" y="811"/>
                  </a:lnTo>
                  <a:lnTo>
                    <a:pt x="84" y="815"/>
                  </a:lnTo>
                  <a:lnTo>
                    <a:pt x="81" y="817"/>
                  </a:lnTo>
                  <a:lnTo>
                    <a:pt x="76" y="817"/>
                  </a:lnTo>
                  <a:lnTo>
                    <a:pt x="76" y="817"/>
                  </a:lnTo>
                  <a:lnTo>
                    <a:pt x="65" y="816"/>
                  </a:lnTo>
                  <a:lnTo>
                    <a:pt x="56" y="815"/>
                  </a:lnTo>
                  <a:lnTo>
                    <a:pt x="46" y="812"/>
                  </a:lnTo>
                  <a:lnTo>
                    <a:pt x="36" y="808"/>
                  </a:lnTo>
                  <a:lnTo>
                    <a:pt x="28" y="803"/>
                  </a:lnTo>
                  <a:lnTo>
                    <a:pt x="21" y="796"/>
                  </a:lnTo>
                  <a:lnTo>
                    <a:pt x="15" y="788"/>
                  </a:lnTo>
                  <a:lnTo>
                    <a:pt x="11" y="777"/>
                  </a:lnTo>
                  <a:lnTo>
                    <a:pt x="11" y="777"/>
                  </a:lnTo>
                  <a:lnTo>
                    <a:pt x="5" y="759"/>
                  </a:lnTo>
                  <a:lnTo>
                    <a:pt x="1" y="738"/>
                  </a:lnTo>
                  <a:lnTo>
                    <a:pt x="0" y="718"/>
                  </a:lnTo>
                  <a:lnTo>
                    <a:pt x="0" y="708"/>
                  </a:lnTo>
                  <a:lnTo>
                    <a:pt x="1" y="698"/>
                  </a:lnTo>
                  <a:lnTo>
                    <a:pt x="1" y="698"/>
                  </a:lnTo>
                  <a:lnTo>
                    <a:pt x="3" y="679"/>
                  </a:lnTo>
                  <a:lnTo>
                    <a:pt x="7" y="659"/>
                  </a:lnTo>
                  <a:lnTo>
                    <a:pt x="16" y="622"/>
                  </a:lnTo>
                  <a:lnTo>
                    <a:pt x="28" y="586"/>
                  </a:lnTo>
                  <a:lnTo>
                    <a:pt x="42" y="549"/>
                  </a:lnTo>
                  <a:lnTo>
                    <a:pt x="58" y="514"/>
                  </a:lnTo>
                  <a:lnTo>
                    <a:pt x="75" y="479"/>
                  </a:lnTo>
                  <a:lnTo>
                    <a:pt x="94" y="445"/>
                  </a:lnTo>
                  <a:lnTo>
                    <a:pt x="112" y="411"/>
                  </a:lnTo>
                  <a:lnTo>
                    <a:pt x="112" y="411"/>
                  </a:lnTo>
                  <a:lnTo>
                    <a:pt x="171" y="313"/>
                  </a:lnTo>
                  <a:lnTo>
                    <a:pt x="229" y="215"/>
                  </a:lnTo>
                  <a:lnTo>
                    <a:pt x="347" y="18"/>
                  </a:lnTo>
                  <a:lnTo>
                    <a:pt x="347" y="18"/>
                  </a:lnTo>
                  <a:lnTo>
                    <a:pt x="354" y="8"/>
                  </a:lnTo>
                  <a:lnTo>
                    <a:pt x="360" y="0"/>
                  </a:lnTo>
                  <a:lnTo>
                    <a:pt x="360"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6" name="Google Shape;2796;p178"/>
            <p:cNvSpPr/>
            <p:nvPr/>
          </p:nvSpPr>
          <p:spPr>
            <a:xfrm>
              <a:off x="10737850" y="1519238"/>
              <a:ext cx="315913" cy="319087"/>
            </a:xfrm>
            <a:custGeom>
              <a:avLst/>
              <a:gdLst/>
              <a:ahLst/>
              <a:cxnLst/>
              <a:rect l="l" t="t" r="r" b="b"/>
              <a:pathLst>
                <a:path w="399" h="401" extrusionOk="0">
                  <a:moveTo>
                    <a:pt x="399" y="201"/>
                  </a:moveTo>
                  <a:lnTo>
                    <a:pt x="399" y="201"/>
                  </a:lnTo>
                  <a:lnTo>
                    <a:pt x="397" y="222"/>
                  </a:lnTo>
                  <a:lnTo>
                    <a:pt x="394" y="242"/>
                  </a:lnTo>
                  <a:lnTo>
                    <a:pt x="389" y="261"/>
                  </a:lnTo>
                  <a:lnTo>
                    <a:pt x="382" y="279"/>
                  </a:lnTo>
                  <a:lnTo>
                    <a:pt x="374" y="297"/>
                  </a:lnTo>
                  <a:lnTo>
                    <a:pt x="364" y="313"/>
                  </a:lnTo>
                  <a:lnTo>
                    <a:pt x="352" y="328"/>
                  </a:lnTo>
                  <a:lnTo>
                    <a:pt x="339" y="344"/>
                  </a:lnTo>
                  <a:lnTo>
                    <a:pt x="325" y="357"/>
                  </a:lnTo>
                  <a:lnTo>
                    <a:pt x="310" y="367"/>
                  </a:lnTo>
                  <a:lnTo>
                    <a:pt x="293" y="378"/>
                  </a:lnTo>
                  <a:lnTo>
                    <a:pt x="276" y="386"/>
                  </a:lnTo>
                  <a:lnTo>
                    <a:pt x="257" y="392"/>
                  </a:lnTo>
                  <a:lnTo>
                    <a:pt x="238" y="396"/>
                  </a:lnTo>
                  <a:lnTo>
                    <a:pt x="219" y="400"/>
                  </a:lnTo>
                  <a:lnTo>
                    <a:pt x="198" y="401"/>
                  </a:lnTo>
                  <a:lnTo>
                    <a:pt x="198" y="401"/>
                  </a:lnTo>
                  <a:lnTo>
                    <a:pt x="178" y="400"/>
                  </a:lnTo>
                  <a:lnTo>
                    <a:pt x="158" y="396"/>
                  </a:lnTo>
                  <a:lnTo>
                    <a:pt x="139" y="392"/>
                  </a:lnTo>
                  <a:lnTo>
                    <a:pt x="120" y="385"/>
                  </a:lnTo>
                  <a:lnTo>
                    <a:pt x="103" y="375"/>
                  </a:lnTo>
                  <a:lnTo>
                    <a:pt x="86" y="365"/>
                  </a:lnTo>
                  <a:lnTo>
                    <a:pt x="71" y="353"/>
                  </a:lnTo>
                  <a:lnTo>
                    <a:pt x="56" y="339"/>
                  </a:lnTo>
                  <a:lnTo>
                    <a:pt x="43" y="325"/>
                  </a:lnTo>
                  <a:lnTo>
                    <a:pt x="33" y="309"/>
                  </a:lnTo>
                  <a:lnTo>
                    <a:pt x="22" y="291"/>
                  </a:lnTo>
                  <a:lnTo>
                    <a:pt x="14" y="274"/>
                  </a:lnTo>
                  <a:lnTo>
                    <a:pt x="7" y="254"/>
                  </a:lnTo>
                  <a:lnTo>
                    <a:pt x="2" y="234"/>
                  </a:lnTo>
                  <a:lnTo>
                    <a:pt x="0" y="213"/>
                  </a:lnTo>
                  <a:lnTo>
                    <a:pt x="0" y="192"/>
                  </a:lnTo>
                  <a:lnTo>
                    <a:pt x="0" y="192"/>
                  </a:lnTo>
                  <a:lnTo>
                    <a:pt x="1" y="174"/>
                  </a:lnTo>
                  <a:lnTo>
                    <a:pt x="5" y="157"/>
                  </a:lnTo>
                  <a:lnTo>
                    <a:pt x="9" y="139"/>
                  </a:lnTo>
                  <a:lnTo>
                    <a:pt x="16" y="123"/>
                  </a:lnTo>
                  <a:lnTo>
                    <a:pt x="24" y="105"/>
                  </a:lnTo>
                  <a:lnTo>
                    <a:pt x="34" y="90"/>
                  </a:lnTo>
                  <a:lnTo>
                    <a:pt x="46" y="75"/>
                  </a:lnTo>
                  <a:lnTo>
                    <a:pt x="58" y="61"/>
                  </a:lnTo>
                  <a:lnTo>
                    <a:pt x="72" y="48"/>
                  </a:lnTo>
                  <a:lnTo>
                    <a:pt x="88" y="36"/>
                  </a:lnTo>
                  <a:lnTo>
                    <a:pt x="104" y="26"/>
                  </a:lnTo>
                  <a:lnTo>
                    <a:pt x="122" y="16"/>
                  </a:lnTo>
                  <a:lnTo>
                    <a:pt x="139" y="9"/>
                  </a:lnTo>
                  <a:lnTo>
                    <a:pt x="159" y="5"/>
                  </a:lnTo>
                  <a:lnTo>
                    <a:pt x="180" y="1"/>
                  </a:lnTo>
                  <a:lnTo>
                    <a:pt x="201" y="0"/>
                  </a:lnTo>
                  <a:lnTo>
                    <a:pt x="201" y="0"/>
                  </a:lnTo>
                  <a:lnTo>
                    <a:pt x="220" y="1"/>
                  </a:lnTo>
                  <a:lnTo>
                    <a:pt x="240" y="5"/>
                  </a:lnTo>
                  <a:lnTo>
                    <a:pt x="257" y="9"/>
                  </a:lnTo>
                  <a:lnTo>
                    <a:pt x="276" y="15"/>
                  </a:lnTo>
                  <a:lnTo>
                    <a:pt x="292" y="24"/>
                  </a:lnTo>
                  <a:lnTo>
                    <a:pt x="309" y="34"/>
                  </a:lnTo>
                  <a:lnTo>
                    <a:pt x="325" y="46"/>
                  </a:lnTo>
                  <a:lnTo>
                    <a:pt x="339" y="58"/>
                  </a:lnTo>
                  <a:lnTo>
                    <a:pt x="352" y="72"/>
                  </a:lnTo>
                  <a:lnTo>
                    <a:pt x="364" y="88"/>
                  </a:lnTo>
                  <a:lnTo>
                    <a:pt x="374" y="104"/>
                  </a:lnTo>
                  <a:lnTo>
                    <a:pt x="383" y="122"/>
                  </a:lnTo>
                  <a:lnTo>
                    <a:pt x="389" y="140"/>
                  </a:lnTo>
                  <a:lnTo>
                    <a:pt x="395" y="159"/>
                  </a:lnTo>
                  <a:lnTo>
                    <a:pt x="397" y="180"/>
                  </a:lnTo>
                  <a:lnTo>
                    <a:pt x="399" y="201"/>
                  </a:lnTo>
                  <a:lnTo>
                    <a:pt x="399" y="201"/>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sp>
        <p:nvSpPr>
          <p:cNvPr id="2797" name="Google Shape;2797;p178"/>
          <p:cNvSpPr/>
          <p:nvPr/>
        </p:nvSpPr>
        <p:spPr>
          <a:xfrm>
            <a:off x="6096000" y="0"/>
            <a:ext cx="60960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98" name="Google Shape;2798;p178"/>
          <p:cNvSpPr/>
          <p:nvPr/>
        </p:nvSpPr>
        <p:spPr>
          <a:xfrm>
            <a:off x="6096000" y="761541"/>
            <a:ext cx="6096000" cy="486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99" name="Google Shape;2799;p178"/>
          <p:cNvSpPr txBox="1"/>
          <p:nvPr/>
        </p:nvSpPr>
        <p:spPr>
          <a:xfrm>
            <a:off x="9653140" y="653167"/>
            <a:ext cx="2042700" cy="608400"/>
          </a:xfrm>
          <a:prstGeom prst="rect">
            <a:avLst/>
          </a:prstGeom>
          <a:noFill/>
          <a:ln>
            <a:noFill/>
          </a:ln>
        </p:spPr>
        <p:txBody>
          <a:bodyPr spcFirstLastPara="1" wrap="square" lIns="121850" tIns="121850" rIns="121850" bIns="121850" anchor="t" anchorCtr="0">
            <a:noAutofit/>
          </a:bodyPr>
          <a:lstStyle/>
          <a:p>
            <a:pPr marL="0" marR="0" lvl="0" indent="0" algn="r" rtl="0">
              <a:spcBef>
                <a:spcPts val="0"/>
              </a:spcBef>
              <a:spcAft>
                <a:spcPts val="0"/>
              </a:spcAft>
              <a:buNone/>
            </a:pPr>
            <a:r>
              <a:rPr lang="it" sz="2933" b="1">
                <a:solidFill>
                  <a:srgbClr val="2C6AC2"/>
                </a:solidFill>
                <a:latin typeface="Calibri"/>
                <a:ea typeface="Calibri"/>
                <a:cs typeface="Calibri"/>
                <a:sym typeface="Calibri"/>
              </a:rPr>
              <a:t>Le sfide</a:t>
            </a:r>
            <a:endParaRPr sz="2000">
              <a:solidFill>
                <a:srgbClr val="2C6AC2"/>
              </a:solidFill>
              <a:highlight>
                <a:srgbClr val="FFFFFF"/>
              </a:highlight>
              <a:latin typeface="Calibri"/>
              <a:ea typeface="Calibri"/>
              <a:cs typeface="Calibri"/>
              <a:sym typeface="Calibri"/>
            </a:endParaRPr>
          </a:p>
        </p:txBody>
      </p:sp>
      <p:pic>
        <p:nvPicPr>
          <p:cNvPr id="2800" name="Google Shape;2800;p178"/>
          <p:cNvPicPr preferRelativeResize="0"/>
          <p:nvPr/>
        </p:nvPicPr>
        <p:blipFill rotWithShape="1">
          <a:blip r:embed="rId3">
            <a:alphaModFix/>
          </a:blip>
          <a:srcRect l="10418" t="73760" r="68405" b="8143"/>
          <a:stretch/>
        </p:blipFill>
        <p:spPr>
          <a:xfrm>
            <a:off x="10941004" y="2206134"/>
            <a:ext cx="953675" cy="685725"/>
          </a:xfrm>
          <a:prstGeom prst="rect">
            <a:avLst/>
          </a:prstGeom>
          <a:noFill/>
          <a:ln>
            <a:noFill/>
          </a:ln>
        </p:spPr>
      </p:pic>
      <p:sp>
        <p:nvSpPr>
          <p:cNvPr id="2801" name="Google Shape;2801;p178"/>
          <p:cNvSpPr txBox="1"/>
          <p:nvPr/>
        </p:nvSpPr>
        <p:spPr>
          <a:xfrm>
            <a:off x="6789400" y="2008800"/>
            <a:ext cx="3998100" cy="12228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it" sz="1867" b="1">
                <a:solidFill>
                  <a:srgbClr val="2C6AC2"/>
                </a:solidFill>
                <a:highlight>
                  <a:srgbClr val="FFFFFF"/>
                </a:highlight>
                <a:latin typeface="Calibri"/>
                <a:ea typeface="Calibri"/>
                <a:cs typeface="Calibri"/>
                <a:sym typeface="Calibri"/>
              </a:rPr>
              <a:t> Autonomia tecnologica  </a:t>
            </a:r>
            <a:endParaRPr sz="1867" b="1">
              <a:solidFill>
                <a:srgbClr val="2C6AC2"/>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Garantire l’autonomia nel controllo delle infrastrutture digitali del Cloud e, nello stoccaggio e nell’elaborazione dei dati.</a:t>
            </a:r>
            <a:endParaRPr sz="1333">
              <a:solidFill>
                <a:srgbClr val="FFFFFF"/>
              </a:solidFill>
              <a:latin typeface="Calibri"/>
              <a:ea typeface="Calibri"/>
              <a:cs typeface="Calibri"/>
              <a:sym typeface="Calibri"/>
            </a:endParaRPr>
          </a:p>
        </p:txBody>
      </p:sp>
      <p:sp>
        <p:nvSpPr>
          <p:cNvPr id="2802" name="Google Shape;2802;p178"/>
          <p:cNvSpPr txBox="1"/>
          <p:nvPr/>
        </p:nvSpPr>
        <p:spPr>
          <a:xfrm>
            <a:off x="7058900" y="3389267"/>
            <a:ext cx="3728700" cy="12228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it" sz="1867" b="1">
                <a:solidFill>
                  <a:srgbClr val="0070C0"/>
                </a:solidFill>
                <a:highlight>
                  <a:srgbClr val="FFFFFF"/>
                </a:highlight>
                <a:latin typeface="Calibri"/>
                <a:ea typeface="Calibri"/>
                <a:cs typeface="Calibri"/>
                <a:sym typeface="Calibri"/>
              </a:rPr>
              <a:t> Controllo sui dati </a:t>
            </a:r>
            <a:endParaRPr sz="1867" b="1">
              <a:solidFill>
                <a:srgbClr val="0070C0"/>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Assicurare che i dati gestiti dalla PA non siano esposti a rischi sistemici da parte di fornitori extra UE</a:t>
            </a:r>
            <a:endParaRPr sz="1333">
              <a:solidFill>
                <a:srgbClr val="FFFFFF"/>
              </a:solidFill>
              <a:latin typeface="Calibri"/>
              <a:ea typeface="Calibri"/>
              <a:cs typeface="Calibri"/>
              <a:sym typeface="Calibri"/>
            </a:endParaRPr>
          </a:p>
        </p:txBody>
      </p:sp>
      <p:sp>
        <p:nvSpPr>
          <p:cNvPr id="2803" name="Google Shape;2803;p178"/>
          <p:cNvSpPr txBox="1"/>
          <p:nvPr/>
        </p:nvSpPr>
        <p:spPr>
          <a:xfrm>
            <a:off x="7058568" y="4811568"/>
            <a:ext cx="3728700" cy="14157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it" sz="1867" b="1">
                <a:solidFill>
                  <a:srgbClr val="2C6AC2"/>
                </a:solidFill>
                <a:highlight>
                  <a:srgbClr val="FFFFFF"/>
                </a:highlight>
                <a:latin typeface="Calibri"/>
                <a:ea typeface="Calibri"/>
                <a:cs typeface="Calibri"/>
                <a:sym typeface="Calibri"/>
              </a:rPr>
              <a:t> Resilienza</a:t>
            </a:r>
            <a:endParaRPr sz="1867" b="1">
              <a:solidFill>
                <a:srgbClr val="2C6AC2"/>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Innalzare il livello di resilienza nei confronti di incidenti, e/o guasti tecnici, attraverso controlli di sicurezza e requisiti che garantiscano la continuità di servizio.</a:t>
            </a:r>
            <a:endParaRPr sz="1333">
              <a:solidFill>
                <a:srgbClr val="FFFFFF"/>
              </a:solidFill>
              <a:latin typeface="Calibri"/>
              <a:ea typeface="Calibri"/>
              <a:cs typeface="Calibri"/>
              <a:sym typeface="Calibri"/>
            </a:endParaRPr>
          </a:p>
        </p:txBody>
      </p:sp>
      <p:pic>
        <p:nvPicPr>
          <p:cNvPr id="2804" name="Google Shape;2804;p178"/>
          <p:cNvPicPr preferRelativeResize="0"/>
          <p:nvPr/>
        </p:nvPicPr>
        <p:blipFill rotWithShape="1">
          <a:blip r:embed="rId3">
            <a:alphaModFix/>
          </a:blip>
          <a:srcRect l="38004" t="72305" r="40819" b="9598"/>
          <a:stretch/>
        </p:blipFill>
        <p:spPr>
          <a:xfrm>
            <a:off x="10940983" y="3661733"/>
            <a:ext cx="953706" cy="685725"/>
          </a:xfrm>
          <a:prstGeom prst="rect">
            <a:avLst/>
          </a:prstGeom>
          <a:noFill/>
          <a:ln>
            <a:noFill/>
          </a:ln>
        </p:spPr>
      </p:pic>
      <p:pic>
        <p:nvPicPr>
          <p:cNvPr id="2805" name="Google Shape;2805;p178"/>
          <p:cNvPicPr preferRelativeResize="0"/>
          <p:nvPr/>
        </p:nvPicPr>
        <p:blipFill rotWithShape="1">
          <a:blip r:embed="rId3">
            <a:alphaModFix/>
          </a:blip>
          <a:srcRect l="66354" t="73531" r="11203" b="8373"/>
          <a:stretch/>
        </p:blipFill>
        <p:spPr>
          <a:xfrm>
            <a:off x="10912459" y="5237581"/>
            <a:ext cx="1010731" cy="68572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249"/>
          <p:cNvGrpSpPr/>
          <p:nvPr/>
        </p:nvGrpSpPr>
        <p:grpSpPr>
          <a:xfrm>
            <a:off x="268718" y="4864155"/>
            <a:ext cx="11640900" cy="1666393"/>
            <a:chOff x="1686" y="504591"/>
            <a:chExt cx="11640900" cy="1666393"/>
          </a:xfrm>
        </p:grpSpPr>
        <p:sp>
          <p:nvSpPr>
            <p:cNvPr id="580" name="Google Shape;580;p249"/>
            <p:cNvSpPr/>
            <p:nvPr/>
          </p:nvSpPr>
          <p:spPr>
            <a:xfrm>
              <a:off x="1686"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1" name="Google Shape;581;p249"/>
            <p:cNvSpPr txBox="1"/>
            <p:nvPr/>
          </p:nvSpPr>
          <p:spPr>
            <a:xfrm>
              <a:off x="50493"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(20% dei target)</a:t>
              </a:r>
              <a:endParaRPr sz="1600" b="1" i="0" u="none" strike="noStrike" cap="none">
                <a:solidFill>
                  <a:schemeClr val="dk1"/>
                </a:solidFill>
                <a:latin typeface="Calibri"/>
                <a:ea typeface="Calibri"/>
                <a:cs typeface="Calibri"/>
                <a:sym typeface="Calibri"/>
              </a:endParaRPr>
            </a:p>
          </p:txBody>
        </p:sp>
        <p:sp>
          <p:nvSpPr>
            <p:cNvPr id="582" name="Google Shape;582;p249"/>
            <p:cNvSpPr/>
            <p:nvPr/>
          </p:nvSpPr>
          <p:spPr>
            <a:xfrm>
              <a:off x="3438977" y="100818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3" name="Google Shape;583;p249"/>
            <p:cNvSpPr txBox="1"/>
            <p:nvPr/>
          </p:nvSpPr>
          <p:spPr>
            <a:xfrm>
              <a:off x="3438977" y="114002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
          <p:nvSpPr>
            <p:cNvPr id="584" name="Google Shape;584;p249"/>
            <p:cNvSpPr/>
            <p:nvPr/>
          </p:nvSpPr>
          <p:spPr>
            <a:xfrm>
              <a:off x="4236393"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5" name="Google Shape;585;p249"/>
            <p:cNvSpPr txBox="1"/>
            <p:nvPr/>
          </p:nvSpPr>
          <p:spPr>
            <a:xfrm>
              <a:off x="4285200"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2025</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(60% dei targeti)</a:t>
              </a:r>
              <a:endParaRPr sz="1200" b="0" i="0" u="none" strike="noStrike" cap="none">
                <a:solidFill>
                  <a:schemeClr val="dk1"/>
                </a:solidFill>
                <a:latin typeface="Arial"/>
                <a:ea typeface="Arial"/>
                <a:cs typeface="Arial"/>
                <a:sym typeface="Arial"/>
              </a:endParaRPr>
            </a:p>
          </p:txBody>
        </p:sp>
        <p:sp>
          <p:nvSpPr>
            <p:cNvPr id="586" name="Google Shape;586;p249"/>
            <p:cNvSpPr/>
            <p:nvPr/>
          </p:nvSpPr>
          <p:spPr>
            <a:xfrm>
              <a:off x="7673684" y="100818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7" name="Google Shape;587;p249"/>
            <p:cNvSpPr txBox="1"/>
            <p:nvPr/>
          </p:nvSpPr>
          <p:spPr>
            <a:xfrm>
              <a:off x="7673684" y="114002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Arial"/>
                <a:ea typeface="Arial"/>
                <a:cs typeface="Arial"/>
                <a:sym typeface="Arial"/>
              </a:endParaRPr>
            </a:p>
          </p:txBody>
        </p:sp>
        <p:sp>
          <p:nvSpPr>
            <p:cNvPr id="588" name="Google Shape;588;p249"/>
            <p:cNvSpPr/>
            <p:nvPr/>
          </p:nvSpPr>
          <p:spPr>
            <a:xfrm>
              <a:off x="8471101"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9" name="Google Shape;589;p249"/>
            <p:cNvSpPr txBox="1"/>
            <p:nvPr/>
          </p:nvSpPr>
          <p:spPr>
            <a:xfrm>
              <a:off x="8519908"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(100% dei target)</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grpSp>
        <p:nvGrpSpPr>
          <p:cNvPr id="590" name="Google Shape;590;p249"/>
          <p:cNvGrpSpPr/>
          <p:nvPr/>
        </p:nvGrpSpPr>
        <p:grpSpPr>
          <a:xfrm>
            <a:off x="277393" y="2407276"/>
            <a:ext cx="11752013" cy="1083179"/>
            <a:chOff x="10362" y="1042280"/>
            <a:chExt cx="11752013" cy="1083179"/>
          </a:xfrm>
        </p:grpSpPr>
        <p:sp>
          <p:nvSpPr>
            <p:cNvPr id="591" name="Google Shape;591;p249"/>
            <p:cNvSpPr/>
            <p:nvPr/>
          </p:nvSpPr>
          <p:spPr>
            <a:xfrm>
              <a:off x="10362" y="1042280"/>
              <a:ext cx="2028213" cy="1083179"/>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2" name="Google Shape;592;p249"/>
            <p:cNvSpPr txBox="1"/>
            <p:nvPr/>
          </p:nvSpPr>
          <p:spPr>
            <a:xfrm>
              <a:off x="42087" y="1074005"/>
              <a:ext cx="1964763"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Mappatura per identificare le aree 4G e 5G</a:t>
              </a:r>
              <a:endParaRPr sz="1100" b="0" i="0" u="none" strike="noStrike" cap="none">
                <a:solidFill>
                  <a:schemeClr val="dk1"/>
                </a:solidFill>
                <a:latin typeface="Arial"/>
                <a:ea typeface="Arial"/>
                <a:cs typeface="Arial"/>
                <a:sym typeface="Arial"/>
              </a:endParaRPr>
            </a:p>
          </p:txBody>
        </p:sp>
        <p:sp>
          <p:nvSpPr>
            <p:cNvPr id="593" name="Google Shape;593;p249"/>
            <p:cNvSpPr/>
            <p:nvPr/>
          </p:nvSpPr>
          <p:spPr>
            <a:xfrm>
              <a:off x="220856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4" name="Google Shape;594;p249"/>
            <p:cNvSpPr txBox="1"/>
            <p:nvPr/>
          </p:nvSpPr>
          <p:spPr>
            <a:xfrm>
              <a:off x="220856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249"/>
            <p:cNvSpPr/>
            <p:nvPr/>
          </p:nvSpPr>
          <p:spPr>
            <a:xfrm>
              <a:off x="2718522" y="1042280"/>
              <a:ext cx="2028213" cy="1083179"/>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6" name="Google Shape;596;p249"/>
            <p:cNvSpPr txBox="1"/>
            <p:nvPr/>
          </p:nvSpPr>
          <p:spPr>
            <a:xfrm>
              <a:off x="2750247" y="1074005"/>
              <a:ext cx="1964763"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Notifica formale alla commissione europea</a:t>
              </a:r>
              <a:endParaRPr sz="1400" b="1" i="0" u="none" strike="noStrike" cap="none">
                <a:solidFill>
                  <a:schemeClr val="dk1"/>
                </a:solidFill>
                <a:latin typeface="Calibri"/>
                <a:ea typeface="Calibri"/>
                <a:cs typeface="Calibri"/>
                <a:sym typeface="Calibri"/>
              </a:endParaRPr>
            </a:p>
          </p:txBody>
        </p:sp>
        <p:sp>
          <p:nvSpPr>
            <p:cNvPr id="597" name="Google Shape;597;p249"/>
            <p:cNvSpPr/>
            <p:nvPr/>
          </p:nvSpPr>
          <p:spPr>
            <a:xfrm>
              <a:off x="491672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8" name="Google Shape;598;p249"/>
            <p:cNvSpPr txBox="1"/>
            <p:nvPr/>
          </p:nvSpPr>
          <p:spPr>
            <a:xfrm>
              <a:off x="491672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9" name="Google Shape;599;p249"/>
            <p:cNvSpPr/>
            <p:nvPr/>
          </p:nvSpPr>
          <p:spPr>
            <a:xfrm>
              <a:off x="5426682" y="1042280"/>
              <a:ext cx="2835939" cy="1083179"/>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0" name="Google Shape;600;p249"/>
            <p:cNvSpPr txBox="1"/>
            <p:nvPr/>
          </p:nvSpPr>
          <p:spPr>
            <a:xfrm>
              <a:off x="5458407" y="1074005"/>
              <a:ext cx="2772489"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2021 / Q1 2022</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200"/>
                <a:buFont typeface="Arial"/>
                <a:buNone/>
              </a:pPr>
              <a:r>
                <a:rPr lang="it" sz="1200" b="0" i="0" u="none" strike="noStrike" cap="none">
                  <a:solidFill>
                    <a:schemeClr val="dk1"/>
                  </a:solidFill>
                  <a:latin typeface="Arial"/>
                  <a:ea typeface="Arial"/>
                  <a:cs typeface="Arial"/>
                  <a:sym typeface="Arial"/>
                </a:rPr>
                <a:t>Risposta formale alla commissione europea</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601" name="Google Shape;601;p249"/>
            <p:cNvSpPr/>
            <p:nvPr/>
          </p:nvSpPr>
          <p:spPr>
            <a:xfrm>
              <a:off x="8432608"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2" name="Google Shape;602;p249"/>
            <p:cNvSpPr txBox="1"/>
            <p:nvPr/>
          </p:nvSpPr>
          <p:spPr>
            <a:xfrm>
              <a:off x="8432608"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3" name="Google Shape;603;p249"/>
            <p:cNvSpPr/>
            <p:nvPr/>
          </p:nvSpPr>
          <p:spPr>
            <a:xfrm>
              <a:off x="8942568" y="1042280"/>
              <a:ext cx="2819807" cy="1083179"/>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4" name="Google Shape;604;p249"/>
            <p:cNvSpPr txBox="1"/>
            <p:nvPr/>
          </p:nvSpPr>
          <p:spPr>
            <a:xfrm>
              <a:off x="8974293" y="1074005"/>
              <a:ext cx="2756357"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Aggiudicazione delle gare</a:t>
              </a:r>
              <a:endParaRPr sz="1600" b="1" i="0" u="none" strike="noStrike" cap="none">
                <a:solidFill>
                  <a:schemeClr val="dk1"/>
                </a:solidFill>
                <a:latin typeface="Calibri"/>
                <a:ea typeface="Calibri"/>
                <a:cs typeface="Calibri"/>
                <a:sym typeface="Calibri"/>
              </a:endParaRPr>
            </a:p>
          </p:txBody>
        </p:sp>
      </p:grpSp>
      <p:sp>
        <p:nvSpPr>
          <p:cNvPr id="605" name="Google Shape;605;p24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50"/>
          <p:cNvSpPr txBox="1">
            <a:spLocks noGrp="1"/>
          </p:cNvSpPr>
          <p:nvPr>
            <p:ph type="ctrTitle"/>
          </p:nvPr>
        </p:nvSpPr>
        <p:spPr>
          <a:xfrm>
            <a:off x="422855" y="2342613"/>
            <a:ext cx="11475600" cy="408111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rgbClr val="000000"/>
              </a:buClr>
              <a:buSzPts val="1100"/>
              <a:buFont typeface="Calibri"/>
              <a:buNone/>
            </a:pPr>
            <a:r>
              <a:rPr lang="it" sz="3200">
                <a:solidFill>
                  <a:srgbClr val="3F3F3F"/>
                </a:solidFill>
                <a:latin typeface="Calibri"/>
                <a:ea typeface="Calibri"/>
                <a:cs typeface="Calibri"/>
                <a:sym typeface="Calibri"/>
              </a:rPr>
              <a:t>- Il piano nel suo complesso rappresenta</a:t>
            </a:r>
            <a:br>
              <a:rPr lang="it" sz="3200">
                <a:solidFill>
                  <a:srgbClr val="3F3F3F"/>
                </a:solidFill>
                <a:latin typeface="Calibri"/>
                <a:ea typeface="Calibri"/>
                <a:cs typeface="Calibri"/>
                <a:sym typeface="Calibri"/>
              </a:rPr>
            </a:br>
            <a:r>
              <a:rPr lang="it" sz="3200" b="1">
                <a:solidFill>
                  <a:srgbClr val="3F3F3F"/>
                </a:solidFill>
                <a:latin typeface="Calibri"/>
                <a:ea typeface="Calibri"/>
                <a:cs typeface="Calibri"/>
                <a:sym typeface="Calibri"/>
              </a:rPr>
              <a:t>una sfida unica per ammodernare il Paese</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Viene richiesto uno </a:t>
            </a:r>
            <a:r>
              <a:rPr lang="it" sz="3200" b="1">
                <a:solidFill>
                  <a:srgbClr val="3F3F3F"/>
                </a:solidFill>
                <a:latin typeface="Calibri"/>
                <a:ea typeface="Calibri"/>
                <a:cs typeface="Calibri"/>
                <a:sym typeface="Calibri"/>
              </a:rPr>
              <a:t>sforzo sinergico</a:t>
            </a:r>
            <a:br>
              <a:rPr lang="it" sz="3200" b="1">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fra vari attori, pubblici e privati</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Dobbiamo essere </a:t>
            </a:r>
            <a:r>
              <a:rPr lang="it" sz="3200" b="1">
                <a:solidFill>
                  <a:srgbClr val="3F3F3F"/>
                </a:solidFill>
                <a:latin typeface="Calibri"/>
                <a:ea typeface="Calibri"/>
                <a:cs typeface="Calibri"/>
                <a:sym typeface="Calibri"/>
              </a:rPr>
              <a:t>veloci</a:t>
            </a:r>
            <a:r>
              <a:rPr lang="it" sz="3200">
                <a:solidFill>
                  <a:srgbClr val="3F3F3F"/>
                </a:solidFill>
                <a:latin typeface="Calibri"/>
                <a:ea typeface="Calibri"/>
                <a:cs typeface="Calibri"/>
                <a:sym typeface="Calibri"/>
              </a:rPr>
              <a:t> e </a:t>
            </a:r>
            <a:r>
              <a:rPr lang="it" sz="3200" b="1">
                <a:solidFill>
                  <a:srgbClr val="3F3F3F"/>
                </a:solidFill>
                <a:latin typeface="Calibri"/>
                <a:ea typeface="Calibri"/>
                <a:cs typeface="Calibri"/>
                <a:sym typeface="Calibri"/>
              </a:rPr>
              <a:t>efficaci</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Sarà una </a:t>
            </a:r>
            <a:r>
              <a:rPr lang="it" sz="3200" b="1">
                <a:solidFill>
                  <a:srgbClr val="3F3F3F"/>
                </a:solidFill>
                <a:latin typeface="Calibri"/>
                <a:ea typeface="Calibri"/>
                <a:cs typeface="Calibri"/>
                <a:sym typeface="Calibri"/>
              </a:rPr>
              <a:t>sfida</a:t>
            </a:r>
            <a:r>
              <a:rPr lang="it" sz="3200">
                <a:solidFill>
                  <a:srgbClr val="3F3F3F"/>
                </a:solidFill>
                <a:latin typeface="Calibri"/>
                <a:ea typeface="Calibri"/>
                <a:cs typeface="Calibri"/>
                <a:sym typeface="Calibri"/>
              </a:rPr>
              <a:t> entusiasmante da vivere (e </a:t>
            </a:r>
            <a:r>
              <a:rPr lang="it" sz="3200" b="1">
                <a:solidFill>
                  <a:srgbClr val="3F3F3F"/>
                </a:solidFill>
                <a:latin typeface="Calibri"/>
                <a:ea typeface="Calibri"/>
                <a:cs typeface="Calibri"/>
                <a:sym typeface="Calibri"/>
              </a:rPr>
              <a:t>vincere!</a:t>
            </a:r>
            <a:r>
              <a:rPr lang="it" sz="3200">
                <a:solidFill>
                  <a:srgbClr val="3F3F3F"/>
                </a:solidFill>
                <a:latin typeface="Calibri"/>
                <a:ea typeface="Calibri"/>
                <a:cs typeface="Calibri"/>
                <a:sym typeface="Calibri"/>
              </a:rPr>
              <a:t>)</a:t>
            </a:r>
            <a:endParaRPr sz="3200">
              <a:solidFill>
                <a:srgbClr val="3F3F3F"/>
              </a:solidFill>
              <a:latin typeface="Calibri"/>
              <a:ea typeface="Calibri"/>
              <a:cs typeface="Calibri"/>
              <a:sym typeface="Calibri"/>
            </a:endParaRPr>
          </a:p>
        </p:txBody>
      </p:sp>
      <p:sp>
        <p:nvSpPr>
          <p:cNvPr id="611" name="Google Shape;611;p25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Difficoltà e prospettive</a:t>
            </a: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25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Vi ringraziamo per l’attenzione prestata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a:ln>
                <a:noFill/>
              </a:ln>
              <a:solidFill>
                <a:srgbClr val="0563C1"/>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endParaRPr kumimoji="0" lang="it-IT" sz="40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809"/>
        <p:cNvGrpSpPr/>
        <p:nvPr/>
      </p:nvGrpSpPr>
      <p:grpSpPr>
        <a:xfrm>
          <a:off x="0" y="0"/>
          <a:ext cx="0" cy="0"/>
          <a:chOff x="0" y="0"/>
          <a:chExt cx="0" cy="0"/>
        </a:xfrm>
      </p:grpSpPr>
      <p:pic>
        <p:nvPicPr>
          <p:cNvPr id="2810" name="Google Shape;2810;p179"/>
          <p:cNvPicPr preferRelativeResize="0"/>
          <p:nvPr/>
        </p:nvPicPr>
        <p:blipFill rotWithShape="1">
          <a:blip r:embed="rId3">
            <a:alphaModFix/>
          </a:blip>
          <a:srcRect r="14893"/>
          <a:stretch/>
        </p:blipFill>
        <p:spPr>
          <a:xfrm rot="-5400000">
            <a:off x="2641033" y="-2634549"/>
            <a:ext cx="6909932" cy="12179032"/>
          </a:xfrm>
          <a:prstGeom prst="rect">
            <a:avLst/>
          </a:prstGeom>
          <a:noFill/>
          <a:ln>
            <a:noFill/>
          </a:ln>
        </p:spPr>
      </p:pic>
      <p:sp>
        <p:nvSpPr>
          <p:cNvPr id="2811" name="Google Shape;2811;p179"/>
          <p:cNvSpPr/>
          <p:nvPr/>
        </p:nvSpPr>
        <p:spPr>
          <a:xfrm>
            <a:off x="0" y="-15433"/>
            <a:ext cx="12192000" cy="6940800"/>
          </a:xfrm>
          <a:prstGeom prst="rect">
            <a:avLst/>
          </a:prstGeom>
          <a:solidFill>
            <a:srgbClr val="0066CC">
              <a:alpha val="7059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866">
              <a:solidFill>
                <a:srgbClr val="FFFFFF"/>
              </a:solidFill>
              <a:latin typeface="Titillium Web"/>
              <a:ea typeface="Titillium Web"/>
              <a:cs typeface="Titillium Web"/>
              <a:sym typeface="Titillium Web"/>
            </a:endParaRPr>
          </a:p>
        </p:txBody>
      </p:sp>
      <p:sp>
        <p:nvSpPr>
          <p:cNvPr id="2812" name="Google Shape;2812;p179"/>
          <p:cNvSpPr txBox="1"/>
          <p:nvPr/>
        </p:nvSpPr>
        <p:spPr>
          <a:xfrm>
            <a:off x="406400" y="2623000"/>
            <a:ext cx="10972800" cy="16119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3600" b="1" dirty="0">
                <a:solidFill>
                  <a:srgbClr val="FFFFFF"/>
                </a:solidFill>
                <a:latin typeface="Calibri"/>
                <a:ea typeface="Calibri"/>
                <a:cs typeface="Calibri"/>
                <a:sym typeface="Calibri"/>
              </a:rPr>
              <a:t>La strategia Cloud </a:t>
            </a:r>
            <a:endParaRPr sz="3866" b="1" dirty="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6"/>
        <p:cNvGrpSpPr/>
        <p:nvPr/>
      </p:nvGrpSpPr>
      <p:grpSpPr>
        <a:xfrm>
          <a:off x="0" y="0"/>
          <a:ext cx="0" cy="0"/>
          <a:chOff x="0" y="0"/>
          <a:chExt cx="0" cy="0"/>
        </a:xfrm>
      </p:grpSpPr>
      <p:pic>
        <p:nvPicPr>
          <p:cNvPr id="2817" name="Google Shape;2817;g155e12607ee_0_2255"/>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818" name="Google Shape;2818;g155e12607ee_0_2255"/>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9" name="Google Shape;2819;g155e12607ee_0_2255"/>
          <p:cNvSpPr txBox="1"/>
          <p:nvPr/>
        </p:nvSpPr>
        <p:spPr>
          <a:xfrm>
            <a:off x="515433" y="1317700"/>
            <a:ext cx="6021300" cy="3901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dirty="0">
                <a:solidFill>
                  <a:srgbClr val="5A6772"/>
                </a:solidFill>
                <a:highlight>
                  <a:srgbClr val="FFFFFF"/>
                </a:highlight>
                <a:latin typeface="Calibri"/>
                <a:ea typeface="Calibri"/>
                <a:cs typeface="Calibri"/>
                <a:sym typeface="Calibri"/>
              </a:rPr>
              <a:t>La Strategia Cloud Italia è stata elaborata insieme all’</a:t>
            </a:r>
            <a:r>
              <a:rPr lang="it" sz="1900" b="1" dirty="0">
                <a:solidFill>
                  <a:srgbClr val="5A6772"/>
                </a:solidFill>
                <a:highlight>
                  <a:srgbClr val="FFFFFF"/>
                </a:highlight>
                <a:latin typeface="Calibri"/>
                <a:ea typeface="Calibri"/>
                <a:cs typeface="Calibri"/>
                <a:sym typeface="Calibri"/>
              </a:rPr>
              <a:t>Agenzia per la Cybersicurezza Nazionale</a:t>
            </a:r>
            <a:r>
              <a:rPr lang="it" sz="1900" dirty="0">
                <a:solidFill>
                  <a:srgbClr val="5A6772"/>
                </a:solidFill>
                <a:highlight>
                  <a:srgbClr val="FFFFFF"/>
                </a:highlight>
                <a:latin typeface="Calibri"/>
                <a:ea typeface="Calibri"/>
                <a:cs typeface="Calibri"/>
                <a:sym typeface="Calibri"/>
              </a:rPr>
              <a:t> (ACN)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per </a:t>
            </a:r>
            <a:r>
              <a:rPr lang="it" sz="1900" b="1" dirty="0">
                <a:solidFill>
                  <a:srgbClr val="5A6772"/>
                </a:solidFill>
                <a:highlight>
                  <a:srgbClr val="FFFFFF"/>
                </a:highlight>
                <a:latin typeface="Calibri"/>
                <a:ea typeface="Calibri"/>
                <a:cs typeface="Calibri"/>
                <a:sym typeface="Calibri"/>
              </a:rPr>
              <a:t>indirizzare strategicamente </a:t>
            </a:r>
            <a:r>
              <a:rPr lang="it" sz="1900" dirty="0">
                <a:solidFill>
                  <a:srgbClr val="5A6772"/>
                </a:solidFill>
                <a:highlight>
                  <a:srgbClr val="FFFFFF"/>
                </a:highlight>
                <a:latin typeface="Calibri"/>
                <a:ea typeface="Calibri"/>
                <a:cs typeface="Calibri"/>
                <a:sym typeface="Calibri"/>
              </a:rPr>
              <a:t>la migrazione al cloud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della Pubblica Amministrazione. </a:t>
            </a:r>
            <a:endParaRPr sz="1900"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it" sz="1900" dirty="0">
                <a:solidFill>
                  <a:srgbClr val="5A6772"/>
                </a:solidFill>
                <a:highlight>
                  <a:srgbClr val="FFFFFF"/>
                </a:highlight>
                <a:latin typeface="Calibri"/>
                <a:ea typeface="Calibri"/>
                <a:cs typeface="Calibri"/>
                <a:sym typeface="Calibri"/>
              </a:rPr>
              <a:t>Essa pone </a:t>
            </a:r>
            <a:r>
              <a:rPr lang="it" sz="1900" b="1" dirty="0">
                <a:solidFill>
                  <a:srgbClr val="5A6772"/>
                </a:solidFill>
                <a:highlight>
                  <a:srgbClr val="FFFFFF"/>
                </a:highlight>
                <a:latin typeface="Calibri"/>
                <a:ea typeface="Calibri"/>
                <a:cs typeface="Calibri"/>
                <a:sym typeface="Calibri"/>
              </a:rPr>
              <a:t>tre sfide principali:</a:t>
            </a:r>
            <a:endParaRPr sz="1900" b="1"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Assicurare l’</a:t>
            </a:r>
            <a:r>
              <a:rPr lang="it" sz="1900" b="1" dirty="0">
                <a:solidFill>
                  <a:srgbClr val="0066CC"/>
                </a:solidFill>
                <a:highlight>
                  <a:schemeClr val="lt1"/>
                </a:highlight>
                <a:latin typeface="Calibri"/>
                <a:ea typeface="Calibri"/>
                <a:cs typeface="Calibri"/>
                <a:sym typeface="Calibri"/>
              </a:rPr>
              <a:t>autonomia tecnologica</a:t>
            </a:r>
            <a:r>
              <a:rPr lang="it" sz="1900" dirty="0">
                <a:solidFill>
                  <a:srgbClr val="5A6772"/>
                </a:solidFill>
                <a:highlight>
                  <a:schemeClr val="lt1"/>
                </a:highlight>
                <a:latin typeface="Calibri"/>
                <a:ea typeface="Calibri"/>
                <a:cs typeface="Calibri"/>
                <a:sym typeface="Calibri"/>
              </a:rPr>
              <a:t> del Paese</a:t>
            </a:r>
            <a:endParaRPr sz="1900" dirty="0">
              <a:solidFill>
                <a:srgbClr val="5A6772"/>
              </a:solidFill>
              <a:highlight>
                <a:schemeClr val="lt1"/>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Garantire il </a:t>
            </a:r>
            <a:r>
              <a:rPr lang="it" sz="1900" b="1" dirty="0">
                <a:solidFill>
                  <a:srgbClr val="0066CC"/>
                </a:solidFill>
                <a:highlight>
                  <a:schemeClr val="lt1"/>
                </a:highlight>
                <a:latin typeface="Calibri"/>
                <a:ea typeface="Calibri"/>
                <a:cs typeface="Calibri"/>
                <a:sym typeface="Calibri"/>
              </a:rPr>
              <a:t>controllo sui dati </a:t>
            </a:r>
            <a:endParaRPr sz="1900" b="1" dirty="0">
              <a:solidFill>
                <a:srgbClr val="0066CC"/>
              </a:solidFill>
              <a:highlight>
                <a:schemeClr val="lt1"/>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Aumentare la </a:t>
            </a:r>
            <a:r>
              <a:rPr lang="it" sz="1900" b="1" dirty="0">
                <a:solidFill>
                  <a:srgbClr val="0066CC"/>
                </a:solidFill>
                <a:highlight>
                  <a:schemeClr val="lt1"/>
                </a:highlight>
                <a:latin typeface="Calibri"/>
                <a:ea typeface="Calibri"/>
                <a:cs typeface="Calibri"/>
                <a:sym typeface="Calibri"/>
              </a:rPr>
              <a:t>resilienza dei servizi digitali</a:t>
            </a:r>
            <a:endParaRPr sz="1900" dirty="0">
              <a:solidFill>
                <a:srgbClr val="0066CC"/>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p:txBody>
      </p:sp>
      <p:sp>
        <p:nvSpPr>
          <p:cNvPr id="2820" name="Google Shape;2820;g155e12607ee_0_2255"/>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21" name="Google Shape;2821;g155e12607ee_0_2255"/>
          <p:cNvSpPr txBox="1"/>
          <p:nvPr/>
        </p:nvSpPr>
        <p:spPr>
          <a:xfrm>
            <a:off x="369458" y="35625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Strat</a:t>
            </a:r>
            <a:r>
              <a:rPr lang="it" sz="3450" b="1">
                <a:solidFill>
                  <a:srgbClr val="0066CC"/>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egia</a:t>
            </a:r>
            <a:r>
              <a:rPr lang="it" sz="3450" b="1">
                <a:solidFill>
                  <a:srgbClr val="0066CC"/>
                </a:solidFill>
                <a:latin typeface="Calibri"/>
                <a:ea typeface="Calibri"/>
                <a:cs typeface="Calibri"/>
                <a:sym typeface="Calibri"/>
              </a:rPr>
              <a:t> Cloud Italia</a:t>
            </a:r>
            <a:endParaRPr sz="3450" b="1">
              <a:solidFill>
                <a:srgbClr val="0066CC"/>
              </a:solidFill>
              <a:latin typeface="Calibri"/>
              <a:ea typeface="Calibri"/>
              <a:cs typeface="Calibri"/>
              <a:sym typeface="Calibri"/>
            </a:endParaRPr>
          </a:p>
        </p:txBody>
      </p:sp>
      <p:pic>
        <p:nvPicPr>
          <p:cNvPr id="2822" name="Google Shape;2822;g155e12607ee_0_2255"/>
          <p:cNvPicPr preferRelativeResize="0"/>
          <p:nvPr/>
        </p:nvPicPr>
        <p:blipFill>
          <a:blip r:embed="rId4">
            <a:alphaModFix/>
          </a:blip>
          <a:stretch>
            <a:fillRect/>
          </a:stretch>
        </p:blipFill>
        <p:spPr>
          <a:xfrm>
            <a:off x="8244883" y="1402183"/>
            <a:ext cx="2856633" cy="4054099"/>
          </a:xfrm>
          <a:prstGeom prst="rect">
            <a:avLst/>
          </a:prstGeom>
          <a:noFill/>
          <a:ln>
            <a:noFill/>
          </a:ln>
          <a:effectLst>
            <a:outerShdw blurRad="200025" dist="152400" dir="5400000" algn="bl" rotWithShape="0">
              <a:srgbClr val="0066CC">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6"/>
        <p:cNvGrpSpPr/>
        <p:nvPr/>
      </p:nvGrpSpPr>
      <p:grpSpPr>
        <a:xfrm>
          <a:off x="0" y="0"/>
          <a:ext cx="0" cy="0"/>
          <a:chOff x="0" y="0"/>
          <a:chExt cx="0" cy="0"/>
        </a:xfrm>
      </p:grpSpPr>
      <p:sp>
        <p:nvSpPr>
          <p:cNvPr id="2827" name="Google Shape;2827;g155e12607ee_0_2269"/>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Calibri"/>
              <a:ea typeface="Calibri"/>
              <a:cs typeface="Calibri"/>
              <a:sym typeface="Calibri"/>
            </a:endParaRPr>
          </a:p>
        </p:txBody>
      </p:sp>
      <p:sp>
        <p:nvSpPr>
          <p:cNvPr id="2828" name="Google Shape;2828;g155e12607ee_0_2269"/>
          <p:cNvSpPr txBox="1"/>
          <p:nvPr/>
        </p:nvSpPr>
        <p:spPr>
          <a:xfrm>
            <a:off x="515433" y="1429667"/>
            <a:ext cx="7494900" cy="4417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Classificazione di dati e servizi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Valuta il </a:t>
            </a:r>
            <a:r>
              <a:rPr lang="it" sz="1600" b="1">
                <a:solidFill>
                  <a:srgbClr val="5A6772"/>
                </a:solidFill>
                <a:latin typeface="Calibri"/>
                <a:ea typeface="Calibri"/>
                <a:cs typeface="Calibri"/>
                <a:sym typeface="Calibri"/>
              </a:rPr>
              <a:t>danno che una compromissione dei dati può provocare al Paese</a:t>
            </a:r>
            <a:r>
              <a:rPr lang="it" sz="1600">
                <a:solidFill>
                  <a:srgbClr val="5A6772"/>
                </a:solidFill>
                <a:latin typeface="Calibri"/>
                <a:ea typeface="Calibri"/>
                <a:cs typeface="Calibri"/>
                <a:sym typeface="Calibri"/>
              </a:rPr>
              <a:t>.</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Guida le PA</a:t>
            </a:r>
            <a:r>
              <a:rPr lang="it" sz="1600">
                <a:solidFill>
                  <a:srgbClr val="5A6772"/>
                </a:solidFill>
                <a:latin typeface="Calibri"/>
                <a:ea typeface="Calibri"/>
                <a:cs typeface="Calibri"/>
                <a:sym typeface="Calibri"/>
              </a:rPr>
              <a:t> nella scelta della </a:t>
            </a:r>
            <a:r>
              <a:rPr lang="it" sz="1600" b="1">
                <a:solidFill>
                  <a:srgbClr val="5A6772"/>
                </a:solidFill>
                <a:latin typeface="Calibri"/>
                <a:ea typeface="Calibri"/>
                <a:cs typeface="Calibri"/>
                <a:sym typeface="Calibri"/>
              </a:rPr>
              <a:t>soluzione cloud più adeguata alla tipologia di dati in loro possesso.</a:t>
            </a:r>
            <a:endParaRPr sz="1600" b="1">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Qualificazione dei servizi cloud</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Semplifica e regolamenta l’acquisizione di servizi cloud da parte delle PA,</a:t>
            </a:r>
            <a:r>
              <a:rPr lang="it" sz="1600">
                <a:solidFill>
                  <a:srgbClr val="5A6772"/>
                </a:solidFill>
                <a:latin typeface="Calibri"/>
                <a:ea typeface="Calibri"/>
                <a:cs typeface="Calibri"/>
                <a:sym typeface="Calibri"/>
              </a:rPr>
              <a:t> dal punto di vista tecnico e amministrativo.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Polo Strategico Nazionale (PSN)</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Garantisce </a:t>
            </a:r>
            <a:r>
              <a:rPr lang="it" sz="1600" b="1">
                <a:solidFill>
                  <a:srgbClr val="5A6772"/>
                </a:solidFill>
                <a:latin typeface="Calibri"/>
                <a:ea typeface="Calibri"/>
                <a:cs typeface="Calibri"/>
                <a:sym typeface="Calibri"/>
              </a:rPr>
              <a:t>continuità operativa e tolleranza ai guasti </a:t>
            </a:r>
            <a:r>
              <a:rPr lang="it" sz="1600">
                <a:solidFill>
                  <a:srgbClr val="5A6772"/>
                </a:solidFill>
                <a:latin typeface="Calibri"/>
                <a:ea typeface="Calibri"/>
                <a:cs typeface="Calibri"/>
                <a:sym typeface="Calibri"/>
              </a:rPr>
              <a:t>per i servizi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strategici e critici della PA. </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Distribuito su territorio nazionale. Il controllo e le linee di indirizzo sono </a:t>
            </a:r>
            <a:r>
              <a:rPr lang="it" sz="1600" b="1">
                <a:solidFill>
                  <a:srgbClr val="5A6772"/>
                </a:solidFill>
                <a:latin typeface="Calibri"/>
                <a:ea typeface="Calibri"/>
                <a:cs typeface="Calibri"/>
                <a:sym typeface="Calibri"/>
              </a:rPr>
              <a:t>pubbliche e indipendenti da soggetti terzi. </a:t>
            </a:r>
            <a:endParaRPr sz="1600" b="1">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Gestito da un fornitore selezionato mediante </a:t>
            </a:r>
            <a:r>
              <a:rPr lang="it" sz="1600" b="1">
                <a:solidFill>
                  <a:srgbClr val="5A6772"/>
                </a:solidFill>
                <a:latin typeface="Calibri"/>
                <a:ea typeface="Calibri"/>
                <a:cs typeface="Calibri"/>
                <a:sym typeface="Calibri"/>
              </a:rPr>
              <a:t>partenariato pubblico-privato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gara UE.</a:t>
            </a:r>
            <a:endParaRPr sz="1600" b="1">
              <a:solidFill>
                <a:srgbClr val="5A6772"/>
              </a:solidFill>
              <a:latin typeface="Calibri"/>
              <a:ea typeface="Calibri"/>
              <a:cs typeface="Calibri"/>
              <a:sym typeface="Calibri"/>
            </a:endParaRPr>
          </a:p>
        </p:txBody>
      </p:sp>
      <p:pic>
        <p:nvPicPr>
          <p:cNvPr id="2829" name="Google Shape;2829;g155e12607ee_0_2269"/>
          <p:cNvPicPr preferRelativeResize="0"/>
          <p:nvPr/>
        </p:nvPicPr>
        <p:blipFill>
          <a:blip r:embed="rId3">
            <a:alphaModFix/>
          </a:blip>
          <a:stretch>
            <a:fillRect/>
          </a:stretch>
        </p:blipFill>
        <p:spPr>
          <a:xfrm>
            <a:off x="7325183" y="1095688"/>
            <a:ext cx="5061156" cy="4898052"/>
          </a:xfrm>
          <a:prstGeom prst="rect">
            <a:avLst/>
          </a:prstGeom>
          <a:noFill/>
          <a:ln>
            <a:noFill/>
          </a:ln>
        </p:spPr>
      </p:pic>
      <p:sp>
        <p:nvSpPr>
          <p:cNvPr id="2830" name="Google Shape;2830;g155e12607ee_0_2269"/>
          <p:cNvSpPr txBox="1"/>
          <p:nvPr/>
        </p:nvSpPr>
        <p:spPr>
          <a:xfrm>
            <a:off x="369458" y="261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linee d’indirizzo della Strategia</a:t>
            </a:r>
            <a:endParaRPr sz="3450" b="1">
              <a:solidFill>
                <a:srgbClr val="0066CC"/>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34"/>
        <p:cNvGrpSpPr/>
        <p:nvPr/>
      </p:nvGrpSpPr>
      <p:grpSpPr>
        <a:xfrm>
          <a:off x="0" y="0"/>
          <a:ext cx="0" cy="0"/>
          <a:chOff x="0" y="0"/>
          <a:chExt cx="0" cy="0"/>
        </a:xfrm>
      </p:grpSpPr>
      <p:pic>
        <p:nvPicPr>
          <p:cNvPr id="2835" name="Google Shape;2835;g155e12607ee_0_2280"/>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836" name="Google Shape;2836;g155e12607ee_0_2280"/>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7" name="Google Shape;2837;g155e12607ee_0_2280"/>
          <p:cNvSpPr txBox="1"/>
          <p:nvPr/>
        </p:nvSpPr>
        <p:spPr>
          <a:xfrm>
            <a:off x="515433" y="2620933"/>
            <a:ext cx="6407100" cy="326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700">
                <a:solidFill>
                  <a:srgbClr val="5A6772"/>
                </a:solidFill>
                <a:latin typeface="Calibri"/>
                <a:ea typeface="Calibri"/>
                <a:cs typeface="Calibri"/>
                <a:sym typeface="Calibri"/>
              </a:rPr>
              <a:t>Il regolamento definisce:</a:t>
            </a:r>
            <a:endParaRPr sz="17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 </a:t>
            </a:r>
            <a:r>
              <a:rPr lang="it" sz="1700" b="1">
                <a:solidFill>
                  <a:srgbClr val="5A6772"/>
                </a:solidFill>
                <a:latin typeface="Calibri"/>
                <a:ea typeface="Calibri"/>
                <a:cs typeface="Calibri"/>
                <a:sym typeface="Calibri"/>
              </a:rPr>
              <a:t>livelli minimi di sicurezza, capacità elaborativa, risparmio energetico e affidabilità</a:t>
            </a:r>
            <a:r>
              <a:rPr lang="it" sz="1700">
                <a:solidFill>
                  <a:srgbClr val="5A6772"/>
                </a:solidFill>
                <a:latin typeface="Calibri"/>
                <a:ea typeface="Calibri"/>
                <a:cs typeface="Calibri"/>
                <a:sym typeface="Calibri"/>
              </a:rPr>
              <a:t> delle infrastrutture digitali per la PA</a:t>
            </a:r>
            <a:endParaRPr sz="13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le </a:t>
            </a:r>
            <a:r>
              <a:rPr lang="it" sz="1700" b="1">
                <a:solidFill>
                  <a:srgbClr val="5A6772"/>
                </a:solidFill>
                <a:latin typeface="Calibri"/>
                <a:ea typeface="Calibri"/>
                <a:cs typeface="Calibri"/>
                <a:sym typeface="Calibri"/>
              </a:rPr>
              <a:t>caratteristiche di qualità, sicurezza, performance </a:t>
            </a:r>
            <a:br>
              <a:rPr lang="it" sz="1700" b="1">
                <a:solidFill>
                  <a:srgbClr val="5A6772"/>
                </a:solidFill>
                <a:latin typeface="Calibri"/>
                <a:ea typeface="Calibri"/>
                <a:cs typeface="Calibri"/>
                <a:sym typeface="Calibri"/>
              </a:rPr>
            </a:br>
            <a:r>
              <a:rPr lang="it" sz="1700" b="1">
                <a:solidFill>
                  <a:srgbClr val="5A6772"/>
                </a:solidFill>
                <a:latin typeface="Calibri"/>
                <a:ea typeface="Calibri"/>
                <a:cs typeface="Calibri"/>
                <a:sym typeface="Calibri"/>
              </a:rPr>
              <a:t>e scalabilità, interoperabilità, portabilità</a:t>
            </a:r>
            <a:r>
              <a:rPr lang="it" sz="1700">
                <a:solidFill>
                  <a:srgbClr val="5A6772"/>
                </a:solidFill>
                <a:latin typeface="Calibri"/>
                <a:ea typeface="Calibri"/>
                <a:cs typeface="Calibri"/>
                <a:sym typeface="Calibri"/>
              </a:rPr>
              <a:t> dei servizi cloud </a:t>
            </a:r>
            <a:br>
              <a:rPr lang="it" sz="1700">
                <a:solidFill>
                  <a:srgbClr val="5A6772"/>
                </a:solidFill>
                <a:latin typeface="Calibri"/>
                <a:ea typeface="Calibri"/>
                <a:cs typeface="Calibri"/>
                <a:sym typeface="Calibri"/>
              </a:rPr>
            </a:br>
            <a:r>
              <a:rPr lang="it" sz="1700">
                <a:solidFill>
                  <a:srgbClr val="5A6772"/>
                </a:solidFill>
                <a:latin typeface="Calibri"/>
                <a:ea typeface="Calibri"/>
                <a:cs typeface="Calibri"/>
                <a:sym typeface="Calibri"/>
              </a:rPr>
              <a:t>per la PA</a:t>
            </a:r>
            <a:endParaRPr sz="12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 </a:t>
            </a:r>
            <a:r>
              <a:rPr lang="it" sz="1700" b="1">
                <a:solidFill>
                  <a:srgbClr val="5A6772"/>
                </a:solidFill>
                <a:latin typeface="Calibri"/>
                <a:ea typeface="Calibri"/>
                <a:cs typeface="Calibri"/>
                <a:sym typeface="Calibri"/>
              </a:rPr>
              <a:t>termini e le modalità con cui le PA devono effettuare </a:t>
            </a:r>
            <a:br>
              <a:rPr lang="it" sz="1700" b="1">
                <a:solidFill>
                  <a:srgbClr val="5A6772"/>
                </a:solidFill>
                <a:latin typeface="Calibri"/>
                <a:ea typeface="Calibri"/>
                <a:cs typeface="Calibri"/>
                <a:sym typeface="Calibri"/>
              </a:rPr>
            </a:br>
            <a:r>
              <a:rPr lang="it" sz="1700" b="1">
                <a:solidFill>
                  <a:srgbClr val="5A6772"/>
                </a:solidFill>
                <a:latin typeface="Calibri"/>
                <a:ea typeface="Calibri"/>
                <a:cs typeface="Calibri"/>
                <a:sym typeface="Calibri"/>
              </a:rPr>
              <a:t>le migrazioni</a:t>
            </a:r>
            <a:r>
              <a:rPr lang="it" sz="1700">
                <a:solidFill>
                  <a:srgbClr val="5A6772"/>
                </a:solidFill>
                <a:latin typeface="Calibri"/>
                <a:ea typeface="Calibri"/>
                <a:cs typeface="Calibri"/>
                <a:sym typeface="Calibri"/>
              </a:rPr>
              <a:t> </a:t>
            </a:r>
            <a:endParaRPr sz="17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il </a:t>
            </a:r>
            <a:r>
              <a:rPr lang="it" sz="1700" b="1">
                <a:solidFill>
                  <a:srgbClr val="5A6772"/>
                </a:solidFill>
                <a:latin typeface="Calibri"/>
                <a:ea typeface="Calibri"/>
                <a:cs typeface="Calibri"/>
                <a:sym typeface="Calibri"/>
              </a:rPr>
              <a:t>processo e le modalità per la classificazione</a:t>
            </a:r>
            <a:r>
              <a:rPr lang="it" sz="1700">
                <a:solidFill>
                  <a:srgbClr val="5A6772"/>
                </a:solidFill>
                <a:latin typeface="Calibri"/>
                <a:ea typeface="Calibri"/>
                <a:cs typeface="Calibri"/>
                <a:sym typeface="Calibri"/>
              </a:rPr>
              <a:t> dei dati </a:t>
            </a:r>
            <a:br>
              <a:rPr lang="it" sz="1700">
                <a:solidFill>
                  <a:srgbClr val="5A6772"/>
                </a:solidFill>
                <a:latin typeface="Calibri"/>
                <a:ea typeface="Calibri"/>
                <a:cs typeface="Calibri"/>
                <a:sym typeface="Calibri"/>
              </a:rPr>
            </a:br>
            <a:r>
              <a:rPr lang="it" sz="1700">
                <a:solidFill>
                  <a:srgbClr val="5A6772"/>
                </a:solidFill>
                <a:latin typeface="Calibri"/>
                <a:ea typeface="Calibri"/>
                <a:cs typeface="Calibri"/>
                <a:sym typeface="Calibri"/>
              </a:rPr>
              <a:t>e dei servizi digitali</a:t>
            </a:r>
            <a:endParaRPr sz="12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le </a:t>
            </a:r>
            <a:r>
              <a:rPr lang="it" sz="1700" b="1">
                <a:solidFill>
                  <a:srgbClr val="5A6772"/>
                </a:solidFill>
                <a:latin typeface="Calibri"/>
                <a:ea typeface="Calibri"/>
                <a:cs typeface="Calibri"/>
                <a:sym typeface="Calibri"/>
              </a:rPr>
              <a:t>modalità del procedimento di qualificazione dei servizi cloud </a:t>
            </a:r>
            <a:r>
              <a:rPr lang="it" sz="1700">
                <a:solidFill>
                  <a:srgbClr val="5A6772"/>
                </a:solidFill>
                <a:latin typeface="Calibri"/>
                <a:ea typeface="Calibri"/>
                <a:cs typeface="Calibri"/>
                <a:sym typeface="Calibri"/>
              </a:rPr>
              <a:t>per la PA</a:t>
            </a:r>
            <a:endParaRPr sz="1700" i="0" u="none" strike="noStrike" cap="none">
              <a:solidFill>
                <a:srgbClr val="5A6772"/>
              </a:solidFill>
              <a:latin typeface="Calibri"/>
              <a:ea typeface="Calibri"/>
              <a:cs typeface="Calibri"/>
              <a:sym typeface="Calibri"/>
            </a:endParaRPr>
          </a:p>
        </p:txBody>
      </p:sp>
      <p:sp>
        <p:nvSpPr>
          <p:cNvPr id="2838" name="Google Shape;2838;g155e12607ee_0_2280"/>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39" name="Google Shape;2839;g155e12607ee_0_2280"/>
          <p:cNvSpPr txBox="1"/>
          <p:nvPr/>
        </p:nvSpPr>
        <p:spPr>
          <a:xfrm>
            <a:off x="515433" y="1317700"/>
            <a:ext cx="6021300" cy="1211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a:solidFill>
                  <a:srgbClr val="5A6772"/>
                </a:solidFill>
                <a:latin typeface="Calibri"/>
                <a:ea typeface="Calibri"/>
                <a:cs typeface="Calibri"/>
                <a:sym typeface="Calibri"/>
              </a:rPr>
              <a:t>Per rendere operativa e attuabile la Strategia Cloud Italia, AGID ha pubblicato il </a:t>
            </a:r>
            <a:r>
              <a:rPr lang="it" sz="1900" b="1">
                <a:solidFill>
                  <a:srgbClr val="5A6772"/>
                </a:solidFill>
                <a:latin typeface="Calibri"/>
                <a:ea typeface="Calibri"/>
                <a:cs typeface="Calibri"/>
                <a:sym typeface="Calibri"/>
              </a:rPr>
              <a:t>Regolamento</a:t>
            </a:r>
            <a:r>
              <a:rPr lang="it" sz="1900">
                <a:solidFill>
                  <a:srgbClr val="5A6772"/>
                </a:solidFill>
                <a:latin typeface="Calibri"/>
                <a:ea typeface="Calibri"/>
                <a:cs typeface="Calibri"/>
                <a:sym typeface="Calibri"/>
              </a:rPr>
              <a:t> in materia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di infrastrutture digitali e servizi cloud per la PA.</a:t>
            </a:r>
            <a:endParaRPr sz="1900">
              <a:solidFill>
                <a:srgbClr val="5A6772"/>
              </a:solidFill>
              <a:latin typeface="Calibri"/>
              <a:ea typeface="Calibri"/>
              <a:cs typeface="Calibri"/>
              <a:sym typeface="Calibri"/>
            </a:endParaRPr>
          </a:p>
        </p:txBody>
      </p:sp>
      <p:pic>
        <p:nvPicPr>
          <p:cNvPr id="2840" name="Google Shape;2840;g155e12607ee_0_2280"/>
          <p:cNvPicPr preferRelativeResize="0"/>
          <p:nvPr/>
        </p:nvPicPr>
        <p:blipFill>
          <a:blip r:embed="rId4">
            <a:alphaModFix/>
          </a:blip>
          <a:stretch>
            <a:fillRect/>
          </a:stretch>
        </p:blipFill>
        <p:spPr>
          <a:xfrm>
            <a:off x="7578333" y="916983"/>
            <a:ext cx="2856633" cy="4054099"/>
          </a:xfrm>
          <a:prstGeom prst="rect">
            <a:avLst/>
          </a:prstGeom>
          <a:noFill/>
          <a:ln>
            <a:noFill/>
          </a:ln>
          <a:effectLst>
            <a:outerShdw blurRad="200025" dist="152400" dir="5400000" algn="bl" rotWithShape="0">
              <a:srgbClr val="0066CC">
                <a:alpha val="50000"/>
              </a:srgbClr>
            </a:outerShdw>
          </a:effectLst>
        </p:spPr>
      </p:pic>
      <p:pic>
        <p:nvPicPr>
          <p:cNvPr id="2841" name="Google Shape;2841;g155e12607ee_0_2280"/>
          <p:cNvPicPr preferRelativeResize="0"/>
          <p:nvPr/>
        </p:nvPicPr>
        <p:blipFill>
          <a:blip r:embed="rId5">
            <a:alphaModFix/>
          </a:blip>
          <a:stretch>
            <a:fillRect/>
          </a:stretch>
        </p:blipFill>
        <p:spPr>
          <a:xfrm>
            <a:off x="9107667" y="2169317"/>
            <a:ext cx="2660398" cy="3771715"/>
          </a:xfrm>
          <a:prstGeom prst="rect">
            <a:avLst/>
          </a:prstGeom>
          <a:noFill/>
          <a:ln>
            <a:noFill/>
          </a:ln>
          <a:effectLst>
            <a:outerShdw blurRad="157163" dist="152400" dir="5400000" algn="bl" rotWithShape="0">
              <a:srgbClr val="0066CC">
                <a:alpha val="50000"/>
              </a:srgbClr>
            </a:outerShdw>
          </a:effectLst>
        </p:spPr>
      </p:pic>
      <p:sp>
        <p:nvSpPr>
          <p:cNvPr id="2842" name="Google Shape;2842;g155e12607ee_0_2280"/>
          <p:cNvSpPr txBox="1"/>
          <p:nvPr/>
        </p:nvSpPr>
        <p:spPr>
          <a:xfrm>
            <a:off x="322533" y="356258"/>
            <a:ext cx="6407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Dalla Strategia all’attuazione</a:t>
            </a:r>
            <a:endParaRPr sz="3450" b="1">
              <a:solidFill>
                <a:srgbClr val="0066CC"/>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pic>
        <p:nvPicPr>
          <p:cNvPr id="2656" name="Google Shape;2656;p166"/>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657" name="Google Shape;2657;p166"/>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658" name="Google Shape;2658;p16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dirty="0">
                <a:solidFill>
                  <a:srgbClr val="FFFFFF"/>
                </a:solidFill>
                <a:latin typeface="Titillium Web"/>
                <a:ea typeface="Titillium Web"/>
                <a:cs typeface="Titillium Web"/>
                <a:sym typeface="Titillium Web"/>
              </a:rPr>
              <a:t>Le infrastrutture digitali</a:t>
            </a:r>
            <a:endParaRPr sz="4000" b="1" dirty="0">
              <a:solidFill>
                <a:srgbClr val="FFFFFF"/>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846"/>
        <p:cNvGrpSpPr/>
        <p:nvPr/>
      </p:nvGrpSpPr>
      <p:grpSpPr>
        <a:xfrm>
          <a:off x="0" y="0"/>
          <a:ext cx="0" cy="0"/>
          <a:chOff x="0" y="0"/>
          <a:chExt cx="0" cy="0"/>
        </a:xfrm>
      </p:grpSpPr>
      <p:pic>
        <p:nvPicPr>
          <p:cNvPr id="2847" name="Google Shape;2847;g155e12607ee_0_2296"/>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2848" name="Google Shape;2848;g155e12607ee_0_2296"/>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2849" name="Google Shape;2849;g155e12607ee_0_2296"/>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Migrazione al Cloud</a:t>
            </a:r>
            <a:endParaRPr sz="36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3"/>
        <p:cNvGrpSpPr/>
        <p:nvPr/>
      </p:nvGrpSpPr>
      <p:grpSpPr>
        <a:xfrm>
          <a:off x="0" y="0"/>
          <a:ext cx="0" cy="0"/>
          <a:chOff x="0" y="0"/>
          <a:chExt cx="0" cy="0"/>
        </a:xfrm>
      </p:grpSpPr>
      <p:sp>
        <p:nvSpPr>
          <p:cNvPr id="2854" name="Google Shape;2854;g155e12607ee_0_2303"/>
          <p:cNvSpPr txBox="1"/>
          <p:nvPr/>
        </p:nvSpPr>
        <p:spPr>
          <a:xfrm>
            <a:off x="405500" y="1708800"/>
            <a:ext cx="5180700" cy="3681000"/>
          </a:xfrm>
          <a:prstGeom prst="rect">
            <a:avLst/>
          </a:prstGeom>
          <a:noFill/>
          <a:ln>
            <a:noFill/>
          </a:ln>
        </p:spPr>
        <p:txBody>
          <a:bodyPr spcFirstLastPara="1" wrap="square" lIns="91425" tIns="91425" rIns="91425" bIns="91425" anchor="t" anchorCtr="0">
            <a:spAutoFit/>
          </a:bodyPr>
          <a:lstStyle/>
          <a:p>
            <a:pPr marL="609600" lvl="0" indent="-457200" algn="l" rtl="0">
              <a:lnSpc>
                <a:spcPct val="115000"/>
              </a:lnSpc>
              <a:spcBef>
                <a:spcPts val="0"/>
              </a:spcBef>
              <a:spcAft>
                <a:spcPts val="0"/>
              </a:spcAft>
              <a:buClr>
                <a:srgbClr val="0066CC"/>
              </a:buClr>
              <a:buSzPts val="2400"/>
              <a:buFont typeface="Titillium Web"/>
              <a:buAutoNum type="arabicPeriod"/>
            </a:pPr>
            <a:r>
              <a:rPr lang="it" sz="2400" b="1" dirty="0">
                <a:solidFill>
                  <a:srgbClr val="0066CC"/>
                </a:solidFill>
                <a:latin typeface="Calibri"/>
                <a:ea typeface="Calibri"/>
                <a:cs typeface="Calibri"/>
                <a:sym typeface="Calibri"/>
              </a:rPr>
              <a:t>Classificare dati e servizi</a:t>
            </a:r>
            <a:r>
              <a:rPr lang="it" sz="2400" dirty="0">
                <a:solidFill>
                  <a:srgbClr val="0066CC"/>
                </a:solidFill>
                <a:latin typeface="Calibri"/>
                <a:ea typeface="Calibri"/>
                <a:cs typeface="Calibri"/>
                <a:sym typeface="Calibri"/>
              </a:rPr>
              <a:t> </a:t>
            </a:r>
            <a:endParaRPr sz="2400" dirty="0">
              <a:solidFill>
                <a:srgbClr val="0066CC"/>
              </a:solidFill>
              <a:latin typeface="Calibri"/>
              <a:ea typeface="Calibri"/>
              <a:cs typeface="Calibri"/>
              <a:sym typeface="Calibri"/>
            </a:endParaRPr>
          </a:p>
          <a:p>
            <a:pPr marL="609600" lvl="0" indent="0" algn="l" rtl="0">
              <a:lnSpc>
                <a:spcPct val="115000"/>
              </a:lnSpc>
              <a:spcBef>
                <a:spcPts val="0"/>
              </a:spcBef>
              <a:spcAft>
                <a:spcPts val="0"/>
              </a:spcAft>
              <a:buNone/>
            </a:pPr>
            <a:r>
              <a:rPr lang="it" sz="1900" dirty="0">
                <a:solidFill>
                  <a:srgbClr val="5A6772"/>
                </a:solidFill>
                <a:latin typeface="Calibri"/>
                <a:ea typeface="Calibri"/>
                <a:cs typeface="Calibri"/>
                <a:sym typeface="Calibri"/>
              </a:rPr>
              <a:t>sulla base delle indicazioni dell’Agenzia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per la Cybersicurezza Nazionale (ACN),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con il supporto del Dipartimento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per la trasformazione digitale (DTD).</a:t>
            </a:r>
            <a:endParaRPr sz="1900" dirty="0">
              <a:solidFill>
                <a:srgbClr val="5A6772"/>
              </a:solidFill>
              <a:latin typeface="Calibri"/>
              <a:ea typeface="Calibri"/>
              <a:cs typeface="Calibri"/>
              <a:sym typeface="Calibri"/>
            </a:endParaRPr>
          </a:p>
          <a:p>
            <a:pPr marL="609600" lvl="0" indent="0" algn="l" rtl="0">
              <a:lnSpc>
                <a:spcPct val="115000"/>
              </a:lnSpc>
              <a:spcBef>
                <a:spcPts val="0"/>
              </a:spcBef>
              <a:spcAft>
                <a:spcPts val="0"/>
              </a:spcAft>
              <a:buNone/>
            </a:pPr>
            <a:endParaRPr sz="1900" dirty="0">
              <a:solidFill>
                <a:srgbClr val="0070C0"/>
              </a:solidFill>
              <a:latin typeface="Calibri"/>
              <a:ea typeface="Calibri"/>
              <a:cs typeface="Calibri"/>
              <a:sym typeface="Calibri"/>
            </a:endParaRPr>
          </a:p>
          <a:p>
            <a:pPr marL="609600" lvl="0" indent="-457200" algn="l" rtl="0">
              <a:lnSpc>
                <a:spcPct val="115000"/>
              </a:lnSpc>
              <a:spcBef>
                <a:spcPts val="0"/>
              </a:spcBef>
              <a:spcAft>
                <a:spcPts val="0"/>
              </a:spcAft>
              <a:buClr>
                <a:srgbClr val="0066CC"/>
              </a:buClr>
              <a:buSzPts val="2400"/>
              <a:buFont typeface="Calibri"/>
              <a:buAutoNum type="arabicPeriod"/>
            </a:pPr>
            <a:r>
              <a:rPr lang="it" sz="2400" b="1" dirty="0">
                <a:solidFill>
                  <a:srgbClr val="0066CC"/>
                </a:solidFill>
                <a:latin typeface="Calibri"/>
                <a:ea typeface="Calibri"/>
                <a:cs typeface="Calibri"/>
                <a:sym typeface="Calibri"/>
              </a:rPr>
              <a:t>Definire i piani di migrazione</a:t>
            </a:r>
            <a:endParaRPr sz="2400" dirty="0">
              <a:solidFill>
                <a:srgbClr val="0066CC"/>
              </a:solidFill>
              <a:latin typeface="Calibri"/>
              <a:ea typeface="Calibri"/>
              <a:cs typeface="Calibri"/>
              <a:sym typeface="Calibri"/>
            </a:endParaRPr>
          </a:p>
          <a:p>
            <a:pPr marL="609600" lvl="0" indent="0" algn="l" rtl="0">
              <a:lnSpc>
                <a:spcPct val="115000"/>
              </a:lnSpc>
              <a:spcBef>
                <a:spcPts val="0"/>
              </a:spcBef>
              <a:spcAft>
                <a:spcPts val="0"/>
              </a:spcAft>
              <a:buNone/>
            </a:pPr>
            <a:r>
              <a:rPr lang="it" sz="1900" dirty="0">
                <a:solidFill>
                  <a:srgbClr val="5A6772"/>
                </a:solidFill>
                <a:latin typeface="Calibri"/>
                <a:ea typeface="Calibri"/>
                <a:cs typeface="Calibri"/>
                <a:sym typeface="Calibri"/>
              </a:rPr>
              <a:t>di dati e servizi che saranno validati dal Dipartimento per assicurare la congruità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e il rispetto delle linee strategiche. </a:t>
            </a:r>
            <a:endParaRPr sz="1900" dirty="0">
              <a:solidFill>
                <a:srgbClr val="5A6772"/>
              </a:solidFill>
              <a:latin typeface="Calibri"/>
              <a:ea typeface="Calibri"/>
              <a:cs typeface="Calibri"/>
              <a:sym typeface="Calibri"/>
            </a:endParaRPr>
          </a:p>
        </p:txBody>
      </p:sp>
      <p:sp>
        <p:nvSpPr>
          <p:cNvPr id="2855" name="Google Shape;2855;g155e12607ee_0_2303"/>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56" name="Google Shape;2856;g155e12607ee_0_2303"/>
          <p:cNvSpPr/>
          <p:nvPr/>
        </p:nvSpPr>
        <p:spPr>
          <a:xfrm>
            <a:off x="7010567" y="4206867"/>
            <a:ext cx="3810000" cy="2068800"/>
          </a:xfrm>
          <a:prstGeom prst="roundRect">
            <a:avLst>
              <a:gd name="adj" fmla="val 16667"/>
            </a:avLst>
          </a:prstGeom>
          <a:solidFill>
            <a:srgbClr val="42719B"/>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7" name="Google Shape;2857;g155e12607ee_0_2303"/>
          <p:cNvSpPr/>
          <p:nvPr/>
        </p:nvSpPr>
        <p:spPr>
          <a:xfrm>
            <a:off x="7010567" y="4859233"/>
            <a:ext cx="2853300" cy="1416300"/>
          </a:xfrm>
          <a:prstGeom prst="roundRect">
            <a:avLst>
              <a:gd name="adj" fmla="val 16667"/>
            </a:avLst>
          </a:prstGeom>
          <a:solidFill>
            <a:srgbClr val="174489">
              <a:alpha val="7255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8" name="Google Shape;2858;g155e12607ee_0_2303"/>
          <p:cNvSpPr/>
          <p:nvPr/>
        </p:nvSpPr>
        <p:spPr>
          <a:xfrm>
            <a:off x="7010567" y="5346467"/>
            <a:ext cx="1897200" cy="1005300"/>
          </a:xfrm>
          <a:prstGeom prst="roundRect">
            <a:avLst>
              <a:gd name="adj" fmla="val 16667"/>
            </a:avLst>
          </a:prstGeom>
          <a:solidFill>
            <a:srgbClr val="0066CC">
              <a:alpha val="702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9" name="Google Shape;2859;g155e12607ee_0_2303"/>
          <p:cNvSpPr txBox="1"/>
          <p:nvPr/>
        </p:nvSpPr>
        <p:spPr>
          <a:xfrm>
            <a:off x="7010563" y="5373928"/>
            <a:ext cx="14040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Strategici</a:t>
            </a:r>
            <a:endParaRPr sz="1300" b="1">
              <a:solidFill>
                <a:schemeClr val="lt1"/>
              </a:solidFill>
              <a:latin typeface="Titillium Web"/>
              <a:ea typeface="Titillium Web"/>
              <a:cs typeface="Titillium Web"/>
              <a:sym typeface="Titillium Web"/>
            </a:endParaRPr>
          </a:p>
        </p:txBody>
      </p:sp>
      <p:sp>
        <p:nvSpPr>
          <p:cNvPr id="2860" name="Google Shape;2860;g155e12607ee_0_2303"/>
          <p:cNvSpPr/>
          <p:nvPr/>
        </p:nvSpPr>
        <p:spPr>
          <a:xfrm>
            <a:off x="9863263"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pubblico</a:t>
            </a:r>
            <a:endParaRPr sz="800" b="1">
              <a:solidFill>
                <a:srgbClr val="0070C0"/>
              </a:solidFill>
              <a:latin typeface="Titillium Web"/>
              <a:ea typeface="Titillium Web"/>
              <a:cs typeface="Titillium Web"/>
              <a:sym typeface="Titillium Web"/>
            </a:endParaRPr>
          </a:p>
        </p:txBody>
      </p:sp>
      <p:sp>
        <p:nvSpPr>
          <p:cNvPr id="2861" name="Google Shape;2861;g155e12607ee_0_2303"/>
          <p:cNvSpPr/>
          <p:nvPr/>
        </p:nvSpPr>
        <p:spPr>
          <a:xfrm>
            <a:off x="8907768"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pubblico criptato</a:t>
            </a:r>
            <a:endParaRPr sz="800" b="1">
              <a:solidFill>
                <a:srgbClr val="0070C0"/>
              </a:solidFill>
              <a:latin typeface="Titillium Web"/>
              <a:ea typeface="Titillium Web"/>
              <a:cs typeface="Titillium Web"/>
              <a:sym typeface="Titillium Web"/>
            </a:endParaRPr>
          </a:p>
        </p:txBody>
      </p:sp>
      <p:sp>
        <p:nvSpPr>
          <p:cNvPr id="2862" name="Google Shape;2862;g155e12607ee_0_2303"/>
          <p:cNvSpPr txBox="1"/>
          <p:nvPr/>
        </p:nvSpPr>
        <p:spPr>
          <a:xfrm>
            <a:off x="7212034" y="4859233"/>
            <a:ext cx="15087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Critici</a:t>
            </a:r>
            <a:endParaRPr sz="1300" b="1">
              <a:solidFill>
                <a:schemeClr val="lt1"/>
              </a:solidFill>
              <a:latin typeface="Titillium Web"/>
              <a:ea typeface="Titillium Web"/>
              <a:cs typeface="Titillium Web"/>
              <a:sym typeface="Titillium Web"/>
            </a:endParaRPr>
          </a:p>
        </p:txBody>
      </p:sp>
      <p:sp>
        <p:nvSpPr>
          <p:cNvPr id="2863" name="Google Shape;2863;g155e12607ee_0_2303"/>
          <p:cNvSpPr txBox="1"/>
          <p:nvPr/>
        </p:nvSpPr>
        <p:spPr>
          <a:xfrm>
            <a:off x="7239566" y="4240833"/>
            <a:ext cx="15957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Ordinari</a:t>
            </a:r>
            <a:endParaRPr sz="1300" b="1">
              <a:solidFill>
                <a:schemeClr val="lt1"/>
              </a:solidFill>
              <a:latin typeface="Titillium Web"/>
              <a:ea typeface="Titillium Web"/>
              <a:cs typeface="Titillium Web"/>
              <a:sym typeface="Titillium Web"/>
            </a:endParaRPr>
          </a:p>
        </p:txBody>
      </p:sp>
      <p:sp>
        <p:nvSpPr>
          <p:cNvPr id="2864" name="Google Shape;2864;g155e12607ee_0_2303"/>
          <p:cNvSpPr/>
          <p:nvPr/>
        </p:nvSpPr>
        <p:spPr>
          <a:xfrm>
            <a:off x="7965975" y="3279225"/>
            <a:ext cx="1926900" cy="486900"/>
          </a:xfrm>
          <a:prstGeom prst="roundRect">
            <a:avLst>
              <a:gd name="adj" fmla="val 16667"/>
            </a:avLst>
          </a:prstGeom>
          <a:solidFill>
            <a:srgbClr val="0070C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2. Piano di migrazione</a:t>
            </a:r>
            <a:endParaRPr sz="1200" b="1">
              <a:solidFill>
                <a:schemeClr val="lt1"/>
              </a:solidFill>
              <a:latin typeface="Titillium Web"/>
              <a:ea typeface="Titillium Web"/>
              <a:cs typeface="Titillium Web"/>
              <a:sym typeface="Titillium Web"/>
            </a:endParaRPr>
          </a:p>
        </p:txBody>
      </p:sp>
      <p:sp>
        <p:nvSpPr>
          <p:cNvPr id="2865" name="Google Shape;2865;g155e12607ee_0_2303"/>
          <p:cNvSpPr/>
          <p:nvPr/>
        </p:nvSpPr>
        <p:spPr>
          <a:xfrm>
            <a:off x="7965975" y="2577313"/>
            <a:ext cx="1926900" cy="486900"/>
          </a:xfrm>
          <a:prstGeom prst="roundRect">
            <a:avLst>
              <a:gd name="adj" fmla="val 16667"/>
            </a:avLst>
          </a:prstGeom>
          <a:solidFill>
            <a:srgbClr val="0070C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1. Classificazione</a:t>
            </a:r>
            <a:endParaRPr sz="1200" b="1">
              <a:solidFill>
                <a:schemeClr val="lt1"/>
              </a:solidFill>
              <a:latin typeface="Titillium Web"/>
              <a:ea typeface="Titillium Web"/>
              <a:cs typeface="Titillium Web"/>
              <a:sym typeface="Titillium Web"/>
            </a:endParaRPr>
          </a:p>
        </p:txBody>
      </p:sp>
      <p:sp>
        <p:nvSpPr>
          <p:cNvPr id="2866" name="Google Shape;2866;g155e12607ee_0_2303"/>
          <p:cNvSpPr/>
          <p:nvPr/>
        </p:nvSpPr>
        <p:spPr>
          <a:xfrm>
            <a:off x="8496075" y="1086450"/>
            <a:ext cx="866400" cy="8664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PA</a:t>
            </a:r>
            <a:endParaRPr sz="1200" b="1">
              <a:solidFill>
                <a:schemeClr val="lt1"/>
              </a:solidFill>
              <a:latin typeface="Titillium Web"/>
              <a:ea typeface="Titillium Web"/>
              <a:cs typeface="Titillium Web"/>
              <a:sym typeface="Titillium Web"/>
            </a:endParaRPr>
          </a:p>
        </p:txBody>
      </p:sp>
      <p:sp>
        <p:nvSpPr>
          <p:cNvPr id="2867" name="Google Shape;2867;g155e12607ee_0_2303"/>
          <p:cNvSpPr/>
          <p:nvPr/>
        </p:nvSpPr>
        <p:spPr>
          <a:xfrm>
            <a:off x="6678688" y="1634625"/>
            <a:ext cx="744000" cy="7440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dirty="0">
                <a:solidFill>
                  <a:schemeClr val="lt1"/>
                </a:solidFill>
                <a:latin typeface="Titillium Web"/>
                <a:ea typeface="Titillium Web"/>
                <a:cs typeface="Titillium Web"/>
                <a:sym typeface="Titillium Web"/>
              </a:rPr>
              <a:t>DTD</a:t>
            </a:r>
            <a:endParaRPr sz="1200" b="1" dirty="0">
              <a:solidFill>
                <a:schemeClr val="lt1"/>
              </a:solidFill>
              <a:latin typeface="Titillium Web"/>
              <a:ea typeface="Titillium Web"/>
              <a:cs typeface="Titillium Web"/>
              <a:sym typeface="Titillium Web"/>
            </a:endParaRPr>
          </a:p>
        </p:txBody>
      </p:sp>
      <p:sp>
        <p:nvSpPr>
          <p:cNvPr id="2868" name="Google Shape;2868;g155e12607ee_0_2303"/>
          <p:cNvSpPr/>
          <p:nvPr/>
        </p:nvSpPr>
        <p:spPr>
          <a:xfrm>
            <a:off x="10435838" y="1633988"/>
            <a:ext cx="744000" cy="7440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ACN</a:t>
            </a:r>
            <a:endParaRPr sz="1200" b="1">
              <a:solidFill>
                <a:schemeClr val="lt1"/>
              </a:solidFill>
              <a:latin typeface="Titillium Web"/>
              <a:ea typeface="Titillium Web"/>
              <a:cs typeface="Titillium Web"/>
              <a:sym typeface="Titillium Web"/>
            </a:endParaRPr>
          </a:p>
        </p:txBody>
      </p:sp>
      <p:sp>
        <p:nvSpPr>
          <p:cNvPr id="2869" name="Google Shape;2869;g155e12607ee_0_2303"/>
          <p:cNvSpPr/>
          <p:nvPr/>
        </p:nvSpPr>
        <p:spPr>
          <a:xfrm>
            <a:off x="6296350" y="2514600"/>
            <a:ext cx="1508700" cy="1314900"/>
          </a:xfrm>
          <a:prstGeom prst="rect">
            <a:avLst/>
          </a:prstGeom>
          <a:noFill/>
          <a:ln w="19050" cap="flat" cmpd="sng">
            <a:solidFill>
              <a:srgbClr val="0070C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g155e12607ee_0_2303"/>
          <p:cNvSpPr/>
          <p:nvPr/>
        </p:nvSpPr>
        <p:spPr>
          <a:xfrm>
            <a:off x="10053500" y="2514600"/>
            <a:ext cx="1508700" cy="637500"/>
          </a:xfrm>
          <a:prstGeom prst="rect">
            <a:avLst/>
          </a:prstGeom>
          <a:noFill/>
          <a:ln w="19050" cap="flat" cmpd="sng">
            <a:solidFill>
              <a:srgbClr val="0070C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g155e12607ee_0_2303"/>
          <p:cNvSpPr/>
          <p:nvPr/>
        </p:nvSpPr>
        <p:spPr>
          <a:xfrm>
            <a:off x="6448750" y="2622150"/>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Supporto</a:t>
            </a:r>
            <a:endParaRPr sz="1100" b="1">
              <a:solidFill>
                <a:srgbClr val="0070C0"/>
              </a:solidFill>
              <a:latin typeface="Titillium Web"/>
              <a:ea typeface="Titillium Web"/>
              <a:cs typeface="Titillium Web"/>
              <a:sym typeface="Titillium Web"/>
            </a:endParaRPr>
          </a:p>
        </p:txBody>
      </p:sp>
      <p:sp>
        <p:nvSpPr>
          <p:cNvPr id="2872" name="Google Shape;2872;g155e12607ee_0_2303"/>
          <p:cNvSpPr/>
          <p:nvPr/>
        </p:nvSpPr>
        <p:spPr>
          <a:xfrm>
            <a:off x="6448750" y="3324075"/>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Validazione</a:t>
            </a:r>
            <a:endParaRPr sz="1100" b="1">
              <a:solidFill>
                <a:srgbClr val="0070C0"/>
              </a:solidFill>
              <a:latin typeface="Titillium Web"/>
              <a:ea typeface="Titillium Web"/>
              <a:cs typeface="Titillium Web"/>
              <a:sym typeface="Titillium Web"/>
            </a:endParaRPr>
          </a:p>
        </p:txBody>
      </p:sp>
      <p:sp>
        <p:nvSpPr>
          <p:cNvPr id="2873" name="Google Shape;2873;g155e12607ee_0_2303"/>
          <p:cNvSpPr/>
          <p:nvPr/>
        </p:nvSpPr>
        <p:spPr>
          <a:xfrm>
            <a:off x="10188200" y="2622163"/>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Validazione</a:t>
            </a:r>
            <a:endParaRPr sz="1100" b="1">
              <a:solidFill>
                <a:srgbClr val="0070C0"/>
              </a:solidFill>
              <a:latin typeface="Titillium Web"/>
              <a:ea typeface="Titillium Web"/>
              <a:cs typeface="Titillium Web"/>
              <a:sym typeface="Titillium Web"/>
            </a:endParaRPr>
          </a:p>
        </p:txBody>
      </p:sp>
      <p:cxnSp>
        <p:nvCxnSpPr>
          <p:cNvPr id="2874" name="Google Shape;2874;g155e12607ee_0_2303"/>
          <p:cNvCxnSpPr>
            <a:stCxn id="2865" idx="1"/>
            <a:endCxn id="2871" idx="3"/>
          </p:cNvCxnSpPr>
          <p:nvPr/>
        </p:nvCxnSpPr>
        <p:spPr>
          <a:xfrm rot="10800000">
            <a:off x="7670475" y="2820763"/>
            <a:ext cx="295500" cy="0"/>
          </a:xfrm>
          <a:prstGeom prst="straightConnector1">
            <a:avLst/>
          </a:prstGeom>
          <a:noFill/>
          <a:ln w="9525" cap="flat" cmpd="sng">
            <a:solidFill>
              <a:srgbClr val="0070C0"/>
            </a:solidFill>
            <a:prstDash val="solid"/>
            <a:round/>
            <a:headEnd type="triangle" w="med" len="med"/>
            <a:tailEnd type="stealth" w="med" len="med"/>
          </a:ln>
        </p:spPr>
      </p:cxnSp>
      <p:cxnSp>
        <p:nvCxnSpPr>
          <p:cNvPr id="2875" name="Google Shape;2875;g155e12607ee_0_2303"/>
          <p:cNvCxnSpPr/>
          <p:nvPr/>
        </p:nvCxnSpPr>
        <p:spPr>
          <a:xfrm rot="10800000">
            <a:off x="7670475" y="3522663"/>
            <a:ext cx="295500" cy="0"/>
          </a:xfrm>
          <a:prstGeom prst="straightConnector1">
            <a:avLst/>
          </a:prstGeom>
          <a:noFill/>
          <a:ln w="9525" cap="flat" cmpd="sng">
            <a:solidFill>
              <a:srgbClr val="0070C0"/>
            </a:solidFill>
            <a:prstDash val="solid"/>
            <a:round/>
            <a:headEnd type="triangle" w="med" len="med"/>
            <a:tailEnd type="stealth" w="med" len="med"/>
          </a:ln>
        </p:spPr>
      </p:cxnSp>
      <p:cxnSp>
        <p:nvCxnSpPr>
          <p:cNvPr id="2876" name="Google Shape;2876;g155e12607ee_0_2303"/>
          <p:cNvCxnSpPr/>
          <p:nvPr/>
        </p:nvCxnSpPr>
        <p:spPr>
          <a:xfrm rot="10800000">
            <a:off x="9892575" y="2838463"/>
            <a:ext cx="295500" cy="0"/>
          </a:xfrm>
          <a:prstGeom prst="straightConnector1">
            <a:avLst/>
          </a:prstGeom>
          <a:noFill/>
          <a:ln w="9525" cap="flat" cmpd="sng">
            <a:solidFill>
              <a:srgbClr val="0070C0"/>
            </a:solidFill>
            <a:prstDash val="solid"/>
            <a:round/>
            <a:headEnd type="triangle" w="med" len="med"/>
            <a:tailEnd type="triangle" w="med" len="med"/>
          </a:ln>
        </p:spPr>
      </p:cxnSp>
      <p:sp>
        <p:nvSpPr>
          <p:cNvPr id="2877" name="Google Shape;2877;g155e12607ee_0_2303"/>
          <p:cNvSpPr txBox="1"/>
          <p:nvPr/>
        </p:nvSpPr>
        <p:spPr>
          <a:xfrm>
            <a:off x="7966075" y="2132938"/>
            <a:ext cx="1926900" cy="2643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None/>
            </a:pPr>
            <a:r>
              <a:rPr lang="it" sz="1100" b="1">
                <a:solidFill>
                  <a:srgbClr val="0070C0"/>
                </a:solidFill>
                <a:latin typeface="Titillium Web"/>
                <a:ea typeface="Titillium Web"/>
                <a:cs typeface="Titillium Web"/>
                <a:sym typeface="Titillium Web"/>
              </a:rPr>
              <a:t>Dati e servizi</a:t>
            </a:r>
            <a:endParaRPr sz="2000" b="1">
              <a:solidFill>
                <a:srgbClr val="0066CC"/>
              </a:solidFill>
              <a:latin typeface="Titillium Web"/>
              <a:ea typeface="Titillium Web"/>
              <a:cs typeface="Titillium Web"/>
              <a:sym typeface="Titillium Web"/>
            </a:endParaRPr>
          </a:p>
        </p:txBody>
      </p:sp>
      <p:cxnSp>
        <p:nvCxnSpPr>
          <p:cNvPr id="2878" name="Google Shape;2878;g155e12607ee_0_2303"/>
          <p:cNvCxnSpPr>
            <a:stCxn id="2866" idx="4"/>
            <a:endCxn id="2877" idx="0"/>
          </p:cNvCxnSpPr>
          <p:nvPr/>
        </p:nvCxnSpPr>
        <p:spPr>
          <a:xfrm>
            <a:off x="8929275" y="1952850"/>
            <a:ext cx="300" cy="180000"/>
          </a:xfrm>
          <a:prstGeom prst="straightConnector1">
            <a:avLst/>
          </a:prstGeom>
          <a:noFill/>
          <a:ln w="9525" cap="flat" cmpd="sng">
            <a:solidFill>
              <a:srgbClr val="0070C0"/>
            </a:solidFill>
            <a:prstDash val="solid"/>
            <a:round/>
            <a:headEnd type="none" w="med" len="med"/>
            <a:tailEnd type="triangle" w="med" len="med"/>
          </a:ln>
        </p:spPr>
      </p:cxnSp>
      <p:cxnSp>
        <p:nvCxnSpPr>
          <p:cNvPr id="2879" name="Google Shape;2879;g155e12607ee_0_2303"/>
          <p:cNvCxnSpPr/>
          <p:nvPr/>
        </p:nvCxnSpPr>
        <p:spPr>
          <a:xfrm>
            <a:off x="8929275" y="2397250"/>
            <a:ext cx="0" cy="180000"/>
          </a:xfrm>
          <a:prstGeom prst="straightConnector1">
            <a:avLst/>
          </a:prstGeom>
          <a:noFill/>
          <a:ln w="9525" cap="flat" cmpd="sng">
            <a:solidFill>
              <a:srgbClr val="0070C0"/>
            </a:solidFill>
            <a:prstDash val="solid"/>
            <a:round/>
            <a:headEnd type="none" w="med" len="med"/>
            <a:tailEnd type="triangle" w="med" len="med"/>
          </a:ln>
        </p:spPr>
      </p:cxnSp>
      <p:cxnSp>
        <p:nvCxnSpPr>
          <p:cNvPr id="2880" name="Google Shape;2880;g155e12607ee_0_2303"/>
          <p:cNvCxnSpPr/>
          <p:nvPr/>
        </p:nvCxnSpPr>
        <p:spPr>
          <a:xfrm>
            <a:off x="8929275" y="3081725"/>
            <a:ext cx="0" cy="180000"/>
          </a:xfrm>
          <a:prstGeom prst="straightConnector1">
            <a:avLst/>
          </a:prstGeom>
          <a:noFill/>
          <a:ln w="9525" cap="flat" cmpd="sng">
            <a:solidFill>
              <a:srgbClr val="0070C0"/>
            </a:solidFill>
            <a:prstDash val="solid"/>
            <a:round/>
            <a:headEnd type="none" w="med" len="med"/>
            <a:tailEnd type="triangle" w="med" len="med"/>
          </a:ln>
        </p:spPr>
      </p:cxnSp>
      <p:cxnSp>
        <p:nvCxnSpPr>
          <p:cNvPr id="2881" name="Google Shape;2881;g155e12607ee_0_2303"/>
          <p:cNvCxnSpPr>
            <a:stCxn id="2864" idx="2"/>
            <a:endCxn id="2859" idx="1"/>
          </p:cNvCxnSpPr>
          <p:nvPr/>
        </p:nvCxnSpPr>
        <p:spPr>
          <a:xfrm rot="5400000">
            <a:off x="7027575" y="3749175"/>
            <a:ext cx="1884900" cy="1918800"/>
          </a:xfrm>
          <a:prstGeom prst="bentConnector4">
            <a:avLst>
              <a:gd name="adj1" fmla="val 12591"/>
              <a:gd name="adj2" fmla="val 116547"/>
            </a:avLst>
          </a:prstGeom>
          <a:noFill/>
          <a:ln w="9525" cap="flat" cmpd="sng">
            <a:solidFill>
              <a:srgbClr val="0070C0"/>
            </a:solidFill>
            <a:prstDash val="solid"/>
            <a:round/>
            <a:headEnd type="none" w="med" len="med"/>
            <a:tailEnd type="triangle" w="med" len="med"/>
          </a:ln>
        </p:spPr>
      </p:cxnSp>
      <p:cxnSp>
        <p:nvCxnSpPr>
          <p:cNvPr id="2882" name="Google Shape;2882;g155e12607ee_0_2303"/>
          <p:cNvCxnSpPr>
            <a:stCxn id="2864" idx="2"/>
            <a:endCxn id="2862" idx="1"/>
          </p:cNvCxnSpPr>
          <p:nvPr/>
        </p:nvCxnSpPr>
        <p:spPr>
          <a:xfrm rot="5400000">
            <a:off x="7385625" y="3592425"/>
            <a:ext cx="1370100" cy="1717500"/>
          </a:xfrm>
          <a:prstGeom prst="bentConnector4">
            <a:avLst>
              <a:gd name="adj1" fmla="val 17317"/>
              <a:gd name="adj2" fmla="val 115990"/>
            </a:avLst>
          </a:prstGeom>
          <a:noFill/>
          <a:ln w="9525" cap="flat" cmpd="sng">
            <a:solidFill>
              <a:srgbClr val="0070C0"/>
            </a:solidFill>
            <a:prstDash val="solid"/>
            <a:round/>
            <a:headEnd type="none" w="med" len="med"/>
            <a:tailEnd type="triangle" w="med" len="med"/>
          </a:ln>
        </p:spPr>
      </p:cxnSp>
      <p:cxnSp>
        <p:nvCxnSpPr>
          <p:cNvPr id="2883" name="Google Shape;2883;g155e12607ee_0_2303"/>
          <p:cNvCxnSpPr>
            <a:stCxn id="2864" idx="2"/>
            <a:endCxn id="2863" idx="1"/>
          </p:cNvCxnSpPr>
          <p:nvPr/>
        </p:nvCxnSpPr>
        <p:spPr>
          <a:xfrm rot="5400000">
            <a:off x="7708575" y="3297075"/>
            <a:ext cx="751800" cy="1689900"/>
          </a:xfrm>
          <a:prstGeom prst="bentConnector4">
            <a:avLst>
              <a:gd name="adj1" fmla="val 31570"/>
              <a:gd name="adj2" fmla="val 118776"/>
            </a:avLst>
          </a:prstGeom>
          <a:noFill/>
          <a:ln w="9525" cap="flat" cmpd="sng">
            <a:solidFill>
              <a:srgbClr val="0070C0"/>
            </a:solidFill>
            <a:prstDash val="solid"/>
            <a:round/>
            <a:headEnd type="none" w="med" len="med"/>
            <a:tailEnd type="triangle" w="med" len="med"/>
          </a:ln>
        </p:spPr>
      </p:cxnSp>
      <p:sp>
        <p:nvSpPr>
          <p:cNvPr id="2884" name="Google Shape;2884;g155e12607ee_0_2303"/>
          <p:cNvSpPr/>
          <p:nvPr/>
        </p:nvSpPr>
        <p:spPr>
          <a:xfrm>
            <a:off x="7965972"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privato/ibrido “su licenza”</a:t>
            </a:r>
            <a:endParaRPr sz="800" b="1">
              <a:solidFill>
                <a:srgbClr val="0070C0"/>
              </a:solidFill>
              <a:latin typeface="Titillium Web"/>
              <a:ea typeface="Titillium Web"/>
              <a:cs typeface="Titillium Web"/>
              <a:sym typeface="Titillium Web"/>
            </a:endParaRPr>
          </a:p>
        </p:txBody>
      </p:sp>
      <p:sp>
        <p:nvSpPr>
          <p:cNvPr id="2885" name="Google Shape;2885;g155e12607ee_0_2303"/>
          <p:cNvSpPr/>
          <p:nvPr/>
        </p:nvSpPr>
        <p:spPr>
          <a:xfrm>
            <a:off x="7010565"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privato</a:t>
            </a:r>
            <a:endParaRPr sz="800" b="1">
              <a:solidFill>
                <a:srgbClr val="0070C0"/>
              </a:solidFill>
              <a:latin typeface="Titillium Web"/>
              <a:ea typeface="Titillium Web"/>
              <a:cs typeface="Titillium Web"/>
              <a:sym typeface="Titillium Web"/>
            </a:endParaRPr>
          </a:p>
        </p:txBody>
      </p:sp>
      <p:sp>
        <p:nvSpPr>
          <p:cNvPr id="2886" name="Google Shape;2886;g155e12607ee_0_2303"/>
          <p:cNvSpPr txBox="1"/>
          <p:nvPr/>
        </p:nvSpPr>
        <p:spPr>
          <a:xfrm>
            <a:off x="277508" y="2890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Il percorso e il coordinamento per le PA</a:t>
            </a:r>
            <a:endParaRPr sz="3450" b="1">
              <a:solidFill>
                <a:srgbClr val="0066CC"/>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0"/>
        <p:cNvGrpSpPr/>
        <p:nvPr/>
      </p:nvGrpSpPr>
      <p:grpSpPr>
        <a:xfrm>
          <a:off x="0" y="0"/>
          <a:ext cx="0" cy="0"/>
          <a:chOff x="0" y="0"/>
          <a:chExt cx="0" cy="0"/>
        </a:xfrm>
      </p:grpSpPr>
      <p:sp>
        <p:nvSpPr>
          <p:cNvPr id="2891" name="Google Shape;2891;g155e12607ee_0_2344"/>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92" name="Google Shape;2892;g155e12607ee_0_2344"/>
          <p:cNvSpPr txBox="1"/>
          <p:nvPr/>
        </p:nvSpPr>
        <p:spPr>
          <a:xfrm>
            <a:off x="515433" y="1708433"/>
            <a:ext cx="6264900" cy="3555600"/>
          </a:xfrm>
          <a:prstGeom prst="rect">
            <a:avLst/>
          </a:prstGeom>
          <a:noFill/>
          <a:ln>
            <a:noFill/>
          </a:ln>
        </p:spPr>
        <p:txBody>
          <a:bodyPr spcFirstLastPara="1" wrap="square" lIns="121900" tIns="121900" rIns="121900" bIns="121900" anchor="t" anchorCtr="0">
            <a:spAutoFit/>
          </a:bodyPr>
          <a:lstStyle/>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Strategici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impattano sulla </a:t>
            </a:r>
            <a:r>
              <a:rPr lang="it" sz="1900" b="1">
                <a:solidFill>
                  <a:srgbClr val="5A6772"/>
                </a:solidFill>
                <a:latin typeface="Calibri"/>
                <a:ea typeface="Calibri"/>
                <a:cs typeface="Calibri"/>
                <a:sym typeface="Calibri"/>
              </a:rPr>
              <a:t>sicurezza nazionale.</a:t>
            </a:r>
            <a:endParaRPr sz="1900" b="1">
              <a:solidFill>
                <a:srgbClr val="5A6772"/>
              </a:solidFill>
              <a:latin typeface="Calibri"/>
              <a:ea typeface="Calibri"/>
              <a:cs typeface="Calibri"/>
              <a:sym typeface="Calibri"/>
            </a:endParaRPr>
          </a:p>
          <a:p>
            <a:pPr marL="596900" lvl="0" indent="0" algn="l" rtl="0">
              <a:spcBef>
                <a:spcPts val="0"/>
              </a:spcBef>
              <a:spcAft>
                <a:spcPts val="0"/>
              </a:spcAft>
              <a:buNone/>
            </a:pPr>
            <a:r>
              <a:rPr lang="it" sz="1600">
                <a:solidFill>
                  <a:srgbClr val="5A6772"/>
                </a:solidFill>
                <a:latin typeface="Calibri"/>
                <a:ea typeface="Calibri"/>
                <a:cs typeface="Calibri"/>
                <a:sym typeface="Calibri"/>
              </a:rPr>
              <a:t>Es. la predisposizione del bilancio dello Stato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Critici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hanno </a:t>
            </a:r>
            <a:r>
              <a:rPr lang="it" sz="1900" b="1">
                <a:solidFill>
                  <a:srgbClr val="5A6772"/>
                </a:solidFill>
                <a:latin typeface="Calibri"/>
                <a:ea typeface="Calibri"/>
                <a:cs typeface="Calibri"/>
                <a:sym typeface="Calibri"/>
              </a:rPr>
              <a:t>funzioni rilevanti</a:t>
            </a:r>
            <a:r>
              <a:rPr lang="it" sz="1900">
                <a:solidFill>
                  <a:srgbClr val="5A6772"/>
                </a:solidFill>
                <a:latin typeface="Calibri"/>
                <a:ea typeface="Calibri"/>
                <a:cs typeface="Calibri"/>
                <a:sym typeface="Calibri"/>
              </a:rPr>
              <a:t> per la società, come la salute, la sicurezza e il benessere economico e sociale del Paese.</a:t>
            </a:r>
            <a:endParaRPr sz="1900" i="1">
              <a:solidFill>
                <a:srgbClr val="5A6772"/>
              </a:solidFill>
              <a:latin typeface="Calibri"/>
              <a:ea typeface="Calibri"/>
              <a:cs typeface="Calibri"/>
              <a:sym typeface="Calibri"/>
            </a:endParaRPr>
          </a:p>
          <a:p>
            <a:pPr marL="596900" lvl="0" indent="0" algn="l" rtl="0">
              <a:spcBef>
                <a:spcPts val="0"/>
              </a:spcBef>
              <a:spcAft>
                <a:spcPts val="0"/>
              </a:spcAft>
              <a:buNone/>
            </a:pPr>
            <a:r>
              <a:rPr lang="it" sz="1600">
                <a:solidFill>
                  <a:srgbClr val="5A6772"/>
                </a:solidFill>
                <a:latin typeface="Calibri"/>
                <a:ea typeface="Calibri"/>
                <a:cs typeface="Calibri"/>
                <a:sym typeface="Calibri"/>
              </a:rPr>
              <a:t>Es. i dati sanitari</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Ordinari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a:t>
            </a:r>
            <a:r>
              <a:rPr lang="it" sz="1900" b="1">
                <a:solidFill>
                  <a:srgbClr val="5A6772"/>
                </a:solidFill>
                <a:latin typeface="Calibri"/>
                <a:ea typeface="Calibri"/>
                <a:cs typeface="Calibri"/>
                <a:sym typeface="Calibri"/>
              </a:rPr>
              <a:t>non provocano l’interruzione </a:t>
            </a:r>
            <a:br>
              <a:rPr lang="it" sz="1900" b="1">
                <a:solidFill>
                  <a:srgbClr val="5A6772"/>
                </a:solidFill>
                <a:latin typeface="Calibri"/>
                <a:ea typeface="Calibri"/>
                <a:cs typeface="Calibri"/>
                <a:sym typeface="Calibri"/>
              </a:rPr>
            </a:br>
            <a:r>
              <a:rPr lang="it" sz="1900" b="1">
                <a:solidFill>
                  <a:srgbClr val="5A6772"/>
                </a:solidFill>
                <a:latin typeface="Calibri"/>
                <a:ea typeface="Calibri"/>
                <a:cs typeface="Calibri"/>
                <a:sym typeface="Calibri"/>
              </a:rPr>
              <a:t>di servizi essenziali </a:t>
            </a:r>
            <a:r>
              <a:rPr lang="it" sz="1900">
                <a:solidFill>
                  <a:srgbClr val="5A6772"/>
                </a:solidFill>
                <a:latin typeface="Calibri"/>
                <a:ea typeface="Calibri"/>
                <a:cs typeface="Calibri"/>
                <a:sym typeface="Calibri"/>
              </a:rPr>
              <a:t>o rilevanti dello Stato.</a:t>
            </a:r>
            <a:endParaRPr sz="1900">
              <a:solidFill>
                <a:srgbClr val="5A6772"/>
              </a:solidFill>
              <a:latin typeface="Calibri"/>
              <a:ea typeface="Calibri"/>
              <a:cs typeface="Calibri"/>
              <a:sym typeface="Calibri"/>
            </a:endParaRPr>
          </a:p>
          <a:p>
            <a:pPr marL="609600" lvl="0" indent="0" algn="l" rtl="0">
              <a:spcBef>
                <a:spcPts val="0"/>
              </a:spcBef>
              <a:spcAft>
                <a:spcPts val="0"/>
              </a:spcAft>
              <a:buNone/>
            </a:pPr>
            <a:r>
              <a:rPr lang="it" sz="1600">
                <a:solidFill>
                  <a:srgbClr val="5A6772"/>
                </a:solidFill>
                <a:latin typeface="Calibri"/>
                <a:ea typeface="Calibri"/>
                <a:cs typeface="Calibri"/>
                <a:sym typeface="Calibri"/>
              </a:rPr>
              <a:t>Es. dati pubblicati sul sito istituzionale di un ente</a:t>
            </a:r>
            <a:endParaRPr sz="2100">
              <a:latin typeface="Calibri"/>
              <a:ea typeface="Calibri"/>
              <a:cs typeface="Calibri"/>
              <a:sym typeface="Calibri"/>
            </a:endParaRPr>
          </a:p>
        </p:txBody>
      </p:sp>
      <p:pic>
        <p:nvPicPr>
          <p:cNvPr id="2893" name="Google Shape;2893;g155e12607ee_0_2344"/>
          <p:cNvPicPr preferRelativeResize="0"/>
          <p:nvPr/>
        </p:nvPicPr>
        <p:blipFill>
          <a:blip r:embed="rId3">
            <a:alphaModFix/>
          </a:blip>
          <a:stretch>
            <a:fillRect/>
          </a:stretch>
        </p:blipFill>
        <p:spPr>
          <a:xfrm>
            <a:off x="7084211" y="1708431"/>
            <a:ext cx="4662722" cy="3828733"/>
          </a:xfrm>
          <a:prstGeom prst="rect">
            <a:avLst/>
          </a:prstGeom>
          <a:noFill/>
          <a:ln>
            <a:noFill/>
          </a:ln>
        </p:spPr>
      </p:pic>
      <p:sp>
        <p:nvSpPr>
          <p:cNvPr id="2894" name="Google Shape;2894;g155e12607ee_0_2344"/>
          <p:cNvSpPr txBox="1"/>
          <p:nvPr/>
        </p:nvSpPr>
        <p:spPr>
          <a:xfrm>
            <a:off x="369458" y="275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classificazione di dati e servizi</a:t>
            </a:r>
            <a:endParaRPr sz="3450" b="1">
              <a:solidFill>
                <a:srgbClr val="0066CC"/>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8"/>
        <p:cNvGrpSpPr/>
        <p:nvPr/>
      </p:nvGrpSpPr>
      <p:grpSpPr>
        <a:xfrm>
          <a:off x="0" y="0"/>
          <a:ext cx="0" cy="0"/>
          <a:chOff x="0" y="0"/>
          <a:chExt cx="0" cy="0"/>
        </a:xfrm>
      </p:grpSpPr>
      <p:sp>
        <p:nvSpPr>
          <p:cNvPr id="2899" name="Google Shape;2899;g155e12607ee_0_2356"/>
          <p:cNvSpPr txBox="1"/>
          <p:nvPr/>
        </p:nvSpPr>
        <p:spPr>
          <a:xfrm>
            <a:off x="6059433" y="3334800"/>
            <a:ext cx="2960400" cy="229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Approva </a:t>
            </a:r>
            <a:r>
              <a:rPr lang="it" sz="1900">
                <a:solidFill>
                  <a:srgbClr val="5A6772"/>
                </a:solidFill>
                <a:latin typeface="Calibri"/>
                <a:ea typeface="Calibri"/>
                <a:cs typeface="Calibri"/>
                <a:sym typeface="Calibri"/>
              </a:rPr>
              <a:t>o modifica</a:t>
            </a:r>
            <a:r>
              <a:rPr lang="it" sz="1900" b="1">
                <a:solidFill>
                  <a:srgbClr val="0066CC"/>
                </a:solidFill>
                <a:latin typeface="Calibri"/>
                <a:ea typeface="Calibri"/>
                <a:cs typeface="Calibri"/>
                <a:sym typeface="Calibri"/>
              </a:rPr>
              <a:t> la classificazione precompilata</a:t>
            </a:r>
            <a:r>
              <a:rPr lang="it" sz="19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per un insieme di servizi di base e </a:t>
            </a:r>
            <a:r>
              <a:rPr lang="it" sz="1900" b="1">
                <a:solidFill>
                  <a:srgbClr val="0066CC"/>
                </a:solidFill>
                <a:latin typeface="Calibri"/>
                <a:ea typeface="Calibri"/>
                <a:cs typeface="Calibri"/>
                <a:sym typeface="Calibri"/>
              </a:rPr>
              <a:t>inserisci</a:t>
            </a:r>
            <a:r>
              <a:rPr lang="it" sz="1900">
                <a:solidFill>
                  <a:srgbClr val="5A6772"/>
                </a:solidFill>
                <a:latin typeface="Calibri"/>
                <a:ea typeface="Calibri"/>
                <a:cs typeface="Calibri"/>
                <a:sym typeface="Calibri"/>
              </a:rPr>
              <a:t> i servizi mancanti compilando i relativi questionari</a:t>
            </a:r>
            <a:endParaRPr sz="1900">
              <a:latin typeface="Calibri"/>
              <a:ea typeface="Calibri"/>
              <a:cs typeface="Calibri"/>
              <a:sym typeface="Calibri"/>
            </a:endParaRPr>
          </a:p>
        </p:txBody>
      </p:sp>
      <p:sp>
        <p:nvSpPr>
          <p:cNvPr id="2900" name="Google Shape;2900;g155e12607ee_0_2356"/>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01" name="Google Shape;2901;g155e12607ee_0_2356"/>
          <p:cNvSpPr txBox="1"/>
          <p:nvPr/>
        </p:nvSpPr>
        <p:spPr>
          <a:xfrm>
            <a:off x="439233" y="3334800"/>
            <a:ext cx="2832000" cy="83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Attiva il profilo della PA</a:t>
            </a:r>
            <a:br>
              <a:rPr lang="it" sz="1900" b="1">
                <a:solidFill>
                  <a:srgbClr val="2C6AC2"/>
                </a:solidFill>
                <a:latin typeface="Calibri"/>
                <a:ea typeface="Calibri"/>
                <a:cs typeface="Calibri"/>
                <a:sym typeface="Calibri"/>
              </a:rPr>
            </a:br>
            <a:r>
              <a:rPr lang="it" sz="1900">
                <a:solidFill>
                  <a:srgbClr val="5A6772"/>
                </a:solidFill>
                <a:latin typeface="Calibri"/>
                <a:ea typeface="Calibri"/>
                <a:cs typeface="Calibri"/>
                <a:sym typeface="Calibri"/>
              </a:rPr>
              <a:t>su PA digitale 2026</a:t>
            </a:r>
            <a:endParaRPr sz="1900">
              <a:latin typeface="Calibri"/>
              <a:ea typeface="Calibri"/>
              <a:cs typeface="Calibri"/>
              <a:sym typeface="Calibri"/>
            </a:endParaRPr>
          </a:p>
        </p:txBody>
      </p:sp>
      <p:sp>
        <p:nvSpPr>
          <p:cNvPr id="2902" name="Google Shape;2902;g155e12607ee_0_2356"/>
          <p:cNvSpPr txBox="1"/>
          <p:nvPr/>
        </p:nvSpPr>
        <p:spPr>
          <a:xfrm>
            <a:off x="3249333" y="3334800"/>
            <a:ext cx="28320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Entra nell’area riservata </a:t>
            </a:r>
            <a:r>
              <a:rPr lang="it" sz="1900">
                <a:solidFill>
                  <a:srgbClr val="5A6772"/>
                </a:solidFill>
                <a:latin typeface="Calibri"/>
                <a:ea typeface="Calibri"/>
                <a:cs typeface="Calibri"/>
                <a:sym typeface="Calibri"/>
              </a:rPr>
              <a:t>per classificare dati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e servizi</a:t>
            </a:r>
            <a:endParaRPr sz="1900">
              <a:latin typeface="Calibri"/>
              <a:ea typeface="Calibri"/>
              <a:cs typeface="Calibri"/>
              <a:sym typeface="Calibri"/>
            </a:endParaRPr>
          </a:p>
        </p:txBody>
      </p:sp>
      <p:sp>
        <p:nvSpPr>
          <p:cNvPr id="2903" name="Google Shape;2903;g155e12607ee_0_2356"/>
          <p:cNvSpPr txBox="1"/>
          <p:nvPr/>
        </p:nvSpPr>
        <p:spPr>
          <a:xfrm>
            <a:off x="9004233" y="3334800"/>
            <a:ext cx="2832000" cy="1708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Invia il questionario </a:t>
            </a:r>
            <a:br>
              <a:rPr lang="it" sz="1900" b="1">
                <a:solidFill>
                  <a:srgbClr val="0066CC"/>
                </a:solidFill>
                <a:latin typeface="Calibri"/>
                <a:ea typeface="Calibri"/>
                <a:cs typeface="Calibri"/>
                <a:sym typeface="Calibri"/>
              </a:rPr>
            </a:br>
            <a:r>
              <a:rPr lang="it" sz="1900" b="1">
                <a:solidFill>
                  <a:srgbClr val="0066CC"/>
                </a:solidFill>
                <a:latin typeface="Calibri"/>
                <a:ea typeface="Calibri"/>
                <a:cs typeface="Calibri"/>
                <a:sym typeface="Calibri"/>
              </a:rPr>
              <a:t>ad ACN</a:t>
            </a:r>
            <a:r>
              <a:rPr lang="it" sz="19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e ottieni l’esito della valutazione di fattibilità dell’ACN entro 90 giorni</a:t>
            </a:r>
            <a:endParaRPr sz="1900">
              <a:latin typeface="Calibri"/>
              <a:ea typeface="Calibri"/>
              <a:cs typeface="Calibri"/>
              <a:sym typeface="Calibri"/>
            </a:endParaRPr>
          </a:p>
        </p:txBody>
      </p:sp>
      <p:sp>
        <p:nvSpPr>
          <p:cNvPr id="2904" name="Google Shape;2904;g155e12607ee_0_2356"/>
          <p:cNvSpPr txBox="1"/>
          <p:nvPr/>
        </p:nvSpPr>
        <p:spPr>
          <a:xfrm>
            <a:off x="4007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1</a:t>
            </a:r>
            <a:endParaRPr sz="3200" b="1">
              <a:solidFill>
                <a:srgbClr val="0066CC"/>
              </a:solidFill>
              <a:latin typeface="Calibri"/>
              <a:ea typeface="Calibri"/>
              <a:cs typeface="Calibri"/>
              <a:sym typeface="Calibri"/>
            </a:endParaRPr>
          </a:p>
        </p:txBody>
      </p:sp>
      <p:sp>
        <p:nvSpPr>
          <p:cNvPr id="2905" name="Google Shape;2905;g155e12607ee_0_2356"/>
          <p:cNvSpPr txBox="1"/>
          <p:nvPr/>
        </p:nvSpPr>
        <p:spPr>
          <a:xfrm>
            <a:off x="32411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2</a:t>
            </a:r>
            <a:endParaRPr sz="3200" b="1">
              <a:solidFill>
                <a:srgbClr val="0066CC"/>
              </a:solidFill>
              <a:latin typeface="Calibri"/>
              <a:ea typeface="Calibri"/>
              <a:cs typeface="Calibri"/>
              <a:sym typeface="Calibri"/>
            </a:endParaRPr>
          </a:p>
        </p:txBody>
      </p:sp>
      <p:sp>
        <p:nvSpPr>
          <p:cNvPr id="2906" name="Google Shape;2906;g155e12607ee_0_2356"/>
          <p:cNvSpPr txBox="1"/>
          <p:nvPr/>
        </p:nvSpPr>
        <p:spPr>
          <a:xfrm>
            <a:off x="60512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3</a:t>
            </a:r>
            <a:endParaRPr sz="3200" b="1">
              <a:solidFill>
                <a:srgbClr val="0066CC"/>
              </a:solidFill>
              <a:latin typeface="Calibri"/>
              <a:ea typeface="Calibri"/>
              <a:cs typeface="Calibri"/>
              <a:sym typeface="Calibri"/>
            </a:endParaRPr>
          </a:p>
        </p:txBody>
      </p:sp>
      <p:sp>
        <p:nvSpPr>
          <p:cNvPr id="2907" name="Google Shape;2907;g155e12607ee_0_2356"/>
          <p:cNvSpPr txBox="1"/>
          <p:nvPr/>
        </p:nvSpPr>
        <p:spPr>
          <a:xfrm>
            <a:off x="89960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4</a:t>
            </a:r>
            <a:endParaRPr sz="3200" b="1">
              <a:solidFill>
                <a:srgbClr val="0066CC"/>
              </a:solidFill>
              <a:latin typeface="Calibri"/>
              <a:ea typeface="Calibri"/>
              <a:cs typeface="Calibri"/>
              <a:sym typeface="Calibri"/>
            </a:endParaRPr>
          </a:p>
        </p:txBody>
      </p:sp>
      <p:grpSp>
        <p:nvGrpSpPr>
          <p:cNvPr id="2908" name="Google Shape;2908;g155e12607ee_0_2356"/>
          <p:cNvGrpSpPr/>
          <p:nvPr/>
        </p:nvGrpSpPr>
        <p:grpSpPr>
          <a:xfrm>
            <a:off x="537234" y="4350903"/>
            <a:ext cx="2454083" cy="492388"/>
            <a:chOff x="647317" y="3416125"/>
            <a:chExt cx="1840608" cy="369300"/>
          </a:xfrm>
        </p:grpSpPr>
        <p:pic>
          <p:nvPicPr>
            <p:cNvPr id="2909" name="Google Shape;2909;g155e12607ee_0_2356"/>
            <p:cNvPicPr preferRelativeResize="0"/>
            <p:nvPr/>
          </p:nvPicPr>
          <p:blipFill>
            <a:blip r:embed="rId3">
              <a:alphaModFix/>
            </a:blip>
            <a:stretch>
              <a:fillRect/>
            </a:stretch>
          </p:blipFill>
          <p:spPr>
            <a:xfrm>
              <a:off x="647317" y="3466017"/>
              <a:ext cx="265977" cy="269525"/>
            </a:xfrm>
            <a:prstGeom prst="rect">
              <a:avLst/>
            </a:prstGeom>
            <a:noFill/>
            <a:ln>
              <a:noFill/>
            </a:ln>
          </p:spPr>
        </p:pic>
        <p:sp>
          <p:nvSpPr>
            <p:cNvPr id="2910" name="Google Shape;2910;g155e12607ee_0_2356"/>
            <p:cNvSpPr txBox="1"/>
            <p:nvPr/>
          </p:nvSpPr>
          <p:spPr>
            <a:xfrm>
              <a:off x="860725" y="3416125"/>
              <a:ext cx="1627200" cy="369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600" u="sng">
                  <a:solidFill>
                    <a:srgbClr val="0066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Maggiori informazioni</a:t>
              </a:r>
              <a:endParaRPr sz="1600">
                <a:solidFill>
                  <a:srgbClr val="0066CC"/>
                </a:solidFill>
                <a:latin typeface="Calibri"/>
                <a:ea typeface="Calibri"/>
                <a:cs typeface="Calibri"/>
                <a:sym typeface="Calibri"/>
              </a:endParaRPr>
            </a:p>
          </p:txBody>
        </p:sp>
      </p:grpSp>
      <p:grpSp>
        <p:nvGrpSpPr>
          <p:cNvPr id="2911" name="Google Shape;2911;g155e12607ee_0_2356"/>
          <p:cNvGrpSpPr/>
          <p:nvPr/>
        </p:nvGrpSpPr>
        <p:grpSpPr>
          <a:xfrm>
            <a:off x="3271200" y="4350903"/>
            <a:ext cx="2454083" cy="492388"/>
            <a:chOff x="647317" y="3416125"/>
            <a:chExt cx="1840608" cy="369300"/>
          </a:xfrm>
        </p:grpSpPr>
        <p:pic>
          <p:nvPicPr>
            <p:cNvPr id="2912" name="Google Shape;2912;g155e12607ee_0_2356"/>
            <p:cNvPicPr preferRelativeResize="0"/>
            <p:nvPr/>
          </p:nvPicPr>
          <p:blipFill>
            <a:blip r:embed="rId3">
              <a:alphaModFix/>
            </a:blip>
            <a:stretch>
              <a:fillRect/>
            </a:stretch>
          </p:blipFill>
          <p:spPr>
            <a:xfrm>
              <a:off x="647317" y="3466017"/>
              <a:ext cx="265977" cy="269525"/>
            </a:xfrm>
            <a:prstGeom prst="rect">
              <a:avLst/>
            </a:prstGeom>
            <a:noFill/>
            <a:ln>
              <a:noFill/>
            </a:ln>
          </p:spPr>
        </p:pic>
        <p:sp>
          <p:nvSpPr>
            <p:cNvPr id="2913" name="Google Shape;2913;g155e12607ee_0_2356"/>
            <p:cNvSpPr txBox="1"/>
            <p:nvPr/>
          </p:nvSpPr>
          <p:spPr>
            <a:xfrm>
              <a:off x="860725" y="3416125"/>
              <a:ext cx="1627200" cy="369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600" u="sng">
                  <a:solidFill>
                    <a:srgbClr val="0066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Maggiori informazioni</a:t>
              </a:r>
              <a:endParaRPr sz="1600">
                <a:solidFill>
                  <a:srgbClr val="0066CC"/>
                </a:solidFill>
                <a:latin typeface="Calibri"/>
                <a:ea typeface="Calibri"/>
                <a:cs typeface="Calibri"/>
                <a:sym typeface="Calibri"/>
              </a:endParaRPr>
            </a:p>
          </p:txBody>
        </p:sp>
      </p:grpSp>
      <p:pic>
        <p:nvPicPr>
          <p:cNvPr id="2914" name="Google Shape;2914;g155e12607ee_0_2356"/>
          <p:cNvPicPr preferRelativeResize="0"/>
          <p:nvPr/>
        </p:nvPicPr>
        <p:blipFill>
          <a:blip r:embed="rId6">
            <a:alphaModFix/>
          </a:blip>
          <a:stretch>
            <a:fillRect/>
          </a:stretch>
        </p:blipFill>
        <p:spPr>
          <a:xfrm>
            <a:off x="537268" y="2492111"/>
            <a:ext cx="820843" cy="820800"/>
          </a:xfrm>
          <a:prstGeom prst="rect">
            <a:avLst/>
          </a:prstGeom>
          <a:noFill/>
          <a:ln>
            <a:noFill/>
          </a:ln>
        </p:spPr>
      </p:pic>
      <p:pic>
        <p:nvPicPr>
          <p:cNvPr id="2915" name="Google Shape;2915;g155e12607ee_0_2356"/>
          <p:cNvPicPr preferRelativeResize="0"/>
          <p:nvPr/>
        </p:nvPicPr>
        <p:blipFill>
          <a:blip r:embed="rId7">
            <a:alphaModFix/>
          </a:blip>
          <a:stretch>
            <a:fillRect/>
          </a:stretch>
        </p:blipFill>
        <p:spPr>
          <a:xfrm>
            <a:off x="6172036" y="2628883"/>
            <a:ext cx="714800" cy="714800"/>
          </a:xfrm>
          <a:prstGeom prst="rect">
            <a:avLst/>
          </a:prstGeom>
          <a:noFill/>
          <a:ln>
            <a:noFill/>
          </a:ln>
        </p:spPr>
      </p:pic>
      <p:pic>
        <p:nvPicPr>
          <p:cNvPr id="2916" name="Google Shape;2916;g155e12607ee_0_2356"/>
          <p:cNvPicPr preferRelativeResize="0"/>
          <p:nvPr/>
        </p:nvPicPr>
        <p:blipFill>
          <a:blip r:embed="rId8">
            <a:alphaModFix/>
          </a:blip>
          <a:stretch>
            <a:fillRect/>
          </a:stretch>
        </p:blipFill>
        <p:spPr>
          <a:xfrm>
            <a:off x="3348036" y="2681483"/>
            <a:ext cx="714800" cy="714800"/>
          </a:xfrm>
          <a:prstGeom prst="rect">
            <a:avLst/>
          </a:prstGeom>
          <a:noFill/>
          <a:ln>
            <a:noFill/>
          </a:ln>
        </p:spPr>
      </p:pic>
      <p:pic>
        <p:nvPicPr>
          <p:cNvPr id="2917" name="Google Shape;2917;g155e12607ee_0_2356"/>
          <p:cNvPicPr preferRelativeResize="0"/>
          <p:nvPr/>
        </p:nvPicPr>
        <p:blipFill>
          <a:blip r:embed="rId9">
            <a:alphaModFix/>
          </a:blip>
          <a:stretch>
            <a:fillRect/>
          </a:stretch>
        </p:blipFill>
        <p:spPr>
          <a:xfrm>
            <a:off x="9026136" y="2628883"/>
            <a:ext cx="714800" cy="714800"/>
          </a:xfrm>
          <a:prstGeom prst="rect">
            <a:avLst/>
          </a:prstGeom>
          <a:noFill/>
          <a:ln>
            <a:noFill/>
          </a:ln>
        </p:spPr>
      </p:pic>
      <p:sp>
        <p:nvSpPr>
          <p:cNvPr id="2918" name="Google Shape;2918;g155e12607ee_0_2356"/>
          <p:cNvSpPr txBox="1"/>
          <p:nvPr/>
        </p:nvSpPr>
        <p:spPr>
          <a:xfrm>
            <a:off x="369458" y="247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classificazione di dati e servizi</a:t>
            </a:r>
            <a:endParaRPr sz="3450" b="1">
              <a:solidFill>
                <a:srgbClr val="0066CC"/>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2"/>
        <p:cNvGrpSpPr/>
        <p:nvPr/>
      </p:nvGrpSpPr>
      <p:grpSpPr>
        <a:xfrm>
          <a:off x="0" y="0"/>
          <a:ext cx="0" cy="0"/>
          <a:chOff x="0" y="0"/>
          <a:chExt cx="0" cy="0"/>
        </a:xfrm>
      </p:grpSpPr>
      <p:sp>
        <p:nvSpPr>
          <p:cNvPr id="2923" name="Google Shape;2923;g155e12607ee_0_2384"/>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24" name="Google Shape;2924;g155e12607ee_0_2384"/>
          <p:cNvSpPr txBox="1"/>
          <p:nvPr/>
        </p:nvSpPr>
        <p:spPr>
          <a:xfrm>
            <a:off x="515433" y="2583400"/>
            <a:ext cx="6808500" cy="22935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rgbClr val="5A6772"/>
              </a:buClr>
              <a:buSzPts val="1900"/>
              <a:buFont typeface="Titillium Web"/>
              <a:buChar char="➔"/>
            </a:pPr>
            <a:r>
              <a:rPr lang="it" sz="1900" b="1" dirty="0">
                <a:solidFill>
                  <a:srgbClr val="5A6772"/>
                </a:solidFill>
                <a:latin typeface="Calibri"/>
                <a:ea typeface="Calibri"/>
                <a:cs typeface="Calibri"/>
                <a:sym typeface="Calibri"/>
              </a:rPr>
              <a:t>Il piano di migrazione contiene le informazioni elaborate nelle fasi di assessment e pianificazione</a:t>
            </a:r>
            <a:r>
              <a:rPr lang="it" sz="1900" dirty="0">
                <a:solidFill>
                  <a:srgbClr val="5A6772"/>
                </a:solidFill>
                <a:latin typeface="Calibri"/>
                <a:ea typeface="Calibri"/>
                <a:cs typeface="Calibri"/>
                <a:sym typeface="Calibri"/>
              </a:rPr>
              <a:t> come previsto all’interno del </a:t>
            </a:r>
            <a:r>
              <a:rPr lang="it" sz="1900" u="sng" dirty="0">
                <a:solidFill>
                  <a:schemeClr val="hlink"/>
                </a:solidFill>
                <a:latin typeface="Calibri"/>
                <a:ea typeface="Calibri"/>
                <a:cs typeface="Calibri"/>
                <a:sym typeface="Calibri"/>
                <a:hlinkClick r:id="rId3"/>
              </a:rPr>
              <a:t>manuale di abilitazione al cloud.</a:t>
            </a:r>
            <a:endParaRPr sz="1900" dirty="0">
              <a:solidFill>
                <a:srgbClr val="5A6772"/>
              </a:solidFill>
              <a:latin typeface="Calibri"/>
              <a:ea typeface="Calibri"/>
              <a:cs typeface="Calibri"/>
              <a:sym typeface="Calibri"/>
            </a:endParaRPr>
          </a:p>
          <a:p>
            <a:pPr marL="609600" lvl="0" indent="0" algn="l" rtl="0">
              <a:spcBef>
                <a:spcPts val="0"/>
              </a:spcBef>
              <a:spcAft>
                <a:spcPts val="0"/>
              </a:spcAft>
              <a:buNone/>
            </a:pPr>
            <a:endParaRPr sz="1900" dirty="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609600" lvl="0" indent="-425450" algn="l" rtl="0">
              <a:spcBef>
                <a:spcPts val="0"/>
              </a:spcBef>
              <a:spcAft>
                <a:spcPts val="0"/>
              </a:spcAft>
              <a:buClr>
                <a:srgbClr val="5A6772"/>
              </a:buClr>
              <a:buSzPts val="1900"/>
              <a:buFont typeface="Titillium Web"/>
              <a:buChar char="➔"/>
            </a:pPr>
            <a:r>
              <a:rPr lang="it" sz="1900" b="1" dirty="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La PA deve inviare per approvazione entro il 28 aprile 2023 </a:t>
            </a:r>
            <a:r>
              <a:rPr lang="it" sz="1900" dirty="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il piano di migrazione al Dipartimento per la trasformazione digitale.</a:t>
            </a:r>
            <a:endParaRPr sz="1900" b="1" dirty="0">
              <a:solidFill>
                <a:srgbClr val="33485C"/>
              </a:solidFill>
              <a:highlight>
                <a:srgbClr val="FFFFFF"/>
              </a:highlight>
              <a:latin typeface="Calibri"/>
              <a:ea typeface="Calibri"/>
              <a:cs typeface="Calibri"/>
              <a:sym typeface="Calibri"/>
            </a:endParaRPr>
          </a:p>
        </p:txBody>
      </p:sp>
      <p:sp>
        <p:nvSpPr>
          <p:cNvPr id="2925" name="Google Shape;2925;g155e12607ee_0_2384"/>
          <p:cNvSpPr txBox="1"/>
          <p:nvPr/>
        </p:nvSpPr>
        <p:spPr>
          <a:xfrm>
            <a:off x="515433" y="1317700"/>
            <a:ext cx="6021300" cy="1211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a:solidFill>
                  <a:srgbClr val="5A6772"/>
                </a:solidFill>
                <a:latin typeface="Calibri"/>
                <a:ea typeface="Calibri"/>
                <a:cs typeface="Calibri"/>
                <a:sym typeface="Calibri"/>
              </a:rPr>
              <a:t>In seguito alla classificazione, la PA deve predisporre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il piano di migrazione in base ai servizi classificati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e il modello cloud previsto.</a:t>
            </a:r>
            <a:endParaRPr sz="1900">
              <a:solidFill>
                <a:srgbClr val="5A6772"/>
              </a:solidFill>
              <a:latin typeface="Calibri"/>
              <a:ea typeface="Calibri"/>
              <a:cs typeface="Calibri"/>
              <a:sym typeface="Calibri"/>
            </a:endParaRPr>
          </a:p>
        </p:txBody>
      </p:sp>
      <p:pic>
        <p:nvPicPr>
          <p:cNvPr id="2926" name="Google Shape;2926;g155e12607ee_0_2384"/>
          <p:cNvPicPr preferRelativeResize="0"/>
          <p:nvPr/>
        </p:nvPicPr>
        <p:blipFill rotWithShape="1">
          <a:blip r:embed="rId4">
            <a:alphaModFix/>
          </a:blip>
          <a:srcRect r="7201"/>
          <a:stretch/>
        </p:blipFill>
        <p:spPr>
          <a:xfrm>
            <a:off x="7389667" y="2355867"/>
            <a:ext cx="4802331" cy="3268269"/>
          </a:xfrm>
          <a:prstGeom prst="rect">
            <a:avLst/>
          </a:prstGeom>
          <a:noFill/>
          <a:ln>
            <a:noFill/>
          </a:ln>
        </p:spPr>
      </p:pic>
      <p:sp>
        <p:nvSpPr>
          <p:cNvPr id="2927" name="Google Shape;2927;g155e12607ee_0_2384"/>
          <p:cNvSpPr txBox="1"/>
          <p:nvPr/>
        </p:nvSpPr>
        <p:spPr>
          <a:xfrm>
            <a:off x="369458" y="261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Piano di migrazione</a:t>
            </a:r>
            <a:endParaRPr sz="3450" b="1">
              <a:solidFill>
                <a:srgbClr val="0066CC"/>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1"/>
        <p:cNvGrpSpPr/>
        <p:nvPr/>
      </p:nvGrpSpPr>
      <p:grpSpPr>
        <a:xfrm>
          <a:off x="0" y="0"/>
          <a:ext cx="0" cy="0"/>
          <a:chOff x="0" y="0"/>
          <a:chExt cx="0" cy="0"/>
        </a:xfrm>
      </p:grpSpPr>
      <p:sp>
        <p:nvSpPr>
          <p:cNvPr id="2932" name="Google Shape;2932;g155e12607ee_0_2397"/>
          <p:cNvSpPr txBox="1"/>
          <p:nvPr/>
        </p:nvSpPr>
        <p:spPr>
          <a:xfrm>
            <a:off x="7521433" y="1708800"/>
            <a:ext cx="4146300" cy="4302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it" sz="1600" b="1">
                <a:solidFill>
                  <a:srgbClr val="5A6772"/>
                </a:solidFill>
                <a:latin typeface="Calibri"/>
                <a:ea typeface="Calibri"/>
                <a:cs typeface="Calibri"/>
                <a:sym typeface="Calibri"/>
              </a:rPr>
              <a:t>Servizi Iaas e Paas</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Rif. Circolare AGID n. 2/2018</a:t>
            </a:r>
            <a:endParaRPr sz="1600">
              <a:solidFill>
                <a:srgbClr val="5A6772"/>
              </a:solidFill>
              <a:latin typeface="Calibri"/>
              <a:ea typeface="Calibri"/>
              <a:cs typeface="Calibri"/>
              <a:sym typeface="Calibri"/>
            </a:endParaRPr>
          </a:p>
          <a:p>
            <a:pPr marL="0" lvl="0" indent="0" algn="l" rtl="0">
              <a:lnSpc>
                <a:spcPct val="100000"/>
              </a:lnSpc>
              <a:spcBef>
                <a:spcPts val="1600"/>
              </a:spcBef>
              <a:spcAft>
                <a:spcPts val="0"/>
              </a:spcAft>
              <a:buClr>
                <a:schemeClr val="dk1"/>
              </a:buClr>
              <a:buSzPts val="1500"/>
              <a:buFont typeface="Arial"/>
              <a:buNone/>
            </a:pPr>
            <a:r>
              <a:rPr lang="it" sz="1600" b="1">
                <a:solidFill>
                  <a:srgbClr val="5A6772"/>
                </a:solidFill>
                <a:latin typeface="Calibri"/>
                <a:ea typeface="Calibri"/>
                <a:cs typeface="Calibri"/>
                <a:sym typeface="Calibri"/>
              </a:rPr>
              <a:t>Servizi Saas</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it" sz="1600">
                <a:solidFill>
                  <a:srgbClr val="5A6772"/>
                </a:solidFill>
                <a:latin typeface="Calibri"/>
                <a:ea typeface="Calibri"/>
                <a:cs typeface="Calibri"/>
                <a:sym typeface="Calibri"/>
              </a:rPr>
              <a:t>Rif. Circolare AGID n. 3/2018</a:t>
            </a:r>
            <a:endParaRPr sz="1600">
              <a:solidFill>
                <a:srgbClr val="5A6772"/>
              </a:solidFill>
              <a:latin typeface="Calibri"/>
              <a:ea typeface="Calibri"/>
              <a:cs typeface="Calibri"/>
              <a:sym typeface="Calibri"/>
            </a:endParaRPr>
          </a:p>
          <a:p>
            <a:pPr marL="0" marR="0" lvl="0" indent="0" algn="l" rtl="0">
              <a:lnSpc>
                <a:spcPct val="100000"/>
              </a:lnSpc>
              <a:spcBef>
                <a:spcPts val="1600"/>
              </a:spcBef>
              <a:spcAft>
                <a:spcPts val="0"/>
              </a:spcAft>
              <a:buNone/>
            </a:pPr>
            <a:r>
              <a:rPr lang="it" sz="1600" b="1">
                <a:solidFill>
                  <a:srgbClr val="5A6772"/>
                </a:solidFill>
                <a:latin typeface="Calibri"/>
                <a:ea typeface="Calibri"/>
                <a:cs typeface="Calibri"/>
                <a:sym typeface="Calibri"/>
              </a:rPr>
              <a:t>Quadro regolatorio</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Le due circolari sono valide fino al passaggio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di competenze da AGID ad ACN.</a:t>
            </a:r>
            <a:endParaRPr sz="1600">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endParaRPr sz="1600">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Successivamente, entrano in vigore il Regolamento AGID del 15 dicembre 2021 e gli atti successivi di ACN del 18 gennaio 2022.</a:t>
            </a:r>
            <a:endParaRPr sz="1600" i="0" u="none" strike="noStrike" cap="none">
              <a:solidFill>
                <a:srgbClr val="5A6772"/>
              </a:solidFill>
              <a:latin typeface="Calibri"/>
              <a:ea typeface="Calibri"/>
              <a:cs typeface="Calibri"/>
              <a:sym typeface="Calibri"/>
            </a:endParaRPr>
          </a:p>
        </p:txBody>
      </p:sp>
      <p:sp>
        <p:nvSpPr>
          <p:cNvPr id="2933" name="Google Shape;2933;g155e12607ee_0_2397"/>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34" name="Google Shape;2934;g155e12607ee_0_2397"/>
          <p:cNvSpPr txBox="1"/>
          <p:nvPr/>
        </p:nvSpPr>
        <p:spPr>
          <a:xfrm>
            <a:off x="515433" y="1708800"/>
            <a:ext cx="6021300" cy="3565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b="1" dirty="0">
                <a:solidFill>
                  <a:srgbClr val="5A6772"/>
                </a:solidFill>
                <a:highlight>
                  <a:srgbClr val="FFFFFF"/>
                </a:highlight>
                <a:latin typeface="Calibri"/>
                <a:ea typeface="Calibri"/>
                <a:cs typeface="Calibri"/>
                <a:sym typeface="Calibri"/>
              </a:rPr>
              <a:t>Le PA possono acquistare servizi cloud solo se sono qualificati. </a:t>
            </a:r>
            <a:r>
              <a:rPr lang="it" sz="1900" dirty="0">
                <a:solidFill>
                  <a:srgbClr val="5A6772"/>
                </a:solidFill>
                <a:highlight>
                  <a:srgbClr val="FFFFFF"/>
                </a:highlight>
                <a:latin typeface="Calibri"/>
                <a:ea typeface="Calibri"/>
                <a:cs typeface="Calibri"/>
                <a:sym typeface="Calibri"/>
              </a:rPr>
              <a:t>I fornitori che promuovono servizi cloud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per le PA devono qualificare il loro servizi nel </a:t>
            </a:r>
            <a:r>
              <a:rPr lang="it" sz="1900" u="sng" dirty="0">
                <a:solidFill>
                  <a:schemeClr val="hlink"/>
                </a:solidFill>
                <a:highlight>
                  <a:srgbClr val="FFFFFF"/>
                </a:highlight>
                <a:latin typeface="Calibri"/>
                <a:ea typeface="Calibri"/>
                <a:cs typeface="Calibri"/>
                <a:sym typeface="Calibri"/>
                <a:hlinkClick r:id="rId3"/>
              </a:rPr>
              <a:t>catalogo dedicato di Agenzia per l’Italia digitale (AGID). </a:t>
            </a:r>
            <a:endParaRPr sz="1900" dirty="0">
              <a:solidFill>
                <a:srgbClr val="33485C"/>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33485C"/>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it" sz="1900" b="1" dirty="0">
                <a:solidFill>
                  <a:srgbClr val="5A6772"/>
                </a:solidFill>
                <a:highlight>
                  <a:srgbClr val="FFFFFF"/>
                </a:highlight>
                <a:latin typeface="Calibri"/>
                <a:ea typeface="Calibri"/>
                <a:cs typeface="Calibri"/>
                <a:sym typeface="Calibri"/>
              </a:rPr>
              <a:t>AGID</a:t>
            </a:r>
            <a:r>
              <a:rPr lang="it" sz="1900" dirty="0">
                <a:solidFill>
                  <a:srgbClr val="5A6772"/>
                </a:solidFill>
                <a:highlight>
                  <a:srgbClr val="FFFFFF"/>
                </a:highlight>
                <a:latin typeface="Calibri"/>
                <a:ea typeface="Calibri"/>
                <a:cs typeface="Calibri"/>
                <a:sym typeface="Calibri"/>
              </a:rPr>
              <a:t> gestisce il percorso di qualificazione e garantisce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che le c</a:t>
            </a:r>
            <a:r>
              <a:rPr lang="it" sz="1900" b="1" dirty="0">
                <a:solidFill>
                  <a:srgbClr val="5A6772"/>
                </a:solidFill>
                <a:highlight>
                  <a:srgbClr val="FFFFFF"/>
                </a:highlight>
                <a:latin typeface="Calibri"/>
                <a:ea typeface="Calibri"/>
                <a:cs typeface="Calibri"/>
                <a:sym typeface="Calibri"/>
              </a:rPr>
              <a:t>aratteristiche e i livelli di servizio dichiarati siano in linea con i requisiti di sicurezza</a:t>
            </a:r>
            <a:r>
              <a:rPr lang="it" sz="1900" dirty="0">
                <a:solidFill>
                  <a:srgbClr val="5A6772"/>
                </a:solidFill>
                <a:highlight>
                  <a:srgbClr val="FFFFFF"/>
                </a:highlight>
                <a:latin typeface="Calibri"/>
                <a:ea typeface="Calibri"/>
                <a:cs typeface="Calibri"/>
                <a:sym typeface="Calibri"/>
              </a:rPr>
              <a:t>,</a:t>
            </a:r>
            <a:r>
              <a:rPr lang="it" sz="1900" b="1" dirty="0">
                <a:solidFill>
                  <a:srgbClr val="5A6772"/>
                </a:solidFill>
                <a:highlight>
                  <a:srgbClr val="FFFFFF"/>
                </a:highlight>
                <a:latin typeface="Calibri"/>
                <a:ea typeface="Calibri"/>
                <a:cs typeface="Calibri"/>
                <a:sym typeface="Calibri"/>
              </a:rPr>
              <a:t> affidabilità e rispetto delle normative rilevanti </a:t>
            </a:r>
            <a:r>
              <a:rPr lang="it" sz="1900" dirty="0">
                <a:solidFill>
                  <a:srgbClr val="5A6772"/>
                </a:solidFill>
                <a:highlight>
                  <a:srgbClr val="FFFFFF"/>
                </a:highlight>
                <a:latin typeface="Calibri"/>
                <a:ea typeface="Calibri"/>
                <a:cs typeface="Calibri"/>
                <a:sym typeface="Calibri"/>
              </a:rPr>
              <a:t>fino al passaggio di competenze verso Agenzia per la Cybersicurezza Nazionale (ACN).</a:t>
            </a:r>
            <a:endParaRPr sz="1900" dirty="0">
              <a:solidFill>
                <a:srgbClr val="5A6772"/>
              </a:solidFill>
              <a:highlight>
                <a:srgbClr val="FFFFFF"/>
              </a:highlight>
              <a:latin typeface="Calibri"/>
              <a:ea typeface="Calibri"/>
              <a:cs typeface="Calibri"/>
              <a:sym typeface="Calibri"/>
            </a:endParaRPr>
          </a:p>
        </p:txBody>
      </p:sp>
      <p:sp>
        <p:nvSpPr>
          <p:cNvPr id="2935" name="Google Shape;2935;g155e12607ee_0_2397"/>
          <p:cNvSpPr txBox="1"/>
          <p:nvPr/>
        </p:nvSpPr>
        <p:spPr>
          <a:xfrm>
            <a:off x="332608" y="35625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Qualificazione dei servizi cloud</a:t>
            </a:r>
            <a:endParaRPr sz="3450" b="1">
              <a:solidFill>
                <a:srgbClr val="0066CC"/>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939"/>
        <p:cNvGrpSpPr/>
        <p:nvPr/>
      </p:nvGrpSpPr>
      <p:grpSpPr>
        <a:xfrm>
          <a:off x="0" y="0"/>
          <a:ext cx="0" cy="0"/>
          <a:chOff x="0" y="0"/>
          <a:chExt cx="0" cy="0"/>
        </a:xfrm>
      </p:grpSpPr>
      <p:pic>
        <p:nvPicPr>
          <p:cNvPr id="2940" name="Google Shape;2940;g155e12607ee_0_2409"/>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2941" name="Google Shape;2941;g155e12607ee_0_2409"/>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2942" name="Google Shape;2942;g155e12607ee_0_2409"/>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Polo Strategico Nazionale</a:t>
            </a:r>
            <a:endParaRPr sz="36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500"/>
              <a:buFont typeface="Arial"/>
              <a:buNone/>
            </a:pPr>
            <a:endParaRPr sz="36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g155e12607ee_0_241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27</a:t>
            </a:fld>
            <a:endParaRPr sz="1100" b="0" i="0" u="none" strike="noStrike" cap="none">
              <a:solidFill>
                <a:schemeClr val="lt1"/>
              </a:solidFill>
              <a:latin typeface="Roboto Mono Light"/>
              <a:ea typeface="Roboto Mono Light"/>
              <a:cs typeface="Roboto Mono Light"/>
              <a:sym typeface="Roboto Mono Light"/>
            </a:endParaRPr>
          </a:p>
        </p:txBody>
      </p:sp>
      <p:sp>
        <p:nvSpPr>
          <p:cNvPr id="2948" name="Google Shape;2948;g155e12607ee_0_2416"/>
          <p:cNvSpPr txBox="1"/>
          <p:nvPr/>
        </p:nvSpPr>
        <p:spPr>
          <a:xfrm>
            <a:off x="429067" y="1659833"/>
            <a:ext cx="11183100" cy="3861300"/>
          </a:xfrm>
          <a:prstGeom prst="rect">
            <a:avLst/>
          </a:prstGeom>
          <a:noFill/>
          <a:ln>
            <a:noFill/>
          </a:ln>
        </p:spPr>
        <p:txBody>
          <a:bodyPr spcFirstLastPara="1" wrap="square" lIns="121875" tIns="121875" rIns="121875" bIns="121875" anchor="t" anchorCtr="0">
            <a:noAutofit/>
          </a:bodyPr>
          <a:lstStyle/>
          <a:p>
            <a:pPr marL="0" marR="0" lvl="0" indent="0" algn="l" rtl="0">
              <a:lnSpc>
                <a:spcPct val="115000"/>
              </a:lnSpc>
              <a:spcBef>
                <a:spcPts val="0"/>
              </a:spcBef>
              <a:spcAft>
                <a:spcPts val="0"/>
              </a:spcAft>
              <a:buClr>
                <a:schemeClr val="dk1"/>
              </a:buClr>
              <a:buSzPts val="1500"/>
              <a:buFont typeface="Arial"/>
              <a:buNone/>
            </a:pPr>
            <a:r>
              <a:rPr lang="it" sz="1800" dirty="0">
                <a:solidFill>
                  <a:srgbClr val="33485C"/>
                </a:solidFill>
                <a:highlight>
                  <a:srgbClr val="FFFFFF"/>
                </a:highlight>
                <a:latin typeface="Calibri"/>
                <a:ea typeface="Calibri"/>
                <a:cs typeface="Calibri"/>
                <a:sym typeface="Calibri"/>
              </a:rPr>
              <a:t>La Presidenza del Consiglio dei ministri, secondo le disposizioni previste nell’</a:t>
            </a:r>
            <a:r>
              <a:rPr lang="it" sz="1800" u="sng" dirty="0">
                <a:solidFill>
                  <a:srgbClr val="0066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articolo 35 del Decreto Legge n 76 del 16 luglio 2020</a:t>
            </a:r>
            <a:r>
              <a:rPr lang="it" sz="1800" dirty="0">
                <a:solidFill>
                  <a:srgbClr val="33485C"/>
                </a:solidFill>
                <a:highlight>
                  <a:srgbClr val="FFFFFF"/>
                </a:highlight>
                <a:latin typeface="Calibri"/>
                <a:ea typeface="Calibri"/>
                <a:cs typeface="Calibri"/>
                <a:sym typeface="Calibri"/>
              </a:rPr>
              <a:t>, che modifica all'articolo 33-septies del decreto-legge 18  ottobre  2012,  n.179, convertito, con modificazioni, dalla legge 17 dicembre 2012,  n. 221, attraverso il Dipartimento per la trasformazione digitale promuove lo sviluppo di una infrastruttura ad alta affidabilità localizzata sul territorio nazionale per la razionalizzazione e il consolidamento dei Centri di elaborazione Dati (CED) e relativi sistemi informatici.</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Arial"/>
              <a:buNone/>
            </a:pPr>
            <a:endParaRPr sz="1800" dirty="0">
              <a:solidFill>
                <a:srgbClr val="33485C"/>
              </a:solidFill>
              <a:highlight>
                <a:srgbClr val="FFFFFF"/>
              </a:highlight>
              <a:latin typeface="Calibri"/>
              <a:ea typeface="Calibri"/>
              <a:cs typeface="Calibri"/>
              <a:sym typeface="Calibri"/>
            </a:endParaRPr>
          </a:p>
          <a:p>
            <a:pPr lvl="0">
              <a:lnSpc>
                <a:spcPct val="115000"/>
              </a:lnSpc>
              <a:buClr>
                <a:schemeClr val="dk1"/>
              </a:buClr>
              <a:buSzPts val="1500"/>
            </a:pPr>
            <a:r>
              <a:rPr lang="it" sz="1800" dirty="0">
                <a:solidFill>
                  <a:srgbClr val="33485C"/>
                </a:solidFill>
                <a:highlight>
                  <a:srgbClr val="FFFFFF"/>
                </a:highlight>
                <a:latin typeface="Calibri"/>
                <a:ea typeface="Calibri"/>
                <a:cs typeface="Calibri"/>
                <a:sym typeface="Calibri"/>
              </a:rPr>
              <a:t>Tale infrastruttura, operativa dal Dicembre 2022, è gestita ed erogata da un soggetto individuato mediante procedura di partnership pubblico-privato (</a:t>
            </a:r>
            <a:r>
              <a:rPr lang="it" sz="1800" b="1" dirty="0">
                <a:solidFill>
                  <a:srgbClr val="33485C"/>
                </a:solidFill>
                <a:highlight>
                  <a:srgbClr val="FFFFFF"/>
                </a:highlight>
                <a:latin typeface="Calibri"/>
                <a:ea typeface="Calibri"/>
                <a:cs typeface="Calibri"/>
                <a:sym typeface="Calibri"/>
              </a:rPr>
              <a:t>Polo Strategico Nazionale S.p.A.</a:t>
            </a:r>
            <a:r>
              <a:rPr lang="it" sz="1800" dirty="0">
                <a:solidFill>
                  <a:srgbClr val="33485C"/>
                </a:solidFill>
                <a:highlight>
                  <a:srgbClr val="FFFFFF"/>
                </a:highlight>
                <a:latin typeface="Calibri"/>
                <a:ea typeface="Calibri"/>
                <a:cs typeface="Calibri"/>
                <a:sym typeface="Calibri"/>
              </a:rPr>
              <a:t>)</a:t>
            </a:r>
            <a:r>
              <a:rPr lang="it" sz="1800" b="1" dirty="0">
                <a:solidFill>
                  <a:srgbClr val="33485C"/>
                </a:solidFill>
                <a:highlight>
                  <a:srgbClr val="FFFFFF"/>
                </a:highlight>
                <a:latin typeface="Calibri"/>
                <a:ea typeface="Calibri"/>
                <a:cs typeface="Calibri"/>
                <a:sym typeface="Calibri"/>
              </a:rPr>
              <a:t> </a:t>
            </a:r>
            <a:r>
              <a:rPr lang="it-IT" sz="1800" dirty="0">
                <a:solidFill>
                  <a:srgbClr val="33485C"/>
                </a:solidFill>
                <a:highlight>
                  <a:srgbClr val="FFFFFF"/>
                </a:highlight>
                <a:latin typeface="Calibri"/>
                <a:ea typeface="Calibri"/>
                <a:cs typeface="Calibri"/>
                <a:sym typeface="Calibri"/>
              </a:rPr>
              <a:t>partecipata da TIM, Leonardo, CDP (attraverso la controllata CDP Equity) e Sogei</a:t>
            </a:r>
            <a:r>
              <a:rPr lang="it" sz="1800" dirty="0">
                <a:solidFill>
                  <a:srgbClr val="33485C"/>
                </a:solidFill>
                <a:highlight>
                  <a:srgbClr val="FFFFFF"/>
                </a:highlight>
                <a:latin typeface="Calibri"/>
                <a:ea typeface="Calibri"/>
                <a:cs typeface="Calibri"/>
                <a:sym typeface="Calibri"/>
              </a:rPr>
              <a:t>.</a:t>
            </a:r>
          </a:p>
          <a:p>
            <a:pPr marL="0" marR="0" lvl="0" indent="0" algn="l" rtl="0">
              <a:lnSpc>
                <a:spcPct val="115000"/>
              </a:lnSpc>
              <a:spcBef>
                <a:spcPts val="0"/>
              </a:spcBef>
              <a:spcAft>
                <a:spcPts val="0"/>
              </a:spcAft>
              <a:buClr>
                <a:schemeClr val="dk1"/>
              </a:buClr>
              <a:buSzPts val="1500"/>
              <a:buFont typeface="Arial"/>
              <a:buNone/>
            </a:pPr>
            <a:endParaRPr lang="it" sz="1800" dirty="0">
              <a:solidFill>
                <a:srgbClr val="33485C"/>
              </a:solidFill>
              <a:highlight>
                <a:srgbClr val="FFFFFF"/>
              </a:highlight>
              <a:latin typeface="Calibri"/>
              <a:ea typeface="Calibri"/>
              <a:cs typeface="Calibri"/>
              <a:sym typeface="Calibri"/>
            </a:endParaRPr>
          </a:p>
        </p:txBody>
      </p:sp>
      <p:sp>
        <p:nvSpPr>
          <p:cNvPr id="2949" name="Google Shape;2949;g155e12607ee_0_2416"/>
          <p:cNvSpPr txBox="1"/>
          <p:nvPr/>
        </p:nvSpPr>
        <p:spPr>
          <a:xfrm>
            <a:off x="294083" y="247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Contesto normativo</a:t>
            </a:r>
            <a:endParaRPr sz="3450" b="1">
              <a:solidFill>
                <a:srgbClr val="0066CC"/>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Google Shape;2954;g155e12607ee_0_242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28</a:t>
            </a:fld>
            <a:endParaRPr sz="1100" b="0" i="0" u="none" strike="noStrike" cap="none">
              <a:solidFill>
                <a:schemeClr val="lt1"/>
              </a:solidFill>
              <a:latin typeface="Roboto Mono Light"/>
              <a:ea typeface="Roboto Mono Light"/>
              <a:cs typeface="Roboto Mono Light"/>
              <a:sym typeface="Roboto Mono Light"/>
            </a:endParaRPr>
          </a:p>
        </p:txBody>
      </p:sp>
      <p:sp>
        <p:nvSpPr>
          <p:cNvPr id="2955" name="Google Shape;2955;g155e12607ee_0_2426"/>
          <p:cNvSpPr txBox="1"/>
          <p:nvPr/>
        </p:nvSpPr>
        <p:spPr>
          <a:xfrm>
            <a:off x="515433" y="1507200"/>
            <a:ext cx="8580300" cy="4663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Livelli di sicurezza rafforzati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Elevati </a:t>
            </a:r>
            <a:r>
              <a:rPr lang="it" sz="1600" b="1">
                <a:solidFill>
                  <a:srgbClr val="5A6772"/>
                </a:solidFill>
                <a:latin typeface="Calibri"/>
                <a:ea typeface="Calibri"/>
                <a:cs typeface="Calibri"/>
                <a:sym typeface="Calibri"/>
              </a:rPr>
              <a:t>standard di sicurezza</a:t>
            </a:r>
            <a:r>
              <a:rPr lang="it" sz="1600">
                <a:solidFill>
                  <a:srgbClr val="5A6772"/>
                </a:solidFill>
                <a:latin typeface="Calibri"/>
                <a:ea typeface="Calibri"/>
                <a:cs typeface="Calibri"/>
                <a:sym typeface="Calibri"/>
              </a:rPr>
              <a:t> e controllo dei dati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Maggiori livelli di resilienza, </a:t>
            </a:r>
            <a:r>
              <a:rPr lang="it" sz="1600" b="1">
                <a:solidFill>
                  <a:srgbClr val="5A6772"/>
                </a:solidFill>
                <a:latin typeface="Calibri"/>
                <a:ea typeface="Calibri"/>
                <a:cs typeface="Calibri"/>
                <a:sym typeface="Calibri"/>
              </a:rPr>
              <a:t>standardizzazione, omogeneità e interoperabilità</a:t>
            </a:r>
            <a:endParaRPr sz="1600" b="1">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Autonomia tecnologica,</a:t>
            </a:r>
            <a:r>
              <a:rPr lang="it" sz="1600">
                <a:solidFill>
                  <a:srgbClr val="5A6772"/>
                </a:solidFill>
                <a:latin typeface="Calibri"/>
                <a:ea typeface="Calibri"/>
                <a:cs typeface="Calibri"/>
                <a:sym typeface="Calibri"/>
              </a:rPr>
              <a:t> indipendenza e dati gestiti sul territorio nazionale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ed europeo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Modelli operativi migliori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Miglior qualità dei servizi</a:t>
            </a:r>
            <a:r>
              <a:rPr lang="it" sz="1600">
                <a:solidFill>
                  <a:srgbClr val="5A6772"/>
                </a:solidFill>
                <a:latin typeface="Calibri"/>
                <a:ea typeface="Calibri"/>
                <a:cs typeface="Calibri"/>
                <a:sym typeface="Calibri"/>
              </a:rPr>
              <a:t>, garantendo continuità operativa e tolleranza ai guasti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Supporto alla migrazione delle PA verso il PSN</a:t>
            </a:r>
            <a:r>
              <a:rPr lang="it" sz="1600">
                <a:solidFill>
                  <a:srgbClr val="5A6772"/>
                </a:solidFill>
                <a:latin typeface="Calibri"/>
                <a:ea typeface="Calibri"/>
                <a:cs typeface="Calibri"/>
                <a:sym typeface="Calibri"/>
              </a:rPr>
              <a:t>, inizialmente con un processo </a:t>
            </a:r>
            <a:br>
              <a:rPr lang="it" sz="1600">
                <a:solidFill>
                  <a:srgbClr val="5A6772"/>
                </a:solidFill>
                <a:latin typeface="Calibri"/>
                <a:ea typeface="Calibri"/>
                <a:cs typeface="Calibri"/>
                <a:sym typeface="Calibri"/>
              </a:rPr>
            </a:br>
            <a:r>
              <a:rPr lang="it" sz="1600" i="1">
                <a:solidFill>
                  <a:srgbClr val="5A6772"/>
                </a:solidFill>
                <a:latin typeface="Calibri"/>
                <a:ea typeface="Calibri"/>
                <a:cs typeface="Calibri"/>
                <a:sym typeface="Calibri"/>
              </a:rPr>
              <a:t>lift-and-shift,</a:t>
            </a:r>
            <a:r>
              <a:rPr lang="it" sz="1600">
                <a:solidFill>
                  <a:srgbClr val="5A6772"/>
                </a:solidFill>
                <a:latin typeface="Calibri"/>
                <a:ea typeface="Calibri"/>
                <a:cs typeface="Calibri"/>
                <a:sym typeface="Calibri"/>
              </a:rPr>
              <a:t>  e verso tipologie di servizi cloud IaaS e PaaS</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Supporto alla formazione dei dipendenti</a:t>
            </a:r>
            <a:r>
              <a:rPr lang="it" sz="1600">
                <a:solidFill>
                  <a:srgbClr val="5A6772"/>
                </a:solidFill>
                <a:latin typeface="Calibri"/>
                <a:ea typeface="Calibri"/>
                <a:cs typeface="Calibri"/>
                <a:sym typeface="Calibri"/>
              </a:rPr>
              <a:t> per la gestione dell’infrastruttura</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Infrastruttura ottimizzata</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Minor costi </a:t>
            </a:r>
            <a:r>
              <a:rPr lang="it" sz="1600">
                <a:solidFill>
                  <a:srgbClr val="5A6772"/>
                </a:solidFill>
                <a:latin typeface="Calibri"/>
                <a:ea typeface="Calibri"/>
                <a:cs typeface="Calibri"/>
                <a:sym typeface="Calibri"/>
              </a:rPr>
              <a:t>legati all’infrastruttura mediante la razionalizzazione delle risorse</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Ottimizzazione variabilità della domanda</a:t>
            </a:r>
            <a:r>
              <a:rPr lang="it" sz="1600">
                <a:solidFill>
                  <a:srgbClr val="5A6772"/>
                </a:solidFill>
                <a:latin typeface="Calibri"/>
                <a:ea typeface="Calibri"/>
                <a:cs typeface="Calibri"/>
                <a:sym typeface="Calibri"/>
              </a:rPr>
              <a:t> rispetto a risorse infrastrutturali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Multi-cloud</a:t>
            </a:r>
            <a: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 con la possibilità di scegliere tra i </a:t>
            </a:r>
            <a:r>
              <a:rPr lang="it" sz="1600" i="1">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Cloud Service Provider</a:t>
            </a:r>
            <a:r>
              <a:rPr lang="it" sz="1600" i="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previsti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Continuità e scalabilità dei servizi, </a:t>
            </a:r>
            <a:r>
              <a:rPr lang="it" sz="1600" b="1">
                <a:solidFill>
                  <a:srgbClr val="5A6772"/>
                </a:solidFill>
                <a:latin typeface="Calibri"/>
                <a:ea typeface="Calibri"/>
                <a:cs typeface="Calibri"/>
                <a:sym typeface="Calibri"/>
              </a:rPr>
              <a:t>minor rischio </a:t>
            </a:r>
            <a:r>
              <a:rPr lang="it" sz="1600" b="1" i="1">
                <a:solidFill>
                  <a:srgbClr val="5A6772"/>
                </a:solidFill>
                <a:latin typeface="Calibri"/>
                <a:ea typeface="Calibri"/>
                <a:cs typeface="Calibri"/>
                <a:sym typeface="Calibri"/>
              </a:rPr>
              <a:t>lock-in</a:t>
            </a:r>
            <a:r>
              <a:rPr lang="it" sz="1600" i="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(impossibilità di cambiare fornitore)</a:t>
            </a:r>
            <a:endParaRPr sz="1600">
              <a:solidFill>
                <a:srgbClr val="5A6772"/>
              </a:solidFill>
              <a:latin typeface="Calibri"/>
              <a:ea typeface="Calibri"/>
              <a:cs typeface="Calibri"/>
              <a:sym typeface="Calibri"/>
            </a:endParaRPr>
          </a:p>
        </p:txBody>
      </p:sp>
      <p:grpSp>
        <p:nvGrpSpPr>
          <p:cNvPr id="2956" name="Google Shape;2956;g155e12607ee_0_2426"/>
          <p:cNvGrpSpPr/>
          <p:nvPr/>
        </p:nvGrpSpPr>
        <p:grpSpPr>
          <a:xfrm>
            <a:off x="8063090" y="1278726"/>
            <a:ext cx="3722208" cy="4300368"/>
            <a:chOff x="6047469" y="959068"/>
            <a:chExt cx="2791726" cy="3225357"/>
          </a:xfrm>
        </p:grpSpPr>
        <p:pic>
          <p:nvPicPr>
            <p:cNvPr id="2957" name="Google Shape;2957;g155e12607ee_0_2426"/>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58" name="Google Shape;2958;g155e12607ee_0_2426"/>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59" name="Google Shape;2959;g155e12607ee_0_2426"/>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60" name="Google Shape;2960;g155e12607ee_0_2426"/>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61" name="Google Shape;2961;g155e12607ee_0_2426"/>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62" name="Google Shape;2962;g155e12607ee_0_2426"/>
          <p:cNvSpPr txBox="1"/>
          <p:nvPr/>
        </p:nvSpPr>
        <p:spPr>
          <a:xfrm>
            <a:off x="33220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Perché migrare al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6"/>
        <p:cNvGrpSpPr/>
        <p:nvPr/>
      </p:nvGrpSpPr>
      <p:grpSpPr>
        <a:xfrm>
          <a:off x="0" y="0"/>
          <a:ext cx="0" cy="0"/>
          <a:chOff x="0" y="0"/>
          <a:chExt cx="0" cy="0"/>
        </a:xfrm>
      </p:grpSpPr>
      <p:sp>
        <p:nvSpPr>
          <p:cNvPr id="2967" name="Google Shape;2967;g155e12607ee_0_2449"/>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29</a:t>
            </a:fld>
            <a:endParaRPr sz="1100" b="0" i="0" u="none" strike="noStrike" cap="none">
              <a:solidFill>
                <a:schemeClr val="lt1"/>
              </a:solidFill>
              <a:latin typeface="Roboto Mono Light"/>
              <a:ea typeface="Roboto Mono Light"/>
              <a:cs typeface="Roboto Mono Light"/>
              <a:sym typeface="Roboto Mono Light"/>
            </a:endParaRPr>
          </a:p>
        </p:txBody>
      </p:sp>
      <p:sp>
        <p:nvSpPr>
          <p:cNvPr id="2968" name="Google Shape;2968;g155e12607ee_0_2449"/>
          <p:cNvSpPr txBox="1"/>
          <p:nvPr/>
        </p:nvSpPr>
        <p:spPr>
          <a:xfrm>
            <a:off x="646967" y="1505367"/>
            <a:ext cx="5889600" cy="965100"/>
          </a:xfrm>
          <a:prstGeom prst="rect">
            <a:avLst/>
          </a:prstGeom>
          <a:noFill/>
          <a:ln>
            <a:noFill/>
          </a:ln>
        </p:spPr>
        <p:txBody>
          <a:bodyPr spcFirstLastPara="1" wrap="square" lIns="0" tIns="0" rIns="120000" bIns="0" anchor="t" anchorCtr="0">
            <a:spAutoFit/>
          </a:bodyPr>
          <a:lstStyle/>
          <a:p>
            <a:pPr marL="0" lvl="0" indent="0" algn="l" rtl="0">
              <a:lnSpc>
                <a:spcPct val="115000"/>
              </a:lnSpc>
              <a:spcBef>
                <a:spcPts val="0"/>
              </a:spcBef>
              <a:spcAft>
                <a:spcPts val="0"/>
              </a:spcAft>
              <a:buNone/>
            </a:pPr>
            <a:r>
              <a:rPr lang="it" sz="1900">
                <a:solidFill>
                  <a:srgbClr val="5A6772"/>
                </a:solidFill>
                <a:latin typeface="Titillium Web"/>
                <a:ea typeface="Titillium Web"/>
                <a:cs typeface="Titillium Web"/>
                <a:sym typeface="Titillium Web"/>
              </a:rPr>
              <a:t>Il PSN è una nuova infrastruttura digitale a servizio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della PA italiana, che la dota di tecnologie e infrastrutture cloud affidabili, resilienti e indipendenti.</a:t>
            </a:r>
            <a:endParaRPr sz="1900">
              <a:solidFill>
                <a:srgbClr val="5A6772"/>
              </a:solidFill>
              <a:latin typeface="Titillium Web"/>
              <a:ea typeface="Titillium Web"/>
              <a:cs typeface="Titillium Web"/>
              <a:sym typeface="Titillium Web"/>
            </a:endParaRPr>
          </a:p>
        </p:txBody>
      </p:sp>
      <p:sp>
        <p:nvSpPr>
          <p:cNvPr id="2969" name="Google Shape;2969;g155e12607ee_0_2449"/>
          <p:cNvSpPr txBox="1"/>
          <p:nvPr/>
        </p:nvSpPr>
        <p:spPr>
          <a:xfrm>
            <a:off x="646967" y="2648433"/>
            <a:ext cx="7638300" cy="2982900"/>
          </a:xfrm>
          <a:prstGeom prst="rect">
            <a:avLst/>
          </a:prstGeom>
          <a:noFill/>
          <a:ln>
            <a:noFill/>
          </a:ln>
        </p:spPr>
        <p:txBody>
          <a:bodyPr spcFirstLastPara="1" wrap="square" lIns="0" tIns="0" rIns="0" bIns="0" anchor="t" anchorCtr="0">
            <a:spAutoFit/>
          </a:bodyPr>
          <a:lstStyle/>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Conforme ai requisiti di sicurezza PSNC e NIS e al Regolamento Cloud,</a:t>
            </a:r>
            <a:r>
              <a:rPr lang="it" sz="1900">
                <a:solidFill>
                  <a:srgbClr val="0066CC"/>
                </a:solidFill>
                <a:latin typeface="Calibri"/>
                <a:ea typeface="Calibri"/>
                <a:cs typeface="Calibri"/>
                <a:sym typeface="Calibri"/>
              </a:rPr>
              <a:t> </a:t>
            </a:r>
            <a:r>
              <a:rPr lang="it" sz="1900">
                <a:solidFill>
                  <a:srgbClr val="5A6772"/>
                </a:solidFill>
                <a:latin typeface="Calibri"/>
                <a:ea typeface="Calibri"/>
                <a:cs typeface="Calibri"/>
                <a:sym typeface="Calibri"/>
              </a:rPr>
              <a:t>abilita la migrazione inizialmente con un processo </a:t>
            </a:r>
            <a:r>
              <a:rPr lang="it" sz="1900" i="1">
                <a:solidFill>
                  <a:srgbClr val="5A6772"/>
                </a:solidFill>
                <a:latin typeface="Calibri"/>
                <a:ea typeface="Calibri"/>
                <a:cs typeface="Calibri"/>
                <a:sym typeface="Calibri"/>
              </a:rPr>
              <a:t>lift-and-shift</a:t>
            </a:r>
            <a:r>
              <a:rPr lang="it" sz="1900">
                <a:solidFill>
                  <a:srgbClr val="5A6772"/>
                </a:solidFill>
                <a:latin typeface="Calibri"/>
                <a:ea typeface="Calibri"/>
                <a:cs typeface="Calibri"/>
                <a:sym typeface="Calibri"/>
              </a:rPr>
              <a:t>,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verso tipologie di servizi cloud IaaS e PaaS.</a:t>
            </a:r>
            <a:endParaRPr sz="1900">
              <a:solidFill>
                <a:srgbClr val="0070C0"/>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Offre servizi di cloud pubblico criptato</a:t>
            </a:r>
            <a:r>
              <a:rPr lang="it" sz="1900">
                <a:solidFill>
                  <a:srgbClr val="0066CC"/>
                </a:solidFill>
                <a:latin typeface="Calibri"/>
                <a:ea typeface="Calibri"/>
                <a:cs typeface="Calibri"/>
                <a:sym typeface="Calibri"/>
              </a:rPr>
              <a:t> </a:t>
            </a:r>
            <a:r>
              <a:rPr lang="it" sz="1900">
                <a:solidFill>
                  <a:srgbClr val="5A6772"/>
                </a:solidFill>
                <a:latin typeface="Calibri"/>
                <a:ea typeface="Calibri"/>
                <a:cs typeface="Calibri"/>
                <a:sym typeface="Calibri"/>
              </a:rPr>
              <a:t>e permette di gestire strumenti di cifratura </a:t>
            </a:r>
            <a:r>
              <a:rPr lang="it" sz="1900" i="1">
                <a:solidFill>
                  <a:srgbClr val="5A6772"/>
                </a:solidFill>
                <a:latin typeface="Calibri"/>
                <a:ea typeface="Calibri"/>
                <a:cs typeface="Calibri"/>
                <a:sym typeface="Calibri"/>
              </a:rPr>
              <a:t>on-premise</a:t>
            </a:r>
            <a:r>
              <a:rPr lang="it" sz="1900">
                <a:solidFill>
                  <a:srgbClr val="5A6772"/>
                </a:solidFill>
                <a:latin typeface="Calibri"/>
                <a:ea typeface="Calibri"/>
                <a:cs typeface="Calibri"/>
                <a:sym typeface="Calibri"/>
              </a:rPr>
              <a:t> integrati su cloud pubblico per la PA,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cloud privato/ibrido su licenza e cloud privato qualificato.</a:t>
            </a:r>
            <a:endParaRPr sz="1900">
              <a:solidFill>
                <a:srgbClr val="5A6772"/>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Rivolto prioritariamente alle PA che gestiscono dati e servizi strategici e critici </a:t>
            </a:r>
            <a:r>
              <a:rPr lang="it" sz="1900">
                <a:solidFill>
                  <a:srgbClr val="5A6772"/>
                </a:solidFill>
                <a:latin typeface="Calibri"/>
                <a:ea typeface="Calibri"/>
                <a:cs typeface="Calibri"/>
                <a:sym typeface="Calibri"/>
              </a:rPr>
              <a:t>su infrastrutture classificate Gruppo B (Circolare AGID n. 1 del 2019).</a:t>
            </a:r>
            <a:endParaRPr sz="1900">
              <a:solidFill>
                <a:srgbClr val="5A6772"/>
              </a:solidFill>
              <a:latin typeface="Calibri"/>
              <a:ea typeface="Calibri"/>
              <a:cs typeface="Calibri"/>
              <a:sym typeface="Calibri"/>
            </a:endParaRPr>
          </a:p>
        </p:txBody>
      </p:sp>
      <p:grpSp>
        <p:nvGrpSpPr>
          <p:cNvPr id="2970" name="Google Shape;2970;g155e12607ee_0_2449"/>
          <p:cNvGrpSpPr/>
          <p:nvPr/>
        </p:nvGrpSpPr>
        <p:grpSpPr>
          <a:xfrm>
            <a:off x="8063090" y="1278726"/>
            <a:ext cx="3722208" cy="4300368"/>
            <a:chOff x="6047469" y="959068"/>
            <a:chExt cx="2791726" cy="3225357"/>
          </a:xfrm>
        </p:grpSpPr>
        <p:pic>
          <p:nvPicPr>
            <p:cNvPr id="2971" name="Google Shape;2971;g155e12607ee_0_2449"/>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72" name="Google Shape;2972;g155e12607ee_0_2449"/>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73" name="Google Shape;2973;g155e12607ee_0_2449"/>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74" name="Google Shape;2974;g155e12607ee_0_2449"/>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75" name="Google Shape;2975;g155e12607ee_0_2449"/>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76" name="Google Shape;2976;g155e12607ee_0_2449"/>
          <p:cNvSpPr txBox="1"/>
          <p:nvPr/>
        </p:nvSpPr>
        <p:spPr>
          <a:xfrm>
            <a:off x="369458" y="289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Cos’è il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3" name="Google Shape;2663;p167"/>
          <p:cNvSpPr txBox="1"/>
          <p:nvPr/>
        </p:nvSpPr>
        <p:spPr>
          <a:xfrm>
            <a:off x="501219" y="1441884"/>
            <a:ext cx="10792424" cy="1634422"/>
          </a:xfrm>
          <a:prstGeom prst="rect">
            <a:avLst/>
          </a:prstGeom>
          <a:noFill/>
          <a:ln>
            <a:noFill/>
          </a:ln>
        </p:spPr>
        <p:txBody>
          <a:bodyPr spcFirstLastPara="1" wrap="square" lIns="0" tIns="0" rIns="0" bIns="0" anchor="t" anchorCtr="0">
            <a:spAutoFit/>
          </a:bodyPr>
          <a:lstStyle/>
          <a:p>
            <a:pPr marL="641349" marR="0" lvl="0" indent="-571500" algn="l" rtl="0">
              <a:lnSpc>
                <a:spcPct val="150000"/>
              </a:lnSpc>
              <a:spcBef>
                <a:spcPts val="0"/>
              </a:spcBef>
              <a:spcAft>
                <a:spcPts val="0"/>
              </a:spcAft>
              <a:buClr>
                <a:srgbClr val="0070C0"/>
              </a:buClr>
              <a:buSzPts val="3733"/>
              <a:buFont typeface="Noto Sans Symbols"/>
              <a:buChar char="▪"/>
            </a:pPr>
            <a:r>
              <a:rPr lang="it" sz="3733" b="0">
                <a:solidFill>
                  <a:srgbClr val="434343"/>
                </a:solidFill>
                <a:latin typeface="Calibri"/>
                <a:ea typeface="Calibri"/>
                <a:cs typeface="Calibri"/>
                <a:sym typeface="Calibri"/>
              </a:rPr>
              <a:t>Cloud della PA</a:t>
            </a:r>
            <a:endParaRPr/>
          </a:p>
          <a:p>
            <a:pPr marL="641349" marR="0" lvl="0" indent="-571500" algn="l" rtl="0">
              <a:lnSpc>
                <a:spcPct val="150000"/>
              </a:lnSpc>
              <a:spcBef>
                <a:spcPts val="0"/>
              </a:spcBef>
              <a:spcAft>
                <a:spcPts val="0"/>
              </a:spcAft>
              <a:buClr>
                <a:srgbClr val="0070C0"/>
              </a:buClr>
              <a:buSzPts val="3733"/>
              <a:buFont typeface="Noto Sans Symbols"/>
              <a:buChar char="▪"/>
            </a:pPr>
            <a:r>
              <a:rPr lang="it" sz="3733" b="0">
                <a:solidFill>
                  <a:srgbClr val="434343"/>
                </a:solidFill>
                <a:latin typeface="Calibri"/>
                <a:ea typeface="Calibri"/>
                <a:cs typeface="Calibri"/>
                <a:sym typeface="Calibri"/>
              </a:rPr>
              <a:t>Data center</a:t>
            </a:r>
            <a:endParaRPr/>
          </a:p>
        </p:txBody>
      </p:sp>
      <p:sp>
        <p:nvSpPr>
          <p:cNvPr id="2664" name="Google Shape;2664;p167"/>
          <p:cNvSpPr txBox="1"/>
          <p:nvPr/>
        </p:nvSpPr>
        <p:spPr>
          <a:xfrm>
            <a:off x="231800" y="245800"/>
            <a:ext cx="8597600" cy="934818"/>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2566CC"/>
                </a:solidFill>
                <a:latin typeface="Calibri"/>
                <a:ea typeface="Calibri"/>
                <a:cs typeface="Calibri"/>
                <a:sym typeface="Calibri"/>
              </a:rPr>
              <a:t>Infrastrutture</a:t>
            </a:r>
            <a:endParaRPr sz="2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g155e12607ee_0_2467"/>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30</a:t>
            </a:fld>
            <a:endParaRPr sz="1100" b="0" i="0" u="none" strike="noStrike" cap="none">
              <a:solidFill>
                <a:schemeClr val="lt1"/>
              </a:solidFill>
              <a:latin typeface="Roboto Mono Light"/>
              <a:ea typeface="Roboto Mono Light"/>
              <a:cs typeface="Roboto Mono Light"/>
              <a:sym typeface="Roboto Mono Light"/>
            </a:endParaRPr>
          </a:p>
        </p:txBody>
      </p:sp>
      <p:sp>
        <p:nvSpPr>
          <p:cNvPr id="2982" name="Google Shape;2982;g155e12607ee_0_2467"/>
          <p:cNvSpPr txBox="1"/>
          <p:nvPr/>
        </p:nvSpPr>
        <p:spPr>
          <a:xfrm>
            <a:off x="515433" y="1317700"/>
            <a:ext cx="7209900" cy="292500"/>
          </a:xfrm>
          <a:prstGeom prst="rect">
            <a:avLst/>
          </a:prstGeom>
          <a:noFill/>
          <a:ln>
            <a:noFill/>
          </a:ln>
        </p:spPr>
        <p:txBody>
          <a:bodyPr spcFirstLastPara="1" wrap="square" lIns="0" tIns="0" rIns="120000" bIns="0" anchor="t" anchorCtr="0">
            <a:spAutoFit/>
          </a:bodyPr>
          <a:lstStyle/>
          <a:p>
            <a:pPr marL="0" lvl="0" indent="0" algn="l" rtl="0">
              <a:lnSpc>
                <a:spcPct val="115000"/>
              </a:lnSpc>
              <a:spcBef>
                <a:spcPts val="0"/>
              </a:spcBef>
              <a:spcAft>
                <a:spcPts val="0"/>
              </a:spcAft>
              <a:buNone/>
            </a:pPr>
            <a:endParaRPr sz="1900">
              <a:solidFill>
                <a:srgbClr val="5A6772"/>
              </a:solidFill>
              <a:latin typeface="Titillium Web"/>
              <a:ea typeface="Titillium Web"/>
              <a:cs typeface="Titillium Web"/>
              <a:sym typeface="Titillium Web"/>
            </a:endParaRPr>
          </a:p>
        </p:txBody>
      </p:sp>
      <p:sp>
        <p:nvSpPr>
          <p:cNvPr id="2983" name="Google Shape;2983;g155e12607ee_0_2467"/>
          <p:cNvSpPr txBox="1"/>
          <p:nvPr/>
        </p:nvSpPr>
        <p:spPr>
          <a:xfrm>
            <a:off x="619300" y="1507200"/>
            <a:ext cx="7106100" cy="403495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it" sz="1900" b="1" dirty="0">
                <a:solidFill>
                  <a:srgbClr val="0066CC"/>
                </a:solidFill>
                <a:latin typeface="Calibri"/>
                <a:ea typeface="Calibri"/>
                <a:cs typeface="Calibri"/>
                <a:sym typeface="Calibri"/>
              </a:rPr>
              <a:t>Gestito da una nuova società italiana (PSN S.p.A.) con: </a:t>
            </a:r>
            <a:endParaRPr sz="1900" b="1" dirty="0">
              <a:solidFill>
                <a:srgbClr val="0066CC"/>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dirty="0">
                <a:solidFill>
                  <a:srgbClr val="5A6772"/>
                </a:solidFill>
                <a:latin typeface="Calibri"/>
                <a:ea typeface="Calibri"/>
                <a:cs typeface="Calibri"/>
                <a:sym typeface="Calibri"/>
              </a:rPr>
              <a:t>infrastruttura di proprietà; </a:t>
            </a:r>
            <a:endParaRPr sz="1900" dirty="0">
              <a:solidFill>
                <a:srgbClr val="5A6772"/>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i="1" dirty="0">
                <a:solidFill>
                  <a:srgbClr val="5A6772"/>
                </a:solidFill>
                <a:latin typeface="Calibri"/>
                <a:ea typeface="Calibri"/>
                <a:cs typeface="Calibri"/>
                <a:sym typeface="Calibri"/>
              </a:rPr>
              <a:t>operation </a:t>
            </a:r>
            <a:r>
              <a:rPr lang="it" sz="1900" dirty="0">
                <a:solidFill>
                  <a:srgbClr val="5A6772"/>
                </a:solidFill>
                <a:latin typeface="Calibri"/>
                <a:ea typeface="Calibri"/>
                <a:cs typeface="Calibri"/>
                <a:sym typeface="Calibri"/>
              </a:rPr>
              <a:t>gestite dalla PSN S.p.A.;</a:t>
            </a:r>
            <a:endParaRPr sz="1900" dirty="0">
              <a:solidFill>
                <a:srgbClr val="5A6772"/>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dirty="0">
                <a:solidFill>
                  <a:srgbClr val="5A6772"/>
                </a:solidFill>
                <a:latin typeface="Calibri"/>
                <a:ea typeface="Calibri"/>
                <a:cs typeface="Calibri"/>
                <a:sym typeface="Calibri"/>
              </a:rPr>
              <a:t>dati localizzati sul territorio nazionale ed europeo.</a:t>
            </a:r>
            <a:endParaRPr sz="1900" dirty="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0070C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b="1" dirty="0">
                <a:solidFill>
                  <a:srgbClr val="0066CC"/>
                </a:solidFill>
                <a:latin typeface="Calibri"/>
                <a:ea typeface="Calibri"/>
                <a:cs typeface="Calibri"/>
                <a:sym typeface="Calibri"/>
              </a:rPr>
              <a:t>La società è soggetta al “controllo pubblico” tramite la disciplina golden power e gli strumenti contrattualmente previsti. </a:t>
            </a: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rgbClr val="5A6772"/>
                </a:solidFill>
                <a:latin typeface="Calibri"/>
                <a:ea typeface="Calibri"/>
                <a:cs typeface="Calibri"/>
                <a:sym typeface="Calibri"/>
              </a:rPr>
              <a:t>La</a:t>
            </a:r>
            <a:r>
              <a:rPr lang="it" sz="1900" dirty="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strategia nel suo complesso mitiga il rischio di accesso </a:t>
            </a:r>
            <a:r>
              <a:rPr lang="it" sz="1900" dirty="0">
                <a:solidFill>
                  <a:srgbClr val="5A6772"/>
                </a:solidFill>
                <a:latin typeface="Calibri"/>
                <a:ea typeface="Calibri"/>
                <a:cs typeface="Calibri"/>
                <a:sym typeface="Calibri"/>
              </a:rPr>
              <a:t>ai dati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da soggetti statuali terzi.</a:t>
            </a: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latin typeface="Calibri"/>
              <a:ea typeface="Calibri"/>
              <a:cs typeface="Calibri"/>
              <a:sym typeface="Calibri"/>
            </a:endParaRPr>
          </a:p>
        </p:txBody>
      </p:sp>
      <p:grpSp>
        <p:nvGrpSpPr>
          <p:cNvPr id="2984" name="Google Shape;2984;g155e12607ee_0_2467"/>
          <p:cNvGrpSpPr/>
          <p:nvPr/>
        </p:nvGrpSpPr>
        <p:grpSpPr>
          <a:xfrm>
            <a:off x="8063090" y="1278726"/>
            <a:ext cx="3722208" cy="4300368"/>
            <a:chOff x="6047469" y="959068"/>
            <a:chExt cx="2791726" cy="3225357"/>
          </a:xfrm>
        </p:grpSpPr>
        <p:pic>
          <p:nvPicPr>
            <p:cNvPr id="2985" name="Google Shape;2985;g155e12607ee_0_2467"/>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86" name="Google Shape;2986;g155e12607ee_0_2467"/>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87" name="Google Shape;2987;g155e12607ee_0_2467"/>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88" name="Google Shape;2988;g155e12607ee_0_2467"/>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89" name="Google Shape;2989;g155e12607ee_0_2467"/>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90" name="Google Shape;2990;g155e12607ee_0_2467"/>
          <p:cNvSpPr txBox="1"/>
          <p:nvPr/>
        </p:nvSpPr>
        <p:spPr>
          <a:xfrm>
            <a:off x="369458" y="289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Cos’è il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g155e12607ee_0_2485"/>
          <p:cNvSpPr/>
          <p:nvPr/>
        </p:nvSpPr>
        <p:spPr>
          <a:xfrm>
            <a:off x="9100400" y="1552000"/>
            <a:ext cx="2220900" cy="3575100"/>
          </a:xfrm>
          <a:prstGeom prst="roundRect">
            <a:avLst>
              <a:gd name="adj" fmla="val 10790"/>
            </a:avLst>
          </a:prstGeom>
          <a:solidFill>
            <a:srgbClr val="0066CC">
              <a:alpha val="7097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b="1">
              <a:solidFill>
                <a:schemeClr val="lt1"/>
              </a:solidFill>
            </a:endParaRPr>
          </a:p>
        </p:txBody>
      </p:sp>
      <p:sp>
        <p:nvSpPr>
          <p:cNvPr id="2996" name="Google Shape;2996;g155e12607ee_0_2485"/>
          <p:cNvSpPr/>
          <p:nvPr/>
        </p:nvSpPr>
        <p:spPr>
          <a:xfrm>
            <a:off x="9100400" y="1559600"/>
            <a:ext cx="1821600" cy="2243100"/>
          </a:xfrm>
          <a:prstGeom prst="roundRect">
            <a:avLst>
              <a:gd name="adj" fmla="val 14143"/>
            </a:avLst>
          </a:prstGeom>
          <a:solidFill>
            <a:srgbClr val="0066CC">
              <a:alpha val="709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700">
              <a:solidFill>
                <a:srgbClr val="5A6772"/>
              </a:solidFill>
              <a:latin typeface="Titillium Web"/>
              <a:ea typeface="Titillium Web"/>
              <a:cs typeface="Titillium Web"/>
              <a:sym typeface="Titillium Web"/>
            </a:endParaRPr>
          </a:p>
        </p:txBody>
      </p:sp>
      <p:sp>
        <p:nvSpPr>
          <p:cNvPr id="2997" name="Google Shape;2997;g155e12607ee_0_2485"/>
          <p:cNvSpPr/>
          <p:nvPr/>
        </p:nvSpPr>
        <p:spPr>
          <a:xfrm>
            <a:off x="9100400" y="1559600"/>
            <a:ext cx="2685300" cy="4693200"/>
          </a:xfrm>
          <a:prstGeom prst="roundRect">
            <a:avLst>
              <a:gd name="adj" fmla="val 14954"/>
            </a:avLst>
          </a:prstGeom>
          <a:solidFill>
            <a:srgbClr val="0066CC">
              <a:alpha val="7020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700">
              <a:solidFill>
                <a:srgbClr val="5A6772"/>
              </a:solidFill>
              <a:latin typeface="Titillium Web"/>
              <a:ea typeface="Titillium Web"/>
              <a:cs typeface="Titillium Web"/>
              <a:sym typeface="Titillium Web"/>
            </a:endParaRPr>
          </a:p>
        </p:txBody>
      </p:sp>
      <p:sp>
        <p:nvSpPr>
          <p:cNvPr id="2998" name="Google Shape;2998;g155e12607ee_0_2485"/>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31</a:t>
            </a:fld>
            <a:endParaRPr sz="1100" b="0" i="0" u="none" strike="noStrike" cap="none">
              <a:solidFill>
                <a:schemeClr val="lt1"/>
              </a:solidFill>
              <a:latin typeface="Roboto Mono Light"/>
              <a:ea typeface="Roboto Mono Light"/>
              <a:cs typeface="Roboto Mono Light"/>
              <a:sym typeface="Roboto Mono Light"/>
            </a:endParaRPr>
          </a:p>
        </p:txBody>
      </p:sp>
      <p:sp>
        <p:nvSpPr>
          <p:cNvPr id="2999" name="Google Shape;2999;g155e12607ee_0_2485"/>
          <p:cNvSpPr/>
          <p:nvPr/>
        </p:nvSpPr>
        <p:spPr>
          <a:xfrm>
            <a:off x="6034733" y="3444000"/>
            <a:ext cx="2364900" cy="8196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300" b="1">
                <a:solidFill>
                  <a:schemeClr val="lt1"/>
                </a:solidFill>
                <a:latin typeface="Titillium Web"/>
                <a:ea typeface="Titillium Web"/>
                <a:cs typeface="Titillium Web"/>
                <a:sym typeface="Titillium Web"/>
              </a:rPr>
              <a:t>Supporto alla migrazione </a:t>
            </a:r>
            <a:br>
              <a:rPr lang="it" sz="1300" b="1">
                <a:solidFill>
                  <a:schemeClr val="lt1"/>
                </a:solidFill>
                <a:latin typeface="Titillium Web"/>
                <a:ea typeface="Titillium Web"/>
                <a:cs typeface="Titillium Web"/>
                <a:sym typeface="Titillium Web"/>
              </a:rPr>
            </a:br>
            <a:r>
              <a:rPr lang="it" sz="1300" b="1">
                <a:solidFill>
                  <a:schemeClr val="lt1"/>
                </a:solidFill>
                <a:latin typeface="Titillium Web"/>
                <a:ea typeface="Titillium Web"/>
                <a:cs typeface="Titillium Web"/>
                <a:sym typeface="Titillium Web"/>
              </a:rPr>
              <a:t>e formazione</a:t>
            </a:r>
            <a:endParaRPr sz="1300" b="1">
              <a:solidFill>
                <a:schemeClr val="lt1"/>
              </a:solidFill>
              <a:latin typeface="Titillium Web"/>
              <a:ea typeface="Titillium Web"/>
              <a:cs typeface="Titillium Web"/>
              <a:sym typeface="Titillium Web"/>
            </a:endParaRPr>
          </a:p>
        </p:txBody>
      </p:sp>
      <p:sp>
        <p:nvSpPr>
          <p:cNvPr id="3000" name="Google Shape;3000;g155e12607ee_0_2485"/>
          <p:cNvSpPr/>
          <p:nvPr/>
        </p:nvSpPr>
        <p:spPr>
          <a:xfrm>
            <a:off x="9258450" y="1689042"/>
            <a:ext cx="12528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Cloud</a:t>
            </a:r>
            <a:br>
              <a:rPr lang="it" sz="900">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br>
            <a:r>
              <a:rPr lang="it" sz="900" b="1">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privato</a:t>
            </a:r>
            <a:r>
              <a:rPr lang="it" sz="900" b="1">
                <a:solidFill>
                  <a:schemeClr val="lt1"/>
                </a:solidFill>
                <a:latin typeface="Titillium Web"/>
                <a:ea typeface="Titillium Web"/>
                <a:cs typeface="Titillium Web"/>
                <a:sym typeface="Titillium Web"/>
              </a:rPr>
              <a:t> </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Industry standard</a:t>
            </a:r>
            <a:endParaRPr sz="800" b="1">
              <a:solidFill>
                <a:schemeClr val="lt1"/>
              </a:solidFill>
              <a:latin typeface="Titillium Web"/>
              <a:ea typeface="Titillium Web"/>
              <a:cs typeface="Titillium Web"/>
              <a:sym typeface="Titillium Web"/>
            </a:endParaRPr>
          </a:p>
        </p:txBody>
      </p:sp>
      <p:sp>
        <p:nvSpPr>
          <p:cNvPr id="3001" name="Google Shape;3001;g155e12607ee_0_2485"/>
          <p:cNvSpPr/>
          <p:nvPr/>
        </p:nvSpPr>
        <p:spPr>
          <a:xfrm>
            <a:off x="9258850" y="2786759"/>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Cloud </a:t>
            </a:r>
            <a:r>
              <a:rPr lang="it" sz="900" b="1">
                <a:solidFill>
                  <a:schemeClr val="lt1"/>
                </a:solidFill>
                <a:latin typeface="Titillium Web"/>
                <a:ea typeface="Titillium Web"/>
                <a:cs typeface="Titillium Web"/>
                <a:sym typeface="Titillium Web"/>
              </a:rPr>
              <a:t>privato/ibrido </a:t>
            </a:r>
            <a:br>
              <a:rPr lang="it" sz="900" b="1">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“su licenza”</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Hybrid cloud on PSN site</a:t>
            </a:r>
            <a:endParaRPr sz="800" b="1">
              <a:solidFill>
                <a:schemeClr val="lt1"/>
              </a:solidFill>
              <a:latin typeface="Titillium Web"/>
              <a:ea typeface="Titillium Web"/>
              <a:cs typeface="Titillium Web"/>
              <a:sym typeface="Titillium Web"/>
            </a:endParaRPr>
          </a:p>
        </p:txBody>
      </p:sp>
      <p:sp>
        <p:nvSpPr>
          <p:cNvPr id="3002" name="Google Shape;3002;g155e12607ee_0_2485"/>
          <p:cNvSpPr/>
          <p:nvPr/>
        </p:nvSpPr>
        <p:spPr>
          <a:xfrm>
            <a:off x="9258850" y="4172376"/>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Cloud</a:t>
            </a:r>
            <a:br>
              <a:rPr lang="it" sz="900">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pubblico criptato</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Secure public cloud</a:t>
            </a:r>
            <a:endParaRPr sz="800" b="1">
              <a:solidFill>
                <a:schemeClr val="lt1"/>
              </a:solidFill>
              <a:latin typeface="Titillium Web"/>
              <a:ea typeface="Titillium Web"/>
              <a:cs typeface="Titillium Web"/>
              <a:sym typeface="Titillium Web"/>
            </a:endParaRPr>
          </a:p>
        </p:txBody>
      </p:sp>
      <p:sp>
        <p:nvSpPr>
          <p:cNvPr id="3003" name="Google Shape;3003;g155e12607ee_0_2485"/>
          <p:cNvSpPr/>
          <p:nvPr/>
        </p:nvSpPr>
        <p:spPr>
          <a:xfrm>
            <a:off x="9258850" y="5270092"/>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Cloud</a:t>
            </a:r>
            <a:br>
              <a:rPr lang="it" sz="900">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pubblico</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Public cloud PSN managed</a:t>
            </a:r>
            <a:endParaRPr sz="800" b="1">
              <a:solidFill>
                <a:schemeClr val="lt1"/>
              </a:solidFill>
              <a:latin typeface="Titillium Web"/>
              <a:ea typeface="Titillium Web"/>
              <a:cs typeface="Titillium Web"/>
              <a:sym typeface="Titillium Web"/>
            </a:endParaRPr>
          </a:p>
        </p:txBody>
      </p:sp>
      <p:cxnSp>
        <p:nvCxnSpPr>
          <p:cNvPr id="3004" name="Google Shape;3004;g155e12607ee_0_2485"/>
          <p:cNvCxnSpPr>
            <a:stCxn id="2999" idx="3"/>
            <a:endCxn id="3000" idx="1"/>
          </p:cNvCxnSpPr>
          <p:nvPr/>
        </p:nvCxnSpPr>
        <p:spPr>
          <a:xfrm rot="10800000" flipH="1">
            <a:off x="8399633" y="2098800"/>
            <a:ext cx="858900" cy="17550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5" name="Google Shape;3005;g155e12607ee_0_2485"/>
          <p:cNvCxnSpPr>
            <a:stCxn id="2999" idx="3"/>
            <a:endCxn id="3001" idx="1"/>
          </p:cNvCxnSpPr>
          <p:nvPr/>
        </p:nvCxnSpPr>
        <p:spPr>
          <a:xfrm rot="10800000" flipH="1">
            <a:off x="8399633" y="3196500"/>
            <a:ext cx="859200" cy="6573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6" name="Google Shape;3006;g155e12607ee_0_2485"/>
          <p:cNvCxnSpPr>
            <a:stCxn id="2999" idx="3"/>
            <a:endCxn id="3002" idx="1"/>
          </p:cNvCxnSpPr>
          <p:nvPr/>
        </p:nvCxnSpPr>
        <p:spPr>
          <a:xfrm>
            <a:off x="8399633" y="3853800"/>
            <a:ext cx="859200" cy="7284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7" name="Google Shape;3007;g155e12607ee_0_2485"/>
          <p:cNvCxnSpPr>
            <a:stCxn id="2999" idx="3"/>
            <a:endCxn id="3003" idx="1"/>
          </p:cNvCxnSpPr>
          <p:nvPr/>
        </p:nvCxnSpPr>
        <p:spPr>
          <a:xfrm>
            <a:off x="8399633" y="3853800"/>
            <a:ext cx="859200" cy="1826100"/>
          </a:xfrm>
          <a:prstGeom prst="bentConnector3">
            <a:avLst>
              <a:gd name="adj1" fmla="val 50007"/>
            </a:avLst>
          </a:prstGeom>
          <a:noFill/>
          <a:ln w="19050" cap="flat" cmpd="sng">
            <a:solidFill>
              <a:srgbClr val="51BBBF"/>
            </a:solidFill>
            <a:prstDash val="solid"/>
            <a:round/>
            <a:headEnd type="none" w="med" len="med"/>
            <a:tailEnd type="none" w="med" len="med"/>
          </a:ln>
        </p:spPr>
      </p:cxnSp>
      <p:sp>
        <p:nvSpPr>
          <p:cNvPr id="3008" name="Google Shape;3008;g155e12607ee_0_2485"/>
          <p:cNvSpPr txBox="1"/>
          <p:nvPr/>
        </p:nvSpPr>
        <p:spPr>
          <a:xfrm rot="5400000">
            <a:off x="9592200" y="2463933"/>
            <a:ext cx="22437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STRATEGICI</a:t>
            </a:r>
            <a:endParaRPr sz="1100" b="1">
              <a:solidFill>
                <a:schemeClr val="lt1"/>
              </a:solidFill>
              <a:latin typeface="Titillium Web"/>
              <a:ea typeface="Titillium Web"/>
              <a:cs typeface="Titillium Web"/>
              <a:sym typeface="Titillium Web"/>
            </a:endParaRPr>
          </a:p>
        </p:txBody>
      </p:sp>
      <p:sp>
        <p:nvSpPr>
          <p:cNvPr id="3009" name="Google Shape;3009;g155e12607ee_0_2485"/>
          <p:cNvSpPr txBox="1"/>
          <p:nvPr/>
        </p:nvSpPr>
        <p:spPr>
          <a:xfrm rot="5400000">
            <a:off x="10364250" y="2502317"/>
            <a:ext cx="22140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ORDINARI</a:t>
            </a:r>
            <a:endParaRPr sz="1100" b="1">
              <a:solidFill>
                <a:schemeClr val="lt1"/>
              </a:solidFill>
              <a:latin typeface="Titillium Web"/>
              <a:ea typeface="Titillium Web"/>
              <a:cs typeface="Titillium Web"/>
              <a:sym typeface="Titillium Web"/>
            </a:endParaRPr>
          </a:p>
        </p:txBody>
      </p:sp>
      <p:sp>
        <p:nvSpPr>
          <p:cNvPr id="3010" name="Google Shape;3010;g155e12607ee_0_2485"/>
          <p:cNvSpPr txBox="1"/>
          <p:nvPr/>
        </p:nvSpPr>
        <p:spPr>
          <a:xfrm rot="5400000">
            <a:off x="9401133" y="3054333"/>
            <a:ext cx="34245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CRITICI</a:t>
            </a:r>
            <a:endParaRPr sz="1100" b="1">
              <a:solidFill>
                <a:schemeClr val="lt1"/>
              </a:solidFill>
              <a:latin typeface="Titillium Web"/>
              <a:ea typeface="Titillium Web"/>
              <a:cs typeface="Titillium Web"/>
              <a:sym typeface="Titillium Web"/>
            </a:endParaRPr>
          </a:p>
        </p:txBody>
      </p:sp>
      <p:sp>
        <p:nvSpPr>
          <p:cNvPr id="3011" name="Google Shape;3011;g155e12607ee_0_2485"/>
          <p:cNvSpPr txBox="1"/>
          <p:nvPr/>
        </p:nvSpPr>
        <p:spPr>
          <a:xfrm>
            <a:off x="405500" y="1507200"/>
            <a:ext cx="5339700" cy="2742900"/>
          </a:xfrm>
          <a:prstGeom prst="rect">
            <a:avLst/>
          </a:prstGeom>
          <a:noFill/>
          <a:ln>
            <a:noFill/>
          </a:ln>
        </p:spPr>
        <p:txBody>
          <a:bodyPr spcFirstLastPara="1" wrap="square" lIns="91425" tIns="91425" rIns="91425" bIns="91425" anchor="t" anchorCtr="0">
            <a:spAutoFit/>
          </a:bodyPr>
          <a:lstStyle/>
          <a:p>
            <a:pPr marL="609600" lvl="0" indent="-438150" algn="l" rtl="0">
              <a:lnSpc>
                <a:spcPct val="115000"/>
              </a:lnSpc>
              <a:spcBef>
                <a:spcPts val="0"/>
              </a:spcBef>
              <a:spcAft>
                <a:spcPts val="0"/>
              </a:spcAft>
              <a:buClr>
                <a:srgbClr val="0070C0"/>
              </a:buClr>
              <a:buSzPts val="2100"/>
              <a:buFont typeface="Titillium Web"/>
              <a:buAutoNum type="arabicPeriod"/>
            </a:pPr>
            <a:r>
              <a:rPr lang="it" sz="1900" b="1">
                <a:solidFill>
                  <a:srgbClr val="0066CC"/>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Supporto </a:t>
            </a:r>
            <a:r>
              <a:rPr lang="it" sz="1900" b="1">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alle Pubbliche Amministrazioni centrali</a:t>
            </a:r>
            <a:r>
              <a:rPr lang="it" sz="1900">
                <a:solidFill>
                  <a:schemeClr val="hlink"/>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a:t>
            </a:r>
            <a: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per predisporre e attuare i piani </a:t>
            </a:r>
            <a:b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br>
            <a: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di migrazione</a:t>
            </a:r>
            <a:endParaRPr sz="1900" b="1">
              <a:solidFill>
                <a:srgbClr val="51BBB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endParaRPr>
          </a:p>
          <a:p>
            <a:pPr marL="609600" lvl="0" indent="-438150" algn="l" rtl="0">
              <a:lnSpc>
                <a:spcPct val="115000"/>
              </a:lnSpc>
              <a:spcBef>
                <a:spcPts val="0"/>
              </a:spcBef>
              <a:spcAft>
                <a:spcPts val="0"/>
              </a:spcAft>
              <a:buClr>
                <a:srgbClr val="51BBBF"/>
              </a:buClr>
              <a:buSzPts val="2100"/>
              <a:buFont typeface="Titillium Web"/>
              <a:buAutoNum type="arabicPeriod"/>
            </a:pPr>
            <a:r>
              <a:rPr lang="it" sz="1900" b="1">
                <a:solidFill>
                  <a:srgbClr val="51BBB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Servizi per tutte le tipologie di cloud qualificato</a:t>
            </a:r>
            <a:r>
              <a:rPr lang="it" sz="1900">
                <a:solidFill>
                  <a:srgbClr val="0066CC"/>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 </a:t>
            </a:r>
            <a: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individuate nella Strategia Cloud Italia, </a:t>
            </a:r>
            <a:b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br>
            <a:r>
              <a:rPr lang="it" sz="16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in base alla tipologia di dati e servizi classificati (ordinari, critici, strategici)</a:t>
            </a:r>
            <a:endParaRPr sz="160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b="1">
              <a:solidFill>
                <a:srgbClr val="5A6772"/>
              </a:solidFill>
              <a:latin typeface="Calibri"/>
              <a:ea typeface="Calibri"/>
              <a:cs typeface="Calibri"/>
              <a:sym typeface="Calibri"/>
            </a:endParaRPr>
          </a:p>
        </p:txBody>
      </p:sp>
      <p:sp>
        <p:nvSpPr>
          <p:cNvPr id="3012" name="Google Shape;3012;g155e12607ee_0_2485"/>
          <p:cNvSpPr txBox="1"/>
          <p:nvPr/>
        </p:nvSpPr>
        <p:spPr>
          <a:xfrm>
            <a:off x="6920533" y="2705200"/>
            <a:ext cx="5931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it" sz="3200" b="1">
                <a:solidFill>
                  <a:srgbClr val="0066CC"/>
                </a:solidFill>
                <a:latin typeface="Titillium Web"/>
                <a:ea typeface="Titillium Web"/>
                <a:cs typeface="Titillium Web"/>
                <a:sym typeface="Titillium Web"/>
              </a:rPr>
              <a:t>1</a:t>
            </a:r>
            <a:endParaRPr sz="3200" b="1">
              <a:solidFill>
                <a:srgbClr val="0066CC"/>
              </a:solidFill>
              <a:latin typeface="Titillium Web"/>
              <a:ea typeface="Titillium Web"/>
              <a:cs typeface="Titillium Web"/>
              <a:sym typeface="Titillium Web"/>
            </a:endParaRPr>
          </a:p>
        </p:txBody>
      </p:sp>
      <p:sp>
        <p:nvSpPr>
          <p:cNvPr id="3013" name="Google Shape;3013;g155e12607ee_0_2485"/>
          <p:cNvSpPr txBox="1"/>
          <p:nvPr/>
        </p:nvSpPr>
        <p:spPr>
          <a:xfrm>
            <a:off x="9914200" y="811033"/>
            <a:ext cx="5931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it" sz="3200" b="1">
                <a:solidFill>
                  <a:srgbClr val="51BBBF"/>
                </a:solidFill>
                <a:latin typeface="Titillium Web"/>
                <a:ea typeface="Titillium Web"/>
                <a:cs typeface="Titillium Web"/>
                <a:sym typeface="Titillium Web"/>
              </a:rPr>
              <a:t>2</a:t>
            </a:r>
            <a:endParaRPr sz="3200" b="1">
              <a:solidFill>
                <a:srgbClr val="51BBBF"/>
              </a:solidFill>
              <a:latin typeface="Titillium Web"/>
              <a:ea typeface="Titillium Web"/>
              <a:cs typeface="Titillium Web"/>
              <a:sym typeface="Titillium Web"/>
            </a:endParaRPr>
          </a:p>
        </p:txBody>
      </p:sp>
      <p:sp>
        <p:nvSpPr>
          <p:cNvPr id="3014" name="Google Shape;3014;g155e12607ee_0_2485"/>
          <p:cNvSpPr txBox="1"/>
          <p:nvPr/>
        </p:nvSpPr>
        <p:spPr>
          <a:xfrm>
            <a:off x="225908" y="2863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Cosa offre il PSN</a:t>
            </a:r>
            <a:endParaRPr sz="3450" b="1">
              <a:solidFill>
                <a:srgbClr val="0066CC"/>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19" name="Google Shape;3019;g155e12607ee_0_2513"/>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32</a:t>
            </a:fld>
            <a:endParaRPr sz="1100" b="0" i="0" u="none" strike="noStrike" cap="none">
              <a:solidFill>
                <a:schemeClr val="lt1"/>
              </a:solidFill>
              <a:latin typeface="Roboto Mono Light"/>
              <a:ea typeface="Roboto Mono Light"/>
              <a:cs typeface="Roboto Mono Light"/>
              <a:sym typeface="Roboto Mono Light"/>
            </a:endParaRPr>
          </a:p>
        </p:txBody>
      </p:sp>
      <p:sp>
        <p:nvSpPr>
          <p:cNvPr id="3020" name="Google Shape;3020;g155e12607ee_0_2513"/>
          <p:cNvSpPr txBox="1"/>
          <p:nvPr/>
        </p:nvSpPr>
        <p:spPr>
          <a:xfrm>
            <a:off x="515433" y="1507200"/>
            <a:ext cx="8580300" cy="362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dirty="0">
                <a:solidFill>
                  <a:srgbClr val="0066CC"/>
                </a:solidFill>
                <a:latin typeface="Calibri"/>
                <a:ea typeface="Calibri"/>
                <a:cs typeface="Calibri"/>
                <a:sym typeface="Calibri"/>
              </a:rPr>
              <a:t>28 gennaio 2022</a:t>
            </a:r>
            <a:endParaRPr sz="1900" b="1" dirty="0">
              <a:solidFill>
                <a:srgbClr val="0066CC"/>
              </a:solidFill>
              <a:latin typeface="Calibri"/>
              <a:ea typeface="Calibri"/>
              <a:cs typeface="Calibri"/>
              <a:sym typeface="Calibri"/>
            </a:endParaRPr>
          </a:p>
          <a:p>
            <a:pPr marL="0" lvl="0" indent="0" algn="l" rtl="0">
              <a:spcBef>
                <a:spcPts val="0"/>
              </a:spcBef>
              <a:spcAft>
                <a:spcPts val="0"/>
              </a:spcAft>
              <a:buNone/>
            </a:pPr>
            <a:endParaRPr sz="1900" b="1" dirty="0">
              <a:solidFill>
                <a:srgbClr val="0066CC"/>
              </a:solidFill>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dirty="0">
                <a:solidFill>
                  <a:srgbClr val="33485C"/>
                </a:solidFill>
                <a:highlight>
                  <a:schemeClr val="lt1"/>
                </a:highlight>
                <a:latin typeface="Calibri"/>
                <a:ea typeface="Calibri"/>
                <a:cs typeface="Calibri"/>
                <a:sym typeface="Calibri"/>
              </a:rPr>
              <a:t>È stato pubblicato il bando per la realizzazione del PSN.</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proposta per la creazione del Polo, su cui si basa la gara, è stata individuata dal Dipartimento a dicembre 2021 secondo il modello di </a:t>
            </a:r>
            <a:r>
              <a:rPr lang="it" sz="1600" b="1" dirty="0">
                <a:solidFill>
                  <a:srgbClr val="33485C"/>
                </a:solidFill>
                <a:highlight>
                  <a:schemeClr val="lt1"/>
                </a:highlight>
                <a:latin typeface="Calibri"/>
                <a:ea typeface="Calibri"/>
                <a:cs typeface="Calibri"/>
                <a:sym typeface="Calibri"/>
              </a:rPr>
              <a:t>partenariato pubblico-privato.</a:t>
            </a:r>
            <a:endParaRPr sz="1600" b="1" dirty="0">
              <a:solidFill>
                <a:schemeClr val="lt1"/>
              </a:solidFill>
              <a:highlight>
                <a:schemeClr val="hlink"/>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procedura è stata affidata a </a:t>
            </a:r>
            <a:r>
              <a:rPr lang="it" sz="1600" b="1" dirty="0">
                <a:solidFill>
                  <a:srgbClr val="33485C"/>
                </a:solidFill>
                <a:highlight>
                  <a:schemeClr val="lt1"/>
                </a:highlight>
                <a:latin typeface="Calibri"/>
                <a:ea typeface="Calibri"/>
                <a:cs typeface="Calibri"/>
                <a:sym typeface="Calibri"/>
              </a:rPr>
              <a:t>Difesa Servizi S.p.A</a:t>
            </a:r>
            <a:r>
              <a:rPr lang="it" sz="1600" dirty="0">
                <a:solidFill>
                  <a:srgbClr val="33485C"/>
                </a:solidFill>
                <a:highlight>
                  <a:schemeClr val="lt1"/>
                </a:highlight>
                <a:latin typeface="Calibri"/>
                <a:ea typeface="Calibri"/>
                <a:cs typeface="Calibri"/>
                <a:sym typeface="Calibri"/>
              </a:rPr>
              <a:t>., società in house del Ministero della Difesa, in qualità di centrale di committenza.</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proposta messa a gara prevede l’investimento di </a:t>
            </a:r>
            <a:r>
              <a:rPr lang="it" sz="1600" b="1" dirty="0">
                <a:solidFill>
                  <a:srgbClr val="33485C"/>
                </a:solidFill>
                <a:highlight>
                  <a:schemeClr val="lt1"/>
                </a:highlight>
                <a:latin typeface="Calibri"/>
                <a:ea typeface="Calibri"/>
                <a:cs typeface="Calibri"/>
                <a:sym typeface="Calibri"/>
              </a:rPr>
              <a:t>723 milioni di euro</a:t>
            </a:r>
            <a:r>
              <a:rPr lang="it" sz="1600" dirty="0">
                <a:solidFill>
                  <a:srgbClr val="33485C"/>
                </a:solidFill>
                <a:highlight>
                  <a:schemeClr val="lt1"/>
                </a:highlight>
                <a:latin typeface="Calibri"/>
                <a:ea typeface="Calibri"/>
                <a:cs typeface="Calibri"/>
                <a:sym typeface="Calibri"/>
              </a:rPr>
              <a:t> da parte del soggetto aggiudicatario per l’erogazione di servizi di public e private cloud in grado di garantire supervisione e controllo da parte delle autorità preposte su dati e servizi strategici.</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dirty="0">
                <a:solidFill>
                  <a:srgbClr val="33485C"/>
                </a:solidFill>
                <a:highlight>
                  <a:schemeClr val="lt1"/>
                </a:highlight>
                <a:latin typeface="Calibri"/>
                <a:ea typeface="Calibri"/>
                <a:cs typeface="Calibri"/>
                <a:sym typeface="Calibri"/>
              </a:rPr>
              <a:t>La gara europea è stata bandita con la vigilanza collaborativa dell’Autorità Nazionale Anticorruzione (ANAC).</a:t>
            </a:r>
            <a:endParaRPr sz="1600" dirty="0">
              <a:solidFill>
                <a:srgbClr val="5A6772"/>
              </a:solidFill>
              <a:latin typeface="Calibri"/>
              <a:ea typeface="Calibri"/>
              <a:cs typeface="Calibri"/>
              <a:sym typeface="Calibri"/>
            </a:endParaRPr>
          </a:p>
        </p:txBody>
      </p:sp>
      <p:sp>
        <p:nvSpPr>
          <p:cNvPr id="3021" name="Google Shape;3021;g155e12607ee_0_2513"/>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g155e12607ee_0_2524"/>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33</a:t>
            </a:fld>
            <a:endParaRPr sz="1100" b="0" i="0" u="none" strike="noStrike" cap="none">
              <a:solidFill>
                <a:schemeClr val="lt1"/>
              </a:solidFill>
              <a:latin typeface="Roboto Mono Light"/>
              <a:ea typeface="Roboto Mono Light"/>
              <a:cs typeface="Roboto Mono Light"/>
              <a:sym typeface="Roboto Mono Light"/>
            </a:endParaRPr>
          </a:p>
        </p:txBody>
      </p:sp>
      <p:sp>
        <p:nvSpPr>
          <p:cNvPr id="3027" name="Google Shape;3027;g155e12607ee_0_2524"/>
          <p:cNvSpPr txBox="1"/>
          <p:nvPr/>
        </p:nvSpPr>
        <p:spPr>
          <a:xfrm>
            <a:off x="515433" y="1507200"/>
            <a:ext cx="8580300" cy="4114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22 giugno 2022</a:t>
            </a:r>
            <a:endParaRPr sz="1900" b="1">
              <a:solidFill>
                <a:srgbClr val="0066CC"/>
              </a:solidFill>
              <a:latin typeface="Calibri"/>
              <a:ea typeface="Calibri"/>
              <a:cs typeface="Calibri"/>
              <a:sym typeface="Calibri"/>
            </a:endParaRPr>
          </a:p>
          <a:p>
            <a:pPr marL="0" lvl="0" indent="0" algn="l" rtl="0">
              <a:spcBef>
                <a:spcPts val="0"/>
              </a:spcBef>
              <a:spcAft>
                <a:spcPts val="0"/>
              </a:spcAft>
              <a:buNone/>
            </a:pPr>
            <a:endParaRPr sz="1900" b="1">
              <a:solidFill>
                <a:srgbClr val="0066CC"/>
              </a:solidFill>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a:solidFill>
                  <a:srgbClr val="33485C"/>
                </a:solidFill>
                <a:highlight>
                  <a:schemeClr val="lt1"/>
                </a:highlight>
                <a:latin typeface="Calibri"/>
                <a:ea typeface="Calibri"/>
                <a:cs typeface="Calibri"/>
                <a:sym typeface="Calibri"/>
              </a:rPr>
              <a:t>È stata aggiudicata la gara europea per realizzare e gestire il PSN. Il progetto portato in  gara partiva da una base d’asta di 4,4 miliardi di euro.</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L’aggiudicazione è andata provvisoriamente</a:t>
            </a:r>
            <a:r>
              <a:rPr lang="it" sz="1600">
                <a:solidFill>
                  <a:srgbClr val="33485C"/>
                </a:solidFill>
                <a:highlight>
                  <a:schemeClr val="lt1"/>
                </a:highlight>
                <a:latin typeface="Calibri"/>
                <a:ea typeface="Calibri"/>
                <a:cs typeface="Calibri"/>
                <a:sym typeface="Calibri"/>
              </a:rPr>
              <a:t> al raggruppamento Aruba S.p.A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e Fastweb S.p.A, con uno sconto medio sui listini del 39,19%. </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L’operatore economico promotore del progetto</a:t>
            </a:r>
            <a:r>
              <a:rPr lang="it" sz="1600">
                <a:solidFill>
                  <a:srgbClr val="33485C"/>
                </a:solidFill>
                <a:highlight>
                  <a:schemeClr val="lt1"/>
                </a:highlight>
                <a:latin typeface="Calibri"/>
                <a:ea typeface="Calibri"/>
                <a:cs typeface="Calibri"/>
                <a:sym typeface="Calibri"/>
              </a:rPr>
              <a:t>, costituito da Sogei S.p.A, Leonardo S.p.A, C.D.P Equity S.p.A e Tim S.p.A, ha offerto una percentuale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di sconto medio del 23,36%.</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Il soggetto promotore ha esercitato il diritto di prelazione</a:t>
            </a:r>
            <a:r>
              <a:rPr lang="it" sz="1600">
                <a:solidFill>
                  <a:srgbClr val="33485C"/>
                </a:solidFill>
                <a:highlight>
                  <a:schemeClr val="lt1"/>
                </a:highlight>
                <a:latin typeface="Calibri"/>
                <a:ea typeface="Calibri"/>
                <a:cs typeface="Calibri"/>
                <a:sym typeface="Calibri"/>
              </a:rPr>
              <a:t> impegnandosi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ad adempiere alle obbligazioni contrattuali alle medesime condizioni offerte dall’aggiudicatario provvisorio. </a:t>
            </a:r>
            <a:endParaRPr sz="1600">
              <a:solidFill>
                <a:srgbClr val="33485C"/>
              </a:solidFill>
              <a:highlight>
                <a:schemeClr val="lt1"/>
              </a:highlight>
              <a:latin typeface="Calibri"/>
              <a:ea typeface="Calibri"/>
              <a:cs typeface="Calibri"/>
              <a:sym typeface="Calibri"/>
            </a:endParaRPr>
          </a:p>
          <a:p>
            <a:pPr marL="0" lvl="0" indent="0" algn="l" rtl="0">
              <a:spcBef>
                <a:spcPts val="1600"/>
              </a:spcBef>
              <a:spcAft>
                <a:spcPts val="0"/>
              </a:spcAft>
              <a:buNone/>
            </a:pPr>
            <a:endParaRPr sz="1600">
              <a:solidFill>
                <a:srgbClr val="5A6772"/>
              </a:solidFill>
              <a:latin typeface="Calibri"/>
              <a:ea typeface="Calibri"/>
              <a:cs typeface="Calibri"/>
              <a:sym typeface="Calibri"/>
            </a:endParaRPr>
          </a:p>
        </p:txBody>
      </p:sp>
      <p:sp>
        <p:nvSpPr>
          <p:cNvPr id="3028" name="Google Shape;3028;g155e12607ee_0_2524"/>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2"/>
        <p:cNvGrpSpPr/>
        <p:nvPr/>
      </p:nvGrpSpPr>
      <p:grpSpPr>
        <a:xfrm>
          <a:off x="0" y="0"/>
          <a:ext cx="0" cy="0"/>
          <a:chOff x="0" y="0"/>
          <a:chExt cx="0" cy="0"/>
        </a:xfrm>
      </p:grpSpPr>
      <p:sp>
        <p:nvSpPr>
          <p:cNvPr id="3033" name="Google Shape;3033;g155e12607ee_0_2535"/>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34</a:t>
            </a:fld>
            <a:endParaRPr sz="1100" b="0" i="0" u="none" strike="noStrike" cap="none">
              <a:solidFill>
                <a:schemeClr val="lt1"/>
              </a:solidFill>
              <a:latin typeface="Roboto Mono Light"/>
              <a:ea typeface="Roboto Mono Light"/>
              <a:cs typeface="Roboto Mono Light"/>
              <a:sym typeface="Roboto Mono Light"/>
            </a:endParaRPr>
          </a:p>
        </p:txBody>
      </p:sp>
      <p:sp>
        <p:nvSpPr>
          <p:cNvPr id="3034" name="Google Shape;3034;g155e12607ee_0_2535"/>
          <p:cNvSpPr txBox="1"/>
          <p:nvPr/>
        </p:nvSpPr>
        <p:spPr>
          <a:xfrm>
            <a:off x="515433" y="1507200"/>
            <a:ext cx="8580300" cy="236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dirty="0">
                <a:solidFill>
                  <a:srgbClr val="0066CC"/>
                </a:solidFill>
                <a:latin typeface="Calibri"/>
                <a:ea typeface="Calibri"/>
                <a:cs typeface="Calibri"/>
                <a:sym typeface="Calibri"/>
              </a:rPr>
              <a:t>2</a:t>
            </a:r>
            <a:r>
              <a:rPr lang="it" sz="1900" b="1" dirty="0">
                <a:solidFill>
                  <a:srgbClr val="0066CC"/>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4 agosto 2022</a:t>
            </a:r>
            <a:endParaRPr sz="1900" b="1" dirty="0">
              <a:solidFill>
                <a:srgbClr val="0066CC"/>
              </a:solidFill>
              <a:latin typeface="Calibri"/>
              <a:ea typeface="Calibri"/>
              <a:cs typeface="Calibri"/>
              <a:sym typeface="Calibri"/>
            </a:endParaRPr>
          </a:p>
          <a:p>
            <a:pPr marL="0" lvl="0" indent="0" algn="l" rtl="0">
              <a:spcBef>
                <a:spcPts val="0"/>
              </a:spcBef>
              <a:spcAft>
                <a:spcPts val="0"/>
              </a:spcAft>
              <a:buNone/>
            </a:pPr>
            <a:endParaRPr sz="1900" b="1" dirty="0">
              <a:solidFill>
                <a:srgbClr val="0066CC"/>
              </a:solidFill>
              <a:latin typeface="Calibri"/>
              <a:ea typeface="Calibri"/>
              <a:cs typeface="Calibri"/>
              <a:sym typeface="Calibri"/>
            </a:endParaRPr>
          </a:p>
          <a:p>
            <a:pPr marL="609600" lvl="0" indent="-406400" algn="l" rtl="0">
              <a:spcBef>
                <a:spcPts val="0"/>
              </a:spcBef>
              <a:spcAft>
                <a:spcPts val="0"/>
              </a:spcAft>
              <a:buClr>
                <a:srgbClr val="33485C"/>
              </a:buClr>
              <a:buSzPts val="1600"/>
              <a:buFont typeface="Titillium Web"/>
              <a:buChar char="➔"/>
            </a:pPr>
            <a:r>
              <a:rPr lang="it" sz="1600" dirty="0">
                <a:solidFill>
                  <a:srgbClr val="5A6772"/>
                </a:solidFill>
                <a:highlight>
                  <a:schemeClr val="lt1"/>
                </a:highlight>
                <a:latin typeface="Calibri"/>
                <a:ea typeface="Calibri"/>
                <a:cs typeface="Calibri"/>
                <a:sym typeface="Calibri"/>
              </a:rPr>
              <a:t>Stipulato il</a:t>
            </a:r>
            <a:r>
              <a:rPr lang="it" sz="1600" b="1" dirty="0">
                <a:solidFill>
                  <a:srgbClr val="5A6772"/>
                </a:solidFill>
                <a:highlight>
                  <a:schemeClr val="lt1"/>
                </a:highlight>
                <a:latin typeface="Calibri"/>
                <a:ea typeface="Calibri"/>
                <a:cs typeface="Calibri"/>
                <a:sym typeface="Calibri"/>
              </a:rPr>
              <a:t> contratto di concessione per l’operatività </a:t>
            </a:r>
            <a:r>
              <a:rPr lang="it" sz="1600" dirty="0">
                <a:solidFill>
                  <a:srgbClr val="5A6772"/>
                </a:solidFill>
                <a:highlight>
                  <a:schemeClr val="lt1"/>
                </a:highlight>
                <a:latin typeface="Calibri"/>
                <a:ea typeface="Calibri"/>
                <a:cs typeface="Calibri"/>
                <a:sym typeface="Calibri"/>
              </a:rPr>
              <a:t>del PSN con il soggetto promotore</a:t>
            </a:r>
            <a:endParaRPr sz="1600" dirty="0">
              <a:solidFill>
                <a:srgbClr val="5A6772"/>
              </a:solidFill>
              <a:highlight>
                <a:schemeClr val="lt1"/>
              </a:highlight>
              <a:latin typeface="Calibri"/>
              <a:ea typeface="Calibri"/>
              <a:cs typeface="Calibri"/>
              <a:sym typeface="Calibri"/>
            </a:endParaRPr>
          </a:p>
          <a:p>
            <a:pPr marL="0" lvl="0" indent="0" algn="l" rtl="0">
              <a:spcBef>
                <a:spcPts val="1300"/>
              </a:spcBef>
              <a:spcAft>
                <a:spcPts val="0"/>
              </a:spcAft>
              <a:buNone/>
            </a:pPr>
            <a:endParaRPr sz="1900" b="1" dirty="0">
              <a:solidFill>
                <a:schemeClr val="hlink"/>
              </a:solidFill>
              <a:latin typeface="Calibri"/>
              <a:ea typeface="Calibri"/>
              <a:cs typeface="Calibri"/>
              <a:sym typeface="Calibri"/>
            </a:endParaRPr>
          </a:p>
          <a:p>
            <a:pPr marL="0" lvl="0" indent="0" algn="l" rtl="0">
              <a:spcBef>
                <a:spcPts val="0"/>
              </a:spcBef>
              <a:spcAft>
                <a:spcPts val="0"/>
              </a:spcAft>
              <a:buNone/>
            </a:pPr>
            <a:r>
              <a:rPr lang="it" sz="1900" b="1" dirty="0">
                <a:solidFill>
                  <a:srgbClr val="0066CC"/>
                </a:solidFill>
                <a:latin typeface="Calibri"/>
                <a:cs typeface="Calibri"/>
                <a:sym typeface="Calibri"/>
              </a:rPr>
              <a:t>21 dicembre</a:t>
            </a:r>
            <a:r>
              <a:rPr lang="it" sz="1900" b="1" dirty="0">
                <a:solidFill>
                  <a:schemeClr val="hlink"/>
                </a:solidFill>
                <a:latin typeface="Calibri"/>
                <a:ea typeface="Calibri"/>
                <a:cs typeface="Calibri"/>
                <a:sym typeface="Calibri"/>
              </a:rPr>
              <a:t> </a:t>
            </a:r>
            <a:r>
              <a:rPr lang="it" sz="1900" b="1" dirty="0">
                <a:solidFill>
                  <a:srgbClr val="0066CC"/>
                </a:solidFill>
                <a:latin typeface="Calibri"/>
                <a:cs typeface="Calibri"/>
                <a:sym typeface="Calibri"/>
              </a:rPr>
              <a:t>2022</a:t>
            </a:r>
            <a:endParaRPr sz="1900" b="1" dirty="0">
              <a:solidFill>
                <a:srgbClr val="0066CC"/>
              </a:solidFill>
              <a:latin typeface="Calibri"/>
              <a:cs typeface="Calibri"/>
              <a:sym typeface="Calibri"/>
            </a:endParaRPr>
          </a:p>
          <a:p>
            <a:pPr marL="0" lvl="0" indent="0" algn="l" rtl="0">
              <a:spcBef>
                <a:spcPts val="0"/>
              </a:spcBef>
              <a:spcAft>
                <a:spcPts val="0"/>
              </a:spcAft>
              <a:buNone/>
            </a:pPr>
            <a:endParaRPr sz="1900" b="1" dirty="0">
              <a:solidFill>
                <a:schemeClr val="hlink"/>
              </a:solidFill>
              <a:latin typeface="Calibri"/>
              <a:ea typeface="Calibri"/>
              <a:cs typeface="Calibri"/>
              <a:sym typeface="Calibri"/>
            </a:endParaRPr>
          </a:p>
          <a:p>
            <a:pPr marL="609600" lvl="0" indent="-406400" algn="l" rtl="0">
              <a:spcBef>
                <a:spcPts val="0"/>
              </a:spcBef>
              <a:spcAft>
                <a:spcPts val="0"/>
              </a:spcAft>
              <a:buClr>
                <a:srgbClr val="33485C"/>
              </a:buClr>
              <a:buSzPts val="1600"/>
              <a:buFont typeface="Titillium Web"/>
              <a:buChar char="➔"/>
            </a:pPr>
            <a:r>
              <a:rPr lang="it" sz="1600" dirty="0">
                <a:solidFill>
                  <a:srgbClr val="5A6772"/>
                </a:solidFill>
                <a:highlight>
                  <a:schemeClr val="lt1"/>
                </a:highlight>
                <a:latin typeface="Calibri"/>
                <a:ea typeface="Calibri"/>
                <a:cs typeface="Calibri"/>
                <a:sym typeface="Calibri"/>
              </a:rPr>
              <a:t>Attivata </a:t>
            </a:r>
            <a:r>
              <a:rPr lang="it" sz="1600" b="1" dirty="0">
                <a:solidFill>
                  <a:srgbClr val="5A6772"/>
                </a:solidFill>
                <a:highlight>
                  <a:schemeClr val="lt1"/>
                </a:highlight>
                <a:latin typeface="Calibri"/>
                <a:ea typeface="Calibri"/>
                <a:cs typeface="Calibri"/>
                <a:sym typeface="Calibri"/>
              </a:rPr>
              <a:t>l’infrastruttura del PSN</a:t>
            </a:r>
            <a:endParaRPr sz="1900" dirty="0">
              <a:solidFill>
                <a:srgbClr val="5A6772"/>
              </a:solidFill>
              <a:latin typeface="Calibri"/>
              <a:ea typeface="Calibri"/>
              <a:cs typeface="Calibri"/>
              <a:sym typeface="Calibri"/>
            </a:endParaRPr>
          </a:p>
        </p:txBody>
      </p:sp>
      <p:sp>
        <p:nvSpPr>
          <p:cNvPr id="3035" name="Google Shape;3035;g155e12607ee_0_2535"/>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g155e12607ee_0_2546"/>
          <p:cNvSpPr txBox="1"/>
          <p:nvPr/>
        </p:nvSpPr>
        <p:spPr>
          <a:xfrm>
            <a:off x="405500" y="1990433"/>
            <a:ext cx="51327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Supporto alla migrazione e formazione</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Housing</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Hosting</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Industry-standard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Public Cloud PSN Managed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Secure Public Cloud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41" name="Google Shape;3041;g155e12607ee_0_2546"/>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sp>
        <p:nvSpPr>
          <p:cNvPr id="3046" name="Google Shape;3046;g155e12607ee_0_2556"/>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Consente alla PA di ricevere il </a:t>
            </a:r>
            <a:r>
              <a:rPr lang="it" sz="1900" b="1">
                <a:solidFill>
                  <a:srgbClr val="5A6772"/>
                </a:solidFill>
                <a:latin typeface="Titillium Web"/>
                <a:ea typeface="Titillium Web"/>
                <a:cs typeface="Titillium Web"/>
                <a:sym typeface="Titillium Web"/>
              </a:rPr>
              <a:t>supporto per la migrazione verso il PSN per tutte le fasi </a:t>
            </a:r>
            <a:r>
              <a:rPr lang="it" sz="1900">
                <a:solidFill>
                  <a:srgbClr val="5A6772"/>
                </a:solidFill>
                <a:latin typeface="Titillium Web"/>
                <a:ea typeface="Titillium Web"/>
                <a:cs typeface="Titillium Web"/>
                <a:sym typeface="Titillium Web"/>
              </a:rPr>
              <a:t>del processo (</a:t>
            </a:r>
            <a:r>
              <a:rPr lang="it" sz="1900" i="1">
                <a:solidFill>
                  <a:srgbClr val="5A6772"/>
                </a:solidFill>
                <a:latin typeface="Titillium Web"/>
                <a:ea typeface="Titillium Web"/>
                <a:cs typeface="Titillium Web"/>
                <a:sym typeface="Titillium Web"/>
              </a:rPr>
              <a:t>end-to-end</a:t>
            </a:r>
            <a:r>
              <a:rPr lang="it" sz="1900">
                <a:solidFill>
                  <a:srgbClr val="5A6772"/>
                </a:solidFill>
                <a:latin typeface="Titillium Web"/>
                <a:ea typeface="Titillium Web"/>
                <a:cs typeface="Titillium Web"/>
                <a:sym typeface="Titillium Web"/>
              </a:rPr>
              <a:t>) dall’</a:t>
            </a:r>
            <a:r>
              <a:rPr lang="it" sz="1900" i="1">
                <a:solidFill>
                  <a:srgbClr val="5A6772"/>
                </a:solidFill>
                <a:latin typeface="Titillium Web"/>
                <a:ea typeface="Titillium Web"/>
                <a:cs typeface="Titillium Web"/>
                <a:sym typeface="Titillium Web"/>
              </a:rPr>
              <a:t>assessment </a:t>
            </a:r>
            <a:r>
              <a:rPr lang="it" sz="1900">
                <a:solidFill>
                  <a:srgbClr val="5A6772"/>
                </a:solidFill>
                <a:latin typeface="Titillium Web"/>
                <a:ea typeface="Titillium Web"/>
                <a:cs typeface="Titillium Web"/>
                <a:sym typeface="Titillium Web"/>
              </a:rPr>
              <a:t>all’esecuzione della migrazione.</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Si compone del servizio base per la strategia di migrazione mediante </a:t>
            </a:r>
            <a:r>
              <a:rPr lang="it" sz="1900" i="1">
                <a:solidFill>
                  <a:srgbClr val="5A6772"/>
                </a:solidFill>
                <a:latin typeface="Titillium Web"/>
                <a:ea typeface="Titillium Web"/>
                <a:cs typeface="Titillium Web"/>
                <a:sym typeface="Titillium Web"/>
              </a:rPr>
              <a:t>re-host</a:t>
            </a:r>
            <a:r>
              <a:rPr lang="it" sz="1900">
                <a:solidFill>
                  <a:srgbClr val="5A6772"/>
                </a:solidFill>
                <a:latin typeface="Titillium Web"/>
                <a:ea typeface="Titillium Web"/>
                <a:cs typeface="Titillium Web"/>
                <a:sym typeface="Titillium Web"/>
              </a:rPr>
              <a:t> o </a:t>
            </a:r>
            <a:r>
              <a:rPr lang="it" sz="1900" i="1">
                <a:solidFill>
                  <a:srgbClr val="5A6772"/>
                </a:solidFill>
                <a:latin typeface="Titillium Web"/>
                <a:ea typeface="Titillium Web"/>
                <a:cs typeface="Titillium Web"/>
                <a:sym typeface="Titillium Web"/>
              </a:rPr>
              <a:t>lift-and-shift</a:t>
            </a:r>
            <a:r>
              <a:rPr lang="it" sz="1900">
                <a:solidFill>
                  <a:srgbClr val="5A6772"/>
                </a:solidFill>
                <a:latin typeface="Titillium Web"/>
                <a:ea typeface="Titillium Web"/>
                <a:cs typeface="Titillium Web"/>
                <a:sym typeface="Titillium Web"/>
              </a:rPr>
              <a:t>, ma </a:t>
            </a:r>
            <a:r>
              <a:rPr lang="it" sz="1900" b="1">
                <a:solidFill>
                  <a:srgbClr val="5A6772"/>
                </a:solidFill>
                <a:latin typeface="Titillium Web"/>
                <a:ea typeface="Titillium Web"/>
                <a:cs typeface="Titillium Web"/>
                <a:sym typeface="Titillium Web"/>
              </a:rPr>
              <a:t>è possibile attivare servizi di migrazione più avanzata</a:t>
            </a:r>
            <a:r>
              <a:rPr lang="it" sz="1900">
                <a:solidFill>
                  <a:srgbClr val="5A6772"/>
                </a:solidFill>
                <a:latin typeface="Titillium Web"/>
                <a:ea typeface="Titillium Web"/>
                <a:cs typeface="Titillium Web"/>
                <a:sym typeface="Titillium Web"/>
              </a:rPr>
              <a:t> come </a:t>
            </a:r>
            <a:r>
              <a:rPr lang="it" sz="1900" i="1">
                <a:solidFill>
                  <a:srgbClr val="5A6772"/>
                </a:solidFill>
                <a:latin typeface="Titillium Web"/>
                <a:ea typeface="Titillium Web"/>
                <a:cs typeface="Titillium Web"/>
                <a:sym typeface="Titillium Web"/>
              </a:rPr>
              <a:t>re-platform</a:t>
            </a:r>
            <a:r>
              <a:rPr lang="it" sz="1900">
                <a:solidFill>
                  <a:srgbClr val="5A6772"/>
                </a:solidFill>
                <a:latin typeface="Titillium Web"/>
                <a:ea typeface="Titillium Web"/>
                <a:cs typeface="Titillium Web"/>
                <a:sym typeface="Titillium Web"/>
              </a:rPr>
              <a:t>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o </a:t>
            </a:r>
            <a:r>
              <a:rPr lang="it" sz="1900" i="1">
                <a:solidFill>
                  <a:srgbClr val="5A6772"/>
                </a:solidFill>
                <a:latin typeface="Titillium Web"/>
                <a:ea typeface="Titillium Web"/>
                <a:cs typeface="Titillium Web"/>
                <a:sym typeface="Titillium Web"/>
              </a:rPr>
              <a:t>re-architect</a:t>
            </a:r>
            <a:r>
              <a:rPr lang="it" sz="1900">
                <a:solidFill>
                  <a:srgbClr val="5A6772"/>
                </a:solidFill>
                <a:latin typeface="Titillium Web"/>
                <a:ea typeface="Titillium Web"/>
                <a:cs typeface="Titillium Web"/>
                <a:sym typeface="Titillium Web"/>
              </a:rPr>
              <a:t>. Sono previsti anche servizi per la formazione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del personale della PA.</a:t>
            </a:r>
            <a:endParaRPr sz="2100" b="1">
              <a:solidFill>
                <a:srgbClr val="5A6772"/>
              </a:solidFill>
              <a:latin typeface="Titillium Web"/>
              <a:ea typeface="Titillium Web"/>
              <a:cs typeface="Titillium Web"/>
              <a:sym typeface="Titillium Web"/>
            </a:endParaRPr>
          </a:p>
        </p:txBody>
      </p:sp>
      <p:sp>
        <p:nvSpPr>
          <p:cNvPr id="3047" name="Google Shape;3047;g155e12607ee_0_2556"/>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chemeClr val="hlink"/>
              </a:buClr>
              <a:buSzPts val="1900"/>
              <a:buFont typeface="Calibri"/>
              <a:buChar char="➔"/>
            </a:pPr>
            <a:r>
              <a:rPr lang="it" sz="1900" b="1">
                <a:solidFill>
                  <a:schemeClr val="hlink"/>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48" name="Google Shape;3048;g155e12607ee_0_2556"/>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g155e12607ee_0_2567"/>
          <p:cNvSpPr txBox="1"/>
          <p:nvPr/>
        </p:nvSpPr>
        <p:spPr>
          <a:xfrm>
            <a:off x="5719933" y="1990433"/>
            <a:ext cx="6249300" cy="200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Aree esclusive all’interno dei data center</a:t>
            </a:r>
            <a:r>
              <a:rPr lang="it" sz="1900">
                <a:solidFill>
                  <a:srgbClr val="5A6772"/>
                </a:solidFill>
                <a:latin typeface="Titillium Web"/>
                <a:ea typeface="Titillium Web"/>
                <a:cs typeface="Titillium Web"/>
                <a:sym typeface="Titillium Web"/>
              </a:rPr>
              <a:t> dotate di tutte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le infrastrutture impiantistiche e tecnologiche necessarie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a garantire </a:t>
            </a:r>
            <a:r>
              <a:rPr lang="it" sz="1900" b="1">
                <a:solidFill>
                  <a:srgbClr val="5A6772"/>
                </a:solidFill>
                <a:latin typeface="Titillium Web"/>
                <a:ea typeface="Titillium Web"/>
                <a:cs typeface="Titillium Web"/>
                <a:sym typeface="Titillium Web"/>
              </a:rPr>
              <a:t>elevati standard di affidabilità, disponibilità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e sicurezza</a:t>
            </a:r>
            <a:r>
              <a:rPr lang="it" sz="1900">
                <a:solidFill>
                  <a:srgbClr val="5A6772"/>
                </a:solidFill>
                <a:latin typeface="Titillium Web"/>
                <a:ea typeface="Titillium Web"/>
                <a:cs typeface="Titillium Web"/>
                <a:sym typeface="Titillium Web"/>
              </a:rPr>
              <a:t> degli ambienti per ospitare le infrastrutture IT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e TLC della PA.</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p:txBody>
      </p:sp>
      <p:sp>
        <p:nvSpPr>
          <p:cNvPr id="3054" name="Google Shape;3054;g155e12607ee_0_2567"/>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Housing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55" name="Google Shape;3055;g155e12607ee_0_2567"/>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Google Shape;3060;g155e12607ee_0_2578"/>
          <p:cNvSpPr txBox="1"/>
          <p:nvPr/>
        </p:nvSpPr>
        <p:spPr>
          <a:xfrm>
            <a:off x="5719933" y="1990433"/>
            <a:ext cx="6249300" cy="2586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it" sz="1900" dirty="0">
                <a:solidFill>
                  <a:srgbClr val="5A6772"/>
                </a:solidFill>
                <a:latin typeface="Titillium Web"/>
                <a:ea typeface="Titillium Web"/>
                <a:cs typeface="Titillium Web"/>
                <a:sym typeface="Titillium Web"/>
              </a:rPr>
              <a:t>Un’infrastruttura fisica dedicata secondo </a:t>
            </a:r>
            <a:r>
              <a:rPr lang="it" sz="1900" b="1" dirty="0">
                <a:solidFill>
                  <a:srgbClr val="5A6772"/>
                </a:solidFill>
                <a:latin typeface="Titillium Web"/>
                <a:ea typeface="Titillium Web"/>
                <a:cs typeface="Titillium Web"/>
                <a:sym typeface="Titillium Web"/>
              </a:rPr>
              <a:t>2 modalità</a:t>
            </a:r>
            <a:endParaRPr sz="1900" b="1" dirty="0">
              <a:solidFill>
                <a:srgbClr val="5A6772"/>
              </a:solidFill>
              <a:latin typeface="Titillium Web"/>
              <a:ea typeface="Titillium Web"/>
              <a:cs typeface="Titillium Web"/>
              <a:sym typeface="Titillium Web"/>
            </a:endParaRPr>
          </a:p>
          <a:p>
            <a:pPr marL="0" lvl="0" indent="0" algn="l" rtl="0">
              <a:spcBef>
                <a:spcPts val="0"/>
              </a:spcBef>
              <a:spcAft>
                <a:spcPts val="0"/>
              </a:spcAft>
              <a:buClr>
                <a:schemeClr val="dk1"/>
              </a:buClr>
              <a:buSzPts val="1500"/>
              <a:buFont typeface="Arial"/>
              <a:buNone/>
            </a:pPr>
            <a:r>
              <a:rPr lang="it" sz="1900" b="1" dirty="0">
                <a:solidFill>
                  <a:srgbClr val="5A6772"/>
                </a:solidFill>
                <a:latin typeface="Titillium Web"/>
                <a:ea typeface="Titillium Web"/>
                <a:cs typeface="Titillium Web"/>
                <a:sym typeface="Titillium Web"/>
              </a:rPr>
              <a:t>di erogazione:</a:t>
            </a:r>
            <a:endParaRPr sz="1900" b="1" dirty="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dirty="0">
                <a:solidFill>
                  <a:srgbClr val="5A6772"/>
                </a:solidFill>
                <a:latin typeface="Titillium Web"/>
                <a:ea typeface="Titillium Web"/>
                <a:cs typeface="Titillium Web"/>
                <a:sym typeface="Titillium Web"/>
              </a:rPr>
              <a:t>hosting dedicato su</a:t>
            </a:r>
            <a:r>
              <a:rPr lang="it" sz="1900" b="1" dirty="0">
                <a:solidFill>
                  <a:srgbClr val="5A6772"/>
                </a:solidFill>
                <a:latin typeface="Titillium Web"/>
                <a:ea typeface="Titillium Web"/>
                <a:cs typeface="Titillium Web"/>
                <a:sym typeface="Titillium Web"/>
              </a:rPr>
              <a:t> </a:t>
            </a:r>
            <a:r>
              <a:rPr lang="it" sz="1900" b="1" i="1" dirty="0">
                <a:solidFill>
                  <a:srgbClr val="5A6772"/>
                </a:solidFill>
                <a:latin typeface="Titillium Web"/>
                <a:ea typeface="Titillium Web"/>
                <a:cs typeface="Titillium Web"/>
                <a:sym typeface="Titillium Web"/>
              </a:rPr>
              <a:t>rack</a:t>
            </a:r>
            <a:r>
              <a:rPr lang="it" sz="1900" b="1" dirty="0">
                <a:solidFill>
                  <a:srgbClr val="5A6772"/>
                </a:solidFill>
                <a:latin typeface="Titillium Web"/>
                <a:ea typeface="Titillium Web"/>
                <a:cs typeface="Titillium Web"/>
                <a:sym typeface="Titillium Web"/>
              </a:rPr>
              <a:t> condivisi;</a:t>
            </a:r>
            <a:endParaRPr sz="1900" b="1" dirty="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dirty="0">
                <a:solidFill>
                  <a:srgbClr val="5A6772"/>
                </a:solidFill>
                <a:latin typeface="Titillium Web"/>
                <a:ea typeface="Titillium Web"/>
                <a:cs typeface="Titillium Web"/>
                <a:sym typeface="Titillium Web"/>
              </a:rPr>
              <a:t>hosting dedicato su </a:t>
            </a:r>
            <a:r>
              <a:rPr lang="it" sz="1900" b="1" i="1" dirty="0">
                <a:solidFill>
                  <a:srgbClr val="5A6772"/>
                </a:solidFill>
                <a:latin typeface="Titillium Web"/>
                <a:ea typeface="Titillium Web"/>
                <a:cs typeface="Titillium Web"/>
                <a:sym typeface="Titillium Web"/>
              </a:rPr>
              <a:t>rack</a:t>
            </a:r>
            <a:r>
              <a:rPr lang="it" sz="1900" b="1" dirty="0">
                <a:solidFill>
                  <a:srgbClr val="5A6772"/>
                </a:solidFill>
                <a:latin typeface="Titillium Web"/>
                <a:ea typeface="Titillium Web"/>
                <a:cs typeface="Titillium Web"/>
                <a:sym typeface="Titillium Web"/>
              </a:rPr>
              <a:t> privati.</a:t>
            </a:r>
            <a:endParaRPr sz="1900" b="1" dirty="0">
              <a:solidFill>
                <a:srgbClr val="5A6772"/>
              </a:solidFill>
              <a:latin typeface="Titillium Web"/>
              <a:ea typeface="Titillium Web"/>
              <a:cs typeface="Titillium Web"/>
              <a:sym typeface="Titillium Web"/>
            </a:endParaRPr>
          </a:p>
          <a:p>
            <a:pPr marL="0" lvl="0" indent="0" algn="l" rtl="0">
              <a:spcBef>
                <a:spcPts val="0"/>
              </a:spcBef>
              <a:spcAft>
                <a:spcPts val="0"/>
              </a:spcAft>
              <a:buClr>
                <a:schemeClr val="dk1"/>
              </a:buClr>
              <a:buSzPts val="1500"/>
              <a:buFont typeface="Arial"/>
              <a:buNone/>
            </a:pPr>
            <a:endParaRPr sz="1900" dirty="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dirty="0">
                <a:solidFill>
                  <a:srgbClr val="5A6772"/>
                </a:solidFill>
                <a:latin typeface="Titillium Web"/>
                <a:ea typeface="Titillium Web"/>
                <a:cs typeface="Titillium Web"/>
                <a:sym typeface="Titillium Web"/>
              </a:rPr>
              <a:t>La PSN S.p.A. sarà responsabile di tutti gli aspetti di gestione e manutenzione dell’infrastruttura hardware su cui è costruito il servizio.</a:t>
            </a:r>
            <a:endParaRPr sz="1900" dirty="0">
              <a:solidFill>
                <a:srgbClr val="5A6772"/>
              </a:solidFill>
              <a:latin typeface="Titillium Web"/>
              <a:ea typeface="Titillium Web"/>
              <a:cs typeface="Titillium Web"/>
              <a:sym typeface="Titillium Web"/>
            </a:endParaRPr>
          </a:p>
        </p:txBody>
      </p:sp>
      <p:sp>
        <p:nvSpPr>
          <p:cNvPr id="3061" name="Google Shape;3061;g155e12607ee_0_2578"/>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62" name="Google Shape;3062;g155e12607ee_0_2578"/>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Google Shape;3067;g155e12607ee_0_2589"/>
          <p:cNvSpPr txBox="1"/>
          <p:nvPr/>
        </p:nvSpPr>
        <p:spPr>
          <a:xfrm>
            <a:off x="5719933" y="1990433"/>
            <a:ext cx="6249300" cy="3170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Insieme di servizi standard dell’offerta cloud, come: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Bare Metal</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Object Storage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Virtual Machine</a:t>
            </a:r>
            <a:r>
              <a:rPr lang="it" sz="1900">
                <a:solidFill>
                  <a:srgbClr val="5A6772"/>
                </a:solidFill>
                <a:latin typeface="Titillium Web"/>
                <a:ea typeface="Titillium Web"/>
                <a:cs typeface="Titillium Web"/>
                <a:sym typeface="Titillium Web"/>
              </a:rPr>
              <a:t> con varie opzioni disponibili;</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Database as a Service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Container Orchestration Service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Backup as a Service</a:t>
            </a:r>
            <a:r>
              <a:rPr lang="it" sz="1900">
                <a:solidFill>
                  <a:srgbClr val="5A6772"/>
                </a:solidFill>
                <a:latin typeface="Titillium Web"/>
                <a:ea typeface="Titillium Web"/>
                <a:cs typeface="Titillium Web"/>
                <a:sym typeface="Titillium Web"/>
              </a:rPr>
              <a:t> (con opzione WORM)</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e una </a:t>
            </a:r>
            <a:r>
              <a:rPr lang="it" sz="1900" b="1">
                <a:solidFill>
                  <a:srgbClr val="5A6772"/>
                </a:solidFill>
                <a:latin typeface="Titillium Web"/>
                <a:ea typeface="Titillium Web"/>
                <a:cs typeface="Titillium Web"/>
                <a:sym typeface="Titillium Web"/>
              </a:rPr>
              <a:t>Cloud Management Platform</a:t>
            </a:r>
            <a:r>
              <a:rPr lang="it" sz="1900">
                <a:solidFill>
                  <a:srgbClr val="5A6772"/>
                </a:solidFill>
                <a:latin typeface="Titillium Web"/>
                <a:ea typeface="Titillium Web"/>
                <a:cs typeface="Titillium Web"/>
                <a:sym typeface="Titillium Web"/>
              </a:rPr>
              <a:t> che offrirà un unica interfaccia verso diversi possibili cloud provider.</a:t>
            </a:r>
            <a:endParaRPr sz="1900">
              <a:solidFill>
                <a:srgbClr val="5A6772"/>
              </a:solidFill>
              <a:latin typeface="Titillium Web"/>
              <a:ea typeface="Titillium Web"/>
              <a:cs typeface="Titillium Web"/>
              <a:sym typeface="Titillium Web"/>
            </a:endParaRPr>
          </a:p>
        </p:txBody>
      </p:sp>
      <p:sp>
        <p:nvSpPr>
          <p:cNvPr id="3068" name="Google Shape;3068;g155e12607ee_0_2589"/>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Industry-standard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69" name="Google Shape;3069;g155e12607ee_0_2589"/>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69" name="Google Shape;2669;p168"/>
          <p:cNvSpPr txBox="1"/>
          <p:nvPr/>
        </p:nvSpPr>
        <p:spPr>
          <a:xfrm>
            <a:off x="2575791" y="1495828"/>
            <a:ext cx="8986000" cy="39395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4800" b="1">
                <a:solidFill>
                  <a:srgbClr val="0066CC"/>
                </a:solidFill>
                <a:latin typeface="Calibri"/>
                <a:ea typeface="Calibri"/>
                <a:cs typeface="Calibri"/>
                <a:sym typeface="Calibri"/>
              </a:rPr>
              <a:t>IaaS:</a:t>
            </a:r>
            <a:r>
              <a:rPr lang="it" sz="4800">
                <a:solidFill>
                  <a:srgbClr val="0066CC"/>
                </a:solidFill>
                <a:latin typeface="Calibri"/>
                <a:ea typeface="Calibri"/>
                <a:cs typeface="Calibri"/>
                <a:sym typeface="Calibri"/>
              </a:rPr>
              <a:t> Infrastructure as a Service</a:t>
            </a:r>
            <a:endParaRPr/>
          </a:p>
          <a:p>
            <a:pPr marL="0" marR="0" lvl="0" indent="0" algn="l" rtl="0">
              <a:spcBef>
                <a:spcPts val="0"/>
              </a:spcBef>
              <a:spcAft>
                <a:spcPts val="0"/>
              </a:spcAft>
              <a:buNone/>
            </a:pPr>
            <a:endParaRPr sz="4800" b="1">
              <a:solidFill>
                <a:srgbClr val="0066CC"/>
              </a:solidFill>
              <a:latin typeface="Calibri"/>
              <a:ea typeface="Calibri"/>
              <a:cs typeface="Calibri"/>
              <a:sym typeface="Calibri"/>
            </a:endParaRPr>
          </a:p>
          <a:p>
            <a:pPr marL="0" marR="0" lvl="0" indent="0" algn="l" rtl="0">
              <a:spcBef>
                <a:spcPts val="0"/>
              </a:spcBef>
              <a:spcAft>
                <a:spcPts val="0"/>
              </a:spcAft>
              <a:buNone/>
            </a:pPr>
            <a:r>
              <a:rPr lang="it" sz="4800" b="1">
                <a:solidFill>
                  <a:srgbClr val="0066CC"/>
                </a:solidFill>
                <a:latin typeface="Calibri"/>
                <a:ea typeface="Calibri"/>
                <a:cs typeface="Calibri"/>
                <a:sym typeface="Calibri"/>
              </a:rPr>
              <a:t>PaaS: </a:t>
            </a:r>
            <a:r>
              <a:rPr lang="it" sz="4800">
                <a:solidFill>
                  <a:srgbClr val="0066CC"/>
                </a:solidFill>
                <a:latin typeface="Calibri"/>
                <a:ea typeface="Calibri"/>
                <a:cs typeface="Calibri"/>
                <a:sym typeface="Calibri"/>
              </a:rPr>
              <a:t>Platform as a Service</a:t>
            </a:r>
            <a:endParaRPr/>
          </a:p>
          <a:p>
            <a:pPr marL="0" marR="0" lvl="0" indent="0" algn="l" rtl="0">
              <a:spcBef>
                <a:spcPts val="0"/>
              </a:spcBef>
              <a:spcAft>
                <a:spcPts val="0"/>
              </a:spcAft>
              <a:buNone/>
            </a:pPr>
            <a:endParaRPr sz="4800" b="1">
              <a:solidFill>
                <a:srgbClr val="0066CC"/>
              </a:solidFill>
              <a:latin typeface="Calibri"/>
              <a:ea typeface="Calibri"/>
              <a:cs typeface="Calibri"/>
              <a:sym typeface="Calibri"/>
            </a:endParaRPr>
          </a:p>
          <a:p>
            <a:pPr marL="0" marR="0" lvl="0" indent="0" algn="l" rtl="0">
              <a:spcBef>
                <a:spcPts val="0"/>
              </a:spcBef>
              <a:spcAft>
                <a:spcPts val="0"/>
              </a:spcAft>
              <a:buNone/>
            </a:pPr>
            <a:r>
              <a:rPr lang="it" sz="4800" b="1">
                <a:solidFill>
                  <a:srgbClr val="0066CC"/>
                </a:solidFill>
                <a:latin typeface="Calibri"/>
                <a:ea typeface="Calibri"/>
                <a:cs typeface="Calibri"/>
                <a:sym typeface="Calibri"/>
              </a:rPr>
              <a:t>SaaS: </a:t>
            </a:r>
            <a:r>
              <a:rPr lang="it" sz="4800">
                <a:solidFill>
                  <a:srgbClr val="0066CC"/>
                </a:solidFill>
                <a:latin typeface="Calibri"/>
                <a:ea typeface="Calibri"/>
                <a:cs typeface="Calibri"/>
                <a:sym typeface="Calibri"/>
              </a:rPr>
              <a:t>Software as a Service</a:t>
            </a:r>
            <a:endParaRPr/>
          </a:p>
        </p:txBody>
      </p:sp>
      <p:sp>
        <p:nvSpPr>
          <p:cNvPr id="2670" name="Google Shape;2670;p168"/>
          <p:cNvSpPr txBox="1"/>
          <p:nvPr/>
        </p:nvSpPr>
        <p:spPr>
          <a:xfrm>
            <a:off x="505382" y="2780209"/>
            <a:ext cx="5477601" cy="76940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3400" b="0">
                <a:solidFill>
                  <a:srgbClr val="0066CC"/>
                </a:solidFill>
                <a:latin typeface="Calibri"/>
                <a:ea typeface="Calibri"/>
                <a:cs typeface="Calibri"/>
                <a:sym typeface="Calibri"/>
              </a:rPr>
              <a:t>Cloud:</a:t>
            </a:r>
            <a:endParaRPr/>
          </a:p>
        </p:txBody>
      </p:sp>
      <p:cxnSp>
        <p:nvCxnSpPr>
          <p:cNvPr id="2671" name="Google Shape;2671;p168"/>
          <p:cNvCxnSpPr/>
          <p:nvPr/>
        </p:nvCxnSpPr>
        <p:spPr>
          <a:xfrm rot="10800000">
            <a:off x="2443964" y="1581130"/>
            <a:ext cx="0" cy="3663989"/>
          </a:xfrm>
          <a:prstGeom prst="straightConnector1">
            <a:avLst/>
          </a:prstGeom>
          <a:noFill/>
          <a:ln w="165100" cap="flat" cmpd="sng">
            <a:solidFill>
              <a:srgbClr val="D6D6D6"/>
            </a:solidFill>
            <a:prstDash val="solid"/>
            <a:miter lim="400000"/>
            <a:headEnd type="none" w="sm" len="sm"/>
            <a:tailEnd type="none" w="sm" len="sm"/>
          </a:ln>
        </p:spPr>
      </p:cxnSp>
      <p:sp>
        <p:nvSpPr>
          <p:cNvPr id="2672" name="Google Shape;2672;p168"/>
          <p:cNvSpPr txBox="1"/>
          <p:nvPr/>
        </p:nvSpPr>
        <p:spPr>
          <a:xfrm>
            <a:off x="231800" y="245800"/>
            <a:ext cx="8597600" cy="8389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Cloud</a:t>
            </a:r>
            <a:endParaRPr sz="36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sp>
        <p:nvSpPr>
          <p:cNvPr id="3074" name="Google Shape;3074;g155e12607ee_0_2600"/>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Permette alle PA di accedere a servizi dei </a:t>
            </a:r>
            <a:r>
              <a:rPr lang="it" sz="1900" b="1" i="1">
                <a:solidFill>
                  <a:srgbClr val="5A6772"/>
                </a:solidFill>
                <a:latin typeface="Titillium Web"/>
                <a:ea typeface="Titillium Web"/>
                <a:cs typeface="Titillium Web"/>
                <a:sym typeface="Titillium Web"/>
              </a:rPr>
              <a:t>Cloud Service Provider</a:t>
            </a:r>
            <a:r>
              <a:rPr lang="it" sz="1900" b="1">
                <a:solidFill>
                  <a:srgbClr val="5A6772"/>
                </a:solidFill>
                <a:latin typeface="Titillium Web"/>
                <a:ea typeface="Titillium Web"/>
                <a:cs typeface="Titillium Web"/>
                <a:sym typeface="Titillium Web"/>
              </a:rPr>
              <a:t> erogati dalle </a:t>
            </a:r>
            <a:r>
              <a:rPr lang="it" sz="1900" b="1" i="1">
                <a:solidFill>
                  <a:srgbClr val="5A6772"/>
                </a:solidFill>
                <a:latin typeface="Titillium Web"/>
                <a:ea typeface="Titillium Web"/>
                <a:cs typeface="Titillium Web"/>
                <a:sym typeface="Titillium Web"/>
              </a:rPr>
              <a:t>Region</a:t>
            </a:r>
            <a:r>
              <a:rPr lang="it" sz="1900" b="1">
                <a:solidFill>
                  <a:srgbClr val="5A6772"/>
                </a:solidFill>
                <a:latin typeface="Titillium Web"/>
                <a:ea typeface="Titillium Web"/>
                <a:cs typeface="Titillium Web"/>
                <a:sym typeface="Titillium Web"/>
              </a:rPr>
              <a:t> dedicate al PSN</a:t>
            </a:r>
            <a:r>
              <a:rPr lang="it" sz="1900">
                <a:solidFill>
                  <a:srgbClr val="5A6772"/>
                </a:solidFill>
                <a:latin typeface="Titillium Web"/>
                <a:ea typeface="Titillium Web"/>
                <a:cs typeface="Titillium Web"/>
                <a:sym typeface="Titillium Web"/>
              </a:rPr>
              <a:t> con separazione logico/fisica e gestione operata da personale PSN.</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Il servizio è basato sulle tecnologie e i servizi cloud di vari Cloud Service Provider</a:t>
            </a:r>
            <a:r>
              <a:rPr lang="it" sz="1900">
                <a:solidFill>
                  <a:srgbClr val="5A6772"/>
                </a:solidFill>
                <a:latin typeface="Titillium Web"/>
                <a:ea typeface="Titillium Web"/>
                <a:cs typeface="Titillium Web"/>
                <a:sym typeface="Titillium Web"/>
              </a:rPr>
              <a:t>, e sono gestiti completamente dal personale della </a:t>
            </a:r>
            <a:r>
              <a:rPr lang="it" sz="1900" i="1">
                <a:solidFill>
                  <a:srgbClr val="5A6772"/>
                </a:solidFill>
                <a:latin typeface="Titillium Web"/>
                <a:ea typeface="Titillium Web"/>
                <a:cs typeface="Titillium Web"/>
                <a:sym typeface="Titillium Web"/>
              </a:rPr>
              <a:t>NewCo</a:t>
            </a:r>
            <a:r>
              <a:rPr lang="it" sz="1900">
                <a:solidFill>
                  <a:srgbClr val="5A6772"/>
                </a:solidFill>
                <a:latin typeface="Titillium Web"/>
                <a:ea typeface="Titillium Web"/>
                <a:cs typeface="Titillium Web"/>
                <a:sym typeface="Titillium Web"/>
              </a:rPr>
              <a:t> PSN o dei Soci, ed erogati da data center del PSN.</a:t>
            </a:r>
            <a:endParaRPr sz="1900">
              <a:solidFill>
                <a:srgbClr val="5A6772"/>
              </a:solidFill>
              <a:latin typeface="Titillium Web"/>
              <a:ea typeface="Titillium Web"/>
              <a:cs typeface="Titillium Web"/>
              <a:sym typeface="Titillium Web"/>
            </a:endParaRPr>
          </a:p>
        </p:txBody>
      </p:sp>
      <p:sp>
        <p:nvSpPr>
          <p:cNvPr id="3075" name="Google Shape;3075;g155e12607ee_0_2600"/>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Public Cloud PSN Managed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76" name="Google Shape;3076;g155e12607ee_0_2600"/>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80"/>
        <p:cNvGrpSpPr/>
        <p:nvPr/>
      </p:nvGrpSpPr>
      <p:grpSpPr>
        <a:xfrm>
          <a:off x="0" y="0"/>
          <a:ext cx="0" cy="0"/>
          <a:chOff x="0" y="0"/>
          <a:chExt cx="0" cy="0"/>
        </a:xfrm>
      </p:grpSpPr>
      <p:sp>
        <p:nvSpPr>
          <p:cNvPr id="3081" name="Google Shape;3081;g155e12607ee_0_2611"/>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Un servizio che si basa su </a:t>
            </a:r>
            <a:r>
              <a:rPr lang="it" sz="1900" i="1">
                <a:solidFill>
                  <a:srgbClr val="5A6772"/>
                </a:solidFill>
                <a:latin typeface="Titillium Web"/>
                <a:ea typeface="Titillium Web"/>
                <a:cs typeface="Titillium Web"/>
                <a:sym typeface="Titillium Web"/>
              </a:rPr>
              <a:t>Region</a:t>
            </a:r>
            <a:r>
              <a:rPr lang="it" sz="1900">
                <a:solidFill>
                  <a:srgbClr val="5A6772"/>
                </a:solidFill>
                <a:latin typeface="Titillium Web"/>
                <a:ea typeface="Titillium Web"/>
                <a:cs typeface="Titillium Web"/>
                <a:sym typeface="Titillium Web"/>
              </a:rPr>
              <a:t> pubbliche degli Cloud Service Provider a cui vengono aggiunti gli elementi di sicurezza.</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L’architettura si basa su 2 componenti principali:</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Public Cloud: </a:t>
            </a:r>
            <a:r>
              <a:rPr lang="it" sz="1900">
                <a:solidFill>
                  <a:srgbClr val="5A6772"/>
                </a:solidFill>
                <a:latin typeface="Titillium Web"/>
                <a:ea typeface="Titillium Web"/>
                <a:cs typeface="Titillium Web"/>
                <a:sym typeface="Titillium Web"/>
              </a:rPr>
              <a:t>erogata dalle </a:t>
            </a:r>
            <a:r>
              <a:rPr lang="it" sz="1900" i="1">
                <a:solidFill>
                  <a:srgbClr val="5A6772"/>
                </a:solidFill>
                <a:latin typeface="Titillium Web"/>
                <a:ea typeface="Titillium Web"/>
                <a:cs typeface="Titillium Web"/>
                <a:sym typeface="Titillium Web"/>
              </a:rPr>
              <a:t>Region</a:t>
            </a:r>
            <a:r>
              <a:rPr lang="it" sz="1900">
                <a:solidFill>
                  <a:srgbClr val="5A6772"/>
                </a:solidFill>
                <a:latin typeface="Titillium Web"/>
                <a:ea typeface="Titillium Web"/>
                <a:cs typeface="Titillium Web"/>
                <a:sym typeface="Titillium Web"/>
              </a:rPr>
              <a:t> collocate sul territorio nazionale;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Security &amp; Governance: </a:t>
            </a:r>
            <a:r>
              <a:rPr lang="it" sz="1900">
                <a:solidFill>
                  <a:srgbClr val="5A6772"/>
                </a:solidFill>
                <a:latin typeface="Titillium Web"/>
                <a:ea typeface="Titillium Web"/>
                <a:cs typeface="Titillium Web"/>
                <a:sym typeface="Titillium Web"/>
              </a:rPr>
              <a:t>erogata dai data center del PSN distribuiti sul territorio nazionale.</a:t>
            </a:r>
            <a:endParaRPr sz="2100" b="1">
              <a:solidFill>
                <a:srgbClr val="5A6772"/>
              </a:solidFill>
              <a:latin typeface="Titillium Web"/>
              <a:ea typeface="Titillium Web"/>
              <a:cs typeface="Titillium Web"/>
              <a:sym typeface="Titillium Web"/>
            </a:endParaRPr>
          </a:p>
        </p:txBody>
      </p:sp>
      <p:sp>
        <p:nvSpPr>
          <p:cNvPr id="3082" name="Google Shape;3082;g155e12607ee_0_2611"/>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Secure Public Cloud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83" name="Google Shape;3083;g155e12607ee_0_2611"/>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88" name="Google Shape;3088;g155e12607ee_0_2622"/>
          <p:cNvSpPr txBox="1"/>
          <p:nvPr/>
        </p:nvSpPr>
        <p:spPr>
          <a:xfrm>
            <a:off x="5719933" y="1990433"/>
            <a:ext cx="6249300" cy="375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Permette alle PA di combinare i servizi privati e ibridi dei CSP sul PSN</a:t>
            </a:r>
            <a:r>
              <a:rPr lang="it" sz="1900">
                <a:solidFill>
                  <a:srgbClr val="5A6772"/>
                </a:solidFill>
                <a:latin typeface="Titillium Web"/>
                <a:ea typeface="Titillium Web"/>
                <a:cs typeface="Titillium Web"/>
                <a:sym typeface="Titillium Web"/>
              </a:rPr>
              <a:t> e offre infrastrutture iperconvergenti dedicate: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basate su soluzioni HCI (Hyper converged Infrastructure) </a:t>
            </a:r>
            <a:r>
              <a:rPr lang="it" sz="1900">
                <a:solidFill>
                  <a:srgbClr val="5A6772"/>
                </a:solidFill>
                <a:latin typeface="Titillium Web"/>
                <a:ea typeface="Titillium Web"/>
                <a:cs typeface="Titillium Web"/>
                <a:sym typeface="Titillium Web"/>
              </a:rPr>
              <a:t>dedicate a ciascun cliente e ubicate all’interno dei data center del PSN;</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registrate nelle subscription dei clienti </a:t>
            </a:r>
            <a:r>
              <a:rPr lang="it" sz="1900">
                <a:solidFill>
                  <a:srgbClr val="5A6772"/>
                </a:solidFill>
                <a:latin typeface="Titillium Web"/>
                <a:ea typeface="Titillium Web"/>
                <a:cs typeface="Titillium Web"/>
                <a:sym typeface="Titillium Web"/>
              </a:rPr>
              <a:t>che diventeranno </a:t>
            </a:r>
            <a:r>
              <a:rPr lang="it" sz="1900" i="1">
                <a:solidFill>
                  <a:srgbClr val="5A6772"/>
                </a:solidFill>
                <a:latin typeface="Titillium Web"/>
                <a:ea typeface="Titillium Web"/>
                <a:cs typeface="Titillium Web"/>
                <a:sym typeface="Titillium Web"/>
              </a:rPr>
              <a:t>deployment target</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caratterizzate da un </a:t>
            </a:r>
            <a:r>
              <a:rPr lang="it" sz="1900" b="1" i="1">
                <a:solidFill>
                  <a:srgbClr val="5A6772"/>
                </a:solidFill>
                <a:latin typeface="Titillium Web"/>
                <a:ea typeface="Titillium Web"/>
                <a:cs typeface="Titillium Web"/>
                <a:sym typeface="Titillium Web"/>
              </a:rPr>
              <a:t>Management Plan</a:t>
            </a:r>
            <a:r>
              <a:rPr lang="it" sz="1900">
                <a:solidFill>
                  <a:srgbClr val="5A6772"/>
                </a:solidFill>
                <a:latin typeface="Titillium Web"/>
                <a:ea typeface="Titillium Web"/>
                <a:cs typeface="Titillium Web"/>
                <a:sym typeface="Titillium Web"/>
              </a:rPr>
              <a:t>, formato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da una componente rimanente sull’area o</a:t>
            </a:r>
            <a:r>
              <a:rPr lang="it" sz="1900" i="1">
                <a:solidFill>
                  <a:srgbClr val="5A6772"/>
                </a:solidFill>
                <a:latin typeface="Titillium Web"/>
                <a:ea typeface="Titillium Web"/>
                <a:cs typeface="Titillium Web"/>
                <a:sym typeface="Titillium Web"/>
              </a:rPr>
              <a:t>n-premise</a:t>
            </a:r>
            <a:r>
              <a:rPr lang="it" sz="1900">
                <a:solidFill>
                  <a:srgbClr val="5A6772"/>
                </a:solidFill>
                <a:latin typeface="Titillium Web"/>
                <a:ea typeface="Titillium Web"/>
                <a:cs typeface="Titillium Web"/>
                <a:sym typeface="Titillium Web"/>
              </a:rPr>
              <a:t> e una componente per le funzionalità di monitoraggio, gestione aggiornamenti, raccolta eventi di sicurezza e controllo </a:t>
            </a:r>
            <a:r>
              <a:rPr lang="it" sz="1900" i="1">
                <a:solidFill>
                  <a:srgbClr val="5A6772"/>
                </a:solidFill>
                <a:latin typeface="Titillium Web"/>
                <a:ea typeface="Titillium Web"/>
                <a:cs typeface="Titillium Web"/>
                <a:sym typeface="Titillium Web"/>
              </a:rPr>
              <a:t>security posture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p:txBody>
      </p:sp>
      <p:sp>
        <p:nvSpPr>
          <p:cNvPr id="3089" name="Google Shape;3089;g155e12607ee_0_2622"/>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Hybrid cloud on PSN site</a:t>
            </a:r>
            <a:endParaRPr sz="1900" b="1">
              <a:solidFill>
                <a:schemeClr val="hlink"/>
              </a:solidFill>
              <a:latin typeface="Calibri"/>
              <a:ea typeface="Calibri"/>
              <a:cs typeface="Calibri"/>
              <a:sym typeface="Calibri"/>
            </a:endParaRPr>
          </a:p>
        </p:txBody>
      </p:sp>
      <p:sp>
        <p:nvSpPr>
          <p:cNvPr id="3090" name="Google Shape;3090;g155e12607ee_0_2622"/>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094"/>
        <p:cNvGrpSpPr/>
        <p:nvPr/>
      </p:nvGrpSpPr>
      <p:grpSpPr>
        <a:xfrm>
          <a:off x="0" y="0"/>
          <a:ext cx="0" cy="0"/>
          <a:chOff x="0" y="0"/>
          <a:chExt cx="0" cy="0"/>
        </a:xfrm>
      </p:grpSpPr>
      <p:pic>
        <p:nvPicPr>
          <p:cNvPr id="3095" name="Google Shape;3095;g155e12607ee_0_2633"/>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3096" name="Google Shape;3096;g155e12607ee_0_2633"/>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3097" name="Google Shape;3097;g155e12607ee_0_2633"/>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La migrazione al Polo Strategico Nazionale</a:t>
            </a:r>
            <a:endParaRPr sz="36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1"/>
        <p:cNvGrpSpPr/>
        <p:nvPr/>
      </p:nvGrpSpPr>
      <p:grpSpPr>
        <a:xfrm>
          <a:off x="0" y="0"/>
          <a:ext cx="0" cy="0"/>
          <a:chOff x="0" y="0"/>
          <a:chExt cx="0" cy="0"/>
        </a:xfrm>
      </p:grpSpPr>
      <p:pic>
        <p:nvPicPr>
          <p:cNvPr id="3102" name="Google Shape;3102;g155e12607ee_0_2640"/>
          <p:cNvPicPr preferRelativeResize="0"/>
          <p:nvPr/>
        </p:nvPicPr>
        <p:blipFill>
          <a:blip r:embed="rId3">
            <a:alphaModFix/>
          </a:blip>
          <a:stretch>
            <a:fillRect/>
          </a:stretch>
        </p:blipFill>
        <p:spPr>
          <a:xfrm>
            <a:off x="6992274" y="696295"/>
            <a:ext cx="4703650" cy="6268180"/>
          </a:xfrm>
          <a:prstGeom prst="rect">
            <a:avLst/>
          </a:prstGeom>
          <a:noFill/>
          <a:ln>
            <a:noFill/>
          </a:ln>
        </p:spPr>
      </p:pic>
      <p:sp>
        <p:nvSpPr>
          <p:cNvPr id="3103" name="Google Shape;3103;g155e12607ee_0_2640"/>
          <p:cNvSpPr txBox="1"/>
          <p:nvPr/>
        </p:nvSpPr>
        <p:spPr>
          <a:xfrm>
            <a:off x="515433" y="1507200"/>
            <a:ext cx="6666900" cy="4513200"/>
          </a:xfrm>
          <a:prstGeom prst="rect">
            <a:avLst/>
          </a:prstGeom>
          <a:noFill/>
          <a:ln>
            <a:noFill/>
          </a:ln>
        </p:spPr>
        <p:txBody>
          <a:bodyPr spcFirstLastPara="1" wrap="square" lIns="121875" tIns="121875" rIns="121875" bIns="121875" anchor="t" anchorCtr="0">
            <a:noAutofit/>
          </a:bodyPr>
          <a:lstStyle/>
          <a:p>
            <a:pPr marL="0" lvl="0" indent="0" algn="l" rtl="0">
              <a:spcBef>
                <a:spcPts val="0"/>
              </a:spcBef>
              <a:spcAft>
                <a:spcPts val="0"/>
              </a:spcAft>
              <a:buClr>
                <a:schemeClr val="dk1"/>
              </a:buClr>
              <a:buSzPts val="1500"/>
              <a:buFont typeface="Arial"/>
              <a:buNone/>
            </a:pPr>
            <a:r>
              <a:rPr lang="it" sz="1900" b="1" dirty="0">
                <a:solidFill>
                  <a:schemeClr val="dk1"/>
                </a:solidFill>
                <a:latin typeface="Calibri"/>
                <a:ea typeface="Calibri"/>
                <a:cs typeface="Calibri"/>
                <a:sym typeface="Calibri"/>
              </a:rPr>
              <a:t>Il Ministero Alfa vuole migrare al PSN.</a:t>
            </a:r>
            <a:endParaRPr sz="19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chemeClr val="dk1"/>
                </a:solidFill>
                <a:latin typeface="Calibri"/>
                <a:ea typeface="Calibri"/>
                <a:cs typeface="Calibri"/>
                <a:sym typeface="Calibri"/>
              </a:rPr>
              <a:t>II Ministero Alfa è una Pubblica Amministrazione centrale che ospita dati ordinari, critici e strategici su data center di classe B.</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r>
              <a:rPr lang="it" sz="1900" dirty="0">
                <a:solidFill>
                  <a:schemeClr val="dk1"/>
                </a:solidFill>
                <a:latin typeface="Calibri"/>
                <a:ea typeface="Calibri"/>
                <a:cs typeface="Calibri"/>
                <a:sym typeface="Calibri"/>
              </a:rPr>
              <a:t>Il Ministero Alfa classifica i servizi sulla base delle indicazioni dell’Agenzia per la Cybersicurezza Nazionale (ACN), che li validerà.</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r>
              <a:rPr lang="it" sz="1900" dirty="0">
                <a:solidFill>
                  <a:schemeClr val="dk1"/>
                </a:solidFill>
                <a:latin typeface="Calibri"/>
                <a:ea typeface="Calibri"/>
                <a:cs typeface="Calibri"/>
                <a:sym typeface="Calibri"/>
              </a:rPr>
              <a:t>Il ministero Alfa definisce i piani di migrazione di dati e servizi critici e strategici verso il PSN, che saranno validati dal DTD </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chemeClr val="dk1"/>
                </a:solidFill>
                <a:latin typeface="Calibri"/>
                <a:ea typeface="Calibri"/>
                <a:cs typeface="Calibri"/>
                <a:sym typeface="Calibri"/>
              </a:rPr>
              <a:t>L’operatore PSN supporterà il Ministero Alfa nella fase esecutiva della migrazione, che sarà monitorata dal DTD</a:t>
            </a:r>
            <a:endParaRPr sz="1900" b="1" dirty="0">
              <a:solidFill>
                <a:schemeClr val="dk1"/>
              </a:solidFill>
              <a:latin typeface="Calibri"/>
              <a:ea typeface="Calibri"/>
              <a:cs typeface="Calibri"/>
              <a:sym typeface="Calibri"/>
            </a:endParaRPr>
          </a:p>
        </p:txBody>
      </p:sp>
      <p:sp>
        <p:nvSpPr>
          <p:cNvPr id="3104" name="Google Shape;3104;g155e12607ee_0_2640"/>
          <p:cNvSpPr txBox="1"/>
          <p:nvPr/>
        </p:nvSpPr>
        <p:spPr>
          <a:xfrm>
            <a:off x="369458" y="358983"/>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Come migrare al PSN (esempio)</a:t>
            </a:r>
            <a:endParaRPr sz="3450" b="1">
              <a:solidFill>
                <a:srgbClr val="0066CC"/>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8"/>
        <p:cNvGrpSpPr/>
        <p:nvPr/>
      </p:nvGrpSpPr>
      <p:grpSpPr>
        <a:xfrm>
          <a:off x="0" y="0"/>
          <a:ext cx="0" cy="0"/>
          <a:chOff x="0" y="0"/>
          <a:chExt cx="0" cy="0"/>
        </a:xfrm>
      </p:grpSpPr>
      <p:sp>
        <p:nvSpPr>
          <p:cNvPr id="3109" name="Google Shape;3109;g155e12607ee_0_2650"/>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cxnSp>
        <p:nvCxnSpPr>
          <p:cNvPr id="3110" name="Google Shape;3110;g155e12607ee_0_2650"/>
          <p:cNvCxnSpPr>
            <a:stCxn id="3111" idx="3"/>
            <a:endCxn id="3112" idx="1"/>
          </p:cNvCxnSpPr>
          <p:nvPr/>
        </p:nvCxnSpPr>
        <p:spPr>
          <a:xfrm>
            <a:off x="3905136" y="363210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13" name="Google Shape;3113;g155e12607ee_0_2650"/>
          <p:cNvCxnSpPr>
            <a:endCxn id="3114" idx="1"/>
          </p:cNvCxnSpPr>
          <p:nvPr/>
        </p:nvCxnSpPr>
        <p:spPr>
          <a:xfrm>
            <a:off x="7377593" y="362580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15" name="Google Shape;3115;g155e12607ee_0_2650"/>
          <p:cNvGrpSpPr/>
          <p:nvPr/>
        </p:nvGrpSpPr>
        <p:grpSpPr>
          <a:xfrm>
            <a:off x="1341600" y="2631801"/>
            <a:ext cx="2563536" cy="1843287"/>
            <a:chOff x="1006225" y="1973900"/>
            <a:chExt cx="1922700" cy="1382500"/>
          </a:xfrm>
        </p:grpSpPr>
        <p:sp>
          <p:nvSpPr>
            <p:cNvPr id="3111" name="Google Shape;3111;g155e12607ee_0_2650"/>
            <p:cNvSpPr/>
            <p:nvPr/>
          </p:nvSpPr>
          <p:spPr>
            <a:xfrm>
              <a:off x="10062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16" name="Google Shape;3116;g155e12607ee_0_2650"/>
            <p:cNvSpPr/>
            <p:nvPr/>
          </p:nvSpPr>
          <p:spPr>
            <a:xfrm>
              <a:off x="17848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17" name="Google Shape;3117;g155e12607ee_0_2650"/>
          <p:cNvGrpSpPr/>
          <p:nvPr/>
        </p:nvGrpSpPr>
        <p:grpSpPr>
          <a:xfrm>
            <a:off x="4814080" y="2631801"/>
            <a:ext cx="2563536" cy="1843287"/>
            <a:chOff x="3610650" y="1973900"/>
            <a:chExt cx="1922700" cy="1382500"/>
          </a:xfrm>
        </p:grpSpPr>
        <p:sp>
          <p:nvSpPr>
            <p:cNvPr id="3112" name="Google Shape;3112;g155e12607ee_0_2650"/>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Pianificazione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e richiesta del finanziamento</a:t>
              </a:r>
              <a:endParaRPr sz="1900" b="1">
                <a:solidFill>
                  <a:schemeClr val="lt1"/>
                </a:solidFill>
                <a:latin typeface="Calibri"/>
                <a:ea typeface="Calibri"/>
                <a:cs typeface="Calibri"/>
                <a:sym typeface="Calibri"/>
              </a:endParaRPr>
            </a:p>
          </p:txBody>
        </p:sp>
        <p:sp>
          <p:nvSpPr>
            <p:cNvPr id="3118" name="Google Shape;3118;g155e12607ee_0_2650"/>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2</a:t>
              </a:r>
              <a:endParaRPr sz="1900" b="1">
                <a:solidFill>
                  <a:srgbClr val="0070C0"/>
                </a:solidFill>
                <a:latin typeface="Calibri"/>
                <a:ea typeface="Calibri"/>
                <a:cs typeface="Calibri"/>
                <a:sym typeface="Calibri"/>
              </a:endParaRPr>
            </a:p>
          </p:txBody>
        </p:sp>
      </p:grpSp>
      <p:grpSp>
        <p:nvGrpSpPr>
          <p:cNvPr id="3119" name="Google Shape;3119;g155e12607ee_0_2650"/>
          <p:cNvGrpSpPr/>
          <p:nvPr/>
        </p:nvGrpSpPr>
        <p:grpSpPr>
          <a:xfrm>
            <a:off x="8286893" y="2631801"/>
            <a:ext cx="2563536" cy="1843287"/>
            <a:chOff x="6215325" y="1973900"/>
            <a:chExt cx="1922700" cy="1382500"/>
          </a:xfrm>
        </p:grpSpPr>
        <p:sp>
          <p:nvSpPr>
            <p:cNvPr id="3114" name="Google Shape;3114;g155e12607ee_0_2650"/>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Migrazione</a:t>
              </a:r>
              <a:endParaRPr sz="1900" b="1">
                <a:solidFill>
                  <a:schemeClr val="lt1"/>
                </a:solidFill>
                <a:latin typeface="Calibri"/>
                <a:ea typeface="Calibri"/>
                <a:cs typeface="Calibri"/>
                <a:sym typeface="Calibri"/>
              </a:endParaRPr>
            </a:p>
          </p:txBody>
        </p:sp>
        <p:sp>
          <p:nvSpPr>
            <p:cNvPr id="3120" name="Google Shape;3120;g155e12607ee_0_2650"/>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3</a:t>
              </a:r>
              <a:endParaRPr sz="1900" b="1">
                <a:solidFill>
                  <a:srgbClr val="0070C0"/>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4"/>
        <p:cNvGrpSpPr/>
        <p:nvPr/>
      </p:nvGrpSpPr>
      <p:grpSpPr>
        <a:xfrm>
          <a:off x="0" y="0"/>
          <a:ext cx="0" cy="0"/>
          <a:chOff x="0" y="0"/>
          <a:chExt cx="0" cy="0"/>
        </a:xfrm>
      </p:grpSpPr>
      <p:cxnSp>
        <p:nvCxnSpPr>
          <p:cNvPr id="3125" name="Google Shape;3125;g155e12607ee_0_2669"/>
          <p:cNvCxnSpPr>
            <a:stCxn id="3126" idx="3"/>
            <a:endCxn id="3127" idx="1"/>
          </p:cNvCxnSpPr>
          <p:nvPr/>
        </p:nvCxnSpPr>
        <p:spPr>
          <a:xfrm>
            <a:off x="3905136" y="251445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28" name="Google Shape;3128;g155e12607ee_0_2669"/>
          <p:cNvCxnSpPr>
            <a:endCxn id="3129"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30" name="Google Shape;3130;g155e12607ee_0_2669"/>
          <p:cNvGrpSpPr/>
          <p:nvPr/>
        </p:nvGrpSpPr>
        <p:grpSpPr>
          <a:xfrm>
            <a:off x="1341600" y="1514151"/>
            <a:ext cx="2563536" cy="1843287"/>
            <a:chOff x="1006225" y="1973900"/>
            <a:chExt cx="1922700" cy="1382500"/>
          </a:xfrm>
        </p:grpSpPr>
        <p:sp>
          <p:nvSpPr>
            <p:cNvPr id="3126" name="Google Shape;3126;g155e12607ee_0_2669"/>
            <p:cNvSpPr/>
            <p:nvPr/>
          </p:nvSpPr>
          <p:spPr>
            <a:xfrm>
              <a:off x="10062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31" name="Google Shape;3131;g155e12607ee_0_2669"/>
            <p:cNvSpPr/>
            <p:nvPr/>
          </p:nvSpPr>
          <p:spPr>
            <a:xfrm>
              <a:off x="17848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32" name="Google Shape;3132;g155e12607ee_0_2669"/>
          <p:cNvGrpSpPr/>
          <p:nvPr/>
        </p:nvGrpSpPr>
        <p:grpSpPr>
          <a:xfrm>
            <a:off x="4814080" y="1514151"/>
            <a:ext cx="2563536" cy="1843287"/>
            <a:chOff x="3610650" y="1973900"/>
            <a:chExt cx="1922700" cy="1382500"/>
          </a:xfrm>
        </p:grpSpPr>
        <p:sp>
          <p:nvSpPr>
            <p:cNvPr id="3127" name="Google Shape;3127;g155e12607ee_0_2669"/>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Pianificazione </a:t>
              </a:r>
              <a:br>
                <a:rPr lang="it" sz="1900" b="1">
                  <a:solidFill>
                    <a:schemeClr val="lt1"/>
                  </a:solidFill>
                  <a:latin typeface="Titillium Web"/>
                  <a:ea typeface="Titillium Web"/>
                  <a:cs typeface="Titillium Web"/>
                  <a:sym typeface="Titillium Web"/>
                </a:rPr>
              </a:br>
              <a:r>
                <a:rPr lang="it" sz="1900" b="1">
                  <a:solidFill>
                    <a:schemeClr val="lt1"/>
                  </a:solidFill>
                  <a:latin typeface="Titillium Web"/>
                  <a:ea typeface="Titillium Web"/>
                  <a:cs typeface="Titillium Web"/>
                  <a:sym typeface="Titillium Web"/>
                </a:rPr>
                <a:t>e richiesta del finanziamento</a:t>
              </a:r>
              <a:endParaRPr sz="1900" b="1">
                <a:solidFill>
                  <a:schemeClr val="lt1"/>
                </a:solidFill>
                <a:latin typeface="Titillium Web"/>
                <a:ea typeface="Titillium Web"/>
                <a:cs typeface="Titillium Web"/>
                <a:sym typeface="Titillium Web"/>
              </a:endParaRPr>
            </a:p>
          </p:txBody>
        </p:sp>
        <p:sp>
          <p:nvSpPr>
            <p:cNvPr id="3133" name="Google Shape;3133;g155e12607ee_0_2669"/>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2</a:t>
              </a:r>
              <a:endParaRPr sz="1900" b="1">
                <a:solidFill>
                  <a:srgbClr val="0070C0"/>
                </a:solidFill>
                <a:latin typeface="Titillium Web"/>
                <a:ea typeface="Titillium Web"/>
                <a:cs typeface="Titillium Web"/>
                <a:sym typeface="Titillium Web"/>
              </a:endParaRPr>
            </a:p>
          </p:txBody>
        </p:sp>
      </p:grpSp>
      <p:grpSp>
        <p:nvGrpSpPr>
          <p:cNvPr id="3134" name="Google Shape;3134;g155e12607ee_0_2669"/>
          <p:cNvGrpSpPr/>
          <p:nvPr/>
        </p:nvGrpSpPr>
        <p:grpSpPr>
          <a:xfrm>
            <a:off x="8286893" y="1514151"/>
            <a:ext cx="2563536" cy="1843287"/>
            <a:chOff x="6215325" y="1973900"/>
            <a:chExt cx="1922700" cy="1382500"/>
          </a:xfrm>
        </p:grpSpPr>
        <p:sp>
          <p:nvSpPr>
            <p:cNvPr id="3129" name="Google Shape;3129;g155e12607ee_0_2669"/>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Migrazione</a:t>
              </a:r>
              <a:endParaRPr sz="1900" b="1">
                <a:solidFill>
                  <a:schemeClr val="lt1"/>
                </a:solidFill>
                <a:latin typeface="Titillium Web"/>
                <a:ea typeface="Titillium Web"/>
                <a:cs typeface="Titillium Web"/>
                <a:sym typeface="Titillium Web"/>
              </a:endParaRPr>
            </a:p>
          </p:txBody>
        </p:sp>
        <p:sp>
          <p:nvSpPr>
            <p:cNvPr id="3135" name="Google Shape;3135;g155e12607ee_0_2669"/>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3</a:t>
              </a:r>
              <a:endParaRPr sz="1900" b="1">
                <a:solidFill>
                  <a:srgbClr val="0070C0"/>
                </a:solidFill>
                <a:latin typeface="Titillium Web"/>
                <a:ea typeface="Titillium Web"/>
                <a:cs typeface="Titillium Web"/>
                <a:sym typeface="Titillium Web"/>
              </a:endParaRPr>
            </a:p>
          </p:txBody>
        </p:sp>
      </p:grpSp>
      <p:sp>
        <p:nvSpPr>
          <p:cNvPr id="3136" name="Google Shape;3136;g155e12607ee_0_2669"/>
          <p:cNvSpPr/>
          <p:nvPr/>
        </p:nvSpPr>
        <p:spPr>
          <a:xfrm>
            <a:off x="4814200" y="1221167"/>
            <a:ext cx="6036300" cy="2444400"/>
          </a:xfrm>
          <a:prstGeom prst="rect">
            <a:avLst/>
          </a:prstGeom>
          <a:solidFill>
            <a:srgbClr val="FFFFFF">
              <a:alpha val="393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37" name="Google Shape;3137;g155e12607ee_0_2669"/>
          <p:cNvSpPr/>
          <p:nvPr/>
        </p:nvSpPr>
        <p:spPr>
          <a:xfrm>
            <a:off x="1341633" y="3548500"/>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Classifica i propri dati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servizi</a:t>
            </a:r>
            <a:endParaRPr sz="1900">
              <a:solidFill>
                <a:srgbClr val="5A6772"/>
              </a:solidFill>
              <a:latin typeface="Calibri"/>
              <a:ea typeface="Calibri"/>
              <a:cs typeface="Calibri"/>
              <a:sym typeface="Calibri"/>
            </a:endParaRPr>
          </a:p>
        </p:txBody>
      </p:sp>
      <p:sp>
        <p:nvSpPr>
          <p:cNvPr id="3138" name="Google Shape;3138;g155e12607ee_0_2669"/>
          <p:cNvSpPr/>
          <p:nvPr/>
        </p:nvSpPr>
        <p:spPr>
          <a:xfrm>
            <a:off x="1341633" y="4388217"/>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Descrive lo scenario pre-migrazione</a:t>
            </a:r>
            <a:endParaRPr sz="1900">
              <a:solidFill>
                <a:srgbClr val="5A6772"/>
              </a:solidFill>
              <a:latin typeface="Calibri"/>
              <a:ea typeface="Calibri"/>
              <a:cs typeface="Calibri"/>
              <a:sym typeface="Calibri"/>
            </a:endParaRPr>
          </a:p>
        </p:txBody>
      </p:sp>
      <p:cxnSp>
        <p:nvCxnSpPr>
          <p:cNvPr id="3139" name="Google Shape;3139;g155e12607ee_0_2669"/>
          <p:cNvCxnSpPr>
            <a:stCxn id="3126" idx="2"/>
            <a:endCxn id="3137" idx="0"/>
          </p:cNvCxnSpPr>
          <p:nvPr/>
        </p:nvCxnSpPr>
        <p:spPr>
          <a:xfrm>
            <a:off x="2623368" y="3357438"/>
            <a:ext cx="0" cy="191100"/>
          </a:xfrm>
          <a:prstGeom prst="straightConnector1">
            <a:avLst/>
          </a:prstGeom>
          <a:noFill/>
          <a:ln w="9525" cap="flat" cmpd="sng">
            <a:solidFill>
              <a:schemeClr val="dk2"/>
            </a:solidFill>
            <a:prstDash val="solid"/>
            <a:round/>
            <a:headEnd type="none" w="med" len="med"/>
            <a:tailEnd type="triangle" w="med" len="med"/>
          </a:ln>
        </p:spPr>
      </p:cxnSp>
      <p:cxnSp>
        <p:nvCxnSpPr>
          <p:cNvPr id="3140" name="Google Shape;3140;g155e12607ee_0_2669"/>
          <p:cNvCxnSpPr>
            <a:stCxn id="3137" idx="2"/>
            <a:endCxn id="3138" idx="0"/>
          </p:cNvCxnSpPr>
          <p:nvPr/>
        </p:nvCxnSpPr>
        <p:spPr>
          <a:xfrm>
            <a:off x="2623383" y="4197400"/>
            <a:ext cx="0" cy="190800"/>
          </a:xfrm>
          <a:prstGeom prst="straightConnector1">
            <a:avLst/>
          </a:prstGeom>
          <a:noFill/>
          <a:ln w="9525" cap="flat" cmpd="sng">
            <a:solidFill>
              <a:schemeClr val="dk2"/>
            </a:solidFill>
            <a:prstDash val="solid"/>
            <a:round/>
            <a:headEnd type="none" w="med" len="med"/>
            <a:tailEnd type="triangle" w="med" len="med"/>
          </a:ln>
        </p:spPr>
      </p:cxnSp>
      <p:sp>
        <p:nvSpPr>
          <p:cNvPr id="3141" name="Google Shape;3141;g155e12607ee_0_2669"/>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45"/>
        <p:cNvGrpSpPr/>
        <p:nvPr/>
      </p:nvGrpSpPr>
      <p:grpSpPr>
        <a:xfrm>
          <a:off x="0" y="0"/>
          <a:ext cx="0" cy="0"/>
          <a:chOff x="0" y="0"/>
          <a:chExt cx="0" cy="0"/>
        </a:xfrm>
      </p:grpSpPr>
      <p:cxnSp>
        <p:nvCxnSpPr>
          <p:cNvPr id="3146" name="Google Shape;3146;g155e12607ee_0_2693"/>
          <p:cNvCxnSpPr>
            <a:stCxn id="3147" idx="3"/>
            <a:endCxn id="3148" idx="1"/>
          </p:cNvCxnSpPr>
          <p:nvPr/>
        </p:nvCxnSpPr>
        <p:spPr>
          <a:xfrm>
            <a:off x="3905136" y="251445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49" name="Google Shape;3149;g155e12607ee_0_2693"/>
          <p:cNvCxnSpPr>
            <a:endCxn id="3150"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51" name="Google Shape;3151;g155e12607ee_0_2693"/>
          <p:cNvGrpSpPr/>
          <p:nvPr/>
        </p:nvGrpSpPr>
        <p:grpSpPr>
          <a:xfrm>
            <a:off x="1341600" y="1514151"/>
            <a:ext cx="2563536" cy="1843287"/>
            <a:chOff x="1006225" y="1973900"/>
            <a:chExt cx="1922700" cy="1382500"/>
          </a:xfrm>
        </p:grpSpPr>
        <p:sp>
          <p:nvSpPr>
            <p:cNvPr id="3147" name="Google Shape;3147;g155e12607ee_0_2693"/>
            <p:cNvSpPr/>
            <p:nvPr/>
          </p:nvSpPr>
          <p:spPr>
            <a:xfrm>
              <a:off x="1006225"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52" name="Google Shape;3152;g155e12607ee_0_2693"/>
            <p:cNvSpPr/>
            <p:nvPr/>
          </p:nvSpPr>
          <p:spPr>
            <a:xfrm>
              <a:off x="178487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53" name="Google Shape;3153;g155e12607ee_0_2693"/>
          <p:cNvGrpSpPr/>
          <p:nvPr/>
        </p:nvGrpSpPr>
        <p:grpSpPr>
          <a:xfrm>
            <a:off x="4814080" y="1514151"/>
            <a:ext cx="2563536" cy="1843287"/>
            <a:chOff x="3610650" y="1973900"/>
            <a:chExt cx="1922700" cy="1382500"/>
          </a:xfrm>
        </p:grpSpPr>
        <p:sp>
          <p:nvSpPr>
            <p:cNvPr id="3148" name="Google Shape;3148;g155e12607ee_0_2693"/>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Pianificazione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e richiesta del finanziamento</a:t>
              </a:r>
              <a:endParaRPr sz="1900" b="1">
                <a:solidFill>
                  <a:schemeClr val="lt1"/>
                </a:solidFill>
                <a:latin typeface="Calibri"/>
                <a:ea typeface="Calibri"/>
                <a:cs typeface="Calibri"/>
                <a:sym typeface="Calibri"/>
              </a:endParaRPr>
            </a:p>
          </p:txBody>
        </p:sp>
        <p:sp>
          <p:nvSpPr>
            <p:cNvPr id="3154" name="Google Shape;3154;g155e12607ee_0_2693"/>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2</a:t>
              </a:r>
              <a:endParaRPr sz="1900" b="1">
                <a:solidFill>
                  <a:srgbClr val="0070C0"/>
                </a:solidFill>
                <a:latin typeface="Calibri"/>
                <a:ea typeface="Calibri"/>
                <a:cs typeface="Calibri"/>
                <a:sym typeface="Calibri"/>
              </a:endParaRPr>
            </a:p>
          </p:txBody>
        </p:sp>
      </p:grpSp>
      <p:grpSp>
        <p:nvGrpSpPr>
          <p:cNvPr id="3155" name="Google Shape;3155;g155e12607ee_0_2693"/>
          <p:cNvGrpSpPr/>
          <p:nvPr/>
        </p:nvGrpSpPr>
        <p:grpSpPr>
          <a:xfrm>
            <a:off x="8286893" y="1514151"/>
            <a:ext cx="2563536" cy="1843287"/>
            <a:chOff x="6215325" y="1973900"/>
            <a:chExt cx="1922700" cy="1382500"/>
          </a:xfrm>
        </p:grpSpPr>
        <p:sp>
          <p:nvSpPr>
            <p:cNvPr id="3150" name="Google Shape;3150;g155e12607ee_0_2693"/>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Migrazione</a:t>
              </a:r>
              <a:endParaRPr sz="1900" b="1">
                <a:solidFill>
                  <a:schemeClr val="lt1"/>
                </a:solidFill>
                <a:latin typeface="Titillium Web"/>
                <a:ea typeface="Titillium Web"/>
                <a:cs typeface="Titillium Web"/>
                <a:sym typeface="Titillium Web"/>
              </a:endParaRPr>
            </a:p>
          </p:txBody>
        </p:sp>
        <p:sp>
          <p:nvSpPr>
            <p:cNvPr id="3156" name="Google Shape;3156;g155e12607ee_0_2693"/>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3</a:t>
              </a:r>
              <a:endParaRPr sz="1900" b="1">
                <a:solidFill>
                  <a:srgbClr val="0070C0"/>
                </a:solidFill>
                <a:latin typeface="Titillium Web"/>
                <a:ea typeface="Titillium Web"/>
                <a:cs typeface="Titillium Web"/>
                <a:sym typeface="Titillium Web"/>
              </a:endParaRPr>
            </a:p>
          </p:txBody>
        </p:sp>
      </p:grpSp>
      <p:sp>
        <p:nvSpPr>
          <p:cNvPr id="3157" name="Google Shape;3157;g155e12607ee_0_2693"/>
          <p:cNvSpPr/>
          <p:nvPr/>
        </p:nvSpPr>
        <p:spPr>
          <a:xfrm>
            <a:off x="7377900" y="1221167"/>
            <a:ext cx="3472800" cy="2444400"/>
          </a:xfrm>
          <a:prstGeom prst="rect">
            <a:avLst/>
          </a:prstGeom>
          <a:solidFill>
            <a:srgbClr val="FFFFFF">
              <a:alpha val="393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58" name="Google Shape;3158;g155e12607ee_0_2693"/>
          <p:cNvSpPr/>
          <p:nvPr/>
        </p:nvSpPr>
        <p:spPr>
          <a:xfrm>
            <a:off x="4814200" y="353218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Definisce la strategia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di migrazione</a:t>
            </a:r>
            <a:endParaRPr sz="1900">
              <a:solidFill>
                <a:srgbClr val="5A6772"/>
              </a:solidFill>
              <a:latin typeface="Calibri"/>
              <a:ea typeface="Calibri"/>
              <a:cs typeface="Calibri"/>
              <a:sym typeface="Calibri"/>
            </a:endParaRPr>
          </a:p>
        </p:txBody>
      </p:sp>
      <p:sp>
        <p:nvSpPr>
          <p:cNvPr id="3159" name="Google Shape;3159;g155e12607ee_0_2693"/>
          <p:cNvSpPr/>
          <p:nvPr/>
        </p:nvSpPr>
        <p:spPr>
          <a:xfrm>
            <a:off x="4814200" y="4360033"/>
            <a:ext cx="2563500" cy="100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Prepara il piano di migrazione con il supporto del PSN e richiede il finanziamento</a:t>
            </a:r>
            <a:endParaRPr sz="1900">
              <a:solidFill>
                <a:srgbClr val="5A6772"/>
              </a:solidFill>
              <a:latin typeface="Calibri"/>
              <a:ea typeface="Calibri"/>
              <a:cs typeface="Calibri"/>
              <a:sym typeface="Calibri"/>
            </a:endParaRPr>
          </a:p>
        </p:txBody>
      </p:sp>
      <p:cxnSp>
        <p:nvCxnSpPr>
          <p:cNvPr id="3160" name="Google Shape;3160;g155e12607ee_0_2693"/>
          <p:cNvCxnSpPr>
            <a:stCxn id="3158" idx="2"/>
            <a:endCxn id="3159" idx="0"/>
          </p:cNvCxnSpPr>
          <p:nvPr/>
        </p:nvCxnSpPr>
        <p:spPr>
          <a:xfrm>
            <a:off x="6095950" y="4181083"/>
            <a:ext cx="0" cy="179100"/>
          </a:xfrm>
          <a:prstGeom prst="straightConnector1">
            <a:avLst/>
          </a:prstGeom>
          <a:noFill/>
          <a:ln w="9525" cap="flat" cmpd="sng">
            <a:solidFill>
              <a:schemeClr val="dk2"/>
            </a:solidFill>
            <a:prstDash val="solid"/>
            <a:round/>
            <a:headEnd type="none" w="med" len="med"/>
            <a:tailEnd type="triangle" w="med" len="med"/>
          </a:ln>
        </p:spPr>
      </p:cxnSp>
      <p:cxnSp>
        <p:nvCxnSpPr>
          <p:cNvPr id="3161" name="Google Shape;3161;g155e12607ee_0_2693"/>
          <p:cNvCxnSpPr>
            <a:stCxn id="3148" idx="2"/>
            <a:endCxn id="3158" idx="0"/>
          </p:cNvCxnSpPr>
          <p:nvPr/>
        </p:nvCxnSpPr>
        <p:spPr>
          <a:xfrm>
            <a:off x="6095848" y="3357438"/>
            <a:ext cx="0" cy="174600"/>
          </a:xfrm>
          <a:prstGeom prst="straightConnector1">
            <a:avLst/>
          </a:prstGeom>
          <a:noFill/>
          <a:ln w="9525" cap="flat" cmpd="sng">
            <a:solidFill>
              <a:schemeClr val="dk2"/>
            </a:solidFill>
            <a:prstDash val="solid"/>
            <a:round/>
            <a:headEnd type="none" w="med" len="med"/>
            <a:tailEnd type="triangle" w="med" len="med"/>
          </a:ln>
        </p:spPr>
      </p:cxnSp>
      <p:sp>
        <p:nvSpPr>
          <p:cNvPr id="3162" name="Google Shape;3162;g155e12607ee_0_2693"/>
          <p:cNvSpPr/>
          <p:nvPr/>
        </p:nvSpPr>
        <p:spPr>
          <a:xfrm>
            <a:off x="4814200" y="5547067"/>
            <a:ext cx="2563500" cy="100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Riceve l’approvazione del piano di migrazione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il finanziamento</a:t>
            </a:r>
            <a:endParaRPr sz="1900">
              <a:solidFill>
                <a:srgbClr val="5A6772"/>
              </a:solidFill>
              <a:latin typeface="Calibri"/>
              <a:ea typeface="Calibri"/>
              <a:cs typeface="Calibri"/>
              <a:sym typeface="Calibri"/>
            </a:endParaRPr>
          </a:p>
        </p:txBody>
      </p:sp>
      <p:cxnSp>
        <p:nvCxnSpPr>
          <p:cNvPr id="3163" name="Google Shape;3163;g155e12607ee_0_2693"/>
          <p:cNvCxnSpPr>
            <a:stCxn id="3159" idx="2"/>
            <a:endCxn id="3162" idx="0"/>
          </p:cNvCxnSpPr>
          <p:nvPr/>
        </p:nvCxnSpPr>
        <p:spPr>
          <a:xfrm>
            <a:off x="6095950" y="5368033"/>
            <a:ext cx="0" cy="179100"/>
          </a:xfrm>
          <a:prstGeom prst="straightConnector1">
            <a:avLst/>
          </a:prstGeom>
          <a:noFill/>
          <a:ln w="9525" cap="flat" cmpd="sng">
            <a:solidFill>
              <a:schemeClr val="dk2"/>
            </a:solidFill>
            <a:prstDash val="solid"/>
            <a:round/>
            <a:headEnd type="none" w="med" len="med"/>
            <a:tailEnd type="triangle" w="med" len="med"/>
          </a:ln>
        </p:spPr>
      </p:cxnSp>
      <p:sp>
        <p:nvSpPr>
          <p:cNvPr id="3164" name="Google Shape;3164;g155e12607ee_0_2693"/>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68"/>
        <p:cNvGrpSpPr/>
        <p:nvPr/>
      </p:nvGrpSpPr>
      <p:grpSpPr>
        <a:xfrm>
          <a:off x="0" y="0"/>
          <a:ext cx="0" cy="0"/>
          <a:chOff x="0" y="0"/>
          <a:chExt cx="0" cy="0"/>
        </a:xfrm>
      </p:grpSpPr>
      <p:cxnSp>
        <p:nvCxnSpPr>
          <p:cNvPr id="3169" name="Google Shape;3169;g155e12607ee_0_2719"/>
          <p:cNvCxnSpPr>
            <a:stCxn id="3170" idx="3"/>
            <a:endCxn id="3171" idx="1"/>
          </p:cNvCxnSpPr>
          <p:nvPr/>
        </p:nvCxnSpPr>
        <p:spPr>
          <a:xfrm>
            <a:off x="3905380" y="2514459"/>
            <a:ext cx="908700" cy="0"/>
          </a:xfrm>
          <a:prstGeom prst="straightConnector1">
            <a:avLst/>
          </a:prstGeom>
          <a:noFill/>
          <a:ln w="19050" cap="flat" cmpd="sng">
            <a:solidFill>
              <a:srgbClr val="0070C0"/>
            </a:solidFill>
            <a:prstDash val="solid"/>
            <a:round/>
            <a:headEnd type="none" w="med" len="med"/>
            <a:tailEnd type="triangle" w="med" len="med"/>
          </a:ln>
        </p:spPr>
      </p:cxnSp>
      <p:cxnSp>
        <p:nvCxnSpPr>
          <p:cNvPr id="3172" name="Google Shape;3172;g155e12607ee_0_2719"/>
          <p:cNvCxnSpPr>
            <a:endCxn id="3173"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sp>
        <p:nvSpPr>
          <p:cNvPr id="3174" name="Google Shape;3174;g155e12607ee_0_2719"/>
          <p:cNvSpPr/>
          <p:nvPr/>
        </p:nvSpPr>
        <p:spPr>
          <a:xfrm>
            <a:off x="2379833" y="1514217"/>
            <a:ext cx="487200" cy="4872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1</a:t>
            </a:r>
            <a:endParaRPr sz="1900" b="1">
              <a:solidFill>
                <a:srgbClr val="0070C0"/>
              </a:solidFill>
              <a:latin typeface="Titillium Web"/>
              <a:ea typeface="Titillium Web"/>
              <a:cs typeface="Titillium Web"/>
              <a:sym typeface="Titillium Web"/>
            </a:endParaRPr>
          </a:p>
        </p:txBody>
      </p:sp>
      <p:grpSp>
        <p:nvGrpSpPr>
          <p:cNvPr id="3175" name="Google Shape;3175;g155e12607ee_0_2719"/>
          <p:cNvGrpSpPr/>
          <p:nvPr/>
        </p:nvGrpSpPr>
        <p:grpSpPr>
          <a:xfrm>
            <a:off x="4814080" y="1514151"/>
            <a:ext cx="2563536" cy="1843287"/>
            <a:chOff x="3610650" y="1973900"/>
            <a:chExt cx="1922700" cy="1382500"/>
          </a:xfrm>
        </p:grpSpPr>
        <p:sp>
          <p:nvSpPr>
            <p:cNvPr id="3171" name="Google Shape;3171;g155e12607ee_0_2719"/>
            <p:cNvSpPr/>
            <p:nvPr/>
          </p:nvSpPr>
          <p:spPr>
            <a:xfrm>
              <a:off x="3610650"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Pianificazione </a:t>
              </a:r>
              <a:br>
                <a:rPr lang="it" sz="1900" b="1">
                  <a:solidFill>
                    <a:schemeClr val="lt1"/>
                  </a:solidFill>
                  <a:latin typeface="Titillium Web"/>
                  <a:ea typeface="Titillium Web"/>
                  <a:cs typeface="Titillium Web"/>
                  <a:sym typeface="Titillium Web"/>
                </a:rPr>
              </a:br>
              <a:r>
                <a:rPr lang="it" sz="1900" b="1">
                  <a:solidFill>
                    <a:schemeClr val="lt1"/>
                  </a:solidFill>
                  <a:latin typeface="Titillium Web"/>
                  <a:ea typeface="Titillium Web"/>
                  <a:cs typeface="Titillium Web"/>
                  <a:sym typeface="Titillium Web"/>
                </a:rPr>
                <a:t>e richiesta del finanziamento</a:t>
              </a:r>
              <a:endParaRPr sz="1900" b="1">
                <a:solidFill>
                  <a:schemeClr val="lt1"/>
                </a:solidFill>
                <a:latin typeface="Titillium Web"/>
                <a:ea typeface="Titillium Web"/>
                <a:cs typeface="Titillium Web"/>
                <a:sym typeface="Titillium Web"/>
              </a:endParaRPr>
            </a:p>
          </p:txBody>
        </p:sp>
        <p:sp>
          <p:nvSpPr>
            <p:cNvPr id="3176" name="Google Shape;3176;g155e12607ee_0_2719"/>
            <p:cNvSpPr/>
            <p:nvPr/>
          </p:nvSpPr>
          <p:spPr>
            <a:xfrm>
              <a:off x="438942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2</a:t>
              </a:r>
              <a:endParaRPr sz="1900" b="1">
                <a:solidFill>
                  <a:srgbClr val="0070C0"/>
                </a:solidFill>
                <a:latin typeface="Titillium Web"/>
                <a:ea typeface="Titillium Web"/>
                <a:cs typeface="Titillium Web"/>
                <a:sym typeface="Titillium Web"/>
              </a:endParaRPr>
            </a:p>
          </p:txBody>
        </p:sp>
      </p:grpSp>
      <p:grpSp>
        <p:nvGrpSpPr>
          <p:cNvPr id="3177" name="Google Shape;3177;g155e12607ee_0_2719"/>
          <p:cNvGrpSpPr/>
          <p:nvPr/>
        </p:nvGrpSpPr>
        <p:grpSpPr>
          <a:xfrm>
            <a:off x="8286893" y="1514151"/>
            <a:ext cx="2563536" cy="1843287"/>
            <a:chOff x="6215325" y="1973900"/>
            <a:chExt cx="1922700" cy="1382500"/>
          </a:xfrm>
        </p:grpSpPr>
        <p:sp>
          <p:nvSpPr>
            <p:cNvPr id="3173" name="Google Shape;3173;g155e12607ee_0_2719"/>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Migrazione</a:t>
              </a:r>
              <a:endParaRPr sz="1900" b="1">
                <a:solidFill>
                  <a:schemeClr val="lt1"/>
                </a:solidFill>
                <a:latin typeface="Calibri"/>
                <a:ea typeface="Calibri"/>
                <a:cs typeface="Calibri"/>
                <a:sym typeface="Calibri"/>
              </a:endParaRPr>
            </a:p>
          </p:txBody>
        </p:sp>
        <p:sp>
          <p:nvSpPr>
            <p:cNvPr id="3178" name="Google Shape;3178;g155e12607ee_0_2719"/>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3</a:t>
              </a:r>
              <a:endParaRPr sz="1900" b="1">
                <a:solidFill>
                  <a:srgbClr val="0070C0"/>
                </a:solidFill>
                <a:latin typeface="Calibri"/>
                <a:ea typeface="Calibri"/>
                <a:cs typeface="Calibri"/>
                <a:sym typeface="Calibri"/>
              </a:endParaRPr>
            </a:p>
          </p:txBody>
        </p:sp>
      </p:grpSp>
      <p:sp>
        <p:nvSpPr>
          <p:cNvPr id="3179" name="Google Shape;3179;g155e12607ee_0_2719"/>
          <p:cNvSpPr/>
          <p:nvPr/>
        </p:nvSpPr>
        <p:spPr>
          <a:xfrm>
            <a:off x="8287100" y="353218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Stipula il contratto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con il PSN</a:t>
            </a:r>
            <a:endParaRPr sz="1900">
              <a:solidFill>
                <a:srgbClr val="5A6772"/>
              </a:solidFill>
              <a:latin typeface="Calibri"/>
              <a:ea typeface="Calibri"/>
              <a:cs typeface="Calibri"/>
              <a:sym typeface="Calibri"/>
            </a:endParaRPr>
          </a:p>
        </p:txBody>
      </p:sp>
      <p:sp>
        <p:nvSpPr>
          <p:cNvPr id="3180" name="Google Shape;3180;g155e12607ee_0_2719"/>
          <p:cNvSpPr/>
          <p:nvPr/>
        </p:nvSpPr>
        <p:spPr>
          <a:xfrm>
            <a:off x="8287100" y="436003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Prepara il piano di migrazione esecutivo</a:t>
            </a:r>
            <a:endParaRPr sz="1900">
              <a:solidFill>
                <a:srgbClr val="5A6772"/>
              </a:solidFill>
              <a:latin typeface="Calibri"/>
              <a:ea typeface="Calibri"/>
              <a:cs typeface="Calibri"/>
              <a:sym typeface="Calibri"/>
            </a:endParaRPr>
          </a:p>
        </p:txBody>
      </p:sp>
      <p:cxnSp>
        <p:nvCxnSpPr>
          <p:cNvPr id="3181" name="Google Shape;3181;g155e12607ee_0_2719"/>
          <p:cNvCxnSpPr>
            <a:stCxn id="3179" idx="2"/>
            <a:endCxn id="3180" idx="0"/>
          </p:cNvCxnSpPr>
          <p:nvPr/>
        </p:nvCxnSpPr>
        <p:spPr>
          <a:xfrm>
            <a:off x="9568850" y="4181083"/>
            <a:ext cx="0" cy="179100"/>
          </a:xfrm>
          <a:prstGeom prst="straightConnector1">
            <a:avLst/>
          </a:prstGeom>
          <a:noFill/>
          <a:ln w="9525" cap="flat" cmpd="sng">
            <a:solidFill>
              <a:schemeClr val="dk2"/>
            </a:solidFill>
            <a:prstDash val="solid"/>
            <a:round/>
            <a:headEnd type="none" w="med" len="med"/>
            <a:tailEnd type="triangle" w="med" len="med"/>
          </a:ln>
        </p:spPr>
      </p:cxnSp>
      <p:sp>
        <p:nvSpPr>
          <p:cNvPr id="3182" name="Google Shape;3182;g155e12607ee_0_2719"/>
          <p:cNvSpPr/>
          <p:nvPr/>
        </p:nvSpPr>
        <p:spPr>
          <a:xfrm>
            <a:off x="8287100" y="5187867"/>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Avvia la migrazione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con il supporto del PSN</a:t>
            </a:r>
            <a:endParaRPr sz="1900">
              <a:solidFill>
                <a:srgbClr val="5A6772"/>
              </a:solidFill>
              <a:latin typeface="Calibri"/>
              <a:ea typeface="Calibri"/>
              <a:cs typeface="Calibri"/>
              <a:sym typeface="Calibri"/>
            </a:endParaRPr>
          </a:p>
        </p:txBody>
      </p:sp>
      <p:cxnSp>
        <p:nvCxnSpPr>
          <p:cNvPr id="3183" name="Google Shape;3183;g155e12607ee_0_2719"/>
          <p:cNvCxnSpPr>
            <a:stCxn id="3173" idx="2"/>
            <a:endCxn id="3179" idx="0"/>
          </p:cNvCxnSpPr>
          <p:nvPr/>
        </p:nvCxnSpPr>
        <p:spPr>
          <a:xfrm>
            <a:off x="9568661" y="3357438"/>
            <a:ext cx="300" cy="174600"/>
          </a:xfrm>
          <a:prstGeom prst="straightConnector1">
            <a:avLst/>
          </a:prstGeom>
          <a:noFill/>
          <a:ln w="9525" cap="flat" cmpd="sng">
            <a:solidFill>
              <a:schemeClr val="dk2"/>
            </a:solidFill>
            <a:prstDash val="solid"/>
            <a:round/>
            <a:headEnd type="none" w="med" len="med"/>
            <a:tailEnd type="triangle" w="med" len="med"/>
          </a:ln>
        </p:spPr>
      </p:cxnSp>
      <p:cxnSp>
        <p:nvCxnSpPr>
          <p:cNvPr id="3184" name="Google Shape;3184;g155e12607ee_0_2719"/>
          <p:cNvCxnSpPr>
            <a:stCxn id="3180" idx="2"/>
            <a:endCxn id="3182" idx="0"/>
          </p:cNvCxnSpPr>
          <p:nvPr/>
        </p:nvCxnSpPr>
        <p:spPr>
          <a:xfrm>
            <a:off x="9568850" y="5008933"/>
            <a:ext cx="0" cy="178800"/>
          </a:xfrm>
          <a:prstGeom prst="straightConnector1">
            <a:avLst/>
          </a:prstGeom>
          <a:noFill/>
          <a:ln w="9525" cap="flat" cmpd="sng">
            <a:solidFill>
              <a:schemeClr val="dk2"/>
            </a:solidFill>
            <a:prstDash val="solid"/>
            <a:round/>
            <a:headEnd type="none" w="med" len="med"/>
            <a:tailEnd type="triangle" w="med" len="med"/>
          </a:ln>
        </p:spPr>
      </p:cxnSp>
      <p:grpSp>
        <p:nvGrpSpPr>
          <p:cNvPr id="3185" name="Google Shape;3185;g155e12607ee_0_2719"/>
          <p:cNvGrpSpPr/>
          <p:nvPr/>
        </p:nvGrpSpPr>
        <p:grpSpPr>
          <a:xfrm>
            <a:off x="1341600" y="1514151"/>
            <a:ext cx="2563536" cy="1843287"/>
            <a:chOff x="1006225" y="1973900"/>
            <a:chExt cx="1922700" cy="1382500"/>
          </a:xfrm>
        </p:grpSpPr>
        <p:sp>
          <p:nvSpPr>
            <p:cNvPr id="3186" name="Google Shape;3186;g155e12607ee_0_2719"/>
            <p:cNvSpPr/>
            <p:nvPr/>
          </p:nvSpPr>
          <p:spPr>
            <a:xfrm>
              <a:off x="1006225"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87" name="Google Shape;3187;g155e12607ee_0_2719"/>
            <p:cNvSpPr/>
            <p:nvPr/>
          </p:nvSpPr>
          <p:spPr>
            <a:xfrm>
              <a:off x="178487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sp>
        <p:nvSpPr>
          <p:cNvPr id="3188" name="Google Shape;3188;g155e12607ee_0_2719"/>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192"/>
        <p:cNvGrpSpPr/>
        <p:nvPr/>
      </p:nvGrpSpPr>
      <p:grpSpPr>
        <a:xfrm>
          <a:off x="0" y="0"/>
          <a:ext cx="0" cy="0"/>
          <a:chOff x="0" y="0"/>
          <a:chExt cx="0" cy="0"/>
        </a:xfrm>
      </p:grpSpPr>
      <p:pic>
        <p:nvPicPr>
          <p:cNvPr id="3193" name="Google Shape;3193;g155e12607ee_0_2746"/>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3194" name="Google Shape;3194;g155e12607ee_0_2746"/>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3195" name="Google Shape;3195;g155e12607ee_0_2746"/>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Il PNRR e il PSN: la misura 1.1</a:t>
            </a:r>
            <a:endParaRPr sz="36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500"/>
              <a:buFont typeface="Arial"/>
              <a:buNone/>
            </a:pPr>
            <a:endParaRPr sz="36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6"/>
        <p:cNvGrpSpPr/>
        <p:nvPr/>
      </p:nvGrpSpPr>
      <p:grpSpPr>
        <a:xfrm>
          <a:off x="0" y="0"/>
          <a:ext cx="0" cy="0"/>
          <a:chOff x="0" y="0"/>
          <a:chExt cx="0" cy="0"/>
        </a:xfrm>
      </p:grpSpPr>
      <p:pic>
        <p:nvPicPr>
          <p:cNvPr id="2677" name="Google Shape;2677;p169" descr="Google Shape;91;p20"/>
          <p:cNvPicPr preferRelativeResize="0"/>
          <p:nvPr/>
        </p:nvPicPr>
        <p:blipFill rotWithShape="1">
          <a:blip r:embed="rId3">
            <a:alphaModFix/>
          </a:blip>
          <a:srcRect/>
          <a:stretch/>
        </p:blipFill>
        <p:spPr>
          <a:xfrm>
            <a:off x="2201000" y="211820"/>
            <a:ext cx="7790001" cy="6120000"/>
          </a:xfrm>
          <a:custGeom>
            <a:avLst/>
            <a:gdLst/>
            <a:ahLst/>
            <a:cxnLst/>
            <a:rect l="l" t="t" r="r" b="b"/>
            <a:pathLst>
              <a:path w="21600" h="21600" extrusionOk="0">
                <a:moveTo>
                  <a:pt x="2828" y="0"/>
                </a:moveTo>
                <a:cubicBezTo>
                  <a:pt x="1266" y="0"/>
                  <a:pt x="0" y="1612"/>
                  <a:pt x="0" y="3600"/>
                </a:cubicBezTo>
                <a:lnTo>
                  <a:pt x="0" y="21600"/>
                </a:lnTo>
                <a:lnTo>
                  <a:pt x="18771" y="21600"/>
                </a:lnTo>
                <a:cubicBezTo>
                  <a:pt x="20333" y="21600"/>
                  <a:pt x="21600" y="19988"/>
                  <a:pt x="21600" y="18000"/>
                </a:cubicBezTo>
                <a:lnTo>
                  <a:pt x="21600" y="0"/>
                </a:lnTo>
                <a:lnTo>
                  <a:pt x="2828" y="0"/>
                </a:lnTo>
                <a:close/>
              </a:path>
            </a:pathLst>
          </a:custGeom>
          <a:noFill/>
          <a:ln w="228600" cap="sq" cmpd="sng">
            <a:solidFill>
              <a:srgbClr val="FFFFFF"/>
            </a:solidFill>
            <a:prstDash val="solid"/>
            <a:miter lim="8000"/>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g155e12607ee_0_2753"/>
          <p:cNvSpPr/>
          <p:nvPr/>
        </p:nvSpPr>
        <p:spPr>
          <a:xfrm>
            <a:off x="6096000" y="0"/>
            <a:ext cx="6102327" cy="6875145"/>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201" name="Google Shape;3201;g155e12607ee_0_2753"/>
          <p:cNvSpPr txBox="1"/>
          <p:nvPr/>
        </p:nvSpPr>
        <p:spPr>
          <a:xfrm>
            <a:off x="1262252" y="582124"/>
            <a:ext cx="2560500" cy="6003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PNRR </a:t>
            </a:r>
            <a:r>
              <a:rPr lang="it" sz="1900" i="1" u="none" strike="noStrike" cap="none">
                <a:solidFill>
                  <a:srgbClr val="0066CC"/>
                </a:solidFill>
                <a:latin typeface="Calibri"/>
                <a:ea typeface="Calibri"/>
                <a:cs typeface="Calibri"/>
                <a:sym typeface="Calibri"/>
              </a:rPr>
              <a:t>– Piano Nazionale di</a:t>
            </a:r>
            <a:r>
              <a:rPr lang="it" sz="1900" i="0" u="none" strike="noStrike" cap="none">
                <a:solidFill>
                  <a:srgbClr val="0066CC"/>
                </a:solidFill>
                <a:latin typeface="Calibri"/>
                <a:ea typeface="Calibri"/>
                <a:cs typeface="Calibri"/>
                <a:sym typeface="Calibri"/>
              </a:rPr>
              <a:t> </a:t>
            </a:r>
            <a:r>
              <a:rPr lang="it" sz="1900" i="1" u="none" strike="noStrike" cap="none">
                <a:solidFill>
                  <a:srgbClr val="0066CC"/>
                </a:solidFill>
                <a:latin typeface="Calibri"/>
                <a:ea typeface="Calibri"/>
                <a:cs typeface="Calibri"/>
                <a:sym typeface="Calibri"/>
              </a:rPr>
              <a:t>Ripresa e Resilienza</a:t>
            </a:r>
            <a:endParaRPr sz="1900" i="0" u="none" strike="noStrike" cap="none">
              <a:solidFill>
                <a:srgbClr val="0066CC"/>
              </a:solidFill>
              <a:latin typeface="Calibri"/>
              <a:ea typeface="Calibri"/>
              <a:cs typeface="Calibri"/>
              <a:sym typeface="Calibri"/>
            </a:endParaRPr>
          </a:p>
        </p:txBody>
      </p:sp>
      <p:sp>
        <p:nvSpPr>
          <p:cNvPr id="3202" name="Google Shape;3202;g155e12607ee_0_2753"/>
          <p:cNvSpPr txBox="1"/>
          <p:nvPr/>
        </p:nvSpPr>
        <p:spPr>
          <a:xfrm>
            <a:off x="1881377" y="1500426"/>
            <a:ext cx="3142500" cy="892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MISSIONE 1</a:t>
            </a:r>
            <a:endParaRPr sz="2000" i="0" u="none" strike="noStrike" cap="none">
              <a:solidFill>
                <a:srgbClr val="0066CC"/>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Digitalizzazione, innovazione,</a:t>
            </a:r>
            <a:endParaRPr sz="1900" i="0" u="none" strike="noStrike" cap="none">
              <a:solidFill>
                <a:srgbClr val="0066CC"/>
              </a:solidFill>
              <a:latin typeface="Calibri"/>
              <a:ea typeface="Calibri"/>
              <a:cs typeface="Calibri"/>
              <a:sym typeface="Calibri"/>
            </a:endParaRPr>
          </a:p>
          <a:p>
            <a:pPr marL="558800" marR="0" lvl="0" indent="-54610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competitività, cultura e turismo</a:t>
            </a:r>
            <a:endParaRPr sz="1900" i="0" u="none" strike="noStrike" cap="none">
              <a:solidFill>
                <a:srgbClr val="0066CC"/>
              </a:solidFill>
              <a:latin typeface="Calibri"/>
              <a:ea typeface="Calibri"/>
              <a:cs typeface="Calibri"/>
              <a:sym typeface="Calibri"/>
            </a:endParaRPr>
          </a:p>
        </p:txBody>
      </p:sp>
      <p:sp>
        <p:nvSpPr>
          <p:cNvPr id="3203" name="Google Shape;3203;g155e12607ee_0_2753"/>
          <p:cNvSpPr txBox="1"/>
          <p:nvPr/>
        </p:nvSpPr>
        <p:spPr>
          <a:xfrm>
            <a:off x="2441194" y="3795605"/>
            <a:ext cx="2435700" cy="6003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INVESTIMENTO 1.</a:t>
            </a:r>
            <a:r>
              <a:rPr lang="it" sz="2000" b="1">
                <a:solidFill>
                  <a:srgbClr val="0066CC"/>
                </a:solidFill>
                <a:latin typeface="Calibri"/>
                <a:ea typeface="Calibri"/>
                <a:cs typeface="Calibri"/>
                <a:sym typeface="Calibri"/>
              </a:rPr>
              <a:t>1</a:t>
            </a:r>
            <a:endParaRPr sz="2000" i="0" u="none" strike="noStrike" cap="none">
              <a:solidFill>
                <a:srgbClr val="0066CC"/>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900"/>
              <a:buFont typeface="Arial"/>
              <a:buNone/>
            </a:pPr>
            <a:r>
              <a:rPr lang="it" sz="1900" i="1">
                <a:solidFill>
                  <a:srgbClr val="0066CC"/>
                </a:solidFill>
                <a:latin typeface="Calibri"/>
                <a:ea typeface="Calibri"/>
                <a:cs typeface="Calibri"/>
                <a:sym typeface="Calibri"/>
              </a:rPr>
              <a:t>Infrastrutture Digitali</a:t>
            </a:r>
            <a:endParaRPr sz="1900" i="0" u="none" strike="noStrike" cap="none">
              <a:solidFill>
                <a:srgbClr val="0066CC"/>
              </a:solidFill>
              <a:latin typeface="Calibri"/>
              <a:ea typeface="Calibri"/>
              <a:cs typeface="Calibri"/>
              <a:sym typeface="Calibri"/>
            </a:endParaRPr>
          </a:p>
        </p:txBody>
      </p:sp>
      <p:sp>
        <p:nvSpPr>
          <p:cNvPr id="3204" name="Google Shape;3204;g155e12607ee_0_2753"/>
          <p:cNvSpPr txBox="1"/>
          <p:nvPr/>
        </p:nvSpPr>
        <p:spPr>
          <a:xfrm>
            <a:off x="1652015" y="2595498"/>
            <a:ext cx="3842100" cy="985200"/>
          </a:xfrm>
          <a:prstGeom prst="rect">
            <a:avLst/>
          </a:prstGeom>
          <a:noFill/>
          <a:ln>
            <a:noFill/>
          </a:ln>
        </p:spPr>
        <p:txBody>
          <a:bodyPr spcFirstLastPara="1" wrap="square" lIns="91425" tIns="45700" rIns="91425" bIns="45700" anchor="t" anchorCtr="0">
            <a:spAutoFit/>
          </a:bodyPr>
          <a:lstStyle/>
          <a:p>
            <a:pPr marL="5588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COMPONENTE 1</a:t>
            </a:r>
            <a:endParaRPr sz="2000" i="0" u="none" strike="noStrike" cap="none">
              <a:solidFill>
                <a:srgbClr val="0066CC"/>
              </a:solidFill>
              <a:latin typeface="Calibri"/>
              <a:ea typeface="Calibri"/>
              <a:cs typeface="Calibri"/>
              <a:sym typeface="Calibri"/>
            </a:endParaRPr>
          </a:p>
          <a:p>
            <a:pPr marL="5588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Digitalizzazione, innovazione</a:t>
            </a:r>
            <a:endParaRPr sz="1900" i="0" u="none" strike="noStrike" cap="none">
              <a:solidFill>
                <a:srgbClr val="0066CC"/>
              </a:solidFill>
              <a:latin typeface="Calibri"/>
              <a:ea typeface="Calibri"/>
              <a:cs typeface="Calibri"/>
              <a:sym typeface="Calibri"/>
            </a:endParaRPr>
          </a:p>
          <a:p>
            <a:pPr marL="5588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e sicurezza nella PA</a:t>
            </a:r>
            <a:endParaRPr sz="1900" i="0" u="none" strike="noStrike" cap="none">
              <a:solidFill>
                <a:srgbClr val="0066CC"/>
              </a:solidFill>
              <a:latin typeface="Calibri"/>
              <a:ea typeface="Calibri"/>
              <a:cs typeface="Calibri"/>
              <a:sym typeface="Calibri"/>
            </a:endParaRPr>
          </a:p>
        </p:txBody>
      </p:sp>
      <p:pic>
        <p:nvPicPr>
          <p:cNvPr id="3205" name="Google Shape;3205;g155e12607ee_0_2753"/>
          <p:cNvPicPr preferRelativeResize="0"/>
          <p:nvPr/>
        </p:nvPicPr>
        <p:blipFill rotWithShape="1">
          <a:blip r:embed="rId3">
            <a:alphaModFix/>
          </a:blip>
          <a:srcRect/>
          <a:stretch/>
        </p:blipFill>
        <p:spPr>
          <a:xfrm>
            <a:off x="440833" y="1340619"/>
            <a:ext cx="1097644" cy="1072117"/>
          </a:xfrm>
          <a:prstGeom prst="rect">
            <a:avLst/>
          </a:prstGeom>
          <a:noFill/>
          <a:ln>
            <a:noFill/>
          </a:ln>
        </p:spPr>
      </p:pic>
      <p:pic>
        <p:nvPicPr>
          <p:cNvPr id="3206" name="Google Shape;3206;g155e12607ee_0_2753"/>
          <p:cNvPicPr preferRelativeResize="0"/>
          <p:nvPr/>
        </p:nvPicPr>
        <p:blipFill rotWithShape="1">
          <a:blip r:embed="rId4">
            <a:alphaModFix/>
          </a:blip>
          <a:srcRect/>
          <a:stretch/>
        </p:blipFill>
        <p:spPr>
          <a:xfrm>
            <a:off x="1429936" y="3800158"/>
            <a:ext cx="580221" cy="580221"/>
          </a:xfrm>
          <a:prstGeom prst="rect">
            <a:avLst/>
          </a:prstGeom>
          <a:noFill/>
          <a:ln>
            <a:noFill/>
          </a:ln>
        </p:spPr>
      </p:pic>
      <p:cxnSp>
        <p:nvCxnSpPr>
          <p:cNvPr id="3207" name="Google Shape;3207;g155e12607ee_0_2753"/>
          <p:cNvCxnSpPr>
            <a:endCxn id="3201" idx="3"/>
          </p:cNvCxnSpPr>
          <p:nvPr/>
        </p:nvCxnSpPr>
        <p:spPr>
          <a:xfrm>
            <a:off x="1122752" y="882274"/>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3208" name="Google Shape;3208;g155e12607ee_0_2753"/>
          <p:cNvCxnSpPr/>
          <p:nvPr/>
        </p:nvCxnSpPr>
        <p:spPr>
          <a:xfrm>
            <a:off x="1700794" y="1807304"/>
            <a:ext cx="2700000" cy="0"/>
          </a:xfrm>
          <a:prstGeom prst="straightConnector1">
            <a:avLst/>
          </a:prstGeom>
          <a:noFill/>
          <a:ln w="19050" cap="flat" cmpd="sng">
            <a:solidFill>
              <a:schemeClr val="accent1"/>
            </a:solidFill>
            <a:prstDash val="solid"/>
            <a:miter lim="800000"/>
            <a:headEnd type="none" w="sm" len="sm"/>
            <a:tailEnd type="none" w="sm" len="sm"/>
          </a:ln>
        </p:spPr>
      </p:cxnSp>
      <p:pic>
        <p:nvPicPr>
          <p:cNvPr id="3209" name="Google Shape;3209;g155e12607ee_0_2753"/>
          <p:cNvPicPr preferRelativeResize="0"/>
          <p:nvPr/>
        </p:nvPicPr>
        <p:blipFill rotWithShape="1">
          <a:blip r:embed="rId5">
            <a:alphaModFix/>
          </a:blip>
          <a:srcRect/>
          <a:stretch/>
        </p:blipFill>
        <p:spPr>
          <a:xfrm>
            <a:off x="0" y="289107"/>
            <a:ext cx="1198684" cy="1170808"/>
          </a:xfrm>
          <a:prstGeom prst="rect">
            <a:avLst/>
          </a:prstGeom>
          <a:noFill/>
          <a:ln>
            <a:noFill/>
          </a:ln>
        </p:spPr>
      </p:pic>
      <p:pic>
        <p:nvPicPr>
          <p:cNvPr id="3210" name="Google Shape;3210;g155e12607ee_0_2753"/>
          <p:cNvPicPr preferRelativeResize="0"/>
          <p:nvPr/>
        </p:nvPicPr>
        <p:blipFill rotWithShape="1">
          <a:blip r:embed="rId6">
            <a:alphaModFix/>
          </a:blip>
          <a:srcRect/>
          <a:stretch/>
        </p:blipFill>
        <p:spPr>
          <a:xfrm>
            <a:off x="976675" y="2677506"/>
            <a:ext cx="834261" cy="834261"/>
          </a:xfrm>
          <a:prstGeom prst="rect">
            <a:avLst/>
          </a:prstGeom>
          <a:noFill/>
          <a:ln>
            <a:noFill/>
          </a:ln>
        </p:spPr>
      </p:pic>
      <p:cxnSp>
        <p:nvCxnSpPr>
          <p:cNvPr id="3211" name="Google Shape;3211;g155e12607ee_0_2753"/>
          <p:cNvCxnSpPr/>
          <p:nvPr/>
        </p:nvCxnSpPr>
        <p:spPr>
          <a:xfrm>
            <a:off x="2095392" y="2934539"/>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3212" name="Google Shape;3212;g155e12607ee_0_2753"/>
          <p:cNvCxnSpPr/>
          <p:nvPr/>
        </p:nvCxnSpPr>
        <p:spPr>
          <a:xfrm>
            <a:off x="2176800" y="4084890"/>
            <a:ext cx="2700000" cy="0"/>
          </a:xfrm>
          <a:prstGeom prst="straightConnector1">
            <a:avLst/>
          </a:prstGeom>
          <a:noFill/>
          <a:ln w="19050" cap="flat" cmpd="sng">
            <a:solidFill>
              <a:schemeClr val="accent1"/>
            </a:solidFill>
            <a:prstDash val="solid"/>
            <a:miter lim="800000"/>
            <a:headEnd type="none" w="sm" len="sm"/>
            <a:tailEnd type="none" w="sm" len="sm"/>
          </a:ln>
        </p:spPr>
      </p:cxnSp>
      <p:sp>
        <p:nvSpPr>
          <p:cNvPr id="3213" name="Google Shape;3213;g155e12607ee_0_2753"/>
          <p:cNvSpPr txBox="1"/>
          <p:nvPr/>
        </p:nvSpPr>
        <p:spPr>
          <a:xfrm>
            <a:off x="6320375" y="3586631"/>
            <a:ext cx="56409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 sz="1600">
                <a:solidFill>
                  <a:schemeClr val="lt1"/>
                </a:solidFill>
                <a:latin typeface="Calibri"/>
                <a:ea typeface="Calibri"/>
                <a:cs typeface="Calibri"/>
                <a:sym typeface="Calibri"/>
              </a:rPr>
              <a:t>L’investimento ha l’obiettivo di garantire che i sistemi, i dataset e le applicazioni della PA siano ospitati in data center altamente affidabili, con elevati standard di qualità per quanto riguarda la sicurezza, la capacità elaborativa, la scalabilità, l'interoperabilità europea e l'efficienza energetica. A tal fine l'investimento prevede:</a:t>
            </a:r>
            <a:endParaRPr sz="160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600"/>
              <a:buFont typeface="Calibri"/>
              <a:buChar char="●"/>
            </a:pPr>
            <a:r>
              <a:rPr lang="it" sz="1600">
                <a:solidFill>
                  <a:schemeClr val="lt1"/>
                </a:solidFill>
                <a:latin typeface="Calibri"/>
                <a:ea typeface="Calibri"/>
                <a:cs typeface="Calibri"/>
                <a:sym typeface="Calibri"/>
              </a:rPr>
              <a:t>la creazione di una infrastruttura cloud nazionale all'avanguardia, pienamente ridondante e ibrida (cosiddetto "Polo Strategico Nazionale", PSN);</a:t>
            </a:r>
            <a:endParaRPr sz="160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600"/>
              <a:buFont typeface="Calibri"/>
              <a:buChar char="●"/>
            </a:pPr>
            <a:r>
              <a:rPr lang="it" sz="1600">
                <a:solidFill>
                  <a:schemeClr val="lt1"/>
                </a:solidFill>
                <a:latin typeface="Calibri"/>
                <a:ea typeface="Calibri"/>
                <a:cs typeface="Calibri"/>
                <a:sym typeface="Calibri"/>
              </a:rPr>
              <a:t>la migrazione dei dati e degli applicativi informatici delle singole amministrazioni verso il PSN.</a:t>
            </a:r>
            <a:endParaRPr sz="1600" i="0" u="none" strike="noStrike" cap="none">
              <a:solidFill>
                <a:schemeClr val="lt1"/>
              </a:solidFill>
              <a:latin typeface="Calibri"/>
              <a:ea typeface="Calibri"/>
              <a:cs typeface="Calibri"/>
              <a:sym typeface="Calibri"/>
            </a:endParaRPr>
          </a:p>
        </p:txBody>
      </p:sp>
      <p:sp>
        <p:nvSpPr>
          <p:cNvPr id="3214" name="Google Shape;3214;g155e12607ee_0_2753"/>
          <p:cNvSpPr txBox="1"/>
          <p:nvPr/>
        </p:nvSpPr>
        <p:spPr>
          <a:xfrm>
            <a:off x="6320383" y="154495"/>
            <a:ext cx="5640900" cy="477300"/>
          </a:xfrm>
          <a:prstGeom prst="rect">
            <a:avLst/>
          </a:prstGeom>
          <a:noFill/>
          <a:ln>
            <a:noFill/>
          </a:ln>
        </p:spPr>
        <p:txBody>
          <a:bodyPr spcFirstLastPara="1" wrap="square" lIns="0" tIns="0" rIns="0" bIns="0" anchor="t" anchorCtr="0">
            <a:spAutoFit/>
          </a:bodyPr>
          <a:lstStyle/>
          <a:p>
            <a:pPr marL="12700" marR="0" lvl="0" indent="0" algn="l" rtl="0">
              <a:lnSpc>
                <a:spcPct val="102027"/>
              </a:lnSpc>
              <a:spcBef>
                <a:spcPts val="0"/>
              </a:spcBef>
              <a:spcAft>
                <a:spcPts val="0"/>
              </a:spcAft>
              <a:buClr>
                <a:srgbClr val="000000"/>
              </a:buClr>
              <a:buSzPts val="3700"/>
              <a:buFont typeface="Arial"/>
              <a:buNone/>
            </a:pPr>
            <a:r>
              <a:rPr lang="it" sz="3100" i="0" u="none" strike="noStrike" cap="none">
                <a:solidFill>
                  <a:srgbClr val="FFFFFF"/>
                </a:solidFill>
                <a:latin typeface="Calibri"/>
                <a:ea typeface="Calibri"/>
                <a:cs typeface="Calibri"/>
                <a:sym typeface="Calibri"/>
              </a:rPr>
              <a:t>PNRR: </a:t>
            </a:r>
            <a:r>
              <a:rPr lang="it" sz="3100" i="0" u="none" strike="noStrike" cap="none">
                <a:solidFill>
                  <a:schemeClr val="lt1"/>
                </a:solidFill>
                <a:latin typeface="Calibri"/>
                <a:ea typeface="Calibri"/>
                <a:cs typeface="Calibri"/>
                <a:sym typeface="Calibri"/>
              </a:rPr>
              <a:t>1.1 </a:t>
            </a:r>
            <a:r>
              <a:rPr lang="it" sz="3100">
                <a:solidFill>
                  <a:schemeClr val="lt1"/>
                </a:solidFill>
                <a:latin typeface="Calibri"/>
                <a:ea typeface="Calibri"/>
                <a:cs typeface="Calibri"/>
                <a:sym typeface="Calibri"/>
              </a:rPr>
              <a:t>Infrastrutture Digitali</a:t>
            </a:r>
            <a:endParaRPr sz="2800" i="0" u="none" strike="noStrike" cap="none">
              <a:solidFill>
                <a:schemeClr val="lt1"/>
              </a:solidFill>
              <a:latin typeface="Calibri"/>
              <a:ea typeface="Calibri"/>
              <a:cs typeface="Calibri"/>
              <a:sym typeface="Calibri"/>
            </a:endParaRPr>
          </a:p>
        </p:txBody>
      </p:sp>
      <p:grpSp>
        <p:nvGrpSpPr>
          <p:cNvPr id="3215" name="Google Shape;3215;g155e12607ee_0_2753"/>
          <p:cNvGrpSpPr/>
          <p:nvPr/>
        </p:nvGrpSpPr>
        <p:grpSpPr>
          <a:xfrm>
            <a:off x="6540010" y="2802608"/>
            <a:ext cx="702945" cy="703579"/>
            <a:chOff x="6540010" y="2650208"/>
            <a:chExt cx="702945" cy="703579"/>
          </a:xfrm>
        </p:grpSpPr>
        <p:sp>
          <p:nvSpPr>
            <p:cNvPr id="3216" name="Google Shape;3216;g155e12607ee_0_2753"/>
            <p:cNvSpPr/>
            <p:nvPr/>
          </p:nvSpPr>
          <p:spPr>
            <a:xfrm>
              <a:off x="6823537" y="2933417"/>
              <a:ext cx="135890" cy="137160"/>
            </a:xfrm>
            <a:custGeom>
              <a:avLst/>
              <a:gdLst/>
              <a:ahLst/>
              <a:cxnLst/>
              <a:rect l="l" t="t" r="r" b="b"/>
              <a:pathLst>
                <a:path w="135890" h="137160" extrusionOk="0">
                  <a:moveTo>
                    <a:pt x="65120" y="0"/>
                  </a:moveTo>
                  <a:lnTo>
                    <a:pt x="28288" y="13148"/>
                  </a:lnTo>
                  <a:lnTo>
                    <a:pt x="4776" y="46478"/>
                  </a:lnTo>
                  <a:lnTo>
                    <a:pt x="0" y="77849"/>
                  </a:lnTo>
                  <a:lnTo>
                    <a:pt x="3371" y="91675"/>
                  </a:lnTo>
                  <a:lnTo>
                    <a:pt x="28053" y="124343"/>
                  </a:lnTo>
                  <a:lnTo>
                    <a:pt x="67932" y="137136"/>
                  </a:lnTo>
                  <a:lnTo>
                    <a:pt x="72560" y="136981"/>
                  </a:lnTo>
                  <a:lnTo>
                    <a:pt x="108419" y="123127"/>
                  </a:lnTo>
                  <a:lnTo>
                    <a:pt x="125644" y="102043"/>
                  </a:lnTo>
                  <a:lnTo>
                    <a:pt x="60691" y="102043"/>
                  </a:lnTo>
                  <a:lnTo>
                    <a:pt x="50028" y="97251"/>
                  </a:lnTo>
                  <a:lnTo>
                    <a:pt x="41737" y="88134"/>
                  </a:lnTo>
                  <a:lnTo>
                    <a:pt x="36663" y="74703"/>
                  </a:lnTo>
                  <a:lnTo>
                    <a:pt x="35712" y="56872"/>
                  </a:lnTo>
                  <a:lnTo>
                    <a:pt x="42823" y="45189"/>
                  </a:lnTo>
                  <a:lnTo>
                    <a:pt x="54006" y="37189"/>
                  </a:lnTo>
                  <a:lnTo>
                    <a:pt x="67932" y="34241"/>
                  </a:lnTo>
                  <a:lnTo>
                    <a:pt x="126943" y="34241"/>
                  </a:lnTo>
                  <a:lnTo>
                    <a:pt x="125594" y="31622"/>
                  </a:lnTo>
                  <a:lnTo>
                    <a:pt x="117042" y="21016"/>
                  </a:lnTo>
                  <a:lnTo>
                    <a:pt x="106456" y="12253"/>
                  </a:lnTo>
                  <a:lnTo>
                    <a:pt x="94099" y="5630"/>
                  </a:lnTo>
                  <a:lnTo>
                    <a:pt x="80233" y="1446"/>
                  </a:lnTo>
                  <a:lnTo>
                    <a:pt x="65120" y="0"/>
                  </a:lnTo>
                  <a:close/>
                </a:path>
                <a:path w="135890" h="137160" extrusionOk="0">
                  <a:moveTo>
                    <a:pt x="126943" y="34241"/>
                  </a:moveTo>
                  <a:lnTo>
                    <a:pt x="67932" y="34241"/>
                  </a:lnTo>
                  <a:lnTo>
                    <a:pt x="68473" y="34245"/>
                  </a:lnTo>
                  <a:lnTo>
                    <a:pt x="81678" y="37189"/>
                  </a:lnTo>
                  <a:lnTo>
                    <a:pt x="92323" y="44938"/>
                  </a:lnTo>
                  <a:lnTo>
                    <a:pt x="99483" y="56872"/>
                  </a:lnTo>
                  <a:lnTo>
                    <a:pt x="102015" y="72215"/>
                  </a:lnTo>
                  <a:lnTo>
                    <a:pt x="98212" y="84241"/>
                  </a:lnTo>
                  <a:lnTo>
                    <a:pt x="89826" y="93861"/>
                  </a:lnTo>
                  <a:lnTo>
                    <a:pt x="77204" y="100116"/>
                  </a:lnTo>
                  <a:lnTo>
                    <a:pt x="60691" y="102043"/>
                  </a:lnTo>
                  <a:lnTo>
                    <a:pt x="125644" y="102043"/>
                  </a:lnTo>
                  <a:lnTo>
                    <a:pt x="131109" y="89226"/>
                  </a:lnTo>
                  <a:lnTo>
                    <a:pt x="134419" y="74703"/>
                  </a:lnTo>
                  <a:lnTo>
                    <a:pt x="134674" y="72215"/>
                  </a:lnTo>
                  <a:lnTo>
                    <a:pt x="135469" y="56872"/>
                  </a:lnTo>
                  <a:lnTo>
                    <a:pt x="131851" y="43770"/>
                  </a:lnTo>
                  <a:lnTo>
                    <a:pt x="126943" y="3424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sp>
          <p:nvSpPr>
            <p:cNvPr id="3217" name="Google Shape;3217;g155e12607ee_0_2753"/>
            <p:cNvSpPr/>
            <p:nvPr/>
          </p:nvSpPr>
          <p:spPr>
            <a:xfrm>
              <a:off x="6540010" y="2650208"/>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grpSp>
      <p:sp>
        <p:nvSpPr>
          <p:cNvPr id="3218" name="Google Shape;3218;g155e12607ee_0_2753"/>
          <p:cNvSpPr txBox="1"/>
          <p:nvPr/>
        </p:nvSpPr>
        <p:spPr>
          <a:xfrm>
            <a:off x="7687600" y="2877347"/>
            <a:ext cx="349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 sz="2400" b="1" i="0" u="none" strike="noStrike" cap="none">
                <a:solidFill>
                  <a:schemeClr val="lt1"/>
                </a:solidFill>
                <a:latin typeface="Calibri"/>
                <a:ea typeface="Calibri"/>
                <a:cs typeface="Calibri"/>
                <a:sym typeface="Calibri"/>
              </a:rPr>
              <a:t>OBIETTIVI</a:t>
            </a:r>
            <a:endParaRPr sz="2400" b="1" i="0" u="none" strike="noStrike" cap="none">
              <a:solidFill>
                <a:schemeClr val="lt1"/>
              </a:solidFill>
              <a:latin typeface="Calibri"/>
              <a:ea typeface="Calibri"/>
              <a:cs typeface="Calibri"/>
              <a:sym typeface="Calibri"/>
            </a:endParaRPr>
          </a:p>
        </p:txBody>
      </p:sp>
      <p:graphicFrame>
        <p:nvGraphicFramePr>
          <p:cNvPr id="3219" name="Google Shape;3219;g155e12607ee_0_2753"/>
          <p:cNvGraphicFramePr/>
          <p:nvPr/>
        </p:nvGraphicFramePr>
        <p:xfrm>
          <a:off x="6320374" y="896325"/>
          <a:ext cx="4085775" cy="1097220"/>
        </p:xfrm>
        <a:graphic>
          <a:graphicData uri="http://schemas.openxmlformats.org/drawingml/2006/table">
            <a:tbl>
              <a:tblPr>
                <a:noFill/>
                <a:tableStyleId>{AAB849EB-D7AC-49FB-B0F4-42148C2311FD}</a:tableStyleId>
              </a:tblPr>
              <a:tblGrid>
                <a:gridCol w="1692400">
                  <a:extLst>
                    <a:ext uri="{9D8B030D-6E8A-4147-A177-3AD203B41FA5}">
                      <a16:colId xmlns:a16="http://schemas.microsoft.com/office/drawing/2014/main" val="20000"/>
                    </a:ext>
                  </a:extLst>
                </a:gridCol>
                <a:gridCol w="669300">
                  <a:extLst>
                    <a:ext uri="{9D8B030D-6E8A-4147-A177-3AD203B41FA5}">
                      <a16:colId xmlns:a16="http://schemas.microsoft.com/office/drawing/2014/main" val="20001"/>
                    </a:ext>
                  </a:extLst>
                </a:gridCol>
                <a:gridCol w="1724075">
                  <a:extLst>
                    <a:ext uri="{9D8B030D-6E8A-4147-A177-3AD203B41FA5}">
                      <a16:colId xmlns:a16="http://schemas.microsoft.com/office/drawing/2014/main" val="20002"/>
                    </a:ext>
                  </a:extLst>
                </a:gridCol>
              </a:tblGrid>
              <a:tr h="381000">
                <a:tc gridSpan="3">
                  <a:txBody>
                    <a:bodyPr/>
                    <a:lstStyle/>
                    <a:p>
                      <a:pPr marL="0" marR="0" lvl="0" indent="0" algn="l" rtl="0">
                        <a:lnSpc>
                          <a:spcPct val="100000"/>
                        </a:lnSpc>
                        <a:spcBef>
                          <a:spcPts val="0"/>
                        </a:spcBef>
                        <a:spcAft>
                          <a:spcPts val="0"/>
                        </a:spcAft>
                        <a:buClr>
                          <a:srgbClr val="000000"/>
                        </a:buClr>
                        <a:buSzPts val="2400"/>
                        <a:buFont typeface="Arial"/>
                        <a:buNone/>
                      </a:pPr>
                      <a:r>
                        <a:rPr lang="it" sz="2400" b="1" u="none" strike="noStrike" cap="none">
                          <a:solidFill>
                            <a:schemeClr val="lt1"/>
                          </a:solidFill>
                          <a:latin typeface="Calibri"/>
                          <a:ea typeface="Calibri"/>
                          <a:cs typeface="Calibri"/>
                          <a:sym typeface="Calibri"/>
                        </a:rPr>
                        <a:t>FINANZIAMENTI</a:t>
                      </a:r>
                      <a:endParaRPr sz="24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 sz="2400" b="1" u="none" strike="noStrike" cap="none">
                          <a:solidFill>
                            <a:schemeClr val="lt1"/>
                          </a:solidFill>
                          <a:latin typeface="Calibri"/>
                          <a:ea typeface="Calibri"/>
                          <a:cs typeface="Calibri"/>
                          <a:sym typeface="Calibri"/>
                        </a:rPr>
                        <a:t>PNRR </a:t>
                      </a:r>
                      <a:endParaRPr sz="15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 sz="2400" b="1" u="none" strike="noStrike" cap="none">
                          <a:solidFill>
                            <a:schemeClr val="lt1"/>
                          </a:solidFill>
                          <a:latin typeface="Calibri"/>
                          <a:ea typeface="Calibri"/>
                          <a:cs typeface="Calibri"/>
                          <a:sym typeface="Calibri"/>
                        </a:rPr>
                        <a:t>€.</a:t>
                      </a:r>
                      <a:endParaRPr sz="24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 sz="2400" b="1">
                          <a:solidFill>
                            <a:schemeClr val="lt1"/>
                          </a:solidFill>
                          <a:latin typeface="Calibri"/>
                          <a:ea typeface="Calibri"/>
                          <a:cs typeface="Calibri"/>
                          <a:sym typeface="Calibri"/>
                        </a:rPr>
                        <a:t>900</a:t>
                      </a:r>
                      <a:r>
                        <a:rPr lang="it" sz="2400" b="1" u="none" strike="noStrike" cap="none">
                          <a:solidFill>
                            <a:schemeClr val="lt1"/>
                          </a:solidFill>
                          <a:latin typeface="Calibri"/>
                          <a:ea typeface="Calibri"/>
                          <a:cs typeface="Calibri"/>
                          <a:sym typeface="Calibri"/>
                        </a:rPr>
                        <a:t>,00 Mln</a:t>
                      </a:r>
                      <a:endParaRPr sz="15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20" name="Google Shape;3220;g155e12607ee_0_2753"/>
          <p:cNvSpPr/>
          <p:nvPr/>
        </p:nvSpPr>
        <p:spPr>
          <a:xfrm>
            <a:off x="8955893" y="1016514"/>
            <a:ext cx="369570" cy="316229"/>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24"/>
        <p:cNvGrpSpPr/>
        <p:nvPr/>
      </p:nvGrpSpPr>
      <p:grpSpPr>
        <a:xfrm>
          <a:off x="0" y="0"/>
          <a:ext cx="0" cy="0"/>
          <a:chOff x="0" y="0"/>
          <a:chExt cx="0" cy="0"/>
        </a:xfrm>
      </p:grpSpPr>
      <p:sp>
        <p:nvSpPr>
          <p:cNvPr id="3225" name="Google Shape;3225;g155e12607ee_0_2781"/>
          <p:cNvSpPr txBox="1"/>
          <p:nvPr/>
        </p:nvSpPr>
        <p:spPr>
          <a:xfrm>
            <a:off x="4139833" y="3485107"/>
            <a:ext cx="7983900" cy="1596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b="1">
                <a:solidFill>
                  <a:srgbClr val="5A6772"/>
                </a:solidFill>
                <a:latin typeface="Calibri"/>
                <a:ea typeface="Calibri"/>
                <a:cs typeface="Calibri"/>
                <a:sym typeface="Calibri"/>
              </a:rPr>
              <a:t>M</a:t>
            </a:r>
            <a:r>
              <a:rPr lang="it" sz="2700" b="1">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igrare</a:t>
            </a:r>
            <a:r>
              <a:rPr lang="it" sz="2700">
                <a:solidFill>
                  <a:srgbClr val="5A677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 i sistemi informatici verso il PSN </a:t>
            </a:r>
            <a:r>
              <a:rPr lang="it" sz="2700">
                <a:solidFill>
                  <a:srgbClr val="5A6772"/>
                </a:solidFill>
                <a:latin typeface="Calibri"/>
                <a:ea typeface="Calibri"/>
                <a:cs typeface="Calibri"/>
                <a:sym typeface="Calibri"/>
              </a:rPr>
              <a:t>a partire da dati e servizi strategici e/o critici</a:t>
            </a:r>
            <a:endParaRPr sz="2700">
              <a:solidFill>
                <a:srgbClr val="5A677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3200">
              <a:solidFill>
                <a:srgbClr val="5A6772"/>
              </a:solidFill>
              <a:latin typeface="Calibri"/>
              <a:ea typeface="Calibri"/>
              <a:cs typeface="Calibri"/>
              <a:sym typeface="Calibri"/>
            </a:endParaRPr>
          </a:p>
        </p:txBody>
      </p:sp>
      <p:sp>
        <p:nvSpPr>
          <p:cNvPr id="3226" name="Google Shape;3226;g155e12607ee_0_2781"/>
          <p:cNvSpPr txBox="1"/>
          <p:nvPr/>
        </p:nvSpPr>
        <p:spPr>
          <a:xfrm>
            <a:off x="468333" y="193900"/>
            <a:ext cx="47220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La misura 1.1</a:t>
            </a:r>
            <a:endParaRPr sz="3200" b="1">
              <a:solidFill>
                <a:srgbClr val="0066CC"/>
              </a:solidFill>
              <a:latin typeface="Calibri"/>
              <a:ea typeface="Calibri"/>
              <a:cs typeface="Calibri"/>
              <a:sym typeface="Calibri"/>
            </a:endParaRPr>
          </a:p>
        </p:txBody>
      </p:sp>
      <p:sp>
        <p:nvSpPr>
          <p:cNvPr id="3227" name="Google Shape;3227;g155e12607ee_0_2781"/>
          <p:cNvSpPr txBox="1"/>
          <p:nvPr/>
        </p:nvSpPr>
        <p:spPr>
          <a:xfrm>
            <a:off x="210117" y="3467910"/>
            <a:ext cx="3782100" cy="10773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Cosa devono fare le amministrazioni?</a:t>
            </a:r>
            <a:endParaRPr sz="2700" b="1" i="1">
              <a:solidFill>
                <a:srgbClr val="0066CC"/>
              </a:solidFill>
              <a:latin typeface="Calibri"/>
              <a:ea typeface="Calibri"/>
              <a:cs typeface="Calibri"/>
              <a:sym typeface="Calibri"/>
            </a:endParaRPr>
          </a:p>
        </p:txBody>
      </p:sp>
      <p:sp>
        <p:nvSpPr>
          <p:cNvPr id="3228" name="Google Shape;3228;g155e12607ee_0_2781"/>
          <p:cNvSpPr txBox="1"/>
          <p:nvPr/>
        </p:nvSpPr>
        <p:spPr>
          <a:xfrm>
            <a:off x="458762" y="980619"/>
            <a:ext cx="3405900" cy="6618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A chi si rivolge?</a:t>
            </a:r>
            <a:endParaRPr sz="2700" b="1" i="1">
              <a:solidFill>
                <a:srgbClr val="0066CC"/>
              </a:solidFill>
              <a:latin typeface="Calibri"/>
              <a:ea typeface="Calibri"/>
              <a:cs typeface="Calibri"/>
              <a:sym typeface="Calibri"/>
            </a:endParaRPr>
          </a:p>
        </p:txBody>
      </p:sp>
      <p:sp>
        <p:nvSpPr>
          <p:cNvPr id="3229" name="Google Shape;3229;g155e12607ee_0_2781"/>
          <p:cNvSpPr txBox="1"/>
          <p:nvPr/>
        </p:nvSpPr>
        <p:spPr>
          <a:xfrm>
            <a:off x="4139833" y="982700"/>
            <a:ext cx="7779300" cy="89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a:solidFill>
                  <a:srgbClr val="5A6772"/>
                </a:solidFill>
                <a:latin typeface="Calibri"/>
                <a:ea typeface="Calibri"/>
                <a:cs typeface="Calibri"/>
                <a:sym typeface="Calibri"/>
              </a:rPr>
              <a:t>Amministrazioni centrali e aziende sanitarie/ospedaliere (ASL/AO)</a:t>
            </a:r>
            <a:endParaRPr sz="2700">
              <a:solidFill>
                <a:srgbClr val="5A6772"/>
              </a:solidFill>
              <a:latin typeface="Calibri"/>
              <a:ea typeface="Calibri"/>
              <a:cs typeface="Calibri"/>
              <a:sym typeface="Calibri"/>
            </a:endParaRPr>
          </a:p>
        </p:txBody>
      </p:sp>
      <p:sp>
        <p:nvSpPr>
          <p:cNvPr id="3230" name="Google Shape;3230;g155e12607ee_0_2781"/>
          <p:cNvSpPr txBox="1"/>
          <p:nvPr/>
        </p:nvSpPr>
        <p:spPr>
          <a:xfrm>
            <a:off x="210117" y="4681170"/>
            <a:ext cx="3782100" cy="6618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Cosa finanzia?</a:t>
            </a:r>
            <a:endParaRPr sz="2700" b="1" i="1">
              <a:solidFill>
                <a:srgbClr val="0066CC"/>
              </a:solidFill>
              <a:latin typeface="Calibri"/>
              <a:ea typeface="Calibri"/>
              <a:cs typeface="Calibri"/>
              <a:sym typeface="Calibri"/>
            </a:endParaRPr>
          </a:p>
        </p:txBody>
      </p:sp>
      <p:sp>
        <p:nvSpPr>
          <p:cNvPr id="3231" name="Google Shape;3231;g155e12607ee_0_2781"/>
          <p:cNvSpPr txBox="1"/>
          <p:nvPr/>
        </p:nvSpPr>
        <p:spPr>
          <a:xfrm>
            <a:off x="4139833" y="4674633"/>
            <a:ext cx="7779300" cy="1596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a:solidFill>
                  <a:srgbClr val="5A6772"/>
                </a:solidFill>
                <a:latin typeface="Calibri"/>
                <a:ea typeface="Calibri"/>
                <a:cs typeface="Calibri"/>
                <a:sym typeface="Calibri"/>
              </a:rPr>
              <a:t>Il costo della </a:t>
            </a:r>
            <a:r>
              <a:rPr lang="it" sz="2700" b="1">
                <a:solidFill>
                  <a:srgbClr val="5A6772"/>
                </a:solidFill>
                <a:latin typeface="Calibri"/>
                <a:ea typeface="Calibri"/>
                <a:cs typeface="Calibri"/>
                <a:sym typeface="Calibri"/>
              </a:rPr>
              <a:t>migrazione</a:t>
            </a:r>
            <a:r>
              <a:rPr lang="it" sz="2700">
                <a:solidFill>
                  <a:srgbClr val="5A6772"/>
                </a:solidFill>
                <a:latin typeface="Calibri"/>
                <a:ea typeface="Calibri"/>
                <a:cs typeface="Calibri"/>
                <a:sym typeface="Calibri"/>
              </a:rPr>
              <a:t> e dei canoni cloud necessari a completare il trasferimento (primo anno) secondo il listino della gara PSN</a:t>
            </a:r>
            <a:endParaRPr sz="2700">
              <a:solidFill>
                <a:srgbClr val="5A6772"/>
              </a:solidFill>
              <a:latin typeface="Calibri"/>
              <a:ea typeface="Calibri"/>
              <a:cs typeface="Calibri"/>
              <a:sym typeface="Calibri"/>
            </a:endParaRPr>
          </a:p>
        </p:txBody>
      </p:sp>
      <p:sp>
        <p:nvSpPr>
          <p:cNvPr id="3232" name="Google Shape;3232;g155e12607ee_0_2781"/>
          <p:cNvSpPr txBox="1"/>
          <p:nvPr/>
        </p:nvSpPr>
        <p:spPr>
          <a:xfrm>
            <a:off x="0" y="2219237"/>
            <a:ext cx="3864900" cy="10773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Quale target dobbiamo raggiungere e quando?</a:t>
            </a:r>
            <a:endParaRPr sz="2700" b="1" i="1">
              <a:solidFill>
                <a:srgbClr val="0066CC"/>
              </a:solidFill>
              <a:latin typeface="Calibri"/>
              <a:ea typeface="Calibri"/>
              <a:cs typeface="Calibri"/>
              <a:sym typeface="Calibri"/>
            </a:endParaRPr>
          </a:p>
        </p:txBody>
      </p:sp>
      <p:sp>
        <p:nvSpPr>
          <p:cNvPr id="3233" name="Google Shape;3233;g155e12607ee_0_2781"/>
          <p:cNvSpPr txBox="1"/>
          <p:nvPr/>
        </p:nvSpPr>
        <p:spPr>
          <a:xfrm>
            <a:off x="4139833" y="2168267"/>
            <a:ext cx="7017300" cy="89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3600" b="1">
                <a:solidFill>
                  <a:srgbClr val="0066CC"/>
                </a:solidFill>
                <a:latin typeface="Calibri"/>
                <a:ea typeface="Calibri"/>
                <a:cs typeface="Calibri"/>
                <a:sym typeface="Calibri"/>
              </a:rPr>
              <a:t>280</a:t>
            </a:r>
            <a:r>
              <a:rPr lang="it" sz="3200">
                <a:solidFill>
                  <a:srgbClr val="5A6772"/>
                </a:solidFill>
                <a:latin typeface="Calibri"/>
                <a:ea typeface="Calibri"/>
                <a:cs typeface="Calibri"/>
                <a:sym typeface="Calibri"/>
              </a:rPr>
              <a:t>  </a:t>
            </a:r>
            <a:r>
              <a:rPr lang="it" sz="2700">
                <a:solidFill>
                  <a:srgbClr val="5A6772"/>
                </a:solidFill>
                <a:latin typeface="Calibri"/>
                <a:ea typeface="Calibri"/>
                <a:cs typeface="Calibri"/>
                <a:sym typeface="Calibri"/>
              </a:rPr>
              <a:t>tra amministrazioni centrali e ASL/AO </a:t>
            </a:r>
            <a:r>
              <a:rPr lang="it" sz="2700" b="1">
                <a:solidFill>
                  <a:srgbClr val="5A6772"/>
                </a:solidFill>
                <a:latin typeface="Calibri"/>
                <a:ea typeface="Calibri"/>
                <a:cs typeface="Calibri"/>
                <a:sym typeface="Calibri"/>
              </a:rPr>
              <a:t>entro Q2 2026</a:t>
            </a:r>
            <a:endParaRPr sz="2700" b="1">
              <a:solidFill>
                <a:srgbClr val="5A6772"/>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pic>
        <p:nvPicPr>
          <p:cNvPr id="3238" name="Google Shape;3238;p190"/>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3239" name="Google Shape;3239;p190"/>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240" name="Google Shape;3240;p190"/>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dirty="0">
                <a:solidFill>
                  <a:srgbClr val="FFFFFF"/>
                </a:solidFill>
                <a:latin typeface="Titillium Web"/>
                <a:ea typeface="Titillium Web"/>
                <a:cs typeface="Titillium Web"/>
                <a:sym typeface="Titillium Web"/>
              </a:rPr>
              <a:t>Dati e interoperabilità</a:t>
            </a:r>
            <a:endParaRPr sz="4000" b="1" dirty="0">
              <a:solidFill>
                <a:srgbClr val="FFFFFF"/>
              </a:solidFill>
              <a:latin typeface="Titillium Web"/>
              <a:ea typeface="Titillium Web"/>
              <a:cs typeface="Titillium Web"/>
              <a:sym typeface="Titillium Web"/>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pic>
        <p:nvPicPr>
          <p:cNvPr id="3245" name="Google Shape;3245;p191"/>
          <p:cNvPicPr preferRelativeResize="0"/>
          <p:nvPr/>
        </p:nvPicPr>
        <p:blipFill rotWithShape="1">
          <a:blip r:embed="rId3">
            <a:alphaModFix/>
          </a:blip>
          <a:srcRect/>
          <a:stretch/>
        </p:blipFill>
        <p:spPr>
          <a:xfrm rot="5400000">
            <a:off x="5855326" y="531793"/>
            <a:ext cx="6878932" cy="5794415"/>
          </a:xfrm>
          <a:prstGeom prst="rect">
            <a:avLst/>
          </a:prstGeom>
          <a:noFill/>
          <a:ln>
            <a:noFill/>
          </a:ln>
        </p:spPr>
      </p:pic>
      <p:sp>
        <p:nvSpPr>
          <p:cNvPr id="3246" name="Google Shape;3246;p191"/>
          <p:cNvSpPr txBox="1"/>
          <p:nvPr/>
        </p:nvSpPr>
        <p:spPr>
          <a:xfrm>
            <a:off x="412733" y="1367381"/>
            <a:ext cx="5683200" cy="5096679"/>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it" sz="1800" dirty="0">
                <a:solidFill>
                  <a:srgbClr val="33485C"/>
                </a:solidFill>
                <a:highlight>
                  <a:srgbClr val="FFFFFF"/>
                </a:highlight>
                <a:latin typeface="Calibri"/>
                <a:ea typeface="Calibri"/>
                <a:cs typeface="Calibri"/>
                <a:sym typeface="Calibri"/>
              </a:rPr>
              <a:t>I dati pubblici sono </a:t>
            </a:r>
            <a:r>
              <a:rPr lang="it" sz="1800" b="1" dirty="0">
                <a:solidFill>
                  <a:srgbClr val="33485C"/>
                </a:solidFill>
                <a:highlight>
                  <a:srgbClr val="FFFFFF"/>
                </a:highlight>
                <a:latin typeface="Calibri"/>
                <a:ea typeface="Calibri"/>
                <a:cs typeface="Calibri"/>
                <a:sym typeface="Calibri"/>
              </a:rPr>
              <a:t>un bene comune e una risorsa del Paese</a:t>
            </a:r>
            <a:r>
              <a:rPr lang="it" sz="1800" dirty="0">
                <a:solidFill>
                  <a:srgbClr val="33485C"/>
                </a:solidFill>
                <a:highlight>
                  <a:srgbClr val="FFFFFF"/>
                </a:highlight>
                <a:latin typeface="Calibri"/>
                <a:ea typeface="Calibri"/>
                <a:cs typeface="Calibri"/>
                <a:sym typeface="Calibri"/>
              </a:rPr>
              <a:t> in grado di produrre valore </a:t>
            </a:r>
            <a:r>
              <a:rPr lang="it" sz="1800" b="1" dirty="0">
                <a:solidFill>
                  <a:srgbClr val="33485C"/>
                </a:solidFill>
                <a:highlight>
                  <a:srgbClr val="FFFFFF"/>
                </a:highlight>
                <a:latin typeface="Calibri"/>
                <a:ea typeface="Calibri"/>
                <a:cs typeface="Calibri"/>
                <a:sym typeface="Calibri"/>
              </a:rPr>
              <a:t>migliorando i servizi, creandone di innovativi</a:t>
            </a:r>
            <a:r>
              <a:rPr lang="it" sz="1800" dirty="0">
                <a:solidFill>
                  <a:srgbClr val="33485C"/>
                </a:solidFill>
                <a:highlight>
                  <a:srgbClr val="FFFFFF"/>
                </a:highlight>
                <a:latin typeface="Calibri"/>
                <a:ea typeface="Calibri"/>
                <a:cs typeface="Calibri"/>
                <a:sym typeface="Calibri"/>
              </a:rPr>
              <a:t> e contribuendo a creare nuovi modelli di business, competenze e posti di lavoro.</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None/>
            </a:pPr>
            <a:r>
              <a:rPr lang="it" sz="1800" dirty="0">
                <a:solidFill>
                  <a:srgbClr val="33485C"/>
                </a:solidFill>
                <a:highlight>
                  <a:srgbClr val="FFFFFF"/>
                </a:highlight>
                <a:latin typeface="Calibri"/>
                <a:ea typeface="Calibri"/>
                <a:cs typeface="Calibri"/>
                <a:sym typeface="Calibri"/>
              </a:rPr>
              <a:t>Le iniziative del Dipartimento si inseriscono all’interno della “</a:t>
            </a:r>
            <a:r>
              <a:rPr lang="it" sz="1800" b="1" dirty="0">
                <a:solidFill>
                  <a:srgbClr val="33485C"/>
                </a:solidFill>
                <a:highlight>
                  <a:srgbClr val="FFFFFF"/>
                </a:highlight>
                <a:latin typeface="Calibri"/>
                <a:ea typeface="Calibri"/>
                <a:cs typeface="Calibri"/>
                <a:sym typeface="Calibri"/>
              </a:rPr>
              <a:t>Strategia Nazionale Dati</a:t>
            </a:r>
            <a:r>
              <a:rPr lang="it" sz="1800" dirty="0">
                <a:solidFill>
                  <a:srgbClr val="33485C"/>
                </a:solidFill>
                <a:highlight>
                  <a:srgbClr val="FFFFFF"/>
                </a:highlight>
                <a:latin typeface="Calibri"/>
                <a:ea typeface="Calibri"/>
                <a:cs typeface="Calibri"/>
                <a:sym typeface="Calibri"/>
              </a:rPr>
              <a:t>” e del “</a:t>
            </a:r>
            <a:r>
              <a:rPr lang="it" sz="1800" b="1" dirty="0">
                <a:solidFill>
                  <a:srgbClr val="33485C"/>
                </a:solidFill>
                <a:highlight>
                  <a:srgbClr val="FFFFFF"/>
                </a:highlight>
                <a:latin typeface="Calibri"/>
                <a:ea typeface="Calibri"/>
                <a:cs typeface="Calibri"/>
                <a:sym typeface="Calibri"/>
              </a:rPr>
              <a:t>Modello di interoperabilità</a:t>
            </a:r>
            <a:r>
              <a:rPr lang="it" sz="1800" dirty="0">
                <a:solidFill>
                  <a:srgbClr val="33485C"/>
                </a:solidFill>
                <a:highlight>
                  <a:srgbClr val="FFFFFF"/>
                </a:highlight>
                <a:latin typeface="Calibri"/>
                <a:ea typeface="Calibri"/>
                <a:cs typeface="Calibri"/>
                <a:sym typeface="Calibri"/>
              </a:rPr>
              <a:t>” previsti nel Codice dell’Amministrazione Digitale (CAD).</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1600"/>
              </a:spcBef>
              <a:spcAft>
                <a:spcPts val="1600"/>
              </a:spcAft>
              <a:buNone/>
            </a:pPr>
            <a:r>
              <a:rPr lang="it" sz="1800" dirty="0">
                <a:solidFill>
                  <a:srgbClr val="33485C"/>
                </a:solidFill>
                <a:highlight>
                  <a:srgbClr val="FFFFFF"/>
                </a:highlight>
                <a:latin typeface="Calibri"/>
                <a:ea typeface="Calibri"/>
                <a:cs typeface="Calibri"/>
                <a:sym typeface="Calibri"/>
              </a:rPr>
              <a:t>L’interoperabilità evita a cittadini e imprese di fornire più volte le stesse informazioni ad enti diversi, secondo il principio europeo </a:t>
            </a:r>
            <a:r>
              <a:rPr lang="it" sz="1800" u="sng" dirty="0">
                <a:solidFill>
                  <a:srgbClr val="0066CC"/>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once-only</a:t>
            </a:r>
            <a:r>
              <a:rPr lang="it" sz="1800" dirty="0">
                <a:solidFill>
                  <a:srgbClr val="33485C"/>
                </a:solidFill>
                <a:highlight>
                  <a:srgbClr val="FFFFFF"/>
                </a:highlight>
                <a:latin typeface="Calibri"/>
                <a:ea typeface="Calibri"/>
                <a:cs typeface="Calibri"/>
                <a:sym typeface="Calibri"/>
              </a:rPr>
              <a:t>. La Commissione Europea stima che implementando questo principio i Paesi dell'Unione possano </a:t>
            </a:r>
            <a:r>
              <a:rPr lang="it" sz="1800" u="sng" dirty="0">
                <a:solidFill>
                  <a:srgbClr val="0066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risparmiare ogni anno 5 miliardi di euro</a:t>
            </a:r>
            <a:r>
              <a:rPr lang="it" sz="1800" dirty="0">
                <a:solidFill>
                  <a:srgbClr val="33485C"/>
                </a:solidFill>
                <a:highlight>
                  <a:srgbClr val="FFFFFF"/>
                </a:highlight>
                <a:latin typeface="Calibri"/>
                <a:ea typeface="Calibri"/>
                <a:cs typeface="Calibri"/>
                <a:sym typeface="Calibri"/>
              </a:rPr>
              <a:t>.</a:t>
            </a:r>
            <a:endParaRPr sz="1800" dirty="0">
              <a:solidFill>
                <a:srgbClr val="33485C"/>
              </a:solidFill>
              <a:highlight>
                <a:srgbClr val="FFFFFF"/>
              </a:highlight>
              <a:latin typeface="Calibri"/>
              <a:ea typeface="Calibri"/>
              <a:cs typeface="Calibri"/>
              <a:sym typeface="Calibri"/>
            </a:endParaRPr>
          </a:p>
        </p:txBody>
      </p:sp>
      <p:sp>
        <p:nvSpPr>
          <p:cNvPr id="3247" name="Google Shape;3247;p191"/>
          <p:cNvSpPr/>
          <p:nvPr/>
        </p:nvSpPr>
        <p:spPr>
          <a:xfrm>
            <a:off x="6397587" y="0"/>
            <a:ext cx="5794413"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3248" name="Google Shape;3248;p191"/>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 AI e Interoperabilità</a:t>
            </a:r>
            <a:endParaRPr sz="3600" b="1">
              <a:solidFill>
                <a:srgbClr val="0066CC"/>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sp>
        <p:nvSpPr>
          <p:cNvPr id="3253" name="Google Shape;3253;p192"/>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b="1">
                <a:solidFill>
                  <a:srgbClr val="5A6772"/>
                </a:solidFill>
                <a:latin typeface="Calibri"/>
                <a:ea typeface="Calibri"/>
                <a:cs typeface="Calibri"/>
                <a:sym typeface="Calibri"/>
              </a:rPr>
              <a:t>Basi di dati di interesse nazionale</a:t>
            </a:r>
            <a:r>
              <a:rPr lang="it" sz="2800">
                <a:solidFill>
                  <a:srgbClr val="5A6772"/>
                </a:solidFill>
                <a:latin typeface="Calibri"/>
                <a:ea typeface="Calibri"/>
                <a:cs typeface="Calibri"/>
                <a:sym typeface="Calibri"/>
              </a:rPr>
              <a:t>: definite dall’articolo 60 del CAD, ovvero basi di dati omogenee per tipologia e contenuto, rilevanti per lo svolgimento delle funzioni istituzionali delle pubbliche amministrazioni</a:t>
            </a:r>
            <a:endParaRPr sz="2800">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b="1">
                <a:solidFill>
                  <a:srgbClr val="5A6772"/>
                </a:solidFill>
                <a:latin typeface="Calibri"/>
                <a:ea typeface="Calibri"/>
                <a:cs typeface="Calibri"/>
                <a:sym typeface="Calibri"/>
              </a:rPr>
              <a:t>Dati aperti</a:t>
            </a:r>
            <a:r>
              <a:rPr lang="it" sz="2800">
                <a:solidFill>
                  <a:srgbClr val="5A6772"/>
                </a:solidFill>
                <a:latin typeface="Calibri"/>
                <a:ea typeface="Calibri"/>
                <a:cs typeface="Calibri"/>
                <a:sym typeface="Calibri"/>
              </a:rPr>
              <a:t>: comunemente chiamati Open data, abilitano il riutilizzo dei dati da parte di chiunque e per qualunque scopo, anche commerciale, purché non vi siano particolari restrizioni (ad es. segreto di Stato, segreto statistico, vincoli di protezione dei dati personali come definiti dal Garante della privacy).</a:t>
            </a:r>
            <a:endParaRPr/>
          </a:p>
        </p:txBody>
      </p:sp>
      <p:sp>
        <p:nvSpPr>
          <p:cNvPr id="3254" name="Google Shape;3254;p19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a:t>
            </a:r>
            <a:endParaRPr sz="3600" b="1">
              <a:solidFill>
                <a:srgbClr val="0066CC"/>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Google Shape;3259;p193"/>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Tutte le Basi di dati di interesse nazionale dovrebbero esporre API per essere consultate machine-to-machine (interoperabilità)</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Le PA e i gestori privati di servizi pubblici devono incrementare il numero di dataset aperti (open data)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qualità dei dati esposti deve aumentare (vocabolari controllati, licenze ecc.)</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Consapevolezza del patrimonio informativo</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Superamento del modello a silos</a:t>
            </a:r>
            <a:endParaRPr/>
          </a:p>
        </p:txBody>
      </p:sp>
      <p:sp>
        <p:nvSpPr>
          <p:cNvPr id="3260" name="Google Shape;3260;p193"/>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 obiettivi e linee d’azione</a:t>
            </a:r>
            <a:endParaRPr sz="3600" b="1">
              <a:solidFill>
                <a:srgbClr val="0066CC"/>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64"/>
        <p:cNvGrpSpPr/>
        <p:nvPr/>
      </p:nvGrpSpPr>
      <p:grpSpPr>
        <a:xfrm>
          <a:off x="0" y="0"/>
          <a:ext cx="0" cy="0"/>
          <a:chOff x="0" y="0"/>
          <a:chExt cx="0" cy="0"/>
        </a:xfrm>
      </p:grpSpPr>
      <p:sp>
        <p:nvSpPr>
          <p:cNvPr id="3265" name="Google Shape;3265;p194"/>
          <p:cNvSpPr txBox="1"/>
          <p:nvPr/>
        </p:nvSpPr>
        <p:spPr>
          <a:xfrm>
            <a:off x="279599" y="1343424"/>
            <a:ext cx="11632804" cy="343953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PA deve usare i dati che detiene!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PA deve usare i dati che genera! (ogni processo genera dati)</a:t>
            </a:r>
            <a:endParaRPr/>
          </a:p>
          <a:p>
            <a:pPr marL="609585" marR="143079" lvl="0" indent="-298862" algn="l" rtl="0">
              <a:lnSpc>
                <a:spcPct val="115000"/>
              </a:lnSpc>
              <a:spcBef>
                <a:spcPts val="0"/>
              </a:spcBef>
              <a:spcAft>
                <a:spcPts val="0"/>
              </a:spcAft>
              <a:buClr>
                <a:srgbClr val="00C2C7"/>
              </a:buClr>
              <a:buSzPts val="1960"/>
              <a:buFont typeface="Titillium Web"/>
              <a:buNone/>
            </a:pPr>
            <a:endParaRPr sz="2800">
              <a:solidFill>
                <a:srgbClr val="5A6772"/>
              </a:solidFill>
              <a:latin typeface="Calibri"/>
              <a:ea typeface="Calibri"/>
              <a:cs typeface="Calibri"/>
              <a:sym typeface="Calibri"/>
            </a:endParaRPr>
          </a:p>
          <a:p>
            <a:pPr marL="186262" marR="143079" lvl="0" indent="0" algn="l" rtl="0">
              <a:lnSpc>
                <a:spcPct val="115000"/>
              </a:lnSpc>
              <a:spcBef>
                <a:spcPts val="0"/>
              </a:spcBef>
              <a:spcAft>
                <a:spcPts val="0"/>
              </a:spcAft>
              <a:buNone/>
            </a:pPr>
            <a:r>
              <a:rPr lang="it" sz="2800">
                <a:solidFill>
                  <a:srgbClr val="5A6772"/>
                </a:solidFill>
                <a:latin typeface="Calibri"/>
                <a:ea typeface="Calibri"/>
                <a:cs typeface="Calibri"/>
                <a:sym typeface="Calibri"/>
              </a:rPr>
              <a:t>“Usare”: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Elaborare (possibilmente in tempo reale)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Esporre sotto forma di open data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Esporre sotto forma di API</a:t>
            </a:r>
            <a:endParaRPr/>
          </a:p>
        </p:txBody>
      </p:sp>
      <p:sp>
        <p:nvSpPr>
          <p:cNvPr id="3266" name="Google Shape;3266;p194"/>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Consapevolezza del patrimonio informativo</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195"/>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una data economy</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il mercato unico europeo dei dati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abilitare la creazione di servizi a valore aggiunto per i cittadini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consentire ai decisori politici strumenti data-driven</a:t>
            </a:r>
            <a:endParaRPr sz="2800">
              <a:solidFill>
                <a:srgbClr val="5A6772"/>
              </a:solidFill>
              <a:latin typeface="Calibri"/>
              <a:ea typeface="Calibri"/>
              <a:cs typeface="Calibri"/>
              <a:sym typeface="Calibri"/>
            </a:endParaRPr>
          </a:p>
          <a:p>
            <a:pPr marL="609585" marR="143079" lvl="0" indent="-298862" algn="l" rtl="0">
              <a:lnSpc>
                <a:spcPct val="115000"/>
              </a:lnSpc>
              <a:spcBef>
                <a:spcPts val="0"/>
              </a:spcBef>
              <a:spcAft>
                <a:spcPts val="0"/>
              </a:spcAft>
              <a:buClr>
                <a:srgbClr val="00C2C7"/>
              </a:buClr>
              <a:buSzPts val="1960"/>
              <a:buFont typeface="Titillium Web"/>
              <a:buNone/>
            </a:pPr>
            <a:endParaRPr sz="2800">
              <a:solidFill>
                <a:srgbClr val="5A6772"/>
              </a:solidFill>
              <a:latin typeface="Calibri"/>
              <a:ea typeface="Calibri"/>
              <a:cs typeface="Calibri"/>
              <a:sym typeface="Calibri"/>
            </a:endParaRPr>
          </a:p>
          <a:p>
            <a:pPr marL="186262" marR="143079" lvl="0" indent="0" algn="l" rtl="0">
              <a:lnSpc>
                <a:spcPct val="115000"/>
              </a:lnSpc>
              <a:spcBef>
                <a:spcPts val="0"/>
              </a:spcBef>
              <a:spcAft>
                <a:spcPts val="0"/>
              </a:spcAft>
              <a:buNone/>
            </a:pPr>
            <a:r>
              <a:rPr lang="it" sz="2800">
                <a:solidFill>
                  <a:srgbClr val="5A6772"/>
                </a:solidFill>
                <a:latin typeface="Calibri"/>
                <a:ea typeface="Calibri"/>
                <a:cs typeface="Calibri"/>
                <a:sym typeface="Calibri"/>
              </a:rPr>
              <a:t>In arrivo: </a:t>
            </a:r>
            <a:r>
              <a:rPr lang="it" sz="2800" b="1">
                <a:solidFill>
                  <a:srgbClr val="5A6772"/>
                </a:solidFill>
                <a:latin typeface="Calibri"/>
                <a:ea typeface="Calibri"/>
                <a:cs typeface="Calibri"/>
                <a:sym typeface="Calibri"/>
              </a:rPr>
              <a:t>l’Agenda Nazionale Dati</a:t>
            </a:r>
            <a:r>
              <a:rPr lang="it" sz="2800">
                <a:solidFill>
                  <a:srgbClr val="5A6772"/>
                </a:solidFill>
                <a:latin typeface="Calibri"/>
                <a:ea typeface="Calibri"/>
                <a:cs typeface="Calibri"/>
                <a:sym typeface="Calibri"/>
              </a:rPr>
              <a:t>, attualmente in fase di consultazione ristretta che coinvolge rappresentanti delle istituzioni, di enti di ricerca e di esperti di dominio.</a:t>
            </a:r>
            <a:endParaRPr sz="2800">
              <a:solidFill>
                <a:srgbClr val="5A6772"/>
              </a:solidFill>
              <a:latin typeface="Calibri"/>
              <a:ea typeface="Calibri"/>
              <a:cs typeface="Calibri"/>
              <a:sym typeface="Calibri"/>
            </a:endParaRPr>
          </a:p>
        </p:txBody>
      </p:sp>
      <p:sp>
        <p:nvSpPr>
          <p:cNvPr id="3272" name="Google Shape;3272;p195"/>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Perché valorizzare i dati</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sp>
        <p:nvSpPr>
          <p:cNvPr id="3277" name="Google Shape;3277;p196"/>
          <p:cNvSpPr txBox="1"/>
          <p:nvPr/>
        </p:nvSpPr>
        <p:spPr>
          <a:xfrm>
            <a:off x="625033" y="1343424"/>
            <a:ext cx="11042248" cy="34470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it" sz="2800" b="0">
                <a:solidFill>
                  <a:srgbClr val="5A6772"/>
                </a:solidFill>
                <a:latin typeface="Calibri"/>
                <a:ea typeface="Calibri"/>
                <a:cs typeface="Calibri"/>
                <a:sym typeface="Calibri"/>
              </a:rPr>
              <a:t>L'interoperabilità è, in ambito informatico, la </a:t>
            </a:r>
            <a:r>
              <a:rPr lang="it" sz="2800" b="1">
                <a:solidFill>
                  <a:srgbClr val="5A6772"/>
                </a:solidFill>
                <a:latin typeface="Calibri"/>
                <a:ea typeface="Calibri"/>
                <a:cs typeface="Calibri"/>
                <a:sym typeface="Calibri"/>
              </a:rPr>
              <a:t>capacità di un sistema </a:t>
            </a:r>
            <a:r>
              <a:rPr lang="it" sz="2800" b="0">
                <a:solidFill>
                  <a:srgbClr val="5A6772"/>
                </a:solidFill>
                <a:latin typeface="Calibri"/>
                <a:ea typeface="Calibri"/>
                <a:cs typeface="Calibri"/>
                <a:sym typeface="Calibri"/>
              </a:rPr>
              <a:t>o di un prodotto informatico </a:t>
            </a:r>
            <a:r>
              <a:rPr lang="it" sz="2800" b="1">
                <a:solidFill>
                  <a:srgbClr val="5A6772"/>
                </a:solidFill>
                <a:latin typeface="Calibri"/>
                <a:ea typeface="Calibri"/>
                <a:cs typeface="Calibri"/>
                <a:sym typeface="Calibri"/>
              </a:rPr>
              <a:t>di cooperare e di scambiare informazioni o servizi con altri sistemi</a:t>
            </a:r>
            <a:r>
              <a:rPr lang="it" sz="2800" b="0">
                <a:solidFill>
                  <a:srgbClr val="5A6772"/>
                </a:solidFill>
                <a:latin typeface="Calibri"/>
                <a:ea typeface="Calibri"/>
                <a:cs typeface="Calibri"/>
                <a:sym typeface="Calibri"/>
              </a:rPr>
              <a:t> o prodotti in maniera più o meno completa e priva di errori, con affidabilità e con ottimizzazione delle risorse. </a:t>
            </a:r>
            <a:endParaRPr/>
          </a:p>
          <a:p>
            <a:pPr marL="0" marR="0" lvl="0" indent="0" algn="l" rtl="0">
              <a:spcBef>
                <a:spcPts val="0"/>
              </a:spcBef>
              <a:spcAft>
                <a:spcPts val="0"/>
              </a:spcAft>
              <a:buNone/>
            </a:pPr>
            <a:endParaRPr sz="2800" b="1">
              <a:solidFill>
                <a:srgbClr val="5A6772"/>
              </a:solidFill>
              <a:latin typeface="Calibri"/>
              <a:ea typeface="Calibri"/>
              <a:cs typeface="Calibri"/>
              <a:sym typeface="Calibri"/>
            </a:endParaRPr>
          </a:p>
          <a:p>
            <a:pPr marL="0" marR="0" lvl="0" indent="0" algn="l" rtl="0">
              <a:spcBef>
                <a:spcPts val="0"/>
              </a:spcBef>
              <a:spcAft>
                <a:spcPts val="0"/>
              </a:spcAft>
              <a:buNone/>
            </a:pPr>
            <a:r>
              <a:rPr lang="it" sz="2800" b="1">
                <a:solidFill>
                  <a:srgbClr val="5A6772"/>
                </a:solidFill>
                <a:latin typeface="Calibri"/>
                <a:ea typeface="Calibri"/>
                <a:cs typeface="Calibri"/>
                <a:sym typeface="Calibri"/>
              </a:rPr>
              <a:t>Obiettivo dell'interoperabilità è facilitare l'interazione fra sistemi differenti</a:t>
            </a:r>
            <a:endParaRPr/>
          </a:p>
          <a:p>
            <a:pPr marL="0" marR="0" lvl="0" indent="0" algn="l" rtl="0">
              <a:spcBef>
                <a:spcPts val="0"/>
              </a:spcBef>
              <a:spcAft>
                <a:spcPts val="0"/>
              </a:spcAft>
              <a:buNone/>
            </a:pPr>
            <a:endParaRPr sz="2800">
              <a:solidFill>
                <a:srgbClr val="5A6772"/>
              </a:solidFill>
              <a:latin typeface="Calibri"/>
              <a:ea typeface="Calibri"/>
              <a:cs typeface="Calibri"/>
              <a:sym typeface="Calibri"/>
            </a:endParaRPr>
          </a:p>
          <a:p>
            <a:pPr marL="0" marR="0" lvl="0" indent="0" algn="l" rtl="0">
              <a:spcBef>
                <a:spcPts val="0"/>
              </a:spcBef>
              <a:spcAft>
                <a:spcPts val="0"/>
              </a:spcAft>
              <a:buNone/>
            </a:pPr>
            <a:r>
              <a:rPr lang="it" sz="2800" b="0">
                <a:solidFill>
                  <a:srgbClr val="5A6772"/>
                </a:solidFill>
                <a:latin typeface="Calibri"/>
                <a:ea typeface="Calibri"/>
                <a:cs typeface="Calibri"/>
                <a:sym typeface="Calibri"/>
              </a:rPr>
              <a:t>Anche nota come </a:t>
            </a:r>
            <a:r>
              <a:rPr lang="it" sz="2800" b="1">
                <a:solidFill>
                  <a:srgbClr val="5A6772"/>
                </a:solidFill>
                <a:latin typeface="Calibri"/>
                <a:ea typeface="Calibri"/>
                <a:cs typeface="Calibri"/>
                <a:sym typeface="Calibri"/>
              </a:rPr>
              <a:t>Cooperazione Applicativa</a:t>
            </a:r>
            <a:endParaRPr/>
          </a:p>
        </p:txBody>
      </p:sp>
      <p:sp>
        <p:nvSpPr>
          <p:cNvPr id="3278" name="Google Shape;3278;p196"/>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197"/>
          <p:cNvSpPr txBox="1"/>
          <p:nvPr/>
        </p:nvSpPr>
        <p:spPr>
          <a:xfrm>
            <a:off x="279599" y="1343424"/>
            <a:ext cx="11632804" cy="244849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una data economy</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L’interoperabilità fa dialogare tra loro le macchine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Tutto succede “dietro le quinte”, come una magia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l’utente è completamente trasparente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Non è un applicativo, non si compra, non si installa</a:t>
            </a:r>
            <a:endParaRPr/>
          </a:p>
        </p:txBody>
      </p:sp>
      <p:sp>
        <p:nvSpPr>
          <p:cNvPr id="3284" name="Google Shape;3284;p197"/>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 invisibile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pic>
        <p:nvPicPr>
          <p:cNvPr id="2682" name="Google Shape;2682;p170" descr="Google Shape;85;p19"/>
          <p:cNvPicPr preferRelativeResize="0"/>
          <p:nvPr/>
        </p:nvPicPr>
        <p:blipFill rotWithShape="1">
          <a:blip r:embed="rId3">
            <a:alphaModFix/>
          </a:blip>
          <a:srcRect/>
          <a:stretch/>
        </p:blipFill>
        <p:spPr>
          <a:xfrm>
            <a:off x="660630" y="1069911"/>
            <a:ext cx="11270113" cy="5412003"/>
          </a:xfrm>
          <a:prstGeom prst="rect">
            <a:avLst/>
          </a:prstGeom>
          <a:noFill/>
          <a:ln>
            <a:noFill/>
          </a:ln>
        </p:spPr>
      </p:pic>
      <p:sp>
        <p:nvSpPr>
          <p:cNvPr id="2683" name="Google Shape;2683;p170"/>
          <p:cNvSpPr txBox="1"/>
          <p:nvPr/>
        </p:nvSpPr>
        <p:spPr>
          <a:xfrm>
            <a:off x="231800" y="245800"/>
            <a:ext cx="8597600" cy="824111"/>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Cloud</a:t>
            </a:r>
            <a:endParaRPr sz="36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pic>
        <p:nvPicPr>
          <p:cNvPr id="3289" name="Google Shape;3289;p198" descr="Google Shape;85;p18"/>
          <p:cNvPicPr preferRelativeResize="0"/>
          <p:nvPr/>
        </p:nvPicPr>
        <p:blipFill rotWithShape="1">
          <a:blip r:embed="rId3">
            <a:alphaModFix/>
          </a:blip>
          <a:srcRect/>
          <a:stretch/>
        </p:blipFill>
        <p:spPr>
          <a:xfrm>
            <a:off x="679768" y="1254043"/>
            <a:ext cx="10270241" cy="4169749"/>
          </a:xfrm>
          <a:prstGeom prst="rect">
            <a:avLst/>
          </a:prstGeom>
          <a:noFill/>
          <a:ln>
            <a:noFill/>
          </a:ln>
        </p:spPr>
      </p:pic>
      <p:sp>
        <p:nvSpPr>
          <p:cNvPr id="3290" name="Google Shape;3290;p198"/>
          <p:cNvSpPr txBox="1"/>
          <p:nvPr/>
        </p:nvSpPr>
        <p:spPr>
          <a:xfrm>
            <a:off x="725500" y="5643062"/>
            <a:ext cx="10270241" cy="461624"/>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400" b="0">
                <a:solidFill>
                  <a:srgbClr val="434343"/>
                </a:solidFill>
                <a:latin typeface="Calibri"/>
                <a:ea typeface="Calibri"/>
                <a:cs typeface="Calibri"/>
                <a:sym typeface="Calibri"/>
              </a:rPr>
              <a:t>Come sarebbe se ogni produttore di elettrodomestici avesse una spina diversa?</a:t>
            </a:r>
            <a:endParaRPr/>
          </a:p>
        </p:txBody>
      </p:sp>
      <p:sp>
        <p:nvSpPr>
          <p:cNvPr id="3291" name="Google Shape;3291;p198"/>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Un esempio fisico per capirci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3296" name="Google Shape;3296;p199"/>
          <p:cNvSpPr txBox="1"/>
          <p:nvPr/>
        </p:nvSpPr>
        <p:spPr>
          <a:xfrm>
            <a:off x="539647" y="1499015"/>
            <a:ext cx="10744443" cy="341865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667" b="0">
                <a:solidFill>
                  <a:srgbClr val="5A6772"/>
                </a:solidFill>
                <a:latin typeface="Calibri"/>
                <a:ea typeface="Calibri"/>
                <a:cs typeface="Calibri"/>
                <a:sym typeface="Calibri"/>
              </a:rPr>
              <a:t>La PA deve chiedere al cittadino le informazioni una volta soltanto.</a:t>
            </a:r>
            <a:endParaRPr/>
          </a:p>
          <a:p>
            <a:pPr marL="0" marR="0" lvl="0" indent="0" algn="l" rtl="0">
              <a:spcBef>
                <a:spcPts val="0"/>
              </a:spcBef>
              <a:spcAft>
                <a:spcPts val="0"/>
              </a:spcAft>
              <a:buNone/>
            </a:pPr>
            <a:endParaRPr sz="2667">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Tra gli obiettivi indicati dalla dichiarazione EU eGovernment 2009</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Un pilastro della strategia Digital Single Market</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Uno dei principi base di EU eGovernment Action Plan 2016-2020</a:t>
            </a:r>
            <a:endParaRPr sz="2667">
              <a:solidFill>
                <a:srgbClr val="5A6772"/>
              </a:solidFill>
              <a:latin typeface="Calibri"/>
              <a:ea typeface="Calibri"/>
              <a:cs typeface="Calibri"/>
              <a:sym typeface="Calibri"/>
            </a:endParaRPr>
          </a:p>
          <a:p>
            <a:pPr marL="0" marR="0" lvl="0" indent="0" algn="l" rtl="0">
              <a:spcBef>
                <a:spcPts val="0"/>
              </a:spcBef>
              <a:spcAft>
                <a:spcPts val="0"/>
              </a:spcAft>
              <a:buNone/>
            </a:pPr>
            <a:endParaRPr sz="2667">
              <a:solidFill>
                <a:srgbClr val="5A6772"/>
              </a:solidFill>
              <a:latin typeface="Calibri"/>
              <a:ea typeface="Calibri"/>
              <a:cs typeface="Calibri"/>
              <a:sym typeface="Calibri"/>
            </a:endParaRPr>
          </a:p>
          <a:p>
            <a:pPr marL="0" marR="0" lvl="0" indent="0" algn="l" rtl="0">
              <a:spcBef>
                <a:spcPts val="0"/>
              </a:spcBef>
              <a:spcAft>
                <a:spcPts val="0"/>
              </a:spcAft>
              <a:buNone/>
            </a:pPr>
            <a:r>
              <a:rPr lang="it" sz="2667" b="0">
                <a:solidFill>
                  <a:srgbClr val="5A6772"/>
                </a:solidFill>
                <a:latin typeface="Calibri"/>
                <a:ea typeface="Calibri"/>
                <a:cs typeface="Calibri"/>
                <a:sym typeface="Calibri"/>
              </a:rPr>
              <a:t>“</a:t>
            </a:r>
            <a:r>
              <a:rPr lang="it" sz="2667" b="0" i="1">
                <a:solidFill>
                  <a:srgbClr val="5A6772"/>
                </a:solidFill>
                <a:latin typeface="Calibri"/>
                <a:ea typeface="Calibri"/>
                <a:cs typeface="Calibri"/>
                <a:sym typeface="Calibri"/>
              </a:rPr>
              <a:t>It is estimated that extending this 'once only' approach to the EU level could result in annual net savings of as much as €5 billion per year”</a:t>
            </a:r>
            <a:endParaRPr/>
          </a:p>
        </p:txBody>
      </p:sp>
      <p:pic>
        <p:nvPicPr>
          <p:cNvPr id="3297" name="Google Shape;3297;p199" descr="Google Shape;112;p21"/>
          <p:cNvPicPr preferRelativeResize="0"/>
          <p:nvPr/>
        </p:nvPicPr>
        <p:blipFill rotWithShape="1">
          <a:blip r:embed="rId3">
            <a:alphaModFix/>
          </a:blip>
          <a:srcRect/>
          <a:stretch/>
        </p:blipFill>
        <p:spPr>
          <a:xfrm>
            <a:off x="2332269" y="5358985"/>
            <a:ext cx="7597312" cy="1205296"/>
          </a:xfrm>
          <a:prstGeom prst="rect">
            <a:avLst/>
          </a:prstGeom>
          <a:noFill/>
          <a:ln>
            <a:noFill/>
          </a:ln>
        </p:spPr>
      </p:pic>
      <p:sp>
        <p:nvSpPr>
          <p:cNvPr id="3298" name="Google Shape;3298;p199"/>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Il principio Once-Only</a:t>
            </a:r>
            <a:endParaRPr sz="3600" b="1">
              <a:solidFill>
                <a:srgbClr val="0066CC"/>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02"/>
        <p:cNvGrpSpPr/>
        <p:nvPr/>
      </p:nvGrpSpPr>
      <p:grpSpPr>
        <a:xfrm>
          <a:off x="0" y="0"/>
          <a:ext cx="0" cy="0"/>
          <a:chOff x="0" y="0"/>
          <a:chExt cx="0" cy="0"/>
        </a:xfrm>
      </p:grpSpPr>
      <p:sp>
        <p:nvSpPr>
          <p:cNvPr id="3303" name="Google Shape;3303;p200"/>
          <p:cNvSpPr txBox="1"/>
          <p:nvPr/>
        </p:nvSpPr>
        <p:spPr>
          <a:xfrm>
            <a:off x="279599" y="1343424"/>
            <a:ext cx="11632804" cy="294401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degli errori;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delle informazioni non aggiornate;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diminuzione del carico di lavoro per data entry e verifiche;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prevenzione delle frodi;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del carico di sportello e assistenza;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ottimizzazione dei processi e maggiore efficienza amministrativa.</a:t>
            </a:r>
            <a:endParaRPr/>
          </a:p>
        </p:txBody>
      </p:sp>
      <p:sp>
        <p:nvSpPr>
          <p:cNvPr id="3304" name="Google Shape;3304;p200"/>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Il principio Once-Only: vantaggi</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pic>
        <p:nvPicPr>
          <p:cNvPr id="3309" name="Google Shape;3309;p201" descr="Google Shape;145;p26"/>
          <p:cNvPicPr preferRelativeResize="0"/>
          <p:nvPr/>
        </p:nvPicPr>
        <p:blipFill rotWithShape="1">
          <a:blip r:embed="rId3">
            <a:alphaModFix/>
          </a:blip>
          <a:srcRect l="11449" t="15535" r="3550" b="3759"/>
          <a:stretch/>
        </p:blipFill>
        <p:spPr>
          <a:xfrm>
            <a:off x="0" y="0"/>
            <a:ext cx="12192000" cy="6835504"/>
          </a:xfrm>
          <a:prstGeom prst="rect">
            <a:avLst/>
          </a:prstGeom>
          <a:noFill/>
          <a:ln>
            <a:noFill/>
          </a:ln>
        </p:spPr>
      </p:pic>
      <p:sp>
        <p:nvSpPr>
          <p:cNvPr id="3310" name="Google Shape;3310;p201"/>
          <p:cNvSpPr/>
          <p:nvPr/>
        </p:nvSpPr>
        <p:spPr>
          <a:xfrm>
            <a:off x="0" y="22496"/>
            <a:ext cx="12192000" cy="7119620"/>
          </a:xfrm>
          <a:prstGeom prst="rect">
            <a:avLst/>
          </a:prstGeom>
          <a:solidFill>
            <a:srgbClr val="0066CC">
              <a:alpha val="70588"/>
            </a:srgbClr>
          </a:solidFill>
          <a:ln w="25400" cap="flat" cmpd="sng">
            <a:solidFill>
              <a:srgbClr val="FFFFFF"/>
            </a:solidFill>
            <a:prstDash val="solid"/>
            <a:round/>
            <a:headEnd type="none" w="sm" len="sm"/>
            <a:tailEnd type="none" w="sm" len="sm"/>
          </a:ln>
          <a:effectLst>
            <a:outerShdw blurRad="165100" dist="50800" dir="5400000" rotWithShape="0">
              <a:srgbClr val="FFFFFF">
                <a:alpha val="49803"/>
              </a:srgbClr>
            </a:outerShdw>
            <a:reflection stA="69000" endPos="40000" sy="-100000" algn="bl" rotWithShape="0"/>
          </a:effectLst>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11" name="Google Shape;3311;p201"/>
          <p:cNvGrpSpPr/>
          <p:nvPr/>
        </p:nvGrpSpPr>
        <p:grpSpPr>
          <a:xfrm>
            <a:off x="1661092" y="1695016"/>
            <a:ext cx="1125201" cy="1130001"/>
            <a:chOff x="-1" y="-1"/>
            <a:chExt cx="2250402" cy="2260002"/>
          </a:xfrm>
        </p:grpSpPr>
        <p:sp>
          <p:nvSpPr>
            <p:cNvPr id="3312" name="Google Shape;3312;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3" name="Google Shape;3313;p201"/>
            <p:cNvSpPr txBox="1"/>
            <p:nvPr/>
          </p:nvSpPr>
          <p:spPr>
            <a:xfrm>
              <a:off x="451495" y="791501"/>
              <a:ext cx="1347410" cy="677000"/>
            </a:xfrm>
            <a:prstGeom prst="rect">
              <a:avLst/>
            </a:prstGeom>
            <a:noFill/>
            <a:ln>
              <a:noFill/>
            </a:ln>
          </p:spPr>
          <p:txBody>
            <a:bodyPr spcFirstLastPara="1" wrap="square" lIns="60925" tIns="60925" rIns="60925" bIns="60925"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Scuola</a:t>
              </a:r>
              <a:endParaRPr/>
            </a:p>
          </p:txBody>
        </p:sp>
      </p:grpSp>
      <p:grpSp>
        <p:nvGrpSpPr>
          <p:cNvPr id="3314" name="Google Shape;3314;p201"/>
          <p:cNvGrpSpPr/>
          <p:nvPr/>
        </p:nvGrpSpPr>
        <p:grpSpPr>
          <a:xfrm>
            <a:off x="3158850" y="3214437"/>
            <a:ext cx="1125201" cy="1130001"/>
            <a:chOff x="-1" y="-1"/>
            <a:chExt cx="2250402" cy="2260002"/>
          </a:xfrm>
        </p:grpSpPr>
        <p:sp>
          <p:nvSpPr>
            <p:cNvPr id="3315" name="Google Shape;3315;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6" name="Google Shape;3316;p201"/>
            <p:cNvSpPr txBox="1"/>
            <p:nvPr/>
          </p:nvSpPr>
          <p:spPr>
            <a:xfrm>
              <a:off x="329563" y="914557"/>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a:solidFill>
                    <a:srgbClr val="0066CC"/>
                  </a:solidFill>
                  <a:latin typeface="Calibri"/>
                  <a:ea typeface="Calibri"/>
                  <a:cs typeface="Calibri"/>
                  <a:sym typeface="Calibri"/>
                </a:rPr>
                <a:t>Comune</a:t>
              </a:r>
              <a:endParaRPr/>
            </a:p>
          </p:txBody>
        </p:sp>
      </p:grpSp>
      <p:grpSp>
        <p:nvGrpSpPr>
          <p:cNvPr id="3317" name="Google Shape;3317;p201"/>
          <p:cNvGrpSpPr/>
          <p:nvPr/>
        </p:nvGrpSpPr>
        <p:grpSpPr>
          <a:xfrm>
            <a:off x="4348673" y="4782332"/>
            <a:ext cx="1125203" cy="1130001"/>
            <a:chOff x="-1" y="-1"/>
            <a:chExt cx="2250402" cy="2260002"/>
          </a:xfrm>
        </p:grpSpPr>
        <p:sp>
          <p:nvSpPr>
            <p:cNvPr id="3318" name="Google Shape;3318;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9" name="Google Shape;3319;p201"/>
            <p:cNvSpPr txBox="1"/>
            <p:nvPr/>
          </p:nvSpPr>
          <p:spPr>
            <a:xfrm>
              <a:off x="329560" y="914559"/>
              <a:ext cx="1591275"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Sanità</a:t>
              </a:r>
              <a:endParaRPr/>
            </a:p>
          </p:txBody>
        </p:sp>
      </p:grpSp>
      <p:grpSp>
        <p:nvGrpSpPr>
          <p:cNvPr id="3320" name="Google Shape;3320;p201"/>
          <p:cNvGrpSpPr/>
          <p:nvPr/>
        </p:nvGrpSpPr>
        <p:grpSpPr>
          <a:xfrm>
            <a:off x="6491948" y="3214437"/>
            <a:ext cx="1125201" cy="1130001"/>
            <a:chOff x="-1" y="-1"/>
            <a:chExt cx="2250402" cy="2260002"/>
          </a:xfrm>
        </p:grpSpPr>
        <p:sp>
          <p:nvSpPr>
            <p:cNvPr id="3321" name="Google Shape;3321;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2" name="Google Shape;3322;p201"/>
            <p:cNvSpPr txBox="1"/>
            <p:nvPr/>
          </p:nvSpPr>
          <p:spPr>
            <a:xfrm>
              <a:off x="329563" y="914559"/>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Polizia</a:t>
              </a:r>
              <a:endParaRPr/>
            </a:p>
          </p:txBody>
        </p:sp>
      </p:grpSp>
      <p:grpSp>
        <p:nvGrpSpPr>
          <p:cNvPr id="3323" name="Google Shape;3323;p201"/>
          <p:cNvGrpSpPr/>
          <p:nvPr/>
        </p:nvGrpSpPr>
        <p:grpSpPr>
          <a:xfrm>
            <a:off x="4924532" y="1695016"/>
            <a:ext cx="1125203" cy="1130001"/>
            <a:chOff x="-1" y="-1"/>
            <a:chExt cx="2250402" cy="2260002"/>
          </a:xfrm>
        </p:grpSpPr>
        <p:sp>
          <p:nvSpPr>
            <p:cNvPr id="3324" name="Google Shape;3324;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5" name="Google Shape;3325;p201"/>
            <p:cNvSpPr txBox="1"/>
            <p:nvPr/>
          </p:nvSpPr>
          <p:spPr>
            <a:xfrm>
              <a:off x="329560" y="914559"/>
              <a:ext cx="1591275"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MEF</a:t>
              </a:r>
              <a:endParaRPr/>
            </a:p>
          </p:txBody>
        </p:sp>
      </p:grpSp>
      <p:grpSp>
        <p:nvGrpSpPr>
          <p:cNvPr id="3326" name="Google Shape;3326;p201"/>
          <p:cNvGrpSpPr/>
          <p:nvPr/>
        </p:nvGrpSpPr>
        <p:grpSpPr>
          <a:xfrm>
            <a:off x="8402524" y="1695016"/>
            <a:ext cx="1125201" cy="1130001"/>
            <a:chOff x="-1" y="-1"/>
            <a:chExt cx="2250402" cy="2260002"/>
          </a:xfrm>
        </p:grpSpPr>
        <p:sp>
          <p:nvSpPr>
            <p:cNvPr id="3327" name="Google Shape;3327;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8" name="Google Shape;3328;p201"/>
            <p:cNvSpPr txBox="1"/>
            <p:nvPr/>
          </p:nvSpPr>
          <p:spPr>
            <a:xfrm>
              <a:off x="329563" y="914559"/>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ANPR</a:t>
              </a:r>
              <a:endParaRPr/>
            </a:p>
          </p:txBody>
        </p:sp>
      </p:grpSp>
      <p:grpSp>
        <p:nvGrpSpPr>
          <p:cNvPr id="3329" name="Google Shape;3329;p201"/>
          <p:cNvGrpSpPr/>
          <p:nvPr/>
        </p:nvGrpSpPr>
        <p:grpSpPr>
          <a:xfrm>
            <a:off x="8402522" y="4796374"/>
            <a:ext cx="1125201" cy="1130001"/>
            <a:chOff x="-1" y="-1"/>
            <a:chExt cx="2250402" cy="2260002"/>
          </a:xfrm>
        </p:grpSpPr>
        <p:sp>
          <p:nvSpPr>
            <p:cNvPr id="3330" name="Google Shape;3330;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1" name="Google Shape;3331;p201"/>
            <p:cNvSpPr txBox="1"/>
            <p:nvPr/>
          </p:nvSpPr>
          <p:spPr>
            <a:xfrm>
              <a:off x="329563" y="853003"/>
              <a:ext cx="1591278" cy="55399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800" b="0">
                  <a:solidFill>
                    <a:srgbClr val="0066CC"/>
                  </a:solidFill>
                  <a:latin typeface="Calibri"/>
                  <a:ea typeface="Calibri"/>
                  <a:cs typeface="Calibri"/>
                  <a:sym typeface="Calibri"/>
                </a:rPr>
                <a:t>FSE</a:t>
              </a:r>
              <a:endParaRPr/>
            </a:p>
          </p:txBody>
        </p:sp>
      </p:grpSp>
      <p:sp>
        <p:nvSpPr>
          <p:cNvPr id="3332" name="Google Shape;3332;p201"/>
          <p:cNvSpPr/>
          <p:nvPr/>
        </p:nvSpPr>
        <p:spPr>
          <a:xfrm>
            <a:off x="4284068" y="3779436"/>
            <a:ext cx="2207800" cy="0"/>
          </a:xfrm>
          <a:custGeom>
            <a:avLst/>
            <a:gdLst/>
            <a:ahLst/>
            <a:cxnLst/>
            <a:rect l="l" t="t" r="r" b="b"/>
            <a:pathLst>
              <a:path w="21600" h="216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3" name="Google Shape;3333;p201"/>
          <p:cNvSpPr/>
          <p:nvPr/>
        </p:nvSpPr>
        <p:spPr>
          <a:xfrm>
            <a:off x="5473891" y="5349281"/>
            <a:ext cx="2928556" cy="10145"/>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4" name="Google Shape;3334;p201"/>
          <p:cNvSpPr/>
          <p:nvPr/>
        </p:nvSpPr>
        <p:spPr>
          <a:xfrm>
            <a:off x="7495650" y="2610878"/>
            <a:ext cx="1028285" cy="817764"/>
          </a:xfrm>
          <a:custGeom>
            <a:avLst/>
            <a:gdLst/>
            <a:ahLst/>
            <a:cxnLst/>
            <a:rect l="l" t="t" r="r" b="b"/>
            <a:pathLst>
              <a:path w="21600" h="21600" extrusionOk="0">
                <a:moveTo>
                  <a:pt x="21600" y="0"/>
                </a:moveTo>
                <a:lnTo>
                  <a:pt x="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5" name="Google Shape;3335;p201"/>
          <p:cNvSpPr/>
          <p:nvPr/>
        </p:nvSpPr>
        <p:spPr>
          <a:xfrm>
            <a:off x="8965122" y="2825105"/>
            <a:ext cx="1" cy="1971271"/>
          </a:xfrm>
          <a:custGeom>
            <a:avLst/>
            <a:gdLst/>
            <a:ahLst/>
            <a:cxnLst/>
            <a:rect l="l" t="t" r="r" b="b"/>
            <a:pathLst>
              <a:path w="21600" h="21600" extrusionOk="0">
                <a:moveTo>
                  <a:pt x="21600" y="0"/>
                </a:moveTo>
                <a:lnTo>
                  <a:pt x="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6" name="Google Shape;3336;p201"/>
          <p:cNvSpPr/>
          <p:nvPr/>
        </p:nvSpPr>
        <p:spPr>
          <a:xfrm>
            <a:off x="5891976" y="2652462"/>
            <a:ext cx="757749" cy="734548"/>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7" name="Google Shape;3337;p201"/>
          <p:cNvSpPr/>
          <p:nvPr/>
        </p:nvSpPr>
        <p:spPr>
          <a:xfrm>
            <a:off x="2619549" y="2661598"/>
            <a:ext cx="706065" cy="716277"/>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8" name="Google Shape;3338;p201"/>
          <p:cNvSpPr/>
          <p:nvPr/>
        </p:nvSpPr>
        <p:spPr>
          <a:xfrm>
            <a:off x="4062556" y="4228929"/>
            <a:ext cx="507641" cy="668944"/>
          </a:xfrm>
          <a:custGeom>
            <a:avLst/>
            <a:gdLst/>
            <a:ahLst/>
            <a:cxnLst/>
            <a:rect l="l" t="t" r="r" b="b"/>
            <a:pathLst>
              <a:path w="21600" h="21600" extrusionOk="0">
                <a:moveTo>
                  <a:pt x="21600" y="21600"/>
                </a:moveTo>
                <a:lnTo>
                  <a:pt x="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9" name="Google Shape;3339;p201"/>
          <p:cNvSpPr/>
          <p:nvPr/>
        </p:nvSpPr>
        <p:spPr>
          <a:xfrm>
            <a:off x="4148689" y="2627739"/>
            <a:ext cx="911120" cy="784045"/>
          </a:xfrm>
          <a:custGeom>
            <a:avLst/>
            <a:gdLst/>
            <a:ahLst/>
            <a:cxnLst/>
            <a:rect l="l" t="t" r="r" b="b"/>
            <a:pathLst>
              <a:path w="21600" h="21600" extrusionOk="0">
                <a:moveTo>
                  <a:pt x="0" y="21600"/>
                </a:moveTo>
                <a:lnTo>
                  <a:pt x="2160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0" name="Google Shape;3340;p201"/>
          <p:cNvSpPr/>
          <p:nvPr/>
        </p:nvSpPr>
        <p:spPr>
          <a:xfrm>
            <a:off x="2786310" y="2260015"/>
            <a:ext cx="2138145" cy="0"/>
          </a:xfrm>
          <a:custGeom>
            <a:avLst/>
            <a:gdLst/>
            <a:ahLst/>
            <a:cxnLst/>
            <a:rect l="l" t="t" r="r" b="b"/>
            <a:pathLst>
              <a:path w="21600" h="1200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1" name="Google Shape;3341;p201"/>
          <p:cNvSpPr/>
          <p:nvPr/>
        </p:nvSpPr>
        <p:spPr>
          <a:xfrm>
            <a:off x="6049753" y="2260015"/>
            <a:ext cx="2352692" cy="0"/>
          </a:xfrm>
          <a:custGeom>
            <a:avLst/>
            <a:gdLst/>
            <a:ahLst/>
            <a:cxnLst/>
            <a:rect l="l" t="t" r="r" b="b"/>
            <a:pathLst>
              <a:path w="21600" h="1200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2" name="Google Shape;3342;p201"/>
          <p:cNvSpPr/>
          <p:nvPr/>
        </p:nvSpPr>
        <p:spPr>
          <a:xfrm>
            <a:off x="7488719" y="4138925"/>
            <a:ext cx="1042245" cy="862971"/>
          </a:xfrm>
          <a:custGeom>
            <a:avLst/>
            <a:gdLst/>
            <a:ahLst/>
            <a:cxnLst/>
            <a:rect l="l" t="t" r="r" b="b"/>
            <a:pathLst>
              <a:path w="21600" h="21600" extrusionOk="0">
                <a:moveTo>
                  <a:pt x="21600" y="21600"/>
                </a:moveTo>
                <a:lnTo>
                  <a:pt x="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3343" name="Google Shape;3343;p201" descr="Google Shape;169;p26"/>
          <p:cNvPicPr preferRelativeResize="0"/>
          <p:nvPr/>
        </p:nvPicPr>
        <p:blipFill rotWithShape="1">
          <a:blip r:embed="rId4">
            <a:alphaModFix/>
          </a:blip>
          <a:srcRect/>
          <a:stretch/>
        </p:blipFill>
        <p:spPr>
          <a:xfrm>
            <a:off x="1700250" y="4782331"/>
            <a:ext cx="1085717" cy="1091375"/>
          </a:xfrm>
          <a:prstGeom prst="rect">
            <a:avLst/>
          </a:prstGeom>
          <a:noFill/>
          <a:ln>
            <a:noFill/>
          </a:ln>
        </p:spPr>
      </p:pic>
      <p:pic>
        <p:nvPicPr>
          <p:cNvPr id="3344" name="Google Shape;3344;p201" descr="Google Shape;170;p26"/>
          <p:cNvPicPr preferRelativeResize="0"/>
          <p:nvPr/>
        </p:nvPicPr>
        <p:blipFill rotWithShape="1">
          <a:blip r:embed="rId4">
            <a:alphaModFix/>
          </a:blip>
          <a:srcRect/>
          <a:stretch/>
        </p:blipFill>
        <p:spPr>
          <a:xfrm>
            <a:off x="9751299" y="3265375"/>
            <a:ext cx="1085717" cy="1091375"/>
          </a:xfrm>
          <a:prstGeom prst="rect">
            <a:avLst/>
          </a:prstGeom>
          <a:noFill/>
          <a:ln>
            <a:noFill/>
          </a:ln>
        </p:spPr>
      </p:pic>
      <p:cxnSp>
        <p:nvCxnSpPr>
          <p:cNvPr id="3345" name="Google Shape;3345;p201"/>
          <p:cNvCxnSpPr/>
          <p:nvPr/>
        </p:nvCxnSpPr>
        <p:spPr>
          <a:xfrm rot="10800000" flipH="1">
            <a:off x="2623632" y="4178951"/>
            <a:ext cx="700000" cy="784800"/>
          </a:xfrm>
          <a:prstGeom prst="straightConnector1">
            <a:avLst/>
          </a:prstGeom>
          <a:noFill/>
          <a:ln w="25400" cap="flat" cmpd="sng">
            <a:solidFill>
              <a:srgbClr val="FFFFFF"/>
            </a:solidFill>
            <a:prstDash val="solid"/>
            <a:round/>
            <a:headEnd type="none" w="sm" len="sm"/>
            <a:tailEnd type="none" w="sm" len="sm"/>
          </a:ln>
        </p:spPr>
      </p:cxnSp>
      <p:sp>
        <p:nvSpPr>
          <p:cNvPr id="3346" name="Google Shape;3346;p201"/>
          <p:cNvSpPr/>
          <p:nvPr/>
        </p:nvSpPr>
        <p:spPr>
          <a:xfrm>
            <a:off x="2781075" y="5331912"/>
            <a:ext cx="1567536" cy="11347"/>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7" name="Google Shape;3347;p201"/>
          <p:cNvSpPr/>
          <p:nvPr/>
        </p:nvSpPr>
        <p:spPr>
          <a:xfrm>
            <a:off x="2227267" y="2825093"/>
            <a:ext cx="12415" cy="1961591"/>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cxnSp>
        <p:nvCxnSpPr>
          <p:cNvPr id="3348" name="Google Shape;3348;p201"/>
          <p:cNvCxnSpPr/>
          <p:nvPr/>
        </p:nvCxnSpPr>
        <p:spPr>
          <a:xfrm>
            <a:off x="9362941" y="2659531"/>
            <a:ext cx="560001" cy="770000"/>
          </a:xfrm>
          <a:prstGeom prst="straightConnector1">
            <a:avLst/>
          </a:prstGeom>
          <a:noFill/>
          <a:ln w="25400" cap="flat" cmpd="sng">
            <a:solidFill>
              <a:srgbClr val="FFFFFF"/>
            </a:solidFill>
            <a:prstDash val="solid"/>
            <a:round/>
            <a:headEnd type="none" w="sm" len="sm"/>
            <a:tailEnd type="none" w="sm" len="sm"/>
          </a:ln>
        </p:spPr>
      </p:cxnSp>
      <p:cxnSp>
        <p:nvCxnSpPr>
          <p:cNvPr id="3349" name="Google Shape;3349;p201"/>
          <p:cNvCxnSpPr/>
          <p:nvPr/>
        </p:nvCxnSpPr>
        <p:spPr>
          <a:xfrm flipH="1">
            <a:off x="9362940" y="4241857"/>
            <a:ext cx="550000" cy="720000"/>
          </a:xfrm>
          <a:prstGeom prst="straightConnector1">
            <a:avLst/>
          </a:prstGeom>
          <a:noFill/>
          <a:ln w="25400" cap="flat" cmpd="sng">
            <a:solidFill>
              <a:srgbClr val="FFFFFF"/>
            </a:solidFill>
            <a:prstDash val="solid"/>
            <a:round/>
            <a:headEnd type="none" w="sm" len="sm"/>
            <a:tailEnd type="none" w="sm" len="sm"/>
          </a:ln>
        </p:spPr>
      </p:cxnSp>
      <p:sp>
        <p:nvSpPr>
          <p:cNvPr id="3350" name="Google Shape;3350;p201"/>
          <p:cNvSpPr/>
          <p:nvPr/>
        </p:nvSpPr>
        <p:spPr>
          <a:xfrm>
            <a:off x="5366090" y="4112217"/>
            <a:ext cx="1233556" cy="902399"/>
          </a:xfrm>
          <a:custGeom>
            <a:avLst/>
            <a:gdLst/>
            <a:ahLst/>
            <a:cxnLst/>
            <a:rect l="l" t="t" r="r" b="b"/>
            <a:pathLst>
              <a:path w="21600" h="21600" extrusionOk="0">
                <a:moveTo>
                  <a:pt x="0" y="21600"/>
                </a:moveTo>
                <a:lnTo>
                  <a:pt x="2160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51" name="Google Shape;3351;p201"/>
          <p:cNvSpPr txBox="1"/>
          <p:nvPr/>
        </p:nvSpPr>
        <p:spPr>
          <a:xfrm>
            <a:off x="183050" y="357591"/>
            <a:ext cx="11599633" cy="93208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 sz="4267" b="1" i="0" u="none" strike="noStrike" cap="none">
                <a:solidFill>
                  <a:schemeClr val="lt1"/>
                </a:solidFill>
                <a:latin typeface="Calibri"/>
                <a:ea typeface="Calibri"/>
                <a:cs typeface="Calibri"/>
                <a:sym typeface="Calibri"/>
              </a:rPr>
              <a:t>Ecosistema API</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p202"/>
          <p:cNvSpPr txBox="1"/>
          <p:nvPr/>
        </p:nvSpPr>
        <p:spPr>
          <a:xfrm>
            <a:off x="279599" y="1343424"/>
            <a:ext cx="11632804" cy="1099340"/>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5A6772"/>
                </a:solidFill>
                <a:latin typeface="Calibri"/>
                <a:ea typeface="Calibri"/>
                <a:cs typeface="Calibri"/>
                <a:sym typeface="Calibri"/>
              </a:rPr>
              <a:t>Con l’interoperabilità si leggono dati</a:t>
            </a:r>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5A6772"/>
                </a:solidFill>
                <a:latin typeface="Calibri"/>
                <a:ea typeface="Calibri"/>
                <a:cs typeface="Calibri"/>
                <a:sym typeface="Calibri"/>
              </a:rPr>
              <a:t>Con l’interoperabilità si inviano dati (ovvero si avviano processi)</a:t>
            </a:r>
            <a:endParaRPr/>
          </a:p>
        </p:txBody>
      </p:sp>
      <p:sp>
        <p:nvSpPr>
          <p:cNvPr id="3357" name="Google Shape;3357;p20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 bidirezionale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p203"/>
          <p:cNvSpPr txBox="1"/>
          <p:nvPr/>
        </p:nvSpPr>
        <p:spPr>
          <a:xfrm>
            <a:off x="377825" y="6323654"/>
            <a:ext cx="11402930" cy="28732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it" sz="1867" b="0" u="sng">
                <a:solidFill>
                  <a:srgbClr val="0097A7"/>
                </a:solidFill>
                <a:latin typeface="Calibri"/>
                <a:ea typeface="Calibri"/>
                <a:cs typeface="Calibri"/>
                <a:sym typeface="Calibri"/>
              </a:rPr>
              <a:t>https://joinup.ec.europa.eu/collection/nifo-national-interoperability-framework-observatory/3-interoperability-layers</a:t>
            </a:r>
            <a:endParaRPr/>
          </a:p>
        </p:txBody>
      </p:sp>
      <p:sp>
        <p:nvSpPr>
          <p:cNvPr id="3363" name="Google Shape;3363;p203"/>
          <p:cNvSpPr txBox="1"/>
          <p:nvPr/>
        </p:nvSpPr>
        <p:spPr>
          <a:xfrm>
            <a:off x="1020015" y="1339436"/>
            <a:ext cx="10532404" cy="4293980"/>
          </a:xfrm>
          <a:prstGeom prst="rect">
            <a:avLst/>
          </a:prstGeom>
          <a:noFill/>
          <a:ln>
            <a:noFill/>
          </a:ln>
        </p:spPr>
        <p:txBody>
          <a:bodyPr spcFirstLastPara="1" wrap="square" lIns="17125" tIns="17125" rIns="17125" bIns="17125" anchor="t" anchorCtr="0">
            <a:spAutoFit/>
          </a:bodyPr>
          <a:lstStyle/>
          <a:p>
            <a:pPr marL="0" marR="0" lvl="0" indent="0" algn="l" rtl="0">
              <a:spcBef>
                <a:spcPts val="0"/>
              </a:spcBef>
              <a:spcAft>
                <a:spcPts val="0"/>
              </a:spcAft>
              <a:buNone/>
            </a:pPr>
            <a:r>
              <a:rPr lang="it" sz="2133" b="1">
                <a:solidFill>
                  <a:srgbClr val="17375E"/>
                </a:solidFill>
                <a:latin typeface="Calibri"/>
                <a:ea typeface="Calibri"/>
                <a:cs typeface="Calibri"/>
                <a:sym typeface="Calibri"/>
              </a:rPr>
              <a:t>Tecnica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Protocolli di comunicazione, formati di dati</a:t>
            </a:r>
            <a:endParaRPr sz="2133">
              <a:solidFill>
                <a:srgbClr val="17375E"/>
              </a:solidFill>
              <a:latin typeface="Calibri"/>
              <a:ea typeface="Calibri"/>
              <a:cs typeface="Calibri"/>
              <a:sym typeface="Calibri"/>
            </a:endParaRPr>
          </a:p>
          <a:p>
            <a:pPr marL="0" marR="0" lvl="0" indent="0" algn="l" rtl="0">
              <a:spcBef>
                <a:spcPts val="0"/>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Semantica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Significato di campi e valori, vocabolari, ontologie, codifiche, attributi, combinazione con altre fonti</a:t>
            </a:r>
            <a:endParaRPr sz="2133">
              <a:solidFill>
                <a:srgbClr val="17375E"/>
              </a:solidFill>
              <a:latin typeface="Calibri"/>
              <a:ea typeface="Calibri"/>
              <a:cs typeface="Calibri"/>
              <a:sym typeface="Calibri"/>
            </a:endParaRPr>
          </a:p>
          <a:p>
            <a:pPr marL="0" marR="0" lvl="0" indent="0" algn="l" rtl="0">
              <a:spcBef>
                <a:spcPts val="451"/>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Organizzativa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Contratti, processi di accreditamento, garanzie, limitazioni</a:t>
            </a:r>
            <a:endParaRPr sz="2133">
              <a:solidFill>
                <a:srgbClr val="17375E"/>
              </a:solidFill>
              <a:latin typeface="Calibri"/>
              <a:ea typeface="Calibri"/>
              <a:cs typeface="Calibri"/>
              <a:sym typeface="Calibri"/>
            </a:endParaRPr>
          </a:p>
          <a:p>
            <a:pPr marL="0" marR="0" lvl="0" indent="0" algn="l" rtl="0">
              <a:spcBef>
                <a:spcPts val="451"/>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Giuridica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Normativa di riferimento, aspetti di privacy</a:t>
            </a:r>
            <a:endParaRPr/>
          </a:p>
        </p:txBody>
      </p:sp>
      <p:pic>
        <p:nvPicPr>
          <p:cNvPr id="3364" name="Google Shape;3364;p203" descr="Google Shape;292;p37"/>
          <p:cNvPicPr preferRelativeResize="0"/>
          <p:nvPr/>
        </p:nvPicPr>
        <p:blipFill rotWithShape="1">
          <a:blip r:embed="rId3">
            <a:alphaModFix/>
          </a:blip>
          <a:srcRect/>
          <a:stretch/>
        </p:blipFill>
        <p:spPr>
          <a:xfrm>
            <a:off x="436788" y="4999455"/>
            <a:ext cx="498872" cy="498872"/>
          </a:xfrm>
          <a:prstGeom prst="rect">
            <a:avLst/>
          </a:prstGeom>
          <a:noFill/>
          <a:ln>
            <a:noFill/>
          </a:ln>
        </p:spPr>
      </p:pic>
      <p:pic>
        <p:nvPicPr>
          <p:cNvPr id="3365" name="Google Shape;3365;p203" descr="Google Shape;293;p37"/>
          <p:cNvPicPr preferRelativeResize="0"/>
          <p:nvPr/>
        </p:nvPicPr>
        <p:blipFill rotWithShape="1">
          <a:blip r:embed="rId4">
            <a:alphaModFix/>
          </a:blip>
          <a:srcRect b="16373"/>
          <a:stretch/>
        </p:blipFill>
        <p:spPr>
          <a:xfrm>
            <a:off x="393037" y="3924255"/>
            <a:ext cx="596595" cy="498907"/>
          </a:xfrm>
          <a:prstGeom prst="rect">
            <a:avLst/>
          </a:prstGeom>
          <a:noFill/>
          <a:ln>
            <a:noFill/>
          </a:ln>
        </p:spPr>
      </p:pic>
      <p:pic>
        <p:nvPicPr>
          <p:cNvPr id="3366" name="Google Shape;3366;p203" descr="Google Shape;294;p37"/>
          <p:cNvPicPr preferRelativeResize="0"/>
          <p:nvPr/>
        </p:nvPicPr>
        <p:blipFill rotWithShape="1">
          <a:blip r:embed="rId5">
            <a:alphaModFix/>
          </a:blip>
          <a:srcRect b="23075"/>
          <a:stretch/>
        </p:blipFill>
        <p:spPr>
          <a:xfrm>
            <a:off x="418735" y="2593622"/>
            <a:ext cx="545167" cy="419359"/>
          </a:xfrm>
          <a:prstGeom prst="rect">
            <a:avLst/>
          </a:prstGeom>
          <a:noFill/>
          <a:ln>
            <a:noFill/>
          </a:ln>
        </p:spPr>
      </p:pic>
      <p:pic>
        <p:nvPicPr>
          <p:cNvPr id="3367" name="Google Shape;3367;p203" descr="Google Shape;295;p37"/>
          <p:cNvPicPr preferRelativeResize="0"/>
          <p:nvPr/>
        </p:nvPicPr>
        <p:blipFill rotWithShape="1">
          <a:blip r:embed="rId6">
            <a:alphaModFix/>
          </a:blip>
          <a:srcRect b="23224"/>
          <a:stretch/>
        </p:blipFill>
        <p:spPr>
          <a:xfrm>
            <a:off x="441854" y="1420027"/>
            <a:ext cx="498783" cy="382936"/>
          </a:xfrm>
          <a:prstGeom prst="rect">
            <a:avLst/>
          </a:prstGeom>
          <a:noFill/>
          <a:ln>
            <a:noFill/>
          </a:ln>
        </p:spPr>
      </p:pic>
      <p:sp>
        <p:nvSpPr>
          <p:cNvPr id="3368" name="Google Shape;3368;p203"/>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Livelli di interoperabilità</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373" name="Google Shape;3373;p204"/>
          <p:cNvSpPr txBox="1"/>
          <p:nvPr/>
        </p:nvSpPr>
        <p:spPr>
          <a:xfrm>
            <a:off x="596595" y="1474639"/>
            <a:ext cx="10935839" cy="4016444"/>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000" b="0">
                <a:solidFill>
                  <a:srgbClr val="434343"/>
                </a:solidFill>
                <a:latin typeface="Calibri"/>
                <a:ea typeface="Calibri"/>
                <a:cs typeface="Calibri"/>
                <a:sym typeface="Calibri"/>
              </a:rPr>
              <a:t>Attraverso l’interoperabilità un ente può abilitare il lavoro di terzi, anche nel settore privato, mettendoli nelle condizioni di ideare e realizzare nuovi servizi!</a:t>
            </a:r>
            <a:endParaRPr/>
          </a:p>
          <a:p>
            <a:pPr marL="0" marR="0" lvl="0" indent="0" algn="l" rtl="0">
              <a:spcBef>
                <a:spcPts val="0"/>
              </a:spcBef>
              <a:spcAft>
                <a:spcPts val="0"/>
              </a:spcAft>
              <a:buNone/>
            </a:pPr>
            <a:endParaRPr sz="2000">
              <a:solidFill>
                <a:srgbClr val="434343"/>
              </a:solidFill>
              <a:latin typeface="Calibri"/>
              <a:ea typeface="Calibri"/>
              <a:cs typeface="Calibri"/>
              <a:sym typeface="Calibri"/>
            </a:endParaRPr>
          </a:p>
          <a:p>
            <a:pPr marL="0" marR="0" lvl="0" indent="0" algn="l" rtl="0">
              <a:spcBef>
                <a:spcPts val="0"/>
              </a:spcBef>
              <a:spcAft>
                <a:spcPts val="0"/>
              </a:spcAft>
              <a:buNone/>
            </a:pPr>
            <a:r>
              <a:rPr lang="it" sz="2000" b="0">
                <a:solidFill>
                  <a:srgbClr val="434343"/>
                </a:solidFill>
                <a:latin typeface="Calibri"/>
                <a:ea typeface="Calibri"/>
                <a:cs typeface="Calibri"/>
                <a:sym typeface="Calibri"/>
              </a:rPr>
              <a:t>Alcuni esempi:</a:t>
            </a:r>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Mobilità intermodale</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Valorizzazione eventi presso promotori</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Ottimizzazione code su diversi uffici / sportelli</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Coordinamento emergenze per protezione civile</a:t>
            </a:r>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Gestione coordinata delle decisioni</a:t>
            </a:r>
            <a:endParaRPr sz="2000">
              <a:solidFill>
                <a:srgbClr val="434343"/>
              </a:solidFill>
              <a:latin typeface="Calibri"/>
              <a:ea typeface="Calibri"/>
              <a:cs typeface="Calibri"/>
              <a:sym typeface="Calibri"/>
            </a:endParaRPr>
          </a:p>
          <a:p>
            <a:pPr marL="203195" marR="0" lvl="0" indent="-152396" algn="l" rtl="0">
              <a:spcBef>
                <a:spcPts val="0"/>
              </a:spcBef>
              <a:spcAft>
                <a:spcPts val="0"/>
              </a:spcAft>
              <a:buNone/>
            </a:pPr>
            <a:endParaRPr sz="2000">
              <a:solidFill>
                <a:srgbClr val="434343"/>
              </a:solidFill>
              <a:latin typeface="Calibri"/>
              <a:ea typeface="Calibri"/>
              <a:cs typeface="Calibri"/>
              <a:sym typeface="Calibri"/>
            </a:endParaRPr>
          </a:p>
          <a:p>
            <a:pPr marL="203195" marR="0" lvl="0" indent="-152396" algn="l" rtl="0">
              <a:spcBef>
                <a:spcPts val="0"/>
              </a:spcBef>
              <a:spcAft>
                <a:spcPts val="0"/>
              </a:spcAft>
              <a:buNone/>
            </a:pPr>
            <a:endParaRPr sz="2000">
              <a:solidFill>
                <a:srgbClr val="434343"/>
              </a:solidFill>
              <a:latin typeface="Calibri"/>
              <a:ea typeface="Calibri"/>
              <a:cs typeface="Calibri"/>
              <a:sym typeface="Calibri"/>
            </a:endParaRPr>
          </a:p>
          <a:p>
            <a:pPr marL="0" marR="0" lvl="0" indent="0" algn="l" rtl="0">
              <a:spcBef>
                <a:spcPts val="0"/>
              </a:spcBef>
              <a:spcAft>
                <a:spcPts val="0"/>
              </a:spcAft>
              <a:buNone/>
            </a:pPr>
            <a:r>
              <a:rPr lang="it" sz="2000" b="0">
                <a:solidFill>
                  <a:srgbClr val="434343"/>
                </a:solidFill>
                <a:latin typeface="Calibri"/>
                <a:ea typeface="Calibri"/>
                <a:cs typeface="Calibri"/>
                <a:sym typeface="Calibri"/>
              </a:rPr>
              <a:t>keyword: ABILITARE</a:t>
            </a:r>
            <a:endParaRPr sz="2000">
              <a:solidFill>
                <a:srgbClr val="434343"/>
              </a:solidFill>
              <a:latin typeface="Calibri"/>
              <a:ea typeface="Calibri"/>
              <a:cs typeface="Calibri"/>
              <a:sym typeface="Calibri"/>
            </a:endParaRPr>
          </a:p>
        </p:txBody>
      </p:sp>
      <p:sp>
        <p:nvSpPr>
          <p:cNvPr id="3374" name="Google Shape;3374;p204"/>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Abilitazione di servizi terzi</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205"/>
          <p:cNvSpPr txBox="1"/>
          <p:nvPr/>
        </p:nvSpPr>
        <p:spPr>
          <a:xfrm>
            <a:off x="479686" y="1022860"/>
            <a:ext cx="11152681" cy="278841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400" b="0">
                <a:solidFill>
                  <a:srgbClr val="5A6772"/>
                </a:solidFill>
                <a:latin typeface="Calibri"/>
                <a:ea typeface="Calibri"/>
                <a:cs typeface="Calibri"/>
                <a:sym typeface="Calibri"/>
              </a:rPr>
              <a:t>Costruire una applicazione che esporta i dati e le funzionalità tramite interfacce API è relativamente facile se lo si fa fin dal design progettuale, basta infatti:</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tenere separati logica e dati rispetto all’interfaccia utente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pensare in termini di dati invece che di documenti</a:t>
            </a:r>
            <a:endParaRPr sz="2400">
              <a:solidFill>
                <a:srgbClr val="5A6772"/>
              </a:solidFill>
              <a:latin typeface="Calibri"/>
              <a:ea typeface="Calibri"/>
              <a:cs typeface="Calibri"/>
              <a:sym typeface="Calibri"/>
            </a:endParaRPr>
          </a:p>
          <a:p>
            <a:pPr marL="0" marR="0" lvl="0" indent="0" algn="l" rtl="0">
              <a:spcBef>
                <a:spcPts val="0"/>
              </a:spcBef>
              <a:spcAft>
                <a:spcPts val="0"/>
              </a:spcAft>
              <a:buNone/>
            </a:pPr>
            <a:endParaRPr sz="2400">
              <a:solidFill>
                <a:srgbClr val="5A6772"/>
              </a:solidFill>
              <a:latin typeface="Calibri"/>
              <a:ea typeface="Calibri"/>
              <a:cs typeface="Calibri"/>
              <a:sym typeface="Calibri"/>
            </a:endParaRPr>
          </a:p>
          <a:p>
            <a:pPr marL="0" marR="0" lvl="0" indent="0" algn="l" rtl="0">
              <a:spcBef>
                <a:spcPts val="0"/>
              </a:spcBef>
              <a:spcAft>
                <a:spcPts val="0"/>
              </a:spcAft>
              <a:buNone/>
            </a:pPr>
            <a:r>
              <a:rPr lang="it" sz="2400" b="0">
                <a:solidFill>
                  <a:srgbClr val="5A6772"/>
                </a:solidFill>
                <a:latin typeface="Calibri"/>
                <a:ea typeface="Calibri"/>
                <a:cs typeface="Calibri"/>
                <a:sym typeface="Calibri"/>
              </a:rPr>
              <a:t>Aggiungere una interfaccia API ad una applicazione che non era stata pensata con questa separazione è invece difficile e costoso!</a:t>
            </a:r>
            <a:endParaRPr/>
          </a:p>
        </p:txBody>
      </p:sp>
      <p:grpSp>
        <p:nvGrpSpPr>
          <p:cNvPr id="3380" name="Google Shape;3380;p205"/>
          <p:cNvGrpSpPr/>
          <p:nvPr/>
        </p:nvGrpSpPr>
        <p:grpSpPr>
          <a:xfrm>
            <a:off x="2293210" y="3882390"/>
            <a:ext cx="7611345" cy="2858769"/>
            <a:chOff x="1719908" y="2911793"/>
            <a:chExt cx="5708508" cy="2144078"/>
          </a:xfrm>
        </p:grpSpPr>
        <p:grpSp>
          <p:nvGrpSpPr>
            <p:cNvPr id="3381" name="Google Shape;3381;p205"/>
            <p:cNvGrpSpPr/>
            <p:nvPr/>
          </p:nvGrpSpPr>
          <p:grpSpPr>
            <a:xfrm>
              <a:off x="1719908" y="4019654"/>
              <a:ext cx="539702" cy="472202"/>
              <a:chOff x="-2" y="-2"/>
              <a:chExt cx="1439204" cy="1259204"/>
            </a:xfrm>
          </p:grpSpPr>
          <p:grpSp>
            <p:nvGrpSpPr>
              <p:cNvPr id="3382" name="Google Shape;3382;p205"/>
              <p:cNvGrpSpPr/>
              <p:nvPr/>
            </p:nvGrpSpPr>
            <p:grpSpPr>
              <a:xfrm>
                <a:off x="-2" y="-2"/>
                <a:ext cx="1439204" cy="1259204"/>
                <a:chOff x="-1" y="-1"/>
                <a:chExt cx="1439202" cy="1259202"/>
              </a:xfrm>
            </p:grpSpPr>
            <p:sp>
              <p:nvSpPr>
                <p:cNvPr id="3383" name="Google Shape;3383;p205"/>
                <p:cNvSpPr/>
                <p:nvPr/>
              </p:nvSpPr>
              <p:spPr>
                <a:xfrm>
                  <a:off x="-1" y="-1"/>
                  <a:ext cx="1439202" cy="1259202"/>
                </a:xfrm>
                <a:custGeom>
                  <a:avLst/>
                  <a:gdLst/>
                  <a:ahLst/>
                  <a:cxnLst/>
                  <a:rect l="l" t="t"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003A4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4" name="Google Shape;3384;p205"/>
                <p:cNvSpPr/>
                <p:nvPr/>
              </p:nvSpPr>
              <p:spPr>
                <a:xfrm>
                  <a:off x="-1" y="-1"/>
                  <a:ext cx="1439202" cy="314802"/>
                </a:xfrm>
                <a:prstGeom prst="ellipse">
                  <a:avLst/>
                </a:prstGeom>
                <a:solidFill>
                  <a:srgbClr val="FFFFFF">
                    <a:alpha val="40000"/>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5" name="Google Shape;3385;p205"/>
                <p:cNvSpPr/>
                <p:nvPr/>
              </p:nvSpPr>
              <p:spPr>
                <a:xfrm>
                  <a:off x="-1" y="-1"/>
                  <a:ext cx="1439202" cy="1259202"/>
                </a:xfrm>
                <a:custGeom>
                  <a:avLst/>
                  <a:gdLst/>
                  <a:ahLst/>
                  <a:cxnLst/>
                  <a:rect l="l" t="t"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386" name="Google Shape;3386;p205"/>
              <p:cNvSpPr txBox="1"/>
              <p:nvPr/>
            </p:nvSpPr>
            <p:spPr>
              <a:xfrm>
                <a:off x="91467" y="339011"/>
                <a:ext cx="1256270" cy="73858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dati</a:t>
                </a:r>
                <a:endParaRPr sz="1800">
                  <a:solidFill>
                    <a:srgbClr val="FFFFFF"/>
                  </a:solidFill>
                  <a:latin typeface="Arial"/>
                  <a:ea typeface="Arial"/>
                  <a:cs typeface="Arial"/>
                  <a:sym typeface="Arial"/>
                </a:endParaRPr>
              </a:p>
            </p:txBody>
          </p:sp>
        </p:grpSp>
        <p:grpSp>
          <p:nvGrpSpPr>
            <p:cNvPr id="3387" name="Google Shape;3387;p205"/>
            <p:cNvGrpSpPr/>
            <p:nvPr/>
          </p:nvGrpSpPr>
          <p:grpSpPr>
            <a:xfrm>
              <a:off x="2889141" y="3019027"/>
              <a:ext cx="373501" cy="1929901"/>
              <a:chOff x="-1" y="0"/>
              <a:chExt cx="996001" cy="5146402"/>
            </a:xfrm>
          </p:grpSpPr>
          <p:sp>
            <p:nvSpPr>
              <p:cNvPr id="3388" name="Google Shape;3388;p205"/>
              <p:cNvSpPr/>
              <p:nvPr/>
            </p:nvSpPr>
            <p:spPr>
              <a:xfrm rot="-5400000">
                <a:off x="-2075201" y="2075200"/>
                <a:ext cx="5146402" cy="9960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89" name="Google Shape;3389;p205"/>
              <p:cNvSpPr txBox="1"/>
              <p:nvPr/>
            </p:nvSpPr>
            <p:spPr>
              <a:xfrm rot="-5400000">
                <a:off x="-1983735" y="2203908"/>
                <a:ext cx="4963470" cy="73858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API</a:t>
                </a:r>
                <a:endParaRPr/>
              </a:p>
            </p:txBody>
          </p:sp>
        </p:grpSp>
        <p:grpSp>
          <p:nvGrpSpPr>
            <p:cNvPr id="3390" name="Google Shape;3390;p205"/>
            <p:cNvGrpSpPr/>
            <p:nvPr/>
          </p:nvGrpSpPr>
          <p:grpSpPr>
            <a:xfrm>
              <a:off x="4089994" y="2983399"/>
              <a:ext cx="620401" cy="661201"/>
              <a:chOff x="-1" y="0"/>
              <a:chExt cx="1654402" cy="1763201"/>
            </a:xfrm>
          </p:grpSpPr>
          <p:sp>
            <p:nvSpPr>
              <p:cNvPr id="3391" name="Google Shape;3391;p205"/>
              <p:cNvSpPr/>
              <p:nvPr/>
            </p:nvSpPr>
            <p:spPr>
              <a:xfrm>
                <a:off x="-1" y="0"/>
                <a:ext cx="1654402" cy="1763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2" name="Google Shape;3392;p205"/>
              <p:cNvSpPr txBox="1"/>
              <p:nvPr/>
            </p:nvSpPr>
            <p:spPr>
              <a:xfrm>
                <a:off x="-1" y="327606"/>
                <a:ext cx="1654402" cy="1107995"/>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Sito web</a:t>
                </a:r>
                <a:endParaRPr/>
              </a:p>
            </p:txBody>
          </p:sp>
        </p:grpSp>
        <p:sp>
          <p:nvSpPr>
            <p:cNvPr id="3393" name="Google Shape;3393;p205"/>
            <p:cNvSpPr/>
            <p:nvPr/>
          </p:nvSpPr>
          <p:spPr>
            <a:xfrm>
              <a:off x="5147114" y="2983399"/>
              <a:ext cx="620401"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394" name="Google Shape;3394;p205"/>
            <p:cNvGrpSpPr/>
            <p:nvPr/>
          </p:nvGrpSpPr>
          <p:grpSpPr>
            <a:xfrm>
              <a:off x="5147114" y="4255749"/>
              <a:ext cx="620401" cy="661201"/>
              <a:chOff x="-1" y="0"/>
              <a:chExt cx="1654402" cy="1763201"/>
            </a:xfrm>
          </p:grpSpPr>
          <p:sp>
            <p:nvSpPr>
              <p:cNvPr id="3395" name="Google Shape;3395;p205"/>
              <p:cNvSpPr/>
              <p:nvPr/>
            </p:nvSpPr>
            <p:spPr>
              <a:xfrm>
                <a:off x="-1" y="0"/>
                <a:ext cx="1654402" cy="1763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6" name="Google Shape;3396;p205"/>
              <p:cNvSpPr txBox="1"/>
              <p:nvPr/>
            </p:nvSpPr>
            <p:spPr>
              <a:xfrm>
                <a:off x="-1" y="604602"/>
                <a:ext cx="1654402"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Voice</a:t>
                </a:r>
                <a:endParaRPr/>
              </a:p>
            </p:txBody>
          </p:sp>
        </p:grpSp>
        <p:sp>
          <p:nvSpPr>
            <p:cNvPr id="3397" name="Google Shape;3397;p205"/>
            <p:cNvSpPr/>
            <p:nvPr/>
          </p:nvSpPr>
          <p:spPr>
            <a:xfrm>
              <a:off x="4089994" y="4255749"/>
              <a:ext cx="620401"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8" name="Google Shape;3398;p205"/>
            <p:cNvSpPr/>
            <p:nvPr/>
          </p:nvSpPr>
          <p:spPr>
            <a:xfrm>
              <a:off x="6465116" y="3313422"/>
              <a:ext cx="620400"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9" name="Google Shape;3399;p205"/>
            <p:cNvSpPr/>
            <p:nvPr/>
          </p:nvSpPr>
          <p:spPr>
            <a:xfrm>
              <a:off x="6579416" y="3427722"/>
              <a:ext cx="620400"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0" name="Google Shape;3400;p205"/>
            <p:cNvSpPr/>
            <p:nvPr/>
          </p:nvSpPr>
          <p:spPr>
            <a:xfrm>
              <a:off x="6693715" y="3542022"/>
              <a:ext cx="620401"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1" name="Google Shape;3401;p205"/>
            <p:cNvSpPr/>
            <p:nvPr/>
          </p:nvSpPr>
          <p:spPr>
            <a:xfrm>
              <a:off x="6808014" y="3656321"/>
              <a:ext cx="620402"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402" name="Google Shape;3402;p205"/>
            <p:cNvGrpSpPr/>
            <p:nvPr/>
          </p:nvGrpSpPr>
          <p:grpSpPr>
            <a:xfrm>
              <a:off x="1719908" y="3247609"/>
              <a:ext cx="539702" cy="472202"/>
              <a:chOff x="-2" y="-2"/>
              <a:chExt cx="1439204" cy="1259204"/>
            </a:xfrm>
          </p:grpSpPr>
          <p:grpSp>
            <p:nvGrpSpPr>
              <p:cNvPr id="3403" name="Google Shape;3403;p205"/>
              <p:cNvGrpSpPr/>
              <p:nvPr/>
            </p:nvGrpSpPr>
            <p:grpSpPr>
              <a:xfrm>
                <a:off x="-2" y="-2"/>
                <a:ext cx="1439204" cy="1259204"/>
                <a:chOff x="-1" y="-1"/>
                <a:chExt cx="1439202" cy="1259202"/>
              </a:xfrm>
            </p:grpSpPr>
            <p:sp>
              <p:nvSpPr>
                <p:cNvPr id="3404" name="Google Shape;3404;p205"/>
                <p:cNvSpPr/>
                <p:nvPr/>
              </p:nvSpPr>
              <p:spPr>
                <a:xfrm>
                  <a:off x="-1" y="-1"/>
                  <a:ext cx="1439202" cy="1259202"/>
                </a:xfrm>
                <a:custGeom>
                  <a:avLst/>
                  <a:gdLst/>
                  <a:ahLst/>
                  <a:cxnLst/>
                  <a:rect l="l" t="t"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003A4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5" name="Google Shape;3405;p205"/>
                <p:cNvSpPr/>
                <p:nvPr/>
              </p:nvSpPr>
              <p:spPr>
                <a:xfrm>
                  <a:off x="-1" y="-1"/>
                  <a:ext cx="1439202" cy="314802"/>
                </a:xfrm>
                <a:prstGeom prst="ellipse">
                  <a:avLst/>
                </a:prstGeom>
                <a:solidFill>
                  <a:srgbClr val="FFFFFF">
                    <a:alpha val="40000"/>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6" name="Google Shape;3406;p205"/>
                <p:cNvSpPr/>
                <p:nvPr/>
              </p:nvSpPr>
              <p:spPr>
                <a:xfrm>
                  <a:off x="-1" y="-1"/>
                  <a:ext cx="1439202" cy="1259202"/>
                </a:xfrm>
                <a:custGeom>
                  <a:avLst/>
                  <a:gdLst/>
                  <a:ahLst/>
                  <a:cxnLst/>
                  <a:rect l="l" t="t"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07" name="Google Shape;3407;p205"/>
              <p:cNvSpPr txBox="1"/>
              <p:nvPr/>
            </p:nvSpPr>
            <p:spPr>
              <a:xfrm>
                <a:off x="91467" y="339011"/>
                <a:ext cx="1256270" cy="73858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dati</a:t>
                </a:r>
                <a:endParaRPr sz="1800">
                  <a:solidFill>
                    <a:srgbClr val="FFFFFF"/>
                  </a:solidFill>
                  <a:latin typeface="Arial"/>
                  <a:ea typeface="Arial"/>
                  <a:cs typeface="Arial"/>
                  <a:sym typeface="Arial"/>
                </a:endParaRPr>
              </a:p>
            </p:txBody>
          </p:sp>
        </p:grpSp>
        <p:sp>
          <p:nvSpPr>
            <p:cNvPr id="3408" name="Google Shape;3408;p205"/>
            <p:cNvSpPr/>
            <p:nvPr/>
          </p:nvSpPr>
          <p:spPr>
            <a:xfrm>
              <a:off x="3075730" y="2911793"/>
              <a:ext cx="3719989" cy="1074896"/>
            </a:xfrm>
            <a:custGeom>
              <a:avLst/>
              <a:gdLst/>
              <a:ahLst/>
              <a:cxnLst/>
              <a:rect l="l" t="t" r="r" b="b"/>
              <a:pathLst>
                <a:path w="21600" h="21600" extrusionOk="0">
                  <a:moveTo>
                    <a:pt x="0" y="1914"/>
                  </a:moveTo>
                  <a:lnTo>
                    <a:pt x="0" y="0"/>
                  </a:lnTo>
                  <a:lnTo>
                    <a:pt x="10835" y="0"/>
                  </a:lnTo>
                  <a:lnTo>
                    <a:pt x="10835" y="21600"/>
                  </a:lnTo>
                  <a:lnTo>
                    <a:pt x="2160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09" name="Google Shape;3409;p205"/>
            <p:cNvSpPr/>
            <p:nvPr/>
          </p:nvSpPr>
          <p:spPr>
            <a:xfrm>
              <a:off x="5456980" y="3656171"/>
              <a:ext cx="0" cy="587216"/>
            </a:xfrm>
            <a:custGeom>
              <a:avLst/>
              <a:gdLst/>
              <a:ahLst/>
              <a:cxnLst/>
              <a:rect l="l" t="t" r="r" b="b"/>
              <a:pathLst>
                <a:path w="120000" h="21600" extrusionOk="0">
                  <a:moveTo>
                    <a:pt x="0" y="0"/>
                  </a:moveTo>
                  <a:lnTo>
                    <a:pt x="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0" name="Google Shape;3410;p205"/>
            <p:cNvSpPr/>
            <p:nvPr/>
          </p:nvSpPr>
          <p:spPr>
            <a:xfrm>
              <a:off x="4400181" y="3656171"/>
              <a:ext cx="0" cy="587216"/>
            </a:xfrm>
            <a:custGeom>
              <a:avLst/>
              <a:gdLst/>
              <a:ahLst/>
              <a:cxnLst/>
              <a:rect l="l" t="t" r="r" b="b"/>
              <a:pathLst>
                <a:path w="120000" h="21600" extrusionOk="0">
                  <a:moveTo>
                    <a:pt x="0" y="0"/>
                  </a:moveTo>
                  <a:lnTo>
                    <a:pt x="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1" name="Google Shape;3411;p205"/>
            <p:cNvSpPr/>
            <p:nvPr/>
          </p:nvSpPr>
          <p:spPr>
            <a:xfrm>
              <a:off x="2271343" y="3483293"/>
              <a:ext cx="804387" cy="1572578"/>
            </a:xfrm>
            <a:custGeom>
              <a:avLst/>
              <a:gdLst/>
              <a:ahLst/>
              <a:cxnLst/>
              <a:rect l="l" t="t" r="r" b="b"/>
              <a:pathLst>
                <a:path w="21600" h="21600" extrusionOk="0">
                  <a:moveTo>
                    <a:pt x="0" y="0"/>
                  </a:moveTo>
                  <a:lnTo>
                    <a:pt x="10640" y="0"/>
                  </a:lnTo>
                  <a:lnTo>
                    <a:pt x="10640" y="21600"/>
                  </a:lnTo>
                  <a:lnTo>
                    <a:pt x="21600" y="21600"/>
                  </a:lnTo>
                  <a:lnTo>
                    <a:pt x="21600" y="20292"/>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2" name="Google Shape;3412;p205"/>
            <p:cNvSpPr/>
            <p:nvPr/>
          </p:nvSpPr>
          <p:spPr>
            <a:xfrm>
              <a:off x="2271343" y="4255294"/>
              <a:ext cx="804387" cy="800577"/>
            </a:xfrm>
            <a:custGeom>
              <a:avLst/>
              <a:gdLst/>
              <a:ahLst/>
              <a:cxnLst/>
              <a:rect l="l" t="t" r="r" b="b"/>
              <a:pathLst>
                <a:path w="21600" h="21600" extrusionOk="0">
                  <a:moveTo>
                    <a:pt x="0" y="0"/>
                  </a:moveTo>
                  <a:lnTo>
                    <a:pt x="10640" y="0"/>
                  </a:lnTo>
                  <a:lnTo>
                    <a:pt x="10640" y="21600"/>
                  </a:lnTo>
                  <a:lnTo>
                    <a:pt x="21600" y="21600"/>
                  </a:lnTo>
                  <a:lnTo>
                    <a:pt x="21600" y="1903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cxnSp>
          <p:nvCxnSpPr>
            <p:cNvPr id="3413" name="Google Shape;3413;p205"/>
            <p:cNvCxnSpPr/>
            <p:nvPr/>
          </p:nvCxnSpPr>
          <p:spPr>
            <a:xfrm>
              <a:off x="3528097" y="3019060"/>
              <a:ext cx="0" cy="1898101"/>
            </a:xfrm>
            <a:prstGeom prst="straightConnector1">
              <a:avLst/>
            </a:prstGeom>
            <a:noFill/>
            <a:ln w="25400" cap="flat" cmpd="sng">
              <a:solidFill>
                <a:srgbClr val="000000"/>
              </a:solidFill>
              <a:prstDash val="dash"/>
              <a:round/>
              <a:headEnd type="none" w="sm" len="sm"/>
              <a:tailEnd type="none" w="sm" len="sm"/>
            </a:ln>
          </p:spPr>
        </p:cxnSp>
      </p:grpSp>
      <p:sp>
        <p:nvSpPr>
          <p:cNvPr id="3414" name="Google Shape;3414;p205"/>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Strategia API-first</a:t>
            </a:r>
            <a:endParaRPr/>
          </a:p>
        </p:txBody>
      </p:sp>
      <p:sp>
        <p:nvSpPr>
          <p:cNvPr id="3415" name="Google Shape;3415;p205"/>
          <p:cNvSpPr txBox="1"/>
          <p:nvPr/>
        </p:nvSpPr>
        <p:spPr>
          <a:xfrm>
            <a:off x="5463402" y="5976632"/>
            <a:ext cx="827201" cy="276999"/>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Chatbot</a:t>
            </a:r>
            <a:endParaRPr sz="1800">
              <a:solidFill>
                <a:srgbClr val="FFFFFF"/>
              </a:solidFill>
              <a:latin typeface="Arial"/>
              <a:ea typeface="Arial"/>
              <a:cs typeface="Arial"/>
              <a:sym typeface="Arial"/>
            </a:endParaRPr>
          </a:p>
        </p:txBody>
      </p:sp>
      <p:sp>
        <p:nvSpPr>
          <p:cNvPr id="3416" name="Google Shape;3416;p205"/>
          <p:cNvSpPr txBox="1"/>
          <p:nvPr/>
        </p:nvSpPr>
        <p:spPr>
          <a:xfrm>
            <a:off x="9067037" y="5055773"/>
            <a:ext cx="827201"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Terze parti</a:t>
            </a:r>
            <a:endParaRPr sz="1800">
              <a:solidFill>
                <a:srgbClr val="FFFFFF"/>
              </a:solidFill>
              <a:latin typeface="Arial"/>
              <a:ea typeface="Arial"/>
              <a:cs typeface="Arial"/>
              <a:sym typeface="Arial"/>
            </a:endParaRPr>
          </a:p>
        </p:txBody>
      </p:sp>
      <p:sp>
        <p:nvSpPr>
          <p:cNvPr id="3417" name="Google Shape;3417;p205"/>
          <p:cNvSpPr txBox="1"/>
          <p:nvPr/>
        </p:nvSpPr>
        <p:spPr>
          <a:xfrm>
            <a:off x="6846426" y="4131845"/>
            <a:ext cx="827201"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App Mobile</a:t>
            </a:r>
            <a:endParaRPr sz="1800">
              <a:solidFill>
                <a:srgbClr val="FFFFF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206"/>
          <p:cNvSpPr txBox="1"/>
          <p:nvPr/>
        </p:nvSpPr>
        <p:spPr>
          <a:xfrm>
            <a:off x="413366" y="1329251"/>
            <a:ext cx="11258975" cy="1911830"/>
          </a:xfrm>
          <a:prstGeom prst="rect">
            <a:avLst/>
          </a:prstGeom>
          <a:noFill/>
          <a:ln>
            <a:noFill/>
          </a:ln>
        </p:spPr>
        <p:txBody>
          <a:bodyPr spcFirstLastPara="1" wrap="square" lIns="121900" tIns="121900" rIns="121900" bIns="121900" anchor="t" anchorCtr="0">
            <a:spAutoFit/>
          </a:bodyPr>
          <a:lstStyle/>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Linee guida sull’Interoperabilità</a:t>
            </a:r>
            <a:endParaRPr sz="32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Il catalogo API su Developers Italia</a:t>
            </a:r>
            <a:endParaRPr sz="32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Piattaforma di Interoperabilità (in arrivo)</a:t>
            </a:r>
            <a:endParaRPr/>
          </a:p>
        </p:txBody>
      </p:sp>
      <p:sp>
        <p:nvSpPr>
          <p:cNvPr id="3423" name="Google Shape;3423;p206"/>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Strumenti</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27"/>
        <p:cNvGrpSpPr/>
        <p:nvPr/>
      </p:nvGrpSpPr>
      <p:grpSpPr>
        <a:xfrm>
          <a:off x="0" y="0"/>
          <a:ext cx="0" cy="0"/>
          <a:chOff x="0" y="0"/>
          <a:chExt cx="0" cy="0"/>
        </a:xfrm>
      </p:grpSpPr>
      <p:sp>
        <p:nvSpPr>
          <p:cNvPr id="3428" name="Google Shape;3428;p207"/>
          <p:cNvSpPr txBox="1"/>
          <p:nvPr/>
        </p:nvSpPr>
        <p:spPr>
          <a:xfrm>
            <a:off x="6335566" y="170319"/>
            <a:ext cx="5636700" cy="6475200"/>
          </a:xfrm>
          <a:prstGeom prst="rect">
            <a:avLst/>
          </a:prstGeom>
          <a:noFill/>
          <a:ln>
            <a:noFill/>
          </a:ln>
        </p:spPr>
        <p:txBody>
          <a:bodyPr spcFirstLastPara="1" wrap="square" lIns="121900" tIns="121900" rIns="121900" bIns="121900" anchor="b" anchorCtr="0">
            <a:spAutoFit/>
          </a:bodyPr>
          <a:lstStyle/>
          <a:p>
            <a:pPr marL="0" marR="186262" lvl="0" indent="0" algn="l" rtl="0">
              <a:lnSpc>
                <a:spcPct val="115000"/>
              </a:lnSpc>
              <a:spcBef>
                <a:spcPts val="0"/>
              </a:spcBef>
              <a:spcAft>
                <a:spcPts val="0"/>
              </a:spcAft>
              <a:buNone/>
            </a:pPr>
            <a:r>
              <a:rPr lang="it" sz="1933" b="0">
                <a:solidFill>
                  <a:srgbClr val="17375E"/>
                </a:solidFill>
                <a:latin typeface="Calibri"/>
                <a:ea typeface="Calibri"/>
                <a:cs typeface="Calibri"/>
                <a:sym typeface="Calibri"/>
              </a:rPr>
              <a:t>Un modello di interoperabilità per servizi pubblici deve essere:</a:t>
            </a:r>
            <a:endParaRPr sz="1200"/>
          </a:p>
          <a:p>
            <a:pPr marL="450838" marR="186262" lvl="0" indent="-368289" algn="l" rtl="0">
              <a:lnSpc>
                <a:spcPct val="115000"/>
              </a:lnSpc>
              <a:spcBef>
                <a:spcPts val="1051"/>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orientato al dato (resource) più che al processo</a:t>
            </a:r>
            <a:endParaRPr sz="1933">
              <a:solidFill>
                <a:srgbClr val="434343"/>
              </a:solidFill>
              <a:latin typeface="Calibri"/>
              <a:ea typeface="Calibri"/>
              <a:cs typeface="Calibri"/>
              <a:sym typeface="Calibri"/>
            </a:endParaRPr>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svincolato da componenti architetturali difficili da evolvere e manutenere (v. PdD)</a:t>
            </a:r>
            <a:endParaRPr sz="1200"/>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basato su standard de iure o de facto usati su internet dall'industria IT</a:t>
            </a:r>
            <a:endParaRPr sz="1200"/>
          </a:p>
          <a:p>
            <a:pPr marL="0" marR="186262" lvl="0" indent="0" algn="l" rtl="0">
              <a:lnSpc>
                <a:spcPct val="115000"/>
              </a:lnSpc>
              <a:spcBef>
                <a:spcPts val="1051"/>
              </a:spcBef>
              <a:spcAft>
                <a:spcPts val="0"/>
              </a:spcAft>
              <a:buNone/>
            </a:pPr>
            <a:endParaRPr sz="1933">
              <a:solidFill>
                <a:srgbClr val="17375E"/>
              </a:solidFill>
              <a:latin typeface="Calibri"/>
              <a:ea typeface="Calibri"/>
              <a:cs typeface="Calibri"/>
              <a:sym typeface="Calibri"/>
            </a:endParaRPr>
          </a:p>
          <a:p>
            <a:pPr marL="0" marR="186262" lvl="0" indent="0" algn="l" rtl="0">
              <a:lnSpc>
                <a:spcPct val="115000"/>
              </a:lnSpc>
              <a:spcBef>
                <a:spcPts val="1051"/>
              </a:spcBef>
              <a:spcAft>
                <a:spcPts val="0"/>
              </a:spcAft>
              <a:buNone/>
            </a:pPr>
            <a:r>
              <a:rPr lang="it" sz="1933" b="0">
                <a:solidFill>
                  <a:srgbClr val="17375E"/>
                </a:solidFill>
                <a:latin typeface="Calibri"/>
                <a:ea typeface="Calibri"/>
                <a:cs typeface="Calibri"/>
                <a:sym typeface="Calibri"/>
              </a:rPr>
              <a:t>La Pubblica Amministrazione deve:</a:t>
            </a:r>
            <a:endParaRPr sz="1200"/>
          </a:p>
          <a:p>
            <a:pPr marL="450838" marR="186262" lvl="0" indent="-368289" algn="l" rtl="0">
              <a:lnSpc>
                <a:spcPct val="115000"/>
              </a:lnSpc>
              <a:spcBef>
                <a:spcPts val="1051"/>
              </a:spcBef>
              <a:spcAft>
                <a:spcPts val="0"/>
              </a:spcAft>
              <a:buClr>
                <a:srgbClr val="00C4C9"/>
              </a:buClr>
              <a:buSzPts val="3000"/>
              <a:buFont typeface="Noto Sans Symbols"/>
              <a:buChar char="▪"/>
            </a:pPr>
            <a:r>
              <a:rPr lang="it" sz="1933" b="0">
                <a:solidFill>
                  <a:srgbClr val="17375E"/>
                </a:solidFill>
                <a:latin typeface="Calibri"/>
                <a:ea typeface="Calibri"/>
                <a:cs typeface="Calibri"/>
                <a:sym typeface="Calibri"/>
              </a:rPr>
              <a:t>partecipare alla creazione degli standard del web per assicurare che i suoi casi d'uso siano rappresentati nelle sedi opportune</a:t>
            </a:r>
            <a:endParaRPr sz="1200"/>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17375E"/>
                </a:solidFill>
                <a:latin typeface="Calibri"/>
                <a:ea typeface="Calibri"/>
                <a:cs typeface="Calibri"/>
                <a:sym typeface="Calibri"/>
              </a:rPr>
              <a:t>farlo in maniera coordinata (a livello locale, nazionale, europeo)</a:t>
            </a:r>
            <a:endParaRPr sz="1200"/>
          </a:p>
        </p:txBody>
      </p:sp>
      <p:pic>
        <p:nvPicPr>
          <p:cNvPr id="3429" name="Google Shape;3429;p207" descr="Google Shape;510;p57"/>
          <p:cNvPicPr preferRelativeResize="0"/>
          <p:nvPr/>
        </p:nvPicPr>
        <p:blipFill rotWithShape="1">
          <a:blip r:embed="rId3">
            <a:alphaModFix/>
          </a:blip>
          <a:srcRect l="9170" r="40829"/>
          <a:stretch/>
        </p:blipFill>
        <p:spPr>
          <a:xfrm>
            <a:off x="-2" y="23534"/>
            <a:ext cx="6096003" cy="6810933"/>
          </a:xfrm>
          <a:prstGeom prst="rect">
            <a:avLst/>
          </a:prstGeom>
          <a:noFill/>
          <a:ln>
            <a:noFill/>
          </a:ln>
        </p:spPr>
      </p:pic>
      <p:sp>
        <p:nvSpPr>
          <p:cNvPr id="3430" name="Google Shape;3430;p207"/>
          <p:cNvSpPr/>
          <p:nvPr/>
        </p:nvSpPr>
        <p:spPr>
          <a:xfrm>
            <a:off x="-67" y="0"/>
            <a:ext cx="6096000" cy="6858000"/>
          </a:xfrm>
          <a:prstGeom prst="rect">
            <a:avLst/>
          </a:prstGeom>
          <a:solidFill>
            <a:srgbClr val="00C4C9">
              <a:alpha val="7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1" name="Google Shape;3431;p207"/>
          <p:cNvSpPr txBox="1"/>
          <p:nvPr/>
        </p:nvSpPr>
        <p:spPr>
          <a:xfrm>
            <a:off x="481100" y="3327385"/>
            <a:ext cx="4000000" cy="1733960"/>
          </a:xfrm>
          <a:prstGeom prst="rect">
            <a:avLst/>
          </a:prstGeom>
          <a:noFill/>
          <a:ln>
            <a:noFill/>
          </a:ln>
        </p:spPr>
        <p:txBody>
          <a:bodyPr spcFirstLastPara="1" wrap="square" lIns="121900" tIns="121900" rIns="121900" bIns="121900" anchor="t" anchorCtr="0">
            <a:spAutoFit/>
          </a:bodyPr>
          <a:lstStyle/>
          <a:p>
            <a:pPr marL="0" marR="203200" lvl="0" indent="0" algn="l" rtl="0">
              <a:lnSpc>
                <a:spcPct val="115000"/>
              </a:lnSpc>
              <a:spcBef>
                <a:spcPts val="0"/>
              </a:spcBef>
              <a:spcAft>
                <a:spcPts val="0"/>
              </a:spcAft>
              <a:buNone/>
            </a:pPr>
            <a:r>
              <a:rPr lang="it" sz="2133" b="0">
                <a:solidFill>
                  <a:srgbClr val="FFFFFF"/>
                </a:solidFill>
                <a:latin typeface="Calibri"/>
                <a:ea typeface="Calibri"/>
                <a:cs typeface="Calibri"/>
                <a:sym typeface="Calibri"/>
              </a:rPr>
              <a:t>maturate durante la scrittura delle Linee Guida di Interoperabilità e il confronto con enti e Stati Membri. </a:t>
            </a:r>
            <a:endParaRPr/>
          </a:p>
        </p:txBody>
      </p:sp>
      <p:sp>
        <p:nvSpPr>
          <p:cNvPr id="3432" name="Google Shape;3432;p207"/>
          <p:cNvSpPr txBox="1"/>
          <p:nvPr/>
        </p:nvSpPr>
        <p:spPr>
          <a:xfrm>
            <a:off x="481100" y="2000639"/>
            <a:ext cx="5477600" cy="76940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3400" b="1">
                <a:solidFill>
                  <a:schemeClr val="lt1"/>
                </a:solidFill>
                <a:latin typeface="Calibri"/>
                <a:ea typeface="Calibri"/>
                <a:cs typeface="Calibri"/>
                <a:sym typeface="Calibri"/>
              </a:rPr>
              <a:t>Considerazioni strategiche</a:t>
            </a:r>
            <a:endParaRPr sz="3400" b="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71"/>
          <p:cNvSpPr/>
          <p:nvPr/>
        </p:nvSpPr>
        <p:spPr>
          <a:xfrm>
            <a:off x="0" y="0"/>
            <a:ext cx="12192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689" name="Google Shape;2689;p171"/>
          <p:cNvSpPr txBox="1"/>
          <p:nvPr/>
        </p:nvSpPr>
        <p:spPr>
          <a:xfrm>
            <a:off x="522359" y="1957363"/>
            <a:ext cx="5118000" cy="3938000"/>
          </a:xfrm>
          <a:prstGeom prst="rect">
            <a:avLst/>
          </a:prstGeom>
          <a:no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667">
              <a:solidFill>
                <a:srgbClr val="000000"/>
              </a:solidFill>
              <a:latin typeface="Calibri"/>
              <a:ea typeface="Calibri"/>
              <a:cs typeface="Calibri"/>
              <a:sym typeface="Calibri"/>
            </a:endParaRPr>
          </a:p>
        </p:txBody>
      </p:sp>
      <p:sp>
        <p:nvSpPr>
          <p:cNvPr id="2690" name="Google Shape;2690;p171"/>
          <p:cNvSpPr txBox="1"/>
          <p:nvPr/>
        </p:nvSpPr>
        <p:spPr>
          <a:xfrm>
            <a:off x="440700" y="2398100"/>
            <a:ext cx="11138400" cy="4460000"/>
          </a:xfrm>
          <a:prstGeom prst="rect">
            <a:avLst/>
          </a:prstGeom>
          <a:noFill/>
          <a:ln>
            <a:noFill/>
          </a:ln>
        </p:spPr>
        <p:txBody>
          <a:bodyPr spcFirstLastPara="1" wrap="square" lIns="121850" tIns="121850" rIns="121850" bIns="121850" anchor="t" anchorCtr="0">
            <a:noAutofit/>
          </a:bodyPr>
          <a:lstStyle/>
          <a:p>
            <a:pPr marL="0" marR="0" lvl="0" indent="0" algn="just" rtl="0">
              <a:lnSpc>
                <a:spcPct val="115000"/>
              </a:lnSpc>
              <a:spcBef>
                <a:spcPts val="0"/>
              </a:spcBef>
              <a:spcAft>
                <a:spcPts val="0"/>
              </a:spcAft>
              <a:buNone/>
            </a:pPr>
            <a:r>
              <a:rPr lang="it" sz="1867">
                <a:solidFill>
                  <a:srgbClr val="FFFFFF"/>
                </a:solidFill>
                <a:latin typeface="Calibri"/>
                <a:ea typeface="Calibri"/>
                <a:cs typeface="Calibri"/>
                <a:sym typeface="Calibri"/>
              </a:rPr>
              <a:t>Le </a:t>
            </a:r>
            <a:r>
              <a:rPr lang="it" sz="1867" b="1">
                <a:solidFill>
                  <a:srgbClr val="FFFFFF"/>
                </a:solidFill>
                <a:latin typeface="Calibri"/>
                <a:ea typeface="Calibri"/>
                <a:cs typeface="Calibri"/>
                <a:sym typeface="Calibri"/>
              </a:rPr>
              <a:t>infrastrutture Digitali</a:t>
            </a:r>
            <a:r>
              <a:rPr lang="it" sz="1867">
                <a:solidFill>
                  <a:srgbClr val="FFFFFF"/>
                </a:solidFill>
                <a:latin typeface="Calibri"/>
                <a:ea typeface="Calibri"/>
                <a:cs typeface="Calibri"/>
                <a:sym typeface="Calibri"/>
              </a:rPr>
              <a:t> sono equivalenti e devono essere considerate al pari delle </a:t>
            </a:r>
            <a:endParaRPr sz="1867">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r>
              <a:rPr lang="it" sz="1867" b="1">
                <a:solidFill>
                  <a:srgbClr val="FFFFFF"/>
                </a:solidFill>
                <a:latin typeface="Calibri"/>
                <a:ea typeface="Calibri"/>
                <a:cs typeface="Calibri"/>
                <a:sym typeface="Calibri"/>
              </a:rPr>
              <a:t>infrastrutture fisiche</a:t>
            </a:r>
            <a:r>
              <a:rPr lang="it" sz="1867">
                <a:solidFill>
                  <a:srgbClr val="FFFFFF"/>
                </a:solidFill>
                <a:latin typeface="Calibri"/>
                <a:ea typeface="Calibri"/>
                <a:cs typeface="Calibri"/>
                <a:sym typeface="Calibri"/>
              </a:rPr>
              <a:t> indispensabili al Paese: </a:t>
            </a:r>
            <a:r>
              <a:rPr lang="it" sz="1867" b="1" u="sng">
                <a:solidFill>
                  <a:srgbClr val="FFFFFF"/>
                </a:solidFill>
                <a:latin typeface="Calibri"/>
                <a:ea typeface="Calibri"/>
                <a:cs typeface="Calibri"/>
                <a:sym typeface="Calibri"/>
              </a:rPr>
              <a:t>autostrade</a:t>
            </a:r>
            <a:r>
              <a:rPr lang="it" sz="1867">
                <a:solidFill>
                  <a:srgbClr val="FFFFFF"/>
                </a:solidFill>
                <a:latin typeface="Calibri"/>
                <a:ea typeface="Calibri"/>
                <a:cs typeface="Calibri"/>
                <a:sym typeface="Calibri"/>
              </a:rPr>
              <a:t>, </a:t>
            </a:r>
            <a:r>
              <a:rPr lang="it" sz="1867" b="1" u="sng">
                <a:solidFill>
                  <a:srgbClr val="FFFFFF"/>
                </a:solidFill>
                <a:latin typeface="Calibri"/>
                <a:ea typeface="Calibri"/>
                <a:cs typeface="Calibri"/>
                <a:sym typeface="Calibri"/>
              </a:rPr>
              <a:t>acquedotti</a:t>
            </a:r>
            <a:r>
              <a:rPr lang="it" sz="1867">
                <a:solidFill>
                  <a:srgbClr val="FFFFFF"/>
                </a:solidFill>
                <a:latin typeface="Calibri"/>
                <a:ea typeface="Calibri"/>
                <a:cs typeface="Calibri"/>
                <a:sym typeface="Calibri"/>
              </a:rPr>
              <a:t> o </a:t>
            </a:r>
            <a:r>
              <a:rPr lang="it" sz="1867" b="1" u="sng">
                <a:solidFill>
                  <a:srgbClr val="FFFFFF"/>
                </a:solidFill>
                <a:latin typeface="Calibri"/>
                <a:ea typeface="Calibri"/>
                <a:cs typeface="Calibri"/>
                <a:sym typeface="Calibri"/>
              </a:rPr>
              <a:t>centrali elettriche</a:t>
            </a:r>
            <a:r>
              <a:rPr lang="it" sz="1867">
                <a:solidFill>
                  <a:srgbClr val="FFFFFF"/>
                </a:solidFill>
                <a:latin typeface="Calibri"/>
                <a:ea typeface="Calibri"/>
                <a:cs typeface="Calibri"/>
                <a:sym typeface="Calibri"/>
              </a:rPr>
              <a:t>. </a:t>
            </a: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1867">
                <a:solidFill>
                  <a:srgbClr val="FFFFFF"/>
                </a:solidFill>
                <a:latin typeface="Calibri"/>
                <a:ea typeface="Calibri"/>
                <a:cs typeface="Calibri"/>
                <a:sym typeface="Calibri"/>
              </a:rPr>
              <a:t>Proprio come l’energia elettrica durante la seconda rivoluzione industriale, </a:t>
            </a: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667" b="1">
                <a:solidFill>
                  <a:srgbClr val="FFFFFF"/>
                </a:solidFill>
                <a:latin typeface="Calibri"/>
                <a:ea typeface="Calibri"/>
                <a:cs typeface="Calibri"/>
                <a:sym typeface="Calibri"/>
              </a:rPr>
              <a:t>il cloud sta cambiando inevitabilmente la nostra società</a:t>
            </a:r>
            <a:endParaRPr sz="2667" b="1">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2667" b="1">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Entrambi sono </a:t>
            </a:r>
            <a:r>
              <a:rPr lang="it" sz="2400" b="1" i="1">
                <a:solidFill>
                  <a:srgbClr val="FFFFFF"/>
                </a:solidFill>
                <a:latin typeface="Calibri"/>
                <a:ea typeface="Calibri"/>
                <a:cs typeface="Calibri"/>
                <a:sym typeface="Calibri"/>
              </a:rPr>
              <a:t>utenze</a:t>
            </a:r>
            <a:r>
              <a:rPr lang="it" sz="2400" b="1">
                <a:solidFill>
                  <a:srgbClr val="FFFFFF"/>
                </a:solidFill>
                <a:latin typeface="Calibri"/>
                <a:ea typeface="Calibri"/>
                <a:cs typeface="Calibri"/>
                <a:sym typeface="Calibri"/>
              </a:rPr>
              <a:t>:</a:t>
            </a:r>
            <a:r>
              <a:rPr lang="it" sz="2400">
                <a:solidFill>
                  <a:srgbClr val="FFFFFF"/>
                </a:solidFill>
                <a:latin typeface="Calibri"/>
                <a:ea typeface="Calibri"/>
                <a:cs typeface="Calibri"/>
                <a:sym typeface="Calibri"/>
              </a:rPr>
              <a:t> servizi erogati remotamente da una o più terze parti.</a:t>
            </a:r>
            <a:endParaRPr sz="2400">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L’accesso avviene tramite </a:t>
            </a:r>
            <a:r>
              <a:rPr lang="it" sz="2400" b="1">
                <a:solidFill>
                  <a:srgbClr val="FFFFFF"/>
                </a:solidFill>
                <a:latin typeface="Calibri"/>
                <a:ea typeface="Calibri"/>
                <a:cs typeface="Calibri"/>
                <a:sym typeface="Calibri"/>
              </a:rPr>
              <a:t>infrastrutture e piattaforme condivise.</a:t>
            </a:r>
            <a:endParaRPr sz="2400" b="1">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Entrambi sfruttano </a:t>
            </a:r>
            <a:r>
              <a:rPr lang="it" sz="2400" b="1">
                <a:solidFill>
                  <a:srgbClr val="FFFFFF"/>
                </a:solidFill>
                <a:latin typeface="Calibri"/>
                <a:ea typeface="Calibri"/>
                <a:cs typeface="Calibri"/>
                <a:sym typeface="Calibri"/>
              </a:rPr>
              <a:t>standard aperti e condivisi</a:t>
            </a:r>
            <a:r>
              <a:rPr lang="it" sz="2400">
                <a:solidFill>
                  <a:srgbClr val="FFFFFF"/>
                </a:solidFill>
                <a:latin typeface="Calibri"/>
                <a:ea typeface="Calibri"/>
                <a:cs typeface="Calibri"/>
                <a:sym typeface="Calibri"/>
              </a:rPr>
              <a:t>.</a:t>
            </a:r>
            <a:endParaRPr sz="240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1733">
              <a:solidFill>
                <a:srgbClr val="666666"/>
              </a:solidFill>
              <a:latin typeface="Calibri"/>
              <a:ea typeface="Calibri"/>
              <a:cs typeface="Calibri"/>
              <a:sym typeface="Calibri"/>
            </a:endParaRPr>
          </a:p>
          <a:p>
            <a:pPr marL="0" marR="0" lvl="0" indent="0" algn="just" rtl="0">
              <a:lnSpc>
                <a:spcPct val="115000"/>
              </a:lnSpc>
              <a:spcBef>
                <a:spcPts val="0"/>
              </a:spcBef>
              <a:spcAft>
                <a:spcPts val="0"/>
              </a:spcAft>
              <a:buNone/>
            </a:pPr>
            <a:endParaRPr sz="1733">
              <a:solidFill>
                <a:srgbClr val="666666"/>
              </a:solidFill>
              <a:latin typeface="Calibri"/>
              <a:ea typeface="Calibri"/>
              <a:cs typeface="Calibri"/>
              <a:sym typeface="Calibri"/>
            </a:endParaRPr>
          </a:p>
          <a:p>
            <a:pPr marL="0" marR="0" lvl="0" indent="0" algn="l" rtl="0">
              <a:lnSpc>
                <a:spcPct val="115000"/>
              </a:lnSpc>
              <a:spcBef>
                <a:spcPts val="0"/>
              </a:spcBef>
              <a:spcAft>
                <a:spcPts val="0"/>
              </a:spcAft>
              <a:buNone/>
            </a:pPr>
            <a:endParaRPr sz="1867" b="1">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b="1">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a:solidFill>
                <a:srgbClr val="595959"/>
              </a:solidFill>
              <a:latin typeface="Calibri"/>
              <a:ea typeface="Calibri"/>
              <a:cs typeface="Calibri"/>
              <a:sym typeface="Calibri"/>
            </a:endParaRPr>
          </a:p>
        </p:txBody>
      </p:sp>
      <p:sp>
        <p:nvSpPr>
          <p:cNvPr id="2691" name="Google Shape;2691;p171"/>
          <p:cNvSpPr txBox="1"/>
          <p:nvPr/>
        </p:nvSpPr>
        <p:spPr>
          <a:xfrm>
            <a:off x="480067" y="1033333"/>
            <a:ext cx="10934000" cy="1097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333" b="1">
                <a:solidFill>
                  <a:srgbClr val="FFFFFF"/>
                </a:solidFill>
                <a:latin typeface="Calibri"/>
                <a:ea typeface="Calibri"/>
                <a:cs typeface="Calibri"/>
                <a:sym typeface="Calibri"/>
              </a:rPr>
              <a:t>Le Infrastrutture strategiche del paese: </a:t>
            </a:r>
            <a:endParaRPr sz="3333" b="1">
              <a:solidFill>
                <a:srgbClr val="FFFFFF"/>
              </a:solidFill>
              <a:latin typeface="Calibri"/>
              <a:ea typeface="Calibri"/>
              <a:cs typeface="Calibri"/>
              <a:sym typeface="Calibri"/>
            </a:endParaRPr>
          </a:p>
          <a:p>
            <a:pPr marL="0" marR="0" lvl="0" indent="0" algn="l" rtl="0">
              <a:spcBef>
                <a:spcPts val="0"/>
              </a:spcBef>
              <a:spcAft>
                <a:spcPts val="0"/>
              </a:spcAft>
              <a:buNone/>
            </a:pPr>
            <a:r>
              <a:rPr lang="it" sz="3866" b="1">
                <a:solidFill>
                  <a:srgbClr val="FFFFFF"/>
                </a:solidFill>
                <a:latin typeface="Calibri"/>
                <a:ea typeface="Calibri"/>
                <a:cs typeface="Calibri"/>
                <a:sym typeface="Calibri"/>
              </a:rPr>
              <a:t>IL CLOUD COME </a:t>
            </a:r>
            <a:r>
              <a:rPr lang="it" sz="3866" b="1">
                <a:solidFill>
                  <a:srgbClr val="0066CC"/>
                </a:solidFill>
                <a:highlight>
                  <a:srgbClr val="FFFFFF"/>
                </a:highlight>
                <a:latin typeface="Calibri"/>
                <a:ea typeface="Calibri"/>
                <a:cs typeface="Calibri"/>
                <a:sym typeface="Calibri"/>
              </a:rPr>
              <a:t>L’ELETTRICITÀ</a:t>
            </a:r>
            <a:r>
              <a:rPr lang="it" sz="3866">
                <a:solidFill>
                  <a:srgbClr val="0066CC"/>
                </a:solidFill>
                <a:highlight>
                  <a:srgbClr val="FFFFFF"/>
                </a:highlight>
                <a:latin typeface="Calibri"/>
                <a:ea typeface="Calibri"/>
                <a:cs typeface="Calibri"/>
                <a:sym typeface="Calibri"/>
              </a:rPr>
              <a:t> </a:t>
            </a:r>
            <a:endParaRPr sz="3866">
              <a:solidFill>
                <a:srgbClr val="FFFFF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208"/>
          <p:cNvSpPr txBox="1"/>
          <p:nvPr/>
        </p:nvSpPr>
        <p:spPr>
          <a:xfrm>
            <a:off x="331110" y="1490284"/>
            <a:ext cx="11195141" cy="2344897"/>
          </a:xfrm>
          <a:prstGeom prst="rect">
            <a:avLst/>
          </a:prstGeom>
          <a:noFill/>
          <a:ln>
            <a:noFill/>
          </a:ln>
        </p:spPr>
        <p:txBody>
          <a:bodyPr spcFirstLastPara="1" wrap="square" lIns="121900" tIns="121900" rIns="121900" bIns="121900" anchor="t" anchorCtr="0">
            <a:spAutoFit/>
          </a:bodyPr>
          <a:lstStyle/>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Censire i dati di cui l’Amministrazione potrebbe essere erogatore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Censire i dati (di altre amministrazioni) di cui l’Amministrazione potrebbe essere fruitore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Privilegiare l’acquisizione di software dotati di API</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Sviluppare software sempre dotati di API</a:t>
            </a:r>
            <a:endParaRPr sz="2400">
              <a:solidFill>
                <a:srgbClr val="434343"/>
              </a:solidFill>
              <a:latin typeface="Calibri"/>
              <a:ea typeface="Calibri"/>
              <a:cs typeface="Calibri"/>
              <a:sym typeface="Calibri"/>
            </a:endParaRPr>
          </a:p>
        </p:txBody>
      </p:sp>
      <p:sp>
        <p:nvSpPr>
          <p:cNvPr id="3438" name="Google Shape;3438;p208"/>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Cosa fare?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pic>
        <p:nvPicPr>
          <p:cNvPr id="3443" name="Google Shape;3443;g155e12607ee_0_2969"/>
          <p:cNvPicPr preferRelativeResize="0"/>
          <p:nvPr/>
        </p:nvPicPr>
        <p:blipFill rotWithShape="1">
          <a:blip r:embed="rId3">
            <a:alphaModFix/>
          </a:blip>
          <a:srcRect/>
          <a:stretch/>
        </p:blipFill>
        <p:spPr>
          <a:xfrm>
            <a:off x="0" y="1"/>
            <a:ext cx="12192000" cy="6857999"/>
          </a:xfrm>
          <a:prstGeom prst="rect">
            <a:avLst/>
          </a:prstGeom>
          <a:noFill/>
          <a:ln>
            <a:noFill/>
          </a:ln>
        </p:spPr>
      </p:pic>
      <p:sp>
        <p:nvSpPr>
          <p:cNvPr id="3444" name="Google Shape;3444;g155e12607ee_0_2969"/>
          <p:cNvSpPr/>
          <p:nvPr/>
        </p:nvSpPr>
        <p:spPr>
          <a:xfrm>
            <a:off x="0" y="-2072"/>
            <a:ext cx="12192000" cy="68580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Titillium Web SemiBold"/>
              <a:ea typeface="Titillium Web SemiBold"/>
              <a:cs typeface="Titillium Web SemiBold"/>
              <a:sym typeface="Titillium Web SemiBold"/>
            </a:endParaRPr>
          </a:p>
        </p:txBody>
      </p:sp>
      <p:sp>
        <p:nvSpPr>
          <p:cNvPr id="3445" name="Google Shape;3445;g155e12607ee_0_2969"/>
          <p:cNvSpPr txBox="1"/>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FFFFFF"/>
              </a:buClr>
              <a:buSzPts val="4000"/>
              <a:buFont typeface="Titillium Web"/>
              <a:buNone/>
            </a:pPr>
            <a:r>
              <a:rPr lang="it" sz="4000" b="1">
                <a:solidFill>
                  <a:srgbClr val="FFFFFF"/>
                </a:solidFill>
                <a:latin typeface="Calibri"/>
                <a:ea typeface="Calibri"/>
                <a:cs typeface="Calibri"/>
                <a:sym typeface="Calibri"/>
              </a:rPr>
              <a:t>PNRR e </a:t>
            </a:r>
            <a:r>
              <a:rPr lang="it" sz="4000" b="1" i="0" u="none" strike="noStrike" cap="none">
                <a:solidFill>
                  <a:srgbClr val="FFFFFF"/>
                </a:solidFill>
                <a:latin typeface="Calibri"/>
                <a:ea typeface="Calibri"/>
                <a:cs typeface="Calibri"/>
                <a:sym typeface="Calibri"/>
              </a:rPr>
              <a:t>Dati e Interoperabilità: Misur</a:t>
            </a:r>
            <a:r>
              <a:rPr lang="it" sz="4000" b="1">
                <a:solidFill>
                  <a:srgbClr val="FFFFFF"/>
                </a:solidFill>
                <a:latin typeface="Calibri"/>
                <a:ea typeface="Calibri"/>
                <a:cs typeface="Calibri"/>
                <a:sym typeface="Calibri"/>
              </a:rPr>
              <a:t>a</a:t>
            </a:r>
            <a:r>
              <a:rPr lang="it" sz="4000" b="1" i="0" u="none" strike="noStrike" cap="none">
                <a:solidFill>
                  <a:srgbClr val="FFFFFF"/>
                </a:solidFill>
                <a:latin typeface="Calibri"/>
                <a:ea typeface="Calibri"/>
                <a:cs typeface="Calibri"/>
                <a:sym typeface="Calibri"/>
              </a:rPr>
              <a:t> 1.3</a:t>
            </a:r>
            <a:endParaRPr sz="4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4000"/>
              <a:buFont typeface="Titillium Web"/>
              <a:buNone/>
            </a:pPr>
            <a:endParaRPr sz="4000" b="1">
              <a:solidFill>
                <a:srgbClr val="FFFFFF"/>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49"/>
        <p:cNvGrpSpPr/>
        <p:nvPr/>
      </p:nvGrpSpPr>
      <p:grpSpPr>
        <a:xfrm>
          <a:off x="0" y="0"/>
          <a:ext cx="0" cy="0"/>
          <a:chOff x="0" y="0"/>
          <a:chExt cx="0" cy="0"/>
        </a:xfrm>
      </p:grpSpPr>
      <p:pic>
        <p:nvPicPr>
          <p:cNvPr id="3450" name="Google Shape;3450;g155e12607ee_0_2986"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451" name="Google Shape;3451;g155e12607ee_0_298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rgbClr val="595959"/>
                </a:solidFill>
                <a:latin typeface="Roboto Mono Light"/>
                <a:ea typeface="Roboto Mono Light"/>
                <a:cs typeface="Roboto Mono Light"/>
                <a:sym typeface="Roboto Mono Light"/>
              </a:rPr>
              <a:t>72</a:t>
            </a:fld>
            <a:endParaRPr sz="1100" b="0" i="0" u="none" strike="noStrike" cap="none">
              <a:solidFill>
                <a:srgbClr val="595959"/>
              </a:solidFill>
              <a:latin typeface="Roboto Mono Light"/>
              <a:ea typeface="Roboto Mono Light"/>
              <a:cs typeface="Roboto Mono Light"/>
              <a:sym typeface="Roboto Mono Light"/>
            </a:endParaRPr>
          </a:p>
        </p:txBody>
      </p:sp>
      <p:sp>
        <p:nvSpPr>
          <p:cNvPr id="3452" name="Google Shape;3452;g155e12607ee_0_2986"/>
          <p:cNvSpPr txBox="1"/>
          <p:nvPr/>
        </p:nvSpPr>
        <p:spPr>
          <a:xfrm>
            <a:off x="429077" y="352725"/>
            <a:ext cx="11215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Dati e Interoperabilità nel PNRR – Misura M1C1-1.3</a:t>
            </a:r>
            <a:endParaRPr sz="3450" b="1">
              <a:latin typeface="Calibri"/>
              <a:ea typeface="Calibri"/>
              <a:cs typeface="Calibri"/>
              <a:sym typeface="Calibri"/>
            </a:endParaRPr>
          </a:p>
        </p:txBody>
      </p:sp>
      <p:pic>
        <p:nvPicPr>
          <p:cNvPr id="3453" name="Google Shape;3453;g155e12607ee_0_2986"/>
          <p:cNvPicPr preferRelativeResize="0"/>
          <p:nvPr/>
        </p:nvPicPr>
        <p:blipFill rotWithShape="1">
          <a:blip r:embed="rId4">
            <a:alphaModFix/>
          </a:blip>
          <a:srcRect/>
          <a:stretch/>
        </p:blipFill>
        <p:spPr>
          <a:xfrm>
            <a:off x="429065" y="856133"/>
            <a:ext cx="5423096" cy="879105"/>
          </a:xfrm>
          <a:prstGeom prst="rect">
            <a:avLst/>
          </a:prstGeom>
          <a:noFill/>
          <a:ln>
            <a:noFill/>
          </a:ln>
        </p:spPr>
      </p:pic>
      <p:pic>
        <p:nvPicPr>
          <p:cNvPr id="3454" name="Google Shape;3454;g155e12607ee_0_2986"/>
          <p:cNvPicPr preferRelativeResize="0"/>
          <p:nvPr/>
        </p:nvPicPr>
        <p:blipFill rotWithShape="1">
          <a:blip r:embed="rId5">
            <a:alphaModFix/>
          </a:blip>
          <a:srcRect b="18910"/>
          <a:stretch/>
        </p:blipFill>
        <p:spPr>
          <a:xfrm>
            <a:off x="5291128" y="1005848"/>
            <a:ext cx="463588" cy="427274"/>
          </a:xfrm>
          <a:prstGeom prst="rect">
            <a:avLst/>
          </a:prstGeom>
          <a:noFill/>
          <a:ln>
            <a:noFill/>
          </a:ln>
        </p:spPr>
      </p:pic>
      <p:pic>
        <p:nvPicPr>
          <p:cNvPr id="3455" name="Google Shape;3455;g155e12607ee_0_2986"/>
          <p:cNvPicPr preferRelativeResize="0"/>
          <p:nvPr/>
        </p:nvPicPr>
        <p:blipFill rotWithShape="1">
          <a:blip r:embed="rId6">
            <a:alphaModFix/>
          </a:blip>
          <a:srcRect/>
          <a:stretch/>
        </p:blipFill>
        <p:spPr>
          <a:xfrm>
            <a:off x="429065" y="1883321"/>
            <a:ext cx="5565335" cy="4762357"/>
          </a:xfrm>
          <a:prstGeom prst="rect">
            <a:avLst/>
          </a:prstGeom>
          <a:noFill/>
          <a:ln>
            <a:noFill/>
          </a:ln>
        </p:spPr>
      </p:pic>
      <p:sp>
        <p:nvSpPr>
          <p:cNvPr id="3456" name="Google Shape;3456;g155e12607ee_0_2986"/>
          <p:cNvSpPr txBox="1"/>
          <p:nvPr/>
        </p:nvSpPr>
        <p:spPr>
          <a:xfrm>
            <a:off x="6065525" y="936850"/>
            <a:ext cx="6035100" cy="5639700"/>
          </a:xfrm>
          <a:prstGeom prst="rect">
            <a:avLst/>
          </a:prstGeom>
          <a:solidFill>
            <a:srgbClr val="F2F2F2"/>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trasformazione digitale della PA ha l’obiettivo di cambiare l’architettura e le modalità di interconnessione tra le basi dati delle Pubbliche Amministrazioni affinché l’accesso ai servizi sia trasversalmente e universalmente basato sul principio </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36A2"/>
                </a:solidFill>
                <a:latin typeface="Calibri"/>
                <a:ea typeface="Calibri"/>
                <a:cs typeface="Calibri"/>
                <a:sym typeface="Calibri"/>
              </a:rPr>
              <a:t>“once only”. </a:t>
            </a:r>
            <a:r>
              <a:rPr lang="it" sz="1600" i="0" u="none" strike="noStrike" cap="none">
                <a:solidFill>
                  <a:srgbClr val="000000"/>
                </a:solidFill>
                <a:latin typeface="Calibri"/>
                <a:ea typeface="Calibri"/>
                <a:cs typeface="Calibri"/>
                <a:sym typeface="Calibri"/>
              </a:rPr>
              <a:t>In questo modo le informazioni dei cittadini sono a disposizione delle Amministrazioni “una volta per tutte” in tempo reale e le procedure necessarie per ottenere dati, oggi frammentate, diventano semplici, veloci  ed efficaci.</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M1C1-1.3.1 (556 mln€)</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a:t>
            </a:r>
            <a:r>
              <a:rPr lang="it" sz="1600" i="0" u="none" strike="noStrike" cap="none">
                <a:solidFill>
                  <a:srgbClr val="0036A2"/>
                </a:solidFill>
                <a:latin typeface="Calibri"/>
                <a:ea typeface="Calibri"/>
                <a:cs typeface="Calibri"/>
                <a:sym typeface="Calibri"/>
              </a:rPr>
              <a:t>Piattaforma Nazionale Dati (PDND) </a:t>
            </a:r>
            <a:r>
              <a:rPr lang="it" sz="1600" i="0" u="none" strike="noStrike" cap="none">
                <a:solidFill>
                  <a:srgbClr val="000000"/>
                </a:solidFill>
                <a:latin typeface="Calibri"/>
                <a:ea typeface="Calibri"/>
                <a:cs typeface="Calibri"/>
                <a:sym typeface="Calibri"/>
              </a:rPr>
              <a:t>offre alle Amministrazioni un catalogo centrale di “API” consultabili e accessibili tramite un servizio dedicato, in un contesto integralmente conforme alle leggi europee sulla privacy.</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M1C1-1.3.2 (90 mln€)</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realizzazione della PDND è accompagnata dall’iniziativa Europea </a:t>
            </a:r>
            <a:r>
              <a:rPr lang="it" sz="1600" i="0" u="none" strike="noStrike" cap="none">
                <a:solidFill>
                  <a:srgbClr val="0036A2"/>
                </a:solidFill>
                <a:latin typeface="Calibri"/>
                <a:ea typeface="Calibri"/>
                <a:cs typeface="Calibri"/>
                <a:sym typeface="Calibri"/>
              </a:rPr>
              <a:t>Single Digital Gateway</a:t>
            </a:r>
            <a:r>
              <a:rPr lang="it" sz="1600" i="0" u="none" strike="noStrike" cap="none">
                <a:solidFill>
                  <a:srgbClr val="000000"/>
                </a:solidFill>
                <a:latin typeface="Calibri"/>
                <a:ea typeface="Calibri"/>
                <a:cs typeface="Calibri"/>
                <a:sym typeface="Calibri"/>
              </a:rPr>
              <a:t>, che consente l’armonizzazione di procedure/servizi di particolare rilevanza tra tutti gli Stati Membri.</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Fonte: </a:t>
            </a:r>
            <a:r>
              <a:rPr lang="it" sz="160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https://www.governo.it/sites/governo.it/files/PNRR.pdf</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p:txBody>
      </p:sp>
      <p:sp>
        <p:nvSpPr>
          <p:cNvPr id="3457" name="Google Shape;3457;g155e12607ee_0_2986"/>
          <p:cNvSpPr/>
          <p:nvPr/>
        </p:nvSpPr>
        <p:spPr>
          <a:xfrm>
            <a:off x="429065" y="3421912"/>
            <a:ext cx="5423100" cy="425100"/>
          </a:xfrm>
          <a:prstGeom prst="rect">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cxnSp>
        <p:nvCxnSpPr>
          <p:cNvPr id="3458" name="Google Shape;3458;g155e12607ee_0_2986"/>
          <p:cNvCxnSpPr>
            <a:stCxn id="3457" idx="3"/>
          </p:cNvCxnSpPr>
          <p:nvPr/>
        </p:nvCxnSpPr>
        <p:spPr>
          <a:xfrm rot="10800000" flipH="1">
            <a:off x="5852165" y="3632062"/>
            <a:ext cx="213300" cy="2400"/>
          </a:xfrm>
          <a:prstGeom prst="straightConnector1">
            <a:avLst/>
          </a:prstGeom>
          <a:noFill/>
          <a:ln w="19050" cap="flat" cmpd="sng">
            <a:solidFill>
              <a:srgbClr val="0036A2"/>
            </a:solidFill>
            <a:prstDash val="solid"/>
            <a:round/>
            <a:headEnd type="none" w="sm" len="sm"/>
            <a:tailEnd type="none" w="sm" len="sm"/>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3463" name="Google Shape;3463;g155e12607ee_0_2998"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464" name="Google Shape;3464;g155e12607ee_0_2998"/>
          <p:cNvSpPr txBox="1"/>
          <p:nvPr/>
        </p:nvSpPr>
        <p:spPr>
          <a:xfrm>
            <a:off x="429079" y="352725"/>
            <a:ext cx="110757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Misura M1C1-1.3.1 - PDND Interoperabilità </a:t>
            </a:r>
            <a:endParaRPr sz="3450" b="1">
              <a:latin typeface="Calibri"/>
              <a:ea typeface="Calibri"/>
              <a:cs typeface="Calibri"/>
              <a:sym typeface="Calibri"/>
            </a:endParaRPr>
          </a:p>
        </p:txBody>
      </p:sp>
      <p:sp>
        <p:nvSpPr>
          <p:cNvPr id="3465" name="Google Shape;3465;g155e12607ee_0_2998"/>
          <p:cNvSpPr txBox="1"/>
          <p:nvPr/>
        </p:nvSpPr>
        <p:spPr>
          <a:xfrm>
            <a:off x="475277" y="916465"/>
            <a:ext cx="8089500" cy="450900"/>
          </a:xfrm>
          <a:prstGeom prst="rect">
            <a:avLst/>
          </a:prstGeom>
          <a:noFill/>
          <a:ln>
            <a:noFill/>
          </a:ln>
        </p:spPr>
        <p:txBody>
          <a:bodyPr spcFirstLastPara="1" wrap="square" lIns="121900" tIns="96000"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chemeClr val="dk1"/>
                </a:solidFill>
                <a:latin typeface="Calibri"/>
                <a:ea typeface="Calibri"/>
                <a:cs typeface="Calibri"/>
                <a:sym typeface="Calibri"/>
              </a:rPr>
              <a:t>La misura si pone i seguenti obiettivi</a:t>
            </a:r>
            <a:r>
              <a:rPr lang="it" sz="1900" i="0" u="none" strike="noStrike" cap="none">
                <a:solidFill>
                  <a:srgbClr val="093C92"/>
                </a:solidFill>
                <a:latin typeface="Calibri"/>
                <a:ea typeface="Calibri"/>
                <a:cs typeface="Calibri"/>
                <a:sym typeface="Calibri"/>
              </a:rPr>
              <a:t>:</a:t>
            </a:r>
            <a:endParaRPr sz="1900">
              <a:latin typeface="Calibri"/>
              <a:ea typeface="Calibri"/>
              <a:cs typeface="Calibri"/>
              <a:sym typeface="Calibri"/>
            </a:endParaRPr>
          </a:p>
        </p:txBody>
      </p:sp>
      <p:sp>
        <p:nvSpPr>
          <p:cNvPr id="3466" name="Google Shape;3466;g155e12607ee_0_2998"/>
          <p:cNvSpPr txBox="1"/>
          <p:nvPr/>
        </p:nvSpPr>
        <p:spPr>
          <a:xfrm>
            <a:off x="475279" y="2215223"/>
            <a:ext cx="105789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Finanziamento alle amministrazioni </a:t>
            </a:r>
            <a:r>
              <a:rPr lang="it" sz="1900" i="0" u="none" strike="noStrike" cap="none">
                <a:solidFill>
                  <a:schemeClr val="dk1"/>
                </a:solidFill>
                <a:latin typeface="Calibri"/>
                <a:ea typeface="Calibri"/>
                <a:cs typeface="Calibri"/>
                <a:sym typeface="Calibri"/>
              </a:rPr>
              <a:t>che detengono le principali banche dati del Paese </a:t>
            </a:r>
            <a:r>
              <a:rPr lang="it" sz="1900" i="0" u="none" strike="noStrike" cap="none">
                <a:solidFill>
                  <a:srgbClr val="0036A2"/>
                </a:solidFill>
                <a:latin typeface="Calibri"/>
                <a:ea typeface="Calibri"/>
                <a:cs typeface="Calibri"/>
                <a:sym typeface="Calibri"/>
              </a:rPr>
              <a:t>al fine di renderle interoperabili </a:t>
            </a:r>
            <a:r>
              <a:rPr lang="it" sz="1900" i="0" u="none" strike="noStrike" cap="none">
                <a:solidFill>
                  <a:schemeClr val="dk1"/>
                </a:solidFill>
                <a:latin typeface="Calibri"/>
                <a:ea typeface="Calibri"/>
                <a:cs typeface="Calibri"/>
                <a:sym typeface="Calibri"/>
              </a:rPr>
              <a:t>e garantire accesso a dati e servizi della PA mediante la Piattaforma Digitale Nazionale Dati  (PDND). </a:t>
            </a:r>
            <a:endParaRPr sz="1900">
              <a:latin typeface="Calibri"/>
              <a:ea typeface="Calibri"/>
              <a:cs typeface="Calibri"/>
              <a:sym typeface="Calibri"/>
            </a:endParaRPr>
          </a:p>
        </p:txBody>
      </p:sp>
      <p:sp>
        <p:nvSpPr>
          <p:cNvPr id="3467" name="Google Shape;3467;g155e12607ee_0_2998"/>
          <p:cNvSpPr txBox="1"/>
          <p:nvPr/>
        </p:nvSpPr>
        <p:spPr>
          <a:xfrm>
            <a:off x="475277" y="4743672"/>
            <a:ext cx="105789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Censimento di tutte le banche dati </a:t>
            </a:r>
            <a:r>
              <a:rPr lang="it" sz="1900" i="0" u="none" strike="noStrike" cap="none">
                <a:solidFill>
                  <a:schemeClr val="dk1"/>
                </a:solidFill>
                <a:latin typeface="Calibri"/>
                <a:ea typeface="Calibri"/>
                <a:cs typeface="Calibri"/>
                <a:sym typeface="Calibri"/>
              </a:rPr>
              <a:t>utilizzate dalle Amministrazioni al fine di ottenere un elenco completo delle basi dati che devono essere rese interoperabili al fine di costruire l’ecosistema di servizi pubblici digitali </a:t>
            </a:r>
            <a:r>
              <a:rPr lang="it" sz="1900" i="0" u="none" strike="noStrike" cap="none">
                <a:solidFill>
                  <a:srgbClr val="0036A2"/>
                </a:solidFill>
                <a:latin typeface="Calibri"/>
                <a:ea typeface="Calibri"/>
                <a:cs typeface="Calibri"/>
                <a:sym typeface="Calibri"/>
              </a:rPr>
              <a:t>(Mapping). </a:t>
            </a:r>
            <a:endParaRPr sz="1900">
              <a:latin typeface="Calibri"/>
              <a:ea typeface="Calibri"/>
              <a:cs typeface="Calibri"/>
              <a:sym typeface="Calibri"/>
            </a:endParaRPr>
          </a:p>
        </p:txBody>
      </p:sp>
      <p:sp>
        <p:nvSpPr>
          <p:cNvPr id="3468" name="Google Shape;3468;g155e12607ee_0_2998"/>
          <p:cNvSpPr txBox="1"/>
          <p:nvPr/>
        </p:nvSpPr>
        <p:spPr>
          <a:xfrm>
            <a:off x="475277" y="3526701"/>
            <a:ext cx="108096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Standardizzazione dei formati e della semantica dei dati </a:t>
            </a:r>
            <a:r>
              <a:rPr lang="it" sz="1900" i="0" u="none" strike="noStrike" cap="none">
                <a:solidFill>
                  <a:schemeClr val="dk1"/>
                </a:solidFill>
                <a:latin typeface="Calibri"/>
                <a:ea typeface="Calibri"/>
                <a:cs typeface="Calibri"/>
                <a:sym typeface="Calibri"/>
              </a:rPr>
              <a:t>per facilitare l’interoperabilità tra le basi di dati di enti diversi, in particolare mediante la creazione di un catalogo nazionale della semantica dei dati </a:t>
            </a:r>
            <a:r>
              <a:rPr lang="it" sz="1900" i="0" u="none" strike="noStrike" cap="none">
                <a:solidFill>
                  <a:srgbClr val="0036A2"/>
                </a:solidFill>
                <a:latin typeface="Calibri"/>
                <a:ea typeface="Calibri"/>
                <a:cs typeface="Calibri"/>
                <a:sym typeface="Calibri"/>
              </a:rPr>
              <a:t>(NDC). </a:t>
            </a:r>
            <a:endParaRPr sz="1900">
              <a:latin typeface="Calibri"/>
              <a:ea typeface="Calibri"/>
              <a:cs typeface="Calibri"/>
              <a:sym typeface="Calibri"/>
            </a:endParaRPr>
          </a:p>
        </p:txBody>
      </p:sp>
      <p:sp>
        <p:nvSpPr>
          <p:cNvPr id="3469" name="Google Shape;3469;g155e12607ee_0_2998"/>
          <p:cNvSpPr txBox="1"/>
          <p:nvPr/>
        </p:nvSpPr>
        <p:spPr>
          <a:xfrm>
            <a:off x="475279" y="1525513"/>
            <a:ext cx="10280100" cy="415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Realizzazione e manutenzione della </a:t>
            </a:r>
            <a:r>
              <a:rPr lang="it" sz="1900" b="1" i="0" u="none" strike="noStrike" cap="none">
                <a:solidFill>
                  <a:srgbClr val="0036A2"/>
                </a:solidFill>
                <a:latin typeface="Calibri"/>
                <a:ea typeface="Calibri"/>
                <a:cs typeface="Calibri"/>
                <a:sym typeface="Calibri"/>
              </a:rPr>
              <a:t>Piattaforma Digitale Nazionale Dati  (PDND). </a:t>
            </a:r>
            <a:endParaRPr sz="19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4" name="Google Shape;3474;g155e12607ee_0_4236"/>
          <p:cNvSpPr txBox="1"/>
          <p:nvPr/>
        </p:nvSpPr>
        <p:spPr>
          <a:xfrm>
            <a:off x="3927901" y="54618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3475" name="Google Shape;3475;g155e12607ee_0_4236" descr="Logo-bianco.png"/>
          <p:cNvPicPr preferRelativeResize="0"/>
          <p:nvPr/>
        </p:nvPicPr>
        <p:blipFill rotWithShape="1">
          <a:blip r:embed="rId3">
            <a:alphaModFix/>
          </a:blip>
          <a:srcRect/>
          <a:stretch/>
        </p:blipFill>
        <p:spPr>
          <a:xfrm>
            <a:off x="494454" y="5166466"/>
            <a:ext cx="2064700" cy="1582266"/>
          </a:xfrm>
          <a:prstGeom prst="rect">
            <a:avLst/>
          </a:prstGeom>
          <a:noFill/>
          <a:ln>
            <a:noFill/>
          </a:ln>
        </p:spPr>
      </p:pic>
      <p:pic>
        <p:nvPicPr>
          <p:cNvPr id="3476" name="Google Shape;3476;g155e12607ee_0_4236"/>
          <p:cNvPicPr preferRelativeResize="0"/>
          <p:nvPr/>
        </p:nvPicPr>
        <p:blipFill rotWithShape="1">
          <a:blip r:embed="rId4">
            <a:alphaModFix/>
          </a:blip>
          <a:srcRect t="18610" b="-18610"/>
          <a:stretch/>
        </p:blipFill>
        <p:spPr>
          <a:xfrm>
            <a:off x="0" y="37581"/>
            <a:ext cx="12192000" cy="8487118"/>
          </a:xfrm>
          <a:prstGeom prst="rect">
            <a:avLst/>
          </a:prstGeom>
          <a:noFill/>
          <a:ln>
            <a:noFill/>
          </a:ln>
        </p:spPr>
      </p:pic>
      <p:sp>
        <p:nvSpPr>
          <p:cNvPr id="3477" name="Google Shape;3477;g155e12607ee_0_4236"/>
          <p:cNvSpPr txBox="1"/>
          <p:nvPr/>
        </p:nvSpPr>
        <p:spPr>
          <a:xfrm>
            <a:off x="3927901" y="53602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3478" name="Google Shape;3478;g155e12607ee_0_4236"/>
          <p:cNvSpPr/>
          <p:nvPr/>
        </p:nvSpPr>
        <p:spPr>
          <a:xfrm>
            <a:off x="-27200" y="44033"/>
            <a:ext cx="12192000" cy="69408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479" name="Google Shape;3479;g155e12607ee_0_4236"/>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a:solidFill>
                  <a:srgbClr val="FFFFFF"/>
                </a:solidFill>
                <a:latin typeface="Calibri"/>
                <a:ea typeface="Calibri"/>
                <a:cs typeface="Calibri"/>
                <a:sym typeface="Calibri"/>
              </a:rPr>
              <a:t>PDND</a:t>
            </a:r>
            <a:endParaRPr sz="4400" b="1">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a:solidFill>
                <a:srgbClr val="FFFFF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36"/>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160" name="Google Shape;160;p36"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161" name="Google Shape;161;p36"/>
          <p:cNvSpPr txBox="1"/>
          <p:nvPr/>
        </p:nvSpPr>
        <p:spPr>
          <a:xfrm>
            <a:off x="4595100" y="21007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Visione e obiettivi della piattaforma</a:t>
            </a:r>
            <a:endParaRPr sz="7200">
              <a:solidFill>
                <a:srgbClr val="0066CC"/>
              </a:solidFill>
              <a:latin typeface="Calibri" panose="020F0502020204030204" pitchFamily="34" charset="0"/>
              <a:ea typeface="Titillium Web ExtraLight"/>
              <a:cs typeface="Calibri" panose="020F0502020204030204" pitchFamily="34" charset="0"/>
              <a:sym typeface="Titillium Web ExtraLight"/>
            </a:endParaRPr>
          </a:p>
        </p:txBody>
      </p:sp>
      <p:sp>
        <p:nvSpPr>
          <p:cNvPr id="163" name="Google Shape;163;p36"/>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1</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pic>
        <p:nvPicPr>
          <p:cNvPr id="169" name="Google Shape;169;p37"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pic>
        <p:nvPicPr>
          <p:cNvPr id="170" name="Google Shape;170;p37"/>
          <p:cNvPicPr preferRelativeResize="0"/>
          <p:nvPr/>
        </p:nvPicPr>
        <p:blipFill>
          <a:blip r:embed="rId4">
            <a:alphaModFix/>
          </a:blip>
          <a:stretch>
            <a:fillRect/>
          </a:stretch>
        </p:blipFill>
        <p:spPr>
          <a:xfrm>
            <a:off x="6549101" y="230433"/>
            <a:ext cx="4502335" cy="6427032"/>
          </a:xfrm>
          <a:prstGeom prst="rect">
            <a:avLst/>
          </a:prstGeom>
          <a:noFill/>
          <a:ln>
            <a:noFill/>
          </a:ln>
        </p:spPr>
      </p:pic>
      <p:sp>
        <p:nvSpPr>
          <p:cNvPr id="171" name="Google Shape;171;p37"/>
          <p:cNvSpPr txBox="1"/>
          <p:nvPr/>
        </p:nvSpPr>
        <p:spPr>
          <a:xfrm>
            <a:off x="429067" y="779933"/>
            <a:ext cx="5523600" cy="5696400"/>
          </a:xfrm>
          <a:prstGeom prst="rect">
            <a:avLst/>
          </a:prstGeom>
          <a:noFill/>
          <a:ln>
            <a:noFill/>
          </a:ln>
        </p:spPr>
        <p:txBody>
          <a:bodyPr spcFirstLastPara="1" wrap="square" lIns="121900" tIns="121900" rIns="121900" bIns="121900" anchor="ctr"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STATO DELL’ARTE</a:t>
            </a:r>
            <a:endParaRPr sz="24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2133" b="1">
              <a:solidFill>
                <a:srgbClr val="0066CC"/>
              </a:solidFill>
              <a:latin typeface="Calibri" panose="020F0502020204030204" pitchFamily="34" charset="0"/>
              <a:ea typeface="Titillium Web SemiBold"/>
              <a:cs typeface="Calibri" panose="020F0502020204030204" pitchFamily="34" charset="0"/>
              <a:sym typeface="Titillium Web SemiBold"/>
            </a:endParaRPr>
          </a:p>
          <a:p>
            <a:pPr defTabSz="1219170">
              <a:lnSpc>
                <a:spcPct val="115000"/>
              </a:lnSpc>
              <a:buSzPts val="1100"/>
            </a:pPr>
            <a:r>
              <a:rPr lang="it" sz="2667" b="1">
                <a:solidFill>
                  <a:srgbClr val="0066CC"/>
                </a:solidFill>
                <a:latin typeface="Calibri" panose="020F0502020204030204" pitchFamily="34" charset="0"/>
                <a:ea typeface="Titillium Web SemiBold"/>
                <a:cs typeface="Calibri" panose="020F0502020204030204" pitchFamily="34" charset="0"/>
                <a:sym typeface="Titillium Web SemiBold"/>
              </a:rPr>
              <a:t>Oggi le PA devono gestire la moltiplicazione delle banche dati e un accesso frammentato alle informazioni che servono per fornire servizi ai cittadini. </a:t>
            </a:r>
            <a:endParaRPr sz="2667" b="1">
              <a:solidFill>
                <a:srgbClr val="0066CC"/>
              </a:solidFill>
              <a:latin typeface="Calibri" panose="020F0502020204030204" pitchFamily="34" charset="0"/>
              <a:ea typeface="Titillium Web SemiBold"/>
              <a:cs typeface="Calibri" panose="020F0502020204030204" pitchFamily="34" charset="0"/>
              <a:sym typeface="Titillium Web SemiBold"/>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600">
                <a:solidFill>
                  <a:srgbClr val="0066CC"/>
                </a:solidFill>
                <a:latin typeface="Calibri" panose="020F0502020204030204" pitchFamily="34" charset="0"/>
                <a:ea typeface="Titillium Web"/>
                <a:cs typeface="Calibri" panose="020F0502020204030204" pitchFamily="34" charset="0"/>
                <a:sym typeface="Titillium Web"/>
              </a:rPr>
              <a:t>La fruizione di un servizio pubblico comporta spesso una serie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azioni ripetitive e manuali,</a:t>
            </a:r>
            <a:r>
              <a:rPr lang="it" sz="1600">
                <a:solidFill>
                  <a:srgbClr val="0066CC"/>
                </a:solidFill>
                <a:latin typeface="Calibri" panose="020F0502020204030204" pitchFamily="34" charset="0"/>
                <a:ea typeface="Titillium Web"/>
                <a:cs typeface="Calibri" panose="020F0502020204030204" pitchFamily="34" charset="0"/>
                <a:sym typeface="Titillium Web"/>
              </a:rPr>
              <a:t> per fornire</a:t>
            </a:r>
            <a:r>
              <a:rPr lang="it" sz="1600" b="1">
                <a:solidFill>
                  <a:srgbClr val="0066CC"/>
                </a:solidFill>
                <a:latin typeface="Calibri" panose="020F0502020204030204" pitchFamily="34" charset="0"/>
                <a:ea typeface="Titillium Web"/>
                <a:cs typeface="Calibri" panose="020F0502020204030204" pitchFamily="34" charset="0"/>
                <a:sym typeface="Titillium Web"/>
              </a:rPr>
              <a:t> informazioni che spesso altri enti già possiedono,</a:t>
            </a:r>
            <a:r>
              <a:rPr lang="it" sz="1600">
                <a:solidFill>
                  <a:srgbClr val="0066CC"/>
                </a:solidFill>
                <a:latin typeface="Calibri" panose="020F0502020204030204" pitchFamily="34" charset="0"/>
                <a:ea typeface="Titillium Web"/>
                <a:cs typeface="Calibri" panose="020F0502020204030204" pitchFamily="34" charset="0"/>
                <a:sym typeface="Titillium Web"/>
              </a:rPr>
              <a:t> e che saranno controllate manualmente dagli operatori della PA: un </a:t>
            </a:r>
            <a:r>
              <a:rPr lang="it" sz="1600" b="1">
                <a:solidFill>
                  <a:srgbClr val="0066CC"/>
                </a:solidFill>
                <a:latin typeface="Calibri" panose="020F0502020204030204" pitchFamily="34" charset="0"/>
                <a:ea typeface="Titillium Web"/>
                <a:cs typeface="Calibri" panose="020F0502020204030204" pitchFamily="34" charset="0"/>
                <a:sym typeface="Titillium Web"/>
              </a:rPr>
              <a:t>oneroso impiego di tempo e risorse</a:t>
            </a:r>
            <a:r>
              <a:rPr lang="it" sz="1600">
                <a:solidFill>
                  <a:srgbClr val="0066CC"/>
                </a:solidFill>
                <a:latin typeface="Calibri" panose="020F0502020204030204" pitchFamily="34" charset="0"/>
                <a:ea typeface="Titillium Web"/>
                <a:cs typeface="Calibri" panose="020F0502020204030204" pitchFamily="34" charset="0"/>
                <a:sym typeface="Titillium Web"/>
              </a:rPr>
              <a:t>. </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72" name="Google Shape;172;p37"/>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pic>
        <p:nvPicPr>
          <p:cNvPr id="177" name="Google Shape;177;p38"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180" name="Google Shape;180;p38"/>
          <p:cNvSpPr txBox="1"/>
          <p:nvPr/>
        </p:nvSpPr>
        <p:spPr>
          <a:xfrm>
            <a:off x="429067" y="1218533"/>
            <a:ext cx="8288800" cy="6728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VISIONE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1" name="Google Shape;181;p38"/>
          <p:cNvSpPr txBox="1"/>
          <p:nvPr/>
        </p:nvSpPr>
        <p:spPr>
          <a:xfrm>
            <a:off x="429067" y="1891333"/>
            <a:ext cx="7198000" cy="2390000"/>
          </a:xfrm>
          <a:prstGeom prst="rect">
            <a:avLst/>
          </a:prstGeom>
          <a:noFill/>
          <a:ln>
            <a:noFill/>
          </a:ln>
        </p:spPr>
        <p:txBody>
          <a:bodyPr spcFirstLastPara="1" wrap="square" lIns="121900" tIns="121900" rIns="121900" bIns="121900" anchor="t" anchorCtr="0">
            <a:noAutofit/>
          </a:bodyPr>
          <a:lstStyle/>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Valorizzare</a:t>
            </a:r>
            <a:r>
              <a:rPr lang="it" sz="3200" b="1">
                <a:solidFill>
                  <a:srgbClr val="0066CC"/>
                </a:solidFill>
                <a:latin typeface="Calibri" panose="020F0502020204030204" pitchFamily="34" charset="0"/>
                <a:ea typeface="Titillium Web"/>
                <a:cs typeface="Calibri" panose="020F0502020204030204" pitchFamily="34" charset="0"/>
                <a:sym typeface="Titillium Web"/>
              </a:rPr>
              <a:t> il capitale informativo delle pubbliche amministrazioni attraverso l’interoperabilità, </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per servizi pubblici semplici che realizzino il principio </a:t>
            </a:r>
            <a:r>
              <a:rPr lang="it" sz="3200" i="1">
                <a:solidFill>
                  <a:srgbClr val="0066CC"/>
                </a:solidFill>
                <a:latin typeface="Calibri" panose="020F0502020204030204" pitchFamily="34" charset="0"/>
                <a:ea typeface="Titillium Web"/>
                <a:cs typeface="Calibri" panose="020F0502020204030204" pitchFamily="34" charset="0"/>
                <a:sym typeface="Titillium Web"/>
              </a:rPr>
              <a:t>once only</a:t>
            </a:r>
            <a:r>
              <a:rPr lang="it" sz="3200">
                <a:solidFill>
                  <a:srgbClr val="0066CC"/>
                </a:solidFill>
                <a:latin typeface="Calibri" panose="020F0502020204030204" pitchFamily="34" charset="0"/>
                <a:ea typeface="Titillium Web"/>
                <a:cs typeface="Calibri" panose="020F0502020204030204" pitchFamily="34" charset="0"/>
                <a:sym typeface="Titillium Web"/>
              </a:rPr>
              <a:t>.</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2" name="Google Shape;182;p38"/>
          <p:cNvSpPr txBox="1"/>
          <p:nvPr/>
        </p:nvSpPr>
        <p:spPr>
          <a:xfrm>
            <a:off x="8620400" y="1403367"/>
            <a:ext cx="3165200" cy="4646400"/>
          </a:xfrm>
          <a:prstGeom prst="rect">
            <a:avLst/>
          </a:prstGeom>
          <a:noFill/>
          <a:ln>
            <a:noFill/>
          </a:ln>
        </p:spPr>
        <p:txBody>
          <a:bodyPr spcFirstLastPara="1" wrap="square" lIns="0" tIns="121900" rIns="121900" bIns="121900" anchor="t" anchorCtr="0">
            <a:noAutofit/>
          </a:bodyPr>
          <a:lstStyle/>
          <a:p>
            <a:pPr defTabSz="1219170"/>
            <a:r>
              <a:rPr lang="it" sz="1333" b="1">
                <a:solidFill>
                  <a:srgbClr val="FFFFFF"/>
                </a:solidFill>
                <a:highlight>
                  <a:srgbClr val="0066CC"/>
                </a:highlight>
                <a:latin typeface="Calibri" panose="020F0502020204030204" pitchFamily="34" charset="0"/>
                <a:ea typeface="Titillium Web"/>
                <a:cs typeface="Calibri" panose="020F0502020204030204" pitchFamily="34" charset="0"/>
                <a:sym typeface="Titillium Web"/>
              </a:rPr>
              <a:t>ITALIA DIGITALE 2026</a:t>
            </a:r>
            <a:endParaRPr sz="1600">
              <a:solidFill>
                <a:srgbClr val="FFFFFF"/>
              </a:solidFill>
              <a:highlight>
                <a:srgbClr val="0066CC"/>
              </a:highlight>
              <a:latin typeface="Calibri" panose="020F0502020204030204" pitchFamily="34" charset="0"/>
              <a:ea typeface="Titillium Web"/>
              <a:cs typeface="Calibri" panose="020F0502020204030204" pitchFamily="34" charset="0"/>
              <a:sym typeface="Titillium Web"/>
            </a:endParaRPr>
          </a:p>
          <a:p>
            <a:pPr defTabSz="1219170"/>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467" b="1">
                <a:solidFill>
                  <a:srgbClr val="0066CC"/>
                </a:solidFill>
                <a:latin typeface="Calibri" panose="020F0502020204030204" pitchFamily="34" charset="0"/>
                <a:ea typeface="Roboto"/>
                <a:cs typeface="Calibri" panose="020F0502020204030204" pitchFamily="34" charset="0"/>
                <a:sym typeface="Roboto"/>
              </a:rPr>
              <a:t>~1000 </a:t>
            </a:r>
            <a:endParaRPr sz="3467" b="1">
              <a:solidFill>
                <a:srgbClr val="0066CC"/>
              </a:solidFill>
              <a:latin typeface="Calibri" panose="020F0502020204030204" pitchFamily="34" charset="0"/>
              <a:ea typeface="Roboto"/>
              <a:cs typeface="Calibri" panose="020F0502020204030204" pitchFamily="34" charset="0"/>
              <a:sym typeface="Roboto"/>
            </a:endParaRPr>
          </a:p>
          <a:p>
            <a:pPr defTabSz="1219170"/>
            <a:r>
              <a:rPr lang="it" sz="1533">
                <a:solidFill>
                  <a:srgbClr val="0066CC"/>
                </a:solidFill>
                <a:latin typeface="Calibri" panose="020F0502020204030204" pitchFamily="34" charset="0"/>
                <a:ea typeface="Titillium Web"/>
                <a:cs typeface="Calibri" panose="020F0502020204030204" pitchFamily="34" charset="0"/>
                <a:sym typeface="Titillium Web"/>
              </a:rPr>
              <a:t>API integrate</a:t>
            </a:r>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467" b="1">
                <a:solidFill>
                  <a:srgbClr val="0066CC"/>
                </a:solidFill>
                <a:latin typeface="Calibri" panose="020F0502020204030204" pitchFamily="34" charset="0"/>
                <a:ea typeface="Roboto"/>
                <a:cs typeface="Calibri" panose="020F0502020204030204" pitchFamily="34" charset="0"/>
                <a:sym typeface="Roboto"/>
              </a:rPr>
              <a:t>5 Mrd€/anno </a:t>
            </a:r>
            <a:endParaRPr sz="3467" b="1">
              <a:solidFill>
                <a:srgbClr val="0066CC"/>
              </a:solidFill>
              <a:latin typeface="Calibri" panose="020F0502020204030204" pitchFamily="34" charset="0"/>
              <a:ea typeface="Roboto"/>
              <a:cs typeface="Calibri" panose="020F0502020204030204" pitchFamily="34" charset="0"/>
              <a:sym typeface="Roboto"/>
            </a:endParaRPr>
          </a:p>
          <a:p>
            <a:pPr defTabSz="1219170"/>
            <a:r>
              <a:rPr lang="it" sz="1533">
                <a:solidFill>
                  <a:srgbClr val="0066CC"/>
                </a:solidFill>
                <a:latin typeface="Calibri" panose="020F0502020204030204" pitchFamily="34" charset="0"/>
                <a:ea typeface="Titillium Web"/>
                <a:cs typeface="Calibri" panose="020F0502020204030204" pitchFamily="34" charset="0"/>
                <a:sym typeface="Titillium Web"/>
              </a:rPr>
              <a:t>stima europea del risparmio dei paesi membri in caso di attuazione del principio </a:t>
            </a:r>
            <a:r>
              <a:rPr lang="it" sz="1533" i="1">
                <a:solidFill>
                  <a:srgbClr val="0066CC"/>
                </a:solidFill>
                <a:latin typeface="Calibri" panose="020F0502020204030204" pitchFamily="34" charset="0"/>
                <a:ea typeface="Titillium Web"/>
                <a:cs typeface="Calibri" panose="020F0502020204030204" pitchFamily="34" charset="0"/>
                <a:sym typeface="Titillium Web"/>
              </a:rPr>
              <a:t>once only </a:t>
            </a:r>
            <a:r>
              <a:rPr lang="it" sz="1533">
                <a:solidFill>
                  <a:srgbClr val="0066CC"/>
                </a:solidFill>
                <a:latin typeface="Calibri" panose="020F0502020204030204" pitchFamily="34" charset="0"/>
                <a:ea typeface="Titillium Web"/>
                <a:cs typeface="Calibri" panose="020F0502020204030204" pitchFamily="34" charset="0"/>
                <a:sym typeface="Titillium Web"/>
              </a:rPr>
              <a:t>**</a:t>
            </a:r>
            <a:endParaRPr sz="15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3" name="Google Shape;183;p38"/>
          <p:cNvSpPr txBox="1"/>
          <p:nvPr/>
        </p:nvSpPr>
        <p:spPr>
          <a:xfrm>
            <a:off x="429067" y="5990033"/>
            <a:ext cx="6846400" cy="427200"/>
          </a:xfrm>
          <a:prstGeom prst="rect">
            <a:avLst/>
          </a:prstGeom>
          <a:noFill/>
          <a:ln>
            <a:noFill/>
          </a:ln>
        </p:spPr>
        <p:txBody>
          <a:bodyPr spcFirstLastPara="1" wrap="square" lIns="121867" tIns="121867" rIns="121867" bIns="121867" anchor="b" anchorCtr="0">
            <a:noAutofit/>
          </a:bodyPr>
          <a:lstStyle/>
          <a:p>
            <a:pPr defTabSz="1219170"/>
            <a:r>
              <a:rPr lang="it" sz="1067">
                <a:solidFill>
                  <a:srgbClr val="595959"/>
                </a:solidFill>
                <a:latin typeface="Calibri" panose="020F0502020204030204" pitchFamily="34" charset="0"/>
                <a:ea typeface="Titillium Web"/>
                <a:cs typeface="Calibri" panose="020F0502020204030204" pitchFamily="34" charset="0"/>
                <a:sym typeface="Titillium Web"/>
              </a:rPr>
              <a:t>** Fonte </a:t>
            </a:r>
            <a:r>
              <a:rPr lang="it" sz="1067" u="sng">
                <a:solidFill>
                  <a:srgbClr val="1A73E8"/>
                </a:solidFill>
                <a:latin typeface="Calibri" panose="020F0502020204030204" pitchFamily="34" charset="0"/>
                <a:ea typeface="Titillium Web"/>
                <a:cs typeface="Calibri" panose="020F0502020204030204" pitchFamily="34" charset="0"/>
                <a:sym typeface="Titillium Web"/>
                <a:hlinkClick r:id="rId4">
                  <a:extLst>
                    <a:ext uri="{A12FA001-AC4F-418D-AE19-62706E023703}">
                      <ahyp:hlinkClr xmlns:ahyp="http://schemas.microsoft.com/office/drawing/2018/hyperlinkcolor" val="tx"/>
                    </a:ext>
                  </a:extLst>
                </a:hlinkClick>
              </a:rPr>
              <a:t>Policy Option and impacts for EU-countries with Once Only Principle</a:t>
            </a:r>
            <a:endParaRPr sz="1067">
              <a:solidFill>
                <a:srgbClr val="1A73E8"/>
              </a:solidFill>
              <a:latin typeface="Calibri" panose="020F0502020204030204" pitchFamily="34" charset="0"/>
              <a:ea typeface="Titillium Web"/>
              <a:cs typeface="Calibri" panose="020F0502020204030204" pitchFamily="34" charset="0"/>
              <a:sym typeface="Titillium Web"/>
            </a:endParaRPr>
          </a:p>
        </p:txBody>
      </p:sp>
      <p:sp>
        <p:nvSpPr>
          <p:cNvPr id="184" name="Google Shape;184;p38"/>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89" name="Google Shape;189;p39"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190" name="Google Shape;190;p39"/>
          <p:cNvSpPr txBox="1"/>
          <p:nvPr/>
        </p:nvSpPr>
        <p:spPr>
          <a:xfrm>
            <a:off x="429067" y="3609865"/>
            <a:ext cx="55452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Calibri" panose="020F0502020204030204" pitchFamily="34" charset="0"/>
                <a:ea typeface="Titillium Web"/>
                <a:cs typeface="Calibri" panose="020F0502020204030204" pitchFamily="34" charset="0"/>
                <a:sym typeface="Titillium Web"/>
              </a:rPr>
              <a:t>Per incrementare l'</a:t>
            </a:r>
            <a:r>
              <a:rPr lang="it" sz="2133" b="1">
                <a:solidFill>
                  <a:srgbClr val="595959"/>
                </a:solidFill>
                <a:latin typeface="Calibri" panose="020F0502020204030204" pitchFamily="34" charset="0"/>
                <a:ea typeface="Titillium Web"/>
                <a:cs typeface="Calibri" panose="020F0502020204030204" pitchFamily="34" charset="0"/>
                <a:sym typeface="Titillium Web"/>
              </a:rPr>
              <a:t>efficienza</a:t>
            </a:r>
            <a:r>
              <a:rPr lang="it" sz="2133">
                <a:solidFill>
                  <a:srgbClr val="595959"/>
                </a:solidFill>
                <a:latin typeface="Calibri" panose="020F0502020204030204" pitchFamily="34" charset="0"/>
                <a:ea typeface="Titillium Web"/>
                <a:cs typeface="Calibri" panose="020F0502020204030204" pitchFamily="34" charset="0"/>
                <a:sym typeface="Titillium Web"/>
              </a:rPr>
              <a:t> dell'azione amministrativa, </a:t>
            </a:r>
            <a:r>
              <a:rPr lang="it" sz="2133" b="1">
                <a:solidFill>
                  <a:srgbClr val="595959"/>
                </a:solidFill>
                <a:latin typeface="Calibri" panose="020F0502020204030204" pitchFamily="34" charset="0"/>
                <a:ea typeface="Titillium Web"/>
                <a:cs typeface="Calibri" panose="020F0502020204030204" pitchFamily="34" charset="0"/>
                <a:sym typeface="Titillium Web"/>
              </a:rPr>
              <a:t>ridurre la richiesta di dati al cittadino</a:t>
            </a:r>
            <a:r>
              <a:rPr lang="it" sz="2133">
                <a:solidFill>
                  <a:srgbClr val="595959"/>
                </a:solidFill>
                <a:latin typeface="Calibri" panose="020F0502020204030204" pitchFamily="34" charset="0"/>
                <a:ea typeface="Titillium Web"/>
                <a:cs typeface="Calibri" panose="020F0502020204030204" pitchFamily="34" charset="0"/>
                <a:sym typeface="Titillium Web"/>
              </a:rPr>
              <a:t> e creare </a:t>
            </a:r>
            <a:r>
              <a:rPr lang="it" sz="2133" b="1">
                <a:solidFill>
                  <a:srgbClr val="595959"/>
                </a:solidFill>
                <a:latin typeface="Calibri" panose="020F0502020204030204" pitchFamily="34" charset="0"/>
                <a:ea typeface="Titillium Web"/>
                <a:cs typeface="Calibri" panose="020F0502020204030204" pitchFamily="34" charset="0"/>
                <a:sym typeface="Titillium Web"/>
              </a:rPr>
              <a:t>nuove opportunità</a:t>
            </a:r>
            <a:r>
              <a:rPr lang="it" sz="2133">
                <a:solidFill>
                  <a:srgbClr val="595959"/>
                </a:solidFill>
                <a:latin typeface="Calibri" panose="020F0502020204030204" pitchFamily="34" charset="0"/>
                <a:ea typeface="Titillium Web"/>
                <a:cs typeface="Calibri" panose="020F0502020204030204" pitchFamily="34" charset="0"/>
                <a:sym typeface="Titillium Web"/>
              </a:rPr>
              <a:t> di sviluppo per le imprese. </a:t>
            </a:r>
            <a:endParaRPr sz="2133">
              <a:solidFill>
                <a:srgbClr val="595959"/>
              </a:solidFill>
              <a:latin typeface="Calibri" panose="020F0502020204030204" pitchFamily="34" charset="0"/>
              <a:ea typeface="Titillium Web"/>
              <a:cs typeface="Calibri" panose="020F0502020204030204" pitchFamily="34" charset="0"/>
              <a:sym typeface="Titillium Web"/>
            </a:endParaRPr>
          </a:p>
          <a:p>
            <a:pPr defTabSz="1219170"/>
            <a:endParaRPr sz="1067">
              <a:solidFill>
                <a:srgbClr val="595959"/>
              </a:solidFill>
              <a:highlight>
                <a:srgbClr val="EEFF41"/>
              </a:highlight>
              <a:latin typeface="Calibri" panose="020F0502020204030204" pitchFamily="34" charset="0"/>
              <a:ea typeface="Titillium Web"/>
              <a:cs typeface="Calibri" panose="020F0502020204030204" pitchFamily="34" charset="0"/>
              <a:sym typeface="Titillium Web"/>
            </a:endParaRPr>
          </a:p>
        </p:txBody>
      </p:sp>
      <p:sp>
        <p:nvSpPr>
          <p:cNvPr id="192" name="Google Shape;192;p39"/>
          <p:cNvSpPr txBox="1"/>
          <p:nvPr/>
        </p:nvSpPr>
        <p:spPr>
          <a:xfrm>
            <a:off x="5974267" y="3609865"/>
            <a:ext cx="55452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Calibri" panose="020F0502020204030204" pitchFamily="34" charset="0"/>
                <a:ea typeface="Titillium Web"/>
                <a:cs typeface="Calibri" panose="020F0502020204030204" pitchFamily="34" charset="0"/>
                <a:sym typeface="Titillium Web"/>
              </a:rPr>
              <a:t>Questo è reso possibile attraverso una piattaforma unica, la </a:t>
            </a:r>
            <a:r>
              <a:rPr lang="it" sz="2133" b="1">
                <a:solidFill>
                  <a:srgbClr val="0066CC"/>
                </a:solidFill>
                <a:latin typeface="Calibri" panose="020F0502020204030204" pitchFamily="34" charset="0"/>
                <a:ea typeface="Titillium Web"/>
                <a:cs typeface="Calibri" panose="020F0502020204030204" pitchFamily="34" charset="0"/>
                <a:sym typeface="Titillium Web"/>
              </a:rPr>
              <a:t>Piattaforma Digitale Nazionale Dati</a:t>
            </a:r>
            <a:r>
              <a:rPr lang="it" sz="2133" b="1">
                <a:solidFill>
                  <a:srgbClr val="595959"/>
                </a:solidFill>
                <a:latin typeface="Calibri" panose="020F0502020204030204" pitchFamily="34" charset="0"/>
                <a:ea typeface="Titillium Web"/>
                <a:cs typeface="Calibri" panose="020F0502020204030204" pitchFamily="34" charset="0"/>
                <a:sym typeface="Titillium Web"/>
              </a:rPr>
              <a:t> </a:t>
            </a:r>
            <a:r>
              <a:rPr lang="it" sz="2133">
                <a:solidFill>
                  <a:srgbClr val="595959"/>
                </a:solidFill>
                <a:latin typeface="Calibri" panose="020F0502020204030204" pitchFamily="34" charset="0"/>
                <a:ea typeface="Titillium Web"/>
                <a:cs typeface="Calibri" panose="020F0502020204030204" pitchFamily="34" charset="0"/>
                <a:sym typeface="Titillium Web"/>
              </a:rPr>
              <a:t>(o</a:t>
            </a:r>
            <a:r>
              <a:rPr lang="it" sz="2133" b="1">
                <a:solidFill>
                  <a:srgbClr val="595959"/>
                </a:solidFill>
                <a:latin typeface="Calibri" panose="020F0502020204030204" pitchFamily="34" charset="0"/>
                <a:ea typeface="Titillium Web"/>
                <a:cs typeface="Calibri" panose="020F0502020204030204" pitchFamily="34" charset="0"/>
                <a:sym typeface="Titillium Web"/>
              </a:rPr>
              <a:t> PDND</a:t>
            </a:r>
            <a:r>
              <a:rPr lang="it" sz="2133">
                <a:solidFill>
                  <a:srgbClr val="595959"/>
                </a:solidFill>
                <a:latin typeface="Calibri" panose="020F0502020204030204" pitchFamily="34" charset="0"/>
                <a:ea typeface="Titillium Web"/>
                <a:cs typeface="Calibri" panose="020F0502020204030204" pitchFamily="34" charset="0"/>
                <a:sym typeface="Titillium Web"/>
              </a:rPr>
              <a:t>)</a:t>
            </a:r>
            <a:endParaRPr sz="2133">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193" name="Google Shape;193;p39"/>
          <p:cNvSpPr txBox="1"/>
          <p:nvPr/>
        </p:nvSpPr>
        <p:spPr>
          <a:xfrm>
            <a:off x="429067" y="779933"/>
            <a:ext cx="7983600" cy="2807200"/>
          </a:xfrm>
          <a:prstGeom prst="rect">
            <a:avLst/>
          </a:prstGeom>
          <a:noFill/>
          <a:ln>
            <a:noFill/>
          </a:ln>
        </p:spPr>
        <p:txBody>
          <a:bodyPr spcFirstLastPara="1" wrap="square" lIns="121900" tIns="121900" rIns="121900" bIns="121900" anchor="b" anchorCtr="0">
            <a:noAutofit/>
          </a:bodyPr>
          <a:lstStyle/>
          <a:p>
            <a:pPr defTabSz="1219170">
              <a:buSzPts val="1100"/>
            </a:pPr>
            <a:br>
              <a:rPr lang="it" sz="1333" b="1">
                <a:solidFill>
                  <a:srgbClr val="0066CC"/>
                </a:solidFill>
                <a:latin typeface="Calibri" panose="020F0502020204030204" pitchFamily="34" charset="0"/>
                <a:ea typeface="Titillium Web"/>
                <a:cs typeface="Calibri" panose="020F0502020204030204" pitchFamily="34" charset="0"/>
                <a:sym typeface="Titillium Web"/>
              </a:rPr>
            </a:b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AMBIZIONE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b="1">
                <a:solidFill>
                  <a:srgbClr val="0066CC"/>
                </a:solidFill>
                <a:latin typeface="Calibri" panose="020F0502020204030204" pitchFamily="34" charset="0"/>
                <a:ea typeface="Titillium Web"/>
                <a:cs typeface="Calibri" panose="020F0502020204030204" pitchFamily="34" charset="0"/>
                <a:sym typeface="Titillium Web"/>
              </a:rPr>
              <a:t>L’ecosistema interoperabilità </a:t>
            </a:r>
            <a:r>
              <a:rPr lang="it" sz="3200">
                <a:solidFill>
                  <a:srgbClr val="0066CC"/>
                </a:solidFill>
                <a:latin typeface="Calibri" panose="020F0502020204030204" pitchFamily="34" charset="0"/>
                <a:ea typeface="Titillium Web"/>
                <a:cs typeface="Calibri" panose="020F0502020204030204" pitchFamily="34" charset="0"/>
                <a:sym typeface="Titillium Web"/>
              </a:rPr>
              <a:t>abilita lo scambio semplice e sicuro di informazioni tra tutte le Pubbliche amministrazioni.</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95" name="Google Shape;195;p39"/>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199"/>
        <p:cNvGrpSpPr/>
        <p:nvPr/>
      </p:nvGrpSpPr>
      <p:grpSpPr>
        <a:xfrm>
          <a:off x="0" y="0"/>
          <a:ext cx="0" cy="0"/>
          <a:chOff x="0" y="0"/>
          <a:chExt cx="0" cy="0"/>
        </a:xfrm>
      </p:grpSpPr>
      <p:sp>
        <p:nvSpPr>
          <p:cNvPr id="201" name="Google Shape;201;p40"/>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FFFFFF"/>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FFFFFF"/>
              </a:solidFill>
              <a:latin typeface="Calibri" panose="020F0502020204030204" pitchFamily="34" charset="0"/>
              <a:ea typeface="Titillium Web SemiBold"/>
              <a:cs typeface="Calibri" panose="020F0502020204030204" pitchFamily="34" charset="0"/>
              <a:sym typeface="Titillium Web SemiBold"/>
            </a:endParaRPr>
          </a:p>
        </p:txBody>
      </p:sp>
      <p:sp>
        <p:nvSpPr>
          <p:cNvPr id="202" name="Google Shape;202;p40"/>
          <p:cNvSpPr txBox="1"/>
          <p:nvPr/>
        </p:nvSpPr>
        <p:spPr>
          <a:xfrm>
            <a:off x="429067" y="779933"/>
            <a:ext cx="5481200" cy="615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FFFFFF"/>
                </a:solidFill>
                <a:latin typeface="Calibri" panose="020F0502020204030204" pitchFamily="34" charset="0"/>
                <a:ea typeface="Titillium Web"/>
                <a:cs typeface="Calibri" panose="020F0502020204030204" pitchFamily="34" charset="0"/>
                <a:sym typeface="Titillium Web"/>
              </a:rPr>
              <a:t>FOCUS: GLOSSARIO</a:t>
            </a:r>
            <a:endParaRPr sz="32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3" name="Google Shape;203;p40"/>
          <p:cNvSpPr txBox="1"/>
          <p:nvPr/>
        </p:nvSpPr>
        <p:spPr>
          <a:xfrm>
            <a:off x="405133" y="2147900"/>
            <a:ext cx="53496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E-service</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r>
              <a:rPr lang="it" sz="1333">
                <a:solidFill>
                  <a:srgbClr val="FFFFFF"/>
                </a:solidFill>
                <a:latin typeface="Calibri" panose="020F0502020204030204" pitchFamily="34" charset="0"/>
                <a:ea typeface="Titillium Web"/>
                <a:cs typeface="Calibri" panose="020F0502020204030204" pitchFamily="34" charset="0"/>
                <a:sym typeface="Titillium Web"/>
              </a:rPr>
              <a:t>È un </a:t>
            </a:r>
            <a:r>
              <a:rPr lang="it" sz="1333" b="1">
                <a:solidFill>
                  <a:srgbClr val="FFFFFF"/>
                </a:solidFill>
                <a:latin typeface="Calibri" panose="020F0502020204030204" pitchFamily="34" charset="0"/>
                <a:ea typeface="Titillium Web"/>
                <a:cs typeface="Calibri" panose="020F0502020204030204" pitchFamily="34" charset="0"/>
                <a:sym typeface="Titillium Web"/>
              </a:rPr>
              <a:t>servizio digitale accessibile tramite API</a:t>
            </a:r>
            <a:r>
              <a:rPr lang="it" sz="1333">
                <a:solidFill>
                  <a:srgbClr val="FFFFFF"/>
                </a:solidFill>
                <a:latin typeface="Calibri" panose="020F0502020204030204" pitchFamily="34" charset="0"/>
                <a:ea typeface="Titillium Web"/>
                <a:cs typeface="Calibri" panose="020F0502020204030204" pitchFamily="34" charset="0"/>
                <a:sym typeface="Titillium Web"/>
              </a:rPr>
              <a:t>. </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r>
              <a:rPr lang="it" sz="1333">
                <a:solidFill>
                  <a:srgbClr val="FFFFFF"/>
                </a:solidFill>
                <a:latin typeface="Calibri" panose="020F0502020204030204" pitchFamily="34" charset="0"/>
                <a:ea typeface="Titillium Web"/>
                <a:cs typeface="Calibri" panose="020F0502020204030204" pitchFamily="34" charset="0"/>
                <a:sym typeface="Titillium Web"/>
              </a:rPr>
              <a:t>L'e-service è reso disponibile da un erogatore, che ne permette l'utilizzo ai fruitori, tramite una API, di cui ha approvato la richiesta di fruizione. L'API pubblicata su PDND Interoperabilità dall'erogatore dovrà rispettare le linee guida e gli standard del Modello d'Interoperabilità. </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spcBef>
                <a:spcPts val="1600"/>
              </a:spcBef>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Catalogo E-service</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FFFFFF"/>
                </a:solidFill>
                <a:latin typeface="Calibri" panose="020F0502020204030204" pitchFamily="34" charset="0"/>
                <a:ea typeface="Titillium Web"/>
                <a:cs typeface="Calibri" panose="020F0502020204030204" pitchFamily="34" charset="0"/>
                <a:sym typeface="Titillium Web"/>
              </a:rPr>
              <a:t>È il </a:t>
            </a:r>
            <a:r>
              <a:rPr lang="it" sz="1333" b="1">
                <a:solidFill>
                  <a:srgbClr val="FFFFFF"/>
                </a:solidFill>
                <a:latin typeface="Calibri" panose="020F0502020204030204" pitchFamily="34" charset="0"/>
                <a:ea typeface="Titillium Web"/>
                <a:cs typeface="Calibri" panose="020F0502020204030204" pitchFamily="34" charset="0"/>
                <a:sym typeface="Titillium Web"/>
              </a:rPr>
              <a:t>punto di raccolta unico di tutti gli e-service</a:t>
            </a:r>
            <a:r>
              <a:rPr lang="it" sz="1333">
                <a:solidFill>
                  <a:srgbClr val="FFFFFF"/>
                </a:solidFill>
                <a:latin typeface="Calibri" panose="020F0502020204030204" pitchFamily="34" charset="0"/>
                <a:ea typeface="Titillium Web"/>
                <a:cs typeface="Calibri" panose="020F0502020204030204" pitchFamily="34" charset="0"/>
                <a:sym typeface="Titillium Web"/>
              </a:rPr>
              <a:t> disponibili su PDND Interoperabilità.</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spcAft>
                <a:spcPts val="1600"/>
              </a:spcAft>
            </a:pPr>
            <a:endParaRPr sz="1333">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4" name="Google Shape;204;p40"/>
          <p:cNvSpPr txBox="1"/>
          <p:nvPr/>
        </p:nvSpPr>
        <p:spPr>
          <a:xfrm>
            <a:off x="8993267"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Fruitore </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FFFFFF"/>
                </a:solidFill>
                <a:latin typeface="Calibri" panose="020F0502020204030204" pitchFamily="34" charset="0"/>
                <a:ea typeface="Titillium Web"/>
                <a:cs typeface="Calibri" panose="020F0502020204030204" pitchFamily="34" charset="0"/>
                <a:sym typeface="Titillium Web"/>
              </a:rPr>
              <a:t>È il ruolo assunto da un aderente alla piattaforma PDND Interoperabilità quando </a:t>
            </a:r>
            <a:r>
              <a:rPr lang="it" sz="1333" b="1">
                <a:solidFill>
                  <a:srgbClr val="FFFFFF"/>
                </a:solidFill>
                <a:latin typeface="Calibri" panose="020F0502020204030204" pitchFamily="34" charset="0"/>
                <a:ea typeface="Titillium Web"/>
                <a:cs typeface="Calibri" panose="020F0502020204030204" pitchFamily="34" charset="0"/>
                <a:sym typeface="Titillium Web"/>
              </a:rPr>
              <a:t>fruisce degli e-service messi a disposizione da un erogatore.</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5" name="Google Shape;205;p40"/>
          <p:cNvSpPr txBox="1"/>
          <p:nvPr/>
        </p:nvSpPr>
        <p:spPr>
          <a:xfrm>
            <a:off x="6333767" y="2147900"/>
            <a:ext cx="2474000" cy="38788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FFFFFF"/>
                </a:solidFill>
                <a:latin typeface="Calibri" panose="020F0502020204030204" pitchFamily="34" charset="0"/>
                <a:ea typeface="Titillium Web"/>
                <a:cs typeface="Calibri" panose="020F0502020204030204" pitchFamily="34" charset="0"/>
                <a:sym typeface="Titillium Web"/>
              </a:rPr>
              <a:t>Erogatore </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FFFFFF"/>
                </a:solidFill>
                <a:latin typeface="Calibri" panose="020F0502020204030204" pitchFamily="34" charset="0"/>
                <a:ea typeface="Titillium Web"/>
                <a:cs typeface="Calibri" panose="020F0502020204030204" pitchFamily="34" charset="0"/>
                <a:sym typeface="Titillium Web"/>
              </a:rPr>
              <a:t>È il ruolo assunto da un aderente alla piattaforma PDND Interoperabilità quando </a:t>
            </a:r>
            <a:r>
              <a:rPr lang="it" sz="1333" b="1">
                <a:solidFill>
                  <a:srgbClr val="FFFFFF"/>
                </a:solidFill>
                <a:latin typeface="Calibri" panose="020F0502020204030204" pitchFamily="34" charset="0"/>
                <a:ea typeface="Titillium Web"/>
                <a:cs typeface="Calibri" panose="020F0502020204030204" pitchFamily="34" charset="0"/>
                <a:sym typeface="Titillium Web"/>
              </a:rPr>
              <a:t>rende disponibili e-service </a:t>
            </a:r>
            <a:r>
              <a:rPr lang="it" sz="1333">
                <a:solidFill>
                  <a:srgbClr val="FFFFFF"/>
                </a:solidFill>
                <a:latin typeface="Calibri" panose="020F0502020204030204" pitchFamily="34" charset="0"/>
                <a:ea typeface="Titillium Web"/>
                <a:cs typeface="Calibri" panose="020F0502020204030204" pitchFamily="34" charset="0"/>
                <a:sym typeface="Titillium Web"/>
              </a:rPr>
              <a:t>ad altri aderenti.</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95"/>
        <p:cNvGrpSpPr/>
        <p:nvPr/>
      </p:nvGrpSpPr>
      <p:grpSpPr>
        <a:xfrm>
          <a:off x="0" y="0"/>
          <a:ext cx="0" cy="0"/>
          <a:chOff x="0" y="0"/>
          <a:chExt cx="0" cy="0"/>
        </a:xfrm>
      </p:grpSpPr>
      <p:pic>
        <p:nvPicPr>
          <p:cNvPr id="2696" name="Google Shape;2696;g15356a4524f_0_0"/>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697" name="Google Shape;2697;g15356a4524f_0_0"/>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8" name="Google Shape;2698;g15356a4524f_0_0"/>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699" name="Google Shape;2699;g15356a4524f_0_0"/>
          <p:cNvSpPr txBox="1"/>
          <p:nvPr/>
        </p:nvSpPr>
        <p:spPr>
          <a:xfrm>
            <a:off x="339900" y="1209300"/>
            <a:ext cx="6394500" cy="4238400"/>
          </a:xfrm>
          <a:prstGeom prst="rect">
            <a:avLst/>
          </a:prstGeom>
          <a:noFill/>
          <a:ln>
            <a:noFill/>
          </a:ln>
        </p:spPr>
        <p:txBody>
          <a:bodyPr spcFirstLastPara="1" wrap="square" lIns="121900" tIns="121900" rIns="121900" bIns="121900" anchor="t" anchorCtr="0">
            <a:spAutoFit/>
          </a:bodyPr>
          <a:lstStyle/>
          <a:p>
            <a:pPr marL="0" marR="101600" lvl="0" indent="0" algn="l" rtl="0">
              <a:lnSpc>
                <a:spcPct val="115000"/>
              </a:lnSpc>
              <a:spcBef>
                <a:spcPts val="0"/>
              </a:spcBef>
              <a:spcAft>
                <a:spcPts val="0"/>
              </a:spcAft>
              <a:buClr>
                <a:schemeClr val="dk1"/>
              </a:buClr>
              <a:buSzPts val="1900"/>
              <a:buFont typeface="Arial"/>
              <a:buNone/>
            </a:pPr>
            <a:r>
              <a:rPr lang="it" sz="1900">
                <a:solidFill>
                  <a:srgbClr val="5A6772"/>
                </a:solidFill>
                <a:latin typeface="Titillium Web"/>
                <a:ea typeface="Titillium Web"/>
                <a:cs typeface="Titillium Web"/>
                <a:sym typeface="Titillium Web"/>
              </a:rPr>
              <a:t>Il cloud (la nuvola) </a:t>
            </a:r>
            <a:r>
              <a:rPr lang="it" sz="1900" b="1">
                <a:solidFill>
                  <a:srgbClr val="5A6772"/>
                </a:solidFill>
                <a:latin typeface="Titillium Web"/>
                <a:ea typeface="Titillium Web"/>
                <a:cs typeface="Titillium Web"/>
                <a:sym typeface="Titillium Web"/>
              </a:rPr>
              <a:t>archivia, rende disponibili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e potenzialmente analizza i dati digitali</a:t>
            </a:r>
            <a:r>
              <a:rPr lang="it" sz="1900">
                <a:solidFill>
                  <a:srgbClr val="5A6772"/>
                </a:solidFill>
                <a:latin typeface="Titillium Web"/>
                <a:ea typeface="Titillium Web"/>
                <a:cs typeface="Titillium Web"/>
                <a:sym typeface="Titillium Web"/>
              </a:rPr>
              <a:t> di miliardi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di dispositivi in rete. </a:t>
            </a: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r>
              <a:rPr lang="it" sz="1900">
                <a:solidFill>
                  <a:srgbClr val="5A6772"/>
                </a:solidFill>
                <a:latin typeface="Titillium Web"/>
                <a:ea typeface="Titillium Web"/>
                <a:cs typeface="Titillium Web"/>
                <a:sym typeface="Titillium Web"/>
              </a:rPr>
              <a:t>Si tratta di un </a:t>
            </a:r>
            <a:r>
              <a:rPr lang="it" sz="1900" b="1">
                <a:solidFill>
                  <a:srgbClr val="5A6772"/>
                </a:solidFill>
                <a:latin typeface="Titillium Web"/>
                <a:ea typeface="Titillium Web"/>
                <a:cs typeface="Titillium Web"/>
                <a:sym typeface="Titillium Web"/>
              </a:rPr>
              <a:t>nuovo paradigma</a:t>
            </a:r>
            <a:r>
              <a:rPr lang="it" sz="1900">
                <a:solidFill>
                  <a:srgbClr val="5A6772"/>
                </a:solidFill>
                <a:latin typeface="Titillium Web"/>
                <a:ea typeface="Titillium Web"/>
                <a:cs typeface="Titillium Web"/>
                <a:sym typeface="Titillium Web"/>
              </a:rPr>
              <a:t> per la gestione delle risorse informatiche costituito da un insieme di tecnologie c</a:t>
            </a:r>
            <a:r>
              <a:rPr lang="it" sz="1900">
                <a:solidFill>
                  <a:srgbClr val="5A6772"/>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he possono essere rapidamente erogate come servizio</a:t>
            </a:r>
            <a:r>
              <a:rPr lang="it" sz="1900">
                <a:solidFill>
                  <a:srgbClr val="5A6772"/>
                </a:solidFill>
                <a:latin typeface="Titillium Web"/>
                <a:ea typeface="Titillium Web"/>
                <a:cs typeface="Titillium Web"/>
                <a:sym typeface="Titillium Web"/>
              </a:rPr>
              <a:t> tramite la rete.</a:t>
            </a: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r>
              <a:rPr lang="it" sz="1900" b="1">
                <a:solidFill>
                  <a:srgbClr val="5A6772"/>
                </a:solidFill>
                <a:latin typeface="Titillium Web"/>
                <a:ea typeface="Titillium Web"/>
                <a:cs typeface="Titillium Web"/>
                <a:sym typeface="Titillium Web"/>
              </a:rPr>
              <a:t>È oggi la sfida più importante per la digitalizzazione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del Paese</a:t>
            </a:r>
            <a:r>
              <a:rPr lang="it" sz="1900">
                <a:solidFill>
                  <a:srgbClr val="5A6772"/>
                </a:solidFill>
                <a:latin typeface="Titillium Web"/>
                <a:ea typeface="Titillium Web"/>
                <a:cs typeface="Titillium Web"/>
                <a:sym typeface="Titillium Web"/>
              </a:rPr>
              <a:t>, costituendo il substrato tecnologico che abilita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lo sviluppo e l’utilizzo di nuove tecnologie.</a:t>
            </a:r>
            <a:endParaRPr sz="1900">
              <a:solidFill>
                <a:srgbClr val="5A6772"/>
              </a:solidFill>
              <a:highlight>
                <a:srgbClr val="FFFFFF"/>
              </a:highlight>
              <a:latin typeface="Titillium Web"/>
              <a:ea typeface="Titillium Web"/>
              <a:cs typeface="Titillium Web"/>
              <a:sym typeface="Titillium Web"/>
            </a:endParaRPr>
          </a:p>
        </p:txBody>
      </p:sp>
      <p:sp>
        <p:nvSpPr>
          <p:cNvPr id="2700" name="Google Shape;2700;g15356a4524f_0_0"/>
          <p:cNvSpPr txBox="1"/>
          <p:nvPr/>
        </p:nvSpPr>
        <p:spPr>
          <a:xfrm>
            <a:off x="7285000" y="1501167"/>
            <a:ext cx="4907100" cy="4663200"/>
          </a:xfrm>
          <a:prstGeom prst="rect">
            <a:avLst/>
          </a:prstGeom>
          <a:noFill/>
          <a:ln>
            <a:noFill/>
          </a:ln>
        </p:spPr>
        <p:txBody>
          <a:bodyPr spcFirstLastPara="1" wrap="square" lIns="121875" tIns="121875" rIns="121875" bIns="121875" anchor="t" anchorCtr="0">
            <a:noAutofit/>
          </a:bodyPr>
          <a:lstStyle/>
          <a:p>
            <a:pPr marL="609600" lvl="0" indent="-425450" algn="l" rtl="0">
              <a:lnSpc>
                <a:spcPct val="115000"/>
              </a:lnSpc>
              <a:spcBef>
                <a:spcPts val="1600"/>
              </a:spcBef>
              <a:spcAft>
                <a:spcPts val="0"/>
              </a:spcAft>
              <a:buClr>
                <a:schemeClr val="lt1"/>
              </a:buClr>
              <a:buSzPts val="1900"/>
              <a:buFont typeface="Titillium Web"/>
              <a:buChar char="➔"/>
            </a:pPr>
            <a:r>
              <a:rPr lang="it" sz="1900">
                <a:solidFill>
                  <a:schemeClr val="lt1"/>
                </a:solidFill>
                <a:latin typeface="Titillium Web"/>
                <a:ea typeface="Titillium Web"/>
                <a:cs typeface="Titillium Web"/>
                <a:sym typeface="Titillium Web"/>
              </a:rPr>
              <a:t>Elevata </a:t>
            </a:r>
            <a:r>
              <a:rPr lang="it" sz="1900" b="1">
                <a:solidFill>
                  <a:schemeClr val="lt1"/>
                </a:solidFill>
                <a:latin typeface="Titillium Web"/>
                <a:ea typeface="Titillium Web"/>
                <a:cs typeface="Titillium Web"/>
                <a:sym typeface="Titillium Web"/>
              </a:rPr>
              <a:t>potenza di calcolo</a:t>
            </a:r>
            <a:r>
              <a:rPr lang="it" sz="1900">
                <a:solidFill>
                  <a:schemeClr val="lt1"/>
                </a:solidFill>
                <a:latin typeface="Titillium Web"/>
                <a:ea typeface="Titillium Web"/>
                <a:cs typeface="Titillium Web"/>
                <a:sym typeface="Titillium Web"/>
              </a:rPr>
              <a:t> </a:t>
            </a:r>
            <a:br>
              <a:rPr lang="it" sz="1900">
                <a:solidFill>
                  <a:schemeClr val="lt1"/>
                </a:solidFill>
                <a:latin typeface="Titillium Web"/>
                <a:ea typeface="Titillium Web"/>
                <a:cs typeface="Titillium Web"/>
                <a:sym typeface="Titillium Web"/>
              </a:rPr>
            </a:br>
            <a:r>
              <a:rPr lang="it" sz="1900">
                <a:solidFill>
                  <a:schemeClr val="lt1"/>
                </a:solidFill>
                <a:latin typeface="Titillium Web"/>
                <a:ea typeface="Titillium Web"/>
                <a:cs typeface="Titillium Web"/>
                <a:sym typeface="Titillium Web"/>
              </a:rPr>
              <a:t>e </a:t>
            </a:r>
            <a:r>
              <a:rPr lang="it" sz="1900" b="1">
                <a:solidFill>
                  <a:schemeClr val="lt1"/>
                </a:solidFill>
                <a:latin typeface="Titillium Web"/>
                <a:ea typeface="Titillium Web"/>
                <a:cs typeface="Titillium Web"/>
                <a:sym typeface="Titillium Web"/>
              </a:rPr>
              <a:t>affidabilità</a:t>
            </a:r>
            <a:endParaRPr sz="1900" b="1">
              <a:solidFill>
                <a:schemeClr val="lt1"/>
              </a:solidFill>
              <a:latin typeface="Titillium Web"/>
              <a:ea typeface="Titillium Web"/>
              <a:cs typeface="Titillium Web"/>
              <a:sym typeface="Titillium Web"/>
            </a:endParaRPr>
          </a:p>
          <a:p>
            <a:pPr marL="609600" lvl="0" indent="-412750" algn="l" rtl="0">
              <a:lnSpc>
                <a:spcPct val="115000"/>
              </a:lnSpc>
              <a:spcBef>
                <a:spcPts val="1600"/>
              </a:spcBef>
              <a:spcAft>
                <a:spcPts val="0"/>
              </a:spcAft>
              <a:buClr>
                <a:schemeClr val="lt1"/>
              </a:buClr>
              <a:buSzPts val="1700"/>
              <a:buChar char="➔"/>
            </a:pPr>
            <a:r>
              <a:rPr lang="it" sz="1900" b="1">
                <a:solidFill>
                  <a:schemeClr val="lt1"/>
                </a:solidFill>
                <a:latin typeface="Titillium Web"/>
                <a:ea typeface="Titillium Web"/>
                <a:cs typeface="Titillium Web"/>
                <a:sym typeface="Titillium Web"/>
              </a:rPr>
              <a:t>Scalabilità</a:t>
            </a:r>
            <a:r>
              <a:rPr lang="it" sz="1900">
                <a:solidFill>
                  <a:schemeClr val="lt1"/>
                </a:solidFill>
                <a:latin typeface="Titillium Web"/>
                <a:ea typeface="Titillium Web"/>
                <a:cs typeface="Titillium Web"/>
                <a:sym typeface="Titillium Web"/>
              </a:rPr>
              <a:t> ed </a:t>
            </a:r>
            <a:r>
              <a:rPr lang="it" sz="1900" b="1">
                <a:solidFill>
                  <a:schemeClr val="lt1"/>
                </a:solidFill>
                <a:latin typeface="Titillium Web"/>
                <a:ea typeface="Titillium Web"/>
                <a:cs typeface="Titillium Web"/>
                <a:sym typeface="Titillium Web"/>
              </a:rPr>
              <a:t>elasticità</a:t>
            </a:r>
            <a:endParaRPr sz="1900" b="1">
              <a:solidFill>
                <a:schemeClr val="lt1"/>
              </a:solidFill>
              <a:latin typeface="Titillium Web"/>
              <a:ea typeface="Titillium Web"/>
              <a:cs typeface="Titillium Web"/>
              <a:sym typeface="Titillium Web"/>
            </a:endParaRPr>
          </a:p>
          <a:p>
            <a:pPr marL="609600" lvl="0" indent="-412750" algn="l" rtl="0">
              <a:lnSpc>
                <a:spcPct val="115000"/>
              </a:lnSpc>
              <a:spcBef>
                <a:spcPts val="1600"/>
              </a:spcBef>
              <a:spcAft>
                <a:spcPts val="0"/>
              </a:spcAft>
              <a:buClr>
                <a:schemeClr val="lt1"/>
              </a:buClr>
              <a:buSzPts val="1700"/>
              <a:buFont typeface="Titillium Web"/>
              <a:buChar char="➔"/>
            </a:pPr>
            <a:r>
              <a:rPr lang="it" sz="1900" i="1">
                <a:solidFill>
                  <a:schemeClr val="lt1"/>
                </a:solidFill>
                <a:latin typeface="Titillium Web"/>
                <a:ea typeface="Titillium Web"/>
                <a:cs typeface="Titillium Web"/>
                <a:sym typeface="Titillium Web"/>
              </a:rPr>
              <a:t>Pay-per-use</a:t>
            </a:r>
            <a:r>
              <a:rPr lang="it" sz="1900">
                <a:solidFill>
                  <a:schemeClr val="lt1"/>
                </a:solidFill>
                <a:latin typeface="Titillium Web"/>
                <a:ea typeface="Titillium Web"/>
                <a:cs typeface="Titillium Web"/>
                <a:sym typeface="Titillium Web"/>
              </a:rPr>
              <a:t> e</a:t>
            </a:r>
            <a:r>
              <a:rPr lang="it" sz="1900" b="1">
                <a:solidFill>
                  <a:schemeClr val="lt1"/>
                </a:solidFill>
                <a:latin typeface="Titillium Web"/>
                <a:ea typeface="Titillium Web"/>
                <a:cs typeface="Titillium Web"/>
                <a:sym typeface="Titillium Web"/>
              </a:rPr>
              <a:t> riduzione dei costi</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Sicurezza</a:t>
            </a:r>
            <a:r>
              <a:rPr lang="it" sz="1900">
                <a:solidFill>
                  <a:schemeClr val="lt1"/>
                </a:solidFill>
                <a:latin typeface="Titillium Web"/>
                <a:ea typeface="Titillium Web"/>
                <a:cs typeface="Titillium Web"/>
                <a:sym typeface="Titillium Web"/>
              </a:rPr>
              <a:t> e </a:t>
            </a:r>
            <a:r>
              <a:rPr lang="it" sz="1900" b="1">
                <a:solidFill>
                  <a:schemeClr val="lt1"/>
                </a:solidFill>
                <a:latin typeface="Titillium Web"/>
                <a:ea typeface="Titillium Web"/>
                <a:cs typeface="Titillium Web"/>
                <a:sym typeface="Titillium Web"/>
              </a:rPr>
              <a:t>resilienza</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Aggiornamenti automatici</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160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Conforme alle normative</a:t>
            </a:r>
            <a:r>
              <a:rPr lang="it" sz="1900">
                <a:solidFill>
                  <a:schemeClr val="lt1"/>
                </a:solidFill>
                <a:latin typeface="Titillium Web"/>
                <a:ea typeface="Titillium Web"/>
                <a:cs typeface="Titillium Web"/>
                <a:sym typeface="Titillium Web"/>
              </a:rPr>
              <a:t> di sicurezza </a:t>
            </a:r>
            <a:br>
              <a:rPr lang="it" sz="1900">
                <a:solidFill>
                  <a:schemeClr val="lt1"/>
                </a:solidFill>
                <a:latin typeface="Titillium Web"/>
                <a:ea typeface="Titillium Web"/>
                <a:cs typeface="Titillium Web"/>
                <a:sym typeface="Titillium Web"/>
              </a:rPr>
            </a:br>
            <a:r>
              <a:rPr lang="it" sz="1900">
                <a:solidFill>
                  <a:schemeClr val="lt1"/>
                </a:solidFill>
                <a:latin typeface="Titillium Web"/>
                <a:ea typeface="Titillium Web"/>
                <a:cs typeface="Titillium Web"/>
                <a:sym typeface="Titillium Web"/>
              </a:rPr>
              <a:t>e privacy</a:t>
            </a:r>
            <a:endParaRPr sz="1900">
              <a:solidFill>
                <a:schemeClr val="lt1"/>
              </a:solidFill>
              <a:latin typeface="Titillium Web"/>
              <a:ea typeface="Titillium Web"/>
              <a:cs typeface="Titillium Web"/>
              <a:sym typeface="Titillium Web"/>
            </a:endParaRPr>
          </a:p>
        </p:txBody>
      </p:sp>
      <p:sp>
        <p:nvSpPr>
          <p:cNvPr id="2701" name="Google Shape;2701;g15356a4524f_0_0"/>
          <p:cNvSpPr txBox="1"/>
          <p:nvPr/>
        </p:nvSpPr>
        <p:spPr>
          <a:xfrm>
            <a:off x="7345400" y="628533"/>
            <a:ext cx="46233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500" b="1">
                <a:solidFill>
                  <a:schemeClr val="lt1"/>
                </a:solidFill>
                <a:latin typeface="Titillium Web"/>
                <a:ea typeface="Titillium Web"/>
                <a:cs typeface="Titillium Web"/>
                <a:sym typeface="Titillium Web"/>
              </a:rPr>
              <a:t>I benefici</a:t>
            </a:r>
            <a:endParaRPr sz="3500" b="1">
              <a:solidFill>
                <a:schemeClr val="lt1"/>
              </a:solidFill>
              <a:latin typeface="Titillium Web"/>
              <a:ea typeface="Titillium Web"/>
              <a:cs typeface="Titillium Web"/>
              <a:sym typeface="Titillium Web"/>
            </a:endParaRPr>
          </a:p>
        </p:txBody>
      </p:sp>
      <p:sp>
        <p:nvSpPr>
          <p:cNvPr id="2702" name="Google Shape;2702;g15356a4524f_0_0"/>
          <p:cNvSpPr txBox="1"/>
          <p:nvPr/>
        </p:nvSpPr>
        <p:spPr>
          <a:xfrm>
            <a:off x="231800" y="294300"/>
            <a:ext cx="8597700" cy="8388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Cos’è il cloud?</a:t>
            </a:r>
            <a:endParaRPr sz="36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09"/>
        <p:cNvGrpSpPr/>
        <p:nvPr/>
      </p:nvGrpSpPr>
      <p:grpSpPr>
        <a:xfrm>
          <a:off x="0" y="0"/>
          <a:ext cx="0" cy="0"/>
          <a:chOff x="0" y="0"/>
          <a:chExt cx="0" cy="0"/>
        </a:xfrm>
      </p:grpSpPr>
      <p:pic>
        <p:nvPicPr>
          <p:cNvPr id="210" name="Google Shape;210;p41"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213" name="Google Shape;213;p41"/>
          <p:cNvSpPr/>
          <p:nvPr/>
        </p:nvSpPr>
        <p:spPr>
          <a:xfrm>
            <a:off x="0" y="0"/>
            <a:ext cx="6096000" cy="6858000"/>
          </a:xfrm>
          <a:prstGeom prst="rect">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p>
        </p:txBody>
      </p:sp>
      <p:sp>
        <p:nvSpPr>
          <p:cNvPr id="214" name="Google Shape;214;p41"/>
          <p:cNvSpPr txBox="1"/>
          <p:nvPr/>
        </p:nvSpPr>
        <p:spPr>
          <a:xfrm>
            <a:off x="429067" y="1745396"/>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L’</a:t>
            </a:r>
            <a:r>
              <a:rPr lang="it" sz="2133" b="1">
                <a:solidFill>
                  <a:srgbClr val="0066CC"/>
                </a:solidFill>
                <a:latin typeface="Calibri" panose="020F0502020204030204" pitchFamily="34" charset="0"/>
                <a:ea typeface="Titillium Web"/>
                <a:cs typeface="Calibri" panose="020F0502020204030204" pitchFamily="34" charset="0"/>
                <a:sym typeface="Titillium Web"/>
              </a:rPr>
              <a:t>autenticazione</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autorizzazione</a:t>
            </a:r>
            <a:r>
              <a:rPr lang="it" sz="2133">
                <a:solidFill>
                  <a:srgbClr val="0066CC"/>
                </a:solidFill>
                <a:latin typeface="Calibri" panose="020F0502020204030204" pitchFamily="34" charset="0"/>
                <a:ea typeface="Titillium Web"/>
                <a:cs typeface="Calibri" panose="020F0502020204030204" pitchFamily="34" charset="0"/>
                <a:sym typeface="Titillium Web"/>
              </a:rPr>
              <a:t> e </a:t>
            </a:r>
            <a:r>
              <a:rPr lang="it" sz="2133" b="1">
                <a:solidFill>
                  <a:srgbClr val="0066CC"/>
                </a:solidFill>
                <a:latin typeface="Calibri" panose="020F0502020204030204" pitchFamily="34" charset="0"/>
                <a:ea typeface="Titillium Web"/>
                <a:cs typeface="Calibri" panose="020F0502020204030204" pitchFamily="34" charset="0"/>
                <a:sym typeface="Titillium Web"/>
              </a:rPr>
              <a:t>tracciamento</a:t>
            </a:r>
            <a:endParaRPr sz="1067" b="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15" name="Google Shape;215;p41"/>
          <p:cNvSpPr txBox="1"/>
          <p:nvPr/>
        </p:nvSpPr>
        <p:spPr>
          <a:xfrm>
            <a:off x="6448733" y="1745400"/>
            <a:ext cx="54008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FFFFFF"/>
                </a:solidFill>
                <a:latin typeface="Calibri" panose="020F0502020204030204" pitchFamily="34" charset="0"/>
                <a:ea typeface="Titillium Web"/>
                <a:cs typeface="Calibri" panose="020F0502020204030204" pitchFamily="34" charset="0"/>
                <a:sym typeface="Titillium Web"/>
              </a:rPr>
              <a:t>Garantire la </a:t>
            </a:r>
            <a:r>
              <a:rPr lang="it" sz="2133" b="1">
                <a:solidFill>
                  <a:srgbClr val="FFFFFF"/>
                </a:solidFill>
                <a:latin typeface="Calibri" panose="020F0502020204030204" pitchFamily="34" charset="0"/>
                <a:ea typeface="Titillium Web"/>
                <a:cs typeface="Calibri" panose="020F0502020204030204" pitchFamily="34" charset="0"/>
                <a:sym typeface="Titillium Web"/>
              </a:rPr>
              <a:t>sicurezza delle informazioni</a:t>
            </a:r>
            <a:endParaRPr sz="21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PDND garantisce l’accreditamento, l’identificazione e la gestione dei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livelli di autorizzazione </a:t>
            </a:r>
            <a:r>
              <a:rPr lang="it" sz="1467">
                <a:solidFill>
                  <a:srgbClr val="FFFFFF"/>
                </a:solidFill>
                <a:latin typeface="Calibri" panose="020F0502020204030204" pitchFamily="34" charset="0"/>
                <a:ea typeface="Titillium Web"/>
                <a:cs typeface="Calibri" panose="020F0502020204030204" pitchFamily="34" charset="0"/>
                <a:sym typeface="Titillium Web"/>
              </a:rPr>
              <a:t>dei soggetti abilitati</a:t>
            </a:r>
            <a:endParaRPr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endParaRPr>
          </a:p>
        </p:txBody>
      </p:sp>
      <p:sp>
        <p:nvSpPr>
          <p:cNvPr id="216" name="Google Shape;216;p41"/>
          <p:cNvSpPr txBox="1"/>
          <p:nvPr/>
        </p:nvSpPr>
        <p:spPr>
          <a:xfrm>
            <a:off x="429067" y="3129563"/>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Un insieme di </a:t>
            </a:r>
            <a:r>
              <a:rPr lang="it" sz="2133" b="1">
                <a:solidFill>
                  <a:srgbClr val="0066CC"/>
                </a:solidFill>
                <a:latin typeface="Calibri" panose="020F0502020204030204" pitchFamily="34" charset="0"/>
                <a:ea typeface="Titillium Web"/>
                <a:cs typeface="Calibri" panose="020F0502020204030204" pitchFamily="34" charset="0"/>
                <a:sym typeface="Titillium Web"/>
              </a:rPr>
              <a:t>regole</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condivise</a:t>
            </a:r>
            <a:endParaRPr sz="1067" b="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17" name="Google Shape;217;p41"/>
          <p:cNvSpPr txBox="1"/>
          <p:nvPr/>
        </p:nvSpPr>
        <p:spPr>
          <a:xfrm>
            <a:off x="6448733" y="3129571"/>
            <a:ext cx="5400800" cy="117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b="1">
                <a:solidFill>
                  <a:srgbClr val="FFFFFF"/>
                </a:solidFill>
                <a:latin typeface="Calibri" panose="020F0502020204030204" pitchFamily="34" charset="0"/>
                <a:ea typeface="Titillium Web"/>
                <a:cs typeface="Calibri" panose="020F0502020204030204" pitchFamily="34" charset="0"/>
                <a:sym typeface="Titillium Web"/>
              </a:rPr>
              <a:t>Semplificare gli accordi</a:t>
            </a:r>
            <a:endParaRPr sz="21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Supera la stipula di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Accordi di interoperabilità</a:t>
            </a:r>
            <a:r>
              <a:rPr lang="it" sz="1467">
                <a:solidFill>
                  <a:srgbClr val="FFFFFF"/>
                </a:solidFill>
                <a:latin typeface="Calibri" panose="020F0502020204030204" pitchFamily="34" charset="0"/>
                <a:ea typeface="Titillium Web"/>
                <a:cs typeface="Calibri" panose="020F0502020204030204" pitchFamily="34" charset="0"/>
                <a:sym typeface="Titillium Web"/>
              </a:rPr>
              <a:t>, snellendo i processi di istruttoria, riducendo oneri e procedure amministrative</a:t>
            </a:r>
            <a:endParaRPr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endParaRPr>
          </a:p>
        </p:txBody>
      </p:sp>
      <p:sp>
        <p:nvSpPr>
          <p:cNvPr id="218" name="Google Shape;218;p41"/>
          <p:cNvSpPr/>
          <p:nvPr/>
        </p:nvSpPr>
        <p:spPr>
          <a:xfrm>
            <a:off x="6020667" y="1880033"/>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19" name="Google Shape;219;p41"/>
          <p:cNvSpPr/>
          <p:nvPr/>
        </p:nvSpPr>
        <p:spPr>
          <a:xfrm>
            <a:off x="6020667" y="3291367"/>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20" name="Google Shape;220;p41"/>
          <p:cNvSpPr txBox="1"/>
          <p:nvPr/>
        </p:nvSpPr>
        <p:spPr>
          <a:xfrm>
            <a:off x="429067" y="4603729"/>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Un </a:t>
            </a:r>
            <a:r>
              <a:rPr lang="it" sz="2133" b="1">
                <a:solidFill>
                  <a:srgbClr val="0066CC"/>
                </a:solidFill>
                <a:latin typeface="Calibri" panose="020F0502020204030204" pitchFamily="34" charset="0"/>
                <a:ea typeface="Titillium Web"/>
                <a:cs typeface="Calibri" panose="020F0502020204030204" pitchFamily="34" charset="0"/>
                <a:sym typeface="Titillium Web"/>
              </a:rPr>
              <a:t>catalogo</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API</a:t>
            </a:r>
            <a:r>
              <a:rPr lang="it" sz="2133">
                <a:solidFill>
                  <a:srgbClr val="0066CC"/>
                </a:solidFill>
                <a:latin typeface="Calibri" panose="020F0502020204030204" pitchFamily="34" charset="0"/>
                <a:ea typeface="Titillium Web"/>
                <a:cs typeface="Calibri" panose="020F0502020204030204" pitchFamily="34" charset="0"/>
                <a:sym typeface="Titillium Web"/>
              </a:rPr>
              <a:t> in costante crescita</a:t>
            </a:r>
            <a:endParaRPr sz="1067">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21" name="Google Shape;221;p41"/>
          <p:cNvSpPr txBox="1"/>
          <p:nvPr/>
        </p:nvSpPr>
        <p:spPr>
          <a:xfrm>
            <a:off x="6448733" y="4603733"/>
            <a:ext cx="54008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FFFFFF"/>
                </a:solidFill>
                <a:latin typeface="Calibri" panose="020F0502020204030204" pitchFamily="34" charset="0"/>
                <a:ea typeface="Titillium Web"/>
                <a:cs typeface="Calibri" panose="020F0502020204030204" pitchFamily="34" charset="0"/>
                <a:sym typeface="Titillium Web"/>
              </a:rPr>
              <a:t>Fornire accesso al catalogo API</a:t>
            </a:r>
            <a:endParaRPr sz="21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PDND offre accesso ad un catalogo di API unico e in costante crescita, che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espone tutti gli e-service pubblicati</a:t>
            </a:r>
            <a:r>
              <a:rPr lang="it" sz="1467">
                <a:solidFill>
                  <a:srgbClr val="FFFFFF"/>
                </a:solidFill>
                <a:latin typeface="Calibri" panose="020F0502020204030204" pitchFamily="34" charset="0"/>
                <a:ea typeface="Titillium Web"/>
                <a:cs typeface="Calibri" panose="020F0502020204030204" pitchFamily="34" charset="0"/>
                <a:sym typeface="Titillium Web"/>
              </a:rPr>
              <a:t> dagli erogatori, per permettere ai fruitori di integrare i propri servizi ai cittadini</a:t>
            </a:r>
            <a:endParaRPr sz="1467">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22" name="Google Shape;222;p41"/>
          <p:cNvSpPr/>
          <p:nvPr/>
        </p:nvSpPr>
        <p:spPr>
          <a:xfrm>
            <a:off x="6020667" y="4702700"/>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24" name="Google Shape;224;p41"/>
          <p:cNvSpPr txBox="1"/>
          <p:nvPr/>
        </p:nvSpPr>
        <p:spPr>
          <a:xfrm>
            <a:off x="429067" y="974633"/>
            <a:ext cx="2219600" cy="4272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LA PDND GESTISCE: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25" name="Google Shape;225;p41"/>
          <p:cNvSpPr txBox="1"/>
          <p:nvPr/>
        </p:nvSpPr>
        <p:spPr>
          <a:xfrm>
            <a:off x="6448733" y="974633"/>
            <a:ext cx="2219600" cy="4272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PER…</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26" name="Google Shape;226;p41"/>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pic>
        <p:nvPicPr>
          <p:cNvPr id="231" name="Google Shape;231;p4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cxnSp>
        <p:nvCxnSpPr>
          <p:cNvPr id="234" name="Google Shape;234;p42"/>
          <p:cNvCxnSpPr/>
          <p:nvPr/>
        </p:nvCxnSpPr>
        <p:spPr>
          <a:xfrm>
            <a:off x="550733" y="3960200"/>
            <a:ext cx="10765600" cy="0"/>
          </a:xfrm>
          <a:prstGeom prst="straightConnector1">
            <a:avLst/>
          </a:prstGeom>
          <a:noFill/>
          <a:ln w="9525" cap="flat" cmpd="sng">
            <a:solidFill>
              <a:srgbClr val="0066CC"/>
            </a:solidFill>
            <a:prstDash val="solid"/>
            <a:round/>
            <a:headEnd type="none" w="sm" len="sm"/>
            <a:tailEnd type="none" w="sm" len="sm"/>
          </a:ln>
        </p:spPr>
      </p:cxnSp>
      <p:sp>
        <p:nvSpPr>
          <p:cNvPr id="235" name="Google Shape;235;p42"/>
          <p:cNvSpPr txBox="1"/>
          <p:nvPr/>
        </p:nvSpPr>
        <p:spPr>
          <a:xfrm>
            <a:off x="6357433" y="1353133"/>
            <a:ext cx="5060400" cy="9332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Calibri" panose="020F0502020204030204" pitchFamily="34" charset="0"/>
                <a:ea typeface="Titillium Web"/>
                <a:cs typeface="Calibri" panose="020F0502020204030204" pitchFamily="34" charset="0"/>
                <a:sym typeface="Titillium Web"/>
              </a:rPr>
              <a:t>Rendere </a:t>
            </a:r>
            <a:r>
              <a:rPr lang="it" sz="1467" b="1">
                <a:solidFill>
                  <a:srgbClr val="0066CC"/>
                </a:solidFill>
                <a:latin typeface="Calibri" panose="020F0502020204030204" pitchFamily="34" charset="0"/>
                <a:ea typeface="Titillium Web"/>
                <a:cs typeface="Calibri" panose="020F0502020204030204" pitchFamily="34" charset="0"/>
                <a:sym typeface="Titillium Web"/>
              </a:rPr>
              <a:t>semplice e sicuro</a:t>
            </a:r>
            <a:r>
              <a:rPr lang="it" sz="1467">
                <a:solidFill>
                  <a:srgbClr val="0066CC"/>
                </a:solidFill>
                <a:latin typeface="Calibri" panose="020F0502020204030204" pitchFamily="34" charset="0"/>
                <a:ea typeface="Titillium Web"/>
                <a:cs typeface="Calibri" panose="020F0502020204030204" pitchFamily="34" charset="0"/>
                <a:sym typeface="Titillium Web"/>
              </a:rPr>
              <a:t> lo scambio di dati tramite un processo standard per erogatori e fruitori</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36" name="Google Shape;236;p42"/>
          <p:cNvSpPr txBox="1"/>
          <p:nvPr/>
        </p:nvSpPr>
        <p:spPr>
          <a:xfrm>
            <a:off x="2216017" y="1353134"/>
            <a:ext cx="33200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Aderenti che rendono disponibili e-service mediante la pubblicazione di API in PDND Interoperabilità</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37" name="Google Shape;237;p42"/>
          <p:cNvSpPr txBox="1"/>
          <p:nvPr/>
        </p:nvSpPr>
        <p:spPr>
          <a:xfrm>
            <a:off x="2216017" y="4089522"/>
            <a:ext cx="3568400" cy="1025048"/>
          </a:xfrm>
          <a:prstGeom prst="rect">
            <a:avLst/>
          </a:prstGeom>
          <a:noFill/>
          <a:ln>
            <a:noFill/>
          </a:ln>
        </p:spPr>
        <p:txBody>
          <a:bodyPr spcFirstLastPara="1" wrap="square" lIns="121900" tIns="121900" rIns="121900" bIns="121900" anchor="t" anchorCtr="0">
            <a:spAutoFit/>
          </a:bodyPr>
          <a:lstStyle/>
          <a:p>
            <a:pPr defTabSz="1219170">
              <a:lnSpc>
                <a:spcPct val="115000"/>
              </a:lnSpc>
              <a:buSzPts val="1100"/>
            </a:pPr>
            <a:r>
              <a:rPr lang="it" sz="1467">
                <a:solidFill>
                  <a:srgbClr val="434343"/>
                </a:solidFill>
                <a:latin typeface="Calibri" panose="020F0502020204030204" pitchFamily="34" charset="0"/>
                <a:ea typeface="Titillium Web"/>
                <a:cs typeface="Calibri" panose="020F0502020204030204" pitchFamily="34" charset="0"/>
                <a:sym typeface="Titillium Web"/>
              </a:rPr>
              <a:t>Tecnici (in house, fornitori) che sviluppano e gestiscono il ciclo di vita degli e-service di un’amministrazione</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cxnSp>
        <p:nvCxnSpPr>
          <p:cNvPr id="238" name="Google Shape;238;p42"/>
          <p:cNvCxnSpPr/>
          <p:nvPr/>
        </p:nvCxnSpPr>
        <p:spPr>
          <a:xfrm>
            <a:off x="550733" y="5410767"/>
            <a:ext cx="10765600" cy="0"/>
          </a:xfrm>
          <a:prstGeom prst="straightConnector1">
            <a:avLst/>
          </a:prstGeom>
          <a:noFill/>
          <a:ln w="9525" cap="flat" cmpd="sng">
            <a:solidFill>
              <a:srgbClr val="0066CC"/>
            </a:solidFill>
            <a:prstDash val="solid"/>
            <a:round/>
            <a:headEnd type="none" w="sm" len="sm"/>
            <a:tailEnd type="none" w="sm" len="sm"/>
          </a:ln>
        </p:spPr>
      </p:cxnSp>
      <p:sp>
        <p:nvSpPr>
          <p:cNvPr id="239" name="Google Shape;239;p42"/>
          <p:cNvSpPr txBox="1"/>
          <p:nvPr/>
        </p:nvSpPr>
        <p:spPr>
          <a:xfrm>
            <a:off x="2234551" y="5465768"/>
            <a:ext cx="33016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Responsabili per la sicurezza e protezione dei dati di un ente </a:t>
            </a:r>
            <a:endParaRPr sz="14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0" name="Google Shape;240;p42"/>
          <p:cNvSpPr txBox="1"/>
          <p:nvPr/>
        </p:nvSpPr>
        <p:spPr>
          <a:xfrm>
            <a:off x="472033" y="1353133"/>
            <a:ext cx="19896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Erogatori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1" name="Google Shape;241;p42"/>
          <p:cNvSpPr txBox="1"/>
          <p:nvPr/>
        </p:nvSpPr>
        <p:spPr>
          <a:xfrm>
            <a:off x="472033" y="4089521"/>
            <a:ext cx="22148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Sviluppatori </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2" name="Google Shape;242;p42"/>
          <p:cNvSpPr txBox="1"/>
          <p:nvPr/>
        </p:nvSpPr>
        <p:spPr>
          <a:xfrm>
            <a:off x="472033" y="5465755"/>
            <a:ext cx="22148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DPO</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3" name="Google Shape;243;p42"/>
          <p:cNvSpPr txBox="1"/>
          <p:nvPr/>
        </p:nvSpPr>
        <p:spPr>
          <a:xfrm>
            <a:off x="6318867" y="4089532"/>
            <a:ext cx="4943600" cy="11820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Calibri" panose="020F0502020204030204" pitchFamily="34" charset="0"/>
                <a:ea typeface="Titillium Web"/>
                <a:cs typeface="Calibri" panose="020F0502020204030204" pitchFamily="34" charset="0"/>
                <a:sym typeface="Titillium Web"/>
              </a:rPr>
              <a:t>Semplificare l’integrazione degli e-service attraverso gli standard offerti dalla piattaforma PDND interoperabilità </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44" name="Google Shape;244;p42"/>
          <p:cNvSpPr txBox="1"/>
          <p:nvPr/>
        </p:nvSpPr>
        <p:spPr>
          <a:xfrm>
            <a:off x="6318867" y="5465755"/>
            <a:ext cx="4997600" cy="13300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Titillium Web"/>
                <a:ea typeface="Titillium Web"/>
                <a:cs typeface="Titillium Web"/>
                <a:sym typeface="Titillium Web"/>
              </a:rPr>
              <a:t>La </a:t>
            </a:r>
            <a:r>
              <a:rPr lang="it" sz="1467" b="1">
                <a:solidFill>
                  <a:srgbClr val="0066CC"/>
                </a:solidFill>
                <a:latin typeface="Titillium Web"/>
                <a:ea typeface="Titillium Web"/>
                <a:cs typeface="Titillium Web"/>
                <a:sym typeface="Titillium Web"/>
              </a:rPr>
              <a:t>documentazione amministrativa</a:t>
            </a:r>
            <a:r>
              <a:rPr lang="it" sz="1467">
                <a:solidFill>
                  <a:srgbClr val="0066CC"/>
                </a:solidFill>
                <a:latin typeface="Titillium Web"/>
                <a:ea typeface="Titillium Web"/>
                <a:cs typeface="Titillium Web"/>
                <a:sym typeface="Titillium Web"/>
              </a:rPr>
              <a:t> è pensata per offrire lo </a:t>
            </a:r>
            <a:r>
              <a:rPr lang="it" sz="1467" b="1">
                <a:solidFill>
                  <a:srgbClr val="0066CC"/>
                </a:solidFill>
                <a:latin typeface="Titillium Web"/>
                <a:ea typeface="Titillium Web"/>
                <a:cs typeface="Titillium Web"/>
                <a:sym typeface="Titillium Web"/>
              </a:rPr>
              <a:t>stesso processo</a:t>
            </a:r>
            <a:r>
              <a:rPr lang="it" sz="1467">
                <a:solidFill>
                  <a:srgbClr val="0066CC"/>
                </a:solidFill>
                <a:latin typeface="Titillium Web"/>
                <a:ea typeface="Titillium Web"/>
                <a:cs typeface="Titillium Web"/>
                <a:sym typeface="Titillium Web"/>
              </a:rPr>
              <a:t> a tutti gli aderenti e </a:t>
            </a:r>
            <a:r>
              <a:rPr lang="it" sz="1467" b="1">
                <a:solidFill>
                  <a:srgbClr val="0066CC"/>
                </a:solidFill>
                <a:latin typeface="Titillium Web"/>
                <a:ea typeface="Titillium Web"/>
                <a:cs typeface="Titillium Web"/>
                <a:sym typeface="Titillium Web"/>
              </a:rPr>
              <a:t>favorire il riutilizzo </a:t>
            </a:r>
            <a:r>
              <a:rPr lang="it" sz="1467">
                <a:solidFill>
                  <a:srgbClr val="0066CC"/>
                </a:solidFill>
                <a:latin typeface="Titillium Web"/>
                <a:ea typeface="Titillium Web"/>
                <a:cs typeface="Titillium Web"/>
                <a:sym typeface="Titillium Web"/>
              </a:rPr>
              <a:t>di quanto messo a disposizione dagli altri.</a:t>
            </a:r>
            <a:endParaRPr sz="1467">
              <a:solidFill>
                <a:srgbClr val="0066CC"/>
              </a:solidFill>
              <a:latin typeface="Titillium Web"/>
              <a:ea typeface="Titillium Web"/>
              <a:cs typeface="Titillium Web"/>
              <a:sym typeface="Titillium Web"/>
            </a:endParaRPr>
          </a:p>
        </p:txBody>
      </p:sp>
      <p:grpSp>
        <p:nvGrpSpPr>
          <p:cNvPr id="245" name="Google Shape;245;p42"/>
          <p:cNvGrpSpPr/>
          <p:nvPr/>
        </p:nvGrpSpPr>
        <p:grpSpPr>
          <a:xfrm>
            <a:off x="472027" y="4440312"/>
            <a:ext cx="1209531" cy="739675"/>
            <a:chOff x="3274159" y="1430522"/>
            <a:chExt cx="1539103" cy="941221"/>
          </a:xfrm>
        </p:grpSpPr>
        <p:grpSp>
          <p:nvGrpSpPr>
            <p:cNvPr id="246" name="Google Shape;246;p42"/>
            <p:cNvGrpSpPr/>
            <p:nvPr/>
          </p:nvGrpSpPr>
          <p:grpSpPr>
            <a:xfrm>
              <a:off x="3274159" y="1719650"/>
              <a:ext cx="950941" cy="651944"/>
              <a:chOff x="320875" y="3600998"/>
              <a:chExt cx="865514" cy="593377"/>
            </a:xfrm>
          </p:grpSpPr>
          <p:pic>
            <p:nvPicPr>
              <p:cNvPr id="247" name="Google Shape;247;p42"/>
              <p:cNvPicPr preferRelativeResize="0"/>
              <p:nvPr/>
            </p:nvPicPr>
            <p:blipFill rotWithShape="1">
              <a:blip r:embed="rId4">
                <a:alphaModFix amt="52000"/>
              </a:blip>
              <a:srcRect b="11995"/>
              <a:stretch/>
            </p:blipFill>
            <p:spPr>
              <a:xfrm>
                <a:off x="705339" y="3600998"/>
                <a:ext cx="481051" cy="423353"/>
              </a:xfrm>
              <a:prstGeom prst="rect">
                <a:avLst/>
              </a:prstGeom>
              <a:noFill/>
              <a:ln>
                <a:noFill/>
              </a:ln>
            </p:spPr>
          </p:pic>
          <p:pic>
            <p:nvPicPr>
              <p:cNvPr id="248" name="Google Shape;248;p42"/>
              <p:cNvPicPr preferRelativeResize="0"/>
              <p:nvPr/>
            </p:nvPicPr>
            <p:blipFill rotWithShape="1">
              <a:blip r:embed="rId5">
                <a:alphaModFix/>
              </a:blip>
              <a:srcRect l="24550" t="32130" r="26978" b="24596"/>
              <a:stretch/>
            </p:blipFill>
            <p:spPr>
              <a:xfrm>
                <a:off x="320875" y="3714550"/>
                <a:ext cx="613425" cy="479825"/>
              </a:xfrm>
              <a:prstGeom prst="rect">
                <a:avLst/>
              </a:prstGeom>
              <a:noFill/>
              <a:ln>
                <a:noFill/>
              </a:ln>
            </p:spPr>
          </p:pic>
        </p:grpSp>
        <p:pic>
          <p:nvPicPr>
            <p:cNvPr id="249" name="Google Shape;249;p42"/>
            <p:cNvPicPr preferRelativeResize="0"/>
            <p:nvPr/>
          </p:nvPicPr>
          <p:blipFill rotWithShape="1">
            <a:blip r:embed="rId6">
              <a:alphaModFix/>
            </a:blip>
            <a:srcRect t="1802" b="1802"/>
            <a:stretch/>
          </p:blipFill>
          <p:spPr>
            <a:xfrm>
              <a:off x="3728312" y="1430522"/>
              <a:ext cx="1084950" cy="941221"/>
            </a:xfrm>
            <a:prstGeom prst="rect">
              <a:avLst/>
            </a:prstGeom>
            <a:noFill/>
            <a:ln>
              <a:noFill/>
            </a:ln>
          </p:spPr>
        </p:pic>
      </p:grpSp>
      <p:grpSp>
        <p:nvGrpSpPr>
          <p:cNvPr id="250" name="Google Shape;250;p42"/>
          <p:cNvGrpSpPr/>
          <p:nvPr/>
        </p:nvGrpSpPr>
        <p:grpSpPr>
          <a:xfrm>
            <a:off x="545779" y="5879231"/>
            <a:ext cx="1023147" cy="775567"/>
            <a:chOff x="6540425" y="1506725"/>
            <a:chExt cx="1241481" cy="941221"/>
          </a:xfrm>
        </p:grpSpPr>
        <p:pic>
          <p:nvPicPr>
            <p:cNvPr id="251" name="Google Shape;251;p42"/>
            <p:cNvPicPr preferRelativeResize="0"/>
            <p:nvPr/>
          </p:nvPicPr>
          <p:blipFill rotWithShape="1">
            <a:blip r:embed="rId7">
              <a:alphaModFix amt="52000"/>
            </a:blip>
            <a:srcRect b="18180"/>
            <a:stretch/>
          </p:blipFill>
          <p:spPr>
            <a:xfrm>
              <a:off x="6540425" y="1780538"/>
              <a:ext cx="481051" cy="393599"/>
            </a:xfrm>
            <a:prstGeom prst="rect">
              <a:avLst/>
            </a:prstGeom>
            <a:noFill/>
            <a:ln>
              <a:noFill/>
            </a:ln>
          </p:spPr>
        </p:pic>
        <p:pic>
          <p:nvPicPr>
            <p:cNvPr id="252" name="Google Shape;252;p42"/>
            <p:cNvPicPr preferRelativeResize="0"/>
            <p:nvPr/>
          </p:nvPicPr>
          <p:blipFill rotWithShape="1">
            <a:blip r:embed="rId8">
              <a:alphaModFix/>
            </a:blip>
            <a:srcRect t="1802" b="1802"/>
            <a:stretch/>
          </p:blipFill>
          <p:spPr>
            <a:xfrm>
              <a:off x="6696956" y="1506725"/>
              <a:ext cx="1084950" cy="941221"/>
            </a:xfrm>
            <a:prstGeom prst="rect">
              <a:avLst/>
            </a:prstGeom>
            <a:noFill/>
            <a:ln>
              <a:noFill/>
            </a:ln>
          </p:spPr>
        </p:pic>
      </p:grpSp>
      <p:sp>
        <p:nvSpPr>
          <p:cNvPr id="253" name="Google Shape;253;p42"/>
          <p:cNvSpPr txBox="1"/>
          <p:nvPr/>
        </p:nvSpPr>
        <p:spPr>
          <a:xfrm>
            <a:off x="429067" y="779933"/>
            <a:ext cx="6668800" cy="373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I VANTAGGI DELLA PDND</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54" name="Google Shape;254;p42"/>
          <p:cNvSpPr txBox="1"/>
          <p:nvPr/>
        </p:nvSpPr>
        <p:spPr>
          <a:xfrm>
            <a:off x="6318867" y="2705517"/>
            <a:ext cx="5060400" cy="10588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Semplificare i servizi </a:t>
            </a:r>
            <a:r>
              <a:rPr lang="it" sz="1467">
                <a:solidFill>
                  <a:srgbClr val="0066CC"/>
                </a:solidFill>
                <a:latin typeface="Calibri" panose="020F0502020204030204" pitchFamily="34" charset="0"/>
                <a:ea typeface="Titillium Web"/>
                <a:cs typeface="Calibri" panose="020F0502020204030204" pitchFamily="34" charset="0"/>
                <a:sym typeface="Titillium Web"/>
              </a:rPr>
              <a:t>offerti a cittadini e imprese, </a:t>
            </a:r>
            <a:r>
              <a:rPr lang="it" sz="1467" b="1">
                <a:solidFill>
                  <a:srgbClr val="0066CC"/>
                </a:solidFill>
                <a:latin typeface="Calibri" panose="020F0502020204030204" pitchFamily="34" charset="0"/>
                <a:ea typeface="Titillium Web"/>
                <a:cs typeface="Calibri" panose="020F0502020204030204" pitchFamily="34" charset="0"/>
                <a:sym typeface="Titillium Web"/>
              </a:rPr>
              <a:t>accedendo al catalogo di e-service </a:t>
            </a:r>
            <a:r>
              <a:rPr lang="it" sz="1467">
                <a:solidFill>
                  <a:srgbClr val="0066CC"/>
                </a:solidFill>
                <a:latin typeface="Calibri" panose="020F0502020204030204" pitchFamily="34" charset="0"/>
                <a:ea typeface="Titillium Web"/>
                <a:cs typeface="Calibri" panose="020F0502020204030204" pitchFamily="34" charset="0"/>
                <a:sym typeface="Titillium Web"/>
              </a:rPr>
              <a:t>disponibili </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55" name="Google Shape;255;p42"/>
          <p:cNvSpPr txBox="1"/>
          <p:nvPr/>
        </p:nvSpPr>
        <p:spPr>
          <a:xfrm>
            <a:off x="2216016" y="2609518"/>
            <a:ext cx="34860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Aderenti che fruiscono gli e-service mediante accordi di interoperabilità stipulati tramite PDND Interoperabilità</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56" name="Google Shape;256;p42"/>
          <p:cNvSpPr txBox="1"/>
          <p:nvPr/>
        </p:nvSpPr>
        <p:spPr>
          <a:xfrm>
            <a:off x="472033" y="2609517"/>
            <a:ext cx="19896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Fruitori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pic>
        <p:nvPicPr>
          <p:cNvPr id="257" name="Google Shape;257;p42"/>
          <p:cNvPicPr preferRelativeResize="0"/>
          <p:nvPr/>
        </p:nvPicPr>
        <p:blipFill rotWithShape="1">
          <a:blip r:embed="rId9">
            <a:alphaModFix/>
          </a:blip>
          <a:srcRect t="1587" b="1597"/>
          <a:stretch/>
        </p:blipFill>
        <p:spPr>
          <a:xfrm>
            <a:off x="545634" y="1765867"/>
            <a:ext cx="893925" cy="775567"/>
          </a:xfrm>
          <a:prstGeom prst="rect">
            <a:avLst/>
          </a:prstGeom>
          <a:noFill/>
          <a:ln>
            <a:noFill/>
          </a:ln>
        </p:spPr>
      </p:pic>
      <p:pic>
        <p:nvPicPr>
          <p:cNvPr id="258" name="Google Shape;258;p42"/>
          <p:cNvPicPr preferRelativeResize="0"/>
          <p:nvPr/>
        </p:nvPicPr>
        <p:blipFill rotWithShape="1">
          <a:blip r:embed="rId10">
            <a:alphaModFix/>
          </a:blip>
          <a:srcRect t="1587" b="1597"/>
          <a:stretch/>
        </p:blipFill>
        <p:spPr>
          <a:xfrm>
            <a:off x="545635" y="2965550"/>
            <a:ext cx="893933" cy="775535"/>
          </a:xfrm>
          <a:prstGeom prst="rect">
            <a:avLst/>
          </a:prstGeom>
          <a:noFill/>
          <a:ln>
            <a:noFill/>
          </a:ln>
        </p:spPr>
      </p:pic>
      <p:cxnSp>
        <p:nvCxnSpPr>
          <p:cNvPr id="259" name="Google Shape;259;p42"/>
          <p:cNvCxnSpPr/>
          <p:nvPr/>
        </p:nvCxnSpPr>
        <p:spPr>
          <a:xfrm>
            <a:off x="550733" y="2509633"/>
            <a:ext cx="10765600" cy="0"/>
          </a:xfrm>
          <a:prstGeom prst="straightConnector1">
            <a:avLst/>
          </a:prstGeom>
          <a:noFill/>
          <a:ln w="9525" cap="flat" cmpd="sng">
            <a:solidFill>
              <a:srgbClr val="0066CC"/>
            </a:solidFill>
            <a:prstDash val="solid"/>
            <a:round/>
            <a:headEnd type="none" w="sm" len="sm"/>
            <a:tailEnd type="none" w="sm" len="sm"/>
          </a:ln>
        </p:spPr>
      </p:cxnSp>
      <p:sp>
        <p:nvSpPr>
          <p:cNvPr id="260" name="Google Shape;260;p42"/>
          <p:cNvSpPr txBox="1"/>
          <p:nvPr/>
        </p:nvSpPr>
        <p:spPr>
          <a:xfrm>
            <a:off x="6533667" y="2273633"/>
            <a:ext cx="4514000" cy="471948"/>
          </a:xfrm>
          <a:prstGeom prst="rect">
            <a:avLst/>
          </a:prstGeom>
          <a:noFill/>
          <a:ln>
            <a:noFill/>
          </a:ln>
        </p:spPr>
        <p:txBody>
          <a:bodyPr spcFirstLastPara="1" wrap="square" lIns="121900" tIns="121900" rIns="121900" bIns="121900" anchor="t" anchorCtr="0">
            <a:spAutoFit/>
          </a:bodyPr>
          <a:lstStyle/>
          <a:p>
            <a:pPr algn="ctr" defTabSz="1219170"/>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Un aderente potrà essere sia erogatore che fruitore</a:t>
            </a:r>
            <a:endParaRPr sz="1467">
              <a:latin typeface="Calibri" panose="020F0502020204030204" pitchFamily="34" charset="0"/>
              <a:cs typeface="Calibri" panose="020F0502020204030204" pitchFamily="34" charset="0"/>
            </a:endParaRPr>
          </a:p>
        </p:txBody>
      </p:sp>
      <p:sp>
        <p:nvSpPr>
          <p:cNvPr id="261" name="Google Shape;261;p42"/>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45"/>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288" name="Google Shape;288;p45"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289" name="Google Shape;289;p45"/>
          <p:cNvSpPr txBox="1"/>
          <p:nvPr/>
        </p:nvSpPr>
        <p:spPr>
          <a:xfrm>
            <a:off x="4595100" y="2303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Gli Avvisi per i Comuni e le Regioni</a:t>
            </a:r>
            <a:endParaRPr sz="7200">
              <a:solidFill>
                <a:srgbClr val="0066CC"/>
              </a:solidFill>
              <a:latin typeface="Calibri" panose="020F0502020204030204" pitchFamily="34" charset="0"/>
              <a:ea typeface="Titillium Web ExtraLight"/>
              <a:cs typeface="Calibri" panose="020F0502020204030204" pitchFamily="34" charset="0"/>
              <a:sym typeface="Titillium Web ExtraLight"/>
            </a:endParaRPr>
          </a:p>
        </p:txBody>
      </p:sp>
      <p:sp>
        <p:nvSpPr>
          <p:cNvPr id="291" name="Google Shape;291;p45"/>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2</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9" name="Google Shape;299;p46"/>
          <p:cNvSpPr txBox="1"/>
          <p:nvPr/>
        </p:nvSpPr>
        <p:spPr>
          <a:xfrm>
            <a:off x="509233" y="2066233"/>
            <a:ext cx="5675200" cy="4249200"/>
          </a:xfrm>
          <a:prstGeom prst="rect">
            <a:avLst/>
          </a:prstGeom>
          <a:noFill/>
          <a:ln>
            <a:noFill/>
          </a:ln>
        </p:spPr>
        <p:txBody>
          <a:bodyPr spcFirstLastPara="1" wrap="square" lIns="121867" tIns="121867" rIns="121867" bIns="121867" anchor="t" anchorCtr="0">
            <a:noAutofit/>
          </a:bodyPr>
          <a:lstStyle/>
          <a:p>
            <a:pPr defTabSz="1219170">
              <a:lnSpc>
                <a:spcPct val="115000"/>
              </a:lnSpc>
              <a:buSzPts val="1100"/>
            </a:pPr>
            <a:r>
              <a:rPr lang="it" sz="1333" b="1">
                <a:solidFill>
                  <a:srgbClr val="0066CC"/>
                </a:solidFill>
                <a:latin typeface="Calibri" panose="020F0502020204030204" pitchFamily="34" charset="0"/>
                <a:ea typeface="Titillium Web"/>
                <a:cs typeface="Calibri" panose="020F0502020204030204" pitchFamily="34" charset="0"/>
                <a:sym typeface="Titillium Web"/>
              </a:rPr>
              <a:t>CONFIGURAZIONE DELL’AVVISO</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2000">
                <a:solidFill>
                  <a:srgbClr val="434343"/>
                </a:solidFill>
                <a:latin typeface="Calibri" panose="020F0502020204030204" pitchFamily="34" charset="0"/>
                <a:ea typeface="Titillium Web"/>
                <a:cs typeface="Calibri" panose="020F0502020204030204" pitchFamily="34" charset="0"/>
                <a:sym typeface="Titillium Web"/>
              </a:rPr>
              <a:t>I </a:t>
            </a:r>
            <a:r>
              <a:rPr lang="it" sz="2000" b="1">
                <a:solidFill>
                  <a:srgbClr val="434343"/>
                </a:solidFill>
                <a:latin typeface="Calibri" panose="020F0502020204030204" pitchFamily="34" charset="0"/>
                <a:ea typeface="Titillium Web"/>
                <a:cs typeface="Calibri" panose="020F0502020204030204" pitchFamily="34" charset="0"/>
                <a:sym typeface="Titillium Web"/>
              </a:rPr>
              <a:t>Comuni</a:t>
            </a:r>
            <a:r>
              <a:rPr lang="it" sz="2000">
                <a:solidFill>
                  <a:srgbClr val="434343"/>
                </a:solidFill>
                <a:latin typeface="Calibri" panose="020F0502020204030204" pitchFamily="34" charset="0"/>
                <a:ea typeface="Titillium Web"/>
                <a:cs typeface="Calibri" panose="020F0502020204030204" pitchFamily="34" charset="0"/>
                <a:sym typeface="Titillium Web"/>
              </a:rPr>
              <a:t> sono suddivisi in sette fasce in base al numero di abitanti.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2000">
                <a:solidFill>
                  <a:srgbClr val="434343"/>
                </a:solidFill>
                <a:latin typeface="Calibri" panose="020F0502020204030204" pitchFamily="34" charset="0"/>
                <a:ea typeface="Titillium Web"/>
                <a:cs typeface="Calibri" panose="020F0502020204030204" pitchFamily="34" charset="0"/>
                <a:sym typeface="Titillium Web"/>
              </a:rPr>
              <a:t>A ogni fascia corrisponde un </a:t>
            </a:r>
            <a:r>
              <a:rPr lang="it" sz="2000"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numero predefinito di API da erogare</a:t>
            </a:r>
            <a:r>
              <a:rPr lang="it" sz="2000">
                <a:solidFill>
                  <a:srgbClr val="434343"/>
                </a:solidFill>
                <a:latin typeface="Calibri" panose="020F0502020204030204" pitchFamily="34" charset="0"/>
                <a:ea typeface="Titillium Web"/>
                <a:cs typeface="Calibri" panose="020F0502020204030204" pitchFamily="34" charset="0"/>
                <a:sym typeface="Titillium Web"/>
              </a:rPr>
              <a:t>, con raccomandazione specifiche sulla modalità suggerita di erogazione (REST API o SOAP API).</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a:solidFill>
                <a:srgbClr val="434343"/>
              </a:solidFill>
              <a:latin typeface="Calibri" panose="020F0502020204030204" pitchFamily="34" charset="0"/>
              <a:ea typeface="Titillium Web"/>
              <a:cs typeface="Calibri" panose="020F0502020204030204" pitchFamily="34" charset="0"/>
              <a:sym typeface="Titillium Web"/>
            </a:endParaRPr>
          </a:p>
        </p:txBody>
      </p:sp>
      <p:cxnSp>
        <p:nvCxnSpPr>
          <p:cNvPr id="300" name="Google Shape;300;p46"/>
          <p:cNvCxnSpPr/>
          <p:nvPr/>
        </p:nvCxnSpPr>
        <p:spPr>
          <a:xfrm>
            <a:off x="407633" y="1964633"/>
            <a:ext cx="0" cy="4325200"/>
          </a:xfrm>
          <a:prstGeom prst="straightConnector1">
            <a:avLst/>
          </a:prstGeom>
          <a:noFill/>
          <a:ln w="9525" cap="flat" cmpd="sng">
            <a:solidFill>
              <a:srgbClr val="0066CC"/>
            </a:solidFill>
            <a:prstDash val="solid"/>
            <a:round/>
            <a:headEnd type="none" w="med" len="med"/>
            <a:tailEnd type="none" w="med" len="med"/>
          </a:ln>
        </p:spPr>
      </p:cxnSp>
      <p:cxnSp>
        <p:nvCxnSpPr>
          <p:cNvPr id="303" name="Google Shape;303;p46"/>
          <p:cNvCxnSpPr/>
          <p:nvPr/>
        </p:nvCxnSpPr>
        <p:spPr>
          <a:xfrm>
            <a:off x="6299200" y="1964633"/>
            <a:ext cx="0" cy="4325200"/>
          </a:xfrm>
          <a:prstGeom prst="straightConnector1">
            <a:avLst/>
          </a:prstGeom>
          <a:noFill/>
          <a:ln w="9525" cap="flat" cmpd="sng">
            <a:solidFill>
              <a:srgbClr val="0066CC"/>
            </a:solidFill>
            <a:prstDash val="solid"/>
            <a:round/>
            <a:headEnd type="none" w="med" len="med"/>
            <a:tailEnd type="none" w="med" len="med"/>
          </a:ln>
        </p:spPr>
      </p:cxnSp>
      <p:sp>
        <p:nvSpPr>
          <p:cNvPr id="304" name="Google Shape;304;p46"/>
          <p:cNvSpPr txBox="1"/>
          <p:nvPr/>
        </p:nvSpPr>
        <p:spPr>
          <a:xfrm>
            <a:off x="6400800" y="1863033"/>
            <a:ext cx="5384800" cy="4249200"/>
          </a:xfrm>
          <a:prstGeom prst="rect">
            <a:avLst/>
          </a:prstGeom>
          <a:noFill/>
          <a:ln>
            <a:noFill/>
          </a:ln>
        </p:spPr>
        <p:txBody>
          <a:bodyPr spcFirstLastPara="1" wrap="square" lIns="121867" tIns="121867" rIns="121867" bIns="121867" anchor="t" anchorCtr="0">
            <a:noAutofit/>
          </a:bodyPr>
          <a:lstStyle/>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BENEFICIARI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Comuni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TEMPISTICHE </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CONTRATTUALIZZAZIONE FORNITORE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3 mesi </a:t>
            </a:r>
            <a:r>
              <a:rPr lang="it" sz="1867">
                <a:solidFill>
                  <a:srgbClr val="434343"/>
                </a:solidFill>
                <a:latin typeface="Calibri" panose="020F0502020204030204" pitchFamily="34" charset="0"/>
                <a:ea typeface="Titillium Web"/>
                <a:cs typeface="Calibri" panose="020F0502020204030204" pitchFamily="34" charset="0"/>
                <a:sym typeface="Titillium Web"/>
              </a:rPr>
              <a:t>per comuni fino a 50.000 abitanti</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6 mesi </a:t>
            </a:r>
            <a:r>
              <a:rPr lang="it" sz="1867">
                <a:solidFill>
                  <a:srgbClr val="434343"/>
                </a:solidFill>
                <a:latin typeface="Calibri" panose="020F0502020204030204" pitchFamily="34" charset="0"/>
                <a:ea typeface="Titillium Web"/>
                <a:cs typeface="Calibri" panose="020F0502020204030204" pitchFamily="34" charset="0"/>
                <a:sym typeface="Titillium Web"/>
              </a:rPr>
              <a:t>per comuni con più di 50.000 abitanti</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INTEGRAZIONE E ATTIVAZIONE SERVIZI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6 mesi</a:t>
            </a:r>
            <a:r>
              <a:rPr lang="it" sz="1867">
                <a:solidFill>
                  <a:srgbClr val="434343"/>
                </a:solidFill>
                <a:latin typeface="Calibri" panose="020F0502020204030204" pitchFamily="34" charset="0"/>
                <a:ea typeface="Titillium Web"/>
                <a:cs typeface="Calibri" panose="020F0502020204030204" pitchFamily="34" charset="0"/>
                <a:sym typeface="Titillium Web"/>
              </a:rPr>
              <a:t> dalla data di contrattualizzazione del fornitore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500"/>
            </a:pPr>
            <a:r>
              <a:rPr lang="it" sz="1867" b="1">
                <a:solidFill>
                  <a:srgbClr val="434343"/>
                </a:solidFill>
                <a:latin typeface="Calibri" panose="020F0502020204030204" pitchFamily="34" charset="0"/>
                <a:ea typeface="Titillium Web"/>
                <a:cs typeface="Calibri" panose="020F0502020204030204" pitchFamily="34" charset="0"/>
                <a:sym typeface="Titillium Web"/>
              </a:rPr>
              <a:t>IMPORTO</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a:solidFill>
                  <a:srgbClr val="434343"/>
                </a:solidFill>
                <a:latin typeface="Calibri" panose="020F0502020204030204" pitchFamily="34" charset="0"/>
                <a:ea typeface="Titillium Web"/>
                <a:cs typeface="Calibri" panose="020F0502020204030204" pitchFamily="34" charset="0"/>
                <a:sym typeface="Titillium Web"/>
              </a:rPr>
              <a:t>L’importo varia a seconda della </a:t>
            </a:r>
            <a:r>
              <a:rPr lang="it" sz="1867"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dimensione</a:t>
            </a:r>
            <a:r>
              <a:rPr lang="it" sz="1867">
                <a:solidFill>
                  <a:srgbClr val="434343"/>
                </a:solidFill>
                <a:latin typeface="Calibri" panose="020F0502020204030204" pitchFamily="34" charset="0"/>
                <a:ea typeface="Titillium Web"/>
                <a:cs typeface="Calibri" panose="020F0502020204030204" pitchFamily="34" charset="0"/>
                <a:sym typeface="Titillium Web"/>
              </a:rPr>
              <a:t> del Comune.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05" name="Google Shape;305;p46"/>
          <p:cNvSpPr txBox="1"/>
          <p:nvPr/>
        </p:nvSpPr>
        <p:spPr>
          <a:xfrm>
            <a:off x="1622867" y="791167"/>
            <a:ext cx="8386000" cy="845600"/>
          </a:xfrm>
          <a:prstGeom prst="rect">
            <a:avLst/>
          </a:prstGeom>
          <a:noFill/>
          <a:ln>
            <a:noFill/>
          </a:ln>
        </p:spPr>
        <p:txBody>
          <a:bodyPr spcFirstLastPara="1" wrap="square" lIns="121900" tIns="121900" rIns="121900" bIns="121900" anchor="t" anchorCtr="0">
            <a:noAutofit/>
          </a:bodyPr>
          <a:lstStyle/>
          <a:p>
            <a:pPr defTabSz="1219170">
              <a:lnSpc>
                <a:spcPct val="115000"/>
              </a:lnSpc>
              <a:buSzPts val="2200"/>
            </a:pPr>
            <a:r>
              <a:rPr lang="it" sz="2933" b="1">
                <a:solidFill>
                  <a:srgbClr val="0066CC"/>
                </a:solidFill>
                <a:latin typeface="Calibri" panose="020F0502020204030204" pitchFamily="34" charset="0"/>
                <a:ea typeface="Titillium Web"/>
                <a:cs typeface="Calibri" panose="020F0502020204030204" pitchFamily="34" charset="0"/>
                <a:sym typeface="Titillium Web"/>
              </a:rPr>
              <a:t>1.3.1 Piattaforma Digitale Nazionale Dati</a:t>
            </a:r>
            <a:endParaRPr sz="29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2200"/>
            </a:pPr>
            <a:endParaRPr sz="2933" b="1">
              <a:solidFill>
                <a:srgbClr val="0066CC"/>
              </a:solidFill>
              <a:latin typeface="Calibri" panose="020F0502020204030204" pitchFamily="34" charset="0"/>
              <a:ea typeface="Titillium Web"/>
              <a:cs typeface="Calibri" panose="020F0502020204030204" pitchFamily="34" charset="0"/>
              <a:sym typeface="Titillium Web"/>
            </a:endParaRPr>
          </a:p>
        </p:txBody>
      </p:sp>
      <p:grpSp>
        <p:nvGrpSpPr>
          <p:cNvPr id="306" name="Google Shape;306;p46"/>
          <p:cNvGrpSpPr/>
          <p:nvPr/>
        </p:nvGrpSpPr>
        <p:grpSpPr>
          <a:xfrm>
            <a:off x="718567" y="740367"/>
            <a:ext cx="831600" cy="845600"/>
            <a:chOff x="615125" y="631475"/>
            <a:chExt cx="623700" cy="634200"/>
          </a:xfrm>
        </p:grpSpPr>
        <p:sp>
          <p:nvSpPr>
            <p:cNvPr id="307" name="Google Shape;307;p46"/>
            <p:cNvSpPr/>
            <p:nvPr/>
          </p:nvSpPr>
          <p:spPr>
            <a:xfrm>
              <a:off x="615125" y="631475"/>
              <a:ext cx="623700" cy="634200"/>
            </a:xfrm>
            <a:prstGeom prst="ellipse">
              <a:avLst/>
            </a:prstGeom>
            <a:solidFill>
              <a:srgbClr val="0066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pic>
          <p:nvPicPr>
            <p:cNvPr id="308" name="Google Shape;308;p46"/>
            <p:cNvPicPr preferRelativeResize="0"/>
            <p:nvPr/>
          </p:nvPicPr>
          <p:blipFill>
            <a:blip r:embed="rId3">
              <a:alphaModFix/>
            </a:blip>
            <a:stretch>
              <a:fillRect/>
            </a:stretch>
          </p:blipFill>
          <p:spPr>
            <a:xfrm>
              <a:off x="700709" y="719313"/>
              <a:ext cx="452464" cy="458521"/>
            </a:xfrm>
            <a:prstGeom prst="rect">
              <a:avLst/>
            </a:prstGeom>
            <a:noFill/>
            <a:ln>
              <a:noFill/>
            </a:ln>
          </p:spPr>
        </p:pic>
      </p:grpSp>
      <p:sp>
        <p:nvSpPr>
          <p:cNvPr id="309" name="Google Shape;309;p46"/>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aphicFrame>
        <p:nvGraphicFramePr>
          <p:cNvPr id="314" name="Google Shape;314;p47"/>
          <p:cNvGraphicFramePr/>
          <p:nvPr/>
        </p:nvGraphicFramePr>
        <p:xfrm>
          <a:off x="587534" y="2364384"/>
          <a:ext cx="6833733" cy="3787736"/>
        </p:xfrm>
        <a:graphic>
          <a:graphicData uri="http://schemas.openxmlformats.org/drawingml/2006/table">
            <a:tbl>
              <a:tblPr>
                <a:noFill/>
              </a:tblPr>
              <a:tblGrid>
                <a:gridCol w="781633">
                  <a:extLst>
                    <a:ext uri="{9D8B030D-6E8A-4147-A177-3AD203B41FA5}">
                      <a16:colId xmlns:a16="http://schemas.microsoft.com/office/drawing/2014/main" val="20000"/>
                    </a:ext>
                  </a:extLst>
                </a:gridCol>
                <a:gridCol w="2717167">
                  <a:extLst>
                    <a:ext uri="{9D8B030D-6E8A-4147-A177-3AD203B41FA5}">
                      <a16:colId xmlns:a16="http://schemas.microsoft.com/office/drawing/2014/main" val="20001"/>
                    </a:ext>
                  </a:extLst>
                </a:gridCol>
                <a:gridCol w="740133">
                  <a:extLst>
                    <a:ext uri="{9D8B030D-6E8A-4147-A177-3AD203B41FA5}">
                      <a16:colId xmlns:a16="http://schemas.microsoft.com/office/drawing/2014/main" val="20002"/>
                    </a:ext>
                  </a:extLst>
                </a:gridCol>
                <a:gridCol w="2594800">
                  <a:extLst>
                    <a:ext uri="{9D8B030D-6E8A-4147-A177-3AD203B41FA5}">
                      <a16:colId xmlns:a16="http://schemas.microsoft.com/office/drawing/2014/main" val="20003"/>
                    </a:ext>
                  </a:extLst>
                </a:gridCol>
              </a:tblGrid>
              <a:tr h="473467">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Fascia</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Popolazione</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 API</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Lump Sum per Comune</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extLst>
                  <a:ext uri="{0D108BD9-81ED-4DB2-BD59-A6C34878D82A}">
                    <a16:rowId xmlns:a16="http://schemas.microsoft.com/office/drawing/2014/main" val="10000"/>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&lt;=2500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10,171.75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2</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2500 &lt; ab &lt;= 5000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10,171.75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3</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5000 &lt; ab &lt;= 20000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2</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20,343.50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4</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20000 &lt; ab &lt;= 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3</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30,515.25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4"/>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50000 &lt; ab &lt;= 100000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4</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162,748.00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5"/>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6</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100000 &lt; ab &lt;= 250000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203,435.00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6"/>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7</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&gt; 250000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6</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474,775.20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16" name="Google Shape;316;p47"/>
          <p:cNvSpPr txBox="1"/>
          <p:nvPr/>
        </p:nvSpPr>
        <p:spPr>
          <a:xfrm>
            <a:off x="429067" y="779933"/>
            <a:ext cx="6668800" cy="373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IMPORTI DEL CONTRIBUTO</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17" name="Google Shape;317;p47"/>
          <p:cNvSpPr txBox="1"/>
          <p:nvPr/>
        </p:nvSpPr>
        <p:spPr>
          <a:xfrm>
            <a:off x="429067" y="1236100"/>
            <a:ext cx="10467200" cy="524800"/>
          </a:xfrm>
          <a:prstGeom prst="rect">
            <a:avLst/>
          </a:prstGeom>
          <a:noFill/>
          <a:ln>
            <a:noFill/>
          </a:ln>
        </p:spPr>
        <p:txBody>
          <a:bodyPr spcFirstLastPara="1" wrap="square" lIns="121867" tIns="121867" rIns="121867" bIns="121867" anchor="t" anchorCtr="0">
            <a:noAutofit/>
          </a:bodyPr>
          <a:lstStyle/>
          <a:p>
            <a:pPr defTabSz="1219170"/>
            <a:r>
              <a:rPr lang="it" sz="1600">
                <a:solidFill>
                  <a:srgbClr val="434343"/>
                </a:solidFill>
                <a:latin typeface="Calibri" panose="020F0502020204030204" pitchFamily="34" charset="0"/>
                <a:ea typeface="Titillium Web"/>
                <a:cs typeface="Calibri" panose="020F0502020204030204" pitchFamily="34" charset="0"/>
                <a:sym typeface="Titillium Web"/>
              </a:rPr>
              <a:t>I Comuni sono suddivisi in </a:t>
            </a:r>
            <a:r>
              <a:rPr lang="it" sz="1600" b="1">
                <a:solidFill>
                  <a:srgbClr val="434343"/>
                </a:solidFill>
                <a:latin typeface="Calibri" panose="020F0502020204030204" pitchFamily="34" charset="0"/>
                <a:ea typeface="Titillium Web"/>
                <a:cs typeface="Calibri" panose="020F0502020204030204" pitchFamily="34" charset="0"/>
                <a:sym typeface="Titillium Web"/>
              </a:rPr>
              <a:t>sette fasce in base al numero di abitanti.</a:t>
            </a:r>
            <a:r>
              <a:rPr lang="it" sz="1600">
                <a:solidFill>
                  <a:srgbClr val="434343"/>
                </a:solidFill>
                <a:latin typeface="Calibri" panose="020F0502020204030204" pitchFamily="34" charset="0"/>
                <a:ea typeface="Titillium Web"/>
                <a:cs typeface="Calibri" panose="020F0502020204030204" pitchFamily="34" charset="0"/>
                <a:sym typeface="Titillium Web"/>
              </a:rPr>
              <a:t> A ogni fascia corrisponde un </a:t>
            </a:r>
            <a:r>
              <a:rPr lang="it" sz="1600" b="1">
                <a:solidFill>
                  <a:srgbClr val="434343"/>
                </a:solidFill>
                <a:latin typeface="Calibri" panose="020F0502020204030204" pitchFamily="34" charset="0"/>
                <a:ea typeface="Titillium Web"/>
                <a:cs typeface="Calibri" panose="020F0502020204030204" pitchFamily="34" charset="0"/>
                <a:sym typeface="Titillium Web"/>
              </a:rPr>
              <a:t>numero predefinito di API da erogare</a:t>
            </a:r>
            <a:r>
              <a:rPr lang="it" sz="1600">
                <a:solidFill>
                  <a:srgbClr val="434343"/>
                </a:solidFill>
                <a:latin typeface="Calibri" panose="020F0502020204030204" pitchFamily="34" charset="0"/>
                <a:ea typeface="Titillium Web"/>
                <a:cs typeface="Calibri" panose="020F0502020204030204" pitchFamily="34" charset="0"/>
                <a:sym typeface="Titillium Web"/>
              </a:rPr>
              <a:t>, con raccomandazione specifiche sulla modalità suggerita di erogazione (REST API o SOAP API).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318" name="Google Shape;318;p47"/>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 E LE REGIONI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351" name="Google Shape;351;p50"/>
          <p:cNvSpPr txBox="1">
            <a:spLocks noGrp="1"/>
          </p:cNvSpPr>
          <p:nvPr>
            <p:ph type="body" idx="4294967295"/>
          </p:nvPr>
        </p:nvSpPr>
        <p:spPr>
          <a:xfrm>
            <a:off x="331250" y="1570567"/>
            <a:ext cx="10382251" cy="4718051"/>
          </a:xfrm>
          <a:prstGeom prst="rect">
            <a:avLst/>
          </a:prstGeom>
          <a:noFill/>
          <a:ln>
            <a:noFill/>
          </a:ln>
        </p:spPr>
        <p:txBody>
          <a:bodyPr spcFirstLastPara="1" wrap="square" lIns="121900" tIns="121900" rIns="121900" bIns="121900" anchor="ctr" anchorCtr="0">
            <a:noAutofit/>
          </a:bodyPr>
          <a:lstStyle/>
          <a:p>
            <a:pPr marL="457189" indent="-457189">
              <a:lnSpc>
                <a:spcPct val="100000"/>
              </a:lnSpc>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Processo di </a:t>
            </a:r>
            <a:r>
              <a:rPr lang="it" sz="1867" b="1">
                <a:solidFill>
                  <a:srgbClr val="0066CC"/>
                </a:solidFill>
                <a:latin typeface="Calibri" panose="020F0502020204030204" pitchFamily="34" charset="0"/>
                <a:ea typeface="Titillium Web"/>
                <a:cs typeface="Calibri" panose="020F0502020204030204" pitchFamily="34" charset="0"/>
                <a:sym typeface="Titillium Web"/>
              </a:rPr>
              <a:t>onboarding</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su PDND: Firma digitale dell’accordo di adesione e caricamento dell’accordo firmato sulla piattaforma</a:t>
            </a:r>
            <a:endParaRPr>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Sviluppo</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degli e-service e delle relative API</a:t>
            </a:r>
            <a:endParaRPr>
              <a:latin typeface="Calibri" panose="020F0502020204030204" pitchFamily="34" charset="0"/>
              <a:cs typeface="Calibri" panose="020F0502020204030204" pitchFamily="34" charset="0"/>
            </a:endParaRPr>
          </a:p>
          <a:p>
            <a:pPr marL="457189" indent="-457189">
              <a:lnSpc>
                <a:spcPct val="10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Pubblicazione in ambiente di test di API</a:t>
            </a:r>
            <a:r>
              <a:rPr lang="it" sz="1867">
                <a:solidFill>
                  <a:srgbClr val="595959"/>
                </a:solidFill>
                <a:latin typeface="Calibri" panose="020F0502020204030204" pitchFamily="34" charset="0"/>
                <a:ea typeface="Titillium Web"/>
                <a:cs typeface="Calibri" panose="020F0502020204030204" pitchFamily="34" charset="0"/>
                <a:sym typeface="Titillium Web"/>
              </a:rPr>
              <a:t> corredate di attributi di accesso al servizio, documentazione tecnica, documentazione sui requisiti di sicurezza per l’accesso</a:t>
            </a:r>
            <a:endParaRPr>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Attività di </a:t>
            </a:r>
            <a:r>
              <a:rPr lang="it" sz="1867" b="1">
                <a:solidFill>
                  <a:srgbClr val="0066CC"/>
                </a:solidFill>
                <a:latin typeface="Calibri" panose="020F0502020204030204" pitchFamily="34" charset="0"/>
                <a:ea typeface="Titillium Web"/>
                <a:cs typeface="Calibri" panose="020F0502020204030204" pitchFamily="34" charset="0"/>
                <a:sym typeface="Titillium Web"/>
              </a:rPr>
              <a:t>Test</a:t>
            </a:r>
            <a:endParaRPr>
              <a:solidFill>
                <a:srgbClr val="0066CC"/>
              </a:solidFill>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Pubblicazione API</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su PDND di </a:t>
            </a:r>
            <a:r>
              <a:rPr lang="it" sz="1867" b="1">
                <a:solidFill>
                  <a:srgbClr val="0066CC"/>
                </a:solidFill>
                <a:latin typeface="Calibri" panose="020F0502020204030204" pitchFamily="34" charset="0"/>
                <a:ea typeface="Titillium Web"/>
                <a:cs typeface="Calibri" panose="020F0502020204030204" pitchFamily="34" charset="0"/>
                <a:sym typeface="Titillium Web"/>
              </a:rPr>
              <a:t>Produzione</a:t>
            </a:r>
            <a:endParaRPr>
              <a:latin typeface="Calibri" panose="020F0502020204030204" pitchFamily="34" charset="0"/>
              <a:cs typeface="Calibri" panose="020F0502020204030204" pitchFamily="34" charset="0"/>
            </a:endParaRPr>
          </a:p>
          <a:p>
            <a:pPr marL="457189" indent="-457189">
              <a:lnSpc>
                <a:spcPct val="100000"/>
              </a:lnSpc>
              <a:spcBef>
                <a:spcPts val="800"/>
              </a:spcBef>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Conclusione del processo di integrazione e di </a:t>
            </a:r>
            <a:r>
              <a:rPr lang="it" sz="1867" b="1">
                <a:solidFill>
                  <a:srgbClr val="0066CC"/>
                </a:solidFill>
                <a:latin typeface="Calibri" panose="020F0502020204030204" pitchFamily="34" charset="0"/>
                <a:ea typeface="Titillium Web"/>
                <a:cs typeface="Calibri" panose="020F0502020204030204" pitchFamily="34" charset="0"/>
                <a:sym typeface="Titillium Web"/>
              </a:rPr>
              <a:t>attivazione degli e-service</a:t>
            </a:r>
            <a:endParaRPr sz="1867" b="1">
              <a:solidFill>
                <a:srgbClr val="0066CC"/>
              </a:solidFill>
              <a:latin typeface="Calibri" panose="020F0502020204030204" pitchFamily="34" charset="0"/>
              <a:cs typeface="Calibri" panose="020F0502020204030204" pitchFamily="34" charset="0"/>
            </a:endParaRPr>
          </a:p>
          <a:p>
            <a:pPr marL="0" indent="0">
              <a:lnSpc>
                <a:spcPct val="100000"/>
              </a:lnSpc>
              <a:spcBef>
                <a:spcPts val="800"/>
              </a:spcBef>
              <a:buSzPts val="1100"/>
              <a:buNone/>
            </a:pPr>
            <a:endParaRPr sz="1733">
              <a:latin typeface="Calibri" panose="020F0502020204030204" pitchFamily="34" charset="0"/>
              <a:cs typeface="Calibri" panose="020F0502020204030204" pitchFamily="34" charset="0"/>
            </a:endParaRPr>
          </a:p>
        </p:txBody>
      </p:sp>
      <p:sp>
        <p:nvSpPr>
          <p:cNvPr id="352" name="Google Shape;352;p50"/>
          <p:cNvSpPr txBox="1">
            <a:spLocks noGrp="1"/>
          </p:cNvSpPr>
          <p:nvPr>
            <p:ph type="subTitle" idx="4294967295"/>
          </p:nvPr>
        </p:nvSpPr>
        <p:spPr>
          <a:xfrm>
            <a:off x="331250" y="959350"/>
            <a:ext cx="10545233" cy="431800"/>
          </a:xfrm>
          <a:prstGeom prst="rect">
            <a:avLst/>
          </a:prstGeom>
          <a:noFill/>
          <a:ln>
            <a:noFill/>
          </a:ln>
        </p:spPr>
        <p:txBody>
          <a:bodyPr spcFirstLastPara="1" wrap="square" lIns="121900" tIns="121900" rIns="121900" bIns="121900" anchor="ctr" anchorCtr="0">
            <a:noAutofit/>
          </a:bodyPr>
          <a:lstStyle/>
          <a:p>
            <a:pPr marL="0" indent="0">
              <a:lnSpc>
                <a:spcPct val="100000"/>
              </a:lnSpc>
              <a:buSzPts val="1000"/>
              <a:buNone/>
            </a:pPr>
            <a:r>
              <a:rPr lang="it" b="1">
                <a:solidFill>
                  <a:srgbClr val="0066CC"/>
                </a:solidFill>
                <a:latin typeface="Calibri" panose="020F0502020204030204" pitchFamily="34" charset="0"/>
                <a:ea typeface="Titillium Web"/>
                <a:cs typeface="Calibri" panose="020F0502020204030204" pitchFamily="34" charset="0"/>
                <a:sym typeface="Titillium Web"/>
              </a:rPr>
              <a:t>Processo di adesione a PDND e esposizione degli e-service </a:t>
            </a:r>
            <a:endParaRPr b="1">
              <a:solidFill>
                <a:srgbClr val="0066CC"/>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51"/>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358" name="Google Shape;358;p51"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359" name="Google Shape;359;p51"/>
          <p:cNvSpPr txBox="1"/>
          <p:nvPr/>
        </p:nvSpPr>
        <p:spPr>
          <a:xfrm>
            <a:off x="4595100" y="1795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PDND</a:t>
            </a:r>
            <a:endParaRPr sz="7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r>
              <a:rPr lang="it" sz="7200">
                <a:solidFill>
                  <a:srgbClr val="0066CC"/>
                </a:solidFill>
                <a:latin typeface="Calibri" panose="020F0502020204030204" pitchFamily="34" charset="0"/>
                <a:ea typeface="Titillium Web"/>
                <a:cs typeface="Calibri" panose="020F0502020204030204" pitchFamily="34" charset="0"/>
                <a:sym typeface="Titillium Web"/>
              </a:rPr>
              <a:t>Come funziona</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r>
              <a:rPr lang="it" sz="7200">
                <a:solidFill>
                  <a:srgbClr val="0066CC"/>
                </a:solidFill>
                <a:latin typeface="Calibri" panose="020F0502020204030204" pitchFamily="34" charset="0"/>
                <a:ea typeface="Titillium Web"/>
                <a:cs typeface="Calibri" panose="020F0502020204030204" pitchFamily="34" charset="0"/>
                <a:sym typeface="Titillium Web"/>
              </a:rPr>
              <a:t>la piattaforma</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endParaRPr sz="7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61" name="Google Shape;361;p51"/>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3</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72" name="Google Shape;372;p52"/>
          <p:cNvSpPr/>
          <p:nvPr/>
        </p:nvSpPr>
        <p:spPr>
          <a:xfrm>
            <a:off x="0" y="-167"/>
            <a:ext cx="12192000" cy="10424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pic>
        <p:nvPicPr>
          <p:cNvPr id="373" name="Google Shape;373;p5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374" name="Google Shape;374;p52"/>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FFFFFF"/>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FFFFFF"/>
              </a:solidFill>
              <a:latin typeface="Calibri" panose="020F0502020204030204" pitchFamily="34" charset="0"/>
              <a:ea typeface="Titillium Web SemiBold"/>
              <a:cs typeface="Calibri" panose="020F0502020204030204" pitchFamily="34" charset="0"/>
              <a:sym typeface="Titillium Web SemiBold"/>
            </a:endParaRPr>
          </a:p>
        </p:txBody>
      </p:sp>
      <p:pic>
        <p:nvPicPr>
          <p:cNvPr id="3" name="Immagine 2">
            <a:extLst>
              <a:ext uri="{FF2B5EF4-FFF2-40B4-BE49-F238E27FC236}">
                <a16:creationId xmlns:a16="http://schemas.microsoft.com/office/drawing/2014/main" id="{726A87B8-FC3A-7D07-DD18-008783003C72}"/>
              </a:ext>
            </a:extLst>
          </p:cNvPr>
          <p:cNvPicPr>
            <a:picLocks noChangeAspect="1"/>
          </p:cNvPicPr>
          <p:nvPr/>
        </p:nvPicPr>
        <p:blipFill>
          <a:blip r:embed="rId4"/>
          <a:stretch>
            <a:fillRect/>
          </a:stretch>
        </p:blipFill>
        <p:spPr>
          <a:xfrm>
            <a:off x="1090582" y="1420112"/>
            <a:ext cx="10010837" cy="5031489"/>
          </a:xfrm>
          <a:prstGeom prst="rect">
            <a:avLst/>
          </a:prstGeom>
        </p:spPr>
      </p:pic>
    </p:spTree>
    <p:extLst>
      <p:ext uri="{BB962C8B-B14F-4D97-AF65-F5344CB8AC3E}">
        <p14:creationId xmlns:p14="http://schemas.microsoft.com/office/powerpoint/2010/main" val="2826805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4"/>
        <p:cNvGrpSpPr/>
        <p:nvPr/>
      </p:nvGrpSpPr>
      <p:grpSpPr>
        <a:xfrm>
          <a:off x="0" y="0"/>
          <a:ext cx="0" cy="0"/>
          <a:chOff x="0" y="0"/>
          <a:chExt cx="0" cy="0"/>
        </a:xfrm>
      </p:grpSpPr>
      <p:sp>
        <p:nvSpPr>
          <p:cNvPr id="415" name="Google Shape;415;p53"/>
          <p:cNvSpPr/>
          <p:nvPr/>
        </p:nvSpPr>
        <p:spPr>
          <a:xfrm>
            <a:off x="6096000" y="-167"/>
            <a:ext cx="6096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sp>
        <p:nvSpPr>
          <p:cNvPr id="416" name="Google Shape;416;p53"/>
          <p:cNvSpPr txBox="1"/>
          <p:nvPr/>
        </p:nvSpPr>
        <p:spPr>
          <a:xfrm>
            <a:off x="6425192" y="1108859"/>
            <a:ext cx="5466800" cy="5110400"/>
          </a:xfrm>
          <a:prstGeom prst="rect">
            <a:avLst/>
          </a:prstGeom>
          <a:noFill/>
          <a:ln>
            <a:noFill/>
          </a:ln>
        </p:spPr>
        <p:txBody>
          <a:bodyPr spcFirstLastPara="1" wrap="square" lIns="117833" tIns="117833" rIns="117833" bIns="117833" anchor="t" anchorCtr="0">
            <a:noAutofit/>
          </a:bodyPr>
          <a:lstStyle/>
          <a:p>
            <a:pPr defTabSz="1219170"/>
            <a:r>
              <a:rPr lang="it" sz="1867" b="1">
                <a:solidFill>
                  <a:srgbClr val="FFFFFF"/>
                </a:solidFill>
                <a:latin typeface="Calibri" panose="020F0502020204030204" pitchFamily="34" charset="0"/>
                <a:ea typeface="Titillium Web"/>
                <a:cs typeface="Calibri" panose="020F0502020204030204" pitchFamily="34" charset="0"/>
                <a:sym typeface="Titillium Web"/>
              </a:rPr>
              <a:t>COSA NON FA</a:t>
            </a:r>
            <a:endParaRPr sz="1867"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tratta né conserva le informazioni</a:t>
            </a:r>
            <a:r>
              <a:rPr lang="it" sz="1600">
                <a:solidFill>
                  <a:srgbClr val="FFFFFF"/>
                </a:solidFill>
                <a:latin typeface="Calibri" panose="020F0502020204030204" pitchFamily="34" charset="0"/>
                <a:ea typeface="Titillium Web"/>
                <a:cs typeface="Calibri" panose="020F0502020204030204" pitchFamily="34" charset="0"/>
                <a:sym typeface="Titillium Web"/>
              </a:rPr>
              <a:t> scambiate tra gli enti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permette un accesso diffuso </a:t>
            </a:r>
            <a:r>
              <a:rPr lang="it" sz="1600">
                <a:solidFill>
                  <a:srgbClr val="FFFFFF"/>
                </a:solidFill>
                <a:latin typeface="Calibri" panose="020F0502020204030204" pitchFamily="34" charset="0"/>
                <a:ea typeface="Titillium Web"/>
                <a:cs typeface="Calibri" panose="020F0502020204030204" pitchFamily="34" charset="0"/>
                <a:sym typeface="Titillium Web"/>
              </a:rPr>
              <a:t>o generalizzato ai dati degli enti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obbliga </a:t>
            </a:r>
            <a:r>
              <a:rPr lang="it" sz="1600">
                <a:solidFill>
                  <a:srgbClr val="FFFFFF"/>
                </a:solidFill>
                <a:latin typeface="Calibri" panose="020F0502020204030204" pitchFamily="34" charset="0"/>
                <a:ea typeface="Titillium Web"/>
                <a:cs typeface="Calibri" panose="020F0502020204030204" pitchFamily="34" charset="0"/>
                <a:sym typeface="Titillium Web"/>
              </a:rPr>
              <a:t>gli enti a fornire a terzi i dati di cui è titolare</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decide quali informazioni </a:t>
            </a:r>
            <a:r>
              <a:rPr lang="it" sz="1600">
                <a:solidFill>
                  <a:srgbClr val="FFFFFF"/>
                </a:solidFill>
                <a:latin typeface="Calibri" panose="020F0502020204030204" pitchFamily="34" charset="0"/>
                <a:ea typeface="Titillium Web"/>
                <a:cs typeface="Calibri" panose="020F0502020204030204" pitchFamily="34" charset="0"/>
                <a:sym typeface="Titillium Web"/>
              </a:rPr>
              <a:t>possono essere scambiate, né a quali condizioni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sostituisce </a:t>
            </a:r>
            <a:r>
              <a:rPr lang="it" sz="1600">
                <a:solidFill>
                  <a:srgbClr val="FFFFFF"/>
                </a:solidFill>
                <a:latin typeface="Calibri" panose="020F0502020204030204" pitchFamily="34" charset="0"/>
                <a:ea typeface="Titillium Web"/>
                <a:cs typeface="Calibri" panose="020F0502020204030204" pitchFamily="34" charset="0"/>
                <a:sym typeface="Titillium Web"/>
              </a:rPr>
              <a:t>i meccanismi di autorizzazione delle API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buSzPts val="1100"/>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18" name="Google Shape;418;p53"/>
          <p:cNvSpPr txBox="1"/>
          <p:nvPr/>
        </p:nvSpPr>
        <p:spPr>
          <a:xfrm>
            <a:off x="405133" y="1108867"/>
            <a:ext cx="5591600" cy="5110400"/>
          </a:xfrm>
          <a:prstGeom prst="rect">
            <a:avLst/>
          </a:prstGeom>
          <a:noFill/>
          <a:ln>
            <a:noFill/>
          </a:ln>
        </p:spPr>
        <p:txBody>
          <a:bodyPr spcFirstLastPara="1" wrap="square" lIns="117833" tIns="117833" rIns="117833" bIns="117833" anchor="t" anchorCtr="0">
            <a:noAutofit/>
          </a:bodyPr>
          <a:lstStyle/>
          <a:p>
            <a:pPr defTabSz="1219170"/>
            <a:r>
              <a:rPr lang="it" sz="1867" b="1">
                <a:solidFill>
                  <a:srgbClr val="0066CC"/>
                </a:solidFill>
                <a:latin typeface="Calibri" panose="020F0502020204030204" pitchFamily="34" charset="0"/>
                <a:ea typeface="Titillium Web"/>
                <a:cs typeface="Calibri" panose="020F0502020204030204" pitchFamily="34" charset="0"/>
                <a:sym typeface="Titillium Web"/>
              </a:rPr>
              <a:t>COSA FA </a:t>
            </a:r>
            <a:endParaRPr sz="20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Abilita l'interoperabilità</a:t>
            </a:r>
            <a:r>
              <a:rPr lang="it" sz="1600">
                <a:solidFill>
                  <a:srgbClr val="0066CC"/>
                </a:solidFill>
                <a:latin typeface="Calibri" panose="020F0502020204030204" pitchFamily="34" charset="0"/>
                <a:ea typeface="Titillium Web"/>
                <a:cs typeface="Calibri" panose="020F0502020204030204" pitchFamily="34" charset="0"/>
                <a:sym typeface="Titillium Web"/>
              </a:rPr>
              <a:t> di sistemi informativi e banche dati</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Accredita, identifica, autorizza</a:t>
            </a:r>
            <a:r>
              <a:rPr lang="it" sz="1600">
                <a:solidFill>
                  <a:srgbClr val="0066CC"/>
                </a:solidFill>
                <a:latin typeface="Calibri" panose="020F0502020204030204" pitchFamily="34" charset="0"/>
                <a:ea typeface="Titillium Web"/>
                <a:cs typeface="Calibri" panose="020F0502020204030204" pitchFamily="34" charset="0"/>
                <a:sym typeface="Titillium Web"/>
              </a:rPr>
              <a:t> i soggetti abilitati</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Supera </a:t>
            </a:r>
            <a:r>
              <a:rPr lang="it" sz="1600">
                <a:solidFill>
                  <a:srgbClr val="0066CC"/>
                </a:solidFill>
                <a:latin typeface="Calibri" panose="020F0502020204030204" pitchFamily="34" charset="0"/>
                <a:ea typeface="Titillium Web"/>
                <a:cs typeface="Calibri" panose="020F0502020204030204" pitchFamily="34" charset="0"/>
                <a:sym typeface="Titillium Web"/>
              </a:rPr>
              <a:t>la necessità di stipula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Accordi di interoperabilità </a:t>
            </a:r>
            <a:r>
              <a:rPr lang="it" sz="1600">
                <a:solidFill>
                  <a:srgbClr val="0066CC"/>
                </a:solidFill>
                <a:latin typeface="Calibri" panose="020F0502020204030204" pitchFamily="34" charset="0"/>
                <a:ea typeface="Titillium Web"/>
                <a:cs typeface="Calibri" panose="020F0502020204030204" pitchFamily="34" charset="0"/>
                <a:sym typeface="Titillium Web"/>
              </a:rPr>
              <a:t>grazie all’utilizzo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attributi </a:t>
            </a:r>
            <a:r>
              <a:rPr lang="it" sz="1600">
                <a:solidFill>
                  <a:srgbClr val="0066CC"/>
                </a:solidFill>
                <a:latin typeface="Calibri" panose="020F0502020204030204" pitchFamily="34" charset="0"/>
                <a:ea typeface="Titillium Web"/>
                <a:cs typeface="Calibri" panose="020F0502020204030204" pitchFamily="34" charset="0"/>
                <a:sym typeface="Titillium Web"/>
              </a:rPr>
              <a:t>e </a:t>
            </a:r>
            <a:r>
              <a:rPr lang="it" sz="1600" b="1">
                <a:solidFill>
                  <a:srgbClr val="0066CC"/>
                </a:solidFill>
                <a:latin typeface="Calibri" panose="020F0502020204030204" pitchFamily="34" charset="0"/>
                <a:ea typeface="Titillium Web"/>
                <a:cs typeface="Calibri" panose="020F0502020204030204" pitchFamily="34" charset="0"/>
                <a:sym typeface="Titillium Web"/>
              </a:rPr>
              <a:t>finalità</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Rende disponibile il </a:t>
            </a:r>
            <a:r>
              <a:rPr lang="it" sz="1600" b="1">
                <a:solidFill>
                  <a:srgbClr val="0066CC"/>
                </a:solidFill>
                <a:latin typeface="Calibri" panose="020F0502020204030204" pitchFamily="34" charset="0"/>
                <a:ea typeface="Titillium Web"/>
                <a:cs typeface="Calibri" panose="020F0502020204030204" pitchFamily="34" charset="0"/>
                <a:sym typeface="Titillium Web"/>
              </a:rPr>
              <a:t>Catalogo API</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Offre funzionalità agli enti per implementare policy di accesso</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Raccoglie e conserva delle </a:t>
            </a:r>
            <a:r>
              <a:rPr lang="it" sz="1600" b="1">
                <a:solidFill>
                  <a:srgbClr val="0066CC"/>
                </a:solidFill>
                <a:latin typeface="Calibri" panose="020F0502020204030204" pitchFamily="34" charset="0"/>
                <a:ea typeface="Titillium Web"/>
                <a:cs typeface="Calibri" panose="020F0502020204030204" pitchFamily="34" charset="0"/>
                <a:sym typeface="Titillium Web"/>
              </a:rPr>
              <a:t>informazioni sugli accessi e le transazioni</a:t>
            </a:r>
            <a:endParaRPr sz="20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19" name="Google Shape;419;p53"/>
          <p:cNvSpPr txBox="1"/>
          <p:nvPr/>
        </p:nvSpPr>
        <p:spPr>
          <a:xfrm>
            <a:off x="4096000" y="6071167"/>
            <a:ext cx="4000000" cy="471948"/>
          </a:xfrm>
          <a:prstGeom prst="rect">
            <a:avLst/>
          </a:prstGeom>
          <a:noFill/>
          <a:ln>
            <a:noFill/>
          </a:ln>
        </p:spPr>
        <p:txBody>
          <a:bodyPr spcFirstLastPara="1" wrap="square" lIns="121900" tIns="121900" rIns="121900" bIns="121900" anchor="t" anchorCtr="0">
            <a:spAutoFit/>
          </a:bodyPr>
          <a:lstStyle/>
          <a:p>
            <a:pPr algn="ctr" defTabSz="1219170"/>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L’Erogatore decide SE, CHI e PERCHÉ accede </a:t>
            </a:r>
            <a:endParaRPr sz="1467">
              <a:latin typeface="Calibri" panose="020F0502020204030204" pitchFamily="34" charset="0"/>
              <a:cs typeface="Calibri" panose="020F0502020204030204" pitchFamily="34" charset="0"/>
            </a:endParaRPr>
          </a:p>
        </p:txBody>
      </p:sp>
      <p:sp>
        <p:nvSpPr>
          <p:cNvPr id="420" name="Google Shape;420;p53"/>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4"/>
        <p:cNvGrpSpPr/>
        <p:nvPr/>
      </p:nvGrpSpPr>
      <p:grpSpPr>
        <a:xfrm>
          <a:off x="0" y="0"/>
          <a:ext cx="0" cy="0"/>
          <a:chOff x="0" y="0"/>
          <a:chExt cx="0" cy="0"/>
        </a:xfrm>
      </p:grpSpPr>
      <p:pic>
        <p:nvPicPr>
          <p:cNvPr id="425" name="Google Shape;425;p54"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427" name="Google Shape;427;p54"/>
          <p:cNvSpPr txBox="1"/>
          <p:nvPr/>
        </p:nvSpPr>
        <p:spPr>
          <a:xfrm>
            <a:off x="429067" y="779933"/>
            <a:ext cx="7983600" cy="2807200"/>
          </a:xfrm>
          <a:prstGeom prst="rect">
            <a:avLst/>
          </a:prstGeom>
          <a:noFill/>
          <a:ln>
            <a:noFill/>
          </a:ln>
        </p:spPr>
        <p:txBody>
          <a:bodyPr spcFirstLastPara="1" wrap="square" lIns="121900" tIns="121900" rIns="121900" bIns="121900" anchor="b" anchorCtr="0">
            <a:noAutofit/>
          </a:bodyPr>
          <a:lstStyle/>
          <a:p>
            <a:pPr defTabSz="1219170">
              <a:buSzPts val="1100"/>
            </a:pPr>
            <a:br>
              <a:rPr lang="it" sz="1333" b="1">
                <a:solidFill>
                  <a:srgbClr val="0066CC"/>
                </a:solidFill>
                <a:latin typeface="Calibri" panose="020F0502020204030204" pitchFamily="34" charset="0"/>
                <a:ea typeface="Titillium Web"/>
                <a:cs typeface="Calibri" panose="020F0502020204030204" pitchFamily="34" charset="0"/>
                <a:sym typeface="Titillium Web"/>
              </a:rPr>
            </a:b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COME FUNZIONA L’ADESIONE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Per avere accesso alla piattaforma ogni ente dovrà seguire il </a:t>
            </a:r>
            <a:r>
              <a:rPr lang="it" sz="3200" b="1">
                <a:solidFill>
                  <a:srgbClr val="0066CC"/>
                </a:solidFill>
                <a:latin typeface="Calibri" panose="020F0502020204030204" pitchFamily="34" charset="0"/>
                <a:ea typeface="Titillium Web"/>
                <a:cs typeface="Calibri" panose="020F0502020204030204" pitchFamily="34" charset="0"/>
                <a:sym typeface="Titillium Web"/>
              </a:rPr>
              <a:t>processo di onboarding, firmando l’accordo di adesione.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29" name="Google Shape;429;p54"/>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430" name="Google Shape;430;p54"/>
          <p:cNvSpPr txBox="1"/>
          <p:nvPr/>
        </p:nvSpPr>
        <p:spPr>
          <a:xfrm>
            <a:off x="429067" y="3609867"/>
            <a:ext cx="60404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Titillium Web"/>
                <a:ea typeface="Titillium Web"/>
                <a:cs typeface="Titillium Web"/>
                <a:sym typeface="Titillium Web"/>
              </a:rPr>
              <a:t>L’onboarding richiede l’inserimento dei dati dell’ente aderente e di un </a:t>
            </a:r>
            <a:r>
              <a:rPr lang="it" sz="2133" b="1">
                <a:solidFill>
                  <a:srgbClr val="595959"/>
                </a:solidFill>
                <a:latin typeface="Titillium Web"/>
                <a:ea typeface="Titillium Web"/>
                <a:cs typeface="Titillium Web"/>
                <a:sym typeface="Titillium Web"/>
              </a:rPr>
              <a:t>legale rappresentante</a:t>
            </a:r>
            <a:r>
              <a:rPr lang="it" sz="2133">
                <a:solidFill>
                  <a:srgbClr val="595959"/>
                </a:solidFill>
                <a:latin typeface="Titillium Web"/>
                <a:ea typeface="Titillium Web"/>
                <a:cs typeface="Titillium Web"/>
                <a:sym typeface="Titillium Web"/>
              </a:rPr>
              <a:t>, la </a:t>
            </a:r>
            <a:r>
              <a:rPr lang="it" sz="2133" b="1">
                <a:solidFill>
                  <a:srgbClr val="595959"/>
                </a:solidFill>
                <a:latin typeface="Titillium Web"/>
                <a:ea typeface="Titillium Web"/>
                <a:cs typeface="Titillium Web"/>
                <a:sym typeface="Titillium Web"/>
              </a:rPr>
              <a:t>nomina degli amministratori per la piattaforma</a:t>
            </a:r>
            <a:r>
              <a:rPr lang="it" sz="2133">
                <a:solidFill>
                  <a:srgbClr val="595959"/>
                </a:solidFill>
                <a:latin typeface="Titillium Web"/>
                <a:ea typeface="Titillium Web"/>
                <a:cs typeface="Titillium Web"/>
                <a:sym typeface="Titillium Web"/>
              </a:rPr>
              <a:t> PDND e la </a:t>
            </a:r>
            <a:r>
              <a:rPr lang="it" sz="2133" b="1">
                <a:solidFill>
                  <a:srgbClr val="595959"/>
                </a:solidFill>
                <a:latin typeface="Titillium Web"/>
                <a:ea typeface="Titillium Web"/>
                <a:cs typeface="Titillium Web"/>
                <a:sym typeface="Titillium Web"/>
              </a:rPr>
              <a:t>firma dell’accordo di adesione.</a:t>
            </a:r>
            <a:endParaRPr sz="1067" b="1">
              <a:solidFill>
                <a:srgbClr val="595959"/>
              </a:solidFill>
              <a:highlight>
                <a:srgbClr val="EEFF41"/>
              </a:highlight>
              <a:latin typeface="Titillium Web"/>
              <a:ea typeface="Titillium Web"/>
              <a:cs typeface="Titillium Web"/>
              <a:sym typeface="Titillium We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6"/>
        <p:cNvGrpSpPr/>
        <p:nvPr/>
      </p:nvGrpSpPr>
      <p:grpSpPr>
        <a:xfrm>
          <a:off x="0" y="0"/>
          <a:ext cx="0" cy="0"/>
          <a:chOff x="0" y="0"/>
          <a:chExt cx="0" cy="0"/>
        </a:xfrm>
      </p:grpSpPr>
      <p:sp>
        <p:nvSpPr>
          <p:cNvPr id="2707" name="Google Shape;2707;p172"/>
          <p:cNvSpPr/>
          <p:nvPr/>
        </p:nvSpPr>
        <p:spPr>
          <a:xfrm>
            <a:off x="5974267" y="-6300"/>
            <a:ext cx="62367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708" name="Google Shape;2708;p172"/>
          <p:cNvSpPr txBox="1"/>
          <p:nvPr/>
        </p:nvSpPr>
        <p:spPr>
          <a:xfrm>
            <a:off x="429067" y="5272433"/>
            <a:ext cx="5545200" cy="1144800"/>
          </a:xfrm>
          <a:prstGeom prst="rect">
            <a:avLst/>
          </a:prstGeom>
          <a:noFill/>
          <a:ln>
            <a:noFill/>
          </a:ln>
        </p:spPr>
        <p:txBody>
          <a:bodyPr spcFirstLastPara="1" wrap="square" lIns="121850" tIns="121850" rIns="121850" bIns="121850" anchor="b" anchorCtr="0">
            <a:noAutofit/>
          </a:bodyPr>
          <a:lstStyle/>
          <a:p>
            <a:pPr marL="0" marR="0" lvl="0" indent="0" algn="l" rtl="0">
              <a:spcBef>
                <a:spcPts val="0"/>
              </a:spcBef>
              <a:spcAft>
                <a:spcPts val="0"/>
              </a:spcAft>
              <a:buNone/>
            </a:pPr>
            <a:endParaRPr sz="1067">
              <a:solidFill>
                <a:srgbClr val="595959"/>
              </a:solidFill>
              <a:latin typeface="Calibri"/>
              <a:ea typeface="Calibri"/>
              <a:cs typeface="Calibri"/>
              <a:sym typeface="Calibri"/>
            </a:endParaRPr>
          </a:p>
        </p:txBody>
      </p:sp>
      <p:sp>
        <p:nvSpPr>
          <p:cNvPr id="2709" name="Google Shape;2709;p172"/>
          <p:cNvSpPr txBox="1"/>
          <p:nvPr/>
        </p:nvSpPr>
        <p:spPr>
          <a:xfrm>
            <a:off x="429067" y="779933"/>
            <a:ext cx="4940400" cy="56964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it" sz="2400">
                <a:solidFill>
                  <a:srgbClr val="0066CC"/>
                </a:solidFill>
                <a:latin typeface="Calibri"/>
                <a:ea typeface="Calibri"/>
                <a:cs typeface="Calibri"/>
                <a:sym typeface="Calibri"/>
              </a:rPr>
              <a:t>In Italia, oggi la realtà delle infrastrutture digitali pubbliche, seppur in miglioramento, rappresenta ancora un freno alla transizione digitale e alla sicurezza del Paese.</a:t>
            </a:r>
            <a:endParaRPr sz="2400">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0066CC"/>
              </a:solidFill>
              <a:latin typeface="Calibri"/>
              <a:ea typeface="Calibri"/>
              <a:cs typeface="Calibri"/>
              <a:sym typeface="Calibri"/>
            </a:endParaRPr>
          </a:p>
          <a:p>
            <a:pPr marL="0" marR="0" lvl="0" indent="0" algn="just" rtl="0">
              <a:lnSpc>
                <a:spcPct val="115000"/>
              </a:lnSpc>
              <a:spcBef>
                <a:spcPts val="0"/>
              </a:spcBef>
              <a:spcAft>
                <a:spcPts val="0"/>
              </a:spcAft>
              <a:buNone/>
            </a:pPr>
            <a:r>
              <a:rPr lang="it" sz="2400">
                <a:solidFill>
                  <a:srgbClr val="0066CC"/>
                </a:solidFill>
                <a:latin typeface="Calibri"/>
                <a:ea typeface="Calibri"/>
                <a:cs typeface="Calibri"/>
                <a:sym typeface="Calibri"/>
              </a:rPr>
              <a:t>L’ultimo </a:t>
            </a:r>
            <a:r>
              <a:rPr lang="it" sz="2400" u="sng">
                <a:solidFill>
                  <a:srgbClr val="0066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censimento del patrimonio ICT</a:t>
            </a:r>
            <a:r>
              <a:rPr lang="it" sz="2400">
                <a:solidFill>
                  <a:srgbClr val="0066CC"/>
                </a:solidFill>
                <a:latin typeface="Calibri"/>
                <a:ea typeface="Calibri"/>
                <a:cs typeface="Calibri"/>
                <a:sym typeface="Calibri"/>
              </a:rPr>
              <a:t> condotto da AgID mostra che il </a:t>
            </a:r>
            <a:r>
              <a:rPr lang="it" sz="2400" b="1">
                <a:solidFill>
                  <a:srgbClr val="0066CC"/>
                </a:solidFill>
                <a:latin typeface="Calibri"/>
                <a:ea typeface="Calibri"/>
                <a:cs typeface="Calibri"/>
                <a:sym typeface="Calibri"/>
              </a:rPr>
              <a:t>95% dei Data Center</a:t>
            </a:r>
            <a:r>
              <a:rPr lang="it" sz="2400">
                <a:solidFill>
                  <a:srgbClr val="0066CC"/>
                </a:solidFill>
                <a:latin typeface="Calibri"/>
                <a:ea typeface="Calibri"/>
                <a:cs typeface="Calibri"/>
                <a:sym typeface="Calibri"/>
              </a:rPr>
              <a:t> </a:t>
            </a:r>
            <a:r>
              <a:rPr lang="it" sz="2400" b="1">
                <a:solidFill>
                  <a:srgbClr val="0066CC"/>
                </a:solidFill>
                <a:latin typeface="Calibri"/>
                <a:ea typeface="Calibri"/>
                <a:cs typeface="Calibri"/>
                <a:sym typeface="Calibri"/>
              </a:rPr>
              <a:t>sono</a:t>
            </a:r>
            <a:r>
              <a:rPr lang="it" sz="2400">
                <a:solidFill>
                  <a:srgbClr val="0066CC"/>
                </a:solidFill>
                <a:latin typeface="Calibri"/>
                <a:ea typeface="Calibri"/>
                <a:cs typeface="Calibri"/>
                <a:sym typeface="Calibri"/>
              </a:rPr>
              <a:t> </a:t>
            </a:r>
            <a:r>
              <a:rPr lang="it" sz="2400" b="1">
                <a:solidFill>
                  <a:srgbClr val="0066CC"/>
                </a:solidFill>
                <a:latin typeface="Calibri"/>
                <a:ea typeface="Calibri"/>
                <a:cs typeface="Calibri"/>
                <a:sym typeface="Calibri"/>
              </a:rPr>
              <a:t>obsoleti, poco sicuri e non efficienti.</a:t>
            </a:r>
            <a:endParaRPr sz="2400">
              <a:solidFill>
                <a:srgbClr val="0066CC"/>
              </a:solidFill>
              <a:latin typeface="Calibri"/>
              <a:ea typeface="Calibri"/>
              <a:cs typeface="Calibri"/>
              <a:sym typeface="Calibri"/>
            </a:endParaRPr>
          </a:p>
        </p:txBody>
      </p:sp>
      <p:sp>
        <p:nvSpPr>
          <p:cNvPr id="2710" name="Google Shape;2710;p172"/>
          <p:cNvSpPr/>
          <p:nvPr/>
        </p:nvSpPr>
        <p:spPr>
          <a:xfrm>
            <a:off x="6434667" y="439838"/>
            <a:ext cx="5316000" cy="55674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800" b="1">
                <a:solidFill>
                  <a:srgbClr val="FFFFFF"/>
                </a:solidFill>
                <a:latin typeface="Calibri"/>
                <a:ea typeface="Calibri"/>
                <a:cs typeface="Calibri"/>
                <a:sym typeface="Calibri"/>
              </a:rPr>
              <a:t>Un mancato passaggio al Cloud </a:t>
            </a:r>
            <a:r>
              <a:rPr lang="it" sz="2800">
                <a:solidFill>
                  <a:srgbClr val="FFFFFF"/>
                </a:solidFill>
                <a:latin typeface="Calibri"/>
                <a:ea typeface="Calibri"/>
                <a:cs typeface="Calibri"/>
                <a:sym typeface="Calibri"/>
              </a:rPr>
              <a:t>causa </a:t>
            </a:r>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Servizi inefficienti, insicuri e inaffidabili</a:t>
            </a:r>
            <a:endParaRPr sz="2800">
              <a:solidFill>
                <a:srgbClr val="FFFFFF"/>
              </a:solidFill>
              <a:latin typeface="Calibri"/>
              <a:ea typeface="Calibri"/>
              <a:cs typeface="Calibri"/>
              <a:sym typeface="Calibri"/>
            </a:endParaRPr>
          </a:p>
          <a:p>
            <a:pPr marL="609584"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Minore partecipazione dei cittadini </a:t>
            </a:r>
            <a:endParaRPr sz="2800">
              <a:solidFill>
                <a:srgbClr val="FFFFFF"/>
              </a:solidFill>
              <a:latin typeface="Calibri"/>
              <a:ea typeface="Calibri"/>
              <a:cs typeface="Calibri"/>
              <a:sym typeface="Calibri"/>
            </a:endParaRPr>
          </a:p>
          <a:p>
            <a:pPr marL="609584"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Maggiore fragilità del sistema</a:t>
            </a:r>
            <a:endParaRPr sz="2800">
              <a:solidFill>
                <a:srgbClr val="FFFFFF"/>
              </a:solidFill>
              <a:latin typeface="Calibri"/>
              <a:ea typeface="Calibri"/>
              <a:cs typeface="Calibri"/>
              <a:sym typeface="Calibri"/>
            </a:endParaRPr>
          </a:p>
        </p:txBody>
      </p:sp>
      <p:sp>
        <p:nvSpPr>
          <p:cNvPr id="2711" name="Google Shape;2711;p172"/>
          <p:cNvSpPr txBox="1"/>
          <p:nvPr/>
        </p:nvSpPr>
        <p:spPr>
          <a:xfrm>
            <a:off x="439667" y="653167"/>
            <a:ext cx="53160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200" b="1">
                <a:solidFill>
                  <a:srgbClr val="0066CC"/>
                </a:solidFill>
                <a:latin typeface="Calibri"/>
                <a:ea typeface="Calibri"/>
                <a:cs typeface="Calibri"/>
                <a:sym typeface="Calibri"/>
              </a:rPr>
              <a:t>Lo stato dell’arte</a:t>
            </a:r>
            <a:endParaRPr sz="3200" b="1">
              <a:solidFill>
                <a:srgbClr val="0066CC"/>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pic>
        <p:nvPicPr>
          <p:cNvPr id="435" name="Google Shape;435;p55"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438" name="Google Shape;438;p55"/>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439" name="Google Shape;439;p55"/>
          <p:cNvSpPr txBox="1"/>
          <p:nvPr/>
        </p:nvSpPr>
        <p:spPr>
          <a:xfrm>
            <a:off x="405133"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01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Effettua il login con spid, seleziona l’ente e integra i dati richiesti</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spcAft>
                <a:spcPts val="1600"/>
              </a:spcAft>
            </a:pPr>
            <a:r>
              <a:rPr lang="it" sz="1333">
                <a:solidFill>
                  <a:srgbClr val="434343"/>
                </a:solidFill>
                <a:latin typeface="Calibri" panose="020F0502020204030204" pitchFamily="34" charset="0"/>
                <a:ea typeface="Titillium Web"/>
                <a:cs typeface="Calibri" panose="020F0502020204030204" pitchFamily="34" charset="0"/>
                <a:sym typeface="Titillium Web"/>
              </a:rPr>
              <a:t>L'elenco degli enti disponibili fa riferimento al Catalogo IPA, grazie al quale molte informazioni saranno già disponibili </a:t>
            </a:r>
            <a:endParaRPr sz="1333">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440" name="Google Shape;440;p55"/>
          <p:cNvSpPr txBox="1"/>
          <p:nvPr/>
        </p:nvSpPr>
        <p:spPr>
          <a:xfrm>
            <a:off x="3166267" y="2147900"/>
            <a:ext cx="2474000" cy="38788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02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Indica il legale rappresentante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434343"/>
                </a:solidFill>
                <a:latin typeface="Calibri" panose="020F0502020204030204" pitchFamily="34" charset="0"/>
                <a:ea typeface="Titillium Web"/>
                <a:cs typeface="Calibri" panose="020F0502020204030204" pitchFamily="34" charset="0"/>
                <a:sym typeface="Titillium Web"/>
              </a:rPr>
              <a:t>Può essere il vertice dell'ente, il rappresentante pro tempore, un procuratore munito dei necessari poteri di firma. </a:t>
            </a:r>
            <a:r>
              <a:rPr lang="it" sz="1333" b="1">
                <a:solidFill>
                  <a:srgbClr val="434343"/>
                </a:solidFill>
                <a:latin typeface="Calibri" panose="020F0502020204030204" pitchFamily="34" charset="0"/>
                <a:ea typeface="Titillium Web"/>
                <a:cs typeface="Calibri" panose="020F0502020204030204" pitchFamily="34" charset="0"/>
                <a:sym typeface="Titillium Web"/>
              </a:rPr>
              <a:t>Dovrà corrispondere a colui o colei che apporrà la firma digitale</a:t>
            </a:r>
            <a:r>
              <a:rPr lang="it" sz="1333">
                <a:solidFill>
                  <a:srgbClr val="434343"/>
                </a:solidFill>
                <a:latin typeface="Calibri" panose="020F0502020204030204" pitchFamily="34" charset="0"/>
                <a:ea typeface="Titillium Web"/>
                <a:cs typeface="Calibri" panose="020F0502020204030204" pitchFamily="34" charset="0"/>
                <a:sym typeface="Titillium Web"/>
              </a:rPr>
              <a:t> al documento di adesione</a:t>
            </a: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1" name="Google Shape;441;p55"/>
          <p:cNvSpPr txBox="1"/>
          <p:nvPr/>
        </p:nvSpPr>
        <p:spPr>
          <a:xfrm>
            <a:off x="6130567" y="2147900"/>
            <a:ext cx="2474000" cy="37452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03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Indica gli amministratori per la piattaforma PDND </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434343"/>
                </a:solidFill>
                <a:latin typeface="Calibri" panose="020F0502020204030204" pitchFamily="34" charset="0"/>
                <a:ea typeface="Titillium Web"/>
                <a:cs typeface="Calibri" panose="020F0502020204030204" pitchFamily="34" charset="0"/>
                <a:sym typeface="Titillium Web"/>
              </a:rPr>
              <a:t>Le persone indicate avranno la qualifica di Delegato all'interno di PDND Interoperabilità e avranno </a:t>
            </a:r>
            <a:r>
              <a:rPr lang="it" sz="1333" b="1">
                <a:solidFill>
                  <a:srgbClr val="434343"/>
                </a:solidFill>
                <a:latin typeface="Calibri" panose="020F0502020204030204" pitchFamily="34" charset="0"/>
                <a:ea typeface="Titillium Web"/>
                <a:cs typeface="Calibri" panose="020F0502020204030204" pitchFamily="34" charset="0"/>
                <a:sym typeface="Titillium Web"/>
              </a:rPr>
              <a:t>pieni poteri di amministrazione.</a:t>
            </a:r>
            <a:endParaRPr sz="1333"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i="1">
                <a:solidFill>
                  <a:srgbClr val="0066CC"/>
                </a:solidFill>
                <a:latin typeface="Calibri" panose="020F0502020204030204" pitchFamily="34" charset="0"/>
                <a:ea typeface="Titillium Web"/>
                <a:cs typeface="Calibri" panose="020F0502020204030204" pitchFamily="34" charset="0"/>
                <a:sym typeface="Titillium Web"/>
              </a:rPr>
              <a:t>Le figure operative (Operatore API e Operatore di Sicurezza) potranno essere aggiunte e gestite in un secondo momento.</a:t>
            </a:r>
            <a:endParaRPr sz="1333" i="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2" name="Google Shape;442;p55"/>
          <p:cNvSpPr txBox="1"/>
          <p:nvPr/>
        </p:nvSpPr>
        <p:spPr>
          <a:xfrm>
            <a:off x="8993267"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04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Ricevi la PEC e carica l’accordo di adesione firmato digitalmente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434343"/>
                </a:solidFill>
                <a:latin typeface="Calibri" panose="020F0502020204030204" pitchFamily="34" charset="0"/>
                <a:ea typeface="Titillium Web"/>
                <a:cs typeface="Calibri" panose="020F0502020204030204" pitchFamily="34" charset="0"/>
                <a:sym typeface="Titillium Web"/>
              </a:rPr>
              <a:t>L’accordo di adesione </a:t>
            </a:r>
            <a:r>
              <a:rPr lang="it" sz="1333" b="1">
                <a:solidFill>
                  <a:srgbClr val="434343"/>
                </a:solidFill>
                <a:latin typeface="Calibri" panose="020F0502020204030204" pitchFamily="34" charset="0"/>
                <a:ea typeface="Titillium Web"/>
                <a:cs typeface="Calibri" panose="020F0502020204030204" pitchFamily="34" charset="0"/>
                <a:sym typeface="Titillium Web"/>
              </a:rPr>
              <a:t>viene inviato via PEC </a:t>
            </a:r>
            <a:r>
              <a:rPr lang="it" sz="1333" b="1" i="1">
                <a:solidFill>
                  <a:srgbClr val="0066CC"/>
                </a:solidFill>
                <a:latin typeface="Calibri" panose="020F0502020204030204" pitchFamily="34" charset="0"/>
                <a:ea typeface="Titillium Web"/>
                <a:cs typeface="Calibri" panose="020F0502020204030204" pitchFamily="34" charset="0"/>
                <a:sym typeface="Titillium Web"/>
              </a:rPr>
              <a:t>al domicilio digitale dell'ente come è indicato sul Catalogo IPA.</a:t>
            </a:r>
            <a:endParaRPr sz="1333" b="1" i="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434343"/>
                </a:solidFill>
                <a:latin typeface="Calibri" panose="020F0502020204030204" pitchFamily="34" charset="0"/>
                <a:ea typeface="Titillium Web"/>
                <a:cs typeface="Calibri" panose="020F0502020204030204" pitchFamily="34" charset="0"/>
                <a:sym typeface="Titillium Web"/>
              </a:rPr>
              <a:t>Deve essere </a:t>
            </a:r>
            <a:r>
              <a:rPr lang="it" sz="1333" b="1">
                <a:solidFill>
                  <a:srgbClr val="434343"/>
                </a:solidFill>
                <a:latin typeface="Calibri" panose="020F0502020204030204" pitchFamily="34" charset="0"/>
                <a:ea typeface="Titillium Web"/>
                <a:cs typeface="Calibri" panose="020F0502020204030204" pitchFamily="34" charset="0"/>
                <a:sym typeface="Titillium Web"/>
              </a:rPr>
              <a:t>firmato per nome e per conto del Legale Rappresentante</a:t>
            </a:r>
            <a:r>
              <a:rPr lang="it" sz="1333">
                <a:solidFill>
                  <a:srgbClr val="434343"/>
                </a:solidFill>
                <a:latin typeface="Calibri" panose="020F0502020204030204" pitchFamily="34" charset="0"/>
                <a:ea typeface="Titillium Web"/>
                <a:cs typeface="Calibri" panose="020F0502020204030204" pitchFamily="34" charset="0"/>
                <a:sym typeface="Titillium Web"/>
              </a:rPr>
              <a:t> e caricato al link fornito nella PEC. </a:t>
            </a: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3" name="Google Shape;443;p55"/>
          <p:cNvSpPr txBox="1"/>
          <p:nvPr/>
        </p:nvSpPr>
        <p:spPr>
          <a:xfrm>
            <a:off x="429067" y="5990033"/>
            <a:ext cx="6846400" cy="427200"/>
          </a:xfrm>
          <a:prstGeom prst="rect">
            <a:avLst/>
          </a:prstGeom>
          <a:noFill/>
          <a:ln>
            <a:noFill/>
          </a:ln>
        </p:spPr>
        <p:txBody>
          <a:bodyPr spcFirstLastPara="1" wrap="square" lIns="121867" tIns="121867" rIns="121867" bIns="121867" anchor="b" anchorCtr="0">
            <a:noAutofit/>
          </a:bodyPr>
          <a:lstStyle/>
          <a:p>
            <a:pPr defTabSz="1219170"/>
            <a:r>
              <a:rPr lang="it" sz="1067">
                <a:solidFill>
                  <a:srgbClr val="595959"/>
                </a:solidFill>
                <a:latin typeface="Calibri" panose="020F0502020204030204" pitchFamily="34" charset="0"/>
                <a:ea typeface="Titillium Web"/>
                <a:cs typeface="Calibri" panose="020F0502020204030204" pitchFamily="34" charset="0"/>
                <a:sym typeface="Titillium Web"/>
              </a:rPr>
              <a:t>Il </a:t>
            </a:r>
            <a:r>
              <a:rPr lang="it" sz="1067" u="sng">
                <a:solidFill>
                  <a:srgbClr val="0097A7"/>
                </a:solidFill>
                <a:latin typeface="Calibri" panose="020F0502020204030204" pitchFamily="34" charset="0"/>
                <a:ea typeface="Titillium Web"/>
                <a:cs typeface="Calibri" panose="020F0502020204030204" pitchFamily="34" charset="0"/>
                <a:sym typeface="Titillium Web"/>
                <a:hlinkClick r:id="rId4"/>
              </a:rPr>
              <a:t>manuale operativo</a:t>
            </a:r>
            <a:r>
              <a:rPr lang="it" sz="1067">
                <a:solidFill>
                  <a:srgbClr val="595959"/>
                </a:solidFill>
                <a:latin typeface="Calibri" panose="020F0502020204030204" pitchFamily="34" charset="0"/>
                <a:ea typeface="Titillium Web"/>
                <a:cs typeface="Calibri" panose="020F0502020204030204" pitchFamily="34" charset="0"/>
                <a:sym typeface="Titillium Web"/>
              </a:rPr>
              <a:t> offre una guida dettagliata all’adesione</a:t>
            </a:r>
            <a:endParaRPr sz="1067">
              <a:solidFill>
                <a:srgbClr val="1A73E8"/>
              </a:solidFill>
              <a:latin typeface="Calibri" panose="020F0502020204030204" pitchFamily="34" charset="0"/>
              <a:ea typeface="Titillium Web"/>
              <a:cs typeface="Calibri" panose="020F0502020204030204" pitchFamily="34" charset="0"/>
              <a:sym typeface="Titillium Web"/>
            </a:endParaRPr>
          </a:p>
        </p:txBody>
      </p:sp>
      <p:sp>
        <p:nvSpPr>
          <p:cNvPr id="444" name="Google Shape;444;p55"/>
          <p:cNvSpPr txBox="1"/>
          <p:nvPr/>
        </p:nvSpPr>
        <p:spPr>
          <a:xfrm>
            <a:off x="429067" y="779933"/>
            <a:ext cx="5481200" cy="615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COME FUNZIONA L’ADESIONE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5" name="Google Shape;445;p55"/>
          <p:cNvSpPr txBox="1"/>
          <p:nvPr/>
        </p:nvSpPr>
        <p:spPr>
          <a:xfrm>
            <a:off x="429067" y="1236100"/>
            <a:ext cx="72000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Primo accesso: onboarding e accordo di adesione a PDND interoperabilità</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7"/>
        <p:cNvGrpSpPr/>
        <p:nvPr/>
      </p:nvGrpSpPr>
      <p:grpSpPr>
        <a:xfrm>
          <a:off x="0" y="0"/>
          <a:ext cx="0" cy="0"/>
          <a:chOff x="0" y="0"/>
          <a:chExt cx="0" cy="0"/>
        </a:xfrm>
      </p:grpSpPr>
      <p:sp>
        <p:nvSpPr>
          <p:cNvPr id="478" name="Google Shape;478;p58"/>
          <p:cNvSpPr/>
          <p:nvPr/>
        </p:nvSpPr>
        <p:spPr>
          <a:xfrm>
            <a:off x="0" y="2762600"/>
            <a:ext cx="6072000" cy="1365600"/>
          </a:xfrm>
          <a:prstGeom prst="rect">
            <a:avLst/>
          </a:prstGeom>
          <a:solidFill>
            <a:srgbClr val="1265CA"/>
          </a:solidFill>
          <a:ln w="9525" cap="flat" cmpd="sng">
            <a:solidFill>
              <a:srgbClr val="1265CA"/>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cxnSp>
        <p:nvCxnSpPr>
          <p:cNvPr id="479" name="Google Shape;479;p58"/>
          <p:cNvCxnSpPr/>
          <p:nvPr/>
        </p:nvCxnSpPr>
        <p:spPr>
          <a:xfrm flipH="1">
            <a:off x="6079603" y="-12008"/>
            <a:ext cx="16400" cy="6874400"/>
          </a:xfrm>
          <a:prstGeom prst="straightConnector1">
            <a:avLst/>
          </a:prstGeom>
          <a:noFill/>
          <a:ln w="28575" cap="flat" cmpd="sng">
            <a:solidFill>
              <a:srgbClr val="1265CA"/>
            </a:solidFill>
            <a:prstDash val="solid"/>
            <a:round/>
            <a:headEnd type="none" w="med" len="med"/>
            <a:tailEnd type="none" w="med" len="med"/>
          </a:ln>
        </p:spPr>
      </p:cxnSp>
      <p:sp>
        <p:nvSpPr>
          <p:cNvPr id="480" name="Google Shape;480;p58"/>
          <p:cNvSpPr/>
          <p:nvPr/>
        </p:nvSpPr>
        <p:spPr>
          <a:xfrm>
            <a:off x="6096000" y="-167"/>
            <a:ext cx="6096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sp>
        <p:nvSpPr>
          <p:cNvPr id="481" name="Google Shape;481;p58"/>
          <p:cNvSpPr txBox="1"/>
          <p:nvPr/>
        </p:nvSpPr>
        <p:spPr>
          <a:xfrm>
            <a:off x="6079600" y="1007267"/>
            <a:ext cx="6096000" cy="2685200"/>
          </a:xfrm>
          <a:prstGeom prst="rect">
            <a:avLst/>
          </a:prstGeom>
          <a:noFill/>
          <a:ln>
            <a:noFill/>
          </a:ln>
        </p:spPr>
        <p:txBody>
          <a:bodyPr spcFirstLastPara="1" wrap="square" lIns="117833" tIns="117833" rIns="117833" bIns="117833" anchor="t" anchorCtr="0">
            <a:noAutofit/>
          </a:bodyPr>
          <a:lstStyle/>
          <a:p>
            <a:pPr marL="609585" indent="-406390" defTabSz="1219170">
              <a:buClr>
                <a:srgbClr val="FFFFFF"/>
              </a:buClr>
              <a:buSzPts val="1200"/>
              <a:buFont typeface="Titillium Web"/>
              <a:buAutoNum type="arabicPeriod" startAt="4"/>
            </a:pPr>
            <a:r>
              <a:rPr lang="it" sz="1600" b="1">
                <a:solidFill>
                  <a:srgbClr val="FFFFFF"/>
                </a:solidFill>
                <a:latin typeface="Calibri" panose="020F0502020204030204" pitchFamily="34" charset="0"/>
                <a:ea typeface="Titillium Web"/>
                <a:cs typeface="Calibri" panose="020F0502020204030204" pitchFamily="34" charset="0"/>
                <a:sym typeface="Titillium Web"/>
              </a:rPr>
              <a:t>PUBBLICARE API SU </a:t>
            </a:r>
            <a:r>
              <a:rPr lang="it" sz="1600" b="1">
                <a:solidFill>
                  <a:srgbClr val="FFAB40"/>
                </a:solidFill>
                <a:latin typeface="Calibri" panose="020F0502020204030204" pitchFamily="34" charset="0"/>
                <a:ea typeface="Titillium Web"/>
                <a:cs typeface="Calibri" panose="020F0502020204030204" pitchFamily="34" charset="0"/>
                <a:sym typeface="Titillium Web"/>
              </a:rPr>
              <a:t>PDND di TEST</a:t>
            </a:r>
            <a:endParaRPr sz="1600" b="1">
              <a:solidFill>
                <a:srgbClr val="FFAB40"/>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FFFFFF"/>
              </a:solidFill>
              <a:highlight>
                <a:srgbClr val="FFAB40"/>
              </a:highlight>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Nome e Descrizione </a:t>
            </a:r>
            <a:r>
              <a:rPr lang="it" sz="1467">
                <a:solidFill>
                  <a:srgbClr val="FFFFFF"/>
                </a:solidFill>
                <a:latin typeface="Calibri" panose="020F0502020204030204" pitchFamily="34" charset="0"/>
                <a:ea typeface="Titillium Web"/>
                <a:cs typeface="Calibri" panose="020F0502020204030204" pitchFamily="34" charset="0"/>
                <a:sym typeface="Titillium Web"/>
              </a:rPr>
              <a:t>dell’API</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Definizione degli </a:t>
            </a:r>
            <a:r>
              <a:rPr lang="it" sz="1467" b="1">
                <a:solidFill>
                  <a:srgbClr val="FFFFFF"/>
                </a:solidFill>
                <a:latin typeface="Calibri" panose="020F0502020204030204" pitchFamily="34" charset="0"/>
                <a:ea typeface="Titillium Web"/>
                <a:cs typeface="Calibri" panose="020F0502020204030204" pitchFamily="34" charset="0"/>
                <a:sym typeface="Titillium Web"/>
              </a:rPr>
              <a:t>Attributi Certificati, Verificati e/o Dichiarati</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Dichiarazione della </a:t>
            </a:r>
            <a:r>
              <a:rPr lang="it" sz="1467" b="1">
                <a:solidFill>
                  <a:srgbClr val="FFFFFF"/>
                </a:solidFill>
                <a:latin typeface="Calibri" panose="020F0502020204030204" pitchFamily="34" charset="0"/>
                <a:ea typeface="Titillium Web"/>
                <a:cs typeface="Calibri" panose="020F0502020204030204" pitchFamily="34" charset="0"/>
                <a:sym typeface="Titillium Web"/>
              </a:rPr>
              <a:t>durata validità del token</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Definizione delle </a:t>
            </a:r>
            <a:r>
              <a:rPr lang="it" sz="1467" b="1">
                <a:solidFill>
                  <a:srgbClr val="FFFFFF"/>
                </a:solidFill>
                <a:latin typeface="Calibri" panose="020F0502020204030204" pitchFamily="34" charset="0"/>
                <a:ea typeface="Titillium Web"/>
                <a:cs typeface="Calibri" panose="020F0502020204030204" pitchFamily="34" charset="0"/>
                <a:sym typeface="Titillium Web"/>
              </a:rPr>
              <a:t>soglie chiamate </a:t>
            </a:r>
            <a:r>
              <a:rPr lang="it" sz="1467">
                <a:solidFill>
                  <a:srgbClr val="FFFFFF"/>
                </a:solidFill>
                <a:latin typeface="Calibri" panose="020F0502020204030204" pitchFamily="34" charset="0"/>
                <a:ea typeface="Titillium Web"/>
                <a:cs typeface="Calibri" panose="020F0502020204030204" pitchFamily="34" charset="0"/>
                <a:sym typeface="Titillium Web"/>
              </a:rPr>
              <a:t>al giorno</a:t>
            </a:r>
            <a:r>
              <a:rPr lang="it" sz="1467" b="1">
                <a:solidFill>
                  <a:srgbClr val="FFFFFF"/>
                </a:solidFill>
                <a:latin typeface="Calibri" panose="020F0502020204030204" pitchFamily="34" charset="0"/>
                <a:ea typeface="Titillium Web"/>
                <a:cs typeface="Calibri" panose="020F0502020204030204" pitchFamily="34" charset="0"/>
                <a:sym typeface="Titillium Web"/>
              </a:rPr>
              <a:t> totali </a:t>
            </a:r>
            <a:r>
              <a:rPr lang="it" sz="1467">
                <a:solidFill>
                  <a:srgbClr val="FFFFFF"/>
                </a:solidFill>
                <a:latin typeface="Calibri" panose="020F0502020204030204" pitchFamily="34" charset="0"/>
                <a:ea typeface="Titillium Web"/>
                <a:cs typeface="Calibri" panose="020F0502020204030204" pitchFamily="34" charset="0"/>
                <a:sym typeface="Titillium Web"/>
              </a:rPr>
              <a:t>e </a:t>
            </a:r>
            <a:r>
              <a:rPr lang="it" sz="1467" b="1">
                <a:solidFill>
                  <a:srgbClr val="FFFFFF"/>
                </a:solidFill>
                <a:latin typeface="Calibri" panose="020F0502020204030204" pitchFamily="34" charset="0"/>
                <a:ea typeface="Titillium Web"/>
                <a:cs typeface="Calibri" panose="020F0502020204030204" pitchFamily="34" charset="0"/>
                <a:sym typeface="Titillium Web"/>
              </a:rPr>
              <a:t>per fruitore</a:t>
            </a: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Pubblicazione </a:t>
            </a:r>
            <a:r>
              <a:rPr lang="it" sz="1467" b="1">
                <a:solidFill>
                  <a:srgbClr val="FFFFFF"/>
                </a:solidFill>
                <a:latin typeface="Calibri" panose="020F0502020204030204" pitchFamily="34" charset="0"/>
                <a:ea typeface="Titillium Web"/>
                <a:cs typeface="Calibri" panose="020F0502020204030204" pitchFamily="34" charset="0"/>
                <a:sym typeface="Titillium Web"/>
              </a:rPr>
              <a:t>Interfaccia API:</a:t>
            </a: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1219170" lvl="1" indent="-397923"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OpenAPI 3 </a:t>
            </a:r>
            <a:r>
              <a:rPr lang="it" sz="1467">
                <a:solidFill>
                  <a:srgbClr val="FFFFFF"/>
                </a:solidFill>
                <a:latin typeface="Calibri" panose="020F0502020204030204" pitchFamily="34" charset="0"/>
                <a:ea typeface="Titillium Web"/>
                <a:cs typeface="Calibri" panose="020F0502020204030204" pitchFamily="34" charset="0"/>
                <a:sym typeface="Titillium Web"/>
              </a:rPr>
              <a:t>per REST</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1219170" lvl="1" indent="-397923"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WSDL</a:t>
            </a:r>
            <a:r>
              <a:rPr lang="it" sz="1467">
                <a:solidFill>
                  <a:srgbClr val="FFFFFF"/>
                </a:solidFill>
                <a:latin typeface="Calibri" panose="020F0502020204030204" pitchFamily="34" charset="0"/>
                <a:ea typeface="Titillium Web"/>
                <a:cs typeface="Calibri" panose="020F0502020204030204" pitchFamily="34" charset="0"/>
                <a:sym typeface="Titillium Web"/>
              </a:rPr>
              <a:t> per SOAP</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Pubblicazione della relativa </a:t>
            </a:r>
            <a:r>
              <a:rPr lang="it" sz="1467" b="1">
                <a:solidFill>
                  <a:srgbClr val="FFFFFF"/>
                </a:solidFill>
                <a:latin typeface="Calibri" panose="020F0502020204030204" pitchFamily="34" charset="0"/>
                <a:ea typeface="Titillium Web"/>
                <a:cs typeface="Calibri" panose="020F0502020204030204" pitchFamily="34" charset="0"/>
                <a:sym typeface="Titillium Web"/>
              </a:rPr>
              <a:t>documentazione tecnica</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buSzPts val="1100"/>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83" name="Google Shape;483;p58"/>
          <p:cNvSpPr txBox="1"/>
          <p:nvPr/>
        </p:nvSpPr>
        <p:spPr>
          <a:xfrm>
            <a:off x="405133" y="1007267"/>
            <a:ext cx="5591600" cy="1509200"/>
          </a:xfrm>
          <a:prstGeom prst="rect">
            <a:avLst/>
          </a:prstGeom>
          <a:noFill/>
          <a:ln>
            <a:noFill/>
          </a:ln>
        </p:spPr>
        <p:txBody>
          <a:bodyPr spcFirstLastPara="1" wrap="square" lIns="117833" tIns="117833" rIns="117833" bIns="117833" anchor="t" anchorCtr="0">
            <a:noAutofit/>
          </a:bodyPr>
          <a:lstStyle/>
          <a:p>
            <a:pPr marL="609585" indent="-406390" defTabSz="1219170">
              <a:buClr>
                <a:srgbClr val="0066CC"/>
              </a:buClr>
              <a:buSzPts val="1200"/>
              <a:buFont typeface="Titillium Web"/>
              <a:buAutoNum type="arabicPeriod"/>
            </a:pPr>
            <a:r>
              <a:rPr lang="it" sz="1600" b="1">
                <a:solidFill>
                  <a:srgbClr val="0066CC"/>
                </a:solidFill>
                <a:latin typeface="Calibri" panose="020F0502020204030204" pitchFamily="34" charset="0"/>
                <a:ea typeface="Titillium Web"/>
                <a:cs typeface="Calibri" panose="020F0502020204030204" pitchFamily="34" charset="0"/>
                <a:sym typeface="Titillium Web"/>
              </a:rPr>
              <a:t>DEFINIRE API DA EROGARE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Cosa erogare </a:t>
            </a:r>
            <a:r>
              <a:rPr lang="it" sz="1467">
                <a:solidFill>
                  <a:srgbClr val="0066CC"/>
                </a:solidFill>
                <a:latin typeface="Calibri" panose="020F0502020204030204" pitchFamily="34" charset="0"/>
                <a:ea typeface="Titillium Web"/>
                <a:cs typeface="Calibri" panose="020F0502020204030204" pitchFamily="34" charset="0"/>
                <a:sym typeface="Titillium Web"/>
              </a:rPr>
              <a:t>(</a:t>
            </a:r>
            <a:r>
              <a:rPr lang="it" sz="1467" i="1">
                <a:solidFill>
                  <a:srgbClr val="0066CC"/>
                </a:solidFill>
                <a:latin typeface="Calibri" panose="020F0502020204030204" pitchFamily="34" charset="0"/>
                <a:ea typeface="Titillium Web"/>
                <a:cs typeface="Calibri" panose="020F0502020204030204" pitchFamily="34" charset="0"/>
                <a:sym typeface="Titillium Web"/>
              </a:rPr>
              <a:t>dataset</a:t>
            </a:r>
            <a:r>
              <a:rPr lang="it" sz="1467">
                <a:solidFill>
                  <a:srgbClr val="0066CC"/>
                </a:solidFill>
                <a:latin typeface="Calibri" panose="020F0502020204030204" pitchFamily="34" charset="0"/>
                <a:ea typeface="Titillium Web"/>
                <a:cs typeface="Calibri" panose="020F0502020204030204" pitchFamily="34" charset="0"/>
                <a:sym typeface="Titillium Web"/>
              </a:rPr>
              <a:t>)</a:t>
            </a: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Come erogare</a:t>
            </a:r>
            <a:r>
              <a:rPr lang="it" sz="1467">
                <a:solidFill>
                  <a:srgbClr val="0066CC"/>
                </a:solidFill>
                <a:latin typeface="Calibri" panose="020F0502020204030204" pitchFamily="34" charset="0"/>
                <a:ea typeface="Titillium Web"/>
                <a:cs typeface="Calibri" panose="020F0502020204030204" pitchFamily="34" charset="0"/>
                <a:sym typeface="Titillium Web"/>
              </a:rPr>
              <a:t> (</a:t>
            </a:r>
            <a:r>
              <a:rPr lang="it" sz="1467" i="1">
                <a:solidFill>
                  <a:srgbClr val="0066CC"/>
                </a:solidFill>
                <a:latin typeface="Calibri" panose="020F0502020204030204" pitchFamily="34" charset="0"/>
                <a:ea typeface="Titillium Web"/>
                <a:cs typeface="Calibri" panose="020F0502020204030204" pitchFamily="34" charset="0"/>
                <a:sym typeface="Titillium Web"/>
              </a:rPr>
              <a:t>tecnologia ed interfaccia API</a:t>
            </a:r>
            <a:r>
              <a:rPr lang="it" sz="1467">
                <a:solidFill>
                  <a:srgbClr val="0066CC"/>
                </a:solidFill>
                <a:latin typeface="Calibri" panose="020F0502020204030204" pitchFamily="34" charset="0"/>
                <a:ea typeface="Titillium Web"/>
                <a:cs typeface="Calibri" panose="020F0502020204030204" pitchFamily="34" charset="0"/>
                <a:sym typeface="Titillium Web"/>
              </a:rPr>
              <a:t>)</a:t>
            </a: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Cornice di sicurezza </a:t>
            </a:r>
            <a:r>
              <a:rPr lang="it" sz="1467">
                <a:solidFill>
                  <a:srgbClr val="0066CC"/>
                </a:solidFill>
                <a:latin typeface="Calibri" panose="020F0502020204030204" pitchFamily="34" charset="0"/>
                <a:ea typeface="Titillium Web"/>
                <a:cs typeface="Calibri" panose="020F0502020204030204" pitchFamily="34" charset="0"/>
                <a:sym typeface="Titillium Web"/>
              </a:rPr>
              <a:t>(nel rispetto delle relative Linee Guida)</a:t>
            </a:r>
            <a:endParaRPr sz="1467"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20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84" name="Google Shape;484;p58"/>
          <p:cNvSpPr txBox="1"/>
          <p:nvPr/>
        </p:nvSpPr>
        <p:spPr>
          <a:xfrm>
            <a:off x="3461631" y="239465"/>
            <a:ext cx="4884800" cy="553957"/>
          </a:xfrm>
          <a:prstGeom prst="rect">
            <a:avLst/>
          </a:prstGeom>
          <a:noFill/>
          <a:ln>
            <a:noFill/>
          </a:ln>
        </p:spPr>
        <p:txBody>
          <a:bodyPr spcFirstLastPara="1" wrap="square" lIns="121900" tIns="121900" rIns="121900" bIns="121900" anchor="t" anchorCtr="0">
            <a:spAutoFit/>
          </a:bodyPr>
          <a:lstStyle/>
          <a:p>
            <a:pPr algn="ctr" defTabSz="1219170"/>
            <a:r>
              <a:rPr lang="it" sz="2000"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Passi principali per l’erogazione di un API</a:t>
            </a:r>
            <a:endParaRPr sz="2267">
              <a:latin typeface="Calibri" panose="020F0502020204030204" pitchFamily="34" charset="0"/>
              <a:cs typeface="Calibri" panose="020F0502020204030204" pitchFamily="34" charset="0"/>
            </a:endParaRPr>
          </a:p>
        </p:txBody>
      </p:sp>
      <p:sp>
        <p:nvSpPr>
          <p:cNvPr id="485" name="Google Shape;485;p58"/>
          <p:cNvSpPr txBox="1"/>
          <p:nvPr/>
        </p:nvSpPr>
        <p:spPr>
          <a:xfrm>
            <a:off x="405133" y="4331400"/>
            <a:ext cx="5457600" cy="2016281"/>
          </a:xfrm>
          <a:prstGeom prst="rect">
            <a:avLst/>
          </a:prstGeom>
          <a:solidFill>
            <a:schemeClr val="lt1"/>
          </a:solidFill>
          <a:ln>
            <a:noFill/>
          </a:ln>
        </p:spPr>
        <p:txBody>
          <a:bodyPr spcFirstLastPara="1" wrap="square" lIns="121900" tIns="121900" rIns="121900" bIns="121900" anchor="t" anchorCtr="0">
            <a:spAutoFit/>
          </a:bodyPr>
          <a:lstStyle/>
          <a:p>
            <a:pPr marL="609585" indent="-406390" defTabSz="1219170">
              <a:buClr>
                <a:srgbClr val="1265CA"/>
              </a:buClr>
              <a:buSzPts val="1200"/>
              <a:buFont typeface="Titillium Web"/>
              <a:buAutoNum type="arabicPeriod" startAt="3"/>
            </a:pPr>
            <a:r>
              <a:rPr lang="it" sz="1600" b="1">
                <a:solidFill>
                  <a:srgbClr val="1265CA"/>
                </a:solidFill>
                <a:latin typeface="Calibri" panose="020F0502020204030204" pitchFamily="34" charset="0"/>
                <a:ea typeface="Titillium Web"/>
                <a:cs typeface="Calibri" panose="020F0502020204030204" pitchFamily="34" charset="0"/>
                <a:sym typeface="Titillium Web"/>
              </a:rPr>
              <a:t>SVILUPPARE E-SERVICE</a:t>
            </a:r>
            <a:endParaRPr sz="1600" b="1">
              <a:solidFill>
                <a:srgbClr val="1265CA"/>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Implementazione </a:t>
            </a:r>
            <a:r>
              <a:rPr lang="it" sz="1467">
                <a:solidFill>
                  <a:srgbClr val="1265CA"/>
                </a:solidFill>
                <a:latin typeface="Calibri" panose="020F0502020204030204" pitchFamily="34" charset="0"/>
                <a:ea typeface="Titillium Web"/>
                <a:cs typeface="Calibri" panose="020F0502020204030204" pitchFamily="34" charset="0"/>
                <a:sym typeface="Titillium Web"/>
              </a:rPr>
              <a:t>dell’e-service</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Aggancio dataset</a:t>
            </a:r>
            <a:r>
              <a:rPr lang="it" sz="1467">
                <a:solidFill>
                  <a:srgbClr val="1265CA"/>
                </a:solidFill>
                <a:latin typeface="Calibri" panose="020F0502020204030204" pitchFamily="34" charset="0"/>
                <a:ea typeface="Titillium Web"/>
                <a:cs typeface="Calibri" panose="020F0502020204030204" pitchFamily="34" charset="0"/>
                <a:sym typeface="Titillium Web"/>
              </a:rPr>
              <a:t> relativo all’Ente</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Deploy </a:t>
            </a:r>
            <a:r>
              <a:rPr lang="it" sz="1467">
                <a:solidFill>
                  <a:srgbClr val="1265CA"/>
                </a:solidFill>
                <a:latin typeface="Calibri" panose="020F0502020204030204" pitchFamily="34" charset="0"/>
                <a:ea typeface="Titillium Web"/>
                <a:cs typeface="Calibri" panose="020F0502020204030204" pitchFamily="34" charset="0"/>
                <a:sym typeface="Titillium Web"/>
              </a:rPr>
              <a:t>e-service (ambienti Test e poi Prod)</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Test </a:t>
            </a:r>
            <a:r>
              <a:rPr lang="it" sz="1467">
                <a:solidFill>
                  <a:srgbClr val="1265CA"/>
                </a:solidFill>
                <a:latin typeface="Calibri" panose="020F0502020204030204" pitchFamily="34" charset="0"/>
                <a:ea typeface="Titillium Web"/>
                <a:cs typeface="Calibri" panose="020F0502020204030204" pitchFamily="34" charset="0"/>
                <a:sym typeface="Titillium Web"/>
              </a:rPr>
              <a:t>locali</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Redazione </a:t>
            </a:r>
            <a:r>
              <a:rPr lang="it" sz="1467" b="1">
                <a:solidFill>
                  <a:srgbClr val="1265CA"/>
                </a:solidFill>
                <a:latin typeface="Calibri" panose="020F0502020204030204" pitchFamily="34" charset="0"/>
                <a:ea typeface="Titillium Web"/>
                <a:cs typeface="Calibri" panose="020F0502020204030204" pitchFamily="34" charset="0"/>
                <a:sym typeface="Titillium Web"/>
              </a:rPr>
              <a:t>documentazione</a:t>
            </a:r>
            <a:endParaRPr sz="1467" b="1">
              <a:solidFill>
                <a:srgbClr val="1265CA"/>
              </a:solidFill>
              <a:latin typeface="Calibri" panose="020F0502020204030204" pitchFamily="34" charset="0"/>
              <a:ea typeface="Titillium Web"/>
              <a:cs typeface="Calibri" panose="020F0502020204030204" pitchFamily="34" charset="0"/>
              <a:sym typeface="Titillium Web"/>
            </a:endParaRPr>
          </a:p>
        </p:txBody>
      </p:sp>
      <p:sp>
        <p:nvSpPr>
          <p:cNvPr id="486" name="Google Shape;486;p58"/>
          <p:cNvSpPr txBox="1"/>
          <p:nvPr/>
        </p:nvSpPr>
        <p:spPr>
          <a:xfrm>
            <a:off x="405133" y="2858933"/>
            <a:ext cx="5690800" cy="1048580"/>
          </a:xfrm>
          <a:prstGeom prst="rect">
            <a:avLst/>
          </a:prstGeom>
          <a:solidFill>
            <a:srgbClr val="1265CA"/>
          </a:solidFill>
          <a:ln w="9525" cap="flat" cmpd="sng">
            <a:solidFill>
              <a:srgbClr val="1265CA"/>
            </a:solidFill>
            <a:prstDash val="solid"/>
            <a:round/>
            <a:headEnd type="none" w="sm" len="sm"/>
            <a:tailEnd type="none" w="sm" len="sm"/>
          </a:ln>
        </p:spPr>
        <p:txBody>
          <a:bodyPr spcFirstLastPara="1" wrap="square" lIns="121900" tIns="121900" rIns="121900" bIns="121900" anchor="t" anchorCtr="0">
            <a:spAutoFit/>
          </a:bodyPr>
          <a:lstStyle/>
          <a:p>
            <a:pPr marL="609585" indent="-406390" defTabSz="1219170">
              <a:lnSpc>
                <a:spcPct val="115000"/>
              </a:lnSpc>
              <a:buClr>
                <a:srgbClr val="FFFFFF"/>
              </a:buClr>
              <a:buSzPts val="1200"/>
              <a:buFont typeface="Titillium Web"/>
              <a:buAutoNum type="arabicPeriod" startAt="2"/>
            </a:pPr>
            <a:r>
              <a:rPr lang="it" sz="1600" b="1">
                <a:solidFill>
                  <a:srgbClr val="FFFFFF"/>
                </a:solidFill>
                <a:latin typeface="Calibri" panose="020F0502020204030204" pitchFamily="34" charset="0"/>
                <a:ea typeface="Titillium Web"/>
                <a:cs typeface="Calibri" panose="020F0502020204030204" pitchFamily="34" charset="0"/>
                <a:sym typeface="Titillium Web"/>
              </a:rPr>
              <a:t>ONBOARDING SU PIATTAFORMA</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Passi tecnico-amministrativi come da slide precedenti</a:t>
            </a:r>
            <a:endParaRPr sz="1467">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87" name="Google Shape;487;p58"/>
          <p:cNvSpPr/>
          <p:nvPr/>
        </p:nvSpPr>
        <p:spPr>
          <a:xfrm>
            <a:off x="6072200" y="3834300"/>
            <a:ext cx="6119600" cy="150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609585" indent="-406390" defTabSz="1219170">
              <a:buClr>
                <a:srgbClr val="1265CA"/>
              </a:buClr>
              <a:buSzPts val="1200"/>
              <a:buFont typeface="Titillium Web"/>
              <a:buAutoNum type="arabicPeriod" startAt="5"/>
            </a:pPr>
            <a:r>
              <a:rPr lang="it" sz="1600" b="1">
                <a:solidFill>
                  <a:srgbClr val="1265CA"/>
                </a:solidFill>
                <a:latin typeface="Calibri" panose="020F0502020204030204" pitchFamily="34" charset="0"/>
                <a:ea typeface="Titillium Web"/>
                <a:cs typeface="Calibri" panose="020F0502020204030204" pitchFamily="34" charset="0"/>
                <a:sym typeface="Titillium Web"/>
              </a:rPr>
              <a:t>TEST API PUBBLICATA</a:t>
            </a:r>
            <a:endParaRPr sz="1600" b="1">
              <a:solidFill>
                <a:srgbClr val="1265CA"/>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Ogni </a:t>
            </a:r>
            <a:r>
              <a:rPr lang="it" sz="1467" b="1">
                <a:solidFill>
                  <a:srgbClr val="1265CA"/>
                </a:solidFill>
                <a:latin typeface="Calibri" panose="020F0502020204030204" pitchFamily="34" charset="0"/>
                <a:ea typeface="Titillium Web"/>
                <a:cs typeface="Calibri" panose="020F0502020204030204" pitchFamily="34" charset="0"/>
                <a:sym typeface="Titillium Web"/>
              </a:rPr>
              <a:t>Erogatore </a:t>
            </a:r>
            <a:r>
              <a:rPr lang="it" sz="1467">
                <a:solidFill>
                  <a:srgbClr val="1265CA"/>
                </a:solidFill>
                <a:latin typeface="Calibri" panose="020F0502020204030204" pitchFamily="34" charset="0"/>
                <a:ea typeface="Titillium Web"/>
                <a:cs typeface="Calibri" panose="020F0502020204030204" pitchFamily="34" charset="0"/>
                <a:sym typeface="Titillium Web"/>
              </a:rPr>
              <a:t>può essere </a:t>
            </a:r>
            <a:r>
              <a:rPr lang="it" sz="1467" b="1">
                <a:solidFill>
                  <a:srgbClr val="1265CA"/>
                </a:solidFill>
                <a:latin typeface="Calibri" panose="020F0502020204030204" pitchFamily="34" charset="0"/>
                <a:ea typeface="Titillium Web"/>
                <a:cs typeface="Calibri" panose="020F0502020204030204" pitchFamily="34" charset="0"/>
                <a:sym typeface="Titillium Web"/>
              </a:rPr>
              <a:t>fruitore di sè stesso</a:t>
            </a:r>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Verificare l’erogazione fruendo delle proprie API pubblicate</a:t>
            </a:r>
            <a:endParaRPr sz="1733">
              <a:latin typeface="Calibri" panose="020F0502020204030204" pitchFamily="34" charset="0"/>
              <a:cs typeface="Calibri" panose="020F0502020204030204" pitchFamily="34" charset="0"/>
            </a:endParaRPr>
          </a:p>
        </p:txBody>
      </p:sp>
      <p:sp>
        <p:nvSpPr>
          <p:cNvPr id="488" name="Google Shape;488;p58"/>
          <p:cNvSpPr txBox="1"/>
          <p:nvPr/>
        </p:nvSpPr>
        <p:spPr>
          <a:xfrm>
            <a:off x="6079600" y="5418133"/>
            <a:ext cx="6096000" cy="1439600"/>
          </a:xfrm>
          <a:prstGeom prst="rect">
            <a:avLst/>
          </a:prstGeom>
          <a:noFill/>
          <a:ln>
            <a:noFill/>
          </a:ln>
        </p:spPr>
        <p:txBody>
          <a:bodyPr spcFirstLastPara="1" wrap="square" lIns="117833" tIns="117833" rIns="117833" bIns="117833" anchor="t" anchorCtr="0">
            <a:noAutofit/>
          </a:bodyPr>
          <a:lstStyle/>
          <a:p>
            <a:pPr marL="609585" indent="-406390" defTabSz="1219170">
              <a:buClr>
                <a:srgbClr val="FFFFFF"/>
              </a:buClr>
              <a:buSzPts val="1200"/>
              <a:buFont typeface="Titillium Web"/>
              <a:buAutoNum type="arabicPeriod" startAt="6"/>
            </a:pPr>
            <a:r>
              <a:rPr lang="it" sz="1600" b="1">
                <a:solidFill>
                  <a:srgbClr val="FFFFFF"/>
                </a:solidFill>
                <a:latin typeface="Titillium Web"/>
                <a:ea typeface="Titillium Web"/>
                <a:cs typeface="Titillium Web"/>
                <a:sym typeface="Titillium Web"/>
              </a:rPr>
              <a:t>PUBBLICARE API SU </a:t>
            </a:r>
            <a:r>
              <a:rPr lang="it" sz="1600" b="1">
                <a:solidFill>
                  <a:srgbClr val="FFAB40"/>
                </a:solidFill>
                <a:latin typeface="Titillium Web"/>
                <a:ea typeface="Titillium Web"/>
                <a:cs typeface="Titillium Web"/>
                <a:sym typeface="Titillium Web"/>
              </a:rPr>
              <a:t>PDND di PRODUZIONE</a:t>
            </a:r>
            <a:endParaRPr sz="1600" b="1">
              <a:solidFill>
                <a:srgbClr val="FFAB40"/>
              </a:solidFill>
              <a:latin typeface="Titillium Web"/>
              <a:ea typeface="Titillium Web"/>
              <a:cs typeface="Titillium Web"/>
              <a:sym typeface="Titillium Web"/>
            </a:endParaRPr>
          </a:p>
          <a:p>
            <a:pPr marL="609585" defTabSz="1219170"/>
            <a:endParaRPr sz="1467" b="1">
              <a:solidFill>
                <a:srgbClr val="FFFFFF"/>
              </a:solidFill>
              <a:highlight>
                <a:srgbClr val="FFAB40"/>
              </a:highlight>
              <a:latin typeface="Titillium Web"/>
              <a:ea typeface="Titillium Web"/>
              <a:cs typeface="Titillium Web"/>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Titillium Web"/>
                <a:ea typeface="Titillium Web"/>
                <a:cs typeface="Titillium Web"/>
                <a:sym typeface="Titillium Web"/>
              </a:rPr>
              <a:t>Riportare i dati di step 4 sulla </a:t>
            </a:r>
            <a:r>
              <a:rPr lang="it" sz="1467" b="1">
                <a:solidFill>
                  <a:srgbClr val="FFFFFF"/>
                </a:solidFill>
                <a:latin typeface="Titillium Web"/>
                <a:ea typeface="Titillium Web"/>
                <a:cs typeface="Titillium Web"/>
                <a:sym typeface="Titillium Web"/>
              </a:rPr>
              <a:t>Piattaforma di Prod</a:t>
            </a:r>
            <a:endParaRPr sz="1467" b="1">
              <a:solidFill>
                <a:srgbClr val="FFFFFF"/>
              </a:solidFill>
              <a:latin typeface="Titillium Web"/>
              <a:ea typeface="Titillium Web"/>
              <a:cs typeface="Titillium Web"/>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Titillium Web"/>
                <a:ea typeface="Titillium Web"/>
                <a:cs typeface="Titillium Web"/>
                <a:sym typeface="Titillium Web"/>
              </a:rPr>
              <a:t>Effettuare (auto)test di </a:t>
            </a:r>
            <a:r>
              <a:rPr lang="it" sz="1467" b="1">
                <a:solidFill>
                  <a:srgbClr val="FFFFFF"/>
                </a:solidFill>
                <a:latin typeface="Titillium Web"/>
                <a:ea typeface="Titillium Web"/>
                <a:cs typeface="Titillium Web"/>
                <a:sym typeface="Titillium Web"/>
              </a:rPr>
              <a:t>fruizione </a:t>
            </a:r>
            <a:r>
              <a:rPr lang="it" sz="1467">
                <a:solidFill>
                  <a:srgbClr val="FFFFFF"/>
                </a:solidFill>
                <a:latin typeface="Titillium Web"/>
                <a:ea typeface="Titillium Web"/>
                <a:cs typeface="Titillium Web"/>
                <a:sym typeface="Titillium Web"/>
              </a:rPr>
              <a:t>sulla </a:t>
            </a:r>
            <a:r>
              <a:rPr lang="it" sz="1467" b="1">
                <a:solidFill>
                  <a:srgbClr val="FFFFFF"/>
                </a:solidFill>
                <a:latin typeface="Titillium Web"/>
                <a:ea typeface="Titillium Web"/>
                <a:cs typeface="Titillium Web"/>
                <a:sym typeface="Titillium Web"/>
              </a:rPr>
              <a:t>Piattaforma di Prod</a:t>
            </a:r>
            <a:endParaRPr sz="1467">
              <a:solidFill>
                <a:srgbClr val="FFFFFF"/>
              </a:solidFill>
              <a:latin typeface="Titillium Web"/>
              <a:ea typeface="Titillium Web"/>
              <a:cs typeface="Titillium Web"/>
              <a:sym typeface="Titillium Web"/>
            </a:endParaRPr>
          </a:p>
          <a:p>
            <a:pPr marL="609585" defTabSz="1219170">
              <a:lnSpc>
                <a:spcPct val="115000"/>
              </a:lnSpc>
            </a:pPr>
            <a:endParaRPr sz="1600">
              <a:solidFill>
                <a:srgbClr val="FFFFFF"/>
              </a:solidFill>
              <a:latin typeface="Titillium Web"/>
              <a:ea typeface="Titillium Web"/>
              <a:cs typeface="Titillium Web"/>
              <a:sym typeface="Titillium Web"/>
            </a:endParaRPr>
          </a:p>
          <a:p>
            <a:pPr marL="479988" indent="-239994" defTabSz="1219170">
              <a:lnSpc>
                <a:spcPct val="115000"/>
              </a:lnSpc>
            </a:pPr>
            <a:endParaRPr sz="1600">
              <a:solidFill>
                <a:srgbClr val="FFFFFF"/>
              </a:solidFill>
              <a:latin typeface="Titillium Web"/>
              <a:ea typeface="Titillium Web"/>
              <a:cs typeface="Titillium Web"/>
              <a:sym typeface="Titillium Web"/>
            </a:endParaRPr>
          </a:p>
          <a:p>
            <a:pPr marL="479988" indent="-239994" defTabSz="1219170">
              <a:lnSpc>
                <a:spcPct val="115000"/>
              </a:lnSpc>
              <a:buSzPts val="1100"/>
            </a:pPr>
            <a:endParaRPr sz="1600" b="1">
              <a:solidFill>
                <a:srgbClr val="FFFFFF"/>
              </a:solidFill>
              <a:latin typeface="Titillium Web"/>
              <a:ea typeface="Titillium Web"/>
              <a:cs typeface="Titillium Web"/>
              <a:sym typeface="Titillium Web"/>
            </a:endParaRPr>
          </a:p>
        </p:txBody>
      </p:sp>
      <p:cxnSp>
        <p:nvCxnSpPr>
          <p:cNvPr id="489" name="Google Shape;489;p58"/>
          <p:cNvCxnSpPr/>
          <p:nvPr/>
        </p:nvCxnSpPr>
        <p:spPr>
          <a:xfrm>
            <a:off x="6072213" y="2743200"/>
            <a:ext cx="4800" cy="1400000"/>
          </a:xfrm>
          <a:prstGeom prst="straightConnector1">
            <a:avLst/>
          </a:prstGeom>
          <a:noFill/>
          <a:ln w="19050" cap="flat" cmpd="sng">
            <a:solidFill>
              <a:schemeClr val="lt1"/>
            </a:solidFill>
            <a:prstDash val="solid"/>
            <a:round/>
            <a:headEnd type="none" w="med" len="med"/>
            <a:tailEnd type="none" w="med" len="med"/>
          </a:ln>
        </p:spPr>
      </p:cxnSp>
      <p:sp>
        <p:nvSpPr>
          <p:cNvPr id="490" name="Google Shape;490;p58"/>
          <p:cNvSpPr txBox="1"/>
          <p:nvPr/>
        </p:nvSpPr>
        <p:spPr>
          <a:xfrm>
            <a:off x="429067" y="352733"/>
            <a:ext cx="24004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59"/>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496" name="Google Shape;496;p59"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497" name="Google Shape;497;p59"/>
          <p:cNvSpPr txBox="1"/>
          <p:nvPr/>
        </p:nvSpPr>
        <p:spPr>
          <a:xfrm>
            <a:off x="4595100" y="1795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Assistenza e strumenti a supporto</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endParaRPr sz="7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99" name="Google Shape;499;p59"/>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4</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pic>
        <p:nvPicPr>
          <p:cNvPr id="505" name="Google Shape;505;p60"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08" name="Google Shape;508;p60"/>
          <p:cNvSpPr txBox="1"/>
          <p:nvPr/>
        </p:nvSpPr>
        <p:spPr>
          <a:xfrm>
            <a:off x="5409475" y="1099892"/>
            <a:ext cx="5466800" cy="51104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aderenti alla PDND avranno a disposizione i seguenti strumenti nella sua operatività:</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4">
                  <a:extLst>
                    <a:ext uri="{A12FA001-AC4F-418D-AE19-62706E023703}">
                      <ahyp:hlinkClr xmlns:ahyp="http://schemas.microsoft.com/office/drawing/2018/hyperlinkcolor" val="tx"/>
                    </a:ext>
                  </a:extLst>
                </a:hlinkClick>
              </a:rPr>
              <a:t>Landing page PDND</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con accesso diretto alla piattaforma e al manuale</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5"/>
              </a:rPr>
              <a:t>Piattaforma</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accessibile tramite onboarding, comprendente l’</a:t>
            </a:r>
            <a:r>
              <a:rPr lang="it" sz="1467" b="1">
                <a:solidFill>
                  <a:srgbClr val="595959"/>
                </a:solidFill>
                <a:latin typeface="Calibri" panose="020F0502020204030204" pitchFamily="34" charset="0"/>
                <a:ea typeface="Titillium Web"/>
                <a:cs typeface="Calibri" panose="020F0502020204030204" pitchFamily="34" charset="0"/>
                <a:sym typeface="Titillium Web"/>
              </a:rPr>
              <a:t>area di produzione</a:t>
            </a:r>
            <a:r>
              <a:rPr lang="it" sz="1467">
                <a:solidFill>
                  <a:srgbClr val="595959"/>
                </a:solidFill>
                <a:latin typeface="Calibri" panose="020F0502020204030204" pitchFamily="34" charset="0"/>
                <a:ea typeface="Titillium Web"/>
                <a:cs typeface="Calibri" panose="020F0502020204030204" pitchFamily="34" charset="0"/>
                <a:sym typeface="Titillium Web"/>
              </a:rPr>
              <a:t> e l’</a:t>
            </a:r>
            <a:r>
              <a:rPr lang="it" sz="1467" b="1">
                <a:solidFill>
                  <a:srgbClr val="595959"/>
                </a:solidFill>
                <a:latin typeface="Calibri" panose="020F0502020204030204" pitchFamily="34" charset="0"/>
                <a:ea typeface="Titillium Web"/>
                <a:cs typeface="Calibri" panose="020F0502020204030204" pitchFamily="34" charset="0"/>
                <a:sym typeface="Titillium Web"/>
              </a:rPr>
              <a:t>area di test</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6">
                  <a:extLst>
                    <a:ext uri="{A12FA001-AC4F-418D-AE19-62706E023703}">
                      <ahyp:hlinkClr xmlns:ahyp="http://schemas.microsoft.com/office/drawing/2018/hyperlinkcolor" val="tx"/>
                    </a:ext>
                  </a:extLst>
                </a:hlinkClick>
              </a:rPr>
              <a:t>Manuale operativo</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con link ai video tutorial </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7"/>
              </a:rPr>
              <a:t>Assistenza tecnica</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dedicata, accessibile da landing e piattaforma PDND interoperabilità</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8">
                  <a:extLst>
                    <a:ext uri="{A12FA001-AC4F-418D-AE19-62706E023703}">
                      <ahyp:hlinkClr xmlns:ahyp="http://schemas.microsoft.com/office/drawing/2018/hyperlinkcolor" val="tx"/>
                    </a:ext>
                  </a:extLst>
                </a:hlinkClick>
              </a:rPr>
              <a:t>Linee guida di interoperabilità</a:t>
            </a:r>
            <a:r>
              <a:rPr lang="it" sz="1467">
                <a:solidFill>
                  <a:srgbClr val="595959"/>
                </a:solidFill>
                <a:latin typeface="Calibri" panose="020F0502020204030204" pitchFamily="34" charset="0"/>
                <a:ea typeface="Titillium Web"/>
                <a:cs typeface="Calibri" panose="020F0502020204030204" pitchFamily="34" charset="0"/>
                <a:sym typeface="Titillium Web"/>
              </a:rPr>
              <a:t> redatte da AGID</a:t>
            </a:r>
            <a:endParaRPr sz="1467">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509" name="Google Shape;509;p60"/>
          <p:cNvSpPr/>
          <p:nvPr/>
        </p:nvSpPr>
        <p:spPr>
          <a:xfrm>
            <a:off x="0" y="0"/>
            <a:ext cx="4902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pic>
        <p:nvPicPr>
          <p:cNvPr id="510" name="Google Shape;510;p60"/>
          <p:cNvPicPr preferRelativeResize="0"/>
          <p:nvPr/>
        </p:nvPicPr>
        <p:blipFill rotWithShape="1">
          <a:blip r:embed="rId9">
            <a:alphaModFix/>
          </a:blip>
          <a:srcRect l="16728" r="16728"/>
          <a:stretch/>
        </p:blipFill>
        <p:spPr>
          <a:xfrm>
            <a:off x="0" y="1562767"/>
            <a:ext cx="4902000" cy="3732468"/>
          </a:xfrm>
          <a:prstGeom prst="rect">
            <a:avLst/>
          </a:prstGeom>
          <a:noFill/>
          <a:ln>
            <a:noFill/>
          </a:ln>
        </p:spPr>
      </p:pic>
      <p:sp>
        <p:nvSpPr>
          <p:cNvPr id="511" name="Google Shape;511;p60"/>
          <p:cNvSpPr txBox="1"/>
          <p:nvPr/>
        </p:nvSpPr>
        <p:spPr>
          <a:xfrm>
            <a:off x="54094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pic>
        <p:nvPicPr>
          <p:cNvPr id="516" name="Google Shape;516;p61"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19" name="Google Shape;519;p61"/>
          <p:cNvSpPr txBox="1"/>
          <p:nvPr/>
        </p:nvSpPr>
        <p:spPr>
          <a:xfrm>
            <a:off x="5409467" y="1099900"/>
            <a:ext cx="5686800" cy="51104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ulteriori strumenti e risorse a supporto di tecnici e sviluppatori: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4"/>
              </a:rPr>
              <a:t>GitHub</a:t>
            </a:r>
            <a:r>
              <a:rPr lang="it" sz="1467">
                <a:solidFill>
                  <a:srgbClr val="595959"/>
                </a:solidFill>
                <a:latin typeface="Calibri" panose="020F0502020204030204" pitchFamily="34" charset="0"/>
                <a:ea typeface="Titillium Web"/>
                <a:cs typeface="Calibri" panose="020F0502020204030204" pitchFamily="34" charset="0"/>
                <a:sym typeface="Titillium Web"/>
              </a:rPr>
              <a:t> per discutere, suggerire o richiedere nuove feature per la piattaforma</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Presentazioni e white paper per lo sviluppo di API secondo il modello di interoperabilità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preparazione</a:t>
            </a:r>
            <a:endParaRPr sz="1467" b="1" i="1">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b="1" i="1">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Modello di tracciamento dell’esecuzione dei test e dei risultati ottenuti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preparazione</a:t>
            </a:r>
            <a:endParaRPr sz="1467" i="1">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Workshop sulla scrittura delle API realizzati da esperti del DTD in collaborazione con ANCI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corso di definizione</a:t>
            </a:r>
            <a:endParaRPr sz="1867" b="1" i="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520" name="Google Shape;520;p61"/>
          <p:cNvSpPr/>
          <p:nvPr/>
        </p:nvSpPr>
        <p:spPr>
          <a:xfrm>
            <a:off x="0" y="0"/>
            <a:ext cx="4902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pic>
        <p:nvPicPr>
          <p:cNvPr id="521" name="Google Shape;521;p61"/>
          <p:cNvPicPr preferRelativeResize="0"/>
          <p:nvPr/>
        </p:nvPicPr>
        <p:blipFill>
          <a:blip r:embed="rId5">
            <a:alphaModFix/>
          </a:blip>
          <a:stretch>
            <a:fillRect/>
          </a:stretch>
        </p:blipFill>
        <p:spPr>
          <a:xfrm>
            <a:off x="596137" y="1376572"/>
            <a:ext cx="2181199" cy="3084601"/>
          </a:xfrm>
          <a:prstGeom prst="rect">
            <a:avLst/>
          </a:prstGeom>
          <a:noFill/>
          <a:ln>
            <a:noFill/>
          </a:ln>
          <a:effectLst>
            <a:outerShdw blurRad="100013" dist="104775" dir="3060000" algn="bl" rotWithShape="0">
              <a:schemeClr val="dk2">
                <a:alpha val="63000"/>
              </a:schemeClr>
            </a:outerShdw>
          </a:effectLst>
        </p:spPr>
      </p:pic>
      <p:pic>
        <p:nvPicPr>
          <p:cNvPr id="522" name="Google Shape;522;p61"/>
          <p:cNvPicPr preferRelativeResize="0"/>
          <p:nvPr/>
        </p:nvPicPr>
        <p:blipFill>
          <a:blip r:embed="rId6">
            <a:alphaModFix/>
          </a:blip>
          <a:stretch>
            <a:fillRect/>
          </a:stretch>
        </p:blipFill>
        <p:spPr>
          <a:xfrm>
            <a:off x="1118167" y="2507032"/>
            <a:ext cx="3389700" cy="2643232"/>
          </a:xfrm>
          <a:prstGeom prst="rect">
            <a:avLst/>
          </a:prstGeom>
          <a:noFill/>
          <a:ln>
            <a:noFill/>
          </a:ln>
          <a:effectLst>
            <a:outerShdw blurRad="100013" dist="104775" dir="3060000" algn="bl" rotWithShape="0">
              <a:schemeClr val="dk2">
                <a:alpha val="63000"/>
              </a:schemeClr>
            </a:outerShdw>
          </a:effectLst>
        </p:spPr>
      </p:pic>
      <p:sp>
        <p:nvSpPr>
          <p:cNvPr id="523" name="Google Shape;523;p61"/>
          <p:cNvSpPr txBox="1"/>
          <p:nvPr/>
        </p:nvSpPr>
        <p:spPr>
          <a:xfrm>
            <a:off x="54094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pic>
        <p:nvPicPr>
          <p:cNvPr id="528" name="Google Shape;528;p6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29" name="Google Shape;529;p62"/>
          <p:cNvSpPr txBox="1"/>
          <p:nvPr/>
        </p:nvSpPr>
        <p:spPr>
          <a:xfrm>
            <a:off x="429067" y="498067"/>
            <a:ext cx="10016800" cy="1052400"/>
          </a:xfrm>
          <a:prstGeom prst="rect">
            <a:avLst/>
          </a:prstGeom>
          <a:noFill/>
          <a:ln>
            <a:noFill/>
          </a:ln>
        </p:spPr>
        <p:txBody>
          <a:bodyPr spcFirstLastPara="1" wrap="square" lIns="121900" tIns="121900" rIns="121900" bIns="121900" anchor="b" anchorCtr="0">
            <a:noAutofit/>
          </a:bodyPr>
          <a:lstStyle/>
          <a:p>
            <a:pPr defTabSz="1219170">
              <a:buSzPts val="1100"/>
            </a:pPr>
            <a:r>
              <a:rPr lang="it" sz="3200" b="1">
                <a:solidFill>
                  <a:srgbClr val="0066CC"/>
                </a:solidFill>
                <a:latin typeface="Calibri" panose="020F0502020204030204" pitchFamily="34" charset="0"/>
                <a:ea typeface="Titillium Web"/>
                <a:cs typeface="Calibri" panose="020F0502020204030204" pitchFamily="34" charset="0"/>
                <a:sym typeface="Titillium Web"/>
              </a:rPr>
              <a:t>Helpdesk dedicato</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531" name="Google Shape;531;p62"/>
          <p:cNvSpPr txBox="1"/>
          <p:nvPr/>
        </p:nvSpPr>
        <p:spPr>
          <a:xfrm>
            <a:off x="6716100" y="1956867"/>
            <a:ext cx="4854800" cy="3785611"/>
          </a:xfrm>
          <a:prstGeom prst="rect">
            <a:avLst/>
          </a:prstGeom>
          <a:noFill/>
          <a:ln>
            <a:noFill/>
          </a:ln>
        </p:spPr>
        <p:txBody>
          <a:bodyPr spcFirstLastPara="1" wrap="square" lIns="121900" tIns="121900" rIns="121900" bIns="121900" anchor="t" anchorCtr="0">
            <a:spAutoFit/>
          </a:bodyPr>
          <a:lstStyle/>
          <a:p>
            <a:pPr defTabSz="1219170">
              <a:lnSpc>
                <a:spcPct val="115000"/>
              </a:lnSpc>
              <a:buSzPts val="1500"/>
            </a:pPr>
            <a:r>
              <a:rPr lang="it" sz="2000">
                <a:solidFill>
                  <a:srgbClr val="434343"/>
                </a:solidFill>
                <a:latin typeface="Calibri" panose="020F0502020204030204" pitchFamily="34" charset="0"/>
                <a:ea typeface="Titillium Web"/>
                <a:cs typeface="Calibri" panose="020F0502020204030204" pitchFamily="34" charset="0"/>
                <a:sym typeface="Titillium Web"/>
              </a:rPr>
              <a:t>Qualsiasi dubbio o problema si possa riscontrare, è possibile trovare le risposte alle domande più comuni e chiedere assistenza dedicata.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marL="609585" indent="-431789" defTabSz="1219170">
              <a:lnSpc>
                <a:spcPct val="115000"/>
              </a:lnSpc>
              <a:buClr>
                <a:srgbClr val="434343"/>
              </a:buClr>
              <a:buSzPts val="1500"/>
              <a:buFont typeface="Titillium Web"/>
              <a:buChar char="●"/>
            </a:pPr>
            <a:r>
              <a:rPr lang="it" sz="2000">
                <a:solidFill>
                  <a:srgbClr val="434343"/>
                </a:solidFill>
                <a:latin typeface="Calibri" panose="020F0502020204030204" pitchFamily="34" charset="0"/>
                <a:ea typeface="Titillium Web"/>
                <a:cs typeface="Calibri" panose="020F0502020204030204" pitchFamily="34" charset="0"/>
                <a:sym typeface="Titillium Web"/>
              </a:rPr>
              <a:t>è possibile </a:t>
            </a:r>
            <a:r>
              <a:rPr lang="it"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consultare le domande frequenti</a:t>
            </a:r>
            <a:r>
              <a:rPr lang="it" sz="2000">
                <a:solidFill>
                  <a:srgbClr val="434343"/>
                </a:solidFill>
                <a:latin typeface="Calibri" panose="020F0502020204030204" pitchFamily="34" charset="0"/>
                <a:ea typeface="Titillium Web"/>
                <a:cs typeface="Calibri" panose="020F0502020204030204" pitchFamily="34" charset="0"/>
                <a:sym typeface="Titillium Web"/>
              </a:rPr>
              <a:t>, aggiornate settimanalmente;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marL="609585" indent="-431789" defTabSz="1219170">
              <a:lnSpc>
                <a:spcPct val="115000"/>
              </a:lnSpc>
              <a:buClr>
                <a:srgbClr val="434343"/>
              </a:buClr>
              <a:buSzPts val="1500"/>
              <a:buFont typeface="Titillium Web"/>
              <a:buChar char="●"/>
            </a:pPr>
            <a:r>
              <a:rPr lang="it" sz="2000">
                <a:solidFill>
                  <a:srgbClr val="434343"/>
                </a:solidFill>
                <a:latin typeface="Calibri" panose="020F0502020204030204" pitchFamily="34" charset="0"/>
                <a:ea typeface="Titillium Web"/>
                <a:cs typeface="Calibri" panose="020F0502020204030204" pitchFamily="34" charset="0"/>
                <a:sym typeface="Titillium Web"/>
              </a:rPr>
              <a:t>Se non hai trovato una risposta, puoi ricevere </a:t>
            </a:r>
            <a:r>
              <a:rPr lang="it"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assistenza dedicata inviando una domanda all’Helpdesk</a:t>
            </a:r>
            <a:endParaRPr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endParaRPr>
          </a:p>
        </p:txBody>
      </p:sp>
      <p:pic>
        <p:nvPicPr>
          <p:cNvPr id="532" name="Google Shape;532;p62"/>
          <p:cNvPicPr preferRelativeResize="0"/>
          <p:nvPr/>
        </p:nvPicPr>
        <p:blipFill rotWithShape="1">
          <a:blip r:embed="rId4">
            <a:alphaModFix/>
          </a:blip>
          <a:srcRect/>
          <a:stretch/>
        </p:blipFill>
        <p:spPr>
          <a:xfrm>
            <a:off x="429067" y="1550467"/>
            <a:ext cx="5854455" cy="4901132"/>
          </a:xfrm>
          <a:prstGeom prst="rect">
            <a:avLst/>
          </a:prstGeom>
          <a:noFill/>
          <a:ln>
            <a:noFill/>
          </a:ln>
        </p:spPr>
      </p:pic>
      <p:sp>
        <p:nvSpPr>
          <p:cNvPr id="533" name="Google Shape;533;p62"/>
          <p:cNvSpPr txBox="1"/>
          <p:nvPr/>
        </p:nvSpPr>
        <p:spPr>
          <a:xfrm>
            <a:off x="562767" y="3419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3"/>
          <p:cNvSpPr/>
          <p:nvPr/>
        </p:nvSpPr>
        <p:spPr>
          <a:xfrm>
            <a:off x="-15767" y="-6667"/>
            <a:ext cx="12207600" cy="6864800"/>
          </a:xfrm>
          <a:prstGeom prst="rect">
            <a:avLst/>
          </a:prstGeom>
          <a:solidFill>
            <a:srgbClr val="EDF5FC"/>
          </a:solidFill>
          <a:ln>
            <a:noFill/>
          </a:ln>
        </p:spPr>
        <p:txBody>
          <a:bodyPr spcFirstLastPara="1" wrap="square" lIns="121900" tIns="121900" rIns="121900" bIns="121900" anchor="ctr" anchorCtr="0">
            <a:noAutofit/>
          </a:bodyPr>
          <a:lstStyle/>
          <a:p>
            <a:pPr defTabSz="1219170"/>
            <a:endParaRPr sz="1867"/>
          </a:p>
        </p:txBody>
      </p:sp>
      <p:pic>
        <p:nvPicPr>
          <p:cNvPr id="539" name="Google Shape;539;p63"/>
          <p:cNvPicPr preferRelativeResize="0"/>
          <p:nvPr/>
        </p:nvPicPr>
        <p:blipFill>
          <a:blip r:embed="rId3">
            <a:alphaModFix amt="61000"/>
          </a:blip>
          <a:stretch>
            <a:fillRect/>
          </a:stretch>
        </p:blipFill>
        <p:spPr>
          <a:xfrm>
            <a:off x="1" y="-3266"/>
            <a:ext cx="12192004" cy="6858001"/>
          </a:xfrm>
          <a:prstGeom prst="rect">
            <a:avLst/>
          </a:prstGeom>
          <a:noFill/>
          <a:ln>
            <a:noFill/>
          </a:ln>
        </p:spPr>
      </p:pic>
      <p:sp>
        <p:nvSpPr>
          <p:cNvPr id="540" name="Google Shape;540;p63"/>
          <p:cNvSpPr txBox="1"/>
          <p:nvPr/>
        </p:nvSpPr>
        <p:spPr>
          <a:xfrm>
            <a:off x="408300" y="1750934"/>
            <a:ext cx="4117600" cy="779725"/>
          </a:xfrm>
          <a:prstGeom prst="rect">
            <a:avLst/>
          </a:prstGeom>
          <a:noFill/>
          <a:ln>
            <a:noFill/>
          </a:ln>
        </p:spPr>
        <p:txBody>
          <a:bodyPr spcFirstLastPara="1" wrap="square" lIns="121900" tIns="121900" rIns="121900" bIns="121900" anchor="t" anchorCtr="0">
            <a:spAutoFit/>
          </a:bodyPr>
          <a:lstStyle/>
          <a:p>
            <a:pPr defTabSz="1219170"/>
            <a:r>
              <a:rPr lang="it" sz="3467">
                <a:solidFill>
                  <a:srgbClr val="0066CC"/>
                </a:solidFill>
                <a:latin typeface="Calibri" panose="020F0502020204030204" pitchFamily="34" charset="0"/>
                <a:ea typeface="Titillium Web Black"/>
                <a:cs typeface="Calibri" panose="020F0502020204030204" pitchFamily="34" charset="0"/>
                <a:sym typeface="Titillium Web Black"/>
              </a:rPr>
              <a:t>AREE TERRITORIALI</a:t>
            </a:r>
            <a:r>
              <a:rPr lang="it" sz="1867">
                <a:latin typeface="Calibri" panose="020F0502020204030204" pitchFamily="34" charset="0"/>
                <a:ea typeface="Titillium Web Black"/>
                <a:cs typeface="Calibri" panose="020F0502020204030204" pitchFamily="34" charset="0"/>
                <a:sym typeface="Titillium Web Black"/>
              </a:rPr>
              <a:t> </a:t>
            </a:r>
            <a:endParaRPr sz="1867">
              <a:latin typeface="Calibri" panose="020F0502020204030204" pitchFamily="34" charset="0"/>
              <a:ea typeface="Titillium Web Black"/>
              <a:cs typeface="Calibri" panose="020F0502020204030204" pitchFamily="34" charset="0"/>
              <a:sym typeface="Titillium Web Black"/>
            </a:endParaRPr>
          </a:p>
        </p:txBody>
      </p:sp>
      <p:sp>
        <p:nvSpPr>
          <p:cNvPr id="541" name="Google Shape;541;p63"/>
          <p:cNvSpPr txBox="1"/>
          <p:nvPr/>
        </p:nvSpPr>
        <p:spPr>
          <a:xfrm>
            <a:off x="371133" y="2437200"/>
            <a:ext cx="6198400" cy="3493095"/>
          </a:xfrm>
          <a:prstGeom prst="rect">
            <a:avLst/>
          </a:prstGeom>
          <a:noFill/>
          <a:ln>
            <a:noFill/>
          </a:ln>
        </p:spPr>
        <p:txBody>
          <a:bodyPr spcFirstLastPara="1" wrap="square" lIns="121900" tIns="121900" rIns="121900" bIns="121900" anchor="t" anchorCtr="0">
            <a:spAutoFit/>
          </a:bodyPr>
          <a:lstStyle/>
          <a:p>
            <a:pPr marL="609585" indent="-423323" defTabSz="1219170">
              <a:lnSpc>
                <a:spcPct val="150000"/>
              </a:lnSpc>
              <a:buClr>
                <a:srgbClr val="FF983B"/>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LOMBARDIA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40D3E2"/>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PIEMONTE, LIGURIA, VAL D’AOSTA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FFC639"/>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VENETO, EMILIA-ROMAGNA,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defTabSz="1219170">
              <a:lnSpc>
                <a:spcPct val="150000"/>
              </a:lnSpc>
            </a:pPr>
            <a:r>
              <a:rPr lang="it" sz="1867" b="1">
                <a:solidFill>
                  <a:srgbClr val="0066CC"/>
                </a:solidFill>
                <a:latin typeface="Calibri" panose="020F0502020204030204" pitchFamily="34" charset="0"/>
                <a:ea typeface="Titillium Web"/>
                <a:cs typeface="Calibri" panose="020F0502020204030204" pitchFamily="34" charset="0"/>
                <a:sym typeface="Titillium Web"/>
              </a:rPr>
              <a:t>TRENTINO-ALTO ADIGE, FRIULI-VENEZIA GIULIA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00A99D"/>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LAZIO, TOSCANA, MARCHE, UMBRIA,SARDEGNA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FF7BAC"/>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ABRUZZO,MOLISE,PUGLIA,BASILICATA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A67C52"/>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CALABRIA, SICILIA, CAMPANIA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0066CC"/>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PA CENTRALI</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543" name="Google Shape;543;p63"/>
          <p:cNvSpPr txBox="1"/>
          <p:nvPr/>
        </p:nvSpPr>
        <p:spPr>
          <a:xfrm>
            <a:off x="428567" y="919200"/>
            <a:ext cx="5443200" cy="1272167"/>
          </a:xfrm>
          <a:prstGeom prst="rect">
            <a:avLst/>
          </a:prstGeom>
          <a:noFill/>
          <a:ln>
            <a:noFill/>
          </a:ln>
        </p:spPr>
        <p:txBody>
          <a:bodyPr spcFirstLastPara="1" wrap="square" lIns="121900" tIns="121900" rIns="121900" bIns="121900" anchor="t" anchorCtr="0">
            <a:spAutoFit/>
          </a:bodyPr>
          <a:lstStyle/>
          <a:p>
            <a:pPr defTabSz="1219170"/>
            <a:r>
              <a:rPr lang="it" sz="3200" b="1">
                <a:solidFill>
                  <a:srgbClr val="0066CC"/>
                </a:solidFill>
                <a:latin typeface="Calibri" panose="020F0502020204030204" pitchFamily="34" charset="0"/>
                <a:ea typeface="Titillium Web"/>
                <a:cs typeface="Calibri" panose="020F0502020204030204" pitchFamily="34" charset="0"/>
                <a:sym typeface="Titillium Web"/>
              </a:rPr>
              <a:t>Transformation office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3467" b="1">
                <a:solidFill>
                  <a:srgbClr val="0066CC"/>
                </a:solidFill>
                <a:latin typeface="Calibri" panose="020F0502020204030204" pitchFamily="34" charset="0"/>
                <a:ea typeface="Titillium Web"/>
                <a:cs typeface="Calibri" panose="020F0502020204030204" pitchFamily="34" charset="0"/>
                <a:sym typeface="Titillium Web"/>
              </a:rPr>
              <a:t> </a:t>
            </a:r>
            <a:endParaRPr sz="3467" b="1">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544" name="Google Shape;544;p63"/>
          <p:cNvCxnSpPr/>
          <p:nvPr/>
        </p:nvCxnSpPr>
        <p:spPr>
          <a:xfrm>
            <a:off x="582900" y="1679767"/>
            <a:ext cx="4438800" cy="0"/>
          </a:xfrm>
          <a:prstGeom prst="straightConnector1">
            <a:avLst/>
          </a:prstGeom>
          <a:noFill/>
          <a:ln w="9525" cap="flat" cmpd="sng">
            <a:solidFill>
              <a:srgbClr val="0066CC"/>
            </a:solidFill>
            <a:prstDash val="solid"/>
            <a:round/>
            <a:headEnd type="none" w="med" len="med"/>
            <a:tailEnd type="none" w="med" len="med"/>
          </a:ln>
        </p:spPr>
      </p:cxnSp>
      <p:pic>
        <p:nvPicPr>
          <p:cNvPr id="545" name="Google Shape;545;p63"/>
          <p:cNvPicPr preferRelativeResize="0"/>
          <p:nvPr/>
        </p:nvPicPr>
        <p:blipFill rotWithShape="1">
          <a:blip r:embed="rId4">
            <a:alphaModFix/>
          </a:blip>
          <a:srcRect t="6375"/>
          <a:stretch/>
        </p:blipFill>
        <p:spPr>
          <a:xfrm>
            <a:off x="6303933" y="1096534"/>
            <a:ext cx="5117147" cy="4790668"/>
          </a:xfrm>
          <a:prstGeom prst="rect">
            <a:avLst/>
          </a:prstGeom>
          <a:noFill/>
          <a:ln>
            <a:noFill/>
          </a:ln>
        </p:spPr>
      </p:pic>
      <p:grpSp>
        <p:nvGrpSpPr>
          <p:cNvPr id="546" name="Google Shape;546;p63"/>
          <p:cNvGrpSpPr/>
          <p:nvPr/>
        </p:nvGrpSpPr>
        <p:grpSpPr>
          <a:xfrm>
            <a:off x="3068386" y="5991269"/>
            <a:ext cx="8352781" cy="533600"/>
            <a:chOff x="1539275" y="4417250"/>
            <a:chExt cx="6682225" cy="400200"/>
          </a:xfrm>
        </p:grpSpPr>
        <p:sp>
          <p:nvSpPr>
            <p:cNvPr id="547" name="Google Shape;547;p63"/>
            <p:cNvSpPr/>
            <p:nvPr/>
          </p:nvSpPr>
          <p:spPr>
            <a:xfrm>
              <a:off x="1539275" y="4417250"/>
              <a:ext cx="1044000" cy="400200"/>
            </a:xfrm>
            <a:prstGeom prst="chevron">
              <a:avLst>
                <a:gd name="adj" fmla="val 25731"/>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latin typeface="Calibri" panose="020F0502020204030204" pitchFamily="34" charset="0"/>
                <a:cs typeface="Calibri" panose="020F0502020204030204" pitchFamily="34" charset="0"/>
              </a:endParaRPr>
            </a:p>
          </p:txBody>
        </p:sp>
        <p:sp>
          <p:nvSpPr>
            <p:cNvPr id="548" name="Google Shape;548;p63"/>
            <p:cNvSpPr/>
            <p:nvPr/>
          </p:nvSpPr>
          <p:spPr>
            <a:xfrm>
              <a:off x="2027100" y="4417250"/>
              <a:ext cx="6194400" cy="4002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latin typeface="Calibri" panose="020F0502020204030204" pitchFamily="34" charset="0"/>
                <a:cs typeface="Calibri" panose="020F0502020204030204" pitchFamily="34" charset="0"/>
              </a:endParaRPr>
            </a:p>
          </p:txBody>
        </p:sp>
        <p:sp>
          <p:nvSpPr>
            <p:cNvPr id="549" name="Google Shape;549;p63"/>
            <p:cNvSpPr txBox="1"/>
            <p:nvPr/>
          </p:nvSpPr>
          <p:spPr>
            <a:xfrm>
              <a:off x="1753153" y="4417250"/>
              <a:ext cx="6194400" cy="400128"/>
            </a:xfrm>
            <a:prstGeom prst="rect">
              <a:avLst/>
            </a:prstGeom>
            <a:noFill/>
            <a:ln>
              <a:noFill/>
            </a:ln>
          </p:spPr>
          <p:txBody>
            <a:bodyPr spcFirstLastPara="1" wrap="square" lIns="121900" tIns="121900" rIns="121900" bIns="121900" anchor="t" anchorCtr="0">
              <a:spAutoFit/>
            </a:bodyPr>
            <a:lstStyle/>
            <a:p>
              <a:pPr defTabSz="1219170">
                <a:buSzPts val="1400"/>
              </a:pPr>
              <a:r>
                <a:rPr lang="it" sz="1867">
                  <a:solidFill>
                    <a:srgbClr val="FFFFFF"/>
                  </a:solidFill>
                  <a:latin typeface="Calibri" panose="020F0502020204030204" pitchFamily="34" charset="0"/>
                  <a:ea typeface="Titillium Web"/>
                  <a:cs typeface="Calibri" panose="020F0502020204030204" pitchFamily="34" charset="0"/>
                  <a:sym typeface="Titillium Web"/>
                </a:rPr>
                <a:t>contatta il tuo Team Territoriale su </a:t>
              </a:r>
              <a:r>
                <a:rPr lang="it" sz="1867" b="1">
                  <a:solidFill>
                    <a:srgbClr val="FFFFFF"/>
                  </a:solidFill>
                  <a:latin typeface="Calibri" panose="020F0502020204030204" pitchFamily="34" charset="0"/>
                  <a:ea typeface="Titillium Web"/>
                  <a:cs typeface="Calibri" panose="020F0502020204030204" pitchFamily="34" charset="0"/>
                  <a:sym typeface="Titillium Web"/>
                </a:rPr>
                <a:t>padigitale2026.gov.it/team-territoriali</a:t>
              </a:r>
              <a:endParaRPr sz="1867" b="1">
                <a:solidFill>
                  <a:srgbClr val="FFFFFF"/>
                </a:solidFill>
                <a:latin typeface="Calibri" panose="020F0502020204030204" pitchFamily="34" charset="0"/>
                <a:ea typeface="Titillium Web"/>
                <a:cs typeface="Calibri" panose="020F0502020204030204" pitchFamily="34" charset="0"/>
                <a:sym typeface="Titillium Web"/>
              </a:endParaRPr>
            </a:p>
          </p:txBody>
        </p:sp>
      </p:grpSp>
      <p:sp>
        <p:nvSpPr>
          <p:cNvPr id="550" name="Google Shape;550;p63"/>
          <p:cNvSpPr txBox="1"/>
          <p:nvPr/>
        </p:nvSpPr>
        <p:spPr>
          <a:xfrm>
            <a:off x="5326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1"/>
          <p:cNvSpPr txBox="1">
            <a:spLocks noGrp="1"/>
          </p:cNvSpPr>
          <p:nvPr>
            <p:ph type="title"/>
          </p:nvPr>
        </p:nvSpPr>
        <p:spPr>
          <a:xfrm>
            <a:off x="415601" y="285598"/>
            <a:ext cx="9399399" cy="393393"/>
          </a:xfrm>
          <a:prstGeom prst="rect">
            <a:avLst/>
          </a:prstGeom>
          <a:noFill/>
          <a:ln>
            <a:noFill/>
          </a:ln>
        </p:spPr>
        <p:txBody>
          <a:bodyPr spcFirstLastPara="1" wrap="square" lIns="121900" tIns="121900" rIns="121900" bIns="121900" anchor="ctr" anchorCtr="0">
            <a:noAutofit/>
          </a:bodyPr>
          <a:lstStyle/>
          <a:p>
            <a:r>
              <a:rPr lang="it-IT" sz="3200" b="1"/>
              <a:t>PDND – Target del PNRR</a:t>
            </a:r>
            <a:endParaRPr sz="3200" b="1"/>
          </a:p>
        </p:txBody>
      </p:sp>
      <p:sp>
        <p:nvSpPr>
          <p:cNvPr id="117" name="Google Shape;117;p31"/>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it-IT"/>
              <a:pPr/>
              <a:t>97</a:t>
            </a:fld>
            <a:endParaRPr/>
          </a:p>
        </p:txBody>
      </p:sp>
      <p:grpSp>
        <p:nvGrpSpPr>
          <p:cNvPr id="118" name="Google Shape;118;p31"/>
          <p:cNvGrpSpPr/>
          <p:nvPr/>
        </p:nvGrpSpPr>
        <p:grpSpPr>
          <a:xfrm>
            <a:off x="1577233" y="1047172"/>
            <a:ext cx="9165028" cy="2398000"/>
            <a:chOff x="911707" y="785374"/>
            <a:chExt cx="6449400" cy="1798500"/>
          </a:xfrm>
        </p:grpSpPr>
        <p:sp>
          <p:nvSpPr>
            <p:cNvPr id="119" name="Google Shape;119;p31"/>
            <p:cNvSpPr txBox="1"/>
            <p:nvPr/>
          </p:nvSpPr>
          <p:spPr>
            <a:xfrm>
              <a:off x="911707" y="785374"/>
              <a:ext cx="6449400" cy="1798500"/>
            </a:xfrm>
            <a:prstGeom prst="rect">
              <a:avLst/>
            </a:prstGeom>
            <a:noFill/>
            <a:ln w="9525" cap="flat" cmpd="sng">
              <a:solidFill>
                <a:srgbClr val="BCBCBC"/>
              </a:solidFill>
              <a:prstDash val="dash"/>
              <a:round/>
              <a:headEnd type="none" w="sm" len="sm"/>
              <a:tailEnd type="none" w="sm" len="sm"/>
            </a:ln>
          </p:spPr>
          <p:txBody>
            <a:bodyPr spcFirstLastPara="1" wrap="square" lIns="121900" tIns="60933" rIns="121900" bIns="60933" anchor="t" anchorCtr="0">
              <a:noAutofit/>
            </a:bodyPr>
            <a:lstStyle/>
            <a:p>
              <a:pPr>
                <a:spcBef>
                  <a:spcPts val="800"/>
                </a:spcBef>
                <a:buSzPts val="1100"/>
              </a:pPr>
              <a:endParaRPr sz="1600">
                <a:solidFill>
                  <a:srgbClr val="1265CA"/>
                </a:solidFill>
                <a:latin typeface="Calibri"/>
                <a:ea typeface="Calibri"/>
                <a:cs typeface="Calibri"/>
                <a:sym typeface="Calibri"/>
              </a:endParaRPr>
            </a:p>
          </p:txBody>
        </p:sp>
        <p:sp>
          <p:nvSpPr>
            <p:cNvPr id="120" name="Google Shape;120;p31"/>
            <p:cNvSpPr txBox="1"/>
            <p:nvPr/>
          </p:nvSpPr>
          <p:spPr>
            <a:xfrm>
              <a:off x="1869227" y="952387"/>
              <a:ext cx="4022700" cy="276958"/>
            </a:xfrm>
            <a:prstGeom prst="rect">
              <a:avLst/>
            </a:prstGeom>
            <a:noFill/>
            <a:ln>
              <a:noFill/>
            </a:ln>
          </p:spPr>
          <p:txBody>
            <a:bodyPr spcFirstLastPara="1" wrap="square" lIns="121900" tIns="60933" rIns="121900" bIns="60933" anchor="t" anchorCtr="0">
              <a:spAutoFit/>
            </a:bodyPr>
            <a:lstStyle/>
            <a:p>
              <a:pPr>
                <a:buSzPts val="1100"/>
              </a:pPr>
              <a:r>
                <a:rPr lang="it-IT" sz="1600" b="1" i="1">
                  <a:solidFill>
                    <a:schemeClr val="dk2"/>
                  </a:solidFill>
                  <a:latin typeface="Calibri"/>
                  <a:ea typeface="Calibri"/>
                  <a:cs typeface="Calibri"/>
                  <a:sym typeface="Calibri"/>
                </a:rPr>
                <a:t>M1.C1 1.3.1 - M/UE - PDND operativa «go live»</a:t>
              </a:r>
              <a:endParaRPr sz="2133"/>
            </a:p>
          </p:txBody>
        </p:sp>
        <p:sp>
          <p:nvSpPr>
            <p:cNvPr id="121" name="Google Shape;121;p31"/>
            <p:cNvSpPr txBox="1"/>
            <p:nvPr/>
          </p:nvSpPr>
          <p:spPr>
            <a:xfrm>
              <a:off x="1856527" y="1198608"/>
              <a:ext cx="5179800" cy="1200288"/>
            </a:xfrm>
            <a:prstGeom prst="rect">
              <a:avLst/>
            </a:prstGeom>
            <a:noFill/>
            <a:ln>
              <a:noFill/>
            </a:ln>
          </p:spPr>
          <p:txBody>
            <a:bodyPr spcFirstLastPara="1" wrap="square" lIns="121900" tIns="60933" rIns="121900" bIns="60933" anchor="t" anchorCtr="0">
              <a:spAutoFit/>
            </a:bodyPr>
            <a:lstStyle/>
            <a:p>
              <a:pPr>
                <a:lnSpc>
                  <a:spcPct val="150000"/>
                </a:lnSpc>
                <a:buClr>
                  <a:srgbClr val="0070C0"/>
                </a:buClr>
                <a:buSzPts val="1400"/>
              </a:pPr>
              <a:r>
                <a:rPr lang="it-IT" sz="1600">
                  <a:solidFill>
                    <a:schemeClr val="dk1"/>
                  </a:solidFill>
                  <a:latin typeface="Calibri"/>
                  <a:ea typeface="Calibri"/>
                  <a:cs typeface="Calibri"/>
                  <a:sym typeface="Calibri"/>
                </a:rPr>
                <a:t>La </a:t>
              </a:r>
              <a:r>
                <a:rPr lang="it-IT" sz="1600" b="1">
                  <a:solidFill>
                    <a:schemeClr val="dk1"/>
                  </a:solidFill>
                  <a:latin typeface="Calibri"/>
                  <a:ea typeface="Calibri"/>
                  <a:cs typeface="Calibri"/>
                  <a:sym typeface="Calibri"/>
                </a:rPr>
                <a:t>PDND </a:t>
              </a:r>
              <a:r>
                <a:rPr lang="it-IT" sz="1600">
                  <a:solidFill>
                    <a:schemeClr val="dk1"/>
                  </a:solidFill>
                  <a:latin typeface="Calibri"/>
                  <a:ea typeface="Calibri"/>
                  <a:cs typeface="Calibri"/>
                  <a:sym typeface="Calibri"/>
                </a:rPr>
                <a:t>deve consentire a enti / amministrazioni di:</a:t>
              </a:r>
              <a:endParaRPr sz="2133"/>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Pubblicare </a:t>
              </a:r>
              <a:r>
                <a:rPr lang="it-IT" sz="1600">
                  <a:solidFill>
                    <a:schemeClr val="dk1"/>
                  </a:solidFill>
                  <a:latin typeface="Calibri"/>
                  <a:ea typeface="Calibri"/>
                  <a:cs typeface="Calibri"/>
                  <a:sym typeface="Calibri"/>
                </a:rPr>
                <a:t>le rispettive </a:t>
              </a:r>
              <a:r>
                <a:rPr lang="it-IT" sz="1600" b="1">
                  <a:solidFill>
                    <a:schemeClr val="dk1"/>
                  </a:solidFill>
                  <a:latin typeface="Calibri"/>
                  <a:ea typeface="Calibri"/>
                  <a:cs typeface="Calibri"/>
                  <a:sym typeface="Calibri"/>
                </a:rPr>
                <a:t>API</a:t>
              </a:r>
              <a:r>
                <a:rPr lang="it-IT" sz="1600">
                  <a:solidFill>
                    <a:schemeClr val="dk1"/>
                  </a:solidFill>
                  <a:latin typeface="Calibri"/>
                  <a:ea typeface="Calibri"/>
                  <a:cs typeface="Calibri"/>
                  <a:sym typeface="Calibri"/>
                </a:rPr>
                <a:t> sulla piattaforma</a:t>
              </a:r>
              <a:endParaRPr sz="1600"/>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Redigere </a:t>
              </a:r>
              <a:r>
                <a:rPr lang="it-IT" sz="1600">
                  <a:solidFill>
                    <a:schemeClr val="dk1"/>
                  </a:solidFill>
                  <a:latin typeface="Calibri"/>
                  <a:ea typeface="Calibri"/>
                  <a:cs typeface="Calibri"/>
                  <a:sym typeface="Calibri"/>
                </a:rPr>
                <a:t>e </a:t>
              </a:r>
              <a:r>
                <a:rPr lang="it-IT" sz="1600" b="1">
                  <a:solidFill>
                    <a:schemeClr val="dk1"/>
                  </a:solidFill>
                  <a:latin typeface="Calibri"/>
                  <a:ea typeface="Calibri"/>
                  <a:cs typeface="Calibri"/>
                  <a:sym typeface="Calibri"/>
                </a:rPr>
                <a:t>firmare accordi per l’interoperabilità </a:t>
              </a:r>
              <a:r>
                <a:rPr lang="it-IT" sz="1600">
                  <a:solidFill>
                    <a:schemeClr val="dk1"/>
                  </a:solidFill>
                  <a:latin typeface="Calibri"/>
                  <a:ea typeface="Calibri"/>
                  <a:cs typeface="Calibri"/>
                  <a:sym typeface="Calibri"/>
                </a:rPr>
                <a:t>attraverso la piattaforma</a:t>
              </a:r>
              <a:endParaRPr sz="1600"/>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Autenticare </a:t>
              </a:r>
              <a:r>
                <a:rPr lang="it-IT" sz="1600">
                  <a:solidFill>
                    <a:schemeClr val="dk1"/>
                  </a:solidFill>
                  <a:latin typeface="Calibri"/>
                  <a:ea typeface="Calibri"/>
                  <a:cs typeface="Calibri"/>
                  <a:sym typeface="Calibri"/>
                </a:rPr>
                <a:t>e </a:t>
              </a:r>
              <a:r>
                <a:rPr lang="it-IT" sz="1600" b="1">
                  <a:solidFill>
                    <a:schemeClr val="dk1"/>
                  </a:solidFill>
                  <a:latin typeface="Calibri"/>
                  <a:ea typeface="Calibri"/>
                  <a:cs typeface="Calibri"/>
                  <a:sym typeface="Calibri"/>
                </a:rPr>
                <a:t>autorizzare </a:t>
              </a:r>
              <a:r>
                <a:rPr lang="it-IT" sz="1600">
                  <a:solidFill>
                    <a:schemeClr val="dk1"/>
                  </a:solidFill>
                  <a:latin typeface="Calibri"/>
                  <a:ea typeface="Calibri"/>
                  <a:cs typeface="Calibri"/>
                  <a:sym typeface="Calibri"/>
                </a:rPr>
                <a:t>l'</a:t>
              </a:r>
              <a:r>
                <a:rPr lang="it-IT" sz="1600" b="1">
                  <a:solidFill>
                    <a:schemeClr val="dk1"/>
                  </a:solidFill>
                  <a:latin typeface="Calibri"/>
                  <a:ea typeface="Calibri"/>
                  <a:cs typeface="Calibri"/>
                  <a:sym typeface="Calibri"/>
                </a:rPr>
                <a:t>accesso </a:t>
              </a:r>
              <a:r>
                <a:rPr lang="it-IT" sz="1600">
                  <a:solidFill>
                    <a:schemeClr val="dk1"/>
                  </a:solidFill>
                  <a:latin typeface="Calibri"/>
                  <a:ea typeface="Calibri"/>
                  <a:cs typeface="Calibri"/>
                  <a:sym typeface="Calibri"/>
                </a:rPr>
                <a:t>alle </a:t>
              </a:r>
              <a:r>
                <a:rPr lang="it-IT" sz="1600" b="1">
                  <a:solidFill>
                    <a:schemeClr val="dk1"/>
                  </a:solidFill>
                  <a:latin typeface="Calibri"/>
                  <a:ea typeface="Calibri"/>
                  <a:cs typeface="Calibri"/>
                  <a:sym typeface="Calibri"/>
                </a:rPr>
                <a:t>API </a:t>
              </a:r>
              <a:r>
                <a:rPr lang="it-IT" sz="1600">
                  <a:solidFill>
                    <a:schemeClr val="dk1"/>
                  </a:solidFill>
                  <a:latin typeface="Calibri"/>
                  <a:ea typeface="Calibri"/>
                  <a:cs typeface="Calibri"/>
                  <a:sym typeface="Calibri"/>
                </a:rPr>
                <a:t>attraverso la piattaforma</a:t>
              </a:r>
              <a:endParaRPr sz="1600"/>
            </a:p>
          </p:txBody>
        </p:sp>
      </p:grpSp>
      <p:grpSp>
        <p:nvGrpSpPr>
          <p:cNvPr id="122" name="Google Shape;122;p31"/>
          <p:cNvGrpSpPr/>
          <p:nvPr/>
        </p:nvGrpSpPr>
        <p:grpSpPr>
          <a:xfrm>
            <a:off x="1379236" y="3804625"/>
            <a:ext cx="9433528" cy="2337104"/>
            <a:chOff x="1034427" y="2853468"/>
            <a:chExt cx="7075146" cy="1752828"/>
          </a:xfrm>
        </p:grpSpPr>
        <p:sp>
          <p:nvSpPr>
            <p:cNvPr id="123" name="Google Shape;123;p31"/>
            <p:cNvSpPr/>
            <p:nvPr/>
          </p:nvSpPr>
          <p:spPr>
            <a:xfrm>
              <a:off x="5293572" y="3503506"/>
              <a:ext cx="1415995" cy="304800"/>
            </a:xfrm>
            <a:prstGeom prst="chevron">
              <a:avLst>
                <a:gd name="adj" fmla="val 32323"/>
              </a:avLst>
            </a:prstGeom>
            <a:solidFill>
              <a:schemeClr val="accent1"/>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4" name="Google Shape;124;p31"/>
            <p:cNvSpPr/>
            <p:nvPr/>
          </p:nvSpPr>
          <p:spPr>
            <a:xfrm>
              <a:off x="2493560" y="3503506"/>
              <a:ext cx="1415995" cy="304800"/>
            </a:xfrm>
            <a:prstGeom prst="chevron">
              <a:avLst>
                <a:gd name="adj" fmla="val 32323"/>
              </a:avLst>
            </a:prstGeom>
            <a:solidFill>
              <a:srgbClr val="B1CDFB"/>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5" name="Google Shape;125;p31"/>
            <p:cNvSpPr/>
            <p:nvPr/>
          </p:nvSpPr>
          <p:spPr>
            <a:xfrm>
              <a:off x="3893566" y="3503506"/>
              <a:ext cx="1415995" cy="304800"/>
            </a:xfrm>
            <a:prstGeom prst="chevron">
              <a:avLst>
                <a:gd name="adj" fmla="val 32323"/>
              </a:avLst>
            </a:prstGeom>
            <a:solidFill>
              <a:srgbClr val="8CB5F8"/>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6" name="Google Shape;126;p31"/>
            <p:cNvSpPr/>
            <p:nvPr/>
          </p:nvSpPr>
          <p:spPr>
            <a:xfrm>
              <a:off x="1093554" y="3503506"/>
              <a:ext cx="1415995" cy="304800"/>
            </a:xfrm>
            <a:prstGeom prst="chevron">
              <a:avLst>
                <a:gd name="adj" fmla="val 32323"/>
              </a:avLst>
            </a:prstGeom>
            <a:solidFill>
              <a:srgbClr val="D8E6FC"/>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7" name="Google Shape;127;p31"/>
            <p:cNvSpPr/>
            <p:nvPr/>
          </p:nvSpPr>
          <p:spPr>
            <a:xfrm>
              <a:off x="6693578" y="3503506"/>
              <a:ext cx="1415995" cy="304800"/>
            </a:xfrm>
            <a:prstGeom prst="chevron">
              <a:avLst>
                <a:gd name="adj" fmla="val 32323"/>
              </a:avLst>
            </a:prstGeom>
            <a:solidFill>
              <a:srgbClr val="2980B9"/>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cxnSp>
          <p:nvCxnSpPr>
            <p:cNvPr id="128" name="Google Shape;128;p31"/>
            <p:cNvCxnSpPr/>
            <p:nvPr/>
          </p:nvCxnSpPr>
          <p:spPr>
            <a:xfrm rot="10800000">
              <a:off x="6018350" y="3335315"/>
              <a:ext cx="0" cy="312952"/>
            </a:xfrm>
            <a:prstGeom prst="straightConnector1">
              <a:avLst/>
            </a:prstGeom>
            <a:noFill/>
            <a:ln w="19050" cap="flat" cmpd="sng">
              <a:solidFill>
                <a:srgbClr val="0E61E8"/>
              </a:solidFill>
              <a:prstDash val="solid"/>
              <a:round/>
              <a:headEnd type="oval" w="med" len="med"/>
              <a:tailEnd type="none" w="sm" len="sm"/>
            </a:ln>
          </p:spPr>
        </p:cxnSp>
        <p:cxnSp>
          <p:nvCxnSpPr>
            <p:cNvPr id="129" name="Google Shape;129;p31"/>
            <p:cNvCxnSpPr/>
            <p:nvPr/>
          </p:nvCxnSpPr>
          <p:spPr>
            <a:xfrm rot="10800000">
              <a:off x="4612750" y="3335315"/>
              <a:ext cx="0" cy="312952"/>
            </a:xfrm>
            <a:prstGeom prst="straightConnector1">
              <a:avLst/>
            </a:prstGeom>
            <a:noFill/>
            <a:ln w="19050" cap="flat" cmpd="sng">
              <a:solidFill>
                <a:srgbClr val="5692F4"/>
              </a:solidFill>
              <a:prstDash val="solid"/>
              <a:round/>
              <a:headEnd type="oval" w="med" len="med"/>
              <a:tailEnd type="none" w="sm" len="sm"/>
            </a:ln>
          </p:spPr>
        </p:cxnSp>
        <p:cxnSp>
          <p:nvCxnSpPr>
            <p:cNvPr id="130" name="Google Shape;130;p31"/>
            <p:cNvCxnSpPr/>
            <p:nvPr/>
          </p:nvCxnSpPr>
          <p:spPr>
            <a:xfrm rot="10800000">
              <a:off x="1801550" y="3335315"/>
              <a:ext cx="0" cy="312952"/>
            </a:xfrm>
            <a:prstGeom prst="straightConnector1">
              <a:avLst/>
            </a:prstGeom>
            <a:noFill/>
            <a:ln w="19050" cap="flat" cmpd="sng">
              <a:solidFill>
                <a:srgbClr val="ABC9FB"/>
              </a:solidFill>
              <a:prstDash val="solid"/>
              <a:round/>
              <a:headEnd type="oval" w="med" len="med"/>
              <a:tailEnd type="none" w="sm" len="sm"/>
            </a:ln>
          </p:spPr>
        </p:cxnSp>
        <p:cxnSp>
          <p:nvCxnSpPr>
            <p:cNvPr id="131" name="Google Shape;131;p31"/>
            <p:cNvCxnSpPr/>
            <p:nvPr/>
          </p:nvCxnSpPr>
          <p:spPr>
            <a:xfrm rot="10800000">
              <a:off x="7423950" y="3335315"/>
              <a:ext cx="0" cy="312952"/>
            </a:xfrm>
            <a:prstGeom prst="straightConnector1">
              <a:avLst/>
            </a:prstGeom>
            <a:noFill/>
            <a:ln w="19050" cap="flat" cmpd="sng">
              <a:solidFill>
                <a:srgbClr val="236C9D"/>
              </a:solidFill>
              <a:prstDash val="solid"/>
              <a:round/>
              <a:headEnd type="oval" w="med" len="med"/>
              <a:tailEnd type="none" w="sm" len="sm"/>
            </a:ln>
          </p:spPr>
        </p:cxnSp>
        <p:sp>
          <p:nvSpPr>
            <p:cNvPr id="132" name="Google Shape;132;p31"/>
            <p:cNvSpPr/>
            <p:nvPr/>
          </p:nvSpPr>
          <p:spPr>
            <a:xfrm>
              <a:off x="4352437" y="2853468"/>
              <a:ext cx="520626" cy="520626"/>
            </a:xfrm>
            <a:prstGeom prst="ellipse">
              <a:avLst/>
            </a:prstGeom>
            <a:solidFill>
              <a:srgbClr val="8EB6F8"/>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3" name="Google Shape;133;p31"/>
            <p:cNvSpPr/>
            <p:nvPr/>
          </p:nvSpPr>
          <p:spPr>
            <a:xfrm>
              <a:off x="7163637" y="2853468"/>
              <a:ext cx="520626" cy="520626"/>
            </a:xfrm>
            <a:prstGeom prst="ellipse">
              <a:avLst/>
            </a:prstGeom>
            <a:solidFill>
              <a:srgbClr val="2980B9"/>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4" name="Google Shape;134;p31"/>
            <p:cNvSpPr/>
            <p:nvPr/>
          </p:nvSpPr>
          <p:spPr>
            <a:xfrm>
              <a:off x="5758037" y="2853468"/>
              <a:ext cx="520626" cy="520626"/>
            </a:xfrm>
            <a:prstGeom prst="ellipse">
              <a:avLst/>
            </a:prstGeom>
            <a:solidFill>
              <a:srgbClr val="4285F4"/>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5" name="Google Shape;135;p31"/>
            <p:cNvSpPr/>
            <p:nvPr/>
          </p:nvSpPr>
          <p:spPr>
            <a:xfrm>
              <a:off x="2946836" y="2853468"/>
              <a:ext cx="520626" cy="520626"/>
            </a:xfrm>
            <a:prstGeom prst="ellipse">
              <a:avLst/>
            </a:prstGeom>
            <a:solidFill>
              <a:srgbClr val="B3CEFB"/>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cxnSp>
          <p:nvCxnSpPr>
            <p:cNvPr id="136" name="Google Shape;136;p31"/>
            <p:cNvCxnSpPr/>
            <p:nvPr/>
          </p:nvCxnSpPr>
          <p:spPr>
            <a:xfrm rot="10800000">
              <a:off x="3207149" y="3335315"/>
              <a:ext cx="0" cy="312952"/>
            </a:xfrm>
            <a:prstGeom prst="straightConnector1">
              <a:avLst/>
            </a:prstGeom>
            <a:noFill/>
            <a:ln w="19050" cap="flat" cmpd="sng">
              <a:solidFill>
                <a:srgbClr val="8EB6F8"/>
              </a:solidFill>
              <a:prstDash val="solid"/>
              <a:round/>
              <a:headEnd type="oval" w="med" len="med"/>
              <a:tailEnd type="none" w="sm" len="sm"/>
            </a:ln>
          </p:spPr>
        </p:cxnSp>
        <p:sp>
          <p:nvSpPr>
            <p:cNvPr id="137" name="Google Shape;137;p31"/>
            <p:cNvSpPr txBox="1"/>
            <p:nvPr/>
          </p:nvSpPr>
          <p:spPr>
            <a:xfrm>
              <a:off x="2471268"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90   API registrate su PDND</a:t>
              </a:r>
              <a:endParaRPr sz="1867"/>
            </a:p>
          </p:txBody>
        </p:sp>
        <p:sp>
          <p:nvSpPr>
            <p:cNvPr id="138" name="Google Shape;138;p31"/>
            <p:cNvSpPr txBox="1"/>
            <p:nvPr/>
          </p:nvSpPr>
          <p:spPr>
            <a:xfrm>
              <a:off x="3908109"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400 API registrate su PDND</a:t>
              </a:r>
              <a:endParaRPr sz="1867"/>
            </a:p>
          </p:txBody>
        </p:sp>
        <p:sp>
          <p:nvSpPr>
            <p:cNvPr id="139" name="Google Shape;139;p31"/>
            <p:cNvSpPr txBox="1"/>
            <p:nvPr/>
          </p:nvSpPr>
          <p:spPr>
            <a:xfrm>
              <a:off x="5344950" y="3867529"/>
              <a:ext cx="1323600"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850 API registrate su PDND</a:t>
              </a:r>
              <a:endParaRPr sz="1867"/>
            </a:p>
          </p:txBody>
        </p:sp>
        <p:sp>
          <p:nvSpPr>
            <p:cNvPr id="140" name="Google Shape;140;p31"/>
            <p:cNvSpPr txBox="1"/>
            <p:nvPr/>
          </p:nvSpPr>
          <p:spPr>
            <a:xfrm>
              <a:off x="6781790"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1000 API registrate su PDND</a:t>
              </a:r>
              <a:endParaRPr sz="1867"/>
            </a:p>
          </p:txBody>
        </p:sp>
        <p:sp>
          <p:nvSpPr>
            <p:cNvPr id="141" name="Google Shape;141;p31"/>
            <p:cNvSpPr txBox="1"/>
            <p:nvPr/>
          </p:nvSpPr>
          <p:spPr>
            <a:xfrm>
              <a:off x="1034427"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PDND</a:t>
              </a:r>
              <a:endParaRPr sz="1867"/>
            </a:p>
            <a:p>
              <a:pPr algn="ctr">
                <a:buSzPts val="1400"/>
              </a:pPr>
              <a:r>
                <a:rPr lang="it-IT" sz="1867" b="1" i="1">
                  <a:solidFill>
                    <a:schemeClr val="dk2"/>
                  </a:solidFill>
                  <a:latin typeface="Calibri"/>
                  <a:ea typeface="Calibri"/>
                  <a:cs typeface="Calibri"/>
                  <a:sym typeface="Calibri"/>
                </a:rPr>
                <a:t>operativa</a:t>
              </a:r>
              <a:endParaRPr sz="1867"/>
            </a:p>
            <a:p>
              <a:pPr algn="ctr">
                <a:buSzPts val="1400"/>
              </a:pPr>
              <a:r>
                <a:rPr lang="it-IT" sz="1867" b="1" i="1">
                  <a:solidFill>
                    <a:schemeClr val="dk2"/>
                  </a:solidFill>
                  <a:latin typeface="Calibri"/>
                  <a:ea typeface="Calibri"/>
                  <a:cs typeface="Calibri"/>
                  <a:sym typeface="Calibri"/>
                </a:rPr>
                <a:t>«go live»</a:t>
              </a:r>
              <a:endParaRPr sz="1867"/>
            </a:p>
          </p:txBody>
        </p:sp>
        <p:sp>
          <p:nvSpPr>
            <p:cNvPr id="142" name="Google Shape;142;p31"/>
            <p:cNvSpPr txBox="1"/>
            <p:nvPr/>
          </p:nvSpPr>
          <p:spPr>
            <a:xfrm>
              <a:off x="5490699" y="3005726"/>
              <a:ext cx="1024822"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T4/25</a:t>
              </a:r>
              <a:endParaRPr b="1">
                <a:latin typeface="Calibri"/>
                <a:ea typeface="Calibri"/>
                <a:cs typeface="Calibri"/>
                <a:sym typeface="Calibri"/>
              </a:endParaRPr>
            </a:p>
          </p:txBody>
        </p:sp>
        <p:sp>
          <p:nvSpPr>
            <p:cNvPr id="143" name="Google Shape;143;p31"/>
            <p:cNvSpPr txBox="1"/>
            <p:nvPr/>
          </p:nvSpPr>
          <p:spPr>
            <a:xfrm>
              <a:off x="2717670" y="3005726"/>
              <a:ext cx="948481"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T4/23</a:t>
              </a:r>
              <a:endParaRPr b="1">
                <a:latin typeface="Calibri"/>
                <a:ea typeface="Calibri"/>
                <a:cs typeface="Calibri"/>
                <a:sym typeface="Calibri"/>
              </a:endParaRPr>
            </a:p>
          </p:txBody>
        </p:sp>
        <p:sp>
          <p:nvSpPr>
            <p:cNvPr id="144" name="Google Shape;144;p31"/>
            <p:cNvSpPr txBox="1"/>
            <p:nvPr/>
          </p:nvSpPr>
          <p:spPr>
            <a:xfrm>
              <a:off x="4045319" y="3005726"/>
              <a:ext cx="1104385"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T4/24</a:t>
              </a:r>
              <a:endParaRPr b="1">
                <a:latin typeface="Calibri"/>
                <a:ea typeface="Calibri"/>
                <a:cs typeface="Calibri"/>
                <a:sym typeface="Calibri"/>
              </a:endParaRPr>
            </a:p>
          </p:txBody>
        </p:sp>
        <p:sp>
          <p:nvSpPr>
            <p:cNvPr id="145" name="Google Shape;145;p31"/>
            <p:cNvSpPr txBox="1"/>
            <p:nvPr/>
          </p:nvSpPr>
          <p:spPr>
            <a:xfrm>
              <a:off x="6951027" y="3005726"/>
              <a:ext cx="915300"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T2/26</a:t>
              </a:r>
              <a:endParaRPr b="1">
                <a:latin typeface="Calibri"/>
                <a:ea typeface="Calibri"/>
                <a:cs typeface="Calibri"/>
                <a:sym typeface="Calibri"/>
              </a:endParaRPr>
            </a:p>
          </p:txBody>
        </p:sp>
      </p:grpSp>
      <p:sp>
        <p:nvSpPr>
          <p:cNvPr id="146" name="Google Shape;146;p31"/>
          <p:cNvSpPr/>
          <p:nvPr/>
        </p:nvSpPr>
        <p:spPr>
          <a:xfrm>
            <a:off x="2056585" y="1619453"/>
            <a:ext cx="694168" cy="694168"/>
          </a:xfrm>
          <a:prstGeom prst="ellipse">
            <a:avLst/>
          </a:prstGeom>
          <a:solidFill>
            <a:srgbClr val="D9E7FD"/>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47" name="Google Shape;147;p31"/>
          <p:cNvSpPr txBox="1"/>
          <p:nvPr/>
        </p:nvSpPr>
        <p:spPr>
          <a:xfrm>
            <a:off x="2056585" y="1822465"/>
            <a:ext cx="694168" cy="288147"/>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T4/22</a:t>
            </a:r>
            <a:endParaRPr sz="1867"/>
          </a:p>
        </p:txBody>
      </p:sp>
      <p:cxnSp>
        <p:nvCxnSpPr>
          <p:cNvPr id="148" name="Google Shape;148;p31"/>
          <p:cNvCxnSpPr/>
          <p:nvPr/>
        </p:nvCxnSpPr>
        <p:spPr>
          <a:xfrm>
            <a:off x="2402067" y="2345267"/>
            <a:ext cx="0" cy="2153525"/>
          </a:xfrm>
          <a:prstGeom prst="straightConnector1">
            <a:avLst/>
          </a:prstGeom>
          <a:noFill/>
          <a:ln w="9525" cap="flat" cmpd="sng">
            <a:solidFill>
              <a:srgbClr val="3B7FF2"/>
            </a:solidFill>
            <a:prstDash val="solid"/>
            <a:round/>
            <a:headEnd type="none" w="sm" len="sm"/>
            <a:tailEnd type="none" w="sm" len="sm"/>
          </a:ln>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415601" y="285598"/>
            <a:ext cx="9399399" cy="393393"/>
          </a:xfrm>
          <a:prstGeom prst="rect">
            <a:avLst/>
          </a:prstGeom>
          <a:noFill/>
          <a:ln>
            <a:noFill/>
          </a:ln>
        </p:spPr>
        <p:txBody>
          <a:bodyPr spcFirstLastPara="1" wrap="square" lIns="121900" tIns="121900" rIns="121900" bIns="121900" anchor="ctr" anchorCtr="0">
            <a:noAutofit/>
          </a:bodyPr>
          <a:lstStyle/>
          <a:p>
            <a:r>
              <a:rPr lang="it-IT" sz="3200" b="1"/>
              <a:t>Dove siamo ora</a:t>
            </a:r>
            <a:endParaRPr sz="3200" b="1"/>
          </a:p>
        </p:txBody>
      </p:sp>
      <p:sp>
        <p:nvSpPr>
          <p:cNvPr id="154" name="Google Shape;154;p32"/>
          <p:cNvSpPr txBox="1">
            <a:spLocks noGrp="1"/>
          </p:cNvSpPr>
          <p:nvPr>
            <p:ph type="sldNum" idx="12"/>
          </p:nvPr>
        </p:nvSpPr>
        <p:spPr>
          <a:xfrm>
            <a:off x="109918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it-IT"/>
              <a:pPr/>
              <a:t>98</a:t>
            </a:fld>
            <a:endParaRPr/>
          </a:p>
        </p:txBody>
      </p:sp>
      <p:sp>
        <p:nvSpPr>
          <p:cNvPr id="155" name="Google Shape;155;p32"/>
          <p:cNvSpPr/>
          <p:nvPr/>
        </p:nvSpPr>
        <p:spPr>
          <a:xfrm>
            <a:off x="4751000" y="1826600"/>
            <a:ext cx="29836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Fase operativa pre-rilascio (a tutela di tutti gli attori) dal 16 giugno al 14 ottobre 2022</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Ambiente e dati reali con effetti amministrativi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Set limitato - ma rappresentativo - di amministrazioni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Controllo continuo (sicurezza, qualità dato, prestazioni, iter amministrativo, etc.)</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endParaRPr sz="1600">
              <a:latin typeface="Calibri"/>
              <a:ea typeface="Calibri"/>
              <a:cs typeface="Calibri"/>
              <a:sym typeface="Calibri"/>
            </a:endParaRPr>
          </a:p>
        </p:txBody>
      </p:sp>
      <p:sp>
        <p:nvSpPr>
          <p:cNvPr id="156" name="Google Shape;156;p32"/>
          <p:cNvSpPr/>
          <p:nvPr/>
        </p:nvSpPr>
        <p:spPr>
          <a:xfrm>
            <a:off x="4751000" y="1093133"/>
            <a:ext cx="29836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«Adozione controllata»</a:t>
            </a:r>
            <a:endParaRPr sz="2133" b="1">
              <a:solidFill>
                <a:schemeClr val="lt1"/>
              </a:solidFill>
              <a:latin typeface="Calibri"/>
              <a:ea typeface="Calibri"/>
              <a:cs typeface="Calibri"/>
              <a:sym typeface="Calibri"/>
            </a:endParaRPr>
          </a:p>
        </p:txBody>
      </p:sp>
      <p:sp>
        <p:nvSpPr>
          <p:cNvPr id="157" name="Google Shape;157;p32"/>
          <p:cNvSpPr/>
          <p:nvPr/>
        </p:nvSpPr>
        <p:spPr>
          <a:xfrm>
            <a:off x="736067" y="1093133"/>
            <a:ext cx="34012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Iter amministrativo</a:t>
            </a:r>
            <a:endParaRPr sz="2133" b="1">
              <a:solidFill>
                <a:schemeClr val="lt1"/>
              </a:solidFill>
              <a:latin typeface="Calibri"/>
              <a:ea typeface="Calibri"/>
              <a:cs typeface="Calibri"/>
              <a:sym typeface="Calibri"/>
            </a:endParaRPr>
          </a:p>
        </p:txBody>
      </p:sp>
      <p:sp>
        <p:nvSpPr>
          <p:cNvPr id="158" name="Google Shape;158;p32"/>
          <p:cNvSpPr/>
          <p:nvPr/>
        </p:nvSpPr>
        <p:spPr>
          <a:xfrm>
            <a:off x="736067" y="1826600"/>
            <a:ext cx="34576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Linee guida AGID adottate il 15 dicembre (il 3 febbraio introdotte ulteriori modifiche)</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DPIA inviata al Garante il 9 marzo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Il Garante non ha approvato la DPIA nei tempi previsti (entro 15 giugno)</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PagoPA ha comunicato al Garante l’avvio del periodo di adozione controllata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DPCM del 22/09/22, recante termini di adozione della PDND (ai sensi del c. 2-bis del 50-ter del CAD) pubblicato il GU n. 273 del 22/11/22</a:t>
            </a:r>
            <a:endParaRPr sz="1600">
              <a:latin typeface="Calibri"/>
              <a:ea typeface="Calibri"/>
              <a:cs typeface="Calibri"/>
              <a:sym typeface="Calibri"/>
            </a:endParaRPr>
          </a:p>
        </p:txBody>
      </p:sp>
      <p:sp>
        <p:nvSpPr>
          <p:cNvPr id="159" name="Google Shape;159;p32"/>
          <p:cNvSpPr/>
          <p:nvPr/>
        </p:nvSpPr>
        <p:spPr>
          <a:xfrm>
            <a:off x="8211367" y="1826600"/>
            <a:ext cx="31064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Dal 17 ottobre 22 la piattaforma è operativa e aperta alle amministrazioni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Completato onboarding enti in adozione controllata</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In corso onboarding amministrazioni centrali e locali e SPA pubbliche (vedi convenzioni per PAC)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Avviato ampliamento servizi piattaforma (popolamento catalogo API; gestione carichi a regime; funzionalità di notifica pull; validatore e contatore API)</a:t>
            </a:r>
            <a:endParaRPr sz="1600">
              <a:latin typeface="Calibri"/>
              <a:ea typeface="Calibri"/>
              <a:cs typeface="Calibri"/>
              <a:sym typeface="Calibri"/>
            </a:endParaRPr>
          </a:p>
        </p:txBody>
      </p:sp>
      <p:sp>
        <p:nvSpPr>
          <p:cNvPr id="160" name="Google Shape;160;p32"/>
          <p:cNvSpPr/>
          <p:nvPr/>
        </p:nvSpPr>
        <p:spPr>
          <a:xfrm>
            <a:off x="8211367" y="1043233"/>
            <a:ext cx="30804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a:t>
            </a:r>
            <a:r>
              <a:rPr lang="it-IT" sz="2133" b="1" i="1">
                <a:solidFill>
                  <a:schemeClr val="lt1"/>
                </a:solidFill>
                <a:latin typeface="Calibri"/>
                <a:ea typeface="Calibri"/>
                <a:cs typeface="Calibri"/>
                <a:sym typeface="Calibri"/>
              </a:rPr>
              <a:t>Go-live</a:t>
            </a:r>
            <a:r>
              <a:rPr lang="it-IT" sz="2133" b="1">
                <a:solidFill>
                  <a:schemeClr val="lt1"/>
                </a:solidFill>
                <a:latin typeface="Calibri"/>
                <a:ea typeface="Calibri"/>
                <a:cs typeface="Calibri"/>
                <a:sym typeface="Calibri"/>
              </a:rPr>
              <a:t>” PDND</a:t>
            </a:r>
            <a:endParaRPr sz="1867"/>
          </a:p>
        </p:txBody>
      </p:sp>
      <p:sp>
        <p:nvSpPr>
          <p:cNvPr id="161" name="Google Shape;161;p32"/>
          <p:cNvSpPr txBox="1"/>
          <p:nvPr/>
        </p:nvSpPr>
        <p:spPr>
          <a:xfrm>
            <a:off x="99200" y="897734"/>
            <a:ext cx="665200" cy="1046400"/>
          </a:xfrm>
          <a:prstGeom prst="rect">
            <a:avLst/>
          </a:prstGeom>
          <a:noFill/>
          <a:ln>
            <a:noFill/>
          </a:ln>
        </p:spPr>
        <p:txBody>
          <a:bodyPr spcFirstLastPara="1" wrap="square" lIns="121900" tIns="121900" rIns="121900" bIns="121900" anchor="t" anchorCtr="0">
            <a:spAutoFit/>
          </a:bodyPr>
          <a:lstStyle/>
          <a:p>
            <a:r>
              <a:rPr lang="it-IT" sz="5200">
                <a:solidFill>
                  <a:srgbClr val="00B050"/>
                </a:solidFill>
              </a:rPr>
              <a:t>✓</a:t>
            </a:r>
            <a:endParaRPr sz="5200">
              <a:solidFill>
                <a:srgbClr val="00B050"/>
              </a:solidFill>
            </a:endParaRPr>
          </a:p>
        </p:txBody>
      </p:sp>
      <p:sp>
        <p:nvSpPr>
          <p:cNvPr id="162" name="Google Shape;162;p32"/>
          <p:cNvSpPr txBox="1"/>
          <p:nvPr/>
        </p:nvSpPr>
        <p:spPr>
          <a:xfrm>
            <a:off x="4155284" y="897734"/>
            <a:ext cx="665200" cy="1046400"/>
          </a:xfrm>
          <a:prstGeom prst="rect">
            <a:avLst/>
          </a:prstGeom>
          <a:noFill/>
          <a:ln>
            <a:noFill/>
          </a:ln>
        </p:spPr>
        <p:txBody>
          <a:bodyPr spcFirstLastPara="1" wrap="square" lIns="121900" tIns="121900" rIns="121900" bIns="121900" anchor="t" anchorCtr="0">
            <a:spAutoFit/>
          </a:bodyPr>
          <a:lstStyle/>
          <a:p>
            <a:r>
              <a:rPr lang="it-IT" sz="5200">
                <a:solidFill>
                  <a:srgbClr val="00B050"/>
                </a:solidFill>
              </a:rPr>
              <a:t>✓</a:t>
            </a:r>
            <a:endParaRPr sz="5200">
              <a:solidFill>
                <a:srgbClr val="00B05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p:nvPr/>
        </p:nvSpPr>
        <p:spPr>
          <a:xfrm>
            <a:off x="415600" y="285598"/>
            <a:ext cx="8284115"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a:ea typeface="Calibri"/>
                <a:cs typeface="Calibri"/>
                <a:sym typeface="Calibri"/>
              </a:rPr>
              <a:t>Onboarding della PDND: Avvisi per “cluster” </a:t>
            </a:r>
            <a:endParaRPr sz="3200" b="1"/>
          </a:p>
        </p:txBody>
      </p:sp>
      <p:graphicFrame>
        <p:nvGraphicFramePr>
          <p:cNvPr id="183" name="Google Shape;183;p37"/>
          <p:cNvGraphicFramePr/>
          <p:nvPr/>
        </p:nvGraphicFramePr>
        <p:xfrm>
          <a:off x="517245" y="1312334"/>
          <a:ext cx="11040434" cy="3904935"/>
        </p:xfrm>
        <a:graphic>
          <a:graphicData uri="http://schemas.openxmlformats.org/drawingml/2006/table">
            <a:tbl>
              <a:tblPr firstRow="1" bandRow="1">
                <a:noFill/>
              </a:tblPr>
              <a:tblGrid>
                <a:gridCol w="4814600">
                  <a:extLst>
                    <a:ext uri="{9D8B030D-6E8A-4147-A177-3AD203B41FA5}">
                      <a16:colId xmlns:a16="http://schemas.microsoft.com/office/drawing/2014/main" val="20000"/>
                    </a:ext>
                  </a:extLst>
                </a:gridCol>
                <a:gridCol w="2256167">
                  <a:extLst>
                    <a:ext uri="{9D8B030D-6E8A-4147-A177-3AD203B41FA5}">
                      <a16:colId xmlns:a16="http://schemas.microsoft.com/office/drawing/2014/main" val="20001"/>
                    </a:ext>
                  </a:extLst>
                </a:gridCol>
                <a:gridCol w="3969667">
                  <a:extLst>
                    <a:ext uri="{9D8B030D-6E8A-4147-A177-3AD203B41FA5}">
                      <a16:colId xmlns:a16="http://schemas.microsoft.com/office/drawing/2014/main" val="20002"/>
                    </a:ext>
                  </a:extLst>
                </a:gridCol>
              </a:tblGrid>
              <a:tr h="690900">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Cluster</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Finanziamento </a:t>
                      </a:r>
                      <a:endParaRPr sz="1900" u="none" strike="noStrike" cap="none"/>
                    </a:p>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(Meuro)</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Note</a:t>
                      </a:r>
                      <a:endParaRPr sz="1900" u="none" strike="noStrike" cap="none"/>
                    </a:p>
                  </a:txBody>
                  <a:tcPr marL="121933" marR="121933" marT="60967" marB="60967"/>
                </a:tc>
                <a:extLst>
                  <a:ext uri="{0D108BD9-81ED-4DB2-BD59-A6C34878D82A}">
                    <a16:rowId xmlns:a16="http://schemas.microsoft.com/office/drawing/2014/main" val="10000"/>
                  </a:ext>
                </a:extLst>
              </a:tr>
              <a:tr h="494467">
                <a:tc>
                  <a:txBody>
                    <a:bodyPr/>
                    <a:lstStyle/>
                    <a:p>
                      <a:pPr marL="0" marR="0" lvl="0" indent="0" algn="l" rtl="0">
                        <a:lnSpc>
                          <a:spcPct val="100000"/>
                        </a:lnSpc>
                        <a:spcBef>
                          <a:spcPts val="0"/>
                        </a:spcBef>
                        <a:spcAft>
                          <a:spcPts val="0"/>
                        </a:spcAft>
                        <a:buClr>
                          <a:srgbClr val="000000"/>
                        </a:buClr>
                        <a:buSzPts val="1400"/>
                        <a:buFont typeface="Arial"/>
                        <a:buNone/>
                      </a:pPr>
                      <a:r>
                        <a:rPr lang="it-IT" sz="1700" u="none" strike="noStrike" cap="none">
                          <a:solidFill>
                            <a:srgbClr val="0070C0"/>
                          </a:solidFill>
                        </a:rPr>
                        <a:t>Comuni (7904)</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133</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u="none" strike="noStrike" cap="none">
                          <a:solidFill>
                            <a:srgbClr val="0070C0"/>
                          </a:solidFill>
                        </a:rPr>
                        <a:t>pubblica</a:t>
                      </a:r>
                      <a:r>
                        <a:rPr lang="it-IT" sz="1700">
                          <a:solidFill>
                            <a:srgbClr val="0070C0"/>
                          </a:solidFill>
                        </a:rPr>
                        <a:t>to</a:t>
                      </a:r>
                      <a:r>
                        <a:rPr lang="it-IT" sz="1700" u="none" strike="noStrike" cap="none">
                          <a:solidFill>
                            <a:srgbClr val="0070C0"/>
                          </a:solidFill>
                        </a:rPr>
                        <a:t> </a:t>
                      </a:r>
                      <a:r>
                        <a:rPr lang="it-IT" sz="1700">
                          <a:solidFill>
                            <a:srgbClr val="0070C0"/>
                          </a:solidFill>
                        </a:rPr>
                        <a:t>20 ott 22</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1"/>
                  </a:ext>
                </a:extLst>
              </a:tr>
              <a:tr h="650267">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Regioni (19+2)</a:t>
                      </a:r>
                      <a:endParaRPr sz="17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50</a:t>
                      </a:r>
                      <a:endParaRPr sz="17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pubblicato 22 dic 22</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2"/>
                  </a:ext>
                </a:extLst>
              </a:tr>
              <a:tr h="650267">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Università / enti formazione superiore (97)</a:t>
                      </a:r>
                      <a:endParaRPr sz="17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(50 - TBC)</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in preparazione - </a:t>
                      </a:r>
                      <a:endParaRPr sz="1700">
                        <a:solidFill>
                          <a:srgbClr val="0070C0"/>
                        </a:solidFill>
                      </a:endParaRPr>
                    </a:p>
                    <a:p>
                      <a:pPr marL="0" lvl="0" indent="0" algn="ctr" rtl="0">
                        <a:spcBef>
                          <a:spcPts val="0"/>
                        </a:spcBef>
                        <a:spcAft>
                          <a:spcPts val="0"/>
                        </a:spcAft>
                        <a:buNone/>
                      </a:pPr>
                      <a:r>
                        <a:rPr lang="it-IT" sz="1700">
                          <a:solidFill>
                            <a:srgbClr val="0070C0"/>
                          </a:solidFill>
                        </a:rPr>
                        <a:t>pubblicazione prevista gennaio 23</a:t>
                      </a:r>
                      <a:endParaRPr sz="1700">
                        <a:solidFill>
                          <a:srgbClr val="0070C0"/>
                        </a:solidFill>
                      </a:endParaRPr>
                    </a:p>
                  </a:txBody>
                  <a:tcPr marL="121933" marR="121933" marT="60967" marB="60967"/>
                </a:tc>
                <a:extLst>
                  <a:ext uri="{0D108BD9-81ED-4DB2-BD59-A6C34878D82A}">
                    <a16:rowId xmlns:a16="http://schemas.microsoft.com/office/drawing/2014/main" val="10003"/>
                  </a:ext>
                </a:extLst>
              </a:tr>
              <a:tr h="914413">
                <a:tc>
                  <a:txBody>
                    <a:bodyPr/>
                    <a:lstStyle/>
                    <a:p>
                      <a:pPr marL="0" lvl="0" indent="0" algn="l" rtl="0">
                        <a:spcBef>
                          <a:spcPts val="0"/>
                        </a:spcBef>
                        <a:spcAft>
                          <a:spcPts val="0"/>
                        </a:spcAft>
                        <a:buNone/>
                      </a:pPr>
                      <a:r>
                        <a:rPr lang="it-IT" sz="1700">
                          <a:solidFill>
                            <a:srgbClr val="0070C0"/>
                          </a:solidFill>
                        </a:rPr>
                        <a:t>Aziende sanitarie / Anagrafi regionali (121)</a:t>
                      </a:r>
                      <a:endParaRPr sz="170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TBD</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pubblicazione prevista T1 23 - da raccordare con iniziative area sanità (cloud / cyber / FSE / bul)</a:t>
                      </a:r>
                      <a:endParaRPr sz="1700">
                        <a:solidFill>
                          <a:srgbClr val="0070C0"/>
                        </a:solidFill>
                      </a:endParaRPr>
                    </a:p>
                  </a:txBody>
                  <a:tcPr marL="121933" marR="121933" marT="60967" marB="60967"/>
                </a:tc>
                <a:extLst>
                  <a:ext uri="{0D108BD9-81ED-4DB2-BD59-A6C34878D82A}">
                    <a16:rowId xmlns:a16="http://schemas.microsoft.com/office/drawing/2014/main" val="10004"/>
                  </a:ext>
                </a:extLst>
              </a:tr>
              <a:tr h="494467">
                <a:tc>
                  <a:txBody>
                    <a:bodyPr/>
                    <a:lstStyle/>
                    <a:p>
                      <a:pPr marL="0" marR="0" lvl="0" indent="0" algn="l" rtl="0">
                        <a:lnSpc>
                          <a:spcPct val="100000"/>
                        </a:lnSpc>
                        <a:spcBef>
                          <a:spcPts val="0"/>
                        </a:spcBef>
                        <a:spcAft>
                          <a:spcPts val="0"/>
                        </a:spcAft>
                        <a:buClr>
                          <a:srgbClr val="000000"/>
                        </a:buClr>
                        <a:buSzPts val="1400"/>
                        <a:buFont typeface="Arial"/>
                        <a:buNone/>
                      </a:pPr>
                      <a:r>
                        <a:rPr lang="it-IT" sz="1700" b="1" u="none" strike="noStrike" cap="none">
                          <a:solidFill>
                            <a:srgbClr val="0070C0"/>
                          </a:solidFill>
                        </a:rPr>
                        <a:t>TOTALE</a:t>
                      </a:r>
                      <a:endParaRPr sz="1700" b="1"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b="1">
                          <a:solidFill>
                            <a:srgbClr val="0070C0"/>
                          </a:solidFill>
                        </a:rPr>
                        <a:t>183</a:t>
                      </a:r>
                      <a:endParaRPr sz="1700" b="1">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1218334-4fa5-451c-90ec-d03fb15b8e36" xsi:nil="true"/>
    <SharedWithUsers xmlns="1242d8d3-b7ff-4c74-b52f-056531249604">
      <UserInfo>
        <DisplayName/>
        <AccountId xsi:nil="true"/>
        <AccountType/>
      </UserInfo>
    </SharedWithUsers>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0839A7-4961-4F83-B505-797AA1FEBFE4}">
  <ds:schemaRefs>
    <ds:schemaRef ds:uri="http://schemas.microsoft.com/sharepoint/v3/contenttype/forms"/>
  </ds:schemaRefs>
</ds:datastoreItem>
</file>

<file path=customXml/itemProps2.xml><?xml version="1.0" encoding="utf-8"?>
<ds:datastoreItem xmlns:ds="http://schemas.openxmlformats.org/officeDocument/2006/customXml" ds:itemID="{11F280A0-F876-4147-8E8A-8D99B55B20C5}">
  <ds:schemaRefs>
    <ds:schemaRef ds:uri="http://schemas.microsoft.com/office/2006/metadata/properties"/>
    <ds:schemaRef ds:uri="http://schemas.microsoft.com/office/infopath/2007/PartnerControls"/>
    <ds:schemaRef ds:uri="e1218334-4fa5-451c-90ec-d03fb15b8e36"/>
    <ds:schemaRef ds:uri="1242d8d3-b7ff-4c74-b52f-056531249604"/>
  </ds:schemaRefs>
</ds:datastoreItem>
</file>

<file path=customXml/itemProps3.xml><?xml version="1.0" encoding="utf-8"?>
<ds:datastoreItem xmlns:ds="http://schemas.openxmlformats.org/officeDocument/2006/customXml" ds:itemID="{D2A0417B-B5C0-45CB-88A0-65330E810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1889</TotalTime>
  <Words>14265</Words>
  <Application>Microsoft Office PowerPoint</Application>
  <PresentationFormat>Widescreen</PresentationFormat>
  <Paragraphs>1540</Paragraphs>
  <Slides>152</Slides>
  <Notes>150</Notes>
  <HiddenSlides>0</HiddenSlides>
  <MMClips>0</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152</vt:i4>
      </vt:variant>
    </vt:vector>
  </HeadingPairs>
  <TitlesOfParts>
    <vt:vector size="167" baseType="lpstr">
      <vt:lpstr>Titillium Web SemiBold</vt:lpstr>
      <vt:lpstr>Calibri Light</vt:lpstr>
      <vt:lpstr>Roboto</vt:lpstr>
      <vt:lpstr>Lato</vt:lpstr>
      <vt:lpstr>Roboto Mono Light</vt:lpstr>
      <vt:lpstr>Lora</vt:lpstr>
      <vt:lpstr>Calibri</vt:lpstr>
      <vt:lpstr>Arial</vt:lpstr>
      <vt:lpstr>Noto Sans Symbols</vt:lpstr>
      <vt:lpstr>Titillium Web</vt:lpstr>
      <vt:lpstr>Tema di Office</vt:lpstr>
      <vt:lpstr>1_Simple Light</vt:lpstr>
      <vt:lpstr>Simple Light</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PDND – Target del PNRR</vt:lpstr>
      <vt:lpstr>Dove siamo ora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piano Strategico per la Banda Ultralarga è coordinato dalla Presidenza del Consiglio (PCM) tramite il Comitato per la diffusione della Banda Ultralarga (CoBUL), che ha definito la strategia nazionale e ne monitora la corretta attuazione.  Il COBUL è composto dalla Presidenza del Consiglio dei Ministri, dal Ministero dello Sviluppo Economico, Ministero per la Pubblica Amministrazione, dal Ministero per gli Affari Regionali e Autonomie, dal Ministero per il Sud e la Coesione territoriale, dal Ministero delle politiche agricole, alimentari e forestali, dal Presidente della Conferenza delle regioni e delle Province autonome e da Infratel Italia, società in house del MiSE, per l’attuazione e il monitoraggio della strategia.  Il Comitato si avvale del supporto tecnico di AgID (Agenzia per l’Italia Digitale) e dell’Agenzia per la coesione territoriale.</vt:lpstr>
      <vt:lpstr>E' istituito presso la Presidenza del Consiglio dei ministri il Comitato interministeriale per la transizione digitale (CITD), con il compito di assicurare il coordinamento e il monitoraggio dell'attuazione delle iniziative di innovazione tecnologica e transizione digitale delle pubbliche amministrazioni competenti in via ordinaria. Sono in ogni caso ricomprese prioritariamente nelle materie di competenza del Comitato, le attività di coordinamento e monitoraggio dell'attuazione delle iniziative relative: a) alla strategia nazionale italiana per la banda ultralarga, alle reti di comunicazione elettronica satellitari, terrestri mobili e fisse; b) al fascicolo sanitario elettronico e alla piattaforma dati sanitari; c) allo sviluppo e alla diffusione delle tecnologie emergenti dell'intelligenza artificiale, dell'internet delle cose (IoT) e della blockchain.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piano nel suo complesso rappresenta una sfida unica per ammodernare il Paese  - Viene richiesto uno sforzo sinergico fra vari attori, pubblici e privati  - Dobbiamo essere veloci e efficaci  - Sarà una sfida entusiasmante da vivere (e vincere!)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Cristofari Fabio</cp:lastModifiedBy>
  <cp:revision>75</cp:revision>
  <dcterms:created xsi:type="dcterms:W3CDTF">2022-02-01T09:13:14Z</dcterms:created>
  <dcterms:modified xsi:type="dcterms:W3CDTF">2024-04-24T10:20:59Z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y fmtid="{D5CDD505-2E9C-101B-9397-08002B2CF9AE}" pid="3" name="MSIP_Label_5097a60d-5525-435b-8989-8eb48ac0c8cd_Enabled">
    <vt:lpwstr>true</vt:lpwstr>
  </property>
  <property fmtid="{D5CDD505-2E9C-101B-9397-08002B2CF9AE}" pid="4" name="MSIP_Label_5097a60d-5525-435b-8989-8eb48ac0c8cd_SetDate">
    <vt:lpwstr>2023-02-26T15:42:22Z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88cc5f9e-0cd4-496a-bb9b-fba9c90bd31e</vt:lpwstr>
  </property>
  <property fmtid="{D5CDD505-2E9C-101B-9397-08002B2CF9AE}" pid="9" name="MSIP_Label_5097a60d-5525-435b-8989-8eb48ac0c8cd_ContentBits">
    <vt:lpwstr>0</vt:lpwstr>
  </property>
  <property fmtid="{D5CDD505-2E9C-101B-9397-08002B2CF9AE}" pid="10" name="Order">
    <vt:lpwstr>11626700.0000000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