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11.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1" r:id="rId3"/>
    <p:sldMasterId id="2147484000" r:id="rId4"/>
    <p:sldMasterId id="2147484013" r:id="rId5"/>
    <p:sldMasterId id="2147484026" r:id="rId6"/>
    <p:sldMasterId id="2147484038" r:id="rId7"/>
    <p:sldMasterId id="2147484063" r:id="rId8"/>
  </p:sldMasterIdLst>
  <p:notesMasterIdLst>
    <p:notesMasterId r:id="rId95"/>
  </p:notesMasterIdLst>
  <p:sldIdLst>
    <p:sldId id="452" r:id="rId9"/>
    <p:sldId id="1857" r:id="rId10"/>
    <p:sldId id="1856" r:id="rId11"/>
    <p:sldId id="1858" r:id="rId12"/>
    <p:sldId id="1859" r:id="rId13"/>
    <p:sldId id="1861" r:id="rId14"/>
    <p:sldId id="1766" r:id="rId15"/>
    <p:sldId id="1560" r:id="rId16"/>
    <p:sldId id="1769" r:id="rId17"/>
    <p:sldId id="1772" r:id="rId18"/>
    <p:sldId id="1774" r:id="rId19"/>
    <p:sldId id="1775" r:id="rId20"/>
    <p:sldId id="1770" r:id="rId21"/>
    <p:sldId id="1776" r:id="rId22"/>
    <p:sldId id="1778" r:id="rId23"/>
    <p:sldId id="1779" r:id="rId24"/>
    <p:sldId id="1777" r:id="rId25"/>
    <p:sldId id="1780" r:id="rId26"/>
    <p:sldId id="1781" r:id="rId27"/>
    <p:sldId id="1782" r:id="rId28"/>
    <p:sldId id="1784" r:id="rId29"/>
    <p:sldId id="1783" r:id="rId30"/>
    <p:sldId id="1785" r:id="rId31"/>
    <p:sldId id="1786" r:id="rId32"/>
    <p:sldId id="1787" r:id="rId33"/>
    <p:sldId id="1788" r:id="rId34"/>
    <p:sldId id="1789" r:id="rId35"/>
    <p:sldId id="1790" r:id="rId36"/>
    <p:sldId id="1791" r:id="rId37"/>
    <p:sldId id="1792" r:id="rId38"/>
    <p:sldId id="1793" r:id="rId39"/>
    <p:sldId id="1794" r:id="rId40"/>
    <p:sldId id="1795" r:id="rId41"/>
    <p:sldId id="1796" r:id="rId42"/>
    <p:sldId id="1797" r:id="rId43"/>
    <p:sldId id="1798" r:id="rId44"/>
    <p:sldId id="1799" r:id="rId45"/>
    <p:sldId id="1800" r:id="rId46"/>
    <p:sldId id="1811" r:id="rId47"/>
    <p:sldId id="1812" r:id="rId48"/>
    <p:sldId id="1813" r:id="rId49"/>
    <p:sldId id="1814" r:id="rId50"/>
    <p:sldId id="1815" r:id="rId51"/>
    <p:sldId id="1816" r:id="rId52"/>
    <p:sldId id="1817" r:id="rId53"/>
    <p:sldId id="1818" r:id="rId54"/>
    <p:sldId id="1819" r:id="rId55"/>
    <p:sldId id="1820" r:id="rId56"/>
    <p:sldId id="1821" r:id="rId57"/>
    <p:sldId id="1825" r:id="rId58"/>
    <p:sldId id="1826" r:id="rId59"/>
    <p:sldId id="1822" r:id="rId60"/>
    <p:sldId id="1828" r:id="rId61"/>
    <p:sldId id="1827" r:id="rId62"/>
    <p:sldId id="1823" r:id="rId63"/>
    <p:sldId id="1829" r:id="rId64"/>
    <p:sldId id="1824" r:id="rId65"/>
    <p:sldId id="1830" r:id="rId66"/>
    <p:sldId id="1834" r:id="rId67"/>
    <p:sldId id="1840" r:id="rId68"/>
    <p:sldId id="1835" r:id="rId69"/>
    <p:sldId id="1841" r:id="rId70"/>
    <p:sldId id="1842" r:id="rId71"/>
    <p:sldId id="1843" r:id="rId72"/>
    <p:sldId id="1844" r:id="rId73"/>
    <p:sldId id="1836" r:id="rId74"/>
    <p:sldId id="1845" r:id="rId75"/>
    <p:sldId id="1837" r:id="rId76"/>
    <p:sldId id="1846" r:id="rId77"/>
    <p:sldId id="1838" r:id="rId78"/>
    <p:sldId id="1847" r:id="rId79"/>
    <p:sldId id="1849" r:id="rId80"/>
    <p:sldId id="1848" r:id="rId81"/>
    <p:sldId id="1850" r:id="rId82"/>
    <p:sldId id="1832" r:id="rId83"/>
    <p:sldId id="1833" r:id="rId84"/>
    <p:sldId id="1831" r:id="rId85"/>
    <p:sldId id="1862" r:id="rId86"/>
    <p:sldId id="1839" r:id="rId87"/>
    <p:sldId id="1764" r:id="rId88"/>
    <p:sldId id="1765" r:id="rId89"/>
    <p:sldId id="1745" r:id="rId90"/>
    <p:sldId id="1262" r:id="rId91"/>
    <p:sldId id="1264" r:id="rId92"/>
    <p:sldId id="1863" r:id="rId93"/>
    <p:sldId id="1677" r:id="rId9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i di testa" id="{83BA6A64-E4D6-4B43-8B0B-A60735453EE4}">
          <p14:sldIdLst>
            <p14:sldId id="452"/>
          </p14:sldIdLst>
        </p14:section>
        <p14:section name="Piano Nazionale di Ripresa e Resilienza" id="{93D543E6-3CC9-4062-95E3-CCD050EB88A2}">
          <p14:sldIdLst>
            <p14:sldId id="1857"/>
            <p14:sldId id="1856"/>
            <p14:sldId id="1858"/>
            <p14:sldId id="1859"/>
            <p14:sldId id="1861"/>
            <p14:sldId id="1766"/>
            <p14:sldId id="1560"/>
            <p14:sldId id="1769"/>
            <p14:sldId id="1772"/>
            <p14:sldId id="1774"/>
            <p14:sldId id="1775"/>
            <p14:sldId id="1770"/>
            <p14:sldId id="1776"/>
            <p14:sldId id="1778"/>
            <p14:sldId id="1779"/>
            <p14:sldId id="1777"/>
            <p14:sldId id="1780"/>
            <p14:sldId id="1781"/>
            <p14:sldId id="1782"/>
            <p14:sldId id="1784"/>
            <p14:sldId id="1783"/>
            <p14:sldId id="1785"/>
            <p14:sldId id="1786"/>
            <p14:sldId id="1787"/>
            <p14:sldId id="1788"/>
            <p14:sldId id="1789"/>
            <p14:sldId id="1790"/>
            <p14:sldId id="1791"/>
            <p14:sldId id="1792"/>
            <p14:sldId id="1793"/>
            <p14:sldId id="1794"/>
            <p14:sldId id="1795"/>
            <p14:sldId id="1796"/>
            <p14:sldId id="1797"/>
            <p14:sldId id="1798"/>
            <p14:sldId id="1799"/>
            <p14:sldId id="1800"/>
            <p14:sldId id="1811"/>
            <p14:sldId id="1812"/>
            <p14:sldId id="1813"/>
            <p14:sldId id="1814"/>
            <p14:sldId id="1815"/>
            <p14:sldId id="1816"/>
            <p14:sldId id="1817"/>
            <p14:sldId id="1818"/>
            <p14:sldId id="1819"/>
            <p14:sldId id="1820"/>
            <p14:sldId id="1821"/>
            <p14:sldId id="1825"/>
            <p14:sldId id="1826"/>
            <p14:sldId id="1822"/>
            <p14:sldId id="1828"/>
            <p14:sldId id="1827"/>
            <p14:sldId id="1823"/>
            <p14:sldId id="1829"/>
            <p14:sldId id="1824"/>
            <p14:sldId id="1830"/>
            <p14:sldId id="1834"/>
            <p14:sldId id="1840"/>
            <p14:sldId id="1835"/>
            <p14:sldId id="1841"/>
            <p14:sldId id="1842"/>
            <p14:sldId id="1843"/>
            <p14:sldId id="1844"/>
            <p14:sldId id="1836"/>
            <p14:sldId id="1845"/>
            <p14:sldId id="1837"/>
            <p14:sldId id="1846"/>
            <p14:sldId id="1838"/>
            <p14:sldId id="1847"/>
            <p14:sldId id="1849"/>
            <p14:sldId id="1848"/>
            <p14:sldId id="1850"/>
            <p14:sldId id="1832"/>
            <p14:sldId id="1833"/>
            <p14:sldId id="1831"/>
            <p14:sldId id="1862"/>
            <p14:sldId id="1839"/>
            <p14:sldId id="1764"/>
            <p14:sldId id="1765"/>
            <p14:sldId id="1745"/>
            <p14:sldId id="1262"/>
            <p14:sldId id="1264"/>
            <p14:sldId id="1863"/>
          </p14:sldIdLst>
        </p14:section>
        <p14:section name="Titoli di coda - Ringraziamenti" id="{329F4954-8D69-4834-A95F-95E9C2518BFA}">
          <p14:sldIdLst>
            <p14:sldId id="16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856D33-9EBE-B813-0209-44417179D3EC}" name="Erika Miglietta" initials="EM" userId="S::e.miglietta@governo.it::4e454c24-2305-4ca2-8a2a-dc071b8fba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A4C5"/>
    <a:srgbClr val="2667C5"/>
    <a:srgbClr val="1A6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38" autoAdjust="0"/>
    <p:restoredTop sz="94249" autoAdjust="0"/>
  </p:normalViewPr>
  <p:slideViewPr>
    <p:cSldViewPr>
      <p:cViewPr varScale="1">
        <p:scale>
          <a:sx n="103" d="100"/>
          <a:sy n="103" d="100"/>
        </p:scale>
        <p:origin x="150" y="21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3.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5.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microsoft.com/office/2016/11/relationships/changesInfo" Target="changesInfos/changesInfo1.xml"/><Relationship Id="rId8" Type="http://schemas.openxmlformats.org/officeDocument/2006/relationships/slideMaster" Target="slideMasters/slideMaster6.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heme" Target="theme/theme1.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ofari Fabio" userId="2cf9502e-925b-480a-920b-40e0289087a6" providerId="ADAL" clId="{90262D4A-6EE1-4C5B-9673-BC775337F995}"/>
    <pc:docChg chg="custSel modSld">
      <pc:chgData name="Cristofari Fabio" userId="2cf9502e-925b-480a-920b-40e0289087a6" providerId="ADAL" clId="{90262D4A-6EE1-4C5B-9673-BC775337F995}" dt="2024-04-24T10:22:42.053" v="23" actId="20577"/>
      <pc:docMkLst>
        <pc:docMk/>
      </pc:docMkLst>
      <pc:sldChg chg="modSp mod">
        <pc:chgData name="Cristofari Fabio" userId="2cf9502e-925b-480a-920b-40e0289087a6" providerId="ADAL" clId="{90262D4A-6EE1-4C5B-9673-BC775337F995}" dt="2024-04-24T10:22:42.053" v="23" actId="20577"/>
        <pc:sldMkLst>
          <pc:docMk/>
          <pc:sldMk cId="2342821997" sldId="452"/>
        </pc:sldMkLst>
        <pc:spChg chg="mod">
          <ac:chgData name="Cristofari Fabio" userId="2cf9502e-925b-480a-920b-40e0289087a6" providerId="ADAL" clId="{90262D4A-6EE1-4C5B-9673-BC775337F995}" dt="2024-04-24T10:22:42.053" v="23" actId="20577"/>
          <ac:spMkLst>
            <pc:docMk/>
            <pc:sldMk cId="2342821997" sldId="452"/>
            <ac:spMk id="6" creationId="{B764FAF0-CEDA-46F9-8A54-BAF152CEA8A0}"/>
          </ac:spMkLst>
        </pc:spChg>
      </pc:sldChg>
    </pc:docChg>
  </pc:docChgLst>
  <pc:docChgLst>
    <pc:chgData name="Cristofari Fabio" userId="2cf9502e-925b-480a-920b-40e0289087a6" providerId="ADAL" clId="{9F70DAE0-EDB7-45DA-B531-C4FAB05F6789}"/>
    <pc:docChg chg="delSld delMainMaster modSection">
      <pc:chgData name="Cristofari Fabio" userId="2cf9502e-925b-480a-920b-40e0289087a6" providerId="ADAL" clId="{9F70DAE0-EDB7-45DA-B531-C4FAB05F6789}" dt="2023-06-14T08:03:01.376" v="1" actId="47"/>
      <pc:docMkLst>
        <pc:docMk/>
      </pc:docMkLst>
      <pc:sldChg chg="del">
        <pc:chgData name="Cristofari Fabio" userId="2cf9502e-925b-480a-920b-40e0289087a6" providerId="ADAL" clId="{9F70DAE0-EDB7-45DA-B531-C4FAB05F6789}" dt="2023-06-14T08:02:43.849" v="0" actId="47"/>
        <pc:sldMkLst>
          <pc:docMk/>
          <pc:sldMk cId="422288285" sldId="1055"/>
        </pc:sldMkLst>
      </pc:sldChg>
      <pc:sldChg chg="del">
        <pc:chgData name="Cristofari Fabio" userId="2cf9502e-925b-480a-920b-40e0289087a6" providerId="ADAL" clId="{9F70DAE0-EDB7-45DA-B531-C4FAB05F6789}" dt="2023-06-14T08:03:01.376" v="1" actId="47"/>
        <pc:sldMkLst>
          <pc:docMk/>
          <pc:sldMk cId="1864915125" sldId="1544"/>
        </pc:sldMkLst>
      </pc:sldChg>
      <pc:sldMasterChg chg="del delSldLayout">
        <pc:chgData name="Cristofari Fabio" userId="2cf9502e-925b-480a-920b-40e0289087a6" providerId="ADAL" clId="{9F70DAE0-EDB7-45DA-B531-C4FAB05F6789}" dt="2023-06-14T08:03:01.376" v="1" actId="47"/>
        <pc:sldMasterMkLst>
          <pc:docMk/>
          <pc:sldMasterMk cId="958970991" sldId="2147484051"/>
        </pc:sldMasterMkLst>
        <pc:sldLayoutChg chg="del">
          <pc:chgData name="Cristofari Fabio" userId="2cf9502e-925b-480a-920b-40e0289087a6" providerId="ADAL" clId="{9F70DAE0-EDB7-45DA-B531-C4FAB05F6789}" dt="2023-06-14T08:03:01.376" v="1" actId="47"/>
          <pc:sldLayoutMkLst>
            <pc:docMk/>
            <pc:sldMasterMk cId="958970991" sldId="2147484051"/>
            <pc:sldLayoutMk cId="2256414993" sldId="2147484052"/>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155009595" sldId="2147484053"/>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78448257" sldId="2147484054"/>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28629714" sldId="2147484055"/>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1191950123" sldId="2147484056"/>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3201685272" sldId="2147484057"/>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916710633" sldId="2147484058"/>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4015828173" sldId="2147484059"/>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221879837" sldId="2147484060"/>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4251515664" sldId="2147484061"/>
          </pc:sldLayoutMkLst>
        </pc:sldLayoutChg>
        <pc:sldLayoutChg chg="del">
          <pc:chgData name="Cristofari Fabio" userId="2cf9502e-925b-480a-920b-40e0289087a6" providerId="ADAL" clId="{9F70DAE0-EDB7-45DA-B531-C4FAB05F6789}" dt="2023-06-14T08:03:01.376" v="1" actId="47"/>
          <pc:sldLayoutMkLst>
            <pc:docMk/>
            <pc:sldMasterMk cId="958970991" sldId="2147484051"/>
            <pc:sldLayoutMk cId="2292525285" sldId="2147484062"/>
          </pc:sldLayoutMkLst>
        </pc:sldLayoutChg>
      </pc:sldMasterChg>
    </pc:docChg>
  </pc:docChgLst>
  <pc:docChgLst>
    <pc:chgData name="Ruggiero Alessandro" userId="b8ce7969-ecf6-4039-9e9f-3238003b7908" providerId="ADAL" clId="{0FC8B8B3-51D1-4678-8A3D-EDA5A5FD95A7}"/>
    <pc:docChg chg="addSld modSld">
      <pc:chgData name="Ruggiero Alessandro" userId="b8ce7969-ecf6-4039-9e9f-3238003b7908" providerId="ADAL" clId="{0FC8B8B3-51D1-4678-8A3D-EDA5A5FD95A7}" dt="2023-04-06T10:17:17.847" v="0"/>
      <pc:docMkLst>
        <pc:docMk/>
      </pc:docMkLst>
      <pc:sldChg chg="add">
        <pc:chgData name="Ruggiero Alessandro" userId="b8ce7969-ecf6-4039-9e9f-3238003b7908" providerId="ADAL" clId="{0FC8B8B3-51D1-4678-8A3D-EDA5A5FD95A7}" dt="2023-04-06T10:17:17.847" v="0"/>
        <pc:sldMkLst>
          <pc:docMk/>
          <pc:sldMk cId="560857487" sldId="1264"/>
        </pc:sldMkLst>
      </pc:sldChg>
      <pc:sldChg chg="add">
        <pc:chgData name="Ruggiero Alessandro" userId="b8ce7969-ecf6-4039-9e9f-3238003b7908" providerId="ADAL" clId="{0FC8B8B3-51D1-4678-8A3D-EDA5A5FD95A7}" dt="2023-04-06T10:17:17.847" v="0"/>
        <pc:sldMkLst>
          <pc:docMk/>
          <pc:sldMk cId="2055377753" sldId="18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66B193-D1B6-4CFC-80B7-0C1A92A9FF13}" type="datetimeFigureOut">
              <a:rPr lang="it-IT" smtClean="0"/>
              <a:t>24/04/2024</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DE00761-736E-4683-B22F-E7AAAC2D6A58}" type="slidenum">
              <a:rPr lang="it-IT" smtClean="0"/>
              <a:t>‹N›</a:t>
            </a:fld>
            <a:endParaRPr lang="it-IT"/>
          </a:p>
        </p:txBody>
      </p:sp>
    </p:spTree>
    <p:extLst>
      <p:ext uri="{BB962C8B-B14F-4D97-AF65-F5344CB8AC3E}">
        <p14:creationId xmlns:p14="http://schemas.microsoft.com/office/powerpoint/2010/main" val="367076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34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73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1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7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0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98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8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E00761-736E-4683-B22F-E7AAAC2D6A58}" type="slidenum">
              <a:rPr lang="it-IT" smtClean="0"/>
              <a:t>8</a:t>
            </a:fld>
            <a:endParaRPr lang="it-IT"/>
          </a:p>
        </p:txBody>
      </p:sp>
    </p:spTree>
    <p:extLst>
      <p:ext uri="{BB962C8B-B14F-4D97-AF65-F5344CB8AC3E}">
        <p14:creationId xmlns:p14="http://schemas.microsoft.com/office/powerpoint/2010/main" val="377527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23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471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8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40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83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917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3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395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79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0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35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5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01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E00761-736E-4683-B22F-E7AAAC2D6A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17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52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D8BD707-D9CF-40AE-B4C6-C98DA3205C09}"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02776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402709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0033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78823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037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42046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2616586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44829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74498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8845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24662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90777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88817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77452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981335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56676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328426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57653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555037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862739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304311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88153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9345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68894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78225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06454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20346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6750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53012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230510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21681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9437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68477360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390155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652705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788800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2140815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079933F-B93B-2149-A3C7-13B49998C31B}"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4002405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079933F-B93B-2149-A3C7-13B49998C31B}" type="datetimeFigureOut">
              <a:rPr lang="it-IT" smtClean="0"/>
              <a:t>24/04/2024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3115723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079933F-B93B-2149-A3C7-13B49998C31B}" type="datetimeFigureOut">
              <a:rPr lang="it-IT" smtClean="0"/>
              <a:t>24/04/2024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648267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079933F-B93B-2149-A3C7-13B49998C31B}" type="datetimeFigureOut">
              <a:rPr lang="it-IT" smtClean="0"/>
              <a:t>24/04/2024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2791437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9933F-B93B-2149-A3C7-13B49998C31B}" type="datetimeFigureOut">
              <a:rPr lang="it-IT" smtClean="0"/>
              <a:t>24/04/2024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725616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79933F-B93B-2149-A3C7-13B49998C31B}" type="datetimeFigureOut">
              <a:rPr lang="it-IT" smtClean="0"/>
              <a:t>24/04/2024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326332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3282768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79933F-B93B-2149-A3C7-13B49998C31B}" type="datetimeFigureOut">
              <a:rPr lang="it-IT" smtClean="0"/>
              <a:t>24/04/2024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4158128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530079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79933F-B93B-2149-A3C7-13B49998C31B}" type="datetimeFigureOut">
              <a:rPr lang="it-IT" smtClean="0"/>
              <a:t>24/04/2024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CF03DA4-4E0C-854E-97C9-05BCBA278BE7}" type="slidenum">
              <a:rPr lang="it-IT" smtClean="0"/>
              <a:t>‹N›</a:t>
            </a:fld>
            <a:endParaRPr lang="it-IT"/>
          </a:p>
        </p:txBody>
      </p:sp>
    </p:spTree>
    <p:extLst>
      <p:ext uri="{BB962C8B-B14F-4D97-AF65-F5344CB8AC3E}">
        <p14:creationId xmlns:p14="http://schemas.microsoft.com/office/powerpoint/2010/main" val="1520786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4FAA2-737B-4EC1-B507-4E5F35340F8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48EB6A0-92B5-496B-BB59-9D8215BE8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4B5759C-1C60-4732-8E5B-345A990523CF}"/>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5EF40048-1CD9-4DD9-91A5-94F0BFADB1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0AEE52-812D-45EB-A80D-4516C390FCB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943024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2C9EE-A198-4790-89B2-DADECC5A8BD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84DA2B-D8B2-4A73-92CB-96CB2E10232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785260-C2E8-45FF-92C8-4D72379F0B04}"/>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1D3EB078-A6A2-4400-B699-1A56FFE44E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657275-5A1C-45B3-A009-AF100057D88B}"/>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061819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D364D-4D56-4A42-8FC2-0ABBBEA8A8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822C7C3-F9BF-4986-BFEA-F9D2B5C4E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45AFB7D-0176-4B78-8461-E1503F8E02E9}"/>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9B8CAEA9-480B-4C8E-86D4-8849A5024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F74E2B-48B0-408B-B7DC-55697FD4FE9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368203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53052-27F9-4375-823C-E69D3EEFFC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8DD0BA-70BD-4E9A-8765-2E740304FFC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21D5A1-30AD-4553-B9F7-BFBFE89B1AC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1251E75-6780-46C1-8BDA-222042465FBB}"/>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6" name="Segnaposto piè di pagina 5">
            <a:extLst>
              <a:ext uri="{FF2B5EF4-FFF2-40B4-BE49-F238E27FC236}">
                <a16:creationId xmlns:a16="http://schemas.microsoft.com/office/drawing/2014/main" id="{A910D0D6-D41F-4312-8947-2E1C247E84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9884EC-7081-4FD3-ABF9-C5D8B304FFDB}"/>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565477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86387-A6D1-4D67-99F8-4F584CC98BA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81E56B-9D42-4EC7-9212-F57B351A8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98E43328-DE72-43CC-B5EA-4972883FA65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055C36D-2538-418A-8D1B-2AC46CA4D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048C1D4-F793-4CC2-BAD0-A96E300EC7F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CD56354-333B-479B-957B-A178584FED9C}"/>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8" name="Segnaposto piè di pagina 7">
            <a:extLst>
              <a:ext uri="{FF2B5EF4-FFF2-40B4-BE49-F238E27FC236}">
                <a16:creationId xmlns:a16="http://schemas.microsoft.com/office/drawing/2014/main" id="{309E8CC4-5C5B-4910-A931-D986A7E8D21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153D46F-43B4-4377-8BFC-25BB74C1B2D2}"/>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919737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96722-51D1-42D3-BDB5-7FC0BA69AFA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0432FBC-1719-41CF-9755-A2A3AB63A9DA}"/>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4" name="Segnaposto piè di pagina 3">
            <a:extLst>
              <a:ext uri="{FF2B5EF4-FFF2-40B4-BE49-F238E27FC236}">
                <a16:creationId xmlns:a16="http://schemas.microsoft.com/office/drawing/2014/main" id="{2CE5FFCB-95DA-4E8E-AD15-E14E313C8A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5450C2-DE7A-4EAC-AEA5-36E13D8CE4BE}"/>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2211758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CBBCA65-F6F0-4E61-AC3E-DEAE71DC342A}"/>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3" name="Segnaposto piè di pagina 2">
            <a:extLst>
              <a:ext uri="{FF2B5EF4-FFF2-40B4-BE49-F238E27FC236}">
                <a16:creationId xmlns:a16="http://schemas.microsoft.com/office/drawing/2014/main" id="{342860D4-FB0F-4B11-8F9B-330DAEDAAA7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ECC86E7-B10E-4092-BE68-6A2E972F542C}"/>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249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607012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AD733E-53FC-495B-A15D-28311B8AF9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5B27F2-D8B9-4A38-AA04-5F892AED1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CB09EB-2895-4507-906C-DB9366EE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1B293FB-CEFD-4F7D-AADE-44A04343A00E}"/>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6" name="Segnaposto piè di pagina 5">
            <a:extLst>
              <a:ext uri="{FF2B5EF4-FFF2-40B4-BE49-F238E27FC236}">
                <a16:creationId xmlns:a16="http://schemas.microsoft.com/office/drawing/2014/main" id="{1B7643FC-23DD-4AAD-B92C-BD7336B6FA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63868C-32D5-4E02-9D0B-A8379516D786}"/>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2936855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227684-7FA9-4D45-9514-8AF14F414F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6F6BA6D-1AFE-45A1-8AFB-339B2461B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59E643-84E5-4925-B895-4E6E1EA89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EC2D4F4-83D2-420D-8766-D770FA2FC317}"/>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6" name="Segnaposto piè di pagina 5">
            <a:extLst>
              <a:ext uri="{FF2B5EF4-FFF2-40B4-BE49-F238E27FC236}">
                <a16:creationId xmlns:a16="http://schemas.microsoft.com/office/drawing/2014/main" id="{C9439E0D-3A0C-4BD2-9CFE-D25889D489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FC011C-7D46-4371-94FD-2B1671A3D6D1}"/>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1081312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BFBA4-D874-48E0-934B-4CA0E8E2F8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3657155-F54B-43B2-97A3-A1C9A2FADA6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30891F-2A94-462D-AF95-BFE659707FFB}"/>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BCBD4605-257D-48C6-8F24-03D5CCDF08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850CE1-076B-4066-9F72-C84109C75FD6}"/>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1195529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ECC3ED1-A0F2-47B8-948A-7D45E461FA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70364B-18AD-4732-ACAA-F45A2729763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BABB09-0C6D-44C6-9ACA-7ACB8EE3DBA3}"/>
              </a:ext>
            </a:extLst>
          </p:cNvPr>
          <p:cNvSpPr>
            <a:spLocks noGrp="1"/>
          </p:cNvSpPr>
          <p:nvPr>
            <p:ph type="dt" sz="half" idx="10"/>
          </p:nvPr>
        </p:nvSpPr>
        <p:spPr/>
        <p:txBody>
          <a:body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E1D47B3F-AFB3-41E5-AD5B-DB08A81D95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EE91B8-7323-4B0E-90CE-57B98E77A031}"/>
              </a:ext>
            </a:extLst>
          </p:cNvPr>
          <p:cNvSpPr>
            <a:spLocks noGrp="1"/>
          </p:cNvSpPr>
          <p:nvPr>
            <p:ph type="sldNum" sz="quarter" idx="12"/>
          </p:nvPr>
        </p:nvSpPr>
        <p:spPr/>
        <p:txBody>
          <a:bodyPr/>
          <a:lstStyle/>
          <a:p>
            <a:fld id="{D6931971-393E-44E5-BC5B-DB264B5D1E11}" type="slidenum">
              <a:rPr lang="it-IT" smtClean="0"/>
              <a:t>‹N›</a:t>
            </a:fld>
            <a:endParaRPr lang="it-IT"/>
          </a:p>
        </p:txBody>
      </p:sp>
    </p:spTree>
    <p:extLst>
      <p:ext uri="{BB962C8B-B14F-4D97-AF65-F5344CB8AC3E}">
        <p14:creationId xmlns:p14="http://schemas.microsoft.com/office/powerpoint/2010/main" val="3083720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323101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779506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43604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32743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9750324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09013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1049314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1161029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454699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522297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3499112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4113453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FA49F6-0C6B-4EC0-AA5A-A59332F10E21}" type="slidenum">
              <a:rPr lang="it-IT" smtClean="0"/>
              <a:t>‹N›</a:t>
            </a:fld>
            <a:endParaRPr lang="it-IT"/>
          </a:p>
        </p:txBody>
      </p:sp>
    </p:spTree>
    <p:extLst>
      <p:ext uri="{BB962C8B-B14F-4D97-AF65-F5344CB8AC3E}">
        <p14:creationId xmlns:p14="http://schemas.microsoft.com/office/powerpoint/2010/main" val="2722442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719403" y="76200"/>
            <a:ext cx="1067038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dirty="0"/>
              <a:t>Fare clic per modificare stile</a:t>
            </a:r>
          </a:p>
        </p:txBody>
      </p:sp>
      <p:sp>
        <p:nvSpPr>
          <p:cNvPr id="12" name="Rectangle 3"/>
          <p:cNvSpPr>
            <a:spLocks noGrp="1" noChangeArrowheads="1"/>
          </p:cNvSpPr>
          <p:nvPr>
            <p:ph idx="1"/>
          </p:nvPr>
        </p:nvSpPr>
        <p:spPr bwMode="auto">
          <a:xfrm>
            <a:off x="719403" y="1125538"/>
            <a:ext cx="10670381" cy="48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p:txBody>
      </p:sp>
      <p:sp>
        <p:nvSpPr>
          <p:cNvPr id="4" name="Rectangle 6"/>
          <p:cNvSpPr>
            <a:spLocks noGrp="1" noChangeArrowheads="1"/>
          </p:cNvSpPr>
          <p:nvPr>
            <p:ph type="sldNum" sz="quarter" idx="10"/>
          </p:nvPr>
        </p:nvSpPr>
        <p:spPr/>
        <p:txBody>
          <a:bodyPr/>
          <a:lstStyle>
            <a:lvl1pPr>
              <a:defRPr>
                <a:solidFill>
                  <a:srgbClr val="FFFFFF"/>
                </a:solidFill>
              </a:defRPr>
            </a:lvl1pPr>
          </a:lstStyle>
          <a:p>
            <a:pPr>
              <a:defRPr/>
            </a:pPr>
            <a:fld id="{8D266BC9-6334-4BDB-9F17-10542131D9A0}" type="slidenum">
              <a:rPr lang="it-IT" altLang="it-IT"/>
              <a:pPr>
                <a:defRPr/>
              </a:pPr>
              <a:t>‹N›</a:t>
            </a:fld>
            <a:endParaRPr lang="it-IT" altLang="it-IT"/>
          </a:p>
        </p:txBody>
      </p:sp>
    </p:spTree>
    <p:extLst>
      <p:ext uri="{BB962C8B-B14F-4D97-AF65-F5344CB8AC3E}">
        <p14:creationId xmlns:p14="http://schemas.microsoft.com/office/powerpoint/2010/main" val="210529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it-IT" spc="-25" smtClean="0"/>
              <a:pPr marL="38100">
                <a:lnSpc>
                  <a:spcPts val="1240"/>
                </a:lnSpc>
              </a:pPr>
              <a:t>‹N›</a:t>
            </a:fld>
            <a:endParaRPr lang="it-IT" spc="-25" dirty="0"/>
          </a:p>
        </p:txBody>
      </p:sp>
    </p:spTree>
    <p:extLst>
      <p:ext uri="{BB962C8B-B14F-4D97-AF65-F5344CB8AC3E}">
        <p14:creationId xmlns:p14="http://schemas.microsoft.com/office/powerpoint/2010/main" val="29954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7657724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0000000-1234-1234-1234-123412341234}" type="slidenum">
              <a:rPr lang="it-IT" smtClean="0"/>
              <a:pPr/>
              <a:t>‹N›</a:t>
            </a:fld>
            <a:endParaRPr lang="it-IT"/>
          </a:p>
        </p:txBody>
      </p:sp>
    </p:spTree>
    <p:extLst>
      <p:ext uri="{BB962C8B-B14F-4D97-AF65-F5344CB8AC3E}">
        <p14:creationId xmlns:p14="http://schemas.microsoft.com/office/powerpoint/2010/main" val="3827292212"/>
      </p:ext>
    </p:extLst>
  </p:cSld>
  <p:clrMap bg1="dk1" tx1="lt1" bg2="dk2"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28847472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410102078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9933F-B93B-2149-A3C7-13B49998C31B}" type="datetimeFigureOut">
              <a:rPr lang="it-IT" smtClean="0"/>
              <a:t>24/04/2024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03DA4-4E0C-854E-97C9-05BCBA278BE7}" type="slidenum">
              <a:rPr lang="it-IT" smtClean="0"/>
              <a:t>‹N›</a:t>
            </a:fld>
            <a:endParaRPr lang="it-IT"/>
          </a:p>
        </p:txBody>
      </p:sp>
    </p:spTree>
    <p:extLst>
      <p:ext uri="{BB962C8B-B14F-4D97-AF65-F5344CB8AC3E}">
        <p14:creationId xmlns:p14="http://schemas.microsoft.com/office/powerpoint/2010/main" val="94593109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6FD90D-17F4-48BD-BE23-EED3E66A0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CA1DC8-8AE1-4885-870C-D95709464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5C59BF-6630-4CC1-8E0C-4398F26B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A6549-97FE-42FD-BF96-4E0A7CAA545B}" type="datetimeFigureOut">
              <a:rPr lang="it-IT" smtClean="0"/>
              <a:t>24/04/2024</a:t>
            </a:fld>
            <a:endParaRPr lang="it-IT"/>
          </a:p>
        </p:txBody>
      </p:sp>
      <p:sp>
        <p:nvSpPr>
          <p:cNvPr id="5" name="Segnaposto piè di pagina 4">
            <a:extLst>
              <a:ext uri="{FF2B5EF4-FFF2-40B4-BE49-F238E27FC236}">
                <a16:creationId xmlns:a16="http://schemas.microsoft.com/office/drawing/2014/main" id="{2CC501A3-5400-46E3-91AB-40EF0AE30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48D7006-D92A-49A9-9645-DF52ACAAD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31971-393E-44E5-BC5B-DB264B5D1E11}" type="slidenum">
              <a:rPr lang="it-IT" smtClean="0"/>
              <a:t>‹N›</a:t>
            </a:fld>
            <a:endParaRPr lang="it-IT"/>
          </a:p>
        </p:txBody>
      </p:sp>
    </p:spTree>
    <p:extLst>
      <p:ext uri="{BB962C8B-B14F-4D97-AF65-F5344CB8AC3E}">
        <p14:creationId xmlns:p14="http://schemas.microsoft.com/office/powerpoint/2010/main" val="1293953756"/>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49F6-0C6B-4EC0-AA5A-A59332F10E21}" type="slidenum">
              <a:rPr lang="it-IT" smtClean="0"/>
              <a:t>‹N›</a:t>
            </a:fld>
            <a:endParaRPr lang="it-IT"/>
          </a:p>
        </p:txBody>
      </p:sp>
    </p:spTree>
    <p:extLst>
      <p:ext uri="{BB962C8B-B14F-4D97-AF65-F5344CB8AC3E}">
        <p14:creationId xmlns:p14="http://schemas.microsoft.com/office/powerpoint/2010/main" val="322666658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uca.attias@corteconti.it" TargetMode="External"/><Relationship Id="rId1" Type="http://schemas.openxmlformats.org/officeDocument/2006/relationships/slideLayout" Target="../slideLayouts/slideLayout6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padigitale2026.gov.it/iniziativa/soluzioni-standard/" TargetMode="External"/><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key4biz.it/ll-digital-package-cura-i-sintomi-e-non-le-cause-prima-del-fair-share-occorre-rivedere-il-pnrr/437633/" TargetMode="Externa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uca.attias@corteconti.it" TargetMode="External"/><Relationship Id="rId1" Type="http://schemas.openxmlformats.org/officeDocument/2006/relationships/slideLayout" Target="../slideLayouts/slideLayout54.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1250833" y="4876166"/>
            <a:ext cx="9739223" cy="1768475"/>
          </a:xfrm>
          <a:prstGeom prst="rect">
            <a:avLst/>
          </a:prstGeom>
        </p:spPr>
        <p:txBody>
          <a:bodyPr vert="horz" lIns="91440" tIns="45720" rIns="91440" bIns="45720" rtlCol="0" anchor="ctr">
            <a:normAutofit fontScale="250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100" normalizeH="0" baseline="0" noProof="0" dirty="0">
                <a:ln>
                  <a:noFill/>
                </a:ln>
                <a:solidFill>
                  <a:srgbClr val="000000"/>
                </a:solidFill>
                <a:effectLst/>
                <a:uLnTx/>
                <a:uFillTx/>
                <a:latin typeface="Calibri" panose="020F0502020204030204" pitchFamily="34" charset="0"/>
                <a:ea typeface="+mj-ea"/>
                <a:cs typeface="+mj-cs"/>
              </a:rPr>
              <a:t> </a:t>
            </a:r>
            <a: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La trasformazione digitale:</a:t>
            </a:r>
            <a:b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br>
            <a:r>
              <a:rPr kumimoji="0" lang="it-IT"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il piano triennale per l'informatica nella PA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Luca Attias, 15 </a:t>
            </a:r>
            <a:r>
              <a:rPr lang="en-US" sz="9800" dirty="0">
                <a:solidFill>
                  <a:srgbClr val="D2533C"/>
                </a:solidFill>
                <a:latin typeface="Arial" panose="020B0604020202020204" pitchFamily="34" charset="0"/>
                <a:cs typeface="Arial" panose="020B0604020202020204" pitchFamily="34" charset="0"/>
              </a:rPr>
              <a:t>m</a:t>
            </a:r>
            <a:r>
              <a:rPr kumimoji="0" lang="en-US" sz="9800" b="0" i="0" u="none" strike="noStrike" kern="1200" cap="none" spc="-100" normalizeH="0" baseline="0" noProof="0" dirty="0" err="1">
                <a:ln>
                  <a:noFill/>
                </a:ln>
                <a:solidFill>
                  <a:srgbClr val="D2533C"/>
                </a:solidFill>
                <a:effectLst/>
                <a:uLnTx/>
                <a:uFillTx/>
                <a:latin typeface="Arial" panose="020B0604020202020204" pitchFamily="34" charset="0"/>
                <a:ea typeface="+mj-ea"/>
                <a:cs typeface="Arial" panose="020B0604020202020204" pitchFamily="34" charset="0"/>
              </a:rPr>
              <a:t>aggio</a:t>
            </a:r>
            <a:r>
              <a:rPr kumimoji="0" lang="en-US" sz="98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 2024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100" normalizeH="0" baseline="0" noProof="0" dirty="0">
              <a:ln>
                <a:noFill/>
              </a:ln>
              <a:solidFill>
                <a:prstClr val="black"/>
              </a:solidFill>
              <a:effectLst/>
              <a:uLnTx/>
              <a:uFillTx/>
              <a:latin typeface="Arial" charset="0"/>
              <a:ea typeface="+mj-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rPr>
              <a:t>Corte dei conti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rPr>
              <a:t>luca.attias@corteconti.it</a:t>
            </a:r>
            <a:r>
              <a:rPr kumimoji="0" lang="en-US" sz="8800" b="0" i="0" u="none" strike="noStrike" kern="1200" cap="none" spc="-100" normalizeH="0" baseline="0" noProof="0" dirty="0">
                <a:ln>
                  <a:noFill/>
                </a:ln>
                <a:solidFill>
                  <a:prstClr val="black"/>
                </a:solidFill>
                <a:effectLst/>
                <a:uLnTx/>
                <a:uFillTx/>
                <a:latin typeface="Arial" charset="0"/>
                <a:ea typeface="+mj-ea"/>
                <a:cs typeface="Arial" charset="0"/>
              </a:rPr>
              <a:t> </a:t>
            </a:r>
            <a:endParaRPr kumimoji="0" lang="it-IT" sz="8800" b="0" i="0" u="none" strike="noStrike" kern="1200" cap="none" spc="-100" normalizeH="0" baseline="0" noProof="0" dirty="0">
              <a:ln>
                <a:noFill/>
              </a:ln>
              <a:solidFill>
                <a:prstClr val="black"/>
              </a:solidFill>
              <a:effectLst/>
              <a:uLnTx/>
              <a:uFillTx/>
              <a:latin typeface="Arial" charset="0"/>
              <a:ea typeface="+mj-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2711624" y="109998"/>
            <a:ext cx="2592288" cy="1076718"/>
          </a:xfrm>
          <a:prstGeom prst="rect">
            <a:avLst/>
          </a:prstGeom>
        </p:spPr>
      </p:pic>
      <p:pic>
        <p:nvPicPr>
          <p:cNvPr id="2050" name="Picture 2" descr="(Olivier Le Moal - stock.adobe.com)">
            <a:extLst>
              <a:ext uri="{FF2B5EF4-FFF2-40B4-BE49-F238E27FC236}">
                <a16:creationId xmlns:a16="http://schemas.microsoft.com/office/drawing/2014/main" id="{0F150F00-2861-C5D7-BB86-8EDF5D21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4" y="1338580"/>
            <a:ext cx="8957946" cy="33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628239"/>
            <a:ext cx="5760000" cy="5229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Digitalizzazione e l’innovazione di processi, prodotti e servizi.</a:t>
            </a:r>
          </a:p>
          <a:p>
            <a:pPr lvl="1" algn="just" defTabSz="914400">
              <a:defRPr/>
            </a:pPr>
            <a:endParaRPr lang="it-IT" sz="2800" dirty="0">
              <a:solidFill>
                <a:prstClr val="black"/>
              </a:solidFill>
              <a:latin typeface="Calibri" panose="020F0502020204030204"/>
            </a:endParaRPr>
          </a:p>
          <a:p>
            <a:pPr lvl="1" algn="just" defTabSz="914400">
              <a:defRPr/>
            </a:pPr>
            <a:r>
              <a:rPr lang="it-IT" sz="2800" dirty="0">
                <a:solidFill>
                  <a:prstClr val="black"/>
                </a:solidFill>
                <a:latin typeface="Calibri" panose="020F0502020204030204"/>
              </a:rPr>
              <a:t>È </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un fattore determinante della trasformazione del Paese e deve caratterizzare ogni politica di riforma del Piano di Ripresa e Resilienza;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304800"/>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Nel PNRR vengono individuati tre assi strategici</a:t>
            </a:r>
          </a:p>
        </p:txBody>
      </p:sp>
    </p:spTree>
    <p:extLst>
      <p:ext uri="{BB962C8B-B14F-4D97-AF65-F5344CB8AC3E}">
        <p14:creationId xmlns:p14="http://schemas.microsoft.com/office/powerpoint/2010/main" val="141540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Transizione ecologica.</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lvl="1" algn="just" defTabSz="914400">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È alla base del nuovo modello di sviluppo italiano e dell’intera Unione Europea (come indicato dall’Agenda 2030 dell’ONU e dagli Obiettivi europei per il 2030);</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18355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Inclusione sociale.</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lvl="1" algn="just" defTabSz="914400">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Da garantire per migliorare la coesione territoriale, aiutare la crescita dell’economia e superare diseguaglianze profonde accentuate dalla pandemia.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83897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E41527F8-80A2-5C2C-64EB-36849C7B89A1}"/>
              </a:ext>
            </a:extLst>
          </p:cNvPr>
          <p:cNvPicPr>
            <a:picLocks noChangeAspect="1"/>
          </p:cNvPicPr>
          <p:nvPr/>
        </p:nvPicPr>
        <p:blipFill>
          <a:blip r:embed="rId3" cstate="print"/>
          <a:stretch>
            <a:fillRect/>
          </a:stretch>
        </p:blipFill>
        <p:spPr>
          <a:xfrm>
            <a:off x="360000" y="360000"/>
            <a:ext cx="9966109" cy="4320000"/>
          </a:xfrm>
          <a:prstGeom prst="rect">
            <a:avLst/>
          </a:prstGeom>
        </p:spPr>
      </p:pic>
      <p:sp>
        <p:nvSpPr>
          <p:cNvPr id="2" name="Rettangolo 1">
            <a:extLst>
              <a:ext uri="{FF2B5EF4-FFF2-40B4-BE49-F238E27FC236}">
                <a16:creationId xmlns:a16="http://schemas.microsoft.com/office/drawing/2014/main" id="{F5FC6225-16A3-9BE9-148C-F200DFE03896}"/>
              </a:ext>
            </a:extLst>
          </p:cNvPr>
          <p:cNvSpPr/>
          <p:nvPr/>
        </p:nvSpPr>
        <p:spPr>
          <a:xfrm>
            <a:off x="360000" y="4680000"/>
            <a:ext cx="9966109" cy="144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Tre assi strategici</a:t>
            </a:r>
          </a:p>
        </p:txBody>
      </p:sp>
    </p:spTree>
    <p:extLst>
      <p:ext uri="{BB962C8B-B14F-4D97-AF65-F5344CB8AC3E}">
        <p14:creationId xmlns:p14="http://schemas.microsoft.com/office/powerpoint/2010/main" val="323158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Le sei missioni del PNRR</a:t>
            </a:r>
          </a:p>
        </p:txBody>
      </p:sp>
    </p:spTree>
    <p:extLst>
      <p:ext uri="{BB962C8B-B14F-4D97-AF65-F5344CB8AC3E}">
        <p14:creationId xmlns:p14="http://schemas.microsoft.com/office/powerpoint/2010/main" val="426115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371601"/>
            <a:ext cx="5760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PNRR è articolato in sei Missioni tra le quali si ripartiscono le risorse a disposizione.</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 mero titolo esemplificativo, si riporta (slide seguente) la ripartizione delle risorse connesse al Dispositivo europeo per la ripresa e la resilienza (RRF)</a:t>
            </a:r>
            <a:r>
              <a:rPr lang="it-IT" sz="2800" dirty="0">
                <a:solidFill>
                  <a:prstClr val="black"/>
                </a:solidFill>
                <a:latin typeface="Calibri" panose="020F0502020204030204"/>
              </a:rPr>
              <a:t>.</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663714"/>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Le sei missioni del PNRR</a:t>
            </a:r>
          </a:p>
        </p:txBody>
      </p:sp>
    </p:spTree>
    <p:extLst>
      <p:ext uri="{BB962C8B-B14F-4D97-AF65-F5344CB8AC3E}">
        <p14:creationId xmlns:p14="http://schemas.microsoft.com/office/powerpoint/2010/main" val="239827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Digitalizzazione, innovazione, </a:t>
            </a:r>
            <a:r>
              <a:rPr kumimoji="0" lang="it-IT" sz="2800" b="0" i="0" u="none" strike="noStrike" kern="1200" cap="none" spc="0" normalizeH="0" baseline="0" noProof="0" dirty="0" err="1">
                <a:ln>
                  <a:noFill/>
                </a:ln>
                <a:solidFill>
                  <a:schemeClr val="tx1"/>
                </a:solidFill>
                <a:effectLst/>
                <a:uLnTx/>
                <a:uFillTx/>
                <a:latin typeface="Calibri" panose="020F0502020204030204"/>
                <a:ea typeface="+mn-ea"/>
                <a:cs typeface="+mn-cs"/>
              </a:rPr>
              <a:t>compet</a:t>
            </a:r>
            <a:r>
              <a:rPr lang="it-IT" sz="2800" dirty="0" err="1">
                <a:solidFill>
                  <a:schemeClr val="tx1"/>
                </a:solidFill>
                <a:latin typeface="Calibri" panose="020F0502020204030204"/>
              </a:rPr>
              <a:t>itività</a:t>
            </a: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 cultura (40,29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Rivoluzione verde e transizione ecologica (59,46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Infrastrutture per una mobilità sostenibile (25,40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Istruzione e ricerca (30,88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Inclusione e coesione (19,85 mld);</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Salute (15,63 mld).</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62233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BED5881-3780-A259-C1B6-72CDD7970226}"/>
              </a:ext>
            </a:extLst>
          </p:cNvPr>
          <p:cNvSpPr/>
          <p:nvPr/>
        </p:nvSpPr>
        <p:spPr>
          <a:xfrm>
            <a:off x="360000" y="5038600"/>
            <a:ext cx="9302349" cy="1514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chemeClr val="tx1"/>
                </a:solidFill>
                <a:effectLst/>
                <a:uLnTx/>
                <a:uFillTx/>
                <a:latin typeface="Calibri" panose="020F0502020204030204"/>
                <a:ea typeface="+mn-ea"/>
                <a:cs typeface="+mn-cs"/>
              </a:rPr>
              <a:t>Sei missioni del PNRR</a:t>
            </a:r>
          </a:p>
        </p:txBody>
      </p:sp>
      <p:pic>
        <p:nvPicPr>
          <p:cNvPr id="5" name="Immagine 4" descr="Immagine che contiene diagramma&#10;&#10;Descrizione generata automaticamente">
            <a:extLst>
              <a:ext uri="{FF2B5EF4-FFF2-40B4-BE49-F238E27FC236}">
                <a16:creationId xmlns:a16="http://schemas.microsoft.com/office/drawing/2014/main" id="{2F0B71FD-C4D2-9A7B-5A67-03EFD5D52F9C}"/>
              </a:ext>
            </a:extLst>
          </p:cNvPr>
          <p:cNvPicPr>
            <a:picLocks noChangeAspect="1"/>
          </p:cNvPicPr>
          <p:nvPr/>
        </p:nvPicPr>
        <p:blipFill rotWithShape="1">
          <a:blip r:embed="rId3">
            <a:extLst>
              <a:ext uri="{28A0092B-C50C-407E-A947-70E740481C1C}">
                <a14:useLocalDpi xmlns:a14="http://schemas.microsoft.com/office/drawing/2010/main" val="0"/>
              </a:ext>
            </a:extLst>
          </a:blip>
          <a:srcRect l="17647" t="15346" b="6400"/>
          <a:stretch/>
        </p:blipFill>
        <p:spPr>
          <a:xfrm>
            <a:off x="360000" y="360000"/>
            <a:ext cx="8640000" cy="4628566"/>
          </a:xfrm>
          <a:prstGeom prst="rect">
            <a:avLst/>
          </a:prstGeom>
        </p:spPr>
      </p:pic>
    </p:spTree>
    <p:extLst>
      <p:ext uri="{BB962C8B-B14F-4D97-AF65-F5344CB8AC3E}">
        <p14:creationId xmlns:p14="http://schemas.microsoft.com/office/powerpoint/2010/main" val="253260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Missione 1</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innovazione, competitività, cultura e turismo</a:t>
            </a:r>
          </a:p>
        </p:txBody>
      </p:sp>
    </p:spTree>
    <p:extLst>
      <p:ext uri="{BB962C8B-B14F-4D97-AF65-F5344CB8AC3E}">
        <p14:creationId xmlns:p14="http://schemas.microsoft.com/office/powerpoint/2010/main" val="10432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 come obiettivo generale quello di dare un impulso decisivo al rilancio della competitività e della produttività del Paese, mediante investimenti idonei a garantire un deciso salto di qualità nel percorso di digitalizzazione dello stesso.</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166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1989000"/>
            <a:ext cx="12191999" cy="288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Nazionale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di Ripresa e Resilienza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6000" dirty="0">
                <a:solidFill>
                  <a:prstClr val="white"/>
                </a:solidFill>
                <a:latin typeface="Calibri" panose="020F0502020204030204"/>
              </a:rPr>
              <a:t>(PNRR)</a:t>
            </a:r>
            <a:endPar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8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Investe alcuni ampi settori di intervento tra cui: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endPar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digitalizzazione e modernizzazione della pubblica amministrazione;</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riforma della giustizia;</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L’innovazione del sistema produttivo;</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realizzazione della banda larga;</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L’investimento sul patrimonio turistico e culturale.</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4579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linee di intervento della missione si sviluppano attorno a tre componenti progettuali:</a:t>
            </a:r>
          </a:p>
          <a:p>
            <a:pPr marR="0" lvl="0" algn="l" defTabSz="914400" rtl="0" eaLnBrk="1" fontAlgn="auto" latinLnBrk="0" hangingPunct="1">
              <a:lnSpc>
                <a:spcPct val="100000"/>
              </a:lnSpc>
              <a:spcBef>
                <a:spcPts val="0"/>
              </a:spcBef>
              <a:spcAft>
                <a:spcPts val="0"/>
              </a:spcAft>
              <a:buClrTx/>
              <a:buSzTx/>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Digitalizzazione, innovazione e sicurezza nella PA;</a:t>
            </a: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Digitalizzazione, innovazione e competitività del sistema produttivo;</a:t>
            </a:r>
          </a:p>
          <a:p>
            <a:pPr marL="514350" marR="0" lvl="0" indent="-514350" algn="l" defTabSz="914400" rtl="0" eaLnBrk="1" fontAlgn="auto" latinLnBrk="0" hangingPunct="1">
              <a:lnSpc>
                <a:spcPct val="100000"/>
              </a:lnSpc>
              <a:spcBef>
                <a:spcPts val="0"/>
              </a:spcBef>
              <a:spcAft>
                <a:spcPts val="0"/>
              </a:spcAft>
              <a:buClrTx/>
              <a:buSzPct val="120000"/>
              <a:buFont typeface="Calibri" panose="020F0502020204030204" pitchFamily="34" charset="0"/>
              <a:buChar char="&gt;"/>
              <a:tabLst/>
              <a:defRPr/>
            </a:pPr>
            <a:r>
              <a:rPr lang="it-IT" sz="2800" dirty="0">
                <a:solidFill>
                  <a:prstClr val="black"/>
                </a:solidFill>
                <a:latin typeface="Calibri" panose="020F0502020204030204"/>
              </a:rPr>
              <a:t>T</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urismo</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e cultura 4.0.</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82925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3962400"/>
            <a:ext cx="10447496"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en-US" sz="2800" spc="-10" dirty="0">
                <a:solidFill>
                  <a:prstClr val="white"/>
                </a:solidFill>
                <a:latin typeface="Calibri" panose="020F0502020204030204" pitchFamily="34" charset="0"/>
                <a:cs typeface="Calibri" panose="020F0502020204030204" pitchFamily="34" charset="0"/>
              </a:rPr>
              <a:t>R</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isorse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europee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(RRF)</a:t>
            </a:r>
          </a:p>
        </p:txBody>
      </p:sp>
      <p:pic>
        <p:nvPicPr>
          <p:cNvPr id="2" name="Immagine 1" descr="Immagine che contiene testo&#10;&#10;Descrizione generata automaticamente">
            <a:extLst>
              <a:ext uri="{FF2B5EF4-FFF2-40B4-BE49-F238E27FC236}">
                <a16:creationId xmlns:a16="http://schemas.microsoft.com/office/drawing/2014/main" id="{5A7F4A01-303D-2C57-A010-0AAEDA90070F}"/>
              </a:ext>
            </a:extLst>
          </p:cNvPr>
          <p:cNvPicPr>
            <a:picLocks noChangeAspect="1"/>
          </p:cNvPicPr>
          <p:nvPr/>
        </p:nvPicPr>
        <p:blipFill rotWithShape="1">
          <a:blip r:embed="rId3">
            <a:extLst>
              <a:ext uri="{28A0092B-C50C-407E-A947-70E740481C1C}">
                <a14:useLocalDpi xmlns:a14="http://schemas.microsoft.com/office/drawing/2010/main" val="0"/>
              </a:ext>
            </a:extLst>
          </a:blip>
          <a:srcRect l="844" b="3258"/>
          <a:stretch/>
        </p:blipFill>
        <p:spPr>
          <a:xfrm>
            <a:off x="360000" y="360011"/>
            <a:ext cx="9720000" cy="3564231"/>
          </a:xfrm>
          <a:prstGeom prst="rect">
            <a:avLst/>
          </a:prstGeom>
        </p:spPr>
      </p:pic>
    </p:spTree>
    <p:extLst>
      <p:ext uri="{BB962C8B-B14F-4D97-AF65-F5344CB8AC3E}">
        <p14:creationId xmlns:p14="http://schemas.microsoft.com/office/powerpoint/2010/main" val="198547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2964422"/>
            <a:ext cx="10800000"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Dotazione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complessiva</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Immagine 3" descr="Immagine che contiene tavolo&#10;&#10;Descrizione generata automaticamente">
            <a:extLst>
              <a:ext uri="{FF2B5EF4-FFF2-40B4-BE49-F238E27FC236}">
                <a16:creationId xmlns:a16="http://schemas.microsoft.com/office/drawing/2014/main" id="{90811D1E-FE83-01D6-2909-95C3426DE9DD}"/>
              </a:ext>
            </a:extLst>
          </p:cNvPr>
          <p:cNvPicPr>
            <a:picLocks noChangeAspect="1"/>
          </p:cNvPicPr>
          <p:nvPr/>
        </p:nvPicPr>
        <p:blipFill rotWithShape="1">
          <a:blip r:embed="rId3">
            <a:extLst>
              <a:ext uri="{28A0092B-C50C-407E-A947-70E740481C1C}">
                <a14:useLocalDpi xmlns:a14="http://schemas.microsoft.com/office/drawing/2010/main" val="0"/>
              </a:ext>
            </a:extLst>
          </a:blip>
          <a:srcRect b="2835"/>
          <a:stretch/>
        </p:blipFill>
        <p:spPr>
          <a:xfrm>
            <a:off x="360000" y="360001"/>
            <a:ext cx="10800000" cy="2604421"/>
          </a:xfrm>
          <a:prstGeom prst="rect">
            <a:avLst/>
          </a:prstGeom>
        </p:spPr>
      </p:pic>
    </p:spTree>
    <p:extLst>
      <p:ext uri="{BB962C8B-B14F-4D97-AF65-F5344CB8AC3E}">
        <p14:creationId xmlns:p14="http://schemas.microsoft.com/office/powerpoint/2010/main" val="310962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360000" y="5418000"/>
            <a:ext cx="8329271" cy="1440000"/>
          </a:xfrm>
          <a:prstGeom prst="rect">
            <a:avLst/>
          </a:prstGeom>
        </p:spPr>
        <p:txBody>
          <a:bodyPr vert="horz" lIns="91440" tIns="45720" rIns="91440" bIns="45720" rtlCol="0" anchor="ctr">
            <a:normAutofit/>
          </a:bodyPr>
          <a:lstStyle/>
          <a:p>
            <a:pPr marL="12700" marR="0" lvl="0" algn="ctr"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Ripartizione</a:t>
            </a:r>
            <a:r>
              <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percentuale</a:t>
            </a:r>
            <a:endParaRPr kumimoji="0" lang="en-US" sz="2800" b="0" i="0" u="non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object 3">
            <a:extLst>
              <a:ext uri="{FF2B5EF4-FFF2-40B4-BE49-F238E27FC236}">
                <a16:creationId xmlns:a16="http://schemas.microsoft.com/office/drawing/2014/main" id="{C47A88EF-D954-B61A-34C5-C008ACAFDC13}"/>
              </a:ext>
            </a:extLst>
          </p:cNvPr>
          <p:cNvPicPr>
            <a:picLocks noChangeAspect="1"/>
          </p:cNvPicPr>
          <p:nvPr/>
        </p:nvPicPr>
        <p:blipFill>
          <a:blip r:embed="rId3" cstate="print"/>
          <a:stretch>
            <a:fillRect/>
          </a:stretch>
        </p:blipFill>
        <p:spPr>
          <a:xfrm>
            <a:off x="359982" y="360000"/>
            <a:ext cx="8329289" cy="5040000"/>
          </a:xfrm>
          <a:prstGeom prst="rect">
            <a:avLst/>
          </a:prstGeom>
        </p:spPr>
      </p:pic>
    </p:spTree>
    <p:extLst>
      <p:ext uri="{BB962C8B-B14F-4D97-AF65-F5344CB8AC3E}">
        <p14:creationId xmlns:p14="http://schemas.microsoft.com/office/powerpoint/2010/main" val="204111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della PA: M1-C1</a:t>
            </a:r>
          </a:p>
        </p:txBody>
      </p:sp>
      <p:sp>
        <p:nvSpPr>
          <p:cNvPr id="3" name="Rettangolo 2">
            <a:extLst>
              <a:ext uri="{FF2B5EF4-FFF2-40B4-BE49-F238E27FC236}">
                <a16:creationId xmlns:a16="http://schemas.microsoft.com/office/drawing/2014/main" id="{4F01770C-6AE2-B164-8AF3-1BBADD0FE7B8}"/>
              </a:ext>
            </a:extLst>
          </p:cNvPr>
          <p:cNvSpPr/>
          <p:nvPr/>
        </p:nvSpPr>
        <p:spPr>
          <a:xfrm>
            <a:off x="609599" y="2743200"/>
            <a:ext cx="7200000"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Missione 1 – Componente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«Digitalizzazione, innovazione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e sicurezza nella PA»</a:t>
            </a:r>
          </a:p>
        </p:txBody>
      </p:sp>
    </p:spTree>
    <p:extLst>
      <p:ext uri="{BB962C8B-B14F-4D97-AF65-F5344CB8AC3E}">
        <p14:creationId xmlns:p14="http://schemas.microsoft.com/office/powerpoint/2010/main" val="230596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Sviluppa l’offerta integrata ed armonizzata di servizi digitali all’avanguardia orientati ai cittadini, ai residenti ed alle imprese, per realizzare quanto previsto dal «Digital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Compass</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2030»,  che prevedere la piena disponibilità online di tutti i servizi pubblici chiave.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95470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1.1: «Infrastrutture digitali»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Vuole garantire che i sistemi, i dati e le applicazioni della PA siano ospitati in infrastrutture affidabili, con elevati standard di qualità in termini di sicurezza,  prestazioni, scalabilità, interoperabilità a livello europeo ed efficienza energetica, secondo il principio del cloud first.</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destinato a 200 Amministrazioni Centrali (AC) e ad 80 Aziende Sanitarie Locali (ASL).</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dotazione delle risorse ammonta a 900 milioni di Euro.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911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1.2: «Abilitazione e facilitazione della migrazione al cloud»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Vuole garantire la migrazione di dati e applicazioni delle PA locali verso un’infrastruttura cloud sicura, che ciascuna amministrazione potrà scegliere tra una serie di ambienti cloud pubblici certificate.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destinato ad oltre 12.000 PA locali.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dotazione delle risorse ammonta a 1.000 milioni di euro.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programma di attivazione del cloud fornirà alle PA un pacchetto di sostegno: «migrazione come servizio».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2643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Investimento 1.3: «Dati ed Interoperabilità»</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Intende garantire interoperabilità e  condivisione delle informazioni tra le PA secondo il principio once </a:t>
            </a:r>
            <a:r>
              <a:rPr kumimoji="0" lang="it-IT" sz="28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only</a:t>
            </a: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evitando che il cittadino debba fornire più volte le stesse informazioni a diverse amministrazioni.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Prevede lo sviluppo della Piattaforma Digitale Nazionale Dati (PDND), istituita dall’art. 50 ter del CAD, per consentire alle Amministrazioni di rendere disponibili i propri dati attraverso interfacce digitali API (Application Programming Interface).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(segue)</a:t>
            </a:r>
            <a:endParaRPr kumimoji="0" lang="en-US"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434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Volumi del PNRR</a:t>
            </a:r>
          </a:p>
        </p:txBody>
      </p:sp>
    </p:spTree>
    <p:extLst>
      <p:ext uri="{BB962C8B-B14F-4D97-AF65-F5344CB8AC3E}">
        <p14:creationId xmlns:p14="http://schemas.microsoft.com/office/powerpoint/2010/main" val="92641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latin typeface="Calibri" panose="020F0502020204030204" pitchFamily="34" charset="0"/>
                <a:cs typeface="Calibri" panose="020F0502020204030204" pitchFamily="34" charset="0"/>
              </a:rPr>
              <a:t>Prevede, inoltre, </a:t>
            </a: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la realizzazione dello Sportello Digitale Unico, disciplinato dal Regolamento (UE) 2018/1724, che consentirà l’armonizzazione informatica tra gli Stati membri con la digitalizzazione delle procedure e dei servizi.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La dotazione delle risorse ammonta a 646 milioni di euro (90 milioni per lo SDU e 556 milioni per la PDD).</a:t>
            </a:r>
            <a:endParaRPr kumimoji="0" lang="en-US" sz="28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402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8928000" cy="6858000"/>
          </a:xfrm>
          <a:prstGeom prst="rect">
            <a:avLst/>
          </a:prstGeom>
        </p:spPr>
        <p:txBody>
          <a:bodyPr vert="horz" lIns="91440" tIns="45720" rIns="91440" bIns="45720" rtlCol="0" anchor="ctr">
            <a:normAutofit lnSpcReduction="10000"/>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1.4: «Servizi digitali e Cittadinanza digitale»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Prevede che le PA potranno rafforzare i servizi di: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Identità digitale: oltre 40 milioni di italiani saranno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ragiunti</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con le piattaforme esistenti (CIE e SPID) e sarà </a:t>
            </a:r>
            <a:r>
              <a:rPr kumimoji="0" lang="it-IT" sz="2800" b="0" i="0" u="none" kern="1200" cap="none" spc="-10" normalizeH="0" baseline="0" noProof="0" dirty="0">
                <a:ln>
                  <a:noFill/>
                </a:ln>
                <a:effectLst/>
                <a:uLnTx/>
                <a:uFillTx/>
                <a:latin typeface="Calibri" panose="020F0502020204030204" pitchFamily="34" charset="0"/>
                <a:ea typeface="+mn-ea"/>
                <a:cs typeface="Calibri" panose="020F0502020204030204" pitchFamily="34" charset="0"/>
              </a:rPr>
              <a:t>completata su tutti i comuni l’Anagrafe Nazionale della Popolazione Residente (ANPR)</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Pagamenti digitali tra i cittadini e la Pubblica Amministrazione: l’adozione di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pagoPA</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sarà promossa in oltre 14.000 amministrazioni locali;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Notifica: sarà realizzata la nuova piattaforma unica di notifiche digitali, per comunicare efficacemente con cittadini ed imprese, garantendo la validità legale degli atti;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(segue)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994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Alcuni interventi abilitanti sui quali poggerà il rafforzamento dei servizi pubblici digitali saranno: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migrazione al cloud delle Pubbliche Amministrazioni;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 rafforzamento della cybersecurity nazionale;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diffusione della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AppIO</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come punto di accesso preferenziale per il cittadino.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8258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Investimento 1.5: «Cybersecurity»</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Le società subiscono un aumento su tutti i fronti del livello di vulnerabilità a causa della digitalizzazione e delle relative minacce “cyber”, come frodi e ricatti informatici, attacchi terroristici; ma anche la crescente dipendenza dai servizi software e dalle intenzioni degli sviluppatori e/o dei proprietari degli stessi</a:t>
            </a:r>
            <a:r>
              <a:rPr lang="en-US" sz="2800" spc="-10" dirty="0">
                <a:solidFill>
                  <a:prstClr val="white"/>
                </a:solidFill>
                <a:latin typeface="Calibri" panose="020F0502020204030204" pitchFamily="34" charset="0"/>
                <a:cs typeface="Calibri" panose="020F0502020204030204" pitchFamily="34" charset="0"/>
              </a:rPr>
              <a:t>.</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en-US" sz="2800" spc="-10" dirty="0">
                <a:solidFill>
                  <a:prstClr val="white"/>
                </a:solidFill>
                <a:latin typeface="Calibri" panose="020F0502020204030204" pitchFamily="34" charset="0"/>
                <a:cs typeface="Calibri" panose="020F0502020204030204" pitchFamily="34" charset="0"/>
              </a:rPr>
              <a:t>(segue)</a:t>
            </a:r>
            <a:endParaRPr lang="it-IT" sz="2800" spc="-1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205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La trasformazione digitale della PA prevede importanti misure per il rafforzamento delle difese cyber, a partire dall’attuazione delle norme in materia di “Perimetro di Sicurezza Nazionale Cibernetica”. Le quattro aree di intervento principale nelle quali sono organizzati gli investimenti sono:</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Rafforzamento dei presidi di “front-line” per la gestione degli “</a:t>
            </a:r>
            <a:r>
              <a:rPr lang="it-IT" sz="2800" spc="-10" dirty="0" err="1">
                <a:solidFill>
                  <a:prstClr val="white"/>
                </a:solidFill>
                <a:latin typeface="Calibri" panose="020F0502020204030204" pitchFamily="34" charset="0"/>
                <a:cs typeface="Calibri" panose="020F0502020204030204" pitchFamily="34" charset="0"/>
              </a:rPr>
              <a:t>alert</a:t>
            </a:r>
            <a:r>
              <a:rPr lang="it-IT" sz="2800" spc="-10" dirty="0">
                <a:solidFill>
                  <a:prstClr val="white"/>
                </a:solidFill>
                <a:latin typeface="Calibri" panose="020F0502020204030204" pitchFamily="34" charset="0"/>
                <a:cs typeface="Calibri" panose="020F0502020204030204" pitchFamily="34" charset="0"/>
              </a:rPr>
              <a:t>” e degli eventi a rischio intercettatati verso le PA e le imprese di interesse nazionale;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315952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2"/>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Costruzione o maggiore solidità delle capacità tecniche di valutazione ed audit continuo della sicurezza degli apparati elettronici e delle applicazioni utilizzate per l’erogazione di servizi critici da parte di soggetti che esercitano una funzione essenziale;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14189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3"/>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Investimenti per l’assunzione di nuovo personale sia nelle aree di pubblica sicurezza e polizia giudiziaria dedicate alla prevenzione ed investigazione del crimine informatico verso singoli cittadini, che in quelle dei comparti con compiti di difesa del Paese da minacce cibernetiche;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(segue)</a:t>
            </a:r>
          </a:p>
        </p:txBody>
      </p:sp>
    </p:spTree>
    <p:extLst>
      <p:ext uri="{BB962C8B-B14F-4D97-AF65-F5344CB8AC3E}">
        <p14:creationId xmlns:p14="http://schemas.microsoft.com/office/powerpoint/2010/main" val="1067290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startAt="4"/>
              <a:tabLst>
                <a:tab pos="240665" algn="l"/>
                <a:tab pos="241300" algn="l"/>
              </a:tabLst>
              <a:defRPr/>
            </a:pPr>
            <a:r>
              <a:rPr lang="it-IT" sz="2800" spc="-10" dirty="0">
                <a:solidFill>
                  <a:prstClr val="white"/>
                </a:solidFill>
                <a:latin typeface="Calibri" panose="020F0502020204030204" pitchFamily="34" charset="0"/>
                <a:cs typeface="Calibri" panose="020F0502020204030204" pitchFamily="34" charset="0"/>
              </a:rPr>
              <a:t>Irrobustimento degli asset e delle unità cyber dedicate  alla protezione della sicurezza nazionale e della risposta alle minacce cyber, in raccordo con le iniziative europee ed alleate, per garantire anche la protezione degli interessi dei cittadini e delle imprese.</a:t>
            </a:r>
          </a:p>
        </p:txBody>
      </p:sp>
    </p:spTree>
    <p:extLst>
      <p:ext uri="{BB962C8B-B14F-4D97-AF65-F5344CB8AC3E}">
        <p14:creationId xmlns:p14="http://schemas.microsoft.com/office/powerpoint/2010/main" val="71573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Triennale e PNRR</a:t>
            </a:r>
          </a:p>
        </p:txBody>
      </p:sp>
    </p:spTree>
    <p:extLst>
      <p:ext uri="{BB962C8B-B14F-4D97-AF65-F5344CB8AC3E}">
        <p14:creationId xmlns:p14="http://schemas.microsoft.com/office/powerpoint/2010/main" val="318837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All’inizio del 2023, AgID ha pubblicato la versione del Piano Triennale per l’Informatica nella Pubblica Amministrazione riferito al periodo 2022 – 2024.</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Piano pubblicato è stato adottato con decreto del Sottosegretario di Stato alla Presidenza del Consiglio con delega all’innovazione tecnologica e alla transizione digitale e redatto in collaborazione con numerosi stakeholder con specifiche competenze sui vari ambiti.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L’aggiornamento 2022-2024 del Piano Triennale recepisce in maniera più estesa i contenuti del Piano Nazionale di Ripresa e Resilienza (PNRR).</a:t>
            </a:r>
          </a:p>
        </p:txBody>
      </p:sp>
    </p:spTree>
    <p:extLst>
      <p:ext uri="{BB962C8B-B14F-4D97-AF65-F5344CB8AC3E}">
        <p14:creationId xmlns:p14="http://schemas.microsoft.com/office/powerpoint/2010/main" val="238076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
            <a:ext cx="5760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it-IT" sz="2800" dirty="0">
                <a:solidFill>
                  <a:prstClr val="black"/>
                </a:solidFill>
                <a:latin typeface="Calibri" panose="020F0502020204030204"/>
              </a:rPr>
              <a:t>Il PNRR presentato dall’Italia, prevede investimenti e un coerente pacchetto di riforme, a cui sono allocate risorse per 191,5 miliardi di euro finanziate attraverso il Dispositivo per la Ripresa e la Resilienza e per 30,6 miliardi attraverso il Fondo complementare istituito con il Decreto Legge n.59 del 6 maggio 2021 a valere sullo scostamento pluriennale di bilancio approvato nel Consiglio dei ministri del 15 aprile</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65222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PNRR prevede nella Componente denominata «Digitalizzazione, innovazione e sicurezza nella PA» risorse europee per 9,75 miliardi di euro.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situazione sanitaria degli ultimi due anni ha messo in evidenza la necessità di valorizzare il lavoro da remoto, coniugandolo con le modalità di lavoro in presenza.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315390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Resta centrale la necessità di rivedere in generale l’organizzazione dei processi, confermando come i servizi digitali e l’informatizzazione devono essere un perno importante della trasformazione digitale del Paese.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16876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percorso tracciato richiede un cambiamento culturale ed una parallela evoluzione tecnologica dei sistemi informativi pubblici, che  devono portare innovazione nelle Amministrazioni pubbliche, per  superare gli ostacoli che ne hanno rallentato lo sviluppo in passato.</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Grazie agli investimenti previsti dal PNRR nei prossimi anni sarà possibile un’ulteriore forte accelerazione nei processi di innovazione in atto, con impiego di ingenti risorse nel settore.</a:t>
            </a:r>
          </a:p>
        </p:txBody>
      </p:sp>
    </p:spTree>
    <p:extLst>
      <p:ext uri="{BB962C8B-B14F-4D97-AF65-F5344CB8AC3E}">
        <p14:creationId xmlns:p14="http://schemas.microsoft.com/office/powerpoint/2010/main" val="3522446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Strategia Italia Digitale 2026</a:t>
            </a:r>
          </a:p>
        </p:txBody>
      </p:sp>
    </p:spTree>
    <p:extLst>
      <p:ext uri="{BB962C8B-B14F-4D97-AF65-F5344CB8AC3E}">
        <p14:creationId xmlns:p14="http://schemas.microsoft.com/office/powerpoint/2010/main" val="555845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Strategia Italia Digitale 2026, si concentra a livello nazionale da un lato sulle infrastrutture digitali e la connettività a banda ultra-larga e, dall’altro, sugli interventi tesi alla trasformazione della Pubblica Amministrazione in chiave digitale.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521532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Come indicato nel testo della Strategia Italia Digitale, questi due assi sono necessari per garantire a tutti i cittadini un accesso a connessioni veloci, ma anche per migliorare il rapporto tra cittadino e Pubblica Amministrazione.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317088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attuare la Strategia Italia Digitale 2026:</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È necessaria la diffusione della identità digitale, la riduzione del cosiddetto digital divide relativo alle  competenze digitali, lo sviluppo di servizi in cloud da parte della PA, la crescita dei servizi digitali essenziali online, il completamento delle reti a banda ultra-larga su tutto il territorio nazionale;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supporto delle Pubbliche Amministrazioni è stata sviluppata la piattaforma PA Digitale 2026, che veicola le singole aree di intervento, ponendole in relazione alle diverse tipologie di Amministrazioni pubbliche.</a:t>
            </a:r>
          </a:p>
        </p:txBody>
      </p:sp>
    </p:spTree>
    <p:extLst>
      <p:ext uri="{BB962C8B-B14F-4D97-AF65-F5344CB8AC3E}">
        <p14:creationId xmlns:p14="http://schemas.microsoft.com/office/powerpoint/2010/main" val="142276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Attuare le misure del PNRR richiede tempi molto rapidi insieme ad un forte impegno da parte di tutti i soggetti pubblici, che sono e saranno coinvolti nell’implementazione.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Nell’Aprile 2022, sono stati pubblicati i primi avvisi dedicati alla transizione digitale, a cui le singole amministrazioni possono accedere attraverso l’area dedicata sul portale.</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Nell’estate del 2022, sono stati avviati i primi progetti con l’assistenza tecnica di un Team di supporto dedicato, e con una modalità di rendicontazione totalmente online.</a:t>
            </a:r>
          </a:p>
        </p:txBody>
      </p:sp>
    </p:spTree>
    <p:extLst>
      <p:ext uri="{BB962C8B-B14F-4D97-AF65-F5344CB8AC3E}">
        <p14:creationId xmlns:p14="http://schemas.microsoft.com/office/powerpoint/2010/main" val="1156171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Per sostenere la transizione digitale delle singole Amministrazioni, è stato previsto un gruppo di lavoro  dedicato, che è denominato: «Transformation Office».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Questa struttura è parte del Dipartimento per la trasformazione digitale, e farà da ponte tra le Amministrazioni Locali ed i fornitori IT della PA, con un’assistenza informativa e tecnica.</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754296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presentazione dei progetti</a:t>
            </a:r>
          </a:p>
        </p:txBody>
      </p:sp>
    </p:spTree>
    <p:extLst>
      <p:ext uri="{BB962C8B-B14F-4D97-AF65-F5344CB8AC3E}">
        <p14:creationId xmlns:p14="http://schemas.microsoft.com/office/powerpoint/2010/main" val="169812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229622"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totale dei fondi previsti ammonta a 222,1 miliardi di euro. Sono stati stanziati, inoltre, entro il 2032, ulteriori 26 miliardi da destinare alla realizzazione di opere specifiche e per il reintegro delle risorse del Fondo Sviluppo e Coesione.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lang="it-IT" sz="1000" spc="-1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 complesso si potrà quindi disporre di circa 248 miliardi di euro. A tali risorse, si aggiungono quelle rese disponibili dal programma REACT-EU che, come previsto dalla normativa UE, vengono spese negli anni 2021-2023. Si tratta di fondi per ulteriori 13 miliardi.</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7749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Adesione a Soluzioni Standard: In base alla tipologia e alla dimensione, ogni PA può accedere alle Misure attraverso soluzioni standard, con valore economico predefinito, senza che sia necessario presentare formalmente progetti per ricevere le risorse.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Adesione a Soluzioni Multi misura: Con un’unica candidatura le Amministrazioni possono accedere, in modo semplificato, a soluzioni multi-misure delle risorse del PNRR, come finanziamenti per la migrazione al cloud o per il miglioramento della propria gestione documentale.</a:t>
            </a:r>
            <a:endParaRPr kumimoji="0" lang="en-US" sz="2800" b="0" i="0"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99790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Tutte le Amministrazioni possono accedere alle risorse del PNRR, mediante la candidatura ad Avvisi pubblici appositi, e con un percorso guidato per la presentazione dei progetti.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Conclusa la fase di selezione, vengono individuate le Amministrazioni ammesse alle risorse.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altri casi, per l'attuazione di alcune specifiche Misure sul PNRR, le Amministrazioni interessate sono coinvolte direttamente attraverso appositi accordi da stipulare.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0806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attuazione dei progetti</a:t>
            </a:r>
          </a:p>
        </p:txBody>
      </p:sp>
    </p:spTree>
    <p:extLst>
      <p:ext uri="{BB962C8B-B14F-4D97-AF65-F5344CB8AC3E}">
        <p14:creationId xmlns:p14="http://schemas.microsoft.com/office/powerpoint/2010/main" val="132849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piattaforma «PA Digitale 2026» accompagna gli Enti durante tutto il percorso di attuazione delle Misure previste dal PNRR con risorse e strumenti.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percorso prevede una prima fase informativa, precedente l’uscita degli avvisi, al momento dell’accesso ai fondi, fino all’implementazione ed alla rendicontazione.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singole PA possono scegliere i fornitori anche avvalendosi di fornitori certificati, attraverso strumenti messi in campo dalla CONSIP.</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4230210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Tramite la piattaforma «PA Digitale 2026»:</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 Amministrazioni possono accedere ad un’area riservata per seguire la gestione amministrativa delle singole iniziative finanziate, anche con il supporto del Dipartimento per la trasformazione digitale;</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 PPAA possono non soltanto richiedere le risorse, ma anche produrre i dati relativi all’avanzamento dei progetti, ricevendo comunicazioni dedicate, ed inviando la documentazione ufficiale per ottenere l’erogazione delle risorse.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4837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Modalità rendicontazione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dei progetti</a:t>
            </a:r>
          </a:p>
        </p:txBody>
      </p:sp>
    </p:spTree>
    <p:extLst>
      <p:ext uri="{BB962C8B-B14F-4D97-AF65-F5344CB8AC3E}">
        <p14:creationId xmlns:p14="http://schemas.microsoft.com/office/powerpoint/2010/main" val="1754603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l’erogazione delle risorse sono previsti anche anticipi, comunque legati alla certificazione documentale dell’avanzamento dei progetti ed al raggiungimento dei singoli obiettivi.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semplificare l’erogazione delle risorse, i contributi sono riconosciuti alle Amministrazioni sulla base del raggiungimento di specifici obiettivi predefiniti.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processo di rendicontazione è così alleggerito senza che sia necessario rendicontare in modo analitico le singole spese effettuate per ottenere le risorse.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0846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Tree>
    <p:extLst>
      <p:ext uri="{BB962C8B-B14F-4D97-AF65-F5344CB8AC3E}">
        <p14:creationId xmlns:p14="http://schemas.microsoft.com/office/powerpoint/2010/main" val="2821180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defPPr>
              <a:defRPr lang="en-US"/>
            </a:defPPr>
            <a:lvl1pPr marL="12700" marR="0" lvl="0" indent="0" algn="just" fontAlgn="auto">
              <a:lnSpc>
                <a:spcPct val="100000"/>
              </a:lnSpc>
              <a:spcBef>
                <a:spcPct val="20000"/>
              </a:spcBef>
              <a:spcAft>
                <a:spcPts val="600"/>
              </a:spcAft>
              <a:buClr>
                <a:prstClr val="white"/>
              </a:buClr>
              <a:buSzPct val="120000"/>
              <a:buFontTx/>
              <a:buNone/>
              <a:tabLst>
                <a:tab pos="240665" algn="l"/>
                <a:tab pos="241300" algn="l"/>
              </a:tabLst>
              <a:defRPr kumimoji="0" sz="2800" b="0" i="0" u="none" strike="noStrike" cap="none" spc="-10" normalizeH="0" baseline="0">
                <a:ln>
                  <a:noFill/>
                </a:ln>
                <a:solidFill>
                  <a:prstClr val="white"/>
                </a:solidFill>
                <a:effectLst/>
                <a:uLnTx/>
                <a:uFillTx/>
                <a:latin typeface="Calibri" panose="020F0502020204030204" pitchFamily="34" charset="0"/>
                <a:cs typeface="Calibri" panose="020F0502020204030204" pitchFamily="34" charset="0"/>
              </a:defRPr>
            </a:lvl1pPr>
          </a:lstStyle>
          <a:p>
            <a:r>
              <a:rPr lang="it-IT" dirty="0"/>
              <a:t>Dal 4 aprile 2022 sulla Piattaforma PA digitale 2026, nata per consentire alle PA di richiedere le risorse del PNRR dedicate al digitale, rendicontare i progetti e ricevere assistenza tecnica, sono disponibili i primi avvisi.</a:t>
            </a:r>
          </a:p>
          <a:p>
            <a:r>
              <a:rPr lang="it-IT" dirty="0"/>
              <a:t>Su tutto il territorio nazionale le risorse sono dedicate a 22.353 PPAA,  assegnate in ordine di prenotazione con l’erogazione in modalità «voucher».</a:t>
            </a:r>
          </a:p>
          <a:p>
            <a:r>
              <a:rPr lang="it-IT" dirty="0"/>
              <a:t>Generalmente, non è necessario presentare progetti, ma ogni PA in base a tipologia, dimensione e necessità riceverà un finanziamento predefinito.</a:t>
            </a:r>
            <a:endParaRPr lang="en-US" dirty="0"/>
          </a:p>
        </p:txBody>
      </p:sp>
    </p:spTree>
    <p:extLst>
      <p:ext uri="{BB962C8B-B14F-4D97-AF65-F5344CB8AC3E}">
        <p14:creationId xmlns:p14="http://schemas.microsoft.com/office/powerpoint/2010/main" val="3617023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7 Investimenti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14 Misure</a:t>
            </a:r>
          </a:p>
        </p:txBody>
      </p:sp>
    </p:spTree>
    <p:extLst>
      <p:ext uri="{BB962C8B-B14F-4D97-AF65-F5344CB8AC3E}">
        <p14:creationId xmlns:p14="http://schemas.microsoft.com/office/powerpoint/2010/main" val="240176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1317486"/>
            <a:ext cx="5760000" cy="4930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In questa sede, non ci interessano i volumi precisi, ma solo gli ordini di grandezza.</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D’ora in poi, quindi, parleremo di un volume complessivo di circa 235 miliardi di euro.</a:t>
            </a:r>
          </a:p>
          <a:p>
            <a:pPr marR="0" lvl="0" algn="just" defTabSz="914400" rtl="0" eaLnBrk="1" fontAlgn="auto" latinLnBrk="0" hangingPunct="1">
              <a:lnSpc>
                <a:spcPct val="100000"/>
              </a:lnSpc>
              <a:spcBef>
                <a:spcPts val="0"/>
              </a:spcBef>
              <a:spcAft>
                <a:spcPts val="0"/>
              </a:spcAft>
              <a:buClrTx/>
              <a:buSzTx/>
              <a:tabLst/>
              <a:defRPr/>
            </a:pPr>
            <a:endParaRPr lang="it-IT" sz="28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Quest’ultimo è il valore che i media hanno  maggiormente diffuso.</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
        <p:nvSpPr>
          <p:cNvPr id="3" name="CasellaDiTesto 2">
            <a:extLst>
              <a:ext uri="{FF2B5EF4-FFF2-40B4-BE49-F238E27FC236}">
                <a16:creationId xmlns:a16="http://schemas.microsoft.com/office/drawing/2014/main" id="{EAFFA485-1843-2DEB-127F-C9B59782C9A6}"/>
              </a:ext>
            </a:extLst>
          </p:cNvPr>
          <p:cNvSpPr txBox="1"/>
          <p:nvPr/>
        </p:nvSpPr>
        <p:spPr>
          <a:xfrm>
            <a:off x="-2" y="609599"/>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dirty="0">
                <a:solidFill>
                  <a:prstClr val="black"/>
                </a:solidFill>
                <a:latin typeface="Calibri" panose="020F0502020204030204" pitchFamily="34" charset="0"/>
                <a:ea typeface="Calibri" panose="020F0502020204030204" pitchFamily="34" charset="0"/>
              </a:rPr>
              <a:t>Premessa</a:t>
            </a:r>
            <a:endParaRPr kumimoji="0" lang="it-IT"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505700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115824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1.1 - Infrastrutture digitali (900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1.2 - Abilitazione e facilitazione migrazione al cloud (1 miliardo)</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1.3.1 - Piattaforma Digitale Nazionale Dati (556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1.3.2 - Sportello Unico Digitale (90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1.4.1 - Esperienza dei servizi pubblici (613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1.4.2 - Accessibilità (80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1.4.3 - Adozione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PagoPA</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e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AppIO</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(750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1.4.4 - Adozione Identità Digitale (285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1.4.5 - Digitalizzazione degli Avvisi pubblici (245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1.4.6 - </a:t>
            </a:r>
            <a:r>
              <a:rPr kumimoji="0" lang="it-IT" sz="2700" b="0" i="0" u="none" strike="noStrike" kern="1200" cap="none" spc="-10" normalizeH="0" baseline="0" noProof="0" dirty="0" err="1">
                <a:ln>
                  <a:noFill/>
                </a:ln>
                <a:effectLst/>
                <a:uLnTx/>
                <a:uFillTx/>
                <a:latin typeface="Calibri" panose="020F0502020204030204" pitchFamily="34" charset="0"/>
                <a:ea typeface="+mn-ea"/>
                <a:cs typeface="Calibri" panose="020F0502020204030204" pitchFamily="34" charset="0"/>
              </a:rPr>
              <a:t>MaaS</a:t>
            </a: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 (40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1.5 - Cybersecurity (623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1.6 - Digitalizzazione delle grandi Amministrazioni Centrali (611,2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1.7.1 - Servizio Civile digitale (60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1.7.2 - Centri di Facilitazione digitale (135 milioni)</a:t>
            </a:r>
          </a:p>
          <a:p>
            <a:pPr marL="12700" marR="0" lvl="0" indent="0" algn="just" defTabSz="457200" rtl="0" eaLnBrk="1" fontAlgn="auto" latinLnBrk="0" hangingPunct="1">
              <a:lnSpc>
                <a:spcPct val="100000"/>
              </a:lnSpc>
              <a:buClr>
                <a:prstClr val="white"/>
              </a:buClr>
              <a:buSzPct val="120000"/>
              <a:buFontTx/>
              <a:buNone/>
              <a:tabLst>
                <a:tab pos="240665" algn="l"/>
                <a:tab pos="241300" algn="l"/>
              </a:tabLst>
              <a:defRPr/>
            </a:pPr>
            <a:endParaRPr lang="it-IT" sz="1600" spc="-10" dirty="0">
              <a:latin typeface="Calibri" panose="020F0502020204030204" pitchFamily="34" charset="0"/>
              <a:cs typeface="Calibri" panose="020F0502020204030204" pitchFamily="34" charset="0"/>
            </a:endParaRPr>
          </a:p>
          <a:p>
            <a:pPr marL="12700" marR="0" lvl="0" indent="0" defTabSz="457200" rtl="0" eaLnBrk="1" fontAlgn="auto" latinLnBrk="0" hangingPunct="1">
              <a:lnSpc>
                <a:spcPct val="100000"/>
              </a:lnSpc>
              <a:buClr>
                <a:prstClr val="white"/>
              </a:buClr>
              <a:buSzPct val="120000"/>
              <a:buFontTx/>
              <a:buNone/>
              <a:tabLst>
                <a:tab pos="240665" algn="l"/>
                <a:tab pos="241300" algn="l"/>
              </a:tabLst>
              <a:defRPr/>
            </a:pPr>
            <a:r>
              <a:rPr kumimoji="0" lang="it-IT"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rPr>
              <a:t>(importi suscettibili di variazione)</a:t>
            </a:r>
            <a:endParaRPr kumimoji="0" lang="en-US" sz="2700" b="0" i="0" u="none" strike="noStrike" kern="1200" cap="none" spc="-10" normalizeH="0" baseline="0" noProof="0" dirty="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83705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«Soluzioni standard»</a:t>
            </a:r>
          </a:p>
        </p:txBody>
      </p:sp>
    </p:spTree>
    <p:extLst>
      <p:ext uri="{BB962C8B-B14F-4D97-AF65-F5344CB8AC3E}">
        <p14:creationId xmlns:p14="http://schemas.microsoft.com/office/powerpoint/2010/main" val="2157876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le Misure con una platea ampia di beneficiari (oltre 1.000 PA) sono pensate soluzioni standard.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Accesso alle risorse semplificato senza che sia necessario scrivere e presentare progetti per ricevere i fondi; le PA potranno accedere a più Misure con un’unica registrazione, richiedendo, ad esempio, sia risorse per la migrazione al cloud che per il miglioramento dei siti web.</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03903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Al raggiungimento di specifici obiettivi predefiniti saranno riconosciuti i contributi alle Amministrazioni; pertanto, il processo di rendicontazione sarà alleggerito, e non sarà necessario rendicontare le singole spese effettuate per ottenere i fondi.</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3432071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Per una platea ristretta di beneficiari (fino a 1.000 PA), invece, per le Misure è prevista una modalità di accesso che prevede la presentazione di progetti, ma sempre in modalità semplificata e con ridotti oneri amministrativi.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criteri di valutazione automatici consentiranno una valutazione dei progetti più rapida nei tempi.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L’erogazione dei contributi seguirà alcuni passaggi che possono prevedere un’anticipazione e poi delle tranches, fino al saldo, erogate «a rimborso».</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36933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D7D58F1-CA99-1699-853F-0E3CE67E45A3}"/>
              </a:ext>
            </a:extLst>
          </p:cNvPr>
          <p:cNvSpPr/>
          <p:nvPr/>
        </p:nvSpPr>
        <p:spPr>
          <a:xfrm>
            <a:off x="6095999" y="0"/>
            <a:ext cx="6095999" cy="6857998"/>
          </a:xfrm>
          <a:prstGeom prst="rect">
            <a:avLst/>
          </a:prstGeom>
          <a:solidFill>
            <a:srgbClr val="266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D96CFB9-F19A-6B41-3B5E-4EDEEA942392}"/>
              </a:ext>
            </a:extLst>
          </p:cNvPr>
          <p:cNvSpPr/>
          <p:nvPr/>
        </p:nvSpPr>
        <p:spPr>
          <a:xfrm>
            <a:off x="183611" y="1"/>
            <a:ext cx="57600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Soluzioni standard</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object 4">
            <a:extLst>
              <a:ext uri="{FF2B5EF4-FFF2-40B4-BE49-F238E27FC236}">
                <a16:creationId xmlns:a16="http://schemas.microsoft.com/office/drawing/2014/main" id="{F04EA747-F8D6-180B-8317-33AF059F6160}"/>
              </a:ext>
            </a:extLst>
          </p:cNvPr>
          <p:cNvPicPr>
            <a:picLocks noChangeAspect="1"/>
          </p:cNvPicPr>
          <p:nvPr/>
        </p:nvPicPr>
        <p:blipFill>
          <a:blip r:embed="rId3" cstate="print"/>
          <a:stretch>
            <a:fillRect/>
          </a:stretch>
        </p:blipFill>
        <p:spPr>
          <a:xfrm>
            <a:off x="2344857" y="4046401"/>
            <a:ext cx="1437508" cy="1440000"/>
          </a:xfrm>
          <a:prstGeom prst="rect">
            <a:avLst/>
          </a:prstGeom>
        </p:spPr>
      </p:pic>
      <p:pic>
        <p:nvPicPr>
          <p:cNvPr id="3" name="Immagine 2">
            <a:extLst>
              <a:ext uri="{FF2B5EF4-FFF2-40B4-BE49-F238E27FC236}">
                <a16:creationId xmlns:a16="http://schemas.microsoft.com/office/drawing/2014/main" id="{5C24BA52-A532-546C-E677-E3FB15296A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03833" y="1808999"/>
            <a:ext cx="5280329" cy="3240000"/>
          </a:xfrm>
          <a:prstGeom prst="rect">
            <a:avLst/>
          </a:prstGeom>
        </p:spPr>
      </p:pic>
    </p:spTree>
    <p:extLst>
      <p:ext uri="{BB962C8B-B14F-4D97-AF65-F5344CB8AC3E}">
        <p14:creationId xmlns:p14="http://schemas.microsoft.com/office/powerpoint/2010/main" val="4203973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Risorse con «voucher»</a:t>
            </a:r>
          </a:p>
        </p:txBody>
      </p:sp>
    </p:spTree>
    <p:extLst>
      <p:ext uri="{BB962C8B-B14F-4D97-AF65-F5344CB8AC3E}">
        <p14:creationId xmlns:p14="http://schemas.microsoft.com/office/powerpoint/2010/main" val="2290716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992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meccanismo dei «voucher» vale, in linea di massina, per gli investimenti che prevedono soluzioni standard:</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 – Migrazione al cloud (1 miliardo di Euro);</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1.4.1 – Esperienza dei Servizi pubblici (613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1.4.3 – Adozione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PagoPA</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e </a:t>
            </a:r>
            <a:r>
              <a:rPr kumimoji="0" lang="it-IT" sz="28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AppIO</a:t>
            </a: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(750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1.4.4 – Adozione Identità Digitale (285 milioni);</a:t>
            </a:r>
          </a:p>
          <a:p>
            <a:pPr marL="469900" marR="0" lvl="0" indent="-457200" algn="just" defTabSz="457200" rtl="0" eaLnBrk="1" fontAlgn="auto" latinLnBrk="0" hangingPunct="1">
              <a:lnSpc>
                <a:spcPct val="100000"/>
              </a:lnSpc>
              <a:spcBef>
                <a:spcPct val="20000"/>
              </a:spcBef>
              <a:spcAft>
                <a:spcPts val="600"/>
              </a:spcAft>
              <a:buClr>
                <a:prstClr val="white"/>
              </a:buClr>
              <a:buSzPct val="120000"/>
              <a:buFont typeface="Calibri" panose="020F0502020204030204" pitchFamily="34" charset="0"/>
              <a:buChar char="&gt;"/>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1.4.5 – Digitalizzazione Avvisi pubblici (245 milioni).</a:t>
            </a: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(importi suscettibili di variazione)</a:t>
            </a:r>
            <a:endParaRPr lang="it-IT" sz="2800" spc="-10" dirty="0">
              <a:solidFill>
                <a:prstClr val="white"/>
              </a:solidFill>
              <a:latin typeface="Calibri" panose="020F0502020204030204" pitchFamily="34" charset="0"/>
              <a:cs typeface="Calibri" panose="020F0502020204030204" pitchFamily="34" charset="0"/>
            </a:endParaRPr>
          </a:p>
          <a:p>
            <a:pPr marL="12700" marR="0" lvl="0" algn="just" defTabSz="457200" rtl="0" eaLnBrk="1" fontAlgn="auto" latinLnBrk="0" hangingPunct="1">
              <a:lnSpc>
                <a:spcPct val="100000"/>
              </a:lnSpc>
              <a:spcBef>
                <a:spcPct val="20000"/>
              </a:spcBef>
              <a:spcAft>
                <a:spcPts val="600"/>
              </a:spcAft>
              <a:buClr>
                <a:prstClr val="white"/>
              </a:buClr>
              <a:buSzPct val="120000"/>
              <a:tabLst>
                <a:tab pos="240665" algn="l"/>
                <a:tab pos="241300" algn="l"/>
              </a:tabLst>
              <a:defRPr/>
            </a:pPr>
            <a:endParaRPr lang="it-IT" sz="1600" spc="-1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Altre Misure prevedono la presentazione di progetti.</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24919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000" dirty="0">
                <a:solidFill>
                  <a:prstClr val="white"/>
                </a:solidFill>
                <a:latin typeface="Calibri" panose="020F0502020204030204"/>
              </a:rPr>
              <a:t>M</a:t>
            </a:r>
            <a:r>
              <a:rPr kumimoji="0" lang="it-IT" sz="4000" b="0" i="0" u="none" strike="noStrike" kern="1200" cap="none" spc="0" normalizeH="0" baseline="0" noProof="0" dirty="0" err="1">
                <a:ln>
                  <a:noFill/>
                </a:ln>
                <a:solidFill>
                  <a:prstClr val="white"/>
                </a:solidFill>
                <a:effectLst/>
                <a:uLnTx/>
                <a:uFillTx/>
                <a:latin typeface="Calibri" panose="020F0502020204030204"/>
                <a:ea typeface="+mn-ea"/>
                <a:cs typeface="+mn-cs"/>
              </a:rPr>
              <a:t>odalità</a:t>
            </a: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 di registrazione</a:t>
            </a:r>
          </a:p>
        </p:txBody>
      </p:sp>
    </p:spTree>
    <p:extLst>
      <p:ext uri="{BB962C8B-B14F-4D97-AF65-F5344CB8AC3E}">
        <p14:creationId xmlns:p14="http://schemas.microsoft.com/office/powerpoint/2010/main" val="2396816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8640000" cy="6858000"/>
          </a:xfrm>
          <a:prstGeom prst="rect">
            <a:avLst/>
          </a:prstGeom>
        </p:spPr>
        <p:txBody>
          <a:bodyPr vert="horz" lIns="91440" tIns="45720" rIns="91440" bIns="45720" rtlCol="0" anchor="ctr">
            <a:no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procedura di registrazione dell’Amministrazione su PA digitale 2026 deve essere avviata necessariamente dal rappresentante legale di una PA presente su IPA, o da una persona da lui incaricata, e prevede quattro passaggi:</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A</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ccesso</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tramite identità digitale </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Spid</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 CIE alla piattaforma;</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S</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elezione dell’Amministrazione: effettuato l’accesso va inserita una e-mail istituzionale, selezionando da una lista il proprio ente, tramite il nome od il codice IPA di riferimento;</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Verifica e, nel caso, aggiornamento dei dati dell’amministrazione presenti su IPA, che sono caricati automaticamente dalla banca dati IPA;</a:t>
            </a:r>
          </a:p>
          <a:p>
            <a:pPr marL="527050" marR="0" lvl="0" indent="-514350" algn="just" defTabSz="457200" rtl="0" eaLnBrk="1" fontAlgn="auto" latinLnBrk="0" hangingPunct="1">
              <a:lnSpc>
                <a:spcPct val="100000"/>
              </a:lnSpc>
              <a:spcBef>
                <a:spcPct val="20000"/>
              </a:spcBef>
              <a:spcAft>
                <a:spcPts val="600"/>
              </a:spcAft>
              <a:buClr>
                <a:prstClr val="white"/>
              </a:buClr>
              <a:buSzPct val="120000"/>
              <a:buFont typeface="+mj-lt"/>
              <a:buAutoNum type="arabicPeriod"/>
              <a:tabLst>
                <a:tab pos="240665" algn="l"/>
                <a:tab pos="241300" algn="l"/>
              </a:tabLst>
              <a:defRPr/>
            </a:pPr>
            <a:r>
              <a:rPr lang="it-IT" sz="2600" spc="-10" dirty="0">
                <a:solidFill>
                  <a:prstClr val="white"/>
                </a:solidFill>
                <a:latin typeface="Calibri" panose="020F0502020204030204" pitchFamily="34" charset="0"/>
                <a:cs typeface="Calibri" panose="020F0502020204030204" pitchFamily="34" charset="0"/>
              </a:rPr>
              <a:t>C</a:t>
            </a:r>
            <a:r>
              <a:rPr kumimoji="0" lang="it-IT" sz="2600" b="0" i="0" u="none" strike="noStrike" kern="1200" cap="none" spc="-1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onferma</a:t>
            </a:r>
            <a:r>
              <a:rPr kumimoji="0" lang="it-IT"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della registrazione dell’Ente e del suo rappresentante legale mediante il link di verifica ricevuto via PEC.</a:t>
            </a:r>
            <a:endParaRPr kumimoji="0" lang="en-US" sz="2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141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La transizione digitale nel PNRR</a:t>
            </a:r>
          </a:p>
        </p:txBody>
      </p:sp>
    </p:spTree>
    <p:extLst>
      <p:ext uri="{BB962C8B-B14F-4D97-AF65-F5344CB8AC3E}">
        <p14:creationId xmlns:p14="http://schemas.microsoft.com/office/powerpoint/2010/main" val="3915307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9432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Piattaforma «PA digitale 2026»</a:t>
            </a:r>
          </a:p>
        </p:txBody>
      </p:sp>
      <p:sp>
        <p:nvSpPr>
          <p:cNvPr id="3" name="Rettangolo 2">
            <a:extLst>
              <a:ext uri="{FF2B5EF4-FFF2-40B4-BE49-F238E27FC236}">
                <a16:creationId xmlns:a16="http://schemas.microsoft.com/office/drawing/2014/main" id="{4F01770C-6AE2-B164-8AF3-1BBADD0FE7B8}"/>
              </a:ext>
            </a:extLst>
          </p:cNvPr>
          <p:cNvSpPr/>
          <p:nvPr/>
        </p:nvSpPr>
        <p:spPr>
          <a:xfrm>
            <a:off x="609600" y="2743200"/>
            <a:ext cx="6095999" cy="411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prstClr val="white"/>
                </a:solidFill>
                <a:effectLst/>
                <a:uLnTx/>
                <a:uFillTx/>
                <a:latin typeface="Calibri" panose="020F0502020204030204"/>
                <a:ea typeface="+mn-ea"/>
                <a:cs typeface="+mn-cs"/>
              </a:rPr>
              <a:t>Modalità di candidatura</a:t>
            </a:r>
          </a:p>
        </p:txBody>
      </p:sp>
    </p:spTree>
    <p:extLst>
      <p:ext uri="{BB962C8B-B14F-4D97-AF65-F5344CB8AC3E}">
        <p14:creationId xmlns:p14="http://schemas.microsoft.com/office/powerpoint/2010/main" val="56533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Una volta completata la registrazione alla piattaforma, ogni rappresentante legale, o un suo delegato, potrà invitare fino ad un massimo di tre utenti (anche esterni), che potranno contribuire alla compilazione dei dati per aderire agli avvisi.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Il rappresentante legale o i suoi delegati possono procedere, quindi, con l’avvio di una candidatura, modificare le informazioni già inserite, e trasmettere la documentazione finale firmata dal rappresentante legale.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61422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391200" y="0"/>
            <a:ext cx="540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La candidature, per essere valide, devono essere sempre firmate digitalmente, unicamente dal rappresentante legale dell’ente</a:t>
            </a:r>
            <a:r>
              <a:rPr lang="it-IT" sz="2800" dirty="0">
                <a:solidFill>
                  <a:prstClr val="black"/>
                </a:solidFill>
                <a:latin typeface="Calibri" panose="020F0502020204030204"/>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libri" panose="020F0502020204030204"/>
              </a:rPr>
              <a:t>I</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n assenza di firma digitale, non è possibile completare l’iter di candidatura alle diverse misure del Piano Nazionale.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1431690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Una volta che la candidatura sia stata accettata, dovrà essere richiesto un Codice Unico di Progetto (CUP), strumento cardine per il funzionamento del Sistema di Monitoraggio degli Investimenti Pubblici (MIP); è necessario essere in possesso di un’utenza del Sistema CUP/MIP per poter procedere nelle operazioni.</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kumimoji="0" lang="it-IT" sz="16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 richiesta di un CUP è obbligatoria per tutte le iniziative realizzate, utilizzando risorse provenienti da bilanci di enti pubblici o di società partecipate, direttamente od indirettamente.</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3554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Le Amministrazioni saranno guidate sulla piattaforma ad hoc gestita dal DIPE (Dipartimento Interministeriale per la Politica Economica); ed, attraverso la compilazione di un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form</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guidato, sarà possibile richiedere il CUP.</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356940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Piano Triennale: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obblighi per il digitale</a:t>
            </a:r>
          </a:p>
        </p:txBody>
      </p:sp>
    </p:spTree>
    <p:extLst>
      <p:ext uri="{BB962C8B-B14F-4D97-AF65-F5344CB8AC3E}">
        <p14:creationId xmlns:p14="http://schemas.microsoft.com/office/powerpoint/2010/main" val="2575605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11" y="0"/>
            <a:ext cx="5760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È previsto l’aggiornamento annuale del Piano per l’Informatica nella Pubblica Amministrazione fino al 2026 con lo scopo di individuare gli obiettivi, i progressi e le attività con cui si attua la trasformazione digitale della Pubblica Amministrazione attraverso gli strumenti della Strategia Italia Digitale.</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2572313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3" name="object 3"/>
          <p:cNvSpPr txBox="1"/>
          <p:nvPr/>
        </p:nvSpPr>
        <p:spPr>
          <a:xfrm>
            <a:off x="609600" y="0"/>
            <a:ext cx="7560000" cy="6858000"/>
          </a:xfrm>
          <a:prstGeom prst="rect">
            <a:avLst/>
          </a:prstGeom>
        </p:spPr>
        <p:txBody>
          <a:bodyPr vert="horz" lIns="91440" tIns="45720" rIns="91440" bIns="45720" rtlCol="0" anchor="ctr">
            <a:normAutofit/>
          </a:bodyPr>
          <a:lstStyle/>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All’interno del Piano Triennale, sono elencati i diversi obiettivi specifici, raggruppati per Assi Strategici. Essi definiscono, per ciascuno degli assi, il dettaglio degli obblighi per le Amministrazioni, nonché quelli da realizzare da parte di AgID, CONSIP e Dipartimento della trasformazione digitale.</a:t>
            </a: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endParaRPr lang="it-IT" sz="1600" dirty="0">
              <a:solidFill>
                <a:prstClr val="white"/>
              </a:solidFill>
              <a:latin typeface="Calibri" panose="020F0502020204030204" pitchFamily="34" charset="0"/>
              <a:cs typeface="Calibri" panose="020F0502020204030204" pitchFamily="34" charset="0"/>
            </a:endParaRPr>
          </a:p>
          <a:p>
            <a:pPr marL="12700" marR="0" lvl="0" indent="0" algn="just" defTabSz="457200" rtl="0" eaLnBrk="1" fontAlgn="auto" latinLnBrk="0" hangingPunct="1">
              <a:lnSpc>
                <a:spcPct val="100000"/>
              </a:lnSpc>
              <a:spcBef>
                <a:spcPct val="20000"/>
              </a:spcBef>
              <a:spcAft>
                <a:spcPts val="600"/>
              </a:spcAft>
              <a:buClr>
                <a:prstClr val="white"/>
              </a:buClr>
              <a:buSzPct val="120000"/>
              <a:buFontTx/>
              <a:buNone/>
              <a:tabLst>
                <a:tab pos="240665" algn="l"/>
                <a:tab pos="241300" algn="l"/>
              </a:tabLst>
              <a:defRPr/>
            </a:pPr>
            <a:r>
              <a:rPr kumimoji="0" lang="it-IT"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Nella seconda parte del Piano, sono riportate le scadenze dei diversi obblighi delle PA a seconda della loro tipologia</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1200" cap="none" spc="-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2015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contenuto 1">
            <a:extLst>
              <a:ext uri="{FF2B5EF4-FFF2-40B4-BE49-F238E27FC236}">
                <a16:creationId xmlns:a16="http://schemas.microsoft.com/office/drawing/2014/main" id="{2CEA35B7-292E-431D-A85D-1C8DB654F028}"/>
              </a:ext>
            </a:extLst>
          </p:cNvPr>
          <p:cNvSpPr txBox="1">
            <a:spLocks/>
          </p:cNvSpPr>
          <p:nvPr/>
        </p:nvSpPr>
        <p:spPr>
          <a:xfrm>
            <a:off x="6103664" y="0"/>
            <a:ext cx="5760000" cy="6858000"/>
          </a:xfrm>
          <a:prstGeom prst="rect">
            <a:avLst/>
          </a:prstGeom>
          <a:noFill/>
        </p:spPr>
        <p:txBody>
          <a:bodyPr anchor="ctr">
            <a:no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580"/>
              </a:spcBef>
              <a:spcAft>
                <a:spcPts val="0"/>
              </a:spcAft>
              <a:buClr>
                <a:srgbClr val="4472C4"/>
              </a:buClr>
              <a:buSzPct val="85000"/>
              <a:buFont typeface="Wingdings 2"/>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tutte le principali piattaforme e/o tecnologie descritte nel presente corso sono oggetto di finanziamento nel PNRR.</a:t>
            </a:r>
          </a:p>
        </p:txBody>
      </p:sp>
    </p:spTree>
    <p:extLst>
      <p:ext uri="{BB962C8B-B14F-4D97-AF65-F5344CB8AC3E}">
        <p14:creationId xmlns:p14="http://schemas.microsoft.com/office/powerpoint/2010/main" val="1487396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a:ln>
                  <a:noFill/>
                </a:ln>
                <a:solidFill>
                  <a:prstClr val="white"/>
                </a:solidFill>
                <a:effectLst/>
                <a:uLnTx/>
                <a:uFillTx/>
                <a:latin typeface="Calibri" panose="020F0502020204030204"/>
                <a:ea typeface="+mn-ea"/>
                <a:cs typeface="+mn-cs"/>
              </a:rPr>
              <a:t>Una breve riflessione</a:t>
            </a:r>
            <a:endPar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0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61AF"/>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673489" y="0"/>
            <a:ext cx="3518511" cy="6858000"/>
          </a:xfrm>
          <a:prstGeom prst="rect">
            <a:avLst/>
          </a:prstGeom>
        </p:spPr>
        <p:txBody>
          <a:bodyPr vert="horz" lIns="91440" tIns="45720" rIns="91440" bIns="45720" rtlCol="0" anchor="ctr">
            <a:normAutofit/>
          </a:bodyPr>
          <a:lstStyle/>
          <a:p>
            <a:pPr marL="12700"/>
            <a:r>
              <a:rPr lang="en-US" sz="4000" cap="none" dirty="0" err="1">
                <a:latin typeface="Calibri" panose="020F0502020204030204" pitchFamily="34" charset="0"/>
                <a:cs typeface="Calibri" panose="020F0502020204030204" pitchFamily="34" charset="0"/>
              </a:rPr>
              <a:t>Obiettivi</a:t>
            </a:r>
            <a:r>
              <a:rPr lang="en-US" sz="4000" cap="none" dirty="0">
                <a:latin typeface="Calibri" panose="020F0502020204030204" pitchFamily="34" charset="0"/>
                <a:cs typeface="Calibri" panose="020F0502020204030204" pitchFamily="34" charset="0"/>
              </a:rPr>
              <a:t> </a:t>
            </a:r>
            <a:r>
              <a:rPr lang="en-US" sz="4000" cap="none" dirty="0" err="1">
                <a:latin typeface="Calibri" panose="020F0502020204030204" pitchFamily="34" charset="0"/>
                <a:cs typeface="Calibri" panose="020F0502020204030204" pitchFamily="34" charset="0"/>
              </a:rPr>
              <a:t>complessivi</a:t>
            </a:r>
            <a:br>
              <a:rPr lang="en-US" sz="4000" cap="none" dirty="0">
                <a:latin typeface="Calibri" panose="020F0502020204030204" pitchFamily="34" charset="0"/>
                <a:cs typeface="Calibri" panose="020F0502020204030204" pitchFamily="34" charset="0"/>
              </a:rPr>
            </a:br>
            <a:r>
              <a:rPr lang="en-US" sz="4000" cap="none" dirty="0">
                <a:latin typeface="Calibri" panose="020F0502020204030204" pitchFamily="34" charset="0"/>
                <a:cs typeface="Calibri" panose="020F0502020204030204" pitchFamily="34" charset="0"/>
              </a:rPr>
              <a:t>del PNRR</a:t>
            </a:r>
          </a:p>
        </p:txBody>
      </p:sp>
      <p:sp>
        <p:nvSpPr>
          <p:cNvPr id="3" name="object 3"/>
          <p:cNvSpPr txBox="1"/>
          <p:nvPr/>
        </p:nvSpPr>
        <p:spPr>
          <a:xfrm>
            <a:off x="609600" y="685798"/>
            <a:ext cx="7560000" cy="5638801"/>
          </a:xfrm>
          <a:prstGeom prst="rect">
            <a:avLst/>
          </a:prstGeom>
        </p:spPr>
        <p:txBody>
          <a:bodyPr vert="horz" lIns="91440" tIns="45720" rIns="91440" bIns="45720" rtlCol="0" anchor="ctr">
            <a:normAutofit/>
          </a:bodyPr>
          <a:lstStyle/>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Il</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Piano</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Nazionale</a:t>
            </a:r>
            <a:r>
              <a:rPr lang="en-US" sz="2800" spc="-8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Ripresa</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a:t>
            </a:r>
            <a:r>
              <a:rPr lang="en-US" sz="2800" spc="-7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Resilienza</a:t>
            </a:r>
            <a:r>
              <a:rPr lang="en-US" sz="2800" spc="-1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predisposto</a:t>
            </a:r>
            <a:r>
              <a:rPr lang="en-US" sz="2800" spc="-1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dall’Italia</a:t>
            </a:r>
            <a:r>
              <a:rPr lang="en-US" sz="2800" spc="-10" dirty="0">
                <a:latin typeface="Calibri" panose="020F0502020204030204" pitchFamily="34" charset="0"/>
                <a:cs typeface="Calibri" panose="020F0502020204030204" pitchFamily="34" charset="0"/>
              </a:rPr>
              <a:t>, del </a:t>
            </a:r>
            <a:r>
              <a:rPr lang="en-US" sz="2800" spc="-10" dirty="0" err="1">
                <a:latin typeface="Calibri" panose="020F0502020204030204" pitchFamily="34" charset="0"/>
                <a:cs typeface="Calibri" panose="020F0502020204030204" pitchFamily="34" charset="0"/>
              </a:rPr>
              <a:t>valore</a:t>
            </a:r>
            <a:r>
              <a:rPr lang="en-US" sz="2800" spc="-10" dirty="0">
                <a:latin typeface="Calibri" panose="020F0502020204030204" pitchFamily="34" charset="0"/>
                <a:cs typeface="Calibri" panose="020F0502020204030204" pitchFamily="34" charset="0"/>
              </a:rPr>
              <a:t> di </a:t>
            </a:r>
            <a:r>
              <a:rPr lang="en-US" sz="2800" dirty="0">
                <a:latin typeface="Calibri" panose="020F0502020204030204" pitchFamily="34" charset="0"/>
                <a:cs typeface="Calibri" panose="020F0502020204030204" pitchFamily="34" charset="0"/>
              </a:rPr>
              <a:t>235</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miliardi</a:t>
            </a:r>
            <a:r>
              <a:rPr lang="en-US" sz="2800" spc="-8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80" dirty="0">
                <a:latin typeface="Calibri" panose="020F0502020204030204" pitchFamily="34" charset="0"/>
                <a:cs typeface="Calibri" panose="020F0502020204030204" pitchFamily="34" charset="0"/>
              </a:rPr>
              <a:t> e</a:t>
            </a:r>
            <a:r>
              <a:rPr lang="en-US" sz="2800" dirty="0">
                <a:latin typeface="Calibri" panose="020F0502020204030204" pitchFamily="34" charset="0"/>
                <a:cs typeface="Calibri" panose="020F0502020204030204" pitchFamily="34" charset="0"/>
              </a:rPr>
              <a:t>uro, prevede la </a:t>
            </a:r>
            <a:r>
              <a:rPr lang="en-US" sz="2800" dirty="0" err="1">
                <a:latin typeface="Calibri" panose="020F0502020204030204" pitchFamily="34" charset="0"/>
                <a:cs typeface="Calibri" panose="020F0502020204030204" pitchFamily="34" charset="0"/>
              </a:rPr>
              <a:t>partecipazione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attiva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dei</a:t>
            </a:r>
            <a:r>
              <a:rPr lang="en-US" sz="2800" spc="-7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Ministeri</a:t>
            </a:r>
            <a:r>
              <a:rPr lang="en-US" sz="2800" dirty="0">
                <a:latin typeface="Calibri" panose="020F0502020204030204" pitchFamily="34" charset="0"/>
                <a:cs typeface="Calibri" panose="020F0502020204030204" pitchFamily="34" charset="0"/>
              </a:rPr>
              <a:t>,</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8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Regioni</a:t>
            </a:r>
            <a:r>
              <a:rPr lang="en-US" sz="2800" dirty="0">
                <a:latin typeface="Calibri" panose="020F0502020204030204" pitchFamily="34" charset="0"/>
                <a:cs typeface="Calibri" panose="020F0502020204030204" pitchFamily="34" charset="0"/>
              </a:rPr>
              <a:t>,</a:t>
            </a:r>
            <a:r>
              <a:rPr lang="en-US" sz="2800" spc="-7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degli</a:t>
            </a:r>
            <a:r>
              <a:rPr lang="en-US" sz="2800" spc="-80" dirty="0">
                <a:latin typeface="Calibri" panose="020F0502020204030204" pitchFamily="34" charset="0"/>
                <a:cs typeface="Calibri" panose="020F0502020204030204" pitchFamily="34" charset="0"/>
              </a:rPr>
              <a:t> </a:t>
            </a:r>
            <a:r>
              <a:rPr lang="en-US" sz="2800" spc="-20" dirty="0" err="1">
                <a:latin typeface="Calibri" panose="020F0502020204030204" pitchFamily="34" charset="0"/>
                <a:cs typeface="Calibri" panose="020F0502020204030204" pitchFamily="34" charset="0"/>
              </a:rPr>
              <a:t>Enti</a:t>
            </a:r>
            <a:r>
              <a:rPr lang="en-US" sz="2800" spc="-2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Locali</a:t>
            </a:r>
            <a:r>
              <a:rPr lang="en-US" sz="2800" dirty="0">
                <a:latin typeface="Calibri" panose="020F0502020204030204" pitchFamily="34" charset="0"/>
                <a:cs typeface="Calibri" panose="020F0502020204030204" pitchFamily="34" charset="0"/>
              </a:rPr>
              <a:t>,</a:t>
            </a:r>
            <a:r>
              <a:rPr lang="en-US" sz="2800" spc="-5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Università</a:t>
            </a:r>
            <a:r>
              <a:rPr lang="en-US" sz="2800" dirty="0">
                <a:latin typeface="Calibri" panose="020F0502020204030204" pitchFamily="34" charset="0"/>
                <a:cs typeface="Calibri" panose="020F0502020204030204" pitchFamily="34" charset="0"/>
              </a:rPr>
              <a:t>,</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dei</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Centri</a:t>
            </a:r>
            <a:r>
              <a:rPr lang="en-US" sz="2800" spc="-5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a:t>
            </a:r>
            <a:r>
              <a:rPr lang="en-US" sz="2800" spc="-6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Ricerca</a:t>
            </a:r>
            <a:r>
              <a:rPr lang="en-US" sz="2800" dirty="0">
                <a:latin typeface="Calibri" panose="020F0502020204030204" pitchFamily="34" charset="0"/>
                <a:cs typeface="Calibri" panose="020F0502020204030204" pitchFamily="34" charset="0"/>
              </a:rPr>
              <a:t> e </a:t>
            </a:r>
            <a:r>
              <a:rPr lang="en-US" sz="2800" dirty="0" err="1">
                <a:latin typeface="Calibri" panose="020F0502020204030204" pitchFamily="34" charset="0"/>
                <a:cs typeface="Calibri" panose="020F0502020204030204" pitchFamily="34" charset="0"/>
              </a:rPr>
              <a:t>delle</a:t>
            </a:r>
            <a:r>
              <a:rPr lang="en-US" sz="2800" spc="-6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Imprese</a:t>
            </a:r>
            <a:r>
              <a:rPr lang="en-US" sz="2800" spc="-10" dirty="0">
                <a:latin typeface="Calibri" panose="020F0502020204030204" pitchFamily="34" charset="0"/>
                <a:cs typeface="Calibri" panose="020F0502020204030204" pitchFamily="34" charset="0"/>
              </a:rPr>
              <a:t>;</a:t>
            </a:r>
          </a:p>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La</a:t>
            </a:r>
            <a:r>
              <a:rPr lang="en-US" sz="2800" spc="-8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transizione</a:t>
            </a:r>
            <a:r>
              <a:rPr lang="en-US" sz="2800" spc="-7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digitale</a:t>
            </a:r>
            <a:r>
              <a:rPr lang="en-US" sz="2800" spc="-8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rappresenta</a:t>
            </a:r>
            <a:r>
              <a:rPr lang="en-US" sz="2800" spc="-7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un</a:t>
            </a:r>
            <a:r>
              <a:rPr lang="en-US" sz="2800" spc="-9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cardine</a:t>
            </a:r>
            <a:r>
              <a:rPr lang="en-US" sz="2800" spc="-85"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dell’attuazione</a:t>
            </a:r>
            <a:r>
              <a:rPr lang="en-US" sz="2800" spc="-10" dirty="0">
                <a:latin typeface="Calibri" panose="020F0502020204030204" pitchFamily="34" charset="0"/>
                <a:cs typeface="Calibri" panose="020F0502020204030204" pitchFamily="34" charset="0"/>
              </a:rPr>
              <a:t> del PNRR;</a:t>
            </a:r>
          </a:p>
          <a:p>
            <a:pPr marL="469900" indent="-457200" algn="just">
              <a:spcBef>
                <a:spcPct val="20000"/>
              </a:spcBef>
              <a:spcAft>
                <a:spcPts val="600"/>
              </a:spcAft>
              <a:buClr>
                <a:schemeClr val="tx1"/>
              </a:buClr>
              <a:buSzPct val="120000"/>
              <a:buFont typeface="Calibri" panose="020F0502020204030204" pitchFamily="34" charset="0"/>
              <a:buChar char="&gt;"/>
              <a:tabLst>
                <a:tab pos="240665" algn="l"/>
                <a:tab pos="241300" algn="l"/>
              </a:tabLst>
            </a:pPr>
            <a:r>
              <a:rPr lang="en-US" sz="2800" dirty="0">
                <a:latin typeface="Calibri" panose="020F0502020204030204" pitchFamily="34" charset="0"/>
                <a:cs typeface="Calibri" panose="020F0502020204030204" pitchFamily="34" charset="0"/>
              </a:rPr>
              <a:t>Di </a:t>
            </a:r>
            <a:r>
              <a:rPr lang="en-US" sz="2800" dirty="0" err="1">
                <a:latin typeface="Calibri" panose="020F0502020204030204" pitchFamily="34" charset="0"/>
                <a:cs typeface="Calibri" panose="020F0502020204030204" pitchFamily="34" charset="0"/>
              </a:rPr>
              <a:t>seguito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verranno</a:t>
            </a:r>
            <a:r>
              <a:rPr lang="en-US" sz="2800" dirty="0">
                <a:latin typeface="Calibri" panose="020F0502020204030204" pitchFamily="34" charset="0"/>
                <a:cs typeface="Calibri" panose="020F0502020204030204" pitchFamily="34" charset="0"/>
              </a:rPr>
              <a:t> illustrate le</a:t>
            </a:r>
            <a:r>
              <a:rPr lang="en-US" sz="2800" spc="-10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Misure</a:t>
            </a:r>
            <a:r>
              <a:rPr lang="en-US" sz="2800" spc="-85" dirty="0">
                <a:latin typeface="Calibri" panose="020F0502020204030204" pitchFamily="34" charset="0"/>
                <a:cs typeface="Calibri" panose="020F0502020204030204" pitchFamily="34" charset="0"/>
              </a:rPr>
              <a:t> relative </a:t>
            </a:r>
            <a:r>
              <a:rPr lang="en-US" sz="2800" spc="-85" dirty="0" err="1">
                <a:latin typeface="Calibri" panose="020F0502020204030204" pitchFamily="34" charset="0"/>
                <a:cs typeface="Calibri" panose="020F0502020204030204" pitchFamily="34" charset="0"/>
              </a:rPr>
              <a:t>al</a:t>
            </a:r>
            <a:r>
              <a:rPr lang="en-US" sz="2800" dirty="0" err="1">
                <a:latin typeface="Calibri" panose="020F0502020204030204" pitchFamily="34" charset="0"/>
                <a:cs typeface="Calibri" panose="020F0502020204030204" pitchFamily="34" charset="0"/>
              </a:rPr>
              <a:t>la</a:t>
            </a:r>
            <a:r>
              <a:rPr lang="en-US" sz="2800" spc="-60" dirty="0">
                <a:latin typeface="Calibri" panose="020F0502020204030204" pitchFamily="34" charset="0"/>
                <a:cs typeface="Calibri" panose="020F0502020204030204" pitchFamily="34" charset="0"/>
              </a:rPr>
              <a:t> </a:t>
            </a:r>
            <a:r>
              <a:rPr lang="en-US" sz="2800" spc="-10" dirty="0" err="1">
                <a:latin typeface="Calibri" panose="020F0502020204030204" pitchFamily="34" charset="0"/>
                <a:cs typeface="Calibri" panose="020F0502020204030204" pitchFamily="34" charset="0"/>
              </a:rPr>
              <a:t>digitalizzazione</a:t>
            </a:r>
            <a:r>
              <a:rPr lang="en-US" sz="2800" spc="-10" dirty="0">
                <a:latin typeface="Calibri" panose="020F0502020204030204" pitchFamily="34" charset="0"/>
                <a:cs typeface="Calibri" panose="020F0502020204030204" pitchFamily="34" charset="0"/>
              </a:rPr>
              <a:t>, le </a:t>
            </a:r>
            <a:r>
              <a:rPr lang="en-US" sz="2800" spc="-10" dirty="0" err="1">
                <a:latin typeface="Calibri" panose="020F0502020204030204" pitchFamily="34" charset="0"/>
                <a:cs typeface="Calibri" panose="020F0502020204030204" pitchFamily="34" charset="0"/>
              </a:rPr>
              <a:t>m</a:t>
            </a:r>
            <a:r>
              <a:rPr lang="en-US" sz="2800" dirty="0" err="1">
                <a:latin typeface="Calibri" panose="020F0502020204030204" pitchFamily="34" charset="0"/>
                <a:cs typeface="Calibri" panose="020F0502020204030204" pitchFamily="34" charset="0"/>
              </a:rPr>
              <a:t>odalità</a:t>
            </a:r>
            <a:r>
              <a:rPr lang="en-US" sz="2800" spc="-6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operative</a:t>
            </a:r>
            <a:r>
              <a:rPr lang="en-US" sz="2800" spc="-35" dirty="0">
                <a:latin typeface="Calibri" panose="020F0502020204030204" pitchFamily="34" charset="0"/>
                <a:cs typeface="Calibri" panose="020F0502020204030204" pitchFamily="34" charset="0"/>
              </a:rPr>
              <a:t> </a:t>
            </a:r>
            <a:r>
              <a:rPr lang="en-US" sz="2800" spc="-35" dirty="0" err="1">
                <a:latin typeface="Calibri" panose="020F0502020204030204" pitchFamily="34" charset="0"/>
                <a:cs typeface="Calibri" panose="020F0502020204030204" pitchFamily="34" charset="0"/>
              </a:rPr>
              <a:t>necessarie</a:t>
            </a:r>
            <a:r>
              <a:rPr lang="en-US" sz="2800" spc="-35"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per</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poter</a:t>
            </a:r>
            <a:r>
              <a:rPr lang="en-US" sz="2800" spc="-45" dirty="0">
                <a:latin typeface="Calibri" panose="020F0502020204030204" pitchFamily="34" charset="0"/>
                <a:cs typeface="Calibri" panose="020F0502020204030204" pitchFamily="34" charset="0"/>
              </a:rPr>
              <a:t> </a:t>
            </a:r>
            <a:r>
              <a:rPr lang="en-US" sz="2800" spc="-45" dirty="0" err="1">
                <a:latin typeface="Calibri" panose="020F0502020204030204" pitchFamily="34" charset="0"/>
                <a:cs typeface="Calibri" panose="020F0502020204030204" pitchFamily="34" charset="0"/>
              </a:rPr>
              <a:t>usu</a:t>
            </a:r>
            <a:r>
              <a:rPr lang="en-US" sz="2800" spc="-10" dirty="0" err="1">
                <a:latin typeface="Calibri" panose="020F0502020204030204" pitchFamily="34" charset="0"/>
                <a:cs typeface="Calibri" panose="020F0502020204030204" pitchFamily="34" charset="0"/>
              </a:rPr>
              <a:t>fruire</a:t>
            </a:r>
            <a:r>
              <a:rPr lang="en-US" sz="2800" spc="-1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85"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risorse</a:t>
            </a:r>
            <a:r>
              <a:rPr lang="en-US" sz="2800" dirty="0">
                <a:latin typeface="Calibri" panose="020F0502020204030204" pitchFamily="34" charset="0"/>
                <a:cs typeface="Calibri" panose="020F0502020204030204" pitchFamily="34" charset="0"/>
              </a:rPr>
              <a:t> </a:t>
            </a:r>
            <a:r>
              <a:rPr lang="en-US" sz="2800" spc="-65" dirty="0">
                <a:latin typeface="Calibri" panose="020F0502020204030204" pitchFamily="34" charset="0"/>
                <a:cs typeface="Calibri" panose="020F0502020204030204" pitchFamily="34" charset="0"/>
              </a:rPr>
              <a:t>e i </a:t>
            </a:r>
            <a:r>
              <a:rPr lang="en-US" sz="2800" dirty="0" err="1">
                <a:latin typeface="Calibri" panose="020F0502020204030204" pitchFamily="34" charset="0"/>
                <a:cs typeface="Calibri" panose="020F0502020204030204" pitchFamily="34" charset="0"/>
              </a:rPr>
              <a:t>principi</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chiave</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della</a:t>
            </a:r>
            <a:r>
              <a:rPr lang="en-US" sz="2800" spc="-7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digitalizzazione</a:t>
            </a:r>
            <a:r>
              <a:rPr lang="en-US" sz="2800" spc="-6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delle</a:t>
            </a:r>
            <a:r>
              <a:rPr lang="en-US" sz="2800" spc="-7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PA.</a:t>
            </a:r>
            <a:endParaRPr lang="en-US" sz="2800" strike="sngStrike" spc="-1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9435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D96CFB9-F19A-6B41-3B5E-4EDEEA942392}"/>
              </a:ext>
            </a:extLst>
          </p:cNvPr>
          <p:cNvSpPr/>
          <p:nvPr/>
        </p:nvSpPr>
        <p:spPr>
          <a:xfrm>
            <a:off x="183600" y="1349514"/>
            <a:ext cx="5760000" cy="4158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L’Italia ha ricevuto ingenti fondi economici.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Abbiamo la consapevolezza e le competenze per utilizzarli al meglio?</a:t>
            </a:r>
          </a:p>
        </p:txBody>
      </p:sp>
      <p:pic>
        <p:nvPicPr>
          <p:cNvPr id="6" name="Immagine 5">
            <a:extLst>
              <a:ext uri="{FF2B5EF4-FFF2-40B4-BE49-F238E27FC236}">
                <a16:creationId xmlns:a16="http://schemas.microsoft.com/office/drawing/2014/main" id="{EABD6F6B-5067-C009-E739-CA8D4E46DA8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Effect>
                      <a14:sharpenSoften amount="25000"/>
                    </a14:imgEffect>
                    <a14:imgEffect>
                      <a14:saturation sat="200000"/>
                    </a14:imgEffect>
                    <a14:imgEffect>
                      <a14:brightnessContrast contrast="20000"/>
                    </a14:imgEffect>
                  </a14:imgLayer>
                </a14:imgProps>
              </a:ext>
            </a:extLst>
          </a:blip>
          <a:srcRect l="57950" b="408"/>
          <a:stretch/>
        </p:blipFill>
        <p:spPr>
          <a:xfrm>
            <a:off x="6095998" y="0"/>
            <a:ext cx="6096001" cy="6857999"/>
          </a:xfrm>
          <a:prstGeom prst="rect">
            <a:avLst/>
          </a:prstGeom>
        </p:spPr>
      </p:pic>
    </p:spTree>
    <p:extLst>
      <p:ext uri="{BB962C8B-B14F-4D97-AF65-F5344CB8AC3E}">
        <p14:creationId xmlns:p14="http://schemas.microsoft.com/office/powerpoint/2010/main" val="5870436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La fattibilità e l’utilità dei progetti PNRR sulla trasformazione digitale</a:t>
            </a:r>
          </a:p>
        </p:txBody>
      </p:sp>
    </p:spTree>
    <p:extLst>
      <p:ext uri="{BB962C8B-B14F-4D97-AF65-F5344CB8AC3E}">
        <p14:creationId xmlns:p14="http://schemas.microsoft.com/office/powerpoint/2010/main" val="10908161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CF90954-4273-DCDF-838F-87835D0CF7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Effect>
                      <a14:brightnessContrast contrast="20000"/>
                    </a14:imgEffect>
                  </a14:imgLayer>
                </a14:imgProps>
              </a:ext>
            </a:extLst>
          </a:blip>
          <a:stretch>
            <a:fillRect/>
          </a:stretch>
        </p:blipFill>
        <p:spPr>
          <a:xfrm>
            <a:off x="1572768" y="0"/>
            <a:ext cx="9046464" cy="6858000"/>
          </a:xfrm>
          <a:prstGeom prst="rect">
            <a:avLst/>
          </a:prstGeom>
        </p:spPr>
      </p:pic>
    </p:spTree>
    <p:extLst>
      <p:ext uri="{BB962C8B-B14F-4D97-AF65-F5344CB8AC3E}">
        <p14:creationId xmlns:p14="http://schemas.microsoft.com/office/powerpoint/2010/main" val="2766206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Il Digital Package cura i sintomi e non le cause: prima del fair share occorre rivedere il PNRR</a:t>
            </a:r>
            <a:endParaRPr lang="it-IT"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Dario Denni, 06 marzo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Anzitutto pensiamo che drogare l’economia di Aiuti di Stato possa rendere sostenibile lo sforzo di anticipare futuri scenari industriali per cui non siamo pronti. Come il doping nello sport non crea un atleta sano e falsa la competizione, così l’intervento dello Stato nell’economia crea problemi sul mercato. Un atleta che fa uso di anabolizzanti non potrà mai correre i 100 metri come Usain Bolt. Allo stesso modo, i fondi del PNRR da soli non dispiegheranno gli effetti sperati perché manca la capacità produttiva per mettere a terra tutti gli obiettivi che ci siamo illusi di poter realizzare.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dirty="0">
              <a:solidFill>
                <a:prstClr val="black"/>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L’avanzamento tecnologico accelerato dall’illusione di colmare l’arretratezza con una spinta finanziaria, finisce per creare una diseconomia e porta con sé evidenti forme di sfruttamento. Si traduce, cioè, nel peggioramento delle condizioni di vita delle persone.</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rgbClr val="CF5F25"/>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1026" name="Picture 2" descr="Key4Biz – Arturo Di Corinto">
            <a:extLst>
              <a:ext uri="{FF2B5EF4-FFF2-40B4-BE49-F238E27FC236}">
                <a16:creationId xmlns:a16="http://schemas.microsoft.com/office/drawing/2014/main" id="{480C0737-AC24-4E18-B135-180B0EB706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74" b="23974"/>
          <a:stretch/>
        </p:blipFill>
        <p:spPr bwMode="auto">
          <a:xfrm>
            <a:off x="7193280" y="0"/>
            <a:ext cx="3929063" cy="126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584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Cinque errori sul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Tito Boeri e Roberto Perotti, 05 aprile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Il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è nato nel modo sbagliato. Invece di ragionare in modo informato su quali fossero le nostre esigenze e le nostre priorità, quali le nostre capacità di realizzarle, e decidere in conseguenza quanto prendere a prestito, il processo che ha portato al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è stato esattamente l’opposto. Si è voluto portare a casa più soldi possibile per poi porsi il problema di come spenderli. A quel punto si è chiesto alle amministrazioni pubbliche di tirare fuori i progetti che avevano nel cassetto.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(segue) </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chemeClr val="tx1"/>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2050" name="Picture 2">
            <a:extLst>
              <a:ext uri="{FF2B5EF4-FFF2-40B4-BE49-F238E27FC236}">
                <a16:creationId xmlns:a16="http://schemas.microsoft.com/office/drawing/2014/main" id="{5B4E7140-8614-458A-F837-F6BD08E23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0" y="106198"/>
            <a:ext cx="48420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57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26DBB71-DDF7-4BB2-8496-B36E9EA6A526}"/>
              </a:ext>
            </a:extLst>
          </p:cNvPr>
          <p:cNvSpPr/>
          <p:nvPr/>
        </p:nvSpPr>
        <p:spPr>
          <a:xfrm>
            <a:off x="323557" y="1264260"/>
            <a:ext cx="11535509" cy="5593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Poi, resisi conto che anche attuandoli tutti si sarebbe arrivati a spendere solo una minima parte dei prestiti richiesti, si è cercato di spostare sul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progetti già avviati, opere già cantierate, contro un principio basilare di addizionalità dello stesso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E comunque anche così non si riesce a spendere tutto quello che abbiamo preso a prestito. Il risultato si vede chiaramente anche nei programmi dei partiti per le elezioni: una lista della spesa infinita con decine di proposte strampalate, perché “tanto ci sono i soldi del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Pnrr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Nessun Paese, e tantomeno l’Italia, è in grado di spendere così tanto in così poco tempo. Ci sono i tempi tecnici, e poi ci vogliono le competenze e la capacità di spesa.  </a:t>
            </a:r>
          </a:p>
        </p:txBody>
      </p:sp>
      <p:sp>
        <p:nvSpPr>
          <p:cNvPr id="6" name="Title 1">
            <a:extLst>
              <a:ext uri="{FF2B5EF4-FFF2-40B4-BE49-F238E27FC236}">
                <a16:creationId xmlns:a16="http://schemas.microsoft.com/office/drawing/2014/main" id="{F456E15F-5641-4912-891B-764E98D9CAA7}"/>
              </a:ext>
            </a:extLst>
          </p:cNvPr>
          <p:cNvSpPr txBox="1">
            <a:spLocks/>
          </p:cNvSpPr>
          <p:nvPr/>
        </p:nvSpPr>
        <p:spPr bwMode="auto">
          <a:xfrm>
            <a:off x="0" y="0"/>
            <a:ext cx="6096000" cy="1264260"/>
          </a:xfrm>
          <a:prstGeom prst="rect">
            <a:avLst/>
          </a:prstGeom>
          <a:solidFill>
            <a:schemeClr val="tx1"/>
          </a:solidFill>
          <a:ln>
            <a:noFill/>
          </a:ln>
          <a:extLst>
            <a:ext uri="{FAA26D3D-D897-4be2-8F04-BA451C77F1D7}"/>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prstClr val="white"/>
                </a:solidFill>
                <a:effectLst/>
                <a:uLnTx/>
                <a:uFillTx/>
                <a:latin typeface="Calibri" panose="020F0502020204030204"/>
                <a:ea typeface="+mj-ea"/>
                <a:cs typeface="+mj-cs"/>
              </a:rPr>
              <a:t>Analisi scenario attuale</a:t>
            </a:r>
            <a:endParaRPr kumimoji="0" lang="en-US" altLang="it-IT" sz="4000" b="0" i="0" u="none" strike="noStrike" kern="1200" cap="none" spc="0" normalizeH="0" baseline="0" noProof="0">
              <a:ln>
                <a:noFill/>
              </a:ln>
              <a:solidFill>
                <a:prstClr val="white"/>
              </a:solidFill>
              <a:effectLst/>
              <a:uLnTx/>
              <a:uFillTx/>
              <a:latin typeface="Calibri" panose="020F0502020204030204"/>
              <a:ea typeface="+mj-ea"/>
              <a:cs typeface="+mj-cs"/>
            </a:endParaRPr>
          </a:p>
        </p:txBody>
      </p:sp>
      <p:pic>
        <p:nvPicPr>
          <p:cNvPr id="2050" name="Picture 2">
            <a:extLst>
              <a:ext uri="{FF2B5EF4-FFF2-40B4-BE49-F238E27FC236}">
                <a16:creationId xmlns:a16="http://schemas.microsoft.com/office/drawing/2014/main" id="{5B4E7140-8614-458A-F837-F6BD08E23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0" y="106198"/>
            <a:ext cx="48420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77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1440610" y="4876166"/>
            <a:ext cx="9376915" cy="1768475"/>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100" normalizeH="0" baseline="0" noProof="0" dirty="0">
                <a:ln>
                  <a:noFill/>
                </a:ln>
                <a:solidFill>
                  <a:srgbClr val="000000"/>
                </a:solidFill>
                <a:effectLst/>
                <a:uLnTx/>
                <a:uFillTx/>
                <a:latin typeface="Calibri" panose="020F0502020204030204" pitchFamily="34" charset="0"/>
                <a:ea typeface="+mj-ea"/>
                <a:cs typeface="+mj-cs"/>
              </a:rPr>
              <a:t> </a:t>
            </a:r>
            <a:r>
              <a:rPr kumimoji="0" lang="it-IT" sz="2500" b="0" i="0" u="none" strike="noStrike" kern="1200" cap="none" spc="-10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Vi ringraziamo per l’attenzione prestata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100" normalizeH="0" baseline="0" noProof="0" dirty="0">
              <a:ln>
                <a:noFill/>
              </a:ln>
              <a:solidFill>
                <a:srgbClr val="0563C1"/>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00" normalizeH="0" baseline="0" noProof="0" dirty="0">
                <a:ln>
                  <a:noFill/>
                </a:ln>
                <a:solidFill>
                  <a:prstClr val="black"/>
                </a:solidFill>
                <a:effectLst/>
                <a:uLnTx/>
                <a:uFillTx/>
                <a:latin typeface="Arial" charset="0"/>
                <a:ea typeface="+mj-ea"/>
                <a:cs typeface="Arial" charset="0"/>
                <a:hlinkClick r:id="rId2">
                  <a:extLst>
                    <a:ext uri="{A12FA001-AC4F-418D-AE19-62706E023703}">
                      <ahyp:hlinkClr xmlns:ahyp="http://schemas.microsoft.com/office/drawing/2018/hyperlinkcolor" val="tx"/>
                    </a:ext>
                  </a:extLst>
                </a:hlinkClick>
              </a:rPr>
              <a:t>luca.attias@corteconti.it</a:t>
            </a:r>
            <a:endParaRPr kumimoji="0" lang="it-IT" sz="4000" b="0" i="0" u="none" strike="noStrike" kern="1200" cap="none" spc="-100" normalizeH="0" baseline="0" noProof="0" dirty="0">
              <a:ln>
                <a:noFill/>
              </a:ln>
              <a:solidFill>
                <a:prstClr val="black"/>
              </a:solidFill>
              <a:effectLst/>
              <a:uLnTx/>
              <a:uFillTx/>
              <a:latin typeface="Arial" charset="0"/>
              <a:ea typeface="+mj-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2711624" y="109998"/>
            <a:ext cx="2592288" cy="1076718"/>
          </a:xfrm>
          <a:prstGeom prst="rect">
            <a:avLst/>
          </a:prstGeom>
        </p:spPr>
      </p:pic>
      <p:pic>
        <p:nvPicPr>
          <p:cNvPr id="2050" name="Picture 2" descr="(Olivier Le Moal - stock.adobe.com)">
            <a:extLst>
              <a:ext uri="{FF2B5EF4-FFF2-40B4-BE49-F238E27FC236}">
                <a16:creationId xmlns:a16="http://schemas.microsoft.com/office/drawing/2014/main" id="{0F150F00-2861-C5D7-BB86-8EDF5D21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4" y="1338580"/>
            <a:ext cx="8957946" cy="33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079755-78CC-67C1-6048-15E9B548FBC3}"/>
              </a:ext>
            </a:extLst>
          </p:cNvPr>
          <p:cNvSpPr/>
          <p:nvPr/>
        </p:nvSpPr>
        <p:spPr>
          <a:xfrm>
            <a:off x="1" y="2529000"/>
            <a:ext cx="12191999" cy="1800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dirty="0">
                <a:ln>
                  <a:noFill/>
                </a:ln>
                <a:solidFill>
                  <a:prstClr val="white"/>
                </a:solidFill>
                <a:effectLst/>
                <a:uLnTx/>
                <a:uFillTx/>
                <a:latin typeface="Calibri" panose="020F0502020204030204"/>
                <a:ea typeface="+mn-ea"/>
                <a:cs typeface="+mn-cs"/>
              </a:rPr>
              <a:t>Tre assi strategici</a:t>
            </a:r>
          </a:p>
        </p:txBody>
      </p:sp>
    </p:spTree>
    <p:extLst>
      <p:ext uri="{BB962C8B-B14F-4D97-AF65-F5344CB8AC3E}">
        <p14:creationId xmlns:p14="http://schemas.microsoft.com/office/powerpoint/2010/main" val="3403547571"/>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124A0F2C01C5E4487FC909CD4995303" ma:contentTypeVersion="16" ma:contentTypeDescription="Creare un nuovo documento." ma:contentTypeScope="" ma:versionID="10b897b79a74939f744945b945e7f91b">
  <xsd:schema xmlns:xsd="http://www.w3.org/2001/XMLSchema" xmlns:xs="http://www.w3.org/2001/XMLSchema" xmlns:p="http://schemas.microsoft.com/office/2006/metadata/properties" xmlns:ns2="1242d8d3-b7ff-4c74-b52f-056531249604" xmlns:ns3="e1218334-4fa5-451c-90ec-d03fb15b8e36" targetNamespace="http://schemas.microsoft.com/office/2006/metadata/properties" ma:root="true" ma:fieldsID="78d4527b4677ccb35a10f234f534c935" ns2:_="" ns3:_="">
    <xsd:import namespace="1242d8d3-b7ff-4c74-b52f-056531249604"/>
    <xsd:import namespace="e1218334-4fa5-451c-90ec-d03fb15b8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2d8d3-b7ff-4c74-b52f-056531249604"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a0af50fd-4a28-4fa9-815e-492715992ada}" ma:internalName="TaxCatchAll" ma:showField="CatchAllData" ma:web="1242d8d3-b7ff-4c74-b52f-0565312496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218334-4fa5-451c-90ec-d03fb15b8e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7f0b763b-3841-4703-9ca2-20a0ff4b067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7B60E-C5FB-4CB4-93D5-9E31BF84C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2d8d3-b7ff-4c74-b52f-056531249604"/>
    <ds:schemaRef ds:uri="e1218334-4fa5-451c-90ec-d03fb15b8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8FE0D-8C81-4EFB-B42B-A96C50776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8091</TotalTime>
  <Words>3921</Words>
  <Application>Microsoft Office PowerPoint</Application>
  <PresentationFormat>Widescreen</PresentationFormat>
  <Paragraphs>290</Paragraphs>
  <Slides>86</Slides>
  <Notes>37</Notes>
  <HiddenSlides>0</HiddenSlides>
  <MMClips>0</MMClips>
  <ScaleCrop>false</ScaleCrop>
  <HeadingPairs>
    <vt:vector size="6" baseType="variant">
      <vt:variant>
        <vt:lpstr>Caratteri utilizzati</vt:lpstr>
      </vt:variant>
      <vt:variant>
        <vt:i4>6</vt:i4>
      </vt:variant>
      <vt:variant>
        <vt:lpstr>Tema</vt:lpstr>
      </vt:variant>
      <vt:variant>
        <vt:i4>6</vt:i4>
      </vt:variant>
      <vt:variant>
        <vt:lpstr>Titoli diapositive</vt:lpstr>
      </vt:variant>
      <vt:variant>
        <vt:i4>86</vt:i4>
      </vt:variant>
    </vt:vector>
  </HeadingPairs>
  <TitlesOfParts>
    <vt:vector size="98" baseType="lpstr">
      <vt:lpstr>Arial</vt:lpstr>
      <vt:lpstr>Calibri</vt:lpstr>
      <vt:lpstr>Calibri Light</vt:lpstr>
      <vt:lpstr>Century Gothic</vt:lpstr>
      <vt:lpstr>Wingdings 2</vt:lpstr>
      <vt:lpstr>Wingdings 3</vt:lpstr>
      <vt:lpstr>Sezione</vt:lpstr>
      <vt:lpstr>1_Tema di Office</vt:lpstr>
      <vt:lpstr>Tema di Office</vt:lpstr>
      <vt:lpstr>4_Tema di Office</vt:lpstr>
      <vt:lpstr>3_Tema di Office</vt:lpstr>
      <vt:lpstr>5_Tema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Obiettivi complessivi del PNRR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Vincenzo Corona</dc:creator>
  <cp:lastModifiedBy>Cristofari Fabio</cp:lastModifiedBy>
  <cp:revision>77</cp:revision>
  <dcterms:created xsi:type="dcterms:W3CDTF">2022-09-12T07:28:44Z</dcterms:created>
  <dcterms:modified xsi:type="dcterms:W3CDTF">2024-04-24T10:22:48Z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2022-06-01T00:00:00Z</vt:filetime>
  </property>
  <property fmtid="{D5CDD505-2E9C-101B-9397-08002B2CF9AE}" pid="3" name="Creator">
    <vt:lpwstr>Microsoft® PowerPoint® per Microsoft 365</vt:lpwstr>
  </property>
  <property fmtid="{D5CDD505-2E9C-101B-9397-08002B2CF9AE}" pid="4" name="LastSaved">
    <vt:filetime>2022-09-12T00:00:00Z</vt:filetime>
  </property>
  <property fmtid="{D5CDD505-2E9C-101B-9397-08002B2CF9AE}" pid="5" name="Producer">
    <vt:lpwstr>Microsoft® PowerPoint® per Microsoft 365</vt:lpwstr>
  </property>
  <property fmtid="{D5CDD505-2E9C-101B-9397-08002B2CF9AE}" pid="6" name="MSIP_Label_5097a60d-5525-435b-8989-8eb48ac0c8cd_Enabled">
    <vt:lpwstr>true</vt:lpwstr>
  </property>
  <property fmtid="{D5CDD505-2E9C-101B-9397-08002B2CF9AE}" pid="7" name="MSIP_Label_5097a60d-5525-435b-8989-8eb48ac0c8cd_SetDate">
    <vt:lpwstr>2023-02-21T22:16:20Z</vt:lpwstr>
  </property>
  <property fmtid="{D5CDD505-2E9C-101B-9397-08002B2CF9AE}" pid="8" name="MSIP_Label_5097a60d-5525-435b-8989-8eb48ac0c8cd_Method">
    <vt:lpwstr>Standard</vt:lpwstr>
  </property>
  <property fmtid="{D5CDD505-2E9C-101B-9397-08002B2CF9AE}" pid="9" name="MSIP_Label_5097a60d-5525-435b-8989-8eb48ac0c8cd_Name">
    <vt:lpwstr>defa4170-0d19-0005-0004-bc88714345d2</vt:lpwstr>
  </property>
  <property fmtid="{D5CDD505-2E9C-101B-9397-08002B2CF9AE}" pid="10" name="MSIP_Label_5097a60d-5525-435b-8989-8eb48ac0c8cd_SiteId">
    <vt:lpwstr>3e90938b-8b27-4762-b4e8-006a8127a119</vt:lpwstr>
  </property>
  <property fmtid="{D5CDD505-2E9C-101B-9397-08002B2CF9AE}" pid="11" name="MSIP_Label_5097a60d-5525-435b-8989-8eb48ac0c8cd_ActionId">
    <vt:lpwstr>89364b5a-98e3-42f7-a727-c18899351980</vt:lpwstr>
  </property>
  <property fmtid="{D5CDD505-2E9C-101B-9397-08002B2CF9AE}" pid="12" name="MSIP_Label_5097a60d-5525-435b-8989-8eb48ac0c8cd_ContentBits">
    <vt:lpwstr>0</vt:lpwstr>
  </property>
</Properties>
</file>