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883B0-DAB3-4425-BD1C-0340C00A877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B767C-6BF0-4FC1-BE14-736A68E9574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Chi sono i nostri stakeholder?</a:t>
          </a:r>
          <a:endParaRPr lang="en-US"/>
        </a:p>
      </dgm:t>
    </dgm:pt>
    <dgm:pt modelId="{F1C642F8-7FB8-49B7-8DFE-4FAC3D69E9EC}" type="parTrans" cxnId="{FD5AF0A0-E376-4F95-B771-4EA1E476DDA0}">
      <dgm:prSet/>
      <dgm:spPr/>
      <dgm:t>
        <a:bodyPr/>
        <a:lstStyle/>
        <a:p>
          <a:endParaRPr lang="en-US"/>
        </a:p>
      </dgm:t>
    </dgm:pt>
    <dgm:pt modelId="{E829C549-53A8-4D71-A19F-5E96C56C1C09}" type="sibTrans" cxnId="{FD5AF0A0-E376-4F95-B771-4EA1E476DDA0}">
      <dgm:prSet/>
      <dgm:spPr/>
      <dgm:t>
        <a:bodyPr/>
        <a:lstStyle/>
        <a:p>
          <a:endParaRPr lang="en-US"/>
        </a:p>
      </dgm:t>
    </dgm:pt>
    <dgm:pt modelId="{0FEA5E03-4C47-4E4C-AC31-AC4FFE1F229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Perché possono contribuire a realizzare il nostro progetto?</a:t>
          </a:r>
          <a:endParaRPr lang="en-US"/>
        </a:p>
      </dgm:t>
    </dgm:pt>
    <dgm:pt modelId="{A8739AE0-64A6-413C-831F-F1DA6D6C7C88}" type="parTrans" cxnId="{1700610B-9938-4F36-9E47-13B641184223}">
      <dgm:prSet/>
      <dgm:spPr/>
      <dgm:t>
        <a:bodyPr/>
        <a:lstStyle/>
        <a:p>
          <a:endParaRPr lang="en-US"/>
        </a:p>
      </dgm:t>
    </dgm:pt>
    <dgm:pt modelId="{D4EA1AEE-D6E6-4C1B-AD23-BB16E415D290}" type="sibTrans" cxnId="{1700610B-9938-4F36-9E47-13B641184223}">
      <dgm:prSet/>
      <dgm:spPr/>
      <dgm:t>
        <a:bodyPr/>
        <a:lstStyle/>
        <a:p>
          <a:endParaRPr lang="en-US"/>
        </a:p>
      </dgm:t>
    </dgm:pt>
    <dgm:pt modelId="{A7DB808A-2715-45A8-874D-C6D0F6AF6FE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Quali strumenti possiamo utilizzare per comunicare la nostra proposta?</a:t>
          </a:r>
          <a:endParaRPr lang="en-US"/>
        </a:p>
      </dgm:t>
    </dgm:pt>
    <dgm:pt modelId="{B008B410-6E70-4204-9597-4B869B71FE26}" type="parTrans" cxnId="{AAA57EF6-56DD-402F-87B2-55B67041DE78}">
      <dgm:prSet/>
      <dgm:spPr/>
      <dgm:t>
        <a:bodyPr/>
        <a:lstStyle/>
        <a:p>
          <a:endParaRPr lang="en-US"/>
        </a:p>
      </dgm:t>
    </dgm:pt>
    <dgm:pt modelId="{EFA40AFE-01E4-43B2-AE8D-4BE2E1EADCAD}" type="sibTrans" cxnId="{AAA57EF6-56DD-402F-87B2-55B67041DE78}">
      <dgm:prSet/>
      <dgm:spPr/>
      <dgm:t>
        <a:bodyPr/>
        <a:lstStyle/>
        <a:p>
          <a:endParaRPr lang="en-US"/>
        </a:p>
      </dgm:t>
    </dgm:pt>
    <dgm:pt modelId="{2927A862-6C9B-4A50-A2DD-2580FA3FE72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 che modo pensiamo di disseminare l’utilità della nostra proposta?</a:t>
          </a:r>
          <a:endParaRPr lang="en-US"/>
        </a:p>
      </dgm:t>
    </dgm:pt>
    <dgm:pt modelId="{A0388366-37B6-426E-BCE2-80E24D5AC237}" type="parTrans" cxnId="{F7C587BB-2530-4CF4-A318-33D2C0C35212}">
      <dgm:prSet/>
      <dgm:spPr/>
      <dgm:t>
        <a:bodyPr/>
        <a:lstStyle/>
        <a:p>
          <a:endParaRPr lang="en-US"/>
        </a:p>
      </dgm:t>
    </dgm:pt>
    <dgm:pt modelId="{EF1C0D36-83B0-419D-B71E-10C647719E8C}" type="sibTrans" cxnId="{F7C587BB-2530-4CF4-A318-33D2C0C35212}">
      <dgm:prSet/>
      <dgm:spPr/>
      <dgm:t>
        <a:bodyPr/>
        <a:lstStyle/>
        <a:p>
          <a:endParaRPr lang="en-US"/>
        </a:p>
      </dgm:t>
    </dgm:pt>
    <dgm:pt modelId="{5EB321E2-913E-426B-9E9A-68E3022C7AC7}" type="pres">
      <dgm:prSet presAssocID="{B52883B0-DAB3-4425-BD1C-0340C00A8775}" presName="root" presStyleCnt="0">
        <dgm:presLayoutVars>
          <dgm:dir/>
          <dgm:resizeHandles val="exact"/>
        </dgm:presLayoutVars>
      </dgm:prSet>
      <dgm:spPr/>
    </dgm:pt>
    <dgm:pt modelId="{06A5BF00-7310-413A-A57D-06AC7FF319FB}" type="pres">
      <dgm:prSet presAssocID="{A2EB767C-6BF0-4FC1-BE14-736A68E95742}" presName="compNode" presStyleCnt="0"/>
      <dgm:spPr/>
    </dgm:pt>
    <dgm:pt modelId="{81E9BFA5-7718-4C9E-8B4A-B8E8B96CB7DF}" type="pres">
      <dgm:prSet presAssocID="{A2EB767C-6BF0-4FC1-BE14-736A68E95742}" presName="bgRect" presStyleLbl="bgShp" presStyleIdx="0" presStyleCnt="4"/>
      <dgm:spPr/>
    </dgm:pt>
    <dgm:pt modelId="{5802A7C7-919A-42A7-B9AA-426C0F7C9D45}" type="pres">
      <dgm:prSet presAssocID="{A2EB767C-6BF0-4FC1-BE14-736A68E9574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AAA8071D-9DD7-46C8-B765-4277B5246DF0}" type="pres">
      <dgm:prSet presAssocID="{A2EB767C-6BF0-4FC1-BE14-736A68E95742}" presName="spaceRect" presStyleCnt="0"/>
      <dgm:spPr/>
    </dgm:pt>
    <dgm:pt modelId="{E437EC9A-2FA7-4535-B847-C51D1F3A3DE9}" type="pres">
      <dgm:prSet presAssocID="{A2EB767C-6BF0-4FC1-BE14-736A68E95742}" presName="parTx" presStyleLbl="revTx" presStyleIdx="0" presStyleCnt="4">
        <dgm:presLayoutVars>
          <dgm:chMax val="0"/>
          <dgm:chPref val="0"/>
        </dgm:presLayoutVars>
      </dgm:prSet>
      <dgm:spPr/>
    </dgm:pt>
    <dgm:pt modelId="{D92EE146-F496-4603-98B3-8A0CA1251AED}" type="pres">
      <dgm:prSet presAssocID="{E829C549-53A8-4D71-A19F-5E96C56C1C09}" presName="sibTrans" presStyleCnt="0"/>
      <dgm:spPr/>
    </dgm:pt>
    <dgm:pt modelId="{05370A63-EBE4-4B09-B756-BBE52BA0E99B}" type="pres">
      <dgm:prSet presAssocID="{0FEA5E03-4C47-4E4C-AC31-AC4FFE1F2296}" presName="compNode" presStyleCnt="0"/>
      <dgm:spPr/>
    </dgm:pt>
    <dgm:pt modelId="{FD580856-7615-49B5-B7D1-050B78B027C5}" type="pres">
      <dgm:prSet presAssocID="{0FEA5E03-4C47-4E4C-AC31-AC4FFE1F2296}" presName="bgRect" presStyleLbl="bgShp" presStyleIdx="1" presStyleCnt="4"/>
      <dgm:spPr/>
    </dgm:pt>
    <dgm:pt modelId="{6536A456-8797-4AC2-8384-665E3DA60DC3}" type="pres">
      <dgm:prSet presAssocID="{0FEA5E03-4C47-4E4C-AC31-AC4FFE1F22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8FD37118-BC4D-4D41-91A5-9F9E487D3980}" type="pres">
      <dgm:prSet presAssocID="{0FEA5E03-4C47-4E4C-AC31-AC4FFE1F2296}" presName="spaceRect" presStyleCnt="0"/>
      <dgm:spPr/>
    </dgm:pt>
    <dgm:pt modelId="{DF99E2AB-1400-4ACA-9251-757107397A86}" type="pres">
      <dgm:prSet presAssocID="{0FEA5E03-4C47-4E4C-AC31-AC4FFE1F2296}" presName="parTx" presStyleLbl="revTx" presStyleIdx="1" presStyleCnt="4">
        <dgm:presLayoutVars>
          <dgm:chMax val="0"/>
          <dgm:chPref val="0"/>
        </dgm:presLayoutVars>
      </dgm:prSet>
      <dgm:spPr/>
    </dgm:pt>
    <dgm:pt modelId="{57B0F86B-7336-46D0-999A-F607F8DE6AB7}" type="pres">
      <dgm:prSet presAssocID="{D4EA1AEE-D6E6-4C1B-AD23-BB16E415D290}" presName="sibTrans" presStyleCnt="0"/>
      <dgm:spPr/>
    </dgm:pt>
    <dgm:pt modelId="{07B5C1E4-6DAF-4FC9-A011-D4324E07EC84}" type="pres">
      <dgm:prSet presAssocID="{A7DB808A-2715-45A8-874D-C6D0F6AF6FE6}" presName="compNode" presStyleCnt="0"/>
      <dgm:spPr/>
    </dgm:pt>
    <dgm:pt modelId="{8D2DB663-A96B-4485-A042-8F95A0C5D396}" type="pres">
      <dgm:prSet presAssocID="{A7DB808A-2715-45A8-874D-C6D0F6AF6FE6}" presName="bgRect" presStyleLbl="bgShp" presStyleIdx="2" presStyleCnt="4"/>
      <dgm:spPr/>
    </dgm:pt>
    <dgm:pt modelId="{01170713-C477-4099-8AB5-D496DE6A2586}" type="pres">
      <dgm:prSet presAssocID="{A7DB808A-2715-45A8-874D-C6D0F6AF6F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umenti"/>
        </a:ext>
      </dgm:extLst>
    </dgm:pt>
    <dgm:pt modelId="{B3246C22-FECD-4689-8DFF-9EC2D990C017}" type="pres">
      <dgm:prSet presAssocID="{A7DB808A-2715-45A8-874D-C6D0F6AF6FE6}" presName="spaceRect" presStyleCnt="0"/>
      <dgm:spPr/>
    </dgm:pt>
    <dgm:pt modelId="{2FCFD68C-016F-4AF1-B104-0D3176C0FB2F}" type="pres">
      <dgm:prSet presAssocID="{A7DB808A-2715-45A8-874D-C6D0F6AF6FE6}" presName="parTx" presStyleLbl="revTx" presStyleIdx="2" presStyleCnt="4">
        <dgm:presLayoutVars>
          <dgm:chMax val="0"/>
          <dgm:chPref val="0"/>
        </dgm:presLayoutVars>
      </dgm:prSet>
      <dgm:spPr/>
    </dgm:pt>
    <dgm:pt modelId="{CDB5771F-DC20-4042-AD34-B2790D8428D2}" type="pres">
      <dgm:prSet presAssocID="{EFA40AFE-01E4-43B2-AE8D-4BE2E1EADCAD}" presName="sibTrans" presStyleCnt="0"/>
      <dgm:spPr/>
    </dgm:pt>
    <dgm:pt modelId="{2C439C38-01E8-4B44-980B-6FDC8DA6DDB8}" type="pres">
      <dgm:prSet presAssocID="{2927A862-6C9B-4A50-A2DD-2580FA3FE72A}" presName="compNode" presStyleCnt="0"/>
      <dgm:spPr/>
    </dgm:pt>
    <dgm:pt modelId="{181EB406-AB8F-4D21-9302-1BFF9C5FE08E}" type="pres">
      <dgm:prSet presAssocID="{2927A862-6C9B-4A50-A2DD-2580FA3FE72A}" presName="bgRect" presStyleLbl="bgShp" presStyleIdx="3" presStyleCnt="4"/>
      <dgm:spPr/>
    </dgm:pt>
    <dgm:pt modelId="{1A537D98-B3CF-4082-BFE3-E18EF2E6FB60}" type="pres">
      <dgm:prSet presAssocID="{2927A862-6C9B-4A50-A2DD-2580FA3FE7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D3277333-32FB-4511-9729-21C250BFA72A}" type="pres">
      <dgm:prSet presAssocID="{2927A862-6C9B-4A50-A2DD-2580FA3FE72A}" presName="spaceRect" presStyleCnt="0"/>
      <dgm:spPr/>
    </dgm:pt>
    <dgm:pt modelId="{17F1F445-4E12-4139-AF43-24DF2BC7D7B9}" type="pres">
      <dgm:prSet presAssocID="{2927A862-6C9B-4A50-A2DD-2580FA3FE72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700610B-9938-4F36-9E47-13B641184223}" srcId="{B52883B0-DAB3-4425-BD1C-0340C00A8775}" destId="{0FEA5E03-4C47-4E4C-AC31-AC4FFE1F2296}" srcOrd="1" destOrd="0" parTransId="{A8739AE0-64A6-413C-831F-F1DA6D6C7C88}" sibTransId="{D4EA1AEE-D6E6-4C1B-AD23-BB16E415D290}"/>
    <dgm:cxn modelId="{44721E20-21E4-45AB-9E70-1F6182AEEF4A}" type="presOf" srcId="{A2EB767C-6BF0-4FC1-BE14-736A68E95742}" destId="{E437EC9A-2FA7-4535-B847-C51D1F3A3DE9}" srcOrd="0" destOrd="0" presId="urn:microsoft.com/office/officeart/2018/2/layout/IconVerticalSolidList"/>
    <dgm:cxn modelId="{6E7D316A-7CBA-4B5F-9AB4-D642458A9BF8}" type="presOf" srcId="{2927A862-6C9B-4A50-A2DD-2580FA3FE72A}" destId="{17F1F445-4E12-4139-AF43-24DF2BC7D7B9}" srcOrd="0" destOrd="0" presId="urn:microsoft.com/office/officeart/2018/2/layout/IconVerticalSolidList"/>
    <dgm:cxn modelId="{4653CE4E-F03A-4FEC-ADE3-A136456FC619}" type="presOf" srcId="{A7DB808A-2715-45A8-874D-C6D0F6AF6FE6}" destId="{2FCFD68C-016F-4AF1-B104-0D3176C0FB2F}" srcOrd="0" destOrd="0" presId="urn:microsoft.com/office/officeart/2018/2/layout/IconVerticalSolidList"/>
    <dgm:cxn modelId="{79757A7A-9FF3-42FA-A56A-1BFC8CFA840F}" type="presOf" srcId="{0FEA5E03-4C47-4E4C-AC31-AC4FFE1F2296}" destId="{DF99E2AB-1400-4ACA-9251-757107397A86}" srcOrd="0" destOrd="0" presId="urn:microsoft.com/office/officeart/2018/2/layout/IconVerticalSolidList"/>
    <dgm:cxn modelId="{FD5AF0A0-E376-4F95-B771-4EA1E476DDA0}" srcId="{B52883B0-DAB3-4425-BD1C-0340C00A8775}" destId="{A2EB767C-6BF0-4FC1-BE14-736A68E95742}" srcOrd="0" destOrd="0" parTransId="{F1C642F8-7FB8-49B7-8DFE-4FAC3D69E9EC}" sibTransId="{E829C549-53A8-4D71-A19F-5E96C56C1C09}"/>
    <dgm:cxn modelId="{F7C587BB-2530-4CF4-A318-33D2C0C35212}" srcId="{B52883B0-DAB3-4425-BD1C-0340C00A8775}" destId="{2927A862-6C9B-4A50-A2DD-2580FA3FE72A}" srcOrd="3" destOrd="0" parTransId="{A0388366-37B6-426E-BCE2-80E24D5AC237}" sibTransId="{EF1C0D36-83B0-419D-B71E-10C647719E8C}"/>
    <dgm:cxn modelId="{AAA57EF6-56DD-402F-87B2-55B67041DE78}" srcId="{B52883B0-DAB3-4425-BD1C-0340C00A8775}" destId="{A7DB808A-2715-45A8-874D-C6D0F6AF6FE6}" srcOrd="2" destOrd="0" parTransId="{B008B410-6E70-4204-9597-4B869B71FE26}" sibTransId="{EFA40AFE-01E4-43B2-AE8D-4BE2E1EADCAD}"/>
    <dgm:cxn modelId="{EC8A10FB-9D4A-4DEA-A135-F0D52B124162}" type="presOf" srcId="{B52883B0-DAB3-4425-BD1C-0340C00A8775}" destId="{5EB321E2-913E-426B-9E9A-68E3022C7AC7}" srcOrd="0" destOrd="0" presId="urn:microsoft.com/office/officeart/2018/2/layout/IconVerticalSolidList"/>
    <dgm:cxn modelId="{25C20FDB-D2E0-4EA5-9EE5-76CE69DAB953}" type="presParOf" srcId="{5EB321E2-913E-426B-9E9A-68E3022C7AC7}" destId="{06A5BF00-7310-413A-A57D-06AC7FF319FB}" srcOrd="0" destOrd="0" presId="urn:microsoft.com/office/officeart/2018/2/layout/IconVerticalSolidList"/>
    <dgm:cxn modelId="{663ADC76-EB9B-42D8-9AA8-DF252C571D91}" type="presParOf" srcId="{06A5BF00-7310-413A-A57D-06AC7FF319FB}" destId="{81E9BFA5-7718-4C9E-8B4A-B8E8B96CB7DF}" srcOrd="0" destOrd="0" presId="urn:microsoft.com/office/officeart/2018/2/layout/IconVerticalSolidList"/>
    <dgm:cxn modelId="{938E7286-2323-4FD3-9046-C779C19D5224}" type="presParOf" srcId="{06A5BF00-7310-413A-A57D-06AC7FF319FB}" destId="{5802A7C7-919A-42A7-B9AA-426C0F7C9D45}" srcOrd="1" destOrd="0" presId="urn:microsoft.com/office/officeart/2018/2/layout/IconVerticalSolidList"/>
    <dgm:cxn modelId="{5FC1B1D1-493A-4887-A6A5-FE8357BAA57F}" type="presParOf" srcId="{06A5BF00-7310-413A-A57D-06AC7FF319FB}" destId="{AAA8071D-9DD7-46C8-B765-4277B5246DF0}" srcOrd="2" destOrd="0" presId="urn:microsoft.com/office/officeart/2018/2/layout/IconVerticalSolidList"/>
    <dgm:cxn modelId="{63E05641-663E-4F02-872E-CB1441107CCD}" type="presParOf" srcId="{06A5BF00-7310-413A-A57D-06AC7FF319FB}" destId="{E437EC9A-2FA7-4535-B847-C51D1F3A3DE9}" srcOrd="3" destOrd="0" presId="urn:microsoft.com/office/officeart/2018/2/layout/IconVerticalSolidList"/>
    <dgm:cxn modelId="{B2126404-1748-4F1B-83A0-4FAB0F3ADDA3}" type="presParOf" srcId="{5EB321E2-913E-426B-9E9A-68E3022C7AC7}" destId="{D92EE146-F496-4603-98B3-8A0CA1251AED}" srcOrd="1" destOrd="0" presId="urn:microsoft.com/office/officeart/2018/2/layout/IconVerticalSolidList"/>
    <dgm:cxn modelId="{B611A699-7B26-4944-BD9F-1338C0635D64}" type="presParOf" srcId="{5EB321E2-913E-426B-9E9A-68E3022C7AC7}" destId="{05370A63-EBE4-4B09-B756-BBE52BA0E99B}" srcOrd="2" destOrd="0" presId="urn:microsoft.com/office/officeart/2018/2/layout/IconVerticalSolidList"/>
    <dgm:cxn modelId="{FE9F24DD-D504-42F9-8021-5D1476563DA7}" type="presParOf" srcId="{05370A63-EBE4-4B09-B756-BBE52BA0E99B}" destId="{FD580856-7615-49B5-B7D1-050B78B027C5}" srcOrd="0" destOrd="0" presId="urn:microsoft.com/office/officeart/2018/2/layout/IconVerticalSolidList"/>
    <dgm:cxn modelId="{8CC015CE-C81E-4CC9-A13C-6ABE1F3F0922}" type="presParOf" srcId="{05370A63-EBE4-4B09-B756-BBE52BA0E99B}" destId="{6536A456-8797-4AC2-8384-665E3DA60DC3}" srcOrd="1" destOrd="0" presId="urn:microsoft.com/office/officeart/2018/2/layout/IconVerticalSolidList"/>
    <dgm:cxn modelId="{6DC68208-D0BF-4CCD-A9C3-E8DFA2475790}" type="presParOf" srcId="{05370A63-EBE4-4B09-B756-BBE52BA0E99B}" destId="{8FD37118-BC4D-4D41-91A5-9F9E487D3980}" srcOrd="2" destOrd="0" presId="urn:microsoft.com/office/officeart/2018/2/layout/IconVerticalSolidList"/>
    <dgm:cxn modelId="{DC2F1AAD-14C4-421E-887F-2295FBDEA5DE}" type="presParOf" srcId="{05370A63-EBE4-4B09-B756-BBE52BA0E99B}" destId="{DF99E2AB-1400-4ACA-9251-757107397A86}" srcOrd="3" destOrd="0" presId="urn:microsoft.com/office/officeart/2018/2/layout/IconVerticalSolidList"/>
    <dgm:cxn modelId="{2D7D7F8B-3F45-4E31-B728-AA8E5456410B}" type="presParOf" srcId="{5EB321E2-913E-426B-9E9A-68E3022C7AC7}" destId="{57B0F86B-7336-46D0-999A-F607F8DE6AB7}" srcOrd="3" destOrd="0" presId="urn:microsoft.com/office/officeart/2018/2/layout/IconVerticalSolidList"/>
    <dgm:cxn modelId="{0730AFC9-453F-40AA-AFD6-83E8DB84FC83}" type="presParOf" srcId="{5EB321E2-913E-426B-9E9A-68E3022C7AC7}" destId="{07B5C1E4-6DAF-4FC9-A011-D4324E07EC84}" srcOrd="4" destOrd="0" presId="urn:microsoft.com/office/officeart/2018/2/layout/IconVerticalSolidList"/>
    <dgm:cxn modelId="{98F8E78E-186D-4457-BB07-740BC1060D38}" type="presParOf" srcId="{07B5C1E4-6DAF-4FC9-A011-D4324E07EC84}" destId="{8D2DB663-A96B-4485-A042-8F95A0C5D396}" srcOrd="0" destOrd="0" presId="urn:microsoft.com/office/officeart/2018/2/layout/IconVerticalSolidList"/>
    <dgm:cxn modelId="{6EB7C941-3F45-4DD3-A066-F5DEC3C1ECD7}" type="presParOf" srcId="{07B5C1E4-6DAF-4FC9-A011-D4324E07EC84}" destId="{01170713-C477-4099-8AB5-D496DE6A2586}" srcOrd="1" destOrd="0" presId="urn:microsoft.com/office/officeart/2018/2/layout/IconVerticalSolidList"/>
    <dgm:cxn modelId="{AC9CEDC8-E01E-4252-8AB5-5109F10C38CE}" type="presParOf" srcId="{07B5C1E4-6DAF-4FC9-A011-D4324E07EC84}" destId="{B3246C22-FECD-4689-8DFF-9EC2D990C017}" srcOrd="2" destOrd="0" presId="urn:microsoft.com/office/officeart/2018/2/layout/IconVerticalSolidList"/>
    <dgm:cxn modelId="{2246D24B-A3B6-47A0-81A1-9772343A67BF}" type="presParOf" srcId="{07B5C1E4-6DAF-4FC9-A011-D4324E07EC84}" destId="{2FCFD68C-016F-4AF1-B104-0D3176C0FB2F}" srcOrd="3" destOrd="0" presId="urn:microsoft.com/office/officeart/2018/2/layout/IconVerticalSolidList"/>
    <dgm:cxn modelId="{4FBC03B9-9196-425C-8044-9066BE5CCC91}" type="presParOf" srcId="{5EB321E2-913E-426B-9E9A-68E3022C7AC7}" destId="{CDB5771F-DC20-4042-AD34-B2790D8428D2}" srcOrd="5" destOrd="0" presId="urn:microsoft.com/office/officeart/2018/2/layout/IconVerticalSolidList"/>
    <dgm:cxn modelId="{E5282E22-8547-4DE6-BE92-4B6F7EF54225}" type="presParOf" srcId="{5EB321E2-913E-426B-9E9A-68E3022C7AC7}" destId="{2C439C38-01E8-4B44-980B-6FDC8DA6DDB8}" srcOrd="6" destOrd="0" presId="urn:microsoft.com/office/officeart/2018/2/layout/IconVerticalSolidList"/>
    <dgm:cxn modelId="{9509620C-96FD-48DE-8D49-CD72B2E25F95}" type="presParOf" srcId="{2C439C38-01E8-4B44-980B-6FDC8DA6DDB8}" destId="{181EB406-AB8F-4D21-9302-1BFF9C5FE08E}" srcOrd="0" destOrd="0" presId="urn:microsoft.com/office/officeart/2018/2/layout/IconVerticalSolidList"/>
    <dgm:cxn modelId="{28C7727C-AB83-49A1-92DA-3E67CC21BBA4}" type="presParOf" srcId="{2C439C38-01E8-4B44-980B-6FDC8DA6DDB8}" destId="{1A537D98-B3CF-4082-BFE3-E18EF2E6FB60}" srcOrd="1" destOrd="0" presId="urn:microsoft.com/office/officeart/2018/2/layout/IconVerticalSolidList"/>
    <dgm:cxn modelId="{599CE751-AC1E-4A19-85B3-095151EFA421}" type="presParOf" srcId="{2C439C38-01E8-4B44-980B-6FDC8DA6DDB8}" destId="{D3277333-32FB-4511-9729-21C250BFA72A}" srcOrd="2" destOrd="0" presId="urn:microsoft.com/office/officeart/2018/2/layout/IconVerticalSolidList"/>
    <dgm:cxn modelId="{D0792D7A-77A5-43B2-8F6C-11E8F9AE009A}" type="presParOf" srcId="{2C439C38-01E8-4B44-980B-6FDC8DA6DDB8}" destId="{17F1F445-4E12-4139-AF43-24DF2BC7D7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9BFA5-7718-4C9E-8B4A-B8E8B96CB7DF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2A7C7-919A-42A7-B9AA-426C0F7C9D4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7EC9A-2FA7-4535-B847-C51D1F3A3DE9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Chi sono i nostri stakeholder?</a:t>
          </a:r>
          <a:endParaRPr lang="en-US" sz="2200" kern="1200"/>
        </a:p>
      </dsp:txBody>
      <dsp:txXfrm>
        <a:off x="1057183" y="1805"/>
        <a:ext cx="9458416" cy="915310"/>
      </dsp:txXfrm>
    </dsp:sp>
    <dsp:sp modelId="{FD580856-7615-49B5-B7D1-050B78B027C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6A456-8797-4AC2-8384-665E3DA60DC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9E2AB-1400-4ACA-9251-757107397A86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Perché possono contribuire a realizzare il nostro progetto?</a:t>
          </a:r>
          <a:endParaRPr lang="en-US" sz="2200" kern="1200"/>
        </a:p>
      </dsp:txBody>
      <dsp:txXfrm>
        <a:off x="1057183" y="1145944"/>
        <a:ext cx="9458416" cy="915310"/>
      </dsp:txXfrm>
    </dsp:sp>
    <dsp:sp modelId="{8D2DB663-A96B-4485-A042-8F95A0C5D39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70713-C477-4099-8AB5-D496DE6A2586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D68C-016F-4AF1-B104-0D3176C0FB2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Quali strumenti possiamo utilizzare per comunicare la nostra proposta?</a:t>
          </a:r>
          <a:endParaRPr lang="en-US" sz="2200" kern="1200"/>
        </a:p>
      </dsp:txBody>
      <dsp:txXfrm>
        <a:off x="1057183" y="2290082"/>
        <a:ext cx="9458416" cy="915310"/>
      </dsp:txXfrm>
    </dsp:sp>
    <dsp:sp modelId="{181EB406-AB8F-4D21-9302-1BFF9C5FE08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37D98-B3CF-4082-BFE3-E18EF2E6FB6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1F445-4E12-4139-AF43-24DF2BC7D7B9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 che modo pensiamo di disseminare l’utilità della nostra proposta?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A67E-3F43-4546-AD82-089D3EAAA206}" type="datetimeFigureOut">
              <a:rPr lang="it-IT" smtClean="0"/>
              <a:t>18/07/2024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5D25-1EBD-4503-A83C-7F3F7DF1C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0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5D25-1EBD-4503-A83C-7F3F7DF1CD4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1175F-D7B5-D001-A0B2-0A4DB506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D968B5-0F21-B7F7-2867-B5810F1A2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A91F1-0EF4-C2FF-0472-182C02B0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C0DE91-9E16-CAE6-094A-29A7C8CF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881E94-F8F1-A970-069F-483D92A2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9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94196-1135-759C-B074-1C63BFA6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A883B3-18DA-A10A-932D-BDAF6DBCE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821AEA-DE69-F0B5-4334-A29EF81D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F41FC-79D1-D0C4-A0EF-BC9C3A69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AA198E-1FA8-25BA-4CBD-DE2428E9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38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B219D8-949C-7997-0ECE-72A7D7229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D08802-11A6-1CF0-65EA-C09FDEDDF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5772C0-7010-0A4B-37AF-4714FAA4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B12941-866F-6E62-A3E5-0BCEB38A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467F7B-BAAC-1A1F-6E81-03974DA0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48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794D6-7E14-76CE-6E3B-6B411DB9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574708-9651-E3DC-26C7-CE526BAC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948641-AE41-6C23-3993-B1D045A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B4A6F-391A-BE2C-718B-9B7D7F0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D6C636-6468-BB99-ECEE-01FF0670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01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EDC598-7566-5BE2-4357-CC58D8E3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A1FF06-F0F2-179D-E9EC-3B4EC8D0B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0A6D11-6994-9C24-EBED-33DEE5D9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B556A7-56CA-522E-2CB1-12180974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5344C7-9AC8-6B99-A955-AD3B60E2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45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969DB-71CB-CFF7-4C10-934CC40D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0EB1F-1F30-4894-86E6-C982EB7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71275E-2920-4FD7-21BF-D9C577001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04FA4-9AEF-0511-F744-142E9C04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C83A23-244F-E572-B7CC-E047CBCB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1DF482-25B4-0847-DA83-238000CB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31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A727D-74E1-B298-22CD-C63D6469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2A8A1-2597-3B9C-4803-A3393773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0250EA-BA9F-E905-6882-41298C1DA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610169C-8424-E7A1-799B-397CB139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27A337-8B16-D92E-BA1F-D7338F61B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A1A884-2DFD-F943-548A-A5658910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682DE0-CFCC-BBA8-B8F6-DA40F0DB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DCEB82-0C3C-F138-2314-CA3B7762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90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A6048-35D1-223F-76A4-51E3F6AC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8CB6D4-76FE-6E80-B905-3AF06B67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87486E-3D43-8944-2A9E-DD504197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7491CF-92A0-0164-F83F-EE40A9EA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26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B219FC-6772-E3E8-5437-E7A05DF2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317BA5-8EBE-A244-0295-5BEE1015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4555CB-E31C-6A58-DF7F-FE0E507C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25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A11A1-9248-1758-368C-2416FC17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3FDC7F-76E9-409B-797F-3AEC2A38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72B806-3CEE-208B-A326-614C44117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797DE7-EF85-360C-4C41-1D4D5047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E9D4C2-D275-BF11-7AB3-C44DB50C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CAD7C9-3F5C-AA9C-E1CC-416E8AD9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60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8316C-D145-20D1-0969-BC15BC70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85F4B1-A443-3F5A-E634-30828412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B831DF-5C8D-04B2-E647-6703B2D0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4A4700-223B-7AB5-B413-5C93251D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9360-12FF-7DAB-CDDA-74F2FBE4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B26316-084D-BE00-2EFB-7F42818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6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C22163-F8EC-C44E-E67D-2EBBD9B4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746B70-AE7A-C729-C7BF-6BAAC9C6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13AD46-1B62-EA89-8BC6-ABA7FB892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64ABB-39E7-4071-B7B4-D13755B8890C}" type="datetimeFigureOut">
              <a:rPr lang="it-IT" smtClean="0"/>
              <a:t>17/07/2024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0F2348-DC4D-E501-BB1E-5946263A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720BB6-3082-57C5-B684-035AF3199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46C68-2D34-4C83-A1FE-163CB970B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CAA5B4-D161-8C51-B0EA-734B6D20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Organizzazione del personale e valutazione della performance nella PA” I livello</a:t>
            </a:r>
            <a:br>
              <a:rPr lang="it-IT" sz="3600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600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600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600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endParaRPr lang="it-IT" sz="3600" dirty="0">
              <a:solidFill>
                <a:srgbClr val="FFFFFF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3DE4A27-99D3-8A43-0C0D-7CB7CDB57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Laboratorio</a:t>
            </a:r>
          </a:p>
          <a:p>
            <a:r>
              <a:rPr lang="it-IT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 cura di</a:t>
            </a:r>
          </a:p>
          <a:p>
            <a:pPr algn="l"/>
            <a:r>
              <a:rPr lang="it-IT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Dott.ssa Emilia Romeo</a:t>
            </a:r>
          </a:p>
          <a:p>
            <a:pPr algn="l"/>
            <a:r>
              <a:rPr lang="it-IT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Dott. Nicola Capolupo</a:t>
            </a:r>
          </a:p>
          <a:p>
            <a:pPr algn="l"/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simbolo, emblema, cresta, badge&#10;&#10;Descrizione generata automaticamente">
            <a:extLst>
              <a:ext uri="{FF2B5EF4-FFF2-40B4-BE49-F238E27FC236}">
                <a16:creationId xmlns:a16="http://schemas.microsoft.com/office/drawing/2014/main" id="{5EEF9946-3D0C-D491-C269-010224590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4949" y="283464"/>
            <a:ext cx="3117329" cy="2904040"/>
          </a:xfrm>
          <a:prstGeom prst="rect">
            <a:avLst/>
          </a:prstGeom>
          <a:noFill/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IRPA UNISA">
            <a:extLst>
              <a:ext uri="{FF2B5EF4-FFF2-40B4-BE49-F238E27FC236}">
                <a16:creationId xmlns:a16="http://schemas.microsoft.com/office/drawing/2014/main" id="{0ECA02E2-0DA6-B6C9-405D-9D232D1F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654" y="4093372"/>
            <a:ext cx="3931920" cy="16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8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990805-7776-E9BD-9DDE-81C84871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Re-</a:t>
            </a:r>
            <a:r>
              <a:rPr lang="it-IT" sz="32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configuration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DB567C-A7D1-C874-DA4B-741DA39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altLang="en-US" sz="2000" i="1" dirty="0">
                <a:latin typeface="Biome Light" panose="020B0303030204020804" pitchFamily="34" charset="0"/>
                <a:cs typeface="Biome Light" panose="020B0303030204020804" pitchFamily="34" charset="0"/>
              </a:rPr>
              <a:t>5. </a:t>
            </a:r>
            <a:r>
              <a:rPr lang="it-IT" altLang="en-US" sz="2000" i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Deuterolearning</a:t>
            </a:r>
            <a:r>
              <a:rPr lang="it-IT" altLang="en-US" sz="2000" i="1" dirty="0">
                <a:latin typeface="Biome Light" panose="020B0303030204020804" pitchFamily="34" charset="0"/>
                <a:cs typeface="Biome Light" panose="020B0303030204020804" pitchFamily="34" charset="0"/>
              </a:rPr>
              <a:t> (IN GRUPPO)</a:t>
            </a:r>
          </a:p>
          <a:p>
            <a:pPr marL="0" indent="0">
              <a:buNone/>
            </a:pP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Quale lezione abbiamo appreso?</a:t>
            </a: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In che modo il processo ci ha aiutato a riconfigurare la nostra idea individuale?</a:t>
            </a: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Che valore aggiunto ha la nostra idea collettiva?</a:t>
            </a:r>
          </a:p>
        </p:txBody>
      </p:sp>
      <p:pic>
        <p:nvPicPr>
          <p:cNvPr id="7" name="Graphic 6" descr="Aula">
            <a:extLst>
              <a:ext uri="{FF2B5EF4-FFF2-40B4-BE49-F238E27FC236}">
                <a16:creationId xmlns:a16="http://schemas.microsoft.com/office/drawing/2014/main" id="{7FA74A2F-7904-5574-029A-1050800C4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1137" y="867064"/>
            <a:ext cx="5048790" cy="50487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637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01193-5967-BEAE-C496-5435C6F0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Evaluation</a:t>
            </a: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endParaRPr lang="it-IT" sz="32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65291B-D434-5020-0F1A-3E1B009F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57" y="1516184"/>
            <a:ext cx="10515600" cy="108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Biome Light" panose="020B0303030204020804" pitchFamily="34" charset="0"/>
                <a:cs typeface="Biome Light" panose="020B0303030204020804" pitchFamily="34" charset="0"/>
              </a:rPr>
              <a:t>WBS e Costi attività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BCE003C-74DD-409E-C9CC-647C84BD6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61148"/>
              </p:ext>
            </p:extLst>
          </p:nvPr>
        </p:nvGraphicFramePr>
        <p:xfrm>
          <a:off x="544315" y="2634917"/>
          <a:ext cx="10809485" cy="38579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0272">
                  <a:extLst>
                    <a:ext uri="{9D8B030D-6E8A-4147-A177-3AD203B41FA5}">
                      <a16:colId xmlns:a16="http://schemas.microsoft.com/office/drawing/2014/main" val="3938848692"/>
                    </a:ext>
                  </a:extLst>
                </a:gridCol>
                <a:gridCol w="891421">
                  <a:extLst>
                    <a:ext uri="{9D8B030D-6E8A-4147-A177-3AD203B41FA5}">
                      <a16:colId xmlns:a16="http://schemas.microsoft.com/office/drawing/2014/main" val="182018372"/>
                    </a:ext>
                  </a:extLst>
                </a:gridCol>
                <a:gridCol w="4111729">
                  <a:extLst>
                    <a:ext uri="{9D8B030D-6E8A-4147-A177-3AD203B41FA5}">
                      <a16:colId xmlns:a16="http://schemas.microsoft.com/office/drawing/2014/main" val="2972635883"/>
                    </a:ext>
                  </a:extLst>
                </a:gridCol>
                <a:gridCol w="831783">
                  <a:extLst>
                    <a:ext uri="{9D8B030D-6E8A-4147-A177-3AD203B41FA5}">
                      <a16:colId xmlns:a16="http://schemas.microsoft.com/office/drawing/2014/main" val="2250679371"/>
                    </a:ext>
                  </a:extLst>
                </a:gridCol>
                <a:gridCol w="2232140">
                  <a:extLst>
                    <a:ext uri="{9D8B030D-6E8A-4147-A177-3AD203B41FA5}">
                      <a16:colId xmlns:a16="http://schemas.microsoft.com/office/drawing/2014/main" val="369237420"/>
                    </a:ext>
                  </a:extLst>
                </a:gridCol>
                <a:gridCol w="2232140">
                  <a:extLst>
                    <a:ext uri="{9D8B030D-6E8A-4147-A177-3AD203B41FA5}">
                      <a16:colId xmlns:a16="http://schemas.microsoft.com/office/drawing/2014/main" val="1097416639"/>
                    </a:ext>
                  </a:extLst>
                </a:gridCol>
              </a:tblGrid>
              <a:tr h="29615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I.D.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Allegati</a:t>
                      </a:r>
                      <a:endParaRPr lang="it-IT" sz="1000" b="0" i="0" u="none" strike="noStrike" dirty="0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Nome dell'attività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Durata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Nomi e ruoli del progetto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 dirty="0"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Costi attività</a:t>
                      </a: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498413816"/>
                  </a:ext>
                </a:extLst>
              </a:tr>
              <a:tr h="29615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1. Analisi e fotografia dello stato dell'arte (scenario analysis)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7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Mario Rossi / Alberto Bianchi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448613421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 dirty="0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1.1. Analisi delle politiche del turismo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Mario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1385793383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1.2. Analisi dell'offerta del territorio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Aberto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475187925"/>
                  </a:ext>
                </a:extLst>
              </a:tr>
              <a:tr h="29615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1.3 Somministrazione questionario percezione territorio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Mario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2052762704"/>
                  </a:ext>
                </a:extLst>
              </a:tr>
              <a:tr h="29615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2. Definizione e pianificazione obiettivi di intervento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 7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Totò / Peppino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403700969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2.1 Definizione metodologica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Totò 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1711935547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7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2.2. Strutturazione proposta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Peppino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2876004183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2.3 Analisi di impatto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Totò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1253638686"/>
                  </a:ext>
                </a:extLst>
              </a:tr>
              <a:tr h="29615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3. Applicazione operativa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7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Bud Spencer / Terence Hill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3003438373"/>
                  </a:ext>
                </a:extLst>
              </a:tr>
              <a:tr h="296154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3.1 Promozione e approvazione della proposta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Bud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50181921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11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3.2 Sperimentazione della proposta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4gg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Terenc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56202357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12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4. Conclusione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2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1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 Gianni / Pinotto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313215950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13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4.1 Stesura relazione conclusiva</a:t>
                      </a:r>
                      <a:endParaRPr lang="it-IT" sz="1000" b="0" i="0" u="none" strike="noStrike" dirty="0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Gianni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362879596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4.2 Preparazione risultati progetto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1 gg</a:t>
                      </a:r>
                      <a:endParaRPr lang="it-IT" sz="1000" b="0" i="0" u="none" strike="noStrike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u="none" strike="noStrike" dirty="0">
                          <a:solidFill>
                            <a:srgbClr val="000000"/>
                          </a:solidFill>
                          <a:effectLst/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Pinotto</a:t>
                      </a:r>
                      <a:endParaRPr lang="it-IT" sz="1000" b="0" i="0" u="none" strike="noStrike" dirty="0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000" b="0" i="0" u="none" strike="noStrike" dirty="0">
                        <a:effectLst/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9239" marR="9239" marT="9239" marB="0" anchor="b"/>
                </a:tc>
                <a:extLst>
                  <a:ext uri="{0D108BD9-81ED-4DB2-BD59-A6C34878D82A}">
                    <a16:rowId xmlns:a16="http://schemas.microsoft.com/office/drawing/2014/main" val="326002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48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01027-625A-FB87-DCFD-43100036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  <a:t>Evaluation</a:t>
            </a:r>
            <a:endParaRPr lang="it-IT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4721EDB4-FD16-C7E4-AC8F-76C8366A8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15156"/>
              </p:ext>
            </p:extLst>
          </p:nvPr>
        </p:nvGraphicFramePr>
        <p:xfrm>
          <a:off x="673507" y="2255759"/>
          <a:ext cx="10844985" cy="3937236"/>
        </p:xfrm>
        <a:graphic>
          <a:graphicData uri="http://schemas.openxmlformats.org/drawingml/2006/table">
            <a:tbl>
              <a:tblPr firstRow="1" bandRow="1"/>
              <a:tblGrid>
                <a:gridCol w="1822881">
                  <a:extLst>
                    <a:ext uri="{9D8B030D-6E8A-4147-A177-3AD203B41FA5}">
                      <a16:colId xmlns:a16="http://schemas.microsoft.com/office/drawing/2014/main" val="3611461985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2028836223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1020637068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2123487980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872090345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2468021825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223209771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2286554229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908572416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1167978337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3463849895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4024176771"/>
                    </a:ext>
                  </a:extLst>
                </a:gridCol>
                <a:gridCol w="751842">
                  <a:extLst>
                    <a:ext uri="{9D8B030D-6E8A-4147-A177-3AD203B41FA5}">
                      <a16:colId xmlns:a16="http://schemas.microsoft.com/office/drawing/2014/main" val="677546083"/>
                    </a:ext>
                  </a:extLst>
                </a:gridCol>
              </a:tblGrid>
              <a:tr h="43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400"/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03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04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05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Jun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07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08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09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Sept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99740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200" b="1" cap="all" baseline="0" dirty="0"/>
                        <a:t>Project Planning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0656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Market Research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94732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Project Scope Definition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53436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Resource Allocation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017921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200" b="1" cap="all" baseline="0" dirty="0"/>
                        <a:t>Implementation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14538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Development Phase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683174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Quality Assurance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99692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Compliance Checks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960221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200" b="1" cap="all" baseline="0" dirty="0"/>
                        <a:t>Project Closure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09016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Final Review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980717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Documentation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4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11327"/>
                  </a:ext>
                </a:extLst>
              </a:tr>
              <a:tr h="290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Project Handover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3013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5F123-1A3A-EE58-DD57-6E4E98C23E14}"/>
              </a:ext>
            </a:extLst>
          </p:cNvPr>
          <p:cNvSpPr txBox="1"/>
          <p:nvPr/>
        </p:nvSpPr>
        <p:spPr>
          <a:xfrm>
            <a:off x="167148" y="14368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 err="1">
                <a:latin typeface="Biome Light" panose="020B0303030204020804" pitchFamily="34" charset="0"/>
                <a:cs typeface="Biome Light" panose="020B0303030204020804" pitchFamily="34" charset="0"/>
              </a:rPr>
              <a:t>Gantt</a:t>
            </a:r>
            <a:r>
              <a:rPr lang="it-IT" sz="1800" dirty="0">
                <a:latin typeface="Biome Light" panose="020B0303030204020804" pitchFamily="34" charset="0"/>
                <a:cs typeface="Biome Light" panose="020B0303030204020804" pitchFamily="34" charset="0"/>
              </a:rPr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98632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33F0B-0935-F440-E2A5-3B942604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44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44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Exhibition</a:t>
            </a:r>
            <a:endParaRPr lang="it-IT" dirty="0"/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957CB668-274A-CD78-8BFC-7048F15F8F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20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4613B-1D2B-52B7-7E9E-2813E0B9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it-IT" sz="30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0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0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0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Targeted</a:t>
            </a:r>
            <a:r>
              <a:rPr lang="it-IT" sz="3000" b="1" dirty="0">
                <a:latin typeface="Biome Light" panose="020B0303030204020804" pitchFamily="34" charset="0"/>
                <a:cs typeface="Biome Light" panose="020B0303030204020804" pitchFamily="34" charset="0"/>
              </a:rPr>
              <a:t> Exploration</a:t>
            </a:r>
          </a:p>
        </p:txBody>
      </p:sp>
      <p:pic>
        <p:nvPicPr>
          <p:cNvPr id="12" name="Picture 4" descr="Molti punti interrogativi su sfondo nero">
            <a:extLst>
              <a:ext uri="{FF2B5EF4-FFF2-40B4-BE49-F238E27FC236}">
                <a16:creationId xmlns:a16="http://schemas.microsoft.com/office/drawing/2014/main" id="{344FC04D-0DA3-A97E-0791-27C6D8CE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81" r="2" b="2"/>
          <a:stretch/>
        </p:blipFill>
        <p:spPr>
          <a:xfrm>
            <a:off x="0" y="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C500113-1C3D-058A-6938-B31CACC25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1. Voice of client</a:t>
            </a:r>
          </a:p>
          <a:p>
            <a:pPr marL="0" indent="0">
              <a:buNone/>
            </a:pP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1) Chi è il cliente? (interno/esterno, utente tipo, profilo)</a:t>
            </a: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2) Qual è la sua esigenza/problema/bisogno/necessità?</a:t>
            </a:r>
          </a:p>
          <a:p>
            <a:pPr marL="0" indent="0">
              <a:buNone/>
            </a:pPr>
            <a:b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3) Quando si ritiene soddisfatto il cliente? (soddisfatte tali condizioni)</a:t>
            </a:r>
          </a:p>
          <a:p>
            <a:pPr marL="0" indent="0">
              <a:buNone/>
            </a:pP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6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0F95E0-5A25-B4A7-E03C-2AC01A70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6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Targeted</a:t>
            </a:r>
            <a: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  <a:t> Exploration</a:t>
            </a:r>
            <a:endParaRPr lang="it-IT" sz="26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45A85-D931-A743-B3C6-4E0D90B5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8" y="2001310"/>
            <a:ext cx="4530898" cy="363945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2. </a:t>
            </a:r>
            <a:r>
              <a:rPr lang="it-IT" sz="2000" dirty="0" err="1">
                <a:latin typeface="Biome Light" panose="020B0303030204020804" pitchFamily="34" charset="0"/>
                <a:cs typeface="Biome Light" panose="020B0303030204020804" pitchFamily="34" charset="0"/>
              </a:rPr>
              <a:t>Emerging</a:t>
            </a: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 Trends</a:t>
            </a:r>
          </a:p>
          <a:p>
            <a:pPr marL="0" indent="0" algn="ctr">
              <a:buNone/>
            </a:pPr>
            <a:r>
              <a:rPr lang="it-IT" sz="2000" dirty="0">
                <a:latin typeface="Biome Light" panose="020B0303030204020804" pitchFamily="34" charset="0"/>
                <a:cs typeface="Biome Light" panose="020B0303030204020804" pitchFamily="34" charset="0"/>
              </a:rPr>
              <a:t>(evidenziare lo stato attuale)</a:t>
            </a:r>
          </a:p>
          <a:p>
            <a:pPr marL="0" indent="0" algn="ctr">
              <a:buNone/>
            </a:pP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algn="ctr">
              <a:buNone/>
            </a:pP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7EFA68D-50C3-18DA-DB0A-C533E5026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62684"/>
              </p:ext>
            </p:extLst>
          </p:nvPr>
        </p:nvGraphicFramePr>
        <p:xfrm>
          <a:off x="4768646" y="2340077"/>
          <a:ext cx="6293164" cy="391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483">
                  <a:extLst>
                    <a:ext uri="{9D8B030D-6E8A-4147-A177-3AD203B41FA5}">
                      <a16:colId xmlns:a16="http://schemas.microsoft.com/office/drawing/2014/main" val="3410850699"/>
                    </a:ext>
                  </a:extLst>
                </a:gridCol>
                <a:gridCol w="3097681">
                  <a:extLst>
                    <a:ext uri="{9D8B030D-6E8A-4147-A177-3AD203B41FA5}">
                      <a16:colId xmlns:a16="http://schemas.microsoft.com/office/drawing/2014/main" val="4172797525"/>
                    </a:ext>
                  </a:extLst>
                </a:gridCol>
              </a:tblGrid>
              <a:tr h="865064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Mega trends</a:t>
                      </a:r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Customer (</a:t>
                      </a:r>
                      <a:r>
                        <a:rPr lang="it-IT" sz="2200" dirty="0" err="1"/>
                        <a:t>local</a:t>
                      </a:r>
                      <a:r>
                        <a:rPr lang="it-IT" sz="2200" dirty="0"/>
                        <a:t>) trends</a:t>
                      </a:r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209963598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1854793866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156706085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606624375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956237469"/>
                  </a:ext>
                </a:extLst>
              </a:tr>
              <a:tr h="610335"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99730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80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C450E-2146-9F3A-30DE-4790C758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2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Targeted</a:t>
            </a:r>
            <a:r>
              <a:rPr lang="it-IT" sz="3200" b="1" dirty="0">
                <a:latin typeface="Biome Light" panose="020B0303030204020804" pitchFamily="34" charset="0"/>
                <a:cs typeface="Biome Light" panose="020B0303030204020804" pitchFamily="34" charset="0"/>
              </a:rPr>
              <a:t> Exploration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83776-1565-1B47-1E13-915BC099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825625"/>
            <a:ext cx="1117681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Biome Light" panose="020B0303030204020804" pitchFamily="34" charset="0"/>
                <a:ea typeface="+mn-lt"/>
                <a:cs typeface="Biome Light" panose="020B0303030204020804" pitchFamily="34" charset="0"/>
              </a:rPr>
              <a:t>3) Competitive benchmarking</a:t>
            </a:r>
          </a:p>
          <a:p>
            <a:pPr marL="0" indent="0">
              <a:buNone/>
            </a:pPr>
            <a:endParaRPr lang="en-US" dirty="0">
              <a:latin typeface="Biome Light" panose="020B0303030204020804" pitchFamily="34" charset="0"/>
              <a:ea typeface="+mn-lt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6A17FEF-5CC9-6BC7-C1AE-9683178A5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12139"/>
              </p:ext>
            </p:extLst>
          </p:nvPr>
        </p:nvGraphicFramePr>
        <p:xfrm>
          <a:off x="2261419" y="2575726"/>
          <a:ext cx="9576615" cy="410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86">
                  <a:extLst>
                    <a:ext uri="{9D8B030D-6E8A-4147-A177-3AD203B41FA5}">
                      <a16:colId xmlns:a16="http://schemas.microsoft.com/office/drawing/2014/main" val="3410850699"/>
                    </a:ext>
                  </a:extLst>
                </a:gridCol>
                <a:gridCol w="1604286">
                  <a:extLst>
                    <a:ext uri="{9D8B030D-6E8A-4147-A177-3AD203B41FA5}">
                      <a16:colId xmlns:a16="http://schemas.microsoft.com/office/drawing/2014/main" val="3903511970"/>
                    </a:ext>
                  </a:extLst>
                </a:gridCol>
                <a:gridCol w="1604286">
                  <a:extLst>
                    <a:ext uri="{9D8B030D-6E8A-4147-A177-3AD203B41FA5}">
                      <a16:colId xmlns:a16="http://schemas.microsoft.com/office/drawing/2014/main" val="1006658328"/>
                    </a:ext>
                  </a:extLst>
                </a:gridCol>
                <a:gridCol w="1604286">
                  <a:extLst>
                    <a:ext uri="{9D8B030D-6E8A-4147-A177-3AD203B41FA5}">
                      <a16:colId xmlns:a16="http://schemas.microsoft.com/office/drawing/2014/main" val="2013414797"/>
                    </a:ext>
                  </a:extLst>
                </a:gridCol>
                <a:gridCol w="1604286">
                  <a:extLst>
                    <a:ext uri="{9D8B030D-6E8A-4147-A177-3AD203B41FA5}">
                      <a16:colId xmlns:a16="http://schemas.microsoft.com/office/drawing/2014/main" val="320006017"/>
                    </a:ext>
                  </a:extLst>
                </a:gridCol>
                <a:gridCol w="1555185">
                  <a:extLst>
                    <a:ext uri="{9D8B030D-6E8A-4147-A177-3AD203B41FA5}">
                      <a16:colId xmlns:a16="http://schemas.microsoft.com/office/drawing/2014/main" val="4172797525"/>
                    </a:ext>
                  </a:extLst>
                </a:gridCol>
              </a:tblGrid>
              <a:tr h="817074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Caso 1</a:t>
                      </a:r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Caso 2</a:t>
                      </a:r>
                    </a:p>
                    <a:p>
                      <a:pPr algn="ctr"/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Caso 3</a:t>
                      </a:r>
                    </a:p>
                    <a:p>
                      <a:pPr algn="ctr"/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Caso 4</a:t>
                      </a:r>
                    </a:p>
                    <a:p>
                      <a:pPr algn="ctr"/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Caso 5</a:t>
                      </a:r>
                    </a:p>
                    <a:p>
                      <a:pPr algn="ctr"/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Caso 6</a:t>
                      </a:r>
                    </a:p>
                    <a:p>
                      <a:pPr algn="ctr"/>
                      <a:endParaRPr lang="it-IT" sz="2200" dirty="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209963598"/>
                  </a:ext>
                </a:extLst>
              </a:tr>
              <a:tr h="576476">
                <a:tc>
                  <a:txBody>
                    <a:bodyPr/>
                    <a:lstStyle/>
                    <a:p>
                      <a:r>
                        <a:rPr lang="it-IT" sz="2200" dirty="0"/>
                        <a:t>Specifica 1</a:t>
                      </a:r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1854793866"/>
                  </a:ext>
                </a:extLst>
              </a:tr>
              <a:tr h="576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Specifica 2</a:t>
                      </a:r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156706085"/>
                  </a:ext>
                </a:extLst>
              </a:tr>
              <a:tr h="737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Specifica 3</a:t>
                      </a:r>
                    </a:p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606624375"/>
                  </a:ext>
                </a:extLst>
              </a:tr>
              <a:tr h="7374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Specifica 4</a:t>
                      </a:r>
                    </a:p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3956237469"/>
                  </a:ext>
                </a:extLst>
              </a:tr>
              <a:tr h="576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Specifica 5</a:t>
                      </a:r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tc>
                  <a:txBody>
                    <a:bodyPr/>
                    <a:lstStyle/>
                    <a:p>
                      <a:endParaRPr lang="it-IT" sz="2200" dirty="0"/>
                    </a:p>
                  </a:txBody>
                  <a:tcPr marL="110166" marR="110166" marT="55083" marB="55083"/>
                </a:tc>
                <a:extLst>
                  <a:ext uri="{0D108BD9-81ED-4DB2-BD59-A6C34878D82A}">
                    <a16:rowId xmlns:a16="http://schemas.microsoft.com/office/drawing/2014/main" val="99730783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22EDF7-9ADD-5125-4C73-0CD71CE9A3DE}"/>
              </a:ext>
            </a:extLst>
          </p:cNvPr>
          <p:cNvSpPr txBox="1"/>
          <p:nvPr/>
        </p:nvSpPr>
        <p:spPr>
          <a:xfrm>
            <a:off x="589944" y="4336279"/>
            <a:ext cx="208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Biome Light" panose="020B0303030204020804" pitchFamily="34" charset="0"/>
                <a:ea typeface="+mn-lt"/>
                <a:cs typeface="Biome Light" panose="020B0303030204020804" pitchFamily="34" charset="0"/>
              </a:rPr>
              <a:t>Specifiche</a:t>
            </a:r>
            <a:endParaRPr lang="en-US" sz="1800" dirty="0">
              <a:latin typeface="Biome Light" panose="020B0303030204020804" pitchFamily="34" charset="0"/>
              <a:ea typeface="+mn-lt"/>
              <a:cs typeface="Biome Light" panose="020B0303030204020804" pitchFamily="34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5DE9C85-DB7E-71AB-FAEA-D4F6515CC6C3}"/>
              </a:ext>
            </a:extLst>
          </p:cNvPr>
          <p:cNvCxnSpPr/>
          <p:nvPr/>
        </p:nvCxnSpPr>
        <p:spPr>
          <a:xfrm>
            <a:off x="2035277" y="2575726"/>
            <a:ext cx="0" cy="3890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49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FBBB84-EC04-DD4B-3C03-60FFBFCF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600" b="1" dirty="0" err="1">
                <a:latin typeface="Biome Light" panose="020B0303030204020804" pitchFamily="34" charset="0"/>
                <a:cs typeface="Biome Light" panose="020B0303030204020804" pitchFamily="34" charset="0"/>
              </a:rPr>
              <a:t>Targeted</a:t>
            </a:r>
            <a:r>
              <a:rPr lang="it-IT" sz="2600" b="1" dirty="0">
                <a:latin typeface="Biome Light" panose="020B0303030204020804" pitchFamily="34" charset="0"/>
                <a:cs typeface="Biome Light" panose="020B0303030204020804" pitchFamily="34" charset="0"/>
              </a:rPr>
              <a:t> Exploration</a:t>
            </a:r>
            <a:endParaRPr lang="it-IT" sz="2600" dirty="0"/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39A501-ECB8-4F63-3B6A-8C001ADE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4. Scouting tecnologico</a:t>
            </a:r>
          </a:p>
          <a:p>
            <a:pPr marL="0" indent="0">
              <a:buNone/>
            </a:pPr>
            <a: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Quali tecnologie/strumenti vengono ora utilizzate e in quali realtà?</a:t>
            </a: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Quali caratteristiche hanno? Ne hanno di comuni/differenti?</a:t>
            </a: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Quale impatto producono?</a:t>
            </a: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Quali costi hanno?</a:t>
            </a:r>
          </a:p>
          <a:p>
            <a:pPr marL="0" indent="0">
              <a:buNone/>
            </a:pPr>
            <a:endParaRPr lang="it-IT" sz="200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sz="200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pic>
        <p:nvPicPr>
          <p:cNvPr id="1026" name="Picture 2" descr="Benchmark Analysis: per conoscerci meglio e analizzare i competitor - UBM  Consulting Bologna">
            <a:extLst>
              <a:ext uri="{FF2B5EF4-FFF2-40B4-BE49-F238E27FC236}">
                <a16:creationId xmlns:a16="http://schemas.microsoft.com/office/drawing/2014/main" id="{FDAD21AE-5005-D0DE-6F35-202E4AF9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0"/>
          <a:stretch/>
        </p:blipFill>
        <p:spPr bwMode="auto">
          <a:xfrm>
            <a:off x="5895504" y="2307274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41199-275B-9D8D-C4A4-E8171F1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it-IT" sz="3200" b="1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200" b="1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200" b="1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200" b="1">
                <a:latin typeface="Biome Light" panose="020B0303030204020804" pitchFamily="34" charset="0"/>
                <a:cs typeface="Biome Light" panose="020B0303030204020804" pitchFamily="34" charset="0"/>
              </a:rPr>
              <a:t>Re-configuration</a:t>
            </a:r>
            <a:endParaRPr lang="it-IT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5954F-CA7A-1249-BE52-816C7C32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8" r="3171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C2F6C7-37AA-5B3C-8E7D-602026DA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pPr marL="457200" indent="-457200" eaLnBrk="1">
              <a:buAutoNum type="arabicParenR"/>
            </a:pPr>
            <a: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  <a:t>Intuition (FASE INDIVIDUALE)</a:t>
            </a:r>
          </a:p>
          <a:p>
            <a:pPr marL="0" indent="0">
              <a:buNone/>
            </a:pPr>
            <a:endParaRPr lang="it-IT" sz="2000"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- Quale proposta di innovazione per il mio obiettivo?</a:t>
            </a:r>
          </a:p>
          <a:p>
            <a:pPr marL="0" indent="0">
              <a:buNone/>
            </a:pP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- Perché ritengo sia realizzabile?</a:t>
            </a:r>
            <a:b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- Perché ritengo sia irrealizzabile?</a:t>
            </a:r>
            <a:b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- Quali sono i vantaggi che apporterebbe?</a:t>
            </a:r>
            <a:b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- Quali resistenze incontrerebbe?</a:t>
            </a:r>
            <a:endParaRPr lang="it-IT" sz="2000" dirty="0"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3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1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641199-275B-9D8D-C4A4-E8171F1D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395" y="-19540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2800" b="1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2800" b="1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2800" b="1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Re-</a:t>
            </a:r>
            <a:r>
              <a:rPr lang="it-IT" sz="2800" b="1" dirty="0" err="1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configuration</a:t>
            </a:r>
            <a:endParaRPr lang="it-IT" sz="2800" dirty="0">
              <a:solidFill>
                <a:schemeClr val="tx2"/>
              </a:solidFill>
            </a:endParaRPr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27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29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C2F6C7-37AA-5B3C-8E7D-602026DAA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2. Brainstorming</a:t>
            </a:r>
            <a:br>
              <a:rPr lang="it-IT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dirty="0">
                <a:solidFill>
                  <a:schemeClr val="tx2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(IN GRUPPO SOLO RACCOLTA)</a:t>
            </a: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tx2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6A5E6EB-4DBC-A891-8A79-9451D7BF2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55323"/>
              </p:ext>
            </p:extLst>
          </p:nvPr>
        </p:nvGraphicFramePr>
        <p:xfrm>
          <a:off x="5250426" y="1538622"/>
          <a:ext cx="6780398" cy="541274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089234">
                  <a:extLst>
                    <a:ext uri="{9D8B030D-6E8A-4147-A177-3AD203B41FA5}">
                      <a16:colId xmlns:a16="http://schemas.microsoft.com/office/drawing/2014/main" val="2914136353"/>
                    </a:ext>
                  </a:extLst>
                </a:gridCol>
                <a:gridCol w="3691164">
                  <a:extLst>
                    <a:ext uri="{9D8B030D-6E8A-4147-A177-3AD203B41FA5}">
                      <a16:colId xmlns:a16="http://schemas.microsoft.com/office/drawing/2014/main" val="899002923"/>
                    </a:ext>
                  </a:extLst>
                </a:gridCol>
              </a:tblGrid>
              <a:tr h="80145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Proposte</a:t>
                      </a: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Descrizione</a:t>
                      </a: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303021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125166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24500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282629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19354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186328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13272"/>
                  </a:ext>
                </a:extLst>
              </a:tr>
              <a:tr h="658756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162400" marR="121800" marT="81200" marB="812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91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16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977A2AC-B016-DE0D-2FAE-F014F4A9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anchor="b">
            <a:normAutofit/>
          </a:bodyPr>
          <a:lstStyle/>
          <a:p>
            <a:r>
              <a:rPr lang="it-IT" sz="3200" b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3200" b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3200" b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3200" b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Re-</a:t>
            </a:r>
            <a:r>
              <a:rPr lang="it-IT" sz="3200" b="1" dirty="0" err="1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configuration</a:t>
            </a:r>
            <a:endParaRPr lang="it-IT" sz="32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F3E845-DA07-D3B3-0B21-93405B56B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en-US" sz="2000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3. </a:t>
            </a:r>
            <a:r>
              <a:rPr lang="it-IT" altLang="en-US" sz="2000" i="1" dirty="0" err="1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Reflection</a:t>
            </a:r>
            <a:r>
              <a:rPr lang="it-IT" altLang="en-US" sz="2000" i="1" dirty="0">
                <a:solidFill>
                  <a:srgbClr val="FFFFFF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 (IN GRUPPO)</a:t>
            </a:r>
          </a:p>
          <a:p>
            <a:pPr marL="0" indent="0">
              <a:buNone/>
            </a:pPr>
            <a:endParaRPr lang="it-IT" altLang="en-US" sz="2000" i="1" dirty="0">
              <a:solidFill>
                <a:srgbClr val="FFFFFF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altLang="en-US" sz="2000" i="1" dirty="0">
              <a:solidFill>
                <a:srgbClr val="FFFFFF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altLang="en-US" sz="2000" i="1" dirty="0">
              <a:solidFill>
                <a:srgbClr val="FFFFFF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it-IT" altLang="en-US" sz="2000" i="1" dirty="0">
              <a:solidFill>
                <a:srgbClr val="FFFFFF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endParaRPr lang="it-IT" sz="2000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27BFCCB-A6CB-8DCE-4021-0E7781A70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14610"/>
              </p:ext>
            </p:extLst>
          </p:nvPr>
        </p:nvGraphicFramePr>
        <p:xfrm>
          <a:off x="5397910" y="353961"/>
          <a:ext cx="6626942" cy="611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576">
                  <a:extLst>
                    <a:ext uri="{9D8B030D-6E8A-4147-A177-3AD203B41FA5}">
                      <a16:colId xmlns:a16="http://schemas.microsoft.com/office/drawing/2014/main" val="1074234961"/>
                    </a:ext>
                  </a:extLst>
                </a:gridCol>
                <a:gridCol w="3138756">
                  <a:extLst>
                    <a:ext uri="{9D8B030D-6E8A-4147-A177-3AD203B41FA5}">
                      <a16:colId xmlns:a16="http://schemas.microsoft.com/office/drawing/2014/main" val="3573949661"/>
                    </a:ext>
                  </a:extLst>
                </a:gridCol>
                <a:gridCol w="1894610">
                  <a:extLst>
                    <a:ext uri="{9D8B030D-6E8A-4147-A177-3AD203B41FA5}">
                      <a16:colId xmlns:a16="http://schemas.microsoft.com/office/drawing/2014/main" val="2440852863"/>
                    </a:ext>
                  </a:extLst>
                </a:gridCol>
              </a:tblGrid>
              <a:tr h="1796692">
                <a:tc>
                  <a:txBody>
                    <a:bodyPr/>
                    <a:lstStyle/>
                    <a:p>
                      <a:r>
                        <a:rPr lang="it-IT" sz="1800"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Proposte</a:t>
                      </a: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Criteri di selezione/esclusione</a:t>
                      </a: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Biome Light" panose="020B0303030204020804" pitchFamily="34" charset="0"/>
                          <a:cs typeface="Biome Light" panose="020B0303030204020804" pitchFamily="34" charset="0"/>
                        </a:rPr>
                        <a:t>Membri del team d’accordo</a:t>
                      </a: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3422081794"/>
                  </a:ext>
                </a:extLst>
              </a:tr>
              <a:tr h="863795"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3557488327"/>
                  </a:ext>
                </a:extLst>
              </a:tr>
              <a:tr h="863795"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2209006992"/>
                  </a:ext>
                </a:extLst>
              </a:tr>
              <a:tr h="863795"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3502481662"/>
                  </a:ext>
                </a:extLst>
              </a:tr>
              <a:tr h="863795"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4156225447"/>
                  </a:ext>
                </a:extLst>
              </a:tr>
              <a:tr h="863795"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Biome Light" panose="020B0303030204020804" pitchFamily="34" charset="0"/>
                        <a:cs typeface="Biome Light" panose="020B0303030204020804" pitchFamily="34" charset="0"/>
                      </a:endParaRPr>
                    </a:p>
                  </a:txBody>
                  <a:tcPr marL="89542" marR="89542" marT="44771" marB="44771"/>
                </a:tc>
                <a:extLst>
                  <a:ext uri="{0D108BD9-81ED-4DB2-BD59-A6C34878D82A}">
                    <a16:rowId xmlns:a16="http://schemas.microsoft.com/office/drawing/2014/main" val="5855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1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5D6D15-F627-FB63-3841-4D9830F6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sz="4100" b="1">
                <a:latin typeface="Biome Light" panose="020B0303030204020804" pitchFamily="34" charset="0"/>
                <a:cs typeface="Biome Light" panose="020B0303030204020804" pitchFamily="34" charset="0"/>
              </a:rPr>
              <a:t>Il metodo Tree</a:t>
            </a:r>
            <a:br>
              <a:rPr lang="it-IT" sz="4100" b="1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sz="4100" b="1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sz="4100" b="1">
                <a:latin typeface="Biome Light" panose="020B0303030204020804" pitchFamily="34" charset="0"/>
                <a:cs typeface="Biome Light" panose="020B0303030204020804" pitchFamily="34" charset="0"/>
              </a:rPr>
              <a:t>Re-</a:t>
            </a:r>
            <a:r>
              <a:rPr lang="it-IT" sz="4100" b="1" err="1">
                <a:latin typeface="Biome Light" panose="020B0303030204020804" pitchFamily="34" charset="0"/>
                <a:cs typeface="Biome Light" panose="020B0303030204020804" pitchFamily="34" charset="0"/>
              </a:rPr>
              <a:t>configuration</a:t>
            </a:r>
            <a:endParaRPr lang="it-IT" sz="4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5EE0C-7F5B-7647-D04B-C4FC06BF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>
                <a:latin typeface="Biome Light" panose="020B0303030204020804" pitchFamily="34" charset="0"/>
                <a:cs typeface="Biome Light" panose="020B0303030204020804" pitchFamily="34" charset="0"/>
              </a:rPr>
              <a:t>4. </a:t>
            </a:r>
            <a: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  <a:t>Integration (DISCUSSIONE TRA GRUPPI)</a:t>
            </a: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  <a:t>Quali elementi proposti dalle soluzioni degli altri gruppi prendiamo?</a:t>
            </a: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  <a:t>Come ci sono utili per la soluzione che abbiamo scelto?</a:t>
            </a: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b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</a:br>
            <a:r>
              <a:rPr lang="it-IT" altLang="en-US" sz="2000" i="1">
                <a:latin typeface="Biome Light" panose="020B0303030204020804" pitchFamily="34" charset="0"/>
                <a:cs typeface="Biome Light" panose="020B0303030204020804" pitchFamily="34" charset="0"/>
              </a:rPr>
              <a:t>In che modo ci aiuta a riconfigurare i nostri asset e la nostra idea di partenza</a:t>
            </a:r>
          </a:p>
          <a:p>
            <a:endParaRPr lang="it-IT" sz="2000"/>
          </a:p>
        </p:txBody>
      </p:sp>
      <p:pic>
        <p:nvPicPr>
          <p:cNvPr id="5" name="Picture 4" descr="Vista dal basso di un grande albero">
            <a:extLst>
              <a:ext uri="{FF2B5EF4-FFF2-40B4-BE49-F238E27FC236}">
                <a16:creationId xmlns:a16="http://schemas.microsoft.com/office/drawing/2014/main" id="{51A0075A-ADD0-8485-8191-5E838E4E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97" r="3386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59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657</Words>
  <Application>Microsoft Office PowerPoint</Application>
  <PresentationFormat>Widescreen</PresentationFormat>
  <Paragraphs>162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Biome Light</vt:lpstr>
      <vt:lpstr>Tema di Office</vt:lpstr>
      <vt:lpstr>Organizzazione del personale e valutazione della performance nella PA” I livello  Il Metodo Tree </vt:lpstr>
      <vt:lpstr>Il metodo Tree  Targeted Exploration</vt:lpstr>
      <vt:lpstr>Il metodo Tree  Targeted Exploration</vt:lpstr>
      <vt:lpstr>Il metodo Tree  Targeted Exploration</vt:lpstr>
      <vt:lpstr>Il metodo Tree  Targeted Exploration</vt:lpstr>
      <vt:lpstr>Il metodo Tree  Re-configuration</vt:lpstr>
      <vt:lpstr>Il metodo Tree  Re-configuration</vt:lpstr>
      <vt:lpstr>Il metodo Tree  Re-configuration</vt:lpstr>
      <vt:lpstr>Il metodo Tree  Re-configuration</vt:lpstr>
      <vt:lpstr>Il metodo Tree  Re-configuration</vt:lpstr>
      <vt:lpstr>Il metodo Tree Evaluation </vt:lpstr>
      <vt:lpstr>Il metodo Tree  Evaluation</vt:lpstr>
      <vt:lpstr>Il metodo Tree  Exhibition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CAPOLUPO</dc:creator>
  <cp:lastModifiedBy>Nicola CAPOLUPO</cp:lastModifiedBy>
  <cp:revision>3</cp:revision>
  <dcterms:created xsi:type="dcterms:W3CDTF">2024-07-17T21:04:51Z</dcterms:created>
  <dcterms:modified xsi:type="dcterms:W3CDTF">2024-07-17T22:22:55Z</dcterms:modified>
</cp:coreProperties>
</file>