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3"/>
  </p:notesMasterIdLst>
  <p:sldIdLst>
    <p:sldId id="452" r:id="rId2"/>
    <p:sldId id="392" r:id="rId3"/>
    <p:sldId id="453" r:id="rId4"/>
    <p:sldId id="454" r:id="rId5"/>
    <p:sldId id="455" r:id="rId6"/>
    <p:sldId id="456" r:id="rId7"/>
    <p:sldId id="457" r:id="rId8"/>
    <p:sldId id="458" r:id="rId9"/>
    <p:sldId id="459" r:id="rId10"/>
    <p:sldId id="460" r:id="rId11"/>
    <p:sldId id="482" r:id="rId12"/>
    <p:sldId id="462" r:id="rId13"/>
    <p:sldId id="463" r:id="rId14"/>
    <p:sldId id="464" r:id="rId15"/>
    <p:sldId id="465" r:id="rId16"/>
    <p:sldId id="466" r:id="rId17"/>
    <p:sldId id="467" r:id="rId18"/>
    <p:sldId id="468" r:id="rId19"/>
    <p:sldId id="469" r:id="rId20"/>
    <p:sldId id="476" r:id="rId21"/>
    <p:sldId id="470" r:id="rId22"/>
    <p:sldId id="471" r:id="rId23"/>
    <p:sldId id="473" r:id="rId24"/>
    <p:sldId id="472" r:id="rId25"/>
    <p:sldId id="474" r:id="rId26"/>
    <p:sldId id="475" r:id="rId27"/>
    <p:sldId id="477" r:id="rId28"/>
    <p:sldId id="478" r:id="rId29"/>
    <p:sldId id="479" r:id="rId30"/>
    <p:sldId id="481" r:id="rId31"/>
    <p:sldId id="480" r:id="rId3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8" autoAdjust="0"/>
    <p:restoredTop sz="91339" autoAdjust="0"/>
  </p:normalViewPr>
  <p:slideViewPr>
    <p:cSldViewPr>
      <p:cViewPr varScale="1">
        <p:scale>
          <a:sx n="104" d="100"/>
          <a:sy n="104" d="100"/>
        </p:scale>
        <p:origin x="1977"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0A6049F-89C2-4360-9B81-7ABA41042C1A}" type="datetimeFigureOut">
              <a:rPr lang="it-IT"/>
              <a:pPr>
                <a:defRPr/>
              </a:pPr>
              <a:t>14/04/2025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BCC88B1-B8D8-4C1C-A8D1-841456FDA5EB}" type="slidenum">
              <a:rPr lang="it-IT"/>
              <a:pPr>
                <a:defRPr/>
              </a:pPr>
              <a:t>‹N›</a:t>
            </a:fld>
            <a:endParaRPr lang="it-IT"/>
          </a:p>
        </p:txBody>
      </p:sp>
    </p:spTree>
    <p:extLst>
      <p:ext uri="{BB962C8B-B14F-4D97-AF65-F5344CB8AC3E}">
        <p14:creationId xmlns:p14="http://schemas.microsoft.com/office/powerpoint/2010/main" val="129853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65F0498-74B9-46A7-A649-599EF71F6297}" type="slidenum">
              <a:rPr lang="it-IT"/>
              <a:pPr>
                <a:defRPr/>
              </a:pPr>
              <a:t>‹N›</a:t>
            </a:fld>
            <a:endParaRPr lang="it-IT"/>
          </a:p>
        </p:txBody>
      </p:sp>
    </p:spTree>
    <p:extLst>
      <p:ext uri="{BB962C8B-B14F-4D97-AF65-F5344CB8AC3E}">
        <p14:creationId xmlns:p14="http://schemas.microsoft.com/office/powerpoint/2010/main" val="3745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3F3518E-2F7C-4679-A4D2-8946D3369AA9}" type="slidenum">
              <a:rPr lang="it-IT"/>
              <a:pPr>
                <a:defRPr/>
              </a:pPr>
              <a:t>‹N›</a:t>
            </a:fld>
            <a:endParaRPr lang="it-IT"/>
          </a:p>
        </p:txBody>
      </p:sp>
    </p:spTree>
    <p:extLst>
      <p:ext uri="{BB962C8B-B14F-4D97-AF65-F5344CB8AC3E}">
        <p14:creationId xmlns:p14="http://schemas.microsoft.com/office/powerpoint/2010/main" val="376309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7F5185-B992-49FF-88A3-CE8D0825C11F}" type="slidenum">
              <a:rPr lang="it-IT"/>
              <a:pPr>
                <a:defRPr/>
              </a:pPr>
              <a:t>‹N›</a:t>
            </a:fld>
            <a:endParaRPr lang="it-IT"/>
          </a:p>
        </p:txBody>
      </p:sp>
    </p:spTree>
    <p:extLst>
      <p:ext uri="{BB962C8B-B14F-4D97-AF65-F5344CB8AC3E}">
        <p14:creationId xmlns:p14="http://schemas.microsoft.com/office/powerpoint/2010/main" val="314863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F1F5BEA-6486-490B-9385-8B74E4F4FB04}" type="slidenum">
              <a:rPr lang="it-IT"/>
              <a:pPr>
                <a:defRPr/>
              </a:pPr>
              <a:t>‹N›</a:t>
            </a:fld>
            <a:endParaRPr lang="it-IT"/>
          </a:p>
        </p:txBody>
      </p:sp>
    </p:spTree>
    <p:extLst>
      <p:ext uri="{BB962C8B-B14F-4D97-AF65-F5344CB8AC3E}">
        <p14:creationId xmlns:p14="http://schemas.microsoft.com/office/powerpoint/2010/main" val="407069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6D53D8D-C4B9-4DA5-A86D-C2D02C1F089F}" type="slidenum">
              <a:rPr lang="it-IT"/>
              <a:pPr>
                <a:defRPr/>
              </a:pPr>
              <a:t>‹N›</a:t>
            </a:fld>
            <a:endParaRPr lang="it-IT"/>
          </a:p>
        </p:txBody>
      </p:sp>
    </p:spTree>
    <p:extLst>
      <p:ext uri="{BB962C8B-B14F-4D97-AF65-F5344CB8AC3E}">
        <p14:creationId xmlns:p14="http://schemas.microsoft.com/office/powerpoint/2010/main" val="2990435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6C8D7CB-2001-4470-8465-BEA04D9036F9}" type="slidenum">
              <a:rPr lang="it-IT"/>
              <a:pPr>
                <a:defRPr/>
              </a:pPr>
              <a:t>‹N›</a:t>
            </a:fld>
            <a:endParaRPr lang="it-IT"/>
          </a:p>
        </p:txBody>
      </p:sp>
    </p:spTree>
    <p:extLst>
      <p:ext uri="{BB962C8B-B14F-4D97-AF65-F5344CB8AC3E}">
        <p14:creationId xmlns:p14="http://schemas.microsoft.com/office/powerpoint/2010/main" val="2849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570FB7AC-E7A7-424E-B179-BAB4A2E80445}" type="slidenum">
              <a:rPr lang="it-IT"/>
              <a:pPr>
                <a:defRPr/>
              </a:pPr>
              <a:t>‹N›</a:t>
            </a:fld>
            <a:endParaRPr lang="it-IT"/>
          </a:p>
        </p:txBody>
      </p:sp>
    </p:spTree>
    <p:extLst>
      <p:ext uri="{BB962C8B-B14F-4D97-AF65-F5344CB8AC3E}">
        <p14:creationId xmlns:p14="http://schemas.microsoft.com/office/powerpoint/2010/main" val="24388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C794EDA-D9B4-487E-A267-F9E810BC61E6}" type="slidenum">
              <a:rPr lang="it-IT"/>
              <a:pPr>
                <a:defRPr/>
              </a:pPr>
              <a:t>‹N›</a:t>
            </a:fld>
            <a:endParaRPr lang="it-IT"/>
          </a:p>
        </p:txBody>
      </p:sp>
    </p:spTree>
    <p:extLst>
      <p:ext uri="{BB962C8B-B14F-4D97-AF65-F5344CB8AC3E}">
        <p14:creationId xmlns:p14="http://schemas.microsoft.com/office/powerpoint/2010/main" val="34663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C1FE053-732F-4697-9DB6-DFBB6DF59A0F}" type="slidenum">
              <a:rPr lang="it-IT"/>
              <a:pPr>
                <a:defRPr/>
              </a:pPr>
              <a:t>‹N›</a:t>
            </a:fld>
            <a:endParaRPr lang="it-IT"/>
          </a:p>
        </p:txBody>
      </p:sp>
    </p:spTree>
    <p:extLst>
      <p:ext uri="{BB962C8B-B14F-4D97-AF65-F5344CB8AC3E}">
        <p14:creationId xmlns:p14="http://schemas.microsoft.com/office/powerpoint/2010/main" val="31431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E1344E4D-C3C2-4F7E-A1C9-47BEC1B72FC6}" type="slidenum">
              <a:rPr lang="it-IT"/>
              <a:pPr>
                <a:defRPr/>
              </a:pPr>
              <a:t>‹N›</a:t>
            </a:fld>
            <a:endParaRPr lang="it-IT"/>
          </a:p>
        </p:txBody>
      </p:sp>
    </p:spTree>
    <p:extLst>
      <p:ext uri="{BB962C8B-B14F-4D97-AF65-F5344CB8AC3E}">
        <p14:creationId xmlns:p14="http://schemas.microsoft.com/office/powerpoint/2010/main" val="19561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10019DE-E81E-486A-AAE1-7D22243504EE}" type="slidenum">
              <a:rPr lang="it-IT"/>
              <a:pPr>
                <a:defRPr/>
              </a:pPr>
              <a:t>‹N›</a:t>
            </a:fld>
            <a:endParaRPr lang="it-IT"/>
          </a:p>
        </p:txBody>
      </p:sp>
    </p:spTree>
    <p:extLst>
      <p:ext uri="{BB962C8B-B14F-4D97-AF65-F5344CB8AC3E}">
        <p14:creationId xmlns:p14="http://schemas.microsoft.com/office/powerpoint/2010/main" val="13378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mn-cs"/>
              </a:defRPr>
            </a:lvl1pPr>
          </a:lstStyle>
          <a:p>
            <a:pPr>
              <a:defRPr/>
            </a:pPr>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mn-cs"/>
              </a:defRPr>
            </a:lvl1pPr>
          </a:lstStyle>
          <a:p>
            <a:pPr>
              <a:defRPr/>
            </a:pPr>
            <a:fld id="{35B8212B-12EE-4CA6-BB4F-109B1BDA7A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youtube.com/watch?v=nvMBd8OLdC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58F4AC2-5ADE-488C-99F8-C12324476E9A}"/>
              </a:ext>
            </a:extLst>
          </p:cNvPr>
          <p:cNvPicPr>
            <a:picLocks noChangeAspect="1"/>
          </p:cNvPicPr>
          <p:nvPr/>
        </p:nvPicPr>
        <p:blipFill rotWithShape="1">
          <a:blip r:embed="rId2">
            <a:extLst>
              <a:ext uri="{28A0092B-C50C-407E-A947-70E740481C1C}">
                <a14:useLocalDpi xmlns:a14="http://schemas.microsoft.com/office/drawing/2010/main" val="0"/>
              </a:ext>
            </a:extLst>
          </a:blip>
          <a:srcRect l="2157" r="2973" b="45044"/>
          <a:stretch/>
        </p:blipFill>
        <p:spPr>
          <a:xfrm>
            <a:off x="0" y="1084339"/>
            <a:ext cx="9144000" cy="3568797"/>
          </a:xfrm>
          <a:prstGeom prst="rect">
            <a:avLst/>
          </a:prstGeom>
          <a:noFill/>
        </p:spPr>
      </p:pic>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5089525"/>
            <a:ext cx="7772400" cy="1768475"/>
          </a:xfrm>
          <a:prstGeom prst="rect">
            <a:avLst/>
          </a:prstGeom>
        </p:spPr>
        <p:txBody>
          <a:bodyPr vert="horz" lIns="91440" tIns="45720" rIns="91440" bIns="45720" rtlCol="0" anchor="ctr">
            <a:normAutofit fontScale="550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r>
              <a:rPr lang="en-US" sz="5800" dirty="0"/>
              <a:t>Diversity Management</a:t>
            </a:r>
          </a:p>
          <a:p>
            <a:pPr algn="ctr">
              <a:defRPr/>
            </a:pPr>
            <a:r>
              <a:rPr lang="en-US" sz="5800" dirty="0"/>
              <a:t>Davide Bizjak, 16/04/2025</a:t>
            </a:r>
          </a:p>
          <a:p>
            <a:pPr algn="ctr">
              <a:defRPr/>
            </a:pPr>
            <a:endParaRPr lang="en-US" dirty="0">
              <a:solidFill>
                <a:schemeClr val="tx1"/>
              </a:solidFill>
              <a:latin typeface="Arial" charset="0"/>
              <a:ea typeface="+mn-ea"/>
              <a:cs typeface="Arial" charset="0"/>
            </a:endParaRPr>
          </a:p>
          <a:p>
            <a:pPr algn="ctr">
              <a:defRPr/>
            </a:pPr>
            <a:r>
              <a:rPr lang="en-US" dirty="0" err="1">
                <a:solidFill>
                  <a:schemeClr val="tx1"/>
                </a:solidFill>
                <a:latin typeface="Arial" charset="0"/>
                <a:ea typeface="+mn-ea"/>
                <a:cs typeface="Arial" charset="0"/>
              </a:rPr>
              <a:t>Università</a:t>
            </a:r>
            <a:r>
              <a:rPr lang="en-US" dirty="0">
                <a:solidFill>
                  <a:schemeClr val="tx1"/>
                </a:solidFill>
                <a:latin typeface="Arial" charset="0"/>
                <a:ea typeface="+mn-ea"/>
                <a:cs typeface="Arial" charset="0"/>
              </a:rPr>
              <a:t> </a:t>
            </a:r>
            <a:r>
              <a:rPr lang="en-US" dirty="0" err="1">
                <a:solidFill>
                  <a:schemeClr val="tx1"/>
                </a:solidFill>
                <a:latin typeface="Arial" charset="0"/>
                <a:ea typeface="+mn-ea"/>
                <a:cs typeface="Arial" charset="0"/>
              </a:rPr>
              <a:t>degli</a:t>
            </a:r>
            <a:r>
              <a:rPr lang="en-US" dirty="0">
                <a:solidFill>
                  <a:schemeClr val="tx1"/>
                </a:solidFill>
                <a:latin typeface="Arial" charset="0"/>
                <a:ea typeface="+mn-ea"/>
                <a:cs typeface="Arial" charset="0"/>
              </a:rPr>
              <a:t> </a:t>
            </a:r>
            <a:r>
              <a:rPr lang="en-US" dirty="0" err="1">
                <a:solidFill>
                  <a:schemeClr val="tx1"/>
                </a:solidFill>
                <a:latin typeface="Arial" charset="0"/>
                <a:ea typeface="+mn-ea"/>
                <a:cs typeface="Arial" charset="0"/>
              </a:rPr>
              <a:t>Studi</a:t>
            </a:r>
            <a:r>
              <a:rPr lang="en-US" dirty="0">
                <a:solidFill>
                  <a:schemeClr val="tx1"/>
                </a:solidFill>
                <a:latin typeface="Arial" charset="0"/>
                <a:ea typeface="+mn-ea"/>
                <a:cs typeface="Arial" charset="0"/>
              </a:rPr>
              <a:t> di Napoli Federico II</a:t>
            </a:r>
          </a:p>
          <a:p>
            <a:pPr algn="ctr">
              <a:defRPr/>
            </a:pPr>
            <a:r>
              <a:rPr lang="en-US" dirty="0">
                <a:solidFill>
                  <a:schemeClr val="tx1"/>
                </a:solidFill>
                <a:latin typeface="Arial" charset="0"/>
                <a:ea typeface="+mn-ea"/>
                <a:cs typeface="Arial" charset="0"/>
              </a:rPr>
              <a:t>davbiz@unina.it</a:t>
            </a:r>
            <a:endParaRPr lang="it-IT" dirty="0">
              <a:solidFill>
                <a:schemeClr val="tx1"/>
              </a:solidFill>
              <a:latin typeface="Arial" charset="0"/>
              <a:ea typeface="+mn-ea"/>
              <a:cs typeface="Arial" charset="0"/>
            </a:endParaRPr>
          </a:p>
        </p:txBody>
      </p:sp>
      <p:pic>
        <p:nvPicPr>
          <p:cNvPr id="8" name="Immagine 7">
            <a:extLst>
              <a:ext uri="{FF2B5EF4-FFF2-40B4-BE49-F238E27FC236}">
                <a16:creationId xmlns:a16="http://schemas.microsoft.com/office/drawing/2014/main" id="{1C94959E-73BF-493F-9DA8-FCF1718DB026}"/>
              </a:ext>
            </a:extLst>
          </p:cNvPr>
          <p:cNvPicPr>
            <a:picLocks noChangeAspect="1"/>
          </p:cNvPicPr>
          <p:nvPr/>
        </p:nvPicPr>
        <p:blipFill>
          <a:blip r:embed="rId3"/>
          <a:stretch>
            <a:fillRect/>
          </a:stretch>
        </p:blipFill>
        <p:spPr>
          <a:xfrm>
            <a:off x="2051720" y="332631"/>
            <a:ext cx="2795075" cy="742354"/>
          </a:xfrm>
          <a:prstGeom prst="rect">
            <a:avLst/>
          </a:prstGeom>
        </p:spPr>
      </p:pic>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Differenza tra Azioni Positive e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1800" b="0" i="0" dirty="0">
                <a:solidFill>
                  <a:srgbClr val="526069"/>
                </a:solidFill>
                <a:effectLst/>
                <a:latin typeface="Montserrat" panose="00000500000000000000" pitchFamily="2" charset="0"/>
              </a:rPr>
              <a:t>Le </a:t>
            </a:r>
            <a:r>
              <a:rPr lang="it-IT" sz="1800" b="1" i="0" dirty="0">
                <a:solidFill>
                  <a:srgbClr val="526069"/>
                </a:solidFill>
                <a:effectLst/>
                <a:latin typeface="Montserrat" panose="00000500000000000000" pitchFamily="2" charset="0"/>
              </a:rPr>
              <a:t>azioni positive</a:t>
            </a:r>
            <a:r>
              <a:rPr lang="it-IT" sz="1800" b="0" i="0" dirty="0">
                <a:solidFill>
                  <a:srgbClr val="526069"/>
                </a:solidFill>
                <a:effectLst/>
                <a:latin typeface="Montserrat" panose="00000500000000000000" pitchFamily="2" charset="0"/>
              </a:rPr>
              <a:t> sono misure tese ad accrescere la rappresentatività nella forza lavoro di particolari gruppi sotto-rappresentati, come ad esempio le donne (ad esempio la legge 20/2011 Golfo Mosca sulle "quote rosa") e a rimediare o impedire stereotipi, pregiudizi e discriminazioni (ad esempio le leggi sul reclutamento delle persone con diverse abilità).</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L'idea di base è tutelare i diritti di tutte le persone nei luoghi di lavoro. Hanno obiettivi specifici e un'azione temporanea: una volta che l'equilibrio in termini di rappresentanza e uguaglianza è stato raggiunto, vengono meno. Rappresentano il trampolino per dar vita a programmi di gestione differenziata delle diversità, ma </a:t>
            </a:r>
            <a:r>
              <a:rPr lang="it-IT" sz="1800" b="1" i="0" dirty="0">
                <a:solidFill>
                  <a:srgbClr val="526069"/>
                </a:solidFill>
                <a:effectLst/>
                <a:latin typeface="Montserrat" panose="00000500000000000000" pitchFamily="2" charset="0"/>
              </a:rPr>
              <a:t>da sole non bastano</a:t>
            </a:r>
            <a:r>
              <a:rPr lang="it-IT" sz="1800" b="0" i="0" dirty="0">
                <a:solidFill>
                  <a:srgbClr val="526069"/>
                </a:solidFill>
                <a:effectLst/>
                <a:latin typeface="Montserrat" panose="00000500000000000000" pitchFamily="2" charset="0"/>
              </a:rPr>
              <a:t>. </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Di contro, il DM è messo in atto per migliorare le performance individuali e organizzative, inquadrando il concetto da più punti di vista e sono focalizzati sullo sviluppo delle abilità delle persone nel saper lavorare </a:t>
            </a:r>
            <a:r>
              <a:rPr lang="it-IT" sz="1800" b="1" i="0" dirty="0">
                <a:solidFill>
                  <a:srgbClr val="526069"/>
                </a:solidFill>
                <a:effectLst/>
                <a:latin typeface="Montserrat" panose="00000500000000000000" pitchFamily="2" charset="0"/>
              </a:rPr>
              <a:t>insieme</a:t>
            </a:r>
            <a:r>
              <a:rPr lang="it-IT" sz="1800" b="0" i="0" dirty="0">
                <a:solidFill>
                  <a:srgbClr val="526069"/>
                </a:solidFill>
                <a:effectLst/>
                <a:latin typeface="Montserrat" panose="00000500000000000000" pitchFamily="2" charset="0"/>
              </a:rPr>
              <a:t>.</a:t>
            </a:r>
            <a:endParaRPr lang="it-IT" sz="6000" dirty="0"/>
          </a:p>
        </p:txBody>
      </p:sp>
    </p:spTree>
    <p:extLst>
      <p:ext uri="{BB962C8B-B14F-4D97-AF65-F5344CB8AC3E}">
        <p14:creationId xmlns:p14="http://schemas.microsoft.com/office/powerpoint/2010/main" val="147241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5089525"/>
            <a:ext cx="7772400" cy="1768475"/>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8" name="Immagine 7">
            <a:extLst>
              <a:ext uri="{FF2B5EF4-FFF2-40B4-BE49-F238E27FC236}">
                <a16:creationId xmlns:a16="http://schemas.microsoft.com/office/drawing/2014/main" id="{1C94959E-73BF-493F-9DA8-FCF1718DB026}"/>
              </a:ext>
            </a:extLst>
          </p:cNvPr>
          <p:cNvPicPr>
            <a:picLocks noChangeAspect="1"/>
          </p:cNvPicPr>
          <p:nvPr/>
        </p:nvPicPr>
        <p:blipFill>
          <a:blip r:embed="rId2"/>
          <a:stretch>
            <a:fillRect/>
          </a:stretch>
        </p:blipFill>
        <p:spPr>
          <a:xfrm>
            <a:off x="2051720" y="332631"/>
            <a:ext cx="2795075" cy="742354"/>
          </a:xfrm>
          <a:prstGeom prst="rect">
            <a:avLst/>
          </a:prstGeom>
        </p:spPr>
      </p:pic>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a:extLst>
              <a:ext uri="{FF2B5EF4-FFF2-40B4-BE49-F238E27FC236}">
                <a16:creationId xmlns:a16="http://schemas.microsoft.com/office/drawing/2014/main" id="{D0FCC7F7-DE28-1DA3-A8DA-79C95B63275D}"/>
              </a:ext>
            </a:extLst>
          </p:cNvPr>
          <p:cNvSpPr>
            <a:spLocks noGrp="1"/>
          </p:cNvSpPr>
          <p:nvPr>
            <p:ph type="ctrTitle"/>
          </p:nvPr>
        </p:nvSpPr>
        <p:spPr/>
        <p:txBody>
          <a:bodyPr/>
          <a:lstStyle/>
          <a:p>
            <a:r>
              <a:rPr lang="it-IT" dirty="0"/>
              <a:t>La strategia</a:t>
            </a:r>
          </a:p>
        </p:txBody>
      </p:sp>
    </p:spTree>
    <p:extLst>
      <p:ext uri="{BB962C8B-B14F-4D97-AF65-F5344CB8AC3E}">
        <p14:creationId xmlns:p14="http://schemas.microsoft.com/office/powerpoint/2010/main" val="320203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Opportunità e benefici del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1800" b="0" i="0" dirty="0">
                <a:solidFill>
                  <a:srgbClr val="526069"/>
                </a:solidFill>
                <a:effectLst/>
                <a:latin typeface="Montserrat" panose="00000500000000000000" pitchFamily="2" charset="0"/>
              </a:rPr>
              <a:t>Alle aziende spetta scegliere se gestire le proprie persone attraverso processi indifferenziati e standardizzati oppure adoperarsi per integrarle al meglio e gestire le diversità in modo</a:t>
            </a:r>
            <a:r>
              <a:rPr lang="it-IT" sz="1800" dirty="0">
                <a:solidFill>
                  <a:srgbClr val="526069"/>
                </a:solidFill>
                <a:latin typeface="Montserrat" panose="00000500000000000000" pitchFamily="2" charset="0"/>
              </a:rPr>
              <a:t> differenziato</a:t>
            </a:r>
            <a:r>
              <a:rPr lang="it-IT" sz="1800" b="0" i="0" dirty="0">
                <a:solidFill>
                  <a:srgbClr val="526069"/>
                </a:solidFill>
                <a:effectLst/>
                <a:latin typeface="Montserrat" panose="00000500000000000000" pitchFamily="2" charset="0"/>
              </a:rPr>
              <a:t>, efficace, efficiente ed equo, così da:</a:t>
            </a:r>
          </a:p>
          <a:p>
            <a:pPr algn="just">
              <a:lnSpc>
                <a:spcPct val="90000"/>
              </a:lnSpc>
            </a:pPr>
            <a:r>
              <a:rPr lang="it-IT" sz="1800" b="0" i="0" dirty="0">
                <a:solidFill>
                  <a:srgbClr val="526069"/>
                </a:solidFill>
                <a:effectLst/>
                <a:latin typeface="Montserrat" panose="00000500000000000000" pitchFamily="2" charset="0"/>
              </a:rPr>
              <a:t>attrarre e trattenere i talenti in un mercato del lavoro sempre più eterogeneo;</a:t>
            </a:r>
          </a:p>
          <a:p>
            <a:pPr algn="just">
              <a:lnSpc>
                <a:spcPct val="90000"/>
              </a:lnSpc>
            </a:pPr>
            <a:r>
              <a:rPr lang="it-IT" sz="1800" b="0" i="0" dirty="0">
                <a:solidFill>
                  <a:srgbClr val="526069"/>
                </a:solidFill>
                <a:effectLst/>
                <a:latin typeface="Montserrat" panose="00000500000000000000" pitchFamily="2" charset="0"/>
              </a:rPr>
              <a:t>migliorare la motivazione;</a:t>
            </a:r>
          </a:p>
          <a:p>
            <a:pPr algn="just">
              <a:lnSpc>
                <a:spcPct val="90000"/>
              </a:lnSpc>
            </a:pPr>
            <a:r>
              <a:rPr lang="it-IT" sz="1800" b="0" i="0" dirty="0">
                <a:solidFill>
                  <a:srgbClr val="526069"/>
                </a:solidFill>
                <a:effectLst/>
                <a:latin typeface="Montserrat" panose="00000500000000000000" pitchFamily="2" charset="0"/>
              </a:rPr>
              <a:t>diminuire i costi di turnover e quelli legati a contenziosi;</a:t>
            </a:r>
          </a:p>
          <a:p>
            <a:pPr algn="just">
              <a:lnSpc>
                <a:spcPct val="90000"/>
              </a:lnSpc>
            </a:pPr>
            <a:r>
              <a:rPr lang="it-IT" sz="1800" b="0" i="0" dirty="0">
                <a:solidFill>
                  <a:srgbClr val="526069"/>
                </a:solidFill>
                <a:effectLst/>
                <a:latin typeface="Montserrat" panose="00000500000000000000" pitchFamily="2" charset="0"/>
              </a:rPr>
              <a:t>dar vita ad attività finalizzate al miglioramento della reputazione delle organizzazioni, fornire più efficacemente servizi a mercati caratterizzati da livelli di complessità crescente;</a:t>
            </a:r>
          </a:p>
          <a:p>
            <a:pPr algn="just">
              <a:lnSpc>
                <a:spcPct val="90000"/>
              </a:lnSpc>
            </a:pPr>
            <a:r>
              <a:rPr lang="it-IT" sz="1800" b="0" i="1" dirty="0">
                <a:solidFill>
                  <a:srgbClr val="526069"/>
                </a:solidFill>
                <a:effectLst/>
                <a:latin typeface="Montserrat" panose="00000500000000000000" pitchFamily="2" charset="0"/>
              </a:rPr>
              <a:t>diverse customer versus diverse </a:t>
            </a:r>
            <a:r>
              <a:rPr lang="it-IT" sz="1800" b="0" i="1" dirty="0" err="1">
                <a:solidFill>
                  <a:srgbClr val="526069"/>
                </a:solidFill>
                <a:effectLst/>
                <a:latin typeface="Montserrat" panose="00000500000000000000" pitchFamily="2" charset="0"/>
              </a:rPr>
              <a:t>workforce</a:t>
            </a:r>
            <a:r>
              <a:rPr lang="it-IT" sz="1800" b="0" i="0" dirty="0">
                <a:solidFill>
                  <a:srgbClr val="526069"/>
                </a:solidFill>
                <a:effectLst/>
                <a:latin typeface="Montserrat" panose="00000500000000000000" pitchFamily="2" charset="0"/>
              </a:rPr>
              <a:t>;</a:t>
            </a:r>
          </a:p>
          <a:p>
            <a:pPr algn="just">
              <a:lnSpc>
                <a:spcPct val="90000"/>
              </a:lnSpc>
            </a:pPr>
            <a:r>
              <a:rPr lang="it-IT" sz="1800" b="0" i="0" dirty="0">
                <a:solidFill>
                  <a:srgbClr val="526069"/>
                </a:solidFill>
                <a:effectLst/>
                <a:latin typeface="Montserrat" panose="00000500000000000000" pitchFamily="2" charset="0"/>
              </a:rPr>
              <a:t>aumentare le capacità di apprendimento organizzativo;</a:t>
            </a:r>
          </a:p>
          <a:p>
            <a:pPr algn="just">
              <a:lnSpc>
                <a:spcPct val="90000"/>
              </a:lnSpc>
            </a:pPr>
            <a:r>
              <a:rPr lang="it-IT" sz="1800" b="0" i="0" dirty="0">
                <a:solidFill>
                  <a:srgbClr val="526069"/>
                </a:solidFill>
                <a:effectLst/>
                <a:latin typeface="Montserrat" panose="00000500000000000000" pitchFamily="2" charset="0"/>
              </a:rPr>
              <a:t>incrementare la flessibilità organizzativa in un contesto ambientale turbolento (diversi contratti di lavoro); ottenere migliori risultati economici e migliori performance individuali e di gruppo</a:t>
            </a:r>
            <a:endParaRPr lang="it-IT" sz="7200" dirty="0"/>
          </a:p>
        </p:txBody>
      </p:sp>
    </p:spTree>
    <p:extLst>
      <p:ext uri="{BB962C8B-B14F-4D97-AF65-F5344CB8AC3E}">
        <p14:creationId xmlns:p14="http://schemas.microsoft.com/office/powerpoint/2010/main" val="130895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Il monitoraggio del processo integrato</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2000" b="0" i="0" dirty="0">
                <a:solidFill>
                  <a:srgbClr val="526069"/>
                </a:solidFill>
                <a:effectLst/>
                <a:latin typeface="Montserrat" panose="00000500000000000000" pitchFamily="2" charset="0"/>
              </a:rPr>
              <a:t>Pur aspettandosi dei risultati nel lungo periodo, è necessario valutare periodicamente le singole azioni di DM intraprese durante l'anno. Queste infatti sono il frutto di una specifica linea di azione a livello di progetto e valutarne l'efficacia attraverso la misurazione del </a:t>
            </a:r>
            <a:r>
              <a:rPr lang="it-IT" sz="2000" dirty="0">
                <a:solidFill>
                  <a:srgbClr val="526069"/>
                </a:solidFill>
                <a:latin typeface="Montserrat" panose="00000500000000000000" pitchFamily="2" charset="0"/>
              </a:rPr>
              <a:t>KPI (Key Performance Index) consente sia di poter comunicare </a:t>
            </a:r>
            <a:r>
              <a:rPr lang="it-IT" sz="2000" b="0" i="0" dirty="0">
                <a:solidFill>
                  <a:srgbClr val="526069"/>
                </a:solidFill>
                <a:effectLst/>
                <a:latin typeface="Montserrat" panose="00000500000000000000" pitchFamily="2" charset="0"/>
              </a:rPr>
              <a:t>i risultati dell'operazione agli stakeholder interni ed esterni, sia di poter pianificare una eventuale ripetibilità di quella specifica operazione. </a:t>
            </a:r>
          </a:p>
          <a:p>
            <a:pPr marL="0" indent="0" algn="just">
              <a:lnSpc>
                <a:spcPct val="90000"/>
              </a:lnSpc>
              <a:buNone/>
            </a:pPr>
            <a:endParaRPr lang="it-IT" sz="2000" dirty="0">
              <a:solidFill>
                <a:srgbClr val="526069"/>
              </a:solidFill>
              <a:latin typeface="Montserrat" panose="00000500000000000000" pitchFamily="2" charset="0"/>
            </a:endParaRPr>
          </a:p>
          <a:p>
            <a:pPr marL="0" indent="0" algn="just">
              <a:lnSpc>
                <a:spcPct val="90000"/>
              </a:lnSpc>
              <a:buNone/>
            </a:pPr>
            <a:r>
              <a:rPr lang="it-IT" sz="2000" b="0" i="0" dirty="0">
                <a:solidFill>
                  <a:srgbClr val="526069"/>
                </a:solidFill>
                <a:effectLst/>
                <a:latin typeface="Montserrat" panose="00000500000000000000" pitchFamily="2" charset="0"/>
              </a:rPr>
              <a:t>Gli strumenti di monitoraggio possono essere sia quantitativi (assenteismo, turnover, denunce per mobbing, varietà della demografia aziendale), sia di tipo qualitativo (audit interni, valutazioni dei clienti).</a:t>
            </a:r>
            <a:endParaRPr lang="it-IT" sz="9600" dirty="0"/>
          </a:p>
        </p:txBody>
      </p:sp>
    </p:spTree>
    <p:extLst>
      <p:ext uri="{BB962C8B-B14F-4D97-AF65-F5344CB8AC3E}">
        <p14:creationId xmlns:p14="http://schemas.microsoft.com/office/powerpoint/2010/main" val="295118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Alcune questioni potenzialmente problematiche</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1600" b="0" i="0" dirty="0">
                <a:solidFill>
                  <a:srgbClr val="526069"/>
                </a:solidFill>
                <a:effectLst/>
                <a:latin typeface="Montserrat" panose="00000500000000000000" pitchFamily="2" charset="0"/>
              </a:rPr>
              <a:t>I benefici vanno </a:t>
            </a:r>
            <a:r>
              <a:rPr lang="it-IT" sz="1600" b="1" i="0" dirty="0">
                <a:solidFill>
                  <a:srgbClr val="526069"/>
                </a:solidFill>
                <a:effectLst/>
                <a:latin typeface="Montserrat" panose="00000500000000000000" pitchFamily="2" charset="0"/>
              </a:rPr>
              <a:t>controbilanciati </a:t>
            </a:r>
            <a:r>
              <a:rPr lang="it-IT" sz="1600" b="0" i="0" dirty="0">
                <a:solidFill>
                  <a:srgbClr val="526069"/>
                </a:solidFill>
                <a:effectLst/>
                <a:latin typeface="Montserrat" panose="00000500000000000000" pitchFamily="2" charset="0"/>
              </a:rPr>
              <a:t>con </a:t>
            </a:r>
            <a:r>
              <a:rPr lang="it-IT" sz="1600" dirty="0">
                <a:solidFill>
                  <a:srgbClr val="526069"/>
                </a:solidFill>
                <a:latin typeface="Montserrat" panose="00000500000000000000" pitchFamily="2" charset="0"/>
              </a:rPr>
              <a:t>aspetti di cui tenere </a:t>
            </a:r>
            <a:r>
              <a:rPr lang="it-IT" sz="1600" b="0" i="0" dirty="0">
                <a:solidFill>
                  <a:srgbClr val="526069"/>
                </a:solidFill>
                <a:effectLst/>
                <a:latin typeface="Montserrat" panose="00000500000000000000" pitchFamily="2" charset="0"/>
              </a:rPr>
              <a:t>conto e che comprendono:</a:t>
            </a:r>
          </a:p>
          <a:p>
            <a:pPr marL="0" indent="0" algn="just">
              <a:lnSpc>
                <a:spcPct val="90000"/>
              </a:lnSpc>
              <a:buNone/>
            </a:pPr>
            <a:endParaRPr lang="it-IT" sz="1600" dirty="0">
              <a:solidFill>
                <a:srgbClr val="526069"/>
              </a:solidFill>
              <a:latin typeface="Montserrat" panose="00000500000000000000" pitchFamily="2" charset="0"/>
            </a:endParaRPr>
          </a:p>
          <a:p>
            <a:pPr algn="just">
              <a:lnSpc>
                <a:spcPct val="90000"/>
              </a:lnSpc>
            </a:pPr>
            <a:r>
              <a:rPr lang="it-IT" sz="1600" b="0" i="0" dirty="0">
                <a:solidFill>
                  <a:srgbClr val="526069"/>
                </a:solidFill>
                <a:effectLst/>
                <a:latin typeface="Montserrat" panose="00000500000000000000" pitchFamily="2" charset="0"/>
              </a:rPr>
              <a:t>costi del cambiamento e di coesione intra-gruppo; </a:t>
            </a:r>
          </a:p>
          <a:p>
            <a:pPr algn="just">
              <a:lnSpc>
                <a:spcPct val="90000"/>
              </a:lnSpc>
            </a:pPr>
            <a:r>
              <a:rPr lang="it-IT" sz="1600" b="0" i="0" dirty="0">
                <a:solidFill>
                  <a:srgbClr val="526069"/>
                </a:solidFill>
                <a:effectLst/>
                <a:latin typeface="Montserrat" panose="00000500000000000000" pitchFamily="2" charset="0"/>
              </a:rPr>
              <a:t>resistenze al cambiamento; </a:t>
            </a:r>
          </a:p>
          <a:p>
            <a:pPr algn="just">
              <a:lnSpc>
                <a:spcPct val="90000"/>
              </a:lnSpc>
            </a:pPr>
            <a:r>
              <a:rPr lang="it-IT" sz="1600" b="0" i="0" dirty="0">
                <a:solidFill>
                  <a:srgbClr val="526069"/>
                </a:solidFill>
                <a:effectLst/>
                <a:latin typeface="Montserrat" panose="00000500000000000000" pitchFamily="2" charset="0"/>
              </a:rPr>
              <a:t>rischi di discriminazione alla rovescia; demotivazione da parte dei gruppi di minoranza; </a:t>
            </a:r>
          </a:p>
          <a:p>
            <a:pPr algn="just">
              <a:lnSpc>
                <a:spcPct val="90000"/>
              </a:lnSpc>
            </a:pPr>
            <a:r>
              <a:rPr lang="it-IT" sz="1600" b="0" i="0" dirty="0">
                <a:solidFill>
                  <a:srgbClr val="526069"/>
                </a:solidFill>
                <a:effectLst/>
                <a:latin typeface="Montserrat" panose="00000500000000000000" pitchFamily="2" charset="0"/>
              </a:rPr>
              <a:t>criticità connesse al rispetto degli obblighi previsti per persone di altre religioni (ad esempio l’ancoraggio alle festività cattoliche);</a:t>
            </a:r>
          </a:p>
          <a:p>
            <a:pPr algn="just">
              <a:lnSpc>
                <a:spcPct val="90000"/>
              </a:lnSpc>
            </a:pPr>
            <a:r>
              <a:rPr lang="it-IT" sz="1600" b="0" i="0" dirty="0">
                <a:solidFill>
                  <a:srgbClr val="526069"/>
                </a:solidFill>
                <a:effectLst/>
                <a:latin typeface="Montserrat" panose="00000500000000000000" pitchFamily="2" charset="0"/>
              </a:rPr>
              <a:t> gestire i tempi di lavoro e familiari e le carriere;</a:t>
            </a:r>
          </a:p>
          <a:p>
            <a:pPr algn="just">
              <a:lnSpc>
                <a:spcPct val="90000"/>
              </a:lnSpc>
            </a:pPr>
            <a:r>
              <a:rPr lang="it-IT" sz="1600" b="0" i="0" dirty="0">
                <a:solidFill>
                  <a:srgbClr val="526069"/>
                </a:solidFill>
                <a:effectLst/>
                <a:latin typeface="Montserrat" panose="00000500000000000000" pitchFamily="2" charset="0"/>
              </a:rPr>
              <a:t>definire sistemi di valutazione differenziati;</a:t>
            </a:r>
          </a:p>
          <a:p>
            <a:pPr algn="just">
              <a:lnSpc>
                <a:spcPct val="90000"/>
              </a:lnSpc>
            </a:pPr>
            <a:r>
              <a:rPr lang="it-IT" sz="1600" b="0" i="0" dirty="0">
                <a:solidFill>
                  <a:srgbClr val="526069"/>
                </a:solidFill>
                <a:effectLst/>
                <a:latin typeface="Montserrat" panose="00000500000000000000" pitchFamily="2" charset="0"/>
              </a:rPr>
              <a:t>difficoltà nella selezione e nella </a:t>
            </a:r>
            <a:r>
              <a:rPr lang="it-IT" sz="1600" b="0" i="0" dirty="0" err="1">
                <a:solidFill>
                  <a:srgbClr val="526069"/>
                </a:solidFill>
                <a:effectLst/>
                <a:latin typeface="Montserrat" panose="00000500000000000000" pitchFamily="2" charset="0"/>
              </a:rPr>
              <a:t>retention</a:t>
            </a:r>
            <a:r>
              <a:rPr lang="it-IT" sz="1600" b="0" i="0" dirty="0">
                <a:solidFill>
                  <a:srgbClr val="526069"/>
                </a:solidFill>
                <a:effectLst/>
                <a:latin typeface="Montserrat" panose="00000500000000000000" pitchFamily="2" charset="0"/>
              </a:rPr>
              <a:t> di persone appartenenti a gruppi minoritari;</a:t>
            </a:r>
          </a:p>
          <a:p>
            <a:pPr algn="just">
              <a:lnSpc>
                <a:spcPct val="90000"/>
              </a:lnSpc>
            </a:pPr>
            <a:r>
              <a:rPr lang="it-IT" sz="1600" b="0" i="0" dirty="0">
                <a:solidFill>
                  <a:srgbClr val="526069"/>
                </a:solidFill>
                <a:effectLst/>
                <a:latin typeface="Montserrat" panose="00000500000000000000" pitchFamily="2" charset="0"/>
              </a:rPr>
              <a:t>insufficiente conoscenza della lingua, forza fisica e/o insufficiente capacità di imparare e ricordare; </a:t>
            </a:r>
          </a:p>
          <a:p>
            <a:pPr algn="just">
              <a:lnSpc>
                <a:spcPct val="90000"/>
              </a:lnSpc>
            </a:pPr>
            <a:r>
              <a:rPr lang="it-IT" sz="1600" b="0" i="0" dirty="0">
                <a:solidFill>
                  <a:srgbClr val="526069"/>
                </a:solidFill>
                <a:effectLst/>
                <a:latin typeface="Montserrat" panose="00000500000000000000" pitchFamily="2" charset="0"/>
              </a:rPr>
              <a:t>potenziali reazioni negative della clientela verso specifici gruppi etnici, religiosi, ecc.;</a:t>
            </a:r>
          </a:p>
          <a:p>
            <a:pPr algn="just">
              <a:lnSpc>
                <a:spcPct val="90000"/>
              </a:lnSpc>
            </a:pPr>
            <a:r>
              <a:rPr lang="it-IT" sz="1600" b="0" i="0" dirty="0">
                <a:solidFill>
                  <a:srgbClr val="526069"/>
                </a:solidFill>
                <a:effectLst/>
                <a:latin typeface="Montserrat" panose="00000500000000000000" pitchFamily="2" charset="0"/>
              </a:rPr>
              <a:t>il ruolo dei sindacati nell’accettare elementi di differenza che possono aprire la strada a eccezioni in termini gestionali.</a:t>
            </a:r>
            <a:endParaRPr lang="it-IT" sz="9600" dirty="0"/>
          </a:p>
        </p:txBody>
      </p:sp>
    </p:spTree>
    <p:extLst>
      <p:ext uri="{BB962C8B-B14F-4D97-AF65-F5344CB8AC3E}">
        <p14:creationId xmlns:p14="http://schemas.microsoft.com/office/powerpoint/2010/main" val="211280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Un processo integrato di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1396752"/>
          </a:xfrm>
        </p:spPr>
        <p:txBody>
          <a:bodyPr wrap="square" anchor="t">
            <a:normAutofit/>
          </a:bodyPr>
          <a:lstStyle/>
          <a:p>
            <a:pPr marL="0" indent="0" algn="just">
              <a:buNone/>
            </a:pPr>
            <a:r>
              <a:rPr lang="it-IT" sz="1400" b="0" i="0" dirty="0">
                <a:solidFill>
                  <a:srgbClr val="526069"/>
                </a:solidFill>
                <a:effectLst/>
                <a:latin typeface="Montserrat" panose="00000500000000000000" pitchFamily="2" charset="0"/>
              </a:rPr>
              <a:t>Al fine di poter illustrare quali sono le fasi, le leve e le politiche di </a:t>
            </a:r>
            <a:r>
              <a:rPr lang="it-IT" sz="1400" b="0" i="0" dirty="0" err="1">
                <a:solidFill>
                  <a:srgbClr val="526069"/>
                </a:solidFill>
                <a:effectLst/>
                <a:latin typeface="Montserrat" panose="00000500000000000000" pitchFamily="2" charset="0"/>
              </a:rPr>
              <a:t>Diversity</a:t>
            </a:r>
            <a:r>
              <a:rPr lang="it-IT" sz="1400" b="0" i="0" dirty="0">
                <a:solidFill>
                  <a:srgbClr val="526069"/>
                </a:solidFill>
                <a:effectLst/>
                <a:latin typeface="Montserrat" panose="00000500000000000000" pitchFamily="2" charset="0"/>
              </a:rPr>
              <a:t> Management nelle organizzazioni, nelle prossime slide si illustreranno le fasi di un processo integrato alla gestione della diversità in azienda. Regolamenti e buone pratiche, se considerate come un </a:t>
            </a:r>
            <a:r>
              <a:rPr lang="it-IT" sz="1400" b="0" i="1" dirty="0">
                <a:solidFill>
                  <a:srgbClr val="526069"/>
                </a:solidFill>
                <a:effectLst/>
                <a:latin typeface="Montserrat" panose="00000500000000000000" pitchFamily="2" charset="0"/>
              </a:rPr>
              <a:t>unicum, </a:t>
            </a:r>
            <a:r>
              <a:rPr lang="it-IT" sz="1400" b="0" i="0" dirty="0">
                <a:solidFill>
                  <a:srgbClr val="526069"/>
                </a:solidFill>
                <a:effectLst/>
                <a:latin typeface="Montserrat" panose="00000500000000000000" pitchFamily="2" charset="0"/>
              </a:rPr>
              <a:t>non collegate dal vertice strategico fino al nucleo operativo, potrebbero non essere sufficienti a gestire la diversità se non supportate da un approccio che integri un livello </a:t>
            </a:r>
            <a:r>
              <a:rPr lang="it-IT" sz="1400" b="1" i="0" dirty="0">
                <a:solidFill>
                  <a:srgbClr val="526069"/>
                </a:solidFill>
                <a:effectLst/>
                <a:latin typeface="Montserrat" panose="00000500000000000000" pitchFamily="2" charset="0"/>
              </a:rPr>
              <a:t>strategico, </a:t>
            </a:r>
            <a:r>
              <a:rPr lang="it-IT" sz="1400" b="0" i="0" dirty="0">
                <a:solidFill>
                  <a:srgbClr val="526069"/>
                </a:solidFill>
                <a:effectLst/>
                <a:latin typeface="Montserrat" panose="00000500000000000000" pitchFamily="2" charset="0"/>
              </a:rPr>
              <a:t>un livello </a:t>
            </a:r>
            <a:r>
              <a:rPr lang="it-IT" sz="1400" b="1" i="0" dirty="0">
                <a:solidFill>
                  <a:srgbClr val="526069"/>
                </a:solidFill>
                <a:effectLst/>
                <a:latin typeface="Montserrat" panose="00000500000000000000" pitchFamily="2" charset="0"/>
              </a:rPr>
              <a:t>progettuale</a:t>
            </a:r>
            <a:r>
              <a:rPr lang="it-IT" sz="1400" b="0" i="0" dirty="0">
                <a:solidFill>
                  <a:srgbClr val="526069"/>
                </a:solidFill>
                <a:effectLst/>
                <a:latin typeface="Montserrat" panose="00000500000000000000" pitchFamily="2" charset="0"/>
              </a:rPr>
              <a:t> e un livello </a:t>
            </a:r>
            <a:r>
              <a:rPr lang="it-IT" sz="1400" b="1" i="0" dirty="0">
                <a:solidFill>
                  <a:srgbClr val="526069"/>
                </a:solidFill>
                <a:effectLst/>
                <a:latin typeface="Montserrat" panose="00000500000000000000" pitchFamily="2" charset="0"/>
              </a:rPr>
              <a:t>operativo</a:t>
            </a:r>
            <a:r>
              <a:rPr lang="it-IT" sz="1400" dirty="0">
                <a:solidFill>
                  <a:srgbClr val="526069"/>
                </a:solidFill>
                <a:latin typeface="Montserrat" panose="00000500000000000000" pitchFamily="2" charset="0"/>
              </a:rPr>
              <a:t>.</a:t>
            </a:r>
            <a:endParaRPr lang="it-IT" sz="9600" dirty="0"/>
          </a:p>
        </p:txBody>
      </p:sp>
      <p:pic>
        <p:nvPicPr>
          <p:cNvPr id="4" name="Immagine 3" descr="Immagine che contiene diagramma&#10;&#10;Descrizione generata automaticamente">
            <a:extLst>
              <a:ext uri="{FF2B5EF4-FFF2-40B4-BE49-F238E27FC236}">
                <a16:creationId xmlns:a16="http://schemas.microsoft.com/office/drawing/2014/main" id="{F21BDF2A-01C0-AC61-352F-6ED6A35E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40" y="2986336"/>
            <a:ext cx="6690320" cy="3813482"/>
          </a:xfrm>
          <a:prstGeom prst="rect">
            <a:avLst/>
          </a:prstGeom>
        </p:spPr>
      </p:pic>
    </p:spTree>
    <p:extLst>
      <p:ext uri="{BB962C8B-B14F-4D97-AF65-F5344CB8AC3E}">
        <p14:creationId xmlns:p14="http://schemas.microsoft.com/office/powerpoint/2010/main" val="395425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Un processo integrato di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1396752"/>
          </a:xfrm>
        </p:spPr>
        <p:txBody>
          <a:bodyPr wrap="square" anchor="t">
            <a:normAutofit/>
          </a:bodyPr>
          <a:lstStyle/>
          <a:p>
            <a:pPr marL="0" indent="0" algn="just">
              <a:buNone/>
            </a:pPr>
            <a:r>
              <a:rPr lang="it-IT" sz="1400" b="0" i="0" dirty="0">
                <a:solidFill>
                  <a:srgbClr val="526069"/>
                </a:solidFill>
                <a:effectLst/>
                <a:latin typeface="Montserrat" panose="00000500000000000000" pitchFamily="2" charset="0"/>
              </a:rPr>
              <a:t>A livello</a:t>
            </a:r>
            <a:r>
              <a:rPr lang="it-IT" sz="1400" dirty="0">
                <a:solidFill>
                  <a:srgbClr val="526069"/>
                </a:solidFill>
                <a:latin typeface="Montserrat" panose="00000500000000000000" pitchFamily="2" charset="0"/>
              </a:rPr>
              <a:t> strategico</a:t>
            </a:r>
            <a:r>
              <a:rPr lang="it-IT" sz="1400" b="1" i="0" dirty="0">
                <a:solidFill>
                  <a:srgbClr val="526069"/>
                </a:solidFill>
                <a:effectLst/>
                <a:latin typeface="Montserrat" panose="00000500000000000000" pitchFamily="2" charset="0"/>
              </a:rPr>
              <a:t>, </a:t>
            </a:r>
            <a:r>
              <a:rPr lang="it-IT" sz="1400" b="0" i="0" dirty="0">
                <a:solidFill>
                  <a:srgbClr val="526069"/>
                </a:solidFill>
                <a:effectLst/>
                <a:latin typeface="Montserrat" panose="00000500000000000000" pitchFamily="2" charset="0"/>
              </a:rPr>
              <a:t>si rende necessaria la formulazione di una nuova vision, che tenga conto dei valori fondanti di una equa e inclusiva gestione della diversità. Al fine di poter riformulare la vision, è necessario sia introdurre valori tipici del </a:t>
            </a:r>
            <a:r>
              <a:rPr lang="it-IT" sz="1400" b="0" i="0" dirty="0" err="1">
                <a:solidFill>
                  <a:srgbClr val="526069"/>
                </a:solidFill>
                <a:effectLst/>
                <a:latin typeface="Montserrat" panose="00000500000000000000" pitchFamily="2" charset="0"/>
              </a:rPr>
              <a:t>Diversity</a:t>
            </a:r>
            <a:r>
              <a:rPr lang="it-IT" sz="1400" b="0" i="0" dirty="0">
                <a:solidFill>
                  <a:srgbClr val="526069"/>
                </a:solidFill>
                <a:effectLst/>
                <a:latin typeface="Montserrat" panose="00000500000000000000" pitchFamily="2" charset="0"/>
              </a:rPr>
              <a:t> Management, sia verificare che gli elementi della vision esistenti non siano di ostacolo alla valorizzazione delle diversità, oltre a comprendere quali sono le motivazioni che spingono l'organizzazione a lavorare sul </a:t>
            </a:r>
            <a:r>
              <a:rPr lang="it-IT" sz="1400" b="0" i="0" dirty="0" err="1">
                <a:solidFill>
                  <a:srgbClr val="526069"/>
                </a:solidFill>
                <a:effectLst/>
                <a:latin typeface="Montserrat" panose="00000500000000000000" pitchFamily="2" charset="0"/>
              </a:rPr>
              <a:t>Diversity</a:t>
            </a:r>
            <a:r>
              <a:rPr lang="it-IT" sz="1400" b="0" i="0" dirty="0">
                <a:solidFill>
                  <a:srgbClr val="526069"/>
                </a:solidFill>
                <a:effectLst/>
                <a:latin typeface="Montserrat" panose="00000500000000000000" pitchFamily="2" charset="0"/>
              </a:rPr>
              <a:t> Management.</a:t>
            </a:r>
            <a:endParaRPr lang="it-IT" sz="13800" dirty="0"/>
          </a:p>
        </p:txBody>
      </p:sp>
      <p:pic>
        <p:nvPicPr>
          <p:cNvPr id="4" name="Immagine 3" descr="Immagine che contiene diagramma&#10;&#10;Descrizione generata automaticamente">
            <a:extLst>
              <a:ext uri="{FF2B5EF4-FFF2-40B4-BE49-F238E27FC236}">
                <a16:creationId xmlns:a16="http://schemas.microsoft.com/office/drawing/2014/main" id="{F21BDF2A-01C0-AC61-352F-6ED6A35E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40" y="2986336"/>
            <a:ext cx="6690320" cy="3813482"/>
          </a:xfrm>
          <a:prstGeom prst="rect">
            <a:avLst/>
          </a:prstGeom>
        </p:spPr>
      </p:pic>
    </p:spTree>
    <p:extLst>
      <p:ext uri="{BB962C8B-B14F-4D97-AF65-F5344CB8AC3E}">
        <p14:creationId xmlns:p14="http://schemas.microsoft.com/office/powerpoint/2010/main" val="359741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Un processo integrato di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1396752"/>
          </a:xfrm>
        </p:spPr>
        <p:txBody>
          <a:bodyPr wrap="square" anchor="t">
            <a:normAutofit/>
          </a:bodyPr>
          <a:lstStyle/>
          <a:p>
            <a:pPr marL="0" indent="0" algn="just">
              <a:buNone/>
            </a:pPr>
            <a:r>
              <a:rPr lang="it-IT" sz="1200" b="0" i="0" dirty="0">
                <a:solidFill>
                  <a:srgbClr val="526069"/>
                </a:solidFill>
                <a:effectLst/>
                <a:latin typeface="Montserrat" panose="00000500000000000000" pitchFamily="2" charset="0"/>
              </a:rPr>
              <a:t>A livello</a:t>
            </a:r>
            <a:r>
              <a:rPr lang="it-IT" sz="1200" dirty="0">
                <a:solidFill>
                  <a:srgbClr val="526069"/>
                </a:solidFill>
                <a:latin typeface="Montserrat" panose="00000500000000000000" pitchFamily="2" charset="0"/>
              </a:rPr>
              <a:t> </a:t>
            </a:r>
            <a:r>
              <a:rPr lang="it-IT" sz="1200" b="1" dirty="0">
                <a:solidFill>
                  <a:srgbClr val="526069"/>
                </a:solidFill>
                <a:latin typeface="Montserrat" panose="00000500000000000000" pitchFamily="2" charset="0"/>
              </a:rPr>
              <a:t>progettuale</a:t>
            </a:r>
            <a:r>
              <a:rPr lang="it-IT" sz="1200" dirty="0">
                <a:solidFill>
                  <a:srgbClr val="526069"/>
                </a:solidFill>
                <a:latin typeface="Montserrat" panose="00000500000000000000" pitchFamily="2" charset="0"/>
              </a:rPr>
              <a:t>, l'obiettivo </a:t>
            </a:r>
            <a:r>
              <a:rPr lang="it-IT" sz="1200" i="0" dirty="0">
                <a:solidFill>
                  <a:srgbClr val="526069"/>
                </a:solidFill>
                <a:effectLst/>
                <a:latin typeface="Montserrat" panose="00000500000000000000" pitchFamily="2" charset="0"/>
              </a:rPr>
              <a:t>è quello di individuare sia un ordine di priorità tra le dimensioni di diversità ritenute rilevanti e urgenti, s</a:t>
            </a:r>
            <a:r>
              <a:rPr lang="it-IT" sz="1200" b="0" i="0" dirty="0">
                <a:solidFill>
                  <a:srgbClr val="526069"/>
                </a:solidFill>
                <a:effectLst/>
                <a:latin typeface="Montserrat" panose="00000500000000000000" pitchFamily="2" charset="0"/>
              </a:rPr>
              <a:t>ia di stabilire le azioni da intraprendere per poter valorizzare maggiormente le linee di azione prescelte. Ciò può avvenire anche attraverso </a:t>
            </a:r>
            <a:r>
              <a:rPr lang="it-IT" sz="1200" dirty="0">
                <a:solidFill>
                  <a:srgbClr val="526069"/>
                </a:solidFill>
                <a:latin typeface="Montserrat" panose="00000500000000000000" pitchFamily="2" charset="0"/>
              </a:rPr>
              <a:t>degli audit interni </a:t>
            </a:r>
            <a:r>
              <a:rPr lang="it-IT" sz="1200" b="0" i="0" dirty="0">
                <a:solidFill>
                  <a:srgbClr val="526069"/>
                </a:solidFill>
                <a:effectLst/>
                <a:latin typeface="Montserrat" panose="00000500000000000000" pitchFamily="2" charset="0"/>
              </a:rPr>
              <a:t>per indagare anche la discriminazione percepita. Il livello progettuale, inteso come intermedio tra quello strategico e quello operativo, consente di mediare tra l'astrazione dei valori di una vision e l'applicazione indiscriminata di strumenti e pratiche senza aver condotto una adeguata valutazione della fattibilità e delle urgenze di una singola azienda.</a:t>
            </a:r>
            <a:endParaRPr lang="it-IT" sz="16600" dirty="0"/>
          </a:p>
        </p:txBody>
      </p:sp>
      <p:pic>
        <p:nvPicPr>
          <p:cNvPr id="4" name="Immagine 3" descr="Immagine che contiene diagramma&#10;&#10;Descrizione generata automaticamente">
            <a:extLst>
              <a:ext uri="{FF2B5EF4-FFF2-40B4-BE49-F238E27FC236}">
                <a16:creationId xmlns:a16="http://schemas.microsoft.com/office/drawing/2014/main" id="{F21BDF2A-01C0-AC61-352F-6ED6A35E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40" y="2986336"/>
            <a:ext cx="6690320" cy="3813482"/>
          </a:xfrm>
          <a:prstGeom prst="rect">
            <a:avLst/>
          </a:prstGeom>
        </p:spPr>
      </p:pic>
    </p:spTree>
    <p:extLst>
      <p:ext uri="{BB962C8B-B14F-4D97-AF65-F5344CB8AC3E}">
        <p14:creationId xmlns:p14="http://schemas.microsoft.com/office/powerpoint/2010/main" val="412305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Un processo integrato di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1396752"/>
          </a:xfrm>
        </p:spPr>
        <p:txBody>
          <a:bodyPr wrap="square" anchor="t">
            <a:normAutofit/>
          </a:bodyPr>
          <a:lstStyle/>
          <a:p>
            <a:pPr marL="0" indent="0" algn="just">
              <a:buNone/>
            </a:pPr>
            <a:r>
              <a:rPr lang="it-IT" sz="1400" b="0" i="0" dirty="0">
                <a:solidFill>
                  <a:srgbClr val="526069"/>
                </a:solidFill>
                <a:effectLst/>
                <a:latin typeface="Montserrat" panose="00000500000000000000" pitchFamily="2" charset="0"/>
              </a:rPr>
              <a:t>A livello </a:t>
            </a:r>
            <a:r>
              <a:rPr lang="it-IT" sz="1400" b="1" dirty="0">
                <a:solidFill>
                  <a:srgbClr val="526069"/>
                </a:solidFill>
                <a:latin typeface="Montserrat" panose="00000500000000000000" pitchFamily="2" charset="0"/>
              </a:rPr>
              <a:t>operativo</a:t>
            </a:r>
            <a:r>
              <a:rPr lang="it-IT" sz="1400" dirty="0">
                <a:solidFill>
                  <a:srgbClr val="526069"/>
                </a:solidFill>
                <a:latin typeface="Montserrat" panose="00000500000000000000" pitchFamily="2" charset="0"/>
              </a:rPr>
              <a:t>, </a:t>
            </a:r>
            <a:r>
              <a:rPr lang="it-IT" sz="1400" b="0" i="0" dirty="0">
                <a:solidFill>
                  <a:srgbClr val="526069"/>
                </a:solidFill>
                <a:effectLst/>
                <a:latin typeface="Montserrat" panose="00000500000000000000" pitchFamily="2" charset="0"/>
              </a:rPr>
              <a:t>ciò che è stato progettato (derivante a sua volta dalla vision aziendale) trova applicazione nella quotidianità dell'organizzazione. I manager di linea sono i primi responsabili di questa implementazione, poiché si assicurano che tutti seguano le direttive progettate in precedenza. Inoltre questi ultimi sono responsabili, agiscono come corpo intermedio sia nell'implementazione delle direttive di </a:t>
            </a:r>
            <a:r>
              <a:rPr lang="it-IT" sz="1400" b="0" i="0" dirty="0" err="1">
                <a:solidFill>
                  <a:srgbClr val="526069"/>
                </a:solidFill>
                <a:effectLst/>
                <a:latin typeface="Montserrat" panose="00000500000000000000" pitchFamily="2" charset="0"/>
              </a:rPr>
              <a:t>Diversity</a:t>
            </a:r>
            <a:r>
              <a:rPr lang="it-IT" sz="1400" b="0" i="0" dirty="0">
                <a:solidFill>
                  <a:srgbClr val="526069"/>
                </a:solidFill>
                <a:effectLst/>
                <a:latin typeface="Montserrat" panose="00000500000000000000" pitchFamily="2" charset="0"/>
              </a:rPr>
              <a:t> Management, sia nella fase successiva: quella di </a:t>
            </a:r>
            <a:r>
              <a:rPr lang="it-IT" sz="1400" b="1" i="0" dirty="0">
                <a:solidFill>
                  <a:srgbClr val="526069"/>
                </a:solidFill>
                <a:effectLst/>
                <a:latin typeface="Montserrat" panose="00000500000000000000" pitchFamily="2" charset="0"/>
              </a:rPr>
              <a:t>monitoraggio</a:t>
            </a:r>
            <a:r>
              <a:rPr lang="it-IT" sz="1400" b="0" i="0" dirty="0">
                <a:solidFill>
                  <a:srgbClr val="526069"/>
                </a:solidFill>
                <a:effectLst/>
                <a:latin typeface="Montserrat" panose="00000500000000000000" pitchFamily="2" charset="0"/>
              </a:rPr>
              <a:t> e di </a:t>
            </a:r>
            <a:r>
              <a:rPr lang="it-IT" sz="1400" b="1" i="0" dirty="0">
                <a:solidFill>
                  <a:srgbClr val="526069"/>
                </a:solidFill>
                <a:effectLst/>
                <a:latin typeface="Montserrat" panose="00000500000000000000" pitchFamily="2" charset="0"/>
              </a:rPr>
              <a:t>comunicazione</a:t>
            </a:r>
            <a:r>
              <a:rPr lang="it-IT" sz="1400" b="0" i="0" dirty="0">
                <a:solidFill>
                  <a:srgbClr val="526069"/>
                </a:solidFill>
                <a:effectLst/>
                <a:latin typeface="Montserrat" panose="00000500000000000000" pitchFamily="2" charset="0"/>
              </a:rPr>
              <a:t> delle azioni intraprese.</a:t>
            </a:r>
            <a:endParaRPr lang="it-IT" sz="28700" dirty="0"/>
          </a:p>
        </p:txBody>
      </p:sp>
      <p:pic>
        <p:nvPicPr>
          <p:cNvPr id="4" name="Immagine 3" descr="Immagine che contiene diagramma&#10;&#10;Descrizione generata automaticamente">
            <a:extLst>
              <a:ext uri="{FF2B5EF4-FFF2-40B4-BE49-F238E27FC236}">
                <a16:creationId xmlns:a16="http://schemas.microsoft.com/office/drawing/2014/main" id="{F21BDF2A-01C0-AC61-352F-6ED6A35E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40" y="2986336"/>
            <a:ext cx="6690320" cy="3813482"/>
          </a:xfrm>
          <a:prstGeom prst="rect">
            <a:avLst/>
          </a:prstGeom>
        </p:spPr>
      </p:pic>
    </p:spTree>
    <p:extLst>
      <p:ext uri="{BB962C8B-B14F-4D97-AF65-F5344CB8AC3E}">
        <p14:creationId xmlns:p14="http://schemas.microsoft.com/office/powerpoint/2010/main" val="354213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Gli effetti dell'approccio integrato</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4608512"/>
          </a:xfrm>
        </p:spPr>
        <p:txBody>
          <a:bodyPr wrap="square" anchor="t">
            <a:normAutofit/>
          </a:bodyPr>
          <a:lstStyle/>
          <a:p>
            <a:pPr marL="0" indent="0" algn="just">
              <a:buNone/>
            </a:pPr>
            <a:r>
              <a:rPr lang="it-IT" sz="1800" b="0" i="0" dirty="0">
                <a:solidFill>
                  <a:srgbClr val="526069"/>
                </a:solidFill>
                <a:effectLst/>
                <a:latin typeface="Montserrat" panose="00000500000000000000" pitchFamily="2" charset="0"/>
              </a:rPr>
              <a:t>Quali potrebbero essere i risultati dell'implementazione di politiche di DM nelle organizzazioni? Questa domanda guida sia gli studiosi che i manager per comprendere come le politiche e le pratiche di DM possano contribuire alla costruzione di un ambiente più</a:t>
            </a:r>
            <a:r>
              <a:rPr lang="it-IT" sz="1800" dirty="0">
                <a:solidFill>
                  <a:srgbClr val="526069"/>
                </a:solidFill>
                <a:latin typeface="Montserrat" panose="00000500000000000000" pitchFamily="2" charset="0"/>
              </a:rPr>
              <a:t> </a:t>
            </a:r>
            <a:r>
              <a:rPr lang="it-IT" sz="1800" b="1" dirty="0">
                <a:solidFill>
                  <a:srgbClr val="526069"/>
                </a:solidFill>
                <a:latin typeface="Montserrat" panose="00000500000000000000" pitchFamily="2" charset="0"/>
              </a:rPr>
              <a:t> inclusivo</a:t>
            </a:r>
            <a:r>
              <a:rPr lang="it-IT" sz="1800" b="0" i="0" dirty="0">
                <a:solidFill>
                  <a:srgbClr val="526069"/>
                </a:solidFill>
                <a:effectLst/>
                <a:latin typeface="Montserrat" panose="00000500000000000000" pitchFamily="2" charset="0"/>
              </a:rPr>
              <a:t>, con un basso livello di discriminazione, che tenga conto della diversità come elemento valorizzante e non come fattore escludente dalle attività dell'impresa. </a:t>
            </a:r>
          </a:p>
          <a:p>
            <a:pPr marL="0" indent="0" algn="just">
              <a:buNone/>
            </a:pPr>
            <a:endParaRPr lang="it-IT" sz="1800" dirty="0">
              <a:solidFill>
                <a:srgbClr val="526069"/>
              </a:solidFill>
              <a:latin typeface="Montserrat" panose="00000500000000000000" pitchFamily="2" charset="0"/>
            </a:endParaRPr>
          </a:p>
          <a:p>
            <a:pPr marL="0" indent="0" algn="just">
              <a:buNone/>
            </a:pPr>
            <a:r>
              <a:rPr lang="it-IT" sz="1800" b="0" i="0" dirty="0">
                <a:solidFill>
                  <a:srgbClr val="526069"/>
                </a:solidFill>
                <a:effectLst/>
                <a:latin typeface="Montserrat" panose="00000500000000000000" pitchFamily="2" charset="0"/>
              </a:rPr>
              <a:t>Gli effetti (di tipo simbolico, cognitivo, comunicativo e affettivo) sono visibili a tutti i livelli dell'azione organizzativa: individuo, gruppo, azienda, network.</a:t>
            </a:r>
            <a:endParaRPr lang="it-IT" sz="59500" dirty="0"/>
          </a:p>
        </p:txBody>
      </p:sp>
    </p:spTree>
    <p:extLst>
      <p:ext uri="{BB962C8B-B14F-4D97-AF65-F5344CB8AC3E}">
        <p14:creationId xmlns:p14="http://schemas.microsoft.com/office/powerpoint/2010/main" val="175435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rmAutofit/>
          </a:bodyPr>
          <a:lstStyle/>
          <a:p>
            <a:pPr algn="ctr"/>
            <a:r>
              <a:rPr lang="it-IT" dirty="0"/>
              <a:t>Agenda degli argomenti </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2"/>
          </p:nvPr>
        </p:nvSpPr>
        <p:spPr>
          <a:xfrm>
            <a:off x="457200" y="2348880"/>
            <a:ext cx="3931920" cy="3951288"/>
          </a:xfrm>
        </p:spPr>
        <p:txBody>
          <a:bodyPr wrap="square" anchor="t">
            <a:normAutofit/>
          </a:bodyPr>
          <a:lstStyle/>
          <a:p>
            <a:pPr marL="0" indent="0">
              <a:lnSpc>
                <a:spcPct val="90000"/>
              </a:lnSpc>
              <a:buNone/>
            </a:pPr>
            <a:r>
              <a:rPr lang="it-IT" sz="2800" i="1" dirty="0"/>
              <a:t>Definizioni</a:t>
            </a:r>
          </a:p>
          <a:p>
            <a:pPr marL="0" indent="0">
              <a:lnSpc>
                <a:spcPct val="90000"/>
              </a:lnSpc>
              <a:buNone/>
            </a:pPr>
            <a:endParaRPr lang="it-IT" sz="2800" i="1" dirty="0"/>
          </a:p>
          <a:p>
            <a:pPr marL="0" indent="0">
              <a:lnSpc>
                <a:spcPct val="90000"/>
              </a:lnSpc>
              <a:buNone/>
            </a:pPr>
            <a:r>
              <a:rPr lang="it-IT" sz="2800" i="1" dirty="0"/>
              <a:t>Strategia</a:t>
            </a:r>
          </a:p>
          <a:p>
            <a:pPr marL="0" indent="0">
              <a:lnSpc>
                <a:spcPct val="90000"/>
              </a:lnSpc>
              <a:buNone/>
            </a:pPr>
            <a:endParaRPr lang="it-IT" sz="2800" i="1" dirty="0"/>
          </a:p>
          <a:p>
            <a:pPr marL="0" indent="0">
              <a:lnSpc>
                <a:spcPct val="90000"/>
              </a:lnSpc>
              <a:buNone/>
            </a:pPr>
            <a:r>
              <a:rPr lang="it-IT" sz="2800" i="1" dirty="0"/>
              <a:t>Individuo</a:t>
            </a:r>
          </a:p>
          <a:p>
            <a:pPr marL="0" indent="0">
              <a:lnSpc>
                <a:spcPct val="90000"/>
              </a:lnSpc>
              <a:buNone/>
            </a:pPr>
            <a:endParaRPr lang="it-IT" sz="2800" dirty="0"/>
          </a:p>
          <a:p>
            <a:pPr marL="0" indent="0">
              <a:lnSpc>
                <a:spcPct val="90000"/>
              </a:lnSpc>
              <a:buNone/>
            </a:pPr>
            <a:endParaRPr lang="it-IT" sz="1500" dirty="0"/>
          </a:p>
        </p:txBody>
      </p:sp>
      <p:pic>
        <p:nvPicPr>
          <p:cNvPr id="3" name="Immagine 2" descr="Immagine che contiene testo, piatto, stoviglie&#10;&#10;Descrizione generata automaticamente">
            <a:extLst>
              <a:ext uri="{FF2B5EF4-FFF2-40B4-BE49-F238E27FC236}">
                <a16:creationId xmlns:a16="http://schemas.microsoft.com/office/drawing/2014/main" id="{DE16B2B8-A679-002E-D53F-6CA32CF85F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1413" y="2564903"/>
            <a:ext cx="3995387" cy="2247405"/>
          </a:xfrm>
          <a:prstGeom prst="rect">
            <a:avLst/>
          </a:prstGeom>
        </p:spPr>
      </p:pic>
    </p:spTree>
    <p:extLst>
      <p:ext uri="{BB962C8B-B14F-4D97-AF65-F5344CB8AC3E}">
        <p14:creationId xmlns:p14="http://schemas.microsoft.com/office/powerpoint/2010/main" val="382765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5089525"/>
            <a:ext cx="7772400" cy="1768475"/>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endParaRPr lang="it-IT" dirty="0">
              <a:solidFill>
                <a:schemeClr val="tx1"/>
              </a:solidFill>
              <a:latin typeface="Arial" charset="0"/>
              <a:ea typeface="+mn-ea"/>
              <a:cs typeface="Arial" charset="0"/>
            </a:endParaRPr>
          </a:p>
        </p:txBody>
      </p:sp>
      <p:pic>
        <p:nvPicPr>
          <p:cNvPr id="8" name="Immagine 7">
            <a:extLst>
              <a:ext uri="{FF2B5EF4-FFF2-40B4-BE49-F238E27FC236}">
                <a16:creationId xmlns:a16="http://schemas.microsoft.com/office/drawing/2014/main" id="{1C94959E-73BF-493F-9DA8-FCF1718DB026}"/>
              </a:ext>
            </a:extLst>
          </p:cNvPr>
          <p:cNvPicPr>
            <a:picLocks noChangeAspect="1"/>
          </p:cNvPicPr>
          <p:nvPr/>
        </p:nvPicPr>
        <p:blipFill>
          <a:blip r:embed="rId2"/>
          <a:stretch>
            <a:fillRect/>
          </a:stretch>
        </p:blipFill>
        <p:spPr>
          <a:xfrm>
            <a:off x="2051720" y="332631"/>
            <a:ext cx="2795075" cy="742354"/>
          </a:xfrm>
          <a:prstGeom prst="rect">
            <a:avLst/>
          </a:prstGeom>
        </p:spPr>
      </p:pic>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a:extLst>
              <a:ext uri="{FF2B5EF4-FFF2-40B4-BE49-F238E27FC236}">
                <a16:creationId xmlns:a16="http://schemas.microsoft.com/office/drawing/2014/main" id="{D0FCC7F7-DE28-1DA3-A8DA-79C95B63275D}"/>
              </a:ext>
            </a:extLst>
          </p:cNvPr>
          <p:cNvSpPr>
            <a:spLocks noGrp="1"/>
          </p:cNvSpPr>
          <p:nvPr>
            <p:ph type="ctrTitle"/>
          </p:nvPr>
        </p:nvSpPr>
        <p:spPr/>
        <p:txBody>
          <a:bodyPr/>
          <a:lstStyle/>
          <a:p>
            <a:r>
              <a:rPr lang="it-IT" dirty="0"/>
              <a:t>L’individuo</a:t>
            </a:r>
          </a:p>
        </p:txBody>
      </p:sp>
      <p:sp>
        <p:nvSpPr>
          <p:cNvPr id="7" name="CasellaDiTesto 6">
            <a:extLst>
              <a:ext uri="{FF2B5EF4-FFF2-40B4-BE49-F238E27FC236}">
                <a16:creationId xmlns:a16="http://schemas.microsoft.com/office/drawing/2014/main" id="{C15C2938-95A6-0805-401B-9F4C368EE277}"/>
              </a:ext>
            </a:extLst>
          </p:cNvPr>
          <p:cNvSpPr txBox="1"/>
          <p:nvPr/>
        </p:nvSpPr>
        <p:spPr>
          <a:xfrm>
            <a:off x="1043608" y="4581128"/>
            <a:ext cx="6192688" cy="369332"/>
          </a:xfrm>
          <a:prstGeom prst="rect">
            <a:avLst/>
          </a:prstGeom>
          <a:noFill/>
        </p:spPr>
        <p:txBody>
          <a:bodyPr wrap="square" rtlCol="0">
            <a:spAutoFit/>
          </a:bodyPr>
          <a:lstStyle/>
          <a:p>
            <a:r>
              <a:rPr lang="it-IT" dirty="0">
                <a:hlinkClick r:id="rId4"/>
              </a:rPr>
              <a:t>https://www.youtube.com/watch?v=nvMBd8OLdCQ</a:t>
            </a:r>
            <a:endParaRPr lang="it-IT" dirty="0"/>
          </a:p>
        </p:txBody>
      </p:sp>
    </p:spTree>
    <p:extLst>
      <p:ext uri="{BB962C8B-B14F-4D97-AF65-F5344CB8AC3E}">
        <p14:creationId xmlns:p14="http://schemas.microsoft.com/office/powerpoint/2010/main" val="9776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err="1"/>
              <a:t>Diversity</a:t>
            </a:r>
            <a:r>
              <a:rPr lang="it-IT" sz="3200" dirty="0"/>
              <a:t> Management. Valorizzazione dell'individuo</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4608512"/>
          </a:xfrm>
        </p:spPr>
        <p:txBody>
          <a:bodyPr wrap="square" anchor="t">
            <a:normAutofit/>
          </a:bodyPr>
          <a:lstStyle/>
          <a:p>
            <a:pPr marL="0" indent="0" algn="just">
              <a:buNone/>
            </a:pPr>
            <a:r>
              <a:rPr lang="it-IT" sz="1800" b="0" i="0" dirty="0">
                <a:solidFill>
                  <a:srgbClr val="526069"/>
                </a:solidFill>
                <a:effectLst/>
                <a:latin typeface="Montserrat" panose="00000500000000000000" pitchFamily="2" charset="0"/>
              </a:rPr>
              <a:t>Gli effetti benefici sugli individui di politiche di </a:t>
            </a:r>
            <a:r>
              <a:rPr lang="it-IT" sz="1800" b="0" i="0" dirty="0" err="1">
                <a:solidFill>
                  <a:srgbClr val="526069"/>
                </a:solidFill>
                <a:effectLst/>
                <a:latin typeface="Montserrat" panose="00000500000000000000" pitchFamily="2" charset="0"/>
              </a:rPr>
              <a:t>Diversity</a:t>
            </a:r>
            <a:r>
              <a:rPr lang="it-IT" sz="1800" b="0" i="0" dirty="0">
                <a:solidFill>
                  <a:srgbClr val="526069"/>
                </a:solidFill>
                <a:effectLst/>
                <a:latin typeface="Montserrat" panose="00000500000000000000" pitchFamily="2" charset="0"/>
              </a:rPr>
              <a:t> Management impattano su molti aspetti della vita organizzativa. I risultati attesi infatti non riguardano soltanto le performance economiche, ma possono comprendere moltissimi aspetti che contribuiscono al benessere dell'individuo all'interno delle organizzazioni. Riguardano infatti la </a:t>
            </a:r>
            <a:r>
              <a:rPr lang="it-IT" sz="1800" b="1" i="0" dirty="0">
                <a:solidFill>
                  <a:srgbClr val="526069"/>
                </a:solidFill>
                <a:effectLst/>
                <a:latin typeface="Montserrat" panose="00000500000000000000" pitchFamily="2" charset="0"/>
              </a:rPr>
              <a:t>motivazione</a:t>
            </a:r>
            <a:r>
              <a:rPr lang="it-IT" sz="1800" b="0" i="0" dirty="0">
                <a:solidFill>
                  <a:srgbClr val="526069"/>
                </a:solidFill>
                <a:effectLst/>
                <a:latin typeface="Montserrat" panose="00000500000000000000" pitchFamily="2" charset="0"/>
              </a:rPr>
              <a:t>, la </a:t>
            </a:r>
            <a:r>
              <a:rPr lang="it-IT" sz="1800" b="1" i="0" dirty="0">
                <a:solidFill>
                  <a:srgbClr val="526069"/>
                </a:solidFill>
                <a:effectLst/>
                <a:latin typeface="Montserrat" panose="00000500000000000000" pitchFamily="2" charset="0"/>
              </a:rPr>
              <a:t>creatività</a:t>
            </a:r>
            <a:r>
              <a:rPr lang="it-IT" sz="1800" b="0" i="0" dirty="0">
                <a:solidFill>
                  <a:srgbClr val="526069"/>
                </a:solidFill>
                <a:effectLst/>
                <a:latin typeface="Montserrat" panose="00000500000000000000" pitchFamily="2" charset="0"/>
              </a:rPr>
              <a:t>, una partecipazione più attiva alla attività di </a:t>
            </a:r>
            <a:r>
              <a:rPr lang="it-IT" sz="1800" b="0" i="1" dirty="0">
                <a:solidFill>
                  <a:srgbClr val="526069"/>
                </a:solidFill>
                <a:effectLst/>
                <a:latin typeface="Montserrat" panose="00000500000000000000" pitchFamily="2" charset="0"/>
              </a:rPr>
              <a:t>team</a:t>
            </a:r>
            <a:r>
              <a:rPr lang="it-IT" sz="1800" b="0" i="0" dirty="0">
                <a:solidFill>
                  <a:srgbClr val="526069"/>
                </a:solidFill>
                <a:effectLst/>
                <a:latin typeface="Montserrat" panose="00000500000000000000" pitchFamily="2" charset="0"/>
              </a:rPr>
              <a:t>, un più alto livello di </a:t>
            </a:r>
            <a:r>
              <a:rPr lang="it-IT" sz="1800" b="1" i="0" dirty="0">
                <a:solidFill>
                  <a:srgbClr val="526069"/>
                </a:solidFill>
                <a:effectLst/>
                <a:latin typeface="Montserrat" panose="00000500000000000000" pitchFamily="2" charset="0"/>
              </a:rPr>
              <a:t>commitment</a:t>
            </a:r>
            <a:r>
              <a:rPr lang="it-IT" sz="1800" b="0" i="0" dirty="0">
                <a:solidFill>
                  <a:srgbClr val="526069"/>
                </a:solidFill>
                <a:effectLst/>
                <a:latin typeface="Montserrat" panose="00000500000000000000" pitchFamily="2" charset="0"/>
              </a:rPr>
              <a:t>, una maggiore propensione a comportamenti di cittadinanza organizzativa, e non ultima una maggiore </a:t>
            </a:r>
            <a:r>
              <a:rPr lang="it-IT" sz="1800" b="1" i="0" dirty="0">
                <a:solidFill>
                  <a:srgbClr val="526069"/>
                </a:solidFill>
                <a:effectLst/>
                <a:latin typeface="Montserrat" panose="00000500000000000000" pitchFamily="2" charset="0"/>
              </a:rPr>
              <a:t>produttività</a:t>
            </a:r>
            <a:r>
              <a:rPr lang="it-IT" sz="1800" b="0" i="0" dirty="0">
                <a:solidFill>
                  <a:srgbClr val="526069"/>
                </a:solidFill>
                <a:effectLst/>
                <a:latin typeface="Montserrat" panose="00000500000000000000" pitchFamily="2" charset="0"/>
              </a:rPr>
              <a:t>. </a:t>
            </a:r>
          </a:p>
          <a:p>
            <a:pPr marL="0" indent="0" algn="just">
              <a:buNone/>
            </a:pPr>
            <a:endParaRPr lang="it-IT" sz="1800" dirty="0">
              <a:solidFill>
                <a:srgbClr val="526069"/>
              </a:solidFill>
              <a:latin typeface="Montserrat" panose="00000500000000000000" pitchFamily="2" charset="0"/>
            </a:endParaRPr>
          </a:p>
          <a:p>
            <a:pPr marL="0" indent="0" algn="just">
              <a:buNone/>
            </a:pPr>
            <a:r>
              <a:rPr lang="it-IT" sz="1800" b="0" i="0" dirty="0">
                <a:solidFill>
                  <a:srgbClr val="526069"/>
                </a:solidFill>
                <a:effectLst/>
                <a:latin typeface="Montserrat" panose="00000500000000000000" pitchFamily="2" charset="0"/>
              </a:rPr>
              <a:t>Le performance non economiche non sono secondarie nella prospettiva organizzativa. Consentono infatti all'impresa di poter trattenere e valorizzare risorse che possono essere fonte di </a:t>
            </a:r>
            <a:r>
              <a:rPr lang="it-IT" sz="1800" b="1" dirty="0">
                <a:solidFill>
                  <a:srgbClr val="526069"/>
                </a:solidFill>
                <a:latin typeface="Montserrat" panose="00000500000000000000" pitchFamily="2" charset="0"/>
              </a:rPr>
              <a:t>vantaggio competitivo</a:t>
            </a:r>
            <a:r>
              <a:rPr lang="it-IT" sz="1800" b="1" i="0" dirty="0">
                <a:solidFill>
                  <a:srgbClr val="526069"/>
                </a:solidFill>
                <a:effectLst/>
                <a:latin typeface="Montserrat" panose="00000500000000000000" pitchFamily="2" charset="0"/>
              </a:rPr>
              <a:t>.</a:t>
            </a:r>
            <a:endParaRPr lang="it-IT" sz="85700" b="1" dirty="0"/>
          </a:p>
        </p:txBody>
      </p:sp>
    </p:spTree>
    <p:extLst>
      <p:ext uri="{BB962C8B-B14F-4D97-AF65-F5344CB8AC3E}">
        <p14:creationId xmlns:p14="http://schemas.microsoft.com/office/powerpoint/2010/main" val="2617221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en-US" sz="3200" dirty="0"/>
              <a:t>The Business Case for Diversity</a:t>
            </a:r>
            <a:endParaRPr lang="it-IT" sz="3200" dirty="0"/>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4608512"/>
          </a:xfrm>
        </p:spPr>
        <p:txBody>
          <a:bodyPr wrap="square" anchor="t">
            <a:normAutofit/>
          </a:bodyPr>
          <a:lstStyle/>
          <a:p>
            <a:pPr marL="0" indent="0" algn="just">
              <a:buNone/>
            </a:pPr>
            <a:r>
              <a:rPr lang="it-IT" sz="1800" b="0" i="0" dirty="0">
                <a:solidFill>
                  <a:srgbClr val="526069"/>
                </a:solidFill>
                <a:effectLst/>
                <a:latin typeface="Montserrat" panose="00000500000000000000" pitchFamily="2" charset="0"/>
              </a:rPr>
              <a:t>L'approccio di tipo </a:t>
            </a:r>
            <a:r>
              <a:rPr lang="it-IT" sz="1800" b="0" i="1" dirty="0">
                <a:solidFill>
                  <a:srgbClr val="526069"/>
                </a:solidFill>
                <a:effectLst/>
                <a:latin typeface="Montserrat" panose="00000500000000000000" pitchFamily="2" charset="0"/>
              </a:rPr>
              <a:t>mainstream, </a:t>
            </a:r>
            <a:r>
              <a:rPr lang="it-IT" sz="1800" b="0" i="0" dirty="0">
                <a:solidFill>
                  <a:srgbClr val="526069"/>
                </a:solidFill>
                <a:effectLst/>
                <a:latin typeface="Montserrat" panose="00000500000000000000" pitchFamily="2" charset="0"/>
              </a:rPr>
              <a:t>che vede la diversità come una risorsa da gestire/scambiare all'interno dell'organizzazione, prevede l'apprezzamento di migliori risultati in termini di performance economiche in presenza di politiche e pratiche di </a:t>
            </a:r>
            <a:r>
              <a:rPr lang="it-IT" sz="1800" b="0" i="0" dirty="0" err="1">
                <a:solidFill>
                  <a:srgbClr val="526069"/>
                </a:solidFill>
                <a:effectLst/>
                <a:latin typeface="Montserrat" panose="00000500000000000000" pitchFamily="2" charset="0"/>
              </a:rPr>
              <a:t>Diversity</a:t>
            </a:r>
            <a:r>
              <a:rPr lang="it-IT" sz="1800" b="0" i="0" dirty="0">
                <a:solidFill>
                  <a:srgbClr val="526069"/>
                </a:solidFill>
                <a:effectLst/>
                <a:latin typeface="Montserrat" panose="00000500000000000000" pitchFamily="2" charset="0"/>
              </a:rPr>
              <a:t> Management. Questa idea, che in letteratura viene etichettata come </a:t>
            </a:r>
            <a:r>
              <a:rPr lang="it-IT" sz="1800" b="1" dirty="0">
                <a:solidFill>
                  <a:srgbClr val="526069"/>
                </a:solidFill>
                <a:latin typeface="Montserrat" panose="00000500000000000000" pitchFamily="2" charset="0"/>
              </a:rPr>
              <a:t>the business case for </a:t>
            </a:r>
            <a:r>
              <a:rPr lang="it-IT" sz="1800" b="1" dirty="0" err="1">
                <a:solidFill>
                  <a:srgbClr val="526069"/>
                </a:solidFill>
                <a:latin typeface="Montserrat" panose="00000500000000000000" pitchFamily="2" charset="0"/>
              </a:rPr>
              <a:t>diversity</a:t>
            </a:r>
            <a:r>
              <a:rPr lang="it-IT" sz="1800" dirty="0">
                <a:solidFill>
                  <a:srgbClr val="526069"/>
                </a:solidFill>
                <a:latin typeface="Montserrat" panose="00000500000000000000" pitchFamily="2" charset="0"/>
              </a:rPr>
              <a:t>, </a:t>
            </a:r>
            <a:r>
              <a:rPr lang="it-IT" sz="1800" b="0" i="0" dirty="0">
                <a:solidFill>
                  <a:srgbClr val="526069"/>
                </a:solidFill>
                <a:effectLst/>
                <a:latin typeface="Montserrat" panose="00000500000000000000" pitchFamily="2" charset="0"/>
              </a:rPr>
              <a:t>ha convinto molte aziende a dotarsi di consulenti e manager dediti all'efficientamento dei processi di gestione della diversità. </a:t>
            </a:r>
          </a:p>
          <a:p>
            <a:pPr marL="0" indent="0" algn="just">
              <a:buNone/>
            </a:pPr>
            <a:endParaRPr lang="it-IT" sz="1800" dirty="0">
              <a:solidFill>
                <a:srgbClr val="526069"/>
              </a:solidFill>
              <a:latin typeface="Montserrat" panose="00000500000000000000" pitchFamily="2" charset="0"/>
            </a:endParaRPr>
          </a:p>
          <a:p>
            <a:pPr marL="0" indent="0" algn="just">
              <a:buNone/>
            </a:pPr>
            <a:r>
              <a:rPr lang="it-IT" sz="1800" b="0" i="0" dirty="0">
                <a:solidFill>
                  <a:srgbClr val="526069"/>
                </a:solidFill>
                <a:effectLst/>
                <a:latin typeface="Montserrat" panose="00000500000000000000" pitchFamily="2" charset="0"/>
              </a:rPr>
              <a:t>Ad oggi gli studi hanno comunque mostrato risultati contraddittori rispetto all'effettiva capacità del DM di favorire risultati economici. Infatti, se da una parte la presenza di pratiche di DM favorisce maggiori profitti solo in presenza di maggiore innovazione tecnologiche e condizioni di mercato favorevoli, dall'altra la sola gestione demografica (quindi di numero di persone rappresentative di differenze) ha condotto anche a risultati negativi.</a:t>
            </a:r>
            <a:endParaRPr lang="it-IT" sz="123400" b="1" dirty="0"/>
          </a:p>
        </p:txBody>
      </p:sp>
    </p:spTree>
    <p:extLst>
      <p:ext uri="{BB962C8B-B14F-4D97-AF65-F5344CB8AC3E}">
        <p14:creationId xmlns:p14="http://schemas.microsoft.com/office/powerpoint/2010/main" val="91675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en-US" sz="3200" dirty="0"/>
              <a:t>Un </a:t>
            </a:r>
            <a:r>
              <a:rPr lang="en-US" sz="3200" dirty="0" err="1"/>
              <a:t>approccio</a:t>
            </a:r>
            <a:r>
              <a:rPr lang="en-US" sz="3200" dirty="0"/>
              <a:t> politico</a:t>
            </a:r>
            <a:endParaRPr lang="it-IT" sz="3200" dirty="0"/>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4608512"/>
          </a:xfrm>
        </p:spPr>
        <p:txBody>
          <a:bodyPr wrap="square" anchor="t">
            <a:normAutofit/>
          </a:bodyPr>
          <a:lstStyle/>
          <a:p>
            <a:pPr marL="0" indent="0" algn="just">
              <a:buNone/>
            </a:pPr>
            <a:r>
              <a:rPr lang="it-IT" sz="1800" b="0" i="0" dirty="0">
                <a:solidFill>
                  <a:srgbClr val="526069"/>
                </a:solidFill>
                <a:effectLst/>
                <a:latin typeface="Montserrat" panose="00000500000000000000" pitchFamily="2" charset="0"/>
              </a:rPr>
              <a:t>Analizzare le differenze presenti nell'organizzazione e popolare di pratiche di </a:t>
            </a:r>
            <a:r>
              <a:rPr lang="it-IT" sz="1800" b="0" i="0" dirty="0" err="1">
                <a:solidFill>
                  <a:srgbClr val="526069"/>
                </a:solidFill>
                <a:effectLst/>
                <a:latin typeface="Montserrat" panose="00000500000000000000" pitchFamily="2" charset="0"/>
              </a:rPr>
              <a:t>Diversity</a:t>
            </a:r>
            <a:r>
              <a:rPr lang="it-IT" sz="1800" b="0" i="0" dirty="0">
                <a:solidFill>
                  <a:srgbClr val="526069"/>
                </a:solidFill>
                <a:effectLst/>
                <a:latin typeface="Montserrat" panose="00000500000000000000" pitchFamily="2" charset="0"/>
              </a:rPr>
              <a:t> le aziende non è sufficiente per poter realizzare pienamente i principi DM. Secondo studi ben consolidati nella letteratura (</a:t>
            </a:r>
            <a:r>
              <a:rPr lang="it-IT" sz="1800" b="0" i="0" dirty="0" err="1">
                <a:solidFill>
                  <a:srgbClr val="526069"/>
                </a:solidFill>
                <a:effectLst/>
                <a:latin typeface="Montserrat" panose="00000500000000000000" pitchFamily="2" charset="0"/>
              </a:rPr>
              <a:t>Lorbiecki</a:t>
            </a:r>
            <a:r>
              <a:rPr lang="it-IT" sz="1800" b="0" i="0" dirty="0">
                <a:solidFill>
                  <a:srgbClr val="526069"/>
                </a:solidFill>
                <a:effectLst/>
                <a:latin typeface="Montserrat" panose="00000500000000000000" pitchFamily="2" charset="0"/>
              </a:rPr>
              <a:t> e Jack, 2000), un approccio politico al DM corrisponde all'introduzione della filosofia dell'inclusione, che viene considerata come una valida alternativa alle azioni positive, che raggiungono sì risultati più velocemente, ma con minore sostenibilità nel tempo. </a:t>
            </a:r>
          </a:p>
          <a:p>
            <a:pPr marL="0" indent="0" algn="just">
              <a:buNone/>
            </a:pPr>
            <a:endParaRPr lang="it-IT" sz="1800" dirty="0">
              <a:solidFill>
                <a:srgbClr val="526069"/>
              </a:solidFill>
              <a:latin typeface="Montserrat" panose="00000500000000000000" pitchFamily="2" charset="0"/>
            </a:endParaRPr>
          </a:p>
          <a:p>
            <a:pPr marL="0" indent="0" algn="just">
              <a:buNone/>
            </a:pPr>
            <a:r>
              <a:rPr lang="it-IT" sz="1800" b="0" i="0" dirty="0">
                <a:solidFill>
                  <a:srgbClr val="526069"/>
                </a:solidFill>
                <a:effectLst/>
                <a:latin typeface="Montserrat" panose="00000500000000000000" pitchFamily="2" charset="0"/>
              </a:rPr>
              <a:t>L'inclusione fa riferimento alla rimozione degli ostacoli alla partecipazione degli individui alla vita dell'organizzazione, sia nei momenti formali (processi decisionali, risoluzione di interdipendenze), che in quelli informali (momenti di aggregazione e ritrovi al di fuori del luogo di lavoro).</a:t>
            </a:r>
            <a:endParaRPr lang="it-IT" sz="123400" b="1" dirty="0"/>
          </a:p>
        </p:txBody>
      </p:sp>
    </p:spTree>
    <p:extLst>
      <p:ext uri="{BB962C8B-B14F-4D97-AF65-F5344CB8AC3E}">
        <p14:creationId xmlns:p14="http://schemas.microsoft.com/office/powerpoint/2010/main" val="300048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a:xfrm>
            <a:off x="457200" y="533400"/>
            <a:ext cx="8229600" cy="990600"/>
          </a:xfrm>
        </p:spPr>
        <p:txBody>
          <a:bodyPr anchor="ctr">
            <a:normAutofit/>
          </a:bodyPr>
          <a:lstStyle/>
          <a:p>
            <a:pPr>
              <a:lnSpc>
                <a:spcPct val="90000"/>
              </a:lnSpc>
            </a:pPr>
            <a:r>
              <a:rPr lang="en-US" sz="3100"/>
              <a:t>Diversity Management e Critical Management Studies</a:t>
            </a:r>
            <a:endParaRPr lang="it-IT" sz="3100"/>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1"/>
          </p:nvPr>
        </p:nvSpPr>
        <p:spPr>
          <a:xfrm>
            <a:off x="457200" y="1673352"/>
            <a:ext cx="4038600" cy="4718304"/>
          </a:xfrm>
        </p:spPr>
        <p:txBody>
          <a:bodyPr wrap="square" anchor="t">
            <a:normAutofit/>
          </a:bodyPr>
          <a:lstStyle/>
          <a:p>
            <a:pPr marL="0" indent="0" algn="just">
              <a:lnSpc>
                <a:spcPct val="90000"/>
              </a:lnSpc>
              <a:buNone/>
            </a:pPr>
            <a:r>
              <a:rPr lang="it-IT" sz="1500" b="0" i="0" dirty="0">
                <a:effectLst/>
                <a:latin typeface="Montserrat" panose="00000500000000000000" pitchFamily="2" charset="0"/>
              </a:rPr>
              <a:t>In contrasto ad una rappresentazione del </a:t>
            </a:r>
            <a:r>
              <a:rPr lang="it-IT" sz="1500" b="0" i="0" dirty="0" err="1">
                <a:effectLst/>
                <a:latin typeface="Montserrat" panose="00000500000000000000" pitchFamily="2" charset="0"/>
              </a:rPr>
              <a:t>Diversity</a:t>
            </a:r>
            <a:r>
              <a:rPr lang="it-IT" sz="1500" b="0" i="0" dirty="0">
                <a:effectLst/>
                <a:latin typeface="Montserrat" panose="00000500000000000000" pitchFamily="2" charset="0"/>
              </a:rPr>
              <a:t> Management che bilancia una corretta implementazione di "buone pratiche" ad altrettanti risultati di tipo economico e organizzativo, i CMS si sono focalizzati sull'individuare i limiti e le contraddizioni del </a:t>
            </a:r>
            <a:r>
              <a:rPr lang="it-IT" sz="1500" b="0" i="0" dirty="0" err="1">
                <a:effectLst/>
                <a:latin typeface="Montserrat" panose="00000500000000000000" pitchFamily="2" charset="0"/>
              </a:rPr>
              <a:t>Diversity</a:t>
            </a:r>
            <a:r>
              <a:rPr lang="it-IT" sz="1500" b="0" i="0" dirty="0">
                <a:effectLst/>
                <a:latin typeface="Montserrat" panose="00000500000000000000" pitchFamily="2" charset="0"/>
              </a:rPr>
              <a:t> Management rispetto ai valori di equità, inclusività e non discriminazione, che si trovano alla base del DM e che guidano tutti i principi cardine illustrati nelle slide precedenti. In questo senso il DM rappresenterebbe addirittura un modo per enfatizzare le differenze tra individui e generare quindi episodi di </a:t>
            </a:r>
            <a:r>
              <a:rPr lang="it-IT" sz="1500" b="1" i="0" dirty="0">
                <a:effectLst/>
                <a:latin typeface="Montserrat" panose="00000500000000000000" pitchFamily="2" charset="0"/>
              </a:rPr>
              <a:t>discriminazione informale</a:t>
            </a:r>
            <a:r>
              <a:rPr lang="it-IT" sz="1500" b="0" i="0" dirty="0">
                <a:effectLst/>
                <a:latin typeface="Montserrat" panose="00000500000000000000" pitchFamily="2" charset="0"/>
              </a:rPr>
              <a:t>, cioè comportamenti e pratiche che derivano dall'applicazione dei principi del DM ma che possono risultare comunque escludenti e discriminatori.</a:t>
            </a:r>
            <a:endParaRPr lang="it-IT" sz="1500" b="1" dirty="0">
              <a:latin typeface="Montserrat" panose="00000500000000000000" pitchFamily="2" charset="0"/>
            </a:endParaRPr>
          </a:p>
        </p:txBody>
      </p:sp>
      <p:pic>
        <p:nvPicPr>
          <p:cNvPr id="3" name="Immagine 2" descr="Immagine che contiene testo, grafica vettoriale, schermata&#10;&#10;Descrizione generata automaticamente">
            <a:extLst>
              <a:ext uri="{FF2B5EF4-FFF2-40B4-BE49-F238E27FC236}">
                <a16:creationId xmlns:a16="http://schemas.microsoft.com/office/drawing/2014/main" id="{EAD7E939-EC54-DF77-94AF-C1669957C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844824"/>
            <a:ext cx="4038600" cy="3399841"/>
          </a:xfrm>
          <a:prstGeom prst="rect">
            <a:avLst/>
          </a:prstGeom>
          <a:noFill/>
        </p:spPr>
      </p:pic>
    </p:spTree>
    <p:extLst>
      <p:ext uri="{BB962C8B-B14F-4D97-AF65-F5344CB8AC3E}">
        <p14:creationId xmlns:p14="http://schemas.microsoft.com/office/powerpoint/2010/main" val="231787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a:xfrm>
            <a:off x="457200" y="533400"/>
            <a:ext cx="8229600" cy="990600"/>
          </a:xfrm>
        </p:spPr>
        <p:txBody>
          <a:bodyPr anchor="ctr">
            <a:normAutofit/>
          </a:bodyPr>
          <a:lstStyle/>
          <a:p>
            <a:pPr>
              <a:lnSpc>
                <a:spcPct val="90000"/>
              </a:lnSpc>
            </a:pPr>
            <a:r>
              <a:rPr lang="en-US" sz="3100"/>
              <a:t>Critical Management Studies e Diversity Management</a:t>
            </a:r>
            <a:endParaRPr lang="it-IT" sz="3100"/>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1"/>
          </p:nvPr>
        </p:nvSpPr>
        <p:spPr>
          <a:xfrm>
            <a:off x="457200" y="1673352"/>
            <a:ext cx="4038600" cy="4718304"/>
          </a:xfrm>
        </p:spPr>
        <p:txBody>
          <a:bodyPr wrap="square" anchor="t">
            <a:normAutofit/>
          </a:bodyPr>
          <a:lstStyle/>
          <a:p>
            <a:pPr marL="0" indent="0" algn="just">
              <a:lnSpc>
                <a:spcPct val="90000"/>
              </a:lnSpc>
              <a:buNone/>
            </a:pPr>
            <a:r>
              <a:rPr lang="it-IT" sz="1500" b="0" i="0" dirty="0">
                <a:effectLst/>
                <a:latin typeface="Montserrat" panose="00000500000000000000" pitchFamily="2" charset="0"/>
              </a:rPr>
              <a:t>Secondo l'approccio dei CMS, persino l'enfasi sulle differenze può avere effetti di </a:t>
            </a:r>
            <a:r>
              <a:rPr lang="it-IT" sz="1500" b="1" i="0" dirty="0">
                <a:effectLst/>
                <a:latin typeface="Montserrat" panose="00000500000000000000" pitchFamily="2" charset="0"/>
              </a:rPr>
              <a:t>categorizzazione sociale</a:t>
            </a:r>
            <a:r>
              <a:rPr lang="it-IT" sz="1500" b="0" i="0" dirty="0">
                <a:effectLst/>
                <a:latin typeface="Montserrat" panose="00000500000000000000" pitchFamily="2" charset="0"/>
              </a:rPr>
              <a:t>. Infatti, se da una parte il DM ha l'obiettivo di generare equità attraverso la valorizzazione delle differenze individuali, dall'altra potrebbe favorire l'emersione di differenze che non avevano generato criticità fino al momento in cui il DM non ha fatto la propria comparsa nell'organizzazione. Inoltre, gli studiosi </a:t>
            </a:r>
            <a:r>
              <a:rPr lang="it-IT" sz="1500" b="0" i="0" dirty="0" err="1">
                <a:effectLst/>
                <a:latin typeface="Montserrat" panose="00000500000000000000" pitchFamily="2" charset="0"/>
              </a:rPr>
              <a:t>critical</a:t>
            </a:r>
            <a:r>
              <a:rPr lang="it-IT" sz="1500" b="0" i="0" dirty="0">
                <a:effectLst/>
                <a:latin typeface="Montserrat" panose="00000500000000000000" pitchFamily="2" charset="0"/>
              </a:rPr>
              <a:t> pongono l'accento sulla possibilità che le imprese possano praticare il DM soltanto come mezzo per ottenere una rappresentazione sociale positiva. Questa finalità di natura utilitaristica finisce per erodere progressivamente l'efficacia delle politiche di DM, trasformandole in mere operazioni di </a:t>
            </a:r>
            <a:r>
              <a:rPr lang="it-IT" sz="1500" b="0" i="1" dirty="0">
                <a:effectLst/>
                <a:latin typeface="Montserrat" panose="00000500000000000000" pitchFamily="2" charset="0"/>
              </a:rPr>
              <a:t>white </a:t>
            </a:r>
            <a:r>
              <a:rPr lang="it-IT" sz="1500" b="0" i="1" dirty="0" err="1">
                <a:effectLst/>
                <a:latin typeface="Montserrat" panose="00000500000000000000" pitchFamily="2" charset="0"/>
              </a:rPr>
              <a:t>washing</a:t>
            </a:r>
            <a:r>
              <a:rPr lang="it-IT" sz="1500" b="0" i="1" dirty="0">
                <a:effectLst/>
                <a:latin typeface="Montserrat" panose="00000500000000000000" pitchFamily="2" charset="0"/>
              </a:rPr>
              <a:t>.</a:t>
            </a:r>
            <a:endParaRPr lang="it-IT" sz="1500" b="1" dirty="0">
              <a:latin typeface="Montserrat" panose="00000500000000000000" pitchFamily="2" charset="0"/>
            </a:endParaRPr>
          </a:p>
        </p:txBody>
      </p:sp>
      <p:pic>
        <p:nvPicPr>
          <p:cNvPr id="3" name="Immagine 2" descr="Immagine che contiene diagramma&#10;&#10;Descrizione generata automaticamente">
            <a:extLst>
              <a:ext uri="{FF2B5EF4-FFF2-40B4-BE49-F238E27FC236}">
                <a16:creationId xmlns:a16="http://schemas.microsoft.com/office/drawing/2014/main" id="{ABFE326A-ABBA-E6DD-E612-14DE1CD27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257" y="1707314"/>
            <a:ext cx="4038600" cy="3939878"/>
          </a:xfrm>
          <a:prstGeom prst="rect">
            <a:avLst/>
          </a:prstGeom>
          <a:noFill/>
        </p:spPr>
      </p:pic>
    </p:spTree>
    <p:extLst>
      <p:ext uri="{BB962C8B-B14F-4D97-AF65-F5344CB8AC3E}">
        <p14:creationId xmlns:p14="http://schemas.microsoft.com/office/powerpoint/2010/main" val="2425010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a:xfrm>
            <a:off x="457200" y="533400"/>
            <a:ext cx="8229600" cy="990600"/>
          </a:xfrm>
        </p:spPr>
        <p:txBody>
          <a:bodyPr anchor="ctr">
            <a:normAutofit/>
          </a:bodyPr>
          <a:lstStyle/>
          <a:p>
            <a:pPr>
              <a:lnSpc>
                <a:spcPct val="90000"/>
              </a:lnSpc>
            </a:pPr>
            <a:r>
              <a:rPr lang="en-US" sz="3100"/>
              <a:t>Critical Management Studies e Diversity Management</a:t>
            </a:r>
            <a:endParaRPr lang="it-IT" sz="3100"/>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1"/>
          </p:nvPr>
        </p:nvSpPr>
        <p:spPr>
          <a:xfrm>
            <a:off x="457200" y="1673352"/>
            <a:ext cx="4038600" cy="4718304"/>
          </a:xfrm>
        </p:spPr>
        <p:txBody>
          <a:bodyPr wrap="square" anchor="t">
            <a:normAutofit/>
          </a:bodyPr>
          <a:lstStyle/>
          <a:p>
            <a:pPr marL="0" indent="0" algn="just">
              <a:lnSpc>
                <a:spcPct val="90000"/>
              </a:lnSpc>
              <a:buNone/>
            </a:pPr>
            <a:r>
              <a:rPr lang="it-IT" sz="1500" b="0" i="0" dirty="0">
                <a:effectLst/>
                <a:latin typeface="Montserrat" panose="00000500000000000000" pitchFamily="2" charset="0"/>
              </a:rPr>
              <a:t>Secondo l'approccio dei CMS, persino l'enfasi sulle differenze può avere effetti di </a:t>
            </a:r>
            <a:r>
              <a:rPr lang="it-IT" sz="1500" b="1" i="0" dirty="0">
                <a:effectLst/>
                <a:latin typeface="Montserrat" panose="00000500000000000000" pitchFamily="2" charset="0"/>
              </a:rPr>
              <a:t>categorizzazione sociale</a:t>
            </a:r>
            <a:r>
              <a:rPr lang="it-IT" sz="1500" b="0" i="0" dirty="0">
                <a:effectLst/>
                <a:latin typeface="Montserrat" panose="00000500000000000000" pitchFamily="2" charset="0"/>
              </a:rPr>
              <a:t>. Infatti, se da una parte il DM ha l'obiettivo di generare equità attraverso la valorizzazione delle differenze individuali, dall'altra potrebbe favorire l'emersione di differenze che non avevano generato criticità fino al momento in cui il DM non ha fatto la propria comparsa nell'organizzazione. Inoltre, gli studiosi </a:t>
            </a:r>
            <a:r>
              <a:rPr lang="it-IT" sz="1500" b="0" i="0" dirty="0" err="1">
                <a:effectLst/>
                <a:latin typeface="Montserrat" panose="00000500000000000000" pitchFamily="2" charset="0"/>
              </a:rPr>
              <a:t>critical</a:t>
            </a:r>
            <a:r>
              <a:rPr lang="it-IT" sz="1500" b="0" i="0" dirty="0">
                <a:effectLst/>
                <a:latin typeface="Montserrat" panose="00000500000000000000" pitchFamily="2" charset="0"/>
              </a:rPr>
              <a:t> pongono l'accento sulla possibilità che le imprese possano praticare il DM soltanto come mezzo per ottenere una rappresentazione sociale positiva. Questa finalità di natura utilitaristica finisce per erodere progressivamente l'efficacia delle politiche di DM, trasformandole in mere operazioni di </a:t>
            </a:r>
            <a:r>
              <a:rPr lang="it-IT" sz="1500" b="0" i="1" dirty="0">
                <a:effectLst/>
                <a:latin typeface="Montserrat" panose="00000500000000000000" pitchFamily="2" charset="0"/>
              </a:rPr>
              <a:t>white </a:t>
            </a:r>
            <a:r>
              <a:rPr lang="it-IT" sz="1500" b="0" i="1" dirty="0" err="1">
                <a:effectLst/>
                <a:latin typeface="Montserrat" panose="00000500000000000000" pitchFamily="2" charset="0"/>
              </a:rPr>
              <a:t>washing</a:t>
            </a:r>
            <a:r>
              <a:rPr lang="it-IT" sz="1500" b="0" i="1" dirty="0">
                <a:effectLst/>
                <a:latin typeface="Montserrat" panose="00000500000000000000" pitchFamily="2" charset="0"/>
              </a:rPr>
              <a:t>.</a:t>
            </a:r>
            <a:endParaRPr lang="it-IT" sz="1500" b="1" dirty="0">
              <a:latin typeface="Montserrat" panose="00000500000000000000" pitchFamily="2" charset="0"/>
            </a:endParaRPr>
          </a:p>
        </p:txBody>
      </p:sp>
      <p:pic>
        <p:nvPicPr>
          <p:cNvPr id="3" name="Immagine 2" descr="Immagine che contiene diagramma&#10;&#10;Descrizione generata automaticamente">
            <a:extLst>
              <a:ext uri="{FF2B5EF4-FFF2-40B4-BE49-F238E27FC236}">
                <a16:creationId xmlns:a16="http://schemas.microsoft.com/office/drawing/2014/main" id="{ABFE326A-ABBA-E6DD-E612-14DE1CD27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257" y="1707314"/>
            <a:ext cx="4038600" cy="3939878"/>
          </a:xfrm>
          <a:prstGeom prst="rect">
            <a:avLst/>
          </a:prstGeom>
          <a:noFill/>
        </p:spPr>
      </p:pic>
    </p:spTree>
    <p:extLst>
      <p:ext uri="{BB962C8B-B14F-4D97-AF65-F5344CB8AC3E}">
        <p14:creationId xmlns:p14="http://schemas.microsoft.com/office/powerpoint/2010/main" val="174918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en-US" sz="3200" dirty="0"/>
              <a:t>Un </a:t>
            </a:r>
            <a:r>
              <a:rPr lang="en-US" sz="3200" dirty="0" err="1"/>
              <a:t>approccio</a:t>
            </a:r>
            <a:r>
              <a:rPr lang="en-US" sz="3200" dirty="0"/>
              <a:t> politico</a:t>
            </a:r>
            <a:endParaRPr lang="it-IT" sz="3200" dirty="0"/>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4608512"/>
          </a:xfrm>
        </p:spPr>
        <p:txBody>
          <a:bodyPr wrap="square" anchor="t">
            <a:normAutofit/>
          </a:bodyPr>
          <a:lstStyle/>
          <a:p>
            <a:pPr marL="0" indent="0" algn="just">
              <a:buNone/>
            </a:pPr>
            <a:r>
              <a:rPr lang="it-IT" sz="2000" b="0" i="0" dirty="0">
                <a:solidFill>
                  <a:srgbClr val="526069"/>
                </a:solidFill>
                <a:effectLst/>
                <a:latin typeface="Montserrat" panose="00000500000000000000" pitchFamily="2" charset="0"/>
              </a:rPr>
              <a:t>L'inclusione organizzativa è considerata in anni recenti come la </a:t>
            </a:r>
            <a:r>
              <a:rPr lang="it-IT" sz="2000" b="1" i="0" dirty="0">
                <a:solidFill>
                  <a:srgbClr val="526069"/>
                </a:solidFill>
                <a:effectLst/>
                <a:latin typeface="Montserrat" panose="00000500000000000000" pitchFamily="2" charset="0"/>
              </a:rPr>
              <a:t>sfida della diversità</a:t>
            </a:r>
            <a:r>
              <a:rPr lang="it-IT" sz="2000" b="0" i="0" dirty="0">
                <a:solidFill>
                  <a:srgbClr val="526069"/>
                </a:solidFill>
                <a:effectLst/>
                <a:latin typeface="Montserrat" panose="00000500000000000000" pitchFamily="2" charset="0"/>
              </a:rPr>
              <a:t> (</a:t>
            </a:r>
            <a:r>
              <a:rPr lang="it-IT" sz="2000" b="0" i="0" dirty="0" err="1">
                <a:solidFill>
                  <a:srgbClr val="526069"/>
                </a:solidFill>
                <a:effectLst/>
                <a:latin typeface="Montserrat" panose="00000500000000000000" pitchFamily="2" charset="0"/>
              </a:rPr>
              <a:t>Sabharwal</a:t>
            </a:r>
            <a:r>
              <a:rPr lang="it-IT" sz="2000" b="0" i="0" dirty="0">
                <a:solidFill>
                  <a:srgbClr val="526069"/>
                </a:solidFill>
                <a:effectLst/>
                <a:latin typeface="Montserrat" panose="00000500000000000000" pitchFamily="2" charset="0"/>
              </a:rPr>
              <a:t>, 2014), tale da superare o sostituire il concetto stesso di diversità. Si ritiene infatti che i limiti impliciti del concetto di diversità prevedano un approccio di tipo esclusivamente demografico, popolando l'organizzazione di persone rappresentative di specifiche diversità, che non tengano conto però di come le persone vivono e sentono l'organizzazione di cui sono parte. </a:t>
            </a:r>
          </a:p>
          <a:p>
            <a:pPr marL="0" indent="0" algn="just">
              <a:buNone/>
            </a:pPr>
            <a:endParaRPr lang="it-IT" sz="2000" dirty="0">
              <a:solidFill>
                <a:srgbClr val="526069"/>
              </a:solidFill>
              <a:latin typeface="Montserrat" panose="00000500000000000000" pitchFamily="2" charset="0"/>
            </a:endParaRPr>
          </a:p>
          <a:p>
            <a:pPr marL="0" indent="0" algn="just">
              <a:buNone/>
            </a:pPr>
            <a:r>
              <a:rPr lang="it-IT" sz="2000" b="0" i="0" dirty="0">
                <a:solidFill>
                  <a:srgbClr val="526069"/>
                </a:solidFill>
                <a:effectLst/>
                <a:latin typeface="Montserrat" panose="00000500000000000000" pitchFamily="2" charset="0"/>
              </a:rPr>
              <a:t>L'inclusione, d'altro canto, si concentra sulla rimozione degli ostacoli alla piena partecipazione dell'individuo, proponendo un metodo tanto astratto quanto universale; rendendo il concetto di</a:t>
            </a:r>
            <a:r>
              <a:rPr lang="it-IT" sz="2000" b="1" dirty="0">
                <a:solidFill>
                  <a:srgbClr val="3F7DC6"/>
                </a:solidFill>
                <a:latin typeface="Montserrat" panose="00000500000000000000" pitchFamily="2" charset="0"/>
              </a:rPr>
              <a:t>  </a:t>
            </a:r>
            <a:r>
              <a:rPr lang="it-IT" sz="2000" dirty="0">
                <a:solidFill>
                  <a:srgbClr val="526069"/>
                </a:solidFill>
                <a:latin typeface="Montserrat" panose="00000500000000000000" pitchFamily="2" charset="0"/>
              </a:rPr>
              <a:t>diversità superabile.</a:t>
            </a:r>
          </a:p>
        </p:txBody>
      </p:sp>
    </p:spTree>
    <p:extLst>
      <p:ext uri="{BB962C8B-B14F-4D97-AF65-F5344CB8AC3E}">
        <p14:creationId xmlns:p14="http://schemas.microsoft.com/office/powerpoint/2010/main" val="324229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L'inclusione organizzativa. Appartenenza e unicità</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4608512"/>
          </a:xfrm>
        </p:spPr>
        <p:txBody>
          <a:bodyPr wrap="square" anchor="t">
            <a:normAutofit/>
          </a:bodyPr>
          <a:lstStyle/>
          <a:p>
            <a:pPr marL="0" indent="0" algn="just">
              <a:buNone/>
            </a:pPr>
            <a:r>
              <a:rPr lang="it-IT" sz="2000" b="0" i="0" dirty="0">
                <a:solidFill>
                  <a:srgbClr val="526069"/>
                </a:solidFill>
                <a:effectLst/>
                <a:latin typeface="Montserrat" panose="00000500000000000000" pitchFamily="2" charset="0"/>
              </a:rPr>
              <a:t>Possiamo considerare un'organizzazione come più o meno inclusiva a seconda del grado di percezione che un individuo ha di essere o meno un membro stimato del gruppo membro stimato del gruppo. L'inclusione rappresenta in questo senso il risultato della dialettica tra il bisogno di appartenenza e il bisogno di unicità (</a:t>
            </a:r>
            <a:r>
              <a:rPr lang="it-IT" sz="2000" b="0" i="0" dirty="0" err="1">
                <a:solidFill>
                  <a:srgbClr val="526069"/>
                </a:solidFill>
                <a:effectLst/>
                <a:latin typeface="Montserrat" panose="00000500000000000000" pitchFamily="2" charset="0"/>
              </a:rPr>
              <a:t>Shore</a:t>
            </a:r>
            <a:r>
              <a:rPr lang="it-IT" sz="2000" b="0" i="0" dirty="0">
                <a:solidFill>
                  <a:srgbClr val="526069"/>
                </a:solidFill>
                <a:effectLst/>
                <a:latin typeface="Montserrat" panose="00000500000000000000" pitchFamily="2" charset="0"/>
              </a:rPr>
              <a:t> et al., 2011):</a:t>
            </a:r>
          </a:p>
          <a:p>
            <a:pPr marL="0" indent="0" algn="just">
              <a:buNone/>
            </a:pPr>
            <a:endParaRPr lang="it-IT" sz="2000" b="0" i="0" dirty="0">
              <a:solidFill>
                <a:srgbClr val="526069"/>
              </a:solidFill>
              <a:effectLst/>
              <a:latin typeface="Montserrat" panose="00000500000000000000" pitchFamily="2" charset="0"/>
            </a:endParaRPr>
          </a:p>
          <a:p>
            <a:pPr marL="0" indent="0" algn="just">
              <a:buNone/>
            </a:pPr>
            <a:r>
              <a:rPr lang="it-IT" sz="2000" b="1" i="0" dirty="0">
                <a:solidFill>
                  <a:srgbClr val="526069"/>
                </a:solidFill>
                <a:effectLst/>
                <a:latin typeface="Montserrat" panose="00000500000000000000" pitchFamily="2" charset="0"/>
              </a:rPr>
              <a:t>appartenenza</a:t>
            </a:r>
            <a:r>
              <a:rPr lang="it-IT" sz="2000" b="0" i="0" dirty="0">
                <a:solidFill>
                  <a:srgbClr val="526069"/>
                </a:solidFill>
                <a:effectLst/>
                <a:latin typeface="Montserrat" panose="00000500000000000000" pitchFamily="2" charset="0"/>
              </a:rPr>
              <a:t>. Bisogno di stabilire e mantenere relazioni interpersonali forti e stabili nel tempo;</a:t>
            </a:r>
          </a:p>
          <a:p>
            <a:pPr marL="0" indent="0" algn="just">
              <a:buNone/>
            </a:pPr>
            <a:endParaRPr lang="it-IT" sz="2000" b="0" i="0" dirty="0">
              <a:solidFill>
                <a:srgbClr val="526069"/>
              </a:solidFill>
              <a:effectLst/>
              <a:latin typeface="Montserrat" panose="00000500000000000000" pitchFamily="2" charset="0"/>
            </a:endParaRPr>
          </a:p>
          <a:p>
            <a:pPr marL="0" indent="0" algn="just">
              <a:buNone/>
            </a:pPr>
            <a:r>
              <a:rPr lang="it-IT" sz="2000" b="1" i="0" dirty="0">
                <a:solidFill>
                  <a:srgbClr val="526069"/>
                </a:solidFill>
                <a:effectLst/>
                <a:latin typeface="Montserrat" panose="00000500000000000000" pitchFamily="2" charset="0"/>
              </a:rPr>
              <a:t>unicità.</a:t>
            </a:r>
            <a:r>
              <a:rPr lang="it-IT" sz="2000" b="0" i="0" dirty="0">
                <a:solidFill>
                  <a:srgbClr val="526069"/>
                </a:solidFill>
                <a:effectLst/>
                <a:latin typeface="Montserrat" panose="00000500000000000000" pitchFamily="2" charset="0"/>
              </a:rPr>
              <a:t> Desiderio di mantenere un differenziato e peculiare senso di </a:t>
            </a:r>
            <a:r>
              <a:rPr lang="it-IT" sz="2000" b="0" i="0" dirty="0" err="1">
                <a:solidFill>
                  <a:srgbClr val="526069"/>
                </a:solidFill>
                <a:effectLst/>
                <a:latin typeface="Montserrat" panose="00000500000000000000" pitchFamily="2" charset="0"/>
              </a:rPr>
              <a:t>sè</a:t>
            </a:r>
            <a:r>
              <a:rPr lang="it-IT" sz="2000" b="0" i="0" dirty="0">
                <a:solidFill>
                  <a:srgbClr val="526069"/>
                </a:solidFill>
                <a:effectLst/>
                <a:latin typeface="Montserrat" panose="00000500000000000000" pitchFamily="2" charset="0"/>
              </a:rPr>
              <a:t> e delle proprie diversità.</a:t>
            </a:r>
            <a:endParaRPr lang="it-IT" sz="2000" dirty="0">
              <a:solidFill>
                <a:srgbClr val="526069"/>
              </a:solidFill>
              <a:latin typeface="Montserrat" panose="00000500000000000000" pitchFamily="2" charset="0"/>
            </a:endParaRPr>
          </a:p>
        </p:txBody>
      </p:sp>
    </p:spTree>
    <p:extLst>
      <p:ext uri="{BB962C8B-B14F-4D97-AF65-F5344CB8AC3E}">
        <p14:creationId xmlns:p14="http://schemas.microsoft.com/office/powerpoint/2010/main" val="2613876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L'inclusione organizzativa. La prospettiva dell'integrazione/apprendimento</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a:xfrm>
            <a:off x="457200" y="1556792"/>
            <a:ext cx="8229600" cy="4608512"/>
          </a:xfrm>
        </p:spPr>
        <p:txBody>
          <a:bodyPr wrap="square" anchor="t">
            <a:normAutofit/>
          </a:bodyPr>
          <a:lstStyle/>
          <a:p>
            <a:pPr marL="0" indent="0" algn="just">
              <a:buNone/>
            </a:pPr>
            <a:r>
              <a:rPr lang="it-IT" sz="2000" b="0" i="0" dirty="0">
                <a:solidFill>
                  <a:srgbClr val="526069"/>
                </a:solidFill>
                <a:effectLst/>
                <a:latin typeface="Montserrat" panose="00000500000000000000" pitchFamily="2" charset="0"/>
              </a:rPr>
              <a:t>La visione appena proposta di inclusione organizzativa ha come vertice di osservazione il gruppo di lavoro. Infatti, molto più che l'organizzazione in sé, è il gruppo di lavoro ad essere potenziale fonte di esclusione.</a:t>
            </a:r>
          </a:p>
          <a:p>
            <a:pPr marL="0" indent="0" algn="just">
              <a:buNone/>
            </a:pPr>
            <a:endParaRPr lang="it-IT" sz="2000" dirty="0">
              <a:solidFill>
                <a:srgbClr val="526069"/>
              </a:solidFill>
              <a:latin typeface="Montserrat" panose="00000500000000000000" pitchFamily="2" charset="0"/>
            </a:endParaRPr>
          </a:p>
          <a:p>
            <a:pPr marL="0" indent="0" algn="just">
              <a:buNone/>
            </a:pPr>
            <a:r>
              <a:rPr lang="it-IT" sz="2000" b="0" i="0" dirty="0">
                <a:solidFill>
                  <a:srgbClr val="526069"/>
                </a:solidFill>
                <a:effectLst/>
                <a:latin typeface="Montserrat" panose="00000500000000000000" pitchFamily="2" charset="0"/>
              </a:rPr>
              <a:t>La prospettiva integrazione/apprendimento prevede che il gruppo rappresenti una "varietà demografica", che tenga conto delle diversità più o meno visibili, che il gruppo sia in grado di riconoscere e condividere le diversità dei propri membri, e che infine sia in grado di valorizzare quella diversità, favorendo così una dialettica virtuosa tra appartenenza e unicità.</a:t>
            </a:r>
            <a:endParaRPr lang="it-IT" sz="2000" dirty="0">
              <a:solidFill>
                <a:srgbClr val="526069"/>
              </a:solidFill>
              <a:latin typeface="Montserrat" panose="00000500000000000000" pitchFamily="2" charset="0"/>
            </a:endParaRPr>
          </a:p>
        </p:txBody>
      </p:sp>
    </p:spTree>
    <p:extLst>
      <p:ext uri="{BB962C8B-B14F-4D97-AF65-F5344CB8AC3E}">
        <p14:creationId xmlns:p14="http://schemas.microsoft.com/office/powerpoint/2010/main" val="37586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Definizione di </a:t>
            </a:r>
            <a:r>
              <a:rPr lang="it-IT" sz="3200" dirty="0" err="1"/>
              <a:t>Diversity</a:t>
            </a:r>
            <a:r>
              <a:rPr lang="it-IT" sz="3200" dirty="0"/>
              <a:t> Management (DM)</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fontScale="92500"/>
          </a:bodyPr>
          <a:lstStyle/>
          <a:p>
            <a:pPr marL="0" indent="0" algn="just">
              <a:lnSpc>
                <a:spcPct val="90000"/>
              </a:lnSpc>
              <a:buNone/>
            </a:pPr>
            <a:r>
              <a:rPr lang="it-IT" sz="2000" b="0" i="0" dirty="0">
                <a:solidFill>
                  <a:srgbClr val="526069"/>
                </a:solidFill>
                <a:effectLst/>
                <a:latin typeface="Montserrat" panose="00000500000000000000" pitchFamily="2" charset="0"/>
              </a:rPr>
              <a:t>Il </a:t>
            </a:r>
            <a:r>
              <a:rPr lang="it-IT" sz="2000" b="1" i="0" dirty="0" err="1">
                <a:solidFill>
                  <a:srgbClr val="526069"/>
                </a:solidFill>
                <a:effectLst/>
                <a:latin typeface="Montserrat" panose="00000500000000000000" pitchFamily="2" charset="0"/>
              </a:rPr>
              <a:t>Diversity</a:t>
            </a:r>
            <a:r>
              <a:rPr lang="it-IT" sz="2000" b="1" i="0" dirty="0">
                <a:solidFill>
                  <a:srgbClr val="526069"/>
                </a:solidFill>
                <a:effectLst/>
                <a:latin typeface="Montserrat" panose="00000500000000000000" pitchFamily="2" charset="0"/>
              </a:rPr>
              <a:t> Management</a:t>
            </a:r>
            <a:r>
              <a:rPr lang="it-IT" sz="2000" b="0" i="0" dirty="0">
                <a:solidFill>
                  <a:srgbClr val="526069"/>
                </a:solidFill>
                <a:effectLst/>
                <a:latin typeface="Montserrat" panose="00000500000000000000" pitchFamily="2" charset="0"/>
              </a:rPr>
              <a:t> (DM) è una modalità gestionale con cui le organizzazioni affrontano le differenze umane e rappresenta un percorso di cambiamento verso una cultura della diversità. </a:t>
            </a:r>
          </a:p>
          <a:p>
            <a:pPr marL="0" indent="0" algn="just">
              <a:lnSpc>
                <a:spcPct val="90000"/>
              </a:lnSpc>
              <a:buNone/>
            </a:pPr>
            <a:endParaRPr lang="it-IT" sz="2000" dirty="0">
              <a:solidFill>
                <a:srgbClr val="526069"/>
              </a:solidFill>
              <a:latin typeface="Montserrat" panose="00000500000000000000" pitchFamily="2" charset="0"/>
            </a:endParaRPr>
          </a:p>
          <a:p>
            <a:pPr marL="0" indent="0" algn="just">
              <a:lnSpc>
                <a:spcPct val="90000"/>
              </a:lnSpc>
              <a:buNone/>
            </a:pPr>
            <a:r>
              <a:rPr lang="it-IT" sz="2000" b="0" i="0" dirty="0">
                <a:solidFill>
                  <a:srgbClr val="526069"/>
                </a:solidFill>
                <a:effectLst/>
                <a:latin typeface="Montserrat" panose="00000500000000000000" pitchFamily="2" charset="0"/>
              </a:rPr>
              <a:t>Tale riflessione è utile sia a chi è chiamato a promuovere e gestire processi di </a:t>
            </a:r>
            <a:r>
              <a:rPr lang="it-IT" sz="2000" b="1" i="0" dirty="0">
                <a:solidFill>
                  <a:srgbClr val="526069"/>
                </a:solidFill>
                <a:effectLst/>
                <a:latin typeface="Montserrat" panose="00000500000000000000" pitchFamily="2" charset="0"/>
              </a:rPr>
              <a:t>trasformazione </a:t>
            </a:r>
            <a:r>
              <a:rPr lang="it-IT" sz="2000" b="0" i="0" dirty="0">
                <a:solidFill>
                  <a:srgbClr val="526069"/>
                </a:solidFill>
                <a:effectLst/>
                <a:latin typeface="Montserrat" panose="00000500000000000000" pitchFamily="2" charset="0"/>
              </a:rPr>
              <a:t>che hanno come obiettivo la gestione delle diversità, sia a chi è coinvolto in prima persona.</a:t>
            </a:r>
            <a:br>
              <a:rPr lang="it-IT" sz="2000" dirty="0"/>
            </a:br>
            <a:r>
              <a:rPr lang="it-IT" sz="2000" b="0" i="0" dirty="0">
                <a:solidFill>
                  <a:srgbClr val="526069"/>
                </a:solidFill>
                <a:effectLst/>
                <a:latin typeface="Montserrat" panose="00000500000000000000" pitchFamily="2" charset="0"/>
              </a:rPr>
              <a:t>La lezione è strutturata in </a:t>
            </a:r>
            <a:r>
              <a:rPr lang="it-IT" sz="2000" b="1" i="0" dirty="0">
                <a:solidFill>
                  <a:srgbClr val="526069"/>
                </a:solidFill>
                <a:effectLst/>
                <a:latin typeface="Montserrat" panose="00000500000000000000" pitchFamily="2" charset="0"/>
              </a:rPr>
              <a:t>tre </a:t>
            </a:r>
            <a:r>
              <a:rPr lang="it-IT" sz="2000" b="0" i="0" dirty="0">
                <a:solidFill>
                  <a:srgbClr val="526069"/>
                </a:solidFill>
                <a:effectLst/>
                <a:latin typeface="Montserrat" panose="00000500000000000000" pitchFamily="2" charset="0"/>
              </a:rPr>
              <a:t>parti:</a:t>
            </a:r>
            <a:br>
              <a:rPr lang="it-IT" sz="2000" dirty="0"/>
            </a:br>
            <a:endParaRPr lang="it-IT" sz="2000" dirty="0"/>
          </a:p>
          <a:p>
            <a:pPr marL="0" indent="0" algn="just">
              <a:lnSpc>
                <a:spcPct val="90000"/>
              </a:lnSpc>
              <a:buNone/>
            </a:pPr>
            <a:r>
              <a:rPr lang="it-IT" sz="2000" b="0" i="0" dirty="0">
                <a:solidFill>
                  <a:srgbClr val="526069"/>
                </a:solidFill>
                <a:effectLst/>
                <a:latin typeface="Montserrat" panose="00000500000000000000" pitchFamily="2" charset="0"/>
              </a:rPr>
              <a:t>nella prima si illustra il concetto di diversità e i significati con cui possono declinarsi nelle organizzazioni e si introduce il DM nella letteratura organizzativa</a:t>
            </a:r>
          </a:p>
          <a:p>
            <a:pPr marL="0" indent="0" algn="just">
              <a:lnSpc>
                <a:spcPct val="90000"/>
              </a:lnSpc>
              <a:buNone/>
            </a:pPr>
            <a:endParaRPr lang="it-IT" sz="2000" dirty="0"/>
          </a:p>
          <a:p>
            <a:pPr marL="0" indent="0" algn="just">
              <a:lnSpc>
                <a:spcPct val="90000"/>
              </a:lnSpc>
              <a:buNone/>
            </a:pPr>
            <a:r>
              <a:rPr lang="it-IT" sz="2000" b="0" i="0" dirty="0">
                <a:solidFill>
                  <a:srgbClr val="526069"/>
                </a:solidFill>
                <a:effectLst/>
                <a:latin typeface="Montserrat" panose="00000500000000000000" pitchFamily="2" charset="0"/>
              </a:rPr>
              <a:t>Nella seconda, si analizzano le fasi, le leve e le politiche di DM, secondo diverse prospettive. </a:t>
            </a:r>
            <a:br>
              <a:rPr lang="it-IT" sz="2000" dirty="0"/>
            </a:br>
            <a:endParaRPr lang="it-IT" sz="2000" dirty="0"/>
          </a:p>
          <a:p>
            <a:pPr marL="0" indent="0" algn="just">
              <a:lnSpc>
                <a:spcPct val="90000"/>
              </a:lnSpc>
              <a:buNone/>
            </a:pPr>
            <a:r>
              <a:rPr lang="it-IT" sz="2000" b="0" i="0" dirty="0">
                <a:solidFill>
                  <a:srgbClr val="526069"/>
                </a:solidFill>
                <a:effectLst/>
                <a:latin typeface="Montserrat" panose="00000500000000000000" pitchFamily="2" charset="0"/>
              </a:rPr>
              <a:t>Nella terza, si illustrano i concetti di </a:t>
            </a:r>
            <a:r>
              <a:rPr lang="it-IT" sz="2000" b="1" i="0" dirty="0">
                <a:solidFill>
                  <a:srgbClr val="526069"/>
                </a:solidFill>
                <a:effectLst/>
                <a:latin typeface="Montserrat" panose="00000500000000000000" pitchFamily="2" charset="0"/>
              </a:rPr>
              <a:t>inclusione </a:t>
            </a:r>
            <a:r>
              <a:rPr lang="it-IT" sz="2000" b="0" i="0" dirty="0">
                <a:solidFill>
                  <a:srgbClr val="526069"/>
                </a:solidFill>
                <a:effectLst/>
                <a:latin typeface="Montserrat" panose="00000500000000000000" pitchFamily="2" charset="0"/>
              </a:rPr>
              <a:t>e di genere.</a:t>
            </a:r>
            <a:endParaRPr lang="it-IT" sz="2800" dirty="0"/>
          </a:p>
          <a:p>
            <a:pPr marL="0" indent="0">
              <a:lnSpc>
                <a:spcPct val="90000"/>
              </a:lnSpc>
              <a:buNone/>
            </a:pPr>
            <a:endParaRPr lang="it-IT" sz="1500" dirty="0"/>
          </a:p>
        </p:txBody>
      </p:sp>
    </p:spTree>
    <p:extLst>
      <p:ext uri="{BB962C8B-B14F-4D97-AF65-F5344CB8AC3E}">
        <p14:creationId xmlns:p14="http://schemas.microsoft.com/office/powerpoint/2010/main" val="398320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L'inclusione organizzativa. La prospettiva dell'integrazione/apprendimento</a:t>
            </a:r>
          </a:p>
        </p:txBody>
      </p:sp>
      <p:sp>
        <p:nvSpPr>
          <p:cNvPr id="2" name="Segnaposto contenuto 1">
            <a:extLst>
              <a:ext uri="{FF2B5EF4-FFF2-40B4-BE49-F238E27FC236}">
                <a16:creationId xmlns:a16="http://schemas.microsoft.com/office/drawing/2014/main" id="{595EF8FB-1776-24CF-2945-C682F0C78165}"/>
              </a:ext>
            </a:extLst>
          </p:cNvPr>
          <p:cNvSpPr>
            <a:spLocks noGrp="1"/>
          </p:cNvSpPr>
          <p:nvPr>
            <p:ph idx="1"/>
          </p:nvPr>
        </p:nvSpPr>
        <p:spPr/>
        <p:txBody>
          <a:bodyPr/>
          <a:lstStyle/>
          <a:p>
            <a:endParaRPr lang="it-IT"/>
          </a:p>
        </p:txBody>
      </p:sp>
      <p:pic>
        <p:nvPicPr>
          <p:cNvPr id="3" name="Immagine 2">
            <a:extLst>
              <a:ext uri="{FF2B5EF4-FFF2-40B4-BE49-F238E27FC236}">
                <a16:creationId xmlns:a16="http://schemas.microsoft.com/office/drawing/2014/main" id="{9DCEF7A0-0706-51E0-12AC-E6C71E27973E}"/>
              </a:ext>
            </a:extLst>
          </p:cNvPr>
          <p:cNvPicPr>
            <a:picLocks noChangeAspect="1"/>
          </p:cNvPicPr>
          <p:nvPr/>
        </p:nvPicPr>
        <p:blipFill>
          <a:blip r:embed="rId2"/>
          <a:stretch>
            <a:fillRect/>
          </a:stretch>
        </p:blipFill>
        <p:spPr>
          <a:xfrm>
            <a:off x="575556" y="1524000"/>
            <a:ext cx="7992888" cy="5226738"/>
          </a:xfrm>
          <a:prstGeom prst="rect">
            <a:avLst/>
          </a:prstGeom>
        </p:spPr>
      </p:pic>
    </p:spTree>
    <p:extLst>
      <p:ext uri="{BB962C8B-B14F-4D97-AF65-F5344CB8AC3E}">
        <p14:creationId xmlns:p14="http://schemas.microsoft.com/office/powerpoint/2010/main" val="410984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Quattro approcci in letteratura di DM </a:t>
            </a:r>
          </a:p>
        </p:txBody>
      </p:sp>
      <p:sp>
        <p:nvSpPr>
          <p:cNvPr id="3" name="Segnaposto contenuto 2">
            <a:extLst>
              <a:ext uri="{FF2B5EF4-FFF2-40B4-BE49-F238E27FC236}">
                <a16:creationId xmlns:a16="http://schemas.microsoft.com/office/drawing/2014/main" id="{2EF8DA73-0D62-F3D2-E3AA-8864F9CFE9BA}"/>
              </a:ext>
            </a:extLst>
          </p:cNvPr>
          <p:cNvSpPr txBox="1">
            <a:spLocks/>
          </p:cNvSpPr>
          <p:nvPr/>
        </p:nvSpPr>
        <p:spPr>
          <a:xfrm>
            <a:off x="703930" y="2062437"/>
            <a:ext cx="8229599" cy="1083276"/>
          </a:xfrm>
          <a:prstGeom prst="rect">
            <a:avLst/>
          </a:prstGeom>
        </p:spPr>
        <p:txBody>
          <a:bodyPr vert="horz" lIns="91440" tIns="45720" rIns="91440" bIns="45720" rtlCol="0" anchor="b">
            <a:normAutofit fontScale="47500" lnSpcReduction="20000"/>
          </a:bodyPr>
          <a:lstStyle>
            <a:lvl1pPr marL="0" indent="0" algn="l" defTabSz="914400" rtl="0" eaLnBrk="1" latinLnBrk="0" hangingPunct="1">
              <a:lnSpc>
                <a:spcPct val="100000"/>
              </a:lnSpc>
              <a:spcBef>
                <a:spcPts val="150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it-IT" sz="3300" b="0" dirty="0">
                <a:latin typeface="Montserrat" panose="00000500000000000000" pitchFamily="2" charset="0"/>
              </a:rPr>
              <a:t>Approccio demografico: </a:t>
            </a:r>
          </a:p>
          <a:p>
            <a:r>
              <a:rPr lang="it-IT" sz="3300" b="0" dirty="0">
                <a:latin typeface="Montserrat" panose="00000500000000000000" pitchFamily="2" charset="0"/>
              </a:rPr>
              <a:t>Massima varietà possibile al fine di migliorare il commitment </a:t>
            </a:r>
          </a:p>
          <a:p>
            <a:r>
              <a:rPr lang="it-IT" sz="3300" b="0" dirty="0">
                <a:latin typeface="Montserrat" panose="00000500000000000000" pitchFamily="2" charset="0"/>
              </a:rPr>
              <a:t>degli individui – azioni positive</a:t>
            </a:r>
          </a:p>
          <a:p>
            <a:endParaRPr lang="it-IT" sz="1800" b="0" i="1" dirty="0">
              <a:latin typeface="Montserrat" panose="00000500000000000000" pitchFamily="2" charset="0"/>
            </a:endParaRPr>
          </a:p>
        </p:txBody>
      </p:sp>
      <p:sp>
        <p:nvSpPr>
          <p:cNvPr id="4" name="Segnaposto contenuto 2">
            <a:extLst>
              <a:ext uri="{FF2B5EF4-FFF2-40B4-BE49-F238E27FC236}">
                <a16:creationId xmlns:a16="http://schemas.microsoft.com/office/drawing/2014/main" id="{AD5C42E3-DF69-2B75-0C52-58A69A99FDD3}"/>
              </a:ext>
            </a:extLst>
          </p:cNvPr>
          <p:cNvSpPr txBox="1">
            <a:spLocks/>
          </p:cNvSpPr>
          <p:nvPr/>
        </p:nvSpPr>
        <p:spPr>
          <a:xfrm>
            <a:off x="715865" y="2804639"/>
            <a:ext cx="8745289" cy="1083276"/>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50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it-IT" sz="1800" b="0" dirty="0">
                <a:latin typeface="Montserrat" panose="00000500000000000000" pitchFamily="2" charset="0"/>
              </a:rPr>
              <a:t>Approccio economico:</a:t>
            </a:r>
          </a:p>
          <a:p>
            <a:r>
              <a:rPr lang="it-IT" sz="1800" b="0" dirty="0">
                <a:latin typeface="Montserrat" panose="00000500000000000000" pitchFamily="2" charset="0"/>
              </a:rPr>
              <a:t>The business case for </a:t>
            </a:r>
            <a:r>
              <a:rPr lang="it-IT" sz="1800" b="0" dirty="0" err="1">
                <a:latin typeface="Montserrat" panose="00000500000000000000" pitchFamily="2" charset="0"/>
              </a:rPr>
              <a:t>diversity</a:t>
            </a:r>
            <a:endParaRPr lang="it-IT" sz="1800" b="0" dirty="0">
              <a:latin typeface="Montserrat" panose="00000500000000000000" pitchFamily="2" charset="0"/>
            </a:endParaRPr>
          </a:p>
        </p:txBody>
      </p:sp>
      <p:sp>
        <p:nvSpPr>
          <p:cNvPr id="7" name="Segnaposto contenuto 2">
            <a:extLst>
              <a:ext uri="{FF2B5EF4-FFF2-40B4-BE49-F238E27FC236}">
                <a16:creationId xmlns:a16="http://schemas.microsoft.com/office/drawing/2014/main" id="{2077C8DB-D127-1F16-5733-548FBF5572A5}"/>
              </a:ext>
            </a:extLst>
          </p:cNvPr>
          <p:cNvSpPr txBox="1">
            <a:spLocks/>
          </p:cNvSpPr>
          <p:nvPr/>
        </p:nvSpPr>
        <p:spPr>
          <a:xfrm>
            <a:off x="715863" y="5211350"/>
            <a:ext cx="7672561" cy="108327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00000"/>
              </a:lnSpc>
              <a:spcBef>
                <a:spcPts val="150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it-IT" sz="1800" b="0" dirty="0">
                <a:latin typeface="Montserrat" panose="00000500000000000000" pitchFamily="2" charset="0"/>
              </a:rPr>
              <a:t>Approccio politico:</a:t>
            </a:r>
          </a:p>
          <a:p>
            <a:r>
              <a:rPr lang="it-IT" sz="1800" b="0" dirty="0">
                <a:latin typeface="Montserrat" panose="00000500000000000000" pitchFamily="2" charset="0"/>
              </a:rPr>
              <a:t>Introduzione del concetto di inclusione come rimozione degli ostacoli alla piena realizzazione dell’individuo</a:t>
            </a:r>
          </a:p>
        </p:txBody>
      </p:sp>
      <p:sp>
        <p:nvSpPr>
          <p:cNvPr id="8" name="Segnaposto contenuto 2">
            <a:extLst>
              <a:ext uri="{FF2B5EF4-FFF2-40B4-BE49-F238E27FC236}">
                <a16:creationId xmlns:a16="http://schemas.microsoft.com/office/drawing/2014/main" id="{617A9240-8A8A-924F-2804-D479FD4A0CC1}"/>
              </a:ext>
            </a:extLst>
          </p:cNvPr>
          <p:cNvSpPr txBox="1">
            <a:spLocks/>
          </p:cNvSpPr>
          <p:nvPr/>
        </p:nvSpPr>
        <p:spPr>
          <a:xfrm>
            <a:off x="715864" y="3884714"/>
            <a:ext cx="8745289" cy="1083276"/>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50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it-IT" sz="1800" b="0" dirty="0">
                <a:latin typeface="Montserrat" panose="00000500000000000000" pitchFamily="2" charset="0"/>
              </a:rPr>
              <a:t>Approccio </a:t>
            </a:r>
            <a:r>
              <a:rPr lang="it-IT" sz="1800" b="0" dirty="0" err="1">
                <a:latin typeface="Montserrat" panose="00000500000000000000" pitchFamily="2" charset="0"/>
              </a:rPr>
              <a:t>critical</a:t>
            </a:r>
            <a:r>
              <a:rPr lang="it-IT" sz="1800" b="0" dirty="0">
                <a:latin typeface="Montserrat" panose="00000500000000000000" pitchFamily="2" charset="0"/>
              </a:rPr>
              <a:t>:</a:t>
            </a:r>
          </a:p>
          <a:p>
            <a:r>
              <a:rPr lang="it-IT" sz="1800" b="0" dirty="0">
                <a:latin typeface="Montserrat" panose="00000500000000000000" pitchFamily="2" charset="0"/>
              </a:rPr>
              <a:t>The </a:t>
            </a:r>
            <a:r>
              <a:rPr lang="it-IT" sz="1800" b="0" dirty="0" err="1">
                <a:latin typeface="Montserrat" panose="00000500000000000000" pitchFamily="2" charset="0"/>
              </a:rPr>
              <a:t>critical</a:t>
            </a:r>
            <a:r>
              <a:rPr lang="it-IT" sz="1800" b="0" dirty="0">
                <a:latin typeface="Montserrat" panose="00000500000000000000" pitchFamily="2" charset="0"/>
              </a:rPr>
              <a:t> management studies</a:t>
            </a:r>
          </a:p>
        </p:txBody>
      </p:sp>
    </p:spTree>
    <p:extLst>
      <p:ext uri="{BB962C8B-B14F-4D97-AF65-F5344CB8AC3E}">
        <p14:creationId xmlns:p14="http://schemas.microsoft.com/office/powerpoint/2010/main" val="292661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Affrontare la diversità</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1800" b="0" i="0" dirty="0">
                <a:solidFill>
                  <a:srgbClr val="526069"/>
                </a:solidFill>
                <a:effectLst/>
                <a:latin typeface="Montserrat" panose="00000500000000000000" pitchFamily="2" charset="0"/>
              </a:rPr>
              <a:t>La </a:t>
            </a:r>
            <a:r>
              <a:rPr lang="it-IT" sz="1800" b="0" i="0" u="none" strike="noStrike" dirty="0">
                <a:solidFill>
                  <a:schemeClr val="accent1">
                    <a:lumMod val="50000"/>
                  </a:schemeClr>
                </a:solidFill>
                <a:effectLst/>
                <a:latin typeface="Montserrat" panose="00000500000000000000" pitchFamily="2" charset="0"/>
              </a:rPr>
              <a:t>diversità</a:t>
            </a:r>
            <a:r>
              <a:rPr lang="it-IT" sz="1800" dirty="0">
                <a:solidFill>
                  <a:schemeClr val="accent1">
                    <a:lumMod val="50000"/>
                  </a:schemeClr>
                </a:solidFill>
                <a:latin typeface="Montserrat" panose="00000500000000000000" pitchFamily="2" charset="0"/>
              </a:rPr>
              <a:t>  </a:t>
            </a:r>
            <a:r>
              <a:rPr lang="it-IT" sz="1800" b="0" i="0" dirty="0">
                <a:solidFill>
                  <a:srgbClr val="526069"/>
                </a:solidFill>
                <a:effectLst/>
                <a:latin typeface="Montserrat" panose="00000500000000000000" pitchFamily="2" charset="0"/>
              </a:rPr>
              <a:t>può essere definita come una </a:t>
            </a:r>
            <a:r>
              <a:rPr lang="it-IT" sz="1800" b="1" i="0" dirty="0">
                <a:solidFill>
                  <a:srgbClr val="526069"/>
                </a:solidFill>
                <a:effectLst/>
                <a:latin typeface="Montserrat" panose="00000500000000000000" pitchFamily="2" charset="0"/>
              </a:rPr>
              <a:t>caratteristica di un gruppo</a:t>
            </a:r>
            <a:r>
              <a:rPr lang="it-IT" sz="1800" b="0" i="0" dirty="0">
                <a:solidFill>
                  <a:srgbClr val="526069"/>
                </a:solidFill>
                <a:effectLst/>
                <a:latin typeface="Montserrat" panose="00000500000000000000" pitchFamily="2" charset="0"/>
              </a:rPr>
              <a:t> di persone in cui esistono delle differenze rispetto a una o più dimensioni rilevanti, come ad esempio il sesso, l’età, la razza. </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La diversità è intesa anche come </a:t>
            </a:r>
            <a:r>
              <a:rPr lang="it-IT" sz="1800" b="1" i="0" dirty="0">
                <a:solidFill>
                  <a:srgbClr val="526069"/>
                </a:solidFill>
                <a:effectLst/>
                <a:latin typeface="Montserrat" panose="00000500000000000000" pitchFamily="2" charset="0"/>
              </a:rPr>
              <a:t>caratteristica individuale</a:t>
            </a:r>
            <a:r>
              <a:rPr lang="it-IT" sz="1800" b="0" i="0" dirty="0">
                <a:solidFill>
                  <a:srgbClr val="526069"/>
                </a:solidFill>
                <a:effectLst/>
                <a:latin typeface="Montserrat" panose="00000500000000000000" pitchFamily="2" charset="0"/>
              </a:rPr>
              <a:t>, perché ogni persona è portatrice di un’identità sociale fatta di conoscenze, personalità, valori, stili cognitivi e comportamentali che la spingono a lavorare in un certo modo. </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La diversità è intesa come realtà della società, come “</a:t>
            </a:r>
            <a:r>
              <a:rPr lang="it-IT" sz="1800" b="1" i="0" dirty="0">
                <a:solidFill>
                  <a:srgbClr val="526069"/>
                </a:solidFill>
                <a:effectLst/>
                <a:latin typeface="Montserrat" panose="00000500000000000000" pitchFamily="2" charset="0"/>
              </a:rPr>
              <a:t>altro da sé</a:t>
            </a:r>
            <a:r>
              <a:rPr lang="it-IT" sz="1800" b="0" i="0" dirty="0">
                <a:solidFill>
                  <a:srgbClr val="526069"/>
                </a:solidFill>
                <a:effectLst/>
                <a:latin typeface="Montserrat" panose="00000500000000000000" pitchFamily="2" charset="0"/>
              </a:rPr>
              <a:t>”, per cui ogni persona può dispiegare uno spettro ampio di abilità e comportamenti. Ciò porta a ragionare su possibili modalità di lavoro che non si limitino a rispettare le diversità, ma ricerchino sui talenti innati della persona, intesa come essere unico e irripetibile, le migliori opportunità per un effettivo sviluppo.</a:t>
            </a:r>
            <a:endParaRPr lang="it-IT" sz="2000" dirty="0"/>
          </a:p>
        </p:txBody>
      </p:sp>
    </p:spTree>
    <p:extLst>
      <p:ext uri="{BB962C8B-B14F-4D97-AF65-F5344CB8AC3E}">
        <p14:creationId xmlns:p14="http://schemas.microsoft.com/office/powerpoint/2010/main" val="427231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a:xfrm>
            <a:off x="457200" y="533400"/>
            <a:ext cx="8229600" cy="990600"/>
          </a:xfrm>
        </p:spPr>
        <p:txBody>
          <a:bodyPr anchor="ctr">
            <a:normAutofit/>
          </a:bodyPr>
          <a:lstStyle/>
          <a:p>
            <a:pPr>
              <a:lnSpc>
                <a:spcPct val="90000"/>
              </a:lnSpc>
            </a:pPr>
            <a:r>
              <a:rPr lang="it-IT" sz="3100"/>
              <a:t>Un approccio estensivo al concetto di diversità</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2"/>
          </p:nvPr>
        </p:nvSpPr>
        <p:spPr>
          <a:xfrm>
            <a:off x="473688" y="1700808"/>
            <a:ext cx="3931920" cy="4680520"/>
          </a:xfrm>
        </p:spPr>
        <p:txBody>
          <a:bodyPr wrap="square" anchor="t">
            <a:normAutofit fontScale="92500" lnSpcReduction="10000"/>
          </a:bodyPr>
          <a:lstStyle/>
          <a:p>
            <a:pPr marL="0" indent="0" algn="just">
              <a:lnSpc>
                <a:spcPct val="90000"/>
              </a:lnSpc>
              <a:buNone/>
            </a:pPr>
            <a:r>
              <a:rPr lang="it-IT" sz="1400" b="0" i="0" dirty="0">
                <a:effectLst/>
                <a:latin typeface="Montserrat" panose="00000500000000000000" pitchFamily="2" charset="0"/>
              </a:rPr>
              <a:t>Le diversità si individuano in </a:t>
            </a:r>
            <a:r>
              <a:rPr lang="it-IT" sz="1400" b="1" i="0" dirty="0">
                <a:effectLst/>
                <a:latin typeface="Montserrat" panose="00000500000000000000" pitchFamily="2" charset="0"/>
              </a:rPr>
              <a:t>primarie </a:t>
            </a:r>
            <a:r>
              <a:rPr lang="it-IT" sz="1400" b="0" i="0" dirty="0">
                <a:effectLst/>
                <a:latin typeface="Montserrat" panose="00000500000000000000" pitchFamily="2" charset="0"/>
              </a:rPr>
              <a:t>e </a:t>
            </a:r>
            <a:r>
              <a:rPr lang="it-IT" sz="1400" b="1" i="0" dirty="0">
                <a:effectLst/>
                <a:latin typeface="Montserrat" panose="00000500000000000000" pitchFamily="2" charset="0"/>
              </a:rPr>
              <a:t>secondarie</a:t>
            </a:r>
            <a:r>
              <a:rPr lang="it-IT" sz="1400" b="0" i="0" dirty="0">
                <a:effectLst/>
                <a:latin typeface="Montserrat" panose="00000500000000000000" pitchFamily="2" charset="0"/>
              </a:rPr>
              <a:t>. Negli studi organizzativi esiste un </a:t>
            </a:r>
            <a:r>
              <a:rPr lang="it-IT" sz="1400" b="1" i="0" dirty="0">
                <a:effectLst/>
                <a:latin typeface="Montserrat" panose="00000500000000000000" pitchFamily="2" charset="0"/>
              </a:rPr>
              <a:t>dibattito </a:t>
            </a:r>
            <a:r>
              <a:rPr lang="it-IT" sz="1400" b="0" i="0" dirty="0">
                <a:effectLst/>
                <a:latin typeface="Montserrat" panose="00000500000000000000" pitchFamily="2" charset="0"/>
              </a:rPr>
              <a:t>su cosa debba essere messo sotto il cappello della diversità.</a:t>
            </a:r>
          </a:p>
          <a:p>
            <a:pPr marL="0" indent="0" algn="just">
              <a:lnSpc>
                <a:spcPct val="90000"/>
              </a:lnSpc>
              <a:buNone/>
            </a:pPr>
            <a:endParaRPr lang="it-IT" sz="1400" dirty="0">
              <a:latin typeface="Montserrat" panose="00000500000000000000" pitchFamily="2" charset="0"/>
            </a:endParaRPr>
          </a:p>
          <a:p>
            <a:pPr marL="0" indent="0" algn="just">
              <a:lnSpc>
                <a:spcPct val="90000"/>
              </a:lnSpc>
              <a:buNone/>
            </a:pPr>
            <a:r>
              <a:rPr lang="it-IT" sz="1400" b="0" i="0" dirty="0">
                <a:effectLst/>
                <a:latin typeface="Montserrat" panose="00000500000000000000" pitchFamily="2" charset="0"/>
              </a:rPr>
              <a:t>Si discute tra un approccio circoscritto solo a variabili di diversità facilmente misurabili e la tendenza ad interpretare, invece, in maniera ampia e qualitativa il concetto. Noi ci focalizziamo su un </a:t>
            </a:r>
            <a:r>
              <a:rPr lang="it-IT" sz="1400" b="1" i="0" dirty="0">
                <a:effectLst/>
                <a:latin typeface="Montserrat" panose="00000500000000000000" pitchFamily="2" charset="0"/>
              </a:rPr>
              <a:t>approccio estensivo</a:t>
            </a:r>
            <a:r>
              <a:rPr lang="it-IT" sz="1400" b="0" i="0" dirty="0">
                <a:effectLst/>
                <a:latin typeface="Montserrat" panose="00000500000000000000" pitchFamily="2" charset="0"/>
              </a:rPr>
              <a:t>, che non tiene conto solo di criteri demografico-sociali visibili (sesso, età, razza), ma anche di criteri identitari-affettivi, meno visibili (orientamento sessuale, identità di genere, religione, contratto di lavoro, ecc.). </a:t>
            </a:r>
          </a:p>
          <a:p>
            <a:pPr marL="0" indent="0" algn="just">
              <a:lnSpc>
                <a:spcPct val="90000"/>
              </a:lnSpc>
              <a:buNone/>
            </a:pPr>
            <a:endParaRPr lang="it-IT" sz="1400" dirty="0">
              <a:latin typeface="Montserrat" panose="00000500000000000000" pitchFamily="2" charset="0"/>
            </a:endParaRPr>
          </a:p>
          <a:p>
            <a:pPr marL="0" indent="0" algn="just">
              <a:lnSpc>
                <a:spcPct val="90000"/>
              </a:lnSpc>
              <a:buNone/>
            </a:pPr>
            <a:r>
              <a:rPr lang="it-IT" sz="1400" b="0" i="0" dirty="0">
                <a:effectLst/>
                <a:latin typeface="Montserrat" panose="00000500000000000000" pitchFamily="2" charset="0"/>
              </a:rPr>
              <a:t>Parlare di diversità non vuol dire assicurare diritti e uguaglianza a tutti, ma vuol dire discutere di </a:t>
            </a:r>
            <a:r>
              <a:rPr lang="it-IT" sz="1400" b="1" i="0" dirty="0">
                <a:effectLst/>
                <a:latin typeface="Montserrat" panose="00000500000000000000" pitchFamily="2" charset="0"/>
              </a:rPr>
              <a:t>equità</a:t>
            </a:r>
            <a:r>
              <a:rPr lang="it-IT" sz="1400" b="0" i="0" dirty="0">
                <a:effectLst/>
                <a:latin typeface="Montserrat" panose="00000500000000000000" pitchFamily="2" charset="0"/>
              </a:rPr>
              <a:t>: “</a:t>
            </a:r>
            <a:r>
              <a:rPr lang="it-IT" sz="1400" b="0" i="1" dirty="0">
                <a:effectLst/>
                <a:latin typeface="Montserrat" panose="00000500000000000000" pitchFamily="2" charset="0"/>
              </a:rPr>
              <a:t>One size </a:t>
            </a:r>
            <a:r>
              <a:rPr lang="it-IT" sz="1400" b="0" i="1" dirty="0" err="1">
                <a:effectLst/>
                <a:latin typeface="Montserrat" panose="00000500000000000000" pitchFamily="2" charset="0"/>
              </a:rPr>
              <a:t>doesn’t</a:t>
            </a:r>
            <a:r>
              <a:rPr lang="it-IT" sz="1400" b="0" i="1" dirty="0">
                <a:effectLst/>
                <a:latin typeface="Montserrat" panose="00000500000000000000" pitchFamily="2" charset="0"/>
              </a:rPr>
              <a:t> </a:t>
            </a:r>
            <a:r>
              <a:rPr lang="it-IT" sz="1400" b="0" i="1" dirty="0" err="1">
                <a:effectLst/>
                <a:latin typeface="Montserrat" panose="00000500000000000000" pitchFamily="2" charset="0"/>
              </a:rPr>
              <a:t>fit</a:t>
            </a:r>
            <a:r>
              <a:rPr lang="it-IT" sz="1400" b="0" i="1" dirty="0">
                <a:effectLst/>
                <a:latin typeface="Montserrat" panose="00000500000000000000" pitchFamily="2" charset="0"/>
              </a:rPr>
              <a:t> </a:t>
            </a:r>
            <a:r>
              <a:rPr lang="it-IT" sz="1400" b="0" i="1" dirty="0" err="1">
                <a:effectLst/>
                <a:latin typeface="Montserrat" panose="00000500000000000000" pitchFamily="2" charset="0"/>
              </a:rPr>
              <a:t>all</a:t>
            </a:r>
            <a:r>
              <a:rPr lang="it-IT" sz="1400" b="0" i="1" dirty="0">
                <a:effectLst/>
                <a:latin typeface="Montserrat" panose="00000500000000000000" pitchFamily="2" charset="0"/>
              </a:rPr>
              <a:t>!</a:t>
            </a:r>
            <a:r>
              <a:rPr lang="it-IT" sz="1400" b="0" i="0" dirty="0">
                <a:effectLst/>
                <a:latin typeface="Montserrat" panose="00000500000000000000" pitchFamily="2" charset="0"/>
              </a:rPr>
              <a:t>”; così da offrire a ciascuno gli strumenti più idonei per lavorare e </a:t>
            </a:r>
            <a:r>
              <a:rPr lang="it-IT" sz="1400" b="1" i="0" dirty="0">
                <a:effectLst/>
                <a:latin typeface="Montserrat" panose="00000500000000000000" pitchFamily="2" charset="0"/>
              </a:rPr>
              <a:t>valorizzarsi </a:t>
            </a:r>
            <a:r>
              <a:rPr lang="it-IT" sz="1400" b="0" i="0" dirty="0">
                <a:effectLst/>
                <a:latin typeface="Montserrat" panose="00000500000000000000" pitchFamily="2" charset="0"/>
              </a:rPr>
              <a:t>nelle proprie differenze, escludendo qualsiasi forma precostituita di vantaggio o svantaggio</a:t>
            </a:r>
            <a:r>
              <a:rPr lang="it-IT" sz="1100" b="0" i="0" dirty="0">
                <a:effectLst/>
                <a:latin typeface="Montserrat" panose="00000500000000000000" pitchFamily="2" charset="0"/>
              </a:rPr>
              <a:t>.</a:t>
            </a:r>
            <a:endParaRPr lang="it-IT" sz="1100" dirty="0">
              <a:latin typeface="Montserrat" panose="00000500000000000000" pitchFamily="2" charset="0"/>
            </a:endParaRPr>
          </a:p>
        </p:txBody>
      </p:sp>
      <p:pic>
        <p:nvPicPr>
          <p:cNvPr id="3" name="Immagine 2" descr="Immagine che contiene mappa&#10;&#10;Descrizione generata automaticamente">
            <a:extLst>
              <a:ext uri="{FF2B5EF4-FFF2-40B4-BE49-F238E27FC236}">
                <a16:creationId xmlns:a16="http://schemas.microsoft.com/office/drawing/2014/main" id="{D278D196-F890-B70C-8EF0-CA8F09922955}"/>
              </a:ext>
            </a:extLst>
          </p:cNvPr>
          <p:cNvPicPr>
            <a:picLocks noChangeAspect="1"/>
          </p:cNvPicPr>
          <p:nvPr/>
        </p:nvPicPr>
        <p:blipFill rotWithShape="1">
          <a:blip r:embed="rId2">
            <a:extLst>
              <a:ext uri="{28A0092B-C50C-407E-A947-70E740481C1C}">
                <a14:useLocalDpi xmlns:a14="http://schemas.microsoft.com/office/drawing/2010/main" val="0"/>
              </a:ext>
            </a:extLst>
          </a:blip>
          <a:srcRect l="14405" r="24396" b="-1"/>
          <a:stretch/>
        </p:blipFill>
        <p:spPr>
          <a:xfrm>
            <a:off x="4754882" y="2060848"/>
            <a:ext cx="3931920" cy="3951288"/>
          </a:xfrm>
          <a:prstGeom prst="rect">
            <a:avLst/>
          </a:prstGeom>
          <a:noFill/>
        </p:spPr>
      </p:pic>
    </p:spTree>
    <p:extLst>
      <p:ext uri="{BB962C8B-B14F-4D97-AF65-F5344CB8AC3E}">
        <p14:creationId xmlns:p14="http://schemas.microsoft.com/office/powerpoint/2010/main" val="37749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Il </a:t>
            </a:r>
            <a:r>
              <a:rPr lang="it-IT" sz="3200" dirty="0" err="1"/>
              <a:t>Diversity</a:t>
            </a:r>
            <a:r>
              <a:rPr lang="it-IT" sz="3200" dirty="0"/>
              <a:t> Management nelle organizzazioni moderne</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2000" b="0" i="0" dirty="0">
                <a:solidFill>
                  <a:srgbClr val="526069"/>
                </a:solidFill>
                <a:effectLst/>
                <a:latin typeface="Montserrat" panose="00000500000000000000" pitchFamily="2" charset="0"/>
              </a:rPr>
              <a:t>Il DM nasce dalla consapevolezza dell’esistenza nelle organizzazioni di un </a:t>
            </a:r>
            <a:r>
              <a:rPr lang="it-IT" sz="2000" b="1" i="0" dirty="0">
                <a:solidFill>
                  <a:srgbClr val="526069"/>
                </a:solidFill>
                <a:effectLst/>
                <a:latin typeface="Montserrat" panose="00000500000000000000" pitchFamily="2" charset="0"/>
              </a:rPr>
              <a:t>mosaico </a:t>
            </a:r>
            <a:r>
              <a:rPr lang="it-IT" sz="2000" b="0" i="0" dirty="0">
                <a:solidFill>
                  <a:srgbClr val="526069"/>
                </a:solidFill>
                <a:effectLst/>
                <a:latin typeface="Montserrat" panose="00000500000000000000" pitchFamily="2" charset="0"/>
              </a:rPr>
              <a:t>di differenze visibili e invisibili che influenzano gli atteggiamenti, i comportamenti, i valori e il modo di lavorare delle persone a tutti i livelli della gerarchia. È lo sviluppo attivo e cosciente di un processo manageriale lungimirante, una leva strategica orientata al valore di accettazione delle differenze, e uso di alcune differenze e somiglianze come </a:t>
            </a:r>
            <a:r>
              <a:rPr lang="it-IT" sz="2000" b="1" i="0" dirty="0">
                <a:solidFill>
                  <a:srgbClr val="526069"/>
                </a:solidFill>
                <a:effectLst/>
                <a:latin typeface="Montserrat" panose="00000500000000000000" pitchFamily="2" charset="0"/>
              </a:rPr>
              <a:t>potenziale </a:t>
            </a:r>
            <a:r>
              <a:rPr lang="it-IT" sz="2000" b="0" i="0" dirty="0">
                <a:solidFill>
                  <a:srgbClr val="526069"/>
                </a:solidFill>
                <a:effectLst/>
                <a:latin typeface="Montserrat" panose="00000500000000000000" pitchFamily="2" charset="0"/>
              </a:rPr>
              <a:t>dell’organizzazione, un processo </a:t>
            </a:r>
            <a:r>
              <a:rPr lang="it-IT" sz="2000" dirty="0">
                <a:solidFill>
                  <a:srgbClr val="526069"/>
                </a:solidFill>
                <a:latin typeface="Montserrat" panose="00000500000000000000" pitchFamily="2" charset="0"/>
              </a:rPr>
              <a:t>che crea valore aggiunto per </a:t>
            </a:r>
            <a:r>
              <a:rPr lang="it-IT" sz="2000" b="0" i="0" dirty="0">
                <a:solidFill>
                  <a:srgbClr val="526069"/>
                </a:solidFill>
                <a:effectLst/>
                <a:latin typeface="Montserrat" panose="00000500000000000000" pitchFamily="2" charset="0"/>
              </a:rPr>
              <a:t>il raggiungimento degli obiettivi organizzativi. </a:t>
            </a:r>
          </a:p>
          <a:p>
            <a:pPr marL="0" indent="0" algn="just">
              <a:lnSpc>
                <a:spcPct val="90000"/>
              </a:lnSpc>
              <a:buNone/>
            </a:pPr>
            <a:endParaRPr lang="it-IT" sz="2000" dirty="0">
              <a:solidFill>
                <a:srgbClr val="526069"/>
              </a:solidFill>
              <a:latin typeface="Montserrat" panose="00000500000000000000" pitchFamily="2" charset="0"/>
            </a:endParaRPr>
          </a:p>
          <a:p>
            <a:pPr marL="0" indent="0" algn="just">
              <a:lnSpc>
                <a:spcPct val="90000"/>
              </a:lnSpc>
              <a:buNone/>
            </a:pPr>
            <a:r>
              <a:rPr lang="it-IT" sz="2000" b="0" i="0" dirty="0">
                <a:solidFill>
                  <a:srgbClr val="526069"/>
                </a:solidFill>
                <a:effectLst/>
                <a:latin typeface="Montserrat" panose="00000500000000000000" pitchFamily="2" charset="0"/>
              </a:rPr>
              <a:t>Il DM si compone di un eterogeneo insieme di </a:t>
            </a:r>
            <a:r>
              <a:rPr lang="it-IT" sz="2000" b="1" i="0" dirty="0">
                <a:solidFill>
                  <a:srgbClr val="526069"/>
                </a:solidFill>
                <a:effectLst/>
                <a:latin typeface="Montserrat" panose="00000500000000000000" pitchFamily="2" charset="0"/>
              </a:rPr>
              <a:t>strategie </a:t>
            </a:r>
            <a:r>
              <a:rPr lang="it-IT" sz="2000" b="0" i="0" dirty="0">
                <a:solidFill>
                  <a:srgbClr val="526069"/>
                </a:solidFill>
                <a:effectLst/>
                <a:latin typeface="Montserrat" panose="00000500000000000000" pitchFamily="2" charset="0"/>
              </a:rPr>
              <a:t>finalizzate a valorizzare i talenti e a modificare i processi di reclutamento e selezione, formazione e valutazione dei lavoratori che sono espressione delle diversità presenti nella società. La convinzione è che mettere al centro delle politiche aziendali le diversità crei innovazione e creatività.</a:t>
            </a:r>
            <a:endParaRPr lang="it-IT" sz="3200" dirty="0"/>
          </a:p>
        </p:txBody>
      </p:sp>
    </p:spTree>
    <p:extLst>
      <p:ext uri="{BB962C8B-B14F-4D97-AF65-F5344CB8AC3E}">
        <p14:creationId xmlns:p14="http://schemas.microsoft.com/office/powerpoint/2010/main" val="178084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Dove nasce il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1800" b="0" i="0" dirty="0">
                <a:solidFill>
                  <a:srgbClr val="526069"/>
                </a:solidFill>
                <a:effectLst/>
                <a:latin typeface="Montserrat" panose="00000500000000000000" pitchFamily="2" charset="0"/>
              </a:rPr>
              <a:t>L’approccio alla gestione delle diversità rappresenta l’esito di un </a:t>
            </a:r>
            <a:r>
              <a:rPr lang="it-IT" sz="1800" b="1" i="0" dirty="0">
                <a:solidFill>
                  <a:srgbClr val="526069"/>
                </a:solidFill>
                <a:effectLst/>
                <a:latin typeface="Montserrat" panose="00000500000000000000" pitchFamily="2" charset="0"/>
              </a:rPr>
              <a:t>cammino </a:t>
            </a:r>
            <a:r>
              <a:rPr lang="it-IT" sz="1800" b="0" i="0" dirty="0">
                <a:solidFill>
                  <a:srgbClr val="526069"/>
                </a:solidFill>
                <a:effectLst/>
                <a:latin typeface="Montserrat" panose="00000500000000000000" pitchFamily="2" charset="0"/>
              </a:rPr>
              <a:t>che ha avuto inizio negli USA negli anni ‘60, quando irrompe sulla scena sociale e politica il </a:t>
            </a:r>
            <a:r>
              <a:rPr lang="it-IT" sz="1800" b="0" i="1" dirty="0" err="1">
                <a:solidFill>
                  <a:srgbClr val="526069"/>
                </a:solidFill>
                <a:effectLst/>
                <a:latin typeface="Montserrat" panose="00000500000000000000" pitchFamily="2" charset="0"/>
              </a:rPr>
              <a:t>Civil</a:t>
            </a:r>
            <a:r>
              <a:rPr lang="it-IT" sz="1800" b="0" i="1" dirty="0">
                <a:solidFill>
                  <a:srgbClr val="526069"/>
                </a:solidFill>
                <a:effectLst/>
                <a:latin typeface="Montserrat" panose="00000500000000000000" pitchFamily="2" charset="0"/>
              </a:rPr>
              <a:t> </a:t>
            </a:r>
            <a:r>
              <a:rPr lang="it-IT" sz="1800" b="0" i="1" dirty="0" err="1">
                <a:solidFill>
                  <a:srgbClr val="526069"/>
                </a:solidFill>
                <a:effectLst/>
                <a:latin typeface="Montserrat" panose="00000500000000000000" pitchFamily="2" charset="0"/>
              </a:rPr>
              <a:t>Rights</a:t>
            </a:r>
            <a:r>
              <a:rPr lang="it-IT" sz="1800" b="0" i="1" dirty="0">
                <a:solidFill>
                  <a:srgbClr val="526069"/>
                </a:solidFill>
                <a:effectLst/>
                <a:latin typeface="Montserrat" panose="00000500000000000000" pitchFamily="2" charset="0"/>
              </a:rPr>
              <a:t> </a:t>
            </a:r>
            <a:r>
              <a:rPr lang="it-IT" sz="1800" b="0" i="1" dirty="0" err="1">
                <a:solidFill>
                  <a:srgbClr val="526069"/>
                </a:solidFill>
                <a:effectLst/>
                <a:latin typeface="Montserrat" panose="00000500000000000000" pitchFamily="2" charset="0"/>
              </a:rPr>
              <a:t>Movement</a:t>
            </a:r>
            <a:r>
              <a:rPr lang="it-IT" sz="1800" b="0" i="1" dirty="0">
                <a:solidFill>
                  <a:srgbClr val="526069"/>
                </a:solidFill>
                <a:effectLst/>
                <a:latin typeface="Montserrat" panose="00000500000000000000" pitchFamily="2" charset="0"/>
              </a:rPr>
              <a:t> </a:t>
            </a:r>
            <a:r>
              <a:rPr lang="it-IT" sz="1800" b="0" i="0" dirty="0">
                <a:solidFill>
                  <a:srgbClr val="526069"/>
                </a:solidFill>
                <a:effectLst/>
                <a:latin typeface="Montserrat" panose="00000500000000000000" pitchFamily="2" charset="0"/>
              </a:rPr>
              <a:t>che eleva il tema della diversità a questione centrale e dà avvio alle politiche di </a:t>
            </a:r>
            <a:r>
              <a:rPr lang="it-IT" sz="1800" b="0" i="1" dirty="0">
                <a:solidFill>
                  <a:srgbClr val="526069"/>
                </a:solidFill>
                <a:effectLst/>
                <a:latin typeface="Montserrat" panose="00000500000000000000" pitchFamily="2" charset="0"/>
              </a:rPr>
              <a:t>affermative action</a:t>
            </a:r>
            <a:r>
              <a:rPr lang="it-IT" sz="1800" b="0" i="0" dirty="0">
                <a:solidFill>
                  <a:srgbClr val="526069"/>
                </a:solidFill>
                <a:effectLst/>
                <a:latin typeface="Montserrat" panose="00000500000000000000" pitchFamily="2" charset="0"/>
              </a:rPr>
              <a:t>. </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Il </a:t>
            </a:r>
            <a:r>
              <a:rPr lang="it-IT" sz="1800" b="1" i="0" dirty="0">
                <a:solidFill>
                  <a:srgbClr val="526069"/>
                </a:solidFill>
                <a:effectLst/>
                <a:latin typeface="Montserrat" panose="00000500000000000000" pitchFamily="2" charset="0"/>
              </a:rPr>
              <a:t>termine </a:t>
            </a:r>
            <a:r>
              <a:rPr lang="it-IT" sz="1800" b="0" i="0" dirty="0">
                <a:solidFill>
                  <a:srgbClr val="526069"/>
                </a:solidFill>
                <a:effectLst/>
                <a:latin typeface="Montserrat" panose="00000500000000000000" pitchFamily="2" charset="0"/>
              </a:rPr>
              <a:t>“</a:t>
            </a:r>
            <a:r>
              <a:rPr lang="it-IT" sz="1800" b="0" i="0" dirty="0" err="1">
                <a:solidFill>
                  <a:srgbClr val="526069"/>
                </a:solidFill>
                <a:effectLst/>
                <a:latin typeface="Montserrat" panose="00000500000000000000" pitchFamily="2" charset="0"/>
              </a:rPr>
              <a:t>Diversity</a:t>
            </a:r>
            <a:r>
              <a:rPr lang="it-IT" sz="1800" b="0" i="0" dirty="0">
                <a:solidFill>
                  <a:srgbClr val="526069"/>
                </a:solidFill>
                <a:effectLst/>
                <a:latin typeface="Montserrat" panose="00000500000000000000" pitchFamily="2" charset="0"/>
              </a:rPr>
              <a:t> Management” nasce negli USA nel 1987, quando lo </a:t>
            </a:r>
            <a:r>
              <a:rPr lang="it-IT" sz="1800" dirty="0">
                <a:solidFill>
                  <a:srgbClr val="526069"/>
                </a:solidFill>
                <a:latin typeface="Montserrat" panose="00000500000000000000" pitchFamily="2" charset="0"/>
              </a:rPr>
              <a:t>Hudson Institute </a:t>
            </a:r>
            <a:r>
              <a:rPr lang="it-IT" sz="1800" b="0" i="0" dirty="0">
                <a:solidFill>
                  <a:srgbClr val="526069"/>
                </a:solidFill>
                <a:effectLst/>
                <a:latin typeface="Montserrat" panose="00000500000000000000" pitchFamily="2" charset="0"/>
              </a:rPr>
              <a:t>(</a:t>
            </a:r>
            <a:r>
              <a:rPr lang="it-IT" sz="1800" b="0" i="1" dirty="0" err="1">
                <a:solidFill>
                  <a:srgbClr val="526069"/>
                </a:solidFill>
                <a:effectLst/>
                <a:latin typeface="Montserrat" panose="00000500000000000000" pitchFamily="2" charset="0"/>
              </a:rPr>
              <a:t>think</a:t>
            </a:r>
            <a:r>
              <a:rPr lang="it-IT" sz="1800" b="0" i="1" dirty="0">
                <a:solidFill>
                  <a:srgbClr val="526069"/>
                </a:solidFill>
                <a:effectLst/>
                <a:latin typeface="Montserrat" panose="00000500000000000000" pitchFamily="2" charset="0"/>
              </a:rPr>
              <a:t> tank</a:t>
            </a:r>
            <a:r>
              <a:rPr lang="it-IT" sz="1800" b="0" i="0" dirty="0">
                <a:solidFill>
                  <a:srgbClr val="526069"/>
                </a:solidFill>
                <a:effectLst/>
                <a:latin typeface="Montserrat" panose="00000500000000000000" pitchFamily="2" charset="0"/>
              </a:rPr>
              <a:t> che si occupa di sicurezza globale, sviluppo e libertà), pubblicò la </a:t>
            </a:r>
            <a:r>
              <a:rPr lang="it-IT" sz="1800" b="1" i="0" dirty="0">
                <a:solidFill>
                  <a:srgbClr val="526069"/>
                </a:solidFill>
                <a:effectLst/>
                <a:latin typeface="Montserrat" panose="00000500000000000000" pitchFamily="2" charset="0"/>
              </a:rPr>
              <a:t>relazione </a:t>
            </a:r>
            <a:r>
              <a:rPr lang="it-IT" sz="1800" b="0" i="1" dirty="0" err="1">
                <a:solidFill>
                  <a:srgbClr val="526069"/>
                </a:solidFill>
                <a:effectLst/>
                <a:latin typeface="Montserrat" panose="00000500000000000000" pitchFamily="2" charset="0"/>
              </a:rPr>
              <a:t>Workforce</a:t>
            </a:r>
            <a:r>
              <a:rPr lang="it-IT" sz="1800" b="0" i="1" dirty="0">
                <a:solidFill>
                  <a:srgbClr val="526069"/>
                </a:solidFill>
                <a:effectLst/>
                <a:latin typeface="Montserrat" panose="00000500000000000000" pitchFamily="2" charset="0"/>
              </a:rPr>
              <a:t> 2000, </a:t>
            </a:r>
            <a:r>
              <a:rPr lang="it-IT" sz="1800" b="0" i="0" dirty="0">
                <a:solidFill>
                  <a:srgbClr val="526069"/>
                </a:solidFill>
                <a:effectLst/>
                <a:latin typeface="Montserrat" panose="00000500000000000000" pitchFamily="2" charset="0"/>
              </a:rPr>
              <a:t>che informava i nordamericani che entro l’anno 2000 la forza lavoro sarebbe stata afro-americana e ispanica, donna e appartenente ad altri gruppi minoritari. </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Questa notizia sorprese molti uomini d’affari americani che, allarmati, iniziarono a porsi il problema di modificare gli approcci gestionali delle loro aziende al fine di valorizzare e trattenere i propri talenti, appartenenti a razze, religioni, etnie differenti</a:t>
            </a:r>
            <a:r>
              <a:rPr lang="it-IT" sz="1600" b="0" i="0" dirty="0">
                <a:solidFill>
                  <a:srgbClr val="526069"/>
                </a:solidFill>
                <a:effectLst/>
                <a:latin typeface="Montserrat" panose="00000500000000000000" pitchFamily="2" charset="0"/>
              </a:rPr>
              <a:t>.</a:t>
            </a:r>
            <a:endParaRPr lang="it-IT" sz="3200" dirty="0"/>
          </a:p>
        </p:txBody>
      </p:sp>
    </p:spTree>
    <p:extLst>
      <p:ext uri="{BB962C8B-B14F-4D97-AF65-F5344CB8AC3E}">
        <p14:creationId xmlns:p14="http://schemas.microsoft.com/office/powerpoint/2010/main" val="81699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Il </a:t>
            </a:r>
            <a:r>
              <a:rPr lang="it-IT" sz="3200" dirty="0" err="1"/>
              <a:t>Diversity</a:t>
            </a:r>
            <a:r>
              <a:rPr lang="it-IT" sz="3200" dirty="0"/>
              <a:t> Management in Europa e in Italia</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2000" b="0" i="0" dirty="0">
                <a:solidFill>
                  <a:srgbClr val="526069"/>
                </a:solidFill>
                <a:effectLst/>
                <a:latin typeface="Montserrat" panose="00000500000000000000" pitchFamily="2" charset="0"/>
              </a:rPr>
              <a:t>Il DM approda nel contesto europeo negli anni '90 in seguito a spinte provenienti dall'opinione pubblica e dalla Commissione Europea nel sostenere misure di contrasto alle discriminazioni e dalla risonanza del fenomeno all’interno delle aziende multinazionali che, a partire dal modello americano, cominciano ad adottare tale strategia anche in Europa. </a:t>
            </a:r>
          </a:p>
          <a:p>
            <a:pPr marL="0" indent="0" algn="just">
              <a:lnSpc>
                <a:spcPct val="90000"/>
              </a:lnSpc>
              <a:buNone/>
            </a:pPr>
            <a:endParaRPr lang="it-IT" sz="2000" dirty="0">
              <a:solidFill>
                <a:srgbClr val="526069"/>
              </a:solidFill>
              <a:latin typeface="Montserrat" panose="00000500000000000000" pitchFamily="2" charset="0"/>
            </a:endParaRPr>
          </a:p>
          <a:p>
            <a:pPr marL="0" indent="0" algn="just">
              <a:lnSpc>
                <a:spcPct val="90000"/>
              </a:lnSpc>
              <a:buNone/>
            </a:pPr>
            <a:r>
              <a:rPr lang="it-IT" sz="2000" b="0" i="0" dirty="0">
                <a:solidFill>
                  <a:srgbClr val="526069"/>
                </a:solidFill>
                <a:effectLst/>
                <a:latin typeface="Montserrat" panose="00000500000000000000" pitchFamily="2" charset="0"/>
              </a:rPr>
              <a:t>L'aumentata </a:t>
            </a:r>
            <a:r>
              <a:rPr lang="it-IT" sz="2000" dirty="0">
                <a:solidFill>
                  <a:srgbClr val="526069"/>
                </a:solidFill>
                <a:latin typeface="Montserrat" panose="00000500000000000000" pitchFamily="2" charset="0"/>
              </a:rPr>
              <a:t>presenza femminile nel mercato del lavoro, la presenza sempre più diffusa di persone proveniente da paesi e razze diverse, l'allungamento della vita media spingono anche l'Italia nel 2009 a dotarsi di una "Carta per le pari opportunità e l'uguaglianza". Ad oggi, le esperienze italiane sono per lo più circoscritte a imprese di grandi dimensioni e a multinazionali nelle quali </a:t>
            </a:r>
            <a:r>
              <a:rPr lang="it-IT" sz="2000" b="0" i="0" dirty="0">
                <a:solidFill>
                  <a:srgbClr val="526069"/>
                </a:solidFill>
                <a:effectLst/>
                <a:latin typeface="Montserrat" panose="00000500000000000000" pitchFamily="2" charset="0"/>
              </a:rPr>
              <a:t>le strategie aziendali rispondono alle politiche del paese di origine.</a:t>
            </a:r>
            <a:endParaRPr lang="it-IT" sz="5400" dirty="0"/>
          </a:p>
        </p:txBody>
      </p:sp>
    </p:spTree>
    <p:extLst>
      <p:ext uri="{BB962C8B-B14F-4D97-AF65-F5344CB8AC3E}">
        <p14:creationId xmlns:p14="http://schemas.microsoft.com/office/powerpoint/2010/main" val="79361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Autofit/>
          </a:bodyPr>
          <a:lstStyle/>
          <a:p>
            <a:pPr algn="ctr"/>
            <a:r>
              <a:rPr lang="it-IT" sz="3200" dirty="0"/>
              <a:t>Differenza tra Azioni Positive e </a:t>
            </a:r>
            <a:r>
              <a:rPr lang="it-IT" sz="3200" dirty="0" err="1"/>
              <a:t>Diversity</a:t>
            </a:r>
            <a:r>
              <a:rPr lang="it-IT" sz="3200" dirty="0"/>
              <a:t> Management</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idx="1"/>
          </p:nvPr>
        </p:nvSpPr>
        <p:spPr/>
        <p:txBody>
          <a:bodyPr wrap="square" anchor="t">
            <a:normAutofit/>
          </a:bodyPr>
          <a:lstStyle/>
          <a:p>
            <a:pPr marL="0" indent="0" algn="just">
              <a:lnSpc>
                <a:spcPct val="90000"/>
              </a:lnSpc>
              <a:buNone/>
            </a:pPr>
            <a:r>
              <a:rPr lang="it-IT" sz="1800" b="0" i="0" dirty="0">
                <a:solidFill>
                  <a:srgbClr val="526069"/>
                </a:solidFill>
                <a:effectLst/>
                <a:latin typeface="Montserrat" panose="00000500000000000000" pitchFamily="2" charset="0"/>
              </a:rPr>
              <a:t>Le </a:t>
            </a:r>
            <a:r>
              <a:rPr lang="it-IT" sz="1800" b="1" i="0" dirty="0">
                <a:solidFill>
                  <a:srgbClr val="526069"/>
                </a:solidFill>
                <a:effectLst/>
                <a:latin typeface="Montserrat" panose="00000500000000000000" pitchFamily="2" charset="0"/>
              </a:rPr>
              <a:t>azioni positive</a:t>
            </a:r>
            <a:r>
              <a:rPr lang="it-IT" sz="1800" b="0" i="0" dirty="0">
                <a:solidFill>
                  <a:srgbClr val="526069"/>
                </a:solidFill>
                <a:effectLst/>
                <a:latin typeface="Montserrat" panose="00000500000000000000" pitchFamily="2" charset="0"/>
              </a:rPr>
              <a:t> sono misure tese ad accrescere la rappresentatività nella forza lavoro di particolari gruppi sotto-rappresentati, come ad esempio le donne (ad esempio la legge 20/2011 Golfo Mosca sulle "quote rosa") e a rimediare o impedire stereotipi, pregiudizi e discriminazioni (ad esempio le leggi sul reclutamento delle persone con diverse abilità).</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L'idea di base è tutelare i diritti di tutte le persone nei luoghi di lavoro. Hanno obiettivi specifici e un'azione temporanea: una volta che l'equilibrio in termini di rappresentanza e uguaglianza è stato raggiunto, vengono meno. Rappresentano il trampolino per dar vita a programmi di gestione differenziata delle diversità, ma </a:t>
            </a:r>
            <a:r>
              <a:rPr lang="it-IT" sz="1800" b="1" i="0" dirty="0">
                <a:solidFill>
                  <a:srgbClr val="526069"/>
                </a:solidFill>
                <a:effectLst/>
                <a:latin typeface="Montserrat" panose="00000500000000000000" pitchFamily="2" charset="0"/>
              </a:rPr>
              <a:t>da sole non bastano</a:t>
            </a:r>
            <a:r>
              <a:rPr lang="it-IT" sz="1800" b="0" i="0" dirty="0">
                <a:solidFill>
                  <a:srgbClr val="526069"/>
                </a:solidFill>
                <a:effectLst/>
                <a:latin typeface="Montserrat" panose="00000500000000000000" pitchFamily="2" charset="0"/>
              </a:rPr>
              <a:t>. </a:t>
            </a:r>
          </a:p>
          <a:p>
            <a:pPr marL="0" indent="0" algn="just">
              <a:lnSpc>
                <a:spcPct val="90000"/>
              </a:lnSpc>
              <a:buNone/>
            </a:pPr>
            <a:endParaRPr lang="it-IT" sz="1800" dirty="0">
              <a:solidFill>
                <a:srgbClr val="526069"/>
              </a:solidFill>
              <a:latin typeface="Montserrat" panose="00000500000000000000" pitchFamily="2" charset="0"/>
            </a:endParaRPr>
          </a:p>
          <a:p>
            <a:pPr marL="0" indent="0" algn="just">
              <a:lnSpc>
                <a:spcPct val="90000"/>
              </a:lnSpc>
              <a:buNone/>
            </a:pPr>
            <a:r>
              <a:rPr lang="it-IT" sz="1800" b="0" i="0" dirty="0">
                <a:solidFill>
                  <a:srgbClr val="526069"/>
                </a:solidFill>
                <a:effectLst/>
                <a:latin typeface="Montserrat" panose="00000500000000000000" pitchFamily="2" charset="0"/>
              </a:rPr>
              <a:t>Di contro, il DM è messo in atto per migliorare le performance individuali e organizzative, inquadrando il concetto da più punti di vista e sono focalizzati sullo sviluppo delle abilità delle persone nel saper lavorare </a:t>
            </a:r>
            <a:r>
              <a:rPr lang="it-IT" sz="1800" b="1" i="0" dirty="0">
                <a:solidFill>
                  <a:srgbClr val="526069"/>
                </a:solidFill>
                <a:effectLst/>
                <a:latin typeface="Montserrat" panose="00000500000000000000" pitchFamily="2" charset="0"/>
              </a:rPr>
              <a:t>insieme</a:t>
            </a:r>
            <a:r>
              <a:rPr lang="it-IT" sz="1800" b="0" i="0" dirty="0">
                <a:solidFill>
                  <a:srgbClr val="526069"/>
                </a:solidFill>
                <a:effectLst/>
                <a:latin typeface="Montserrat" panose="00000500000000000000" pitchFamily="2" charset="0"/>
              </a:rPr>
              <a:t>.</a:t>
            </a:r>
            <a:endParaRPr lang="it-IT" sz="6000" dirty="0"/>
          </a:p>
        </p:txBody>
      </p:sp>
    </p:spTree>
    <p:extLst>
      <p:ext uri="{BB962C8B-B14F-4D97-AF65-F5344CB8AC3E}">
        <p14:creationId xmlns:p14="http://schemas.microsoft.com/office/powerpoint/2010/main" val="1636420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cro-strutture">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3250</Words>
  <Application>Microsoft Office PowerPoint</Application>
  <PresentationFormat>Presentazione su schermo (4:3)</PresentationFormat>
  <Paragraphs>141</Paragraphs>
  <Slides>31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31</vt:i4>
      </vt:variant>
    </vt:vector>
  </HeadingPairs>
  <TitlesOfParts>
    <vt:vector size="35" baseType="lpstr">
      <vt:lpstr>Arial</vt:lpstr>
      <vt:lpstr>Calibri</vt:lpstr>
      <vt:lpstr>Montserrat</vt:lpstr>
      <vt:lpstr>3_Macro-strutture</vt:lpstr>
      <vt:lpstr>Presentazione standard di PowerPoint</vt:lpstr>
      <vt:lpstr>Agenda degli argomenti </vt:lpstr>
      <vt:lpstr>Definizione di Diversity Management (DM)</vt:lpstr>
      <vt:lpstr>Affrontare la diversità</vt:lpstr>
      <vt:lpstr>Un approccio estensivo al concetto di diversità</vt:lpstr>
      <vt:lpstr>Il Diversity Management nelle organizzazioni moderne</vt:lpstr>
      <vt:lpstr>Dove nasce il Diversity Management</vt:lpstr>
      <vt:lpstr>Il Diversity Management in Europa e in Italia</vt:lpstr>
      <vt:lpstr>Differenza tra Azioni Positive e Diversity Management</vt:lpstr>
      <vt:lpstr>Differenza tra Azioni Positive e Diversity Management</vt:lpstr>
      <vt:lpstr>La strategia</vt:lpstr>
      <vt:lpstr>Opportunità e benefici del Diversity Management</vt:lpstr>
      <vt:lpstr>Il monitoraggio del processo integrato</vt:lpstr>
      <vt:lpstr>Alcune questioni potenzialmente problematiche</vt:lpstr>
      <vt:lpstr>Un processo integrato di Diversity Management</vt:lpstr>
      <vt:lpstr>Un processo integrato di Diversity Management</vt:lpstr>
      <vt:lpstr>Un processo integrato di Diversity Management</vt:lpstr>
      <vt:lpstr>Un processo integrato di Diversity Management</vt:lpstr>
      <vt:lpstr>Gli effetti dell'approccio integrato</vt:lpstr>
      <vt:lpstr>L’individuo</vt:lpstr>
      <vt:lpstr>Diversity Management. Valorizzazione dell'individuo</vt:lpstr>
      <vt:lpstr>The Business Case for Diversity</vt:lpstr>
      <vt:lpstr>Un approccio politico</vt:lpstr>
      <vt:lpstr>Diversity Management e Critical Management Studies</vt:lpstr>
      <vt:lpstr>Critical Management Studies e Diversity Management</vt:lpstr>
      <vt:lpstr>Critical Management Studies e Diversity Management</vt:lpstr>
      <vt:lpstr>Un approccio politico</vt:lpstr>
      <vt:lpstr>L'inclusione organizzativa. Appartenenza e unicità</vt:lpstr>
      <vt:lpstr>L'inclusione organizzativa. La prospettiva dell'integrazione/apprendimento</vt:lpstr>
      <vt:lpstr>L'inclusione organizzativa. La prospettiva dell'integrazione/apprendimento</vt:lpstr>
      <vt:lpstr>Quattro approcci in letteratura di DM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Piscopo</dc:creator>
  <cp:lastModifiedBy>reviewer</cp:lastModifiedBy>
  <cp:revision>10</cp:revision>
  <dcterms:created xsi:type="dcterms:W3CDTF">2020-10-09T07:25:14Z</dcterms:created>
  <dcterms:modified xsi:type="dcterms:W3CDTF">2025-04-14T14:18:48Z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2024-03-21T06:12:50Z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561e7214-633d-42f5-9ebb-7df703761e24</vt:lpwstr>
  </property>
  <property fmtid="{D5CDD505-2E9C-101B-9397-08002B2CF9AE}" pid="8" name="MSIP_Label_2ad0b24d-6422-44b0-b3de-abb3a9e8c81a_ContentBits">
    <vt:lpwstr>0</vt:lpwstr>
  </property>
</Properties>
</file>