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9" r:id="rId15"/>
    <p:sldId id="269" r:id="rId16"/>
    <p:sldId id="270" r:id="rId17"/>
    <p:sldId id="290" r:id="rId18"/>
    <p:sldId id="271" r:id="rId19"/>
    <p:sldId id="272" r:id="rId20"/>
    <p:sldId id="291" r:id="rId21"/>
    <p:sldId id="273" r:id="rId22"/>
    <p:sldId id="292" r:id="rId23"/>
    <p:sldId id="275" r:id="rId24"/>
    <p:sldId id="274" r:id="rId25"/>
    <p:sldId id="293" r:id="rId26"/>
    <p:sldId id="276" r:id="rId27"/>
    <p:sldId id="277" r:id="rId28"/>
    <p:sldId id="294" r:id="rId29"/>
    <p:sldId id="278" r:id="rId30"/>
    <p:sldId id="279" r:id="rId31"/>
    <p:sldId id="280" r:id="rId32"/>
    <p:sldId id="281" r:id="rId33"/>
    <p:sldId id="282" r:id="rId34"/>
    <p:sldId id="286" r:id="rId35"/>
    <p:sldId id="287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5658" autoAdjust="0"/>
  </p:normalViewPr>
  <p:slideViewPr>
    <p:cSldViewPr snapToGrid="0" snapToObjects="1">
      <p:cViewPr varScale="1">
        <p:scale>
          <a:sx n="60" d="100"/>
          <a:sy n="60" d="100"/>
        </p:scale>
        <p:origin x="9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18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" y="0"/>
            <a:ext cx="12188952" cy="6858000"/>
          </a:xfrm>
          <a:prstGeom prst="rect">
            <a:avLst/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7772400" y="-2286000"/>
            <a:ext cx="7315200" cy="7315200"/>
          </a:xfrm>
          <a:prstGeom prst="ellipse">
            <a:avLst/>
          </a:prstGeom>
          <a:solidFill>
            <a:srgbClr val="A83F2C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-2325738" y="4114800"/>
            <a:ext cx="5486400" cy="5486400"/>
          </a:xfrm>
          <a:prstGeom prst="ellipse">
            <a:avLst/>
          </a:prstGeom>
          <a:solidFill>
            <a:srgbClr val="4C5A6A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640080" y="502920"/>
            <a:ext cx="22860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unpacked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621792"/>
            <a:ext cx="2011680" cy="72237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108960" y="50292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1" descr="/home/claude/unpacked/ppt/media/image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120" y="603504"/>
            <a:ext cx="1280160" cy="7589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0080" y="21488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CORSO VALORE PA  ·  MODULO FORMATIVO DEL 18/09/2026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640080" y="2560320"/>
            <a:ext cx="108813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misurare la Performance e il Valore Pubblico attraverso gli strumenti dell'integrità amministrativa</a:t>
            </a:r>
            <a:endParaRPr lang="en-US" sz="3400" dirty="0"/>
          </a:p>
        </p:txBody>
      </p:sp>
      <p:sp>
        <p:nvSpPr>
          <p:cNvPr id="11" name="Shape 7"/>
          <p:cNvSpPr/>
          <p:nvPr/>
        </p:nvSpPr>
        <p:spPr>
          <a:xfrm>
            <a:off x="658368" y="4709160"/>
            <a:ext cx="1280160" cy="41148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8"/>
          <p:cNvSpPr/>
          <p:nvPr/>
        </p:nvSpPr>
        <p:spPr>
          <a:xfrm>
            <a:off x="640080" y="4892040"/>
            <a:ext cx="7315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Avv. Claudio Vitale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40080" y="5285232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C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Responsabile Ufficio Legale · Esperto in contrattualistica pubblica, anticorruzione e trasparenza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C7C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Mail: avvocatoclaudiovitale@gmail.com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40080" y="6172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adempimento cartaceo a fattore abilitante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394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anni l'anticorruzione è stata vissuta come un ostacolo: moduli, codici, report a scadenza fissa — un freno all'azione amministrativa reale.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3246120"/>
            <a:ext cx="5394960" cy="2651760"/>
          </a:xfrm>
          <a:prstGeom prst="roundRect">
            <a:avLst>
              <a:gd name="adj" fmla="val 3448"/>
            </a:avLst>
          </a:prstGeom>
          <a:solidFill>
            <a:srgbClr val="F3F2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868680" y="356616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aler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99" y="3719779"/>
            <a:ext cx="332842" cy="33284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361188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succede senza integrità?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68680" y="411480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Opacità nella spesa → contenziosi, varianti in corso d'opera, cantieri bloccati, pagamenti in ritardo, costi fuori controllo → spreco di denaro pubblico.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9360" y="1600200"/>
            <a:ext cx="5349240" cy="4297680"/>
          </a:xfrm>
          <a:prstGeom prst="roundRect">
            <a:avLst>
              <a:gd name="adj" fmla="val 2553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6675120" y="1965960"/>
            <a:ext cx="777240" cy="7772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 descr="/home/claude/icons/shiel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658" y="2152498"/>
            <a:ext cx="404165" cy="40416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675120" y="288036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ribaltamento culturale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6675120" y="342900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E4D9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strumenti dell'integrità amministrativa non sono un freno: sono il principale fattore abilitante della salute gestionale della PA.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6675120" y="4709160"/>
            <a:ext cx="4480560" cy="18288"/>
          </a:xfrm>
          <a:prstGeom prst="rect">
            <a:avLst/>
          </a:prstGeom>
          <a:solidFill>
            <a:srgbClr val="5A627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2"/>
          <p:cNvSpPr/>
          <p:nvPr/>
        </p:nvSpPr>
        <p:spPr>
          <a:xfrm>
            <a:off x="6675120" y="4892040"/>
            <a:ext cx="4663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presidio di integrità ben progettato garantisce che ogni euro a bilancio diventi Valore Pubblico: servizi tempestivi, infrastrutture sicure, benessere reale.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 PA — Performance e Integrità Amministrativa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 DEGLI ARGOMENTI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moduli operativi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73152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77240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2880360" y="2011680"/>
            <a:ext cx="822960" cy="8229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0" descr="/home/claude/icons/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870" y="2209190"/>
            <a:ext cx="427939" cy="42793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7240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Inquadramento normativo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Dalla burocrazia difensiva al PIAO: come il legislatore ha unificato rischio e performance.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77240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325112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1"/>
          <p:cNvSpPr/>
          <p:nvPr/>
        </p:nvSpPr>
        <p:spPr>
          <a:xfrm>
            <a:off x="4325112" y="1691640"/>
            <a:ext cx="3520440" cy="73152"/>
          </a:xfrm>
          <a:prstGeom prst="rect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4553712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4C5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400" dirty="0"/>
          </a:p>
        </p:txBody>
      </p:sp>
      <p:sp>
        <p:nvSpPr>
          <p:cNvPr id="16" name="Shape 13"/>
          <p:cNvSpPr/>
          <p:nvPr/>
        </p:nvSpPr>
        <p:spPr>
          <a:xfrm>
            <a:off x="6656832" y="2011680"/>
            <a:ext cx="822960" cy="8229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1" descr="/home/claude/icons/barch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342" y="2209190"/>
            <a:ext cx="427939" cy="42793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553712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Misurare l'integrità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4553712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contabili e gestionali concreti: tempestività, contenzioso, varianti, debiti fuori bilancio.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553712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8101584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9"/>
          <p:cNvSpPr/>
          <p:nvPr/>
        </p:nvSpPr>
        <p:spPr>
          <a:xfrm>
            <a:off x="8101584" y="1691640"/>
            <a:ext cx="3520440" cy="73152"/>
          </a:xfrm>
          <a:prstGeom prst="rect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20"/>
          <p:cNvSpPr/>
          <p:nvPr/>
        </p:nvSpPr>
        <p:spPr>
          <a:xfrm>
            <a:off x="8330184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93A2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400" dirty="0"/>
          </a:p>
        </p:txBody>
      </p:sp>
      <p:sp>
        <p:nvSpPr>
          <p:cNvPr id="25" name="Shape 21"/>
          <p:cNvSpPr/>
          <p:nvPr/>
        </p:nvSpPr>
        <p:spPr>
          <a:xfrm>
            <a:off x="10433304" y="2011680"/>
            <a:ext cx="822960" cy="82296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6" name="Image 2" descr="/home/claude/icons/targ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0814" y="2209190"/>
            <a:ext cx="427939" cy="427939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8330184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Casi pratici sul campo</a:t>
            </a:r>
            <a:endParaRPr lang="en-US" sz="1700" dirty="0"/>
          </a:p>
        </p:txBody>
      </p:sp>
      <p:sp>
        <p:nvSpPr>
          <p:cNvPr id="28" name="Text 23"/>
          <p:cNvSpPr/>
          <p:nvPr/>
        </p:nvSpPr>
        <p:spPr>
          <a:xfrm>
            <a:off x="8330184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anticorruzione, whistleblowing e PNRR, FOIA, sinergia RPCT-OIV, pantouflage, conflitti d'interesse.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8330184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31" name="Text 26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 PA — Performance e Integrità Amministrativa</a:t>
            </a:r>
            <a:endParaRPr lang="en-US" sz="900" dirty="0"/>
          </a:p>
        </p:txBody>
      </p:sp>
      <p:sp>
        <p:nvSpPr>
          <p:cNvPr id="32" name="Text 27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0"/>
            <a:ext cx="3136392" cy="6858000"/>
          </a:xfrm>
          <a:prstGeom prst="rect">
            <a:avLst/>
          </a:prstGeom>
          <a:solidFill>
            <a:srgbClr val="A83F2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9281160" y="237744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0" b="1" dirty="0">
                <a:solidFill>
                  <a:srgbClr val="C96A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2971800"/>
            <a:ext cx="7955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L'inquadramento normativo e concettuale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22960" y="4709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IL PROBLEMA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Due riforme su binari paralleli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D.Lgs. 150/2009 (Riforma Brunetta) introduce il Ciclo della Performance. La L. 190/2012 (Legge Severino) </a:t>
            </a:r>
            <a:r>
              <a:rPr lang="en-US" sz="1450" dirty="0" err="1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istituisce</a:t>
            </a:r>
            <a:r>
              <a:rPr lang="en-US" sz="14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RPC (poi RPCT con il </a:t>
            </a:r>
            <a:r>
              <a:rPr lang="en-US" sz="1450" dirty="0" err="1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D.Lgs</a:t>
            </a:r>
            <a:r>
              <a:rPr lang="en-US" sz="14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97/2016) e PTPC (poi  PTPCT con il </a:t>
            </a:r>
            <a:r>
              <a:rPr lang="en-US" sz="1450" dirty="0" err="1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D.Lgs</a:t>
            </a:r>
            <a:r>
              <a:rPr lang="en-US" sz="14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97/2016). Per anni </a:t>
            </a:r>
            <a:r>
              <a:rPr lang="en-US" sz="1450" dirty="0" err="1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due sistemi sono stati percepiti e gestiti come circuiti distinti con un’integrazione non sempre effettiva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51460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777240" y="2724912"/>
            <a:ext cx="594360" cy="5943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us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867558"/>
            <a:ext cx="309067" cy="30906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26517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RPCT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508760" y="297180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 in isolamento: mappa i rischi e redige il PTPCT.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63640" y="251460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6492240" y="2724912"/>
            <a:ext cx="594360" cy="59436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 descr="/home/claude/icons/tren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886" y="2867558"/>
            <a:ext cx="309067" cy="30906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26517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OIV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7223760" y="297180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 separatamente: redige il Piano della Performance.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4206240"/>
            <a:ext cx="11064240" cy="1874520"/>
          </a:xfrm>
          <a:prstGeom prst="roundRect">
            <a:avLst>
              <a:gd name="adj" fmla="val 4878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12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2" descr="/home/claude/icons/paus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" y="4645152"/>
            <a:ext cx="356616" cy="35661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691640" y="443484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risultato: l'amministrazione difensiva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1691640" y="4846320"/>
            <a:ext cx="9509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dipendente pubblico, nel dubbio, sceglie l'opzione a "rischio zero": non decidere, o procrastinare. Tempi dilatati, pareri esterni non necessari, scaricabarile tra uffici. L'interesse pubblico passa in secondo piano.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Inquadramento normativo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EVOLUZIONE NORMATIVA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Dal doppio binario al PIAO unificato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05840" y="3063240"/>
            <a:ext cx="8092440" cy="0"/>
          </a:xfrm>
          <a:prstGeom prst="line">
            <a:avLst/>
          </a:prstGeom>
          <a:noFill/>
          <a:ln w="381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2916936"/>
            <a:ext cx="292608" cy="292608"/>
          </a:xfrm>
          <a:prstGeom prst="ellipse">
            <a:avLst/>
          </a:prstGeom>
          <a:solidFill>
            <a:srgbClr val="4C5A6A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320040" y="21945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5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2009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" y="3429000"/>
            <a:ext cx="2286000" cy="1874520"/>
          </a:xfrm>
          <a:prstGeom prst="roundRect">
            <a:avLst>
              <a:gd name="adj" fmla="val 390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182880" y="35661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D.Lgs. 150/2009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82880" y="41148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Riforma Brunetta: nasce il Ciclo della Performance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520440" y="2916936"/>
            <a:ext cx="292608" cy="292608"/>
          </a:xfrm>
          <a:prstGeom prst="ellipse">
            <a:avLst/>
          </a:prstGeom>
          <a:solidFill>
            <a:srgbClr val="AD8F67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017520" y="21945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AD8F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2743200" y="3429000"/>
            <a:ext cx="2286000" cy="1874520"/>
          </a:xfrm>
          <a:prstGeom prst="roundRect">
            <a:avLst>
              <a:gd name="adj" fmla="val 390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2880360" y="35661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Legge 190/2012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880360" y="41148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Legge Severino: RPCT e Piani anticorruzione (PTPCT)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217920" y="2916936"/>
            <a:ext cx="292608" cy="292608"/>
          </a:xfrm>
          <a:prstGeom prst="ellipse">
            <a:avLst/>
          </a:prstGeom>
          <a:solidFill>
            <a:srgbClr val="D2533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5715000" y="21945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2021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440680" y="3429000"/>
            <a:ext cx="2286000" cy="1874520"/>
          </a:xfrm>
          <a:prstGeom prst="roundRect">
            <a:avLst>
              <a:gd name="adj" fmla="val 390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5577840" y="35661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D.L. 80/2021, art. 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577840" y="41148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Nasce il PIAO: un unico documento di programmazione triennale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915400" y="2916936"/>
            <a:ext cx="292608" cy="292608"/>
          </a:xfrm>
          <a:prstGeom prst="ellipse">
            <a:avLst/>
          </a:prstGeom>
          <a:solidFill>
            <a:srgbClr val="93A299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8412480" y="21945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3A2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8138160" y="3429000"/>
            <a:ext cx="2286000" cy="1874520"/>
          </a:xfrm>
          <a:prstGeom prst="roundRect">
            <a:avLst>
              <a:gd name="adj" fmla="val 390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8275320" y="35661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D.P.R. 81/2022 · D.M. 132/2022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75320" y="41148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Decreti attuativi: piani assorbiti e schema del Piano-tipo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557784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3F2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777240" y="5577840"/>
            <a:ext cx="10607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PIAO assorbe: Piano della Performance · PTPCT · Piano dei Fabbisogni (PTFP) · Piano del Lavoro Agile (POLA) · Piano delle Azioni Positive. Scadenza: 31 gennaio (legata al bilancio di previsione).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Inquadramento normativo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ARCHITETTURA DEL PIAO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sezioni, un'unica strategia interconnessa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920240"/>
            <a:ext cx="777240" cy="77724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fla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98" y="210677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3A2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Valore Pubblico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mission strategica: quali impatti vogliamo generare su cittadini e imprese?</a:t>
            </a:r>
            <a:endParaRPr lang="en-US" sz="1250" dirty="0"/>
          </a:p>
        </p:txBody>
      </p:sp>
      <p:pic>
        <p:nvPicPr>
          <p:cNvPr id="10" name="Image 1" descr="/home/claude/icons/arrow_blue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566160"/>
            <a:ext cx="365760" cy="36576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416552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8"/>
          <p:cNvSpPr/>
          <p:nvPr/>
        </p:nvSpPr>
        <p:spPr>
          <a:xfrm>
            <a:off x="4599432" y="1920240"/>
            <a:ext cx="777240" cy="77724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2" descr="/home/claude/icons/trendin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5970" y="2106778"/>
            <a:ext cx="404165" cy="40416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559552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AD8F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</a:t>
            </a:r>
            <a:endParaRPr lang="en-US" sz="3000" dirty="0"/>
          </a:p>
        </p:txBody>
      </p:sp>
      <p:sp>
        <p:nvSpPr>
          <p:cNvPr id="15" name="Text 10"/>
          <p:cNvSpPr/>
          <p:nvPr/>
        </p:nvSpPr>
        <p:spPr>
          <a:xfrm>
            <a:off x="4599432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4599432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obiettivi organizzativi e individuali: quali risorse impieghiamo, quali i target?</a:t>
            </a:r>
            <a:endParaRPr lang="en-US" sz="1250" dirty="0"/>
          </a:p>
        </p:txBody>
      </p:sp>
      <p:pic>
        <p:nvPicPr>
          <p:cNvPr id="17" name="Image 3" descr="/home/claude/icons/arrow_blue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272" y="3566160"/>
            <a:ext cx="365760" cy="36576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8211312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Shape 13"/>
          <p:cNvSpPr/>
          <p:nvPr/>
        </p:nvSpPr>
        <p:spPr>
          <a:xfrm>
            <a:off x="8375904" y="1920240"/>
            <a:ext cx="777240" cy="7772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0" name="Image 4" descr="/home/claude/icons/shield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2442" y="2106778"/>
            <a:ext cx="404165" cy="40416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336024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2.3</a:t>
            </a:r>
            <a:endParaRPr lang="en-US" sz="3000" dirty="0"/>
          </a:p>
        </p:txBody>
      </p:sp>
      <p:sp>
        <p:nvSpPr>
          <p:cNvPr id="22" name="Text 15"/>
          <p:cNvSpPr/>
          <p:nvPr/>
        </p:nvSpPr>
        <p:spPr>
          <a:xfrm>
            <a:off x="8375904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Rischi corruttivi e trasparenza</a:t>
            </a:r>
            <a:endParaRPr lang="en-US" sz="1650" dirty="0"/>
          </a:p>
        </p:txBody>
      </p:sp>
      <p:sp>
        <p:nvSpPr>
          <p:cNvPr id="23" name="Text 16"/>
          <p:cNvSpPr/>
          <p:nvPr/>
        </p:nvSpPr>
        <p:spPr>
          <a:xfrm>
            <a:off x="8375904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scudo protettivo del Valore Pubblico: quali minacce possono deviare le risorse?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548640" y="60807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prevenzione della corruzione non è un adempimento a sé: è la garanzia che rende possibile il Valore Pubblico.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Inquadramento normativo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ESEMPIO OPERATIVO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Digitalizzazione ASL: il rischio vendor lock-in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12080" cy="2331720"/>
          </a:xfrm>
          <a:prstGeom prst="roundRect">
            <a:avLst>
              <a:gd name="adj" fmla="val 3922"/>
            </a:avLst>
          </a:prstGeom>
          <a:solidFill>
            <a:srgbClr val="FBEDE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828800"/>
            <a:ext cx="594360" cy="5943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lo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1971446"/>
            <a:ext cx="309067" cy="30906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8745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3F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rischio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2423160"/>
            <a:ext cx="4709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fornitore unico digitalizza le cartelle cliniche, sviluppa software proprietario e gestisce i dati. Alla scadenza del contratto, nessun concorrente può competere: know-how e codici sono suoi. La gara diventa una farsa.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035040" y="1600200"/>
            <a:ext cx="5623560" cy="4434840"/>
          </a:xfrm>
          <a:prstGeom prst="roundRect">
            <a:avLst>
              <a:gd name="adj" fmla="val 206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309360" y="17830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4 clausole di tutela (Sez. 2.3 del PIAO)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309360" y="2286000"/>
            <a:ext cx="384048" cy="384048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170" y="2362810"/>
            <a:ext cx="230429" cy="23042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858000" y="2258568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Titolarità e standard dei dati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6858000" y="254203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A5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 aperti, proprietà del database sempre all'ASL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309360" y="3063240"/>
            <a:ext cx="384048" cy="384048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170" y="3140050"/>
            <a:ext cx="230429" cy="23042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858000" y="3035808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Trasparenza informativa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858000" y="331927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A5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Pubblicazione dei dati prima della nuova gara, azzerando l'asimmetria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309360" y="3840480"/>
            <a:ext cx="384048" cy="384048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0" name="Image 3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170" y="3917290"/>
            <a:ext cx="230429" cy="23042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858000" y="3813048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Piano di reversibilità obbligatorio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6858000" y="409651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A5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Modalità e tempi certi per restituire dati e sistemi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6309360" y="4617720"/>
            <a:ext cx="384048" cy="384048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4" name="Image 4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170" y="4694530"/>
            <a:ext cx="230429" cy="230429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858000" y="4590288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Affiancamento e penali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6858000" y="4873752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A5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giorni di transizione col nuovo gestore, penali severe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548640" y="4160520"/>
            <a:ext cx="5212080" cy="1874520"/>
          </a:xfrm>
          <a:prstGeom prst="roundRect">
            <a:avLst>
              <a:gd name="adj" fmla="val 4878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Shape 21"/>
          <p:cNvSpPr/>
          <p:nvPr/>
        </p:nvSpPr>
        <p:spPr>
          <a:xfrm>
            <a:off x="822960" y="4389120"/>
            <a:ext cx="548640" cy="54864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9" name="Image 5" descr="/home/claude/icons/landma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34" y="4520794"/>
            <a:ext cx="285293" cy="285293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08760" y="4434840"/>
            <a:ext cx="4114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Sez. 2.3 non è un impaccio burocratico: è la garanzia che difende il bilancio della PA ed evita che l'Ente resti ostaggio di un fornitore privato.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1 · Inquadramento normativo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0"/>
            <a:ext cx="3136392" cy="6858000"/>
          </a:xfrm>
          <a:prstGeom prst="rect">
            <a:avLst/>
          </a:prstGeom>
          <a:solidFill>
            <a:srgbClr val="A83F2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9281160" y="237744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0" b="1" dirty="0">
                <a:solidFill>
                  <a:srgbClr val="C96A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2971800"/>
            <a:ext cx="7955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Misurare l'integrità nella spesa e nella salute gestionale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22960" y="4709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SALUTE GESTIONALE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Quattro indicatori chiave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Ente con i conti in ordine può comunque soffrire di una grave patologia gestionale: spendere tutto, ma spendere male.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822960" cy="8229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clo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70" y="2620670"/>
            <a:ext cx="427939" cy="4279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74520" y="235000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Tempestività dei pagamenti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874520" y="292608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3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Ritardi sistematici generano interessi moratori e nascondono "corsie preferenziali" corruttive.</a:t>
            </a:r>
            <a:endParaRPr lang="en-US" sz="1130" dirty="0"/>
          </a:p>
        </p:txBody>
      </p:sp>
      <p:sp>
        <p:nvSpPr>
          <p:cNvPr id="10" name="Shape 7"/>
          <p:cNvSpPr/>
          <p:nvPr/>
        </p:nvSpPr>
        <p:spPr>
          <a:xfrm>
            <a:off x="6172200" y="214884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6446520" y="2423160"/>
            <a:ext cx="822960" cy="8229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 descr="/home/claude/icons/gave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030" y="2620670"/>
            <a:ext cx="427939" cy="42793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98080" y="235000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Tasso di contenzioso sugli appalti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7498080" y="292608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3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Ricorsi e annullamenti al TAR indicano scarsa qualità tecnica degli atti di gara.</a:t>
            </a:r>
            <a:endParaRPr lang="en-US" sz="1130" dirty="0"/>
          </a:p>
        </p:txBody>
      </p:sp>
      <p:sp>
        <p:nvSpPr>
          <p:cNvPr id="15" name="Shape 11"/>
          <p:cNvSpPr/>
          <p:nvPr/>
        </p:nvSpPr>
        <p:spPr>
          <a:xfrm>
            <a:off x="54864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2"/>
          <p:cNvSpPr/>
          <p:nvPr/>
        </p:nvSpPr>
        <p:spPr>
          <a:xfrm>
            <a:off x="822960" y="4389120"/>
            <a:ext cx="822960" cy="82296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2" descr="/home/claude/icons/aler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70" y="4586630"/>
            <a:ext cx="427939" cy="427939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874520" y="431596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Debiti fuori bilancio e varianti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1874520" y="489204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3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L'abuso delle varianti in corso d'opera nasconde spesso patti corruttivi.</a:t>
            </a:r>
            <a:endParaRPr lang="en-US" sz="1130" dirty="0"/>
          </a:p>
        </p:txBody>
      </p:sp>
      <p:sp>
        <p:nvSpPr>
          <p:cNvPr id="20" name="Shape 15"/>
          <p:cNvSpPr/>
          <p:nvPr/>
        </p:nvSpPr>
        <p:spPr>
          <a:xfrm>
            <a:off x="617220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6"/>
          <p:cNvSpPr/>
          <p:nvPr/>
        </p:nvSpPr>
        <p:spPr>
          <a:xfrm>
            <a:off x="6446520" y="4389120"/>
            <a:ext cx="822960" cy="82296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2" name="Image 3" descr="/home/claude/icons/ey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030" y="4586630"/>
            <a:ext cx="427939" cy="427939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98080" y="431596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Trasparenza dei dati contabili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7498080" y="4892040"/>
            <a:ext cx="3840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3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Pubblicazione tempestiva su Amministrazione Trasparente = controllo diffuso.</a:t>
            </a:r>
            <a:endParaRPr lang="en-US" sz="1130" dirty="0"/>
          </a:p>
        </p:txBody>
      </p:sp>
      <p:sp>
        <p:nvSpPr>
          <p:cNvPr id="25" name="Text 19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Misurare l'integrità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STRUMENTI OPERATIVI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tre pilastri dell'integrità amministrativa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73152"/>
          </a:xfrm>
          <a:prstGeom prst="rect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1897380" y="2057400"/>
            <a:ext cx="822960" cy="8229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networ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890" y="2254910"/>
            <a:ext cx="427939" cy="4279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0632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Mappatura dinamica dei processi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393192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più "firme in più", ma tracciabilità informatica e trasparenza pubblicistica che azzerano l'ambiguità decisionale.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25112" y="169164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4325112" y="1691640"/>
            <a:ext cx="3520440" cy="73152"/>
          </a:xfrm>
          <a:prstGeom prst="rect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5673852" y="2057400"/>
            <a:ext cx="822960" cy="82296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1" descr="/home/claude/icons/handshak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362" y="2254910"/>
            <a:ext cx="427939" cy="42793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53712" y="30632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Trasparenza proattiva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553712" y="393192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 informazione pubblica → più concorrenza → prezzi più bassi e qualità più alta per l'Ente.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101584" y="169164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3"/>
          <p:cNvSpPr/>
          <p:nvPr/>
        </p:nvSpPr>
        <p:spPr>
          <a:xfrm>
            <a:off x="8101584" y="1691640"/>
            <a:ext cx="3520440" cy="73152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Shape 14"/>
          <p:cNvSpPr/>
          <p:nvPr/>
        </p:nvSpPr>
        <p:spPr>
          <a:xfrm>
            <a:off x="9450324" y="2057400"/>
            <a:ext cx="822960" cy="8229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9" name="Image 2" descr="/home/claude/icons/megaphon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834" y="2254910"/>
            <a:ext cx="427939" cy="42793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30184" y="30632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Whistleblowing (D.Lgs. 24/2023)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8330184" y="393192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tutela del dipendente a sistema di allarme precoce: blocca il pagamento prima del danno.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Misurare l'integrità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sire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WHISTLEBLOWING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L'“antifurto contabile” dell'amministrazione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segnalazione tempestiva permette di bloccare la liquidazione della fattura PRIMA che il pagamento venga effettuato: fatture per prestazioni mai eseguite, falsi certificati di regolare esecuzione, conflitti d'interesse occulti.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la segnalazione mancasse, recuperare somme già erogate richiederebbe anni di cause legali — con il rischio che il danno diventi irreversibile.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2 · Misurare l'integrità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0"/>
            <a:ext cx="3136392" cy="6858000"/>
          </a:xfrm>
          <a:prstGeom prst="rect">
            <a:avLst/>
          </a:prstGeom>
          <a:solidFill>
            <a:srgbClr val="A83F2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9281160" y="237744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0" b="1" dirty="0">
                <a:solidFill>
                  <a:srgbClr val="C96A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2971800"/>
            <a:ext cx="7955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 di casi pratici svolti sul campo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22960" y="4709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1 · VALUTAZIONE PERFORMANCE DIRIGENZIALE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scheda che non misurava nulla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anni le schede di valutazione hanno assegnato ai dirigenti il 100% degli obiettivi anticorruzione con voci generiche come “rispetto del PTPCT” — anche </a:t>
            </a:r>
            <a:r>
              <a:rPr lang="en-US" sz="1500" dirty="0" err="1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</a:t>
            </a: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500" dirty="0" err="1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fatto</a:t>
            </a: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</a:t>
            </a: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loro settore si accumulavano ritardi nelle pubblicazioni, pagamenti non tracciati e conflitti d'interesse mai verificati prima della nomina.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dirigente non è “eccellente” solo perché ha rispettato il budget: serve un KPI che misuri davvero l'integrità.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1 - VALUTAZIONE DELLA PERFORMANCE DIRIGENZIALE IN RELAZIONE AGLI OBIETTIVI DI PREVENZIONE DELLA CORRUZIONE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Costruire KPI anticorruzione per la dirigenza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con obiettivi generici ("</a:t>
            </a:r>
            <a:r>
              <a:rPr lang="it-IT" sz="130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Rispetto delle direttive generali del PTPCT</a:t>
            </a:r>
            <a:r>
              <a:rPr lang="en-US" sz="130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"): servono KPI operativi, misurabili e correlati alla riduzione del rischio.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520440" cy="502920"/>
          </a:xfrm>
          <a:prstGeom prst="roundRect">
            <a:avLst>
              <a:gd name="adj" fmla="val 18182"/>
            </a:avLst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3520440" cy="228600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77240" y="2788920"/>
            <a:ext cx="3063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Digitalizzazione dei processi di spesa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77240" y="370332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777240" y="395020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N° processi digitalizzati / N°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totale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gestiti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dal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settore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100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77240" y="5074920"/>
            <a:ext cx="30632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2533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777240" y="507492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entro il 30 giugno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325112" y="214884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4325112" y="2148840"/>
            <a:ext cx="3520440" cy="502920"/>
          </a:xfrm>
          <a:prstGeom prst="roundRect">
            <a:avLst>
              <a:gd name="adj" fmla="val 18182"/>
            </a:avLst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14"/>
          <p:cNvSpPr/>
          <p:nvPr/>
        </p:nvSpPr>
        <p:spPr>
          <a:xfrm>
            <a:off x="4325112" y="2423160"/>
            <a:ext cx="3520440" cy="228600"/>
          </a:xfrm>
          <a:prstGeom prst="rect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325112" y="2148840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53712" y="2788920"/>
            <a:ext cx="3063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Trasparenza contabile e tempestività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53712" y="370332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4C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553712" y="395020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giorni tra adozione atto e pubblicazione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portale</a:t>
            </a: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web </a:t>
            </a:r>
            <a:r>
              <a:rPr lang="en-US" sz="11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dell’Ente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53712" y="5074920"/>
            <a:ext cx="30632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4C5A6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4553712" y="507492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4C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giorni (max 3)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8101584" y="214884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Shape 22"/>
          <p:cNvSpPr/>
          <p:nvPr/>
        </p:nvSpPr>
        <p:spPr>
          <a:xfrm>
            <a:off x="8101584" y="2148840"/>
            <a:ext cx="3520440" cy="502920"/>
          </a:xfrm>
          <a:prstGeom prst="roundRect">
            <a:avLst>
              <a:gd name="adj" fmla="val 18182"/>
            </a:avLst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5" name="Shape 23"/>
          <p:cNvSpPr/>
          <p:nvPr/>
        </p:nvSpPr>
        <p:spPr>
          <a:xfrm>
            <a:off x="8101584" y="2423160"/>
            <a:ext cx="3520440" cy="228600"/>
          </a:xfrm>
          <a:prstGeom prst="rect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8101584" y="2148840"/>
            <a:ext cx="3520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3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330184" y="2788920"/>
            <a:ext cx="3063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Gestione preventiva conflitti d'interesse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8330184" y="370332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93A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8330184" y="395020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Dichiarazioni raccolte prima della nomina / totale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330184" y="5074920"/>
            <a:ext cx="30632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93A29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9"/>
          <p:cNvSpPr/>
          <p:nvPr/>
        </p:nvSpPr>
        <p:spPr>
          <a:xfrm>
            <a:off x="8330184" y="5074920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93A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prima della nomina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1 – VALUTAZIONE DELLA PERFORMANCE DIRIGENZIALE IN RELAZIONE AGLI OBIETTIVI DI PREVENZIONE DELLA CORRUZIONE 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quadro sanzionatorio per il dirigente inerte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640080" cy="64008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x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211957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5623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Valutazione negativa della performance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737360" y="224028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1, comma 14, L. 190/2012: </a:t>
            </a:r>
            <a:r>
              <a:rPr lang="it-IT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violazione delle misure di prevenzione previste dal Piano costituisce illecito disciplinare </a:t>
            </a: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310896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822960" y="338328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/home/claude/icons/coin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" y="353689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37360" y="327355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Divieto di retribuzione di risultato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737360" y="365760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46, D.Lgs. 33/2013: niente premio se gli obiettivi di trasparenza non sono raggiunti.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452628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822960" y="4800600"/>
            <a:ext cx="640080" cy="640080"/>
          </a:xfrm>
          <a:prstGeom prst="ellipse">
            <a:avLst/>
          </a:prstGeom>
          <a:solidFill>
            <a:srgbClr val="79463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doorOpe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579" y="4954219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69087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Revoca dell'incarico dirigenziale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737360" y="507492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21, D.Lgs. 165/2001: mancato rinnovo, revoca anticipata o recesso in caso di recidiva.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48640" y="60807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dirigente non può dirsi “eccellente” solo perché ha speso il budget nei tempi, se ha ignorato trasparenza e conflitti d'interesse.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2 · WHISTLEBLOWING E PNRR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conflitto scoperto a un mese dalla scadenza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Appalto PNRR da 5 milioni di euro, consegna del primo SAL prevista entro il 31 ottobre. A metà settembre arriva una segnalazione riservata: il RUP e l'amministratrice dell'impresa vincitrice sono marito e moglie, e i requisiti tecnici minimi dell'offerta non sono mai stati verificati.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Fermarsi per garantire la legalità costa il rispetto del target. Ma ignorarlo costa molto di più.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2 · WHISTLEBLOWING E PNRR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dilemma: rispettare il target o fermarsi?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Appalto PNRR da 5 milioni di euro, scadenza perentoria 31 ottobre. A metà settembre una segnalazione rivela un conflitto d'interessi non dichiarato tra il RUP e l'impresa vincente.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5349240" cy="3794760"/>
          </a:xfrm>
          <a:prstGeom prst="roundRect">
            <a:avLst>
              <a:gd name="adj" fmla="val 2410"/>
            </a:avLst>
          </a:prstGeom>
          <a:solidFill>
            <a:srgbClr val="FBEDE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822960" y="2560320"/>
            <a:ext cx="594360" cy="594360"/>
          </a:xfrm>
          <a:prstGeom prst="ellipse">
            <a:avLst/>
          </a:prstGeom>
          <a:solidFill>
            <a:srgbClr val="A83F2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x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702966"/>
            <a:ext cx="309067" cy="30906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26060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3F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Opzione A — Far finta di nulla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320040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firma il contratto entro il 31/10 per centrare il target formale e incassare il premio di risultato.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2960" y="4023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A83F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RISCHIO: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22960" y="429768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 penali, danno erariale, blocco del cantiere e revoca definitiva dei fondi PNRR.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63640" y="2331720"/>
            <a:ext cx="5349240" cy="3794760"/>
          </a:xfrm>
          <a:prstGeom prst="roundRect">
            <a:avLst>
              <a:gd name="adj" fmla="val 2410"/>
            </a:avLst>
          </a:prstGeom>
          <a:solidFill>
            <a:srgbClr val="EAF0E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6537960" y="2560320"/>
            <a:ext cx="594360" cy="59436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606" y="2702966"/>
            <a:ext cx="309067" cy="30906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269480" y="26060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E665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Opzione B — Sospensione cautelare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537960" y="3200400"/>
            <a:ext cx="4846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dirigente sospende in autotutela la stipula, avvia le verifiche e, riscontrato l'illecito, revoca l'aggiudicazione.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537960" y="40233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E66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EFFETTO: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6537960" y="429768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Sforamento del target al 31/10 — ma la gara truccata viene bloccata prima che il danno diventi irreversibile.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2 · WHISTLEBLOWING E PNRR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“sterilizzazione del fattore esterno”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20440" cy="37490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92608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 della causa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77240" y="361188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L'OIV accerta che il ritardo non è dovuto a negligenza, ma al blocco di un illecito grave.</a:t>
            </a:r>
            <a:endParaRPr lang="en-US" sz="1200" dirty="0"/>
          </a:p>
        </p:txBody>
      </p:sp>
      <p:pic>
        <p:nvPicPr>
          <p:cNvPr id="9" name="Image 0" descr="/home/claude/icons/arrow_blue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3474720"/>
            <a:ext cx="365760" cy="3657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325112" y="1828800"/>
            <a:ext cx="3520440" cy="37490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4553712" y="210312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4553712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553712" y="292608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Valutazione del danno evitato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553712" y="361188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Intercettare la gara truccata prima del pagamento ha evitato sequestro del cantiere, revoca dei fondi PNRR e danno erariale.</a:t>
            </a:r>
            <a:endParaRPr lang="en-US" sz="1200" dirty="0"/>
          </a:p>
        </p:txBody>
      </p:sp>
      <p:pic>
        <p:nvPicPr>
          <p:cNvPr id="15" name="Image 1" descr="/home/claude/icons/arrow_blue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72" y="3474720"/>
            <a:ext cx="365760" cy="36576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101584" y="1828800"/>
            <a:ext cx="3520440" cy="37490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3"/>
          <p:cNvSpPr/>
          <p:nvPr/>
        </p:nvSpPr>
        <p:spPr>
          <a:xfrm>
            <a:off x="8330184" y="210312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4"/>
          <p:cNvSpPr/>
          <p:nvPr/>
        </p:nvSpPr>
        <p:spPr>
          <a:xfrm>
            <a:off x="8330184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8330184" y="292608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Ricalcolo dell'obiettivo</a:t>
            </a:r>
            <a:endParaRPr lang="en-US" sz="1450" dirty="0"/>
          </a:p>
        </p:txBody>
      </p:sp>
      <p:sp>
        <p:nvSpPr>
          <p:cNvPr id="20" name="Text 16"/>
          <p:cNvSpPr/>
          <p:nvPr/>
        </p:nvSpPr>
        <p:spPr>
          <a:xfrm>
            <a:off x="8330184" y="361188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L'OIV “sterilizza” il periodo di sospensione e valuta l'obiettivo come pienamente raggiunto.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548640" y="5760720"/>
            <a:ext cx="11064240" cy="685800"/>
          </a:xfrm>
          <a:prstGeom prst="roundRect">
            <a:avLst>
              <a:gd name="adj" fmla="val 10667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18"/>
          <p:cNvSpPr/>
          <p:nvPr/>
        </p:nvSpPr>
        <p:spPr>
          <a:xfrm>
            <a:off x="777240" y="5760720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un sistema premia chi corre ignorando la corruzione, spinge l'amministrazione a delinquere. La sterilizzazione tutela l'etica e salva il bilancio.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3 · ACCESSO CIVICO GENERALIZZATO (FOIA)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domanda che l'Ente non si era mai posto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Un'associazione di cittadini chiede, con una semplice istanza FOIA, tutti i contratti di consulenza esterna degli ultimi tre anni e le relazioni di verifica delle prestazioni rese. Per rispondere, la Ragioneria è costretta a incrociare dati che nessuno aveva mai messo insieme.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controllo diffuso del cittadino può valere più di un audit interno — se l'Ente smette di ostacolarlo.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3 – Accesso Civico Generalizzato (FOIA) 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FOIA come </a:t>
            </a:r>
            <a:r>
              <a:rPr lang="en-US" sz="2700" b="1" dirty="0" err="1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autodiagnosi</a:t>
            </a: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700" b="1" dirty="0" err="1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gratuita</a:t>
            </a: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della spesa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Un'istanza di Accesso Civico Generalizzato (art. 5, c. 2, D.Lgs. 33/2013) su incarichi di consulenza esterna costringe l'Ente a riordinare dati prima frammentati  e a scoprire cosa nascondevano.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3566160" cy="3566160"/>
          </a:xfrm>
          <a:prstGeom prst="roundRect">
            <a:avLst>
              <a:gd name="adj" fmla="val 2564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48640" y="2743200"/>
            <a:ext cx="3566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€400.000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22960" y="3520440"/>
            <a:ext cx="30175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spesi in 3 anni per consulenze esterne dove l'Ente aveva già personale interno qualificato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43400" y="2423160"/>
            <a:ext cx="3566160" cy="3566160"/>
          </a:xfrm>
          <a:prstGeom prst="roundRect">
            <a:avLst>
              <a:gd name="adj" fmla="val 2564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343400" y="2743200"/>
            <a:ext cx="3566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4C5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-70%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617720" y="3520440"/>
            <a:ext cx="30175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riduzione dello stanziamento per consulenze nel bilancio successivo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38160" y="2423160"/>
            <a:ext cx="3520440" cy="356616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9436608" y="2697480"/>
            <a:ext cx="914400" cy="91440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4" y="2916936"/>
            <a:ext cx="475488" cy="47548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366760" y="379476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di prestazione pubblicati prima della liquidazione dei compensi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4 · SINERGIA RPCT · OIV · RAGIONERIA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uffici, una sola verità sul patrimonio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 comunali, impianti sportivi e immobili concessi da anni, senza un registro unico e senza controlli sulla morosità. Il RPCT mappa il rischio, l'OIV lo trasforma in obiettivo di performance, la Ragioneria incrocia i dati contabili.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Integrità, performance e bilancio raccontavano da anni la stessa storia. Bastava metterli a sistema.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4 – la sinergia strategica tra RPCT, OIV e Ragioneria 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triangolo al lavoro: il caso del patrimonio pubblico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777240" cy="77724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98" y="238109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15468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RPCT — analisi del rischio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3794760"/>
            <a:ext cx="30632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Rileva canoni non riscossi e occupazioni senza titolo. Crea il Registro Informatico dei Beni Concessi.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25112" y="192024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4599432" y="2194560"/>
            <a:ext cx="777240" cy="77724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/home/claude/icons/tren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970" y="2381098"/>
            <a:ext cx="404165" cy="4041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53712" y="315468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OIV — obiettivo di performance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53712" y="3794760"/>
            <a:ext cx="30632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Trasforma la misura in obiettivo: censimento, digitalizzazione e pubblicazione  entro il 30 Settembre di tutte le concessioni patrimoniali attive con attivazione delle procedure coattive di recupero </a:t>
            </a:r>
            <a:r>
              <a:rPr lang="en-US" sz="1200" dirty="0" err="1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crediti</a:t>
            </a: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target 100%.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101584" y="192024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8375904" y="2194560"/>
            <a:ext cx="777240" cy="7772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coin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2442" y="2381098"/>
            <a:ext cx="404165" cy="40416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0184" y="315468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Ragioneria — impatto sul bilancio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330184" y="3794760"/>
            <a:ext cx="30632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L'incrocio dei dati fa emergere 800.000 € di canoni arretrati: liquidità certa per il bilancio.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800.000 € di canoni arretrati recuperati grazie all'incrocio dei dati tra i tre presidi.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4 – La sinergia strategica tra RPCT, OIV e Ragioneria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sinergia tra RPCT, OIV e Ragioneria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del PIAO, i tre soggetti agivano come compartimenti stagni: l'OIV premiava la velocità di spesa mentre il RPCT contestava la trasparenza e la Ragioneria trovava debiti fuori bilancio.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394960" y="2331720"/>
            <a:ext cx="1371600" cy="137160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trend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44" y="2660904"/>
            <a:ext cx="713232" cy="7132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892040" y="374904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OIV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709160" y="40690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A6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&amp; incentivi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1280160" y="4297680"/>
            <a:ext cx="1371600" cy="137160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1" descr="/home/claude/icons/shiel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344" y="4626864"/>
            <a:ext cx="713232" cy="7132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77240" y="571500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RPCT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94360" y="6035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A6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Integrità e rischi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9509760" y="4297680"/>
            <a:ext cx="1371600" cy="137160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2" descr="/home/claude/icons/landma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8944" y="4626864"/>
            <a:ext cx="713232" cy="7132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869680" y="571500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Ragioneria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8778240" y="603504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A6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 e flussi di spesa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080760" y="3703320"/>
            <a:ext cx="0" cy="1691640"/>
          </a:xfrm>
          <a:prstGeom prst="line">
            <a:avLst/>
          </a:prstGeom>
          <a:noFill/>
          <a:ln w="25400">
            <a:solidFill>
              <a:srgbClr val="D8D3C8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4"/>
          <p:cNvSpPr/>
          <p:nvPr/>
        </p:nvSpPr>
        <p:spPr>
          <a:xfrm>
            <a:off x="1965960" y="4983480"/>
            <a:ext cx="6858000" cy="0"/>
          </a:xfrm>
          <a:prstGeom prst="line">
            <a:avLst/>
          </a:prstGeom>
          <a:noFill/>
          <a:ln w="25400">
            <a:solidFill>
              <a:srgbClr val="D8D3C8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5"/>
          <p:cNvSpPr/>
          <p:nvPr/>
        </p:nvSpPr>
        <p:spPr>
          <a:xfrm>
            <a:off x="5532120" y="4773168"/>
            <a:ext cx="109728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6"/>
          <p:cNvSpPr/>
          <p:nvPr/>
        </p:nvSpPr>
        <p:spPr>
          <a:xfrm>
            <a:off x="5532120" y="477316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08D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PIAO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5 · PANTOUFLAGE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24231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</a:t>
            </a:r>
            <a:r>
              <a:rPr lang="en-US" sz="3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aprite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quella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porta…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dirigente aggiudica per anni appalti milionari a un'impresa privata. Pochi mesi dopo il pensionamento, il suo nome compare nell'organigramma della stessa impresa — senza che nessun controllo automatico se ne fosse mai accorto prima.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Nullità del contratto, restituzione dei compensi, esclusione per 3 anni: la legge punisce dopo. L'unico presidio efficace agisce prima.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5 - </a:t>
            </a:r>
            <a:r>
              <a:rPr lang="en-US" sz="1200" b="1" kern="0" spc="200" dirty="0" err="1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Pantouflage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Pantouflage: le porte girevoli (art. 53, c. 16-ter, D.Lgs. 165/2001)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49240" cy="2743200"/>
          </a:xfrm>
          <a:prstGeom prst="roundRect">
            <a:avLst>
              <a:gd name="adj" fmla="val 333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828800"/>
            <a:ext cx="640080" cy="640080"/>
          </a:xfrm>
          <a:prstGeom prst="ellipse">
            <a:avLst/>
          </a:prstGeom>
          <a:solidFill>
            <a:srgbClr val="79463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doorOpe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198241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874520"/>
            <a:ext cx="4023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dirigente, nei 3 anni successivi alla cessazione, non può lavorare per un'impresa privata che ha favorito negli ultimi 3 anni di servizio.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22960" y="320040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A5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rischio: favorire un'impresa nell'aggiudicazione di appalti milionari in cambio di una futura assunzione d'oro.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263640" y="1600200"/>
            <a:ext cx="5349240" cy="4572000"/>
          </a:xfrm>
          <a:prstGeom prst="roundRect">
            <a:avLst>
              <a:gd name="adj" fmla="val 2000"/>
            </a:avLst>
          </a:prstGeom>
          <a:solidFill>
            <a:srgbClr val="29293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537960" y="17830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sanzioni di legge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537960" y="2331720"/>
            <a:ext cx="502920" cy="50292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 descr="/home/claude/icons/x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02" y="2442362"/>
            <a:ext cx="281635" cy="28163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233172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4D9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Nullità assoluta del contratto tra ex dirigente e impresa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537960" y="3566160"/>
            <a:ext cx="502920" cy="50292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5" name="Image 2" descr="/home/claude/icons/x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02" y="367680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23760" y="356616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4D9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Restituzione integrale dei compensi percepiti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6537960" y="4800600"/>
            <a:ext cx="502920" cy="50292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3" descr="/home/claude/icons/x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02" y="4911242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23760" y="480060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4D9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Divieto di contrarre con la PA per l'impresa, per 3 anni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5 - </a:t>
            </a:r>
            <a:r>
              <a:rPr lang="en-US" sz="1200" b="1" kern="0" spc="200" dirty="0" err="1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Pantouflage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Prevenire il pantouflage: controlli e KPI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fi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211957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5623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Dichiarazione sostitutiva nei bandi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737360" y="224028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imprese concorrenti attestano di non aver ingaggiato ex dipendenti soggetti al divieto negli ultimi 3 anni.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310896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822960" y="3383280"/>
            <a:ext cx="640080" cy="64008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/home/claude/icons/sear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" y="353689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37360" y="327355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Controlli incrociati del personale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737360" y="365760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L'Ufficio Risorse Umane incrocia i cessati dal servizio con visure camerali e richiesta periodica all’aggiudicatario dell’elenco del personale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452628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822960" y="4800600"/>
            <a:ext cx="640080" cy="64008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targ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579" y="4954219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690872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KPI di performance per il Dirigente Personale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737360" y="507492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Verifiche eseguite / totale contratti stipulati nell'anno × 100 — Target: 100%.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6400800" cy="6400800"/>
          </a:xfrm>
          <a:prstGeom prst="ellipse">
            <a:avLst/>
          </a:prstGeom>
          <a:solidFill>
            <a:srgbClr val="A83F2C">
              <a:alpha val="4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22960" y="914400"/>
            <a:ext cx="1005840" cy="10058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case_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362" y="1155802"/>
            <a:ext cx="523037" cy="5230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57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6 · CONFLITTO D'INTERESSI IN ESECUZIONE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39" y="2423160"/>
            <a:ext cx="10881361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conflitto di </a:t>
            </a:r>
            <a:r>
              <a:rPr lang="en-US" sz="3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interessi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blocca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un cantiere da 2 milioni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48640" y="370332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Durante la manutenzione delle reti tecnologiche comunali, emerge che il Direttore dei Lavori possiede una quota del 25% dell'impresa a cui è stato affidato in subappalto le lavorazioni più redditizie del cantiere.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5029200"/>
            <a:ext cx="7863840" cy="1005840"/>
          </a:xfrm>
          <a:prstGeom prst="roundRect">
            <a:avLst>
              <a:gd name="adj" fmla="val 9091"/>
            </a:avLst>
          </a:prstGeom>
          <a:solidFill>
            <a:srgbClr val="3536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22960" y="50292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il nuovo Codice non serve provare il danno: basta il conflitto di fatto per bloccare tutto.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6 – conflitto di interesse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Conflitto d'interessi in esecuzione (art. 16, D.Lgs. 36/2023)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F3F2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828800"/>
            <a:ext cx="868680" cy="86868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" y="2037283"/>
            <a:ext cx="451714" cy="45171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1783080"/>
            <a:ext cx="94183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nuovo Codice cambia paradigma: non serve più provare il danno economico. Basta la percezione di una minaccia all'imparzialità perché scatti l'obbligo di astensione.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324612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Caso: durante la manutenzione delle reti tecnologiche comunali (2 milioni di €), il Direttore dei Lavori risulta socio al 25% dell'impresa subappaltatrice.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40233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822960" y="429768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/home/claude/icons/ale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" y="445129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960" y="50292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Percezione della minaccia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822960" y="53949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serve provare il danno: basta il conflitto di fatto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72200" y="40233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6446520" y="4297680"/>
            <a:ext cx="640080" cy="64008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ale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139" y="4451299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46520" y="50292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Obbligo tassativo di astensione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446520" y="53949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mancata astensione è di per sé illecito disciplinare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PRATICO 6 – conflitto di interesse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tre misure a catena per proteggere il bilancio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1897380" y="2103120"/>
            <a:ext cx="822960" cy="8229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refres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890" y="2300630"/>
            <a:ext cx="427939" cy="42793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1089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Sostituzione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7240" y="374904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it-IT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dirigente opera la sostituzione del Direttore dei Lavori e adotta le misure necessarie per garantire l'imparzialità e l'indipendenza dei controlli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25112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5673852" y="2103120"/>
            <a:ext cx="822960" cy="82296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/home/claude/icons/fi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362" y="2300630"/>
            <a:ext cx="427939" cy="42793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53712" y="31089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Procedimento disciplinare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553712" y="374904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L'UPD avvia l'azione contro il tecnico per violazione dell'obbligo di astensione.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101584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9450324" y="2103120"/>
            <a:ext cx="822960" cy="8229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/home/claude/icons/paus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834" y="2300630"/>
            <a:ext cx="427939" cy="42793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0184" y="31089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Congelamento del SAL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330184" y="3749040"/>
            <a:ext cx="3063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Sospesa la liquidazione delle rate finché un tecnico terzo non verifica qualità e congruità dei prezzi.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Modulo 3 · Casi pratici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matrice integrata di intervento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2743200" y="1691640"/>
            <a:ext cx="548640" cy="1280160"/>
          </a:xfrm>
          <a:prstGeom prst="rect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777240" y="169164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Strategico (PIAO)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20440" y="169164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Saldare la Sez. 2.3 (Rischi) alle Sez. 2.1 (Valore Pubblico) e 2.2 (Performance), mappate sui reali progetti di spesa.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20040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8"/>
          <p:cNvSpPr/>
          <p:nvPr/>
        </p:nvSpPr>
        <p:spPr>
          <a:xfrm>
            <a:off x="548640" y="320040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2743200" y="3200400"/>
            <a:ext cx="548640" cy="1280160"/>
          </a:xfrm>
          <a:prstGeom prst="rect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777240" y="32004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Gestionale (Spesa)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20440" y="320040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Presidi informatici automatici nei flussi di liquidazione, blocco pagamenti e audit.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70916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548640" y="470916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14"/>
          <p:cNvSpPr/>
          <p:nvPr/>
        </p:nvSpPr>
        <p:spPr>
          <a:xfrm>
            <a:off x="2743200" y="4709160"/>
            <a:ext cx="548640" cy="1280160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777240" y="470916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Valutativo (OIV/HR)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520440" y="4709160"/>
            <a:ext cx="7863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92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Legare la retribuzione di risultato a KPI di integrità matematici; sterilizzare i fattori esterni etici.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Conclusioni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roadmap in 4 step per la tua amministrazione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31520" y="210312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731520" y="2788920"/>
            <a:ext cx="685800" cy="68580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2953512"/>
            <a:ext cx="356616" cy="35661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61188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Mappare i flussi di spesa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443484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Individuare dove il flusso rallenta e la trasparenza si attenua.</a:t>
            </a:r>
            <a:endParaRPr lang="en-US" sz="1050" dirty="0"/>
          </a:p>
        </p:txBody>
      </p:sp>
      <p:pic>
        <p:nvPicPr>
          <p:cNvPr id="10" name="Image 1" descr="/home/claude/icons/arrow_blue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3566160"/>
            <a:ext cx="320040" cy="32004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383280" y="192024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8"/>
          <p:cNvSpPr/>
          <p:nvPr/>
        </p:nvSpPr>
        <p:spPr>
          <a:xfrm>
            <a:off x="3566160" y="210312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Shape 9"/>
          <p:cNvSpPr/>
          <p:nvPr/>
        </p:nvSpPr>
        <p:spPr>
          <a:xfrm>
            <a:off x="3566160" y="2788920"/>
            <a:ext cx="685800" cy="68580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2" descr="/home/claude/icons/fingerprin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0752" y="2953512"/>
            <a:ext cx="356616" cy="35661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566160" y="361188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Digitalizzare ad alta valenza contabile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3566160" y="443484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Eliminare i visti sovrapposti; piattaforme tracciabili al loro posto.</a:t>
            </a:r>
            <a:endParaRPr lang="en-US" sz="1050" dirty="0"/>
          </a:p>
        </p:txBody>
      </p:sp>
      <p:pic>
        <p:nvPicPr>
          <p:cNvPr id="17" name="Image 3" descr="/home/claude/icons/arrow_blue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3566160"/>
            <a:ext cx="320040" cy="32004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6217920" y="192024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3"/>
          <p:cNvSpPr/>
          <p:nvPr/>
        </p:nvSpPr>
        <p:spPr>
          <a:xfrm>
            <a:off x="6400800" y="210312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20" name="Shape 14"/>
          <p:cNvSpPr/>
          <p:nvPr/>
        </p:nvSpPr>
        <p:spPr>
          <a:xfrm>
            <a:off x="6400800" y="2788920"/>
            <a:ext cx="685800" cy="68580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1" name="Image 4" descr="/home/claude/icons/fi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392" y="2953512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400800" y="361188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Unificare la scheda di monitoraggio</a:t>
            </a:r>
            <a:endParaRPr lang="en-US" sz="1250" dirty="0"/>
          </a:p>
        </p:txBody>
      </p:sp>
      <p:sp>
        <p:nvSpPr>
          <p:cNvPr id="23" name="Text 16"/>
          <p:cNvSpPr/>
          <p:nvPr/>
        </p:nvSpPr>
        <p:spPr>
          <a:xfrm>
            <a:off x="6400800" y="443484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Un'unica reportistica per Ragioneria, OIV e RPCT, senza duplicazioni.</a:t>
            </a:r>
            <a:endParaRPr lang="en-US" sz="1050" dirty="0"/>
          </a:p>
        </p:txBody>
      </p:sp>
      <p:pic>
        <p:nvPicPr>
          <p:cNvPr id="24" name="Image 5" descr="/home/claude/icons/arrow_bluegr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3566160"/>
            <a:ext cx="320040" cy="320040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9052560" y="1920240"/>
            <a:ext cx="2606040" cy="3931920"/>
          </a:xfrm>
          <a:prstGeom prst="roundRect">
            <a:avLst>
              <a:gd name="adj" fmla="val 3509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18"/>
          <p:cNvSpPr/>
          <p:nvPr/>
        </p:nvSpPr>
        <p:spPr>
          <a:xfrm>
            <a:off x="9235440" y="210312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Shape 19"/>
          <p:cNvSpPr/>
          <p:nvPr/>
        </p:nvSpPr>
        <p:spPr>
          <a:xfrm>
            <a:off x="9235440" y="2788920"/>
            <a:ext cx="685800" cy="68580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8" name="Image 6" descr="/home/claude/icons/user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0032" y="2953512"/>
            <a:ext cx="356616" cy="356616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9235440" y="361188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Formazione continua sui casi reali</a:t>
            </a:r>
            <a:endParaRPr lang="en-US" sz="1250" dirty="0"/>
          </a:p>
        </p:txBody>
      </p:sp>
      <p:sp>
        <p:nvSpPr>
          <p:cNvPr id="30" name="Text 21"/>
          <p:cNvSpPr/>
          <p:nvPr/>
        </p:nvSpPr>
        <p:spPr>
          <a:xfrm>
            <a:off x="9235440" y="443484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Problem-solving etico e gestione pratica dei conflitti d'interesse.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Conclusioni</a:t>
            </a:r>
            <a:endParaRPr lang="en-US" sz="900" dirty="0"/>
          </a:p>
        </p:txBody>
      </p:sp>
      <p:sp>
        <p:nvSpPr>
          <p:cNvPr id="32" name="Text 23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92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7315200" cy="7315200"/>
          </a:xfrm>
          <a:prstGeom prst="ellipse">
            <a:avLst/>
          </a:prstGeom>
          <a:solidFill>
            <a:srgbClr val="A83F2C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5029200" y="1005840"/>
            <a:ext cx="1188720" cy="118872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/home/claude/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493" y="1291133"/>
            <a:ext cx="618134" cy="6181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42316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sistema immunitario dell'amministrazione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828800" y="3474720"/>
            <a:ext cx="8503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50" dirty="0">
                <a:solidFill>
                  <a:srgbClr val="D8D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Whistleblowing, FOIA, controlli sul pantouflage e sui conflitti d'interesse non sono un freno: sono i sensori che trasformano ogni euro pubblico in Valore Pubblico reale.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632704" y="4617720"/>
            <a:ext cx="914400" cy="27432"/>
          </a:xfrm>
          <a:prstGeom prst="rect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D8F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per l'attenzione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594360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Avv. Claudio Vitale</a:t>
            </a:r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Mail: avvocatoclaudiovitale@gmail.com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ESERCITAZIONE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Analizza i tre obiettivi e individua la dimensione del PIAO a cui appartengono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73152"/>
          </a:xfrm>
          <a:prstGeom prst="rect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77240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2880360" y="2011680"/>
            <a:ext cx="822960" cy="82296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0" descr="/home/claude/icons/scal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870" y="2209190"/>
            <a:ext cx="427939" cy="42793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7240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Obiettivo A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Pubblicare il 100% delle determine entro 5 giorni.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77240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325112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1"/>
          <p:cNvSpPr/>
          <p:nvPr/>
        </p:nvSpPr>
        <p:spPr>
          <a:xfrm>
            <a:off x="4325112" y="1691640"/>
            <a:ext cx="3520440" cy="73152"/>
          </a:xfrm>
          <a:prstGeom prst="rect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4553712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4C5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3400" dirty="0"/>
          </a:p>
        </p:txBody>
      </p:sp>
      <p:sp>
        <p:nvSpPr>
          <p:cNvPr id="16" name="Shape 13"/>
          <p:cNvSpPr/>
          <p:nvPr/>
        </p:nvSpPr>
        <p:spPr>
          <a:xfrm>
            <a:off x="6656832" y="2011680"/>
            <a:ext cx="822960" cy="822960"/>
          </a:xfrm>
          <a:prstGeom prst="ellipse">
            <a:avLst/>
          </a:prstGeom>
          <a:solidFill>
            <a:srgbClr val="4C5A6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1" descr="/home/claude/icons/barchar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342" y="2209190"/>
            <a:ext cx="427939" cy="42793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553712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Obiettivo B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4553712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Ridurre del 20% il tempo medio di pagamento dei fornitori.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553712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8101584" y="1691640"/>
            <a:ext cx="3520440" cy="416052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9"/>
          <p:cNvSpPr/>
          <p:nvPr/>
        </p:nvSpPr>
        <p:spPr>
          <a:xfrm>
            <a:off x="8101584" y="1691640"/>
            <a:ext cx="3520440" cy="73152"/>
          </a:xfrm>
          <a:prstGeom prst="rect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20"/>
          <p:cNvSpPr/>
          <p:nvPr/>
        </p:nvSpPr>
        <p:spPr>
          <a:xfrm>
            <a:off x="8330184" y="19202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93A2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400" dirty="0"/>
          </a:p>
        </p:txBody>
      </p:sp>
      <p:sp>
        <p:nvSpPr>
          <p:cNvPr id="25" name="Shape 21"/>
          <p:cNvSpPr/>
          <p:nvPr/>
        </p:nvSpPr>
        <p:spPr>
          <a:xfrm>
            <a:off x="10433304" y="2011680"/>
            <a:ext cx="822960" cy="82296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6" name="Image 2" descr="/home/claude/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814" y="2209190"/>
            <a:ext cx="427939" cy="427939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8330184" y="278892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Obiettivo C</a:t>
            </a:r>
            <a:endParaRPr lang="en-US" sz="1700" dirty="0"/>
          </a:p>
        </p:txBody>
      </p:sp>
      <p:sp>
        <p:nvSpPr>
          <p:cNvPr id="28" name="Text 23"/>
          <p:cNvSpPr/>
          <p:nvPr/>
        </p:nvSpPr>
        <p:spPr>
          <a:xfrm>
            <a:off x="8330184" y="347472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Ridurre del 30% il tempo medio di rilascio di un servizio al cittadino (es. permesso a costruire, visita specialistica, pronto soccorso).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8330184" y="5349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dirty="0"/>
          </a:p>
        </p:txBody>
      </p:sp>
      <p:sp>
        <p:nvSpPr>
          <p:cNvPr id="31" name="Text 26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Esercitazione pratica</a:t>
            </a:r>
            <a:endParaRPr lang="en-US" sz="900" dirty="0"/>
          </a:p>
        </p:txBody>
      </p:sp>
      <p:sp>
        <p:nvSpPr>
          <p:cNvPr id="32" name="Text 27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33" name="TextBox 32"/>
          <p:cNvSpPr txBox="1"/>
          <p:nvPr/>
        </p:nvSpPr>
        <p:spPr>
          <a:xfrm>
            <a:off x="548640" y="5900000"/>
            <a:ext cx="1106424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1">
                <a:solidFill>
                  <a:srgbClr val="D2533C"/>
                </a:solidFill>
                <a:latin typeface="Calibri"/>
              </a:rPr>
              <a:t>Quale di questi è un indicatore di Valore Pubblico? Quale di Performance? Quale di Integrità?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ESERCITAZIONE · SOLUZIONE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ciascun obiettivo la sua dimensione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822960" y="1920240"/>
            <a:ext cx="777240" cy="777240"/>
          </a:xfrm>
          <a:prstGeom prst="ellipse">
            <a:avLst/>
          </a:prstGeom>
          <a:solidFill>
            <a:srgbClr val="93A2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/home/claude/icons/flag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98" y="210677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3A2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Valore Pubblico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Ridurre il tempo di rilascio di un servizio al cittadino: impatto diretto e percepibile sulla vita dell'utente, fuori dall'amministrazione.</a:t>
            </a:r>
            <a:endParaRPr lang="en-US" sz="1250" dirty="0"/>
          </a:p>
        </p:txBody>
      </p:sp>
      <p:pic>
        <p:nvPicPr>
          <p:cNvPr id="10" name="Image 1" descr="/home/claude/icons/arrow_blue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3566160"/>
            <a:ext cx="365760" cy="36576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416552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8"/>
          <p:cNvSpPr/>
          <p:nvPr/>
        </p:nvSpPr>
        <p:spPr>
          <a:xfrm>
            <a:off x="4599432" y="1920240"/>
            <a:ext cx="777240" cy="777240"/>
          </a:xfrm>
          <a:prstGeom prst="ellipse">
            <a:avLst/>
          </a:prstGeom>
          <a:solidFill>
            <a:srgbClr val="AD8F6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2" descr="/home/claude/icons/tren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970" y="2106778"/>
            <a:ext cx="404165" cy="40416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559552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AD8F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3000" dirty="0"/>
          </a:p>
        </p:txBody>
      </p:sp>
      <p:sp>
        <p:nvSpPr>
          <p:cNvPr id="15" name="Text 10"/>
          <p:cNvSpPr/>
          <p:nvPr/>
        </p:nvSpPr>
        <p:spPr>
          <a:xfrm>
            <a:off x="4599432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929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4599432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Ridurre il tempo di pagamento dei fornitori: misura l'efficienza interna e la capacità operativa della macchina amministrativa.</a:t>
            </a:r>
            <a:endParaRPr lang="en-US" sz="1250" dirty="0"/>
          </a:p>
        </p:txBody>
      </p:sp>
      <p:pic>
        <p:nvPicPr>
          <p:cNvPr id="17" name="Image 3" descr="/home/claude/icons/arrow_bluegr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72" y="3566160"/>
            <a:ext cx="365760" cy="36576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8211312" y="1645920"/>
            <a:ext cx="3520440" cy="4206240"/>
          </a:xfrm>
          <a:prstGeom prst="roundRect">
            <a:avLst>
              <a:gd name="adj" fmla="val 2597"/>
            </a:avLst>
          </a:prstGeom>
          <a:solidFill>
            <a:srgbClr val="FAF9F5"/>
          </a:solidFill>
          <a:ln w="12700">
            <a:solidFill>
              <a:srgbClr val="E5E1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3"/>
          <p:cNvSpPr/>
          <p:nvPr/>
        </p:nvSpPr>
        <p:spPr>
          <a:xfrm>
            <a:off x="8375904" y="1920240"/>
            <a:ext cx="777240" cy="777240"/>
          </a:xfrm>
          <a:prstGeom prst="ellipse">
            <a:avLst/>
          </a:prstGeom>
          <a:solidFill>
            <a:srgbClr val="D2533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0" name="Image 4" descr="/home/claude/icons/shiel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2442" y="2106778"/>
            <a:ext cx="404165" cy="40416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336024" y="196596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253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000" dirty="0"/>
          </a:p>
        </p:txBody>
      </p:sp>
      <p:sp>
        <p:nvSpPr>
          <p:cNvPr id="22" name="Text 15"/>
          <p:cNvSpPr/>
          <p:nvPr/>
        </p:nvSpPr>
        <p:spPr>
          <a:xfrm>
            <a:off x="8375904" y="28803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Integrità (Trasparenza/Conformità)</a:t>
            </a:r>
            <a:endParaRPr lang="en-US" sz="1650" dirty="0"/>
          </a:p>
        </p:txBody>
      </p:sp>
      <p:sp>
        <p:nvSpPr>
          <p:cNvPr id="23" name="Text 16"/>
          <p:cNvSpPr/>
          <p:nvPr/>
        </p:nvSpPr>
        <p:spPr>
          <a:xfrm>
            <a:off x="8375904" y="3566160"/>
            <a:ext cx="3017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Pubblicare il 100% delle determine entro 5 giorni: adempimento normativo e prevenzione della corruzione, non ancora Valore Pubblico.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548640" y="60807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D25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Valore Pubblico risponde sempre alla stessa domanda: in che modo migliora la vita di chi sta fuori dall'amministrazione?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Esercitazione pratica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08D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3186</Words>
  <Application>Microsoft Office PowerPoint</Application>
  <PresentationFormat>Widescreen</PresentationFormat>
  <Paragraphs>381</Paragraphs>
  <Slides>35</Slides>
  <Notes>27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9" baseType="lpstr">
      <vt:lpstr>Arial</vt:lpstr>
      <vt:lpstr>Calibri</vt:lpstr>
      <vt:lpstr>Cambria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x</cp:lastModifiedBy>
  <cp:revision>24</cp:revision>
  <dcterms:created xsi:type="dcterms:W3CDTF">2026-09-01T22:16:44Z</dcterms:created>
  <dcterms:modified xsi:type="dcterms:W3CDTF">2026-09-14T09:33:53Z</dcterms:modified>
</cp:coreProperties>
</file>