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24"/>
  </p:notesMasterIdLst>
  <p:sldIdLst>
    <p:sldId id="452" r:id="rId2"/>
    <p:sldId id="392" r:id="rId3"/>
    <p:sldId id="453" r:id="rId4"/>
    <p:sldId id="480" r:id="rId5"/>
    <p:sldId id="454" r:id="rId6"/>
    <p:sldId id="476" r:id="rId7"/>
    <p:sldId id="479" r:id="rId8"/>
    <p:sldId id="481" r:id="rId9"/>
    <p:sldId id="456" r:id="rId10"/>
    <p:sldId id="458" r:id="rId11"/>
    <p:sldId id="459" r:id="rId12"/>
    <p:sldId id="460" r:id="rId13"/>
    <p:sldId id="461" r:id="rId14"/>
    <p:sldId id="462" r:id="rId15"/>
    <p:sldId id="463" r:id="rId16"/>
    <p:sldId id="464" r:id="rId17"/>
    <p:sldId id="465" r:id="rId18"/>
    <p:sldId id="466" r:id="rId19"/>
    <p:sldId id="467" r:id="rId20"/>
    <p:sldId id="468" r:id="rId21"/>
    <p:sldId id="470" r:id="rId22"/>
    <p:sldId id="469" r:id="rId23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8" autoAdjust="0"/>
    <p:restoredTop sz="91339" autoAdjust="0"/>
  </p:normalViewPr>
  <p:slideViewPr>
    <p:cSldViewPr>
      <p:cViewPr varScale="1">
        <p:scale>
          <a:sx n="104" d="100"/>
          <a:sy n="104" d="100"/>
        </p:scale>
        <p:origin x="19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20A6049F-89C2-4360-9B81-7ABA41042C1A}" type="datetimeFigureOut">
              <a:rPr lang="it-IT"/>
              <a:pPr>
                <a:defRPr/>
              </a:pPr>
              <a:t>11/09/2026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BCC88B1-B8D8-4C1C-A8D1-841456FDA5E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85326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F0498-74B9-46A7-A649-599EF71F629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584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F5BEA-6486-490B-9385-8B74E4F4FB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0699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53D8D-C4B9-4DA5-A86D-C2D02C1F089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0435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8D7CB-2001-4470-8465-BEA04D9036F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97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FB7AC-E7A7-424E-B179-BAB4A2E8044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883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94EDA-D9B4-487E-A267-F9E810BC61E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6346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FE053-732F-4697-9DB6-DFBB6DF59A0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12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44E4D-C3C2-4F7E-A1C9-47BEC1B72F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618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019DE-E81E-486A-AAE1-7D22243504E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7884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3518E-2F7C-4679-A4D2-8946D3369AA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309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F5185-B992-49FF-88A3-CE8D0825C11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8638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fld id="{35B8212B-12EE-4CA6-BB4F-109B1BDA7A3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77" r:id="rId2"/>
    <p:sldLayoutId id="2147483885" r:id="rId3"/>
    <p:sldLayoutId id="2147483878" r:id="rId4"/>
    <p:sldLayoutId id="2147483886" r:id="rId5"/>
    <p:sldLayoutId id="2147483879" r:id="rId6"/>
    <p:sldLayoutId id="2147483880" r:id="rId7"/>
    <p:sldLayoutId id="2147483887" r:id="rId8"/>
    <p:sldLayoutId id="2147483881" r:id="rId9"/>
    <p:sldLayoutId id="2147483882" r:id="rId10"/>
    <p:sldLayoutId id="21474838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F58F4AC2-5ADE-488C-99F8-C12324476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255" y="1334475"/>
            <a:ext cx="7975489" cy="3383541"/>
          </a:xfrm>
          <a:prstGeom prst="rect">
            <a:avLst/>
          </a:prstGeom>
          <a:noFill/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B764FAF0-CEDA-46F9-8A54-BAF152CEA8A0}"/>
              </a:ext>
            </a:extLst>
          </p:cNvPr>
          <p:cNvSpPr txBox="1">
            <a:spLocks/>
          </p:cNvSpPr>
          <p:nvPr/>
        </p:nvSpPr>
        <p:spPr>
          <a:xfrm>
            <a:off x="745989" y="5089525"/>
            <a:ext cx="7772400" cy="1768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it-IT" dirty="0"/>
              <a:t> </a:t>
            </a:r>
          </a:p>
          <a:p>
            <a:pPr algn="ctr">
              <a:defRPr/>
            </a:pPr>
            <a:endParaRPr lang="it-IT" dirty="0"/>
          </a:p>
          <a:p>
            <a:pPr algn="ctr">
              <a:defRPr/>
            </a:pPr>
            <a:r>
              <a:rPr lang="it-IT" dirty="0"/>
              <a:t>Legittimità</a:t>
            </a:r>
            <a:r>
              <a:rPr lang="it-IT" i="1" dirty="0"/>
              <a:t>, gestione del rischio giudiziario e sostenibilità giuridica </a:t>
            </a:r>
          </a:p>
          <a:p>
            <a:pPr algn="ctr">
              <a:defRPr/>
            </a:pPr>
            <a:r>
              <a:rPr lang="it-IT" i="1" dirty="0"/>
              <a:t>della scelta  di spesa </a:t>
            </a:r>
            <a:endParaRPr lang="it-IT" dirty="0"/>
          </a:p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algn="ctr">
              <a:defRPr/>
            </a:pPr>
            <a:r>
              <a:rPr lang="en-US" dirty="0" err="1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dott</a:t>
            </a:r>
            <a:r>
              <a:rPr lang="en-US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. Luigi Tepedino</a:t>
            </a: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14 Settembre 2026</a:t>
            </a:r>
          </a:p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  <a:p>
            <a:pPr algn="ctr">
              <a:defRPr/>
            </a:pPr>
            <a:endParaRPr lang="it-IT" dirty="0">
              <a:solidFill>
                <a:schemeClr val="tx1"/>
              </a:solidFill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FD5ED4A9-BDDB-41F2-8E47-0043F1128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21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0643392B-A98B-4227-8810-A327AEB0B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dirty="0"/>
              <a:t>Indice degli argomenti 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81D83EF-D72E-4297-AEB2-F996BCAFA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48544"/>
            <a:ext cx="3931920" cy="4651624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it-IT" sz="2800" dirty="0"/>
          </a:p>
          <a:p>
            <a:pPr marL="0" indent="0">
              <a:lnSpc>
                <a:spcPct val="90000"/>
              </a:lnSpc>
              <a:buNone/>
            </a:pPr>
            <a:endParaRPr lang="it-IT" sz="15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A99F111-2F87-DF43-83DE-57EB1AE1ADBF}"/>
              </a:ext>
            </a:extLst>
          </p:cNvPr>
          <p:cNvSpPr txBox="1"/>
          <p:nvPr/>
        </p:nvSpPr>
        <p:spPr>
          <a:xfrm>
            <a:off x="539552" y="1524000"/>
            <a:ext cx="3931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arabicPeriod"/>
            </a:pPr>
            <a:r>
              <a:rPr lang="it-IT" sz="1500" dirty="0">
                <a:solidFill>
                  <a:srgbClr val="0070C0"/>
                </a:solidFill>
              </a:rPr>
              <a:t>I presupposti della spesa pubblica</a:t>
            </a:r>
          </a:p>
          <a:p>
            <a:pPr marL="342900" lvl="0" indent="-342900">
              <a:buAutoNum type="arabicPeriod"/>
            </a:pPr>
            <a:r>
              <a:rPr lang="it-IT" sz="1500" dirty="0">
                <a:solidFill>
                  <a:srgbClr val="0070C0"/>
                </a:solidFill>
              </a:rPr>
              <a:t>Gli elementi legittimanti: programmazione e impegno preventivo</a:t>
            </a:r>
          </a:p>
          <a:p>
            <a:pPr marL="342900" lvl="0" indent="-342900">
              <a:buAutoNum type="arabicPeriod"/>
            </a:pPr>
            <a:r>
              <a:rPr lang="it-IT" sz="1500" dirty="0">
                <a:solidFill>
                  <a:srgbClr val="0070C0"/>
                </a:solidFill>
              </a:rPr>
              <a:t>Il momento patologico: spesa senza copertura e fuori bilancio</a:t>
            </a:r>
          </a:p>
          <a:p>
            <a:pPr marL="342900" lvl="0" indent="-342900">
              <a:buAutoNum type="arabicPeriod"/>
            </a:pPr>
            <a:r>
              <a:rPr lang="it-IT" sz="1500" dirty="0">
                <a:solidFill>
                  <a:srgbClr val="0070C0"/>
                </a:solidFill>
              </a:rPr>
              <a:t>L’effettuazione di spese in assenza di atti programmatici nei Ministeri</a:t>
            </a:r>
          </a:p>
          <a:p>
            <a:pPr marL="342900" indent="-342900">
              <a:buFontTx/>
              <a:buAutoNum type="arabicPeriod"/>
            </a:pPr>
            <a:r>
              <a:rPr lang="it-IT" sz="1500" dirty="0">
                <a:solidFill>
                  <a:srgbClr val="0070C0"/>
                </a:solidFill>
              </a:rPr>
              <a:t>L’effettuazione di spese in assenza di atti programmatici nelle Università</a:t>
            </a:r>
          </a:p>
          <a:p>
            <a:pPr marL="342900" lvl="0" indent="-342900">
              <a:buAutoNum type="arabicPeriod"/>
            </a:pPr>
            <a:r>
              <a:rPr lang="it-IT" sz="1500" dirty="0">
                <a:solidFill>
                  <a:srgbClr val="0070C0"/>
                </a:solidFill>
              </a:rPr>
              <a:t>La gestione del rischio giudiziario nella PA</a:t>
            </a:r>
          </a:p>
          <a:p>
            <a:pPr marL="342900" lvl="0" indent="-342900">
              <a:buAutoNum type="arabicPeriod"/>
            </a:pPr>
            <a:r>
              <a:rPr lang="it-IT" sz="1500" dirty="0">
                <a:solidFill>
                  <a:srgbClr val="0070C0"/>
                </a:solidFill>
              </a:rPr>
              <a:t>Prevenzione del contenzioso come dovere amministrativo </a:t>
            </a:r>
          </a:p>
          <a:p>
            <a:pPr marL="342900" lvl="0" indent="-342900">
              <a:buAutoNum type="arabicPeriod"/>
            </a:pPr>
            <a:r>
              <a:rPr lang="it-IT" sz="1500" dirty="0">
                <a:solidFill>
                  <a:srgbClr val="0070C0"/>
                </a:solidFill>
              </a:rPr>
              <a:t>Il ponte tra lite e contabilità</a:t>
            </a:r>
          </a:p>
          <a:p>
            <a:pPr marL="342900" lvl="0" indent="-342900">
              <a:buAutoNum type="arabicPeriod"/>
            </a:pPr>
            <a:r>
              <a:rPr lang="it-IT" sz="1500" dirty="0">
                <a:solidFill>
                  <a:srgbClr val="0070C0"/>
                </a:solidFill>
              </a:rPr>
              <a:t>La transazione pubblica: natura e presupposti civilistici</a:t>
            </a:r>
          </a:p>
          <a:p>
            <a:pPr marL="342900" lvl="0" indent="-342900">
              <a:buAutoNum type="arabicPeriod"/>
            </a:pPr>
            <a:r>
              <a:rPr lang="it-IT" sz="1500" dirty="0">
                <a:solidFill>
                  <a:srgbClr val="0070C0"/>
                </a:solidFill>
              </a:rPr>
              <a:t>Sostenibilità giuridica ed economica dell'accordo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489592B-03B7-544D-5E92-22D4DC465FCC}"/>
              </a:ext>
            </a:extLst>
          </p:cNvPr>
          <p:cNvSpPr txBox="1"/>
          <p:nvPr/>
        </p:nvSpPr>
        <p:spPr>
          <a:xfrm>
            <a:off x="4754880" y="1514764"/>
            <a:ext cx="3931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11"/>
            </a:pPr>
            <a:r>
              <a:rPr lang="it-IT" sz="1500" dirty="0">
                <a:solidFill>
                  <a:srgbClr val="0070C0"/>
                </a:solidFill>
              </a:rPr>
              <a:t>Il divieto di elusione delle norme contabili</a:t>
            </a:r>
          </a:p>
          <a:p>
            <a:pPr marL="342900" lvl="0" indent="-342900">
              <a:buFont typeface="+mj-lt"/>
              <a:buAutoNum type="arabicPeriod" startAt="11"/>
            </a:pPr>
            <a:r>
              <a:rPr lang="it-IT" sz="1500" dirty="0">
                <a:solidFill>
                  <a:srgbClr val="0070C0"/>
                </a:solidFill>
              </a:rPr>
              <a:t>L'assenza di impegno e la programmazione mancata</a:t>
            </a:r>
          </a:p>
          <a:p>
            <a:pPr marL="342900" lvl="0" indent="-342900">
              <a:buFont typeface="+mj-lt"/>
              <a:buAutoNum type="arabicPeriod" startAt="11"/>
            </a:pPr>
            <a:r>
              <a:rPr lang="it-IT" sz="1500" dirty="0">
                <a:solidFill>
                  <a:srgbClr val="0070C0"/>
                </a:solidFill>
              </a:rPr>
              <a:t>La tutela delle prerogative degli organi di governo</a:t>
            </a:r>
          </a:p>
          <a:p>
            <a:pPr marL="342900" lvl="0" indent="-342900">
              <a:buFont typeface="+mj-lt"/>
              <a:buAutoNum type="arabicPeriod" startAt="11"/>
            </a:pPr>
            <a:r>
              <a:rPr lang="it-IT" sz="1500" dirty="0">
                <a:solidFill>
                  <a:srgbClr val="0070C0"/>
                </a:solidFill>
              </a:rPr>
              <a:t>Il riparto di competenze: Enti Locali e Università</a:t>
            </a:r>
          </a:p>
          <a:p>
            <a:pPr marL="342900" lvl="0" indent="-342900">
              <a:buFont typeface="+mj-lt"/>
              <a:buAutoNum type="arabicPeriod" startAt="11"/>
            </a:pPr>
            <a:r>
              <a:rPr lang="it-IT" sz="1500" dirty="0">
                <a:solidFill>
                  <a:srgbClr val="0070C0"/>
                </a:solidFill>
              </a:rPr>
              <a:t>Il riparto di competenze: Sanità e Procura</a:t>
            </a:r>
          </a:p>
          <a:p>
            <a:pPr marL="342900" lvl="0" indent="-342900">
              <a:buFont typeface="+mj-lt"/>
              <a:buAutoNum type="arabicPeriod" startAt="11"/>
            </a:pPr>
            <a:r>
              <a:rPr lang="it-IT" sz="1500" dirty="0">
                <a:solidFill>
                  <a:srgbClr val="0070C0"/>
                </a:solidFill>
              </a:rPr>
              <a:t>I limiti decisionali del dirigente e l'eccesso di potere</a:t>
            </a:r>
          </a:p>
          <a:p>
            <a:pPr marL="342900" lvl="0" indent="-342900">
              <a:buFont typeface="+mj-lt"/>
              <a:buAutoNum type="arabicPeriod" startAt="11"/>
            </a:pPr>
            <a:r>
              <a:rPr lang="it-IT" sz="1500" dirty="0">
                <a:solidFill>
                  <a:srgbClr val="0070C0"/>
                </a:solidFill>
              </a:rPr>
              <a:t>Il rischio di occultamento della </a:t>
            </a:r>
            <a:r>
              <a:rPr lang="it-IT" sz="1500" i="1" dirty="0">
                <a:solidFill>
                  <a:srgbClr val="0070C0"/>
                </a:solidFill>
              </a:rPr>
              <a:t>mala </a:t>
            </a:r>
            <a:r>
              <a:rPr lang="it-IT" sz="1500" i="1" dirty="0" err="1">
                <a:solidFill>
                  <a:srgbClr val="0070C0"/>
                </a:solidFill>
              </a:rPr>
              <a:t>gestio</a:t>
            </a:r>
            <a:endParaRPr lang="it-IT" sz="1500" i="1" dirty="0">
              <a:solidFill>
                <a:srgbClr val="0070C0"/>
              </a:solidFill>
            </a:endParaRPr>
          </a:p>
          <a:p>
            <a:pPr marL="342900" lvl="0" indent="-342900">
              <a:buFont typeface="+mj-lt"/>
              <a:buAutoNum type="arabicPeriod" startAt="11"/>
            </a:pPr>
            <a:r>
              <a:rPr lang="it-IT" sz="1500" dirty="0">
                <a:solidFill>
                  <a:srgbClr val="0070C0"/>
                </a:solidFill>
              </a:rPr>
              <a:t>Trasparenza obbligatoria verso gli organi di controllo</a:t>
            </a:r>
          </a:p>
          <a:p>
            <a:pPr marL="342900" lvl="0" indent="-342900">
              <a:buFont typeface="+mj-lt"/>
              <a:buAutoNum type="arabicPeriod" startAt="11"/>
            </a:pPr>
            <a:r>
              <a:rPr lang="it-IT" sz="1500" dirty="0">
                <a:solidFill>
                  <a:srgbClr val="0070C0"/>
                </a:solidFill>
              </a:rPr>
              <a:t>L'orientamento giurisprudenziale </a:t>
            </a:r>
          </a:p>
          <a:p>
            <a:pPr marL="342900" lvl="0" indent="-342900">
              <a:buFont typeface="+mj-lt"/>
              <a:buAutoNum type="arabicPeriod" startAt="11"/>
            </a:pPr>
            <a:r>
              <a:rPr lang="it-IT" sz="1500" dirty="0">
                <a:solidFill>
                  <a:srgbClr val="0070C0"/>
                </a:solidFill>
              </a:rPr>
              <a:t>Sintesi operativa; conclusioni</a:t>
            </a:r>
          </a:p>
        </p:txBody>
      </p:sp>
    </p:spTree>
    <p:extLst>
      <p:ext uri="{BB962C8B-B14F-4D97-AF65-F5344CB8AC3E}">
        <p14:creationId xmlns:p14="http://schemas.microsoft.com/office/powerpoint/2010/main" val="3827654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6D927-779E-97E5-84ED-351AD08DC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A0896218-8EC8-B866-7CD4-5FEBDD858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5C7E21E-1E5C-BBC1-BAF5-1816A4CBB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E5334F9-9943-BD50-80B1-0E9C51D2A95C}"/>
              </a:ext>
            </a:extLst>
          </p:cNvPr>
          <p:cNvSpPr txBox="1"/>
          <p:nvPr/>
        </p:nvSpPr>
        <p:spPr>
          <a:xfrm>
            <a:off x="395536" y="1412776"/>
            <a:ext cx="864096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0070C0"/>
                </a:solidFill>
              </a:rPr>
              <a:t>1. I PRESUPPOSTI DELLA SPESA PUBBLICA: SINTESI E RESPONSABILITÀ</a:t>
            </a:r>
            <a:endParaRPr lang="it-IT" sz="1600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Architettura Normativa:</a:t>
            </a:r>
            <a:r>
              <a:rPr lang="it-IT" sz="1600" dirty="0">
                <a:solidFill>
                  <a:srgbClr val="0070C0"/>
                </a:solidFill>
              </a:rPr>
              <a:t> Convergenza tra TUEL, contabilità di Stato e </a:t>
            </a:r>
            <a:r>
              <a:rPr lang="it-IT" sz="1600" dirty="0" err="1">
                <a:solidFill>
                  <a:srgbClr val="0070C0"/>
                </a:solidFill>
              </a:rPr>
              <a:t>D.Lgs.</a:t>
            </a:r>
            <a:r>
              <a:rPr lang="it-IT" sz="1600" dirty="0">
                <a:solidFill>
                  <a:srgbClr val="0070C0"/>
                </a:solidFill>
              </a:rPr>
              <a:t> 118/2011 (armonizzazione e competenza finanziaria potenziata basata sull'esigibilità).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Ciclo della Spesa:</a:t>
            </a:r>
            <a:r>
              <a:rPr lang="it-IT" sz="1600" dirty="0">
                <a:solidFill>
                  <a:srgbClr val="0070C0"/>
                </a:solidFill>
              </a:rPr>
              <a:t> Iter sequenziale rigoroso (Programmazione ➔ Impegno formale ex art. 183 TUEL con i 4 elementi essenziali ➔ Liquidazione ➔ Ordinazione/Pagamento).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Copertura e Rischio (Art. 191 TUEL):</a:t>
            </a:r>
            <a:r>
              <a:rPr lang="it-IT" sz="1600" dirty="0">
                <a:solidFill>
                  <a:srgbClr val="0070C0"/>
                </a:solidFill>
              </a:rPr>
              <a:t> Obbligo imperativo di copertura preventiva. L'assenza di impegno rende l'atto nullo, spostando l'obbligazione sul dirigente (art. 191, c.4) con segnalazione alla Corte dei Conti per danno erariale.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Principi Cardine (</a:t>
            </a:r>
            <a:r>
              <a:rPr lang="it-IT" sz="1600" b="1" dirty="0" err="1">
                <a:solidFill>
                  <a:srgbClr val="0070C0"/>
                </a:solidFill>
              </a:rPr>
              <a:t>All</a:t>
            </a:r>
            <a:r>
              <a:rPr lang="it-IT" sz="1600" b="1" dirty="0">
                <a:solidFill>
                  <a:srgbClr val="0070C0"/>
                </a:solidFill>
              </a:rPr>
              <a:t>. 1 </a:t>
            </a:r>
            <a:r>
              <a:rPr lang="it-IT" sz="1600" b="1" dirty="0" err="1">
                <a:solidFill>
                  <a:srgbClr val="0070C0"/>
                </a:solidFill>
              </a:rPr>
              <a:t>D.Lgs.</a:t>
            </a:r>
            <a:r>
              <a:rPr lang="it-IT" sz="1600" b="1" dirty="0">
                <a:solidFill>
                  <a:srgbClr val="0070C0"/>
                </a:solidFill>
              </a:rPr>
              <a:t> 118/2011):</a:t>
            </a:r>
            <a:r>
              <a:rPr lang="it-IT" sz="1600" dirty="0">
                <a:solidFill>
                  <a:srgbClr val="0070C0"/>
                </a:solidFill>
              </a:rPr>
              <a:t> Rispetto inderogabile di veridicità, attendibilità e congruità delle previsioni di bilancio per prevenire il dissesto.</a:t>
            </a:r>
          </a:p>
          <a:p>
            <a:pPr lvl="0" algn="ctr"/>
            <a:endParaRPr lang="it-IT" sz="1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267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44459-D97D-16F8-B34D-D2BCF2619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0A6A3746-618E-0425-7E8B-267BCC503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F065AF5-1E8D-7FC2-9984-E52AFAB90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CFE99EA-C3BE-1240-9917-EA5546E2FB25}"/>
              </a:ext>
            </a:extLst>
          </p:cNvPr>
          <p:cNvSpPr txBox="1"/>
          <p:nvPr/>
        </p:nvSpPr>
        <p:spPr>
          <a:xfrm>
            <a:off x="395536" y="1412776"/>
            <a:ext cx="86409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b="1" dirty="0">
              <a:solidFill>
                <a:srgbClr val="0070C0"/>
              </a:solidFill>
            </a:endParaRPr>
          </a:p>
          <a:p>
            <a:pPr algn="ctr"/>
            <a:r>
              <a:rPr lang="it-IT" sz="1400" b="1" dirty="0">
                <a:solidFill>
                  <a:srgbClr val="0070C0"/>
                </a:solidFill>
              </a:rPr>
              <a:t>2. GLI ELEMENTI LEGITTIMANTI: PROGRAMMAZIONE E IMPEGNO PREVENTIVO</a:t>
            </a:r>
            <a:endParaRPr lang="it-IT" sz="1400" dirty="0">
              <a:solidFill>
                <a:srgbClr val="0070C0"/>
              </a:solidFill>
            </a:endParaRP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Il valore strategico:</a:t>
            </a:r>
            <a:r>
              <a:rPr lang="it-IT" sz="1400" dirty="0">
                <a:solidFill>
                  <a:srgbClr val="0070C0"/>
                </a:solidFill>
              </a:rPr>
              <a:t> Programmazione e impegno di spesa non sono adempimenti formali o "zavorre burocratiche", ma presidi di legittimità, garanzie di sostenibilità e strumenti di tutela per la dirigenza.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Il legame programmatorio:</a:t>
            </a:r>
            <a:r>
              <a:rPr lang="it-IT" sz="1400" dirty="0">
                <a:solidFill>
                  <a:srgbClr val="0070C0"/>
                </a:solidFill>
              </a:rPr>
              <a:t> La gestione finanziaria senza programmazione (DUP, Bilancio, PEG ex artt. 151-170 TUEL) degenera in casualità e alto rischio di dissesto, come ribadito dalla Corte dei Conti.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L'impegno come atto costitutivo (Art. 183 TUEL):</a:t>
            </a:r>
            <a:r>
              <a:rPr lang="it-IT" sz="1400" dirty="0">
                <a:solidFill>
                  <a:srgbClr val="0070C0"/>
                </a:solidFill>
              </a:rPr>
              <a:t> È l'atto giuridico che trasforma la strategia in obbligazione. Richiede 4 elementi inderogabili: </a:t>
            </a:r>
            <a:r>
              <a:rPr lang="it-IT" sz="1400" i="1" dirty="0">
                <a:solidFill>
                  <a:srgbClr val="0070C0"/>
                </a:solidFill>
              </a:rPr>
              <a:t>ragione del credito, somma, beneficiario e data di scadenza</a:t>
            </a:r>
            <a:r>
              <a:rPr lang="it-IT" sz="1400" dirty="0">
                <a:solidFill>
                  <a:srgbClr val="0070C0"/>
                </a:solidFill>
              </a:rPr>
              <a:t>.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Regole e conseguenze (Art. 191-194 TUEL):</a:t>
            </a:r>
            <a:r>
              <a:rPr lang="it-IT" sz="1400" dirty="0">
                <a:solidFill>
                  <a:srgbClr val="0070C0"/>
                </a:solidFill>
              </a:rPr>
              <a:t> Effettuare spese senza impegno preventivo e copertura finanziaria rende l'atto nullo, fa ricadere la responsabilità obbligatoria direttamente sul dirigente e attiva i procedimenti per danno erariale presso la Corte dei Conti.</a:t>
            </a:r>
          </a:p>
          <a:p>
            <a:pPr lvl="0" algn="ctr"/>
            <a:endParaRPr lang="it-IT" sz="1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2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2833B-2EB4-72E7-9073-5EBF5E410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46F507DC-7A6A-5EE1-C79C-3058C8D04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F1C54D9-59F0-5B9E-0CE0-8DCCB9D44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E2632C9-9E56-ADC8-DC65-BC79056A8C02}"/>
              </a:ext>
            </a:extLst>
          </p:cNvPr>
          <p:cNvSpPr txBox="1"/>
          <p:nvPr/>
        </p:nvSpPr>
        <p:spPr>
          <a:xfrm>
            <a:off x="395536" y="1484784"/>
            <a:ext cx="8640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0070C0"/>
                </a:solidFill>
              </a:rPr>
              <a:t>3. IL MOMENTO PATOLOGICO: SPESA SENZA COPERTURA E FUORI BILANCIO</a:t>
            </a:r>
            <a:endParaRPr lang="it-IT" sz="1600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Acquisizioni senza impegno (Art. 191 TUEL):</a:t>
            </a:r>
            <a:r>
              <a:rPr lang="it-IT" sz="1600" dirty="0">
                <a:solidFill>
                  <a:srgbClr val="0070C0"/>
                </a:solidFill>
              </a:rPr>
              <a:t> Nullità radicale dell'atto e "privatizzazione ex lege" del debito. Il rapporto obbligatorio si sposta direttamente tra il fornitore e il dirigente o funzionario responsabile.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Inapplicabilità dell'art. 2041 c.c.:</a:t>
            </a:r>
            <a:r>
              <a:rPr lang="it-IT" sz="1600" dirty="0">
                <a:solidFill>
                  <a:srgbClr val="0070C0"/>
                </a:solidFill>
              </a:rPr>
              <a:t> L'azione di indebito arricchimento ha natura sussidiaria e non può essere utilizzata dal privato per bypassare i controlli contabili e agire direttamente contro l'ente.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Debiti fuori bilancio (Art. 194 TUEL):</a:t>
            </a:r>
            <a:r>
              <a:rPr lang="it-IT" sz="1600" dirty="0">
                <a:solidFill>
                  <a:srgbClr val="0070C0"/>
                </a:solidFill>
              </a:rPr>
              <a:t> Procedura eccezionale limitata ai soli costi vivi di effettiva utilità ed arricchimento per l'ente (l'utile d'impresa e le spese non indispensabili restano a carico personale del dirigente).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Responsabilità e Controlli (Art. 198 TUEL):</a:t>
            </a:r>
            <a:r>
              <a:rPr lang="it-IT" sz="1600" dirty="0">
                <a:solidFill>
                  <a:srgbClr val="0070C0"/>
                </a:solidFill>
              </a:rPr>
              <a:t> Obbligo di trasmissione immediata degli atti alla Procura della Corte dei Conti per l'accertamento del danno erariale (maggiore spesa, interessi e spese legali), unito a responsabilità disciplinari e dirigenziali.</a:t>
            </a:r>
          </a:p>
          <a:p>
            <a:pPr lvl="0"/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10808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9E34B-C077-2B7B-8DB2-3611EA4F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CD847F8F-BE10-84F2-2EE2-6D2B96DD9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A52E776-ADDA-3F71-CAFB-82C4C41D4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79892EE-766F-4E3E-4A0E-C98A23F6F573}"/>
              </a:ext>
            </a:extLst>
          </p:cNvPr>
          <p:cNvSpPr txBox="1"/>
          <p:nvPr/>
        </p:nvSpPr>
        <p:spPr>
          <a:xfrm>
            <a:off x="395536" y="1484784"/>
            <a:ext cx="86409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0070C0"/>
                </a:solidFill>
              </a:rPr>
              <a:t>4. L'EFFETTUAZIONE DI SPESE SENZA ATTI PROGRAMMATICI NEI MINISTERI: RISCHI E TUTELE</a:t>
            </a:r>
            <a:endParaRPr lang="it-IT" sz="1400" dirty="0">
              <a:solidFill>
                <a:srgbClr val="0070C0"/>
              </a:solidFill>
            </a:endParaRP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L'assenza di sanatoria:</a:t>
            </a:r>
            <a:r>
              <a:rPr lang="it-IT" sz="1400" dirty="0">
                <a:solidFill>
                  <a:srgbClr val="0070C0"/>
                </a:solidFill>
              </a:rPr>
              <a:t> Negli Enti Statali e Ministeriali (a differenza degli Enti Locali) non esiste un meccanismo generale di ratifica o sanatoria contabile a posteriori per le spese prive di impegno.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Nullità e responsabilità (R.D. 2440/1923):</a:t>
            </a:r>
            <a:r>
              <a:rPr lang="it-IT" sz="1400" dirty="0">
                <a:solidFill>
                  <a:srgbClr val="0070C0"/>
                </a:solidFill>
              </a:rPr>
              <a:t> I contratti stipulati senza le forme dovute e senza il visto di copertura sono nulli ed inefficaci nei confronti dello Stato; il rapporto obbligatorio si sposta direttamente sul dipendente che ha ordinato la prestazione.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Le tre direttrici di responsabilità:</a:t>
            </a:r>
            <a:endParaRPr lang="it-IT" sz="1400" dirty="0">
              <a:solidFill>
                <a:srgbClr val="0070C0"/>
              </a:solidFill>
            </a:endParaRPr>
          </a:p>
          <a:p>
            <a:pPr lvl="1"/>
            <a:r>
              <a:rPr lang="it-IT" sz="1400" i="1" dirty="0">
                <a:solidFill>
                  <a:srgbClr val="0070C0"/>
                </a:solidFill>
              </a:rPr>
              <a:t>Erariale:</a:t>
            </a:r>
            <a:r>
              <a:rPr lang="it-IT" sz="1400" dirty="0">
                <a:solidFill>
                  <a:srgbClr val="0070C0"/>
                </a:solidFill>
              </a:rPr>
              <a:t> Corte dei Conti per colpa grave (maggior costo, interessi e spese legali).</a:t>
            </a:r>
          </a:p>
          <a:p>
            <a:pPr lvl="1"/>
            <a:r>
              <a:rPr lang="it-IT" sz="1400" i="1" dirty="0">
                <a:solidFill>
                  <a:srgbClr val="0070C0"/>
                </a:solidFill>
              </a:rPr>
              <a:t>Disciplinare:</a:t>
            </a:r>
            <a:r>
              <a:rPr lang="it-IT" sz="1400" dirty="0">
                <a:solidFill>
                  <a:srgbClr val="0070C0"/>
                </a:solidFill>
              </a:rPr>
              <a:t> Violazione dei doveri d'ufficio (art. 55-bis </a:t>
            </a:r>
            <a:r>
              <a:rPr lang="it-IT" sz="1400" dirty="0" err="1">
                <a:solidFill>
                  <a:srgbClr val="0070C0"/>
                </a:solidFill>
              </a:rPr>
              <a:t>D.Lgs.</a:t>
            </a:r>
            <a:r>
              <a:rPr lang="it-IT" sz="1400" dirty="0">
                <a:solidFill>
                  <a:srgbClr val="0070C0"/>
                </a:solidFill>
              </a:rPr>
              <a:t> 165/2001) con sanzioni fino al licenziamento.</a:t>
            </a:r>
          </a:p>
          <a:p>
            <a:pPr lvl="1"/>
            <a:r>
              <a:rPr lang="it-IT" sz="1400" i="1" dirty="0">
                <a:solidFill>
                  <a:srgbClr val="0070C0"/>
                </a:solidFill>
              </a:rPr>
              <a:t>Civile:</a:t>
            </a:r>
            <a:r>
              <a:rPr lang="it-IT" sz="1400" dirty="0">
                <a:solidFill>
                  <a:srgbClr val="0070C0"/>
                </a:solidFill>
              </a:rPr>
              <a:t> Azione di rivalsa diretta del fornitore.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Strumenti di tutela operativa:</a:t>
            </a:r>
            <a:r>
              <a:rPr lang="it-IT" sz="1400" dirty="0">
                <a:solidFill>
                  <a:srgbClr val="0070C0"/>
                </a:solidFill>
              </a:rPr>
              <a:t> Rigetto degli ordinativi verbali, attivazione della procedura di </a:t>
            </a:r>
            <a:r>
              <a:rPr lang="it-IT" sz="1400" i="1" dirty="0">
                <a:solidFill>
                  <a:srgbClr val="0070C0"/>
                </a:solidFill>
              </a:rPr>
              <a:t>Somma Urgenza</a:t>
            </a:r>
            <a:r>
              <a:rPr lang="it-IT" sz="1400" dirty="0">
                <a:solidFill>
                  <a:srgbClr val="0070C0"/>
                </a:solidFill>
              </a:rPr>
              <a:t> (Art. 140 </a:t>
            </a:r>
            <a:r>
              <a:rPr lang="it-IT" sz="1400" dirty="0" err="1">
                <a:solidFill>
                  <a:srgbClr val="0070C0"/>
                </a:solidFill>
              </a:rPr>
              <a:t>D.Lgs.</a:t>
            </a:r>
            <a:r>
              <a:rPr lang="it-IT" sz="1400" dirty="0">
                <a:solidFill>
                  <a:srgbClr val="0070C0"/>
                </a:solidFill>
              </a:rPr>
              <a:t> 36/2023 con trasmissione della perizia entro 10 giorni) ed esercizio formale del </a:t>
            </a:r>
            <a:r>
              <a:rPr lang="it-IT" sz="1400" i="1" dirty="0">
                <a:solidFill>
                  <a:srgbClr val="0070C0"/>
                </a:solidFill>
              </a:rPr>
              <a:t>Diritto di Rimostranza</a:t>
            </a:r>
            <a:r>
              <a:rPr lang="it-IT" sz="1400" dirty="0">
                <a:solidFill>
                  <a:srgbClr val="0070C0"/>
                </a:solidFill>
              </a:rPr>
              <a:t> (Art. 17 D.P.R. 3/1957) in caso di ordini illegittimi impartiti dai superiori.</a:t>
            </a:r>
          </a:p>
          <a:p>
            <a:pPr algn="ctr"/>
            <a:endParaRPr lang="it-IT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27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9653E-7E6C-4A46-0379-7B465E16F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250EA186-AEEC-3089-7F92-3416C2655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E63C12E-393C-A8CE-40B7-8AC778E4B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6BC721F-8A74-0375-BC24-9745CB1EDCB4}"/>
              </a:ext>
            </a:extLst>
          </p:cNvPr>
          <p:cNvSpPr txBox="1"/>
          <p:nvPr/>
        </p:nvSpPr>
        <p:spPr>
          <a:xfrm>
            <a:off x="395536" y="1484784"/>
            <a:ext cx="8640960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0070C0"/>
                </a:solidFill>
              </a:rPr>
              <a:t>5. L'EFFETTUAZIONE DI SPESE NELLE UNIVERSITÀ: IL FALSO MITO DEI FONDI DI RICERCA</a:t>
            </a:r>
            <a:endParaRPr lang="it-IT" sz="1600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Il falso mito:</a:t>
            </a:r>
            <a:r>
              <a:rPr lang="it-IT" sz="1600" dirty="0">
                <a:solidFill>
                  <a:srgbClr val="0070C0"/>
                </a:solidFill>
              </a:rPr>
              <a:t> La disponibilità di fondi su un progetto o sulla dote individuale non autorizza in alcun modo acquisti diretti, ordini verbali o e-mail informali ("ci pensa poi la segreteria").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Il sistema contabile (</a:t>
            </a:r>
            <a:r>
              <a:rPr lang="it-IT" sz="1600" b="1" dirty="0" err="1">
                <a:solidFill>
                  <a:srgbClr val="0070C0"/>
                </a:solidFill>
              </a:rPr>
              <a:t>D.Lgs.</a:t>
            </a:r>
            <a:r>
              <a:rPr lang="it-IT" sz="1600" b="1" dirty="0">
                <a:solidFill>
                  <a:srgbClr val="0070C0"/>
                </a:solidFill>
              </a:rPr>
              <a:t> 18/2012):</a:t>
            </a:r>
            <a:r>
              <a:rPr lang="it-IT" sz="1600" dirty="0">
                <a:solidFill>
                  <a:srgbClr val="0070C0"/>
                </a:solidFill>
              </a:rPr>
              <a:t> Passaggio alla contabilità economico-patrimoniale; il perno del controllo preventivo è la </a:t>
            </a:r>
            <a:r>
              <a:rPr lang="it-IT" sz="1600" i="1" dirty="0">
                <a:solidFill>
                  <a:srgbClr val="0070C0"/>
                </a:solidFill>
              </a:rPr>
              <a:t>prenotazione di budget</a:t>
            </a:r>
            <a:r>
              <a:rPr lang="it-IT" sz="1600" dirty="0">
                <a:solidFill>
                  <a:srgbClr val="0070C0"/>
                </a:solidFill>
              </a:rPr>
              <a:t> sul Centro di Costo o Progetto (es. U-GOV).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Nullità e Responsabilità Personale:</a:t>
            </a:r>
            <a:r>
              <a:rPr lang="it-IT" sz="1600" dirty="0">
                <a:solidFill>
                  <a:srgbClr val="0070C0"/>
                </a:solidFill>
              </a:rPr>
              <a:t> Gli acquisti privi di buono d'ordine ufficiale non vincolano l'Ateneo. L'obbligazione ricade direttamente sul patrimonio del dipendente/docente, con attivazione della responsabilità erariale (Corte dei Conti), sanzioni disciplinari e </a:t>
            </a:r>
            <a:r>
              <a:rPr lang="it-IT" sz="1600" b="1" dirty="0">
                <a:solidFill>
                  <a:srgbClr val="0070C0"/>
                </a:solidFill>
              </a:rPr>
              <a:t>inammissibilità della spesa sui fondi vincolati (PNRR/UE)</a:t>
            </a:r>
            <a:r>
              <a:rPr lang="it-IT" sz="1600" dirty="0">
                <a:solidFill>
                  <a:srgbClr val="0070C0"/>
                </a:solidFill>
              </a:rPr>
              <a:t>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La sequenza obbligatoria:</a:t>
            </a:r>
            <a:r>
              <a:rPr lang="it-IT" sz="1600" dirty="0">
                <a:solidFill>
                  <a:srgbClr val="0070C0"/>
                </a:solidFill>
              </a:rPr>
              <a:t> Autorizzazione/Delibera ➔ Determina a contrarre (con CIG) ➔ Prenotazione di budget ➔ Emissione del Buono d'Ordine ufficiale prima di avviare qualsiasi prestazione o fornitura.</a:t>
            </a:r>
          </a:p>
          <a:p>
            <a:endParaRPr lang="it-IT" sz="13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291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101E5-471E-3405-0547-313A0FCD6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93D4F6C0-0FCF-5B12-3988-442463131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A6479B2-6AA9-4564-9604-F5D64DA11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B58E567-6B1A-A2B8-8449-A2A8BFCDBF1C}"/>
              </a:ext>
            </a:extLst>
          </p:cNvPr>
          <p:cNvSpPr txBox="1"/>
          <p:nvPr/>
        </p:nvSpPr>
        <p:spPr>
          <a:xfrm>
            <a:off x="395536" y="1484784"/>
            <a:ext cx="8640960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0070C0"/>
                </a:solidFill>
              </a:rPr>
              <a:t>6. LA GESTIONE DEL RISCHIO GIUDIZIARIO NELLA PA</a:t>
            </a:r>
            <a:endParaRPr lang="it-IT" sz="1600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Principio di Prudenza (</a:t>
            </a:r>
            <a:r>
              <a:rPr lang="it-IT" sz="1600" b="1" dirty="0" err="1">
                <a:solidFill>
                  <a:srgbClr val="0070C0"/>
                </a:solidFill>
              </a:rPr>
              <a:t>D.Lgs.</a:t>
            </a:r>
            <a:r>
              <a:rPr lang="it-IT" sz="1600" b="1" dirty="0">
                <a:solidFill>
                  <a:srgbClr val="0070C0"/>
                </a:solidFill>
              </a:rPr>
              <a:t> 118/2011):</a:t>
            </a:r>
            <a:r>
              <a:rPr lang="it-IT" sz="1600" dirty="0">
                <a:solidFill>
                  <a:srgbClr val="0070C0"/>
                </a:solidFill>
              </a:rPr>
              <a:t> Obbligo inderogabile di istituire e alimentare il </a:t>
            </a:r>
            <a:r>
              <a:rPr lang="it-IT" sz="1600" i="1" dirty="0">
                <a:solidFill>
                  <a:srgbClr val="0070C0"/>
                </a:solidFill>
              </a:rPr>
              <a:t>Fondo Rischi Contenzioso</a:t>
            </a:r>
            <a:r>
              <a:rPr lang="it-IT" sz="1600" dirty="0">
                <a:solidFill>
                  <a:srgbClr val="0070C0"/>
                </a:solidFill>
              </a:rPr>
              <a:t> per coprire le passività potenziali, evitando disavanzi occulti e alterazioni di bilancio.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Tripartizione della Soccombenza:</a:t>
            </a:r>
            <a:r>
              <a:rPr lang="it-IT" sz="1600" dirty="0">
                <a:solidFill>
                  <a:srgbClr val="0070C0"/>
                </a:solidFill>
              </a:rPr>
              <a:t> Classificazione del rischio in </a:t>
            </a:r>
            <a:r>
              <a:rPr lang="it-IT" sz="1600" i="1" dirty="0">
                <a:solidFill>
                  <a:srgbClr val="0070C0"/>
                </a:solidFill>
              </a:rPr>
              <a:t>Probabile</a:t>
            </a:r>
            <a:r>
              <a:rPr lang="it-IT" sz="1600" dirty="0">
                <a:solidFill>
                  <a:srgbClr val="0070C0"/>
                </a:solidFill>
              </a:rPr>
              <a:t> (accantonamento finanziario obbligatorio), </a:t>
            </a:r>
            <a:r>
              <a:rPr lang="it-IT" sz="1600" i="1" dirty="0">
                <a:solidFill>
                  <a:srgbClr val="0070C0"/>
                </a:solidFill>
              </a:rPr>
              <a:t>Possibile</a:t>
            </a:r>
            <a:r>
              <a:rPr lang="it-IT" sz="1600" dirty="0">
                <a:solidFill>
                  <a:srgbClr val="0070C0"/>
                </a:solidFill>
              </a:rPr>
              <a:t> (sola informativa in Nota Integrativa) e </a:t>
            </a:r>
            <a:r>
              <a:rPr lang="it-IT" sz="1600" i="1" dirty="0">
                <a:solidFill>
                  <a:srgbClr val="0070C0"/>
                </a:solidFill>
              </a:rPr>
              <a:t>Remota</a:t>
            </a:r>
            <a:r>
              <a:rPr lang="it-IT" sz="1600" dirty="0">
                <a:solidFill>
                  <a:srgbClr val="0070C0"/>
                </a:solidFill>
              </a:rPr>
              <a:t> (nessun adempimento).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Impatto della Sottostima:</a:t>
            </a:r>
            <a:r>
              <a:rPr lang="it-IT" sz="1600" dirty="0">
                <a:solidFill>
                  <a:srgbClr val="0070C0"/>
                </a:solidFill>
              </a:rPr>
              <a:t> La spesa ex post priva di copertura genera debiti fuori bilancio (art. 194 TUEL) e attiva la responsabilità erariale del dirigente per colpa grave (Corte dei Conti) su interessi e oneri accessori.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Modello Operativo:</a:t>
            </a:r>
            <a:r>
              <a:rPr lang="it-IT" sz="1600" dirty="0">
                <a:solidFill>
                  <a:srgbClr val="0070C0"/>
                </a:solidFill>
              </a:rPr>
              <a:t> Integrazione dei processi tramite registri digitalizzati del contenzioso, flussi informativi semestrali obbligatori tra avvocatura e servizi finanziari, e riesame immediato in caso di eventi critici (es. CTU sfavorevoli).</a:t>
            </a:r>
          </a:p>
          <a:p>
            <a:pPr algn="ctr"/>
            <a:endParaRPr lang="it-IT" sz="1600" b="1" dirty="0">
              <a:solidFill>
                <a:srgbClr val="0070C0"/>
              </a:solidFill>
            </a:endParaRPr>
          </a:p>
          <a:p>
            <a:pPr algn="ctr"/>
            <a:endParaRPr lang="it-IT" sz="13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07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E8A0D-057C-2612-ADDA-1D50494F8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0929BF34-57AA-526E-9F35-867ED6B9C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14CD8BC-166F-3C72-BCF8-C11F4E60D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13C1631-86F9-D2B7-A501-D999011FF967}"/>
              </a:ext>
            </a:extLst>
          </p:cNvPr>
          <p:cNvSpPr txBox="1"/>
          <p:nvPr/>
        </p:nvSpPr>
        <p:spPr>
          <a:xfrm>
            <a:off x="395536" y="1484784"/>
            <a:ext cx="86409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0070C0"/>
                </a:solidFill>
              </a:rPr>
              <a:t>7. PREVENZIONE DEL CONTENZIOSO COME DOVERE AMMINISTRATIVO</a:t>
            </a:r>
            <a:endParaRPr lang="it-IT" sz="1600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Cambio di paradigma:</a:t>
            </a:r>
            <a:r>
              <a:rPr lang="it-IT" sz="1600" dirty="0">
                <a:solidFill>
                  <a:srgbClr val="0070C0"/>
                </a:solidFill>
              </a:rPr>
              <a:t> Il contenzioso sistematico non è uno scudo difensivo per la dirigenza, ma una patologia e una dispersione incontrollata di risorse. La prevenzione è un dovere amministrativo fondato sui principi di buon andamento, efficacia ed economicità (art. 97 Cost., L. 241/1990).</a:t>
            </a:r>
          </a:p>
          <a:p>
            <a:r>
              <a:rPr lang="it-IT" sz="1600" b="1" dirty="0">
                <a:solidFill>
                  <a:srgbClr val="0070C0"/>
                </a:solidFill>
              </a:rPr>
              <a:t>I costi reali:</a:t>
            </a:r>
            <a:r>
              <a:rPr lang="it-IT" sz="1600" dirty="0">
                <a:solidFill>
                  <a:srgbClr val="0070C0"/>
                </a:solidFill>
              </a:rPr>
              <a:t> Impatto diretto (spese di lite, competenze legali, interessi moratori) e indiretto (paralisi operativa, blocco di risorse nei fondi rischi, danno reputazionale).</a:t>
            </a:r>
          </a:p>
          <a:p>
            <a:r>
              <a:rPr lang="it-IT" sz="1600" b="1" dirty="0">
                <a:solidFill>
                  <a:srgbClr val="0070C0"/>
                </a:solidFill>
              </a:rPr>
              <a:t>Strumenti deflattivi fisiologici:</a:t>
            </a:r>
            <a:r>
              <a:rPr lang="it-IT" sz="1600" dirty="0">
                <a:solidFill>
                  <a:srgbClr val="0070C0"/>
                </a:solidFill>
              </a:rPr>
              <a:t> L'accordo bonario, la transazione (art. 1965 c.c.) e il Collegio Consultivo Tecnico (</a:t>
            </a:r>
            <a:r>
              <a:rPr lang="it-IT" sz="1600" dirty="0" err="1">
                <a:solidFill>
                  <a:srgbClr val="0070C0"/>
                </a:solidFill>
              </a:rPr>
              <a:t>D.Lgs.</a:t>
            </a:r>
            <a:r>
              <a:rPr lang="it-IT" sz="1600" dirty="0">
                <a:solidFill>
                  <a:srgbClr val="0070C0"/>
                </a:solidFill>
              </a:rPr>
              <a:t> 36/2023) sono strumenti ordinari di tutela patrimoniale, non "rese". Il rifiuto immotivato di una transazione vantaggiosa per timore di firma genera responsabilità erariale.</a:t>
            </a:r>
          </a:p>
          <a:p>
            <a:r>
              <a:rPr lang="it-IT" sz="1600" b="1" dirty="0">
                <a:solidFill>
                  <a:srgbClr val="0070C0"/>
                </a:solidFill>
              </a:rPr>
              <a:t>Autotutela e correzione:</a:t>
            </a:r>
            <a:r>
              <a:rPr lang="it-IT" sz="1600" dirty="0">
                <a:solidFill>
                  <a:srgbClr val="0070C0"/>
                </a:solidFill>
              </a:rPr>
              <a:t> Utilizzo tempestivo dell'autotutela (art. 21-nonies L. 241/90) per conformare i provvedimenti viziati e interrompere il nesso causale del danno prima dell'aggravamento in sede giudiziaria.</a:t>
            </a:r>
          </a:p>
          <a:p>
            <a:r>
              <a:rPr lang="it-IT" sz="1600" b="1" dirty="0">
                <a:solidFill>
                  <a:srgbClr val="0070C0"/>
                </a:solidFill>
              </a:rPr>
              <a:t>Svolta organizzativa:</a:t>
            </a:r>
            <a:r>
              <a:rPr lang="it-IT" sz="1600" dirty="0">
                <a:solidFill>
                  <a:srgbClr val="0070C0"/>
                </a:solidFill>
              </a:rPr>
              <a:t> Integrazione di protocolli permanenti tra uffici gestori, avvocatura e ragioneria, analisi costi-benefici preventive e inserimento della riduzione del contenzioso tra i KPI della performance dirigenziale.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84887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D65A4-D4DE-2C63-6727-51FAC2031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16A76D1E-2D42-D90F-D43B-AD158A1B9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9326EC0-A3E9-0EF7-B36A-99CADD3BB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798C3B3-B0E2-E9E6-6AAB-A82CA460310C}"/>
              </a:ext>
            </a:extLst>
          </p:cNvPr>
          <p:cNvSpPr txBox="1"/>
          <p:nvPr/>
        </p:nvSpPr>
        <p:spPr>
          <a:xfrm>
            <a:off x="395536" y="1484784"/>
            <a:ext cx="86409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0070C0"/>
                </a:solidFill>
              </a:rPr>
              <a:t>8. IL PONTE TRA LITE E CONTABILITÀ: LA TRANSAZIONE NELLA PA</a:t>
            </a:r>
            <a:endParaRPr lang="it-IT" sz="1600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Indisponibilità vs Disponibilità:</a:t>
            </a:r>
            <a:r>
              <a:rPr lang="it-IT" sz="1600" dirty="0">
                <a:solidFill>
                  <a:srgbClr val="0070C0"/>
                </a:solidFill>
              </a:rPr>
              <a:t> Distinzione netta tra la funzione e l'interesse pubblico (indisponibili) e il diritto patrimoniale sotteso alla controversia (pienamente disponibile ex art. 1, c. 1-bis, L. 241/90).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Natura e Convenienza (Art. 1965 c.c.):</a:t>
            </a:r>
            <a:r>
              <a:rPr lang="it-IT" sz="1600" dirty="0">
                <a:solidFill>
                  <a:srgbClr val="0070C0"/>
                </a:solidFill>
              </a:rPr>
              <a:t> La transazione non è una "resa", ma un atto di gestione economica comparata. È legittima e doverosa se il costo dell'accordo è inferiore all'esborso stimato in caso di soccombenza (capitale, interessi ex </a:t>
            </a:r>
            <a:r>
              <a:rPr lang="it-IT" sz="1600" dirty="0" err="1">
                <a:solidFill>
                  <a:srgbClr val="0070C0"/>
                </a:solidFill>
              </a:rPr>
              <a:t>D.Lgs.</a:t>
            </a:r>
            <a:r>
              <a:rPr lang="it-IT" sz="1600" dirty="0">
                <a:solidFill>
                  <a:srgbClr val="0070C0"/>
                </a:solidFill>
              </a:rPr>
              <a:t> 231/2002 e spese di lite).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Effetti Contabili Virtuosi:</a:t>
            </a:r>
            <a:r>
              <a:rPr lang="it-IT" sz="1600" dirty="0">
                <a:solidFill>
                  <a:srgbClr val="0070C0"/>
                </a:solidFill>
              </a:rPr>
              <a:t> Elimina l'incertezza del bilancio, previene la formazione di debiti fuori bilancio (art. 194 TUEL) e consente lo svincolo delle risorse accantonate nel Fondo Rischi Contenzioso (</a:t>
            </a:r>
            <a:r>
              <a:rPr lang="it-IT" sz="1600" dirty="0" err="1">
                <a:solidFill>
                  <a:srgbClr val="0070C0"/>
                </a:solidFill>
              </a:rPr>
              <a:t>D.Lgs.</a:t>
            </a:r>
            <a:r>
              <a:rPr lang="it-IT" sz="1600" dirty="0">
                <a:solidFill>
                  <a:srgbClr val="0070C0"/>
                </a:solidFill>
              </a:rPr>
              <a:t> 118/2011).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Blindatura dell'Atto Dirigenziale:</a:t>
            </a:r>
            <a:r>
              <a:rPr lang="it-IT" sz="1600" dirty="0">
                <a:solidFill>
                  <a:srgbClr val="0070C0"/>
                </a:solidFill>
              </a:rPr>
              <a:t> L'accordo richiede una motivazione rafforzata basata sulla ricognizione della </a:t>
            </a:r>
            <a:r>
              <a:rPr lang="it-IT" sz="1600" i="1" dirty="0">
                <a:solidFill>
                  <a:srgbClr val="0070C0"/>
                </a:solidFill>
              </a:rPr>
              <a:t>res </a:t>
            </a:r>
            <a:r>
              <a:rPr lang="it-IT" sz="1600" i="1" dirty="0" err="1">
                <a:solidFill>
                  <a:srgbClr val="0070C0"/>
                </a:solidFill>
              </a:rPr>
              <a:t>dubia</a:t>
            </a:r>
            <a:r>
              <a:rPr lang="it-IT" sz="1600" dirty="0">
                <a:solidFill>
                  <a:srgbClr val="0070C0"/>
                </a:solidFill>
              </a:rPr>
              <a:t>, su un'istruttoria legale/tecnica qualificata, sul calcolo della convenienza economica comparata e sulla regolare copertura finanziaria.</a:t>
            </a:r>
          </a:p>
          <a:p>
            <a:endParaRPr lang="it-IT" sz="1600" dirty="0">
              <a:solidFill>
                <a:srgbClr val="0070C0"/>
              </a:solidFill>
            </a:endParaRPr>
          </a:p>
          <a:p>
            <a:endParaRPr lang="it-IT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620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62335-4C03-5941-0B6F-142B2F3F7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EAA6A23A-EAE2-5BC4-53FC-E17B5B407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9ECC40F-3143-F398-36FA-8FFDB9A6B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D108332-17DB-4476-0013-2A6E0F68E9A1}"/>
              </a:ext>
            </a:extLst>
          </p:cNvPr>
          <p:cNvSpPr txBox="1"/>
          <p:nvPr/>
        </p:nvSpPr>
        <p:spPr>
          <a:xfrm>
            <a:off x="395536" y="1484784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0070C0"/>
                </a:solidFill>
              </a:rPr>
              <a:t>9. LA TRANSAZIONE PUBBLICA: NATURA E PRESUPPOSTI CIVILISTICI</a:t>
            </a:r>
            <a:endParaRPr lang="it-IT" sz="1600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I pilastri dell'art. 1965 c.c.:</a:t>
            </a:r>
            <a:r>
              <a:rPr lang="it-IT" sz="1600" dirty="0">
                <a:solidFill>
                  <a:srgbClr val="0070C0"/>
                </a:solidFill>
              </a:rPr>
              <a:t> La transazione richiede imprescindibilmente una </a:t>
            </a:r>
            <a:r>
              <a:rPr lang="it-IT" sz="1600" i="1" dirty="0">
                <a:solidFill>
                  <a:srgbClr val="0070C0"/>
                </a:solidFill>
              </a:rPr>
              <a:t>res </a:t>
            </a:r>
            <a:r>
              <a:rPr lang="it-IT" sz="1600" i="1" dirty="0" err="1">
                <a:solidFill>
                  <a:srgbClr val="0070C0"/>
                </a:solidFill>
              </a:rPr>
              <a:t>dubia</a:t>
            </a:r>
            <a:r>
              <a:rPr lang="it-IT" sz="1600" dirty="0">
                <a:solidFill>
                  <a:srgbClr val="0070C0"/>
                </a:solidFill>
              </a:rPr>
              <a:t> (incertezza oggettiva di fatto o di diritto) e </a:t>
            </a:r>
            <a:r>
              <a:rPr lang="it-IT" sz="1600" i="1" dirty="0">
                <a:solidFill>
                  <a:srgbClr val="0070C0"/>
                </a:solidFill>
              </a:rPr>
              <a:t>reciproche concessioni</a:t>
            </a:r>
            <a:r>
              <a:rPr lang="it-IT" sz="1600" dirty="0">
                <a:solidFill>
                  <a:srgbClr val="0070C0"/>
                </a:solidFill>
              </a:rPr>
              <a:t> (</a:t>
            </a:r>
            <a:r>
              <a:rPr lang="it-IT" sz="1600" i="1" dirty="0" err="1">
                <a:solidFill>
                  <a:srgbClr val="0070C0"/>
                </a:solidFill>
              </a:rPr>
              <a:t>aliquid</a:t>
            </a:r>
            <a:r>
              <a:rPr lang="it-IT" sz="1600" i="1" dirty="0">
                <a:solidFill>
                  <a:srgbClr val="0070C0"/>
                </a:solidFill>
              </a:rPr>
              <a:t> datum, </a:t>
            </a:r>
            <a:r>
              <a:rPr lang="it-IT" sz="1600" i="1" dirty="0" err="1">
                <a:solidFill>
                  <a:srgbClr val="0070C0"/>
                </a:solidFill>
              </a:rPr>
              <a:t>aliquid</a:t>
            </a:r>
            <a:r>
              <a:rPr lang="it-IT" sz="1600" i="1" dirty="0">
                <a:solidFill>
                  <a:srgbClr val="0070C0"/>
                </a:solidFill>
              </a:rPr>
              <a:t> </a:t>
            </a:r>
            <a:r>
              <a:rPr lang="it-IT" sz="1600" i="1" dirty="0" err="1">
                <a:solidFill>
                  <a:srgbClr val="0070C0"/>
                </a:solidFill>
              </a:rPr>
              <a:t>retentum</a:t>
            </a:r>
            <a:r>
              <a:rPr lang="it-IT" sz="1600" dirty="0">
                <a:solidFill>
                  <a:srgbClr val="0070C0"/>
                </a:solidFill>
              </a:rPr>
              <a:t>). L'assenza di un dubbio reale rende l'atto nullo per difetto di causa, configurando danno erariale.</a:t>
            </a:r>
          </a:p>
          <a:p>
            <a:r>
              <a:rPr lang="it-IT" sz="1600" b="1" dirty="0">
                <a:solidFill>
                  <a:srgbClr val="0070C0"/>
                </a:solidFill>
              </a:rPr>
              <a:t>Il limite invalicabile (Obbligazioni certe, liquide ed esigibili):</a:t>
            </a:r>
            <a:r>
              <a:rPr lang="it-IT" sz="1600" dirty="0">
                <a:solidFill>
                  <a:srgbClr val="0070C0"/>
                </a:solidFill>
              </a:rPr>
              <a:t> La PA non può transigere su crediti o debiti incontrovertibili applicando sconti, saldi e stralci o riduzioni arbitrarie. Se l'obbligazione possiede tutti e tre i requisiti, l'ente ha il dovere di riscuotere o pagare integralmente.</a:t>
            </a:r>
          </a:p>
          <a:p>
            <a:r>
              <a:rPr lang="it-IT" sz="1600" b="1" dirty="0">
                <a:solidFill>
                  <a:srgbClr val="0070C0"/>
                </a:solidFill>
              </a:rPr>
              <a:t>L'eccezione del rischio esecutivo:</a:t>
            </a:r>
            <a:r>
              <a:rPr lang="it-IT" sz="1600" dirty="0">
                <a:solidFill>
                  <a:srgbClr val="0070C0"/>
                </a:solidFill>
              </a:rPr>
              <a:t> È consentito transigere su un credito certo solo se un'istruttoria rigorosa dimostra l'oggettiva impossibilità di recupero integrale (es. incapienza o rischio fallimento del debitore), ottenendo un vantaggio tangibile rispetto alla perdita totale.</a:t>
            </a:r>
          </a:p>
          <a:p>
            <a:r>
              <a:rPr lang="it-IT" sz="1600" b="1" dirty="0">
                <a:solidFill>
                  <a:srgbClr val="0070C0"/>
                </a:solidFill>
              </a:rPr>
              <a:t>La matrice di controllo dirigenziale:</a:t>
            </a:r>
            <a:r>
              <a:rPr lang="it-IT" sz="1600" dirty="0">
                <a:solidFill>
                  <a:srgbClr val="0070C0"/>
                </a:solidFill>
              </a:rPr>
              <a:t> Ogni accordo transattivo richiede una motivazione rafforzata che certifichi:</a:t>
            </a:r>
          </a:p>
          <a:p>
            <a:pPr lvl="1"/>
            <a:r>
              <a:rPr lang="it-IT" sz="1600" dirty="0">
                <a:solidFill>
                  <a:srgbClr val="0070C0"/>
                </a:solidFill>
              </a:rPr>
              <a:t>L'esistenza di elementi oggettivi di rischio o incertezza.</a:t>
            </a:r>
          </a:p>
          <a:p>
            <a:pPr lvl="1"/>
            <a:r>
              <a:rPr lang="it-IT" sz="1600" dirty="0">
                <a:solidFill>
                  <a:srgbClr val="0070C0"/>
                </a:solidFill>
              </a:rPr>
              <a:t>La prova documentale della </a:t>
            </a:r>
            <a:r>
              <a:rPr lang="it-IT" sz="1600" i="1" dirty="0">
                <a:solidFill>
                  <a:srgbClr val="0070C0"/>
                </a:solidFill>
              </a:rPr>
              <a:t>res </a:t>
            </a:r>
            <a:r>
              <a:rPr lang="it-IT" sz="1600" i="1" dirty="0" err="1">
                <a:solidFill>
                  <a:srgbClr val="0070C0"/>
                </a:solidFill>
              </a:rPr>
              <a:t>dubia</a:t>
            </a:r>
            <a:r>
              <a:rPr lang="it-IT" sz="1600" dirty="0">
                <a:solidFill>
                  <a:srgbClr val="0070C0"/>
                </a:solidFill>
              </a:rPr>
              <a:t>.</a:t>
            </a:r>
          </a:p>
          <a:p>
            <a:pPr lvl="1"/>
            <a:r>
              <a:rPr lang="it-IT" sz="1600" dirty="0">
                <a:solidFill>
                  <a:srgbClr val="0070C0"/>
                </a:solidFill>
              </a:rPr>
              <a:t>La misurabilità analitica del vantaggio economico comparato per l'Ente.</a:t>
            </a:r>
          </a:p>
          <a:p>
            <a:pPr lvl="1"/>
            <a:r>
              <a:rPr lang="it-IT" sz="1600" dirty="0">
                <a:solidFill>
                  <a:srgbClr val="0070C0"/>
                </a:solidFill>
              </a:rPr>
              <a:t>La presenza di pareri tecnici/legali e della regolare copertura contabile.</a:t>
            </a:r>
          </a:p>
          <a:p>
            <a:endParaRPr lang="it-IT" sz="1600" dirty="0">
              <a:solidFill>
                <a:srgbClr val="0070C0"/>
              </a:solidFill>
            </a:endParaRPr>
          </a:p>
          <a:p>
            <a:endParaRPr lang="it-IT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501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B2498-ABF0-1B6C-0F6E-F6525C772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CE1EC135-EBA1-6A9E-F832-14FE7427A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89D78B7-8346-472E-BECF-A722E9E1F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BBF5AC-650C-ED11-E1BE-581DE0B696AD}"/>
              </a:ext>
            </a:extLst>
          </p:cNvPr>
          <p:cNvSpPr txBox="1"/>
          <p:nvPr/>
        </p:nvSpPr>
        <p:spPr>
          <a:xfrm>
            <a:off x="395536" y="1484784"/>
            <a:ext cx="864096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cap="all" dirty="0">
                <a:solidFill>
                  <a:srgbClr val="0070C0"/>
                </a:solidFill>
              </a:rPr>
              <a:t>10. Sostenibilità Giuridica ed Economica della Transazione PA</a:t>
            </a:r>
            <a:endParaRPr lang="it-IT" sz="1600" cap="all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I Parametri Oggettivi della Soccombenza:</a:t>
            </a:r>
            <a:r>
              <a:rPr lang="it-IT" sz="1600" dirty="0">
                <a:solidFill>
                  <a:srgbClr val="0070C0"/>
                </a:solidFill>
              </a:rPr>
              <a:t> Valutazione basata su orientamenti giurisprudenziali consolidati (nomofilattica), quadro probatorio documentale, risultanze di CTU e tempistica processuale (rivalutazione e interessi moratori ex </a:t>
            </a:r>
            <a:r>
              <a:rPr lang="it-IT" sz="1600" dirty="0" err="1">
                <a:solidFill>
                  <a:srgbClr val="0070C0"/>
                </a:solidFill>
              </a:rPr>
              <a:t>D.Lgs.</a:t>
            </a:r>
            <a:r>
              <a:rPr lang="it-IT" sz="1600" dirty="0">
                <a:solidFill>
                  <a:srgbClr val="0070C0"/>
                </a:solidFill>
              </a:rPr>
              <a:t> 231/2002).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Analisi Costi-Benefici (Scenario A vs B):</a:t>
            </a:r>
            <a:r>
              <a:rPr lang="it-IT" sz="1600" dirty="0">
                <a:solidFill>
                  <a:srgbClr val="0070C0"/>
                </a:solidFill>
              </a:rPr>
              <a:t> Confronto economico rigoroso tra il valore atteso della lite (sorta capitale ponderata per il rischio, spese legali, CTU e oneri accessori) e il costo certo dell'accordo transattivo.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Blindatura Motivazionale:</a:t>
            </a:r>
            <a:r>
              <a:rPr lang="it-IT" sz="1600" dirty="0">
                <a:solidFill>
                  <a:srgbClr val="0070C0"/>
                </a:solidFill>
              </a:rPr>
              <a:t> Necessità di una motivazione rafforzata nella determinazione dirigenziale (art. 3 L. 241/90) che espliciti la </a:t>
            </a:r>
            <a:r>
              <a:rPr lang="it-IT" sz="1600" i="1" dirty="0">
                <a:solidFill>
                  <a:srgbClr val="0070C0"/>
                </a:solidFill>
              </a:rPr>
              <a:t>res </a:t>
            </a:r>
            <a:r>
              <a:rPr lang="it-IT" sz="1600" i="1" dirty="0" err="1">
                <a:solidFill>
                  <a:srgbClr val="0070C0"/>
                </a:solidFill>
              </a:rPr>
              <a:t>dubia</a:t>
            </a:r>
            <a:r>
              <a:rPr lang="it-IT" sz="1600" dirty="0">
                <a:solidFill>
                  <a:srgbClr val="0070C0"/>
                </a:solidFill>
              </a:rPr>
              <a:t>, l'istruttoria tecnica e la convenienza economica comparata, escludendo la colpa grave e il danno erariale.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Cambio di Paradigma:</a:t>
            </a:r>
            <a:r>
              <a:rPr lang="it-IT" sz="1600" dirty="0">
                <a:solidFill>
                  <a:srgbClr val="0070C0"/>
                </a:solidFill>
              </a:rPr>
              <a:t> Il passaggio da una burocrazia difensiva a un'amministrazione di risultato orientata alla minimizzazione dei costi e alla tutela attiva del patrimonio pubblico.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0125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6E02-3FDA-90A6-3889-1E2C896B4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E527734B-8B26-9172-E27F-D8E8CD799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B350B92-C2B0-C29F-7BC7-46D7E4BEC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3A99F07-59AF-2788-D915-F746959019BC}"/>
              </a:ext>
            </a:extLst>
          </p:cNvPr>
          <p:cNvSpPr txBox="1"/>
          <p:nvPr/>
        </p:nvSpPr>
        <p:spPr>
          <a:xfrm>
            <a:off x="395536" y="1484784"/>
            <a:ext cx="86409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cap="all" dirty="0">
                <a:solidFill>
                  <a:srgbClr val="0070C0"/>
                </a:solidFill>
              </a:rPr>
              <a:t>11. Divieto di Elusione delle Norme Contabili e Procedurali</a:t>
            </a:r>
            <a:endParaRPr lang="it-IT" sz="1600" cap="all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Esclusione dell'Effetto Sanatorio:</a:t>
            </a:r>
            <a:r>
              <a:rPr lang="it-IT" sz="1600" dirty="0">
                <a:solidFill>
                  <a:srgbClr val="0070C0"/>
                </a:solidFill>
              </a:rPr>
              <a:t> La transazione non può in alcun modo sanare </a:t>
            </a:r>
            <a:r>
              <a:rPr lang="it-IT" sz="1600" i="1" dirty="0">
                <a:solidFill>
                  <a:srgbClr val="0070C0"/>
                </a:solidFill>
              </a:rPr>
              <a:t>ex post</a:t>
            </a:r>
            <a:r>
              <a:rPr lang="it-IT" sz="1600" dirty="0">
                <a:solidFill>
                  <a:srgbClr val="0070C0"/>
                </a:solidFill>
              </a:rPr>
              <a:t> atti nulli o illegittimi (es. contratti privi di forma scritta, omesse procedure di gara o violazioni di norme imperative ex art. 1972 c.c.). L'accordo condivide la nullità dell'atto genetico.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Aggiramento di Evidenza Pubblica e Vincoli di Spesa:</a:t>
            </a:r>
            <a:r>
              <a:rPr lang="it-IT" sz="1600" dirty="0">
                <a:solidFill>
                  <a:srgbClr val="0070C0"/>
                </a:solidFill>
              </a:rPr>
              <a:t> È illecito utilizzare l'accordo negoziale per mascherare affidamenti diretti senza gara o aggirare le regole di copertura finanziaria e di bilancio previste dal TUEL (artt. 191 e 194) e dal Codice dei Contratti Pubblici (</a:t>
            </a:r>
            <a:r>
              <a:rPr lang="it-IT" sz="1600" dirty="0" err="1">
                <a:solidFill>
                  <a:srgbClr val="0070C0"/>
                </a:solidFill>
              </a:rPr>
              <a:t>D.Lgs.</a:t>
            </a:r>
            <a:r>
              <a:rPr lang="it-IT" sz="1600" dirty="0">
                <a:solidFill>
                  <a:srgbClr val="0070C0"/>
                </a:solidFill>
              </a:rPr>
              <a:t> 36/2023).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Il Canale Corretto (Debito Fuori Bilancio):</a:t>
            </a:r>
            <a:r>
              <a:rPr lang="it-IT" sz="1600" dirty="0">
                <a:solidFill>
                  <a:srgbClr val="0070C0"/>
                </a:solidFill>
              </a:rPr>
              <a:t> In presenza di prestazioni irregolari ma produttive di utilità per l'Ente, lo strumento giuridico tipico non è la transazione sul titolo nullo, bensì il riconoscimento del debito fuori bilancio nei limiti dell'arricchimento senza causa (art. 194, c. 1, lett. </a:t>
            </a:r>
            <a:r>
              <a:rPr lang="it-IT" sz="1600" i="1" dirty="0">
                <a:solidFill>
                  <a:srgbClr val="0070C0"/>
                </a:solidFill>
              </a:rPr>
              <a:t>e</a:t>
            </a:r>
            <a:r>
              <a:rPr lang="it-IT" sz="1600" dirty="0">
                <a:solidFill>
                  <a:srgbClr val="0070C0"/>
                </a:solidFill>
              </a:rPr>
              <a:t> TUEL).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Matrice di Controllo Dirigenziale:</a:t>
            </a:r>
            <a:r>
              <a:rPr lang="it-IT" sz="1600" dirty="0">
                <a:solidFill>
                  <a:srgbClr val="0070C0"/>
                </a:solidFill>
              </a:rPr>
              <a:t> Obbligo preventivo di verificare l'esistenza di un titolo originario valido, la copertura contabile antecedente, il rispetto della concorrenza e una trasparenza motivazionale rigorosa per escludere la responsabilità erariale.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4069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F0E8B-0C7A-B3D0-18EB-0FDEE5CBB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92F43C58-A1E5-0CA6-CE68-287D8F964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871FADD-02F9-795C-5256-620C792B6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93D1840-0089-DD99-95B5-13EA97271EF1}"/>
              </a:ext>
            </a:extLst>
          </p:cNvPr>
          <p:cNvSpPr txBox="1"/>
          <p:nvPr/>
        </p:nvSpPr>
        <p:spPr>
          <a:xfrm>
            <a:off x="395536" y="1484784"/>
            <a:ext cx="864096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cap="all" dirty="0">
                <a:solidFill>
                  <a:srgbClr val="0070C0"/>
                </a:solidFill>
              </a:rPr>
              <a:t>12. Assenza di impegno e di programmazione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Regola aurea:</a:t>
            </a:r>
            <a:r>
              <a:rPr lang="it-IT" sz="1400" dirty="0">
                <a:solidFill>
                  <a:srgbClr val="0070C0"/>
                </a:solidFill>
              </a:rPr>
              <a:t> L'assunzione di qualsiasi spesa pubblica richiede la previa attestazione della copertura finanziaria e l'impegno contabile formale.</a:t>
            </a:r>
          </a:p>
          <a:p>
            <a:r>
              <a:rPr lang="it-IT" sz="1400" b="1" dirty="0">
                <a:solidFill>
                  <a:srgbClr val="0070C0"/>
                </a:solidFill>
              </a:rPr>
              <a:t>Divieto di strumentalizzazione:</a:t>
            </a:r>
            <a:r>
              <a:rPr lang="it-IT" sz="1400" dirty="0">
                <a:solidFill>
                  <a:srgbClr val="0070C0"/>
                </a:solidFill>
              </a:rPr>
              <a:t> La transazione non può in alcun modo essere utilizzata come un "escamotage" per sanare la mancanza di impegno preventivo o mascherare difetti di programmazione.</a:t>
            </a:r>
          </a:p>
          <a:p>
            <a:r>
              <a:rPr lang="it-IT" sz="1400" b="1" dirty="0">
                <a:solidFill>
                  <a:srgbClr val="0070C0"/>
                </a:solidFill>
              </a:rPr>
              <a:t>Nullità radicale (Art. 1972 c.c.):</a:t>
            </a:r>
            <a:r>
              <a:rPr lang="it-IT" sz="1400" dirty="0">
                <a:solidFill>
                  <a:srgbClr val="0070C0"/>
                </a:solidFill>
              </a:rPr>
              <a:t> La transazione stipulata per liquidare un rapporto privo di titolo o viziato da violazione di norme imperative è radicalmente nulla e non produce alcun effetto liberatorio.</a:t>
            </a:r>
          </a:p>
          <a:p>
            <a:r>
              <a:rPr lang="it-IT" sz="1400" b="1" dirty="0">
                <a:solidFill>
                  <a:srgbClr val="0070C0"/>
                </a:solidFill>
              </a:rPr>
              <a:t>Il Canale Vincolato del Debito Fuori Bilancio (Art. 194 TUEL)</a:t>
            </a:r>
            <a:endParaRPr lang="it-IT" sz="1400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Competenza consiliare:</a:t>
            </a:r>
            <a:r>
              <a:rPr lang="it-IT" sz="1400" dirty="0">
                <a:solidFill>
                  <a:srgbClr val="0070C0"/>
                </a:solidFill>
              </a:rPr>
              <a:t> L'unico percorso legittimo di rientro per prestazioni irregolari ma produttive di utilità è il riconoscimento del debito fuori bilancio (art. 194, c. 1, lett. </a:t>
            </a:r>
            <a:r>
              <a:rPr lang="it-IT" sz="1400" i="1" dirty="0">
                <a:solidFill>
                  <a:srgbClr val="0070C0"/>
                </a:solidFill>
              </a:rPr>
              <a:t>e</a:t>
            </a:r>
            <a:r>
              <a:rPr lang="it-IT" sz="1400" dirty="0">
                <a:solidFill>
                  <a:srgbClr val="0070C0"/>
                </a:solidFill>
              </a:rPr>
              <a:t>), di esclusiva competenza del Consiglio.</a:t>
            </a:r>
          </a:p>
          <a:p>
            <a:r>
              <a:rPr lang="it-IT" sz="1400" b="1" dirty="0">
                <a:solidFill>
                  <a:srgbClr val="0070C0"/>
                </a:solidFill>
              </a:rPr>
              <a:t>Illegittimità dell'accordo:</a:t>
            </a:r>
            <a:r>
              <a:rPr lang="it-IT" sz="1400" dirty="0">
                <a:solidFill>
                  <a:srgbClr val="0070C0"/>
                </a:solidFill>
              </a:rPr>
              <a:t> Sostituire il riconoscimento consiliare con un accordo transattivo elude i controlli, espropria il Consiglio delle sue prerogative e integra gli estremi dell'illecito erariale.</a:t>
            </a:r>
          </a:p>
          <a:p>
            <a:r>
              <a:rPr lang="it-IT" sz="1400" b="1" dirty="0">
                <a:solidFill>
                  <a:srgbClr val="0070C0"/>
                </a:solidFill>
              </a:rPr>
              <a:t>Azioni Correttive e Programmazione</a:t>
            </a:r>
            <a:endParaRPr lang="it-IT" sz="1400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Anticipo dei fabbisogni:</a:t>
            </a:r>
            <a:r>
              <a:rPr lang="it-IT" sz="1400" dirty="0">
                <a:solidFill>
                  <a:srgbClr val="0070C0"/>
                </a:solidFill>
              </a:rPr>
              <a:t> I dirigenti hanno l'obbligo di avviare le procedure di gara con almeno sei mesi di anticipo rispetto alla scadenza dei contratti in essere, azzerando le proroghe di fatto e i servizi d'urgenza non regolarizzati.</a:t>
            </a:r>
          </a:p>
          <a:p>
            <a:r>
              <a:rPr lang="it-IT" sz="1400" b="1" dirty="0">
                <a:solidFill>
                  <a:srgbClr val="0070C0"/>
                </a:solidFill>
              </a:rPr>
              <a:t>Trasparenza e sanzioni:</a:t>
            </a:r>
            <a:r>
              <a:rPr lang="it-IT" sz="1400" dirty="0">
                <a:solidFill>
                  <a:srgbClr val="0070C0"/>
                </a:solidFill>
              </a:rPr>
              <a:t> Rifiuto assoluto di coprire omissioni procedurali con verbali negoziali, associando l'emersione del debito all'accertamento delle responsabilità disciplinari ed erariali in capo al soggetto inadempiente.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09538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35E5B-81DF-10A4-EB98-0821F3305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F20B063C-B1B7-A5AA-85E4-BC1E4FCD6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1945F0B-D336-4E2D-6DCD-7D4AF0B6A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BDF9450-BBF9-A08D-A9A6-1767D9872A5F}"/>
              </a:ext>
            </a:extLst>
          </p:cNvPr>
          <p:cNvSpPr txBox="1"/>
          <p:nvPr/>
        </p:nvSpPr>
        <p:spPr>
          <a:xfrm>
            <a:off x="395536" y="1484784"/>
            <a:ext cx="86409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cap="all" dirty="0">
                <a:solidFill>
                  <a:srgbClr val="0070C0"/>
                </a:solidFill>
              </a:rPr>
              <a:t>13. Tutela delle Prerogative di Governo nella Transazione PA</a:t>
            </a:r>
            <a:endParaRPr lang="it-IT" sz="1600" cap="all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Separazione delle Competenze:</a:t>
            </a:r>
            <a:r>
              <a:rPr lang="it-IT" sz="1600" dirty="0">
                <a:solidFill>
                  <a:srgbClr val="0070C0"/>
                </a:solidFill>
              </a:rPr>
              <a:t> La dirigenza gestisce gli aspetti economico-finanziari e tecnici, ma non può alterare scelte programmatiche o strategiche (es. varianti sostanziali a opere pubbliche, rimodulazione di servizi essenziali) che spettano in via esclusiva a Consiglio e Giunta (art. 4 </a:t>
            </a:r>
            <a:r>
              <a:rPr lang="it-IT" sz="1600" dirty="0" err="1">
                <a:solidFill>
                  <a:srgbClr val="0070C0"/>
                </a:solidFill>
              </a:rPr>
              <a:t>D.Lgs.</a:t>
            </a:r>
            <a:r>
              <a:rPr lang="it-IT" sz="1600" dirty="0">
                <a:solidFill>
                  <a:srgbClr val="0070C0"/>
                </a:solidFill>
              </a:rPr>
              <a:t> 165/2001 e TUEL).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Nullità e Responsabilità Erariale:</a:t>
            </a:r>
            <a:r>
              <a:rPr lang="it-IT" sz="1600" dirty="0">
                <a:solidFill>
                  <a:srgbClr val="0070C0"/>
                </a:solidFill>
              </a:rPr>
              <a:t> L'accordo transattivo che invade la sfera di indirizzo politico senza una preventiva delibera degli organi di governo è nullo per carenza di potere negoziale (artt. 1966 e 1418 c.c.), configurando responsabilità per danno erariale per colpa grave in capo al dirigente.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Protocollo d'Indirizzo Preventivo:</a:t>
            </a:r>
            <a:r>
              <a:rPr lang="it-IT" sz="1600" dirty="0">
                <a:solidFill>
                  <a:srgbClr val="0070C0"/>
                </a:solidFill>
              </a:rPr>
              <a:t> In presenza di contenziosi che toccano elementi programmatici, il dirigente ha l'obbligo di interrompere la trattativa autonoma e trasmettere una relazione tecnica all'organo politico per acquisire una formale delibera di indirizzo.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Perimetro di Stipula:</a:t>
            </a:r>
            <a:r>
              <a:rPr lang="it-IT" sz="1600" dirty="0">
                <a:solidFill>
                  <a:srgbClr val="0070C0"/>
                </a:solidFill>
              </a:rPr>
              <a:t> L'atto transattivo finale deve essere rigorosamente conforme ai paletti fissati dall'organo di governo e supportato dai pareri tecnici, legali e contabili obbligatori.</a:t>
            </a:r>
          </a:p>
          <a:p>
            <a:endParaRPr lang="it-IT" sz="1600" dirty="0">
              <a:solidFill>
                <a:srgbClr val="0070C0"/>
              </a:solidFill>
            </a:endParaRPr>
          </a:p>
          <a:p>
            <a:endParaRPr lang="it-IT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984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48349-8D1C-6B0E-8F00-F59134C46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379E66AE-E7F2-FB5A-E8A9-4991CC761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AFB67CB-0D4B-8329-A372-84D28F87F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B6944D-0BC8-071E-4ABF-81E533DA2F4A}"/>
              </a:ext>
            </a:extLst>
          </p:cNvPr>
          <p:cNvSpPr txBox="1"/>
          <p:nvPr/>
        </p:nvSpPr>
        <p:spPr>
          <a:xfrm>
            <a:off x="395536" y="1484784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cap="all" dirty="0">
                <a:solidFill>
                  <a:srgbClr val="0070C0"/>
                </a:solidFill>
              </a:rPr>
              <a:t>14. Il Riparto di Competenze: Enti Locali e Università</a:t>
            </a:r>
            <a:endParaRPr lang="it-IT" sz="1600" cap="all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Principio di Capacità Negoziale (Art. 1966 c.c.):</a:t>
            </a:r>
            <a:r>
              <a:rPr lang="it-IT" sz="1600" dirty="0">
                <a:solidFill>
                  <a:srgbClr val="0070C0"/>
                </a:solidFill>
              </a:rPr>
              <a:t> Il dirigente o il direttore generale può sottoscrivere validamente una transazione solo se i diritti e le risorse finanziarie rientrano nella sua effettiva e autonoma disponibilità gestionale.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Enti Locali e il Vincolo di Bilancio:</a:t>
            </a:r>
            <a:r>
              <a:rPr lang="it-IT" sz="1600" dirty="0">
                <a:solidFill>
                  <a:srgbClr val="0070C0"/>
                </a:solidFill>
              </a:rPr>
              <a:t> L'autonomia del dirigente è piena se la spesa trova capienza nei fondi ordinari o nel fondo rischi. Se l'accordo genera un onere non programmato, si attiva il regime del debito fuori bilancio: la competenza esclusiva e </a:t>
            </a:r>
            <a:r>
              <a:rPr lang="it-IT" sz="1600" dirty="0" err="1">
                <a:solidFill>
                  <a:srgbClr val="0070C0"/>
                </a:solidFill>
              </a:rPr>
              <a:t>indelegabile</a:t>
            </a:r>
            <a:r>
              <a:rPr lang="it-IT" sz="1600" dirty="0">
                <a:solidFill>
                  <a:srgbClr val="0070C0"/>
                </a:solidFill>
              </a:rPr>
              <a:t> è del Consiglio Comunale (art. 194 TUEL) e l'atto privo di delibera preventiva è nullo.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Il Sistema Universitario (</a:t>
            </a:r>
            <a:r>
              <a:rPr lang="it-IT" sz="1600" b="1" dirty="0" err="1">
                <a:solidFill>
                  <a:srgbClr val="0070C0"/>
                </a:solidFill>
              </a:rPr>
              <a:t>CdA</a:t>
            </a:r>
            <a:r>
              <a:rPr lang="it-IT" sz="1600" b="1" dirty="0">
                <a:solidFill>
                  <a:srgbClr val="0070C0"/>
                </a:solidFill>
              </a:rPr>
              <a:t>, Rettore e DG):</a:t>
            </a:r>
            <a:r>
              <a:rPr lang="it-IT" sz="1600" dirty="0">
                <a:solidFill>
                  <a:srgbClr val="0070C0"/>
                </a:solidFill>
              </a:rPr>
              <a:t> La governance accademica si fonda su un triangolo: il Direttore Generale gestisce l'amministrazione, ma le transazioni di impatto strategico, patrimoniale o rilevante richiedono la preventiva autorizzazione del Consiglio di Amministrazione (</a:t>
            </a:r>
            <a:r>
              <a:rPr lang="it-IT" sz="1600" dirty="0" err="1">
                <a:solidFill>
                  <a:srgbClr val="0070C0"/>
                </a:solidFill>
              </a:rPr>
              <a:t>CdA</a:t>
            </a:r>
            <a:r>
              <a:rPr lang="it-IT" sz="1600" dirty="0">
                <a:solidFill>
                  <a:srgbClr val="0070C0"/>
                </a:solidFill>
              </a:rPr>
              <a:t>), mentre il Rettore assicura la rappresentanza legale.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Protocollo Operativo di Mitigazione:</a:t>
            </a:r>
            <a:r>
              <a:rPr lang="it-IT" sz="1600" dirty="0">
                <a:solidFill>
                  <a:srgbClr val="0070C0"/>
                </a:solidFill>
              </a:rPr>
              <a:t> Adozione di clausole sospensive nei contratti transattivi condizionate alla formale approvazione dell'organo collegiale (Consiglio o </a:t>
            </a:r>
            <a:r>
              <a:rPr lang="it-IT" sz="1600" dirty="0" err="1">
                <a:solidFill>
                  <a:srgbClr val="0070C0"/>
                </a:solidFill>
              </a:rPr>
              <a:t>CdA</a:t>
            </a:r>
            <a:r>
              <a:rPr lang="it-IT" sz="1600" dirty="0">
                <a:solidFill>
                  <a:srgbClr val="0070C0"/>
                </a:solidFill>
              </a:rPr>
              <a:t>), supportate da rigorose istruttorie sulla convenienza economica e dai pareri legali e contabili obbligatori.</a:t>
            </a:r>
          </a:p>
          <a:p>
            <a:endParaRPr lang="it-IT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254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69B6C-A828-6B5C-F422-09167C7D3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05E98C34-23CB-2FB3-5897-C38408B77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FAE6294-C3CE-BEE8-CC61-777346084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554F42F-8041-5D8A-882F-6FCC993A5E02}"/>
              </a:ext>
            </a:extLst>
          </p:cNvPr>
          <p:cNvSpPr txBox="1"/>
          <p:nvPr/>
        </p:nvSpPr>
        <p:spPr>
          <a:xfrm>
            <a:off x="395536" y="1484784"/>
            <a:ext cx="8640960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cap="all" dirty="0">
                <a:solidFill>
                  <a:srgbClr val="0070C0"/>
                </a:solidFill>
              </a:rPr>
              <a:t>15. Sanità e Giustizia: Due Paradigmi Amministrativi a Confronto</a:t>
            </a:r>
            <a:endParaRPr lang="it-IT" sz="1600" cap="all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500" b="1" dirty="0">
                <a:solidFill>
                  <a:srgbClr val="0070C0"/>
                </a:solidFill>
              </a:rPr>
              <a:t>Il Modello Aziendalistico Sanitario (ASL/AO):</a:t>
            </a:r>
            <a:r>
              <a:rPr lang="it-IT" sz="1500" dirty="0">
                <a:solidFill>
                  <a:srgbClr val="0070C0"/>
                </a:solidFill>
              </a:rPr>
              <a:t> Caratterizzato da forte autonomia imprenditoriale e dalla centralità del Direttore Generale (DG), titolare esclusivo della gestione, della rappresentanza e delle leve di bilancio. I direttori di dipartimento detengono autonomia clinica ma sono privi di autonoma capacità di spesa verso l'esterno.</a:t>
            </a:r>
          </a:p>
          <a:p>
            <a:endParaRPr lang="it-IT" sz="1500" b="1" dirty="0">
              <a:solidFill>
                <a:srgbClr val="0070C0"/>
              </a:solidFill>
            </a:endParaRPr>
          </a:p>
          <a:p>
            <a:r>
              <a:rPr lang="it-IT" sz="1500" b="1" dirty="0">
                <a:solidFill>
                  <a:srgbClr val="0070C0"/>
                </a:solidFill>
              </a:rPr>
              <a:t>Il Modello Gerarchico Giudiziario (Procure e Uffici):</a:t>
            </a:r>
            <a:r>
              <a:rPr lang="it-IT" sz="1500" dirty="0">
                <a:solidFill>
                  <a:srgbClr val="0070C0"/>
                </a:solidFill>
              </a:rPr>
              <a:t> Struttura accentrata e periferica del Ministero della Giustizia. Il funzionario delegato opera tramite aperture di credito ministeriali su capitoli vincolati, senza un budget autonomamente riallocabile o margini di manovra finanziaria diretta.</a:t>
            </a:r>
          </a:p>
          <a:p>
            <a:endParaRPr lang="it-IT" sz="1500" b="1" dirty="0">
              <a:solidFill>
                <a:srgbClr val="0070C0"/>
              </a:solidFill>
            </a:endParaRPr>
          </a:p>
          <a:p>
            <a:r>
              <a:rPr lang="it-IT" sz="1500" b="1" dirty="0">
                <a:solidFill>
                  <a:srgbClr val="0070C0"/>
                </a:solidFill>
              </a:rPr>
              <a:t>Gestione del Contenzioso e Patrocinio Legale:</a:t>
            </a:r>
            <a:r>
              <a:rPr lang="it-IT" sz="1500" dirty="0">
                <a:solidFill>
                  <a:srgbClr val="0070C0"/>
                </a:solidFill>
              </a:rPr>
              <a:t> Le ASL gestiscono il contenzioso sul libero mercato legale (uffici interni o professionisti esterni), assicurando reattività e leve assicurative. Gli uffici giudiziari dipendono dal patrocinio obbligatorio ed esclusivo dell'Avvocatura dello Stato, che garantisce uno scudo istituzionale ma impone rigidità procedurali e tempi dilatati.</a:t>
            </a:r>
          </a:p>
          <a:p>
            <a:endParaRPr lang="it-IT" sz="1500" b="1" dirty="0">
              <a:solidFill>
                <a:srgbClr val="0070C0"/>
              </a:solidFill>
            </a:endParaRPr>
          </a:p>
          <a:p>
            <a:r>
              <a:rPr lang="it-IT" sz="1500" b="1" dirty="0">
                <a:solidFill>
                  <a:srgbClr val="0070C0"/>
                </a:solidFill>
              </a:rPr>
              <a:t>Governance del Rischio:</a:t>
            </a:r>
            <a:r>
              <a:rPr lang="it-IT" sz="1500" dirty="0">
                <a:solidFill>
                  <a:srgbClr val="0070C0"/>
                </a:solidFill>
              </a:rPr>
              <a:t> In ambito sanitario il rischio clinico e gestionale si governa proattivamente tramite risorse aziendali e comitati interni; nel settore giudiziario la mitigazione del rischio (es. sicurezza o contenzioso) si fonda sulla rigorosa compliance formale, sulla tracciabilità delle istanze e sulla sollecitazione gerarchica centrale.</a:t>
            </a:r>
          </a:p>
        </p:txBody>
      </p:sp>
    </p:spTree>
    <p:extLst>
      <p:ext uri="{BB962C8B-B14F-4D97-AF65-F5344CB8AC3E}">
        <p14:creationId xmlns:p14="http://schemas.microsoft.com/office/powerpoint/2010/main" val="107996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26679-4A55-0735-3809-9CFD77314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C90F1B61-975F-AC37-699B-9179FDE9E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3C18EBF-39EE-4B17-C334-6BBC7FE77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752DE7A-7C43-D575-AAC9-D2FA978EFAF4}"/>
              </a:ext>
            </a:extLst>
          </p:cNvPr>
          <p:cNvSpPr txBox="1"/>
          <p:nvPr/>
        </p:nvSpPr>
        <p:spPr>
          <a:xfrm>
            <a:off x="395536" y="1484784"/>
            <a:ext cx="86409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cap="all" dirty="0">
                <a:solidFill>
                  <a:srgbClr val="0070C0"/>
                </a:solidFill>
              </a:rPr>
              <a:t>16. Limiti Decisionali del Dirigente e Rischio di Eccesso di Potere</a:t>
            </a:r>
            <a:endParaRPr lang="it-IT" sz="1600" cap="all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Vincoli di Bilancio e Specialità del PEG:</a:t>
            </a:r>
            <a:r>
              <a:rPr lang="it-IT" sz="1600" dirty="0">
                <a:solidFill>
                  <a:srgbClr val="0070C0"/>
                </a:solidFill>
              </a:rPr>
              <a:t> Il dirigente può impegnare risorse solo nei limiti del capitolo di spesa e per le finalità programmate. Gli storni non autorizzati violano il principio di specialità (art. 162 TUEL) e integrano eccesso di potere gestionale.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Sconfinamento e Debito Fuori Bilancio:</a:t>
            </a:r>
            <a:r>
              <a:rPr lang="it-IT" sz="1600" dirty="0">
                <a:solidFill>
                  <a:srgbClr val="0070C0"/>
                </a:solidFill>
              </a:rPr>
              <a:t> Se la spesa transattiva eccede la disponibilità di bilancio, la sottoscrizione autonoma espropria il Consiglio della sua competenza esclusiva (art. 194 TUEL), generando un debito non autorizzato e responsabilità per danno erariale.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Il Giudizio Prognostico di Convenienza:</a:t>
            </a:r>
            <a:r>
              <a:rPr lang="it-IT" sz="1600" dirty="0">
                <a:solidFill>
                  <a:srgbClr val="0070C0"/>
                </a:solidFill>
              </a:rPr>
              <a:t> La legittimità dell'accordo richiede un'istruttoria rigorosa che provi la </a:t>
            </a:r>
            <a:r>
              <a:rPr lang="it-IT" sz="1600" i="1" dirty="0">
                <a:solidFill>
                  <a:srgbClr val="0070C0"/>
                </a:solidFill>
              </a:rPr>
              <a:t>res </a:t>
            </a:r>
            <a:r>
              <a:rPr lang="it-IT" sz="1600" i="1" dirty="0" err="1">
                <a:solidFill>
                  <a:srgbClr val="0070C0"/>
                </a:solidFill>
              </a:rPr>
              <a:t>dubia</a:t>
            </a:r>
            <a:r>
              <a:rPr lang="it-IT" sz="1600" dirty="0">
                <a:solidFill>
                  <a:srgbClr val="0070C0"/>
                </a:solidFill>
              </a:rPr>
              <a:t>, le reciproche concessioni (</a:t>
            </a:r>
            <a:r>
              <a:rPr lang="it-IT" sz="1600" i="1" dirty="0" err="1">
                <a:solidFill>
                  <a:srgbClr val="0070C0"/>
                </a:solidFill>
              </a:rPr>
              <a:t>aliquid</a:t>
            </a:r>
            <a:r>
              <a:rPr lang="it-IT" sz="1600" i="1" dirty="0">
                <a:solidFill>
                  <a:srgbClr val="0070C0"/>
                </a:solidFill>
              </a:rPr>
              <a:t> datum, </a:t>
            </a:r>
            <a:r>
              <a:rPr lang="it-IT" sz="1600" i="1" dirty="0" err="1">
                <a:solidFill>
                  <a:srgbClr val="0070C0"/>
                </a:solidFill>
              </a:rPr>
              <a:t>aliquid</a:t>
            </a:r>
            <a:r>
              <a:rPr lang="it-IT" sz="1600" i="1" dirty="0">
                <a:solidFill>
                  <a:srgbClr val="0070C0"/>
                </a:solidFill>
              </a:rPr>
              <a:t> </a:t>
            </a:r>
            <a:r>
              <a:rPr lang="it-IT" sz="1600" i="1" dirty="0" err="1">
                <a:solidFill>
                  <a:srgbClr val="0070C0"/>
                </a:solidFill>
              </a:rPr>
              <a:t>retentum</a:t>
            </a:r>
            <a:r>
              <a:rPr lang="it-IT" sz="1600" dirty="0">
                <a:solidFill>
                  <a:srgbClr val="0070C0"/>
                </a:solidFill>
              </a:rPr>
              <a:t>) e la reale convenienza economica rispetto ai costi della soccombenza.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Scudo del Merito Gestionale:</a:t>
            </a:r>
            <a:r>
              <a:rPr lang="it-IT" sz="1600" dirty="0">
                <a:solidFill>
                  <a:srgbClr val="0070C0"/>
                </a:solidFill>
              </a:rPr>
              <a:t> L'accordo è blindato e insindacabile se supportato da un preventivo risk </a:t>
            </a:r>
            <a:r>
              <a:rPr lang="it-IT" sz="1600" dirty="0" err="1">
                <a:solidFill>
                  <a:srgbClr val="0070C0"/>
                </a:solidFill>
              </a:rPr>
              <a:t>assessment</a:t>
            </a:r>
            <a:r>
              <a:rPr lang="it-IT" sz="1600" dirty="0">
                <a:solidFill>
                  <a:srgbClr val="0070C0"/>
                </a:solidFill>
              </a:rPr>
              <a:t> legale, capienza finanziaria sul capitolo dedicato e una motivazione trasparente sull'interesse pubblico perseguito.</a:t>
            </a:r>
          </a:p>
          <a:p>
            <a:endParaRPr lang="it-IT" sz="1600" dirty="0">
              <a:solidFill>
                <a:srgbClr val="0070C0"/>
              </a:solidFill>
            </a:endParaRPr>
          </a:p>
          <a:p>
            <a:endParaRPr lang="it-IT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236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E10BC-5B7E-07A8-62E7-13C9905E0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5734F0F3-126D-95C3-01BD-B827D0F2D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87F598B-D7F7-472D-DD1F-DDB310B8B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B08F8EE-C5B2-DACF-410F-95B839BA9679}"/>
              </a:ext>
            </a:extLst>
          </p:cNvPr>
          <p:cNvSpPr txBox="1"/>
          <p:nvPr/>
        </p:nvSpPr>
        <p:spPr>
          <a:xfrm>
            <a:off x="395536" y="1484784"/>
            <a:ext cx="864096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cap="all" dirty="0">
                <a:solidFill>
                  <a:srgbClr val="0070C0"/>
                </a:solidFill>
              </a:rPr>
              <a:t>17. Il Rischio di Occultamento della Mala </a:t>
            </a:r>
            <a:r>
              <a:rPr lang="it-IT" sz="1600" b="1" cap="all" dirty="0" err="1">
                <a:solidFill>
                  <a:srgbClr val="0070C0"/>
                </a:solidFill>
              </a:rPr>
              <a:t>Gaestio</a:t>
            </a:r>
            <a:endParaRPr lang="it-IT" sz="1600" cap="all" dirty="0">
              <a:solidFill>
                <a:srgbClr val="0070C0"/>
              </a:solidFill>
            </a:endParaRP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Antinomia Strategica (Ente vs Dipendente):</a:t>
            </a:r>
            <a:r>
              <a:rPr lang="it-IT" sz="1600" dirty="0">
                <a:solidFill>
                  <a:srgbClr val="0070C0"/>
                </a:solidFill>
              </a:rPr>
              <a:t> Necessità di separare la convenienza oggettiva per l'Ente (contenimento dei costi e dell'alea giudiziale) dalla "convenienza" personale del funzionario (transazione come scudo protettivo).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Sviamento Funzionale e Vizio Motivazionale:</a:t>
            </a:r>
            <a:r>
              <a:rPr lang="it-IT" sz="1600" dirty="0">
                <a:solidFill>
                  <a:srgbClr val="0070C0"/>
                </a:solidFill>
              </a:rPr>
              <a:t> Utilizzare l'accordo negoziale per coprire la </a:t>
            </a:r>
            <a:r>
              <a:rPr lang="it-IT" sz="1600" i="1" dirty="0">
                <a:solidFill>
                  <a:srgbClr val="0070C0"/>
                </a:solidFill>
              </a:rPr>
              <a:t>mala </a:t>
            </a:r>
            <a:r>
              <a:rPr lang="it-IT" sz="1600" i="1" dirty="0" err="1">
                <a:solidFill>
                  <a:srgbClr val="0070C0"/>
                </a:solidFill>
              </a:rPr>
              <a:t>gestio</a:t>
            </a:r>
            <a:r>
              <a:rPr lang="it-IT" sz="1600" dirty="0">
                <a:solidFill>
                  <a:srgbClr val="0070C0"/>
                </a:solidFill>
              </a:rPr>
              <a:t> costituisce un abuso del potere amministrativo e un vizio di motivazione </a:t>
            </a:r>
          </a:p>
          <a:p>
            <a:endParaRPr lang="it-IT" sz="1600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Il Principio del Doppio Binario Obbligatorio:</a:t>
            </a:r>
            <a:r>
              <a:rPr lang="it-IT" sz="1600" dirty="0">
                <a:solidFill>
                  <a:srgbClr val="0070C0"/>
                </a:solidFill>
              </a:rPr>
              <a:t> Ogni transazione onerosa originata da un disservizio richiede la scissione tra la definizione esterna (per tutelare il bilancio dell'ente) e la gestione interna, imponendo l'avvio immediato del procedimento disciplinare.</a:t>
            </a:r>
          </a:p>
          <a:p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Architettura di Risk Management:</a:t>
            </a:r>
            <a:r>
              <a:rPr lang="it-IT" sz="1600" dirty="0">
                <a:solidFill>
                  <a:srgbClr val="0070C0"/>
                </a:solidFill>
              </a:rPr>
              <a:t> Misure di prevenzione strutturate sull'analisi preventiva della causalità del danno, l'istituzione di un Registro Centralizzato dei Contratti Transattivi monitorato dall'OIV per valutare la performance dirigenziale, e l'esercizio effettivo del recupero delle somme nei confronti dei reali responsabili.</a:t>
            </a:r>
            <a:endParaRPr lang="it-IT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652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7888E-3101-08B4-42E8-8FEF0FF04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AB588D47-3911-04DF-080F-0ECFAE13C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53696E3-1184-A939-B89D-A4892B056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6C19006-807D-ADA4-3A50-7D0C85BB0EDD}"/>
              </a:ext>
            </a:extLst>
          </p:cNvPr>
          <p:cNvSpPr txBox="1"/>
          <p:nvPr/>
        </p:nvSpPr>
        <p:spPr>
          <a:xfrm>
            <a:off x="395536" y="1484784"/>
            <a:ext cx="864096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b="1" cap="all" dirty="0">
                <a:solidFill>
                  <a:srgbClr val="0070C0"/>
                </a:solidFill>
              </a:rPr>
              <a:t>18. Trasparenza Obbligatoria verso gli Organi di Controllo e Gestione della Patologia di Spesa</a:t>
            </a:r>
            <a:endParaRPr lang="it-IT" sz="1500" cap="all" dirty="0">
              <a:solidFill>
                <a:srgbClr val="0070C0"/>
              </a:solidFill>
            </a:endParaRPr>
          </a:p>
          <a:p>
            <a:endParaRPr lang="it-IT" sz="1500" b="1" dirty="0">
              <a:solidFill>
                <a:srgbClr val="0070C0"/>
              </a:solidFill>
            </a:endParaRPr>
          </a:p>
          <a:p>
            <a:r>
              <a:rPr lang="it-IT" sz="1300" b="1" dirty="0">
                <a:solidFill>
                  <a:srgbClr val="0070C0"/>
                </a:solidFill>
              </a:rPr>
              <a:t>Natura Patologica della Spesa e Tentazione Negoziale:</a:t>
            </a:r>
            <a:r>
              <a:rPr lang="it-IT" sz="1300" dirty="0">
                <a:solidFill>
                  <a:srgbClr val="0070C0"/>
                </a:solidFill>
              </a:rPr>
              <a:t> Quando una transazione nasce per sanare irregolarità a monte (assenza di impegno di spesa, violazioni del Codice dei Contratti o proroghe illegittime), l'accordo non può trasformarsi in un </a:t>
            </a:r>
            <a:r>
              <a:rPr lang="it-IT" sz="1300" i="1" dirty="0">
                <a:solidFill>
                  <a:srgbClr val="0070C0"/>
                </a:solidFill>
              </a:rPr>
              <a:t>maquillage</a:t>
            </a:r>
            <a:r>
              <a:rPr lang="it-IT" sz="1300" dirty="0">
                <a:solidFill>
                  <a:srgbClr val="0070C0"/>
                </a:solidFill>
              </a:rPr>
              <a:t> contabile per occultare l'errore del funzionario.</a:t>
            </a:r>
          </a:p>
          <a:p>
            <a:endParaRPr lang="it-IT" sz="1300" b="1" dirty="0">
              <a:solidFill>
                <a:srgbClr val="0070C0"/>
              </a:solidFill>
            </a:endParaRPr>
          </a:p>
          <a:p>
            <a:r>
              <a:rPr lang="it-IT" sz="1300" b="1" dirty="0">
                <a:solidFill>
                  <a:srgbClr val="0070C0"/>
                </a:solidFill>
              </a:rPr>
              <a:t>Obbligo Inderogabile di Ostensione:</a:t>
            </a:r>
            <a:r>
              <a:rPr lang="it-IT" sz="1300" dirty="0">
                <a:solidFill>
                  <a:srgbClr val="0070C0"/>
                </a:solidFill>
              </a:rPr>
              <a:t> L'iter motivazionale e lo schema di transazione devono essere trasmessi tempestivamente al Collegio dei Revisori dei Conti (ex art. 239 TUEL) e alla Procura Regionale della Corte dei Conti, garantendo il pieno controllo sulla sostenibilità finanziaria e sulla regolarità contabile.</a:t>
            </a:r>
          </a:p>
          <a:p>
            <a:endParaRPr lang="it-IT" sz="1300" b="1" dirty="0">
              <a:solidFill>
                <a:srgbClr val="0070C0"/>
              </a:solidFill>
            </a:endParaRPr>
          </a:p>
          <a:p>
            <a:r>
              <a:rPr lang="it-IT" sz="1300" b="1" dirty="0">
                <a:solidFill>
                  <a:srgbClr val="0070C0"/>
                </a:solidFill>
              </a:rPr>
              <a:t>Profili di Responsabilità Penale ed Erariale:</a:t>
            </a:r>
            <a:r>
              <a:rPr lang="it-IT" sz="1300" dirty="0">
                <a:solidFill>
                  <a:srgbClr val="0070C0"/>
                </a:solidFill>
              </a:rPr>
              <a:t> Dissimulare l'origine patologica della spesa all'interno dell'atto integra il reato di falso ideologico in atti pubblici (art. 479 c.p.) e l'omissione di denuncia. L'occultamento trasforma la colpa in dolo erariale e aggrava il danno per la perdita della </a:t>
            </a:r>
            <a:r>
              <a:rPr lang="it-IT" sz="1300" i="1" dirty="0">
                <a:solidFill>
                  <a:srgbClr val="0070C0"/>
                </a:solidFill>
              </a:rPr>
              <a:t>chance</a:t>
            </a:r>
            <a:r>
              <a:rPr lang="it-IT" sz="1300" dirty="0">
                <a:solidFill>
                  <a:srgbClr val="0070C0"/>
                </a:solidFill>
              </a:rPr>
              <a:t> di rivalsa contro i reali responsabili.</a:t>
            </a:r>
          </a:p>
          <a:p>
            <a:endParaRPr lang="it-IT" sz="1300" b="1" dirty="0">
              <a:solidFill>
                <a:srgbClr val="0070C0"/>
              </a:solidFill>
            </a:endParaRPr>
          </a:p>
          <a:p>
            <a:r>
              <a:rPr lang="it-IT" sz="1300" b="1" dirty="0">
                <a:solidFill>
                  <a:srgbClr val="0070C0"/>
                </a:solidFill>
              </a:rPr>
              <a:t>Protocollo Operativo di Tutela:</a:t>
            </a:r>
            <a:r>
              <a:rPr lang="it-IT" sz="1300" dirty="0">
                <a:solidFill>
                  <a:srgbClr val="0070C0"/>
                </a:solidFill>
              </a:rPr>
              <a:t> La corretta gestione del rischio impone un percorso tracciabile in quattro fasi: audit interno della spesa, coinvolgimento preventivo dei Revisori, attivazione della procedura di riconoscimento del debito fuori bilancio (art. 194 TUEL) e contestuale segnalazione formale alla Magistratura Contabile (art. 52 </a:t>
            </a:r>
            <a:r>
              <a:rPr lang="it-IT" sz="1300" dirty="0" err="1">
                <a:solidFill>
                  <a:srgbClr val="0070C0"/>
                </a:solidFill>
              </a:rPr>
              <a:t>D.Lgs.</a:t>
            </a:r>
            <a:r>
              <a:rPr lang="it-IT" sz="1300" dirty="0">
                <a:solidFill>
                  <a:srgbClr val="0070C0"/>
                </a:solidFill>
              </a:rPr>
              <a:t> 174/2016).</a:t>
            </a:r>
          </a:p>
          <a:p>
            <a:endParaRPr lang="it-IT" sz="1300" dirty="0"/>
          </a:p>
          <a:p>
            <a:endParaRPr lang="it-IT" sz="1300" dirty="0"/>
          </a:p>
        </p:txBody>
      </p:sp>
    </p:spTree>
    <p:extLst>
      <p:ext uri="{BB962C8B-B14F-4D97-AF65-F5344CB8AC3E}">
        <p14:creationId xmlns:p14="http://schemas.microsoft.com/office/powerpoint/2010/main" val="2560199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E10C9-0441-D12A-9CA8-254DE88C1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936FDF55-4307-D1D2-5557-DFFE2D1A0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19084F5-CD49-C6F1-02A9-038FED53E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635E841-3C6F-F587-5C2C-0C63B8FB2E2C}"/>
              </a:ext>
            </a:extLst>
          </p:cNvPr>
          <p:cNvSpPr txBox="1"/>
          <p:nvPr/>
        </p:nvSpPr>
        <p:spPr>
          <a:xfrm>
            <a:off x="395536" y="1484784"/>
            <a:ext cx="864096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cap="all" dirty="0">
                <a:solidFill>
                  <a:srgbClr val="0070C0"/>
                </a:solidFill>
              </a:rPr>
              <a:t>19. La Giurisprudenza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Nullità Civilistica ed Elusione (Cassazione)</a:t>
            </a:r>
            <a:r>
              <a:rPr lang="it-IT" sz="1400" dirty="0">
                <a:solidFill>
                  <a:srgbClr val="0070C0"/>
                </a:solidFill>
              </a:rPr>
              <a:t> : le transazioni stipulate per sanare contratti nulli, proroghe illegittime o prestazioni prive di gara e di copertura contabile sono radicalmente nulle.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Colpa Grave e Difetto Istruttorio (Corte dei Conti)</a:t>
            </a:r>
            <a:r>
              <a:rPr lang="it-IT" sz="1400" dirty="0">
                <a:solidFill>
                  <a:srgbClr val="0070C0"/>
                </a:solidFill>
              </a:rPr>
              <a:t> Sanzione severa per le transazioni "al buio" o difensive dell'inerzia, concluse senza un'analisi tecnica e giuridica sulla fondatezza delle pretese avversarie.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I Tre Pilastri del Giudizio Prognostico</a:t>
            </a:r>
            <a:endParaRPr lang="it-IT" sz="1400" dirty="0">
              <a:solidFill>
                <a:srgbClr val="0070C0"/>
              </a:solidFill>
            </a:endParaRPr>
          </a:p>
          <a:p>
            <a:r>
              <a:rPr lang="it-IT" sz="1400" b="1" dirty="0">
                <a:solidFill>
                  <a:srgbClr val="0070C0"/>
                </a:solidFill>
              </a:rPr>
              <a:t>Res </a:t>
            </a:r>
            <a:r>
              <a:rPr lang="it-IT" sz="1400" b="1" dirty="0" err="1">
                <a:solidFill>
                  <a:srgbClr val="0070C0"/>
                </a:solidFill>
              </a:rPr>
              <a:t>dubia</a:t>
            </a:r>
            <a:r>
              <a:rPr lang="it-IT" sz="1400" b="1" dirty="0">
                <a:solidFill>
                  <a:srgbClr val="0070C0"/>
                </a:solidFill>
              </a:rPr>
              <a:t>:</a:t>
            </a:r>
            <a:r>
              <a:rPr lang="it-IT" sz="1400" dirty="0">
                <a:solidFill>
                  <a:srgbClr val="0070C0"/>
                </a:solidFill>
              </a:rPr>
              <a:t> Verifica obbligatoria dell'effettiva incertezza interpretativa o probatoria della lite, escludendo accordi su pretese palesemente infondate o prescritte.</a:t>
            </a:r>
          </a:p>
          <a:p>
            <a:r>
              <a:rPr lang="it-IT" sz="1400" b="1" dirty="0">
                <a:solidFill>
                  <a:srgbClr val="0070C0"/>
                </a:solidFill>
              </a:rPr>
              <a:t>Proporzionalità delle concessioni:</a:t>
            </a:r>
            <a:r>
              <a:rPr lang="it-IT" sz="1400" dirty="0">
                <a:solidFill>
                  <a:srgbClr val="0070C0"/>
                </a:solidFill>
              </a:rPr>
              <a:t> Rispetto del principio </a:t>
            </a:r>
            <a:r>
              <a:rPr lang="it-IT" sz="1400" i="1" dirty="0" err="1">
                <a:solidFill>
                  <a:srgbClr val="0070C0"/>
                </a:solidFill>
              </a:rPr>
              <a:t>aliquid</a:t>
            </a:r>
            <a:r>
              <a:rPr lang="it-IT" sz="1400" i="1" dirty="0">
                <a:solidFill>
                  <a:srgbClr val="0070C0"/>
                </a:solidFill>
              </a:rPr>
              <a:t> datum, </a:t>
            </a:r>
            <a:r>
              <a:rPr lang="it-IT" sz="1400" i="1" dirty="0" err="1">
                <a:solidFill>
                  <a:srgbClr val="0070C0"/>
                </a:solidFill>
              </a:rPr>
              <a:t>aliquid</a:t>
            </a:r>
            <a:r>
              <a:rPr lang="it-IT" sz="1400" i="1" dirty="0">
                <a:solidFill>
                  <a:srgbClr val="0070C0"/>
                </a:solidFill>
              </a:rPr>
              <a:t> </a:t>
            </a:r>
            <a:r>
              <a:rPr lang="it-IT" sz="1400" i="1" dirty="0" err="1">
                <a:solidFill>
                  <a:srgbClr val="0070C0"/>
                </a:solidFill>
              </a:rPr>
              <a:t>retentum</a:t>
            </a:r>
            <a:r>
              <a:rPr lang="it-IT" sz="1400" dirty="0">
                <a:solidFill>
                  <a:srgbClr val="0070C0"/>
                </a:solidFill>
              </a:rPr>
              <a:t>, garantendo un risparmio congruo ed evitando rinunce ingiustificate alle ragioni dell'Erario.</a:t>
            </a:r>
          </a:p>
          <a:p>
            <a:r>
              <a:rPr lang="it-IT" sz="1400" b="1" dirty="0">
                <a:solidFill>
                  <a:srgbClr val="0070C0"/>
                </a:solidFill>
              </a:rPr>
              <a:t>Convenienza economica globale:</a:t>
            </a:r>
            <a:r>
              <a:rPr lang="it-IT" sz="1400" dirty="0">
                <a:solidFill>
                  <a:srgbClr val="0070C0"/>
                </a:solidFill>
              </a:rPr>
              <a:t> Comparazione analitica tra il costo dell'accordo e lo scenario peggiore di condanna giudiziale, comprensivo di capitale, interessi moratori ex </a:t>
            </a:r>
            <a:r>
              <a:rPr lang="it-IT" sz="1400" dirty="0" err="1">
                <a:solidFill>
                  <a:srgbClr val="0070C0"/>
                </a:solidFill>
              </a:rPr>
              <a:t>D.Lgs.</a:t>
            </a:r>
            <a:r>
              <a:rPr lang="it-IT" sz="1400" dirty="0">
                <a:solidFill>
                  <a:srgbClr val="0070C0"/>
                </a:solidFill>
              </a:rPr>
              <a:t> 231/2002 e spese di lite.</a:t>
            </a:r>
          </a:p>
          <a:p>
            <a:endParaRPr lang="it-IT" sz="1400" b="1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411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EB6D7-72C7-34A2-8396-E26A03786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er Academy - Per lo sviluppo delle professionalità">
            <a:extLst>
              <a:ext uri="{FF2B5EF4-FFF2-40B4-BE49-F238E27FC236}">
                <a16:creationId xmlns:a16="http://schemas.microsoft.com/office/drawing/2014/main" id="{F1B14E58-8EF6-7B50-3CA1-BEE38D3E0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552"/>
            <a:ext cx="1108512" cy="11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C0905B4-A20F-5B74-A5B7-19D194246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09998"/>
            <a:ext cx="2592288" cy="10767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39A23C9-7407-56BC-17CC-E7C190C14D4F}"/>
              </a:ext>
            </a:extLst>
          </p:cNvPr>
          <p:cNvSpPr txBox="1"/>
          <p:nvPr/>
        </p:nvSpPr>
        <p:spPr>
          <a:xfrm>
            <a:off x="395536" y="1484784"/>
            <a:ext cx="864096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cap="all" dirty="0">
                <a:solidFill>
                  <a:srgbClr val="0070C0"/>
                </a:solidFill>
              </a:rPr>
              <a:t>20. Sintesi operativa - Checklist della Transazione Legittima</a:t>
            </a:r>
            <a:endParaRPr lang="it-IT" sz="1400" cap="all" dirty="0">
              <a:solidFill>
                <a:srgbClr val="0070C0"/>
              </a:solidFill>
            </a:endParaRPr>
          </a:p>
          <a:p>
            <a:endParaRPr lang="it-IT" sz="1300" b="1" dirty="0"/>
          </a:p>
          <a:p>
            <a:r>
              <a:rPr lang="it-IT" sz="1300" b="1" dirty="0">
                <a:solidFill>
                  <a:srgbClr val="0070C0"/>
                </a:solidFill>
              </a:rPr>
              <a:t>1. Solidità dell'Istruttoria Legale e </a:t>
            </a:r>
            <a:r>
              <a:rPr lang="it-IT" sz="1300" b="1" i="1" dirty="0" err="1">
                <a:solidFill>
                  <a:srgbClr val="0070C0"/>
                </a:solidFill>
              </a:rPr>
              <a:t>Litigation</a:t>
            </a:r>
            <a:r>
              <a:rPr lang="it-IT" sz="1300" b="1" i="1" dirty="0">
                <a:solidFill>
                  <a:srgbClr val="0070C0"/>
                </a:solidFill>
              </a:rPr>
              <a:t> Risk </a:t>
            </a:r>
            <a:r>
              <a:rPr lang="it-IT" sz="1300" b="1" i="1" dirty="0" err="1">
                <a:solidFill>
                  <a:srgbClr val="0070C0"/>
                </a:solidFill>
              </a:rPr>
              <a:t>Assessment</a:t>
            </a:r>
            <a:r>
              <a:rPr lang="it-IT" sz="1300" b="1" dirty="0">
                <a:solidFill>
                  <a:srgbClr val="0070C0"/>
                </a:solidFill>
              </a:rPr>
              <a:t>:</a:t>
            </a:r>
            <a:r>
              <a:rPr lang="it-IT" sz="1300" dirty="0">
                <a:solidFill>
                  <a:srgbClr val="0070C0"/>
                </a:solidFill>
              </a:rPr>
              <a:t> Verificare la reale sussistenza della </a:t>
            </a:r>
            <a:r>
              <a:rPr lang="it-IT" sz="1300" i="1" dirty="0">
                <a:solidFill>
                  <a:srgbClr val="0070C0"/>
                </a:solidFill>
              </a:rPr>
              <a:t>res </a:t>
            </a:r>
            <a:r>
              <a:rPr lang="it-IT" sz="1300" i="1" dirty="0" err="1">
                <a:solidFill>
                  <a:srgbClr val="0070C0"/>
                </a:solidFill>
              </a:rPr>
              <a:t>dubia</a:t>
            </a:r>
            <a:r>
              <a:rPr lang="it-IT" sz="1300" dirty="0">
                <a:solidFill>
                  <a:srgbClr val="0070C0"/>
                </a:solidFill>
              </a:rPr>
              <a:t>; Dimostrare la convenienza economica globale confrontando il costo dell'accordo con lo scenario peggiore di giudizio (capitale, interessi moratori ex </a:t>
            </a:r>
            <a:r>
              <a:rPr lang="it-IT" sz="1300" dirty="0" err="1">
                <a:solidFill>
                  <a:srgbClr val="0070C0"/>
                </a:solidFill>
              </a:rPr>
              <a:t>D.Lgs.</a:t>
            </a:r>
            <a:r>
              <a:rPr lang="it-IT" sz="1300" dirty="0">
                <a:solidFill>
                  <a:srgbClr val="0070C0"/>
                </a:solidFill>
              </a:rPr>
              <a:t> 231/2002 e spese legali).</a:t>
            </a:r>
          </a:p>
          <a:p>
            <a:endParaRPr lang="it-IT" sz="1300" b="1" dirty="0">
              <a:solidFill>
                <a:srgbClr val="0070C0"/>
              </a:solidFill>
            </a:endParaRPr>
          </a:p>
          <a:p>
            <a:r>
              <a:rPr lang="it-IT" sz="1300" b="1" dirty="0">
                <a:solidFill>
                  <a:srgbClr val="0070C0"/>
                </a:solidFill>
              </a:rPr>
              <a:t>2. Rispetto della Competenza e dei Vincoli di Bilancio:</a:t>
            </a:r>
            <a:r>
              <a:rPr lang="it-IT" sz="1300" dirty="0">
                <a:solidFill>
                  <a:srgbClr val="0070C0"/>
                </a:solidFill>
              </a:rPr>
              <a:t> Accertare che l'onere finanziario trovi capienza nei capitoli di PEG o budget assegnati alla diretta responsabilità dirigenziale.</a:t>
            </a:r>
          </a:p>
          <a:p>
            <a:endParaRPr lang="it-IT" sz="1300" b="1" dirty="0">
              <a:solidFill>
                <a:srgbClr val="0070C0"/>
              </a:solidFill>
            </a:endParaRPr>
          </a:p>
          <a:p>
            <a:r>
              <a:rPr lang="it-IT" sz="1300" b="1" dirty="0">
                <a:solidFill>
                  <a:srgbClr val="0070C0"/>
                </a:solidFill>
              </a:rPr>
              <a:t>3. Rigore Contabile e Principio del Doppio Binario:</a:t>
            </a:r>
            <a:r>
              <a:rPr lang="it-IT" sz="1300" dirty="0">
                <a:solidFill>
                  <a:srgbClr val="0070C0"/>
                </a:solidFill>
              </a:rPr>
              <a:t> Utilizzare esclusivamente fondi pertinenti (es. fondo rischi o spese di lite), evitando storni impropri. Applicare rigorosamente il "doppio binario": definire la transazione all'esterno per tutelare il bilancio, ma attivare contemporaneamente i procedimenti disciplinari e l'istruttoria interna per la rivalsa nei confronti del funzionario responsabile della patologia originaria, evitando l'occultamento della </a:t>
            </a:r>
            <a:r>
              <a:rPr lang="it-IT" sz="1300" i="1" dirty="0">
                <a:solidFill>
                  <a:srgbClr val="0070C0"/>
                </a:solidFill>
              </a:rPr>
              <a:t>mala </a:t>
            </a:r>
            <a:r>
              <a:rPr lang="it-IT" sz="1300" i="1" dirty="0" err="1">
                <a:solidFill>
                  <a:srgbClr val="0070C0"/>
                </a:solidFill>
              </a:rPr>
              <a:t>gestio</a:t>
            </a:r>
            <a:r>
              <a:rPr lang="it-IT" sz="1300" dirty="0">
                <a:solidFill>
                  <a:srgbClr val="0070C0"/>
                </a:solidFill>
              </a:rPr>
              <a:t>.</a:t>
            </a:r>
          </a:p>
          <a:p>
            <a:endParaRPr lang="it-IT" sz="1300" b="1" dirty="0">
              <a:solidFill>
                <a:srgbClr val="0070C0"/>
              </a:solidFill>
            </a:endParaRPr>
          </a:p>
          <a:p>
            <a:r>
              <a:rPr lang="it-IT" sz="1300" b="1" dirty="0">
                <a:solidFill>
                  <a:srgbClr val="0070C0"/>
                </a:solidFill>
              </a:rPr>
              <a:t>4. Trasparenza Incondizionata e Obblighi di Controllo:</a:t>
            </a:r>
            <a:r>
              <a:rPr lang="it-IT" sz="1300" dirty="0">
                <a:solidFill>
                  <a:srgbClr val="0070C0"/>
                </a:solidFill>
              </a:rPr>
              <a:t> Adempiere agli obblighi di ostensione integrale trasmettendo tempestivamente il fascicolo al Collegio dei Revisori dei Conti (ex art. 239 TUEL) e alla Procura Regionale della Corte dei Conti (ex art. 52 </a:t>
            </a:r>
            <a:r>
              <a:rPr lang="it-IT" sz="1300" dirty="0" err="1">
                <a:solidFill>
                  <a:srgbClr val="0070C0"/>
                </a:solidFill>
              </a:rPr>
              <a:t>D.Lgs.</a:t>
            </a:r>
            <a:r>
              <a:rPr lang="it-IT" sz="1300" dirty="0">
                <a:solidFill>
                  <a:srgbClr val="0070C0"/>
                </a:solidFill>
              </a:rPr>
              <a:t> 174/2016). </a:t>
            </a:r>
          </a:p>
          <a:p>
            <a:endParaRPr lang="it-IT" sz="1300" dirty="0">
              <a:solidFill>
                <a:srgbClr val="0070C0"/>
              </a:solidFill>
            </a:endParaRPr>
          </a:p>
          <a:p>
            <a:r>
              <a:rPr lang="it-IT" sz="1300" dirty="0">
                <a:solidFill>
                  <a:srgbClr val="0070C0"/>
                </a:solidFill>
              </a:rPr>
              <a:t>Un'azione amministrativa trasparente e rigorosamente istruita trasforma la discrezionalità negoziale in un presidio fondamentale di buon andamento, tutelando il patrimonio dell'ente e la serenità professionale del dirigente</a:t>
            </a:r>
          </a:p>
          <a:p>
            <a:endParaRPr lang="it-IT" sz="1300" dirty="0"/>
          </a:p>
        </p:txBody>
      </p:sp>
    </p:spTree>
    <p:extLst>
      <p:ext uri="{BB962C8B-B14F-4D97-AF65-F5344CB8AC3E}">
        <p14:creationId xmlns:p14="http://schemas.microsoft.com/office/powerpoint/2010/main" val="3898161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Macro-strutture">
  <a:themeElements>
    <a:clrScheme name="Chiaro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hiaro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3938</Words>
  <Application>Microsoft Office PowerPoint</Application>
  <PresentationFormat>Presentazione su schermo (4:3)</PresentationFormat>
  <Paragraphs>217</Paragraphs>
  <Slides>22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5" baseType="lpstr">
      <vt:lpstr>Arial</vt:lpstr>
      <vt:lpstr>Calibri</vt:lpstr>
      <vt:lpstr>3_Macro-strutture</vt:lpstr>
      <vt:lpstr>Presentazione standard di PowerPoint</vt:lpstr>
      <vt:lpstr>Indice degli argomenti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Gabriella Piscopo</dc:creator>
  <cp:lastModifiedBy>Luigi TEPEDINO</cp:lastModifiedBy>
  <cp:revision>11</cp:revision>
  <dcterms:created xsi:type="dcterms:W3CDTF">2020-10-09T07:25:14Z</dcterms:created>
  <dcterms:modified xsi:type="dcterms:W3CDTF">2026-09-11T14:30:06Z</dcterms:modified>
</cp:coreProperties>
</file>