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7" r:id="rId3"/>
    <p:sldId id="259" r:id="rId4"/>
    <p:sldId id="260" r:id="rId5"/>
    <p:sldId id="261" r:id="rId6"/>
    <p:sldId id="262" r:id="rId7"/>
    <p:sldId id="269" r:id="rId8"/>
    <p:sldId id="270" r:id="rId9"/>
    <p:sldId id="271" r:id="rId10"/>
    <p:sldId id="272" r:id="rId11"/>
    <p:sldId id="265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7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F26801-27E4-490F-9147-DD8A527F8117}" type="doc">
      <dgm:prSet loTypeId="urn:microsoft.com/office/officeart/2005/8/layout/default" loCatId="list" qsTypeId="urn:microsoft.com/office/officeart/2005/8/quickstyle/simple2#11" qsCatId="simple" csTypeId="urn:microsoft.com/office/officeart/2005/8/colors/colorful5#17" csCatId="colorful" phldr="1"/>
      <dgm:spPr/>
      <dgm:t>
        <a:bodyPr/>
        <a:lstStyle/>
        <a:p>
          <a:endParaRPr lang="en-US"/>
        </a:p>
      </dgm:t>
    </dgm:pt>
    <dgm:pt modelId="{2278323A-0D6F-4488-906D-5761E7718947}">
      <dgm:prSet/>
      <dgm:spPr/>
      <dgm:t>
        <a:bodyPr/>
        <a:lstStyle/>
        <a:p>
          <a:pPr>
            <a:defRPr cap="all"/>
          </a:pPr>
          <a:r>
            <a:rPr lang="it-IT" b="1"/>
            <a:t>Siete l'Unità di Comunicazione del Comune.</a:t>
          </a:r>
          <a:endParaRPr lang="en-US"/>
        </a:p>
      </dgm:t>
    </dgm:pt>
    <dgm:pt modelId="{25F951CB-8824-4F3D-A604-ED3295BD4B5B}" type="parTrans" cxnId="{D8C9E0FA-B6F6-419B-8BFD-10A78E0FA897}">
      <dgm:prSet/>
      <dgm:spPr/>
      <dgm:t>
        <a:bodyPr/>
        <a:lstStyle/>
        <a:p>
          <a:endParaRPr lang="en-US"/>
        </a:p>
      </dgm:t>
    </dgm:pt>
    <dgm:pt modelId="{DB106F02-7184-4EF6-9EFA-683853F4653B}" type="sibTrans" cxnId="{D8C9E0FA-B6F6-419B-8BFD-10A78E0FA897}">
      <dgm:prSet/>
      <dgm:spPr/>
      <dgm:t>
        <a:bodyPr/>
        <a:lstStyle/>
        <a:p>
          <a:endParaRPr lang="en-US"/>
        </a:p>
      </dgm:t>
    </dgm:pt>
    <dgm:pt modelId="{7DB4881D-61A4-477B-9E81-49C7CB5421B4}">
      <dgm:prSet/>
      <dgm:spPr/>
      <dgm:t>
        <a:bodyPr/>
        <a:lstStyle/>
        <a:p>
          <a:pPr>
            <a:defRPr cap="all"/>
          </a:pPr>
          <a:r>
            <a:rPr lang="it-IT"/>
            <a:t>Avete </a:t>
          </a:r>
          <a:r>
            <a:rPr lang="it-IT" b="1"/>
            <a:t>20 minuti</a:t>
          </a:r>
          <a:r>
            <a:rPr lang="it-IT"/>
            <a:t> per elaborare la risposta istituzionale.</a:t>
          </a:r>
          <a:endParaRPr lang="en-US"/>
        </a:p>
      </dgm:t>
    </dgm:pt>
    <dgm:pt modelId="{17A14FC0-2AEF-4BE9-BD89-FA291DF5A8F0}" type="parTrans" cxnId="{47081A15-4245-46D0-8233-D20C6942EF76}">
      <dgm:prSet/>
      <dgm:spPr/>
      <dgm:t>
        <a:bodyPr/>
        <a:lstStyle/>
        <a:p>
          <a:endParaRPr lang="en-US"/>
        </a:p>
      </dgm:t>
    </dgm:pt>
    <dgm:pt modelId="{0E3A4059-5F3B-435D-AA63-39F9479BE3F1}" type="sibTrans" cxnId="{47081A15-4245-46D0-8233-D20C6942EF76}">
      <dgm:prSet/>
      <dgm:spPr/>
      <dgm:t>
        <a:bodyPr/>
        <a:lstStyle/>
        <a:p>
          <a:endParaRPr lang="en-US"/>
        </a:p>
      </dgm:t>
    </dgm:pt>
    <dgm:pt modelId="{89963AA1-E44B-46EF-9792-9AFC2520A4BD}">
      <dgm:prSet/>
      <dgm:spPr/>
      <dgm:t>
        <a:bodyPr/>
        <a:lstStyle/>
        <a:p>
          <a:pPr>
            <a:defRPr cap="all"/>
          </a:pPr>
          <a:r>
            <a:rPr lang="it-IT"/>
            <a:t>Si deve decidere:</a:t>
          </a:r>
          <a:endParaRPr lang="en-US"/>
        </a:p>
      </dgm:t>
    </dgm:pt>
    <dgm:pt modelId="{3A26B9F1-AF69-4F5F-827A-03F6A89237A2}" type="parTrans" cxnId="{4F24CF46-3932-4F5E-8786-476C05B7D192}">
      <dgm:prSet/>
      <dgm:spPr/>
      <dgm:t>
        <a:bodyPr/>
        <a:lstStyle/>
        <a:p>
          <a:endParaRPr lang="en-US"/>
        </a:p>
      </dgm:t>
    </dgm:pt>
    <dgm:pt modelId="{988AA2D0-EF0B-4BFA-B3BA-33AB3B6E7930}" type="sibTrans" cxnId="{4F24CF46-3932-4F5E-8786-476C05B7D192}">
      <dgm:prSet/>
      <dgm:spPr/>
      <dgm:t>
        <a:bodyPr/>
        <a:lstStyle/>
        <a:p>
          <a:endParaRPr lang="en-US"/>
        </a:p>
      </dgm:t>
    </dgm:pt>
    <dgm:pt modelId="{E76C4185-90AF-40A1-BCAB-3D847130328C}">
      <dgm:prSet/>
      <dgm:spPr/>
      <dgm:t>
        <a:bodyPr/>
        <a:lstStyle/>
        <a:p>
          <a:pPr>
            <a:defRPr cap="all"/>
          </a:pPr>
          <a:r>
            <a:rPr lang="it-IT" b="1"/>
            <a:t>1. COSA DIRE?</a:t>
          </a:r>
          <a:br>
            <a:rPr lang="it-IT"/>
          </a:br>
          <a:r>
            <a:rPr lang="it-IT"/>
            <a:t>Qual è il messaggio principale?</a:t>
          </a:r>
          <a:endParaRPr lang="en-US"/>
        </a:p>
      </dgm:t>
    </dgm:pt>
    <dgm:pt modelId="{CAA2AA3D-BFCA-435D-9F3A-C5F5EAE3F18C}" type="parTrans" cxnId="{85A6AEA4-4BBE-4F3B-A06B-CCA604573DE0}">
      <dgm:prSet/>
      <dgm:spPr/>
      <dgm:t>
        <a:bodyPr/>
        <a:lstStyle/>
        <a:p>
          <a:endParaRPr lang="en-US"/>
        </a:p>
      </dgm:t>
    </dgm:pt>
    <dgm:pt modelId="{2BEB42A4-5D3B-418A-913D-43FCE230DD9E}" type="sibTrans" cxnId="{85A6AEA4-4BBE-4F3B-A06B-CCA604573DE0}">
      <dgm:prSet/>
      <dgm:spPr/>
      <dgm:t>
        <a:bodyPr/>
        <a:lstStyle/>
        <a:p>
          <a:endParaRPr lang="en-US"/>
        </a:p>
      </dgm:t>
    </dgm:pt>
    <dgm:pt modelId="{CE024986-6392-41E5-953B-7843B839A476}">
      <dgm:prSet/>
      <dgm:spPr/>
      <dgm:t>
        <a:bodyPr/>
        <a:lstStyle/>
        <a:p>
          <a:pPr>
            <a:defRPr cap="all"/>
          </a:pPr>
          <a:r>
            <a:rPr lang="it-IT" b="1"/>
            <a:t>2. A CHI PARLARE?</a:t>
          </a:r>
          <a:br>
            <a:rPr lang="it-IT"/>
          </a:br>
          <a:r>
            <a:rPr lang="it-IT"/>
            <a:t>Cittadini? Scuole? Media? Opposizione?</a:t>
          </a:r>
          <a:endParaRPr lang="en-US"/>
        </a:p>
      </dgm:t>
    </dgm:pt>
    <dgm:pt modelId="{F6AFFDD5-CC0D-4A1B-8648-2F70BE4DC38A}" type="parTrans" cxnId="{FF23458D-CB85-428F-A091-060D36A2085E}">
      <dgm:prSet/>
      <dgm:spPr/>
      <dgm:t>
        <a:bodyPr/>
        <a:lstStyle/>
        <a:p>
          <a:endParaRPr lang="en-US"/>
        </a:p>
      </dgm:t>
    </dgm:pt>
    <dgm:pt modelId="{3B981308-5894-4355-B9F3-2C3DA2D03118}" type="sibTrans" cxnId="{FF23458D-CB85-428F-A091-060D36A2085E}">
      <dgm:prSet/>
      <dgm:spPr/>
      <dgm:t>
        <a:bodyPr/>
        <a:lstStyle/>
        <a:p>
          <a:endParaRPr lang="en-US"/>
        </a:p>
      </dgm:t>
    </dgm:pt>
    <dgm:pt modelId="{DB8C7208-FFA5-48E8-9F1E-D3D7D875EF1E}">
      <dgm:prSet/>
      <dgm:spPr/>
      <dgm:t>
        <a:bodyPr/>
        <a:lstStyle/>
        <a:p>
          <a:pPr>
            <a:defRPr cap="all"/>
          </a:pPr>
          <a:r>
            <a:rPr lang="it-IT" b="1"/>
            <a:t>3. CHI DEVE PARLARE?</a:t>
          </a:r>
          <a:br>
            <a:rPr lang="it-IT"/>
          </a:br>
          <a:r>
            <a:rPr lang="it-IT"/>
            <a:t>Sindaco? Assessore? Tecnico? ASL?</a:t>
          </a:r>
          <a:endParaRPr lang="en-US"/>
        </a:p>
      </dgm:t>
    </dgm:pt>
    <dgm:pt modelId="{FFDC478E-CF8D-438B-BF9E-BFD3D7DE23DD}" type="parTrans" cxnId="{E07AB554-B2B8-41EB-90EF-974E7127E3FD}">
      <dgm:prSet/>
      <dgm:spPr/>
      <dgm:t>
        <a:bodyPr/>
        <a:lstStyle/>
        <a:p>
          <a:endParaRPr lang="en-US"/>
        </a:p>
      </dgm:t>
    </dgm:pt>
    <dgm:pt modelId="{AD60B968-488B-474D-A306-9C3E67A1E985}" type="sibTrans" cxnId="{E07AB554-B2B8-41EB-90EF-974E7127E3FD}">
      <dgm:prSet/>
      <dgm:spPr/>
      <dgm:t>
        <a:bodyPr/>
        <a:lstStyle/>
        <a:p>
          <a:endParaRPr lang="en-US"/>
        </a:p>
      </dgm:t>
    </dgm:pt>
    <dgm:pt modelId="{8E9E900A-6D0F-406F-B35A-D9C65AFF241F}">
      <dgm:prSet/>
      <dgm:spPr/>
      <dgm:t>
        <a:bodyPr/>
        <a:lstStyle/>
        <a:p>
          <a:pPr>
            <a:defRPr cap="all"/>
          </a:pPr>
          <a:r>
            <a:rPr lang="it-IT" b="1"/>
            <a:t>4. ATTRAVERSO QUALI CANALI?</a:t>
          </a:r>
          <a:br>
            <a:rPr lang="it-IT"/>
          </a:br>
          <a:r>
            <a:rPr lang="it-IT"/>
            <a:t>Social? Sito istituzionale? Comunicato stampa? Conferenza stampa? WhatsApp/Telegram?</a:t>
          </a:r>
          <a:endParaRPr lang="en-US"/>
        </a:p>
      </dgm:t>
    </dgm:pt>
    <dgm:pt modelId="{27848EC7-ED28-4E1F-AF5F-B1A0C2E54774}" type="parTrans" cxnId="{5B48460C-C759-4070-9838-5B6C00CF2B7A}">
      <dgm:prSet/>
      <dgm:spPr/>
      <dgm:t>
        <a:bodyPr/>
        <a:lstStyle/>
        <a:p>
          <a:endParaRPr lang="en-US"/>
        </a:p>
      </dgm:t>
    </dgm:pt>
    <dgm:pt modelId="{86BC3330-EAD4-4C4D-9B5C-E7687A8F4187}" type="sibTrans" cxnId="{5B48460C-C759-4070-9838-5B6C00CF2B7A}">
      <dgm:prSet/>
      <dgm:spPr/>
      <dgm:t>
        <a:bodyPr/>
        <a:lstStyle/>
        <a:p>
          <a:endParaRPr lang="en-US"/>
        </a:p>
      </dgm:t>
    </dgm:pt>
    <dgm:pt modelId="{D5E2CF1E-AC02-4D3C-A233-F410178E0796}">
      <dgm:prSet/>
      <dgm:spPr/>
      <dgm:t>
        <a:bodyPr/>
        <a:lstStyle/>
        <a:p>
          <a:pPr>
            <a:defRPr cap="all"/>
          </a:pPr>
          <a:r>
            <a:rPr lang="it-IT" b="1"/>
            <a:t>5. CON QUALE TONO?</a:t>
          </a:r>
          <a:br>
            <a:rPr lang="it-IT"/>
          </a:br>
          <a:r>
            <a:rPr lang="it-IT"/>
            <a:t>Rassicurante? Tecnico? Empatico? Assertivo?</a:t>
          </a:r>
          <a:endParaRPr lang="en-US"/>
        </a:p>
      </dgm:t>
    </dgm:pt>
    <dgm:pt modelId="{39DCC5A4-CEEB-4AE1-888D-10A38DDA9C63}" type="parTrans" cxnId="{070C84B4-7FD9-4A4E-996F-B20ED26BB0F0}">
      <dgm:prSet/>
      <dgm:spPr/>
      <dgm:t>
        <a:bodyPr/>
        <a:lstStyle/>
        <a:p>
          <a:endParaRPr lang="en-US"/>
        </a:p>
      </dgm:t>
    </dgm:pt>
    <dgm:pt modelId="{0F62EFC5-23B2-46BB-91D2-AF238EB60CF4}" type="sibTrans" cxnId="{070C84B4-7FD9-4A4E-996F-B20ED26BB0F0}">
      <dgm:prSet/>
      <dgm:spPr/>
      <dgm:t>
        <a:bodyPr/>
        <a:lstStyle/>
        <a:p>
          <a:endParaRPr lang="en-US"/>
        </a:p>
      </dgm:t>
    </dgm:pt>
    <dgm:pt modelId="{4D521561-3A64-49BB-AFC6-C3E53C8EDD9F}" type="pres">
      <dgm:prSet presAssocID="{08F26801-27E4-490F-9147-DD8A527F8117}" presName="diagram" presStyleCnt="0">
        <dgm:presLayoutVars>
          <dgm:dir/>
          <dgm:resizeHandles val="exact"/>
        </dgm:presLayoutVars>
      </dgm:prSet>
      <dgm:spPr/>
    </dgm:pt>
    <dgm:pt modelId="{8F28BF0C-F274-45D9-AA09-5E4121F9EDE5}" type="pres">
      <dgm:prSet presAssocID="{2278323A-0D6F-4488-906D-5761E7718947}" presName="node" presStyleLbl="node1" presStyleIdx="0" presStyleCnt="8">
        <dgm:presLayoutVars>
          <dgm:bulletEnabled val="1"/>
        </dgm:presLayoutVars>
      </dgm:prSet>
      <dgm:spPr/>
    </dgm:pt>
    <dgm:pt modelId="{CFA500E9-6786-4209-A84F-E75B7078C0A8}" type="pres">
      <dgm:prSet presAssocID="{DB106F02-7184-4EF6-9EFA-683853F4653B}" presName="sibTrans" presStyleCnt="0"/>
      <dgm:spPr/>
    </dgm:pt>
    <dgm:pt modelId="{0A388743-47A3-494D-962E-5DC486EB8DD0}" type="pres">
      <dgm:prSet presAssocID="{7DB4881D-61A4-477B-9E81-49C7CB5421B4}" presName="node" presStyleLbl="node1" presStyleIdx="1" presStyleCnt="8">
        <dgm:presLayoutVars>
          <dgm:bulletEnabled val="1"/>
        </dgm:presLayoutVars>
      </dgm:prSet>
      <dgm:spPr/>
    </dgm:pt>
    <dgm:pt modelId="{96213A2D-4452-418C-A247-A792B0DA8F80}" type="pres">
      <dgm:prSet presAssocID="{0E3A4059-5F3B-435D-AA63-39F9479BE3F1}" presName="sibTrans" presStyleCnt="0"/>
      <dgm:spPr/>
    </dgm:pt>
    <dgm:pt modelId="{8E3B91A5-7A2A-4C99-B06F-09FF9ED11D58}" type="pres">
      <dgm:prSet presAssocID="{89963AA1-E44B-46EF-9792-9AFC2520A4BD}" presName="node" presStyleLbl="node1" presStyleIdx="2" presStyleCnt="8">
        <dgm:presLayoutVars>
          <dgm:bulletEnabled val="1"/>
        </dgm:presLayoutVars>
      </dgm:prSet>
      <dgm:spPr/>
    </dgm:pt>
    <dgm:pt modelId="{7C5DACBA-6084-462F-B1B2-7AE2005C051E}" type="pres">
      <dgm:prSet presAssocID="{988AA2D0-EF0B-4BFA-B3BA-33AB3B6E7930}" presName="sibTrans" presStyleCnt="0"/>
      <dgm:spPr/>
    </dgm:pt>
    <dgm:pt modelId="{13BD29B3-7561-4DE7-B909-A3EFC0B9635B}" type="pres">
      <dgm:prSet presAssocID="{E76C4185-90AF-40A1-BCAB-3D847130328C}" presName="node" presStyleLbl="node1" presStyleIdx="3" presStyleCnt="8">
        <dgm:presLayoutVars>
          <dgm:bulletEnabled val="1"/>
        </dgm:presLayoutVars>
      </dgm:prSet>
      <dgm:spPr/>
    </dgm:pt>
    <dgm:pt modelId="{A7B270D9-32B1-4A04-969E-71D00BDC92D8}" type="pres">
      <dgm:prSet presAssocID="{2BEB42A4-5D3B-418A-913D-43FCE230DD9E}" presName="sibTrans" presStyleCnt="0"/>
      <dgm:spPr/>
    </dgm:pt>
    <dgm:pt modelId="{404F76DF-632A-4949-B447-E4FBED7B8F7D}" type="pres">
      <dgm:prSet presAssocID="{CE024986-6392-41E5-953B-7843B839A476}" presName="node" presStyleLbl="node1" presStyleIdx="4" presStyleCnt="8">
        <dgm:presLayoutVars>
          <dgm:bulletEnabled val="1"/>
        </dgm:presLayoutVars>
      </dgm:prSet>
      <dgm:spPr/>
    </dgm:pt>
    <dgm:pt modelId="{405F4075-E252-4D05-A65B-79E2070A6D30}" type="pres">
      <dgm:prSet presAssocID="{3B981308-5894-4355-B9F3-2C3DA2D03118}" presName="sibTrans" presStyleCnt="0"/>
      <dgm:spPr/>
    </dgm:pt>
    <dgm:pt modelId="{CAFC10D1-55C0-488D-8021-EE31A93B3EFA}" type="pres">
      <dgm:prSet presAssocID="{DB8C7208-FFA5-48E8-9F1E-D3D7D875EF1E}" presName="node" presStyleLbl="node1" presStyleIdx="5" presStyleCnt="8">
        <dgm:presLayoutVars>
          <dgm:bulletEnabled val="1"/>
        </dgm:presLayoutVars>
      </dgm:prSet>
      <dgm:spPr/>
    </dgm:pt>
    <dgm:pt modelId="{B179437C-3D75-4CCC-A78B-49555288C1F4}" type="pres">
      <dgm:prSet presAssocID="{AD60B968-488B-474D-A306-9C3E67A1E985}" presName="sibTrans" presStyleCnt="0"/>
      <dgm:spPr/>
    </dgm:pt>
    <dgm:pt modelId="{408848B0-78DF-48A1-8525-260E030086CB}" type="pres">
      <dgm:prSet presAssocID="{8E9E900A-6D0F-406F-B35A-D9C65AFF241F}" presName="node" presStyleLbl="node1" presStyleIdx="6" presStyleCnt="8">
        <dgm:presLayoutVars>
          <dgm:bulletEnabled val="1"/>
        </dgm:presLayoutVars>
      </dgm:prSet>
      <dgm:spPr/>
    </dgm:pt>
    <dgm:pt modelId="{09883079-E35A-4C26-BBD3-7F72633E3E0C}" type="pres">
      <dgm:prSet presAssocID="{86BC3330-EAD4-4C4D-9B5C-E7687A8F4187}" presName="sibTrans" presStyleCnt="0"/>
      <dgm:spPr/>
    </dgm:pt>
    <dgm:pt modelId="{3FD04E05-8EAB-440C-A6DA-BBFB8531D6AE}" type="pres">
      <dgm:prSet presAssocID="{D5E2CF1E-AC02-4D3C-A233-F410178E0796}" presName="node" presStyleLbl="node1" presStyleIdx="7" presStyleCnt="8">
        <dgm:presLayoutVars>
          <dgm:bulletEnabled val="1"/>
        </dgm:presLayoutVars>
      </dgm:prSet>
      <dgm:spPr/>
    </dgm:pt>
  </dgm:ptLst>
  <dgm:cxnLst>
    <dgm:cxn modelId="{5B48460C-C759-4070-9838-5B6C00CF2B7A}" srcId="{08F26801-27E4-490F-9147-DD8A527F8117}" destId="{8E9E900A-6D0F-406F-B35A-D9C65AFF241F}" srcOrd="6" destOrd="0" parTransId="{27848EC7-ED28-4E1F-AF5F-B1A0C2E54774}" sibTransId="{86BC3330-EAD4-4C4D-9B5C-E7687A8F4187}"/>
    <dgm:cxn modelId="{47081A15-4245-46D0-8233-D20C6942EF76}" srcId="{08F26801-27E4-490F-9147-DD8A527F8117}" destId="{7DB4881D-61A4-477B-9E81-49C7CB5421B4}" srcOrd="1" destOrd="0" parTransId="{17A14FC0-2AEF-4BE9-BD89-FA291DF5A8F0}" sibTransId="{0E3A4059-5F3B-435D-AA63-39F9479BE3F1}"/>
    <dgm:cxn modelId="{D37B8D1E-5054-4B21-845A-81602A5E1BAE}" type="presOf" srcId="{D5E2CF1E-AC02-4D3C-A233-F410178E0796}" destId="{3FD04E05-8EAB-440C-A6DA-BBFB8531D6AE}" srcOrd="0" destOrd="0" presId="urn:microsoft.com/office/officeart/2005/8/layout/default"/>
    <dgm:cxn modelId="{2452EE21-06DC-4BC3-85E9-099547537276}" type="presOf" srcId="{DB8C7208-FFA5-48E8-9F1E-D3D7D875EF1E}" destId="{CAFC10D1-55C0-488D-8021-EE31A93B3EFA}" srcOrd="0" destOrd="0" presId="urn:microsoft.com/office/officeart/2005/8/layout/default"/>
    <dgm:cxn modelId="{1A7A8322-F91C-4D7E-ADA4-365323D5F3B7}" type="presOf" srcId="{08F26801-27E4-490F-9147-DD8A527F8117}" destId="{4D521561-3A64-49BB-AFC6-C3E53C8EDD9F}" srcOrd="0" destOrd="0" presId="urn:microsoft.com/office/officeart/2005/8/layout/default"/>
    <dgm:cxn modelId="{11551642-DA43-47A3-8F69-990EDD8128A1}" type="presOf" srcId="{2278323A-0D6F-4488-906D-5761E7718947}" destId="{8F28BF0C-F274-45D9-AA09-5E4121F9EDE5}" srcOrd="0" destOrd="0" presId="urn:microsoft.com/office/officeart/2005/8/layout/default"/>
    <dgm:cxn modelId="{4F24CF46-3932-4F5E-8786-476C05B7D192}" srcId="{08F26801-27E4-490F-9147-DD8A527F8117}" destId="{89963AA1-E44B-46EF-9792-9AFC2520A4BD}" srcOrd="2" destOrd="0" parTransId="{3A26B9F1-AF69-4F5F-827A-03F6A89237A2}" sibTransId="{988AA2D0-EF0B-4BFA-B3BA-33AB3B6E7930}"/>
    <dgm:cxn modelId="{E07AB554-B2B8-41EB-90EF-974E7127E3FD}" srcId="{08F26801-27E4-490F-9147-DD8A527F8117}" destId="{DB8C7208-FFA5-48E8-9F1E-D3D7D875EF1E}" srcOrd="5" destOrd="0" parTransId="{FFDC478E-CF8D-438B-BF9E-BFD3D7DE23DD}" sibTransId="{AD60B968-488B-474D-A306-9C3E67A1E985}"/>
    <dgm:cxn modelId="{FF23458D-CB85-428F-A091-060D36A2085E}" srcId="{08F26801-27E4-490F-9147-DD8A527F8117}" destId="{CE024986-6392-41E5-953B-7843B839A476}" srcOrd="4" destOrd="0" parTransId="{F6AFFDD5-CC0D-4A1B-8648-2F70BE4DC38A}" sibTransId="{3B981308-5894-4355-B9F3-2C3DA2D03118}"/>
    <dgm:cxn modelId="{819EB392-1C2C-403D-91EE-B24CAE40D85C}" type="presOf" srcId="{89963AA1-E44B-46EF-9792-9AFC2520A4BD}" destId="{8E3B91A5-7A2A-4C99-B06F-09FF9ED11D58}" srcOrd="0" destOrd="0" presId="urn:microsoft.com/office/officeart/2005/8/layout/default"/>
    <dgm:cxn modelId="{85A6AEA4-4BBE-4F3B-A06B-CCA604573DE0}" srcId="{08F26801-27E4-490F-9147-DD8A527F8117}" destId="{E76C4185-90AF-40A1-BCAB-3D847130328C}" srcOrd="3" destOrd="0" parTransId="{CAA2AA3D-BFCA-435D-9F3A-C5F5EAE3F18C}" sibTransId="{2BEB42A4-5D3B-418A-913D-43FCE230DD9E}"/>
    <dgm:cxn modelId="{5A3D69B2-1CE6-4E28-84E4-103E7B13340F}" type="presOf" srcId="{7DB4881D-61A4-477B-9E81-49C7CB5421B4}" destId="{0A388743-47A3-494D-962E-5DC486EB8DD0}" srcOrd="0" destOrd="0" presId="urn:microsoft.com/office/officeart/2005/8/layout/default"/>
    <dgm:cxn modelId="{070C84B4-7FD9-4A4E-996F-B20ED26BB0F0}" srcId="{08F26801-27E4-490F-9147-DD8A527F8117}" destId="{D5E2CF1E-AC02-4D3C-A233-F410178E0796}" srcOrd="7" destOrd="0" parTransId="{39DCC5A4-CEEB-4AE1-888D-10A38DDA9C63}" sibTransId="{0F62EFC5-23B2-46BB-91D2-AF238EB60CF4}"/>
    <dgm:cxn modelId="{9BF648D9-96F1-4DA3-B8AA-09F616A6B2E1}" type="presOf" srcId="{E76C4185-90AF-40A1-BCAB-3D847130328C}" destId="{13BD29B3-7561-4DE7-B909-A3EFC0B9635B}" srcOrd="0" destOrd="0" presId="urn:microsoft.com/office/officeart/2005/8/layout/default"/>
    <dgm:cxn modelId="{AA0F2FDB-B10D-4D58-9C70-E4C1C0FFD312}" type="presOf" srcId="{CE024986-6392-41E5-953B-7843B839A476}" destId="{404F76DF-632A-4949-B447-E4FBED7B8F7D}" srcOrd="0" destOrd="0" presId="urn:microsoft.com/office/officeart/2005/8/layout/default"/>
    <dgm:cxn modelId="{E931E0E7-DBAB-4DBA-BECB-0E8EBDF0AAC0}" type="presOf" srcId="{8E9E900A-6D0F-406F-B35A-D9C65AFF241F}" destId="{408848B0-78DF-48A1-8525-260E030086CB}" srcOrd="0" destOrd="0" presId="urn:microsoft.com/office/officeart/2005/8/layout/default"/>
    <dgm:cxn modelId="{D8C9E0FA-B6F6-419B-8BFD-10A78E0FA897}" srcId="{08F26801-27E4-490F-9147-DD8A527F8117}" destId="{2278323A-0D6F-4488-906D-5761E7718947}" srcOrd="0" destOrd="0" parTransId="{25F951CB-8824-4F3D-A604-ED3295BD4B5B}" sibTransId="{DB106F02-7184-4EF6-9EFA-683853F4653B}"/>
    <dgm:cxn modelId="{7149AF4C-082D-4AE2-ACFA-568BA62069F9}" type="presParOf" srcId="{4D521561-3A64-49BB-AFC6-C3E53C8EDD9F}" destId="{8F28BF0C-F274-45D9-AA09-5E4121F9EDE5}" srcOrd="0" destOrd="0" presId="urn:microsoft.com/office/officeart/2005/8/layout/default"/>
    <dgm:cxn modelId="{F090D205-A29F-42C1-94B5-0A2DEFCB7D6E}" type="presParOf" srcId="{4D521561-3A64-49BB-AFC6-C3E53C8EDD9F}" destId="{CFA500E9-6786-4209-A84F-E75B7078C0A8}" srcOrd="1" destOrd="0" presId="urn:microsoft.com/office/officeart/2005/8/layout/default"/>
    <dgm:cxn modelId="{69BFDECA-3096-4256-B645-C853D251BE68}" type="presParOf" srcId="{4D521561-3A64-49BB-AFC6-C3E53C8EDD9F}" destId="{0A388743-47A3-494D-962E-5DC486EB8DD0}" srcOrd="2" destOrd="0" presId="urn:microsoft.com/office/officeart/2005/8/layout/default"/>
    <dgm:cxn modelId="{AAA80F4F-D921-466B-BA3A-AAAB3EEEE9D7}" type="presParOf" srcId="{4D521561-3A64-49BB-AFC6-C3E53C8EDD9F}" destId="{96213A2D-4452-418C-A247-A792B0DA8F80}" srcOrd="3" destOrd="0" presId="urn:microsoft.com/office/officeart/2005/8/layout/default"/>
    <dgm:cxn modelId="{B2BAB6EE-9FBC-427D-AF80-0B07F5884E41}" type="presParOf" srcId="{4D521561-3A64-49BB-AFC6-C3E53C8EDD9F}" destId="{8E3B91A5-7A2A-4C99-B06F-09FF9ED11D58}" srcOrd="4" destOrd="0" presId="urn:microsoft.com/office/officeart/2005/8/layout/default"/>
    <dgm:cxn modelId="{58F02EE9-40D1-4054-AD91-FCB654324257}" type="presParOf" srcId="{4D521561-3A64-49BB-AFC6-C3E53C8EDD9F}" destId="{7C5DACBA-6084-462F-B1B2-7AE2005C051E}" srcOrd="5" destOrd="0" presId="urn:microsoft.com/office/officeart/2005/8/layout/default"/>
    <dgm:cxn modelId="{68257A29-162C-402D-A9FD-A3FDA0440DD5}" type="presParOf" srcId="{4D521561-3A64-49BB-AFC6-C3E53C8EDD9F}" destId="{13BD29B3-7561-4DE7-B909-A3EFC0B9635B}" srcOrd="6" destOrd="0" presId="urn:microsoft.com/office/officeart/2005/8/layout/default"/>
    <dgm:cxn modelId="{94C4717F-BAED-4DE6-B97B-08E30691625C}" type="presParOf" srcId="{4D521561-3A64-49BB-AFC6-C3E53C8EDD9F}" destId="{A7B270D9-32B1-4A04-969E-71D00BDC92D8}" srcOrd="7" destOrd="0" presId="urn:microsoft.com/office/officeart/2005/8/layout/default"/>
    <dgm:cxn modelId="{56B26BDE-20E0-4B21-B6D2-78DFB7E78D02}" type="presParOf" srcId="{4D521561-3A64-49BB-AFC6-C3E53C8EDD9F}" destId="{404F76DF-632A-4949-B447-E4FBED7B8F7D}" srcOrd="8" destOrd="0" presId="urn:microsoft.com/office/officeart/2005/8/layout/default"/>
    <dgm:cxn modelId="{6334EDC4-33D5-4749-AB37-666684BCD583}" type="presParOf" srcId="{4D521561-3A64-49BB-AFC6-C3E53C8EDD9F}" destId="{405F4075-E252-4D05-A65B-79E2070A6D30}" srcOrd="9" destOrd="0" presId="urn:microsoft.com/office/officeart/2005/8/layout/default"/>
    <dgm:cxn modelId="{134E8692-DAC1-4798-86CC-3097418EB10F}" type="presParOf" srcId="{4D521561-3A64-49BB-AFC6-C3E53C8EDD9F}" destId="{CAFC10D1-55C0-488D-8021-EE31A93B3EFA}" srcOrd="10" destOrd="0" presId="urn:microsoft.com/office/officeart/2005/8/layout/default"/>
    <dgm:cxn modelId="{6EFE652F-BBB6-46EC-8F76-B0AA060D60E2}" type="presParOf" srcId="{4D521561-3A64-49BB-AFC6-C3E53C8EDD9F}" destId="{B179437C-3D75-4CCC-A78B-49555288C1F4}" srcOrd="11" destOrd="0" presId="urn:microsoft.com/office/officeart/2005/8/layout/default"/>
    <dgm:cxn modelId="{45F1ACD3-A7C4-4E0A-A529-0BB97DA377A7}" type="presParOf" srcId="{4D521561-3A64-49BB-AFC6-C3E53C8EDD9F}" destId="{408848B0-78DF-48A1-8525-260E030086CB}" srcOrd="12" destOrd="0" presId="urn:microsoft.com/office/officeart/2005/8/layout/default"/>
    <dgm:cxn modelId="{9D83CDAD-2E8C-4776-BD14-DBEA4FCC1B03}" type="presParOf" srcId="{4D521561-3A64-49BB-AFC6-C3E53C8EDD9F}" destId="{09883079-E35A-4C26-BBD3-7F72633E3E0C}" srcOrd="13" destOrd="0" presId="urn:microsoft.com/office/officeart/2005/8/layout/default"/>
    <dgm:cxn modelId="{0C9D2A16-EEA7-4D92-855F-2DF4F4011946}" type="presParOf" srcId="{4D521561-3A64-49BB-AFC6-C3E53C8EDD9F}" destId="{3FD04E05-8EAB-440C-A6DA-BBFB8531D6AE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8BF0C-F274-45D9-AA09-5E4121F9EDE5}">
      <dsp:nvSpPr>
        <dsp:cNvPr id="0" name=""/>
        <dsp:cNvSpPr/>
      </dsp:nvSpPr>
      <dsp:spPr>
        <a:xfrm>
          <a:off x="3184" y="601086"/>
          <a:ext cx="2526232" cy="151573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it-IT" sz="1400" b="1" kern="1200"/>
            <a:t>Siete l'Unità di Comunicazione del Comune.</a:t>
          </a:r>
          <a:endParaRPr lang="en-US" sz="1400" kern="1200"/>
        </a:p>
      </dsp:txBody>
      <dsp:txXfrm>
        <a:off x="3184" y="601086"/>
        <a:ext cx="2526232" cy="1515739"/>
      </dsp:txXfrm>
    </dsp:sp>
    <dsp:sp modelId="{0A388743-47A3-494D-962E-5DC486EB8DD0}">
      <dsp:nvSpPr>
        <dsp:cNvPr id="0" name=""/>
        <dsp:cNvSpPr/>
      </dsp:nvSpPr>
      <dsp:spPr>
        <a:xfrm>
          <a:off x="2782039" y="601086"/>
          <a:ext cx="2526232" cy="1515739"/>
        </a:xfrm>
        <a:prstGeom prst="rect">
          <a:avLst/>
        </a:prstGeom>
        <a:solidFill>
          <a:schemeClr val="accent5">
            <a:hueOff val="-1736021"/>
            <a:satOff val="-118"/>
            <a:lumOff val="2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it-IT" sz="1400" kern="1200"/>
            <a:t>Avete </a:t>
          </a:r>
          <a:r>
            <a:rPr lang="it-IT" sz="1400" b="1" kern="1200"/>
            <a:t>20 minuti</a:t>
          </a:r>
          <a:r>
            <a:rPr lang="it-IT" sz="1400" kern="1200"/>
            <a:t> per elaborare la risposta istituzionale.</a:t>
          </a:r>
          <a:endParaRPr lang="en-US" sz="1400" kern="1200"/>
        </a:p>
      </dsp:txBody>
      <dsp:txXfrm>
        <a:off x="2782039" y="601086"/>
        <a:ext cx="2526232" cy="1515739"/>
      </dsp:txXfrm>
    </dsp:sp>
    <dsp:sp modelId="{8E3B91A5-7A2A-4C99-B06F-09FF9ED11D58}">
      <dsp:nvSpPr>
        <dsp:cNvPr id="0" name=""/>
        <dsp:cNvSpPr/>
      </dsp:nvSpPr>
      <dsp:spPr>
        <a:xfrm>
          <a:off x="5560895" y="601086"/>
          <a:ext cx="2526232" cy="1515739"/>
        </a:xfrm>
        <a:prstGeom prst="rect">
          <a:avLst/>
        </a:prstGeom>
        <a:solidFill>
          <a:schemeClr val="accent5">
            <a:hueOff val="-3472043"/>
            <a:satOff val="-236"/>
            <a:lumOff val="5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it-IT" sz="1400" kern="1200"/>
            <a:t>Si deve decidere:</a:t>
          </a:r>
          <a:endParaRPr lang="en-US" sz="1400" kern="1200"/>
        </a:p>
      </dsp:txBody>
      <dsp:txXfrm>
        <a:off x="5560895" y="601086"/>
        <a:ext cx="2526232" cy="1515739"/>
      </dsp:txXfrm>
    </dsp:sp>
    <dsp:sp modelId="{13BD29B3-7561-4DE7-B909-A3EFC0B9635B}">
      <dsp:nvSpPr>
        <dsp:cNvPr id="0" name=""/>
        <dsp:cNvSpPr/>
      </dsp:nvSpPr>
      <dsp:spPr>
        <a:xfrm>
          <a:off x="8339751" y="601086"/>
          <a:ext cx="2526232" cy="1515739"/>
        </a:xfrm>
        <a:prstGeom prst="rect">
          <a:avLst/>
        </a:prstGeom>
        <a:solidFill>
          <a:schemeClr val="accent5">
            <a:hueOff val="-5208064"/>
            <a:satOff val="-354"/>
            <a:lumOff val="8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it-IT" sz="1400" b="1" kern="1200"/>
            <a:t>1. COSA DIRE?</a:t>
          </a:r>
          <a:br>
            <a:rPr lang="it-IT" sz="1400" kern="1200"/>
          </a:br>
          <a:r>
            <a:rPr lang="it-IT" sz="1400" kern="1200"/>
            <a:t>Qual è il messaggio principale?</a:t>
          </a:r>
          <a:endParaRPr lang="en-US" sz="1400" kern="1200"/>
        </a:p>
      </dsp:txBody>
      <dsp:txXfrm>
        <a:off x="8339751" y="601086"/>
        <a:ext cx="2526232" cy="1515739"/>
      </dsp:txXfrm>
    </dsp:sp>
    <dsp:sp modelId="{404F76DF-632A-4949-B447-E4FBED7B8F7D}">
      <dsp:nvSpPr>
        <dsp:cNvPr id="0" name=""/>
        <dsp:cNvSpPr/>
      </dsp:nvSpPr>
      <dsp:spPr>
        <a:xfrm>
          <a:off x="3184" y="2369449"/>
          <a:ext cx="2526232" cy="1515739"/>
        </a:xfrm>
        <a:prstGeom prst="rect">
          <a:avLst/>
        </a:prstGeom>
        <a:solidFill>
          <a:schemeClr val="accent5">
            <a:hueOff val="-6944086"/>
            <a:satOff val="-472"/>
            <a:lumOff val="11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it-IT" sz="1400" b="1" kern="1200"/>
            <a:t>2. A CHI PARLARE?</a:t>
          </a:r>
          <a:br>
            <a:rPr lang="it-IT" sz="1400" kern="1200"/>
          </a:br>
          <a:r>
            <a:rPr lang="it-IT" sz="1400" kern="1200"/>
            <a:t>Cittadini? Scuole? Media? Opposizione?</a:t>
          </a:r>
          <a:endParaRPr lang="en-US" sz="1400" kern="1200"/>
        </a:p>
      </dsp:txBody>
      <dsp:txXfrm>
        <a:off x="3184" y="2369449"/>
        <a:ext cx="2526232" cy="1515739"/>
      </dsp:txXfrm>
    </dsp:sp>
    <dsp:sp modelId="{CAFC10D1-55C0-488D-8021-EE31A93B3EFA}">
      <dsp:nvSpPr>
        <dsp:cNvPr id="0" name=""/>
        <dsp:cNvSpPr/>
      </dsp:nvSpPr>
      <dsp:spPr>
        <a:xfrm>
          <a:off x="2782039" y="2369449"/>
          <a:ext cx="2526232" cy="1515739"/>
        </a:xfrm>
        <a:prstGeom prst="rect">
          <a:avLst/>
        </a:prstGeom>
        <a:solidFill>
          <a:schemeClr val="accent5">
            <a:hueOff val="-8680107"/>
            <a:satOff val="-590"/>
            <a:lumOff val="14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it-IT" sz="1400" b="1" kern="1200"/>
            <a:t>3. CHI DEVE PARLARE?</a:t>
          </a:r>
          <a:br>
            <a:rPr lang="it-IT" sz="1400" kern="1200"/>
          </a:br>
          <a:r>
            <a:rPr lang="it-IT" sz="1400" kern="1200"/>
            <a:t>Sindaco? Assessore? Tecnico? ASL?</a:t>
          </a:r>
          <a:endParaRPr lang="en-US" sz="1400" kern="1200"/>
        </a:p>
      </dsp:txBody>
      <dsp:txXfrm>
        <a:off x="2782039" y="2369449"/>
        <a:ext cx="2526232" cy="1515739"/>
      </dsp:txXfrm>
    </dsp:sp>
    <dsp:sp modelId="{408848B0-78DF-48A1-8525-260E030086CB}">
      <dsp:nvSpPr>
        <dsp:cNvPr id="0" name=""/>
        <dsp:cNvSpPr/>
      </dsp:nvSpPr>
      <dsp:spPr>
        <a:xfrm>
          <a:off x="5560895" y="2369449"/>
          <a:ext cx="2526232" cy="1515739"/>
        </a:xfrm>
        <a:prstGeom prst="rect">
          <a:avLst/>
        </a:prstGeom>
        <a:solidFill>
          <a:schemeClr val="accent5">
            <a:hueOff val="-10416129"/>
            <a:satOff val="-708"/>
            <a:lumOff val="16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it-IT" sz="1400" b="1" kern="1200"/>
            <a:t>4. ATTRAVERSO QUALI CANALI?</a:t>
          </a:r>
          <a:br>
            <a:rPr lang="it-IT" sz="1400" kern="1200"/>
          </a:br>
          <a:r>
            <a:rPr lang="it-IT" sz="1400" kern="1200"/>
            <a:t>Social? Sito istituzionale? Comunicato stampa? Conferenza stampa? WhatsApp/Telegram?</a:t>
          </a:r>
          <a:endParaRPr lang="en-US" sz="1400" kern="1200"/>
        </a:p>
      </dsp:txBody>
      <dsp:txXfrm>
        <a:off x="5560895" y="2369449"/>
        <a:ext cx="2526232" cy="1515739"/>
      </dsp:txXfrm>
    </dsp:sp>
    <dsp:sp modelId="{3FD04E05-8EAB-440C-A6DA-BBFB8531D6AE}">
      <dsp:nvSpPr>
        <dsp:cNvPr id="0" name=""/>
        <dsp:cNvSpPr/>
      </dsp:nvSpPr>
      <dsp:spPr>
        <a:xfrm>
          <a:off x="8339751" y="2369449"/>
          <a:ext cx="2526232" cy="1515739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it-IT" sz="1400" b="1" kern="1200"/>
            <a:t>5. CON QUALE TONO?</a:t>
          </a:r>
          <a:br>
            <a:rPr lang="it-IT" sz="1400" kern="1200"/>
          </a:br>
          <a:r>
            <a:rPr lang="it-IT" sz="1400" kern="1200"/>
            <a:t>Rassicurante? Tecnico? Empatico? Assertivo?</a:t>
          </a:r>
          <a:endParaRPr lang="en-US" sz="1400" kern="1200"/>
        </a:p>
      </dsp:txBody>
      <dsp:txXfrm>
        <a:off x="8339751" y="2369449"/>
        <a:ext cx="2526232" cy="1515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93EAD-2AC4-4BEA-8221-8175FFFFFAA7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BE8D6D-60A3-4D2D-B2B6-DAE06D7AE4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79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BE8D6D-60A3-4D2D-B2B6-DAE06D7AE40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7751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20E182-5B4A-0292-B298-1149D8F81A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A66EAE4-9E62-5FF5-6B67-CC4D3C8D7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FDF1D6-918E-6C63-5A12-6CCA56643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53C094-93FA-D79F-120D-766CBB3D5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90F6B7-29A3-0F56-A0DB-199BEA505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614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831F57-A23E-0302-D72A-3B60EEC27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8D23D4-D69A-A38F-0DD3-BDD4D5C52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417A06-4E39-D6A0-1154-5497A7D5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2B83EE-ED14-0E95-09FE-639BAAADB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757730-9FA2-866A-560B-28A453E04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9950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626F04-DB03-565A-F102-38512701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F9F13DE-9627-666D-982B-A1C9B3DA9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C3128F-B7B0-9290-905A-CF9107EB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2E15E4-60A3-0C12-39FA-08EB182C1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4BF443-1821-522D-95D2-C5A877CB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058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C936C1-3AA9-FE48-CD42-CC5D3315B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2F1E0E-7B26-E1BE-B48D-389ABEF8E1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36C531F-2951-1D0B-54C5-D88014C56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19AE6D7-D6ED-E026-D4AE-239FD5F64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0B0E7E8-2F8A-2EF7-1988-3E0D034F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4C2803-72B6-CFE8-E930-1182E6AD9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013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79858A-525E-55CA-22E5-D82BB7E94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DD7FF0-4BDE-AC22-25CD-4E812BEDF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071783-919E-2C47-7450-3E74C1A05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4ADE62E-8D3B-74FA-CFFB-518D9C2929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B3F28D8-699E-4837-FBD0-2AAACBCC0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B502947-CF69-C7FD-0438-65497379E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673F057-E22E-2C11-E530-033E002C5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1263F29-2A03-82C4-C32E-7CDC46361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202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1C2A27-274B-AC6F-D553-C2DF1E6CF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6D188A6-57A1-8F9A-476B-8D0DE25D9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2BAE99A-54F7-221C-8911-B47F92C7A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140D628-B47D-A468-4583-48FF19D4C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357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6E33ED3-98E8-5AF2-4B2A-010986BBA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99691D2-E446-36BD-FFE0-9049D47F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E487C3C-D743-5D47-C0AF-6D328D7AF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4116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212D80-1717-87D4-FE68-515332B6F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2F306A-CAA1-2722-2112-403543D59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DB603C4-D887-7573-7B0E-4B5DB367B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A870324-487F-CEAD-AED7-736A93830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11DC3C-35EB-E1B4-1CB9-2A4442F70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70C9F08-97D0-95A4-1698-9299F4FA1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67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D846EF-9F85-EE85-378E-2F63614B2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23BC6A4-1EC6-69C6-36D2-2AD507E080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646ACE4-42CC-2672-BA27-48C1E8ED1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C459B6-21E8-0046-3F9D-FA7A2064C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0F1505C-49D6-ED4E-B6D2-4292DF5ED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9B1817B-8200-4B70-74D2-06A0C0A8D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9283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249ACF-20C4-1931-D3D1-4907765DD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D43FBB3-BD78-65E6-74F1-9AF87BF3A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28E3B6-7DA8-0C22-B31B-4595CF44B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F8151F2-1636-143D-77D0-A49EF5EAF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2D4D4B-DE60-67CB-9E3E-684A85B85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671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A945D00-9108-8373-AF97-87B855C780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4CB7FA5-8734-35A7-10F3-AA6D129FE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FE2128A-9A27-8CD3-7220-8F0DFC26A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A8C3E66-CEF0-0EA7-966B-376FC76EF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A42161-C6CF-9B7F-4374-0482F5CE4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7394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6FC4D7D-2D31-12FE-502E-60DC416C2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844392A-1B79-1FC0-3984-FC2D5DD74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7BAF4F-5792-8C77-29F5-63505F7C32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6C2F88-F61F-4249-981F-6952F8A7E308}" type="datetimeFigureOut">
              <a:rPr lang="it-IT" smtClean="0"/>
              <a:t>14/09/2026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2C10DE-0150-4ACA-90F0-FCCA8C61E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4CD00B-3F0C-56DA-7751-009D8A097E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CA46A2-C837-4D8F-B2EF-76B9968D62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99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F56ADDB-22C5-7049-67AA-93A1DEE1F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4586" y="4114800"/>
            <a:ext cx="4822071" cy="2423160"/>
          </a:xfrm>
        </p:spPr>
        <p:txBody>
          <a:bodyPr anchor="t">
            <a:normAutofit fontScale="90000"/>
          </a:bodyPr>
          <a:lstStyle/>
          <a:p>
            <a:pPr algn="l"/>
            <a:r>
              <a:rPr lang="it-IT" sz="2800" dirty="0">
                <a:solidFill>
                  <a:schemeClr val="tx2"/>
                </a:solidFill>
              </a:rPr>
              <a:t>"</a:t>
            </a:r>
            <a:r>
              <a:rPr lang="it-IT" sz="2800" i="1" dirty="0">
                <a:solidFill>
                  <a:schemeClr val="tx2"/>
                </a:solidFill>
              </a:rPr>
              <a:t>Comunicazione istituzionale: metodologia e casi pratici".</a:t>
            </a:r>
            <a:br>
              <a:rPr lang="it-IT" sz="2800" i="1" dirty="0">
                <a:solidFill>
                  <a:schemeClr val="tx2"/>
                </a:solidFill>
              </a:rPr>
            </a:br>
            <a:br>
              <a:rPr lang="it-IT" sz="2800" i="1" dirty="0">
                <a:solidFill>
                  <a:schemeClr val="tx2"/>
                </a:solidFill>
              </a:rPr>
            </a:br>
            <a:br>
              <a:rPr lang="it-IT" sz="2800" i="1" dirty="0">
                <a:solidFill>
                  <a:schemeClr val="tx2"/>
                </a:solidFill>
              </a:rPr>
            </a:br>
            <a:br>
              <a:rPr lang="it-IT" sz="2800" i="1" dirty="0">
                <a:solidFill>
                  <a:schemeClr val="tx2"/>
                </a:solidFill>
              </a:rPr>
            </a:br>
            <a:r>
              <a:rPr lang="it-IT" sz="2800" b="1" dirty="0">
                <a:solidFill>
                  <a:schemeClr val="tx2"/>
                </a:solidFill>
              </a:rPr>
              <a:t>Prof.ssa Diana Salzano</a:t>
            </a:r>
            <a:br>
              <a:rPr lang="it-IT" sz="2800" b="1" dirty="0">
                <a:solidFill>
                  <a:schemeClr val="tx2"/>
                </a:solidFill>
              </a:rPr>
            </a:br>
            <a:endParaRPr lang="it-IT" sz="2800" dirty="0">
              <a:solidFill>
                <a:schemeClr val="tx2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ABA3F2B-510A-CCC5-669B-E22E72C317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4422" y="1382487"/>
            <a:ext cx="5162235" cy="2885344"/>
          </a:xfrm>
        </p:spPr>
        <p:txBody>
          <a:bodyPr anchor="b">
            <a:normAutofit/>
          </a:bodyPr>
          <a:lstStyle/>
          <a:p>
            <a:pPr algn="l"/>
            <a:endParaRPr lang="it-IT" dirty="0">
              <a:solidFill>
                <a:schemeClr val="tx2"/>
              </a:solidFill>
            </a:endParaRPr>
          </a:p>
          <a:p>
            <a:pPr algn="l"/>
            <a:endParaRPr lang="it-IT" dirty="0">
              <a:solidFill>
                <a:schemeClr val="tx2"/>
              </a:solidFill>
            </a:endParaRPr>
          </a:p>
          <a:p>
            <a:pPr algn="l"/>
            <a:r>
              <a:rPr lang="it-IT" dirty="0">
                <a:solidFill>
                  <a:schemeClr val="tx2"/>
                </a:solidFill>
              </a:rPr>
              <a:t>corso CIRPA Valore PA </a:t>
            </a:r>
            <a:r>
              <a:rPr lang="it-IT" i="1" dirty="0">
                <a:solidFill>
                  <a:schemeClr val="tx2"/>
                </a:solidFill>
              </a:rPr>
              <a:t>"</a:t>
            </a:r>
            <a:r>
              <a:rPr lang="it-IT" b="1" i="1" dirty="0">
                <a:solidFill>
                  <a:schemeClr val="tx2"/>
                </a:solidFill>
              </a:rPr>
              <a:t>Comunicare nella PA: strumenti e strategie</a:t>
            </a:r>
            <a:r>
              <a:rPr lang="it-IT" i="1" dirty="0">
                <a:solidFill>
                  <a:schemeClr val="tx2"/>
                </a:solidFill>
              </a:rPr>
              <a:t> </a:t>
            </a:r>
            <a:r>
              <a:rPr lang="it-IT" b="1" i="1" dirty="0">
                <a:solidFill>
                  <a:schemeClr val="tx2"/>
                </a:solidFill>
              </a:rPr>
              <a:t>".</a:t>
            </a:r>
          </a:p>
          <a:p>
            <a:pPr algn="l"/>
            <a:endParaRPr lang="it-IT" b="1" i="1" dirty="0">
              <a:solidFill>
                <a:schemeClr val="tx2"/>
              </a:solidFill>
            </a:endParaRPr>
          </a:p>
          <a:p>
            <a:pPr algn="l"/>
            <a:endParaRPr lang="it-IT" sz="500" dirty="0">
              <a:solidFill>
                <a:schemeClr val="tx2"/>
              </a:solidFill>
            </a:endParaRPr>
          </a:p>
        </p:txBody>
      </p:sp>
      <p:pic>
        <p:nvPicPr>
          <p:cNvPr id="7" name="Graphic 6" descr="Light Bulb and Gear">
            <a:extLst>
              <a:ext uri="{FF2B5EF4-FFF2-40B4-BE49-F238E27FC236}">
                <a16:creationId xmlns:a16="http://schemas.microsoft.com/office/drawing/2014/main" id="{6BB59B8F-5A24-C97A-E212-777E147DB8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46062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Vecchi schermi di computer">
            <a:extLst>
              <a:ext uri="{FF2B5EF4-FFF2-40B4-BE49-F238E27FC236}">
                <a16:creationId xmlns:a16="http://schemas.microsoft.com/office/drawing/2014/main" id="{F3095B9A-E2C8-F770-F8E5-AD251CF9E1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74" r="24127" b="-1"/>
          <a:stretch>
            <a:fillRect/>
          </a:stretch>
        </p:blipFill>
        <p:spPr>
          <a:xfrm>
            <a:off x="8022771" y="10"/>
            <a:ext cx="4169227" cy="6857990"/>
          </a:xfrm>
          <a:prstGeom prst="rect">
            <a:avLst/>
          </a:prstGeom>
        </p:spPr>
      </p:pic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FD3A582-0201-271A-CF15-542F8ACF4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pPr algn="ctr"/>
            <a:r>
              <a:rPr lang="it-IT" sz="2500" b="1" dirty="0"/>
              <a:t>COMUNICAZIONE ISTITUZIONALE</a:t>
            </a:r>
            <a:br>
              <a:rPr lang="it-IT" sz="2500" b="1" dirty="0"/>
            </a:br>
            <a:r>
              <a:rPr lang="it-IT" sz="2500" b="1" dirty="0"/>
              <a:t>E GESTIONE DELLA CRISI</a:t>
            </a:r>
            <a:br>
              <a:rPr lang="it-IT" sz="2500" dirty="0"/>
            </a:br>
            <a:endParaRPr lang="it-IT" sz="25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1CF085-B5AF-EDD0-7169-911ABE5BF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" y="1600201"/>
            <a:ext cx="7537703" cy="4658866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it-IT" sz="2400" b="1" dirty="0"/>
              <a:t>      </a:t>
            </a:r>
            <a:r>
              <a:rPr lang="it-IT" b="1" dirty="0"/>
              <a:t>Caso di studio</a:t>
            </a:r>
          </a:p>
          <a:p>
            <a:pPr algn="ctr"/>
            <a:r>
              <a:rPr lang="it-IT" b="1" dirty="0"/>
              <a:t>«L’acqua del Comune è contaminata?»</a:t>
            </a:r>
          </a:p>
          <a:p>
            <a:pPr algn="ctr"/>
            <a:r>
              <a:rPr lang="it-IT" b="1" i="1" dirty="0"/>
              <a:t>Quando un rischio reale o percepito diventa </a:t>
            </a:r>
          </a:p>
          <a:p>
            <a:pPr marL="0" indent="0" algn="ctr">
              <a:buNone/>
            </a:pPr>
            <a:r>
              <a:rPr lang="it-IT" b="1" i="1" dirty="0"/>
              <a:t>    una crisi di comunicazione</a:t>
            </a:r>
            <a:endParaRPr lang="it-IT" b="1" dirty="0"/>
          </a:p>
          <a:p>
            <a:endParaRPr lang="it-IT" sz="2400" b="1" dirty="0"/>
          </a:p>
          <a:p>
            <a:r>
              <a:rPr lang="it-IT" sz="2000" dirty="0"/>
              <a:t>corso CIRPA Valore PA </a:t>
            </a:r>
          </a:p>
          <a:p>
            <a:r>
              <a:rPr lang="it-IT" sz="2000" i="1" dirty="0"/>
              <a:t>"</a:t>
            </a:r>
            <a:r>
              <a:rPr lang="it-IT" sz="2000" b="1" i="1" dirty="0"/>
              <a:t>Comunicare nella PA: strumenti e strategie</a:t>
            </a:r>
            <a:r>
              <a:rPr lang="it-IT" sz="2000" i="1" dirty="0"/>
              <a:t> </a:t>
            </a:r>
            <a:r>
              <a:rPr lang="it-IT" sz="2000" b="1" i="1" dirty="0"/>
              <a:t>".</a:t>
            </a:r>
            <a:endParaRPr lang="it-IT" sz="2000" b="1" dirty="0"/>
          </a:p>
          <a:p>
            <a:r>
              <a:rPr lang="it-IT" sz="2000" dirty="0"/>
              <a:t>Prof.ssa Diana Salzano</a:t>
            </a:r>
          </a:p>
        </p:txBody>
      </p:sp>
    </p:spTree>
    <p:extLst>
      <p:ext uri="{BB962C8B-B14F-4D97-AF65-F5344CB8AC3E}">
        <p14:creationId xmlns:p14="http://schemas.microsoft.com/office/powerpoint/2010/main" val="252077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483CEE7-DF6C-968F-83EC-4447A2485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424" y="274321"/>
            <a:ext cx="5393657" cy="1982686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>
                <a:solidFill>
                  <a:schemeClr val="tx2"/>
                </a:solidFill>
              </a:rPr>
              <a:t>SIMULAZIONE DI CRISI ISTITUZIONALE</a:t>
            </a:r>
          </a:p>
        </p:txBody>
      </p:sp>
      <p:pic>
        <p:nvPicPr>
          <p:cNvPr id="7" name="Graphic 6" descr="Diagramma di flusso">
            <a:extLst>
              <a:ext uri="{FF2B5EF4-FFF2-40B4-BE49-F238E27FC236}">
                <a16:creationId xmlns:a16="http://schemas.microsoft.com/office/drawing/2014/main" id="{C5CF3E1C-BE40-63B2-0A9A-DAD2B3D1C7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3F4A17-40AE-B142-A125-82BE89ED7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578" y="1965960"/>
            <a:ext cx="5928606" cy="4617719"/>
          </a:xfrm>
        </p:spPr>
        <p:txBody>
          <a:bodyPr anchor="ctr">
            <a:normAutofit/>
          </a:bodyPr>
          <a:lstStyle/>
          <a:p>
            <a:r>
              <a:rPr lang="it-IT" sz="2400" b="1" dirty="0">
                <a:solidFill>
                  <a:schemeClr val="tx2"/>
                </a:solidFill>
              </a:rPr>
              <a:t>FASE 1 — IL CASO</a:t>
            </a:r>
          </a:p>
          <a:p>
            <a:r>
              <a:rPr lang="it-IT" sz="2400" b="1" dirty="0">
                <a:solidFill>
                  <a:schemeClr val="tx2"/>
                </a:solidFill>
              </a:rPr>
              <a:t>Ore 8.15 – Arriva la segnalazione</a:t>
            </a:r>
            <a:endParaRPr lang="it-IT" sz="2400" dirty="0">
              <a:solidFill>
                <a:schemeClr val="tx2"/>
              </a:solidFill>
            </a:endParaRPr>
          </a:p>
          <a:p>
            <a:r>
              <a:rPr lang="it-IT" sz="2400" dirty="0">
                <a:solidFill>
                  <a:schemeClr val="tx2"/>
                </a:solidFill>
              </a:rPr>
              <a:t>«Alcuni cittadini affermano che l'acqua del rubinetto ha un odore e un sapore insoliti.»</a:t>
            </a:r>
          </a:p>
          <a:p>
            <a:endParaRPr lang="it-IT" sz="2400" b="1" dirty="0">
              <a:solidFill>
                <a:schemeClr val="tx2"/>
              </a:solidFill>
            </a:endParaRPr>
          </a:p>
          <a:p>
            <a:r>
              <a:rPr lang="it-IT" sz="2400" b="1" dirty="0">
                <a:solidFill>
                  <a:schemeClr val="tx2"/>
                </a:solidFill>
              </a:rPr>
              <a:t>FASE 2 — LA CRISI</a:t>
            </a:r>
          </a:p>
          <a:p>
            <a:r>
              <a:rPr lang="it-IT" sz="2400" b="1" dirty="0">
                <a:solidFill>
                  <a:schemeClr val="tx2"/>
                </a:solidFill>
              </a:rPr>
              <a:t>Ore 10.30 – Un post diventa virale</a:t>
            </a:r>
            <a:endParaRPr lang="it-IT" sz="2400" dirty="0">
              <a:solidFill>
                <a:schemeClr val="tx2"/>
              </a:solidFill>
            </a:endParaRPr>
          </a:p>
          <a:p>
            <a:r>
              <a:rPr lang="it-IT" sz="2400" dirty="0">
                <a:solidFill>
                  <a:schemeClr val="tx2"/>
                </a:solidFill>
              </a:rPr>
              <a:t>«NON BEVETE L'ACQUA DEL COMUNE! È CONTAMINATA.»</a:t>
            </a:r>
          </a:p>
          <a:p>
            <a:endParaRPr lang="it-IT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8930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FE27B64-3DDA-B9B5-7C57-450B0ECA6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738" y="647593"/>
            <a:ext cx="4467792" cy="30605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ITEM N° 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BD6E5D-27FE-0885-3A2C-7B1189EF4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0738" y="3800209"/>
            <a:ext cx="4467792" cy="241019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Cosa </a:t>
            </a:r>
            <a:r>
              <a:rPr lang="en-US" sz="24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dovrebbe</a:t>
            </a: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fare il </a:t>
            </a:r>
            <a:r>
              <a:rPr lang="en-US" sz="24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Comune</a:t>
            </a: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nei</a:t>
            </a: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primi</a:t>
            </a: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30 </a:t>
            </a:r>
            <a:r>
              <a:rPr lang="en-US" sz="2400" b="1" kern="1200" dirty="0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minuti</a:t>
            </a: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?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Cronometro">
            <a:extLst>
              <a:ext uri="{FF2B5EF4-FFF2-40B4-BE49-F238E27FC236}">
                <a16:creationId xmlns:a16="http://schemas.microsoft.com/office/drawing/2014/main" id="{A9F0F9C6-9BAF-A7F0-C313-9512F5E67F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78572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87343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4AEDEFE-4943-25AF-E289-4BFBFD681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pPr algn="ctr"/>
            <a:r>
              <a:rPr lang="it-IT" sz="3300" b="1" dirty="0">
                <a:solidFill>
                  <a:schemeClr val="tx2"/>
                </a:solidFill>
              </a:rPr>
              <a:t>FASE 3 — GLI STAKEHOLDER</a:t>
            </a:r>
            <a:br>
              <a:rPr lang="it-IT" sz="3300" b="1" dirty="0">
                <a:solidFill>
                  <a:schemeClr val="tx2"/>
                </a:solidFill>
              </a:rPr>
            </a:br>
            <a:endParaRPr lang="it-IT" sz="3300" dirty="0">
              <a:solidFill>
                <a:schemeClr val="tx2"/>
              </a:solidFill>
            </a:endParaRPr>
          </a:p>
        </p:txBody>
      </p:sp>
      <p:pic>
        <p:nvPicPr>
          <p:cNvPr id="7" name="Graphic 6" descr="Gruppo">
            <a:extLst>
              <a:ext uri="{FF2B5EF4-FFF2-40B4-BE49-F238E27FC236}">
                <a16:creationId xmlns:a16="http://schemas.microsoft.com/office/drawing/2014/main" id="{DBDD9197-AF70-0032-D57C-3C3773772A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4205835-F0AF-865D-A440-E543DAB2A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2160" y="1956816"/>
            <a:ext cx="5215992" cy="4104155"/>
          </a:xfrm>
        </p:spPr>
        <p:txBody>
          <a:bodyPr anchor="ctr"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Comune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 Sindaco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ASL 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gestore idrico 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cittadini 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scuole 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media 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opposizione politica 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dirty="0">
                <a:solidFill>
                  <a:schemeClr val="tx2"/>
                </a:solidFill>
              </a:rPr>
              <a:t>social network.</a:t>
            </a:r>
          </a:p>
          <a:p>
            <a:endParaRPr lang="it-IT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62265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B420B138-AA56-A089-D5E6-0A7DDBBEE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it-IT" sz="3600" b="1">
                <a:solidFill>
                  <a:schemeClr val="tx2"/>
                </a:solidFill>
              </a:rPr>
              <a:t>ITEM n° 2: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0634B3-250D-78C7-D243-8E8B7C081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 fontScale="85000" lnSpcReduction="10000"/>
          </a:bodyPr>
          <a:lstStyle/>
          <a:p>
            <a:endParaRPr lang="it-IT" sz="1800" dirty="0">
              <a:solidFill>
                <a:schemeClr val="tx2"/>
              </a:solidFill>
            </a:endParaRPr>
          </a:p>
          <a:p>
            <a:endParaRPr lang="it-IT" sz="1800" dirty="0">
              <a:solidFill>
                <a:schemeClr val="tx2"/>
              </a:solidFill>
            </a:endParaRPr>
          </a:p>
          <a:p>
            <a:endParaRPr lang="it-IT" sz="1800" dirty="0">
              <a:solidFill>
                <a:schemeClr val="tx2"/>
              </a:solidFill>
            </a:endParaRPr>
          </a:p>
          <a:p>
            <a:r>
              <a:rPr lang="it-IT" sz="3200" dirty="0">
                <a:solidFill>
                  <a:schemeClr val="tx2"/>
                </a:solidFill>
              </a:rPr>
              <a:t>Potreste individuare </a:t>
            </a:r>
            <a:r>
              <a:rPr lang="it-IT" sz="3200" b="1" dirty="0">
                <a:solidFill>
                  <a:schemeClr val="tx2"/>
                </a:solidFill>
              </a:rPr>
              <a:t>interessi, aspettative e potere comunicativo</a:t>
            </a:r>
            <a:r>
              <a:rPr lang="it-IT" sz="3200" dirty="0">
                <a:solidFill>
                  <a:schemeClr val="tx2"/>
                </a:solidFill>
              </a:rPr>
              <a:t> di ciascuno,</a:t>
            </a:r>
            <a:r>
              <a:rPr lang="it-IT" sz="3200" dirty="0"/>
              <a:t> assegnando ad ogni stakeholder un punteggio da </a:t>
            </a:r>
            <a:r>
              <a:rPr lang="it-IT" sz="3200" b="1" dirty="0"/>
              <a:t>1 a 5</a:t>
            </a:r>
            <a:r>
              <a:rPr lang="it-IT" sz="3200" dirty="0"/>
              <a:t> su:</a:t>
            </a:r>
          </a:p>
          <a:p>
            <a:r>
              <a:rPr lang="it-IT" sz="3200" b="1" dirty="0"/>
              <a:t>INTERESSE</a:t>
            </a:r>
            <a:r>
              <a:rPr lang="it-IT" sz="3200" dirty="0"/>
              <a:t> → quanto è coinvolto dalla crisi?</a:t>
            </a:r>
            <a:br>
              <a:rPr lang="it-IT" sz="3200" dirty="0"/>
            </a:br>
            <a:r>
              <a:rPr lang="it-IT" sz="3200" b="1" dirty="0"/>
              <a:t>POTERE</a:t>
            </a:r>
            <a:r>
              <a:rPr lang="it-IT" sz="3200" dirty="0"/>
              <a:t> → quanto può influenzare decisioni e comportamenti?</a:t>
            </a:r>
            <a:br>
              <a:rPr lang="it-IT" sz="3200" dirty="0"/>
            </a:br>
            <a:r>
              <a:rPr lang="it-IT" sz="3200" b="1" dirty="0"/>
              <a:t>VISIBILITÀ</a:t>
            </a:r>
            <a:r>
              <a:rPr lang="it-IT" sz="3200" dirty="0"/>
              <a:t> → quanto può influenzare l'opinione pubblica?</a:t>
            </a:r>
          </a:p>
          <a:p>
            <a:pPr marL="0" indent="0" algn="ctr">
              <a:buNone/>
            </a:pPr>
            <a:endParaRPr lang="it-IT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372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83E4D10-A856-2374-601C-4CE99EC02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it-IT" b="1">
                <a:solidFill>
                  <a:srgbClr val="FFFFFF"/>
                </a:solidFill>
              </a:rPr>
              <a:t>LA CRISI CRESCE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77B2E8-37A2-6F1D-0415-5FE760E79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r>
              <a:rPr lang="it-IT" sz="2400" b="1"/>
              <a:t>Ore 11.00 — La crisi cresce</a:t>
            </a:r>
            <a:endParaRPr lang="it-IT" sz="2400"/>
          </a:p>
          <a:p>
            <a:r>
              <a:rPr lang="it-IT" sz="2400"/>
              <a:t>Arrivano contemporaneamente:</a:t>
            </a:r>
          </a:p>
          <a:p>
            <a:pPr lvl="0"/>
            <a:r>
              <a:rPr lang="it-IT" sz="2400"/>
              <a:t>📞 </a:t>
            </a:r>
            <a:r>
              <a:rPr lang="it-IT" sz="2400" b="1"/>
              <a:t>200 telefonate</a:t>
            </a:r>
            <a:r>
              <a:rPr lang="it-IT" sz="2400"/>
              <a:t> al Comune </a:t>
            </a:r>
          </a:p>
          <a:p>
            <a:pPr lvl="0"/>
            <a:r>
              <a:rPr lang="it-IT" sz="2400"/>
              <a:t>📰 una testata locale titola: </a:t>
            </a:r>
            <a:r>
              <a:rPr lang="it-IT" sz="2400" b="1"/>
              <a:t>«Acqua contaminata? Il Comune non risponde»</a:t>
            </a:r>
            <a:r>
              <a:rPr lang="it-IT" sz="2400"/>
              <a:t> </a:t>
            </a:r>
          </a:p>
          <a:p>
            <a:pPr lvl="0"/>
            <a:r>
              <a:rPr lang="it-IT" sz="2400"/>
              <a:t>📱 il post iniziale raggiunge </a:t>
            </a:r>
            <a:r>
              <a:rPr lang="it-IT" sz="2400" b="1"/>
              <a:t>50.000 visualizzazioni</a:t>
            </a:r>
            <a:r>
              <a:rPr lang="it-IT" sz="2400"/>
              <a:t> </a:t>
            </a:r>
          </a:p>
          <a:p>
            <a:pPr lvl="0"/>
            <a:r>
              <a:rPr lang="it-IT" sz="2400"/>
              <a:t>👨‍👩‍👧‍👦 i genitori chiedono se devono mandare i figli a scuola </a:t>
            </a:r>
          </a:p>
          <a:p>
            <a:pPr lvl="0"/>
            <a:r>
              <a:rPr lang="it-IT" sz="2400"/>
              <a:t>🏫 due scuole chiedono indicazioni ufficiali </a:t>
            </a:r>
          </a:p>
          <a:p>
            <a:pPr lvl="0"/>
            <a:r>
              <a:rPr lang="it-IT" sz="2400"/>
              <a:t>🗣️ l'opposizione accusa il Sindaco di </a:t>
            </a:r>
            <a:r>
              <a:rPr lang="it-IT" sz="2400" b="1"/>
              <a:t>«aver sottovalutato il problema»</a:t>
            </a:r>
            <a:r>
              <a:rPr lang="it-IT" sz="2400"/>
              <a:t> </a:t>
            </a:r>
          </a:p>
          <a:p>
            <a:pPr lvl="0"/>
            <a:r>
              <a:rPr lang="it-IT" sz="2400"/>
              <a:t>💧 il gestore idrico comunica che </a:t>
            </a:r>
            <a:r>
              <a:rPr lang="it-IT" sz="2400" b="1"/>
              <a:t>sono in corso analisi</a:t>
            </a:r>
            <a:r>
              <a:rPr lang="it-IT" sz="2400"/>
              <a:t> </a:t>
            </a:r>
          </a:p>
          <a:p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2945213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6A1FAD-1CE2-9908-4E4A-6607C129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DEAC919-EBEA-5FDA-2DC1-6CE891CFD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t-IT" sz="4100" b="1" dirty="0"/>
              <a:t>FASE 4 — LA STRATEGIA DI COMUNICAZIONE</a:t>
            </a:r>
            <a:br>
              <a:rPr lang="it-IT" sz="4100" b="1" dirty="0"/>
            </a:br>
            <a:br>
              <a:rPr lang="it-IT" sz="4100" dirty="0"/>
            </a:br>
            <a:r>
              <a:rPr lang="it-IT" sz="4100" b="1" dirty="0"/>
              <a:t>ITEM 3:</a:t>
            </a:r>
            <a:endParaRPr lang="it-IT" sz="4100" dirty="0"/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7A603E67-7A42-E29D-487E-D5EEF1BC45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009307"/>
              </p:ext>
            </p:extLst>
          </p:nvPr>
        </p:nvGraphicFramePr>
        <p:xfrm>
          <a:off x="484632" y="1690688"/>
          <a:ext cx="10869168" cy="448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6750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C32ED7-91F5-3B9A-E30C-E48AB947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POTETE COMPILARE QUESTA MATRICE?</a:t>
            </a: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2C3A0D45-D1E6-FA14-5454-ABBEB2A0AD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707143"/>
              </p:ext>
            </p:extLst>
          </p:nvPr>
        </p:nvGraphicFramePr>
        <p:xfrm>
          <a:off x="555171" y="1970313"/>
          <a:ext cx="10798630" cy="4522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9726">
                  <a:extLst>
                    <a:ext uri="{9D8B030D-6E8A-4147-A177-3AD203B41FA5}">
                      <a16:colId xmlns:a16="http://schemas.microsoft.com/office/drawing/2014/main" val="1321146043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1986820268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705021213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572100497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3573803478"/>
                    </a:ext>
                  </a:extLst>
                </a:gridCol>
              </a:tblGrid>
              <a:tr h="5653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Stakeholder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Messaggio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Portavoce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Canale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Priorità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29178734"/>
                  </a:ext>
                </a:extLst>
              </a:tr>
              <a:tr h="565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Cittadini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28191194"/>
                  </a:ext>
                </a:extLst>
              </a:tr>
              <a:tr h="565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Scuole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97253215"/>
                  </a:ext>
                </a:extLst>
              </a:tr>
              <a:tr h="565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Media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77359087"/>
                  </a:ext>
                </a:extLst>
              </a:tr>
              <a:tr h="565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ASL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35214314"/>
                  </a:ext>
                </a:extLst>
              </a:tr>
              <a:tr h="565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 dirty="0">
                          <a:effectLst/>
                        </a:rPr>
                        <a:t>Gestore idrico</a:t>
                      </a: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07705951"/>
                  </a:ext>
                </a:extLst>
              </a:tr>
              <a:tr h="565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Opposizione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00896337"/>
                  </a:ext>
                </a:extLst>
              </a:tr>
              <a:tr h="565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1200" kern="0">
                          <a:effectLst/>
                        </a:rPr>
                        <a:t>Social</a:t>
                      </a:r>
                      <a:endParaRPr lang="it-IT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it-IT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77564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447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D7F64A8-D625-4F61-A290-B499BB62A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0505946-E36E-4B7B-A352-D77B02C4F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14" y="250371"/>
            <a:ext cx="9851571" cy="1198532"/>
          </a:xfrm>
        </p:spPr>
        <p:txBody>
          <a:bodyPr anchor="b">
            <a:normAutofit fontScale="90000"/>
          </a:bodyPr>
          <a:lstStyle/>
          <a:p>
            <a:br>
              <a:rPr lang="it-IT" sz="4000" b="1" dirty="0"/>
            </a:br>
            <a:r>
              <a:rPr lang="it-IT" sz="4000" b="1" dirty="0"/>
              <a:t>FASE 5 — IL MOMENTO DELLA VERITÀ</a:t>
            </a:r>
            <a:br>
              <a:rPr lang="it-IT" sz="4000" dirty="0"/>
            </a:br>
            <a:endParaRPr lang="it-IT" sz="4000" dirty="0"/>
          </a:p>
        </p:txBody>
      </p:sp>
      <p:pic>
        <p:nvPicPr>
          <p:cNvPr id="7" name="Graphic 6" descr="Clessidra finita">
            <a:extLst>
              <a:ext uri="{FF2B5EF4-FFF2-40B4-BE49-F238E27FC236}">
                <a16:creationId xmlns:a16="http://schemas.microsoft.com/office/drawing/2014/main" id="{39AFE74D-56EF-FD60-56F5-D1A125047D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2400" y="2694018"/>
            <a:ext cx="962320" cy="1198532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052E56-196F-D6F7-93C2-D8F019920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6914" y="1153886"/>
            <a:ext cx="6683829" cy="5453743"/>
          </a:xfrm>
        </p:spPr>
        <p:txBody>
          <a:bodyPr>
            <a:noAutofit/>
          </a:bodyPr>
          <a:lstStyle/>
          <a:p>
            <a:r>
              <a:rPr lang="it-IT" sz="2400" b="1" dirty="0"/>
              <a:t>⏱️ Ore 12.00</a:t>
            </a:r>
            <a:endParaRPr lang="it-IT" sz="2400" dirty="0"/>
          </a:p>
          <a:p>
            <a:r>
              <a:rPr lang="it-IT" sz="2400" dirty="0"/>
              <a:t>Arrivano i primi risultati:</a:t>
            </a:r>
          </a:p>
          <a:p>
            <a:r>
              <a:rPr lang="it-IT" sz="2400" b="1" dirty="0"/>
              <a:t>«I parametri microbiologici risultano nella norma. È stata rilevata tuttavia un'anomalia organolettica ancora in fase di approfondimento.»</a:t>
            </a:r>
            <a:endParaRPr lang="it-IT" sz="2400" dirty="0"/>
          </a:p>
          <a:p>
            <a:r>
              <a:rPr lang="it-IT" sz="2400" dirty="0"/>
              <a:t>Contemporaneamente compare un nuovo post:</a:t>
            </a:r>
          </a:p>
          <a:p>
            <a:r>
              <a:rPr lang="it-IT" sz="2400" b="1" dirty="0"/>
              <a:t>«Il Comune mente. L'acqua è contaminata e lo stanno nascondendo.»</a:t>
            </a:r>
            <a:endParaRPr lang="it-IT" sz="2400" dirty="0"/>
          </a:p>
          <a:p>
            <a:r>
              <a:rPr lang="it-IT" sz="2400" b="1" dirty="0"/>
              <a:t>Domanda:</a:t>
            </a:r>
            <a:endParaRPr lang="it-IT" sz="2400" dirty="0"/>
          </a:p>
          <a:p>
            <a:r>
              <a:rPr lang="it-IT" sz="2400" b="1" dirty="0"/>
              <a:t>ORA COSA FA IL COMUNE?</a:t>
            </a:r>
            <a:endParaRPr lang="it-IT" sz="2400" dirty="0"/>
          </a:p>
          <a:p>
            <a:r>
              <a:rPr lang="it-IT" sz="2400" dirty="0"/>
              <a:t>Produrre </a:t>
            </a:r>
            <a:r>
              <a:rPr lang="it-IT" sz="2400" b="1" dirty="0"/>
              <a:t>un comunicato ufficiale di massimo 500 caratteri</a:t>
            </a:r>
            <a:endParaRPr lang="it-IT" sz="2400" dirty="0"/>
          </a:p>
        </p:txBody>
      </p:sp>
      <p:pic>
        <p:nvPicPr>
          <p:cNvPr id="9" name="Graphic 8" descr="Clessidra finita">
            <a:extLst>
              <a:ext uri="{FF2B5EF4-FFF2-40B4-BE49-F238E27FC236}">
                <a16:creationId xmlns:a16="http://schemas.microsoft.com/office/drawing/2014/main" id="{13931F28-1B49-4972-A804-806E0864A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46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1">
            <a:extLst>
              <a:ext uri="{FF2B5EF4-FFF2-40B4-BE49-F238E27FC236}">
                <a16:creationId xmlns:a16="http://schemas.microsoft.com/office/drawing/2014/main" id="{5D7F64A8-D625-4F61-A290-B499BB62A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67135C9-23DA-9E4F-8958-E1BF07E5F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363" y="337457"/>
            <a:ext cx="5801917" cy="794657"/>
          </a:xfrm>
        </p:spPr>
        <p:txBody>
          <a:bodyPr anchor="b">
            <a:normAutofit/>
          </a:bodyPr>
          <a:lstStyle/>
          <a:p>
            <a:r>
              <a:rPr lang="it-IT" sz="4000" b="1" dirty="0"/>
              <a:t>FASE 6 — DEBRIEFING</a:t>
            </a:r>
          </a:p>
        </p:txBody>
      </p:sp>
      <p:pic>
        <p:nvPicPr>
          <p:cNvPr id="15" name="Graphic 6" descr="Domande">
            <a:extLst>
              <a:ext uri="{FF2B5EF4-FFF2-40B4-BE49-F238E27FC236}">
                <a16:creationId xmlns:a16="http://schemas.microsoft.com/office/drawing/2014/main" id="{A27D7B2E-9F4C-F8B1-10C0-D9789805BD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440" y="2694018"/>
            <a:ext cx="1152144" cy="1198532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F73E8BD-2F69-835B-CFDA-609B299C8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1469572"/>
            <a:ext cx="6699977" cy="5050972"/>
          </a:xfrm>
        </p:spPr>
        <p:txBody>
          <a:bodyPr>
            <a:normAutofit fontScale="85000" lnSpcReduction="20000"/>
          </a:bodyPr>
          <a:lstStyle/>
          <a:p>
            <a:endParaRPr lang="it-IT" sz="2000" b="1" dirty="0"/>
          </a:p>
          <a:p>
            <a:pPr marL="0" indent="0">
              <a:buNone/>
            </a:pPr>
            <a:r>
              <a:rPr lang="it-IT" sz="2400" b="1" dirty="0"/>
              <a:t>Che cosa abbiamo imparato sulla comunicazione istituzionale di crisi?</a:t>
            </a:r>
          </a:p>
          <a:p>
            <a:r>
              <a:rPr lang="it-IT" sz="2400" b="1" dirty="0"/>
              <a:t>1 La crisi non è solo un problema tecnico: è anche un problema comunicativo.</a:t>
            </a:r>
            <a:endParaRPr lang="it-IT" sz="2400" dirty="0"/>
          </a:p>
          <a:p>
            <a:r>
              <a:rPr lang="it-IT" sz="2400" b="1" dirty="0"/>
              <a:t>2. Il vuoto informativo viene rapidamente riempito da altri.</a:t>
            </a:r>
            <a:endParaRPr lang="it-IT" sz="2400" dirty="0"/>
          </a:p>
          <a:p>
            <a:r>
              <a:rPr lang="it-IT" sz="2400" b="1" dirty="0"/>
              <a:t>3. La velocità è importante, ma la velocità senza accuratezza è pericolosa.</a:t>
            </a:r>
            <a:endParaRPr lang="it-IT" sz="2400" dirty="0"/>
          </a:p>
          <a:p>
            <a:r>
              <a:rPr lang="it-IT" sz="2400" b="1" dirty="0"/>
              <a:t>4. Non tutti gli stakeholder hanno lo stesso potere comunicativo.</a:t>
            </a:r>
            <a:endParaRPr lang="it-IT" sz="2400" dirty="0"/>
          </a:p>
          <a:p>
            <a:r>
              <a:rPr lang="it-IT" sz="2400" b="1" dirty="0"/>
              <a:t>5. Il Comune deve coordinare, non semplicemente “postare”.</a:t>
            </a:r>
            <a:endParaRPr lang="it-IT" sz="2400" dirty="0"/>
          </a:p>
          <a:p>
            <a:r>
              <a:rPr lang="it-IT" sz="2400" b="1" dirty="0"/>
              <a:t>6. La fiducia si costruisce soprattutto attraverso trasparenza e coerenza.</a:t>
            </a:r>
            <a:endParaRPr lang="it-IT" sz="2400" dirty="0"/>
          </a:p>
          <a:p>
            <a:r>
              <a:rPr lang="it-IT" sz="2400" b="1" dirty="0"/>
              <a:t>7. In una crisi, dire “non lo sappiamo ancora” può essere più credibile che dare una falsa certezza.</a:t>
            </a:r>
            <a:endParaRPr lang="it-IT" sz="2400" dirty="0"/>
          </a:p>
          <a:p>
            <a:pPr marL="0" indent="0">
              <a:buNone/>
            </a:pPr>
            <a:endParaRPr lang="it-IT" sz="2400" b="1" dirty="0"/>
          </a:p>
        </p:txBody>
      </p:sp>
      <p:pic>
        <p:nvPicPr>
          <p:cNvPr id="16" name="Graphic 8" descr="Domande">
            <a:extLst>
              <a:ext uri="{FF2B5EF4-FFF2-40B4-BE49-F238E27FC236}">
                <a16:creationId xmlns:a16="http://schemas.microsoft.com/office/drawing/2014/main" id="{CAEE0112-6352-425F-BC99-9FC6AF6C5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026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618</Words>
  <Application>Microsoft Office PowerPoint</Application>
  <PresentationFormat>Widescreen</PresentationFormat>
  <Paragraphs>91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Tema di Office</vt:lpstr>
      <vt:lpstr>"Comunicazione istituzionale: metodologia e casi pratici".    Prof.ssa Diana Salzano </vt:lpstr>
      <vt:lpstr>COMUNICAZIONE ISTITUZIONALE E GESTIONE DELLA CRISI </vt:lpstr>
      <vt:lpstr>SIMULAZIONE DI CRISI ISTITUZIONALE</vt:lpstr>
      <vt:lpstr>ITEM N° 1</vt:lpstr>
      <vt:lpstr>FASE 3 — GLI STAKEHOLDER </vt:lpstr>
      <vt:lpstr>ITEM n° 2:</vt:lpstr>
      <vt:lpstr>LA CRISI CRESCE</vt:lpstr>
      <vt:lpstr>FASE 4 — LA STRATEGIA DI COMUNICAZIONE  ITEM 3:</vt:lpstr>
      <vt:lpstr>POTETE COMPILARE QUESTA MATRICE?</vt:lpstr>
      <vt:lpstr> FASE 5 — IL MOMENTO DELLA VERITÀ </vt:lpstr>
      <vt:lpstr>FASE 6 — DEBRIEFING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Diana SALZANO</dc:creator>
  <cp:lastModifiedBy>Diana SALZANO</cp:lastModifiedBy>
  <cp:revision>3</cp:revision>
  <dcterms:created xsi:type="dcterms:W3CDTF">2026-09-14T14:13:13Z</dcterms:created>
  <dcterms:modified xsi:type="dcterms:W3CDTF">2026-09-14T21:56:14Z</dcterms:modified>
</cp:coreProperties>
</file>