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Lst>
  <p:notesMasterIdLst>
    <p:notesMasterId r:id="rId6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notesMaster" Target="notesMasters/notesMaster1.xml"/><Relationship Id="rId65" Type="http://schemas.openxmlformats.org/officeDocument/2006/relationships/presProps" Target="presProps.xml"/><Relationship Id="rId66" Type="http://schemas.openxmlformats.org/officeDocument/2006/relationships/viewProps" Target="viewProps.xml"/><Relationship Id="rId67" Type="http://schemas.openxmlformats.org/officeDocument/2006/relationships/theme" Target="theme/theme1.xml"/><Relationship Id="rId6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Tieni questa slide mentre le persone si collegano. La frase tiene insieme le due metà della mattina: prima la macchina (come funziona l’IA), poi le persone (la community tra enti).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Spiega la forma della mattina. Rassicura subito: nessuna competenza tecnica richiesta, chi non ha mai usato l’IA è nel posto giusto.
La seconda metà è la più importante: si parte da una domanda concreta («come trovo chi, in un altro Comune, lavora al mio stesso progetto?») e si arriva ai risultati richiesti dal planning: griglia dei fabbisogni, campi del profilo, prima lista di tag, più le prime idee per la community.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Chiedi a voce a quattro o cinque persone, chiamandole per nome, alternando curiosità e preoccupazioni. Annota le preoccupazioni: diventeranno il materiale della lezione 3 sui rischi interni.
COSA DIRE in chiusura: «Tenete a mente queste preoccupazioni. Non le mettiamo da parte: tra qualche giorno diventano il vostro lavoro.»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CV di Giulia Ferraro attraversa tutta la lezione. Mostralo e fai la domanda a due o tre persone.
PREPARAZIONE: assistente IA in una nuova conversazione, testo del CV pronto (guida, Parte 7), screenshot di riserva.
Poi esegui il PROMPT 1: «Leggi il CV qui sotto ed estrai 10 competenze professionali sotto forma di tag brevi, uno per riga.»
ATTENZIONE: mai un CV reale, nemmeno il tuo. È già un esempio del semaforo dei dati.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Mostra il risultato vero del prompt 1. Chiedi: «Sono tag sensati? Ne manca qualcuno? Ce n’è qualcuno di troppo?»
In questo esempio «diritto amministrativo» non è scritto nel CV: è dedotto. Se succede anche in aula, fallo notare: è un anticipo di quello che viene dopo.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PROMPT 2: «Con che voto si è laureata Giulia Ferraro e in che anno ha ottenuto la certificazione PMP?» (informazioni assenti dal CV).
Sostituisci il testo con la risposta reale della tua prova, mantenendo il rosso sulle parti inventate. Se in aula l’IA risponde correttamente, dillo («Stavolta è stata prudente. Non sempre lo è») e mostra questa.
Il rosso compare qui per la prima volta: da ora significa sempre «errore» o «attenzione».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COSA DIRE: «La prima parte della mattina risponde a queste tre domande. Alla fine della teoria torneremo su Giulia Ferraro e sapremo spiegare cosa è successo.»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minuto, non di più. La classe deve capire chi ha davanti e perché può fidarsi: usi questi strumenti per lavoro, ogni giorno.
COSA DIRE: «Mi chiamo Aniello Iervolino. Mi occupo di comunicazione e progettazione digitale: con Climbers Studio racconto luoghi e strutture turistiche con video, siti e contenuti, e uso l’intelligenza artificiale ogni giorno. Non vi parlerò di teoria astratta: vi mostrerò come la uso.»
CONTROLLA le righe a destra: sono una proposta da adattare a come vuoi presentarti.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COSA DIRE: «In cinque lezioni progetteremo una piattaforma che aiuti chi lavora nella PA a trovare colleghi con le competenze che servono. Le lezioni attraversano tre corsi, e ogni volta cambierete ruolo: oggi e domani progettisti, poi revisori, poi attaccanti, infine configuratori.»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COSA DIRE: «Il vostro lavoro è capire i bisogni, decidere e scrivere istruzioni chiare. La costruzione la faccio io, tra una lezione e l’altra. Domani vedrete il primo risultato.»
Apri il glossario condiviso e incolla il link in chat: ogni termine nuovo lo aggiunge un volontario, con parole sue.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Leggila lentamente, fermandoti sulle tre parole in evidenza.
COSA DIRE: «Questa definizione non parla di coscienza né di sentimenti. Parla di una macchina che riceve dati e produce risultati per un obiettivo. È volutamente sobria, ed è quella del legislatore europeo.»
FONTI: OECD, Recommendation on Artificial Intelligence (definizione aggiornata 2023); Regolamento (UE) 2024/1689, art. 3, n. 1. Verifica: 28/09/2026.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ogni verbo: esempio quotidiano, poi esempio nella PA.
Chiedi: «Quale di queste userà la nostra piattaforma?» Risposta: classificare (tag), suggerire (matching), generare (proposte dal CV, testi).
MOMENTO CHIAVE: quando qualcuno dice «usiamo l’IA», la prima domanda è: per fare quale di queste?
DOMANDA VELOCE a voce: «La calcolatrice è IA? E il filtro antispam?» Calcolatrice no (regole fisse), antispam sì (impara dai dati).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l’UNICO momento della lezione in cui usi la chat: per mostrare la varietà servono molte risposte.
Chiedi una parola sola, che tutti inviano insieme al tuo via. Commenta le più frequenti e le più strane. Le parole sulla slide sono un esempio.
Poi, a voce, le altre due frasi: «Per accedere alla piattaforma occorre…» · «Prima di pubblicare un CV dobbiamo…».
COSA DIRE: «Avete scritto parole diverse, quasi tutte sensate. Senza saperlo avete fatto quello che fa un modello linguistico.»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Immagine utile: il completamento automatico della tastiera del telefono, enormemente potenziato. Ha letto moltissimo e tiene conto di tutto il testo che ha davanti, non solo delle ultime due parole.
Di’ chiaramente che le percentuali sono inventate.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COSA DIRE: «Diamo alla macchina una quantità enorme di testi: libri, pagine web, articoli, codice. Le nascondiamo la parola successiva e le chiediamo di indovinarla. Quando sbaglia, la correggiamo un poco. Miliardi di volte. Per questo è così fluida. E per questo non ha un archivio di fatti controllati: ha imparato come sono fatti i testi.»
Non entrare in dettagli matematici: se qualcuno li chiede, rimanda a fine lezione.
SE C’È TEMPO, due precisazioni a voce: (1) dopo questo addestramento il modello viene rifinito con esempi e valutazioni scritti da persone, e così diventa un assistente che segue istruzioni; (2) non legge parole intere ma pezzi di parole (token), e per questo può inciampare su nomi rari.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finestra di contesto è la memoria di lavoro del modello. Il contesto lo mettiamo noi: è il motivo per cui il prompt conta.
Fraintendimento da prevenire: «l’IA cerca sempre su internet». Alcune applicazioni fanno ricerche, il modello da solo 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frase che la classe deve ricordare. Dilla, poi taci qualche secondo. Chiedi a un volontario di aggiungerla al glossario con parole sue.
Fraintendimenti: «l’IA capisce e pensa come noi»; «ha dentro un archivio di internet»; «se lo dice il computer è oggettivo».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Chiude il cerchio aperto dalla demo. Chiedi prima alla classe di rispondere a voce, con quello che ha appena imparato, poi mostra la risposta.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 a voce l’orario esatto di ripresa e scrivilo una volta in chat. Riparti puntuale.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Collega ogni limite alla teoria appena vista: non sono misteri, derivano da come il modello impara e produce testo.
La confabulazione è spesso chiamata «allucinazione». Richiama Giulia Ferraro.
Metodo di verifica da dire a voce: fonte, evidenza, confronto, decisione. E la domanda da farsi sempre: se questa risposta fosse sbagliata, chi ne pagherebbe le conseguenze?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L’UNICO SONDAGGIO della lezione. Per ogni esempio: verde, giallo o rosso?
«Un bando pubblicato sul sito del Comune» (verde) · «Una bozza di circolare interna non riservata» (giallo) · «Il CV di un collega» (rosso) · «Nomi inventati per un esercizio» (verde) · «Una segnalazione di un cittadino» (rosso).
Qui verde e giallo compaiono solo perché indicano livelli: il rosso resta il colore dell’attenzione.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Chiedi a voce: «Chi ha già usato uno di questi strumenti? Quale?» Chi non ne ha mai usato nessuno è nel posto giusto.
COSA DIRE: «Quando dite “ho usato ChatGPT”, avete usato un’applicazione che funziona con un modello. Un agente è il passo successivo: gli date un obiettivo e sceglie lui i passi. È più potente, e richiede più controllo.»
Non citare numeri di versione: cambiano spesso.
Aggiungi: nella PA conta anche quale versione usiamo. Gratuita o a pagamento, personale o dell’ente, autorizzata o no: cambiano funzioni, limiti e condizioni sui dati. Si usano gli strumenti autorizzati; le indicazioni del responsabile della protezione dei dati prevalgono sempre.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Tutti e tre funzionano con modelli linguistici: prevedono, non sanno; vanno guidati; il risultato va verificato.
I partecipanti non usano l’IA dai loro computer: scrivono il prompt nel documento del gruppo e lo esegui tu a schermo condiviso.
VERIFICA prima della lezione funzioni e condizioni d’uso attuali sulla documentazione ufficiale.
Codex, in una frase: l’agente di programmazione di OpenAI; riceve un compito scritto, legge e modifica i file di un progetto, esegue verifiche e riporta cosa ha fatto perché una persona controlli. Nessuna classifica: Lovable per rendere visibile un’idea, Codex per far crescere un progetto che esiste già, l’assistente sempre.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 (3 minuti): mostra un prototipo d’esempio già generato e la descrizione di 5–6 righe da cui è nato. Poi chiedi dal vivo una piccola modifica («aggiungi un pulsante Contatta»). Se fallisce, usalo: «Anche lui va guidato e verificato.»
Descrizione verificata sui materiali pubblici di Lovable a settembre 2026: ricontrolla prima della lezione.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COSA DIRE: «Vibe coding vuol dire descrivere in linguaggio naturale cosa deve fare un’applicazione e lasciare che uno strumento generi il codice. La persona decide il risultato, prova e chiede correzioni. Voi lavorate su idea e specifica, io sulla creazione, poi proviamo e correggiamo insieme.»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Esegui la richiesta dal vivo e mostra il risultato generico. Chiedi a voce: «Cosa non sapeva l’IA?» Lascia rispondere prima di mostrare l’ultima riga.
COSA DIRE: «Se il modello continua ciò che ha nella finestra di contesto, ciò che gli diamo decide ciò che ci restituisce. Un prompt non è una formula magica: rende esplicite le nostre decisioni.»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Presenta gli elementi uno alla volta e, per ciascuno, chiedi a voce alla classe cosa scriverebbe per il nostro caso. Il destinatario, se serve, va dentro «Contesto».
Vincoli e verifica proteggono da errori e dati di troppo.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Esempio di risultato: componi il prompt con le proposte della classe, eseguilo e metti le due risposte, vaga e completa, una accanto all’altra.
COSA DIRE: «La prima risposta era generica perché la richiesta era generica. Nella seconda abbiamo fatto noi il lavoro più importante: decidere. E una risposta a una richiesta precisa si può controllare.»
Questo modello è già nei documenti dei gruppi.
Perché funziona: ruolo e contesto riempiono la finestra di contesto; i vincoli riducono le continuazioni sbagliate; la verifica obbliga a dichiarare l’incertezza invece di inventare.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 a voce l’orario esatto di ripresa e scrivilo una volta in chat. Riparti puntuale.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Questa è la domanda da cui nasce la piattaforma. Leggila lentamente e lasciala sullo schermo qualche secondo.
Chiedi a due o tre persone: «Vi è mai successo? Cosa avete fatto?» Lascia raccontare: sono le storie più utili della mattina.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griglia dei fabbisogni è il primo output di oggi richiesto dal planning.
COSA DIRE: «Prima di chiederci cosa deve fare la piattaforma, ci chiediamo cosa vi è mancato davvero. Ogni riga è una storia vera: una situazione, cosa mancava, come l’avete cercato, cosa è andato storto. L’ultima colonna la ricaviamo insieme.»
Spiega le colonne leggendo la prima riga. Poi: «Adesso la compiliamo con le vostre storie.» Le prime colonne sono quelle della lavagna che segue.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Lavagna condivisa con le stesse tre colonne. Cinque minuti per scrivere, poi leggi ad alta voce e commenta.
È la GRIGLIA DEI FABBISOGNI, primo risultato richiesto dal planning. Salvala: è il bisogno reale della piattaforma e il materiale del gruppo 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Mostrala DOPO la lavagna, per confrontare le loro risposte con quelle più comuni. Di solito coincidono quasi tutte.
L’ultima riga è la frase da far ricordare: la piattaforma non crea competenze, le rende trovabili.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stessa domanda, in un disegno. A sinistra le competenze ci sono ma sono isolate: qualche filo spezzato (la telefonata, il gruppo WhatsApp). A destra la piattaforma collega le persone: Marta trova Luca passando per tag e discussioni in comune.
COSA DIRE: «La piattaforma non crea competenze. Le rende trovabili.» Domani la storia di Marta la seguiamo passo per passo.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la griglia dei fabbisogni ordinata: ogni bisogno che la classe ha scritto sulla lavagna ricade in una di queste cinque famiglie. Rileggi due o tre risposte della lavagna e chiedi: «In quale riga sta?»
Il punto: la community non è una funzione sola. Sono cinque modi di aiutarsi, e ognuno chiede una funzione diversa della piattaforma. Il gruppo B deciderà quali servono davvero.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Quattro persone tipo, inventate, che si incontrano in ogni amministrazione. Servono a ragionare per persone e non per funzioni.
Chiedi: «In quale di queste vi riconoscete?» Poi: «Chi manca?» (di solito: il dirigente che deve autorizzare, il cittadino che non c’è ma riceve i benefici).
Il gruppo B può usarle per scrivere le regole: una regola che scoraggia la neoassunta dal chiedere è una regola sbagliata.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profilo serve a farsi trovare, i tag servono a cercare: ma è nella community che le persone si incontrano davvero e che il lavoro di uno diventa utile a tutti.
COSA DIRE: «Pensate a una chat WhatsApp: la risposta arriva, e dopo una settimana è sparita. In una community la risposta resta, e il prossimo che ha lo stesso problema la trova già lì.»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Cinque tipi di messaggio, cinque esempi dalla vita degli uffici. Servono al gruppo B come punto di partenza.
Chiedi: «Quale di questi scrivereste domani mattina?» Poi: «Cosa vi impedirebbe di scriverlo?» (paura di esporsi, di sbagliare, di dare informazioni che non si possono dare). Sono spunti per le regole.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Questo è ciò che distingue una community da un gruppo WhatsApp: la conoscenza si accumula. I passi 4 e 5 sono quelli che mancano oggi.
Chiedi: «Chi decide quando una risposta diventa una scheda? Chi la tiene aggiornata?» È una decisione per il gruppo 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ruolo in blu è quello che quasi tutti i progetti dimenticano: senza una persona che anima la community, dopo tre mesi è vuota.
Chiedi: «Chi potrebbe fare il community manager nella vostra amministrazione? Con quanto tempo?» È una domanda organizzativa, che riprenderemo nel corso di Organizzazione e performance.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Proposte, non regole. Il gruppo B sceglie cosa tenere.
COSA DIRE: «Le community che funzionano non sono quelle con più funzioni, ma quelle dove qualcuno si prende cura del ritmo.»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una proposta di discussione: chiedi «Siete d’accordo? Cosa cambiereste?» e correggila insieme.
COSA DIRE: «LinkedIn risponde alla domanda “come mi faccio notare”. La nostra è: come trovo chi sa risolvere il mio problema, in un altro ufficio o in un altro ente. È teamworking tra amministrazioni.»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prima lista di tag è l’output del gruppo C, ma serve a tutti: il profilo (gruppo A) usa i tag per descrivere le competenze, la community (gruppo B) per etichettare le discussioni.
COSA DIRE: «Un tag è un’etichetta. Il problema è che ognuno scrive a modo suo: sportello unico, SUAP, sportello imprese. Se non ci mettiamo d’accordo sulle parole, chi cerca e chi è cercato non si incontrano mai.»
Chiedi: «Nel vostro ufficio, come chiamate la cosa di cui vi occupate di più? E in un altro 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Tutti i gruppi partono dalla stessa domanda: come trovo chi lavora al mio stesso progetto? Il gruppo B la affronta direttamente; A e C costruiscono ciò che serve perché funzioni.
I gruppi restano gli stessi in tutte e cinque le lezioni. In ogni gruppo: chi presenta, chi scrive, chi tiene il tempo.
Incolla in chat i link ai tre documenti e di’ l’orario di rientro. Passa in ogni stanza almeno due volte, e più spesso nella 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domanda in rosso è quella da ripetere entrando nelle stanze, per ogni gruppo.
Errori tipici: il gruppo A elenca tutto ciò che c’è in un CV; il gruppo B progetta un social generico; il gruppo C scrive tag lunghi come frasi.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il gruppo centrale. Se si blocca dopo dieci minuti, mostra la slide successiva con gli esempi, oppure incollala nel loro documento.
Domanda di sblocco: «Dove fate oggi domande a colleghi di altri enti? Cosa vi scoraggia dal rispondere?»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 mostrare al gruppo B se è fermo, o da incollare nel loro documento. Sono spunti: il gruppo sceglie, scarta, aggiunge.
Domani la community si approfondisce con un esempio completo (Marta e il SUAP): oggi basta che il gruppo abbia le idee di base.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 il gruppo si blocca: «Cosa vi serve sapere di una persona per decidere di contattarla? Cosa non rendereste mai pubblico?»
Il CV non è obbligatorio: fallo notare se tutti i campi vengono dal CV. I progetti in corso sono il campo che collega il profilo alla community.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 il gruppo si blocca: «Come cerchereste chi ha già digitalizzato il SUAP? “SUAP”, “sportello unico” e “sportello imprese” sono la stessa cosa? Chi decide?»
Regole da proporre: tag al singolare e minuscoli, niente sinonimi, nessun tag che riveli dati sensibili.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 mostrare solo ai gruppi fermi da più di dieci minuti, o da incollare nei loro documenti.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modello è già nei tre documenti di gruppo. Mostra i prompt modello completi (nella guida) solo a un gruppo fermo da più di dieci minuti.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Parte il gruppo B (3 minuti), poi A e C (2 minuti ciascuno). Fai leggere il prompt a chi lo ha scritto. I prompt li esegui tu dopo la lezione.
Nomina il gruppo e fai notare cosa ha funzionato e perché, collegandolo alla teoria («avete dato un vincolo chiaro, e il modello non è andato fuori strada»).
Se il risultato è debole, non correggerlo: annota cosa manca, sarà l’apertura di domani. Scrivi le decisioni nel registro proiettato.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Riassunto in due minuti: una frase per casella, senza rileggere tutto.
Chiedi: «Quale di queste sette cose vi porterete in ufficio domani?» Raccogli due o tre risposte a voce.
La casella evidenziata è il cuore della lezione: la community. Da lì riparte domani.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Raccogli tutto prima che le persone escano: link ai documenti, testo dei tre prompt, foto della lavagna.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COSA DIRE: «Stamattina abbiamo capito cos’è l’IA e come funziona, e l’abbiamo usata per lavorare in squadra su una domanda vera: come trovo chi lavora al mio stesso progetto. Domani la community la vediamo funzionare con un esempio completo.»
DOPO LA LEZIONE: esegui i tre prompt; genera con Lovable la pagina profilo con dati inventati e l’elenco dei tag; annota un punto che non va bene (servirà domani); aggiorna glossario e registro delle decisioni.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B44FF"/>
        </a:solidFill>
      </p:bgPr>
    </p:bg>
    <p:spTree>
      <p:nvGrpSpPr>
        <p:cNvPr id="1" name=""/>
        <p:cNvGrpSpPr/>
        <p:nvPr/>
      </p:nvGrpSpPr>
      <p:grpSpPr>
        <a:xfrm>
          <a:off x="0" y="0"/>
          <a:ext cx="0" cy="0"/>
          <a:chOff x="0" y="0"/>
          <a:chExt cx="0" cy="0"/>
        </a:xfrm>
      </p:grpSpPr>
      <p:sp>
        <p:nvSpPr>
          <p:cNvPr id="2" name="Text 0"/>
          <p:cNvSpPr txBox="1"/>
          <p:nvPr/>
        </p:nvSpPr>
        <p:spPr>
          <a:xfrm>
            <a:off x="10545775" y="502920"/>
            <a:ext cx="914400" cy="274320"/>
          </a:xfrm>
          <a:prstGeom prst="rect">
            <a:avLst/>
          </a:prstGeom>
          <a:noFill/>
          <a:ln/>
        </p:spPr>
        <p:txBody>
          <a:bodyPr wrap="square" lIns="0" tIns="0" rIns="0" bIns="0" rtlCol="0" anchor="t"/>
          <a:lstStyle/>
          <a:p>
            <a:pPr algn="r" indent="0" marL="0">
              <a:buNone/>
            </a:pPr>
            <a:r>
              <a:rPr lang="en-US" sz="1200" dirty="0">
                <a:solidFill>
                  <a:srgbClr val="7F90FF"/>
                </a:solidFill>
                <a:latin typeface="Helvetica Neue" pitchFamily="34" charset="0"/>
                <a:ea typeface="Helvetica Neue" pitchFamily="34" charset="-122"/>
                <a:cs typeface="Helvetica Neue" pitchFamily="34" charset="-120"/>
              </a:rPr>
              <a:t>01</a:t>
            </a:r>
            <a:endParaRPr lang="en-US" sz="1200" dirty="0"/>
          </a:p>
        </p:txBody>
      </p:sp>
      <p:sp>
        <p:nvSpPr>
          <p:cNvPr id="3" name="Shape 1"/>
          <p:cNvSpPr/>
          <p:nvPr/>
        </p:nvSpPr>
        <p:spPr>
          <a:xfrm flipV="1">
            <a:off x="7681175" y="5225908"/>
            <a:ext cx="436518" cy="557294"/>
          </a:xfrm>
          <a:prstGeom prst="line">
            <a:avLst/>
          </a:prstGeom>
          <a:noFill/>
          <a:ln w="12700">
            <a:solidFill>
              <a:srgbClr val="6A7EFF"/>
            </a:solidFill>
            <a:prstDash val="solid"/>
          </a:ln>
        </p:spPr>
      </p:sp>
      <p:sp>
        <p:nvSpPr>
          <p:cNvPr id="4" name="Shape 2"/>
          <p:cNvSpPr/>
          <p:nvPr/>
        </p:nvSpPr>
        <p:spPr>
          <a:xfrm flipV="1">
            <a:off x="7681175" y="4857584"/>
            <a:ext cx="1294614" cy="925619"/>
          </a:xfrm>
          <a:prstGeom prst="line">
            <a:avLst/>
          </a:prstGeom>
          <a:noFill/>
          <a:ln w="12700">
            <a:solidFill>
              <a:srgbClr val="6A7EFF"/>
            </a:solidFill>
            <a:prstDash val="solid"/>
          </a:ln>
        </p:spPr>
      </p:sp>
      <p:sp>
        <p:nvSpPr>
          <p:cNvPr id="5" name="Shape 3"/>
          <p:cNvSpPr/>
          <p:nvPr/>
        </p:nvSpPr>
        <p:spPr>
          <a:xfrm flipV="1">
            <a:off x="8280866" y="1886687"/>
            <a:ext cx="537352" cy="477803"/>
          </a:xfrm>
          <a:prstGeom prst="line">
            <a:avLst/>
          </a:prstGeom>
          <a:noFill/>
          <a:ln w="12700">
            <a:solidFill>
              <a:srgbClr val="6A7EFF"/>
            </a:solidFill>
            <a:prstDash val="solid"/>
          </a:ln>
        </p:spPr>
      </p:sp>
      <p:sp>
        <p:nvSpPr>
          <p:cNvPr id="6" name="Shape 4"/>
          <p:cNvSpPr/>
          <p:nvPr/>
        </p:nvSpPr>
        <p:spPr>
          <a:xfrm>
            <a:off x="8818218" y="1886687"/>
            <a:ext cx="326383" cy="684897"/>
          </a:xfrm>
          <a:prstGeom prst="line">
            <a:avLst/>
          </a:prstGeom>
          <a:noFill/>
          <a:ln w="12700">
            <a:solidFill>
              <a:srgbClr val="6A7EFF"/>
            </a:solidFill>
            <a:prstDash val="solid"/>
          </a:ln>
        </p:spPr>
      </p:sp>
      <p:sp>
        <p:nvSpPr>
          <p:cNvPr id="7" name="Shape 5"/>
          <p:cNvSpPr/>
          <p:nvPr/>
        </p:nvSpPr>
        <p:spPr>
          <a:xfrm flipV="1">
            <a:off x="10372416" y="3654204"/>
            <a:ext cx="176371" cy="566198"/>
          </a:xfrm>
          <a:prstGeom prst="line">
            <a:avLst/>
          </a:prstGeom>
          <a:noFill/>
          <a:ln w="12700">
            <a:solidFill>
              <a:srgbClr val="6A7EFF"/>
            </a:solidFill>
            <a:prstDash val="solid"/>
          </a:ln>
        </p:spPr>
      </p:sp>
      <p:sp>
        <p:nvSpPr>
          <p:cNvPr id="8" name="Shape 6"/>
          <p:cNvSpPr/>
          <p:nvPr/>
        </p:nvSpPr>
        <p:spPr>
          <a:xfrm>
            <a:off x="9885312" y="3523007"/>
            <a:ext cx="663475" cy="131197"/>
          </a:xfrm>
          <a:prstGeom prst="line">
            <a:avLst/>
          </a:prstGeom>
          <a:noFill/>
          <a:ln w="12700">
            <a:solidFill>
              <a:srgbClr val="6A7EFF"/>
            </a:solidFill>
            <a:prstDash val="solid"/>
          </a:ln>
        </p:spPr>
      </p:sp>
      <p:sp>
        <p:nvSpPr>
          <p:cNvPr id="9" name="Shape 7"/>
          <p:cNvSpPr/>
          <p:nvPr/>
        </p:nvSpPr>
        <p:spPr>
          <a:xfrm flipV="1">
            <a:off x="8975790" y="4511622"/>
            <a:ext cx="690592" cy="345961"/>
          </a:xfrm>
          <a:prstGeom prst="line">
            <a:avLst/>
          </a:prstGeom>
          <a:noFill/>
          <a:ln w="12700">
            <a:solidFill>
              <a:srgbClr val="6A7EFF"/>
            </a:solidFill>
            <a:prstDash val="solid"/>
          </a:ln>
        </p:spPr>
      </p:sp>
      <p:sp>
        <p:nvSpPr>
          <p:cNvPr id="10" name="Shape 8"/>
          <p:cNvSpPr/>
          <p:nvPr/>
        </p:nvSpPr>
        <p:spPr>
          <a:xfrm flipV="1">
            <a:off x="8117694" y="4857584"/>
            <a:ext cx="858096" cy="368324"/>
          </a:xfrm>
          <a:prstGeom prst="line">
            <a:avLst/>
          </a:prstGeom>
          <a:noFill/>
          <a:ln w="12700">
            <a:solidFill>
              <a:srgbClr val="6A7EFF"/>
            </a:solidFill>
            <a:prstDash val="solid"/>
          </a:ln>
        </p:spPr>
      </p:sp>
      <p:sp>
        <p:nvSpPr>
          <p:cNvPr id="11" name="Shape 9"/>
          <p:cNvSpPr/>
          <p:nvPr/>
        </p:nvSpPr>
        <p:spPr>
          <a:xfrm flipV="1">
            <a:off x="9666382" y="4220402"/>
            <a:ext cx="706035" cy="291220"/>
          </a:xfrm>
          <a:prstGeom prst="line">
            <a:avLst/>
          </a:prstGeom>
          <a:noFill/>
          <a:ln w="12700">
            <a:solidFill>
              <a:srgbClr val="6A7EFF"/>
            </a:solidFill>
            <a:prstDash val="solid"/>
          </a:ln>
        </p:spPr>
      </p:sp>
      <p:sp>
        <p:nvSpPr>
          <p:cNvPr id="12" name="Shape 10"/>
          <p:cNvSpPr/>
          <p:nvPr/>
        </p:nvSpPr>
        <p:spPr>
          <a:xfrm flipV="1">
            <a:off x="10892385" y="1938558"/>
            <a:ext cx="705574" cy="120697"/>
          </a:xfrm>
          <a:prstGeom prst="line">
            <a:avLst/>
          </a:prstGeom>
          <a:noFill/>
          <a:ln w="12700">
            <a:solidFill>
              <a:srgbClr val="6A7EFF"/>
            </a:solidFill>
            <a:prstDash val="solid"/>
          </a:ln>
        </p:spPr>
      </p:sp>
      <p:sp>
        <p:nvSpPr>
          <p:cNvPr id="13" name="Shape 11"/>
          <p:cNvSpPr/>
          <p:nvPr/>
        </p:nvSpPr>
        <p:spPr>
          <a:xfrm>
            <a:off x="10892385" y="2059255"/>
            <a:ext cx="482899" cy="848841"/>
          </a:xfrm>
          <a:prstGeom prst="line">
            <a:avLst/>
          </a:prstGeom>
          <a:noFill/>
          <a:ln w="12700">
            <a:solidFill>
              <a:srgbClr val="6A7EFF"/>
            </a:solidFill>
            <a:prstDash val="solid"/>
          </a:ln>
        </p:spPr>
      </p:sp>
      <p:sp>
        <p:nvSpPr>
          <p:cNvPr id="14" name="Shape 12"/>
          <p:cNvSpPr/>
          <p:nvPr/>
        </p:nvSpPr>
        <p:spPr>
          <a:xfrm>
            <a:off x="10425620" y="1027167"/>
            <a:ext cx="829337" cy="5445"/>
          </a:xfrm>
          <a:prstGeom prst="line">
            <a:avLst/>
          </a:prstGeom>
          <a:noFill/>
          <a:ln w="12700">
            <a:solidFill>
              <a:srgbClr val="6A7EFF"/>
            </a:solidFill>
            <a:prstDash val="solid"/>
          </a:ln>
        </p:spPr>
      </p:sp>
      <p:sp>
        <p:nvSpPr>
          <p:cNvPr id="15" name="Shape 13"/>
          <p:cNvSpPr/>
          <p:nvPr/>
        </p:nvSpPr>
        <p:spPr>
          <a:xfrm flipV="1">
            <a:off x="9705328" y="1027167"/>
            <a:ext cx="720292" cy="612628"/>
          </a:xfrm>
          <a:prstGeom prst="line">
            <a:avLst/>
          </a:prstGeom>
          <a:noFill/>
          <a:ln w="12700">
            <a:solidFill>
              <a:srgbClr val="6A7EFF"/>
            </a:solidFill>
            <a:prstDash val="solid"/>
          </a:ln>
        </p:spPr>
      </p:sp>
      <p:sp>
        <p:nvSpPr>
          <p:cNvPr id="16" name="Shape 14"/>
          <p:cNvSpPr/>
          <p:nvPr/>
        </p:nvSpPr>
        <p:spPr>
          <a:xfrm flipV="1">
            <a:off x="11161578" y="5161289"/>
            <a:ext cx="146192" cy="550578"/>
          </a:xfrm>
          <a:prstGeom prst="line">
            <a:avLst/>
          </a:prstGeom>
          <a:noFill/>
          <a:ln w="12700">
            <a:solidFill>
              <a:srgbClr val="6A7EFF"/>
            </a:solidFill>
            <a:prstDash val="solid"/>
          </a:ln>
        </p:spPr>
      </p:sp>
      <p:sp>
        <p:nvSpPr>
          <p:cNvPr id="17" name="Shape 15"/>
          <p:cNvSpPr/>
          <p:nvPr/>
        </p:nvSpPr>
        <p:spPr>
          <a:xfrm flipV="1">
            <a:off x="11307770" y="4508914"/>
            <a:ext cx="3013" cy="652374"/>
          </a:xfrm>
          <a:prstGeom prst="line">
            <a:avLst/>
          </a:prstGeom>
          <a:noFill/>
          <a:ln w="12700">
            <a:solidFill>
              <a:srgbClr val="6A7EFF"/>
            </a:solidFill>
            <a:prstDash val="solid"/>
          </a:ln>
        </p:spPr>
      </p:sp>
      <p:sp>
        <p:nvSpPr>
          <p:cNvPr id="18" name="Shape 16"/>
          <p:cNvSpPr/>
          <p:nvPr/>
        </p:nvSpPr>
        <p:spPr>
          <a:xfrm>
            <a:off x="7986588" y="2963409"/>
            <a:ext cx="177355" cy="582938"/>
          </a:xfrm>
          <a:prstGeom prst="line">
            <a:avLst/>
          </a:prstGeom>
          <a:noFill/>
          <a:ln w="12700">
            <a:solidFill>
              <a:srgbClr val="6A7EFF"/>
            </a:solidFill>
            <a:prstDash val="solid"/>
          </a:ln>
        </p:spPr>
      </p:sp>
      <p:sp>
        <p:nvSpPr>
          <p:cNvPr id="19" name="Shape 17"/>
          <p:cNvSpPr/>
          <p:nvPr/>
        </p:nvSpPr>
        <p:spPr>
          <a:xfrm>
            <a:off x="8163943" y="3546347"/>
            <a:ext cx="824662" cy="102073"/>
          </a:xfrm>
          <a:prstGeom prst="line">
            <a:avLst/>
          </a:prstGeom>
          <a:noFill/>
          <a:ln w="12700">
            <a:solidFill>
              <a:srgbClr val="6A7EFF"/>
            </a:solidFill>
            <a:prstDash val="solid"/>
          </a:ln>
        </p:spPr>
      </p:sp>
      <p:sp>
        <p:nvSpPr>
          <p:cNvPr id="20" name="Shape 18"/>
          <p:cNvSpPr/>
          <p:nvPr/>
        </p:nvSpPr>
        <p:spPr>
          <a:xfrm flipV="1">
            <a:off x="11310784" y="3789479"/>
            <a:ext cx="55414" cy="719436"/>
          </a:xfrm>
          <a:prstGeom prst="line">
            <a:avLst/>
          </a:prstGeom>
          <a:noFill/>
          <a:ln w="12700">
            <a:solidFill>
              <a:srgbClr val="6A7EFF"/>
            </a:solidFill>
            <a:prstDash val="solid"/>
          </a:ln>
        </p:spPr>
      </p:sp>
      <p:sp>
        <p:nvSpPr>
          <p:cNvPr id="21" name="Shape 19"/>
          <p:cNvSpPr/>
          <p:nvPr/>
        </p:nvSpPr>
        <p:spPr>
          <a:xfrm>
            <a:off x="9144601" y="2571583"/>
            <a:ext cx="843845" cy="83402"/>
          </a:xfrm>
          <a:prstGeom prst="line">
            <a:avLst/>
          </a:prstGeom>
          <a:noFill/>
          <a:ln w="12700">
            <a:solidFill>
              <a:srgbClr val="6A7EFF"/>
            </a:solidFill>
            <a:prstDash val="solid"/>
          </a:ln>
        </p:spPr>
      </p:sp>
      <p:sp>
        <p:nvSpPr>
          <p:cNvPr id="22" name="Shape 20"/>
          <p:cNvSpPr/>
          <p:nvPr/>
        </p:nvSpPr>
        <p:spPr>
          <a:xfrm flipV="1">
            <a:off x="7986588" y="2364490"/>
            <a:ext cx="294278" cy="598919"/>
          </a:xfrm>
          <a:prstGeom prst="line">
            <a:avLst/>
          </a:prstGeom>
          <a:noFill/>
          <a:ln w="12700">
            <a:solidFill>
              <a:srgbClr val="6A7EFF"/>
            </a:solidFill>
            <a:prstDash val="solid"/>
          </a:ln>
        </p:spPr>
      </p:sp>
      <p:sp>
        <p:nvSpPr>
          <p:cNvPr id="23" name="Shape 21"/>
          <p:cNvSpPr/>
          <p:nvPr/>
        </p:nvSpPr>
        <p:spPr>
          <a:xfrm>
            <a:off x="10548787" y="3654204"/>
            <a:ext cx="817411" cy="135275"/>
          </a:xfrm>
          <a:prstGeom prst="line">
            <a:avLst/>
          </a:prstGeom>
          <a:noFill/>
          <a:ln w="12700">
            <a:solidFill>
              <a:srgbClr val="6A7EFF"/>
            </a:solidFill>
            <a:prstDash val="solid"/>
          </a:ln>
        </p:spPr>
      </p:sp>
      <p:sp>
        <p:nvSpPr>
          <p:cNvPr id="24" name="Shape 22"/>
          <p:cNvSpPr/>
          <p:nvPr/>
        </p:nvSpPr>
        <p:spPr>
          <a:xfrm>
            <a:off x="10548400" y="5547767"/>
            <a:ext cx="613178" cy="164100"/>
          </a:xfrm>
          <a:prstGeom prst="line">
            <a:avLst/>
          </a:prstGeom>
          <a:noFill/>
          <a:ln w="12700">
            <a:solidFill>
              <a:srgbClr val="6A7EFF"/>
            </a:solidFill>
            <a:prstDash val="solid"/>
          </a:ln>
        </p:spPr>
      </p:sp>
      <p:sp>
        <p:nvSpPr>
          <p:cNvPr id="25" name="Shape 23"/>
          <p:cNvSpPr/>
          <p:nvPr/>
        </p:nvSpPr>
        <p:spPr>
          <a:xfrm flipV="1">
            <a:off x="10548400" y="5161289"/>
            <a:ext cx="759370" cy="386479"/>
          </a:xfrm>
          <a:prstGeom prst="line">
            <a:avLst/>
          </a:prstGeom>
          <a:noFill/>
          <a:ln w="12700">
            <a:solidFill>
              <a:srgbClr val="6A7EFF"/>
            </a:solidFill>
            <a:prstDash val="solid"/>
          </a:ln>
        </p:spPr>
      </p:sp>
      <p:sp>
        <p:nvSpPr>
          <p:cNvPr id="26" name="Shape 24"/>
          <p:cNvSpPr/>
          <p:nvPr/>
        </p:nvSpPr>
        <p:spPr>
          <a:xfrm>
            <a:off x="9885312" y="3523007"/>
            <a:ext cx="487104" cy="697395"/>
          </a:xfrm>
          <a:prstGeom prst="line">
            <a:avLst/>
          </a:prstGeom>
          <a:noFill/>
          <a:ln w="12700">
            <a:solidFill>
              <a:srgbClr val="6A7EFF"/>
            </a:solidFill>
            <a:prstDash val="solid"/>
          </a:ln>
        </p:spPr>
      </p:sp>
      <p:sp>
        <p:nvSpPr>
          <p:cNvPr id="27" name="Shape 25"/>
          <p:cNvSpPr/>
          <p:nvPr/>
        </p:nvSpPr>
        <p:spPr>
          <a:xfrm>
            <a:off x="11254956" y="1032613"/>
            <a:ext cx="343003" cy="905945"/>
          </a:xfrm>
          <a:prstGeom prst="line">
            <a:avLst/>
          </a:prstGeom>
          <a:noFill/>
          <a:ln w="12700">
            <a:solidFill>
              <a:srgbClr val="6A7EFF"/>
            </a:solidFill>
            <a:prstDash val="solid"/>
          </a:ln>
        </p:spPr>
      </p:sp>
      <p:sp>
        <p:nvSpPr>
          <p:cNvPr id="28" name="Shape 26"/>
          <p:cNvSpPr/>
          <p:nvPr/>
        </p:nvSpPr>
        <p:spPr>
          <a:xfrm flipV="1">
            <a:off x="8818218" y="1639796"/>
            <a:ext cx="887110" cy="246891"/>
          </a:xfrm>
          <a:prstGeom prst="line">
            <a:avLst/>
          </a:prstGeom>
          <a:noFill/>
          <a:ln w="12700">
            <a:solidFill>
              <a:srgbClr val="6A7EFF"/>
            </a:solidFill>
            <a:prstDash val="solid"/>
          </a:ln>
        </p:spPr>
      </p:sp>
      <p:sp>
        <p:nvSpPr>
          <p:cNvPr id="29" name="Shape 27"/>
          <p:cNvSpPr/>
          <p:nvPr/>
        </p:nvSpPr>
        <p:spPr>
          <a:xfrm flipV="1">
            <a:off x="8988605" y="3523007"/>
            <a:ext cx="896707" cy="125414"/>
          </a:xfrm>
          <a:prstGeom prst="line">
            <a:avLst/>
          </a:prstGeom>
          <a:noFill/>
          <a:ln w="12700">
            <a:solidFill>
              <a:srgbClr val="6A7EFF"/>
            </a:solidFill>
            <a:prstDash val="solid"/>
          </a:ln>
        </p:spPr>
      </p:sp>
      <p:sp>
        <p:nvSpPr>
          <p:cNvPr id="30" name="Shape 28"/>
          <p:cNvSpPr/>
          <p:nvPr/>
        </p:nvSpPr>
        <p:spPr>
          <a:xfrm flipV="1">
            <a:off x="11366198" y="2908096"/>
            <a:ext cx="9086" cy="881382"/>
          </a:xfrm>
          <a:prstGeom prst="line">
            <a:avLst/>
          </a:prstGeom>
          <a:noFill/>
          <a:ln w="12700">
            <a:solidFill>
              <a:srgbClr val="6A7EFF"/>
            </a:solidFill>
            <a:prstDash val="solid"/>
          </a:ln>
        </p:spPr>
      </p:sp>
      <p:sp>
        <p:nvSpPr>
          <p:cNvPr id="31" name="Shape 29"/>
          <p:cNvSpPr/>
          <p:nvPr/>
        </p:nvSpPr>
        <p:spPr>
          <a:xfrm flipV="1">
            <a:off x="9885312" y="2654985"/>
            <a:ext cx="103133" cy="868021"/>
          </a:xfrm>
          <a:prstGeom prst="line">
            <a:avLst/>
          </a:prstGeom>
          <a:noFill/>
          <a:ln w="12700">
            <a:solidFill>
              <a:srgbClr val="6A7EFF"/>
            </a:solidFill>
            <a:prstDash val="solid"/>
          </a:ln>
        </p:spPr>
      </p:sp>
      <p:sp>
        <p:nvSpPr>
          <p:cNvPr id="32" name="Shape 30"/>
          <p:cNvSpPr/>
          <p:nvPr/>
        </p:nvSpPr>
        <p:spPr>
          <a:xfrm>
            <a:off x="8284791" y="1158823"/>
            <a:ext cx="533427" cy="727864"/>
          </a:xfrm>
          <a:prstGeom prst="line">
            <a:avLst/>
          </a:prstGeom>
          <a:noFill/>
          <a:ln w="12700">
            <a:solidFill>
              <a:srgbClr val="6A7EFF"/>
            </a:solidFill>
            <a:prstDash val="solid"/>
          </a:ln>
        </p:spPr>
      </p:sp>
      <p:sp>
        <p:nvSpPr>
          <p:cNvPr id="33" name="Shape 31"/>
          <p:cNvSpPr/>
          <p:nvPr/>
        </p:nvSpPr>
        <p:spPr>
          <a:xfrm flipV="1">
            <a:off x="8280866" y="1158823"/>
            <a:ext cx="3926" cy="1205667"/>
          </a:xfrm>
          <a:prstGeom prst="line">
            <a:avLst/>
          </a:prstGeom>
          <a:noFill/>
          <a:ln w="12700">
            <a:solidFill>
              <a:srgbClr val="6A7EFF"/>
            </a:solidFill>
            <a:prstDash val="solid"/>
          </a:ln>
        </p:spPr>
      </p:sp>
      <p:sp>
        <p:nvSpPr>
          <p:cNvPr id="34" name="Shape 32"/>
          <p:cNvSpPr/>
          <p:nvPr/>
        </p:nvSpPr>
        <p:spPr>
          <a:xfrm>
            <a:off x="7598879" y="5700906"/>
            <a:ext cx="164592" cy="164592"/>
          </a:xfrm>
          <a:prstGeom prst="ellipse">
            <a:avLst/>
          </a:prstGeom>
          <a:solidFill>
            <a:srgbClr val="8A9BFF"/>
          </a:solidFill>
          <a:ln w="12700">
            <a:solidFill>
              <a:srgbClr val="8A9BFF"/>
            </a:solidFill>
            <a:prstDash val="solid"/>
          </a:ln>
        </p:spPr>
      </p:sp>
      <p:sp>
        <p:nvSpPr>
          <p:cNvPr id="35" name="Shape 33"/>
          <p:cNvSpPr/>
          <p:nvPr/>
        </p:nvSpPr>
        <p:spPr>
          <a:xfrm>
            <a:off x="8735922" y="1804391"/>
            <a:ext cx="164592" cy="164592"/>
          </a:xfrm>
          <a:prstGeom prst="ellipse">
            <a:avLst/>
          </a:prstGeom>
          <a:solidFill>
            <a:srgbClr val="8A9BFF"/>
          </a:solidFill>
          <a:ln w="12700">
            <a:solidFill>
              <a:srgbClr val="8A9BFF"/>
            </a:solidFill>
            <a:prstDash val="solid"/>
          </a:ln>
        </p:spPr>
      </p:sp>
      <p:sp>
        <p:nvSpPr>
          <p:cNvPr id="36" name="Shape 34"/>
          <p:cNvSpPr/>
          <p:nvPr/>
        </p:nvSpPr>
        <p:spPr>
          <a:xfrm>
            <a:off x="10466491" y="3571908"/>
            <a:ext cx="164592" cy="164592"/>
          </a:xfrm>
          <a:prstGeom prst="ellipse">
            <a:avLst/>
          </a:prstGeom>
          <a:solidFill>
            <a:srgbClr val="8A9BFF"/>
          </a:solidFill>
          <a:ln w="12700">
            <a:solidFill>
              <a:srgbClr val="8A9BFF"/>
            </a:solidFill>
            <a:prstDash val="solid"/>
          </a:ln>
        </p:spPr>
      </p:sp>
      <p:sp>
        <p:nvSpPr>
          <p:cNvPr id="37" name="Shape 35"/>
          <p:cNvSpPr/>
          <p:nvPr/>
        </p:nvSpPr>
        <p:spPr>
          <a:xfrm>
            <a:off x="8893494" y="4775288"/>
            <a:ext cx="164592" cy="164592"/>
          </a:xfrm>
          <a:prstGeom prst="ellipse">
            <a:avLst/>
          </a:prstGeom>
          <a:solidFill>
            <a:srgbClr val="FFFFFF"/>
          </a:solidFill>
          <a:ln w="12700">
            <a:solidFill>
              <a:srgbClr val="FFFFFF"/>
            </a:solidFill>
            <a:prstDash val="solid"/>
          </a:ln>
        </p:spPr>
      </p:sp>
      <p:sp>
        <p:nvSpPr>
          <p:cNvPr id="38" name="Shape 36"/>
          <p:cNvSpPr/>
          <p:nvPr/>
        </p:nvSpPr>
        <p:spPr>
          <a:xfrm>
            <a:off x="10290120" y="4138106"/>
            <a:ext cx="164592" cy="164592"/>
          </a:xfrm>
          <a:prstGeom prst="ellipse">
            <a:avLst/>
          </a:prstGeom>
          <a:solidFill>
            <a:srgbClr val="8A9BFF"/>
          </a:solidFill>
          <a:ln w="12700">
            <a:solidFill>
              <a:srgbClr val="8A9BFF"/>
            </a:solidFill>
            <a:prstDash val="solid"/>
          </a:ln>
        </p:spPr>
      </p:sp>
      <p:sp>
        <p:nvSpPr>
          <p:cNvPr id="39" name="Shape 37"/>
          <p:cNvSpPr/>
          <p:nvPr/>
        </p:nvSpPr>
        <p:spPr>
          <a:xfrm>
            <a:off x="10810089" y="1976959"/>
            <a:ext cx="164592" cy="164592"/>
          </a:xfrm>
          <a:prstGeom prst="ellipse">
            <a:avLst/>
          </a:prstGeom>
          <a:solidFill>
            <a:srgbClr val="8A9BFF"/>
          </a:solidFill>
          <a:ln w="12700">
            <a:solidFill>
              <a:srgbClr val="8A9BFF"/>
            </a:solidFill>
            <a:prstDash val="solid"/>
          </a:ln>
        </p:spPr>
      </p:sp>
      <p:sp>
        <p:nvSpPr>
          <p:cNvPr id="40" name="Shape 38"/>
          <p:cNvSpPr/>
          <p:nvPr/>
        </p:nvSpPr>
        <p:spPr>
          <a:xfrm>
            <a:off x="10343324" y="944871"/>
            <a:ext cx="164592" cy="164592"/>
          </a:xfrm>
          <a:prstGeom prst="ellipse">
            <a:avLst/>
          </a:prstGeom>
          <a:solidFill>
            <a:srgbClr val="8A9BFF"/>
          </a:solidFill>
          <a:ln w="12700">
            <a:solidFill>
              <a:srgbClr val="8A9BFF"/>
            </a:solidFill>
            <a:prstDash val="solid"/>
          </a:ln>
        </p:spPr>
      </p:sp>
      <p:sp>
        <p:nvSpPr>
          <p:cNvPr id="41" name="Shape 39"/>
          <p:cNvSpPr/>
          <p:nvPr/>
        </p:nvSpPr>
        <p:spPr>
          <a:xfrm>
            <a:off x="11225474" y="5078993"/>
            <a:ext cx="164592" cy="164592"/>
          </a:xfrm>
          <a:prstGeom prst="ellipse">
            <a:avLst/>
          </a:prstGeom>
          <a:solidFill>
            <a:srgbClr val="8A9BFF"/>
          </a:solidFill>
          <a:ln w="12700">
            <a:solidFill>
              <a:srgbClr val="8A9BFF"/>
            </a:solidFill>
            <a:prstDash val="solid"/>
          </a:ln>
        </p:spPr>
      </p:sp>
      <p:sp>
        <p:nvSpPr>
          <p:cNvPr id="42" name="Shape 40"/>
          <p:cNvSpPr/>
          <p:nvPr/>
        </p:nvSpPr>
        <p:spPr>
          <a:xfrm>
            <a:off x="8081647" y="3464051"/>
            <a:ext cx="164592" cy="164592"/>
          </a:xfrm>
          <a:prstGeom prst="ellipse">
            <a:avLst/>
          </a:prstGeom>
          <a:solidFill>
            <a:srgbClr val="8A9BFF"/>
          </a:solidFill>
          <a:ln w="12700">
            <a:solidFill>
              <a:srgbClr val="8A9BFF"/>
            </a:solidFill>
            <a:prstDash val="solid"/>
          </a:ln>
        </p:spPr>
      </p:sp>
      <p:sp>
        <p:nvSpPr>
          <p:cNvPr id="43" name="Shape 41"/>
          <p:cNvSpPr/>
          <p:nvPr/>
        </p:nvSpPr>
        <p:spPr>
          <a:xfrm>
            <a:off x="11228488" y="4426618"/>
            <a:ext cx="164592" cy="164592"/>
          </a:xfrm>
          <a:prstGeom prst="ellipse">
            <a:avLst/>
          </a:prstGeom>
          <a:solidFill>
            <a:srgbClr val="8A9BFF"/>
          </a:solidFill>
          <a:ln w="12700">
            <a:solidFill>
              <a:srgbClr val="8A9BFF"/>
            </a:solidFill>
            <a:prstDash val="solid"/>
          </a:ln>
        </p:spPr>
      </p:sp>
      <p:sp>
        <p:nvSpPr>
          <p:cNvPr id="44" name="Shape 42"/>
          <p:cNvSpPr/>
          <p:nvPr/>
        </p:nvSpPr>
        <p:spPr>
          <a:xfrm>
            <a:off x="9062305" y="2489287"/>
            <a:ext cx="164592" cy="164592"/>
          </a:xfrm>
          <a:prstGeom prst="ellipse">
            <a:avLst/>
          </a:prstGeom>
          <a:solidFill>
            <a:srgbClr val="8A9BFF"/>
          </a:solidFill>
          <a:ln w="12700">
            <a:solidFill>
              <a:srgbClr val="8A9BFF"/>
            </a:solidFill>
            <a:prstDash val="solid"/>
          </a:ln>
        </p:spPr>
      </p:sp>
      <p:sp>
        <p:nvSpPr>
          <p:cNvPr id="45" name="Shape 43"/>
          <p:cNvSpPr/>
          <p:nvPr/>
        </p:nvSpPr>
        <p:spPr>
          <a:xfrm>
            <a:off x="8198570" y="2282194"/>
            <a:ext cx="164592" cy="164592"/>
          </a:xfrm>
          <a:prstGeom prst="ellipse">
            <a:avLst/>
          </a:prstGeom>
          <a:solidFill>
            <a:srgbClr val="FFFFFF"/>
          </a:solidFill>
          <a:ln w="12700">
            <a:solidFill>
              <a:srgbClr val="FFFFFF"/>
            </a:solidFill>
            <a:prstDash val="solid"/>
          </a:ln>
        </p:spPr>
      </p:sp>
      <p:sp>
        <p:nvSpPr>
          <p:cNvPr id="46" name="Shape 44"/>
          <p:cNvSpPr/>
          <p:nvPr/>
        </p:nvSpPr>
        <p:spPr>
          <a:xfrm>
            <a:off x="11283902" y="3707183"/>
            <a:ext cx="164592" cy="164592"/>
          </a:xfrm>
          <a:prstGeom prst="ellipse">
            <a:avLst/>
          </a:prstGeom>
          <a:solidFill>
            <a:srgbClr val="8A9BFF"/>
          </a:solidFill>
          <a:ln w="12700">
            <a:solidFill>
              <a:srgbClr val="8A9BFF"/>
            </a:solidFill>
            <a:prstDash val="solid"/>
          </a:ln>
        </p:spPr>
      </p:sp>
      <p:sp>
        <p:nvSpPr>
          <p:cNvPr id="47" name="Shape 45"/>
          <p:cNvSpPr/>
          <p:nvPr/>
        </p:nvSpPr>
        <p:spPr>
          <a:xfrm>
            <a:off x="10466104" y="5465471"/>
            <a:ext cx="164592" cy="164592"/>
          </a:xfrm>
          <a:prstGeom prst="ellipse">
            <a:avLst/>
          </a:prstGeom>
          <a:solidFill>
            <a:srgbClr val="8A9BFF"/>
          </a:solidFill>
          <a:ln w="12700">
            <a:solidFill>
              <a:srgbClr val="8A9BFF"/>
            </a:solidFill>
            <a:prstDash val="solid"/>
          </a:ln>
        </p:spPr>
      </p:sp>
      <p:sp>
        <p:nvSpPr>
          <p:cNvPr id="48" name="Shape 46"/>
          <p:cNvSpPr/>
          <p:nvPr/>
        </p:nvSpPr>
        <p:spPr>
          <a:xfrm>
            <a:off x="9803016" y="3440711"/>
            <a:ext cx="164592" cy="164592"/>
          </a:xfrm>
          <a:prstGeom prst="ellipse">
            <a:avLst/>
          </a:prstGeom>
          <a:solidFill>
            <a:srgbClr val="8A9BFF"/>
          </a:solidFill>
          <a:ln w="12700">
            <a:solidFill>
              <a:srgbClr val="8A9BFF"/>
            </a:solidFill>
            <a:prstDash val="solid"/>
          </a:ln>
        </p:spPr>
      </p:sp>
      <p:sp>
        <p:nvSpPr>
          <p:cNvPr id="49" name="Shape 47"/>
          <p:cNvSpPr/>
          <p:nvPr/>
        </p:nvSpPr>
        <p:spPr>
          <a:xfrm>
            <a:off x="11172660" y="950317"/>
            <a:ext cx="164592" cy="164592"/>
          </a:xfrm>
          <a:prstGeom prst="ellipse">
            <a:avLst/>
          </a:prstGeom>
          <a:solidFill>
            <a:srgbClr val="8A9BFF"/>
          </a:solidFill>
          <a:ln w="12700">
            <a:solidFill>
              <a:srgbClr val="8A9BFF"/>
            </a:solidFill>
            <a:prstDash val="solid"/>
          </a:ln>
        </p:spPr>
      </p:sp>
      <p:sp>
        <p:nvSpPr>
          <p:cNvPr id="50" name="Shape 48"/>
          <p:cNvSpPr/>
          <p:nvPr/>
        </p:nvSpPr>
        <p:spPr>
          <a:xfrm>
            <a:off x="9623032" y="1557500"/>
            <a:ext cx="164592" cy="164592"/>
          </a:xfrm>
          <a:prstGeom prst="ellipse">
            <a:avLst/>
          </a:prstGeom>
          <a:solidFill>
            <a:srgbClr val="8A9BFF"/>
          </a:solidFill>
          <a:ln w="12700">
            <a:solidFill>
              <a:srgbClr val="8A9BFF"/>
            </a:solidFill>
            <a:prstDash val="solid"/>
          </a:ln>
        </p:spPr>
      </p:sp>
      <p:sp>
        <p:nvSpPr>
          <p:cNvPr id="51" name="Shape 49"/>
          <p:cNvSpPr/>
          <p:nvPr/>
        </p:nvSpPr>
        <p:spPr>
          <a:xfrm>
            <a:off x="8906309" y="3566125"/>
            <a:ext cx="164592" cy="164592"/>
          </a:xfrm>
          <a:prstGeom prst="ellipse">
            <a:avLst/>
          </a:prstGeom>
          <a:solidFill>
            <a:srgbClr val="8A9BFF"/>
          </a:solidFill>
          <a:ln w="12700">
            <a:solidFill>
              <a:srgbClr val="8A9BFF"/>
            </a:solidFill>
            <a:prstDash val="solid"/>
          </a:ln>
        </p:spPr>
      </p:sp>
      <p:sp>
        <p:nvSpPr>
          <p:cNvPr id="52" name="Shape 50"/>
          <p:cNvSpPr/>
          <p:nvPr/>
        </p:nvSpPr>
        <p:spPr>
          <a:xfrm>
            <a:off x="9584086" y="4429326"/>
            <a:ext cx="164592" cy="164592"/>
          </a:xfrm>
          <a:prstGeom prst="ellipse">
            <a:avLst/>
          </a:prstGeom>
          <a:solidFill>
            <a:srgbClr val="8A9BFF"/>
          </a:solidFill>
          <a:ln w="12700">
            <a:solidFill>
              <a:srgbClr val="8A9BFF"/>
            </a:solidFill>
            <a:prstDash val="solid"/>
          </a:ln>
        </p:spPr>
      </p:sp>
      <p:sp>
        <p:nvSpPr>
          <p:cNvPr id="53" name="Shape 51"/>
          <p:cNvSpPr/>
          <p:nvPr/>
        </p:nvSpPr>
        <p:spPr>
          <a:xfrm>
            <a:off x="11292988" y="2825800"/>
            <a:ext cx="164592" cy="164592"/>
          </a:xfrm>
          <a:prstGeom prst="ellipse">
            <a:avLst/>
          </a:prstGeom>
          <a:solidFill>
            <a:srgbClr val="FFFFFF"/>
          </a:solidFill>
          <a:ln w="12700">
            <a:solidFill>
              <a:srgbClr val="FFFFFF"/>
            </a:solidFill>
            <a:prstDash val="solid"/>
          </a:ln>
        </p:spPr>
      </p:sp>
      <p:sp>
        <p:nvSpPr>
          <p:cNvPr id="54" name="Shape 52"/>
          <p:cNvSpPr/>
          <p:nvPr/>
        </p:nvSpPr>
        <p:spPr>
          <a:xfrm>
            <a:off x="9906149" y="2572689"/>
            <a:ext cx="164592" cy="164592"/>
          </a:xfrm>
          <a:prstGeom prst="ellipse">
            <a:avLst/>
          </a:prstGeom>
          <a:solidFill>
            <a:srgbClr val="8A9BFF"/>
          </a:solidFill>
          <a:ln w="12700">
            <a:solidFill>
              <a:srgbClr val="8A9BFF"/>
            </a:solidFill>
            <a:prstDash val="solid"/>
          </a:ln>
        </p:spPr>
      </p:sp>
      <p:sp>
        <p:nvSpPr>
          <p:cNvPr id="55" name="Shape 53"/>
          <p:cNvSpPr/>
          <p:nvPr/>
        </p:nvSpPr>
        <p:spPr>
          <a:xfrm>
            <a:off x="8035398" y="5143612"/>
            <a:ext cx="164592" cy="164592"/>
          </a:xfrm>
          <a:prstGeom prst="ellipse">
            <a:avLst/>
          </a:prstGeom>
          <a:solidFill>
            <a:srgbClr val="8A9BFF"/>
          </a:solidFill>
          <a:ln w="12700">
            <a:solidFill>
              <a:srgbClr val="8A9BFF"/>
            </a:solidFill>
            <a:prstDash val="solid"/>
          </a:ln>
        </p:spPr>
      </p:sp>
      <p:sp>
        <p:nvSpPr>
          <p:cNvPr id="56" name="Shape 54"/>
          <p:cNvSpPr/>
          <p:nvPr/>
        </p:nvSpPr>
        <p:spPr>
          <a:xfrm>
            <a:off x="7904292" y="2881113"/>
            <a:ext cx="164592" cy="164592"/>
          </a:xfrm>
          <a:prstGeom prst="ellipse">
            <a:avLst/>
          </a:prstGeom>
          <a:solidFill>
            <a:srgbClr val="8A9BFF"/>
          </a:solidFill>
          <a:ln w="12700">
            <a:solidFill>
              <a:srgbClr val="8A9BFF"/>
            </a:solidFill>
            <a:prstDash val="solid"/>
          </a:ln>
        </p:spPr>
      </p:sp>
      <p:sp>
        <p:nvSpPr>
          <p:cNvPr id="57" name="Shape 55"/>
          <p:cNvSpPr/>
          <p:nvPr/>
        </p:nvSpPr>
        <p:spPr>
          <a:xfrm>
            <a:off x="8202495" y="1076527"/>
            <a:ext cx="164592" cy="164592"/>
          </a:xfrm>
          <a:prstGeom prst="ellipse">
            <a:avLst/>
          </a:prstGeom>
          <a:solidFill>
            <a:srgbClr val="8A9BFF"/>
          </a:solidFill>
          <a:ln w="12700">
            <a:solidFill>
              <a:srgbClr val="8A9BFF"/>
            </a:solidFill>
            <a:prstDash val="solid"/>
          </a:ln>
        </p:spPr>
      </p:sp>
      <p:sp>
        <p:nvSpPr>
          <p:cNvPr id="58" name="Shape 56"/>
          <p:cNvSpPr/>
          <p:nvPr/>
        </p:nvSpPr>
        <p:spPr>
          <a:xfrm>
            <a:off x="11515663" y="1856262"/>
            <a:ext cx="164592" cy="164592"/>
          </a:xfrm>
          <a:prstGeom prst="ellipse">
            <a:avLst/>
          </a:prstGeom>
          <a:solidFill>
            <a:srgbClr val="FFFFFF"/>
          </a:solidFill>
          <a:ln w="12700">
            <a:solidFill>
              <a:srgbClr val="FFFFFF"/>
            </a:solidFill>
            <a:prstDash val="solid"/>
          </a:ln>
        </p:spPr>
      </p:sp>
      <p:sp>
        <p:nvSpPr>
          <p:cNvPr id="59" name="Shape 57"/>
          <p:cNvSpPr/>
          <p:nvPr/>
        </p:nvSpPr>
        <p:spPr>
          <a:xfrm>
            <a:off x="11079282" y="5629571"/>
            <a:ext cx="164592" cy="164592"/>
          </a:xfrm>
          <a:prstGeom prst="ellipse">
            <a:avLst/>
          </a:prstGeom>
          <a:solidFill>
            <a:srgbClr val="8A9BFF"/>
          </a:solidFill>
          <a:ln w="12700">
            <a:solidFill>
              <a:srgbClr val="8A9BFF"/>
            </a:solidFill>
            <a:prstDash val="solid"/>
          </a:ln>
        </p:spPr>
      </p:sp>
      <p:sp>
        <p:nvSpPr>
          <p:cNvPr id="60" name="Text 58"/>
          <p:cNvSpPr txBox="1"/>
          <p:nvPr/>
        </p:nvSpPr>
        <p:spPr>
          <a:xfrm>
            <a:off x="731520" y="731520"/>
            <a:ext cx="6400800" cy="274320"/>
          </a:xfrm>
          <a:prstGeom prst="rect">
            <a:avLst/>
          </a:prstGeom>
          <a:noFill/>
          <a:ln/>
        </p:spPr>
        <p:txBody>
          <a:bodyPr wrap="square" lIns="0" tIns="0" rIns="0" bIns="0" rtlCol="0" anchor="t"/>
          <a:lstStyle/>
          <a:p>
            <a:pPr indent="0" marL="0">
              <a:buNone/>
            </a:pPr>
            <a:r>
              <a:rPr lang="en-US" sz="1200" b="1" spc="200" kern="0" dirty="0">
                <a:solidFill>
                  <a:srgbClr val="C9D0FF"/>
                </a:solidFill>
                <a:latin typeface="Helvetica Neue" pitchFamily="34" charset="0"/>
                <a:ea typeface="Helvetica Neue" pitchFamily="34" charset="-122"/>
                <a:cs typeface="Helvetica Neue" pitchFamily="34" charset="-120"/>
              </a:rPr>
              <a:t>RETE VALORE PA  ·  LEZIONE 1  ·  30 SETTEMBRE 2026</a:t>
            </a:r>
            <a:endParaRPr lang="en-US" sz="1200" dirty="0"/>
          </a:p>
        </p:txBody>
      </p:sp>
      <p:sp>
        <p:nvSpPr>
          <p:cNvPr id="61" name="Text 59"/>
          <p:cNvSpPr txBox="1"/>
          <p:nvPr/>
        </p:nvSpPr>
        <p:spPr>
          <a:xfrm>
            <a:off x="731520" y="1737360"/>
            <a:ext cx="6949440" cy="2651760"/>
          </a:xfrm>
          <a:prstGeom prst="rect">
            <a:avLst/>
          </a:prstGeom>
          <a:noFill/>
          <a:ln/>
        </p:spPr>
        <p:txBody>
          <a:bodyPr wrap="square" lIns="0" tIns="0" rIns="0" bIns="0" rtlCol="0" anchor="t"/>
          <a:lstStyle/>
          <a:p>
            <a:pPr indent="0" marL="0">
              <a:lnSpc>
                <a:spcPct val="92000"/>
              </a:lnSpc>
              <a:buNone/>
            </a:pPr>
            <a:r>
              <a:rPr lang="en-US" sz="6800" b="1" dirty="0">
                <a:solidFill>
                  <a:srgbClr val="FFFFFF"/>
                </a:solidFill>
                <a:latin typeface="Helvetica Neue" pitchFamily="34" charset="0"/>
                <a:ea typeface="Helvetica Neue" pitchFamily="34" charset="-122"/>
                <a:cs typeface="Helvetica Neue" pitchFamily="34" charset="-120"/>
              </a:rPr>
              <a:t>Una macchina,</a:t>
            </a:r>
            <a:endParaRPr lang="en-US" sz="6800" dirty="0"/>
          </a:p>
          <a:p>
            <a:pPr indent="0" marL="0">
              <a:lnSpc>
                <a:spcPct val="92000"/>
              </a:lnSpc>
              <a:buNone/>
            </a:pPr>
            <a:r>
              <a:rPr lang="en-US" sz="6800" b="1" dirty="0">
                <a:solidFill>
                  <a:srgbClr val="FFFFFF"/>
                </a:solidFill>
                <a:latin typeface="Helvetica Neue" pitchFamily="34" charset="0"/>
                <a:ea typeface="Helvetica Neue" pitchFamily="34" charset="-122"/>
                <a:cs typeface="Helvetica Neue" pitchFamily="34" charset="-120"/>
              </a:rPr>
              <a:t>tante persone.</a:t>
            </a:r>
            <a:endParaRPr lang="en-US" sz="6800" dirty="0"/>
          </a:p>
        </p:txBody>
      </p:sp>
      <p:sp>
        <p:nvSpPr>
          <p:cNvPr id="62" name="Text 60"/>
          <p:cNvSpPr txBox="1"/>
          <p:nvPr/>
        </p:nvSpPr>
        <p:spPr>
          <a:xfrm>
            <a:off x="731520" y="4617720"/>
            <a:ext cx="6766560" cy="457200"/>
          </a:xfrm>
          <a:prstGeom prst="rect">
            <a:avLst/>
          </a:prstGeom>
          <a:noFill/>
          <a:ln/>
        </p:spPr>
        <p:txBody>
          <a:bodyPr wrap="square" lIns="0" tIns="0" rIns="0" bIns="0" rtlCol="0" anchor="t"/>
          <a:lstStyle/>
          <a:p>
            <a:pPr indent="0" marL="0">
              <a:buNone/>
            </a:pPr>
            <a:r>
              <a:rPr lang="en-US" sz="2000" dirty="0">
                <a:solidFill>
                  <a:srgbClr val="FFFFFF"/>
                </a:solidFill>
                <a:latin typeface="Helvetica Neue" pitchFamily="34" charset="0"/>
                <a:ea typeface="Helvetica Neue" pitchFamily="34" charset="-122"/>
                <a:cs typeface="Helvetica Neue" pitchFamily="34" charset="-120"/>
              </a:rPr>
              <a:t>Intelligenza artificiale e progettazione della piattaforma</a:t>
            </a:r>
            <a:endParaRPr lang="en-US" sz="2000" dirty="0"/>
          </a:p>
        </p:txBody>
      </p:sp>
      <p:sp>
        <p:nvSpPr>
          <p:cNvPr id="63" name="Text 61"/>
          <p:cNvSpPr txBox="1"/>
          <p:nvPr/>
        </p:nvSpPr>
        <p:spPr>
          <a:xfrm>
            <a:off x="731520" y="5120640"/>
            <a:ext cx="6766560" cy="365760"/>
          </a:xfrm>
          <a:prstGeom prst="rect">
            <a:avLst/>
          </a:prstGeom>
          <a:noFill/>
          <a:ln/>
        </p:spPr>
        <p:txBody>
          <a:bodyPr wrap="square" lIns="0" tIns="0" rIns="0" bIns="0" rtlCol="0" anchor="t"/>
          <a:lstStyle/>
          <a:p>
            <a:pPr indent="0" marL="0">
              <a:buNone/>
            </a:pPr>
            <a:r>
              <a:rPr lang="en-US" sz="1400" dirty="0">
                <a:solidFill>
                  <a:srgbClr val="C9D0FF"/>
                </a:solidFill>
                <a:latin typeface="Helvetica Neue" pitchFamily="34" charset="0"/>
                <a:ea typeface="Helvetica Neue" pitchFamily="34" charset="-122"/>
                <a:cs typeface="Helvetica Neue" pitchFamily="34" charset="-120"/>
              </a:rPr>
              <a:t>Teamworking nella PA  ·  Aniello Iervolino  ·  Università degli Studi di Salerno</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4F2ED"/>
        </a:solidFill>
      </p:bgPr>
    </p:bg>
    <p:spTree>
      <p:nvGrpSpPr>
        <p:cNvPr id="1" name=""/>
        <p:cNvGrpSpPr/>
        <p:nvPr/>
      </p:nvGrpSpPr>
      <p:grpSpPr>
        <a:xfrm>
          <a:off x="0" y="0"/>
          <a:ext cx="0" cy="0"/>
          <a:chOff x="0" y="0"/>
          <a:chExt cx="0" cy="0"/>
        </a:xfrm>
      </p:grpSpPr>
      <p:sp>
        <p:nvSpPr>
          <p:cNvPr id="2" name="Text 0"/>
          <p:cNvSpPr txBox="1"/>
          <p:nvPr/>
        </p:nvSpPr>
        <p:spPr>
          <a:xfrm>
            <a:off x="731520" y="502920"/>
            <a:ext cx="8229600" cy="274320"/>
          </a:xfrm>
          <a:prstGeom prst="rect">
            <a:avLst/>
          </a:prstGeom>
          <a:noFill/>
          <a:ln/>
        </p:spPr>
        <p:txBody>
          <a:bodyPr wrap="square" lIns="0" tIns="0" rIns="0" bIns="0" rtlCol="0" anchor="t"/>
          <a:lstStyle/>
          <a:p>
            <a:pPr indent="0" marL="0">
              <a:buNone/>
            </a:pPr>
            <a:r>
              <a:rPr lang="en-US" sz="1200" b="1" spc="200" kern="0" dirty="0">
                <a:solidFill>
                  <a:srgbClr val="5F646B"/>
                </a:solidFill>
                <a:latin typeface="Helvetica Neue" pitchFamily="34" charset="0"/>
                <a:ea typeface="Helvetica Neue" pitchFamily="34" charset="-122"/>
                <a:cs typeface="Helvetica Neue" pitchFamily="34" charset="-120"/>
              </a:rPr>
              <a:t>OGGI</a:t>
            </a:r>
            <a:endParaRPr lang="en-US" sz="1200" dirty="0"/>
          </a:p>
        </p:txBody>
      </p:sp>
      <p:sp>
        <p:nvSpPr>
          <p:cNvPr id="3" name="Text 1"/>
          <p:cNvSpPr txBox="1"/>
          <p:nvPr/>
        </p:nvSpPr>
        <p:spPr>
          <a:xfrm>
            <a:off x="10545775" y="502920"/>
            <a:ext cx="914400" cy="274320"/>
          </a:xfrm>
          <a:prstGeom prst="rect">
            <a:avLst/>
          </a:prstGeom>
          <a:noFill/>
          <a:ln/>
        </p:spPr>
        <p:txBody>
          <a:bodyPr wrap="square" lIns="0" tIns="0" rIns="0" bIns="0" rtlCol="0" anchor="t"/>
          <a:lstStyle/>
          <a:p>
            <a:pPr algn="r" indent="0" marL="0">
              <a:buNone/>
            </a:pPr>
            <a:r>
              <a:rPr lang="en-US" sz="1200" dirty="0">
                <a:solidFill>
                  <a:srgbClr val="A7A49D"/>
                </a:solidFill>
                <a:latin typeface="Helvetica Neue" pitchFamily="34" charset="0"/>
                <a:ea typeface="Helvetica Neue" pitchFamily="34" charset="-122"/>
                <a:cs typeface="Helvetica Neue" pitchFamily="34" charset="-120"/>
              </a:rPr>
              <a:t>02</a:t>
            </a:r>
            <a:endParaRPr lang="en-US" sz="1200" dirty="0"/>
          </a:p>
        </p:txBody>
      </p:sp>
      <p:sp>
        <p:nvSpPr>
          <p:cNvPr id="4" name="Text 2"/>
          <p:cNvSpPr txBox="1"/>
          <p:nvPr/>
        </p:nvSpPr>
        <p:spPr>
          <a:xfrm>
            <a:off x="731520" y="1280160"/>
            <a:ext cx="6858000" cy="1097280"/>
          </a:xfrm>
          <a:prstGeom prst="rect">
            <a:avLst/>
          </a:prstGeom>
          <a:noFill/>
          <a:ln/>
        </p:spPr>
        <p:txBody>
          <a:bodyPr wrap="square" lIns="0" tIns="0" rIns="0" bIns="0" rtlCol="0" anchor="t"/>
          <a:lstStyle/>
          <a:p>
            <a:pPr indent="0" marL="0">
              <a:buNone/>
            </a:pPr>
            <a:r>
              <a:rPr lang="en-US" sz="6000" b="1" dirty="0">
                <a:solidFill>
                  <a:srgbClr val="16181B"/>
                </a:solidFill>
                <a:latin typeface="Helvetica Neue" pitchFamily="34" charset="0"/>
                <a:ea typeface="Helvetica Neue" pitchFamily="34" charset="-122"/>
                <a:cs typeface="Helvetica Neue" pitchFamily="34" charset="-120"/>
              </a:rPr>
              <a:t>Prima capiamo.</a:t>
            </a:r>
            <a:endParaRPr lang="en-US" sz="6000" dirty="0"/>
          </a:p>
        </p:txBody>
      </p:sp>
      <p:sp>
        <p:nvSpPr>
          <p:cNvPr id="5" name="Text 3"/>
          <p:cNvSpPr txBox="1"/>
          <p:nvPr/>
        </p:nvSpPr>
        <p:spPr>
          <a:xfrm>
            <a:off x="731520" y="2423160"/>
            <a:ext cx="7863840" cy="914400"/>
          </a:xfrm>
          <a:prstGeom prst="rect">
            <a:avLst/>
          </a:prstGeom>
          <a:noFill/>
          <a:ln/>
        </p:spPr>
        <p:txBody>
          <a:bodyPr wrap="square" lIns="0" tIns="0" rIns="0" bIns="0" rtlCol="0" anchor="t"/>
          <a:lstStyle/>
          <a:p>
            <a:pPr indent="0" marL="0">
              <a:buNone/>
            </a:pPr>
            <a:r>
              <a:rPr lang="en-US" sz="2000" dirty="0">
                <a:solidFill>
                  <a:srgbClr val="5F646B"/>
                </a:solidFill>
                <a:latin typeface="Helvetica Neue" pitchFamily="34" charset="0"/>
                <a:ea typeface="Helvetica Neue" pitchFamily="34" charset="-122"/>
                <a:cs typeface="Helvetica Neue" pitchFamily="34" charset="-120"/>
              </a:rPr>
              <a:t>Che cos’è l’IA · come funziona · modello, applicazione, agente · limiti · strumenti · prompt</a:t>
            </a:r>
            <a:endParaRPr lang="en-US" sz="2000" dirty="0"/>
          </a:p>
        </p:txBody>
      </p:sp>
      <p:sp>
        <p:nvSpPr>
          <p:cNvPr id="6" name="Text 4"/>
          <p:cNvSpPr txBox="1"/>
          <p:nvPr/>
        </p:nvSpPr>
        <p:spPr>
          <a:xfrm>
            <a:off x="731520" y="3657600"/>
            <a:ext cx="6858000" cy="1097280"/>
          </a:xfrm>
          <a:prstGeom prst="rect">
            <a:avLst/>
          </a:prstGeom>
          <a:noFill/>
          <a:ln/>
        </p:spPr>
        <p:txBody>
          <a:bodyPr wrap="square" lIns="0" tIns="0" rIns="0" bIns="0" rtlCol="0" anchor="t"/>
          <a:lstStyle/>
          <a:p>
            <a:pPr indent="0" marL="0">
              <a:buNone/>
            </a:pPr>
            <a:r>
              <a:rPr lang="en-US" sz="6000" b="1" dirty="0">
                <a:solidFill>
                  <a:srgbClr val="16181B"/>
                </a:solidFill>
                <a:latin typeface="Helvetica Neue" pitchFamily="34" charset="0"/>
                <a:ea typeface="Helvetica Neue" pitchFamily="34" charset="-122"/>
                <a:cs typeface="Helvetica Neue" pitchFamily="34" charset="-120"/>
              </a:rPr>
              <a:t>Poi progettiamo.</a:t>
            </a:r>
            <a:endParaRPr lang="en-US" sz="6000" dirty="0"/>
          </a:p>
        </p:txBody>
      </p:sp>
      <p:sp>
        <p:nvSpPr>
          <p:cNvPr id="7" name="Text 5"/>
          <p:cNvSpPr txBox="1"/>
          <p:nvPr/>
        </p:nvSpPr>
        <p:spPr>
          <a:xfrm>
            <a:off x="731520" y="4800600"/>
            <a:ext cx="7863840" cy="640080"/>
          </a:xfrm>
          <a:prstGeom prst="rect">
            <a:avLst/>
          </a:prstGeom>
          <a:noFill/>
          <a:ln/>
        </p:spPr>
        <p:txBody>
          <a:bodyPr wrap="square" lIns="0" tIns="0" rIns="0" bIns="0" rtlCol="0" anchor="t"/>
          <a:lstStyle/>
          <a:p>
            <a:pPr indent="0" marL="0">
              <a:buNone/>
            </a:pPr>
            <a:r>
              <a:rPr lang="en-US" sz="2000" dirty="0">
                <a:solidFill>
                  <a:srgbClr val="5F646B"/>
                </a:solidFill>
                <a:latin typeface="Helvetica Neue" pitchFamily="34" charset="0"/>
                <a:ea typeface="Helvetica Neue" pitchFamily="34" charset="-122"/>
                <a:cs typeface="Helvetica Neue" pitchFamily="34" charset="-120"/>
              </a:rPr>
              <a:t>Come deve funzionare la community · i nostri bisogni · tre gruppi al lavoro</a:t>
            </a:r>
            <a:endParaRPr lang="en-US" sz="2000" dirty="0"/>
          </a:p>
        </p:txBody>
      </p:sp>
      <p:sp>
        <p:nvSpPr>
          <p:cNvPr id="8" name="Text 6"/>
          <p:cNvSpPr txBox="1"/>
          <p:nvPr/>
        </p:nvSpPr>
        <p:spPr>
          <a:xfrm>
            <a:off x="8503920" y="1280160"/>
            <a:ext cx="2926080" cy="1097280"/>
          </a:xfrm>
          <a:prstGeom prst="rect">
            <a:avLst/>
          </a:prstGeom>
          <a:noFill/>
          <a:ln/>
        </p:spPr>
        <p:txBody>
          <a:bodyPr wrap="square" lIns="0" tIns="0" rIns="0" bIns="0" rtlCol="0" anchor="t"/>
          <a:lstStyle/>
          <a:p>
            <a:pPr algn="r" indent="0" marL="0">
              <a:buNone/>
            </a:pPr>
            <a:r>
              <a:rPr lang="en-US" sz="6000" dirty="0">
                <a:solidFill>
                  <a:srgbClr val="A7A49D"/>
                </a:solidFill>
                <a:latin typeface="Helvetica Neue" pitchFamily="34" charset="0"/>
                <a:ea typeface="Helvetica Neue" pitchFamily="34" charset="-122"/>
                <a:cs typeface="Helvetica Neue" pitchFamily="34" charset="-120"/>
              </a:rPr>
              <a:t>1h25</a:t>
            </a:r>
            <a:endParaRPr lang="en-US" sz="6000" dirty="0"/>
          </a:p>
        </p:txBody>
      </p:sp>
      <p:sp>
        <p:nvSpPr>
          <p:cNvPr id="9" name="Text 7"/>
          <p:cNvSpPr txBox="1"/>
          <p:nvPr/>
        </p:nvSpPr>
        <p:spPr>
          <a:xfrm>
            <a:off x="8503920" y="3657600"/>
            <a:ext cx="2926080" cy="1097280"/>
          </a:xfrm>
          <a:prstGeom prst="rect">
            <a:avLst/>
          </a:prstGeom>
          <a:noFill/>
          <a:ln/>
        </p:spPr>
        <p:txBody>
          <a:bodyPr wrap="square" lIns="0" tIns="0" rIns="0" bIns="0" rtlCol="0" anchor="t"/>
          <a:lstStyle/>
          <a:p>
            <a:pPr algn="r" indent="0" marL="0">
              <a:buNone/>
            </a:pPr>
            <a:r>
              <a:rPr lang="en-US" sz="6000" dirty="0">
                <a:solidFill>
                  <a:srgbClr val="A7A49D"/>
                </a:solidFill>
                <a:latin typeface="Helvetica Neue" pitchFamily="34" charset="0"/>
                <a:ea typeface="Helvetica Neue" pitchFamily="34" charset="-122"/>
                <a:cs typeface="Helvetica Neue" pitchFamily="34" charset="-120"/>
              </a:rPr>
              <a:t>2h05</a:t>
            </a:r>
            <a:endParaRPr lang="en-US" sz="6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2B44FF"/>
        </a:solidFill>
      </p:bgPr>
    </p:bg>
    <p:spTree>
      <p:nvGrpSpPr>
        <p:cNvPr id="1" name=""/>
        <p:cNvGrpSpPr/>
        <p:nvPr/>
      </p:nvGrpSpPr>
      <p:grpSpPr>
        <a:xfrm>
          <a:off x="0" y="0"/>
          <a:ext cx="0" cy="0"/>
          <a:chOff x="0" y="0"/>
          <a:chExt cx="0" cy="0"/>
        </a:xfrm>
      </p:grpSpPr>
      <p:sp>
        <p:nvSpPr>
          <p:cNvPr id="2" name="Text 0"/>
          <p:cNvSpPr txBox="1"/>
          <p:nvPr/>
        </p:nvSpPr>
        <p:spPr>
          <a:xfrm>
            <a:off x="731520" y="502920"/>
            <a:ext cx="8229600" cy="274320"/>
          </a:xfrm>
          <a:prstGeom prst="rect">
            <a:avLst/>
          </a:prstGeom>
          <a:noFill/>
          <a:ln/>
        </p:spPr>
        <p:txBody>
          <a:bodyPr wrap="square" lIns="0" tIns="0" rIns="0" bIns="0" rtlCol="0" anchor="t"/>
          <a:lstStyle/>
          <a:p>
            <a:pPr indent="0" marL="0">
              <a:buNone/>
            </a:pPr>
            <a:r>
              <a:rPr lang="en-US" sz="1200" b="1" spc="200" kern="0" dirty="0">
                <a:solidFill>
                  <a:srgbClr val="C9D0FF"/>
                </a:solidFill>
                <a:latin typeface="Helvetica Neue" pitchFamily="34" charset="0"/>
                <a:ea typeface="Helvetica Neue" pitchFamily="34" charset="-122"/>
                <a:cs typeface="Helvetica Neue" pitchFamily="34" charset="-120"/>
              </a:rPr>
              <a:t>PRIMA DI COMINCIARE</a:t>
            </a:r>
            <a:endParaRPr lang="en-US" sz="1200" dirty="0"/>
          </a:p>
        </p:txBody>
      </p:sp>
      <p:sp>
        <p:nvSpPr>
          <p:cNvPr id="3" name="Text 1"/>
          <p:cNvSpPr txBox="1"/>
          <p:nvPr/>
        </p:nvSpPr>
        <p:spPr>
          <a:xfrm>
            <a:off x="10545775" y="502920"/>
            <a:ext cx="914400" cy="274320"/>
          </a:xfrm>
          <a:prstGeom prst="rect">
            <a:avLst/>
          </a:prstGeom>
          <a:noFill/>
          <a:ln/>
        </p:spPr>
        <p:txBody>
          <a:bodyPr wrap="square" lIns="0" tIns="0" rIns="0" bIns="0" rtlCol="0" anchor="t"/>
          <a:lstStyle/>
          <a:p>
            <a:pPr algn="r" indent="0" marL="0">
              <a:buNone/>
            </a:pPr>
            <a:r>
              <a:rPr lang="en-US" sz="1200" dirty="0">
                <a:solidFill>
                  <a:srgbClr val="7F90FF"/>
                </a:solidFill>
                <a:latin typeface="Helvetica Neue" pitchFamily="34" charset="0"/>
                <a:ea typeface="Helvetica Neue" pitchFamily="34" charset="-122"/>
                <a:cs typeface="Helvetica Neue" pitchFamily="34" charset="-120"/>
              </a:rPr>
              <a:t>03</a:t>
            </a:r>
            <a:endParaRPr lang="en-US" sz="1200" dirty="0"/>
          </a:p>
        </p:txBody>
      </p:sp>
      <p:sp>
        <p:nvSpPr>
          <p:cNvPr id="4" name="Text 2"/>
          <p:cNvSpPr txBox="1"/>
          <p:nvPr/>
        </p:nvSpPr>
        <p:spPr>
          <a:xfrm>
            <a:off x="731520" y="1554480"/>
            <a:ext cx="10728655" cy="3108960"/>
          </a:xfrm>
          <a:prstGeom prst="rect">
            <a:avLst/>
          </a:prstGeom>
          <a:noFill/>
          <a:ln/>
        </p:spPr>
        <p:txBody>
          <a:bodyPr wrap="square" lIns="0" tIns="0" rIns="0" bIns="0" rtlCol="0" anchor="ctr"/>
          <a:lstStyle/>
          <a:p>
            <a:pPr indent="0" marL="0">
              <a:lnSpc>
                <a:spcPct val="95000"/>
              </a:lnSpc>
              <a:buNone/>
            </a:pPr>
            <a:r>
              <a:rPr lang="en-US" sz="6400" b="1" dirty="0">
                <a:solidFill>
                  <a:srgbClr val="FFFFFF"/>
                </a:solidFill>
                <a:latin typeface="Helvetica Neue" pitchFamily="34" charset="0"/>
                <a:ea typeface="Helvetica Neue" pitchFamily="34" charset="-122"/>
                <a:cs typeface="Helvetica Neue" pitchFamily="34" charset="-120"/>
              </a:rPr>
              <a:t>Cosa vi incuriosisce?</a:t>
            </a:r>
            <a:endParaRPr lang="en-US" sz="6400" dirty="0"/>
          </a:p>
          <a:p>
            <a:pPr indent="0" marL="0">
              <a:lnSpc>
                <a:spcPct val="95000"/>
              </a:lnSpc>
              <a:buNone/>
            </a:pPr>
            <a:r>
              <a:rPr lang="en-US" sz="6400" b="1" dirty="0">
                <a:solidFill>
                  <a:srgbClr val="FFFFFF"/>
                </a:solidFill>
                <a:latin typeface="Helvetica Neue" pitchFamily="34" charset="0"/>
                <a:ea typeface="Helvetica Neue" pitchFamily="34" charset="-122"/>
                <a:cs typeface="Helvetica Neue" pitchFamily="34" charset="-120"/>
              </a:rPr>
              <a:t>Cosa vi preoccupa?</a:t>
            </a:r>
            <a:endParaRPr lang="en-US" sz="6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4F2ED"/>
        </a:solidFill>
      </p:bgPr>
    </p:bg>
    <p:spTree>
      <p:nvGrpSpPr>
        <p:cNvPr id="1" name=""/>
        <p:cNvGrpSpPr/>
        <p:nvPr/>
      </p:nvGrpSpPr>
      <p:grpSpPr>
        <a:xfrm>
          <a:off x="0" y="0"/>
          <a:ext cx="0" cy="0"/>
          <a:chOff x="0" y="0"/>
          <a:chExt cx="0" cy="0"/>
        </a:xfrm>
      </p:grpSpPr>
      <p:sp>
        <p:nvSpPr>
          <p:cNvPr id="2" name="Text 0"/>
          <p:cNvSpPr txBox="1"/>
          <p:nvPr/>
        </p:nvSpPr>
        <p:spPr>
          <a:xfrm>
            <a:off x="731520" y="502920"/>
            <a:ext cx="8229600" cy="274320"/>
          </a:xfrm>
          <a:prstGeom prst="rect">
            <a:avLst/>
          </a:prstGeom>
          <a:noFill/>
          <a:ln/>
        </p:spPr>
        <p:txBody>
          <a:bodyPr wrap="square" lIns="0" tIns="0" rIns="0" bIns="0" rtlCol="0" anchor="t"/>
          <a:lstStyle/>
          <a:p>
            <a:pPr indent="0" marL="0">
              <a:buNone/>
            </a:pPr>
            <a:r>
              <a:rPr lang="en-US" sz="1200" b="1" spc="200" kern="0" dirty="0">
                <a:solidFill>
                  <a:srgbClr val="5F646B"/>
                </a:solidFill>
                <a:latin typeface="Helvetica Neue" pitchFamily="34" charset="0"/>
                <a:ea typeface="Helvetica Neue" pitchFamily="34" charset="-122"/>
                <a:cs typeface="Helvetica Neue" pitchFamily="34" charset="-120"/>
              </a:rPr>
              <a:t>UNA PROVA DAL VIVO</a:t>
            </a:r>
            <a:endParaRPr lang="en-US" sz="1200" dirty="0"/>
          </a:p>
        </p:txBody>
      </p:sp>
      <p:sp>
        <p:nvSpPr>
          <p:cNvPr id="3" name="Text 1"/>
          <p:cNvSpPr txBox="1"/>
          <p:nvPr/>
        </p:nvSpPr>
        <p:spPr>
          <a:xfrm>
            <a:off x="10545775" y="502920"/>
            <a:ext cx="914400" cy="274320"/>
          </a:xfrm>
          <a:prstGeom prst="rect">
            <a:avLst/>
          </a:prstGeom>
          <a:noFill/>
          <a:ln/>
        </p:spPr>
        <p:txBody>
          <a:bodyPr wrap="square" lIns="0" tIns="0" rIns="0" bIns="0" rtlCol="0" anchor="t"/>
          <a:lstStyle/>
          <a:p>
            <a:pPr algn="r" indent="0" marL="0">
              <a:buNone/>
            </a:pPr>
            <a:r>
              <a:rPr lang="en-US" sz="1200" dirty="0">
                <a:solidFill>
                  <a:srgbClr val="A7A49D"/>
                </a:solidFill>
                <a:latin typeface="Helvetica Neue" pitchFamily="34" charset="0"/>
                <a:ea typeface="Helvetica Neue" pitchFamily="34" charset="-122"/>
                <a:cs typeface="Helvetica Neue" pitchFamily="34" charset="-120"/>
              </a:rPr>
              <a:t>04</a:t>
            </a:r>
            <a:endParaRPr lang="en-US" sz="1200" dirty="0"/>
          </a:p>
        </p:txBody>
      </p:sp>
      <p:sp>
        <p:nvSpPr>
          <p:cNvPr id="4" name="Text 2"/>
          <p:cNvSpPr txBox="1"/>
          <p:nvPr/>
        </p:nvSpPr>
        <p:spPr>
          <a:xfrm>
            <a:off x="731520" y="1371600"/>
            <a:ext cx="4846320" cy="3108960"/>
          </a:xfrm>
          <a:prstGeom prst="rect">
            <a:avLst/>
          </a:prstGeom>
          <a:noFill/>
          <a:ln/>
        </p:spPr>
        <p:txBody>
          <a:bodyPr wrap="square" lIns="0" tIns="0" rIns="0" bIns="0" rtlCol="0" anchor="t"/>
          <a:lstStyle/>
          <a:p>
            <a:pPr indent="0" marL="0">
              <a:lnSpc>
                <a:spcPct val="95000"/>
              </a:lnSpc>
              <a:buNone/>
            </a:pPr>
            <a:r>
              <a:rPr lang="en-US" sz="4000" b="1" dirty="0">
                <a:solidFill>
                  <a:srgbClr val="16181B"/>
                </a:solidFill>
                <a:latin typeface="Helvetica Neue" pitchFamily="34" charset="0"/>
                <a:ea typeface="Helvetica Neue" pitchFamily="34" charset="-122"/>
                <a:cs typeface="Helvetica Neue" pitchFamily="34" charset="-120"/>
              </a:rPr>
              <a:t>Quanto vi servirebbe per trovare le sue competenze?</a:t>
            </a:r>
            <a:endParaRPr lang="en-US" sz="4000" dirty="0"/>
          </a:p>
        </p:txBody>
      </p:sp>
      <p:sp>
        <p:nvSpPr>
          <p:cNvPr id="5" name="Shape 3"/>
          <p:cNvSpPr/>
          <p:nvPr/>
        </p:nvSpPr>
        <p:spPr>
          <a:xfrm rot="120000">
            <a:off x="6263640" y="868680"/>
            <a:ext cx="5257800" cy="5532120"/>
          </a:xfrm>
          <a:prstGeom prst="rect">
            <a:avLst/>
          </a:prstGeom>
          <a:solidFill>
            <a:srgbClr val="FFFFFF"/>
          </a:solidFill>
          <a:ln w="12700">
            <a:solidFill>
              <a:srgbClr val="FFFFFF"/>
            </a:solidFill>
            <a:prstDash val="solid"/>
          </a:ln>
          <a:effectLst>
            <a:outerShdw sx="100000" sy="100000" kx="0" ky="0" algn="bl" rotWithShape="0" blurRad="228600" dist="76200" dir="5400000">
              <a:srgbClr val="000000">
                <a:alpha val="18000"/>
              </a:srgbClr>
            </a:outerShdw>
          </a:effectLst>
        </p:spPr>
      </p:sp>
      <p:sp>
        <p:nvSpPr>
          <p:cNvPr id="6" name="Text 4"/>
          <p:cNvSpPr txBox="1"/>
          <p:nvPr/>
        </p:nvSpPr>
        <p:spPr>
          <a:xfrm rot="120000">
            <a:off x="6675120" y="1234440"/>
            <a:ext cx="4434840" cy="4846320"/>
          </a:xfrm>
          <a:prstGeom prst="rect">
            <a:avLst/>
          </a:prstGeom>
          <a:noFill/>
          <a:ln/>
        </p:spPr>
        <p:txBody>
          <a:bodyPr wrap="square" lIns="0" tIns="0" rIns="0" bIns="0" rtlCol="0" anchor="t"/>
          <a:lstStyle/>
          <a:p>
            <a:pPr indent="0" marL="0">
              <a:lnSpc>
                <a:spcPct val="108000"/>
              </a:lnSpc>
              <a:buNone/>
            </a:pPr>
            <a:r>
              <a:rPr lang="en-US" sz="2400" b="1" dirty="0">
                <a:solidFill>
                  <a:srgbClr val="16181B"/>
                </a:solidFill>
                <a:latin typeface="Helvetica Neue" pitchFamily="34" charset="0"/>
                <a:ea typeface="Helvetica Neue" pitchFamily="34" charset="-122"/>
                <a:cs typeface="Helvetica Neue" pitchFamily="34" charset="-120"/>
              </a:rPr>
              <a:t>Giulia Ferraro</a:t>
            </a:r>
            <a:endParaRPr lang="en-US" sz="2000" dirty="0"/>
          </a:p>
          <a:p>
            <a:pPr indent="0" marL="0">
              <a:lnSpc>
                <a:spcPct val="108000"/>
              </a:lnSpc>
              <a:buNone/>
            </a:pPr>
            <a:r>
              <a:rPr lang="en-US" sz="1400" dirty="0">
                <a:solidFill>
                  <a:srgbClr val="6B6B6B"/>
                </a:solidFill>
                <a:latin typeface="Helvetica Neue" pitchFamily="34" charset="0"/>
                <a:ea typeface="Helvetica Neue" pitchFamily="34" charset="-122"/>
                <a:cs typeface="Helvetica Neue" pitchFamily="34" charset="-120"/>
              </a:rPr>
              <a:t>Funzionaria amministrativa</a:t>
            </a:r>
            <a:endParaRPr lang="en-US" sz="2000" dirty="0"/>
          </a:p>
          <a:p>
            <a:pPr indent="0" marL="0">
              <a:lnSpc>
                <a:spcPct val="108000"/>
              </a:lnSpc>
              <a:buNone/>
            </a:pPr>
            <a:r>
              <a:rPr lang="en-US" sz="800" dirty="0">
                <a:solidFill>
                  <a:srgbClr val="16181B"/>
                </a:solidFill>
                <a:latin typeface="Helvetica Neue" pitchFamily="34" charset="0"/>
                <a:ea typeface="Helvetica Neue" pitchFamily="34" charset="-122"/>
                <a:cs typeface="Helvetica Neue" pitchFamily="34" charset="-120"/>
              </a:rPr>
              <a:t> </a:t>
            </a:r>
            <a:endParaRPr lang="en-US" sz="2000" dirty="0"/>
          </a:p>
          <a:p>
            <a:pPr indent="0" marL="0">
              <a:lnSpc>
                <a:spcPct val="108000"/>
              </a:lnSpc>
              <a:buNone/>
            </a:pPr>
            <a:r>
              <a:rPr lang="en-US" sz="1100" b="1" spc="200" kern="0" dirty="0">
                <a:solidFill>
                  <a:srgbClr val="6B6B6B"/>
                </a:solidFill>
                <a:latin typeface="Helvetica Neue" pitchFamily="34" charset="0"/>
                <a:ea typeface="Helvetica Neue" pitchFamily="34" charset="-122"/>
                <a:cs typeface="Helvetica Neue" pitchFamily="34" charset="-120"/>
              </a:rPr>
              <a:t>ESPERIENZA</a:t>
            </a:r>
            <a:endParaRPr lang="en-US" sz="2000" dirty="0"/>
          </a:p>
          <a:p>
            <a:pPr indent="0" marL="0">
              <a:lnSpc>
                <a:spcPct val="108000"/>
              </a:lnSpc>
              <a:buNone/>
            </a:pPr>
            <a:r>
              <a:rPr lang="en-US" sz="1300" b="1" dirty="0">
                <a:solidFill>
                  <a:srgbClr val="16181B"/>
                </a:solidFill>
                <a:latin typeface="Helvetica Neue" pitchFamily="34" charset="0"/>
                <a:ea typeface="Helvetica Neue" pitchFamily="34" charset="-122"/>
                <a:cs typeface="Helvetica Neue" pitchFamily="34" charset="-120"/>
              </a:rPr>
              <a:t>Comune di Valleverde, Ufficio contratti e appalti, dal 2019</a:t>
            </a:r>
            <a:endParaRPr lang="en-US" sz="2000" dirty="0"/>
          </a:p>
          <a:p>
            <a:pPr indent="0" marL="0">
              <a:lnSpc>
                <a:spcPct val="108000"/>
              </a:lnSpc>
              <a:buNone/>
            </a:pPr>
            <a:r>
              <a:rPr lang="en-US" sz="1300" dirty="0">
                <a:solidFill>
                  <a:srgbClr val="16181B"/>
                </a:solidFill>
                <a:latin typeface="Helvetica Neue" pitchFamily="34" charset="0"/>
                <a:ea typeface="Helvetica Neue" pitchFamily="34" charset="-122"/>
                <a:cs typeface="Helvetica Neue" pitchFamily="34" charset="-120"/>
              </a:rPr>
              <a:t>Affidamenti di servizi e forniture. Capitolati e determine. Supporto agli uffici sulla piattaforma di e-procurement. Coordina un gruppo di tre persone.</a:t>
            </a:r>
            <a:endParaRPr lang="en-US" sz="2000" dirty="0"/>
          </a:p>
          <a:p>
            <a:pPr indent="0" marL="0">
              <a:lnSpc>
                <a:spcPct val="108000"/>
              </a:lnSpc>
              <a:buNone/>
            </a:pPr>
            <a:r>
              <a:rPr lang="en-US" sz="600" dirty="0">
                <a:solidFill>
                  <a:srgbClr val="16181B"/>
                </a:solidFill>
                <a:latin typeface="Helvetica Neue" pitchFamily="34" charset="0"/>
                <a:ea typeface="Helvetica Neue" pitchFamily="34" charset="-122"/>
                <a:cs typeface="Helvetica Neue" pitchFamily="34" charset="-120"/>
              </a:rPr>
              <a:t> </a:t>
            </a:r>
            <a:endParaRPr lang="en-US" sz="2000" dirty="0"/>
          </a:p>
          <a:p>
            <a:pPr indent="0" marL="0">
              <a:lnSpc>
                <a:spcPct val="108000"/>
              </a:lnSpc>
              <a:buNone/>
            </a:pPr>
            <a:r>
              <a:rPr lang="en-US" sz="1300" b="1" dirty="0">
                <a:solidFill>
                  <a:srgbClr val="16181B"/>
                </a:solidFill>
                <a:latin typeface="Helvetica Neue" pitchFamily="34" charset="0"/>
                <a:ea typeface="Helvetica Neue" pitchFamily="34" charset="-122"/>
                <a:cs typeface="Helvetica Neue" pitchFamily="34" charset="-120"/>
              </a:rPr>
              <a:t>Ufficio protocollo, 2015–2019</a:t>
            </a:r>
            <a:endParaRPr lang="en-US" sz="2000" dirty="0"/>
          </a:p>
          <a:p>
            <a:pPr indent="0" marL="0">
              <a:lnSpc>
                <a:spcPct val="108000"/>
              </a:lnSpc>
              <a:buNone/>
            </a:pPr>
            <a:r>
              <a:rPr lang="en-US" sz="1300" dirty="0">
                <a:solidFill>
                  <a:srgbClr val="16181B"/>
                </a:solidFill>
                <a:latin typeface="Helvetica Neue" pitchFamily="34" charset="0"/>
                <a:ea typeface="Helvetica Neue" pitchFamily="34" charset="-122"/>
                <a:cs typeface="Helvetica Neue" pitchFamily="34" charset="-120"/>
              </a:rPr>
              <a:t>Riorganizzazione del protocollo informatico, formazione dei colleghi.</a:t>
            </a:r>
            <a:endParaRPr lang="en-US" sz="2000" dirty="0"/>
          </a:p>
          <a:p>
            <a:pPr indent="0" marL="0">
              <a:lnSpc>
                <a:spcPct val="108000"/>
              </a:lnSpc>
              <a:buNone/>
            </a:pPr>
            <a:r>
              <a:rPr lang="en-US" sz="800" dirty="0">
                <a:solidFill>
                  <a:srgbClr val="16181B"/>
                </a:solidFill>
                <a:latin typeface="Helvetica Neue" pitchFamily="34" charset="0"/>
                <a:ea typeface="Helvetica Neue" pitchFamily="34" charset="-122"/>
                <a:cs typeface="Helvetica Neue" pitchFamily="34" charset="-120"/>
              </a:rPr>
              <a:t> </a:t>
            </a:r>
            <a:endParaRPr lang="en-US" sz="2000" dirty="0"/>
          </a:p>
          <a:p>
            <a:pPr indent="0" marL="0">
              <a:lnSpc>
                <a:spcPct val="108000"/>
              </a:lnSpc>
              <a:buNone/>
            </a:pPr>
            <a:r>
              <a:rPr lang="en-US" sz="1100" b="1" spc="200" kern="0" dirty="0">
                <a:solidFill>
                  <a:srgbClr val="6B6B6B"/>
                </a:solidFill>
                <a:latin typeface="Helvetica Neue" pitchFamily="34" charset="0"/>
                <a:ea typeface="Helvetica Neue" pitchFamily="34" charset="-122"/>
                <a:cs typeface="Helvetica Neue" pitchFamily="34" charset="-120"/>
              </a:rPr>
              <a:t>FORMAZIONE</a:t>
            </a:r>
            <a:endParaRPr lang="en-US" sz="2000" dirty="0"/>
          </a:p>
          <a:p>
            <a:pPr indent="0" marL="0">
              <a:lnSpc>
                <a:spcPct val="108000"/>
              </a:lnSpc>
              <a:buNone/>
            </a:pPr>
            <a:r>
              <a:rPr lang="en-US" sz="1300" dirty="0">
                <a:solidFill>
                  <a:srgbClr val="16181B"/>
                </a:solidFill>
                <a:latin typeface="Helvetica Neue" pitchFamily="34" charset="0"/>
                <a:ea typeface="Helvetica Neue" pitchFamily="34" charset="-122"/>
                <a:cs typeface="Helvetica Neue" pitchFamily="34" charset="-120"/>
              </a:rPr>
              <a:t>Laurea in Giurisprudenza. Perfezionamento in contratti pubblici.</a:t>
            </a:r>
            <a:endParaRPr lang="en-US" sz="2000" dirty="0"/>
          </a:p>
          <a:p>
            <a:pPr indent="0" marL="0">
              <a:lnSpc>
                <a:spcPct val="108000"/>
              </a:lnSpc>
              <a:buNone/>
            </a:pPr>
            <a:r>
              <a:rPr lang="en-US" sz="800" dirty="0">
                <a:solidFill>
                  <a:srgbClr val="16181B"/>
                </a:solidFill>
                <a:latin typeface="Helvetica Neue" pitchFamily="34" charset="0"/>
                <a:ea typeface="Helvetica Neue" pitchFamily="34" charset="-122"/>
                <a:cs typeface="Helvetica Neue" pitchFamily="34" charset="-120"/>
              </a:rPr>
              <a:t> </a:t>
            </a:r>
            <a:endParaRPr lang="en-US" sz="2000" dirty="0"/>
          </a:p>
          <a:p>
            <a:pPr indent="0" marL="0">
              <a:lnSpc>
                <a:spcPct val="108000"/>
              </a:lnSpc>
              <a:buNone/>
            </a:pPr>
            <a:r>
              <a:rPr lang="en-US" sz="1100" b="1" spc="200" kern="0" dirty="0">
                <a:solidFill>
                  <a:srgbClr val="6B6B6B"/>
                </a:solidFill>
                <a:latin typeface="Helvetica Neue" pitchFamily="34" charset="0"/>
                <a:ea typeface="Helvetica Neue" pitchFamily="34" charset="-122"/>
                <a:cs typeface="Helvetica Neue" pitchFamily="34" charset="-120"/>
              </a:rPr>
              <a:t>LINGUE</a:t>
            </a:r>
            <a:endParaRPr lang="en-US" sz="2000" dirty="0"/>
          </a:p>
          <a:p>
            <a:pPr indent="0" marL="0">
              <a:lnSpc>
                <a:spcPct val="108000"/>
              </a:lnSpc>
              <a:buNone/>
            </a:pPr>
            <a:r>
              <a:rPr lang="en-US" sz="1300" dirty="0">
                <a:solidFill>
                  <a:srgbClr val="16181B"/>
                </a:solidFill>
                <a:latin typeface="Helvetica Neue" pitchFamily="34" charset="0"/>
                <a:ea typeface="Helvetica Neue" pitchFamily="34" charset="-122"/>
                <a:cs typeface="Helvetica Neue" pitchFamily="34" charset="-120"/>
              </a:rPr>
              <a:t>Inglese B2</a:t>
            </a:r>
            <a:endParaRPr lang="en-US" sz="2000" dirty="0"/>
          </a:p>
        </p:txBody>
      </p:sp>
      <p:sp>
        <p:nvSpPr>
          <p:cNvPr id="7" name="Text 5"/>
          <p:cNvSpPr txBox="1"/>
          <p:nvPr/>
        </p:nvSpPr>
        <p:spPr>
          <a:xfrm>
            <a:off x="731520" y="6080760"/>
            <a:ext cx="4572000" cy="274320"/>
          </a:xfrm>
          <a:prstGeom prst="rect">
            <a:avLst/>
          </a:prstGeom>
          <a:noFill/>
          <a:ln/>
        </p:spPr>
        <p:txBody>
          <a:bodyPr wrap="square" lIns="0" tIns="0" rIns="0" bIns="0" rtlCol="0" anchor="t"/>
          <a:lstStyle/>
          <a:p>
            <a:pPr indent="0" marL="0">
              <a:buNone/>
            </a:pPr>
            <a:r>
              <a:rPr lang="en-US" sz="1300" i="1" dirty="0">
                <a:solidFill>
                  <a:srgbClr val="A7A49D"/>
                </a:solidFill>
                <a:latin typeface="Helvetica Neue" pitchFamily="34" charset="0"/>
                <a:ea typeface="Helvetica Neue" pitchFamily="34" charset="-122"/>
                <a:cs typeface="Helvetica Neue" pitchFamily="34" charset="-120"/>
              </a:rPr>
              <a:t>Persona ed ente inventati</a:t>
            </a:r>
            <a:endParaRPr lang="en-US" sz="1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4F2ED"/>
        </a:solidFill>
      </p:bgPr>
    </p:bg>
    <p:spTree>
      <p:nvGrpSpPr>
        <p:cNvPr id="1" name=""/>
        <p:cNvGrpSpPr/>
        <p:nvPr/>
      </p:nvGrpSpPr>
      <p:grpSpPr>
        <a:xfrm>
          <a:off x="0" y="0"/>
          <a:ext cx="0" cy="0"/>
          <a:chOff x="0" y="0"/>
          <a:chExt cx="0" cy="0"/>
        </a:xfrm>
      </p:grpSpPr>
      <p:sp>
        <p:nvSpPr>
          <p:cNvPr id="2" name="Text 0"/>
          <p:cNvSpPr txBox="1"/>
          <p:nvPr/>
        </p:nvSpPr>
        <p:spPr>
          <a:xfrm>
            <a:off x="731520" y="502920"/>
            <a:ext cx="8229600" cy="274320"/>
          </a:xfrm>
          <a:prstGeom prst="rect">
            <a:avLst/>
          </a:prstGeom>
          <a:noFill/>
          <a:ln/>
        </p:spPr>
        <p:txBody>
          <a:bodyPr wrap="square" lIns="0" tIns="0" rIns="0" bIns="0" rtlCol="0" anchor="t"/>
          <a:lstStyle/>
          <a:p>
            <a:pPr indent="0" marL="0">
              <a:buNone/>
            </a:pPr>
            <a:r>
              <a:rPr lang="en-US" sz="1200" b="1" spc="200" kern="0" dirty="0">
                <a:solidFill>
                  <a:srgbClr val="5F646B"/>
                </a:solidFill>
                <a:latin typeface="Helvetica Neue" pitchFamily="34" charset="0"/>
                <a:ea typeface="Helvetica Neue" pitchFamily="34" charset="-122"/>
                <a:cs typeface="Helvetica Neue" pitchFamily="34" charset="-120"/>
              </a:rPr>
              <a:t>POCHI SECONDI DOPO</a:t>
            </a:r>
            <a:endParaRPr lang="en-US" sz="1200" dirty="0"/>
          </a:p>
        </p:txBody>
      </p:sp>
      <p:sp>
        <p:nvSpPr>
          <p:cNvPr id="3" name="Text 1"/>
          <p:cNvSpPr txBox="1"/>
          <p:nvPr/>
        </p:nvSpPr>
        <p:spPr>
          <a:xfrm>
            <a:off x="10545775" y="502920"/>
            <a:ext cx="914400" cy="274320"/>
          </a:xfrm>
          <a:prstGeom prst="rect">
            <a:avLst/>
          </a:prstGeom>
          <a:noFill/>
          <a:ln/>
        </p:spPr>
        <p:txBody>
          <a:bodyPr wrap="square" lIns="0" tIns="0" rIns="0" bIns="0" rtlCol="0" anchor="t"/>
          <a:lstStyle/>
          <a:p>
            <a:pPr algn="r" indent="0" marL="0">
              <a:buNone/>
            </a:pPr>
            <a:r>
              <a:rPr lang="en-US" sz="1200" dirty="0">
                <a:solidFill>
                  <a:srgbClr val="A7A49D"/>
                </a:solidFill>
                <a:latin typeface="Helvetica Neue" pitchFamily="34" charset="0"/>
                <a:ea typeface="Helvetica Neue" pitchFamily="34" charset="-122"/>
                <a:cs typeface="Helvetica Neue" pitchFamily="34" charset="-120"/>
              </a:rPr>
              <a:t>05</a:t>
            </a:r>
            <a:endParaRPr lang="en-US" sz="1200" dirty="0"/>
          </a:p>
        </p:txBody>
      </p:sp>
      <p:sp>
        <p:nvSpPr>
          <p:cNvPr id="4" name="Text 2"/>
          <p:cNvSpPr txBox="1"/>
          <p:nvPr/>
        </p:nvSpPr>
        <p:spPr>
          <a:xfrm>
            <a:off x="731520" y="1188720"/>
            <a:ext cx="4206240" cy="1737360"/>
          </a:xfrm>
          <a:prstGeom prst="rect">
            <a:avLst/>
          </a:prstGeom>
          <a:noFill/>
          <a:ln/>
        </p:spPr>
        <p:txBody>
          <a:bodyPr wrap="square" lIns="0" tIns="0" rIns="0" bIns="0" rtlCol="0" anchor="t"/>
          <a:lstStyle/>
          <a:p>
            <a:pPr indent="0" marL="0">
              <a:lnSpc>
                <a:spcPct val="95000"/>
              </a:lnSpc>
              <a:buNone/>
            </a:pPr>
            <a:r>
              <a:rPr lang="en-US" sz="5200" b="1" dirty="0">
                <a:solidFill>
                  <a:srgbClr val="16181B"/>
                </a:solidFill>
                <a:latin typeface="Helvetica Neue" pitchFamily="34" charset="0"/>
                <a:ea typeface="Helvetica Neue" pitchFamily="34" charset="-122"/>
                <a:cs typeface="Helvetica Neue" pitchFamily="34" charset="-120"/>
              </a:rPr>
              <a:t>Pochi</a:t>
            </a:r>
            <a:endParaRPr lang="en-US" sz="5200" dirty="0"/>
          </a:p>
          <a:p>
            <a:pPr indent="0" marL="0">
              <a:lnSpc>
                <a:spcPct val="95000"/>
              </a:lnSpc>
              <a:buNone/>
            </a:pPr>
            <a:r>
              <a:rPr lang="en-US" sz="5200" b="1" dirty="0">
                <a:solidFill>
                  <a:srgbClr val="16181B"/>
                </a:solidFill>
                <a:latin typeface="Helvetica Neue" pitchFamily="34" charset="0"/>
                <a:ea typeface="Helvetica Neue" pitchFamily="34" charset="-122"/>
                <a:cs typeface="Helvetica Neue" pitchFamily="34" charset="-120"/>
              </a:rPr>
              <a:t>secondi.</a:t>
            </a:r>
            <a:endParaRPr lang="en-US" sz="5200" dirty="0"/>
          </a:p>
        </p:txBody>
      </p:sp>
      <p:sp>
        <p:nvSpPr>
          <p:cNvPr id="5" name="Text 3"/>
          <p:cNvSpPr txBox="1"/>
          <p:nvPr/>
        </p:nvSpPr>
        <p:spPr>
          <a:xfrm>
            <a:off x="731520" y="3108960"/>
            <a:ext cx="3931920" cy="1371600"/>
          </a:xfrm>
          <a:prstGeom prst="rect">
            <a:avLst/>
          </a:prstGeom>
          <a:noFill/>
          <a:ln/>
        </p:spPr>
        <p:txBody>
          <a:bodyPr wrap="square" lIns="0" tIns="0" rIns="0" bIns="0" rtlCol="0" anchor="t"/>
          <a:lstStyle/>
          <a:p>
            <a:pPr indent="0" marL="0">
              <a:buNone/>
            </a:pPr>
            <a:r>
              <a:rPr lang="en-US" sz="2000" dirty="0">
                <a:solidFill>
                  <a:srgbClr val="5F646B"/>
                </a:solidFill>
                <a:latin typeface="Helvetica Neue" pitchFamily="34" charset="0"/>
                <a:ea typeface="Helvetica Neue" pitchFamily="34" charset="-122"/>
                <a:cs typeface="Helvetica Neue" pitchFamily="34" charset="-120"/>
              </a:rPr>
              <a:t>Dieci competenze estratte da un CV. Plausibili, utili, quasi tutte giuste.</a:t>
            </a:r>
            <a:endParaRPr lang="en-US" sz="2000" dirty="0"/>
          </a:p>
        </p:txBody>
      </p:sp>
      <p:sp>
        <p:nvSpPr>
          <p:cNvPr id="6" name="Text 4"/>
          <p:cNvSpPr txBox="1"/>
          <p:nvPr/>
        </p:nvSpPr>
        <p:spPr>
          <a:xfrm>
            <a:off x="731520" y="6080760"/>
            <a:ext cx="4572000" cy="274320"/>
          </a:xfrm>
          <a:prstGeom prst="rect">
            <a:avLst/>
          </a:prstGeom>
          <a:noFill/>
          <a:ln/>
        </p:spPr>
        <p:txBody>
          <a:bodyPr wrap="square" lIns="0" tIns="0" rIns="0" bIns="0" rtlCol="0" anchor="t"/>
          <a:lstStyle/>
          <a:p>
            <a:pPr indent="0" marL="0">
              <a:buNone/>
            </a:pPr>
            <a:r>
              <a:rPr lang="en-US" sz="1300" i="1" dirty="0">
                <a:solidFill>
                  <a:srgbClr val="A7A49D"/>
                </a:solidFill>
                <a:latin typeface="Helvetica Neue" pitchFamily="34" charset="0"/>
                <a:ea typeface="Helvetica Neue" pitchFamily="34" charset="-122"/>
                <a:cs typeface="Helvetica Neue" pitchFamily="34" charset="-120"/>
              </a:rPr>
              <a:t>Esempio. In aula mostra la tua prova reale.</a:t>
            </a:r>
            <a:endParaRPr lang="en-US" sz="1300" dirty="0"/>
          </a:p>
        </p:txBody>
      </p:sp>
      <p:sp>
        <p:nvSpPr>
          <p:cNvPr id="7" name="Shape 5"/>
          <p:cNvSpPr/>
          <p:nvPr/>
        </p:nvSpPr>
        <p:spPr>
          <a:xfrm>
            <a:off x="5120640" y="1188720"/>
            <a:ext cx="6400800" cy="4297680"/>
          </a:xfrm>
          <a:prstGeom prst="roundRect">
            <a:avLst>
              <a:gd name="adj" fmla="val 2553"/>
            </a:avLst>
          </a:prstGeom>
          <a:solidFill>
            <a:srgbClr val="FFFFFF"/>
          </a:solidFill>
          <a:ln w="12700">
            <a:solidFill>
              <a:srgbClr val="E3E1DC"/>
            </a:solidFill>
            <a:prstDash val="solid"/>
          </a:ln>
          <a:effectLst>
            <a:outerShdw sx="100000" sy="100000" kx="0" ky="0" algn="bl" rotWithShape="0" blurRad="279400" dist="101600" dir="5400000">
              <a:srgbClr val="000000">
                <a:alpha val="22000"/>
              </a:srgbClr>
            </a:outerShdw>
          </a:effectLst>
        </p:spPr>
      </p:sp>
      <p:sp>
        <p:nvSpPr>
          <p:cNvPr id="8" name="Shape 6"/>
          <p:cNvSpPr/>
          <p:nvPr/>
        </p:nvSpPr>
        <p:spPr>
          <a:xfrm>
            <a:off x="5321808" y="1353312"/>
            <a:ext cx="118872" cy="118872"/>
          </a:xfrm>
          <a:prstGeom prst="ellipse">
            <a:avLst/>
          </a:prstGeom>
          <a:solidFill>
            <a:srgbClr val="FF6159"/>
          </a:solidFill>
          <a:ln w="12700">
            <a:solidFill>
              <a:srgbClr val="FF6159"/>
            </a:solidFill>
            <a:prstDash val="solid"/>
          </a:ln>
        </p:spPr>
      </p:sp>
      <p:sp>
        <p:nvSpPr>
          <p:cNvPr id="9" name="Shape 7"/>
          <p:cNvSpPr/>
          <p:nvPr/>
        </p:nvSpPr>
        <p:spPr>
          <a:xfrm>
            <a:off x="5522976" y="1353312"/>
            <a:ext cx="118872" cy="118872"/>
          </a:xfrm>
          <a:prstGeom prst="ellipse">
            <a:avLst/>
          </a:prstGeom>
          <a:solidFill>
            <a:srgbClr val="FFBD2E"/>
          </a:solidFill>
          <a:ln w="12700">
            <a:solidFill>
              <a:srgbClr val="FFBD2E"/>
            </a:solidFill>
            <a:prstDash val="solid"/>
          </a:ln>
        </p:spPr>
      </p:sp>
      <p:sp>
        <p:nvSpPr>
          <p:cNvPr id="10" name="Shape 8"/>
          <p:cNvSpPr/>
          <p:nvPr/>
        </p:nvSpPr>
        <p:spPr>
          <a:xfrm>
            <a:off x="5724144" y="1353312"/>
            <a:ext cx="118872" cy="118872"/>
          </a:xfrm>
          <a:prstGeom prst="ellipse">
            <a:avLst/>
          </a:prstGeom>
          <a:solidFill>
            <a:srgbClr val="28C941"/>
          </a:solidFill>
          <a:ln w="12700">
            <a:solidFill>
              <a:srgbClr val="28C941"/>
            </a:solidFill>
            <a:prstDash val="solid"/>
          </a:ln>
        </p:spPr>
      </p:sp>
      <p:sp>
        <p:nvSpPr>
          <p:cNvPr id="11" name="Text 9"/>
          <p:cNvSpPr txBox="1"/>
          <p:nvPr/>
        </p:nvSpPr>
        <p:spPr>
          <a:xfrm>
            <a:off x="6035040" y="1280160"/>
            <a:ext cx="4572000" cy="274320"/>
          </a:xfrm>
          <a:prstGeom prst="rect">
            <a:avLst/>
          </a:prstGeom>
          <a:noFill/>
          <a:ln/>
        </p:spPr>
        <p:txBody>
          <a:bodyPr wrap="square" lIns="0" tIns="0" rIns="0" bIns="0" rtlCol="0" anchor="ctr"/>
          <a:lstStyle/>
          <a:p>
            <a:pPr algn="ctr" indent="0" marL="0">
              <a:buNone/>
            </a:pPr>
            <a:r>
              <a:rPr lang="en-US" sz="1100" dirty="0">
                <a:solidFill>
                  <a:srgbClr val="8A8A8A"/>
                </a:solidFill>
                <a:latin typeface="Helvetica Neue" pitchFamily="34" charset="0"/>
                <a:ea typeface="Helvetica Neue" pitchFamily="34" charset="-122"/>
                <a:cs typeface="Helvetica Neue" pitchFamily="34" charset="-120"/>
              </a:rPr>
              <a:t>Assistente IA</a:t>
            </a:r>
            <a:endParaRPr lang="en-US" sz="1100" dirty="0"/>
          </a:p>
        </p:txBody>
      </p:sp>
      <p:sp>
        <p:nvSpPr>
          <p:cNvPr id="12" name="Shape 10"/>
          <p:cNvSpPr/>
          <p:nvPr/>
        </p:nvSpPr>
        <p:spPr>
          <a:xfrm>
            <a:off x="5120640" y="1627632"/>
            <a:ext cx="6400800" cy="0"/>
          </a:xfrm>
          <a:prstGeom prst="line">
            <a:avLst/>
          </a:prstGeom>
          <a:noFill/>
          <a:ln w="12700">
            <a:solidFill>
              <a:srgbClr val="EEEDE9"/>
            </a:solidFill>
            <a:prstDash val="solid"/>
          </a:ln>
        </p:spPr>
      </p:sp>
      <p:sp>
        <p:nvSpPr>
          <p:cNvPr id="13" name="Shape 11"/>
          <p:cNvSpPr/>
          <p:nvPr/>
        </p:nvSpPr>
        <p:spPr>
          <a:xfrm>
            <a:off x="6638544" y="1874520"/>
            <a:ext cx="4608576" cy="766267"/>
          </a:xfrm>
          <a:prstGeom prst="roundRect">
            <a:avLst>
              <a:gd name="adj" fmla="val 14320"/>
            </a:avLst>
          </a:prstGeom>
          <a:solidFill>
            <a:srgbClr val="2B44FF"/>
          </a:solidFill>
          <a:ln w="12700">
            <a:solidFill>
              <a:srgbClr val="2B44FF"/>
            </a:solidFill>
            <a:prstDash val="solid"/>
          </a:ln>
        </p:spPr>
      </p:sp>
      <p:sp>
        <p:nvSpPr>
          <p:cNvPr id="14" name="Text 12"/>
          <p:cNvSpPr txBox="1"/>
          <p:nvPr/>
        </p:nvSpPr>
        <p:spPr>
          <a:xfrm>
            <a:off x="6821424" y="2002536"/>
            <a:ext cx="4242816" cy="583387"/>
          </a:xfrm>
          <a:prstGeom prst="rect">
            <a:avLst/>
          </a:prstGeom>
          <a:noFill/>
          <a:ln/>
        </p:spPr>
        <p:txBody>
          <a:bodyPr wrap="square" lIns="0" tIns="0" rIns="0" bIns="0" rtlCol="0" anchor="t"/>
          <a:lstStyle/>
          <a:p>
            <a:pPr indent="0" marL="0">
              <a:lnSpc>
                <a:spcPct val="110000"/>
              </a:lnSpc>
              <a:buNone/>
            </a:pPr>
            <a:r>
              <a:rPr lang="en-US" sz="1400" dirty="0">
                <a:solidFill>
                  <a:srgbClr val="FFFFFF"/>
                </a:solidFill>
                <a:latin typeface="Helvetica Neue" pitchFamily="34" charset="0"/>
                <a:ea typeface="Helvetica Neue" pitchFamily="34" charset="-122"/>
                <a:cs typeface="Helvetica Neue" pitchFamily="34" charset="-120"/>
              </a:rPr>
              <a:t>Leggi il CV qui sotto ed estrai 10 competenze professionali come tag brevi.</a:t>
            </a:r>
            <a:endParaRPr lang="en-US" sz="1400" dirty="0"/>
          </a:p>
        </p:txBody>
      </p:sp>
      <p:sp>
        <p:nvSpPr>
          <p:cNvPr id="15" name="Shape 13"/>
          <p:cNvSpPr/>
          <p:nvPr/>
        </p:nvSpPr>
        <p:spPr>
          <a:xfrm>
            <a:off x="5404104" y="2905963"/>
            <a:ext cx="237744" cy="237744"/>
          </a:xfrm>
          <a:prstGeom prst="ellipse">
            <a:avLst/>
          </a:prstGeom>
          <a:solidFill>
            <a:srgbClr val="16181B"/>
          </a:solidFill>
          <a:ln w="12700">
            <a:solidFill>
              <a:srgbClr val="16181B"/>
            </a:solidFill>
            <a:prstDash val="solid"/>
          </a:ln>
        </p:spPr>
      </p:sp>
      <p:sp>
        <p:nvSpPr>
          <p:cNvPr id="16" name="Text 14"/>
          <p:cNvSpPr txBox="1"/>
          <p:nvPr/>
        </p:nvSpPr>
        <p:spPr>
          <a:xfrm>
            <a:off x="5404104" y="2905963"/>
            <a:ext cx="237744" cy="237744"/>
          </a:xfrm>
          <a:prstGeom prst="rect">
            <a:avLst/>
          </a:prstGeom>
          <a:noFill/>
          <a:ln/>
        </p:spPr>
        <p:txBody>
          <a:bodyPr wrap="square" lIns="0" tIns="0" rIns="0" bIns="0" rtlCol="0" anchor="ctr"/>
          <a:lstStyle/>
          <a:p>
            <a:pPr algn="ctr" indent="0" marL="0">
              <a:buNone/>
            </a:pPr>
            <a:r>
              <a:rPr lang="en-US" sz="800" b="1" dirty="0">
                <a:solidFill>
                  <a:srgbClr val="FFFFFF"/>
                </a:solidFill>
                <a:latin typeface="Helvetica Neue" pitchFamily="34" charset="0"/>
                <a:ea typeface="Helvetica Neue" pitchFamily="34" charset="-122"/>
                <a:cs typeface="Helvetica Neue" pitchFamily="34" charset="-120"/>
              </a:rPr>
              <a:t>IA</a:t>
            </a:r>
            <a:endParaRPr lang="en-US" sz="800" dirty="0"/>
          </a:p>
        </p:txBody>
      </p:sp>
      <p:sp>
        <p:nvSpPr>
          <p:cNvPr id="17" name="Text 15"/>
          <p:cNvSpPr txBox="1"/>
          <p:nvPr/>
        </p:nvSpPr>
        <p:spPr>
          <a:xfrm>
            <a:off x="5806440" y="2969971"/>
            <a:ext cx="5120640" cy="346558"/>
          </a:xfrm>
          <a:prstGeom prst="rect">
            <a:avLst/>
          </a:prstGeom>
          <a:noFill/>
          <a:ln/>
        </p:spPr>
        <p:txBody>
          <a:bodyPr wrap="square" lIns="0" tIns="0" rIns="0" bIns="0" rtlCol="0" anchor="t"/>
          <a:lstStyle/>
          <a:p>
            <a:pPr indent="0" marL="0">
              <a:lnSpc>
                <a:spcPct val="110000"/>
              </a:lnSpc>
              <a:buNone/>
            </a:pPr>
            <a:r>
              <a:rPr lang="en-US" sz="1400" dirty="0">
                <a:solidFill>
                  <a:srgbClr val="16181B"/>
                </a:solidFill>
                <a:latin typeface="Helvetica Neue" pitchFamily="34" charset="0"/>
                <a:ea typeface="Helvetica Neue" pitchFamily="34" charset="-122"/>
                <a:cs typeface="Helvetica Neue" pitchFamily="34" charset="-120"/>
              </a:rPr>
              <a:t>Ecco le competenze principali di Giulia Ferraro:</a:t>
            </a:r>
            <a:endParaRPr lang="en-US" sz="1400" dirty="0"/>
          </a:p>
        </p:txBody>
      </p:sp>
      <p:sp>
        <p:nvSpPr>
          <p:cNvPr id="18" name="Shape 16"/>
          <p:cNvSpPr/>
          <p:nvPr/>
        </p:nvSpPr>
        <p:spPr>
          <a:xfrm>
            <a:off x="5806440" y="3526841"/>
            <a:ext cx="1997050" cy="329184"/>
          </a:xfrm>
          <a:prstGeom prst="roundRect">
            <a:avLst>
              <a:gd name="adj" fmla="val 50000"/>
            </a:avLst>
          </a:prstGeom>
          <a:solidFill>
            <a:srgbClr val="EEF0FF"/>
          </a:solidFill>
          <a:ln w="12700">
            <a:solidFill>
              <a:srgbClr val="EEF0FF"/>
            </a:solidFill>
            <a:prstDash val="solid"/>
          </a:ln>
        </p:spPr>
      </p:sp>
      <p:sp>
        <p:nvSpPr>
          <p:cNvPr id="19" name="Text 17"/>
          <p:cNvSpPr txBox="1"/>
          <p:nvPr/>
        </p:nvSpPr>
        <p:spPr>
          <a:xfrm>
            <a:off x="5806440" y="3526841"/>
            <a:ext cx="1997050" cy="329184"/>
          </a:xfrm>
          <a:prstGeom prst="rect">
            <a:avLst/>
          </a:prstGeom>
          <a:noFill/>
          <a:ln/>
        </p:spPr>
        <p:txBody>
          <a:bodyPr wrap="square" lIns="0" tIns="0" rIns="0" bIns="0" rtlCol="0" anchor="ctr"/>
          <a:lstStyle/>
          <a:p>
            <a:pPr algn="ctr" indent="0" marL="0">
              <a:buNone/>
            </a:pPr>
            <a:r>
              <a:rPr lang="en-US" sz="1300" b="1" dirty="0">
                <a:solidFill>
                  <a:srgbClr val="2B44FF"/>
                </a:solidFill>
                <a:latin typeface="Helvetica Neue" pitchFamily="34" charset="0"/>
                <a:ea typeface="Helvetica Neue" pitchFamily="34" charset="-122"/>
                <a:cs typeface="Helvetica Neue" pitchFamily="34" charset="-120"/>
              </a:rPr>
              <a:t>contratti pubblici</a:t>
            </a:r>
            <a:endParaRPr lang="en-US" sz="1300" dirty="0"/>
          </a:p>
        </p:txBody>
      </p:sp>
      <p:sp>
        <p:nvSpPr>
          <p:cNvPr id="20" name="Shape 18"/>
          <p:cNvSpPr/>
          <p:nvPr/>
        </p:nvSpPr>
        <p:spPr>
          <a:xfrm>
            <a:off x="7931506" y="3526841"/>
            <a:ext cx="1369771" cy="329184"/>
          </a:xfrm>
          <a:prstGeom prst="roundRect">
            <a:avLst>
              <a:gd name="adj" fmla="val 50000"/>
            </a:avLst>
          </a:prstGeom>
          <a:solidFill>
            <a:srgbClr val="EEF0FF"/>
          </a:solidFill>
          <a:ln w="12700">
            <a:solidFill>
              <a:srgbClr val="EEF0FF"/>
            </a:solidFill>
            <a:prstDash val="solid"/>
          </a:ln>
        </p:spPr>
      </p:sp>
      <p:sp>
        <p:nvSpPr>
          <p:cNvPr id="21" name="Text 19"/>
          <p:cNvSpPr txBox="1"/>
          <p:nvPr/>
        </p:nvSpPr>
        <p:spPr>
          <a:xfrm>
            <a:off x="7931506" y="3526841"/>
            <a:ext cx="1369771" cy="329184"/>
          </a:xfrm>
          <a:prstGeom prst="rect">
            <a:avLst/>
          </a:prstGeom>
          <a:noFill/>
          <a:ln/>
        </p:spPr>
        <p:txBody>
          <a:bodyPr wrap="square" lIns="0" tIns="0" rIns="0" bIns="0" rtlCol="0" anchor="ctr"/>
          <a:lstStyle/>
          <a:p>
            <a:pPr algn="ctr" indent="0" marL="0">
              <a:buNone/>
            </a:pPr>
            <a:r>
              <a:rPr lang="en-US" sz="1300" b="1" dirty="0">
                <a:solidFill>
                  <a:srgbClr val="2B44FF"/>
                </a:solidFill>
                <a:latin typeface="Helvetica Neue" pitchFamily="34" charset="0"/>
                <a:ea typeface="Helvetica Neue" pitchFamily="34" charset="-122"/>
                <a:cs typeface="Helvetica Neue" pitchFamily="34" charset="-120"/>
              </a:rPr>
              <a:t>affidamenti</a:t>
            </a:r>
            <a:endParaRPr lang="en-US" sz="1300" dirty="0"/>
          </a:p>
        </p:txBody>
      </p:sp>
      <p:sp>
        <p:nvSpPr>
          <p:cNvPr id="22" name="Shape 20"/>
          <p:cNvSpPr/>
          <p:nvPr/>
        </p:nvSpPr>
        <p:spPr>
          <a:xfrm>
            <a:off x="9429293" y="3526841"/>
            <a:ext cx="1280160" cy="329184"/>
          </a:xfrm>
          <a:prstGeom prst="roundRect">
            <a:avLst>
              <a:gd name="adj" fmla="val 50000"/>
            </a:avLst>
          </a:prstGeom>
          <a:solidFill>
            <a:srgbClr val="EEF0FF"/>
          </a:solidFill>
          <a:ln w="12700">
            <a:solidFill>
              <a:srgbClr val="EEF0FF"/>
            </a:solidFill>
            <a:prstDash val="solid"/>
          </a:ln>
        </p:spPr>
      </p:sp>
      <p:sp>
        <p:nvSpPr>
          <p:cNvPr id="23" name="Text 21"/>
          <p:cNvSpPr txBox="1"/>
          <p:nvPr/>
        </p:nvSpPr>
        <p:spPr>
          <a:xfrm>
            <a:off x="9429293" y="3526841"/>
            <a:ext cx="1280160" cy="329184"/>
          </a:xfrm>
          <a:prstGeom prst="rect">
            <a:avLst/>
          </a:prstGeom>
          <a:noFill/>
          <a:ln/>
        </p:spPr>
        <p:txBody>
          <a:bodyPr wrap="square" lIns="0" tIns="0" rIns="0" bIns="0" rtlCol="0" anchor="ctr"/>
          <a:lstStyle/>
          <a:p>
            <a:pPr algn="ctr" indent="0" marL="0">
              <a:buNone/>
            </a:pPr>
            <a:r>
              <a:rPr lang="en-US" sz="1300" b="1" dirty="0">
                <a:solidFill>
                  <a:srgbClr val="2B44FF"/>
                </a:solidFill>
                <a:latin typeface="Helvetica Neue" pitchFamily="34" charset="0"/>
                <a:ea typeface="Helvetica Neue" pitchFamily="34" charset="-122"/>
                <a:cs typeface="Helvetica Neue" pitchFamily="34" charset="-120"/>
              </a:rPr>
              <a:t>capitolati</a:t>
            </a:r>
            <a:endParaRPr lang="en-US" sz="1300" dirty="0"/>
          </a:p>
        </p:txBody>
      </p:sp>
      <p:sp>
        <p:nvSpPr>
          <p:cNvPr id="24" name="Shape 22"/>
          <p:cNvSpPr/>
          <p:nvPr/>
        </p:nvSpPr>
        <p:spPr>
          <a:xfrm>
            <a:off x="5806440" y="3965753"/>
            <a:ext cx="1190549" cy="329184"/>
          </a:xfrm>
          <a:prstGeom prst="roundRect">
            <a:avLst>
              <a:gd name="adj" fmla="val 50000"/>
            </a:avLst>
          </a:prstGeom>
          <a:solidFill>
            <a:srgbClr val="EEF0FF"/>
          </a:solidFill>
          <a:ln w="12700">
            <a:solidFill>
              <a:srgbClr val="EEF0FF"/>
            </a:solidFill>
            <a:prstDash val="solid"/>
          </a:ln>
        </p:spPr>
      </p:sp>
      <p:sp>
        <p:nvSpPr>
          <p:cNvPr id="25" name="Text 23"/>
          <p:cNvSpPr txBox="1"/>
          <p:nvPr/>
        </p:nvSpPr>
        <p:spPr>
          <a:xfrm>
            <a:off x="5806440" y="3965753"/>
            <a:ext cx="1190549" cy="329184"/>
          </a:xfrm>
          <a:prstGeom prst="rect">
            <a:avLst/>
          </a:prstGeom>
          <a:noFill/>
          <a:ln/>
        </p:spPr>
        <p:txBody>
          <a:bodyPr wrap="square" lIns="0" tIns="0" rIns="0" bIns="0" rtlCol="0" anchor="ctr"/>
          <a:lstStyle/>
          <a:p>
            <a:pPr algn="ctr" indent="0" marL="0">
              <a:buNone/>
            </a:pPr>
            <a:r>
              <a:rPr lang="en-US" sz="1300" b="1" dirty="0">
                <a:solidFill>
                  <a:srgbClr val="2B44FF"/>
                </a:solidFill>
                <a:latin typeface="Helvetica Neue" pitchFamily="34" charset="0"/>
                <a:ea typeface="Helvetica Neue" pitchFamily="34" charset="-122"/>
                <a:cs typeface="Helvetica Neue" pitchFamily="34" charset="-120"/>
              </a:rPr>
              <a:t>determine</a:t>
            </a:r>
            <a:endParaRPr lang="en-US" sz="1300" dirty="0"/>
          </a:p>
        </p:txBody>
      </p:sp>
      <p:sp>
        <p:nvSpPr>
          <p:cNvPr id="26" name="Shape 24"/>
          <p:cNvSpPr/>
          <p:nvPr/>
        </p:nvSpPr>
        <p:spPr>
          <a:xfrm>
            <a:off x="7125005" y="3965753"/>
            <a:ext cx="1548994" cy="329184"/>
          </a:xfrm>
          <a:prstGeom prst="roundRect">
            <a:avLst>
              <a:gd name="adj" fmla="val 50000"/>
            </a:avLst>
          </a:prstGeom>
          <a:solidFill>
            <a:srgbClr val="EEF0FF"/>
          </a:solidFill>
          <a:ln w="12700">
            <a:solidFill>
              <a:srgbClr val="EEF0FF"/>
            </a:solidFill>
            <a:prstDash val="solid"/>
          </a:ln>
        </p:spPr>
      </p:sp>
      <p:sp>
        <p:nvSpPr>
          <p:cNvPr id="27" name="Text 25"/>
          <p:cNvSpPr txBox="1"/>
          <p:nvPr/>
        </p:nvSpPr>
        <p:spPr>
          <a:xfrm>
            <a:off x="7125005" y="3965753"/>
            <a:ext cx="1548994" cy="329184"/>
          </a:xfrm>
          <a:prstGeom prst="rect">
            <a:avLst/>
          </a:prstGeom>
          <a:noFill/>
          <a:ln/>
        </p:spPr>
        <p:txBody>
          <a:bodyPr wrap="square" lIns="0" tIns="0" rIns="0" bIns="0" rtlCol="0" anchor="ctr"/>
          <a:lstStyle/>
          <a:p>
            <a:pPr algn="ctr" indent="0" marL="0">
              <a:buNone/>
            </a:pPr>
            <a:r>
              <a:rPr lang="en-US" sz="1300" b="1" dirty="0">
                <a:solidFill>
                  <a:srgbClr val="2B44FF"/>
                </a:solidFill>
                <a:latin typeface="Helvetica Neue" pitchFamily="34" charset="0"/>
                <a:ea typeface="Helvetica Neue" pitchFamily="34" charset="-122"/>
                <a:cs typeface="Helvetica Neue" pitchFamily="34" charset="-120"/>
              </a:rPr>
              <a:t>e-procurement</a:t>
            </a:r>
            <a:endParaRPr lang="en-US" sz="1300" dirty="0"/>
          </a:p>
        </p:txBody>
      </p:sp>
      <p:sp>
        <p:nvSpPr>
          <p:cNvPr id="28" name="Shape 26"/>
          <p:cNvSpPr/>
          <p:nvPr/>
        </p:nvSpPr>
        <p:spPr>
          <a:xfrm>
            <a:off x="8802014" y="3965753"/>
            <a:ext cx="2355494" cy="329184"/>
          </a:xfrm>
          <a:prstGeom prst="roundRect">
            <a:avLst>
              <a:gd name="adj" fmla="val 50000"/>
            </a:avLst>
          </a:prstGeom>
          <a:solidFill>
            <a:srgbClr val="EEF0FF"/>
          </a:solidFill>
          <a:ln w="12700">
            <a:solidFill>
              <a:srgbClr val="EEF0FF"/>
            </a:solidFill>
            <a:prstDash val="solid"/>
          </a:ln>
        </p:spPr>
      </p:sp>
      <p:sp>
        <p:nvSpPr>
          <p:cNvPr id="29" name="Text 27"/>
          <p:cNvSpPr txBox="1"/>
          <p:nvPr/>
        </p:nvSpPr>
        <p:spPr>
          <a:xfrm>
            <a:off x="8802014" y="3965753"/>
            <a:ext cx="2355494" cy="329184"/>
          </a:xfrm>
          <a:prstGeom prst="rect">
            <a:avLst/>
          </a:prstGeom>
          <a:noFill/>
          <a:ln/>
        </p:spPr>
        <p:txBody>
          <a:bodyPr wrap="square" lIns="0" tIns="0" rIns="0" bIns="0" rtlCol="0" anchor="ctr"/>
          <a:lstStyle/>
          <a:p>
            <a:pPr algn="ctr" indent="0" marL="0">
              <a:buNone/>
            </a:pPr>
            <a:r>
              <a:rPr lang="en-US" sz="1300" b="1" dirty="0">
                <a:solidFill>
                  <a:srgbClr val="2B44FF"/>
                </a:solidFill>
                <a:latin typeface="Helvetica Neue" pitchFamily="34" charset="0"/>
                <a:ea typeface="Helvetica Neue" pitchFamily="34" charset="-122"/>
                <a:cs typeface="Helvetica Neue" pitchFamily="34" charset="-120"/>
              </a:rPr>
              <a:t>protocollo informatico</a:t>
            </a:r>
            <a:endParaRPr lang="en-US" sz="1300" dirty="0"/>
          </a:p>
        </p:txBody>
      </p:sp>
      <p:sp>
        <p:nvSpPr>
          <p:cNvPr id="30" name="Shape 28"/>
          <p:cNvSpPr/>
          <p:nvPr/>
        </p:nvSpPr>
        <p:spPr>
          <a:xfrm>
            <a:off x="5806440" y="4404665"/>
            <a:ext cx="1997050" cy="329184"/>
          </a:xfrm>
          <a:prstGeom prst="roundRect">
            <a:avLst>
              <a:gd name="adj" fmla="val 50000"/>
            </a:avLst>
          </a:prstGeom>
          <a:solidFill>
            <a:srgbClr val="EEF0FF"/>
          </a:solidFill>
          <a:ln w="12700">
            <a:solidFill>
              <a:srgbClr val="EEF0FF"/>
            </a:solidFill>
            <a:prstDash val="solid"/>
          </a:ln>
        </p:spPr>
      </p:sp>
      <p:sp>
        <p:nvSpPr>
          <p:cNvPr id="31" name="Text 29"/>
          <p:cNvSpPr txBox="1"/>
          <p:nvPr/>
        </p:nvSpPr>
        <p:spPr>
          <a:xfrm>
            <a:off x="5806440" y="4404665"/>
            <a:ext cx="1997050" cy="329184"/>
          </a:xfrm>
          <a:prstGeom prst="rect">
            <a:avLst/>
          </a:prstGeom>
          <a:noFill/>
          <a:ln/>
        </p:spPr>
        <p:txBody>
          <a:bodyPr wrap="square" lIns="0" tIns="0" rIns="0" bIns="0" rtlCol="0" anchor="ctr"/>
          <a:lstStyle/>
          <a:p>
            <a:pPr algn="ctr" indent="0" marL="0">
              <a:buNone/>
            </a:pPr>
            <a:r>
              <a:rPr lang="en-US" sz="1300" b="1" dirty="0">
                <a:solidFill>
                  <a:srgbClr val="2B44FF"/>
                </a:solidFill>
                <a:latin typeface="Helvetica Neue" pitchFamily="34" charset="0"/>
                <a:ea typeface="Helvetica Neue" pitchFamily="34" charset="-122"/>
                <a:cs typeface="Helvetica Neue" pitchFamily="34" charset="-120"/>
              </a:rPr>
              <a:t>formazione interna</a:t>
            </a:r>
            <a:endParaRPr lang="en-US" sz="1300" dirty="0"/>
          </a:p>
        </p:txBody>
      </p:sp>
      <p:sp>
        <p:nvSpPr>
          <p:cNvPr id="32" name="Shape 30"/>
          <p:cNvSpPr/>
          <p:nvPr/>
        </p:nvSpPr>
        <p:spPr>
          <a:xfrm>
            <a:off x="7931506" y="4404665"/>
            <a:ext cx="1548994" cy="329184"/>
          </a:xfrm>
          <a:prstGeom prst="roundRect">
            <a:avLst>
              <a:gd name="adj" fmla="val 50000"/>
            </a:avLst>
          </a:prstGeom>
          <a:solidFill>
            <a:srgbClr val="EEF0FF"/>
          </a:solidFill>
          <a:ln w="12700">
            <a:solidFill>
              <a:srgbClr val="EEF0FF"/>
            </a:solidFill>
            <a:prstDash val="solid"/>
          </a:ln>
        </p:spPr>
      </p:sp>
      <p:sp>
        <p:nvSpPr>
          <p:cNvPr id="33" name="Text 31"/>
          <p:cNvSpPr txBox="1"/>
          <p:nvPr/>
        </p:nvSpPr>
        <p:spPr>
          <a:xfrm>
            <a:off x="7931506" y="4404665"/>
            <a:ext cx="1548994" cy="329184"/>
          </a:xfrm>
          <a:prstGeom prst="rect">
            <a:avLst/>
          </a:prstGeom>
          <a:noFill/>
          <a:ln/>
        </p:spPr>
        <p:txBody>
          <a:bodyPr wrap="square" lIns="0" tIns="0" rIns="0" bIns="0" rtlCol="0" anchor="ctr"/>
          <a:lstStyle/>
          <a:p>
            <a:pPr algn="ctr" indent="0" marL="0">
              <a:buNone/>
            </a:pPr>
            <a:r>
              <a:rPr lang="en-US" sz="1300" b="1" dirty="0">
                <a:solidFill>
                  <a:srgbClr val="2B44FF"/>
                </a:solidFill>
                <a:latin typeface="Helvetica Neue" pitchFamily="34" charset="0"/>
                <a:ea typeface="Helvetica Neue" pitchFamily="34" charset="-122"/>
                <a:cs typeface="Helvetica Neue" pitchFamily="34" charset="-120"/>
              </a:rPr>
              <a:t>coordinamento</a:t>
            </a:r>
            <a:endParaRPr lang="en-US" sz="1300" dirty="0"/>
          </a:p>
        </p:txBody>
      </p:sp>
      <p:sp>
        <p:nvSpPr>
          <p:cNvPr id="34" name="Shape 32"/>
          <p:cNvSpPr/>
          <p:nvPr/>
        </p:nvSpPr>
        <p:spPr>
          <a:xfrm>
            <a:off x="5806440" y="4843577"/>
            <a:ext cx="2355494" cy="329184"/>
          </a:xfrm>
          <a:prstGeom prst="roundRect">
            <a:avLst>
              <a:gd name="adj" fmla="val 50000"/>
            </a:avLst>
          </a:prstGeom>
          <a:solidFill>
            <a:srgbClr val="EEF0FF"/>
          </a:solidFill>
          <a:ln w="12700">
            <a:solidFill>
              <a:srgbClr val="EEF0FF"/>
            </a:solidFill>
            <a:prstDash val="solid"/>
          </a:ln>
        </p:spPr>
      </p:sp>
      <p:sp>
        <p:nvSpPr>
          <p:cNvPr id="35" name="Text 33"/>
          <p:cNvSpPr txBox="1"/>
          <p:nvPr/>
        </p:nvSpPr>
        <p:spPr>
          <a:xfrm>
            <a:off x="5806440" y="4843577"/>
            <a:ext cx="2355494" cy="329184"/>
          </a:xfrm>
          <a:prstGeom prst="rect">
            <a:avLst/>
          </a:prstGeom>
          <a:noFill/>
          <a:ln/>
        </p:spPr>
        <p:txBody>
          <a:bodyPr wrap="square" lIns="0" tIns="0" rIns="0" bIns="0" rtlCol="0" anchor="ctr"/>
          <a:lstStyle/>
          <a:p>
            <a:pPr algn="ctr" indent="0" marL="0">
              <a:buNone/>
            </a:pPr>
            <a:r>
              <a:rPr lang="en-US" sz="1300" b="1" dirty="0">
                <a:solidFill>
                  <a:srgbClr val="2B44FF"/>
                </a:solidFill>
                <a:latin typeface="Helvetica Neue" pitchFamily="34" charset="0"/>
                <a:ea typeface="Helvetica Neue" pitchFamily="34" charset="-122"/>
                <a:cs typeface="Helvetica Neue" pitchFamily="34" charset="-120"/>
              </a:rPr>
              <a:t>diritto amministrativo</a:t>
            </a:r>
            <a:endParaRPr lang="en-US" sz="1300" dirty="0"/>
          </a:p>
        </p:txBody>
      </p:sp>
      <p:sp>
        <p:nvSpPr>
          <p:cNvPr id="36" name="Shape 34"/>
          <p:cNvSpPr/>
          <p:nvPr/>
        </p:nvSpPr>
        <p:spPr>
          <a:xfrm>
            <a:off x="8289950" y="4843577"/>
            <a:ext cx="1011326" cy="329184"/>
          </a:xfrm>
          <a:prstGeom prst="roundRect">
            <a:avLst>
              <a:gd name="adj" fmla="val 50000"/>
            </a:avLst>
          </a:prstGeom>
          <a:solidFill>
            <a:srgbClr val="EEF0FF"/>
          </a:solidFill>
          <a:ln w="12700">
            <a:solidFill>
              <a:srgbClr val="EEF0FF"/>
            </a:solidFill>
            <a:prstDash val="solid"/>
          </a:ln>
        </p:spPr>
      </p:sp>
      <p:sp>
        <p:nvSpPr>
          <p:cNvPr id="37" name="Text 35"/>
          <p:cNvSpPr txBox="1"/>
          <p:nvPr/>
        </p:nvSpPr>
        <p:spPr>
          <a:xfrm>
            <a:off x="8289950" y="4843577"/>
            <a:ext cx="1011326" cy="329184"/>
          </a:xfrm>
          <a:prstGeom prst="rect">
            <a:avLst/>
          </a:prstGeom>
          <a:noFill/>
          <a:ln/>
        </p:spPr>
        <p:txBody>
          <a:bodyPr wrap="square" lIns="0" tIns="0" rIns="0" bIns="0" rtlCol="0" anchor="ctr"/>
          <a:lstStyle/>
          <a:p>
            <a:pPr algn="ctr" indent="0" marL="0">
              <a:buNone/>
            </a:pPr>
            <a:r>
              <a:rPr lang="en-US" sz="1300" b="1" dirty="0">
                <a:solidFill>
                  <a:srgbClr val="2B44FF"/>
                </a:solidFill>
                <a:latin typeface="Helvetica Neue" pitchFamily="34" charset="0"/>
                <a:ea typeface="Helvetica Neue" pitchFamily="34" charset="-122"/>
                <a:cs typeface="Helvetica Neue" pitchFamily="34" charset="-120"/>
              </a:rPr>
              <a:t>inglese</a:t>
            </a:r>
            <a:endParaRPr lang="en-US" sz="13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16181B"/>
        </a:solidFill>
      </p:bgPr>
    </p:bg>
    <p:spTree>
      <p:nvGrpSpPr>
        <p:cNvPr id="1" name=""/>
        <p:cNvGrpSpPr/>
        <p:nvPr/>
      </p:nvGrpSpPr>
      <p:grpSpPr>
        <a:xfrm>
          <a:off x="0" y="0"/>
          <a:ext cx="0" cy="0"/>
          <a:chOff x="0" y="0"/>
          <a:chExt cx="0" cy="0"/>
        </a:xfrm>
      </p:grpSpPr>
      <p:sp>
        <p:nvSpPr>
          <p:cNvPr id="2" name="Text 0"/>
          <p:cNvSpPr txBox="1"/>
          <p:nvPr/>
        </p:nvSpPr>
        <p:spPr>
          <a:xfrm>
            <a:off x="731520" y="502920"/>
            <a:ext cx="8229600" cy="274320"/>
          </a:xfrm>
          <a:prstGeom prst="rect">
            <a:avLst/>
          </a:prstGeom>
          <a:noFill/>
          <a:ln/>
        </p:spPr>
        <p:txBody>
          <a:bodyPr wrap="square" lIns="0" tIns="0" rIns="0" bIns="0" rtlCol="0" anchor="t"/>
          <a:lstStyle/>
          <a:p>
            <a:pPr indent="0" marL="0">
              <a:buNone/>
            </a:pPr>
            <a:r>
              <a:rPr lang="en-US" sz="1200" b="1" spc="200" kern="0" dirty="0">
                <a:solidFill>
                  <a:srgbClr val="9AA0A6"/>
                </a:solidFill>
                <a:latin typeface="Helvetica Neue" pitchFamily="34" charset="0"/>
                <a:ea typeface="Helvetica Neue" pitchFamily="34" charset="-122"/>
                <a:cs typeface="Helvetica Neue" pitchFamily="34" charset="-120"/>
              </a:rPr>
              <a:t>LA SECONDA DOMANDA</a:t>
            </a:r>
            <a:endParaRPr lang="en-US" sz="1200" dirty="0"/>
          </a:p>
        </p:txBody>
      </p:sp>
      <p:sp>
        <p:nvSpPr>
          <p:cNvPr id="3" name="Text 1"/>
          <p:cNvSpPr txBox="1"/>
          <p:nvPr/>
        </p:nvSpPr>
        <p:spPr>
          <a:xfrm>
            <a:off x="10545775" y="502920"/>
            <a:ext cx="914400" cy="274320"/>
          </a:xfrm>
          <a:prstGeom prst="rect">
            <a:avLst/>
          </a:prstGeom>
          <a:noFill/>
          <a:ln/>
        </p:spPr>
        <p:txBody>
          <a:bodyPr wrap="square" lIns="0" tIns="0" rIns="0" bIns="0" rtlCol="0" anchor="t"/>
          <a:lstStyle/>
          <a:p>
            <a:pPr algn="r" indent="0" marL="0">
              <a:buNone/>
            </a:pPr>
            <a:r>
              <a:rPr lang="en-US" sz="1200" dirty="0">
                <a:solidFill>
                  <a:srgbClr val="5E646B"/>
                </a:solidFill>
                <a:latin typeface="Helvetica Neue" pitchFamily="34" charset="0"/>
                <a:ea typeface="Helvetica Neue" pitchFamily="34" charset="-122"/>
                <a:cs typeface="Helvetica Neue" pitchFamily="34" charset="-120"/>
              </a:rPr>
              <a:t>06</a:t>
            </a:r>
            <a:endParaRPr lang="en-US" sz="1200" dirty="0"/>
          </a:p>
        </p:txBody>
      </p:sp>
      <p:sp>
        <p:nvSpPr>
          <p:cNvPr id="4" name="Shape 2"/>
          <p:cNvSpPr/>
          <p:nvPr/>
        </p:nvSpPr>
        <p:spPr>
          <a:xfrm>
            <a:off x="731520" y="1234440"/>
            <a:ext cx="6949440" cy="3931920"/>
          </a:xfrm>
          <a:prstGeom prst="roundRect">
            <a:avLst>
              <a:gd name="adj" fmla="val 2791"/>
            </a:avLst>
          </a:prstGeom>
          <a:solidFill>
            <a:srgbClr val="FFFFFF"/>
          </a:solidFill>
          <a:ln w="12700">
            <a:solidFill>
              <a:srgbClr val="E3E1DC"/>
            </a:solidFill>
            <a:prstDash val="solid"/>
          </a:ln>
          <a:effectLst>
            <a:outerShdw sx="100000" sy="100000" kx="0" ky="0" algn="bl" rotWithShape="0" blurRad="279400" dist="101600" dir="5400000">
              <a:srgbClr val="000000">
                <a:alpha val="22000"/>
              </a:srgbClr>
            </a:outerShdw>
          </a:effectLst>
        </p:spPr>
      </p:sp>
      <p:sp>
        <p:nvSpPr>
          <p:cNvPr id="5" name="Shape 3"/>
          <p:cNvSpPr/>
          <p:nvPr/>
        </p:nvSpPr>
        <p:spPr>
          <a:xfrm>
            <a:off x="932688" y="1399032"/>
            <a:ext cx="118872" cy="118872"/>
          </a:xfrm>
          <a:prstGeom prst="ellipse">
            <a:avLst/>
          </a:prstGeom>
          <a:solidFill>
            <a:srgbClr val="FF6159"/>
          </a:solidFill>
          <a:ln w="12700">
            <a:solidFill>
              <a:srgbClr val="FF6159"/>
            </a:solidFill>
            <a:prstDash val="solid"/>
          </a:ln>
        </p:spPr>
      </p:sp>
      <p:sp>
        <p:nvSpPr>
          <p:cNvPr id="6" name="Shape 4"/>
          <p:cNvSpPr/>
          <p:nvPr/>
        </p:nvSpPr>
        <p:spPr>
          <a:xfrm>
            <a:off x="1133856" y="1399032"/>
            <a:ext cx="118872" cy="118872"/>
          </a:xfrm>
          <a:prstGeom prst="ellipse">
            <a:avLst/>
          </a:prstGeom>
          <a:solidFill>
            <a:srgbClr val="FFBD2E"/>
          </a:solidFill>
          <a:ln w="12700">
            <a:solidFill>
              <a:srgbClr val="FFBD2E"/>
            </a:solidFill>
            <a:prstDash val="solid"/>
          </a:ln>
        </p:spPr>
      </p:sp>
      <p:sp>
        <p:nvSpPr>
          <p:cNvPr id="7" name="Shape 5"/>
          <p:cNvSpPr/>
          <p:nvPr/>
        </p:nvSpPr>
        <p:spPr>
          <a:xfrm>
            <a:off x="1335024" y="1399032"/>
            <a:ext cx="118872" cy="118872"/>
          </a:xfrm>
          <a:prstGeom prst="ellipse">
            <a:avLst/>
          </a:prstGeom>
          <a:solidFill>
            <a:srgbClr val="28C941"/>
          </a:solidFill>
          <a:ln w="12700">
            <a:solidFill>
              <a:srgbClr val="28C941"/>
            </a:solidFill>
            <a:prstDash val="solid"/>
          </a:ln>
        </p:spPr>
      </p:sp>
      <p:sp>
        <p:nvSpPr>
          <p:cNvPr id="8" name="Text 6"/>
          <p:cNvSpPr txBox="1"/>
          <p:nvPr/>
        </p:nvSpPr>
        <p:spPr>
          <a:xfrm>
            <a:off x="1645920" y="1325880"/>
            <a:ext cx="5120640" cy="274320"/>
          </a:xfrm>
          <a:prstGeom prst="rect">
            <a:avLst/>
          </a:prstGeom>
          <a:noFill/>
          <a:ln/>
        </p:spPr>
        <p:txBody>
          <a:bodyPr wrap="square" lIns="0" tIns="0" rIns="0" bIns="0" rtlCol="0" anchor="ctr"/>
          <a:lstStyle/>
          <a:p>
            <a:pPr algn="ctr" indent="0" marL="0">
              <a:buNone/>
            </a:pPr>
            <a:r>
              <a:rPr lang="en-US" sz="1100" dirty="0">
                <a:solidFill>
                  <a:srgbClr val="8A8A8A"/>
                </a:solidFill>
                <a:latin typeface="Helvetica Neue" pitchFamily="34" charset="0"/>
                <a:ea typeface="Helvetica Neue" pitchFamily="34" charset="-122"/>
                <a:cs typeface="Helvetica Neue" pitchFamily="34" charset="-120"/>
              </a:rPr>
              <a:t>Assistente IA</a:t>
            </a:r>
            <a:endParaRPr lang="en-US" sz="1100" dirty="0"/>
          </a:p>
        </p:txBody>
      </p:sp>
      <p:sp>
        <p:nvSpPr>
          <p:cNvPr id="9" name="Shape 7"/>
          <p:cNvSpPr/>
          <p:nvPr/>
        </p:nvSpPr>
        <p:spPr>
          <a:xfrm>
            <a:off x="731520" y="1673352"/>
            <a:ext cx="6949440" cy="0"/>
          </a:xfrm>
          <a:prstGeom prst="line">
            <a:avLst/>
          </a:prstGeom>
          <a:noFill/>
          <a:ln w="12700">
            <a:solidFill>
              <a:srgbClr val="EEEDE9"/>
            </a:solidFill>
            <a:prstDash val="solid"/>
          </a:ln>
        </p:spPr>
      </p:sp>
      <p:sp>
        <p:nvSpPr>
          <p:cNvPr id="10" name="Shape 8"/>
          <p:cNvSpPr/>
          <p:nvPr/>
        </p:nvSpPr>
        <p:spPr>
          <a:xfrm>
            <a:off x="2403043" y="1920240"/>
            <a:ext cx="5003597" cy="766267"/>
          </a:xfrm>
          <a:prstGeom prst="roundRect">
            <a:avLst>
              <a:gd name="adj" fmla="val 14320"/>
            </a:avLst>
          </a:prstGeom>
          <a:solidFill>
            <a:srgbClr val="2B44FF"/>
          </a:solidFill>
          <a:ln w="12700">
            <a:solidFill>
              <a:srgbClr val="2B44FF"/>
            </a:solidFill>
            <a:prstDash val="solid"/>
          </a:ln>
        </p:spPr>
      </p:sp>
      <p:sp>
        <p:nvSpPr>
          <p:cNvPr id="11" name="Text 9"/>
          <p:cNvSpPr txBox="1"/>
          <p:nvPr/>
        </p:nvSpPr>
        <p:spPr>
          <a:xfrm>
            <a:off x="2585923" y="2048256"/>
            <a:ext cx="4637837" cy="583387"/>
          </a:xfrm>
          <a:prstGeom prst="rect">
            <a:avLst/>
          </a:prstGeom>
          <a:noFill/>
          <a:ln/>
        </p:spPr>
        <p:txBody>
          <a:bodyPr wrap="square" lIns="0" tIns="0" rIns="0" bIns="0" rtlCol="0" anchor="t"/>
          <a:lstStyle/>
          <a:p>
            <a:pPr indent="0" marL="0">
              <a:lnSpc>
                <a:spcPct val="110000"/>
              </a:lnSpc>
              <a:buNone/>
            </a:pPr>
            <a:r>
              <a:rPr lang="en-US" sz="1400" dirty="0">
                <a:solidFill>
                  <a:srgbClr val="FFFFFF"/>
                </a:solidFill>
                <a:latin typeface="Helvetica Neue" pitchFamily="34" charset="0"/>
                <a:ea typeface="Helvetica Neue" pitchFamily="34" charset="-122"/>
                <a:cs typeface="Helvetica Neue" pitchFamily="34" charset="-120"/>
              </a:rPr>
              <a:t>In che anno Giulia Ferraro ha ottenuto la certificazione PMP?</a:t>
            </a:r>
            <a:endParaRPr lang="en-US" sz="1400" dirty="0"/>
          </a:p>
        </p:txBody>
      </p:sp>
      <p:sp>
        <p:nvSpPr>
          <p:cNvPr id="12" name="Shape 10"/>
          <p:cNvSpPr/>
          <p:nvPr/>
        </p:nvSpPr>
        <p:spPr>
          <a:xfrm>
            <a:off x="1014984" y="2951683"/>
            <a:ext cx="237744" cy="237744"/>
          </a:xfrm>
          <a:prstGeom prst="ellipse">
            <a:avLst/>
          </a:prstGeom>
          <a:solidFill>
            <a:srgbClr val="16181B"/>
          </a:solidFill>
          <a:ln w="12700">
            <a:solidFill>
              <a:srgbClr val="16181B"/>
            </a:solidFill>
            <a:prstDash val="solid"/>
          </a:ln>
        </p:spPr>
      </p:sp>
      <p:sp>
        <p:nvSpPr>
          <p:cNvPr id="13" name="Text 11"/>
          <p:cNvSpPr txBox="1"/>
          <p:nvPr/>
        </p:nvSpPr>
        <p:spPr>
          <a:xfrm>
            <a:off x="1014984" y="2951683"/>
            <a:ext cx="237744" cy="237744"/>
          </a:xfrm>
          <a:prstGeom prst="rect">
            <a:avLst/>
          </a:prstGeom>
          <a:noFill/>
          <a:ln/>
        </p:spPr>
        <p:txBody>
          <a:bodyPr wrap="square" lIns="0" tIns="0" rIns="0" bIns="0" rtlCol="0" anchor="ctr"/>
          <a:lstStyle/>
          <a:p>
            <a:pPr algn="ctr" indent="0" marL="0">
              <a:buNone/>
            </a:pPr>
            <a:r>
              <a:rPr lang="en-US" sz="800" b="1" dirty="0">
                <a:solidFill>
                  <a:srgbClr val="FFFFFF"/>
                </a:solidFill>
                <a:latin typeface="Helvetica Neue" pitchFamily="34" charset="0"/>
                <a:ea typeface="Helvetica Neue" pitchFamily="34" charset="-122"/>
                <a:cs typeface="Helvetica Neue" pitchFamily="34" charset="-120"/>
              </a:rPr>
              <a:t>IA</a:t>
            </a:r>
            <a:endParaRPr lang="en-US" sz="800" dirty="0"/>
          </a:p>
        </p:txBody>
      </p:sp>
      <p:sp>
        <p:nvSpPr>
          <p:cNvPr id="14" name="Text 12"/>
          <p:cNvSpPr txBox="1"/>
          <p:nvPr/>
        </p:nvSpPr>
        <p:spPr>
          <a:xfrm>
            <a:off x="1417320" y="3015691"/>
            <a:ext cx="5669280" cy="1632204"/>
          </a:xfrm>
          <a:prstGeom prst="rect">
            <a:avLst/>
          </a:prstGeom>
          <a:noFill/>
          <a:ln/>
        </p:spPr>
        <p:txBody>
          <a:bodyPr wrap="square" lIns="0" tIns="0" rIns="0" bIns="0" rtlCol="0" anchor="t"/>
          <a:lstStyle/>
          <a:p>
            <a:pPr indent="0" marL="0">
              <a:lnSpc>
                <a:spcPct val="110000"/>
              </a:lnSpc>
              <a:buNone/>
            </a:pPr>
            <a:r>
              <a:rPr lang="en-US" sz="1800" dirty="0">
                <a:solidFill>
                  <a:srgbClr val="16181B"/>
                </a:solidFill>
                <a:latin typeface="Helvetica Neue" pitchFamily="34" charset="0"/>
                <a:ea typeface="Helvetica Neue" pitchFamily="34" charset="-122"/>
                <a:cs typeface="Helvetica Neue" pitchFamily="34" charset="-120"/>
              </a:rPr>
              <a:t>Giulia Ferraro ha ottenuto la certificazione PMP nel </a:t>
            </a:r>
            <a:pPr indent="0" marL="0">
              <a:lnSpc>
                <a:spcPct val="110000"/>
              </a:lnSpc>
              <a:buNone/>
            </a:pPr>
            <a:r>
              <a:rPr lang="en-US" sz="1800" b="1" u="sng" dirty="0">
                <a:solidFill>
                  <a:srgbClr val="D63A2A"/>
                </a:solidFill>
                <a:uFill>
                  <a:solidFill>
                    <a:srgbClr val="D63A2A"/>
                  </a:solidFill>
                </a:uFill>
                <a:latin typeface="Helvetica Neue" pitchFamily="34" charset="0"/>
                <a:ea typeface="Helvetica Neue" pitchFamily="34" charset="-122"/>
                <a:cs typeface="Helvetica Neue" pitchFamily="34" charset="-120"/>
              </a:rPr>
              <a:t>2021</a:t>
            </a:r>
            <a:pPr indent="0" marL="0">
              <a:lnSpc>
                <a:spcPct val="110000"/>
              </a:lnSpc>
              <a:buNone/>
            </a:pPr>
            <a:r>
              <a:rPr lang="en-US" sz="1800" dirty="0">
                <a:solidFill>
                  <a:srgbClr val="16181B"/>
                </a:solidFill>
                <a:latin typeface="Helvetica Neue" pitchFamily="34" charset="0"/>
                <a:ea typeface="Helvetica Neue" pitchFamily="34" charset="-122"/>
                <a:cs typeface="Helvetica Neue" pitchFamily="34" charset="-120"/>
              </a:rPr>
              <a:t>, dopo un percorso di </a:t>
            </a:r>
            <a:pPr indent="0" marL="0">
              <a:lnSpc>
                <a:spcPct val="110000"/>
              </a:lnSpc>
              <a:buNone/>
            </a:pPr>
            <a:r>
              <a:rPr lang="en-US" sz="1800" b="1" u="sng" dirty="0">
                <a:solidFill>
                  <a:srgbClr val="D63A2A"/>
                </a:solidFill>
                <a:uFill>
                  <a:solidFill>
                    <a:srgbClr val="D63A2A"/>
                  </a:solidFill>
                </a:uFill>
                <a:latin typeface="Helvetica Neue" pitchFamily="34" charset="0"/>
                <a:ea typeface="Helvetica Neue" pitchFamily="34" charset="-122"/>
                <a:cs typeface="Helvetica Neue" pitchFamily="34" charset="-120"/>
              </a:rPr>
              <a:t>35 ore di formazione</a:t>
            </a:r>
            <a:pPr indent="0" marL="0">
              <a:lnSpc>
                <a:spcPct val="110000"/>
              </a:lnSpc>
              <a:buNone/>
            </a:pPr>
            <a:r>
              <a:rPr lang="en-US" sz="1800" dirty="0">
                <a:solidFill>
                  <a:srgbClr val="16181B"/>
                </a:solidFill>
                <a:latin typeface="Helvetica Neue" pitchFamily="34" charset="0"/>
                <a:ea typeface="Helvetica Neue" pitchFamily="34" charset="-122"/>
                <a:cs typeface="Helvetica Neue" pitchFamily="34" charset="-120"/>
              </a:rPr>
              <a:t> in project management, e da allora la applica nella gestione delle gare.</a:t>
            </a:r>
            <a:endParaRPr lang="en-US" sz="1800" dirty="0"/>
          </a:p>
        </p:txBody>
      </p:sp>
      <p:sp>
        <p:nvSpPr>
          <p:cNvPr id="15" name="Text 13"/>
          <p:cNvSpPr txBox="1"/>
          <p:nvPr/>
        </p:nvSpPr>
        <p:spPr>
          <a:xfrm>
            <a:off x="8229600" y="1737360"/>
            <a:ext cx="3383280" cy="1828800"/>
          </a:xfrm>
          <a:prstGeom prst="rect">
            <a:avLst/>
          </a:prstGeom>
          <a:noFill/>
          <a:ln/>
        </p:spPr>
        <p:txBody>
          <a:bodyPr wrap="square" lIns="0" tIns="0" rIns="0" bIns="0" rtlCol="0" anchor="t"/>
          <a:lstStyle/>
          <a:p>
            <a:pPr indent="0" marL="0">
              <a:buNone/>
            </a:pPr>
            <a:r>
              <a:rPr lang="en-US" sz="2600" b="1" dirty="0">
                <a:solidFill>
                  <a:srgbClr val="FF5A4A"/>
                </a:solidFill>
                <a:latin typeface="Helvetica Neue" pitchFamily="34" charset="0"/>
                <a:ea typeface="Helvetica Neue" pitchFamily="34" charset="-122"/>
                <a:cs typeface="Helvetica Neue" pitchFamily="34" charset="-120"/>
              </a:rPr>
              <a:t>Nel CV non c’è nessuna certificazione PMP.</a:t>
            </a:r>
            <a:endParaRPr lang="en-US" sz="2600" dirty="0"/>
          </a:p>
        </p:txBody>
      </p:sp>
      <p:sp>
        <p:nvSpPr>
          <p:cNvPr id="16" name="Text 14"/>
          <p:cNvSpPr txBox="1"/>
          <p:nvPr/>
        </p:nvSpPr>
        <p:spPr>
          <a:xfrm>
            <a:off x="8229600" y="3840480"/>
            <a:ext cx="3291840" cy="1097280"/>
          </a:xfrm>
          <a:prstGeom prst="rect">
            <a:avLst/>
          </a:prstGeom>
          <a:noFill/>
          <a:ln/>
        </p:spPr>
        <p:txBody>
          <a:bodyPr wrap="square" lIns="0" tIns="0" rIns="0" bIns="0" rtlCol="0" anchor="t"/>
          <a:lstStyle/>
          <a:p>
            <a:pPr indent="0" marL="0">
              <a:buNone/>
            </a:pPr>
            <a:r>
              <a:rPr lang="en-US" sz="1900" dirty="0">
                <a:solidFill>
                  <a:srgbClr val="9AA0A6"/>
                </a:solidFill>
                <a:latin typeface="Helvetica Neue" pitchFamily="34" charset="0"/>
                <a:ea typeface="Helvetica Neue" pitchFamily="34" charset="-122"/>
                <a:cs typeface="Helvetica Neue" pitchFamily="34" charset="-120"/>
              </a:rPr>
              <a:t>Tono sicuro. Dettagli precisi. Tutto inventato.</a:t>
            </a:r>
            <a:endParaRPr lang="en-US" sz="1900" dirty="0"/>
          </a:p>
        </p:txBody>
      </p:sp>
      <p:sp>
        <p:nvSpPr>
          <p:cNvPr id="17" name="Text 15"/>
          <p:cNvSpPr txBox="1"/>
          <p:nvPr/>
        </p:nvSpPr>
        <p:spPr>
          <a:xfrm>
            <a:off x="731520" y="6263640"/>
            <a:ext cx="6400800" cy="274320"/>
          </a:xfrm>
          <a:prstGeom prst="rect">
            <a:avLst/>
          </a:prstGeom>
          <a:noFill/>
          <a:ln/>
        </p:spPr>
        <p:txBody>
          <a:bodyPr wrap="square" lIns="0" tIns="0" rIns="0" bIns="0" rtlCol="0" anchor="t"/>
          <a:lstStyle/>
          <a:p>
            <a:pPr indent="0" marL="0">
              <a:buNone/>
            </a:pPr>
            <a:r>
              <a:rPr lang="en-US" sz="1200" i="1" dirty="0">
                <a:solidFill>
                  <a:srgbClr val="5E646B"/>
                </a:solidFill>
                <a:latin typeface="Helvetica Neue" pitchFamily="34" charset="0"/>
                <a:ea typeface="Helvetica Neue" pitchFamily="34" charset="-122"/>
                <a:cs typeface="Helvetica Neue" pitchFamily="34" charset="-120"/>
              </a:rPr>
              <a:t>Esempio. In aula mostra la risposta reale della tua prova.</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4F2ED"/>
        </a:solidFill>
      </p:bgPr>
    </p:bg>
    <p:spTree>
      <p:nvGrpSpPr>
        <p:cNvPr id="1" name=""/>
        <p:cNvGrpSpPr/>
        <p:nvPr/>
      </p:nvGrpSpPr>
      <p:grpSpPr>
        <a:xfrm>
          <a:off x="0" y="0"/>
          <a:ext cx="0" cy="0"/>
          <a:chOff x="0" y="0"/>
          <a:chExt cx="0" cy="0"/>
        </a:xfrm>
      </p:grpSpPr>
      <p:sp>
        <p:nvSpPr>
          <p:cNvPr id="2" name="Text 0"/>
          <p:cNvSpPr txBox="1"/>
          <p:nvPr/>
        </p:nvSpPr>
        <p:spPr>
          <a:xfrm>
            <a:off x="731520" y="502920"/>
            <a:ext cx="8229600" cy="274320"/>
          </a:xfrm>
          <a:prstGeom prst="rect">
            <a:avLst/>
          </a:prstGeom>
          <a:noFill/>
          <a:ln/>
        </p:spPr>
        <p:txBody>
          <a:bodyPr wrap="square" lIns="0" tIns="0" rIns="0" bIns="0" rtlCol="0" anchor="t"/>
          <a:lstStyle/>
          <a:p>
            <a:pPr indent="0" marL="0">
              <a:buNone/>
            </a:pPr>
            <a:r>
              <a:rPr lang="en-US" sz="1200" b="1" spc="200" kern="0" dirty="0">
                <a:solidFill>
                  <a:srgbClr val="5F646B"/>
                </a:solidFill>
                <a:latin typeface="Helvetica Neue" pitchFamily="34" charset="0"/>
                <a:ea typeface="Helvetica Neue" pitchFamily="34" charset="-122"/>
                <a:cs typeface="Helvetica Neue" pitchFamily="34" charset="-120"/>
              </a:rPr>
              <a:t>TRE DOMANDE PER STAMATTINA</a:t>
            </a:r>
            <a:endParaRPr lang="en-US" sz="1200" dirty="0"/>
          </a:p>
        </p:txBody>
      </p:sp>
      <p:sp>
        <p:nvSpPr>
          <p:cNvPr id="3" name="Text 1"/>
          <p:cNvSpPr txBox="1"/>
          <p:nvPr/>
        </p:nvSpPr>
        <p:spPr>
          <a:xfrm>
            <a:off x="10545775" y="502920"/>
            <a:ext cx="914400" cy="274320"/>
          </a:xfrm>
          <a:prstGeom prst="rect">
            <a:avLst/>
          </a:prstGeom>
          <a:noFill/>
          <a:ln/>
        </p:spPr>
        <p:txBody>
          <a:bodyPr wrap="square" lIns="0" tIns="0" rIns="0" bIns="0" rtlCol="0" anchor="t"/>
          <a:lstStyle/>
          <a:p>
            <a:pPr algn="r" indent="0" marL="0">
              <a:buNone/>
            </a:pPr>
            <a:r>
              <a:rPr lang="en-US" sz="1200" dirty="0">
                <a:solidFill>
                  <a:srgbClr val="A7A49D"/>
                </a:solidFill>
                <a:latin typeface="Helvetica Neue" pitchFamily="34" charset="0"/>
                <a:ea typeface="Helvetica Neue" pitchFamily="34" charset="-122"/>
                <a:cs typeface="Helvetica Neue" pitchFamily="34" charset="-120"/>
              </a:rPr>
              <a:t>07</a:t>
            </a:r>
            <a:endParaRPr lang="en-US" sz="1200" dirty="0"/>
          </a:p>
        </p:txBody>
      </p:sp>
      <p:sp>
        <p:nvSpPr>
          <p:cNvPr id="4" name="Text 2"/>
          <p:cNvSpPr txBox="1"/>
          <p:nvPr/>
        </p:nvSpPr>
        <p:spPr>
          <a:xfrm>
            <a:off x="731520" y="1280160"/>
            <a:ext cx="1097280" cy="1188720"/>
          </a:xfrm>
          <a:prstGeom prst="rect">
            <a:avLst/>
          </a:prstGeom>
          <a:noFill/>
          <a:ln/>
        </p:spPr>
        <p:txBody>
          <a:bodyPr wrap="square" lIns="0" tIns="0" rIns="0" bIns="0" rtlCol="0" anchor="ctr"/>
          <a:lstStyle/>
          <a:p>
            <a:pPr indent="0" marL="0">
              <a:buNone/>
            </a:pPr>
            <a:r>
              <a:rPr lang="en-US" sz="7200" b="1" dirty="0">
                <a:solidFill>
                  <a:srgbClr val="A7A49D"/>
                </a:solidFill>
                <a:latin typeface="Helvetica Neue" pitchFamily="34" charset="0"/>
                <a:ea typeface="Helvetica Neue" pitchFamily="34" charset="-122"/>
                <a:cs typeface="Helvetica Neue" pitchFamily="34" charset="-120"/>
              </a:rPr>
              <a:t>1</a:t>
            </a:r>
            <a:endParaRPr lang="en-US" sz="7200" dirty="0"/>
          </a:p>
        </p:txBody>
      </p:sp>
      <p:sp>
        <p:nvSpPr>
          <p:cNvPr id="5" name="Text 3"/>
          <p:cNvSpPr txBox="1"/>
          <p:nvPr/>
        </p:nvSpPr>
        <p:spPr>
          <a:xfrm>
            <a:off x="2011680" y="1280160"/>
            <a:ext cx="9418320" cy="1188720"/>
          </a:xfrm>
          <a:prstGeom prst="rect">
            <a:avLst/>
          </a:prstGeom>
          <a:noFill/>
          <a:ln/>
        </p:spPr>
        <p:txBody>
          <a:bodyPr wrap="square" lIns="0" tIns="0" rIns="0" bIns="0" rtlCol="0" anchor="ctr"/>
          <a:lstStyle/>
          <a:p>
            <a:pPr indent="0" marL="0">
              <a:buNone/>
            </a:pPr>
            <a:r>
              <a:rPr lang="en-US" sz="3800" b="1" dirty="0">
                <a:solidFill>
                  <a:srgbClr val="16181B"/>
                </a:solidFill>
                <a:latin typeface="Helvetica Neue" pitchFamily="34" charset="0"/>
                <a:ea typeface="Helvetica Neue" pitchFamily="34" charset="-122"/>
                <a:cs typeface="Helvetica Neue" pitchFamily="34" charset="-120"/>
              </a:rPr>
              <a:t>Come ha fatto a leggerlo in pochi secondi?</a:t>
            </a:r>
            <a:endParaRPr lang="en-US" sz="3800" dirty="0"/>
          </a:p>
        </p:txBody>
      </p:sp>
      <p:sp>
        <p:nvSpPr>
          <p:cNvPr id="6" name="Text 4"/>
          <p:cNvSpPr txBox="1"/>
          <p:nvPr/>
        </p:nvSpPr>
        <p:spPr>
          <a:xfrm>
            <a:off x="731520" y="2788920"/>
            <a:ext cx="1097280" cy="1188720"/>
          </a:xfrm>
          <a:prstGeom prst="rect">
            <a:avLst/>
          </a:prstGeom>
          <a:noFill/>
          <a:ln/>
        </p:spPr>
        <p:txBody>
          <a:bodyPr wrap="square" lIns="0" tIns="0" rIns="0" bIns="0" rtlCol="0" anchor="ctr"/>
          <a:lstStyle/>
          <a:p>
            <a:pPr indent="0" marL="0">
              <a:buNone/>
            </a:pPr>
            <a:r>
              <a:rPr lang="en-US" sz="7200" b="1" dirty="0">
                <a:solidFill>
                  <a:srgbClr val="A7A49D"/>
                </a:solidFill>
                <a:latin typeface="Helvetica Neue" pitchFamily="34" charset="0"/>
                <a:ea typeface="Helvetica Neue" pitchFamily="34" charset="-122"/>
                <a:cs typeface="Helvetica Neue" pitchFamily="34" charset="-120"/>
              </a:rPr>
              <a:t>2</a:t>
            </a:r>
            <a:endParaRPr lang="en-US" sz="7200" dirty="0"/>
          </a:p>
        </p:txBody>
      </p:sp>
      <p:sp>
        <p:nvSpPr>
          <p:cNvPr id="7" name="Text 5"/>
          <p:cNvSpPr txBox="1"/>
          <p:nvPr/>
        </p:nvSpPr>
        <p:spPr>
          <a:xfrm>
            <a:off x="2011680" y="2788920"/>
            <a:ext cx="9418320" cy="1188720"/>
          </a:xfrm>
          <a:prstGeom prst="rect">
            <a:avLst/>
          </a:prstGeom>
          <a:noFill/>
          <a:ln/>
        </p:spPr>
        <p:txBody>
          <a:bodyPr wrap="square" lIns="0" tIns="0" rIns="0" bIns="0" rtlCol="0" anchor="ctr"/>
          <a:lstStyle/>
          <a:p>
            <a:pPr indent="0" marL="0">
              <a:buNone/>
            </a:pPr>
            <a:r>
              <a:rPr lang="en-US" sz="3800" b="1" dirty="0">
                <a:solidFill>
                  <a:srgbClr val="16181B"/>
                </a:solidFill>
                <a:latin typeface="Helvetica Neue" pitchFamily="34" charset="0"/>
                <a:ea typeface="Helvetica Neue" pitchFamily="34" charset="-122"/>
                <a:cs typeface="Helvetica Neue" pitchFamily="34" charset="-120"/>
              </a:rPr>
              <a:t>Perché ha inventato?</a:t>
            </a:r>
            <a:endParaRPr lang="en-US" sz="3800" dirty="0"/>
          </a:p>
        </p:txBody>
      </p:sp>
      <p:sp>
        <p:nvSpPr>
          <p:cNvPr id="8" name="Text 6"/>
          <p:cNvSpPr txBox="1"/>
          <p:nvPr/>
        </p:nvSpPr>
        <p:spPr>
          <a:xfrm>
            <a:off x="731520" y="4297680"/>
            <a:ext cx="1097280" cy="1188720"/>
          </a:xfrm>
          <a:prstGeom prst="rect">
            <a:avLst/>
          </a:prstGeom>
          <a:noFill/>
          <a:ln/>
        </p:spPr>
        <p:txBody>
          <a:bodyPr wrap="square" lIns="0" tIns="0" rIns="0" bIns="0" rtlCol="0" anchor="ctr"/>
          <a:lstStyle/>
          <a:p>
            <a:pPr indent="0" marL="0">
              <a:buNone/>
            </a:pPr>
            <a:r>
              <a:rPr lang="en-US" sz="7200" b="1" dirty="0">
                <a:solidFill>
                  <a:srgbClr val="A7A49D"/>
                </a:solidFill>
                <a:latin typeface="Helvetica Neue" pitchFamily="34" charset="0"/>
                <a:ea typeface="Helvetica Neue" pitchFamily="34" charset="-122"/>
                <a:cs typeface="Helvetica Neue" pitchFamily="34" charset="-120"/>
              </a:rPr>
              <a:t>3</a:t>
            </a:r>
            <a:endParaRPr lang="en-US" sz="7200" dirty="0"/>
          </a:p>
        </p:txBody>
      </p:sp>
      <p:sp>
        <p:nvSpPr>
          <p:cNvPr id="9" name="Text 7"/>
          <p:cNvSpPr txBox="1"/>
          <p:nvPr/>
        </p:nvSpPr>
        <p:spPr>
          <a:xfrm>
            <a:off x="2011680" y="4297680"/>
            <a:ext cx="9418320" cy="1188720"/>
          </a:xfrm>
          <a:prstGeom prst="rect">
            <a:avLst/>
          </a:prstGeom>
          <a:noFill/>
          <a:ln/>
        </p:spPr>
        <p:txBody>
          <a:bodyPr wrap="square" lIns="0" tIns="0" rIns="0" bIns="0" rtlCol="0" anchor="ctr"/>
          <a:lstStyle/>
          <a:p>
            <a:pPr indent="0" marL="0">
              <a:buNone/>
            </a:pPr>
            <a:r>
              <a:rPr lang="en-US" sz="3800" b="1" dirty="0">
                <a:solidFill>
                  <a:srgbClr val="16181B"/>
                </a:solidFill>
                <a:latin typeface="Helvetica Neue" pitchFamily="34" charset="0"/>
                <a:ea typeface="Helvetica Neue" pitchFamily="34" charset="-122"/>
                <a:cs typeface="Helvetica Neue" pitchFamily="34" charset="-120"/>
              </a:rPr>
              <a:t>Come facciamo a fidarci?</a:t>
            </a:r>
            <a:endParaRPr lang="en-US" sz="3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4F2ED"/>
        </a:solidFill>
      </p:bgPr>
    </p:bg>
    <p:spTree>
      <p:nvGrpSpPr>
        <p:cNvPr id="1" name=""/>
        <p:cNvGrpSpPr/>
        <p:nvPr/>
      </p:nvGrpSpPr>
      <p:grpSpPr>
        <a:xfrm>
          <a:off x="0" y="0"/>
          <a:ext cx="0" cy="0"/>
          <a:chOff x="0" y="0"/>
          <a:chExt cx="0" cy="0"/>
        </a:xfrm>
      </p:grpSpPr>
      <p:sp>
        <p:nvSpPr>
          <p:cNvPr id="2" name="Text 0"/>
          <p:cNvSpPr txBox="1"/>
          <p:nvPr/>
        </p:nvSpPr>
        <p:spPr>
          <a:xfrm>
            <a:off x="731520" y="502920"/>
            <a:ext cx="8229600" cy="274320"/>
          </a:xfrm>
          <a:prstGeom prst="rect">
            <a:avLst/>
          </a:prstGeom>
          <a:noFill/>
          <a:ln/>
        </p:spPr>
        <p:txBody>
          <a:bodyPr wrap="square" lIns="0" tIns="0" rIns="0" bIns="0" rtlCol="0" anchor="t"/>
          <a:lstStyle/>
          <a:p>
            <a:pPr indent="0" marL="0">
              <a:buNone/>
            </a:pPr>
            <a:r>
              <a:rPr lang="en-US" sz="1200" b="1" spc="200" kern="0" dirty="0">
                <a:solidFill>
                  <a:srgbClr val="5F646B"/>
                </a:solidFill>
                <a:latin typeface="Helvetica Neue" pitchFamily="34" charset="0"/>
                <a:ea typeface="Helvetica Neue" pitchFamily="34" charset="-122"/>
                <a:cs typeface="Helvetica Neue" pitchFamily="34" charset="-120"/>
              </a:rPr>
              <a:t>CHI SONO</a:t>
            </a:r>
            <a:endParaRPr lang="en-US" sz="1200" dirty="0"/>
          </a:p>
        </p:txBody>
      </p:sp>
      <p:sp>
        <p:nvSpPr>
          <p:cNvPr id="3" name="Text 1"/>
          <p:cNvSpPr txBox="1"/>
          <p:nvPr/>
        </p:nvSpPr>
        <p:spPr>
          <a:xfrm>
            <a:off x="10545775" y="502920"/>
            <a:ext cx="914400" cy="274320"/>
          </a:xfrm>
          <a:prstGeom prst="rect">
            <a:avLst/>
          </a:prstGeom>
          <a:noFill/>
          <a:ln/>
        </p:spPr>
        <p:txBody>
          <a:bodyPr wrap="square" lIns="0" tIns="0" rIns="0" bIns="0" rtlCol="0" anchor="t"/>
          <a:lstStyle/>
          <a:p>
            <a:pPr algn="r" indent="0" marL="0">
              <a:buNone/>
            </a:pPr>
            <a:r>
              <a:rPr lang="en-US" sz="1200" dirty="0">
                <a:solidFill>
                  <a:srgbClr val="A7A49D"/>
                </a:solidFill>
                <a:latin typeface="Helvetica Neue" pitchFamily="34" charset="0"/>
                <a:ea typeface="Helvetica Neue" pitchFamily="34" charset="-122"/>
                <a:cs typeface="Helvetica Neue" pitchFamily="34" charset="-120"/>
              </a:rPr>
              <a:t>08</a:t>
            </a:r>
            <a:endParaRPr lang="en-US" sz="1200" dirty="0"/>
          </a:p>
        </p:txBody>
      </p:sp>
      <p:sp>
        <p:nvSpPr>
          <p:cNvPr id="4" name="Text 2"/>
          <p:cNvSpPr txBox="1"/>
          <p:nvPr/>
        </p:nvSpPr>
        <p:spPr>
          <a:xfrm>
            <a:off x="731520" y="1280160"/>
            <a:ext cx="4937760" cy="2194560"/>
          </a:xfrm>
          <a:prstGeom prst="rect">
            <a:avLst/>
          </a:prstGeom>
          <a:noFill/>
          <a:ln/>
        </p:spPr>
        <p:txBody>
          <a:bodyPr wrap="square" lIns="0" tIns="0" rIns="0" bIns="0" rtlCol="0" anchor="t"/>
          <a:lstStyle/>
          <a:p>
            <a:pPr indent="0" marL="0">
              <a:lnSpc>
                <a:spcPct val="92000"/>
              </a:lnSpc>
              <a:buNone/>
            </a:pPr>
            <a:r>
              <a:rPr lang="en-US" sz="6000" b="1" dirty="0">
                <a:solidFill>
                  <a:srgbClr val="16181B"/>
                </a:solidFill>
                <a:latin typeface="Helvetica Neue" pitchFamily="34" charset="0"/>
                <a:ea typeface="Helvetica Neue" pitchFamily="34" charset="-122"/>
                <a:cs typeface="Helvetica Neue" pitchFamily="34" charset="-120"/>
              </a:rPr>
              <a:t>Aniello</a:t>
            </a:r>
            <a:endParaRPr lang="en-US" sz="6000" dirty="0"/>
          </a:p>
          <a:p>
            <a:pPr indent="0" marL="0">
              <a:lnSpc>
                <a:spcPct val="92000"/>
              </a:lnSpc>
              <a:buNone/>
            </a:pPr>
            <a:r>
              <a:rPr lang="en-US" sz="6000" b="1" dirty="0">
                <a:solidFill>
                  <a:srgbClr val="16181B"/>
                </a:solidFill>
                <a:latin typeface="Helvetica Neue" pitchFamily="34" charset="0"/>
                <a:ea typeface="Helvetica Neue" pitchFamily="34" charset="-122"/>
                <a:cs typeface="Helvetica Neue" pitchFamily="34" charset="-120"/>
              </a:rPr>
              <a:t>Iervolino</a:t>
            </a:r>
            <a:endParaRPr lang="en-US" sz="6000" dirty="0"/>
          </a:p>
        </p:txBody>
      </p:sp>
      <p:sp>
        <p:nvSpPr>
          <p:cNvPr id="5" name="Text 3"/>
          <p:cNvSpPr txBox="1"/>
          <p:nvPr/>
        </p:nvSpPr>
        <p:spPr>
          <a:xfrm>
            <a:off x="731520" y="3611880"/>
            <a:ext cx="4754880" cy="1005840"/>
          </a:xfrm>
          <a:prstGeom prst="rect">
            <a:avLst/>
          </a:prstGeom>
          <a:noFill/>
          <a:ln/>
        </p:spPr>
        <p:txBody>
          <a:bodyPr wrap="square" lIns="0" tIns="0" rIns="0" bIns="0" rtlCol="0" anchor="t"/>
          <a:lstStyle/>
          <a:p>
            <a:pPr indent="0" marL="0">
              <a:buNone/>
            </a:pPr>
            <a:r>
              <a:rPr lang="en-US" sz="2100" dirty="0">
                <a:solidFill>
                  <a:srgbClr val="5F646B"/>
                </a:solidFill>
                <a:latin typeface="Helvetica Neue" pitchFamily="34" charset="0"/>
                <a:ea typeface="Helvetica Neue" pitchFamily="34" charset="-122"/>
                <a:cs typeface="Helvetica Neue" pitchFamily="34" charset="-120"/>
              </a:rPr>
              <a:t>Comunicazione, progettazione digitale e intelligenza artificiale.</a:t>
            </a:r>
            <a:endParaRPr lang="en-US" sz="2100" dirty="0"/>
          </a:p>
        </p:txBody>
      </p:sp>
      <p:sp>
        <p:nvSpPr>
          <p:cNvPr id="6" name="Shape 4"/>
          <p:cNvSpPr/>
          <p:nvPr/>
        </p:nvSpPr>
        <p:spPr>
          <a:xfrm>
            <a:off x="6309360" y="1325880"/>
            <a:ext cx="5148072" cy="0"/>
          </a:xfrm>
          <a:prstGeom prst="line">
            <a:avLst/>
          </a:prstGeom>
          <a:noFill/>
          <a:ln w="12700">
            <a:solidFill>
              <a:srgbClr val="D5D1C8"/>
            </a:solidFill>
            <a:prstDash val="solid"/>
          </a:ln>
        </p:spPr>
      </p:sp>
      <p:sp>
        <p:nvSpPr>
          <p:cNvPr id="7" name="Text 5"/>
          <p:cNvSpPr txBox="1"/>
          <p:nvPr/>
        </p:nvSpPr>
        <p:spPr>
          <a:xfrm>
            <a:off x="6309360" y="1435608"/>
            <a:ext cx="5120640" cy="411480"/>
          </a:xfrm>
          <a:prstGeom prst="rect">
            <a:avLst/>
          </a:prstGeom>
          <a:noFill/>
          <a:ln/>
        </p:spPr>
        <p:txBody>
          <a:bodyPr wrap="square" lIns="0" tIns="0" rIns="0" bIns="0" rtlCol="0" anchor="t"/>
          <a:lstStyle/>
          <a:p>
            <a:pPr indent="0" marL="0">
              <a:buNone/>
            </a:pPr>
            <a:r>
              <a:rPr lang="en-US" sz="2200" b="1" dirty="0">
                <a:solidFill>
                  <a:srgbClr val="16181B"/>
                </a:solidFill>
                <a:latin typeface="Helvetica Neue" pitchFamily="34" charset="0"/>
                <a:ea typeface="Helvetica Neue" pitchFamily="34" charset="-122"/>
                <a:cs typeface="Helvetica Neue" pitchFamily="34" charset="-120"/>
              </a:rPr>
              <a:t>Climbers Studio</a:t>
            </a:r>
            <a:endParaRPr lang="en-US" sz="2200" dirty="0"/>
          </a:p>
        </p:txBody>
      </p:sp>
      <p:sp>
        <p:nvSpPr>
          <p:cNvPr id="8" name="Text 6"/>
          <p:cNvSpPr txBox="1"/>
          <p:nvPr/>
        </p:nvSpPr>
        <p:spPr>
          <a:xfrm>
            <a:off x="6309360" y="1828800"/>
            <a:ext cx="5120640" cy="365760"/>
          </a:xfrm>
          <a:prstGeom prst="rect">
            <a:avLst/>
          </a:prstGeom>
          <a:noFill/>
          <a:ln/>
        </p:spPr>
        <p:txBody>
          <a:bodyPr wrap="square" lIns="0" tIns="0" rIns="0" bIns="0" rtlCol="0" anchor="t"/>
          <a:lstStyle/>
          <a:p>
            <a:pPr indent="0" marL="0">
              <a:buNone/>
            </a:pPr>
            <a:r>
              <a:rPr lang="en-US" sz="1700" dirty="0">
                <a:solidFill>
                  <a:srgbClr val="5F646B"/>
                </a:solidFill>
                <a:latin typeface="Helvetica Neue" pitchFamily="34" charset="0"/>
                <a:ea typeface="Helvetica Neue" pitchFamily="34" charset="-122"/>
                <a:cs typeface="Helvetica Neue" pitchFamily="34" charset="-120"/>
              </a:rPr>
              <a:t>fondatore · racconto, video e siti per il turismo</a:t>
            </a:r>
            <a:endParaRPr lang="en-US" sz="1700" dirty="0"/>
          </a:p>
        </p:txBody>
      </p:sp>
      <p:sp>
        <p:nvSpPr>
          <p:cNvPr id="9" name="Shape 7"/>
          <p:cNvSpPr/>
          <p:nvPr/>
        </p:nvSpPr>
        <p:spPr>
          <a:xfrm>
            <a:off x="6309360" y="2286000"/>
            <a:ext cx="5148072" cy="0"/>
          </a:xfrm>
          <a:prstGeom prst="line">
            <a:avLst/>
          </a:prstGeom>
          <a:noFill/>
          <a:ln w="12700">
            <a:solidFill>
              <a:srgbClr val="D5D1C8"/>
            </a:solidFill>
            <a:prstDash val="solid"/>
          </a:ln>
        </p:spPr>
      </p:sp>
      <p:sp>
        <p:nvSpPr>
          <p:cNvPr id="10" name="Text 8"/>
          <p:cNvSpPr txBox="1"/>
          <p:nvPr/>
        </p:nvSpPr>
        <p:spPr>
          <a:xfrm>
            <a:off x="6309360" y="2395728"/>
            <a:ext cx="5120640" cy="411480"/>
          </a:xfrm>
          <a:prstGeom prst="rect">
            <a:avLst/>
          </a:prstGeom>
          <a:noFill/>
          <a:ln/>
        </p:spPr>
        <p:txBody>
          <a:bodyPr wrap="square" lIns="0" tIns="0" rIns="0" bIns="0" rtlCol="0" anchor="t"/>
          <a:lstStyle/>
          <a:p>
            <a:pPr indent="0" marL="0">
              <a:buNone/>
            </a:pPr>
            <a:r>
              <a:rPr lang="en-US" sz="2200" b="1" dirty="0">
                <a:solidFill>
                  <a:srgbClr val="16181B"/>
                </a:solidFill>
                <a:latin typeface="Helvetica Neue" pitchFamily="34" charset="0"/>
                <a:ea typeface="Helvetica Neue" pitchFamily="34" charset="-122"/>
                <a:cs typeface="Helvetica Neue" pitchFamily="34" charset="-120"/>
              </a:rPr>
              <a:t>L’IA nel lavoro</a:t>
            </a:r>
            <a:endParaRPr lang="en-US" sz="2200" dirty="0"/>
          </a:p>
        </p:txBody>
      </p:sp>
      <p:sp>
        <p:nvSpPr>
          <p:cNvPr id="11" name="Text 9"/>
          <p:cNvSpPr txBox="1"/>
          <p:nvPr/>
        </p:nvSpPr>
        <p:spPr>
          <a:xfrm>
            <a:off x="6309360" y="2788920"/>
            <a:ext cx="5120640" cy="365760"/>
          </a:xfrm>
          <a:prstGeom prst="rect">
            <a:avLst/>
          </a:prstGeom>
          <a:noFill/>
          <a:ln/>
        </p:spPr>
        <p:txBody>
          <a:bodyPr wrap="square" lIns="0" tIns="0" rIns="0" bIns="0" rtlCol="0" anchor="t"/>
          <a:lstStyle/>
          <a:p>
            <a:pPr indent="0" marL="0">
              <a:buNone/>
            </a:pPr>
            <a:r>
              <a:rPr lang="en-US" sz="1700" dirty="0">
                <a:solidFill>
                  <a:srgbClr val="5F646B"/>
                </a:solidFill>
                <a:latin typeface="Helvetica Neue" pitchFamily="34" charset="0"/>
                <a:ea typeface="Helvetica Neue" pitchFamily="34" charset="-122"/>
                <a:cs typeface="Helvetica Neue" pitchFamily="34" charset="-120"/>
              </a:rPr>
              <a:t>per scrivere, progettare siti, produrre immagini</a:t>
            </a:r>
            <a:endParaRPr lang="en-US" sz="1700" dirty="0"/>
          </a:p>
        </p:txBody>
      </p:sp>
      <p:sp>
        <p:nvSpPr>
          <p:cNvPr id="12" name="Shape 10"/>
          <p:cNvSpPr/>
          <p:nvPr/>
        </p:nvSpPr>
        <p:spPr>
          <a:xfrm>
            <a:off x="6309360" y="3246120"/>
            <a:ext cx="5148072" cy="0"/>
          </a:xfrm>
          <a:prstGeom prst="line">
            <a:avLst/>
          </a:prstGeom>
          <a:noFill/>
          <a:ln w="12700">
            <a:solidFill>
              <a:srgbClr val="D5D1C8"/>
            </a:solidFill>
            <a:prstDash val="solid"/>
          </a:ln>
        </p:spPr>
      </p:sp>
      <p:sp>
        <p:nvSpPr>
          <p:cNvPr id="13" name="Text 11"/>
          <p:cNvSpPr txBox="1"/>
          <p:nvPr/>
        </p:nvSpPr>
        <p:spPr>
          <a:xfrm>
            <a:off x="6309360" y="3355848"/>
            <a:ext cx="5120640" cy="411480"/>
          </a:xfrm>
          <a:prstGeom prst="rect">
            <a:avLst/>
          </a:prstGeom>
          <a:noFill/>
          <a:ln/>
        </p:spPr>
        <p:txBody>
          <a:bodyPr wrap="square" lIns="0" tIns="0" rIns="0" bIns="0" rtlCol="0" anchor="t"/>
          <a:lstStyle/>
          <a:p>
            <a:pPr indent="0" marL="0">
              <a:buNone/>
            </a:pPr>
            <a:r>
              <a:rPr lang="en-US" sz="2200" b="1" dirty="0">
                <a:solidFill>
                  <a:srgbClr val="16181B"/>
                </a:solidFill>
                <a:latin typeface="Helvetica Neue" pitchFamily="34" charset="0"/>
                <a:ea typeface="Helvetica Neue" pitchFamily="34" charset="-122"/>
                <a:cs typeface="Helvetica Neue" pitchFamily="34" charset="-120"/>
              </a:rPr>
              <a:t>Viaggi Wild</a:t>
            </a:r>
            <a:endParaRPr lang="en-US" sz="2200" dirty="0"/>
          </a:p>
        </p:txBody>
      </p:sp>
      <p:sp>
        <p:nvSpPr>
          <p:cNvPr id="14" name="Text 12"/>
          <p:cNvSpPr txBox="1"/>
          <p:nvPr/>
        </p:nvSpPr>
        <p:spPr>
          <a:xfrm>
            <a:off x="6309360" y="3749040"/>
            <a:ext cx="5120640" cy="365760"/>
          </a:xfrm>
          <a:prstGeom prst="rect">
            <a:avLst/>
          </a:prstGeom>
          <a:noFill/>
          <a:ln/>
        </p:spPr>
        <p:txBody>
          <a:bodyPr wrap="square" lIns="0" tIns="0" rIns="0" bIns="0" rtlCol="0" anchor="t"/>
          <a:lstStyle/>
          <a:p>
            <a:pPr indent="0" marL="0">
              <a:buNone/>
            </a:pPr>
            <a:r>
              <a:rPr lang="en-US" sz="1700" dirty="0">
                <a:solidFill>
                  <a:srgbClr val="5F646B"/>
                </a:solidFill>
                <a:latin typeface="Helvetica Neue" pitchFamily="34" charset="0"/>
                <a:ea typeface="Helvetica Neue" pitchFamily="34" charset="-122"/>
                <a:cs typeface="Helvetica Neue" pitchFamily="34" charset="-120"/>
              </a:rPr>
              <a:t>fotografia e documentari</a:t>
            </a:r>
            <a:endParaRPr lang="en-US" sz="1700" dirty="0"/>
          </a:p>
        </p:txBody>
      </p:sp>
      <p:sp>
        <p:nvSpPr>
          <p:cNvPr id="15" name="Shape 13"/>
          <p:cNvSpPr/>
          <p:nvPr/>
        </p:nvSpPr>
        <p:spPr>
          <a:xfrm>
            <a:off x="6309360" y="4206240"/>
            <a:ext cx="5148072" cy="0"/>
          </a:xfrm>
          <a:prstGeom prst="line">
            <a:avLst/>
          </a:prstGeom>
          <a:noFill/>
          <a:ln w="12700">
            <a:solidFill>
              <a:srgbClr val="D5D1C8"/>
            </a:solidFill>
            <a:prstDash val="solid"/>
          </a:ln>
        </p:spPr>
      </p:sp>
      <p:sp>
        <p:nvSpPr>
          <p:cNvPr id="16" name="Text 14"/>
          <p:cNvSpPr txBox="1"/>
          <p:nvPr/>
        </p:nvSpPr>
        <p:spPr>
          <a:xfrm>
            <a:off x="6309360" y="4315968"/>
            <a:ext cx="5120640" cy="411480"/>
          </a:xfrm>
          <a:prstGeom prst="rect">
            <a:avLst/>
          </a:prstGeom>
          <a:noFill/>
          <a:ln/>
        </p:spPr>
        <p:txBody>
          <a:bodyPr wrap="square" lIns="0" tIns="0" rIns="0" bIns="0" rtlCol="0" anchor="t"/>
          <a:lstStyle/>
          <a:p>
            <a:pPr indent="0" marL="0">
              <a:buNone/>
            </a:pPr>
            <a:r>
              <a:rPr lang="en-US" sz="2200" b="1" dirty="0">
                <a:solidFill>
                  <a:srgbClr val="16181B"/>
                </a:solidFill>
                <a:latin typeface="Helvetica Neue" pitchFamily="34" charset="0"/>
                <a:ea typeface="Helvetica Neue" pitchFamily="34" charset="-122"/>
                <a:cs typeface="Helvetica Neue" pitchFamily="34" charset="-120"/>
              </a:rPr>
              <a:t>Praia a Mare</a:t>
            </a:r>
            <a:endParaRPr lang="en-US" sz="2200" dirty="0"/>
          </a:p>
        </p:txBody>
      </p:sp>
      <p:sp>
        <p:nvSpPr>
          <p:cNvPr id="17" name="Text 15"/>
          <p:cNvSpPr txBox="1"/>
          <p:nvPr/>
        </p:nvSpPr>
        <p:spPr>
          <a:xfrm>
            <a:off x="6309360" y="4709160"/>
            <a:ext cx="5120640" cy="365760"/>
          </a:xfrm>
          <a:prstGeom prst="rect">
            <a:avLst/>
          </a:prstGeom>
          <a:noFill/>
          <a:ln/>
        </p:spPr>
        <p:txBody>
          <a:bodyPr wrap="square" lIns="0" tIns="0" rIns="0" bIns="0" rtlCol="0" anchor="t"/>
          <a:lstStyle/>
          <a:p>
            <a:pPr indent="0" marL="0">
              <a:buNone/>
            </a:pPr>
            <a:r>
              <a:rPr lang="en-US" sz="1700" dirty="0">
                <a:solidFill>
                  <a:srgbClr val="5F646B"/>
                </a:solidFill>
                <a:latin typeface="Helvetica Neue" pitchFamily="34" charset="0"/>
                <a:ea typeface="Helvetica Neue" pitchFamily="34" charset="-122"/>
                <a:cs typeface="Helvetica Neue" pitchFamily="34" charset="-120"/>
              </a:rPr>
              <a:t>Calabria</a:t>
            </a:r>
            <a:endParaRPr lang="en-US" sz="1700" dirty="0"/>
          </a:p>
        </p:txBody>
      </p:sp>
      <p:sp>
        <p:nvSpPr>
          <p:cNvPr id="18" name="Shape 16"/>
          <p:cNvSpPr/>
          <p:nvPr/>
        </p:nvSpPr>
        <p:spPr>
          <a:xfrm>
            <a:off x="6309360" y="5166360"/>
            <a:ext cx="5148072" cy="0"/>
          </a:xfrm>
          <a:prstGeom prst="line">
            <a:avLst/>
          </a:prstGeom>
          <a:noFill/>
          <a:ln w="12700">
            <a:solidFill>
              <a:srgbClr val="D5D1C8"/>
            </a:solidFill>
            <a:prstDash val="solid"/>
          </a:ln>
        </p:spPr>
      </p:sp>
      <p:sp>
        <p:nvSpPr>
          <p:cNvPr id="19" name="Text 17"/>
          <p:cNvSpPr txBox="1"/>
          <p:nvPr/>
        </p:nvSpPr>
        <p:spPr>
          <a:xfrm>
            <a:off x="731520" y="5486400"/>
            <a:ext cx="10728655" cy="457200"/>
          </a:xfrm>
          <a:prstGeom prst="rect">
            <a:avLst/>
          </a:prstGeom>
          <a:noFill/>
          <a:ln/>
        </p:spPr>
        <p:txBody>
          <a:bodyPr wrap="square" lIns="0" tIns="0" rIns="0" bIns="0" rtlCol="0" anchor="t"/>
          <a:lstStyle/>
          <a:p>
            <a:pPr indent="0" marL="0">
              <a:buNone/>
            </a:pPr>
            <a:r>
              <a:rPr lang="en-US" sz="2000" b="1" dirty="0">
                <a:solidFill>
                  <a:srgbClr val="16181B"/>
                </a:solidFill>
                <a:latin typeface="Helvetica Neue" pitchFamily="34" charset="0"/>
                <a:ea typeface="Helvetica Neue" pitchFamily="34" charset="-122"/>
                <a:cs typeface="Helvetica Neue" pitchFamily="34" charset="-120"/>
              </a:rPr>
              <a:t>In queste lezioni vi mostro gli strumenti che uso ogni giorno.</a:t>
            </a:r>
            <a:endParaRPr lang="en-US" sz="2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4F2ED"/>
        </a:solidFill>
      </p:bgPr>
    </p:bg>
    <p:spTree>
      <p:nvGrpSpPr>
        <p:cNvPr id="1" name=""/>
        <p:cNvGrpSpPr/>
        <p:nvPr/>
      </p:nvGrpSpPr>
      <p:grpSpPr>
        <a:xfrm>
          <a:off x="0" y="0"/>
          <a:ext cx="0" cy="0"/>
          <a:chOff x="0" y="0"/>
          <a:chExt cx="0" cy="0"/>
        </a:xfrm>
      </p:grpSpPr>
      <p:sp>
        <p:nvSpPr>
          <p:cNvPr id="2" name="Text 0"/>
          <p:cNvSpPr txBox="1"/>
          <p:nvPr/>
        </p:nvSpPr>
        <p:spPr>
          <a:xfrm>
            <a:off x="731520" y="502920"/>
            <a:ext cx="8229600" cy="274320"/>
          </a:xfrm>
          <a:prstGeom prst="rect">
            <a:avLst/>
          </a:prstGeom>
          <a:noFill/>
          <a:ln/>
        </p:spPr>
        <p:txBody>
          <a:bodyPr wrap="square" lIns="0" tIns="0" rIns="0" bIns="0" rtlCol="0" anchor="t"/>
          <a:lstStyle/>
          <a:p>
            <a:pPr indent="0" marL="0">
              <a:buNone/>
            </a:pPr>
            <a:r>
              <a:rPr lang="en-US" sz="1200" b="1" spc="200" kern="0" dirty="0">
                <a:solidFill>
                  <a:srgbClr val="5F646B"/>
                </a:solidFill>
                <a:latin typeface="Helvetica Neue" pitchFamily="34" charset="0"/>
                <a:ea typeface="Helvetica Neue" pitchFamily="34" charset="-122"/>
                <a:cs typeface="Helvetica Neue" pitchFamily="34" charset="-120"/>
              </a:rPr>
              <a:t>IL PERCORSO</a:t>
            </a:r>
            <a:endParaRPr lang="en-US" sz="1200" dirty="0"/>
          </a:p>
        </p:txBody>
      </p:sp>
      <p:sp>
        <p:nvSpPr>
          <p:cNvPr id="3" name="Text 1"/>
          <p:cNvSpPr txBox="1"/>
          <p:nvPr/>
        </p:nvSpPr>
        <p:spPr>
          <a:xfrm>
            <a:off x="10545775" y="502920"/>
            <a:ext cx="914400" cy="274320"/>
          </a:xfrm>
          <a:prstGeom prst="rect">
            <a:avLst/>
          </a:prstGeom>
          <a:noFill/>
          <a:ln/>
        </p:spPr>
        <p:txBody>
          <a:bodyPr wrap="square" lIns="0" tIns="0" rIns="0" bIns="0" rtlCol="0" anchor="t"/>
          <a:lstStyle/>
          <a:p>
            <a:pPr algn="r" indent="0" marL="0">
              <a:buNone/>
            </a:pPr>
            <a:r>
              <a:rPr lang="en-US" sz="1200" dirty="0">
                <a:solidFill>
                  <a:srgbClr val="A7A49D"/>
                </a:solidFill>
                <a:latin typeface="Helvetica Neue" pitchFamily="34" charset="0"/>
                <a:ea typeface="Helvetica Neue" pitchFamily="34" charset="-122"/>
                <a:cs typeface="Helvetica Neue" pitchFamily="34" charset="-120"/>
              </a:rPr>
              <a:t>09</a:t>
            </a:r>
            <a:endParaRPr lang="en-US" sz="1200" dirty="0"/>
          </a:p>
        </p:txBody>
      </p:sp>
      <p:sp>
        <p:nvSpPr>
          <p:cNvPr id="4" name="Text 2"/>
          <p:cNvSpPr txBox="1"/>
          <p:nvPr/>
        </p:nvSpPr>
        <p:spPr>
          <a:xfrm>
            <a:off x="731520" y="1097280"/>
            <a:ext cx="10728655" cy="731520"/>
          </a:xfrm>
          <a:prstGeom prst="rect">
            <a:avLst/>
          </a:prstGeom>
          <a:noFill/>
          <a:ln/>
        </p:spPr>
        <p:txBody>
          <a:bodyPr wrap="square" lIns="0" tIns="0" rIns="0" bIns="0" rtlCol="0" anchor="t"/>
          <a:lstStyle/>
          <a:p>
            <a:pPr indent="0" marL="0">
              <a:buNone/>
            </a:pPr>
            <a:r>
              <a:rPr lang="en-US" sz="3200" b="1" dirty="0">
                <a:solidFill>
                  <a:srgbClr val="16181B"/>
                </a:solidFill>
                <a:latin typeface="Helvetica Neue" pitchFamily="34" charset="0"/>
                <a:ea typeface="Helvetica Neue" pitchFamily="34" charset="-122"/>
                <a:cs typeface="Helvetica Neue" pitchFamily="34" charset="-120"/>
              </a:rPr>
              <a:t>Cinque lezioni. Quattro ruoli. Una piattaforma.</a:t>
            </a:r>
            <a:endParaRPr lang="en-US" sz="3200" dirty="0"/>
          </a:p>
        </p:txBody>
      </p:sp>
      <p:sp>
        <p:nvSpPr>
          <p:cNvPr id="5" name="Shape 3"/>
          <p:cNvSpPr/>
          <p:nvPr/>
        </p:nvSpPr>
        <p:spPr>
          <a:xfrm>
            <a:off x="1828800" y="3291840"/>
            <a:ext cx="8961120" cy="914"/>
          </a:xfrm>
          <a:prstGeom prst="line">
            <a:avLst/>
          </a:prstGeom>
          <a:noFill/>
          <a:ln w="31750">
            <a:solidFill>
              <a:srgbClr val="2B44FF"/>
            </a:solidFill>
            <a:prstDash val="solid"/>
          </a:ln>
        </p:spPr>
      </p:sp>
      <p:sp>
        <p:nvSpPr>
          <p:cNvPr id="6" name="Shape 4"/>
          <p:cNvSpPr/>
          <p:nvPr/>
        </p:nvSpPr>
        <p:spPr>
          <a:xfrm>
            <a:off x="1600200" y="3063240"/>
            <a:ext cx="457200" cy="457200"/>
          </a:xfrm>
          <a:prstGeom prst="ellipse">
            <a:avLst/>
          </a:prstGeom>
          <a:solidFill>
            <a:srgbClr val="2B44FF"/>
          </a:solidFill>
          <a:ln w="15875">
            <a:solidFill>
              <a:srgbClr val="2B44FF"/>
            </a:solidFill>
            <a:prstDash val="solid"/>
          </a:ln>
        </p:spPr>
      </p:sp>
      <p:sp>
        <p:nvSpPr>
          <p:cNvPr id="7" name="Text 5"/>
          <p:cNvSpPr txBox="1"/>
          <p:nvPr/>
        </p:nvSpPr>
        <p:spPr>
          <a:xfrm>
            <a:off x="731520" y="2240280"/>
            <a:ext cx="2194560" cy="548640"/>
          </a:xfrm>
          <a:prstGeom prst="rect">
            <a:avLst/>
          </a:prstGeom>
          <a:noFill/>
          <a:ln/>
        </p:spPr>
        <p:txBody>
          <a:bodyPr wrap="square" lIns="0" tIns="0" rIns="0" bIns="0" rtlCol="0" anchor="t"/>
          <a:lstStyle/>
          <a:p>
            <a:pPr algn="ctr" indent="0" marL="0">
              <a:buNone/>
            </a:pPr>
            <a:r>
              <a:rPr lang="en-US" sz="2600" b="1" dirty="0">
                <a:solidFill>
                  <a:srgbClr val="16181B"/>
                </a:solidFill>
                <a:latin typeface="Helvetica Neue" pitchFamily="34" charset="0"/>
                <a:ea typeface="Helvetica Neue" pitchFamily="34" charset="-122"/>
                <a:cs typeface="Helvetica Neue" pitchFamily="34" charset="-120"/>
              </a:rPr>
              <a:t>30/9</a:t>
            </a:r>
            <a:endParaRPr lang="en-US" sz="2600" dirty="0"/>
          </a:p>
        </p:txBody>
      </p:sp>
      <p:sp>
        <p:nvSpPr>
          <p:cNvPr id="8" name="Text 6"/>
          <p:cNvSpPr txBox="1"/>
          <p:nvPr/>
        </p:nvSpPr>
        <p:spPr>
          <a:xfrm>
            <a:off x="731520" y="3703320"/>
            <a:ext cx="2194560" cy="731520"/>
          </a:xfrm>
          <a:prstGeom prst="rect">
            <a:avLst/>
          </a:prstGeom>
          <a:noFill/>
          <a:ln/>
        </p:spPr>
        <p:txBody>
          <a:bodyPr wrap="square" lIns="0" tIns="0" rIns="0" bIns="0" rtlCol="0" anchor="t"/>
          <a:lstStyle/>
          <a:p>
            <a:pPr algn="ctr" indent="0" marL="0">
              <a:buNone/>
            </a:pPr>
            <a:r>
              <a:rPr lang="en-US" sz="1700" b="1" dirty="0">
                <a:solidFill>
                  <a:srgbClr val="16181B"/>
                </a:solidFill>
                <a:latin typeface="Helvetica Neue" pitchFamily="34" charset="0"/>
                <a:ea typeface="Helvetica Neue" pitchFamily="34" charset="-122"/>
                <a:cs typeface="Helvetica Neue" pitchFamily="34" charset="-120"/>
              </a:rPr>
              <a:t>Fabbisogni, profilo, tag</a:t>
            </a:r>
            <a:endParaRPr lang="en-US" sz="1700" dirty="0"/>
          </a:p>
        </p:txBody>
      </p:sp>
      <p:sp>
        <p:nvSpPr>
          <p:cNvPr id="9" name="Text 7"/>
          <p:cNvSpPr txBox="1"/>
          <p:nvPr/>
        </p:nvSpPr>
        <p:spPr>
          <a:xfrm>
            <a:off x="731520" y="4434840"/>
            <a:ext cx="2194560" cy="365760"/>
          </a:xfrm>
          <a:prstGeom prst="rect">
            <a:avLst/>
          </a:prstGeom>
          <a:noFill/>
          <a:ln/>
        </p:spPr>
        <p:txBody>
          <a:bodyPr wrap="square" lIns="0" tIns="0" rIns="0" bIns="0" rtlCol="0" anchor="t"/>
          <a:lstStyle/>
          <a:p>
            <a:pPr algn="ctr" indent="0" marL="0">
              <a:buNone/>
            </a:pPr>
            <a:r>
              <a:rPr lang="en-US" sz="1500" i="1" dirty="0">
                <a:solidFill>
                  <a:srgbClr val="5F646B"/>
                </a:solidFill>
                <a:latin typeface="Helvetica Neue" pitchFamily="34" charset="0"/>
                <a:ea typeface="Helvetica Neue" pitchFamily="34" charset="-122"/>
                <a:cs typeface="Helvetica Neue" pitchFamily="34" charset="-120"/>
              </a:rPr>
              <a:t>progettisti</a:t>
            </a:r>
            <a:endParaRPr lang="en-US" sz="1500" dirty="0"/>
          </a:p>
        </p:txBody>
      </p:sp>
      <p:sp>
        <p:nvSpPr>
          <p:cNvPr id="10" name="Shape 8"/>
          <p:cNvSpPr/>
          <p:nvPr/>
        </p:nvSpPr>
        <p:spPr>
          <a:xfrm>
            <a:off x="3904488" y="3127248"/>
            <a:ext cx="329184" cy="329184"/>
          </a:xfrm>
          <a:prstGeom prst="ellipse">
            <a:avLst/>
          </a:prstGeom>
          <a:solidFill>
            <a:srgbClr val="F4F2ED"/>
          </a:solidFill>
          <a:ln w="15875">
            <a:solidFill>
              <a:srgbClr val="16181B"/>
            </a:solidFill>
            <a:prstDash val="solid"/>
          </a:ln>
        </p:spPr>
      </p:sp>
      <p:sp>
        <p:nvSpPr>
          <p:cNvPr id="11" name="Text 9"/>
          <p:cNvSpPr txBox="1"/>
          <p:nvPr/>
        </p:nvSpPr>
        <p:spPr>
          <a:xfrm>
            <a:off x="2971800" y="2240280"/>
            <a:ext cx="2194560" cy="548640"/>
          </a:xfrm>
          <a:prstGeom prst="rect">
            <a:avLst/>
          </a:prstGeom>
          <a:noFill/>
          <a:ln/>
        </p:spPr>
        <p:txBody>
          <a:bodyPr wrap="square" lIns="0" tIns="0" rIns="0" bIns="0" rtlCol="0" anchor="t"/>
          <a:lstStyle/>
          <a:p>
            <a:pPr algn="ctr" indent="0" marL="0">
              <a:buNone/>
            </a:pPr>
            <a:r>
              <a:rPr lang="en-US" sz="2600" b="1" dirty="0">
                <a:solidFill>
                  <a:srgbClr val="16181B"/>
                </a:solidFill>
                <a:latin typeface="Helvetica Neue" pitchFamily="34" charset="0"/>
                <a:ea typeface="Helvetica Neue" pitchFamily="34" charset="-122"/>
                <a:cs typeface="Helvetica Neue" pitchFamily="34" charset="-120"/>
              </a:rPr>
              <a:t>1/10</a:t>
            </a:r>
            <a:endParaRPr lang="en-US" sz="2600" dirty="0"/>
          </a:p>
        </p:txBody>
      </p:sp>
      <p:sp>
        <p:nvSpPr>
          <p:cNvPr id="12" name="Text 10"/>
          <p:cNvSpPr txBox="1"/>
          <p:nvPr/>
        </p:nvSpPr>
        <p:spPr>
          <a:xfrm>
            <a:off x="2971800" y="3703320"/>
            <a:ext cx="2194560" cy="731520"/>
          </a:xfrm>
          <a:prstGeom prst="rect">
            <a:avLst/>
          </a:prstGeom>
          <a:noFill/>
          <a:ln/>
        </p:spPr>
        <p:txBody>
          <a:bodyPr wrap="square" lIns="0" tIns="0" rIns="0" bIns="0" rtlCol="0" anchor="t"/>
          <a:lstStyle/>
          <a:p>
            <a:pPr algn="ctr" indent="0" marL="0">
              <a:buNone/>
            </a:pPr>
            <a:r>
              <a:rPr lang="en-US" sz="1700" b="1" dirty="0">
                <a:solidFill>
                  <a:srgbClr val="16181B"/>
                </a:solidFill>
                <a:latin typeface="Helvetica Neue" pitchFamily="34" charset="0"/>
                <a:ea typeface="Helvetica Neue" pitchFamily="34" charset="-122"/>
                <a:cs typeface="Helvetica Neue" pitchFamily="34" charset="-120"/>
              </a:rPr>
              <a:t>Community e matching</a:t>
            </a:r>
            <a:endParaRPr lang="en-US" sz="1700" dirty="0"/>
          </a:p>
        </p:txBody>
      </p:sp>
      <p:sp>
        <p:nvSpPr>
          <p:cNvPr id="13" name="Text 11"/>
          <p:cNvSpPr txBox="1"/>
          <p:nvPr/>
        </p:nvSpPr>
        <p:spPr>
          <a:xfrm>
            <a:off x="2971800" y="4434840"/>
            <a:ext cx="2194560" cy="365760"/>
          </a:xfrm>
          <a:prstGeom prst="rect">
            <a:avLst/>
          </a:prstGeom>
          <a:noFill/>
          <a:ln/>
        </p:spPr>
        <p:txBody>
          <a:bodyPr wrap="square" lIns="0" tIns="0" rIns="0" bIns="0" rtlCol="0" anchor="t"/>
          <a:lstStyle/>
          <a:p>
            <a:pPr algn="ctr" indent="0" marL="0">
              <a:buNone/>
            </a:pPr>
            <a:r>
              <a:rPr lang="en-US" sz="1500" i="1" dirty="0">
                <a:solidFill>
                  <a:srgbClr val="5F646B"/>
                </a:solidFill>
                <a:latin typeface="Helvetica Neue" pitchFamily="34" charset="0"/>
                <a:ea typeface="Helvetica Neue" pitchFamily="34" charset="-122"/>
                <a:cs typeface="Helvetica Neue" pitchFamily="34" charset="-120"/>
              </a:rPr>
              <a:t>progettisti</a:t>
            </a:r>
            <a:endParaRPr lang="en-US" sz="1500" dirty="0"/>
          </a:p>
        </p:txBody>
      </p:sp>
      <p:sp>
        <p:nvSpPr>
          <p:cNvPr id="14" name="Shape 12"/>
          <p:cNvSpPr/>
          <p:nvPr/>
        </p:nvSpPr>
        <p:spPr>
          <a:xfrm>
            <a:off x="6144768" y="3127248"/>
            <a:ext cx="329184" cy="329184"/>
          </a:xfrm>
          <a:prstGeom prst="ellipse">
            <a:avLst/>
          </a:prstGeom>
          <a:solidFill>
            <a:srgbClr val="F4F2ED"/>
          </a:solidFill>
          <a:ln w="15875">
            <a:solidFill>
              <a:srgbClr val="16181B"/>
            </a:solidFill>
            <a:prstDash val="solid"/>
          </a:ln>
        </p:spPr>
      </p:sp>
      <p:sp>
        <p:nvSpPr>
          <p:cNvPr id="15" name="Text 13"/>
          <p:cNvSpPr txBox="1"/>
          <p:nvPr/>
        </p:nvSpPr>
        <p:spPr>
          <a:xfrm>
            <a:off x="5212080" y="2240280"/>
            <a:ext cx="2194560" cy="548640"/>
          </a:xfrm>
          <a:prstGeom prst="rect">
            <a:avLst/>
          </a:prstGeom>
          <a:noFill/>
          <a:ln/>
        </p:spPr>
        <p:txBody>
          <a:bodyPr wrap="square" lIns="0" tIns="0" rIns="0" bIns="0" rtlCol="0" anchor="t"/>
          <a:lstStyle/>
          <a:p>
            <a:pPr algn="ctr" indent="0" marL="0">
              <a:buNone/>
            </a:pPr>
            <a:r>
              <a:rPr lang="en-US" sz="2600" b="1" dirty="0">
                <a:solidFill>
                  <a:srgbClr val="16181B"/>
                </a:solidFill>
                <a:latin typeface="Helvetica Neue" pitchFamily="34" charset="0"/>
                <a:ea typeface="Helvetica Neue" pitchFamily="34" charset="-122"/>
                <a:cs typeface="Helvetica Neue" pitchFamily="34" charset="-120"/>
              </a:rPr>
              <a:t>2/10</a:t>
            </a:r>
            <a:endParaRPr lang="en-US" sz="2600" dirty="0"/>
          </a:p>
        </p:txBody>
      </p:sp>
      <p:sp>
        <p:nvSpPr>
          <p:cNvPr id="16" name="Text 14"/>
          <p:cNvSpPr txBox="1"/>
          <p:nvPr/>
        </p:nvSpPr>
        <p:spPr>
          <a:xfrm>
            <a:off x="5212080" y="3703320"/>
            <a:ext cx="2194560" cy="731520"/>
          </a:xfrm>
          <a:prstGeom prst="rect">
            <a:avLst/>
          </a:prstGeom>
          <a:noFill/>
          <a:ln/>
        </p:spPr>
        <p:txBody>
          <a:bodyPr wrap="square" lIns="0" tIns="0" rIns="0" bIns="0" rtlCol="0" anchor="t"/>
          <a:lstStyle/>
          <a:p>
            <a:pPr algn="ctr" indent="0" marL="0">
              <a:buNone/>
            </a:pPr>
            <a:r>
              <a:rPr lang="en-US" sz="1700" b="1" dirty="0">
                <a:solidFill>
                  <a:srgbClr val="16181B"/>
                </a:solidFill>
                <a:latin typeface="Helvetica Neue" pitchFamily="34" charset="0"/>
                <a:ea typeface="Helvetica Neue" pitchFamily="34" charset="-122"/>
                <a:cs typeface="Helvetica Neue" pitchFamily="34" charset="-120"/>
              </a:rPr>
              <a:t>Rischi interni e CV</a:t>
            </a:r>
            <a:endParaRPr lang="en-US" sz="1700" dirty="0"/>
          </a:p>
        </p:txBody>
      </p:sp>
      <p:sp>
        <p:nvSpPr>
          <p:cNvPr id="17" name="Text 15"/>
          <p:cNvSpPr txBox="1"/>
          <p:nvPr/>
        </p:nvSpPr>
        <p:spPr>
          <a:xfrm>
            <a:off x="5212080" y="4434840"/>
            <a:ext cx="2194560" cy="365760"/>
          </a:xfrm>
          <a:prstGeom prst="rect">
            <a:avLst/>
          </a:prstGeom>
          <a:noFill/>
          <a:ln/>
        </p:spPr>
        <p:txBody>
          <a:bodyPr wrap="square" lIns="0" tIns="0" rIns="0" bIns="0" rtlCol="0" anchor="t"/>
          <a:lstStyle/>
          <a:p>
            <a:pPr algn="ctr" indent="0" marL="0">
              <a:buNone/>
            </a:pPr>
            <a:r>
              <a:rPr lang="en-US" sz="1500" i="1" dirty="0">
                <a:solidFill>
                  <a:srgbClr val="5F646B"/>
                </a:solidFill>
                <a:latin typeface="Helvetica Neue" pitchFamily="34" charset="0"/>
                <a:ea typeface="Helvetica Neue" pitchFamily="34" charset="-122"/>
                <a:cs typeface="Helvetica Neue" pitchFamily="34" charset="-120"/>
              </a:rPr>
              <a:t>revisori</a:t>
            </a:r>
            <a:endParaRPr lang="en-US" sz="1500" dirty="0"/>
          </a:p>
        </p:txBody>
      </p:sp>
      <p:sp>
        <p:nvSpPr>
          <p:cNvPr id="18" name="Shape 16"/>
          <p:cNvSpPr/>
          <p:nvPr/>
        </p:nvSpPr>
        <p:spPr>
          <a:xfrm>
            <a:off x="8385048" y="3127248"/>
            <a:ext cx="329184" cy="329184"/>
          </a:xfrm>
          <a:prstGeom prst="ellipse">
            <a:avLst/>
          </a:prstGeom>
          <a:solidFill>
            <a:srgbClr val="F4F2ED"/>
          </a:solidFill>
          <a:ln w="15875">
            <a:solidFill>
              <a:srgbClr val="16181B"/>
            </a:solidFill>
            <a:prstDash val="solid"/>
          </a:ln>
        </p:spPr>
      </p:sp>
      <p:sp>
        <p:nvSpPr>
          <p:cNvPr id="19" name="Text 17"/>
          <p:cNvSpPr txBox="1"/>
          <p:nvPr/>
        </p:nvSpPr>
        <p:spPr>
          <a:xfrm>
            <a:off x="7452360" y="2240280"/>
            <a:ext cx="2194560" cy="548640"/>
          </a:xfrm>
          <a:prstGeom prst="rect">
            <a:avLst/>
          </a:prstGeom>
          <a:noFill/>
          <a:ln/>
        </p:spPr>
        <p:txBody>
          <a:bodyPr wrap="square" lIns="0" tIns="0" rIns="0" bIns="0" rtlCol="0" anchor="t"/>
          <a:lstStyle/>
          <a:p>
            <a:pPr algn="ctr" indent="0" marL="0">
              <a:buNone/>
            </a:pPr>
            <a:r>
              <a:rPr lang="en-US" sz="2600" b="1" dirty="0">
                <a:solidFill>
                  <a:srgbClr val="16181B"/>
                </a:solidFill>
                <a:latin typeface="Helvetica Neue" pitchFamily="34" charset="0"/>
                <a:ea typeface="Helvetica Neue" pitchFamily="34" charset="-122"/>
                <a:cs typeface="Helvetica Neue" pitchFamily="34" charset="-120"/>
              </a:rPr>
              <a:t>6/10</a:t>
            </a:r>
            <a:endParaRPr lang="en-US" sz="2600" dirty="0"/>
          </a:p>
        </p:txBody>
      </p:sp>
      <p:sp>
        <p:nvSpPr>
          <p:cNvPr id="20" name="Text 18"/>
          <p:cNvSpPr txBox="1"/>
          <p:nvPr/>
        </p:nvSpPr>
        <p:spPr>
          <a:xfrm>
            <a:off x="7452360" y="3703320"/>
            <a:ext cx="2194560" cy="731520"/>
          </a:xfrm>
          <a:prstGeom prst="rect">
            <a:avLst/>
          </a:prstGeom>
          <a:noFill/>
          <a:ln/>
        </p:spPr>
        <p:txBody>
          <a:bodyPr wrap="square" lIns="0" tIns="0" rIns="0" bIns="0" rtlCol="0" anchor="t"/>
          <a:lstStyle/>
          <a:p>
            <a:pPr algn="ctr" indent="0" marL="0">
              <a:buNone/>
            </a:pPr>
            <a:r>
              <a:rPr lang="en-US" sz="1700" b="1" dirty="0">
                <a:solidFill>
                  <a:srgbClr val="16181B"/>
                </a:solidFill>
                <a:latin typeface="Helvetica Neue" pitchFamily="34" charset="0"/>
                <a:ea typeface="Helvetica Neue" pitchFamily="34" charset="-122"/>
                <a:cs typeface="Helvetica Neue" pitchFamily="34" charset="-120"/>
              </a:rPr>
              <a:t>Sicurezza e veridicità</a:t>
            </a:r>
            <a:endParaRPr lang="en-US" sz="1700" dirty="0"/>
          </a:p>
        </p:txBody>
      </p:sp>
      <p:sp>
        <p:nvSpPr>
          <p:cNvPr id="21" name="Text 19"/>
          <p:cNvSpPr txBox="1"/>
          <p:nvPr/>
        </p:nvSpPr>
        <p:spPr>
          <a:xfrm>
            <a:off x="7452360" y="4434840"/>
            <a:ext cx="2194560" cy="365760"/>
          </a:xfrm>
          <a:prstGeom prst="rect">
            <a:avLst/>
          </a:prstGeom>
          <a:noFill/>
          <a:ln/>
        </p:spPr>
        <p:txBody>
          <a:bodyPr wrap="square" lIns="0" tIns="0" rIns="0" bIns="0" rtlCol="0" anchor="t"/>
          <a:lstStyle/>
          <a:p>
            <a:pPr algn="ctr" indent="0" marL="0">
              <a:buNone/>
            </a:pPr>
            <a:r>
              <a:rPr lang="en-US" sz="1500" i="1" dirty="0">
                <a:solidFill>
                  <a:srgbClr val="5F646B"/>
                </a:solidFill>
                <a:latin typeface="Helvetica Neue" pitchFamily="34" charset="0"/>
                <a:ea typeface="Helvetica Neue" pitchFamily="34" charset="-122"/>
                <a:cs typeface="Helvetica Neue" pitchFamily="34" charset="-120"/>
              </a:rPr>
              <a:t>attaccanti</a:t>
            </a:r>
            <a:endParaRPr lang="en-US" sz="1500" dirty="0"/>
          </a:p>
        </p:txBody>
      </p:sp>
      <p:sp>
        <p:nvSpPr>
          <p:cNvPr id="22" name="Shape 20"/>
          <p:cNvSpPr/>
          <p:nvPr/>
        </p:nvSpPr>
        <p:spPr>
          <a:xfrm>
            <a:off x="10625328" y="3127248"/>
            <a:ext cx="329184" cy="329184"/>
          </a:xfrm>
          <a:prstGeom prst="ellipse">
            <a:avLst/>
          </a:prstGeom>
          <a:solidFill>
            <a:srgbClr val="F4F2ED"/>
          </a:solidFill>
          <a:ln w="15875">
            <a:solidFill>
              <a:srgbClr val="16181B"/>
            </a:solidFill>
            <a:prstDash val="solid"/>
          </a:ln>
        </p:spPr>
      </p:sp>
      <p:sp>
        <p:nvSpPr>
          <p:cNvPr id="23" name="Text 21"/>
          <p:cNvSpPr txBox="1"/>
          <p:nvPr/>
        </p:nvSpPr>
        <p:spPr>
          <a:xfrm>
            <a:off x="9692640" y="2240280"/>
            <a:ext cx="2194560" cy="548640"/>
          </a:xfrm>
          <a:prstGeom prst="rect">
            <a:avLst/>
          </a:prstGeom>
          <a:noFill/>
          <a:ln/>
        </p:spPr>
        <p:txBody>
          <a:bodyPr wrap="square" lIns="0" tIns="0" rIns="0" bIns="0" rtlCol="0" anchor="t"/>
          <a:lstStyle/>
          <a:p>
            <a:pPr algn="ctr" indent="0" marL="0">
              <a:buNone/>
            </a:pPr>
            <a:r>
              <a:rPr lang="en-US" sz="2600" b="1" dirty="0">
                <a:solidFill>
                  <a:srgbClr val="16181B"/>
                </a:solidFill>
                <a:latin typeface="Helvetica Neue" pitchFamily="34" charset="0"/>
                <a:ea typeface="Helvetica Neue" pitchFamily="34" charset="-122"/>
                <a:cs typeface="Helvetica Neue" pitchFamily="34" charset="-120"/>
              </a:rPr>
              <a:t>12/10</a:t>
            </a:r>
            <a:endParaRPr lang="en-US" sz="2600" dirty="0"/>
          </a:p>
        </p:txBody>
      </p:sp>
      <p:sp>
        <p:nvSpPr>
          <p:cNvPr id="24" name="Text 22"/>
          <p:cNvSpPr txBox="1"/>
          <p:nvPr/>
        </p:nvSpPr>
        <p:spPr>
          <a:xfrm>
            <a:off x="9692640" y="3703320"/>
            <a:ext cx="2194560" cy="731520"/>
          </a:xfrm>
          <a:prstGeom prst="rect">
            <a:avLst/>
          </a:prstGeom>
          <a:noFill/>
          <a:ln/>
        </p:spPr>
        <p:txBody>
          <a:bodyPr wrap="square" lIns="0" tIns="0" rIns="0" bIns="0" rtlCol="0" anchor="t"/>
          <a:lstStyle/>
          <a:p>
            <a:pPr algn="ctr" indent="0" marL="0">
              <a:buNone/>
            </a:pPr>
            <a:r>
              <a:rPr lang="en-US" sz="1700" b="1" dirty="0">
                <a:solidFill>
                  <a:srgbClr val="16181B"/>
                </a:solidFill>
                <a:latin typeface="Helvetica Neue" pitchFamily="34" charset="0"/>
                <a:ea typeface="Helvetica Neue" pitchFamily="34" charset="-122"/>
                <a:cs typeface="Helvetica Neue" pitchFamily="34" charset="-120"/>
              </a:rPr>
              <a:t>Configurazione</a:t>
            </a:r>
            <a:endParaRPr lang="en-US" sz="1700" dirty="0"/>
          </a:p>
        </p:txBody>
      </p:sp>
      <p:sp>
        <p:nvSpPr>
          <p:cNvPr id="25" name="Text 23"/>
          <p:cNvSpPr txBox="1"/>
          <p:nvPr/>
        </p:nvSpPr>
        <p:spPr>
          <a:xfrm>
            <a:off x="9692640" y="4434840"/>
            <a:ext cx="2194560" cy="365760"/>
          </a:xfrm>
          <a:prstGeom prst="rect">
            <a:avLst/>
          </a:prstGeom>
          <a:noFill/>
          <a:ln/>
        </p:spPr>
        <p:txBody>
          <a:bodyPr wrap="square" lIns="0" tIns="0" rIns="0" bIns="0" rtlCol="0" anchor="t"/>
          <a:lstStyle/>
          <a:p>
            <a:pPr algn="ctr" indent="0" marL="0">
              <a:buNone/>
            </a:pPr>
            <a:r>
              <a:rPr lang="en-US" sz="1500" i="1" dirty="0">
                <a:solidFill>
                  <a:srgbClr val="5F646B"/>
                </a:solidFill>
                <a:latin typeface="Helvetica Neue" pitchFamily="34" charset="0"/>
                <a:ea typeface="Helvetica Neue" pitchFamily="34" charset="-122"/>
                <a:cs typeface="Helvetica Neue" pitchFamily="34" charset="-120"/>
              </a:rPr>
              <a:t>configuratori</a:t>
            </a:r>
            <a:endParaRPr lang="en-US" sz="1500" dirty="0"/>
          </a:p>
        </p:txBody>
      </p:sp>
      <p:sp>
        <p:nvSpPr>
          <p:cNvPr id="26" name="Shape 24"/>
          <p:cNvSpPr/>
          <p:nvPr/>
        </p:nvSpPr>
        <p:spPr>
          <a:xfrm>
            <a:off x="822960" y="5212080"/>
            <a:ext cx="4251960" cy="914"/>
          </a:xfrm>
          <a:prstGeom prst="line">
            <a:avLst/>
          </a:prstGeom>
          <a:noFill/>
          <a:ln w="15875">
            <a:solidFill>
              <a:srgbClr val="A7A49D"/>
            </a:solidFill>
            <a:prstDash val="solid"/>
          </a:ln>
        </p:spPr>
      </p:sp>
      <p:sp>
        <p:nvSpPr>
          <p:cNvPr id="27" name="Text 25"/>
          <p:cNvSpPr txBox="1"/>
          <p:nvPr/>
        </p:nvSpPr>
        <p:spPr>
          <a:xfrm>
            <a:off x="731520" y="5349240"/>
            <a:ext cx="4434840" cy="320040"/>
          </a:xfrm>
          <a:prstGeom prst="rect">
            <a:avLst/>
          </a:prstGeom>
          <a:noFill/>
          <a:ln/>
        </p:spPr>
        <p:txBody>
          <a:bodyPr wrap="square" lIns="0" tIns="0" rIns="0" bIns="0" rtlCol="0" anchor="t"/>
          <a:lstStyle/>
          <a:p>
            <a:pPr algn="ctr" indent="0" marL="0">
              <a:buNone/>
            </a:pPr>
            <a:r>
              <a:rPr lang="en-US" sz="1100" b="1" spc="150" kern="0" dirty="0">
                <a:solidFill>
                  <a:srgbClr val="5F646B"/>
                </a:solidFill>
                <a:latin typeface="Helvetica Neue" pitchFamily="34" charset="0"/>
                <a:ea typeface="Helvetica Neue" pitchFamily="34" charset="-122"/>
                <a:cs typeface="Helvetica Neue" pitchFamily="34" charset="-120"/>
              </a:rPr>
              <a:t>TEAMWORKING NELLA PA</a:t>
            </a:r>
            <a:endParaRPr lang="en-US" sz="1100" dirty="0"/>
          </a:p>
        </p:txBody>
      </p:sp>
      <p:sp>
        <p:nvSpPr>
          <p:cNvPr id="28" name="Shape 26"/>
          <p:cNvSpPr/>
          <p:nvPr/>
        </p:nvSpPr>
        <p:spPr>
          <a:xfrm>
            <a:off x="5303520" y="5212080"/>
            <a:ext cx="2011680" cy="914"/>
          </a:xfrm>
          <a:prstGeom prst="line">
            <a:avLst/>
          </a:prstGeom>
          <a:noFill/>
          <a:ln w="15875">
            <a:solidFill>
              <a:srgbClr val="A7A49D"/>
            </a:solidFill>
            <a:prstDash val="solid"/>
          </a:ln>
        </p:spPr>
      </p:sp>
      <p:sp>
        <p:nvSpPr>
          <p:cNvPr id="29" name="Text 27"/>
          <p:cNvSpPr txBox="1"/>
          <p:nvPr/>
        </p:nvSpPr>
        <p:spPr>
          <a:xfrm>
            <a:off x="5212080" y="5349240"/>
            <a:ext cx="2194560" cy="320040"/>
          </a:xfrm>
          <a:prstGeom prst="rect">
            <a:avLst/>
          </a:prstGeom>
          <a:noFill/>
          <a:ln/>
        </p:spPr>
        <p:txBody>
          <a:bodyPr wrap="square" lIns="0" tIns="0" rIns="0" bIns="0" rtlCol="0" anchor="t"/>
          <a:lstStyle/>
          <a:p>
            <a:pPr algn="ctr" indent="0" marL="0">
              <a:buNone/>
            </a:pPr>
            <a:r>
              <a:rPr lang="en-US" sz="1100" b="1" spc="150" kern="0" dirty="0">
                <a:solidFill>
                  <a:srgbClr val="5F646B"/>
                </a:solidFill>
                <a:latin typeface="Helvetica Neue" pitchFamily="34" charset="0"/>
                <a:ea typeface="Helvetica Neue" pitchFamily="34" charset="-122"/>
                <a:cs typeface="Helvetica Neue" pitchFamily="34" charset="-120"/>
              </a:rPr>
              <a:t>ORGANIZZAZIONE E PERFORMANCE</a:t>
            </a:r>
            <a:endParaRPr lang="en-US" sz="1100" dirty="0"/>
          </a:p>
        </p:txBody>
      </p:sp>
      <p:sp>
        <p:nvSpPr>
          <p:cNvPr id="30" name="Shape 28"/>
          <p:cNvSpPr/>
          <p:nvPr/>
        </p:nvSpPr>
        <p:spPr>
          <a:xfrm>
            <a:off x="7543800" y="5212080"/>
            <a:ext cx="4251960" cy="914"/>
          </a:xfrm>
          <a:prstGeom prst="line">
            <a:avLst/>
          </a:prstGeom>
          <a:noFill/>
          <a:ln w="15875">
            <a:solidFill>
              <a:srgbClr val="A7A49D"/>
            </a:solidFill>
            <a:prstDash val="solid"/>
          </a:ln>
        </p:spPr>
      </p:sp>
      <p:sp>
        <p:nvSpPr>
          <p:cNvPr id="31" name="Text 29"/>
          <p:cNvSpPr txBox="1"/>
          <p:nvPr/>
        </p:nvSpPr>
        <p:spPr>
          <a:xfrm>
            <a:off x="7452360" y="5349240"/>
            <a:ext cx="4434840" cy="320040"/>
          </a:xfrm>
          <a:prstGeom prst="rect">
            <a:avLst/>
          </a:prstGeom>
          <a:noFill/>
          <a:ln/>
        </p:spPr>
        <p:txBody>
          <a:bodyPr wrap="square" lIns="0" tIns="0" rIns="0" bIns="0" rtlCol="0" anchor="t"/>
          <a:lstStyle/>
          <a:p>
            <a:pPr algn="ctr" indent="0" marL="0">
              <a:buNone/>
            </a:pPr>
            <a:r>
              <a:rPr lang="en-US" sz="1100" b="1" spc="150" kern="0" dirty="0">
                <a:solidFill>
                  <a:srgbClr val="5F646B"/>
                </a:solidFill>
                <a:latin typeface="Helvetica Neue" pitchFamily="34" charset="0"/>
                <a:ea typeface="Helvetica Neue" pitchFamily="34" charset="-122"/>
                <a:cs typeface="Helvetica Neue" pitchFamily="34" charset="-120"/>
              </a:rPr>
              <a:t>IA E CYBER SECURITY</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2B44FF"/>
        </a:solidFill>
      </p:bgPr>
    </p:bg>
    <p:spTree>
      <p:nvGrpSpPr>
        <p:cNvPr id="1" name=""/>
        <p:cNvGrpSpPr/>
        <p:nvPr/>
      </p:nvGrpSpPr>
      <p:grpSpPr>
        <a:xfrm>
          <a:off x="0" y="0"/>
          <a:ext cx="0" cy="0"/>
          <a:chOff x="0" y="0"/>
          <a:chExt cx="0" cy="0"/>
        </a:xfrm>
      </p:grpSpPr>
      <p:sp>
        <p:nvSpPr>
          <p:cNvPr id="2" name="Text 0"/>
          <p:cNvSpPr txBox="1"/>
          <p:nvPr/>
        </p:nvSpPr>
        <p:spPr>
          <a:xfrm>
            <a:off x="731520" y="502920"/>
            <a:ext cx="8229600" cy="274320"/>
          </a:xfrm>
          <a:prstGeom prst="rect">
            <a:avLst/>
          </a:prstGeom>
          <a:noFill/>
          <a:ln/>
        </p:spPr>
        <p:txBody>
          <a:bodyPr wrap="square" lIns="0" tIns="0" rIns="0" bIns="0" rtlCol="0" anchor="t"/>
          <a:lstStyle/>
          <a:p>
            <a:pPr indent="0" marL="0">
              <a:buNone/>
            </a:pPr>
            <a:r>
              <a:rPr lang="en-US" sz="1200" b="1" spc="200" kern="0" dirty="0">
                <a:solidFill>
                  <a:srgbClr val="C9D0FF"/>
                </a:solidFill>
                <a:latin typeface="Helvetica Neue" pitchFamily="34" charset="0"/>
                <a:ea typeface="Helvetica Neue" pitchFamily="34" charset="-122"/>
                <a:cs typeface="Helvetica Neue" pitchFamily="34" charset="-120"/>
              </a:rPr>
              <a:t>LE REGOLE DEL GIOCO</a:t>
            </a:r>
            <a:endParaRPr lang="en-US" sz="1200" dirty="0"/>
          </a:p>
        </p:txBody>
      </p:sp>
      <p:sp>
        <p:nvSpPr>
          <p:cNvPr id="3" name="Text 1"/>
          <p:cNvSpPr txBox="1"/>
          <p:nvPr/>
        </p:nvSpPr>
        <p:spPr>
          <a:xfrm>
            <a:off x="10545775" y="502920"/>
            <a:ext cx="914400" cy="274320"/>
          </a:xfrm>
          <a:prstGeom prst="rect">
            <a:avLst/>
          </a:prstGeom>
          <a:noFill/>
          <a:ln/>
        </p:spPr>
        <p:txBody>
          <a:bodyPr wrap="square" lIns="0" tIns="0" rIns="0" bIns="0" rtlCol="0" anchor="t"/>
          <a:lstStyle/>
          <a:p>
            <a:pPr algn="r" indent="0" marL="0">
              <a:buNone/>
            </a:pPr>
            <a:r>
              <a:rPr lang="en-US" sz="1200" dirty="0">
                <a:solidFill>
                  <a:srgbClr val="7F90FF"/>
                </a:solidFill>
                <a:latin typeface="Helvetica Neue" pitchFamily="34" charset="0"/>
                <a:ea typeface="Helvetica Neue" pitchFamily="34" charset="-122"/>
                <a:cs typeface="Helvetica Neue" pitchFamily="34" charset="-120"/>
              </a:rPr>
              <a:t>10</a:t>
            </a:r>
            <a:endParaRPr lang="en-US" sz="1200" dirty="0"/>
          </a:p>
        </p:txBody>
      </p:sp>
      <p:sp>
        <p:nvSpPr>
          <p:cNvPr id="4" name="Text 2"/>
          <p:cNvSpPr txBox="1"/>
          <p:nvPr/>
        </p:nvSpPr>
        <p:spPr>
          <a:xfrm>
            <a:off x="731520" y="1554480"/>
            <a:ext cx="10728655" cy="3108960"/>
          </a:xfrm>
          <a:prstGeom prst="rect">
            <a:avLst/>
          </a:prstGeom>
          <a:noFill/>
          <a:ln/>
        </p:spPr>
        <p:txBody>
          <a:bodyPr wrap="square" lIns="0" tIns="0" rIns="0" bIns="0" rtlCol="0" anchor="ctr"/>
          <a:lstStyle/>
          <a:p>
            <a:pPr indent="0" marL="0">
              <a:lnSpc>
                <a:spcPct val="95000"/>
              </a:lnSpc>
              <a:buNone/>
            </a:pPr>
            <a:r>
              <a:rPr lang="en-US" sz="6400" b="1" dirty="0">
                <a:solidFill>
                  <a:srgbClr val="FFFFFF"/>
                </a:solidFill>
                <a:latin typeface="Helvetica Neue" pitchFamily="34" charset="0"/>
                <a:ea typeface="Helvetica Neue" pitchFamily="34" charset="-122"/>
                <a:cs typeface="Helvetica Neue" pitchFamily="34" charset="-120"/>
              </a:rPr>
              <a:t>Voi decidete.</a:t>
            </a:r>
            <a:endParaRPr lang="en-US" sz="6400" dirty="0"/>
          </a:p>
          <a:p>
            <a:pPr indent="0" marL="0">
              <a:lnSpc>
                <a:spcPct val="95000"/>
              </a:lnSpc>
              <a:buNone/>
            </a:pPr>
            <a:r>
              <a:rPr lang="en-US" sz="6400" b="1" dirty="0">
                <a:solidFill>
                  <a:srgbClr val="FFFFFF"/>
                </a:solidFill>
                <a:latin typeface="Helvetica Neue" pitchFamily="34" charset="0"/>
                <a:ea typeface="Helvetica Neue" pitchFamily="34" charset="-122"/>
                <a:cs typeface="Helvetica Neue" pitchFamily="34" charset="-120"/>
              </a:rPr>
              <a:t>Io costruisco.</a:t>
            </a:r>
            <a:endParaRPr lang="en-US" sz="6400" dirty="0"/>
          </a:p>
        </p:txBody>
      </p:sp>
      <p:sp>
        <p:nvSpPr>
          <p:cNvPr id="5" name="Text 3"/>
          <p:cNvSpPr txBox="1"/>
          <p:nvPr/>
        </p:nvSpPr>
        <p:spPr>
          <a:xfrm>
            <a:off x="731520" y="4892040"/>
            <a:ext cx="8686800" cy="1097280"/>
          </a:xfrm>
          <a:prstGeom prst="rect">
            <a:avLst/>
          </a:prstGeom>
          <a:noFill/>
          <a:ln/>
        </p:spPr>
        <p:txBody>
          <a:bodyPr wrap="square" lIns="0" tIns="0" rIns="0" bIns="0" rtlCol="0" anchor="t"/>
          <a:lstStyle/>
          <a:p>
            <a:pPr indent="0" marL="0">
              <a:buNone/>
            </a:pPr>
            <a:r>
              <a:rPr lang="en-US" sz="2000" dirty="0">
                <a:solidFill>
                  <a:srgbClr val="C9D0FF"/>
                </a:solidFill>
                <a:latin typeface="Helvetica Neue" pitchFamily="34" charset="0"/>
                <a:ea typeface="Helvetica Neue" pitchFamily="34" charset="-122"/>
                <a:cs typeface="Helvetica Neue" pitchFamily="34" charset="-120"/>
              </a:rPr>
              <a:t>Non serve saper programmare. In aula solo dati inventati o pubblici, nemmeno i vostri.</a:t>
            </a:r>
            <a:endParaRPr lang="en-US" sz="2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2B44FF"/>
        </a:solidFill>
      </p:bgPr>
    </p:bg>
    <p:spTree>
      <p:nvGrpSpPr>
        <p:cNvPr id="1" name=""/>
        <p:cNvGrpSpPr/>
        <p:nvPr/>
      </p:nvGrpSpPr>
      <p:grpSpPr>
        <a:xfrm>
          <a:off x="0" y="0"/>
          <a:ext cx="0" cy="0"/>
          <a:chOff x="0" y="0"/>
          <a:chExt cx="0" cy="0"/>
        </a:xfrm>
      </p:grpSpPr>
      <p:sp>
        <p:nvSpPr>
          <p:cNvPr id="2" name="Text 0"/>
          <p:cNvSpPr txBox="1"/>
          <p:nvPr/>
        </p:nvSpPr>
        <p:spPr>
          <a:xfrm>
            <a:off x="10545775" y="502920"/>
            <a:ext cx="914400" cy="274320"/>
          </a:xfrm>
          <a:prstGeom prst="rect">
            <a:avLst/>
          </a:prstGeom>
          <a:noFill/>
          <a:ln/>
        </p:spPr>
        <p:txBody>
          <a:bodyPr wrap="square" lIns="0" tIns="0" rIns="0" bIns="0" rtlCol="0" anchor="t"/>
          <a:lstStyle/>
          <a:p>
            <a:pPr algn="r" indent="0" marL="0">
              <a:buNone/>
            </a:pPr>
            <a:r>
              <a:rPr lang="en-US" sz="1200" dirty="0">
                <a:solidFill>
                  <a:srgbClr val="7F90FF"/>
                </a:solidFill>
                <a:latin typeface="Helvetica Neue" pitchFamily="34" charset="0"/>
                <a:ea typeface="Helvetica Neue" pitchFamily="34" charset="-122"/>
                <a:cs typeface="Helvetica Neue" pitchFamily="34" charset="-120"/>
              </a:rPr>
              <a:t>11</a:t>
            </a:r>
            <a:endParaRPr lang="en-US" sz="1200" dirty="0"/>
          </a:p>
        </p:txBody>
      </p:sp>
      <p:sp>
        <p:nvSpPr>
          <p:cNvPr id="3" name="Text 1"/>
          <p:cNvSpPr txBox="1"/>
          <p:nvPr/>
        </p:nvSpPr>
        <p:spPr>
          <a:xfrm>
            <a:off x="5669280" y="-822960"/>
            <a:ext cx="7315200" cy="5943600"/>
          </a:xfrm>
          <a:prstGeom prst="rect">
            <a:avLst/>
          </a:prstGeom>
          <a:noFill/>
          <a:ln/>
        </p:spPr>
        <p:txBody>
          <a:bodyPr wrap="square" lIns="0" tIns="0" rIns="0" bIns="0" rtlCol="0" anchor="t"/>
          <a:lstStyle/>
          <a:p>
            <a:pPr algn="r" indent="0" marL="0">
              <a:buNone/>
            </a:pPr>
            <a:r>
              <a:rPr lang="en-US" sz="38000" b="1" dirty="0">
                <a:solidFill>
                  <a:srgbClr val="4A60FF"/>
                </a:solidFill>
                <a:latin typeface="Helvetica Neue" pitchFamily="34" charset="0"/>
                <a:ea typeface="Helvetica Neue" pitchFamily="34" charset="-122"/>
                <a:cs typeface="Helvetica Neue" pitchFamily="34" charset="-120"/>
              </a:rPr>
              <a:t>01</a:t>
            </a:r>
            <a:endParaRPr lang="en-US" sz="38000" dirty="0"/>
          </a:p>
        </p:txBody>
      </p:sp>
      <p:sp>
        <p:nvSpPr>
          <p:cNvPr id="4" name="Text 2"/>
          <p:cNvSpPr txBox="1"/>
          <p:nvPr/>
        </p:nvSpPr>
        <p:spPr>
          <a:xfrm>
            <a:off x="731520" y="3108960"/>
            <a:ext cx="8961120" cy="1828800"/>
          </a:xfrm>
          <a:prstGeom prst="rect">
            <a:avLst/>
          </a:prstGeom>
          <a:noFill/>
          <a:ln/>
        </p:spPr>
        <p:txBody>
          <a:bodyPr wrap="square" lIns="0" tIns="0" rIns="0" bIns="0" rtlCol="0" anchor="b"/>
          <a:lstStyle/>
          <a:p>
            <a:pPr indent="0" marL="0">
              <a:lnSpc>
                <a:spcPct val="95000"/>
              </a:lnSpc>
              <a:buNone/>
            </a:pPr>
            <a:r>
              <a:rPr lang="en-US" sz="5200" b="1" dirty="0">
                <a:solidFill>
                  <a:srgbClr val="FFFFFF"/>
                </a:solidFill>
                <a:latin typeface="Helvetica Neue" pitchFamily="34" charset="0"/>
                <a:ea typeface="Helvetica Neue" pitchFamily="34" charset="-122"/>
                <a:cs typeface="Helvetica Neue" pitchFamily="34" charset="-120"/>
              </a:rPr>
              <a:t>Che cos’è l’intelligenza artificiale</a:t>
            </a:r>
            <a:endParaRPr lang="en-US" sz="5200" dirty="0"/>
          </a:p>
        </p:txBody>
      </p:sp>
      <p:sp>
        <p:nvSpPr>
          <p:cNvPr id="5" name="Text 3"/>
          <p:cNvSpPr txBox="1"/>
          <p:nvPr/>
        </p:nvSpPr>
        <p:spPr>
          <a:xfrm>
            <a:off x="731520" y="5074920"/>
            <a:ext cx="9144000" cy="548640"/>
          </a:xfrm>
          <a:prstGeom prst="rect">
            <a:avLst/>
          </a:prstGeom>
          <a:noFill/>
          <a:ln/>
        </p:spPr>
        <p:txBody>
          <a:bodyPr wrap="square" lIns="0" tIns="0" rIns="0" bIns="0" rtlCol="0" anchor="t"/>
          <a:lstStyle/>
          <a:p>
            <a:pPr indent="0" marL="0">
              <a:buNone/>
            </a:pPr>
            <a:r>
              <a:rPr lang="en-US" sz="2200" dirty="0">
                <a:solidFill>
                  <a:srgbClr val="C9D0FF"/>
                </a:solidFill>
                <a:latin typeface="Helvetica Neue" pitchFamily="34" charset="0"/>
                <a:ea typeface="Helvetica Neue" pitchFamily="34" charset="-122"/>
                <a:cs typeface="Helvetica Neue" pitchFamily="34" charset="-120"/>
              </a:rPr>
              <a:t>Dall’idea da film a un’idea precisa</a:t>
            </a:r>
            <a:endParaRPr lang="en-US" sz="2200" dirty="0"/>
          </a:p>
        </p:txBody>
      </p:sp>
      <p:sp>
        <p:nvSpPr>
          <p:cNvPr id="6" name="Text 4"/>
          <p:cNvSpPr txBox="1"/>
          <p:nvPr/>
        </p:nvSpPr>
        <p:spPr>
          <a:xfrm>
            <a:off x="731520" y="5989320"/>
            <a:ext cx="5486400" cy="320040"/>
          </a:xfrm>
          <a:prstGeom prst="rect">
            <a:avLst/>
          </a:prstGeom>
          <a:noFill/>
          <a:ln/>
        </p:spPr>
        <p:txBody>
          <a:bodyPr wrap="square" lIns="0" tIns="0" rIns="0" bIns="0" rtlCol="0" anchor="t"/>
          <a:lstStyle/>
          <a:p>
            <a:pPr indent="0" marL="0">
              <a:buNone/>
            </a:pPr>
            <a:r>
              <a:rPr lang="en-US" sz="1400" b="1" spc="200" kern="0" dirty="0">
                <a:solidFill>
                  <a:srgbClr val="C9D0FF"/>
                </a:solidFill>
                <a:latin typeface="Helvetica Neue" pitchFamily="34" charset="0"/>
                <a:ea typeface="Helvetica Neue" pitchFamily="34" charset="-122"/>
                <a:cs typeface="Helvetica Neue" pitchFamily="34" charset="-120"/>
              </a:rPr>
              <a:t>15 MINUTI</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4F2ED"/>
        </a:solidFill>
      </p:bgPr>
    </p:bg>
    <p:spTree>
      <p:nvGrpSpPr>
        <p:cNvPr id="1" name=""/>
        <p:cNvGrpSpPr/>
        <p:nvPr/>
      </p:nvGrpSpPr>
      <p:grpSpPr>
        <a:xfrm>
          <a:off x="0" y="0"/>
          <a:ext cx="0" cy="0"/>
          <a:chOff x="0" y="0"/>
          <a:chExt cx="0" cy="0"/>
        </a:xfrm>
      </p:grpSpPr>
      <p:sp>
        <p:nvSpPr>
          <p:cNvPr id="2" name="Text 0"/>
          <p:cNvSpPr txBox="1"/>
          <p:nvPr/>
        </p:nvSpPr>
        <p:spPr>
          <a:xfrm>
            <a:off x="731520" y="502920"/>
            <a:ext cx="8229600" cy="274320"/>
          </a:xfrm>
          <a:prstGeom prst="rect">
            <a:avLst/>
          </a:prstGeom>
          <a:noFill/>
          <a:ln/>
        </p:spPr>
        <p:txBody>
          <a:bodyPr wrap="square" lIns="0" tIns="0" rIns="0" bIns="0" rtlCol="0" anchor="t"/>
          <a:lstStyle/>
          <a:p>
            <a:pPr indent="0" marL="0">
              <a:buNone/>
            </a:pPr>
            <a:r>
              <a:rPr lang="en-US" sz="1200" b="1" spc="200" kern="0" dirty="0">
                <a:solidFill>
                  <a:srgbClr val="5F646B"/>
                </a:solidFill>
                <a:latin typeface="Helvetica Neue" pitchFamily="34" charset="0"/>
                <a:ea typeface="Helvetica Neue" pitchFamily="34" charset="-122"/>
                <a:cs typeface="Helvetica Neue" pitchFamily="34" charset="-120"/>
              </a:rPr>
              <a:t>UNA DEFINIZIONE</a:t>
            </a:r>
            <a:endParaRPr lang="en-US" sz="1200" dirty="0"/>
          </a:p>
        </p:txBody>
      </p:sp>
      <p:sp>
        <p:nvSpPr>
          <p:cNvPr id="3" name="Text 1"/>
          <p:cNvSpPr txBox="1"/>
          <p:nvPr/>
        </p:nvSpPr>
        <p:spPr>
          <a:xfrm>
            <a:off x="10545775" y="502920"/>
            <a:ext cx="914400" cy="274320"/>
          </a:xfrm>
          <a:prstGeom prst="rect">
            <a:avLst/>
          </a:prstGeom>
          <a:noFill/>
          <a:ln/>
        </p:spPr>
        <p:txBody>
          <a:bodyPr wrap="square" lIns="0" tIns="0" rIns="0" bIns="0" rtlCol="0" anchor="t"/>
          <a:lstStyle/>
          <a:p>
            <a:pPr algn="r" indent="0" marL="0">
              <a:buNone/>
            </a:pPr>
            <a:r>
              <a:rPr lang="en-US" sz="1200" dirty="0">
                <a:solidFill>
                  <a:srgbClr val="A7A49D"/>
                </a:solidFill>
                <a:latin typeface="Helvetica Neue" pitchFamily="34" charset="0"/>
                <a:ea typeface="Helvetica Neue" pitchFamily="34" charset="-122"/>
                <a:cs typeface="Helvetica Neue" pitchFamily="34" charset="-120"/>
              </a:rPr>
              <a:t>12</a:t>
            </a:r>
            <a:endParaRPr lang="en-US" sz="1200" dirty="0"/>
          </a:p>
        </p:txBody>
      </p:sp>
      <p:sp>
        <p:nvSpPr>
          <p:cNvPr id="4" name="Text 2"/>
          <p:cNvSpPr txBox="1"/>
          <p:nvPr/>
        </p:nvSpPr>
        <p:spPr>
          <a:xfrm>
            <a:off x="731520" y="1097280"/>
            <a:ext cx="10728655" cy="822960"/>
          </a:xfrm>
          <a:prstGeom prst="rect">
            <a:avLst/>
          </a:prstGeom>
          <a:noFill/>
          <a:ln/>
        </p:spPr>
        <p:txBody>
          <a:bodyPr wrap="square" lIns="0" tIns="0" rIns="0" bIns="0" rtlCol="0" anchor="t"/>
          <a:lstStyle/>
          <a:p>
            <a:pPr indent="0" marL="0">
              <a:buNone/>
            </a:pPr>
            <a:r>
              <a:rPr lang="en-US" sz="3000" dirty="0">
                <a:solidFill>
                  <a:srgbClr val="5F646B"/>
                </a:solidFill>
                <a:latin typeface="Helvetica Neue" pitchFamily="34" charset="0"/>
                <a:ea typeface="Helvetica Neue" pitchFamily="34" charset="-122"/>
                <a:cs typeface="Helvetica Neue" pitchFamily="34" charset="-120"/>
              </a:rPr>
              <a:t>Un sistema che, per un </a:t>
            </a:r>
            <a:pPr indent="0" marL="0">
              <a:buNone/>
            </a:pPr>
            <a:r>
              <a:rPr lang="en-US" sz="3000" b="1" dirty="0">
                <a:solidFill>
                  <a:srgbClr val="16181B"/>
                </a:solidFill>
                <a:latin typeface="Helvetica Neue" pitchFamily="34" charset="0"/>
                <a:ea typeface="Helvetica Neue" pitchFamily="34" charset="-122"/>
                <a:cs typeface="Helvetica Neue" pitchFamily="34" charset="-120"/>
              </a:rPr>
              <a:t>obiettivo</a:t>
            </a:r>
            <a:pPr indent="0" marL="0">
              <a:buNone/>
            </a:pPr>
            <a:r>
              <a:rPr lang="en-US" sz="3000" dirty="0">
                <a:solidFill>
                  <a:srgbClr val="5F646B"/>
                </a:solidFill>
                <a:latin typeface="Helvetica Neue" pitchFamily="34" charset="0"/>
                <a:ea typeface="Helvetica Neue" pitchFamily="34" charset="-122"/>
                <a:cs typeface="Helvetica Neue" pitchFamily="34" charset="-120"/>
              </a:rPr>
              <a:t>, ricava dai </a:t>
            </a:r>
            <a:pPr indent="0" marL="0">
              <a:buNone/>
            </a:pPr>
            <a:r>
              <a:rPr lang="en-US" sz="3000" b="1" dirty="0">
                <a:solidFill>
                  <a:srgbClr val="16181B"/>
                </a:solidFill>
                <a:latin typeface="Helvetica Neue" pitchFamily="34" charset="0"/>
                <a:ea typeface="Helvetica Neue" pitchFamily="34" charset="-122"/>
                <a:cs typeface="Helvetica Neue" pitchFamily="34" charset="-120"/>
              </a:rPr>
              <a:t>dati</a:t>
            </a:r>
            <a:pPr indent="0" marL="0">
              <a:buNone/>
            </a:pPr>
            <a:r>
              <a:rPr lang="en-US" sz="3000" dirty="0">
                <a:solidFill>
                  <a:srgbClr val="5F646B"/>
                </a:solidFill>
                <a:latin typeface="Helvetica Neue" pitchFamily="34" charset="0"/>
                <a:ea typeface="Helvetica Neue" pitchFamily="34" charset="-122"/>
                <a:cs typeface="Helvetica Neue" pitchFamily="34" charset="-120"/>
              </a:rPr>
              <a:t> come generare </a:t>
            </a:r>
            <a:pPr indent="0" marL="0">
              <a:buNone/>
            </a:pPr>
            <a:r>
              <a:rPr lang="en-US" sz="3000" b="1" dirty="0">
                <a:solidFill>
                  <a:srgbClr val="16181B"/>
                </a:solidFill>
                <a:latin typeface="Helvetica Neue" pitchFamily="34" charset="0"/>
                <a:ea typeface="Helvetica Neue" pitchFamily="34" charset="-122"/>
                <a:cs typeface="Helvetica Neue" pitchFamily="34" charset="-120"/>
              </a:rPr>
              <a:t>risultati</a:t>
            </a:r>
            <a:pPr indent="0" marL="0">
              <a:buNone/>
            </a:pPr>
            <a:r>
              <a:rPr lang="en-US" sz="3000" dirty="0">
                <a:solidFill>
                  <a:srgbClr val="5F646B"/>
                </a:solidFill>
                <a:latin typeface="Helvetica Neue" pitchFamily="34" charset="0"/>
                <a:ea typeface="Helvetica Neue" pitchFamily="34" charset="-122"/>
                <a:cs typeface="Helvetica Neue" pitchFamily="34" charset="-120"/>
              </a:rPr>
              <a:t>.</a:t>
            </a:r>
            <a:endParaRPr lang="en-US" sz="3000" dirty="0"/>
          </a:p>
        </p:txBody>
      </p:sp>
      <p:sp>
        <p:nvSpPr>
          <p:cNvPr id="5" name="Text 3"/>
          <p:cNvSpPr txBox="1"/>
          <p:nvPr/>
        </p:nvSpPr>
        <p:spPr>
          <a:xfrm>
            <a:off x="731520" y="2468880"/>
            <a:ext cx="2743200" cy="320040"/>
          </a:xfrm>
          <a:prstGeom prst="rect">
            <a:avLst/>
          </a:prstGeom>
          <a:noFill/>
          <a:ln/>
        </p:spPr>
        <p:txBody>
          <a:bodyPr wrap="square" lIns="0" tIns="0" rIns="0" bIns="0" rtlCol="0" anchor="t"/>
          <a:lstStyle/>
          <a:p>
            <a:pPr indent="0" marL="0">
              <a:buNone/>
            </a:pPr>
            <a:r>
              <a:rPr lang="en-US" sz="1300" b="1" spc="200" kern="0" dirty="0">
                <a:solidFill>
                  <a:srgbClr val="5F646B"/>
                </a:solidFill>
                <a:latin typeface="Helvetica Neue" pitchFamily="34" charset="0"/>
                <a:ea typeface="Helvetica Neue" pitchFamily="34" charset="-122"/>
                <a:cs typeface="Helvetica Neue" pitchFamily="34" charset="-120"/>
              </a:rPr>
              <a:t>DATI</a:t>
            </a:r>
            <a:endParaRPr lang="en-US" sz="1300" dirty="0"/>
          </a:p>
        </p:txBody>
      </p:sp>
      <p:sp>
        <p:nvSpPr>
          <p:cNvPr id="6" name="Shape 4"/>
          <p:cNvSpPr/>
          <p:nvPr/>
        </p:nvSpPr>
        <p:spPr>
          <a:xfrm>
            <a:off x="731520" y="2926080"/>
            <a:ext cx="365760" cy="365760"/>
          </a:xfrm>
          <a:prstGeom prst="rect">
            <a:avLst/>
          </a:prstGeom>
          <a:solidFill>
            <a:srgbClr val="D5D1C8"/>
          </a:solidFill>
          <a:ln w="12700">
            <a:solidFill>
              <a:srgbClr val="FFFFFF"/>
            </a:solidFill>
            <a:prstDash val="solid"/>
          </a:ln>
        </p:spPr>
      </p:sp>
      <p:sp>
        <p:nvSpPr>
          <p:cNvPr id="7" name="Shape 5"/>
          <p:cNvSpPr/>
          <p:nvPr/>
        </p:nvSpPr>
        <p:spPr>
          <a:xfrm>
            <a:off x="1207008" y="2926080"/>
            <a:ext cx="365760" cy="365760"/>
          </a:xfrm>
          <a:prstGeom prst="rect">
            <a:avLst/>
          </a:prstGeom>
          <a:solidFill>
            <a:srgbClr val="B9B6AE"/>
          </a:solidFill>
          <a:ln w="12700">
            <a:solidFill>
              <a:srgbClr val="FFFFFF"/>
            </a:solidFill>
            <a:prstDash val="solid"/>
          </a:ln>
        </p:spPr>
      </p:sp>
      <p:sp>
        <p:nvSpPr>
          <p:cNvPr id="8" name="Shape 6"/>
          <p:cNvSpPr/>
          <p:nvPr/>
        </p:nvSpPr>
        <p:spPr>
          <a:xfrm>
            <a:off x="1682496" y="2926080"/>
            <a:ext cx="365760" cy="365760"/>
          </a:xfrm>
          <a:prstGeom prst="rect">
            <a:avLst/>
          </a:prstGeom>
          <a:solidFill>
            <a:srgbClr val="D5D1C8"/>
          </a:solidFill>
          <a:ln w="12700">
            <a:solidFill>
              <a:srgbClr val="FFFFFF"/>
            </a:solidFill>
            <a:prstDash val="solid"/>
          </a:ln>
        </p:spPr>
      </p:sp>
      <p:sp>
        <p:nvSpPr>
          <p:cNvPr id="9" name="Shape 7"/>
          <p:cNvSpPr/>
          <p:nvPr/>
        </p:nvSpPr>
        <p:spPr>
          <a:xfrm>
            <a:off x="2157984" y="2926080"/>
            <a:ext cx="365760" cy="365760"/>
          </a:xfrm>
          <a:prstGeom prst="rect">
            <a:avLst/>
          </a:prstGeom>
          <a:solidFill>
            <a:srgbClr val="B9B6AE"/>
          </a:solidFill>
          <a:ln w="12700">
            <a:solidFill>
              <a:srgbClr val="FFFFFF"/>
            </a:solidFill>
            <a:prstDash val="solid"/>
          </a:ln>
        </p:spPr>
      </p:sp>
      <p:sp>
        <p:nvSpPr>
          <p:cNvPr id="10" name="Shape 8"/>
          <p:cNvSpPr/>
          <p:nvPr/>
        </p:nvSpPr>
        <p:spPr>
          <a:xfrm>
            <a:off x="2633472" y="2926080"/>
            <a:ext cx="365760" cy="365760"/>
          </a:xfrm>
          <a:prstGeom prst="rect">
            <a:avLst/>
          </a:prstGeom>
          <a:solidFill>
            <a:srgbClr val="B9B6AE"/>
          </a:solidFill>
          <a:ln w="12700">
            <a:solidFill>
              <a:srgbClr val="FFFFFF"/>
            </a:solidFill>
            <a:prstDash val="solid"/>
          </a:ln>
        </p:spPr>
      </p:sp>
      <p:sp>
        <p:nvSpPr>
          <p:cNvPr id="11" name="Shape 9"/>
          <p:cNvSpPr/>
          <p:nvPr/>
        </p:nvSpPr>
        <p:spPr>
          <a:xfrm>
            <a:off x="731520" y="3401568"/>
            <a:ext cx="365760" cy="365760"/>
          </a:xfrm>
          <a:prstGeom prst="rect">
            <a:avLst/>
          </a:prstGeom>
          <a:solidFill>
            <a:srgbClr val="B9B6AE"/>
          </a:solidFill>
          <a:ln w="12700">
            <a:solidFill>
              <a:srgbClr val="FFFFFF"/>
            </a:solidFill>
            <a:prstDash val="solid"/>
          </a:ln>
        </p:spPr>
      </p:sp>
      <p:sp>
        <p:nvSpPr>
          <p:cNvPr id="12" name="Shape 10"/>
          <p:cNvSpPr/>
          <p:nvPr/>
        </p:nvSpPr>
        <p:spPr>
          <a:xfrm>
            <a:off x="1207008" y="3401568"/>
            <a:ext cx="365760" cy="365760"/>
          </a:xfrm>
          <a:prstGeom prst="rect">
            <a:avLst/>
          </a:prstGeom>
          <a:solidFill>
            <a:srgbClr val="D5D1C8"/>
          </a:solidFill>
          <a:ln w="12700">
            <a:solidFill>
              <a:srgbClr val="FFFFFF"/>
            </a:solidFill>
            <a:prstDash val="solid"/>
          </a:ln>
        </p:spPr>
      </p:sp>
      <p:sp>
        <p:nvSpPr>
          <p:cNvPr id="13" name="Shape 11"/>
          <p:cNvSpPr/>
          <p:nvPr/>
        </p:nvSpPr>
        <p:spPr>
          <a:xfrm>
            <a:off x="1682496" y="3401568"/>
            <a:ext cx="365760" cy="365760"/>
          </a:xfrm>
          <a:prstGeom prst="rect">
            <a:avLst/>
          </a:prstGeom>
          <a:solidFill>
            <a:srgbClr val="D5D1C8"/>
          </a:solidFill>
          <a:ln w="12700">
            <a:solidFill>
              <a:srgbClr val="FFFFFF"/>
            </a:solidFill>
            <a:prstDash val="solid"/>
          </a:ln>
        </p:spPr>
      </p:sp>
      <p:sp>
        <p:nvSpPr>
          <p:cNvPr id="14" name="Shape 12"/>
          <p:cNvSpPr/>
          <p:nvPr/>
        </p:nvSpPr>
        <p:spPr>
          <a:xfrm>
            <a:off x="2157984" y="3401568"/>
            <a:ext cx="365760" cy="365760"/>
          </a:xfrm>
          <a:prstGeom prst="rect">
            <a:avLst/>
          </a:prstGeom>
          <a:solidFill>
            <a:srgbClr val="D5D1C8"/>
          </a:solidFill>
          <a:ln w="12700">
            <a:solidFill>
              <a:srgbClr val="FFFFFF"/>
            </a:solidFill>
            <a:prstDash val="solid"/>
          </a:ln>
        </p:spPr>
      </p:sp>
      <p:sp>
        <p:nvSpPr>
          <p:cNvPr id="15" name="Shape 13"/>
          <p:cNvSpPr/>
          <p:nvPr/>
        </p:nvSpPr>
        <p:spPr>
          <a:xfrm>
            <a:off x="2633472" y="3401568"/>
            <a:ext cx="365760" cy="365760"/>
          </a:xfrm>
          <a:prstGeom prst="rect">
            <a:avLst/>
          </a:prstGeom>
          <a:solidFill>
            <a:srgbClr val="8C8A84"/>
          </a:solidFill>
          <a:ln w="12700">
            <a:solidFill>
              <a:srgbClr val="FFFFFF"/>
            </a:solidFill>
            <a:prstDash val="solid"/>
          </a:ln>
        </p:spPr>
      </p:sp>
      <p:sp>
        <p:nvSpPr>
          <p:cNvPr id="16" name="Shape 14"/>
          <p:cNvSpPr/>
          <p:nvPr/>
        </p:nvSpPr>
        <p:spPr>
          <a:xfrm>
            <a:off x="731520" y="3877056"/>
            <a:ext cx="365760" cy="365760"/>
          </a:xfrm>
          <a:prstGeom prst="rect">
            <a:avLst/>
          </a:prstGeom>
          <a:solidFill>
            <a:srgbClr val="D5D1C8"/>
          </a:solidFill>
          <a:ln w="12700">
            <a:solidFill>
              <a:srgbClr val="FFFFFF"/>
            </a:solidFill>
            <a:prstDash val="solid"/>
          </a:ln>
        </p:spPr>
      </p:sp>
      <p:sp>
        <p:nvSpPr>
          <p:cNvPr id="17" name="Shape 15"/>
          <p:cNvSpPr/>
          <p:nvPr/>
        </p:nvSpPr>
        <p:spPr>
          <a:xfrm>
            <a:off x="1207008" y="3877056"/>
            <a:ext cx="365760" cy="365760"/>
          </a:xfrm>
          <a:prstGeom prst="rect">
            <a:avLst/>
          </a:prstGeom>
          <a:solidFill>
            <a:srgbClr val="B9B6AE"/>
          </a:solidFill>
          <a:ln w="12700">
            <a:solidFill>
              <a:srgbClr val="FFFFFF"/>
            </a:solidFill>
            <a:prstDash val="solid"/>
          </a:ln>
        </p:spPr>
      </p:sp>
      <p:sp>
        <p:nvSpPr>
          <p:cNvPr id="18" name="Shape 16"/>
          <p:cNvSpPr/>
          <p:nvPr/>
        </p:nvSpPr>
        <p:spPr>
          <a:xfrm>
            <a:off x="1682496" y="3877056"/>
            <a:ext cx="365760" cy="365760"/>
          </a:xfrm>
          <a:prstGeom prst="rect">
            <a:avLst/>
          </a:prstGeom>
          <a:solidFill>
            <a:srgbClr val="B9B6AE"/>
          </a:solidFill>
          <a:ln w="12700">
            <a:solidFill>
              <a:srgbClr val="FFFFFF"/>
            </a:solidFill>
            <a:prstDash val="solid"/>
          </a:ln>
        </p:spPr>
      </p:sp>
      <p:sp>
        <p:nvSpPr>
          <p:cNvPr id="19" name="Shape 17"/>
          <p:cNvSpPr/>
          <p:nvPr/>
        </p:nvSpPr>
        <p:spPr>
          <a:xfrm>
            <a:off x="2157984" y="3877056"/>
            <a:ext cx="365760" cy="365760"/>
          </a:xfrm>
          <a:prstGeom prst="rect">
            <a:avLst/>
          </a:prstGeom>
          <a:solidFill>
            <a:srgbClr val="D5D1C8"/>
          </a:solidFill>
          <a:ln w="12700">
            <a:solidFill>
              <a:srgbClr val="FFFFFF"/>
            </a:solidFill>
            <a:prstDash val="solid"/>
          </a:ln>
        </p:spPr>
      </p:sp>
      <p:sp>
        <p:nvSpPr>
          <p:cNvPr id="20" name="Shape 18"/>
          <p:cNvSpPr/>
          <p:nvPr/>
        </p:nvSpPr>
        <p:spPr>
          <a:xfrm>
            <a:off x="2633472" y="3877056"/>
            <a:ext cx="365760" cy="365760"/>
          </a:xfrm>
          <a:prstGeom prst="rect">
            <a:avLst/>
          </a:prstGeom>
          <a:solidFill>
            <a:srgbClr val="D5D1C8"/>
          </a:solidFill>
          <a:ln w="12700">
            <a:solidFill>
              <a:srgbClr val="FFFFFF"/>
            </a:solidFill>
            <a:prstDash val="solid"/>
          </a:ln>
        </p:spPr>
      </p:sp>
      <p:sp>
        <p:nvSpPr>
          <p:cNvPr id="21" name="Shape 19"/>
          <p:cNvSpPr/>
          <p:nvPr/>
        </p:nvSpPr>
        <p:spPr>
          <a:xfrm>
            <a:off x="731520" y="4352544"/>
            <a:ext cx="365760" cy="365760"/>
          </a:xfrm>
          <a:prstGeom prst="rect">
            <a:avLst/>
          </a:prstGeom>
          <a:solidFill>
            <a:srgbClr val="B9B6AE"/>
          </a:solidFill>
          <a:ln w="12700">
            <a:solidFill>
              <a:srgbClr val="FFFFFF"/>
            </a:solidFill>
            <a:prstDash val="solid"/>
          </a:ln>
        </p:spPr>
      </p:sp>
      <p:sp>
        <p:nvSpPr>
          <p:cNvPr id="22" name="Shape 20"/>
          <p:cNvSpPr/>
          <p:nvPr/>
        </p:nvSpPr>
        <p:spPr>
          <a:xfrm>
            <a:off x="1207008" y="4352544"/>
            <a:ext cx="365760" cy="365760"/>
          </a:xfrm>
          <a:prstGeom prst="rect">
            <a:avLst/>
          </a:prstGeom>
          <a:solidFill>
            <a:srgbClr val="D5D1C8"/>
          </a:solidFill>
          <a:ln w="12700">
            <a:solidFill>
              <a:srgbClr val="FFFFFF"/>
            </a:solidFill>
            <a:prstDash val="solid"/>
          </a:ln>
        </p:spPr>
      </p:sp>
      <p:sp>
        <p:nvSpPr>
          <p:cNvPr id="23" name="Shape 21"/>
          <p:cNvSpPr/>
          <p:nvPr/>
        </p:nvSpPr>
        <p:spPr>
          <a:xfrm>
            <a:off x="1682496" y="4352544"/>
            <a:ext cx="365760" cy="365760"/>
          </a:xfrm>
          <a:prstGeom prst="rect">
            <a:avLst/>
          </a:prstGeom>
          <a:solidFill>
            <a:srgbClr val="D5D1C8"/>
          </a:solidFill>
          <a:ln w="12700">
            <a:solidFill>
              <a:srgbClr val="FFFFFF"/>
            </a:solidFill>
            <a:prstDash val="solid"/>
          </a:ln>
        </p:spPr>
      </p:sp>
      <p:sp>
        <p:nvSpPr>
          <p:cNvPr id="24" name="Shape 22"/>
          <p:cNvSpPr/>
          <p:nvPr/>
        </p:nvSpPr>
        <p:spPr>
          <a:xfrm>
            <a:off x="2157984" y="4352544"/>
            <a:ext cx="365760" cy="365760"/>
          </a:xfrm>
          <a:prstGeom prst="rect">
            <a:avLst/>
          </a:prstGeom>
          <a:solidFill>
            <a:srgbClr val="D5D1C8"/>
          </a:solidFill>
          <a:ln w="12700">
            <a:solidFill>
              <a:srgbClr val="FFFFFF"/>
            </a:solidFill>
            <a:prstDash val="solid"/>
          </a:ln>
        </p:spPr>
      </p:sp>
      <p:sp>
        <p:nvSpPr>
          <p:cNvPr id="25" name="Shape 23"/>
          <p:cNvSpPr/>
          <p:nvPr/>
        </p:nvSpPr>
        <p:spPr>
          <a:xfrm>
            <a:off x="2633472" y="4352544"/>
            <a:ext cx="365760" cy="365760"/>
          </a:xfrm>
          <a:prstGeom prst="rect">
            <a:avLst/>
          </a:prstGeom>
          <a:solidFill>
            <a:srgbClr val="D5D1C8"/>
          </a:solidFill>
          <a:ln w="12700">
            <a:solidFill>
              <a:srgbClr val="FFFFFF"/>
            </a:solidFill>
            <a:prstDash val="solid"/>
          </a:ln>
        </p:spPr>
      </p:sp>
      <p:sp>
        <p:nvSpPr>
          <p:cNvPr id="26" name="Shape 24"/>
          <p:cNvSpPr/>
          <p:nvPr/>
        </p:nvSpPr>
        <p:spPr>
          <a:xfrm>
            <a:off x="731520" y="4828032"/>
            <a:ext cx="365760" cy="365760"/>
          </a:xfrm>
          <a:prstGeom prst="rect">
            <a:avLst/>
          </a:prstGeom>
          <a:solidFill>
            <a:srgbClr val="D5D1C8"/>
          </a:solidFill>
          <a:ln w="12700">
            <a:solidFill>
              <a:srgbClr val="FFFFFF"/>
            </a:solidFill>
            <a:prstDash val="solid"/>
          </a:ln>
        </p:spPr>
      </p:sp>
      <p:sp>
        <p:nvSpPr>
          <p:cNvPr id="27" name="Shape 25"/>
          <p:cNvSpPr/>
          <p:nvPr/>
        </p:nvSpPr>
        <p:spPr>
          <a:xfrm>
            <a:off x="1207008" y="4828032"/>
            <a:ext cx="365760" cy="365760"/>
          </a:xfrm>
          <a:prstGeom prst="rect">
            <a:avLst/>
          </a:prstGeom>
          <a:solidFill>
            <a:srgbClr val="D5D1C8"/>
          </a:solidFill>
          <a:ln w="12700">
            <a:solidFill>
              <a:srgbClr val="FFFFFF"/>
            </a:solidFill>
            <a:prstDash val="solid"/>
          </a:ln>
        </p:spPr>
      </p:sp>
      <p:sp>
        <p:nvSpPr>
          <p:cNvPr id="28" name="Shape 26"/>
          <p:cNvSpPr/>
          <p:nvPr/>
        </p:nvSpPr>
        <p:spPr>
          <a:xfrm>
            <a:off x="1682496" y="4828032"/>
            <a:ext cx="365760" cy="365760"/>
          </a:xfrm>
          <a:prstGeom prst="rect">
            <a:avLst/>
          </a:prstGeom>
          <a:solidFill>
            <a:srgbClr val="8C8A84"/>
          </a:solidFill>
          <a:ln w="12700">
            <a:solidFill>
              <a:srgbClr val="FFFFFF"/>
            </a:solidFill>
            <a:prstDash val="solid"/>
          </a:ln>
        </p:spPr>
      </p:sp>
      <p:sp>
        <p:nvSpPr>
          <p:cNvPr id="29" name="Shape 27"/>
          <p:cNvSpPr/>
          <p:nvPr/>
        </p:nvSpPr>
        <p:spPr>
          <a:xfrm>
            <a:off x="2157984" y="4828032"/>
            <a:ext cx="365760" cy="365760"/>
          </a:xfrm>
          <a:prstGeom prst="rect">
            <a:avLst/>
          </a:prstGeom>
          <a:solidFill>
            <a:srgbClr val="8C8A84"/>
          </a:solidFill>
          <a:ln w="12700">
            <a:solidFill>
              <a:srgbClr val="FFFFFF"/>
            </a:solidFill>
            <a:prstDash val="solid"/>
          </a:ln>
        </p:spPr>
      </p:sp>
      <p:sp>
        <p:nvSpPr>
          <p:cNvPr id="30" name="Shape 28"/>
          <p:cNvSpPr/>
          <p:nvPr/>
        </p:nvSpPr>
        <p:spPr>
          <a:xfrm>
            <a:off x="2633472" y="4828032"/>
            <a:ext cx="365760" cy="365760"/>
          </a:xfrm>
          <a:prstGeom prst="rect">
            <a:avLst/>
          </a:prstGeom>
          <a:solidFill>
            <a:srgbClr val="B9B6AE"/>
          </a:solidFill>
          <a:ln w="12700">
            <a:solidFill>
              <a:srgbClr val="FFFFFF"/>
            </a:solidFill>
            <a:prstDash val="solid"/>
          </a:ln>
        </p:spPr>
      </p:sp>
      <p:sp>
        <p:nvSpPr>
          <p:cNvPr id="31" name="Shape 29"/>
          <p:cNvSpPr/>
          <p:nvPr/>
        </p:nvSpPr>
        <p:spPr>
          <a:xfrm>
            <a:off x="3291840" y="4023360"/>
            <a:ext cx="1005840" cy="914"/>
          </a:xfrm>
          <a:prstGeom prst="line">
            <a:avLst/>
          </a:prstGeom>
          <a:noFill/>
          <a:ln w="25400">
            <a:solidFill>
              <a:srgbClr val="2B44FF"/>
            </a:solidFill>
            <a:prstDash val="solid"/>
            <a:tailEnd type="triangle"/>
          </a:ln>
        </p:spPr>
      </p:sp>
      <p:sp>
        <p:nvSpPr>
          <p:cNvPr id="32" name="Shape 30"/>
          <p:cNvSpPr/>
          <p:nvPr/>
        </p:nvSpPr>
        <p:spPr>
          <a:xfrm>
            <a:off x="4480560" y="2880360"/>
            <a:ext cx="3200400" cy="2286000"/>
          </a:xfrm>
          <a:prstGeom prst="roundRect">
            <a:avLst>
              <a:gd name="adj" fmla="val 4800"/>
            </a:avLst>
          </a:prstGeom>
          <a:solidFill>
            <a:srgbClr val="2B44FF"/>
          </a:solidFill>
          <a:ln w="12700">
            <a:solidFill>
              <a:srgbClr val="2B44FF"/>
            </a:solidFill>
            <a:prstDash val="solid"/>
          </a:ln>
        </p:spPr>
      </p:sp>
      <p:sp>
        <p:nvSpPr>
          <p:cNvPr id="33" name="Text 31"/>
          <p:cNvSpPr txBox="1"/>
          <p:nvPr/>
        </p:nvSpPr>
        <p:spPr>
          <a:xfrm>
            <a:off x="4480560" y="2880360"/>
            <a:ext cx="3200400" cy="1645920"/>
          </a:xfrm>
          <a:prstGeom prst="rect">
            <a:avLst/>
          </a:prstGeom>
          <a:noFill/>
          <a:ln/>
        </p:spPr>
        <p:txBody>
          <a:bodyPr wrap="square" lIns="0" tIns="0" rIns="0" bIns="0" rtlCol="0" anchor="ctr"/>
          <a:lstStyle/>
          <a:p>
            <a:pPr algn="ctr" indent="0" marL="0">
              <a:buNone/>
            </a:pPr>
            <a:r>
              <a:rPr lang="en-US" sz="3000" b="1" dirty="0">
                <a:solidFill>
                  <a:srgbClr val="FFFFFF"/>
                </a:solidFill>
                <a:latin typeface="Helvetica Neue" pitchFamily="34" charset="0"/>
                <a:ea typeface="Helvetica Neue" pitchFamily="34" charset="-122"/>
                <a:cs typeface="Helvetica Neue" pitchFamily="34" charset="-120"/>
              </a:rPr>
              <a:t>sistema</a:t>
            </a:r>
            <a:endParaRPr lang="en-US" sz="3000" dirty="0"/>
          </a:p>
          <a:p>
            <a:pPr algn="ctr" indent="0" marL="0">
              <a:buNone/>
            </a:pPr>
            <a:r>
              <a:rPr lang="en-US" sz="3000" b="1" dirty="0">
                <a:solidFill>
                  <a:srgbClr val="FFFFFF"/>
                </a:solidFill>
                <a:latin typeface="Helvetica Neue" pitchFamily="34" charset="0"/>
                <a:ea typeface="Helvetica Neue" pitchFamily="34" charset="-122"/>
                <a:cs typeface="Helvetica Neue" pitchFamily="34" charset="-120"/>
              </a:rPr>
              <a:t>di IA</a:t>
            </a:r>
            <a:endParaRPr lang="en-US" sz="3000" dirty="0"/>
          </a:p>
        </p:txBody>
      </p:sp>
      <p:sp>
        <p:nvSpPr>
          <p:cNvPr id="34" name="Text 32"/>
          <p:cNvSpPr txBox="1"/>
          <p:nvPr/>
        </p:nvSpPr>
        <p:spPr>
          <a:xfrm>
            <a:off x="4480560" y="4434840"/>
            <a:ext cx="3200400" cy="457200"/>
          </a:xfrm>
          <a:prstGeom prst="rect">
            <a:avLst/>
          </a:prstGeom>
          <a:noFill/>
          <a:ln/>
        </p:spPr>
        <p:txBody>
          <a:bodyPr wrap="square" lIns="0" tIns="0" rIns="0" bIns="0" rtlCol="0" anchor="t"/>
          <a:lstStyle/>
          <a:p>
            <a:pPr algn="ctr" indent="0" marL="0">
              <a:buNone/>
            </a:pPr>
            <a:r>
              <a:rPr lang="en-US" sz="1600" i="1" dirty="0">
                <a:solidFill>
                  <a:srgbClr val="C9D0FF"/>
                </a:solidFill>
                <a:latin typeface="Helvetica Neue" pitchFamily="34" charset="0"/>
                <a:ea typeface="Helvetica Neue" pitchFamily="34" charset="-122"/>
                <a:cs typeface="Helvetica Neue" pitchFamily="34" charset="-120"/>
              </a:rPr>
              <a:t>obiettivo</a:t>
            </a:r>
            <a:endParaRPr lang="en-US" sz="1600" dirty="0"/>
          </a:p>
        </p:txBody>
      </p:sp>
      <p:sp>
        <p:nvSpPr>
          <p:cNvPr id="35" name="Shape 33"/>
          <p:cNvSpPr/>
          <p:nvPr/>
        </p:nvSpPr>
        <p:spPr>
          <a:xfrm>
            <a:off x="7863840" y="4023360"/>
            <a:ext cx="1005840" cy="914"/>
          </a:xfrm>
          <a:prstGeom prst="line">
            <a:avLst/>
          </a:prstGeom>
          <a:noFill/>
          <a:ln w="25400">
            <a:solidFill>
              <a:srgbClr val="2B44FF"/>
            </a:solidFill>
            <a:prstDash val="solid"/>
            <a:tailEnd type="triangle"/>
          </a:ln>
        </p:spPr>
      </p:sp>
      <p:sp>
        <p:nvSpPr>
          <p:cNvPr id="36" name="Text 34"/>
          <p:cNvSpPr txBox="1"/>
          <p:nvPr/>
        </p:nvSpPr>
        <p:spPr>
          <a:xfrm>
            <a:off x="9052560" y="2468880"/>
            <a:ext cx="2743200" cy="320040"/>
          </a:xfrm>
          <a:prstGeom prst="rect">
            <a:avLst/>
          </a:prstGeom>
          <a:noFill/>
          <a:ln/>
        </p:spPr>
        <p:txBody>
          <a:bodyPr wrap="square" lIns="0" tIns="0" rIns="0" bIns="0" rtlCol="0" anchor="t"/>
          <a:lstStyle/>
          <a:p>
            <a:pPr indent="0" marL="0">
              <a:buNone/>
            </a:pPr>
            <a:r>
              <a:rPr lang="en-US" sz="1300" b="1" spc="200" kern="0" dirty="0">
                <a:solidFill>
                  <a:srgbClr val="5F646B"/>
                </a:solidFill>
                <a:latin typeface="Helvetica Neue" pitchFamily="34" charset="0"/>
                <a:ea typeface="Helvetica Neue" pitchFamily="34" charset="-122"/>
                <a:cs typeface="Helvetica Neue" pitchFamily="34" charset="-120"/>
              </a:rPr>
              <a:t>RISULTATI</a:t>
            </a:r>
            <a:endParaRPr lang="en-US" sz="1300" dirty="0"/>
          </a:p>
        </p:txBody>
      </p:sp>
      <p:sp>
        <p:nvSpPr>
          <p:cNvPr id="37" name="Shape 35"/>
          <p:cNvSpPr/>
          <p:nvPr/>
        </p:nvSpPr>
        <p:spPr>
          <a:xfrm>
            <a:off x="9116568" y="3081528"/>
            <a:ext cx="146304" cy="146304"/>
          </a:xfrm>
          <a:prstGeom prst="ellipse">
            <a:avLst/>
          </a:prstGeom>
          <a:solidFill>
            <a:srgbClr val="16181B"/>
          </a:solidFill>
          <a:ln w="12700">
            <a:solidFill>
              <a:srgbClr val="16181B"/>
            </a:solidFill>
            <a:prstDash val="solid"/>
          </a:ln>
        </p:spPr>
      </p:sp>
      <p:sp>
        <p:nvSpPr>
          <p:cNvPr id="38" name="Text 36"/>
          <p:cNvSpPr txBox="1"/>
          <p:nvPr/>
        </p:nvSpPr>
        <p:spPr>
          <a:xfrm>
            <a:off x="9418320" y="2926080"/>
            <a:ext cx="2697480" cy="457200"/>
          </a:xfrm>
          <a:prstGeom prst="rect">
            <a:avLst/>
          </a:prstGeom>
          <a:noFill/>
          <a:ln/>
        </p:spPr>
        <p:txBody>
          <a:bodyPr wrap="square" lIns="0" tIns="0" rIns="0" bIns="0" rtlCol="0" anchor="ctr"/>
          <a:lstStyle/>
          <a:p>
            <a:pPr indent="0" marL="0">
              <a:buNone/>
            </a:pPr>
            <a:r>
              <a:rPr lang="en-US" sz="1800" b="1" dirty="0">
                <a:solidFill>
                  <a:srgbClr val="16181B"/>
                </a:solidFill>
                <a:latin typeface="Helvetica Neue" pitchFamily="34" charset="0"/>
                <a:ea typeface="Helvetica Neue" pitchFamily="34" charset="-122"/>
                <a:cs typeface="Helvetica Neue" pitchFamily="34" charset="-120"/>
              </a:rPr>
              <a:t>previsioni</a:t>
            </a:r>
            <a:endParaRPr lang="en-US" sz="1800" dirty="0"/>
          </a:p>
        </p:txBody>
      </p:sp>
      <p:sp>
        <p:nvSpPr>
          <p:cNvPr id="39" name="Shape 37"/>
          <p:cNvSpPr/>
          <p:nvPr/>
        </p:nvSpPr>
        <p:spPr>
          <a:xfrm>
            <a:off x="9116568" y="3685032"/>
            <a:ext cx="146304" cy="146304"/>
          </a:xfrm>
          <a:prstGeom prst="ellipse">
            <a:avLst/>
          </a:prstGeom>
          <a:solidFill>
            <a:srgbClr val="16181B"/>
          </a:solidFill>
          <a:ln w="12700">
            <a:solidFill>
              <a:srgbClr val="16181B"/>
            </a:solidFill>
            <a:prstDash val="solid"/>
          </a:ln>
        </p:spPr>
      </p:sp>
      <p:sp>
        <p:nvSpPr>
          <p:cNvPr id="40" name="Text 38"/>
          <p:cNvSpPr txBox="1"/>
          <p:nvPr/>
        </p:nvSpPr>
        <p:spPr>
          <a:xfrm>
            <a:off x="9418320" y="3529584"/>
            <a:ext cx="2697480" cy="457200"/>
          </a:xfrm>
          <a:prstGeom prst="rect">
            <a:avLst/>
          </a:prstGeom>
          <a:noFill/>
          <a:ln/>
        </p:spPr>
        <p:txBody>
          <a:bodyPr wrap="square" lIns="0" tIns="0" rIns="0" bIns="0" rtlCol="0" anchor="ctr"/>
          <a:lstStyle/>
          <a:p>
            <a:pPr indent="0" marL="0">
              <a:buNone/>
            </a:pPr>
            <a:r>
              <a:rPr lang="en-US" sz="1800" b="1" dirty="0">
                <a:solidFill>
                  <a:srgbClr val="16181B"/>
                </a:solidFill>
                <a:latin typeface="Helvetica Neue" pitchFamily="34" charset="0"/>
                <a:ea typeface="Helvetica Neue" pitchFamily="34" charset="-122"/>
                <a:cs typeface="Helvetica Neue" pitchFamily="34" charset="-120"/>
              </a:rPr>
              <a:t>contenuti</a:t>
            </a:r>
            <a:endParaRPr lang="en-US" sz="1800" dirty="0"/>
          </a:p>
        </p:txBody>
      </p:sp>
      <p:sp>
        <p:nvSpPr>
          <p:cNvPr id="41" name="Shape 39"/>
          <p:cNvSpPr/>
          <p:nvPr/>
        </p:nvSpPr>
        <p:spPr>
          <a:xfrm>
            <a:off x="9116568" y="4288536"/>
            <a:ext cx="146304" cy="146304"/>
          </a:xfrm>
          <a:prstGeom prst="ellipse">
            <a:avLst/>
          </a:prstGeom>
          <a:solidFill>
            <a:srgbClr val="16181B"/>
          </a:solidFill>
          <a:ln w="12700">
            <a:solidFill>
              <a:srgbClr val="16181B"/>
            </a:solidFill>
            <a:prstDash val="solid"/>
          </a:ln>
        </p:spPr>
      </p:sp>
      <p:sp>
        <p:nvSpPr>
          <p:cNvPr id="42" name="Text 40"/>
          <p:cNvSpPr txBox="1"/>
          <p:nvPr/>
        </p:nvSpPr>
        <p:spPr>
          <a:xfrm>
            <a:off x="9418320" y="4133088"/>
            <a:ext cx="2697480" cy="457200"/>
          </a:xfrm>
          <a:prstGeom prst="rect">
            <a:avLst/>
          </a:prstGeom>
          <a:noFill/>
          <a:ln/>
        </p:spPr>
        <p:txBody>
          <a:bodyPr wrap="square" lIns="0" tIns="0" rIns="0" bIns="0" rtlCol="0" anchor="ctr"/>
          <a:lstStyle/>
          <a:p>
            <a:pPr indent="0" marL="0">
              <a:buNone/>
            </a:pPr>
            <a:r>
              <a:rPr lang="en-US" sz="1800" b="1" dirty="0">
                <a:solidFill>
                  <a:srgbClr val="16181B"/>
                </a:solidFill>
                <a:latin typeface="Helvetica Neue" pitchFamily="34" charset="0"/>
                <a:ea typeface="Helvetica Neue" pitchFamily="34" charset="-122"/>
                <a:cs typeface="Helvetica Neue" pitchFamily="34" charset="-120"/>
              </a:rPr>
              <a:t>raccomandazioni</a:t>
            </a:r>
            <a:endParaRPr lang="en-US" sz="1800" dirty="0"/>
          </a:p>
        </p:txBody>
      </p:sp>
      <p:sp>
        <p:nvSpPr>
          <p:cNvPr id="43" name="Shape 41"/>
          <p:cNvSpPr/>
          <p:nvPr/>
        </p:nvSpPr>
        <p:spPr>
          <a:xfrm>
            <a:off x="9116568" y="4892040"/>
            <a:ext cx="146304" cy="146304"/>
          </a:xfrm>
          <a:prstGeom prst="ellipse">
            <a:avLst/>
          </a:prstGeom>
          <a:solidFill>
            <a:srgbClr val="D63A2A"/>
          </a:solidFill>
          <a:ln w="12700">
            <a:solidFill>
              <a:srgbClr val="D63A2A"/>
            </a:solidFill>
            <a:prstDash val="solid"/>
          </a:ln>
        </p:spPr>
      </p:sp>
      <p:sp>
        <p:nvSpPr>
          <p:cNvPr id="44" name="Text 42"/>
          <p:cNvSpPr txBox="1"/>
          <p:nvPr/>
        </p:nvSpPr>
        <p:spPr>
          <a:xfrm>
            <a:off x="9418320" y="4736592"/>
            <a:ext cx="2697480" cy="457200"/>
          </a:xfrm>
          <a:prstGeom prst="rect">
            <a:avLst/>
          </a:prstGeom>
          <a:noFill/>
          <a:ln/>
        </p:spPr>
        <p:txBody>
          <a:bodyPr wrap="square" lIns="0" tIns="0" rIns="0" bIns="0" rtlCol="0" anchor="ctr"/>
          <a:lstStyle/>
          <a:p>
            <a:pPr indent="0" marL="0">
              <a:buNone/>
            </a:pPr>
            <a:r>
              <a:rPr lang="en-US" sz="1800" b="1" dirty="0">
                <a:solidFill>
                  <a:srgbClr val="D63A2A"/>
                </a:solidFill>
                <a:latin typeface="Helvetica Neue" pitchFamily="34" charset="0"/>
                <a:ea typeface="Helvetica Neue" pitchFamily="34" charset="-122"/>
                <a:cs typeface="Helvetica Neue" pitchFamily="34" charset="-120"/>
              </a:rPr>
              <a:t>decisioni</a:t>
            </a:r>
            <a:endParaRPr lang="en-US" sz="1800" dirty="0"/>
          </a:p>
        </p:txBody>
      </p:sp>
      <p:sp>
        <p:nvSpPr>
          <p:cNvPr id="45" name="Text 43"/>
          <p:cNvSpPr txBox="1"/>
          <p:nvPr/>
        </p:nvSpPr>
        <p:spPr>
          <a:xfrm>
            <a:off x="731520" y="5989320"/>
            <a:ext cx="10058400" cy="320040"/>
          </a:xfrm>
          <a:prstGeom prst="rect">
            <a:avLst/>
          </a:prstGeom>
          <a:noFill/>
          <a:ln/>
        </p:spPr>
        <p:txBody>
          <a:bodyPr wrap="square" lIns="0" tIns="0" rIns="0" bIns="0" rtlCol="0" anchor="t"/>
          <a:lstStyle/>
          <a:p>
            <a:pPr indent="0" marL="0">
              <a:buNone/>
            </a:pPr>
            <a:r>
              <a:rPr lang="en-US" sz="1300" dirty="0">
                <a:solidFill>
                  <a:srgbClr val="A7A49D"/>
                </a:solidFill>
                <a:latin typeface="Helvetica Neue" pitchFamily="34" charset="0"/>
                <a:ea typeface="Helvetica Neue" pitchFamily="34" charset="-122"/>
                <a:cs typeface="Helvetica Neue" pitchFamily="34" charset="-120"/>
              </a:rPr>
              <a:t>Sintesi della definizione OCSE, ripresa dal regolamento europeo sull’IA (Reg. UE 2024/1689, art. 3).</a:t>
            </a:r>
            <a:endParaRPr lang="en-US" sz="13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4F2ED"/>
        </a:solidFill>
      </p:bgPr>
    </p:bg>
    <p:spTree>
      <p:nvGrpSpPr>
        <p:cNvPr id="1" name=""/>
        <p:cNvGrpSpPr/>
        <p:nvPr/>
      </p:nvGrpSpPr>
      <p:grpSpPr>
        <a:xfrm>
          <a:off x="0" y="0"/>
          <a:ext cx="0" cy="0"/>
          <a:chOff x="0" y="0"/>
          <a:chExt cx="0" cy="0"/>
        </a:xfrm>
      </p:grpSpPr>
      <p:sp>
        <p:nvSpPr>
          <p:cNvPr id="2" name="Text 0"/>
          <p:cNvSpPr txBox="1"/>
          <p:nvPr/>
        </p:nvSpPr>
        <p:spPr>
          <a:xfrm>
            <a:off x="731520" y="502920"/>
            <a:ext cx="8229600" cy="274320"/>
          </a:xfrm>
          <a:prstGeom prst="rect">
            <a:avLst/>
          </a:prstGeom>
          <a:noFill/>
          <a:ln/>
        </p:spPr>
        <p:txBody>
          <a:bodyPr wrap="square" lIns="0" tIns="0" rIns="0" bIns="0" rtlCol="0" anchor="t"/>
          <a:lstStyle/>
          <a:p>
            <a:pPr indent="0" marL="0">
              <a:buNone/>
            </a:pPr>
            <a:r>
              <a:rPr lang="en-US" sz="1200" b="1" spc="200" kern="0" dirty="0">
                <a:solidFill>
                  <a:srgbClr val="5F646B"/>
                </a:solidFill>
                <a:latin typeface="Helvetica Neue" pitchFamily="34" charset="0"/>
                <a:ea typeface="Helvetica Neue" pitchFamily="34" charset="-122"/>
                <a:cs typeface="Helvetica Neue" pitchFamily="34" charset="-120"/>
              </a:rPr>
              <a:t>QUATTRO COSE DIVERSE, UN’ETICHETTA SOLA</a:t>
            </a:r>
            <a:endParaRPr lang="en-US" sz="1200" dirty="0"/>
          </a:p>
        </p:txBody>
      </p:sp>
      <p:sp>
        <p:nvSpPr>
          <p:cNvPr id="3" name="Text 1"/>
          <p:cNvSpPr txBox="1"/>
          <p:nvPr/>
        </p:nvSpPr>
        <p:spPr>
          <a:xfrm>
            <a:off x="10545775" y="502920"/>
            <a:ext cx="914400" cy="274320"/>
          </a:xfrm>
          <a:prstGeom prst="rect">
            <a:avLst/>
          </a:prstGeom>
          <a:noFill/>
          <a:ln/>
        </p:spPr>
        <p:txBody>
          <a:bodyPr wrap="square" lIns="0" tIns="0" rIns="0" bIns="0" rtlCol="0" anchor="t"/>
          <a:lstStyle/>
          <a:p>
            <a:pPr algn="r" indent="0" marL="0">
              <a:buNone/>
            </a:pPr>
            <a:r>
              <a:rPr lang="en-US" sz="1200" dirty="0">
                <a:solidFill>
                  <a:srgbClr val="A7A49D"/>
                </a:solidFill>
                <a:latin typeface="Helvetica Neue" pitchFamily="34" charset="0"/>
                <a:ea typeface="Helvetica Neue" pitchFamily="34" charset="-122"/>
                <a:cs typeface="Helvetica Neue" pitchFamily="34" charset="-120"/>
              </a:rPr>
              <a:t>13</a:t>
            </a:r>
            <a:endParaRPr lang="en-US" sz="1200" dirty="0"/>
          </a:p>
        </p:txBody>
      </p:sp>
      <p:sp>
        <p:nvSpPr>
          <p:cNvPr id="4" name="Text 2"/>
          <p:cNvSpPr txBox="1"/>
          <p:nvPr/>
        </p:nvSpPr>
        <p:spPr>
          <a:xfrm>
            <a:off x="731520" y="1417320"/>
            <a:ext cx="5120640" cy="914400"/>
          </a:xfrm>
          <a:prstGeom prst="rect">
            <a:avLst/>
          </a:prstGeom>
          <a:noFill/>
          <a:ln/>
        </p:spPr>
        <p:txBody>
          <a:bodyPr wrap="square" lIns="0" tIns="0" rIns="0" bIns="0" rtlCol="0" anchor="t"/>
          <a:lstStyle/>
          <a:p>
            <a:pPr indent="0" marL="0">
              <a:buNone/>
            </a:pPr>
            <a:r>
              <a:rPr lang="en-US" sz="4400" b="1" dirty="0">
                <a:solidFill>
                  <a:srgbClr val="16181B"/>
                </a:solidFill>
                <a:latin typeface="Helvetica Neue" pitchFamily="34" charset="0"/>
                <a:ea typeface="Helvetica Neue" pitchFamily="34" charset="-122"/>
                <a:cs typeface="Helvetica Neue" pitchFamily="34" charset="-120"/>
              </a:rPr>
              <a:t>Riconoscere</a:t>
            </a:r>
            <a:endParaRPr lang="en-US" sz="4400" dirty="0"/>
          </a:p>
        </p:txBody>
      </p:sp>
      <p:sp>
        <p:nvSpPr>
          <p:cNvPr id="5" name="Text 3"/>
          <p:cNvSpPr txBox="1"/>
          <p:nvPr/>
        </p:nvSpPr>
        <p:spPr>
          <a:xfrm>
            <a:off x="731520" y="2423160"/>
            <a:ext cx="5029200" cy="411480"/>
          </a:xfrm>
          <a:prstGeom prst="rect">
            <a:avLst/>
          </a:prstGeom>
          <a:noFill/>
          <a:ln/>
        </p:spPr>
        <p:txBody>
          <a:bodyPr wrap="square" lIns="0" tIns="0" rIns="0" bIns="0" rtlCol="0" anchor="t"/>
          <a:lstStyle/>
          <a:p>
            <a:pPr indent="0" marL="0">
              <a:buNone/>
            </a:pPr>
            <a:r>
              <a:rPr lang="en-US" sz="2000" dirty="0">
                <a:solidFill>
                  <a:srgbClr val="5F646B"/>
                </a:solidFill>
                <a:latin typeface="Helvetica Neue" pitchFamily="34" charset="0"/>
                <a:ea typeface="Helvetica Neue" pitchFamily="34" charset="-122"/>
                <a:cs typeface="Helvetica Neue" pitchFamily="34" charset="-120"/>
              </a:rPr>
              <a:t>Il volto che sblocca il telefono</a:t>
            </a:r>
            <a:endParaRPr lang="en-US" sz="2000" dirty="0"/>
          </a:p>
        </p:txBody>
      </p:sp>
      <p:sp>
        <p:nvSpPr>
          <p:cNvPr id="6" name="Text 4"/>
          <p:cNvSpPr txBox="1"/>
          <p:nvPr/>
        </p:nvSpPr>
        <p:spPr>
          <a:xfrm>
            <a:off x="731520" y="2880360"/>
            <a:ext cx="5029200" cy="457200"/>
          </a:xfrm>
          <a:prstGeom prst="rect">
            <a:avLst/>
          </a:prstGeom>
          <a:noFill/>
          <a:ln/>
        </p:spPr>
        <p:txBody>
          <a:bodyPr wrap="square" lIns="0" tIns="0" rIns="0" bIns="0" rtlCol="0" anchor="t"/>
          <a:lstStyle/>
          <a:p>
            <a:pPr indent="0" marL="0">
              <a:buNone/>
            </a:pPr>
            <a:r>
              <a:rPr lang="en-US" sz="2100" dirty="0">
                <a:solidFill>
                  <a:srgbClr val="5F646B"/>
                </a:solidFill>
                <a:latin typeface="Helvetica Neue" pitchFamily="34" charset="0"/>
                <a:ea typeface="Helvetica Neue" pitchFamily="34" charset="-122"/>
                <a:cs typeface="Helvetica Neue" pitchFamily="34" charset="-120"/>
              </a:rPr>
              <a:t>Leggere documenti scansionati</a:t>
            </a:r>
            <a:endParaRPr lang="en-US" sz="2100" dirty="0"/>
          </a:p>
        </p:txBody>
      </p:sp>
      <p:sp>
        <p:nvSpPr>
          <p:cNvPr id="7" name="Text 5"/>
          <p:cNvSpPr txBox="1"/>
          <p:nvPr/>
        </p:nvSpPr>
        <p:spPr>
          <a:xfrm>
            <a:off x="6217920" y="1417320"/>
            <a:ext cx="5120640" cy="914400"/>
          </a:xfrm>
          <a:prstGeom prst="rect">
            <a:avLst/>
          </a:prstGeom>
          <a:noFill/>
          <a:ln/>
        </p:spPr>
        <p:txBody>
          <a:bodyPr wrap="square" lIns="0" tIns="0" rIns="0" bIns="0" rtlCol="0" anchor="t"/>
          <a:lstStyle/>
          <a:p>
            <a:pPr indent="0" marL="0">
              <a:buNone/>
            </a:pPr>
            <a:r>
              <a:rPr lang="en-US" sz="4400" b="1" dirty="0">
                <a:solidFill>
                  <a:srgbClr val="16181B"/>
                </a:solidFill>
                <a:latin typeface="Helvetica Neue" pitchFamily="34" charset="0"/>
                <a:ea typeface="Helvetica Neue" pitchFamily="34" charset="-122"/>
                <a:cs typeface="Helvetica Neue" pitchFamily="34" charset="-120"/>
              </a:rPr>
              <a:t>Classificare</a:t>
            </a:r>
            <a:endParaRPr lang="en-US" sz="4400" dirty="0"/>
          </a:p>
        </p:txBody>
      </p:sp>
      <p:sp>
        <p:nvSpPr>
          <p:cNvPr id="8" name="Text 6"/>
          <p:cNvSpPr txBox="1"/>
          <p:nvPr/>
        </p:nvSpPr>
        <p:spPr>
          <a:xfrm>
            <a:off x="6217920" y="2423160"/>
            <a:ext cx="5029200" cy="411480"/>
          </a:xfrm>
          <a:prstGeom prst="rect">
            <a:avLst/>
          </a:prstGeom>
          <a:noFill/>
          <a:ln/>
        </p:spPr>
        <p:txBody>
          <a:bodyPr wrap="square" lIns="0" tIns="0" rIns="0" bIns="0" rtlCol="0" anchor="t"/>
          <a:lstStyle/>
          <a:p>
            <a:pPr indent="0" marL="0">
              <a:buNone/>
            </a:pPr>
            <a:r>
              <a:rPr lang="en-US" sz="2000" dirty="0">
                <a:solidFill>
                  <a:srgbClr val="5F646B"/>
                </a:solidFill>
                <a:latin typeface="Helvetica Neue" pitchFamily="34" charset="0"/>
                <a:ea typeface="Helvetica Neue" pitchFamily="34" charset="-122"/>
                <a:cs typeface="Helvetica Neue" pitchFamily="34" charset="-120"/>
              </a:rPr>
              <a:t>Il filtro antispam</a:t>
            </a:r>
            <a:endParaRPr lang="en-US" sz="2000" dirty="0"/>
          </a:p>
        </p:txBody>
      </p:sp>
      <p:sp>
        <p:nvSpPr>
          <p:cNvPr id="9" name="Text 7"/>
          <p:cNvSpPr txBox="1"/>
          <p:nvPr/>
        </p:nvSpPr>
        <p:spPr>
          <a:xfrm>
            <a:off x="6217920" y="2880360"/>
            <a:ext cx="5029200" cy="457200"/>
          </a:xfrm>
          <a:prstGeom prst="rect">
            <a:avLst/>
          </a:prstGeom>
          <a:noFill/>
          <a:ln/>
        </p:spPr>
        <p:txBody>
          <a:bodyPr wrap="square" lIns="0" tIns="0" rIns="0" bIns="0" rtlCol="0" anchor="t"/>
          <a:lstStyle/>
          <a:p>
            <a:pPr indent="0" marL="0">
              <a:buNone/>
            </a:pPr>
            <a:r>
              <a:rPr lang="en-US" sz="2100" dirty="0">
                <a:solidFill>
                  <a:srgbClr val="5F646B"/>
                </a:solidFill>
                <a:latin typeface="Helvetica Neue" pitchFamily="34" charset="0"/>
                <a:ea typeface="Helvetica Neue" pitchFamily="34" charset="-122"/>
                <a:cs typeface="Helvetica Neue" pitchFamily="34" charset="-120"/>
              </a:rPr>
              <a:t>Smistare le richieste dei cittadini</a:t>
            </a:r>
            <a:endParaRPr lang="en-US" sz="2100" dirty="0"/>
          </a:p>
        </p:txBody>
      </p:sp>
      <p:sp>
        <p:nvSpPr>
          <p:cNvPr id="10" name="Text 8"/>
          <p:cNvSpPr txBox="1"/>
          <p:nvPr/>
        </p:nvSpPr>
        <p:spPr>
          <a:xfrm>
            <a:off x="731520" y="3931920"/>
            <a:ext cx="5120640" cy="914400"/>
          </a:xfrm>
          <a:prstGeom prst="rect">
            <a:avLst/>
          </a:prstGeom>
          <a:noFill/>
          <a:ln/>
        </p:spPr>
        <p:txBody>
          <a:bodyPr wrap="square" lIns="0" tIns="0" rIns="0" bIns="0" rtlCol="0" anchor="t"/>
          <a:lstStyle/>
          <a:p>
            <a:pPr indent="0" marL="0">
              <a:buNone/>
            </a:pPr>
            <a:r>
              <a:rPr lang="en-US" sz="4400" b="1" dirty="0">
                <a:solidFill>
                  <a:srgbClr val="16181B"/>
                </a:solidFill>
                <a:latin typeface="Helvetica Neue" pitchFamily="34" charset="0"/>
                <a:ea typeface="Helvetica Neue" pitchFamily="34" charset="-122"/>
                <a:cs typeface="Helvetica Neue" pitchFamily="34" charset="-120"/>
              </a:rPr>
              <a:t>Suggerire</a:t>
            </a:r>
            <a:endParaRPr lang="en-US" sz="4400" dirty="0"/>
          </a:p>
        </p:txBody>
      </p:sp>
      <p:sp>
        <p:nvSpPr>
          <p:cNvPr id="11" name="Text 9"/>
          <p:cNvSpPr txBox="1"/>
          <p:nvPr/>
        </p:nvSpPr>
        <p:spPr>
          <a:xfrm>
            <a:off x="731520" y="4937760"/>
            <a:ext cx="5029200" cy="411480"/>
          </a:xfrm>
          <a:prstGeom prst="rect">
            <a:avLst/>
          </a:prstGeom>
          <a:noFill/>
          <a:ln/>
        </p:spPr>
        <p:txBody>
          <a:bodyPr wrap="square" lIns="0" tIns="0" rIns="0" bIns="0" rtlCol="0" anchor="t"/>
          <a:lstStyle/>
          <a:p>
            <a:pPr indent="0" marL="0">
              <a:buNone/>
            </a:pPr>
            <a:r>
              <a:rPr lang="en-US" sz="2000" dirty="0">
                <a:solidFill>
                  <a:srgbClr val="5F646B"/>
                </a:solidFill>
                <a:latin typeface="Helvetica Neue" pitchFamily="34" charset="0"/>
                <a:ea typeface="Helvetica Neue" pitchFamily="34" charset="-122"/>
                <a:cs typeface="Helvetica Neue" pitchFamily="34" charset="-120"/>
              </a:rPr>
              <a:t>Il navigatore</a:t>
            </a:r>
            <a:endParaRPr lang="en-US" sz="2000" dirty="0"/>
          </a:p>
        </p:txBody>
      </p:sp>
      <p:sp>
        <p:nvSpPr>
          <p:cNvPr id="12" name="Text 10"/>
          <p:cNvSpPr txBox="1"/>
          <p:nvPr/>
        </p:nvSpPr>
        <p:spPr>
          <a:xfrm>
            <a:off x="731520" y="5394960"/>
            <a:ext cx="5029200" cy="457200"/>
          </a:xfrm>
          <a:prstGeom prst="rect">
            <a:avLst/>
          </a:prstGeom>
          <a:noFill/>
          <a:ln/>
        </p:spPr>
        <p:txBody>
          <a:bodyPr wrap="square" lIns="0" tIns="0" rIns="0" bIns="0" rtlCol="0" anchor="t"/>
          <a:lstStyle/>
          <a:p>
            <a:pPr indent="0" marL="0">
              <a:buNone/>
            </a:pPr>
            <a:r>
              <a:rPr lang="en-US" sz="2100" b="1" dirty="0">
                <a:solidFill>
                  <a:srgbClr val="16181B"/>
                </a:solidFill>
                <a:latin typeface="Helvetica Neue" pitchFamily="34" charset="0"/>
                <a:ea typeface="Helvetica Neue" pitchFamily="34" charset="-122"/>
                <a:cs typeface="Helvetica Neue" pitchFamily="34" charset="-120"/>
              </a:rPr>
              <a:t>Il collega esperto, nella nostra piattaforma</a:t>
            </a:r>
            <a:endParaRPr lang="en-US" sz="2100" dirty="0"/>
          </a:p>
        </p:txBody>
      </p:sp>
      <p:sp>
        <p:nvSpPr>
          <p:cNvPr id="13" name="Text 11"/>
          <p:cNvSpPr txBox="1"/>
          <p:nvPr/>
        </p:nvSpPr>
        <p:spPr>
          <a:xfrm>
            <a:off x="6217920" y="3931920"/>
            <a:ext cx="5120640" cy="914400"/>
          </a:xfrm>
          <a:prstGeom prst="rect">
            <a:avLst/>
          </a:prstGeom>
          <a:noFill/>
          <a:ln/>
        </p:spPr>
        <p:txBody>
          <a:bodyPr wrap="square" lIns="0" tIns="0" rIns="0" bIns="0" rtlCol="0" anchor="t"/>
          <a:lstStyle/>
          <a:p>
            <a:pPr indent="0" marL="0">
              <a:buNone/>
            </a:pPr>
            <a:r>
              <a:rPr lang="en-US" sz="4400" b="1" dirty="0">
                <a:solidFill>
                  <a:srgbClr val="16181B"/>
                </a:solidFill>
                <a:latin typeface="Helvetica Neue" pitchFamily="34" charset="0"/>
                <a:ea typeface="Helvetica Neue" pitchFamily="34" charset="-122"/>
                <a:cs typeface="Helvetica Neue" pitchFamily="34" charset="-120"/>
              </a:rPr>
              <a:t>Generare</a:t>
            </a:r>
            <a:endParaRPr lang="en-US" sz="4400" dirty="0"/>
          </a:p>
        </p:txBody>
      </p:sp>
      <p:sp>
        <p:nvSpPr>
          <p:cNvPr id="14" name="Text 12"/>
          <p:cNvSpPr txBox="1"/>
          <p:nvPr/>
        </p:nvSpPr>
        <p:spPr>
          <a:xfrm>
            <a:off x="6217920" y="4937760"/>
            <a:ext cx="5029200" cy="411480"/>
          </a:xfrm>
          <a:prstGeom prst="rect">
            <a:avLst/>
          </a:prstGeom>
          <a:noFill/>
          <a:ln/>
        </p:spPr>
        <p:txBody>
          <a:bodyPr wrap="square" lIns="0" tIns="0" rIns="0" bIns="0" rtlCol="0" anchor="t"/>
          <a:lstStyle/>
          <a:p>
            <a:pPr indent="0" marL="0">
              <a:buNone/>
            </a:pPr>
            <a:r>
              <a:rPr lang="en-US" sz="2000" dirty="0">
                <a:solidFill>
                  <a:srgbClr val="5F646B"/>
                </a:solidFill>
                <a:latin typeface="Helvetica Neue" pitchFamily="34" charset="0"/>
                <a:ea typeface="Helvetica Neue" pitchFamily="34" charset="-122"/>
                <a:cs typeface="Helvetica Neue" pitchFamily="34" charset="-120"/>
              </a:rPr>
              <a:t>I chatbot</a:t>
            </a:r>
            <a:endParaRPr lang="en-US" sz="2000" dirty="0"/>
          </a:p>
        </p:txBody>
      </p:sp>
      <p:sp>
        <p:nvSpPr>
          <p:cNvPr id="15" name="Text 13"/>
          <p:cNvSpPr txBox="1"/>
          <p:nvPr/>
        </p:nvSpPr>
        <p:spPr>
          <a:xfrm>
            <a:off x="6217920" y="5394960"/>
            <a:ext cx="5029200" cy="457200"/>
          </a:xfrm>
          <a:prstGeom prst="rect">
            <a:avLst/>
          </a:prstGeom>
          <a:noFill/>
          <a:ln/>
        </p:spPr>
        <p:txBody>
          <a:bodyPr wrap="square" lIns="0" tIns="0" rIns="0" bIns="0" rtlCol="0" anchor="t"/>
          <a:lstStyle/>
          <a:p>
            <a:pPr indent="0" marL="0">
              <a:buNone/>
            </a:pPr>
            <a:r>
              <a:rPr lang="en-US" sz="2100" dirty="0">
                <a:solidFill>
                  <a:srgbClr val="5F646B"/>
                </a:solidFill>
                <a:latin typeface="Helvetica Neue" pitchFamily="34" charset="0"/>
                <a:ea typeface="Helvetica Neue" pitchFamily="34" charset="-122"/>
                <a:cs typeface="Helvetica Neue" pitchFamily="34" charset="-120"/>
              </a:rPr>
              <a:t>La bozza di una FAQ</a:t>
            </a:r>
            <a:endParaRPr lang="en-US" sz="2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2B44FF"/>
        </a:solidFill>
      </p:bgPr>
    </p:bg>
    <p:spTree>
      <p:nvGrpSpPr>
        <p:cNvPr id="1" name=""/>
        <p:cNvGrpSpPr/>
        <p:nvPr/>
      </p:nvGrpSpPr>
      <p:grpSpPr>
        <a:xfrm>
          <a:off x="0" y="0"/>
          <a:ext cx="0" cy="0"/>
          <a:chOff x="0" y="0"/>
          <a:chExt cx="0" cy="0"/>
        </a:xfrm>
      </p:grpSpPr>
      <p:sp>
        <p:nvSpPr>
          <p:cNvPr id="2" name="Text 0"/>
          <p:cNvSpPr txBox="1"/>
          <p:nvPr/>
        </p:nvSpPr>
        <p:spPr>
          <a:xfrm>
            <a:off x="10545775" y="502920"/>
            <a:ext cx="914400" cy="274320"/>
          </a:xfrm>
          <a:prstGeom prst="rect">
            <a:avLst/>
          </a:prstGeom>
          <a:noFill/>
          <a:ln/>
        </p:spPr>
        <p:txBody>
          <a:bodyPr wrap="square" lIns="0" tIns="0" rIns="0" bIns="0" rtlCol="0" anchor="t"/>
          <a:lstStyle/>
          <a:p>
            <a:pPr algn="r" indent="0" marL="0">
              <a:buNone/>
            </a:pPr>
            <a:r>
              <a:rPr lang="en-US" sz="1200" dirty="0">
                <a:solidFill>
                  <a:srgbClr val="7F90FF"/>
                </a:solidFill>
                <a:latin typeface="Helvetica Neue" pitchFamily="34" charset="0"/>
                <a:ea typeface="Helvetica Neue" pitchFamily="34" charset="-122"/>
                <a:cs typeface="Helvetica Neue" pitchFamily="34" charset="-120"/>
              </a:rPr>
              <a:t>14</a:t>
            </a:r>
            <a:endParaRPr lang="en-US" sz="1200" dirty="0"/>
          </a:p>
        </p:txBody>
      </p:sp>
      <p:sp>
        <p:nvSpPr>
          <p:cNvPr id="3" name="Text 1"/>
          <p:cNvSpPr txBox="1"/>
          <p:nvPr/>
        </p:nvSpPr>
        <p:spPr>
          <a:xfrm>
            <a:off x="5669280" y="-822960"/>
            <a:ext cx="7315200" cy="5943600"/>
          </a:xfrm>
          <a:prstGeom prst="rect">
            <a:avLst/>
          </a:prstGeom>
          <a:noFill/>
          <a:ln/>
        </p:spPr>
        <p:txBody>
          <a:bodyPr wrap="square" lIns="0" tIns="0" rIns="0" bIns="0" rtlCol="0" anchor="t"/>
          <a:lstStyle/>
          <a:p>
            <a:pPr algn="r" indent="0" marL="0">
              <a:buNone/>
            </a:pPr>
            <a:r>
              <a:rPr lang="en-US" sz="38000" b="1" dirty="0">
                <a:solidFill>
                  <a:srgbClr val="4A60FF"/>
                </a:solidFill>
                <a:latin typeface="Helvetica Neue" pitchFamily="34" charset="0"/>
                <a:ea typeface="Helvetica Neue" pitchFamily="34" charset="-122"/>
                <a:cs typeface="Helvetica Neue" pitchFamily="34" charset="-120"/>
              </a:rPr>
              <a:t>02</a:t>
            </a:r>
            <a:endParaRPr lang="en-US" sz="38000" dirty="0"/>
          </a:p>
        </p:txBody>
      </p:sp>
      <p:sp>
        <p:nvSpPr>
          <p:cNvPr id="4" name="Text 2"/>
          <p:cNvSpPr txBox="1"/>
          <p:nvPr/>
        </p:nvSpPr>
        <p:spPr>
          <a:xfrm>
            <a:off x="731520" y="3108960"/>
            <a:ext cx="8961120" cy="1828800"/>
          </a:xfrm>
          <a:prstGeom prst="rect">
            <a:avLst/>
          </a:prstGeom>
          <a:noFill/>
          <a:ln/>
        </p:spPr>
        <p:txBody>
          <a:bodyPr wrap="square" lIns="0" tIns="0" rIns="0" bIns="0" rtlCol="0" anchor="b"/>
          <a:lstStyle/>
          <a:p>
            <a:pPr indent="0" marL="0">
              <a:lnSpc>
                <a:spcPct val="95000"/>
              </a:lnSpc>
              <a:buNone/>
            </a:pPr>
            <a:r>
              <a:rPr lang="en-US" sz="5200" b="1" dirty="0">
                <a:solidFill>
                  <a:srgbClr val="FFFFFF"/>
                </a:solidFill>
                <a:latin typeface="Helvetica Neue" pitchFamily="34" charset="0"/>
                <a:ea typeface="Helvetica Neue" pitchFamily="34" charset="-122"/>
                <a:cs typeface="Helvetica Neue" pitchFamily="34" charset="-120"/>
              </a:rPr>
              <a:t>Come funziona un modello linguistico</a:t>
            </a:r>
            <a:endParaRPr lang="en-US" sz="5200" dirty="0"/>
          </a:p>
        </p:txBody>
      </p:sp>
      <p:sp>
        <p:nvSpPr>
          <p:cNvPr id="5" name="Text 3"/>
          <p:cNvSpPr txBox="1"/>
          <p:nvPr/>
        </p:nvSpPr>
        <p:spPr>
          <a:xfrm>
            <a:off x="731520" y="5074920"/>
            <a:ext cx="9144000" cy="548640"/>
          </a:xfrm>
          <a:prstGeom prst="rect">
            <a:avLst/>
          </a:prstGeom>
          <a:noFill/>
          <a:ln/>
        </p:spPr>
        <p:txBody>
          <a:bodyPr wrap="square" lIns="0" tIns="0" rIns="0" bIns="0" rtlCol="0" anchor="t"/>
          <a:lstStyle/>
          <a:p>
            <a:pPr indent="0" marL="0">
              <a:buNone/>
            </a:pPr>
            <a:r>
              <a:rPr lang="en-US" sz="2200" dirty="0">
                <a:solidFill>
                  <a:srgbClr val="C9D0FF"/>
                </a:solidFill>
                <a:latin typeface="Helvetica Neue" pitchFamily="34" charset="0"/>
                <a:ea typeface="Helvetica Neue" pitchFamily="34" charset="-122"/>
                <a:cs typeface="Helvetica Neue" pitchFamily="34" charset="-120"/>
              </a:rPr>
              <a:t>Perché scrive bene, perché sbaglia, perché il prompt conta</a:t>
            </a:r>
            <a:endParaRPr lang="en-US" sz="2200" dirty="0"/>
          </a:p>
        </p:txBody>
      </p:sp>
      <p:sp>
        <p:nvSpPr>
          <p:cNvPr id="6" name="Text 4"/>
          <p:cNvSpPr txBox="1"/>
          <p:nvPr/>
        </p:nvSpPr>
        <p:spPr>
          <a:xfrm>
            <a:off x="731520" y="5989320"/>
            <a:ext cx="5486400" cy="320040"/>
          </a:xfrm>
          <a:prstGeom prst="rect">
            <a:avLst/>
          </a:prstGeom>
          <a:noFill/>
          <a:ln/>
        </p:spPr>
        <p:txBody>
          <a:bodyPr wrap="square" lIns="0" tIns="0" rIns="0" bIns="0" rtlCol="0" anchor="t"/>
          <a:lstStyle/>
          <a:p>
            <a:pPr indent="0" marL="0">
              <a:buNone/>
            </a:pPr>
            <a:r>
              <a:rPr lang="en-US" sz="1400" b="1" spc="200" kern="0" dirty="0">
                <a:solidFill>
                  <a:srgbClr val="C9D0FF"/>
                </a:solidFill>
                <a:latin typeface="Helvetica Neue" pitchFamily="34" charset="0"/>
                <a:ea typeface="Helvetica Neue" pitchFamily="34" charset="-122"/>
                <a:cs typeface="Helvetica Neue" pitchFamily="34" charset="-120"/>
              </a:rPr>
              <a:t>25 MINUTI</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4F2ED"/>
        </a:solidFill>
      </p:bgPr>
    </p:bg>
    <p:spTree>
      <p:nvGrpSpPr>
        <p:cNvPr id="1" name=""/>
        <p:cNvGrpSpPr/>
        <p:nvPr/>
      </p:nvGrpSpPr>
      <p:grpSpPr>
        <a:xfrm>
          <a:off x="0" y="0"/>
          <a:ext cx="0" cy="0"/>
          <a:chOff x="0" y="0"/>
          <a:chExt cx="0" cy="0"/>
        </a:xfrm>
      </p:grpSpPr>
      <p:sp>
        <p:nvSpPr>
          <p:cNvPr id="2" name="Text 0"/>
          <p:cNvSpPr txBox="1"/>
          <p:nvPr/>
        </p:nvSpPr>
        <p:spPr>
          <a:xfrm>
            <a:off x="731520" y="502920"/>
            <a:ext cx="8229600" cy="274320"/>
          </a:xfrm>
          <a:prstGeom prst="rect">
            <a:avLst/>
          </a:prstGeom>
          <a:noFill/>
          <a:ln/>
        </p:spPr>
        <p:txBody>
          <a:bodyPr wrap="square" lIns="0" tIns="0" rIns="0" bIns="0" rtlCol="0" anchor="t"/>
          <a:lstStyle/>
          <a:p>
            <a:pPr indent="0" marL="0">
              <a:buNone/>
            </a:pPr>
            <a:r>
              <a:rPr lang="en-US" sz="1200" b="1" spc="200" kern="0" dirty="0">
                <a:solidFill>
                  <a:srgbClr val="5F646B"/>
                </a:solidFill>
                <a:latin typeface="Helvetica Neue" pitchFamily="34" charset="0"/>
                <a:ea typeface="Helvetica Neue" pitchFamily="34" charset="-122"/>
                <a:cs typeface="Helvetica Neue" pitchFamily="34" charset="-120"/>
              </a:rPr>
              <a:t>COMPLETATE LA FRASE</a:t>
            </a:r>
            <a:endParaRPr lang="en-US" sz="1200" dirty="0"/>
          </a:p>
        </p:txBody>
      </p:sp>
      <p:sp>
        <p:nvSpPr>
          <p:cNvPr id="3" name="Text 1"/>
          <p:cNvSpPr txBox="1"/>
          <p:nvPr/>
        </p:nvSpPr>
        <p:spPr>
          <a:xfrm>
            <a:off x="10545775" y="502920"/>
            <a:ext cx="914400" cy="274320"/>
          </a:xfrm>
          <a:prstGeom prst="rect">
            <a:avLst/>
          </a:prstGeom>
          <a:noFill/>
          <a:ln/>
        </p:spPr>
        <p:txBody>
          <a:bodyPr wrap="square" lIns="0" tIns="0" rIns="0" bIns="0" rtlCol="0" anchor="t"/>
          <a:lstStyle/>
          <a:p>
            <a:pPr algn="r" indent="0" marL="0">
              <a:buNone/>
            </a:pPr>
            <a:r>
              <a:rPr lang="en-US" sz="1200" dirty="0">
                <a:solidFill>
                  <a:srgbClr val="A7A49D"/>
                </a:solidFill>
                <a:latin typeface="Helvetica Neue" pitchFamily="34" charset="0"/>
                <a:ea typeface="Helvetica Neue" pitchFamily="34" charset="-122"/>
                <a:cs typeface="Helvetica Neue" pitchFamily="34" charset="-120"/>
              </a:rPr>
              <a:t>15</a:t>
            </a:r>
            <a:endParaRPr lang="en-US" sz="1200" dirty="0"/>
          </a:p>
        </p:txBody>
      </p:sp>
      <p:sp>
        <p:nvSpPr>
          <p:cNvPr id="4" name="Text 2"/>
          <p:cNvSpPr txBox="1"/>
          <p:nvPr/>
        </p:nvSpPr>
        <p:spPr>
          <a:xfrm>
            <a:off x="731520" y="1188720"/>
            <a:ext cx="10728655" cy="822960"/>
          </a:xfrm>
          <a:prstGeom prst="rect">
            <a:avLst/>
          </a:prstGeom>
          <a:noFill/>
          <a:ln/>
        </p:spPr>
        <p:txBody>
          <a:bodyPr wrap="square" lIns="0" tIns="0" rIns="0" bIns="0" rtlCol="0" anchor="t"/>
          <a:lstStyle/>
          <a:p>
            <a:pPr indent="0" marL="0">
              <a:buNone/>
            </a:pPr>
            <a:r>
              <a:rPr lang="en-US" sz="3600" b="1" dirty="0">
                <a:solidFill>
                  <a:srgbClr val="16181B"/>
                </a:solidFill>
                <a:latin typeface="Helvetica Neue" pitchFamily="34" charset="0"/>
                <a:ea typeface="Helvetica Neue" pitchFamily="34" charset="-122"/>
                <a:cs typeface="Helvetica Neue" pitchFamily="34" charset="-120"/>
              </a:rPr>
              <a:t>Il Comune comunica che il servizio sarà…</a:t>
            </a:r>
            <a:endParaRPr lang="en-US" sz="3600" dirty="0"/>
          </a:p>
        </p:txBody>
      </p:sp>
      <p:sp>
        <p:nvSpPr>
          <p:cNvPr id="5" name="Text 3"/>
          <p:cNvSpPr txBox="1"/>
          <p:nvPr/>
        </p:nvSpPr>
        <p:spPr>
          <a:xfrm>
            <a:off x="731520" y="2377440"/>
            <a:ext cx="5029200" cy="1097280"/>
          </a:xfrm>
          <a:prstGeom prst="rect">
            <a:avLst/>
          </a:prstGeom>
          <a:noFill/>
          <a:ln/>
        </p:spPr>
        <p:txBody>
          <a:bodyPr wrap="square" lIns="0" tIns="0" rIns="0" bIns="0" rtlCol="0" anchor="t"/>
          <a:lstStyle/>
          <a:p>
            <a:pPr indent="0" marL="0">
              <a:buNone/>
            </a:pPr>
            <a:r>
              <a:rPr lang="en-US" sz="7200" b="1" dirty="0">
                <a:solidFill>
                  <a:srgbClr val="16181B"/>
                </a:solidFill>
                <a:latin typeface="Helvetica Neue" pitchFamily="34" charset="0"/>
                <a:ea typeface="Helvetica Neue" pitchFamily="34" charset="-122"/>
                <a:cs typeface="Helvetica Neue" pitchFamily="34" charset="-120"/>
              </a:rPr>
              <a:t>sospeso</a:t>
            </a:r>
            <a:endParaRPr lang="en-US" sz="7200" dirty="0"/>
          </a:p>
        </p:txBody>
      </p:sp>
      <p:sp>
        <p:nvSpPr>
          <p:cNvPr id="6" name="Text 4"/>
          <p:cNvSpPr txBox="1"/>
          <p:nvPr/>
        </p:nvSpPr>
        <p:spPr>
          <a:xfrm>
            <a:off x="5486400" y="2606040"/>
            <a:ext cx="5029200" cy="1097280"/>
          </a:xfrm>
          <a:prstGeom prst="rect">
            <a:avLst/>
          </a:prstGeom>
          <a:noFill/>
          <a:ln/>
        </p:spPr>
        <p:txBody>
          <a:bodyPr wrap="square" lIns="0" tIns="0" rIns="0" bIns="0" rtlCol="0" anchor="t"/>
          <a:lstStyle/>
          <a:p>
            <a:pPr indent="0" marL="0">
              <a:buNone/>
            </a:pPr>
            <a:r>
              <a:rPr lang="en-US" sz="5400" b="1" dirty="0">
                <a:solidFill>
                  <a:srgbClr val="16181B"/>
                </a:solidFill>
                <a:latin typeface="Helvetica Neue" pitchFamily="34" charset="0"/>
                <a:ea typeface="Helvetica Neue" pitchFamily="34" charset="-122"/>
                <a:cs typeface="Helvetica Neue" pitchFamily="34" charset="-120"/>
              </a:rPr>
              <a:t>attivo</a:t>
            </a:r>
            <a:endParaRPr lang="en-US" sz="5400" dirty="0"/>
          </a:p>
        </p:txBody>
      </p:sp>
      <p:sp>
        <p:nvSpPr>
          <p:cNvPr id="7" name="Text 5"/>
          <p:cNvSpPr txBox="1"/>
          <p:nvPr/>
        </p:nvSpPr>
        <p:spPr>
          <a:xfrm>
            <a:off x="731520" y="3657600"/>
            <a:ext cx="5029200" cy="1097280"/>
          </a:xfrm>
          <a:prstGeom prst="rect">
            <a:avLst/>
          </a:prstGeom>
          <a:noFill/>
          <a:ln/>
        </p:spPr>
        <p:txBody>
          <a:bodyPr wrap="square" lIns="0" tIns="0" rIns="0" bIns="0" rtlCol="0" anchor="t"/>
          <a:lstStyle/>
          <a:p>
            <a:pPr indent="0" marL="0">
              <a:buNone/>
            </a:pPr>
            <a:r>
              <a:rPr lang="en-US" sz="4000" dirty="0">
                <a:solidFill>
                  <a:srgbClr val="5F646B"/>
                </a:solidFill>
                <a:latin typeface="Helvetica Neue" pitchFamily="34" charset="0"/>
                <a:ea typeface="Helvetica Neue" pitchFamily="34" charset="-122"/>
                <a:cs typeface="Helvetica Neue" pitchFamily="34" charset="-120"/>
              </a:rPr>
              <a:t>disponibile</a:t>
            </a:r>
            <a:endParaRPr lang="en-US" sz="4000" dirty="0"/>
          </a:p>
        </p:txBody>
      </p:sp>
      <p:sp>
        <p:nvSpPr>
          <p:cNvPr id="8" name="Text 6"/>
          <p:cNvSpPr txBox="1"/>
          <p:nvPr/>
        </p:nvSpPr>
        <p:spPr>
          <a:xfrm>
            <a:off x="4846320" y="3886200"/>
            <a:ext cx="5029200" cy="1097280"/>
          </a:xfrm>
          <a:prstGeom prst="rect">
            <a:avLst/>
          </a:prstGeom>
          <a:noFill/>
          <a:ln/>
        </p:spPr>
        <p:txBody>
          <a:bodyPr wrap="square" lIns="0" tIns="0" rIns="0" bIns="0" rtlCol="0" anchor="t"/>
          <a:lstStyle/>
          <a:p>
            <a:pPr indent="0" marL="0">
              <a:buNone/>
            </a:pPr>
            <a:r>
              <a:rPr lang="en-US" sz="3000" dirty="0">
                <a:solidFill>
                  <a:srgbClr val="5F646B"/>
                </a:solidFill>
                <a:latin typeface="Helvetica Neue" pitchFamily="34" charset="0"/>
                <a:ea typeface="Helvetica Neue" pitchFamily="34" charset="-122"/>
                <a:cs typeface="Helvetica Neue" pitchFamily="34" charset="-120"/>
              </a:rPr>
              <a:t>gratuito</a:t>
            </a:r>
            <a:endParaRPr lang="en-US" sz="3000" dirty="0"/>
          </a:p>
        </p:txBody>
      </p:sp>
      <p:sp>
        <p:nvSpPr>
          <p:cNvPr id="9" name="Text 7"/>
          <p:cNvSpPr txBox="1"/>
          <p:nvPr/>
        </p:nvSpPr>
        <p:spPr>
          <a:xfrm>
            <a:off x="7498080" y="3977640"/>
            <a:ext cx="5029200" cy="1097280"/>
          </a:xfrm>
          <a:prstGeom prst="rect">
            <a:avLst/>
          </a:prstGeom>
          <a:noFill/>
          <a:ln/>
        </p:spPr>
        <p:txBody>
          <a:bodyPr wrap="square" lIns="0" tIns="0" rIns="0" bIns="0" rtlCol="0" anchor="t"/>
          <a:lstStyle/>
          <a:p>
            <a:pPr indent="0" marL="0">
              <a:buNone/>
            </a:pPr>
            <a:r>
              <a:rPr lang="en-US" sz="2400" dirty="0">
                <a:solidFill>
                  <a:srgbClr val="5F646B"/>
                </a:solidFill>
                <a:latin typeface="Helvetica Neue" pitchFamily="34" charset="0"/>
                <a:ea typeface="Helvetica Neue" pitchFamily="34" charset="-122"/>
                <a:cs typeface="Helvetica Neue" pitchFamily="34" charset="-120"/>
              </a:rPr>
              <a:t>potenziato</a:t>
            </a:r>
            <a:endParaRPr lang="en-US" sz="2400" dirty="0"/>
          </a:p>
        </p:txBody>
      </p:sp>
      <p:sp>
        <p:nvSpPr>
          <p:cNvPr id="10" name="Text 8"/>
          <p:cNvSpPr txBox="1"/>
          <p:nvPr/>
        </p:nvSpPr>
        <p:spPr>
          <a:xfrm>
            <a:off x="731520" y="4709160"/>
            <a:ext cx="5029200" cy="1097280"/>
          </a:xfrm>
          <a:prstGeom prst="rect">
            <a:avLst/>
          </a:prstGeom>
          <a:noFill/>
          <a:ln/>
        </p:spPr>
        <p:txBody>
          <a:bodyPr wrap="square" lIns="0" tIns="0" rIns="0" bIns="0" rtlCol="0" anchor="t"/>
          <a:lstStyle/>
          <a:p>
            <a:pPr indent="0" marL="0">
              <a:buNone/>
            </a:pPr>
            <a:r>
              <a:rPr lang="en-US" sz="2000" dirty="0">
                <a:solidFill>
                  <a:srgbClr val="5F646B"/>
                </a:solidFill>
                <a:latin typeface="Helvetica Neue" pitchFamily="34" charset="0"/>
                <a:ea typeface="Helvetica Neue" pitchFamily="34" charset="-122"/>
                <a:cs typeface="Helvetica Neue" pitchFamily="34" charset="-120"/>
              </a:rPr>
              <a:t>rinviato</a:t>
            </a:r>
            <a:endParaRPr lang="en-US" sz="2000" dirty="0"/>
          </a:p>
        </p:txBody>
      </p:sp>
      <p:sp>
        <p:nvSpPr>
          <p:cNvPr id="11" name="Text 9"/>
          <p:cNvSpPr txBox="1"/>
          <p:nvPr/>
        </p:nvSpPr>
        <p:spPr>
          <a:xfrm>
            <a:off x="2743200" y="4754880"/>
            <a:ext cx="5029200" cy="1097280"/>
          </a:xfrm>
          <a:prstGeom prst="rect">
            <a:avLst/>
          </a:prstGeom>
          <a:noFill/>
          <a:ln/>
        </p:spPr>
        <p:txBody>
          <a:bodyPr wrap="square" lIns="0" tIns="0" rIns="0" bIns="0" rtlCol="0" anchor="t"/>
          <a:lstStyle/>
          <a:p>
            <a:pPr indent="0" marL="0">
              <a:buNone/>
            </a:pPr>
            <a:r>
              <a:rPr lang="en-US" sz="1800" dirty="0">
                <a:solidFill>
                  <a:srgbClr val="5F646B"/>
                </a:solidFill>
                <a:latin typeface="Helvetica Neue" pitchFamily="34" charset="0"/>
                <a:ea typeface="Helvetica Neue" pitchFamily="34" charset="-122"/>
                <a:cs typeface="Helvetica Neue" pitchFamily="34" charset="-120"/>
              </a:rPr>
              <a:t>online</a:t>
            </a:r>
            <a:endParaRPr lang="en-US" sz="1800" dirty="0"/>
          </a:p>
        </p:txBody>
      </p:sp>
      <p:sp>
        <p:nvSpPr>
          <p:cNvPr id="12" name="Text 10"/>
          <p:cNvSpPr txBox="1"/>
          <p:nvPr/>
        </p:nvSpPr>
        <p:spPr>
          <a:xfrm>
            <a:off x="4389120" y="4800600"/>
            <a:ext cx="5029200" cy="1097280"/>
          </a:xfrm>
          <a:prstGeom prst="rect">
            <a:avLst/>
          </a:prstGeom>
          <a:noFill/>
          <a:ln/>
        </p:spPr>
        <p:txBody>
          <a:bodyPr wrap="square" lIns="0" tIns="0" rIns="0" bIns="0" rtlCol="0" anchor="t"/>
          <a:lstStyle/>
          <a:p>
            <a:pPr indent="0" marL="0">
              <a:buNone/>
            </a:pPr>
            <a:r>
              <a:rPr lang="en-US" sz="1600" dirty="0">
                <a:solidFill>
                  <a:srgbClr val="5F646B"/>
                </a:solidFill>
                <a:latin typeface="Helvetica Neue" pitchFamily="34" charset="0"/>
                <a:ea typeface="Helvetica Neue" pitchFamily="34" charset="-122"/>
                <a:cs typeface="Helvetica Neue" pitchFamily="34" charset="-120"/>
              </a:rPr>
              <a:t>chiuso</a:t>
            </a:r>
            <a:endParaRPr lang="en-US" sz="1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4F2ED"/>
        </a:solidFill>
      </p:bgPr>
    </p:bg>
    <p:spTree>
      <p:nvGrpSpPr>
        <p:cNvPr id="1" name=""/>
        <p:cNvGrpSpPr/>
        <p:nvPr/>
      </p:nvGrpSpPr>
      <p:grpSpPr>
        <a:xfrm>
          <a:off x="0" y="0"/>
          <a:ext cx="0" cy="0"/>
          <a:chOff x="0" y="0"/>
          <a:chExt cx="0" cy="0"/>
        </a:xfrm>
      </p:grpSpPr>
      <p:sp>
        <p:nvSpPr>
          <p:cNvPr id="2" name="Text 0"/>
          <p:cNvSpPr txBox="1"/>
          <p:nvPr/>
        </p:nvSpPr>
        <p:spPr>
          <a:xfrm>
            <a:off x="731520" y="502920"/>
            <a:ext cx="8229600" cy="274320"/>
          </a:xfrm>
          <a:prstGeom prst="rect">
            <a:avLst/>
          </a:prstGeom>
          <a:noFill/>
          <a:ln/>
        </p:spPr>
        <p:txBody>
          <a:bodyPr wrap="square" lIns="0" tIns="0" rIns="0" bIns="0" rtlCol="0" anchor="t"/>
          <a:lstStyle/>
          <a:p>
            <a:pPr indent="0" marL="0">
              <a:buNone/>
            </a:pPr>
            <a:r>
              <a:rPr lang="en-US" sz="1200" b="1" spc="200" kern="0" dirty="0">
                <a:solidFill>
                  <a:srgbClr val="5F646B"/>
                </a:solidFill>
                <a:latin typeface="Helvetica Neue" pitchFamily="34" charset="0"/>
                <a:ea typeface="Helvetica Neue" pitchFamily="34" charset="-122"/>
                <a:cs typeface="Helvetica Neue" pitchFamily="34" charset="-120"/>
              </a:rPr>
              <a:t>IL MODELLO FA LO STESSO</a:t>
            </a:r>
            <a:endParaRPr lang="en-US" sz="1200" dirty="0"/>
          </a:p>
        </p:txBody>
      </p:sp>
      <p:sp>
        <p:nvSpPr>
          <p:cNvPr id="3" name="Text 1"/>
          <p:cNvSpPr txBox="1"/>
          <p:nvPr/>
        </p:nvSpPr>
        <p:spPr>
          <a:xfrm>
            <a:off x="10545775" y="502920"/>
            <a:ext cx="914400" cy="274320"/>
          </a:xfrm>
          <a:prstGeom prst="rect">
            <a:avLst/>
          </a:prstGeom>
          <a:noFill/>
          <a:ln/>
        </p:spPr>
        <p:txBody>
          <a:bodyPr wrap="square" lIns="0" tIns="0" rIns="0" bIns="0" rtlCol="0" anchor="t"/>
          <a:lstStyle/>
          <a:p>
            <a:pPr algn="r" indent="0" marL="0">
              <a:buNone/>
            </a:pPr>
            <a:r>
              <a:rPr lang="en-US" sz="1200" dirty="0">
                <a:solidFill>
                  <a:srgbClr val="A7A49D"/>
                </a:solidFill>
                <a:latin typeface="Helvetica Neue" pitchFamily="34" charset="0"/>
                <a:ea typeface="Helvetica Neue" pitchFamily="34" charset="-122"/>
                <a:cs typeface="Helvetica Neue" pitchFamily="34" charset="-120"/>
              </a:rPr>
              <a:t>16</a:t>
            </a:r>
            <a:endParaRPr lang="en-US" sz="1200" dirty="0"/>
          </a:p>
        </p:txBody>
      </p:sp>
      <p:sp>
        <p:nvSpPr>
          <p:cNvPr id="4" name="Text 2"/>
          <p:cNvSpPr txBox="1"/>
          <p:nvPr/>
        </p:nvSpPr>
        <p:spPr>
          <a:xfrm>
            <a:off x="731520" y="1188720"/>
            <a:ext cx="5486400" cy="731520"/>
          </a:xfrm>
          <a:prstGeom prst="rect">
            <a:avLst/>
          </a:prstGeom>
          <a:noFill/>
          <a:ln/>
        </p:spPr>
        <p:txBody>
          <a:bodyPr wrap="square" lIns="0" tIns="0" rIns="0" bIns="0" rtlCol="0" anchor="t"/>
          <a:lstStyle/>
          <a:p>
            <a:pPr indent="0" marL="0">
              <a:buNone/>
            </a:pPr>
            <a:r>
              <a:rPr lang="en-US" sz="3200" b="1" dirty="0">
                <a:solidFill>
                  <a:srgbClr val="16181B"/>
                </a:solidFill>
                <a:latin typeface="Helvetica Neue" pitchFamily="34" charset="0"/>
                <a:ea typeface="Helvetica Neue" pitchFamily="34" charset="-122"/>
                <a:cs typeface="Helvetica Neue" pitchFamily="34" charset="-120"/>
              </a:rPr>
              <a:t>Il servizio sarà…</a:t>
            </a:r>
            <a:endParaRPr lang="en-US" sz="3200" dirty="0"/>
          </a:p>
        </p:txBody>
      </p:sp>
      <p:sp>
        <p:nvSpPr>
          <p:cNvPr id="5" name="Text 3"/>
          <p:cNvSpPr txBox="1"/>
          <p:nvPr/>
        </p:nvSpPr>
        <p:spPr>
          <a:xfrm>
            <a:off x="731520" y="2148840"/>
            <a:ext cx="2377440" cy="502920"/>
          </a:xfrm>
          <a:prstGeom prst="rect">
            <a:avLst/>
          </a:prstGeom>
          <a:noFill/>
          <a:ln/>
        </p:spPr>
        <p:txBody>
          <a:bodyPr wrap="square" lIns="0" tIns="0" rIns="0" bIns="0" rtlCol="0" anchor="ctr"/>
          <a:lstStyle/>
          <a:p>
            <a:pPr indent="0" marL="0">
              <a:buNone/>
            </a:pPr>
            <a:r>
              <a:rPr lang="en-US" sz="2200" b="1" dirty="0">
                <a:solidFill>
                  <a:srgbClr val="16181B"/>
                </a:solidFill>
                <a:latin typeface="Helvetica Neue" pitchFamily="34" charset="0"/>
                <a:ea typeface="Helvetica Neue" pitchFamily="34" charset="-122"/>
                <a:cs typeface="Helvetica Neue" pitchFamily="34" charset="-120"/>
              </a:rPr>
              <a:t>sospeso</a:t>
            </a:r>
            <a:endParaRPr lang="en-US" sz="2200" dirty="0"/>
          </a:p>
        </p:txBody>
      </p:sp>
      <p:sp>
        <p:nvSpPr>
          <p:cNvPr id="6" name="Shape 4"/>
          <p:cNvSpPr/>
          <p:nvPr/>
        </p:nvSpPr>
        <p:spPr>
          <a:xfrm>
            <a:off x="3200400" y="2331720"/>
            <a:ext cx="4041648" cy="128016"/>
          </a:xfrm>
          <a:prstGeom prst="rect">
            <a:avLst/>
          </a:prstGeom>
          <a:solidFill>
            <a:srgbClr val="2B44FF"/>
          </a:solidFill>
          <a:ln w="12700">
            <a:solidFill>
              <a:srgbClr val="2B44FF"/>
            </a:solidFill>
            <a:prstDash val="solid"/>
          </a:ln>
        </p:spPr>
      </p:sp>
      <p:sp>
        <p:nvSpPr>
          <p:cNvPr id="7" name="Text 5"/>
          <p:cNvSpPr txBox="1"/>
          <p:nvPr/>
        </p:nvSpPr>
        <p:spPr>
          <a:xfrm>
            <a:off x="7333488" y="2148840"/>
            <a:ext cx="914400" cy="502920"/>
          </a:xfrm>
          <a:prstGeom prst="rect">
            <a:avLst/>
          </a:prstGeom>
          <a:noFill/>
          <a:ln/>
        </p:spPr>
        <p:txBody>
          <a:bodyPr wrap="square" lIns="0" tIns="0" rIns="0" bIns="0" rtlCol="0" anchor="ctr"/>
          <a:lstStyle/>
          <a:p>
            <a:pPr indent="0" marL="0">
              <a:buNone/>
            </a:pPr>
            <a:r>
              <a:rPr lang="en-US" sz="1800" dirty="0">
                <a:solidFill>
                  <a:srgbClr val="16181B"/>
                </a:solidFill>
                <a:latin typeface="Helvetica Neue" pitchFamily="34" charset="0"/>
                <a:ea typeface="Helvetica Neue" pitchFamily="34" charset="-122"/>
                <a:cs typeface="Helvetica Neue" pitchFamily="34" charset="-120"/>
              </a:rPr>
              <a:t>34%</a:t>
            </a:r>
            <a:endParaRPr lang="en-US" sz="1800" dirty="0"/>
          </a:p>
        </p:txBody>
      </p:sp>
      <p:sp>
        <p:nvSpPr>
          <p:cNvPr id="8" name="Text 6"/>
          <p:cNvSpPr txBox="1"/>
          <p:nvPr/>
        </p:nvSpPr>
        <p:spPr>
          <a:xfrm>
            <a:off x="731520" y="2807208"/>
            <a:ext cx="2377440" cy="502920"/>
          </a:xfrm>
          <a:prstGeom prst="rect">
            <a:avLst/>
          </a:prstGeom>
          <a:noFill/>
          <a:ln/>
        </p:spPr>
        <p:txBody>
          <a:bodyPr wrap="square" lIns="0" tIns="0" rIns="0" bIns="0" rtlCol="0" anchor="ctr"/>
          <a:lstStyle/>
          <a:p>
            <a:pPr indent="0" marL="0">
              <a:buNone/>
            </a:pPr>
            <a:r>
              <a:rPr lang="en-US" sz="2200" dirty="0">
                <a:solidFill>
                  <a:srgbClr val="5F646B"/>
                </a:solidFill>
                <a:latin typeface="Helvetica Neue" pitchFamily="34" charset="0"/>
                <a:ea typeface="Helvetica Neue" pitchFamily="34" charset="-122"/>
                <a:cs typeface="Helvetica Neue" pitchFamily="34" charset="-120"/>
              </a:rPr>
              <a:t>attivo</a:t>
            </a:r>
            <a:endParaRPr lang="en-US" sz="2200" dirty="0"/>
          </a:p>
        </p:txBody>
      </p:sp>
      <p:sp>
        <p:nvSpPr>
          <p:cNvPr id="9" name="Shape 7"/>
          <p:cNvSpPr/>
          <p:nvPr/>
        </p:nvSpPr>
        <p:spPr>
          <a:xfrm>
            <a:off x="3200400" y="2990088"/>
            <a:ext cx="3209544" cy="128016"/>
          </a:xfrm>
          <a:prstGeom prst="rect">
            <a:avLst/>
          </a:prstGeom>
          <a:solidFill>
            <a:srgbClr val="A7A49D"/>
          </a:solidFill>
          <a:ln w="12700">
            <a:solidFill>
              <a:srgbClr val="A7A49D"/>
            </a:solidFill>
            <a:prstDash val="solid"/>
          </a:ln>
        </p:spPr>
      </p:sp>
      <p:sp>
        <p:nvSpPr>
          <p:cNvPr id="10" name="Text 8"/>
          <p:cNvSpPr txBox="1"/>
          <p:nvPr/>
        </p:nvSpPr>
        <p:spPr>
          <a:xfrm>
            <a:off x="6501384" y="2807208"/>
            <a:ext cx="914400" cy="502920"/>
          </a:xfrm>
          <a:prstGeom prst="rect">
            <a:avLst/>
          </a:prstGeom>
          <a:noFill/>
          <a:ln/>
        </p:spPr>
        <p:txBody>
          <a:bodyPr wrap="square" lIns="0" tIns="0" rIns="0" bIns="0" rtlCol="0" anchor="ctr"/>
          <a:lstStyle/>
          <a:p>
            <a:pPr indent="0" marL="0">
              <a:buNone/>
            </a:pPr>
            <a:r>
              <a:rPr lang="en-US" sz="1800" dirty="0">
                <a:solidFill>
                  <a:srgbClr val="5F646B"/>
                </a:solidFill>
                <a:latin typeface="Helvetica Neue" pitchFamily="34" charset="0"/>
                <a:ea typeface="Helvetica Neue" pitchFamily="34" charset="-122"/>
                <a:cs typeface="Helvetica Neue" pitchFamily="34" charset="-120"/>
              </a:rPr>
              <a:t>27%</a:t>
            </a:r>
            <a:endParaRPr lang="en-US" sz="1800" dirty="0"/>
          </a:p>
        </p:txBody>
      </p:sp>
      <p:sp>
        <p:nvSpPr>
          <p:cNvPr id="11" name="Text 9"/>
          <p:cNvSpPr txBox="1"/>
          <p:nvPr/>
        </p:nvSpPr>
        <p:spPr>
          <a:xfrm>
            <a:off x="731520" y="3465576"/>
            <a:ext cx="2377440" cy="502920"/>
          </a:xfrm>
          <a:prstGeom prst="rect">
            <a:avLst/>
          </a:prstGeom>
          <a:noFill/>
          <a:ln/>
        </p:spPr>
        <p:txBody>
          <a:bodyPr wrap="square" lIns="0" tIns="0" rIns="0" bIns="0" rtlCol="0" anchor="ctr"/>
          <a:lstStyle/>
          <a:p>
            <a:pPr indent="0" marL="0">
              <a:buNone/>
            </a:pPr>
            <a:r>
              <a:rPr lang="en-US" sz="2200" dirty="0">
                <a:solidFill>
                  <a:srgbClr val="5F646B"/>
                </a:solidFill>
                <a:latin typeface="Helvetica Neue" pitchFamily="34" charset="0"/>
                <a:ea typeface="Helvetica Neue" pitchFamily="34" charset="-122"/>
                <a:cs typeface="Helvetica Neue" pitchFamily="34" charset="-120"/>
              </a:rPr>
              <a:t>disponibile</a:t>
            </a:r>
            <a:endParaRPr lang="en-US" sz="2200" dirty="0"/>
          </a:p>
        </p:txBody>
      </p:sp>
      <p:sp>
        <p:nvSpPr>
          <p:cNvPr id="12" name="Shape 10"/>
          <p:cNvSpPr/>
          <p:nvPr/>
        </p:nvSpPr>
        <p:spPr>
          <a:xfrm>
            <a:off x="3200400" y="3648456"/>
            <a:ext cx="2258568" cy="128016"/>
          </a:xfrm>
          <a:prstGeom prst="rect">
            <a:avLst/>
          </a:prstGeom>
          <a:solidFill>
            <a:srgbClr val="A7A49D"/>
          </a:solidFill>
          <a:ln w="12700">
            <a:solidFill>
              <a:srgbClr val="A7A49D"/>
            </a:solidFill>
            <a:prstDash val="solid"/>
          </a:ln>
        </p:spPr>
      </p:sp>
      <p:sp>
        <p:nvSpPr>
          <p:cNvPr id="13" name="Text 11"/>
          <p:cNvSpPr txBox="1"/>
          <p:nvPr/>
        </p:nvSpPr>
        <p:spPr>
          <a:xfrm>
            <a:off x="5550408" y="3465576"/>
            <a:ext cx="914400" cy="502920"/>
          </a:xfrm>
          <a:prstGeom prst="rect">
            <a:avLst/>
          </a:prstGeom>
          <a:noFill/>
          <a:ln/>
        </p:spPr>
        <p:txBody>
          <a:bodyPr wrap="square" lIns="0" tIns="0" rIns="0" bIns="0" rtlCol="0" anchor="ctr"/>
          <a:lstStyle/>
          <a:p>
            <a:pPr indent="0" marL="0">
              <a:buNone/>
            </a:pPr>
            <a:r>
              <a:rPr lang="en-US" sz="1800" dirty="0">
                <a:solidFill>
                  <a:srgbClr val="5F646B"/>
                </a:solidFill>
                <a:latin typeface="Helvetica Neue" pitchFamily="34" charset="0"/>
                <a:ea typeface="Helvetica Neue" pitchFamily="34" charset="-122"/>
                <a:cs typeface="Helvetica Neue" pitchFamily="34" charset="-120"/>
              </a:rPr>
              <a:t>19%</a:t>
            </a:r>
            <a:endParaRPr lang="en-US" sz="1800" dirty="0"/>
          </a:p>
        </p:txBody>
      </p:sp>
      <p:sp>
        <p:nvSpPr>
          <p:cNvPr id="14" name="Text 12"/>
          <p:cNvSpPr txBox="1"/>
          <p:nvPr/>
        </p:nvSpPr>
        <p:spPr>
          <a:xfrm>
            <a:off x="731520" y="4123944"/>
            <a:ext cx="2377440" cy="502920"/>
          </a:xfrm>
          <a:prstGeom prst="rect">
            <a:avLst/>
          </a:prstGeom>
          <a:noFill/>
          <a:ln/>
        </p:spPr>
        <p:txBody>
          <a:bodyPr wrap="square" lIns="0" tIns="0" rIns="0" bIns="0" rtlCol="0" anchor="ctr"/>
          <a:lstStyle/>
          <a:p>
            <a:pPr indent="0" marL="0">
              <a:buNone/>
            </a:pPr>
            <a:r>
              <a:rPr lang="en-US" sz="2200" dirty="0">
                <a:solidFill>
                  <a:srgbClr val="5F646B"/>
                </a:solidFill>
                <a:latin typeface="Helvetica Neue" pitchFamily="34" charset="0"/>
                <a:ea typeface="Helvetica Neue" pitchFamily="34" charset="-122"/>
                <a:cs typeface="Helvetica Neue" pitchFamily="34" charset="-120"/>
              </a:rPr>
              <a:t>gratuito</a:t>
            </a:r>
            <a:endParaRPr lang="en-US" sz="2200" dirty="0"/>
          </a:p>
        </p:txBody>
      </p:sp>
      <p:sp>
        <p:nvSpPr>
          <p:cNvPr id="15" name="Shape 13"/>
          <p:cNvSpPr/>
          <p:nvPr/>
        </p:nvSpPr>
        <p:spPr>
          <a:xfrm>
            <a:off x="3200400" y="4306824"/>
            <a:ext cx="1426464" cy="128016"/>
          </a:xfrm>
          <a:prstGeom prst="rect">
            <a:avLst/>
          </a:prstGeom>
          <a:solidFill>
            <a:srgbClr val="A7A49D"/>
          </a:solidFill>
          <a:ln w="12700">
            <a:solidFill>
              <a:srgbClr val="A7A49D"/>
            </a:solidFill>
            <a:prstDash val="solid"/>
          </a:ln>
        </p:spPr>
      </p:sp>
      <p:sp>
        <p:nvSpPr>
          <p:cNvPr id="16" name="Text 14"/>
          <p:cNvSpPr txBox="1"/>
          <p:nvPr/>
        </p:nvSpPr>
        <p:spPr>
          <a:xfrm>
            <a:off x="4718304" y="4123944"/>
            <a:ext cx="914400" cy="502920"/>
          </a:xfrm>
          <a:prstGeom prst="rect">
            <a:avLst/>
          </a:prstGeom>
          <a:noFill/>
          <a:ln/>
        </p:spPr>
        <p:txBody>
          <a:bodyPr wrap="square" lIns="0" tIns="0" rIns="0" bIns="0" rtlCol="0" anchor="ctr"/>
          <a:lstStyle/>
          <a:p>
            <a:pPr indent="0" marL="0">
              <a:buNone/>
            </a:pPr>
            <a:r>
              <a:rPr lang="en-US" sz="1800" dirty="0">
                <a:solidFill>
                  <a:srgbClr val="5F646B"/>
                </a:solidFill>
                <a:latin typeface="Helvetica Neue" pitchFamily="34" charset="0"/>
                <a:ea typeface="Helvetica Neue" pitchFamily="34" charset="-122"/>
                <a:cs typeface="Helvetica Neue" pitchFamily="34" charset="-120"/>
              </a:rPr>
              <a:t>12%</a:t>
            </a:r>
            <a:endParaRPr lang="en-US" sz="1800" dirty="0"/>
          </a:p>
        </p:txBody>
      </p:sp>
      <p:sp>
        <p:nvSpPr>
          <p:cNvPr id="17" name="Text 15"/>
          <p:cNvSpPr txBox="1"/>
          <p:nvPr/>
        </p:nvSpPr>
        <p:spPr>
          <a:xfrm>
            <a:off x="731520" y="4782312"/>
            <a:ext cx="2377440" cy="502920"/>
          </a:xfrm>
          <a:prstGeom prst="rect">
            <a:avLst/>
          </a:prstGeom>
          <a:noFill/>
          <a:ln/>
        </p:spPr>
        <p:txBody>
          <a:bodyPr wrap="square" lIns="0" tIns="0" rIns="0" bIns="0" rtlCol="0" anchor="ctr"/>
          <a:lstStyle/>
          <a:p>
            <a:pPr indent="0" marL="0">
              <a:buNone/>
            </a:pPr>
            <a:r>
              <a:rPr lang="en-US" sz="2200" dirty="0">
                <a:solidFill>
                  <a:srgbClr val="5F646B"/>
                </a:solidFill>
                <a:latin typeface="Helvetica Neue" pitchFamily="34" charset="0"/>
                <a:ea typeface="Helvetica Neue" pitchFamily="34" charset="-122"/>
                <a:cs typeface="Helvetica Neue" pitchFamily="34" charset="-120"/>
              </a:rPr>
              <a:t>potenziato</a:t>
            </a:r>
            <a:endParaRPr lang="en-US" sz="2200" dirty="0"/>
          </a:p>
        </p:txBody>
      </p:sp>
      <p:sp>
        <p:nvSpPr>
          <p:cNvPr id="18" name="Shape 16"/>
          <p:cNvSpPr/>
          <p:nvPr/>
        </p:nvSpPr>
        <p:spPr>
          <a:xfrm>
            <a:off x="3200400" y="4965192"/>
            <a:ext cx="950976" cy="128016"/>
          </a:xfrm>
          <a:prstGeom prst="rect">
            <a:avLst/>
          </a:prstGeom>
          <a:solidFill>
            <a:srgbClr val="A7A49D"/>
          </a:solidFill>
          <a:ln w="12700">
            <a:solidFill>
              <a:srgbClr val="A7A49D"/>
            </a:solidFill>
            <a:prstDash val="solid"/>
          </a:ln>
        </p:spPr>
      </p:sp>
      <p:sp>
        <p:nvSpPr>
          <p:cNvPr id="19" name="Text 17"/>
          <p:cNvSpPr txBox="1"/>
          <p:nvPr/>
        </p:nvSpPr>
        <p:spPr>
          <a:xfrm>
            <a:off x="4242816" y="4782312"/>
            <a:ext cx="914400" cy="502920"/>
          </a:xfrm>
          <a:prstGeom prst="rect">
            <a:avLst/>
          </a:prstGeom>
          <a:noFill/>
          <a:ln/>
        </p:spPr>
        <p:txBody>
          <a:bodyPr wrap="square" lIns="0" tIns="0" rIns="0" bIns="0" rtlCol="0" anchor="ctr"/>
          <a:lstStyle/>
          <a:p>
            <a:pPr indent="0" marL="0">
              <a:buNone/>
            </a:pPr>
            <a:r>
              <a:rPr lang="en-US" sz="1800" dirty="0">
                <a:solidFill>
                  <a:srgbClr val="5F646B"/>
                </a:solidFill>
                <a:latin typeface="Helvetica Neue" pitchFamily="34" charset="0"/>
                <a:ea typeface="Helvetica Neue" pitchFamily="34" charset="-122"/>
                <a:cs typeface="Helvetica Neue" pitchFamily="34" charset="-120"/>
              </a:rPr>
              <a:t>8%</a:t>
            </a:r>
            <a:endParaRPr lang="en-US" sz="1800" dirty="0"/>
          </a:p>
        </p:txBody>
      </p:sp>
      <p:sp>
        <p:nvSpPr>
          <p:cNvPr id="20" name="Text 18"/>
          <p:cNvSpPr txBox="1"/>
          <p:nvPr/>
        </p:nvSpPr>
        <p:spPr>
          <a:xfrm>
            <a:off x="731520" y="5577840"/>
            <a:ext cx="6400800" cy="320040"/>
          </a:xfrm>
          <a:prstGeom prst="rect">
            <a:avLst/>
          </a:prstGeom>
          <a:noFill/>
          <a:ln/>
        </p:spPr>
        <p:txBody>
          <a:bodyPr wrap="square" lIns="0" tIns="0" rIns="0" bIns="0" rtlCol="0" anchor="t"/>
          <a:lstStyle/>
          <a:p>
            <a:pPr indent="0" marL="0">
              <a:buNone/>
            </a:pPr>
            <a:r>
              <a:rPr lang="en-US" sz="1300" i="1" dirty="0">
                <a:solidFill>
                  <a:srgbClr val="A7A49D"/>
                </a:solidFill>
                <a:latin typeface="Helvetica Neue" pitchFamily="34" charset="0"/>
                <a:ea typeface="Helvetica Neue" pitchFamily="34" charset="-122"/>
                <a:cs typeface="Helvetica Neue" pitchFamily="34" charset="-120"/>
              </a:rPr>
              <a:t>Percentuali inventate per spiegare il meccanismo.</a:t>
            </a:r>
            <a:endParaRPr lang="en-US" sz="1300" dirty="0"/>
          </a:p>
        </p:txBody>
      </p:sp>
      <p:sp>
        <p:nvSpPr>
          <p:cNvPr id="21" name="Shape 19"/>
          <p:cNvSpPr/>
          <p:nvPr/>
        </p:nvSpPr>
        <p:spPr>
          <a:xfrm>
            <a:off x="8321040" y="1280160"/>
            <a:ext cx="0" cy="4206240"/>
          </a:xfrm>
          <a:prstGeom prst="line">
            <a:avLst/>
          </a:prstGeom>
          <a:noFill/>
          <a:ln w="12700">
            <a:solidFill>
              <a:srgbClr val="D5D1C8"/>
            </a:solidFill>
            <a:prstDash val="solid"/>
          </a:ln>
        </p:spPr>
      </p:sp>
      <p:sp>
        <p:nvSpPr>
          <p:cNvPr id="22" name="Text 20"/>
          <p:cNvSpPr txBox="1"/>
          <p:nvPr/>
        </p:nvSpPr>
        <p:spPr>
          <a:xfrm>
            <a:off x="8641080" y="1280160"/>
            <a:ext cx="2834640" cy="1737360"/>
          </a:xfrm>
          <a:prstGeom prst="rect">
            <a:avLst/>
          </a:prstGeom>
          <a:noFill/>
          <a:ln/>
        </p:spPr>
        <p:txBody>
          <a:bodyPr wrap="square" lIns="0" tIns="0" rIns="0" bIns="0" rtlCol="0" anchor="t"/>
          <a:lstStyle/>
          <a:p>
            <a:pPr indent="0" marL="0">
              <a:buNone/>
            </a:pPr>
            <a:r>
              <a:rPr lang="en-US" sz="2400" b="1" dirty="0">
                <a:solidFill>
                  <a:srgbClr val="16181B"/>
                </a:solidFill>
                <a:latin typeface="Helvetica Neue" pitchFamily="34" charset="0"/>
                <a:ea typeface="Helvetica Neue" pitchFamily="34" charset="-122"/>
                <a:cs typeface="Helvetica Neue" pitchFamily="34" charset="-120"/>
              </a:rPr>
              <a:t>Non cerca la risposta giusta in un archivio.</a:t>
            </a:r>
            <a:endParaRPr lang="en-US" sz="2400" dirty="0"/>
          </a:p>
        </p:txBody>
      </p:sp>
      <p:sp>
        <p:nvSpPr>
          <p:cNvPr id="23" name="Text 21"/>
          <p:cNvSpPr txBox="1"/>
          <p:nvPr/>
        </p:nvSpPr>
        <p:spPr>
          <a:xfrm>
            <a:off x="8641080" y="3108960"/>
            <a:ext cx="2834640" cy="2194560"/>
          </a:xfrm>
          <a:prstGeom prst="rect">
            <a:avLst/>
          </a:prstGeom>
          <a:noFill/>
          <a:ln/>
        </p:spPr>
        <p:txBody>
          <a:bodyPr wrap="square" lIns="0" tIns="0" rIns="0" bIns="0" rtlCol="0" anchor="t"/>
          <a:lstStyle/>
          <a:p>
            <a:pPr indent="0" marL="0">
              <a:buNone/>
            </a:pPr>
            <a:r>
              <a:rPr lang="en-US" sz="1800" dirty="0">
                <a:solidFill>
                  <a:srgbClr val="5F646B"/>
                </a:solidFill>
                <a:latin typeface="Helvetica Neue" pitchFamily="34" charset="0"/>
                <a:ea typeface="Helvetica Neue" pitchFamily="34" charset="-122"/>
                <a:cs typeface="Helvetica Neue" pitchFamily="34" charset="-120"/>
              </a:rPr>
              <a:t>Calcola quanto è probabile ogni continuazione, ne sceglie una, e ripete. Parola dopo parola.</a:t>
            </a:r>
            <a:endParaRPr lang="en-US" sz="1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6181B"/>
        </a:solidFill>
      </p:bgPr>
    </p:bg>
    <p:spTree>
      <p:nvGrpSpPr>
        <p:cNvPr id="1" name=""/>
        <p:cNvGrpSpPr/>
        <p:nvPr/>
      </p:nvGrpSpPr>
      <p:grpSpPr>
        <a:xfrm>
          <a:off x="0" y="0"/>
          <a:ext cx="0" cy="0"/>
          <a:chOff x="0" y="0"/>
          <a:chExt cx="0" cy="0"/>
        </a:xfrm>
      </p:grpSpPr>
      <p:sp>
        <p:nvSpPr>
          <p:cNvPr id="2" name="Text 0"/>
          <p:cNvSpPr txBox="1"/>
          <p:nvPr/>
        </p:nvSpPr>
        <p:spPr>
          <a:xfrm>
            <a:off x="731520" y="502920"/>
            <a:ext cx="8229600" cy="274320"/>
          </a:xfrm>
          <a:prstGeom prst="rect">
            <a:avLst/>
          </a:prstGeom>
          <a:noFill/>
          <a:ln/>
        </p:spPr>
        <p:txBody>
          <a:bodyPr wrap="square" lIns="0" tIns="0" rIns="0" bIns="0" rtlCol="0" anchor="t"/>
          <a:lstStyle/>
          <a:p>
            <a:pPr indent="0" marL="0">
              <a:buNone/>
            </a:pPr>
            <a:r>
              <a:rPr lang="en-US" sz="1200" b="1" spc="200" kern="0" dirty="0">
                <a:solidFill>
                  <a:srgbClr val="9AA0A6"/>
                </a:solidFill>
                <a:latin typeface="Helvetica Neue" pitchFamily="34" charset="0"/>
                <a:ea typeface="Helvetica Neue" pitchFamily="34" charset="-122"/>
                <a:cs typeface="Helvetica Neue" pitchFamily="34" charset="-120"/>
              </a:rPr>
              <a:t>COME IMPARA</a:t>
            </a:r>
            <a:endParaRPr lang="en-US" sz="1200" dirty="0"/>
          </a:p>
        </p:txBody>
      </p:sp>
      <p:sp>
        <p:nvSpPr>
          <p:cNvPr id="3" name="Text 1"/>
          <p:cNvSpPr txBox="1"/>
          <p:nvPr/>
        </p:nvSpPr>
        <p:spPr>
          <a:xfrm>
            <a:off x="10545775" y="502920"/>
            <a:ext cx="914400" cy="274320"/>
          </a:xfrm>
          <a:prstGeom prst="rect">
            <a:avLst/>
          </a:prstGeom>
          <a:noFill/>
          <a:ln/>
        </p:spPr>
        <p:txBody>
          <a:bodyPr wrap="square" lIns="0" tIns="0" rIns="0" bIns="0" rtlCol="0" anchor="t"/>
          <a:lstStyle/>
          <a:p>
            <a:pPr algn="r" indent="0" marL="0">
              <a:buNone/>
            </a:pPr>
            <a:r>
              <a:rPr lang="en-US" sz="1200" dirty="0">
                <a:solidFill>
                  <a:srgbClr val="5E646B"/>
                </a:solidFill>
                <a:latin typeface="Helvetica Neue" pitchFamily="34" charset="0"/>
                <a:ea typeface="Helvetica Neue" pitchFamily="34" charset="-122"/>
                <a:cs typeface="Helvetica Neue" pitchFamily="34" charset="-120"/>
              </a:rPr>
              <a:t>17</a:t>
            </a:r>
            <a:endParaRPr lang="en-US" sz="1200" dirty="0"/>
          </a:p>
        </p:txBody>
      </p:sp>
      <p:sp>
        <p:nvSpPr>
          <p:cNvPr id="4" name="Shape 2"/>
          <p:cNvSpPr/>
          <p:nvPr/>
        </p:nvSpPr>
        <p:spPr>
          <a:xfrm>
            <a:off x="2331720" y="2103120"/>
            <a:ext cx="3383280" cy="3383280"/>
          </a:xfrm>
          <a:prstGeom prst="ellipse">
            <a:avLst/>
          </a:prstGeom>
          <a:solidFill>
            <a:srgbClr val="16181B">
              <a:alpha val="0"/>
            </a:srgbClr>
          </a:solidFill>
          <a:ln w="25400">
            <a:solidFill>
              <a:srgbClr val="34383D"/>
            </a:solidFill>
            <a:prstDash val="solid"/>
          </a:ln>
        </p:spPr>
      </p:sp>
      <p:sp>
        <p:nvSpPr>
          <p:cNvPr id="5" name="Shape 3"/>
          <p:cNvSpPr/>
          <p:nvPr/>
        </p:nvSpPr>
        <p:spPr>
          <a:xfrm>
            <a:off x="3739896" y="1819656"/>
            <a:ext cx="566928" cy="566928"/>
          </a:xfrm>
          <a:prstGeom prst="ellipse">
            <a:avLst/>
          </a:prstGeom>
          <a:solidFill>
            <a:srgbClr val="2B44FF"/>
          </a:solidFill>
          <a:ln w="12700">
            <a:solidFill>
              <a:srgbClr val="2B44FF"/>
            </a:solidFill>
            <a:prstDash val="solid"/>
          </a:ln>
        </p:spPr>
      </p:sp>
      <p:sp>
        <p:nvSpPr>
          <p:cNvPr id="6" name="Text 4"/>
          <p:cNvSpPr txBox="1"/>
          <p:nvPr/>
        </p:nvSpPr>
        <p:spPr>
          <a:xfrm>
            <a:off x="3739896" y="1819656"/>
            <a:ext cx="566928" cy="566928"/>
          </a:xfrm>
          <a:prstGeom prst="rect">
            <a:avLst/>
          </a:prstGeom>
          <a:noFill/>
          <a:ln/>
        </p:spPr>
        <p:txBody>
          <a:bodyPr wrap="square" lIns="0" tIns="0" rIns="0" bIns="0" rtlCol="0" anchor="ctr"/>
          <a:lstStyle/>
          <a:p>
            <a:pPr algn="ctr" indent="0" marL="0">
              <a:buNone/>
            </a:pPr>
            <a:r>
              <a:rPr lang="en-US" sz="1800" b="1" dirty="0">
                <a:solidFill>
                  <a:srgbClr val="FFFFFF"/>
                </a:solidFill>
                <a:latin typeface="Helvetica Neue" pitchFamily="34" charset="0"/>
                <a:ea typeface="Helvetica Neue" pitchFamily="34" charset="-122"/>
                <a:cs typeface="Helvetica Neue" pitchFamily="34" charset="-120"/>
              </a:rPr>
              <a:t>1</a:t>
            </a:r>
            <a:endParaRPr lang="en-US" sz="1800" dirty="0"/>
          </a:p>
        </p:txBody>
      </p:sp>
      <p:sp>
        <p:nvSpPr>
          <p:cNvPr id="7" name="Text 5"/>
          <p:cNvSpPr txBox="1"/>
          <p:nvPr/>
        </p:nvSpPr>
        <p:spPr>
          <a:xfrm>
            <a:off x="2743200" y="1325880"/>
            <a:ext cx="2560320" cy="457200"/>
          </a:xfrm>
          <a:prstGeom prst="rect">
            <a:avLst/>
          </a:prstGeom>
          <a:noFill/>
          <a:ln/>
        </p:spPr>
        <p:txBody>
          <a:bodyPr wrap="square" lIns="0" tIns="0" rIns="0" bIns="0" rtlCol="0" anchor="t"/>
          <a:lstStyle/>
          <a:p>
            <a:pPr algn="ctr" indent="0" marL="0">
              <a:buNone/>
            </a:pPr>
            <a:r>
              <a:rPr lang="en-US" sz="2000" b="1" dirty="0">
                <a:solidFill>
                  <a:srgbClr val="F2F2EF"/>
                </a:solidFill>
                <a:latin typeface="Helvetica Neue" pitchFamily="34" charset="0"/>
                <a:ea typeface="Helvetica Neue" pitchFamily="34" charset="-122"/>
                <a:cs typeface="Helvetica Neue" pitchFamily="34" charset="-120"/>
              </a:rPr>
              <a:t>Leggi</a:t>
            </a:r>
            <a:endParaRPr lang="en-US" sz="2000" dirty="0"/>
          </a:p>
        </p:txBody>
      </p:sp>
      <p:sp>
        <p:nvSpPr>
          <p:cNvPr id="8" name="Shape 6"/>
          <p:cNvSpPr/>
          <p:nvPr/>
        </p:nvSpPr>
        <p:spPr>
          <a:xfrm>
            <a:off x="5431536" y="3511296"/>
            <a:ext cx="566928" cy="566928"/>
          </a:xfrm>
          <a:prstGeom prst="ellipse">
            <a:avLst/>
          </a:prstGeom>
          <a:solidFill>
            <a:srgbClr val="2B44FF"/>
          </a:solidFill>
          <a:ln w="12700">
            <a:solidFill>
              <a:srgbClr val="2B44FF"/>
            </a:solidFill>
            <a:prstDash val="solid"/>
          </a:ln>
        </p:spPr>
      </p:sp>
      <p:sp>
        <p:nvSpPr>
          <p:cNvPr id="9" name="Text 7"/>
          <p:cNvSpPr txBox="1"/>
          <p:nvPr/>
        </p:nvSpPr>
        <p:spPr>
          <a:xfrm>
            <a:off x="5431536" y="3511296"/>
            <a:ext cx="566928" cy="566928"/>
          </a:xfrm>
          <a:prstGeom prst="rect">
            <a:avLst/>
          </a:prstGeom>
          <a:noFill/>
          <a:ln/>
        </p:spPr>
        <p:txBody>
          <a:bodyPr wrap="square" lIns="0" tIns="0" rIns="0" bIns="0" rtlCol="0" anchor="ctr"/>
          <a:lstStyle/>
          <a:p>
            <a:pPr algn="ctr" indent="0" marL="0">
              <a:buNone/>
            </a:pPr>
            <a:r>
              <a:rPr lang="en-US" sz="1800" b="1" dirty="0">
                <a:solidFill>
                  <a:srgbClr val="FFFFFF"/>
                </a:solidFill>
                <a:latin typeface="Helvetica Neue" pitchFamily="34" charset="0"/>
                <a:ea typeface="Helvetica Neue" pitchFamily="34" charset="-122"/>
                <a:cs typeface="Helvetica Neue" pitchFamily="34" charset="-120"/>
              </a:rPr>
              <a:t>2</a:t>
            </a:r>
            <a:endParaRPr lang="en-US" sz="1800" dirty="0"/>
          </a:p>
        </p:txBody>
      </p:sp>
      <p:sp>
        <p:nvSpPr>
          <p:cNvPr id="10" name="Text 8"/>
          <p:cNvSpPr txBox="1"/>
          <p:nvPr/>
        </p:nvSpPr>
        <p:spPr>
          <a:xfrm>
            <a:off x="6126480" y="3566160"/>
            <a:ext cx="2560320" cy="457200"/>
          </a:xfrm>
          <a:prstGeom prst="rect">
            <a:avLst/>
          </a:prstGeom>
          <a:noFill/>
          <a:ln/>
        </p:spPr>
        <p:txBody>
          <a:bodyPr wrap="square" lIns="0" tIns="0" rIns="0" bIns="0" rtlCol="0" anchor="t"/>
          <a:lstStyle/>
          <a:p>
            <a:pPr algn="l" indent="0" marL="0">
              <a:buNone/>
            </a:pPr>
            <a:r>
              <a:rPr lang="en-US" sz="2000" b="1" dirty="0">
                <a:solidFill>
                  <a:srgbClr val="F2F2EF"/>
                </a:solidFill>
                <a:latin typeface="Helvetica Neue" pitchFamily="34" charset="0"/>
                <a:ea typeface="Helvetica Neue" pitchFamily="34" charset="-122"/>
                <a:cs typeface="Helvetica Neue" pitchFamily="34" charset="-120"/>
              </a:rPr>
              <a:t>Nascondi</a:t>
            </a:r>
            <a:endParaRPr lang="en-US" sz="2000" dirty="0"/>
          </a:p>
        </p:txBody>
      </p:sp>
      <p:sp>
        <p:nvSpPr>
          <p:cNvPr id="11" name="Shape 9"/>
          <p:cNvSpPr/>
          <p:nvPr/>
        </p:nvSpPr>
        <p:spPr>
          <a:xfrm>
            <a:off x="3739896" y="5202936"/>
            <a:ext cx="566928" cy="566928"/>
          </a:xfrm>
          <a:prstGeom prst="ellipse">
            <a:avLst/>
          </a:prstGeom>
          <a:solidFill>
            <a:srgbClr val="2B44FF"/>
          </a:solidFill>
          <a:ln w="12700">
            <a:solidFill>
              <a:srgbClr val="2B44FF"/>
            </a:solidFill>
            <a:prstDash val="solid"/>
          </a:ln>
        </p:spPr>
      </p:sp>
      <p:sp>
        <p:nvSpPr>
          <p:cNvPr id="12" name="Text 10"/>
          <p:cNvSpPr txBox="1"/>
          <p:nvPr/>
        </p:nvSpPr>
        <p:spPr>
          <a:xfrm>
            <a:off x="3739896" y="5202936"/>
            <a:ext cx="566928" cy="566928"/>
          </a:xfrm>
          <a:prstGeom prst="rect">
            <a:avLst/>
          </a:prstGeom>
          <a:noFill/>
          <a:ln/>
        </p:spPr>
        <p:txBody>
          <a:bodyPr wrap="square" lIns="0" tIns="0" rIns="0" bIns="0" rtlCol="0" anchor="ctr"/>
          <a:lstStyle/>
          <a:p>
            <a:pPr algn="ctr" indent="0" marL="0">
              <a:buNone/>
            </a:pPr>
            <a:r>
              <a:rPr lang="en-US" sz="1800" b="1" dirty="0">
                <a:solidFill>
                  <a:srgbClr val="FFFFFF"/>
                </a:solidFill>
                <a:latin typeface="Helvetica Neue" pitchFamily="34" charset="0"/>
                <a:ea typeface="Helvetica Neue" pitchFamily="34" charset="-122"/>
                <a:cs typeface="Helvetica Neue" pitchFamily="34" charset="-120"/>
              </a:rPr>
              <a:t>3</a:t>
            </a:r>
            <a:endParaRPr lang="en-US" sz="1800" dirty="0"/>
          </a:p>
        </p:txBody>
      </p:sp>
      <p:sp>
        <p:nvSpPr>
          <p:cNvPr id="13" name="Text 11"/>
          <p:cNvSpPr txBox="1"/>
          <p:nvPr/>
        </p:nvSpPr>
        <p:spPr>
          <a:xfrm>
            <a:off x="2743200" y="5852160"/>
            <a:ext cx="2560320" cy="457200"/>
          </a:xfrm>
          <a:prstGeom prst="rect">
            <a:avLst/>
          </a:prstGeom>
          <a:noFill/>
          <a:ln/>
        </p:spPr>
        <p:txBody>
          <a:bodyPr wrap="square" lIns="0" tIns="0" rIns="0" bIns="0" rtlCol="0" anchor="t"/>
          <a:lstStyle/>
          <a:p>
            <a:pPr algn="ctr" indent="0" marL="0">
              <a:buNone/>
            </a:pPr>
            <a:r>
              <a:rPr lang="en-US" sz="2000" b="1" dirty="0">
                <a:solidFill>
                  <a:srgbClr val="F2F2EF"/>
                </a:solidFill>
                <a:latin typeface="Helvetica Neue" pitchFamily="34" charset="0"/>
                <a:ea typeface="Helvetica Neue" pitchFamily="34" charset="-122"/>
                <a:cs typeface="Helvetica Neue" pitchFamily="34" charset="-120"/>
              </a:rPr>
              <a:t>Indovina</a:t>
            </a:r>
            <a:endParaRPr lang="en-US" sz="2000" dirty="0"/>
          </a:p>
        </p:txBody>
      </p:sp>
      <p:sp>
        <p:nvSpPr>
          <p:cNvPr id="14" name="Shape 12"/>
          <p:cNvSpPr/>
          <p:nvPr/>
        </p:nvSpPr>
        <p:spPr>
          <a:xfrm>
            <a:off x="2048256" y="3511296"/>
            <a:ext cx="566928" cy="566928"/>
          </a:xfrm>
          <a:prstGeom prst="ellipse">
            <a:avLst/>
          </a:prstGeom>
          <a:solidFill>
            <a:srgbClr val="2B44FF"/>
          </a:solidFill>
          <a:ln w="12700">
            <a:solidFill>
              <a:srgbClr val="2B44FF"/>
            </a:solidFill>
            <a:prstDash val="solid"/>
          </a:ln>
        </p:spPr>
      </p:sp>
      <p:sp>
        <p:nvSpPr>
          <p:cNvPr id="15" name="Text 13"/>
          <p:cNvSpPr txBox="1"/>
          <p:nvPr/>
        </p:nvSpPr>
        <p:spPr>
          <a:xfrm>
            <a:off x="2048256" y="3511296"/>
            <a:ext cx="566928" cy="566928"/>
          </a:xfrm>
          <a:prstGeom prst="rect">
            <a:avLst/>
          </a:prstGeom>
          <a:noFill/>
          <a:ln/>
        </p:spPr>
        <p:txBody>
          <a:bodyPr wrap="square" lIns="0" tIns="0" rIns="0" bIns="0" rtlCol="0" anchor="ctr"/>
          <a:lstStyle/>
          <a:p>
            <a:pPr algn="ctr" indent="0" marL="0">
              <a:buNone/>
            </a:pPr>
            <a:r>
              <a:rPr lang="en-US" sz="1800" b="1" dirty="0">
                <a:solidFill>
                  <a:srgbClr val="FFFFFF"/>
                </a:solidFill>
                <a:latin typeface="Helvetica Neue" pitchFamily="34" charset="0"/>
                <a:ea typeface="Helvetica Neue" pitchFamily="34" charset="-122"/>
                <a:cs typeface="Helvetica Neue" pitchFamily="34" charset="-120"/>
              </a:rPr>
              <a:t>4</a:t>
            </a:r>
            <a:endParaRPr lang="en-US" sz="1800" dirty="0"/>
          </a:p>
        </p:txBody>
      </p:sp>
      <p:sp>
        <p:nvSpPr>
          <p:cNvPr id="16" name="Text 14"/>
          <p:cNvSpPr txBox="1"/>
          <p:nvPr/>
        </p:nvSpPr>
        <p:spPr>
          <a:xfrm>
            <a:off x="91440" y="3566160"/>
            <a:ext cx="1828800" cy="457200"/>
          </a:xfrm>
          <a:prstGeom prst="rect">
            <a:avLst/>
          </a:prstGeom>
          <a:noFill/>
          <a:ln/>
        </p:spPr>
        <p:txBody>
          <a:bodyPr wrap="square" lIns="0" tIns="0" rIns="0" bIns="0" rtlCol="0" anchor="t"/>
          <a:lstStyle/>
          <a:p>
            <a:pPr algn="r" indent="0" marL="0">
              <a:buNone/>
            </a:pPr>
            <a:r>
              <a:rPr lang="en-US" sz="2000" b="1" dirty="0">
                <a:solidFill>
                  <a:srgbClr val="F2F2EF"/>
                </a:solidFill>
                <a:latin typeface="Helvetica Neue" pitchFamily="34" charset="0"/>
                <a:ea typeface="Helvetica Neue" pitchFamily="34" charset="-122"/>
                <a:cs typeface="Helvetica Neue" pitchFamily="34" charset="-120"/>
              </a:rPr>
              <a:t>Correggi</a:t>
            </a:r>
            <a:endParaRPr lang="en-US" sz="2000" dirty="0"/>
          </a:p>
        </p:txBody>
      </p:sp>
      <p:sp>
        <p:nvSpPr>
          <p:cNvPr id="17" name="Text 15"/>
          <p:cNvSpPr txBox="1"/>
          <p:nvPr/>
        </p:nvSpPr>
        <p:spPr>
          <a:xfrm>
            <a:off x="2651760" y="3154680"/>
            <a:ext cx="2743200" cy="1280160"/>
          </a:xfrm>
          <a:prstGeom prst="rect">
            <a:avLst/>
          </a:prstGeom>
          <a:noFill/>
          <a:ln/>
        </p:spPr>
        <p:txBody>
          <a:bodyPr wrap="square" lIns="0" tIns="0" rIns="0" bIns="0" rtlCol="0" anchor="ctr"/>
          <a:lstStyle/>
          <a:p>
            <a:pPr algn="ctr" indent="0" marL="0">
              <a:buNone/>
            </a:pPr>
            <a:r>
              <a:rPr lang="en-US" sz="2600" b="1" dirty="0">
                <a:solidFill>
                  <a:srgbClr val="9AA0A6"/>
                </a:solidFill>
                <a:latin typeface="Helvetica Neue" pitchFamily="34" charset="0"/>
                <a:ea typeface="Helvetica Neue" pitchFamily="34" charset="-122"/>
                <a:cs typeface="Helvetica Neue" pitchFamily="34" charset="-120"/>
              </a:rPr>
              <a:t>× miliardi</a:t>
            </a:r>
            <a:endParaRPr lang="en-US" sz="2600" dirty="0"/>
          </a:p>
          <a:p>
            <a:pPr algn="ctr" indent="0" marL="0">
              <a:buNone/>
            </a:pPr>
            <a:r>
              <a:rPr lang="en-US" sz="2600" b="1" dirty="0">
                <a:solidFill>
                  <a:srgbClr val="9AA0A6"/>
                </a:solidFill>
                <a:latin typeface="Helvetica Neue" pitchFamily="34" charset="0"/>
                <a:ea typeface="Helvetica Neue" pitchFamily="34" charset="-122"/>
                <a:cs typeface="Helvetica Neue" pitchFamily="34" charset="-120"/>
              </a:rPr>
              <a:t>di volte</a:t>
            </a:r>
            <a:endParaRPr lang="en-US" sz="2600" dirty="0"/>
          </a:p>
        </p:txBody>
      </p:sp>
      <p:sp>
        <p:nvSpPr>
          <p:cNvPr id="18" name="Shape 16"/>
          <p:cNvSpPr/>
          <p:nvPr/>
        </p:nvSpPr>
        <p:spPr>
          <a:xfrm>
            <a:off x="8138160" y="1280160"/>
            <a:ext cx="0" cy="4480560"/>
          </a:xfrm>
          <a:prstGeom prst="line">
            <a:avLst/>
          </a:prstGeom>
          <a:noFill/>
          <a:ln w="12700">
            <a:solidFill>
              <a:srgbClr val="34383D"/>
            </a:solidFill>
            <a:prstDash val="solid"/>
          </a:ln>
        </p:spPr>
      </p:sp>
      <p:sp>
        <p:nvSpPr>
          <p:cNvPr id="19" name="Text 17"/>
          <p:cNvSpPr txBox="1"/>
          <p:nvPr/>
        </p:nvSpPr>
        <p:spPr>
          <a:xfrm>
            <a:off x="8412480" y="1280160"/>
            <a:ext cx="3200400" cy="640080"/>
          </a:xfrm>
          <a:prstGeom prst="rect">
            <a:avLst/>
          </a:prstGeom>
          <a:noFill/>
          <a:ln/>
        </p:spPr>
        <p:txBody>
          <a:bodyPr wrap="square" lIns="0" tIns="0" rIns="0" bIns="0" rtlCol="0" anchor="t"/>
          <a:lstStyle/>
          <a:p>
            <a:pPr indent="0" marL="0">
              <a:buNone/>
            </a:pPr>
            <a:r>
              <a:rPr lang="en-US" sz="3000" b="1" dirty="0">
                <a:solidFill>
                  <a:srgbClr val="F2F2EF"/>
                </a:solidFill>
                <a:latin typeface="Helvetica Neue" pitchFamily="34" charset="0"/>
                <a:ea typeface="Helvetica Neue" pitchFamily="34" charset="-122"/>
                <a:cs typeface="Helvetica Neue" pitchFamily="34" charset="-120"/>
              </a:rPr>
              <a:t>Parametri.</a:t>
            </a:r>
            <a:endParaRPr lang="en-US" sz="3000" dirty="0"/>
          </a:p>
        </p:txBody>
      </p:sp>
      <p:sp>
        <p:nvSpPr>
          <p:cNvPr id="20" name="Text 18"/>
          <p:cNvSpPr txBox="1"/>
          <p:nvPr/>
        </p:nvSpPr>
        <p:spPr>
          <a:xfrm>
            <a:off x="8412480" y="2103120"/>
            <a:ext cx="3063240" cy="2743200"/>
          </a:xfrm>
          <a:prstGeom prst="rect">
            <a:avLst/>
          </a:prstGeom>
          <a:noFill/>
          <a:ln/>
        </p:spPr>
        <p:txBody>
          <a:bodyPr wrap="square" lIns="0" tIns="0" rIns="0" bIns="0" rtlCol="0" anchor="t"/>
          <a:lstStyle/>
          <a:p>
            <a:pPr indent="0" marL="0">
              <a:buNone/>
            </a:pPr>
            <a:r>
              <a:rPr lang="en-US" sz="1900" dirty="0">
                <a:solidFill>
                  <a:srgbClr val="9AA0A6"/>
                </a:solidFill>
                <a:latin typeface="Helvetica Neue" pitchFamily="34" charset="0"/>
                <a:ea typeface="Helvetica Neue" pitchFamily="34" charset="-122"/>
                <a:cs typeface="Helvetica Neue" pitchFamily="34" charset="-120"/>
              </a:rPr>
              <a:t>Miliardi di numeri, come manopole. Ogni correzione le gira di poco. Nessuno ha scritto al modello la grammatica: l’ha ricavata dagli esempi.</a:t>
            </a:r>
            <a:endParaRPr lang="en-US" sz="1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4F2ED"/>
        </a:solidFill>
      </p:bgPr>
    </p:bg>
    <p:spTree>
      <p:nvGrpSpPr>
        <p:cNvPr id="1" name=""/>
        <p:cNvGrpSpPr/>
        <p:nvPr/>
      </p:nvGrpSpPr>
      <p:grpSpPr>
        <a:xfrm>
          <a:off x="0" y="0"/>
          <a:ext cx="0" cy="0"/>
          <a:chOff x="0" y="0"/>
          <a:chExt cx="0" cy="0"/>
        </a:xfrm>
      </p:grpSpPr>
      <p:sp>
        <p:nvSpPr>
          <p:cNvPr id="2" name="Text 0"/>
          <p:cNvSpPr txBox="1"/>
          <p:nvPr/>
        </p:nvSpPr>
        <p:spPr>
          <a:xfrm>
            <a:off x="731520" y="502920"/>
            <a:ext cx="8229600" cy="274320"/>
          </a:xfrm>
          <a:prstGeom prst="rect">
            <a:avLst/>
          </a:prstGeom>
          <a:noFill/>
          <a:ln/>
        </p:spPr>
        <p:txBody>
          <a:bodyPr wrap="square" lIns="0" tIns="0" rIns="0" bIns="0" rtlCol="0" anchor="t"/>
          <a:lstStyle/>
          <a:p>
            <a:pPr indent="0" marL="0">
              <a:buNone/>
            </a:pPr>
            <a:r>
              <a:rPr lang="en-US" sz="1200" b="1" spc="200" kern="0" dirty="0">
                <a:solidFill>
                  <a:srgbClr val="5F646B"/>
                </a:solidFill>
                <a:latin typeface="Helvetica Neue" pitchFamily="34" charset="0"/>
                <a:ea typeface="Helvetica Neue" pitchFamily="34" charset="-122"/>
                <a:cs typeface="Helvetica Neue" pitchFamily="34" charset="-120"/>
              </a:rPr>
              <a:t>COSA VEDE QUANDO RISPONDE</a:t>
            </a:r>
            <a:endParaRPr lang="en-US" sz="1200" dirty="0"/>
          </a:p>
        </p:txBody>
      </p:sp>
      <p:sp>
        <p:nvSpPr>
          <p:cNvPr id="3" name="Text 1"/>
          <p:cNvSpPr txBox="1"/>
          <p:nvPr/>
        </p:nvSpPr>
        <p:spPr>
          <a:xfrm>
            <a:off x="10545775" y="502920"/>
            <a:ext cx="914400" cy="274320"/>
          </a:xfrm>
          <a:prstGeom prst="rect">
            <a:avLst/>
          </a:prstGeom>
          <a:noFill/>
          <a:ln/>
        </p:spPr>
        <p:txBody>
          <a:bodyPr wrap="square" lIns="0" tIns="0" rIns="0" bIns="0" rtlCol="0" anchor="t"/>
          <a:lstStyle/>
          <a:p>
            <a:pPr algn="r" indent="0" marL="0">
              <a:buNone/>
            </a:pPr>
            <a:r>
              <a:rPr lang="en-US" sz="1200" dirty="0">
                <a:solidFill>
                  <a:srgbClr val="A7A49D"/>
                </a:solidFill>
                <a:latin typeface="Helvetica Neue" pitchFamily="34" charset="0"/>
                <a:ea typeface="Helvetica Neue" pitchFamily="34" charset="-122"/>
                <a:cs typeface="Helvetica Neue" pitchFamily="34" charset="-120"/>
              </a:rPr>
              <a:t>18</a:t>
            </a:r>
            <a:endParaRPr lang="en-US" sz="1200" dirty="0"/>
          </a:p>
        </p:txBody>
      </p:sp>
      <p:sp>
        <p:nvSpPr>
          <p:cNvPr id="4" name="Shape 2"/>
          <p:cNvSpPr/>
          <p:nvPr/>
        </p:nvSpPr>
        <p:spPr>
          <a:xfrm>
            <a:off x="731520" y="1280160"/>
            <a:ext cx="5852160" cy="4114800"/>
          </a:xfrm>
          <a:prstGeom prst="rect">
            <a:avLst/>
          </a:prstGeom>
          <a:solidFill>
            <a:srgbClr val="F4F2ED"/>
          </a:solidFill>
          <a:ln w="19050">
            <a:solidFill>
              <a:srgbClr val="16181B"/>
            </a:solidFill>
            <a:prstDash val="solid"/>
          </a:ln>
        </p:spPr>
      </p:sp>
      <p:sp>
        <p:nvSpPr>
          <p:cNvPr id="5" name="Text 3"/>
          <p:cNvSpPr txBox="1"/>
          <p:nvPr/>
        </p:nvSpPr>
        <p:spPr>
          <a:xfrm>
            <a:off x="1051560" y="1508760"/>
            <a:ext cx="5212080" cy="320040"/>
          </a:xfrm>
          <a:prstGeom prst="rect">
            <a:avLst/>
          </a:prstGeom>
          <a:noFill/>
          <a:ln/>
        </p:spPr>
        <p:txBody>
          <a:bodyPr wrap="square" lIns="0" tIns="0" rIns="0" bIns="0" rtlCol="0" anchor="t"/>
          <a:lstStyle/>
          <a:p>
            <a:pPr indent="0" marL="0">
              <a:buNone/>
            </a:pPr>
            <a:r>
              <a:rPr lang="en-US" sz="1300" b="1" spc="200" kern="0" dirty="0">
                <a:solidFill>
                  <a:srgbClr val="5F646B"/>
                </a:solidFill>
                <a:latin typeface="Helvetica Neue" pitchFamily="34" charset="0"/>
                <a:ea typeface="Helvetica Neue" pitchFamily="34" charset="-122"/>
                <a:cs typeface="Helvetica Neue" pitchFamily="34" charset="-120"/>
              </a:rPr>
              <a:t>FINESTRA DI CONTESTO</a:t>
            </a:r>
            <a:endParaRPr lang="en-US" sz="1300" dirty="0"/>
          </a:p>
        </p:txBody>
      </p:sp>
      <p:sp>
        <p:nvSpPr>
          <p:cNvPr id="6" name="Text 4"/>
          <p:cNvSpPr txBox="1"/>
          <p:nvPr/>
        </p:nvSpPr>
        <p:spPr>
          <a:xfrm>
            <a:off x="1051560" y="2011680"/>
            <a:ext cx="5303520" cy="2103120"/>
          </a:xfrm>
          <a:prstGeom prst="rect">
            <a:avLst/>
          </a:prstGeom>
          <a:noFill/>
          <a:ln/>
        </p:spPr>
        <p:txBody>
          <a:bodyPr wrap="square" lIns="0" tIns="0" rIns="0" bIns="0" rtlCol="0" anchor="t"/>
          <a:lstStyle/>
          <a:p>
            <a:pPr indent="0" marL="0">
              <a:lnSpc>
                <a:spcPct val="120000"/>
              </a:lnSpc>
              <a:buNone/>
            </a:pPr>
            <a:r>
              <a:rPr lang="en-US" sz="3000" b="1" dirty="0">
                <a:solidFill>
                  <a:srgbClr val="16181B"/>
                </a:solidFill>
                <a:latin typeface="Helvetica Neue" pitchFamily="34" charset="0"/>
                <a:ea typeface="Helvetica Neue" pitchFamily="34" charset="-122"/>
                <a:cs typeface="Helvetica Neue" pitchFamily="34" charset="-120"/>
              </a:rPr>
              <a:t>le vostre istruzioni</a:t>
            </a:r>
            <a:endParaRPr lang="en-US" sz="3000" dirty="0"/>
          </a:p>
          <a:p>
            <a:pPr indent="0" marL="0">
              <a:lnSpc>
                <a:spcPct val="120000"/>
              </a:lnSpc>
              <a:buNone/>
            </a:pPr>
            <a:r>
              <a:rPr lang="en-US" sz="3000" b="1" dirty="0">
                <a:solidFill>
                  <a:srgbClr val="16181B"/>
                </a:solidFill>
                <a:latin typeface="Helvetica Neue" pitchFamily="34" charset="0"/>
                <a:ea typeface="Helvetica Neue" pitchFamily="34" charset="-122"/>
                <a:cs typeface="Helvetica Neue" pitchFamily="34" charset="-120"/>
              </a:rPr>
              <a:t>i documenti incollati</a:t>
            </a:r>
            <a:endParaRPr lang="en-US" sz="3000" dirty="0"/>
          </a:p>
          <a:p>
            <a:pPr indent="0" marL="0">
              <a:lnSpc>
                <a:spcPct val="120000"/>
              </a:lnSpc>
              <a:buNone/>
            </a:pPr>
            <a:r>
              <a:rPr lang="en-US" sz="3000" b="1" dirty="0">
                <a:solidFill>
                  <a:srgbClr val="16181B"/>
                </a:solidFill>
                <a:latin typeface="Helvetica Neue" pitchFamily="34" charset="0"/>
                <a:ea typeface="Helvetica Neue" pitchFamily="34" charset="-122"/>
                <a:cs typeface="Helvetica Neue" pitchFamily="34" charset="-120"/>
              </a:rPr>
              <a:t>la conversazione fin qui</a:t>
            </a:r>
            <a:endParaRPr lang="en-US" sz="3000" dirty="0"/>
          </a:p>
        </p:txBody>
      </p:sp>
      <p:sp>
        <p:nvSpPr>
          <p:cNvPr id="7" name="Text 5"/>
          <p:cNvSpPr txBox="1"/>
          <p:nvPr/>
        </p:nvSpPr>
        <p:spPr>
          <a:xfrm>
            <a:off x="1051560" y="4526280"/>
            <a:ext cx="5303520" cy="548640"/>
          </a:xfrm>
          <a:prstGeom prst="rect">
            <a:avLst/>
          </a:prstGeom>
          <a:noFill/>
          <a:ln/>
        </p:spPr>
        <p:txBody>
          <a:bodyPr wrap="square" lIns="0" tIns="0" rIns="0" bIns="0" rtlCol="0" anchor="t"/>
          <a:lstStyle/>
          <a:p>
            <a:pPr indent="0" marL="0">
              <a:buNone/>
            </a:pPr>
            <a:r>
              <a:rPr lang="en-US" sz="2100" b="1" dirty="0">
                <a:solidFill>
                  <a:srgbClr val="D63A2A"/>
                </a:solidFill>
                <a:latin typeface="Helvetica Neue" pitchFamily="34" charset="0"/>
                <a:ea typeface="Helvetica Neue" pitchFamily="34" charset="-122"/>
                <a:cs typeface="Helvetica Neue" pitchFamily="34" charset="-120"/>
              </a:rPr>
              <a:t>Ciò che non c’è, per lui non esiste.</a:t>
            </a:r>
            <a:endParaRPr lang="en-US" sz="2100" dirty="0"/>
          </a:p>
        </p:txBody>
      </p:sp>
      <p:sp>
        <p:nvSpPr>
          <p:cNvPr id="8" name="Text 6"/>
          <p:cNvSpPr txBox="1"/>
          <p:nvPr/>
        </p:nvSpPr>
        <p:spPr>
          <a:xfrm>
            <a:off x="7132320" y="1508760"/>
            <a:ext cx="4297680" cy="320040"/>
          </a:xfrm>
          <a:prstGeom prst="rect">
            <a:avLst/>
          </a:prstGeom>
          <a:noFill/>
          <a:ln/>
        </p:spPr>
        <p:txBody>
          <a:bodyPr wrap="square" lIns="0" tIns="0" rIns="0" bIns="0" rtlCol="0" anchor="t"/>
          <a:lstStyle/>
          <a:p>
            <a:pPr indent="0" marL="0">
              <a:buNone/>
            </a:pPr>
            <a:r>
              <a:rPr lang="en-US" sz="1300" b="1" spc="200" kern="0" dirty="0">
                <a:solidFill>
                  <a:srgbClr val="5F646B"/>
                </a:solidFill>
                <a:latin typeface="Helvetica Neue" pitchFamily="34" charset="0"/>
                <a:ea typeface="Helvetica Neue" pitchFamily="34" charset="-122"/>
                <a:cs typeface="Helvetica Neue" pitchFamily="34" charset="-120"/>
              </a:rPr>
              <a:t>DATA DI AGGIORNAMENTO</a:t>
            </a:r>
            <a:endParaRPr lang="en-US" sz="1300" dirty="0"/>
          </a:p>
        </p:txBody>
      </p:sp>
      <p:sp>
        <p:nvSpPr>
          <p:cNvPr id="9" name="Text 7"/>
          <p:cNvSpPr txBox="1"/>
          <p:nvPr/>
        </p:nvSpPr>
        <p:spPr>
          <a:xfrm>
            <a:off x="7132320" y="2011680"/>
            <a:ext cx="4297680" cy="1188720"/>
          </a:xfrm>
          <a:prstGeom prst="rect">
            <a:avLst/>
          </a:prstGeom>
          <a:noFill/>
          <a:ln/>
        </p:spPr>
        <p:txBody>
          <a:bodyPr wrap="square" lIns="0" tIns="0" rIns="0" bIns="0" rtlCol="0" anchor="t"/>
          <a:lstStyle/>
          <a:p>
            <a:pPr indent="0" marL="0">
              <a:buNone/>
            </a:pPr>
            <a:r>
              <a:rPr lang="en-US" sz="2600" b="1" dirty="0">
                <a:solidFill>
                  <a:srgbClr val="16181B"/>
                </a:solidFill>
                <a:latin typeface="Helvetica Neue" pitchFamily="34" charset="0"/>
                <a:ea typeface="Helvetica Neue" pitchFamily="34" charset="-122"/>
                <a:cs typeface="Helvetica Neue" pitchFamily="34" charset="-120"/>
              </a:rPr>
              <a:t>Conosce il mondo solo fino alla data del suo addestramento.</a:t>
            </a:r>
            <a:endParaRPr lang="en-US" sz="2600" dirty="0"/>
          </a:p>
        </p:txBody>
      </p:sp>
      <p:sp>
        <p:nvSpPr>
          <p:cNvPr id="10" name="Text 8"/>
          <p:cNvSpPr txBox="1"/>
          <p:nvPr/>
        </p:nvSpPr>
        <p:spPr>
          <a:xfrm>
            <a:off x="7132320" y="3474720"/>
            <a:ext cx="4297680" cy="1097280"/>
          </a:xfrm>
          <a:prstGeom prst="rect">
            <a:avLst/>
          </a:prstGeom>
          <a:noFill/>
          <a:ln/>
        </p:spPr>
        <p:txBody>
          <a:bodyPr wrap="square" lIns="0" tIns="0" rIns="0" bIns="0" rtlCol="0" anchor="t"/>
          <a:lstStyle/>
          <a:p>
            <a:pPr indent="0" marL="0">
              <a:buNone/>
            </a:pPr>
            <a:r>
              <a:rPr lang="en-US" sz="1900" dirty="0">
                <a:solidFill>
                  <a:srgbClr val="5F646B"/>
                </a:solidFill>
                <a:latin typeface="Helvetica Neue" pitchFamily="34" charset="0"/>
                <a:ea typeface="Helvetica Neue" pitchFamily="34" charset="-122"/>
                <a:cs typeface="Helvetica Neue" pitchFamily="34" charset="-120"/>
              </a:rPr>
              <a:t>Per norme e fatti recenti servono una ricerca o documenti forniti da noi.</a:t>
            </a:r>
            <a:endParaRPr lang="en-US" sz="1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C0D0F"/>
        </a:solidFill>
      </p:bgPr>
    </p:bg>
    <p:spTree>
      <p:nvGrpSpPr>
        <p:cNvPr id="1" name=""/>
        <p:cNvGrpSpPr/>
        <p:nvPr/>
      </p:nvGrpSpPr>
      <p:grpSpPr>
        <a:xfrm>
          <a:off x="0" y="0"/>
          <a:ext cx="0" cy="0"/>
          <a:chOff x="0" y="0"/>
          <a:chExt cx="0" cy="0"/>
        </a:xfrm>
      </p:grpSpPr>
      <p:sp>
        <p:nvSpPr>
          <p:cNvPr id="2" name="Text 0"/>
          <p:cNvSpPr txBox="1"/>
          <p:nvPr/>
        </p:nvSpPr>
        <p:spPr>
          <a:xfrm>
            <a:off x="731520" y="502920"/>
            <a:ext cx="8229600" cy="274320"/>
          </a:xfrm>
          <a:prstGeom prst="rect">
            <a:avLst/>
          </a:prstGeom>
          <a:noFill/>
          <a:ln/>
        </p:spPr>
        <p:txBody>
          <a:bodyPr wrap="square" lIns="0" tIns="0" rIns="0" bIns="0" rtlCol="0" anchor="t"/>
          <a:lstStyle/>
          <a:p>
            <a:pPr indent="0" marL="0">
              <a:buNone/>
            </a:pPr>
            <a:r>
              <a:rPr lang="en-US" sz="1200" b="1" spc="200" kern="0" dirty="0">
                <a:solidFill>
                  <a:srgbClr val="9AA0A6"/>
                </a:solidFill>
                <a:latin typeface="Helvetica Neue" pitchFamily="34" charset="0"/>
                <a:ea typeface="Helvetica Neue" pitchFamily="34" charset="-122"/>
                <a:cs typeface="Helvetica Neue" pitchFamily="34" charset="-120"/>
              </a:rPr>
              <a:t>COME FUNZIONA UN MODELLO LINGUISTICO</a:t>
            </a:r>
            <a:endParaRPr lang="en-US" sz="1200" dirty="0"/>
          </a:p>
        </p:txBody>
      </p:sp>
      <p:sp>
        <p:nvSpPr>
          <p:cNvPr id="3" name="Text 1"/>
          <p:cNvSpPr txBox="1"/>
          <p:nvPr/>
        </p:nvSpPr>
        <p:spPr>
          <a:xfrm>
            <a:off x="10545775" y="502920"/>
            <a:ext cx="914400" cy="274320"/>
          </a:xfrm>
          <a:prstGeom prst="rect">
            <a:avLst/>
          </a:prstGeom>
          <a:noFill/>
          <a:ln/>
        </p:spPr>
        <p:txBody>
          <a:bodyPr wrap="square" lIns="0" tIns="0" rIns="0" bIns="0" rtlCol="0" anchor="t"/>
          <a:lstStyle/>
          <a:p>
            <a:pPr algn="r" indent="0" marL="0">
              <a:buNone/>
            </a:pPr>
            <a:r>
              <a:rPr lang="en-US" sz="1200" dirty="0">
                <a:solidFill>
                  <a:srgbClr val="4A4F55"/>
                </a:solidFill>
                <a:latin typeface="Helvetica Neue" pitchFamily="34" charset="0"/>
                <a:ea typeface="Helvetica Neue" pitchFamily="34" charset="-122"/>
                <a:cs typeface="Helvetica Neue" pitchFamily="34" charset="-120"/>
              </a:rPr>
              <a:t>19</a:t>
            </a:r>
            <a:endParaRPr lang="en-US" sz="1200" dirty="0"/>
          </a:p>
        </p:txBody>
      </p:sp>
      <p:sp>
        <p:nvSpPr>
          <p:cNvPr id="4" name="Text 2"/>
          <p:cNvSpPr txBox="1"/>
          <p:nvPr/>
        </p:nvSpPr>
        <p:spPr>
          <a:xfrm>
            <a:off x="731520" y="1371600"/>
            <a:ext cx="10728655" cy="1645920"/>
          </a:xfrm>
          <a:prstGeom prst="rect">
            <a:avLst/>
          </a:prstGeom>
          <a:noFill/>
          <a:ln/>
        </p:spPr>
        <p:txBody>
          <a:bodyPr wrap="square" lIns="0" tIns="0" rIns="0" bIns="0" rtlCol="0" anchor="t"/>
          <a:lstStyle/>
          <a:p>
            <a:pPr indent="0" marL="0">
              <a:buNone/>
            </a:pPr>
            <a:r>
              <a:rPr lang="en-US" sz="12000" b="1" dirty="0">
                <a:solidFill>
                  <a:srgbClr val="F2F2EF"/>
                </a:solidFill>
                <a:latin typeface="Helvetica Neue" pitchFamily="34" charset="0"/>
                <a:ea typeface="Helvetica Neue" pitchFamily="34" charset="-122"/>
                <a:cs typeface="Helvetica Neue" pitchFamily="34" charset="-120"/>
              </a:rPr>
              <a:t>Prevede.</a:t>
            </a:r>
            <a:endParaRPr lang="en-US" sz="12000" dirty="0"/>
          </a:p>
        </p:txBody>
      </p:sp>
      <p:sp>
        <p:nvSpPr>
          <p:cNvPr id="5" name="Text 3"/>
          <p:cNvSpPr txBox="1"/>
          <p:nvPr/>
        </p:nvSpPr>
        <p:spPr>
          <a:xfrm>
            <a:off x="731520" y="2971800"/>
            <a:ext cx="10728655" cy="1645920"/>
          </a:xfrm>
          <a:prstGeom prst="rect">
            <a:avLst/>
          </a:prstGeom>
          <a:noFill/>
          <a:ln/>
        </p:spPr>
        <p:txBody>
          <a:bodyPr wrap="square" lIns="0" tIns="0" rIns="0" bIns="0" rtlCol="0" anchor="t"/>
          <a:lstStyle/>
          <a:p>
            <a:pPr indent="0" marL="0">
              <a:buNone/>
            </a:pPr>
            <a:r>
              <a:rPr lang="en-US" sz="12000" b="1" dirty="0">
                <a:solidFill>
                  <a:srgbClr val="FF5A4A"/>
                </a:solidFill>
                <a:latin typeface="Helvetica Neue" pitchFamily="34" charset="0"/>
                <a:ea typeface="Helvetica Neue" pitchFamily="34" charset="-122"/>
                <a:cs typeface="Helvetica Neue" pitchFamily="34" charset="-120"/>
              </a:rPr>
              <a:t>Non sa.</a:t>
            </a:r>
            <a:endParaRPr lang="en-US" sz="12000" dirty="0"/>
          </a:p>
        </p:txBody>
      </p:sp>
      <p:sp>
        <p:nvSpPr>
          <p:cNvPr id="6" name="Text 4"/>
          <p:cNvSpPr txBox="1"/>
          <p:nvPr/>
        </p:nvSpPr>
        <p:spPr>
          <a:xfrm>
            <a:off x="731520" y="5257800"/>
            <a:ext cx="8229600" cy="914400"/>
          </a:xfrm>
          <a:prstGeom prst="rect">
            <a:avLst/>
          </a:prstGeom>
          <a:noFill/>
          <a:ln/>
        </p:spPr>
        <p:txBody>
          <a:bodyPr wrap="square" lIns="0" tIns="0" rIns="0" bIns="0" rtlCol="0" anchor="t"/>
          <a:lstStyle/>
          <a:p>
            <a:pPr indent="0" marL="0">
              <a:buNone/>
            </a:pPr>
            <a:r>
              <a:rPr lang="en-US" sz="2100" dirty="0">
                <a:solidFill>
                  <a:srgbClr val="9AA0A6"/>
                </a:solidFill>
                <a:latin typeface="Helvetica Neue" pitchFamily="34" charset="0"/>
                <a:ea typeface="Helvetica Neue" pitchFamily="34" charset="-122"/>
                <a:cs typeface="Helvetica Neue" pitchFamily="34" charset="-120"/>
              </a:rPr>
              <a:t>È addestrato a scrivere testo plausibile, non testo vero. Di solito coincidono. Quando non sa, scrive lo stesso.</a:t>
            </a:r>
            <a:endParaRPr lang="en-US" sz="2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4F2ED"/>
        </a:solidFill>
      </p:bgPr>
    </p:bg>
    <p:spTree>
      <p:nvGrpSpPr>
        <p:cNvPr id="1" name=""/>
        <p:cNvGrpSpPr/>
        <p:nvPr/>
      </p:nvGrpSpPr>
      <p:grpSpPr>
        <a:xfrm>
          <a:off x="0" y="0"/>
          <a:ext cx="0" cy="0"/>
          <a:chOff x="0" y="0"/>
          <a:chExt cx="0" cy="0"/>
        </a:xfrm>
      </p:grpSpPr>
      <p:sp>
        <p:nvSpPr>
          <p:cNvPr id="2" name="Text 0"/>
          <p:cNvSpPr txBox="1"/>
          <p:nvPr/>
        </p:nvSpPr>
        <p:spPr>
          <a:xfrm>
            <a:off x="731520" y="502920"/>
            <a:ext cx="8229600" cy="274320"/>
          </a:xfrm>
          <a:prstGeom prst="rect">
            <a:avLst/>
          </a:prstGeom>
          <a:noFill/>
          <a:ln/>
        </p:spPr>
        <p:txBody>
          <a:bodyPr wrap="square" lIns="0" tIns="0" rIns="0" bIns="0" rtlCol="0" anchor="t"/>
          <a:lstStyle/>
          <a:p>
            <a:pPr indent="0" marL="0">
              <a:buNone/>
            </a:pPr>
            <a:r>
              <a:rPr lang="en-US" sz="1200" b="1" spc="200" kern="0" dirty="0">
                <a:solidFill>
                  <a:srgbClr val="5F646B"/>
                </a:solidFill>
                <a:latin typeface="Helvetica Neue" pitchFamily="34" charset="0"/>
                <a:ea typeface="Helvetica Neue" pitchFamily="34" charset="-122"/>
                <a:cs typeface="Helvetica Neue" pitchFamily="34" charset="-120"/>
              </a:rPr>
              <a:t>TORNIAMO A GIULIA FERRARO</a:t>
            </a:r>
            <a:endParaRPr lang="en-US" sz="1200" dirty="0"/>
          </a:p>
        </p:txBody>
      </p:sp>
      <p:sp>
        <p:nvSpPr>
          <p:cNvPr id="3" name="Text 1"/>
          <p:cNvSpPr txBox="1"/>
          <p:nvPr/>
        </p:nvSpPr>
        <p:spPr>
          <a:xfrm>
            <a:off x="10545775" y="502920"/>
            <a:ext cx="914400" cy="274320"/>
          </a:xfrm>
          <a:prstGeom prst="rect">
            <a:avLst/>
          </a:prstGeom>
          <a:noFill/>
          <a:ln/>
        </p:spPr>
        <p:txBody>
          <a:bodyPr wrap="square" lIns="0" tIns="0" rIns="0" bIns="0" rtlCol="0" anchor="t"/>
          <a:lstStyle/>
          <a:p>
            <a:pPr algn="r" indent="0" marL="0">
              <a:buNone/>
            </a:pPr>
            <a:r>
              <a:rPr lang="en-US" sz="1200" dirty="0">
                <a:solidFill>
                  <a:srgbClr val="A7A49D"/>
                </a:solidFill>
                <a:latin typeface="Helvetica Neue" pitchFamily="34" charset="0"/>
                <a:ea typeface="Helvetica Neue" pitchFamily="34" charset="-122"/>
                <a:cs typeface="Helvetica Neue" pitchFamily="34" charset="-120"/>
              </a:rPr>
              <a:t>20</a:t>
            </a:r>
            <a:endParaRPr lang="en-US" sz="1200" dirty="0"/>
          </a:p>
        </p:txBody>
      </p:sp>
      <p:sp>
        <p:nvSpPr>
          <p:cNvPr id="4" name="Text 2"/>
          <p:cNvSpPr txBox="1"/>
          <p:nvPr/>
        </p:nvSpPr>
        <p:spPr>
          <a:xfrm>
            <a:off x="731520" y="1188720"/>
            <a:ext cx="10728655" cy="822960"/>
          </a:xfrm>
          <a:prstGeom prst="rect">
            <a:avLst/>
          </a:prstGeom>
          <a:noFill/>
          <a:ln/>
        </p:spPr>
        <p:txBody>
          <a:bodyPr wrap="square" lIns="0" tIns="0" rIns="0" bIns="0" rtlCol="0" anchor="t"/>
          <a:lstStyle/>
          <a:p>
            <a:pPr indent="0" marL="0">
              <a:buNone/>
            </a:pPr>
            <a:r>
              <a:rPr lang="en-US" sz="3000" dirty="0">
                <a:solidFill>
                  <a:srgbClr val="5F646B"/>
                </a:solidFill>
                <a:latin typeface="Helvetica Neue" pitchFamily="34" charset="0"/>
                <a:ea typeface="Helvetica Neue" pitchFamily="34" charset="-122"/>
                <a:cs typeface="Helvetica Neue" pitchFamily="34" charset="-120"/>
              </a:rPr>
              <a:t>Perché ha inventato la certificazione?</a:t>
            </a:r>
            <a:endParaRPr lang="en-US" sz="3000" dirty="0"/>
          </a:p>
        </p:txBody>
      </p:sp>
      <p:sp>
        <p:nvSpPr>
          <p:cNvPr id="5" name="Text 3"/>
          <p:cNvSpPr txBox="1"/>
          <p:nvPr/>
        </p:nvSpPr>
        <p:spPr>
          <a:xfrm>
            <a:off x="731520" y="2194560"/>
            <a:ext cx="10241280" cy="2377440"/>
          </a:xfrm>
          <a:prstGeom prst="rect">
            <a:avLst/>
          </a:prstGeom>
          <a:noFill/>
          <a:ln/>
        </p:spPr>
        <p:txBody>
          <a:bodyPr wrap="square" lIns="0" tIns="0" rIns="0" bIns="0" rtlCol="0" anchor="t"/>
          <a:lstStyle/>
          <a:p>
            <a:pPr indent="0" marL="0">
              <a:lnSpc>
                <a:spcPct val="100000"/>
              </a:lnSpc>
              <a:buNone/>
            </a:pPr>
            <a:r>
              <a:rPr lang="en-US" sz="4600" b="1" dirty="0">
                <a:solidFill>
                  <a:srgbClr val="16181B"/>
                </a:solidFill>
                <a:latin typeface="Helvetica Neue" pitchFamily="34" charset="0"/>
                <a:ea typeface="Helvetica Neue" pitchFamily="34" charset="-122"/>
                <a:cs typeface="Helvetica Neue" pitchFamily="34" charset="-120"/>
              </a:rPr>
              <a:t>Dopo quella domanda, un anno e un numero di ore erano il seguito più plausibile.</a:t>
            </a:r>
            <a:endParaRPr lang="en-US" sz="4600" dirty="0"/>
          </a:p>
        </p:txBody>
      </p:sp>
      <p:sp>
        <p:nvSpPr>
          <p:cNvPr id="6" name="Text 4"/>
          <p:cNvSpPr txBox="1"/>
          <p:nvPr/>
        </p:nvSpPr>
        <p:spPr>
          <a:xfrm>
            <a:off x="731520" y="4937760"/>
            <a:ext cx="10728655" cy="548640"/>
          </a:xfrm>
          <a:prstGeom prst="rect">
            <a:avLst/>
          </a:prstGeom>
          <a:noFill/>
          <a:ln/>
        </p:spPr>
        <p:txBody>
          <a:bodyPr wrap="square" lIns="0" tIns="0" rIns="0" bIns="0" rtlCol="0" anchor="t"/>
          <a:lstStyle/>
          <a:p>
            <a:pPr indent="0" marL="0">
              <a:buNone/>
            </a:pPr>
            <a:r>
              <a:rPr lang="en-US" sz="2400" b="1" dirty="0">
                <a:solidFill>
                  <a:srgbClr val="D63A2A"/>
                </a:solidFill>
                <a:latin typeface="Helvetica Neue" pitchFamily="34" charset="0"/>
                <a:ea typeface="Helvetica Neue" pitchFamily="34" charset="-122"/>
                <a:cs typeface="Helvetica Neue" pitchFamily="34" charset="-120"/>
              </a:rPr>
              <a:t>Non ha mentito. Non ha controllato. Ha continuato il testo.</a:t>
            </a:r>
            <a:endParaRPr lang="en-US" sz="2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C0D0F"/>
        </a:solidFill>
      </p:bgPr>
    </p:bg>
    <p:spTree>
      <p:nvGrpSpPr>
        <p:cNvPr id="1" name=""/>
        <p:cNvGrpSpPr/>
        <p:nvPr/>
      </p:nvGrpSpPr>
      <p:grpSpPr>
        <a:xfrm>
          <a:off x="0" y="0"/>
          <a:ext cx="0" cy="0"/>
          <a:chOff x="0" y="0"/>
          <a:chExt cx="0" cy="0"/>
        </a:xfrm>
      </p:grpSpPr>
      <p:sp>
        <p:nvSpPr>
          <p:cNvPr id="2" name="Text 0"/>
          <p:cNvSpPr txBox="1"/>
          <p:nvPr/>
        </p:nvSpPr>
        <p:spPr>
          <a:xfrm>
            <a:off x="10545775" y="502920"/>
            <a:ext cx="914400" cy="274320"/>
          </a:xfrm>
          <a:prstGeom prst="rect">
            <a:avLst/>
          </a:prstGeom>
          <a:noFill/>
          <a:ln/>
        </p:spPr>
        <p:txBody>
          <a:bodyPr wrap="square" lIns="0" tIns="0" rIns="0" bIns="0" rtlCol="0" anchor="t"/>
          <a:lstStyle/>
          <a:p>
            <a:pPr algn="r" indent="0" marL="0">
              <a:buNone/>
            </a:pPr>
            <a:r>
              <a:rPr lang="en-US" sz="1200" dirty="0">
                <a:solidFill>
                  <a:srgbClr val="4A4F55"/>
                </a:solidFill>
                <a:latin typeface="Helvetica Neue" pitchFamily="34" charset="0"/>
                <a:ea typeface="Helvetica Neue" pitchFamily="34" charset="-122"/>
                <a:cs typeface="Helvetica Neue" pitchFamily="34" charset="-120"/>
              </a:rPr>
              <a:t>21</a:t>
            </a:r>
            <a:endParaRPr lang="en-US" sz="1200" dirty="0"/>
          </a:p>
        </p:txBody>
      </p:sp>
      <p:sp>
        <p:nvSpPr>
          <p:cNvPr id="3" name="Text 1"/>
          <p:cNvSpPr txBox="1"/>
          <p:nvPr/>
        </p:nvSpPr>
        <p:spPr>
          <a:xfrm>
            <a:off x="731520" y="2011680"/>
            <a:ext cx="10728655" cy="1463040"/>
          </a:xfrm>
          <a:prstGeom prst="rect">
            <a:avLst/>
          </a:prstGeom>
          <a:noFill/>
          <a:ln/>
        </p:spPr>
        <p:txBody>
          <a:bodyPr wrap="square" lIns="0" tIns="0" rIns="0" bIns="0" rtlCol="0" anchor="t"/>
          <a:lstStyle/>
          <a:p>
            <a:pPr indent="0" marL="0">
              <a:buNone/>
            </a:pPr>
            <a:r>
              <a:rPr lang="en-US" sz="9600" b="1" dirty="0">
                <a:solidFill>
                  <a:srgbClr val="F2F2EF"/>
                </a:solidFill>
                <a:latin typeface="Helvetica Neue" pitchFamily="34" charset="0"/>
                <a:ea typeface="Helvetica Neue" pitchFamily="34" charset="-122"/>
                <a:cs typeface="Helvetica Neue" pitchFamily="34" charset="-120"/>
              </a:rPr>
              <a:t>Pausa.</a:t>
            </a:r>
            <a:endParaRPr lang="en-US" sz="9600" dirty="0"/>
          </a:p>
        </p:txBody>
      </p:sp>
      <p:sp>
        <p:nvSpPr>
          <p:cNvPr id="4" name="Text 2"/>
          <p:cNvSpPr txBox="1"/>
          <p:nvPr/>
        </p:nvSpPr>
        <p:spPr>
          <a:xfrm>
            <a:off x="731520" y="3566160"/>
            <a:ext cx="10728655" cy="548640"/>
          </a:xfrm>
          <a:prstGeom prst="rect">
            <a:avLst/>
          </a:prstGeom>
          <a:noFill/>
          <a:ln/>
        </p:spPr>
        <p:txBody>
          <a:bodyPr wrap="square" lIns="0" tIns="0" rIns="0" bIns="0" rtlCol="0" anchor="t"/>
          <a:lstStyle/>
          <a:p>
            <a:pPr indent="0" marL="0">
              <a:buNone/>
            </a:pPr>
            <a:r>
              <a:rPr lang="en-US" sz="2800" dirty="0">
                <a:solidFill>
                  <a:srgbClr val="9AA0A6"/>
                </a:solidFill>
                <a:latin typeface="Helvetica Neue" pitchFamily="34" charset="0"/>
                <a:ea typeface="Helvetica Neue" pitchFamily="34" charset="-122"/>
                <a:cs typeface="Helvetica Neue" pitchFamily="34" charset="-120"/>
              </a:rPr>
              <a:t>10 minuti</a:t>
            </a:r>
            <a:endParaRPr lang="en-US" sz="2800" dirty="0"/>
          </a:p>
        </p:txBody>
      </p:sp>
      <p:sp>
        <p:nvSpPr>
          <p:cNvPr id="5" name="Text 3"/>
          <p:cNvSpPr txBox="1"/>
          <p:nvPr/>
        </p:nvSpPr>
        <p:spPr>
          <a:xfrm>
            <a:off x="731520" y="4937760"/>
            <a:ext cx="10728655" cy="457200"/>
          </a:xfrm>
          <a:prstGeom prst="rect">
            <a:avLst/>
          </a:prstGeom>
          <a:noFill/>
          <a:ln/>
        </p:spPr>
        <p:txBody>
          <a:bodyPr wrap="square" lIns="0" tIns="0" rIns="0" bIns="0" rtlCol="0" anchor="t"/>
          <a:lstStyle/>
          <a:p>
            <a:pPr indent="0" marL="0">
              <a:buNone/>
            </a:pPr>
            <a:r>
              <a:rPr lang="en-US" sz="2000" dirty="0">
                <a:solidFill>
                  <a:srgbClr val="9AA0A6"/>
                </a:solidFill>
                <a:latin typeface="Helvetica Neue" pitchFamily="34" charset="0"/>
                <a:ea typeface="Helvetica Neue" pitchFamily="34" charset="-122"/>
                <a:cs typeface="Helvetica Neue" pitchFamily="34" charset="-120"/>
              </a:rPr>
              <a:t>Al rientro: cosa sa fare l’IA, cosa no, e come ci proteggiamo.</a:t>
            </a:r>
            <a:endParaRPr lang="en-US" sz="2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2B44FF"/>
        </a:solidFill>
      </p:bgPr>
    </p:bg>
    <p:spTree>
      <p:nvGrpSpPr>
        <p:cNvPr id="1" name=""/>
        <p:cNvGrpSpPr/>
        <p:nvPr/>
      </p:nvGrpSpPr>
      <p:grpSpPr>
        <a:xfrm>
          <a:off x="0" y="0"/>
          <a:ext cx="0" cy="0"/>
          <a:chOff x="0" y="0"/>
          <a:chExt cx="0" cy="0"/>
        </a:xfrm>
      </p:grpSpPr>
      <p:sp>
        <p:nvSpPr>
          <p:cNvPr id="2" name="Text 0"/>
          <p:cNvSpPr txBox="1"/>
          <p:nvPr/>
        </p:nvSpPr>
        <p:spPr>
          <a:xfrm>
            <a:off x="10545775" y="502920"/>
            <a:ext cx="914400" cy="274320"/>
          </a:xfrm>
          <a:prstGeom prst="rect">
            <a:avLst/>
          </a:prstGeom>
          <a:noFill/>
          <a:ln/>
        </p:spPr>
        <p:txBody>
          <a:bodyPr wrap="square" lIns="0" tIns="0" rIns="0" bIns="0" rtlCol="0" anchor="t"/>
          <a:lstStyle/>
          <a:p>
            <a:pPr algn="r" indent="0" marL="0">
              <a:buNone/>
            </a:pPr>
            <a:r>
              <a:rPr lang="en-US" sz="1200" dirty="0">
                <a:solidFill>
                  <a:srgbClr val="7F90FF"/>
                </a:solidFill>
                <a:latin typeface="Helvetica Neue" pitchFamily="34" charset="0"/>
                <a:ea typeface="Helvetica Neue" pitchFamily="34" charset="-122"/>
                <a:cs typeface="Helvetica Neue" pitchFamily="34" charset="-120"/>
              </a:rPr>
              <a:t>22</a:t>
            </a:r>
            <a:endParaRPr lang="en-US" sz="1200" dirty="0"/>
          </a:p>
        </p:txBody>
      </p:sp>
      <p:sp>
        <p:nvSpPr>
          <p:cNvPr id="3" name="Text 1"/>
          <p:cNvSpPr txBox="1"/>
          <p:nvPr/>
        </p:nvSpPr>
        <p:spPr>
          <a:xfrm>
            <a:off x="5669280" y="-822960"/>
            <a:ext cx="7315200" cy="5943600"/>
          </a:xfrm>
          <a:prstGeom prst="rect">
            <a:avLst/>
          </a:prstGeom>
          <a:noFill/>
          <a:ln/>
        </p:spPr>
        <p:txBody>
          <a:bodyPr wrap="square" lIns="0" tIns="0" rIns="0" bIns="0" rtlCol="0" anchor="t"/>
          <a:lstStyle/>
          <a:p>
            <a:pPr algn="r" indent="0" marL="0">
              <a:buNone/>
            </a:pPr>
            <a:r>
              <a:rPr lang="en-US" sz="38000" b="1" dirty="0">
                <a:solidFill>
                  <a:srgbClr val="4A60FF"/>
                </a:solidFill>
                <a:latin typeface="Helvetica Neue" pitchFamily="34" charset="0"/>
                <a:ea typeface="Helvetica Neue" pitchFamily="34" charset="-122"/>
                <a:cs typeface="Helvetica Neue" pitchFamily="34" charset="-120"/>
              </a:rPr>
              <a:t>03</a:t>
            </a:r>
            <a:endParaRPr lang="en-US" sz="38000" dirty="0"/>
          </a:p>
        </p:txBody>
      </p:sp>
      <p:sp>
        <p:nvSpPr>
          <p:cNvPr id="4" name="Text 2"/>
          <p:cNvSpPr txBox="1"/>
          <p:nvPr/>
        </p:nvSpPr>
        <p:spPr>
          <a:xfrm>
            <a:off x="731520" y="3108960"/>
            <a:ext cx="8961120" cy="1828800"/>
          </a:xfrm>
          <a:prstGeom prst="rect">
            <a:avLst/>
          </a:prstGeom>
          <a:noFill/>
          <a:ln/>
        </p:spPr>
        <p:txBody>
          <a:bodyPr wrap="square" lIns="0" tIns="0" rIns="0" bIns="0" rtlCol="0" anchor="b"/>
          <a:lstStyle/>
          <a:p>
            <a:pPr indent="0" marL="0">
              <a:lnSpc>
                <a:spcPct val="95000"/>
              </a:lnSpc>
              <a:buNone/>
            </a:pPr>
            <a:r>
              <a:rPr lang="en-US" sz="5200" b="1" dirty="0">
                <a:solidFill>
                  <a:srgbClr val="FFFFFF"/>
                </a:solidFill>
                <a:latin typeface="Helvetica Neue" pitchFamily="34" charset="0"/>
                <a:ea typeface="Helvetica Neue" pitchFamily="34" charset="-122"/>
                <a:cs typeface="Helvetica Neue" pitchFamily="34" charset="-120"/>
              </a:rPr>
              <a:t>Limiti, verifica, dati</a:t>
            </a:r>
            <a:endParaRPr lang="en-US" sz="5200" dirty="0"/>
          </a:p>
        </p:txBody>
      </p:sp>
      <p:sp>
        <p:nvSpPr>
          <p:cNvPr id="5" name="Text 3"/>
          <p:cNvSpPr txBox="1"/>
          <p:nvPr/>
        </p:nvSpPr>
        <p:spPr>
          <a:xfrm>
            <a:off x="731520" y="5074920"/>
            <a:ext cx="9144000" cy="548640"/>
          </a:xfrm>
          <a:prstGeom prst="rect">
            <a:avLst/>
          </a:prstGeom>
          <a:noFill/>
          <a:ln/>
        </p:spPr>
        <p:txBody>
          <a:bodyPr wrap="square" lIns="0" tIns="0" rIns="0" bIns="0" rtlCol="0" anchor="t"/>
          <a:lstStyle/>
          <a:p>
            <a:pPr indent="0" marL="0">
              <a:buNone/>
            </a:pPr>
            <a:r>
              <a:rPr lang="en-US" sz="2200" dirty="0">
                <a:solidFill>
                  <a:srgbClr val="C9D0FF"/>
                </a:solidFill>
                <a:latin typeface="Helvetica Neue" pitchFamily="34" charset="0"/>
                <a:ea typeface="Helvetica Neue" pitchFamily="34" charset="-122"/>
                <a:cs typeface="Helvetica Neue" pitchFamily="34" charset="-120"/>
              </a:rPr>
              <a:t>Cosa sa fare, cosa no, e come ci proteggiamo</a:t>
            </a:r>
            <a:endParaRPr lang="en-US" sz="2200" dirty="0"/>
          </a:p>
        </p:txBody>
      </p:sp>
      <p:sp>
        <p:nvSpPr>
          <p:cNvPr id="6" name="Text 4"/>
          <p:cNvSpPr txBox="1"/>
          <p:nvPr/>
        </p:nvSpPr>
        <p:spPr>
          <a:xfrm>
            <a:off x="731520" y="5989320"/>
            <a:ext cx="5486400" cy="320040"/>
          </a:xfrm>
          <a:prstGeom prst="rect">
            <a:avLst/>
          </a:prstGeom>
          <a:noFill/>
          <a:ln/>
        </p:spPr>
        <p:txBody>
          <a:bodyPr wrap="square" lIns="0" tIns="0" rIns="0" bIns="0" rtlCol="0" anchor="t"/>
          <a:lstStyle/>
          <a:p>
            <a:pPr indent="0" marL="0">
              <a:buNone/>
            </a:pPr>
            <a:r>
              <a:rPr lang="en-US" sz="1400" b="1" spc="200" kern="0" dirty="0">
                <a:solidFill>
                  <a:srgbClr val="C9D0FF"/>
                </a:solidFill>
                <a:latin typeface="Helvetica Neue" pitchFamily="34" charset="0"/>
                <a:ea typeface="Helvetica Neue" pitchFamily="34" charset="-122"/>
                <a:cs typeface="Helvetica Neue" pitchFamily="34" charset="-120"/>
              </a:rPr>
              <a:t>10 MINUTI</a:t>
            </a:r>
            <a:endParaRPr lang="en-US" sz="1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4F2ED"/>
        </a:solidFill>
      </p:bgPr>
    </p:bg>
    <p:spTree>
      <p:nvGrpSpPr>
        <p:cNvPr id="1" name=""/>
        <p:cNvGrpSpPr/>
        <p:nvPr/>
      </p:nvGrpSpPr>
      <p:grpSpPr>
        <a:xfrm>
          <a:off x="0" y="0"/>
          <a:ext cx="0" cy="0"/>
          <a:chOff x="0" y="0"/>
          <a:chExt cx="0" cy="0"/>
        </a:xfrm>
      </p:grpSpPr>
      <p:sp>
        <p:nvSpPr>
          <p:cNvPr id="2" name="Text 0"/>
          <p:cNvSpPr txBox="1"/>
          <p:nvPr/>
        </p:nvSpPr>
        <p:spPr>
          <a:xfrm>
            <a:off x="731520" y="502920"/>
            <a:ext cx="8229600" cy="274320"/>
          </a:xfrm>
          <a:prstGeom prst="rect">
            <a:avLst/>
          </a:prstGeom>
          <a:noFill/>
          <a:ln/>
        </p:spPr>
        <p:txBody>
          <a:bodyPr wrap="square" lIns="0" tIns="0" rIns="0" bIns="0" rtlCol="0" anchor="t"/>
          <a:lstStyle/>
          <a:p>
            <a:pPr indent="0" marL="0">
              <a:buNone/>
            </a:pPr>
            <a:r>
              <a:rPr lang="en-US" sz="1200" b="1" spc="200" kern="0" dirty="0">
                <a:solidFill>
                  <a:srgbClr val="5F646B"/>
                </a:solidFill>
                <a:latin typeface="Helvetica Neue" pitchFamily="34" charset="0"/>
                <a:ea typeface="Helvetica Neue" pitchFamily="34" charset="-122"/>
                <a:cs typeface="Helvetica Neue" pitchFamily="34" charset="-120"/>
              </a:rPr>
              <a:t>OGNI LIMITE HA UNA CAUSA</a:t>
            </a:r>
            <a:endParaRPr lang="en-US" sz="1200" dirty="0"/>
          </a:p>
        </p:txBody>
      </p:sp>
      <p:sp>
        <p:nvSpPr>
          <p:cNvPr id="3" name="Text 1"/>
          <p:cNvSpPr txBox="1"/>
          <p:nvPr/>
        </p:nvSpPr>
        <p:spPr>
          <a:xfrm>
            <a:off x="10545775" y="502920"/>
            <a:ext cx="914400" cy="274320"/>
          </a:xfrm>
          <a:prstGeom prst="rect">
            <a:avLst/>
          </a:prstGeom>
          <a:noFill/>
          <a:ln/>
        </p:spPr>
        <p:txBody>
          <a:bodyPr wrap="square" lIns="0" tIns="0" rIns="0" bIns="0" rtlCol="0" anchor="t"/>
          <a:lstStyle/>
          <a:p>
            <a:pPr algn="r" indent="0" marL="0">
              <a:buNone/>
            </a:pPr>
            <a:r>
              <a:rPr lang="en-US" sz="1200" dirty="0">
                <a:solidFill>
                  <a:srgbClr val="A7A49D"/>
                </a:solidFill>
                <a:latin typeface="Helvetica Neue" pitchFamily="34" charset="0"/>
                <a:ea typeface="Helvetica Neue" pitchFamily="34" charset="-122"/>
                <a:cs typeface="Helvetica Neue" pitchFamily="34" charset="-120"/>
              </a:rPr>
              <a:t>23</a:t>
            </a:r>
            <a:endParaRPr lang="en-US" sz="1200" dirty="0"/>
          </a:p>
        </p:txBody>
      </p:sp>
      <p:sp>
        <p:nvSpPr>
          <p:cNvPr id="4" name="Shape 2"/>
          <p:cNvSpPr/>
          <p:nvPr/>
        </p:nvSpPr>
        <p:spPr>
          <a:xfrm>
            <a:off x="731520" y="1234440"/>
            <a:ext cx="10728655" cy="0"/>
          </a:xfrm>
          <a:prstGeom prst="line">
            <a:avLst/>
          </a:prstGeom>
          <a:noFill/>
          <a:ln w="12700">
            <a:solidFill>
              <a:srgbClr val="D5D1C8"/>
            </a:solidFill>
            <a:prstDash val="solid"/>
          </a:ln>
        </p:spPr>
      </p:sp>
      <p:sp>
        <p:nvSpPr>
          <p:cNvPr id="5" name="Text 3"/>
          <p:cNvSpPr txBox="1"/>
          <p:nvPr/>
        </p:nvSpPr>
        <p:spPr>
          <a:xfrm>
            <a:off x="731520" y="1344168"/>
            <a:ext cx="3017520" cy="713232"/>
          </a:xfrm>
          <a:prstGeom prst="rect">
            <a:avLst/>
          </a:prstGeom>
          <a:noFill/>
          <a:ln/>
        </p:spPr>
        <p:txBody>
          <a:bodyPr wrap="square" lIns="0" tIns="0" rIns="0" bIns="0" rtlCol="0" anchor="ctr"/>
          <a:lstStyle/>
          <a:p>
            <a:pPr indent="0" marL="0">
              <a:buNone/>
            </a:pPr>
            <a:r>
              <a:rPr lang="en-US" sz="2400" b="1" dirty="0">
                <a:solidFill>
                  <a:srgbClr val="16181B"/>
                </a:solidFill>
                <a:latin typeface="Helvetica Neue" pitchFamily="34" charset="0"/>
                <a:ea typeface="Helvetica Neue" pitchFamily="34" charset="-122"/>
                <a:cs typeface="Helvetica Neue" pitchFamily="34" charset="-120"/>
              </a:rPr>
              <a:t>Confabulazione</a:t>
            </a:r>
            <a:endParaRPr lang="en-US" sz="2400" dirty="0"/>
          </a:p>
        </p:txBody>
      </p:sp>
      <p:sp>
        <p:nvSpPr>
          <p:cNvPr id="6" name="Text 4"/>
          <p:cNvSpPr txBox="1"/>
          <p:nvPr/>
        </p:nvSpPr>
        <p:spPr>
          <a:xfrm>
            <a:off x="3931920" y="1344168"/>
            <a:ext cx="3931920" cy="713232"/>
          </a:xfrm>
          <a:prstGeom prst="rect">
            <a:avLst/>
          </a:prstGeom>
          <a:noFill/>
          <a:ln/>
        </p:spPr>
        <p:txBody>
          <a:bodyPr wrap="square" lIns="0" tIns="0" rIns="0" bIns="0" rtlCol="0" anchor="ctr"/>
          <a:lstStyle/>
          <a:p>
            <a:pPr indent="0" marL="0">
              <a:buNone/>
            </a:pPr>
            <a:r>
              <a:rPr lang="en-US" sz="1800" dirty="0">
                <a:solidFill>
                  <a:srgbClr val="5F646B"/>
                </a:solidFill>
                <a:latin typeface="Helvetica Neue" pitchFamily="34" charset="0"/>
                <a:ea typeface="Helvetica Neue" pitchFamily="34" charset="-122"/>
                <a:cs typeface="Helvetica Neue" pitchFamily="34" charset="-120"/>
              </a:rPr>
              <a:t>Scrive testo plausibile anche quando non sa</a:t>
            </a:r>
            <a:endParaRPr lang="en-US" sz="1800" dirty="0"/>
          </a:p>
        </p:txBody>
      </p:sp>
      <p:sp>
        <p:nvSpPr>
          <p:cNvPr id="7" name="Text 5"/>
          <p:cNvSpPr txBox="1"/>
          <p:nvPr/>
        </p:nvSpPr>
        <p:spPr>
          <a:xfrm>
            <a:off x="8092440" y="1344168"/>
            <a:ext cx="3364992" cy="713232"/>
          </a:xfrm>
          <a:prstGeom prst="rect">
            <a:avLst/>
          </a:prstGeom>
          <a:noFill/>
          <a:ln/>
        </p:spPr>
        <p:txBody>
          <a:bodyPr wrap="square" lIns="0" tIns="0" rIns="0" bIns="0" rtlCol="0" anchor="ctr"/>
          <a:lstStyle/>
          <a:p>
            <a:pPr indent="0" marL="0">
              <a:buNone/>
            </a:pPr>
            <a:r>
              <a:rPr lang="en-US" sz="1800" dirty="0">
                <a:solidFill>
                  <a:srgbClr val="16181B"/>
                </a:solidFill>
                <a:latin typeface="Helvetica Neue" pitchFamily="34" charset="0"/>
                <a:ea typeface="Helvetica Neue" pitchFamily="34" charset="-122"/>
                <a:cs typeface="Helvetica Neue" pitchFamily="34" charset="-120"/>
              </a:rPr>
              <a:t>Cita una norma che non esiste</a:t>
            </a:r>
            <a:endParaRPr lang="en-US" sz="1800" dirty="0"/>
          </a:p>
        </p:txBody>
      </p:sp>
      <p:sp>
        <p:nvSpPr>
          <p:cNvPr id="8" name="Shape 6"/>
          <p:cNvSpPr/>
          <p:nvPr/>
        </p:nvSpPr>
        <p:spPr>
          <a:xfrm>
            <a:off x="731520" y="2130552"/>
            <a:ext cx="10728655" cy="0"/>
          </a:xfrm>
          <a:prstGeom prst="line">
            <a:avLst/>
          </a:prstGeom>
          <a:noFill/>
          <a:ln w="12700">
            <a:solidFill>
              <a:srgbClr val="D5D1C8"/>
            </a:solidFill>
            <a:prstDash val="solid"/>
          </a:ln>
        </p:spPr>
      </p:sp>
      <p:sp>
        <p:nvSpPr>
          <p:cNvPr id="9" name="Text 7"/>
          <p:cNvSpPr txBox="1"/>
          <p:nvPr/>
        </p:nvSpPr>
        <p:spPr>
          <a:xfrm>
            <a:off x="731520" y="2240280"/>
            <a:ext cx="3017520" cy="713232"/>
          </a:xfrm>
          <a:prstGeom prst="rect">
            <a:avLst/>
          </a:prstGeom>
          <a:noFill/>
          <a:ln/>
        </p:spPr>
        <p:txBody>
          <a:bodyPr wrap="square" lIns="0" tIns="0" rIns="0" bIns="0" rtlCol="0" anchor="ctr"/>
          <a:lstStyle/>
          <a:p>
            <a:pPr indent="0" marL="0">
              <a:buNone/>
            </a:pPr>
            <a:r>
              <a:rPr lang="en-US" sz="2400" b="1" dirty="0">
                <a:solidFill>
                  <a:srgbClr val="16181B"/>
                </a:solidFill>
                <a:latin typeface="Helvetica Neue" pitchFamily="34" charset="0"/>
                <a:ea typeface="Helvetica Neue" pitchFamily="34" charset="-122"/>
                <a:cs typeface="Helvetica Neue" pitchFamily="34" charset="-120"/>
              </a:rPr>
              <a:t>Pregiudizi</a:t>
            </a:r>
            <a:endParaRPr lang="en-US" sz="2400" dirty="0"/>
          </a:p>
        </p:txBody>
      </p:sp>
      <p:sp>
        <p:nvSpPr>
          <p:cNvPr id="10" name="Text 8"/>
          <p:cNvSpPr txBox="1"/>
          <p:nvPr/>
        </p:nvSpPr>
        <p:spPr>
          <a:xfrm>
            <a:off x="3931920" y="2240280"/>
            <a:ext cx="3931920" cy="713232"/>
          </a:xfrm>
          <a:prstGeom prst="rect">
            <a:avLst/>
          </a:prstGeom>
          <a:noFill/>
          <a:ln/>
        </p:spPr>
        <p:txBody>
          <a:bodyPr wrap="square" lIns="0" tIns="0" rIns="0" bIns="0" rtlCol="0" anchor="ctr"/>
          <a:lstStyle/>
          <a:p>
            <a:pPr indent="0" marL="0">
              <a:buNone/>
            </a:pPr>
            <a:r>
              <a:rPr lang="en-US" sz="1800" dirty="0">
                <a:solidFill>
                  <a:srgbClr val="5F646B"/>
                </a:solidFill>
                <a:latin typeface="Helvetica Neue" pitchFamily="34" charset="0"/>
                <a:ea typeface="Helvetica Neue" pitchFamily="34" charset="-122"/>
                <a:cs typeface="Helvetica Neue" pitchFamily="34" charset="-120"/>
              </a:rPr>
              <a:t>Ha imparato da testi con i loro squilibri</a:t>
            </a:r>
            <a:endParaRPr lang="en-US" sz="1800" dirty="0"/>
          </a:p>
        </p:txBody>
      </p:sp>
      <p:sp>
        <p:nvSpPr>
          <p:cNvPr id="11" name="Text 9"/>
          <p:cNvSpPr txBox="1"/>
          <p:nvPr/>
        </p:nvSpPr>
        <p:spPr>
          <a:xfrm>
            <a:off x="8092440" y="2240280"/>
            <a:ext cx="3364992" cy="713232"/>
          </a:xfrm>
          <a:prstGeom prst="rect">
            <a:avLst/>
          </a:prstGeom>
          <a:noFill/>
          <a:ln/>
        </p:spPr>
        <p:txBody>
          <a:bodyPr wrap="square" lIns="0" tIns="0" rIns="0" bIns="0" rtlCol="0" anchor="ctr"/>
          <a:lstStyle/>
          <a:p>
            <a:pPr indent="0" marL="0">
              <a:buNone/>
            </a:pPr>
            <a:r>
              <a:rPr lang="en-US" sz="1800" dirty="0">
                <a:solidFill>
                  <a:srgbClr val="16181B"/>
                </a:solidFill>
                <a:latin typeface="Helvetica Neue" pitchFamily="34" charset="0"/>
                <a:ea typeface="Helvetica Neue" pitchFamily="34" charset="-122"/>
                <a:cs typeface="Helvetica Neue" pitchFamily="34" charset="-120"/>
              </a:rPr>
              <a:t>Associa certi ruoli a un genere</a:t>
            </a:r>
            <a:endParaRPr lang="en-US" sz="1800" dirty="0"/>
          </a:p>
        </p:txBody>
      </p:sp>
      <p:sp>
        <p:nvSpPr>
          <p:cNvPr id="12" name="Shape 10"/>
          <p:cNvSpPr/>
          <p:nvPr/>
        </p:nvSpPr>
        <p:spPr>
          <a:xfrm>
            <a:off x="731520" y="3026664"/>
            <a:ext cx="10728655" cy="0"/>
          </a:xfrm>
          <a:prstGeom prst="line">
            <a:avLst/>
          </a:prstGeom>
          <a:noFill/>
          <a:ln w="12700">
            <a:solidFill>
              <a:srgbClr val="D5D1C8"/>
            </a:solidFill>
            <a:prstDash val="solid"/>
          </a:ln>
        </p:spPr>
      </p:sp>
      <p:sp>
        <p:nvSpPr>
          <p:cNvPr id="13" name="Text 11"/>
          <p:cNvSpPr txBox="1"/>
          <p:nvPr/>
        </p:nvSpPr>
        <p:spPr>
          <a:xfrm>
            <a:off x="731520" y="3136392"/>
            <a:ext cx="3017520" cy="713232"/>
          </a:xfrm>
          <a:prstGeom prst="rect">
            <a:avLst/>
          </a:prstGeom>
          <a:noFill/>
          <a:ln/>
        </p:spPr>
        <p:txBody>
          <a:bodyPr wrap="square" lIns="0" tIns="0" rIns="0" bIns="0" rtlCol="0" anchor="ctr"/>
          <a:lstStyle/>
          <a:p>
            <a:pPr indent="0" marL="0">
              <a:buNone/>
            </a:pPr>
            <a:r>
              <a:rPr lang="en-US" sz="2400" b="1" dirty="0">
                <a:solidFill>
                  <a:srgbClr val="16181B"/>
                </a:solidFill>
                <a:latin typeface="Helvetica Neue" pitchFamily="34" charset="0"/>
                <a:ea typeface="Helvetica Neue" pitchFamily="34" charset="-122"/>
                <a:cs typeface="Helvetica Neue" pitchFamily="34" charset="-120"/>
              </a:rPr>
              <a:t>Conoscenza datata</a:t>
            </a:r>
            <a:endParaRPr lang="en-US" sz="2400" dirty="0"/>
          </a:p>
        </p:txBody>
      </p:sp>
      <p:sp>
        <p:nvSpPr>
          <p:cNvPr id="14" name="Text 12"/>
          <p:cNvSpPr txBox="1"/>
          <p:nvPr/>
        </p:nvSpPr>
        <p:spPr>
          <a:xfrm>
            <a:off x="3931920" y="3136392"/>
            <a:ext cx="3931920" cy="713232"/>
          </a:xfrm>
          <a:prstGeom prst="rect">
            <a:avLst/>
          </a:prstGeom>
          <a:noFill/>
          <a:ln/>
        </p:spPr>
        <p:txBody>
          <a:bodyPr wrap="square" lIns="0" tIns="0" rIns="0" bIns="0" rtlCol="0" anchor="ctr"/>
          <a:lstStyle/>
          <a:p>
            <a:pPr indent="0" marL="0">
              <a:buNone/>
            </a:pPr>
            <a:r>
              <a:rPr lang="en-US" sz="1800" dirty="0">
                <a:solidFill>
                  <a:srgbClr val="5F646B"/>
                </a:solidFill>
                <a:latin typeface="Helvetica Neue" pitchFamily="34" charset="0"/>
                <a:ea typeface="Helvetica Neue" pitchFamily="34" charset="-122"/>
                <a:cs typeface="Helvetica Neue" pitchFamily="34" charset="-120"/>
              </a:rPr>
              <a:t>Conosce i testi fino a una data</a:t>
            </a:r>
            <a:endParaRPr lang="en-US" sz="1800" dirty="0"/>
          </a:p>
        </p:txBody>
      </p:sp>
      <p:sp>
        <p:nvSpPr>
          <p:cNvPr id="15" name="Text 13"/>
          <p:cNvSpPr txBox="1"/>
          <p:nvPr/>
        </p:nvSpPr>
        <p:spPr>
          <a:xfrm>
            <a:off x="8092440" y="3136392"/>
            <a:ext cx="3364992" cy="713232"/>
          </a:xfrm>
          <a:prstGeom prst="rect">
            <a:avLst/>
          </a:prstGeom>
          <a:noFill/>
          <a:ln/>
        </p:spPr>
        <p:txBody>
          <a:bodyPr wrap="square" lIns="0" tIns="0" rIns="0" bIns="0" rtlCol="0" anchor="ctr"/>
          <a:lstStyle/>
          <a:p>
            <a:pPr indent="0" marL="0">
              <a:buNone/>
            </a:pPr>
            <a:r>
              <a:rPr lang="en-US" sz="1800" dirty="0">
                <a:solidFill>
                  <a:srgbClr val="16181B"/>
                </a:solidFill>
                <a:latin typeface="Helvetica Neue" pitchFamily="34" charset="0"/>
                <a:ea typeface="Helvetica Neue" pitchFamily="34" charset="-122"/>
                <a:cs typeface="Helvetica Neue" pitchFamily="34" charset="-120"/>
              </a:rPr>
              <a:t>Ignora una norma recente</a:t>
            </a:r>
            <a:endParaRPr lang="en-US" sz="1800" dirty="0"/>
          </a:p>
        </p:txBody>
      </p:sp>
      <p:sp>
        <p:nvSpPr>
          <p:cNvPr id="16" name="Shape 14"/>
          <p:cNvSpPr/>
          <p:nvPr/>
        </p:nvSpPr>
        <p:spPr>
          <a:xfrm>
            <a:off x="731520" y="3922776"/>
            <a:ext cx="10728655" cy="0"/>
          </a:xfrm>
          <a:prstGeom prst="line">
            <a:avLst/>
          </a:prstGeom>
          <a:noFill/>
          <a:ln w="12700">
            <a:solidFill>
              <a:srgbClr val="D5D1C8"/>
            </a:solidFill>
            <a:prstDash val="solid"/>
          </a:ln>
        </p:spPr>
      </p:sp>
      <p:sp>
        <p:nvSpPr>
          <p:cNvPr id="17" name="Text 15"/>
          <p:cNvSpPr txBox="1"/>
          <p:nvPr/>
        </p:nvSpPr>
        <p:spPr>
          <a:xfrm>
            <a:off x="731520" y="4032504"/>
            <a:ext cx="3017520" cy="713232"/>
          </a:xfrm>
          <a:prstGeom prst="rect">
            <a:avLst/>
          </a:prstGeom>
          <a:noFill/>
          <a:ln/>
        </p:spPr>
        <p:txBody>
          <a:bodyPr wrap="square" lIns="0" tIns="0" rIns="0" bIns="0" rtlCol="0" anchor="ctr"/>
          <a:lstStyle/>
          <a:p>
            <a:pPr indent="0" marL="0">
              <a:buNone/>
            </a:pPr>
            <a:r>
              <a:rPr lang="en-US" sz="2400" b="1" dirty="0">
                <a:solidFill>
                  <a:srgbClr val="16181B"/>
                </a:solidFill>
                <a:latin typeface="Helvetica Neue" pitchFamily="34" charset="0"/>
                <a:ea typeface="Helvetica Neue" pitchFamily="34" charset="-122"/>
                <a:cs typeface="Helvetica Neue" pitchFamily="34" charset="-120"/>
              </a:rPr>
              <a:t>Dà ragione</a:t>
            </a:r>
            <a:endParaRPr lang="en-US" sz="2400" dirty="0"/>
          </a:p>
        </p:txBody>
      </p:sp>
      <p:sp>
        <p:nvSpPr>
          <p:cNvPr id="18" name="Text 16"/>
          <p:cNvSpPr txBox="1"/>
          <p:nvPr/>
        </p:nvSpPr>
        <p:spPr>
          <a:xfrm>
            <a:off x="3931920" y="4032504"/>
            <a:ext cx="3931920" cy="713232"/>
          </a:xfrm>
          <a:prstGeom prst="rect">
            <a:avLst/>
          </a:prstGeom>
          <a:noFill/>
          <a:ln/>
        </p:spPr>
        <p:txBody>
          <a:bodyPr wrap="square" lIns="0" tIns="0" rIns="0" bIns="0" rtlCol="0" anchor="ctr"/>
          <a:lstStyle/>
          <a:p>
            <a:pPr indent="0" marL="0">
              <a:buNone/>
            </a:pPr>
            <a:r>
              <a:rPr lang="en-US" sz="1800" dirty="0">
                <a:solidFill>
                  <a:srgbClr val="5F646B"/>
                </a:solidFill>
                <a:latin typeface="Helvetica Neue" pitchFamily="34" charset="0"/>
                <a:ea typeface="Helvetica Neue" pitchFamily="34" charset="-122"/>
                <a:cs typeface="Helvetica Neue" pitchFamily="34" charset="-120"/>
              </a:rPr>
              <a:t>È rifinito per essere collaborativo</a:t>
            </a:r>
            <a:endParaRPr lang="en-US" sz="1800" dirty="0"/>
          </a:p>
        </p:txBody>
      </p:sp>
      <p:sp>
        <p:nvSpPr>
          <p:cNvPr id="19" name="Text 17"/>
          <p:cNvSpPr txBox="1"/>
          <p:nvPr/>
        </p:nvSpPr>
        <p:spPr>
          <a:xfrm>
            <a:off x="8092440" y="4032504"/>
            <a:ext cx="3364992" cy="713232"/>
          </a:xfrm>
          <a:prstGeom prst="rect">
            <a:avLst/>
          </a:prstGeom>
          <a:noFill/>
          <a:ln/>
        </p:spPr>
        <p:txBody>
          <a:bodyPr wrap="square" lIns="0" tIns="0" rIns="0" bIns="0" rtlCol="0" anchor="ctr"/>
          <a:lstStyle/>
          <a:p>
            <a:pPr indent="0" marL="0">
              <a:buNone/>
            </a:pPr>
            <a:r>
              <a:rPr lang="en-US" sz="1800" dirty="0">
                <a:solidFill>
                  <a:srgbClr val="16181B"/>
                </a:solidFill>
                <a:latin typeface="Helvetica Neue" pitchFamily="34" charset="0"/>
                <a:ea typeface="Helvetica Neue" pitchFamily="34" charset="-122"/>
                <a:cs typeface="Helvetica Neue" pitchFamily="34" charset="-120"/>
              </a:rPr>
              <a:t>Conferma un’idea sbagliata</a:t>
            </a:r>
            <a:endParaRPr lang="en-US" sz="1800" dirty="0"/>
          </a:p>
        </p:txBody>
      </p:sp>
      <p:sp>
        <p:nvSpPr>
          <p:cNvPr id="20" name="Shape 18"/>
          <p:cNvSpPr/>
          <p:nvPr/>
        </p:nvSpPr>
        <p:spPr>
          <a:xfrm>
            <a:off x="731520" y="4818888"/>
            <a:ext cx="10728655" cy="0"/>
          </a:xfrm>
          <a:prstGeom prst="line">
            <a:avLst/>
          </a:prstGeom>
          <a:noFill/>
          <a:ln w="12700">
            <a:solidFill>
              <a:srgbClr val="D5D1C8"/>
            </a:solidFill>
            <a:prstDash val="solid"/>
          </a:ln>
        </p:spPr>
      </p:sp>
      <p:sp>
        <p:nvSpPr>
          <p:cNvPr id="21" name="Text 19"/>
          <p:cNvSpPr txBox="1"/>
          <p:nvPr/>
        </p:nvSpPr>
        <p:spPr>
          <a:xfrm>
            <a:off x="731520" y="4928616"/>
            <a:ext cx="3017520" cy="713232"/>
          </a:xfrm>
          <a:prstGeom prst="rect">
            <a:avLst/>
          </a:prstGeom>
          <a:noFill/>
          <a:ln/>
        </p:spPr>
        <p:txBody>
          <a:bodyPr wrap="square" lIns="0" tIns="0" rIns="0" bIns="0" rtlCol="0" anchor="ctr"/>
          <a:lstStyle/>
          <a:p>
            <a:pPr indent="0" marL="0">
              <a:buNone/>
            </a:pPr>
            <a:r>
              <a:rPr lang="en-US" sz="2400" b="1" dirty="0">
                <a:solidFill>
                  <a:srgbClr val="16181B"/>
                </a:solidFill>
                <a:latin typeface="Helvetica Neue" pitchFamily="34" charset="0"/>
                <a:ea typeface="Helvetica Neue" pitchFamily="34" charset="-122"/>
                <a:cs typeface="Helvetica Neue" pitchFamily="34" charset="-120"/>
              </a:rPr>
              <a:t>Dati inseriti</a:t>
            </a:r>
            <a:endParaRPr lang="en-US" sz="2400" dirty="0"/>
          </a:p>
        </p:txBody>
      </p:sp>
      <p:sp>
        <p:nvSpPr>
          <p:cNvPr id="22" name="Text 20"/>
          <p:cNvSpPr txBox="1"/>
          <p:nvPr/>
        </p:nvSpPr>
        <p:spPr>
          <a:xfrm>
            <a:off x="3931920" y="4928616"/>
            <a:ext cx="3931920" cy="713232"/>
          </a:xfrm>
          <a:prstGeom prst="rect">
            <a:avLst/>
          </a:prstGeom>
          <a:noFill/>
          <a:ln/>
        </p:spPr>
        <p:txBody>
          <a:bodyPr wrap="square" lIns="0" tIns="0" rIns="0" bIns="0" rtlCol="0" anchor="ctr"/>
          <a:lstStyle/>
          <a:p>
            <a:pPr indent="0" marL="0">
              <a:buNone/>
            </a:pPr>
            <a:r>
              <a:rPr lang="en-US" sz="1800" dirty="0">
                <a:solidFill>
                  <a:srgbClr val="5F646B"/>
                </a:solidFill>
                <a:latin typeface="Helvetica Neue" pitchFamily="34" charset="0"/>
                <a:ea typeface="Helvetica Neue" pitchFamily="34" charset="-122"/>
                <a:cs typeface="Helvetica Neue" pitchFamily="34" charset="-120"/>
              </a:rPr>
              <a:t>Ciò che scriviamo passa da un fornitore</a:t>
            </a:r>
            <a:endParaRPr lang="en-US" sz="1800" dirty="0"/>
          </a:p>
        </p:txBody>
      </p:sp>
      <p:sp>
        <p:nvSpPr>
          <p:cNvPr id="23" name="Text 21"/>
          <p:cNvSpPr txBox="1"/>
          <p:nvPr/>
        </p:nvSpPr>
        <p:spPr>
          <a:xfrm>
            <a:off x="8092440" y="4928616"/>
            <a:ext cx="3364992" cy="713232"/>
          </a:xfrm>
          <a:prstGeom prst="rect">
            <a:avLst/>
          </a:prstGeom>
          <a:noFill/>
          <a:ln/>
        </p:spPr>
        <p:txBody>
          <a:bodyPr wrap="square" lIns="0" tIns="0" rIns="0" bIns="0" rtlCol="0" anchor="ctr"/>
          <a:lstStyle/>
          <a:p>
            <a:pPr indent="0" marL="0">
              <a:buNone/>
            </a:pPr>
            <a:r>
              <a:rPr lang="en-US" sz="1800" dirty="0">
                <a:solidFill>
                  <a:srgbClr val="16181B"/>
                </a:solidFill>
                <a:latin typeface="Helvetica Neue" pitchFamily="34" charset="0"/>
                <a:ea typeface="Helvetica Neue" pitchFamily="34" charset="-122"/>
                <a:cs typeface="Helvetica Neue" pitchFamily="34" charset="-120"/>
              </a:rPr>
              <a:t>Un CV reale nello strumento sbagliato</a:t>
            </a:r>
            <a:endParaRPr lang="en-US" sz="1800" dirty="0"/>
          </a:p>
        </p:txBody>
      </p:sp>
      <p:sp>
        <p:nvSpPr>
          <p:cNvPr id="24" name="Shape 22"/>
          <p:cNvSpPr/>
          <p:nvPr/>
        </p:nvSpPr>
        <p:spPr>
          <a:xfrm>
            <a:off x="731520" y="5715000"/>
            <a:ext cx="10728655" cy="0"/>
          </a:xfrm>
          <a:prstGeom prst="line">
            <a:avLst/>
          </a:prstGeom>
          <a:noFill/>
          <a:ln w="12700">
            <a:solidFill>
              <a:srgbClr val="D5D1C8"/>
            </a:solidFill>
            <a:prstDash val="solid"/>
          </a:ln>
        </p:spPr>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4F2ED"/>
        </a:solidFill>
      </p:bgPr>
    </p:bg>
    <p:spTree>
      <p:nvGrpSpPr>
        <p:cNvPr id="1" name=""/>
        <p:cNvGrpSpPr/>
        <p:nvPr/>
      </p:nvGrpSpPr>
      <p:grpSpPr>
        <a:xfrm>
          <a:off x="0" y="0"/>
          <a:ext cx="0" cy="0"/>
          <a:chOff x="0" y="0"/>
          <a:chExt cx="0" cy="0"/>
        </a:xfrm>
      </p:grpSpPr>
      <p:sp>
        <p:nvSpPr>
          <p:cNvPr id="2" name="Text 0"/>
          <p:cNvSpPr txBox="1"/>
          <p:nvPr/>
        </p:nvSpPr>
        <p:spPr>
          <a:xfrm>
            <a:off x="731520" y="502920"/>
            <a:ext cx="8229600" cy="274320"/>
          </a:xfrm>
          <a:prstGeom prst="rect">
            <a:avLst/>
          </a:prstGeom>
          <a:noFill/>
          <a:ln/>
        </p:spPr>
        <p:txBody>
          <a:bodyPr wrap="square" lIns="0" tIns="0" rIns="0" bIns="0" rtlCol="0" anchor="t"/>
          <a:lstStyle/>
          <a:p>
            <a:pPr indent="0" marL="0">
              <a:buNone/>
            </a:pPr>
            <a:r>
              <a:rPr lang="en-US" sz="1200" b="1" spc="200" kern="0" dirty="0">
                <a:solidFill>
                  <a:srgbClr val="5F646B"/>
                </a:solidFill>
                <a:latin typeface="Helvetica Neue" pitchFamily="34" charset="0"/>
                <a:ea typeface="Helvetica Neue" pitchFamily="34" charset="-122"/>
                <a:cs typeface="Helvetica Neue" pitchFamily="34" charset="-120"/>
              </a:rPr>
              <a:t>IL SEMAFORO DEI DATI</a:t>
            </a:r>
            <a:endParaRPr lang="en-US" sz="1200" dirty="0"/>
          </a:p>
        </p:txBody>
      </p:sp>
      <p:sp>
        <p:nvSpPr>
          <p:cNvPr id="3" name="Text 1"/>
          <p:cNvSpPr txBox="1"/>
          <p:nvPr/>
        </p:nvSpPr>
        <p:spPr>
          <a:xfrm>
            <a:off x="10545775" y="502920"/>
            <a:ext cx="914400" cy="274320"/>
          </a:xfrm>
          <a:prstGeom prst="rect">
            <a:avLst/>
          </a:prstGeom>
          <a:noFill/>
          <a:ln/>
        </p:spPr>
        <p:txBody>
          <a:bodyPr wrap="square" lIns="0" tIns="0" rIns="0" bIns="0" rtlCol="0" anchor="t"/>
          <a:lstStyle/>
          <a:p>
            <a:pPr algn="r" indent="0" marL="0">
              <a:buNone/>
            </a:pPr>
            <a:r>
              <a:rPr lang="en-US" sz="1200" dirty="0">
                <a:solidFill>
                  <a:srgbClr val="A7A49D"/>
                </a:solidFill>
                <a:latin typeface="Helvetica Neue" pitchFamily="34" charset="0"/>
                <a:ea typeface="Helvetica Neue" pitchFamily="34" charset="-122"/>
                <a:cs typeface="Helvetica Neue" pitchFamily="34" charset="-120"/>
              </a:rPr>
              <a:t>24</a:t>
            </a:r>
            <a:endParaRPr lang="en-US" sz="1200" dirty="0"/>
          </a:p>
        </p:txBody>
      </p:sp>
      <p:sp>
        <p:nvSpPr>
          <p:cNvPr id="4" name="Shape 2"/>
          <p:cNvSpPr/>
          <p:nvPr/>
        </p:nvSpPr>
        <p:spPr>
          <a:xfrm>
            <a:off x="731520" y="1371600"/>
            <a:ext cx="1005840" cy="1005840"/>
          </a:xfrm>
          <a:prstGeom prst="ellipse">
            <a:avLst/>
          </a:prstGeom>
          <a:solidFill>
            <a:srgbClr val="3FB68B"/>
          </a:solidFill>
          <a:ln w="12700">
            <a:solidFill>
              <a:srgbClr val="3FB68B"/>
            </a:solidFill>
            <a:prstDash val="solid"/>
          </a:ln>
        </p:spPr>
      </p:sp>
      <p:sp>
        <p:nvSpPr>
          <p:cNvPr id="5" name="Text 3"/>
          <p:cNvSpPr txBox="1"/>
          <p:nvPr/>
        </p:nvSpPr>
        <p:spPr>
          <a:xfrm>
            <a:off x="731520" y="2651760"/>
            <a:ext cx="3291840" cy="731520"/>
          </a:xfrm>
          <a:prstGeom prst="rect">
            <a:avLst/>
          </a:prstGeom>
          <a:noFill/>
          <a:ln/>
        </p:spPr>
        <p:txBody>
          <a:bodyPr wrap="square" lIns="0" tIns="0" rIns="0" bIns="0" rtlCol="0" anchor="t"/>
          <a:lstStyle/>
          <a:p>
            <a:pPr indent="0" marL="0">
              <a:buNone/>
            </a:pPr>
            <a:r>
              <a:rPr lang="en-US" sz="3600" b="1" dirty="0">
                <a:solidFill>
                  <a:srgbClr val="23855F"/>
                </a:solidFill>
                <a:latin typeface="Helvetica Neue" pitchFamily="34" charset="0"/>
                <a:ea typeface="Helvetica Neue" pitchFamily="34" charset="-122"/>
                <a:cs typeface="Helvetica Neue" pitchFamily="34" charset="-120"/>
              </a:rPr>
              <a:t>Verde</a:t>
            </a:r>
            <a:endParaRPr lang="en-US" sz="3600" dirty="0"/>
          </a:p>
        </p:txBody>
      </p:sp>
      <p:sp>
        <p:nvSpPr>
          <p:cNvPr id="6" name="Text 4"/>
          <p:cNvSpPr txBox="1"/>
          <p:nvPr/>
        </p:nvSpPr>
        <p:spPr>
          <a:xfrm>
            <a:off x="731520" y="3429000"/>
            <a:ext cx="3200400" cy="1005840"/>
          </a:xfrm>
          <a:prstGeom prst="rect">
            <a:avLst/>
          </a:prstGeom>
          <a:noFill/>
          <a:ln/>
        </p:spPr>
        <p:txBody>
          <a:bodyPr wrap="square" lIns="0" tIns="0" rIns="0" bIns="0" rtlCol="0" anchor="t"/>
          <a:lstStyle/>
          <a:p>
            <a:pPr indent="0" marL="0">
              <a:buNone/>
            </a:pPr>
            <a:r>
              <a:rPr lang="en-US" sz="2200" b="1" dirty="0">
                <a:solidFill>
                  <a:srgbClr val="16181B"/>
                </a:solidFill>
                <a:latin typeface="Helvetica Neue" pitchFamily="34" charset="0"/>
                <a:ea typeface="Helvetica Neue" pitchFamily="34" charset="-122"/>
                <a:cs typeface="Helvetica Neue" pitchFamily="34" charset="-120"/>
              </a:rPr>
              <a:t>Dati inventati o pubblici</a:t>
            </a:r>
            <a:endParaRPr lang="en-US" sz="2200" dirty="0"/>
          </a:p>
        </p:txBody>
      </p:sp>
      <p:sp>
        <p:nvSpPr>
          <p:cNvPr id="7" name="Text 5"/>
          <p:cNvSpPr txBox="1"/>
          <p:nvPr/>
        </p:nvSpPr>
        <p:spPr>
          <a:xfrm>
            <a:off x="731520" y="4480560"/>
            <a:ext cx="3108960" cy="914400"/>
          </a:xfrm>
          <a:prstGeom prst="rect">
            <a:avLst/>
          </a:prstGeom>
          <a:noFill/>
          <a:ln/>
        </p:spPr>
        <p:txBody>
          <a:bodyPr wrap="square" lIns="0" tIns="0" rIns="0" bIns="0" rtlCol="0" anchor="t"/>
          <a:lstStyle/>
          <a:p>
            <a:pPr indent="0" marL="0">
              <a:buNone/>
            </a:pPr>
            <a:r>
              <a:rPr lang="en-US" sz="1800" dirty="0">
                <a:solidFill>
                  <a:srgbClr val="5F646B"/>
                </a:solidFill>
                <a:latin typeface="Helvetica Neue" pitchFamily="34" charset="0"/>
                <a:ea typeface="Helvetica Neue" pitchFamily="34" charset="-122"/>
                <a:cs typeface="Helvetica Neue" pitchFamily="34" charset="-120"/>
              </a:rPr>
              <a:t>si usano</a:t>
            </a:r>
            <a:endParaRPr lang="en-US" sz="1800" dirty="0"/>
          </a:p>
        </p:txBody>
      </p:sp>
      <p:sp>
        <p:nvSpPr>
          <p:cNvPr id="8" name="Shape 6"/>
          <p:cNvSpPr/>
          <p:nvPr/>
        </p:nvSpPr>
        <p:spPr>
          <a:xfrm>
            <a:off x="4389120" y="1371600"/>
            <a:ext cx="1005840" cy="1005840"/>
          </a:xfrm>
          <a:prstGeom prst="ellipse">
            <a:avLst/>
          </a:prstGeom>
          <a:solidFill>
            <a:srgbClr val="E8B64A"/>
          </a:solidFill>
          <a:ln w="12700">
            <a:solidFill>
              <a:srgbClr val="E8B64A"/>
            </a:solidFill>
            <a:prstDash val="solid"/>
          </a:ln>
        </p:spPr>
      </p:sp>
      <p:sp>
        <p:nvSpPr>
          <p:cNvPr id="9" name="Text 7"/>
          <p:cNvSpPr txBox="1"/>
          <p:nvPr/>
        </p:nvSpPr>
        <p:spPr>
          <a:xfrm>
            <a:off x="4389120" y="2651760"/>
            <a:ext cx="3291840" cy="731520"/>
          </a:xfrm>
          <a:prstGeom prst="rect">
            <a:avLst/>
          </a:prstGeom>
          <a:noFill/>
          <a:ln/>
        </p:spPr>
        <p:txBody>
          <a:bodyPr wrap="square" lIns="0" tIns="0" rIns="0" bIns="0" rtlCol="0" anchor="t"/>
          <a:lstStyle/>
          <a:p>
            <a:pPr indent="0" marL="0">
              <a:buNone/>
            </a:pPr>
            <a:r>
              <a:rPr lang="en-US" sz="3600" b="1" dirty="0">
                <a:solidFill>
                  <a:srgbClr val="B07F12"/>
                </a:solidFill>
                <a:latin typeface="Helvetica Neue" pitchFamily="34" charset="0"/>
                <a:ea typeface="Helvetica Neue" pitchFamily="34" charset="-122"/>
                <a:cs typeface="Helvetica Neue" pitchFamily="34" charset="-120"/>
              </a:rPr>
              <a:t>Giallo</a:t>
            </a:r>
            <a:endParaRPr lang="en-US" sz="3600" dirty="0"/>
          </a:p>
        </p:txBody>
      </p:sp>
      <p:sp>
        <p:nvSpPr>
          <p:cNvPr id="10" name="Text 8"/>
          <p:cNvSpPr txBox="1"/>
          <p:nvPr/>
        </p:nvSpPr>
        <p:spPr>
          <a:xfrm>
            <a:off x="4389120" y="3429000"/>
            <a:ext cx="3200400" cy="1005840"/>
          </a:xfrm>
          <a:prstGeom prst="rect">
            <a:avLst/>
          </a:prstGeom>
          <a:noFill/>
          <a:ln/>
        </p:spPr>
        <p:txBody>
          <a:bodyPr wrap="square" lIns="0" tIns="0" rIns="0" bIns="0" rtlCol="0" anchor="t"/>
          <a:lstStyle/>
          <a:p>
            <a:pPr indent="0" marL="0">
              <a:buNone/>
            </a:pPr>
            <a:r>
              <a:rPr lang="en-US" sz="2200" b="1" dirty="0">
                <a:solidFill>
                  <a:srgbClr val="16181B"/>
                </a:solidFill>
                <a:latin typeface="Helvetica Neue" pitchFamily="34" charset="0"/>
                <a:ea typeface="Helvetica Neue" pitchFamily="34" charset="-122"/>
                <a:cs typeface="Helvetica Neue" pitchFamily="34" charset="-120"/>
              </a:rPr>
              <a:t>Materiali interni non riservati</a:t>
            </a:r>
            <a:endParaRPr lang="en-US" sz="2200" dirty="0"/>
          </a:p>
        </p:txBody>
      </p:sp>
      <p:sp>
        <p:nvSpPr>
          <p:cNvPr id="11" name="Text 9"/>
          <p:cNvSpPr txBox="1"/>
          <p:nvPr/>
        </p:nvSpPr>
        <p:spPr>
          <a:xfrm>
            <a:off x="4389120" y="4480560"/>
            <a:ext cx="3108960" cy="914400"/>
          </a:xfrm>
          <a:prstGeom prst="rect">
            <a:avLst/>
          </a:prstGeom>
          <a:noFill/>
          <a:ln/>
        </p:spPr>
        <p:txBody>
          <a:bodyPr wrap="square" lIns="0" tIns="0" rIns="0" bIns="0" rtlCol="0" anchor="t"/>
          <a:lstStyle/>
          <a:p>
            <a:pPr indent="0" marL="0">
              <a:buNone/>
            </a:pPr>
            <a:r>
              <a:rPr lang="en-US" sz="1800" dirty="0">
                <a:solidFill>
                  <a:srgbClr val="5F646B"/>
                </a:solidFill>
                <a:latin typeface="Helvetica Neue" pitchFamily="34" charset="0"/>
                <a:ea typeface="Helvetica Neue" pitchFamily="34" charset="-122"/>
                <a:cs typeface="Helvetica Neue" pitchFamily="34" charset="-120"/>
              </a:rPr>
              <a:t>solo se autorizzati, con una finalità chiara</a:t>
            </a:r>
            <a:endParaRPr lang="en-US" sz="1800" dirty="0"/>
          </a:p>
        </p:txBody>
      </p:sp>
      <p:sp>
        <p:nvSpPr>
          <p:cNvPr id="12" name="Shape 10"/>
          <p:cNvSpPr/>
          <p:nvPr/>
        </p:nvSpPr>
        <p:spPr>
          <a:xfrm>
            <a:off x="8046720" y="1371600"/>
            <a:ext cx="1005840" cy="1005840"/>
          </a:xfrm>
          <a:prstGeom prst="ellipse">
            <a:avLst/>
          </a:prstGeom>
          <a:solidFill>
            <a:srgbClr val="D63A2A"/>
          </a:solidFill>
          <a:ln w="12700">
            <a:solidFill>
              <a:srgbClr val="D63A2A"/>
            </a:solidFill>
            <a:prstDash val="solid"/>
          </a:ln>
        </p:spPr>
      </p:sp>
      <p:sp>
        <p:nvSpPr>
          <p:cNvPr id="13" name="Text 11"/>
          <p:cNvSpPr txBox="1"/>
          <p:nvPr/>
        </p:nvSpPr>
        <p:spPr>
          <a:xfrm>
            <a:off x="8046720" y="2651760"/>
            <a:ext cx="3291840" cy="731520"/>
          </a:xfrm>
          <a:prstGeom prst="rect">
            <a:avLst/>
          </a:prstGeom>
          <a:noFill/>
          <a:ln/>
        </p:spPr>
        <p:txBody>
          <a:bodyPr wrap="square" lIns="0" tIns="0" rIns="0" bIns="0" rtlCol="0" anchor="t"/>
          <a:lstStyle/>
          <a:p>
            <a:pPr indent="0" marL="0">
              <a:buNone/>
            </a:pPr>
            <a:r>
              <a:rPr lang="en-US" sz="3600" b="1" dirty="0">
                <a:solidFill>
                  <a:srgbClr val="D63A2A"/>
                </a:solidFill>
                <a:latin typeface="Helvetica Neue" pitchFamily="34" charset="0"/>
                <a:ea typeface="Helvetica Neue" pitchFamily="34" charset="-122"/>
                <a:cs typeface="Helvetica Neue" pitchFamily="34" charset="-120"/>
              </a:rPr>
              <a:t>Rosso</a:t>
            </a:r>
            <a:endParaRPr lang="en-US" sz="3600" dirty="0"/>
          </a:p>
        </p:txBody>
      </p:sp>
      <p:sp>
        <p:nvSpPr>
          <p:cNvPr id="14" name="Text 12"/>
          <p:cNvSpPr txBox="1"/>
          <p:nvPr/>
        </p:nvSpPr>
        <p:spPr>
          <a:xfrm>
            <a:off x="8046720" y="3429000"/>
            <a:ext cx="3200400" cy="1005840"/>
          </a:xfrm>
          <a:prstGeom prst="rect">
            <a:avLst/>
          </a:prstGeom>
          <a:noFill/>
          <a:ln/>
        </p:spPr>
        <p:txBody>
          <a:bodyPr wrap="square" lIns="0" tIns="0" rIns="0" bIns="0" rtlCol="0" anchor="t"/>
          <a:lstStyle/>
          <a:p>
            <a:pPr indent="0" marL="0">
              <a:buNone/>
            </a:pPr>
            <a:r>
              <a:rPr lang="en-US" sz="2200" b="1" dirty="0">
                <a:solidFill>
                  <a:srgbClr val="16181B"/>
                </a:solidFill>
                <a:latin typeface="Helvetica Neue" pitchFamily="34" charset="0"/>
                <a:ea typeface="Helvetica Neue" pitchFamily="34" charset="-122"/>
                <a:cs typeface="Helvetica Neue" pitchFamily="34" charset="-120"/>
              </a:rPr>
              <a:t>Dati personali, sensibili o riservati</a:t>
            </a:r>
            <a:endParaRPr lang="en-US" sz="2200" dirty="0"/>
          </a:p>
        </p:txBody>
      </p:sp>
      <p:sp>
        <p:nvSpPr>
          <p:cNvPr id="15" name="Text 13"/>
          <p:cNvSpPr txBox="1"/>
          <p:nvPr/>
        </p:nvSpPr>
        <p:spPr>
          <a:xfrm>
            <a:off x="8046720" y="4480560"/>
            <a:ext cx="3108960" cy="914400"/>
          </a:xfrm>
          <a:prstGeom prst="rect">
            <a:avLst/>
          </a:prstGeom>
          <a:noFill/>
          <a:ln/>
        </p:spPr>
        <p:txBody>
          <a:bodyPr wrap="square" lIns="0" tIns="0" rIns="0" bIns="0" rtlCol="0" anchor="t"/>
          <a:lstStyle/>
          <a:p>
            <a:pPr indent="0" marL="0">
              <a:buNone/>
            </a:pPr>
            <a:r>
              <a:rPr lang="en-US" sz="1800" dirty="0">
                <a:solidFill>
                  <a:srgbClr val="5F646B"/>
                </a:solidFill>
                <a:latin typeface="Helvetica Neue" pitchFamily="34" charset="0"/>
                <a:ea typeface="Helvetica Neue" pitchFamily="34" charset="-122"/>
                <a:cs typeface="Helvetica Neue" pitchFamily="34" charset="-120"/>
              </a:rPr>
              <a:t>mai negli strumenti del corso</a:t>
            </a:r>
            <a:endParaRPr lang="en-US" sz="1800" dirty="0"/>
          </a:p>
        </p:txBody>
      </p:sp>
      <p:sp>
        <p:nvSpPr>
          <p:cNvPr id="16" name="Text 14"/>
          <p:cNvSpPr txBox="1"/>
          <p:nvPr/>
        </p:nvSpPr>
        <p:spPr>
          <a:xfrm>
            <a:off x="731520" y="5760720"/>
            <a:ext cx="10728655" cy="411480"/>
          </a:xfrm>
          <a:prstGeom prst="rect">
            <a:avLst/>
          </a:prstGeom>
          <a:noFill/>
          <a:ln/>
        </p:spPr>
        <p:txBody>
          <a:bodyPr wrap="square" lIns="0" tIns="0" rIns="0" bIns="0" rtlCol="0" anchor="t"/>
          <a:lstStyle/>
          <a:p>
            <a:pPr indent="0" marL="0">
              <a:buNone/>
            </a:pPr>
            <a:r>
              <a:rPr lang="en-US" sz="1800" dirty="0">
                <a:solidFill>
                  <a:srgbClr val="5F646B"/>
                </a:solidFill>
                <a:latin typeface="Helvetica Neue" pitchFamily="34" charset="0"/>
                <a:ea typeface="Helvetica Neue" pitchFamily="34" charset="-122"/>
                <a:cs typeface="Helvetica Neue" pitchFamily="34" charset="-120"/>
              </a:rPr>
              <a:t>È la regola di tutto il percorso.</a:t>
            </a:r>
            <a:endParaRPr lang="en-US" sz="1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2B44FF"/>
        </a:solidFill>
      </p:bgPr>
    </p:bg>
    <p:spTree>
      <p:nvGrpSpPr>
        <p:cNvPr id="1" name=""/>
        <p:cNvGrpSpPr/>
        <p:nvPr/>
      </p:nvGrpSpPr>
      <p:grpSpPr>
        <a:xfrm>
          <a:off x="0" y="0"/>
          <a:ext cx="0" cy="0"/>
          <a:chOff x="0" y="0"/>
          <a:chExt cx="0" cy="0"/>
        </a:xfrm>
      </p:grpSpPr>
      <p:sp>
        <p:nvSpPr>
          <p:cNvPr id="2" name="Text 0"/>
          <p:cNvSpPr txBox="1"/>
          <p:nvPr/>
        </p:nvSpPr>
        <p:spPr>
          <a:xfrm>
            <a:off x="10545775" y="502920"/>
            <a:ext cx="914400" cy="274320"/>
          </a:xfrm>
          <a:prstGeom prst="rect">
            <a:avLst/>
          </a:prstGeom>
          <a:noFill/>
          <a:ln/>
        </p:spPr>
        <p:txBody>
          <a:bodyPr wrap="square" lIns="0" tIns="0" rIns="0" bIns="0" rtlCol="0" anchor="t"/>
          <a:lstStyle/>
          <a:p>
            <a:pPr algn="r" indent="0" marL="0">
              <a:buNone/>
            </a:pPr>
            <a:r>
              <a:rPr lang="en-US" sz="1200" dirty="0">
                <a:solidFill>
                  <a:srgbClr val="7F90FF"/>
                </a:solidFill>
                <a:latin typeface="Helvetica Neue" pitchFamily="34" charset="0"/>
                <a:ea typeface="Helvetica Neue" pitchFamily="34" charset="-122"/>
                <a:cs typeface="Helvetica Neue" pitchFamily="34" charset="-120"/>
              </a:rPr>
              <a:t>25</a:t>
            </a:r>
            <a:endParaRPr lang="en-US" sz="1200" dirty="0"/>
          </a:p>
        </p:txBody>
      </p:sp>
      <p:sp>
        <p:nvSpPr>
          <p:cNvPr id="3" name="Text 1"/>
          <p:cNvSpPr txBox="1"/>
          <p:nvPr/>
        </p:nvSpPr>
        <p:spPr>
          <a:xfrm>
            <a:off x="5669280" y="-822960"/>
            <a:ext cx="7315200" cy="5943600"/>
          </a:xfrm>
          <a:prstGeom prst="rect">
            <a:avLst/>
          </a:prstGeom>
          <a:noFill/>
          <a:ln/>
        </p:spPr>
        <p:txBody>
          <a:bodyPr wrap="square" lIns="0" tIns="0" rIns="0" bIns="0" rtlCol="0" anchor="t"/>
          <a:lstStyle/>
          <a:p>
            <a:pPr algn="r" indent="0" marL="0">
              <a:buNone/>
            </a:pPr>
            <a:r>
              <a:rPr lang="en-US" sz="38000" b="1" dirty="0">
                <a:solidFill>
                  <a:srgbClr val="4A60FF"/>
                </a:solidFill>
                <a:latin typeface="Helvetica Neue" pitchFamily="34" charset="0"/>
                <a:ea typeface="Helvetica Neue" pitchFamily="34" charset="-122"/>
                <a:cs typeface="Helvetica Neue" pitchFamily="34" charset="-120"/>
              </a:rPr>
              <a:t>04</a:t>
            </a:r>
            <a:endParaRPr lang="en-US" sz="38000" dirty="0"/>
          </a:p>
        </p:txBody>
      </p:sp>
      <p:sp>
        <p:nvSpPr>
          <p:cNvPr id="4" name="Text 2"/>
          <p:cNvSpPr txBox="1"/>
          <p:nvPr/>
        </p:nvSpPr>
        <p:spPr>
          <a:xfrm>
            <a:off x="731520" y="3108960"/>
            <a:ext cx="8961120" cy="1828800"/>
          </a:xfrm>
          <a:prstGeom prst="rect">
            <a:avLst/>
          </a:prstGeom>
          <a:noFill/>
          <a:ln/>
        </p:spPr>
        <p:txBody>
          <a:bodyPr wrap="square" lIns="0" tIns="0" rIns="0" bIns="0" rtlCol="0" anchor="b"/>
          <a:lstStyle/>
          <a:p>
            <a:pPr indent="0" marL="0">
              <a:lnSpc>
                <a:spcPct val="95000"/>
              </a:lnSpc>
              <a:buNone/>
            </a:pPr>
            <a:r>
              <a:rPr lang="en-US" sz="5200" b="1" dirty="0">
                <a:solidFill>
                  <a:srgbClr val="FFFFFF"/>
                </a:solidFill>
                <a:latin typeface="Helvetica Neue" pitchFamily="34" charset="0"/>
                <a:ea typeface="Helvetica Neue" pitchFamily="34" charset="-122"/>
                <a:cs typeface="Helvetica Neue" pitchFamily="34" charset="-120"/>
              </a:rPr>
              <a:t>Modello, applicazione, strumenti</a:t>
            </a:r>
            <a:endParaRPr lang="en-US" sz="5200" dirty="0"/>
          </a:p>
        </p:txBody>
      </p:sp>
      <p:sp>
        <p:nvSpPr>
          <p:cNvPr id="5" name="Text 3"/>
          <p:cNvSpPr txBox="1"/>
          <p:nvPr/>
        </p:nvSpPr>
        <p:spPr>
          <a:xfrm>
            <a:off x="731520" y="5074920"/>
            <a:ext cx="9144000" cy="548640"/>
          </a:xfrm>
          <a:prstGeom prst="rect">
            <a:avLst/>
          </a:prstGeom>
          <a:noFill/>
          <a:ln/>
        </p:spPr>
        <p:txBody>
          <a:bodyPr wrap="square" lIns="0" tIns="0" rIns="0" bIns="0" rtlCol="0" anchor="t"/>
          <a:lstStyle/>
          <a:p>
            <a:pPr indent="0" marL="0">
              <a:buNone/>
            </a:pPr>
            <a:r>
              <a:rPr lang="en-US" sz="2200" dirty="0">
                <a:solidFill>
                  <a:srgbClr val="C9D0FF"/>
                </a:solidFill>
                <a:latin typeface="Helvetica Neue" pitchFamily="34" charset="0"/>
                <a:ea typeface="Helvetica Neue" pitchFamily="34" charset="-122"/>
                <a:cs typeface="Helvetica Neue" pitchFamily="34" charset="-120"/>
              </a:rPr>
              <a:t>Cosa sono ChatGPT, Lovable, Codex e cosa ci faremo</a:t>
            </a:r>
            <a:endParaRPr lang="en-US" sz="2200" dirty="0"/>
          </a:p>
        </p:txBody>
      </p:sp>
      <p:sp>
        <p:nvSpPr>
          <p:cNvPr id="6" name="Text 4"/>
          <p:cNvSpPr txBox="1"/>
          <p:nvPr/>
        </p:nvSpPr>
        <p:spPr>
          <a:xfrm>
            <a:off x="731520" y="5989320"/>
            <a:ext cx="5486400" cy="320040"/>
          </a:xfrm>
          <a:prstGeom prst="rect">
            <a:avLst/>
          </a:prstGeom>
          <a:noFill/>
          <a:ln/>
        </p:spPr>
        <p:txBody>
          <a:bodyPr wrap="square" lIns="0" tIns="0" rIns="0" bIns="0" rtlCol="0" anchor="t"/>
          <a:lstStyle/>
          <a:p>
            <a:pPr indent="0" marL="0">
              <a:buNone/>
            </a:pPr>
            <a:r>
              <a:rPr lang="en-US" sz="1400" b="1" spc="200" kern="0" dirty="0">
                <a:solidFill>
                  <a:srgbClr val="C9D0FF"/>
                </a:solidFill>
                <a:latin typeface="Helvetica Neue" pitchFamily="34" charset="0"/>
                <a:ea typeface="Helvetica Neue" pitchFamily="34" charset="-122"/>
                <a:cs typeface="Helvetica Neue" pitchFamily="34" charset="-120"/>
              </a:rPr>
              <a:t>20 MINUTI</a:t>
            </a:r>
            <a:endParaRPr lang="en-US" sz="14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4F2ED"/>
        </a:solidFill>
      </p:bgPr>
    </p:bg>
    <p:spTree>
      <p:nvGrpSpPr>
        <p:cNvPr id="1" name=""/>
        <p:cNvGrpSpPr/>
        <p:nvPr/>
      </p:nvGrpSpPr>
      <p:grpSpPr>
        <a:xfrm>
          <a:off x="0" y="0"/>
          <a:ext cx="0" cy="0"/>
          <a:chOff x="0" y="0"/>
          <a:chExt cx="0" cy="0"/>
        </a:xfrm>
      </p:grpSpPr>
      <p:sp>
        <p:nvSpPr>
          <p:cNvPr id="2" name="Text 0"/>
          <p:cNvSpPr txBox="1"/>
          <p:nvPr/>
        </p:nvSpPr>
        <p:spPr>
          <a:xfrm>
            <a:off x="731520" y="502920"/>
            <a:ext cx="8229600" cy="274320"/>
          </a:xfrm>
          <a:prstGeom prst="rect">
            <a:avLst/>
          </a:prstGeom>
          <a:noFill/>
          <a:ln/>
        </p:spPr>
        <p:txBody>
          <a:bodyPr wrap="square" lIns="0" tIns="0" rIns="0" bIns="0" rtlCol="0" anchor="t"/>
          <a:lstStyle/>
          <a:p>
            <a:pPr indent="0" marL="0">
              <a:buNone/>
            </a:pPr>
            <a:r>
              <a:rPr lang="en-US" sz="1200" b="1" spc="200" kern="0" dirty="0">
                <a:solidFill>
                  <a:srgbClr val="5F646B"/>
                </a:solidFill>
                <a:latin typeface="Helvetica Neue" pitchFamily="34" charset="0"/>
                <a:ea typeface="Helvetica Neue" pitchFamily="34" charset="-122"/>
                <a:cs typeface="Helvetica Neue" pitchFamily="34" charset="-120"/>
              </a:rPr>
              <a:t>TRE LIVELLI</a:t>
            </a:r>
            <a:endParaRPr lang="en-US" sz="1200" dirty="0"/>
          </a:p>
        </p:txBody>
      </p:sp>
      <p:sp>
        <p:nvSpPr>
          <p:cNvPr id="3" name="Text 1"/>
          <p:cNvSpPr txBox="1"/>
          <p:nvPr/>
        </p:nvSpPr>
        <p:spPr>
          <a:xfrm>
            <a:off x="10545775" y="502920"/>
            <a:ext cx="914400" cy="274320"/>
          </a:xfrm>
          <a:prstGeom prst="rect">
            <a:avLst/>
          </a:prstGeom>
          <a:noFill/>
          <a:ln/>
        </p:spPr>
        <p:txBody>
          <a:bodyPr wrap="square" lIns="0" tIns="0" rIns="0" bIns="0" rtlCol="0" anchor="t"/>
          <a:lstStyle/>
          <a:p>
            <a:pPr algn="r" indent="0" marL="0">
              <a:buNone/>
            </a:pPr>
            <a:r>
              <a:rPr lang="en-US" sz="1200" dirty="0">
                <a:solidFill>
                  <a:srgbClr val="A7A49D"/>
                </a:solidFill>
                <a:latin typeface="Helvetica Neue" pitchFamily="34" charset="0"/>
                <a:ea typeface="Helvetica Neue" pitchFamily="34" charset="-122"/>
                <a:cs typeface="Helvetica Neue" pitchFamily="34" charset="-120"/>
              </a:rPr>
              <a:t>26</a:t>
            </a:r>
            <a:endParaRPr lang="en-US" sz="1200" dirty="0"/>
          </a:p>
        </p:txBody>
      </p:sp>
      <p:sp>
        <p:nvSpPr>
          <p:cNvPr id="4" name="Shape 2"/>
          <p:cNvSpPr/>
          <p:nvPr/>
        </p:nvSpPr>
        <p:spPr>
          <a:xfrm>
            <a:off x="731520" y="1188720"/>
            <a:ext cx="6035040" cy="4846320"/>
          </a:xfrm>
          <a:prstGeom prst="roundRect">
            <a:avLst>
              <a:gd name="adj" fmla="val 2264"/>
            </a:avLst>
          </a:prstGeom>
          <a:solidFill>
            <a:srgbClr val="F4F2ED"/>
          </a:solidFill>
          <a:ln w="19050">
            <a:solidFill>
              <a:srgbClr val="16181B"/>
            </a:solidFill>
            <a:prstDash val="dash"/>
          </a:ln>
        </p:spPr>
      </p:sp>
      <p:sp>
        <p:nvSpPr>
          <p:cNvPr id="5" name="Text 3"/>
          <p:cNvSpPr txBox="1"/>
          <p:nvPr/>
        </p:nvSpPr>
        <p:spPr>
          <a:xfrm>
            <a:off x="1051560" y="1371600"/>
            <a:ext cx="3657600" cy="320040"/>
          </a:xfrm>
          <a:prstGeom prst="rect">
            <a:avLst/>
          </a:prstGeom>
          <a:noFill/>
          <a:ln/>
        </p:spPr>
        <p:txBody>
          <a:bodyPr wrap="square" lIns="0" tIns="0" rIns="0" bIns="0" rtlCol="0" anchor="t"/>
          <a:lstStyle/>
          <a:p>
            <a:pPr indent="0" marL="0">
              <a:buNone/>
            </a:pPr>
            <a:r>
              <a:rPr lang="en-US" sz="1400" b="1" spc="200" kern="0" dirty="0">
                <a:solidFill>
                  <a:srgbClr val="16181B"/>
                </a:solidFill>
                <a:latin typeface="Helvetica Neue" pitchFamily="34" charset="0"/>
                <a:ea typeface="Helvetica Neue" pitchFamily="34" charset="-122"/>
                <a:cs typeface="Helvetica Neue" pitchFamily="34" charset="-120"/>
              </a:rPr>
              <a:t>AGENTE</a:t>
            </a:r>
            <a:endParaRPr lang="en-US" sz="1400" dirty="0"/>
          </a:p>
        </p:txBody>
      </p:sp>
      <p:sp>
        <p:nvSpPr>
          <p:cNvPr id="6" name="Shape 4"/>
          <p:cNvSpPr/>
          <p:nvPr/>
        </p:nvSpPr>
        <p:spPr>
          <a:xfrm>
            <a:off x="1280160" y="1965960"/>
            <a:ext cx="4937760" cy="3749040"/>
          </a:xfrm>
          <a:prstGeom prst="roundRect">
            <a:avLst>
              <a:gd name="adj" fmla="val 2439"/>
            </a:avLst>
          </a:prstGeom>
          <a:solidFill>
            <a:srgbClr val="E6E3DC"/>
          </a:solidFill>
          <a:ln w="12700">
            <a:solidFill>
              <a:srgbClr val="E6E3DC"/>
            </a:solidFill>
            <a:prstDash val="solid"/>
          </a:ln>
        </p:spPr>
      </p:sp>
      <p:sp>
        <p:nvSpPr>
          <p:cNvPr id="7" name="Text 5"/>
          <p:cNvSpPr txBox="1"/>
          <p:nvPr/>
        </p:nvSpPr>
        <p:spPr>
          <a:xfrm>
            <a:off x="1600200" y="2148840"/>
            <a:ext cx="3657600" cy="320040"/>
          </a:xfrm>
          <a:prstGeom prst="rect">
            <a:avLst/>
          </a:prstGeom>
          <a:noFill/>
          <a:ln/>
        </p:spPr>
        <p:txBody>
          <a:bodyPr wrap="square" lIns="0" tIns="0" rIns="0" bIns="0" rtlCol="0" anchor="t"/>
          <a:lstStyle/>
          <a:p>
            <a:pPr indent="0" marL="0">
              <a:buNone/>
            </a:pPr>
            <a:r>
              <a:rPr lang="en-US" sz="1400" b="1" spc="200" kern="0" dirty="0">
                <a:solidFill>
                  <a:srgbClr val="16181B"/>
                </a:solidFill>
                <a:latin typeface="Helvetica Neue" pitchFamily="34" charset="0"/>
                <a:ea typeface="Helvetica Neue" pitchFamily="34" charset="-122"/>
                <a:cs typeface="Helvetica Neue" pitchFamily="34" charset="-120"/>
              </a:rPr>
              <a:t>APPLICAZIONE</a:t>
            </a:r>
            <a:endParaRPr lang="en-US" sz="1400" dirty="0"/>
          </a:p>
        </p:txBody>
      </p:sp>
      <p:sp>
        <p:nvSpPr>
          <p:cNvPr id="8" name="Shape 6"/>
          <p:cNvSpPr/>
          <p:nvPr/>
        </p:nvSpPr>
        <p:spPr>
          <a:xfrm>
            <a:off x="1828800" y="2743200"/>
            <a:ext cx="3840480" cy="2606040"/>
          </a:xfrm>
          <a:prstGeom prst="roundRect">
            <a:avLst>
              <a:gd name="adj" fmla="val 3509"/>
            </a:avLst>
          </a:prstGeom>
          <a:solidFill>
            <a:srgbClr val="2B44FF"/>
          </a:solidFill>
          <a:ln w="12700">
            <a:solidFill>
              <a:srgbClr val="2B44FF"/>
            </a:solidFill>
            <a:prstDash val="solid"/>
          </a:ln>
        </p:spPr>
      </p:sp>
      <p:sp>
        <p:nvSpPr>
          <p:cNvPr id="9" name="Text 7"/>
          <p:cNvSpPr txBox="1"/>
          <p:nvPr/>
        </p:nvSpPr>
        <p:spPr>
          <a:xfrm>
            <a:off x="1828800" y="2743200"/>
            <a:ext cx="3840480" cy="2606040"/>
          </a:xfrm>
          <a:prstGeom prst="rect">
            <a:avLst/>
          </a:prstGeom>
          <a:noFill/>
          <a:ln/>
        </p:spPr>
        <p:txBody>
          <a:bodyPr wrap="square" lIns="0" tIns="0" rIns="0" bIns="0" rtlCol="0" anchor="ctr"/>
          <a:lstStyle/>
          <a:p>
            <a:pPr algn="ctr" indent="0" marL="0">
              <a:buNone/>
            </a:pPr>
            <a:r>
              <a:rPr lang="en-US" sz="3000" b="1" spc="200" kern="0" dirty="0">
                <a:solidFill>
                  <a:srgbClr val="FFFFFF"/>
                </a:solidFill>
                <a:latin typeface="Helvetica Neue" pitchFamily="34" charset="0"/>
                <a:ea typeface="Helvetica Neue" pitchFamily="34" charset="-122"/>
                <a:cs typeface="Helvetica Neue" pitchFamily="34" charset="-120"/>
              </a:rPr>
              <a:t>MODELLO</a:t>
            </a:r>
            <a:endParaRPr lang="en-US" sz="3000" dirty="0"/>
          </a:p>
        </p:txBody>
      </p:sp>
      <p:sp>
        <p:nvSpPr>
          <p:cNvPr id="10" name="Text 8"/>
          <p:cNvSpPr txBox="1"/>
          <p:nvPr/>
        </p:nvSpPr>
        <p:spPr>
          <a:xfrm>
            <a:off x="7223760" y="1234440"/>
            <a:ext cx="2743200" cy="548640"/>
          </a:xfrm>
          <a:prstGeom prst="rect">
            <a:avLst/>
          </a:prstGeom>
          <a:noFill/>
          <a:ln/>
        </p:spPr>
        <p:txBody>
          <a:bodyPr wrap="square" lIns="0" tIns="0" rIns="0" bIns="0" rtlCol="0" anchor="t"/>
          <a:lstStyle/>
          <a:p>
            <a:pPr indent="0" marL="0">
              <a:buNone/>
            </a:pPr>
            <a:r>
              <a:rPr lang="en-US" sz="2800" b="1" dirty="0">
                <a:solidFill>
                  <a:srgbClr val="16181B"/>
                </a:solidFill>
                <a:latin typeface="Helvetica Neue" pitchFamily="34" charset="0"/>
                <a:ea typeface="Helvetica Neue" pitchFamily="34" charset="-122"/>
                <a:cs typeface="Helvetica Neue" pitchFamily="34" charset="-120"/>
              </a:rPr>
              <a:t>Modello</a:t>
            </a:r>
            <a:endParaRPr lang="en-US" sz="2800" dirty="0"/>
          </a:p>
        </p:txBody>
      </p:sp>
      <p:sp>
        <p:nvSpPr>
          <p:cNvPr id="11" name="Text 9"/>
          <p:cNvSpPr txBox="1"/>
          <p:nvPr/>
        </p:nvSpPr>
        <p:spPr>
          <a:xfrm>
            <a:off x="9966960" y="1307592"/>
            <a:ext cx="1463040" cy="457200"/>
          </a:xfrm>
          <a:prstGeom prst="rect">
            <a:avLst/>
          </a:prstGeom>
          <a:noFill/>
          <a:ln/>
        </p:spPr>
        <p:txBody>
          <a:bodyPr wrap="square" lIns="0" tIns="0" rIns="0" bIns="0" rtlCol="0" anchor="t"/>
          <a:lstStyle/>
          <a:p>
            <a:pPr algn="r" indent="0" marL="0">
              <a:buNone/>
            </a:pPr>
            <a:r>
              <a:rPr lang="en-US" sz="1800" i="1" dirty="0">
                <a:solidFill>
                  <a:srgbClr val="5F646B"/>
                </a:solidFill>
                <a:latin typeface="Helvetica Neue" pitchFamily="34" charset="0"/>
                <a:ea typeface="Helvetica Neue" pitchFamily="34" charset="-122"/>
                <a:cs typeface="Helvetica Neue" pitchFamily="34" charset="-120"/>
              </a:rPr>
              <a:t>il motore</a:t>
            </a:r>
            <a:endParaRPr lang="en-US" sz="1800" dirty="0"/>
          </a:p>
        </p:txBody>
      </p:sp>
      <p:sp>
        <p:nvSpPr>
          <p:cNvPr id="12" name="Text 10"/>
          <p:cNvSpPr txBox="1"/>
          <p:nvPr/>
        </p:nvSpPr>
        <p:spPr>
          <a:xfrm>
            <a:off x="7223760" y="1828800"/>
            <a:ext cx="4206240" cy="868680"/>
          </a:xfrm>
          <a:prstGeom prst="rect">
            <a:avLst/>
          </a:prstGeom>
          <a:noFill/>
          <a:ln/>
        </p:spPr>
        <p:txBody>
          <a:bodyPr wrap="square" lIns="0" tIns="0" rIns="0" bIns="0" rtlCol="0" anchor="t"/>
          <a:lstStyle/>
          <a:p>
            <a:pPr indent="0" marL="0">
              <a:buNone/>
            </a:pPr>
            <a:r>
              <a:rPr lang="en-US" sz="1700" dirty="0">
                <a:solidFill>
                  <a:srgbClr val="5F646B"/>
                </a:solidFill>
                <a:latin typeface="Helvetica Neue" pitchFamily="34" charset="0"/>
                <a:ea typeface="Helvetica Neue" pitchFamily="34" charset="-122"/>
                <a:cs typeface="Helvetica Neue" pitchFamily="34" charset="-120"/>
              </a:rPr>
              <a:t>Il sistema addestrato che produce testo, immagini o codice. GPT, Claude, Gemini.</a:t>
            </a:r>
            <a:endParaRPr lang="en-US" sz="1700" dirty="0"/>
          </a:p>
        </p:txBody>
      </p:sp>
      <p:sp>
        <p:nvSpPr>
          <p:cNvPr id="13" name="Text 11"/>
          <p:cNvSpPr txBox="1"/>
          <p:nvPr/>
        </p:nvSpPr>
        <p:spPr>
          <a:xfrm>
            <a:off x="7223760" y="2834640"/>
            <a:ext cx="2743200" cy="548640"/>
          </a:xfrm>
          <a:prstGeom prst="rect">
            <a:avLst/>
          </a:prstGeom>
          <a:noFill/>
          <a:ln/>
        </p:spPr>
        <p:txBody>
          <a:bodyPr wrap="square" lIns="0" tIns="0" rIns="0" bIns="0" rtlCol="0" anchor="t"/>
          <a:lstStyle/>
          <a:p>
            <a:pPr indent="0" marL="0">
              <a:buNone/>
            </a:pPr>
            <a:r>
              <a:rPr lang="en-US" sz="2800" b="1" dirty="0">
                <a:solidFill>
                  <a:srgbClr val="16181B"/>
                </a:solidFill>
                <a:latin typeface="Helvetica Neue" pitchFamily="34" charset="0"/>
                <a:ea typeface="Helvetica Neue" pitchFamily="34" charset="-122"/>
                <a:cs typeface="Helvetica Neue" pitchFamily="34" charset="-120"/>
              </a:rPr>
              <a:t>Applicazione</a:t>
            </a:r>
            <a:endParaRPr lang="en-US" sz="2800" dirty="0"/>
          </a:p>
        </p:txBody>
      </p:sp>
      <p:sp>
        <p:nvSpPr>
          <p:cNvPr id="14" name="Text 12"/>
          <p:cNvSpPr txBox="1"/>
          <p:nvPr/>
        </p:nvSpPr>
        <p:spPr>
          <a:xfrm>
            <a:off x="9966960" y="2907792"/>
            <a:ext cx="1463040" cy="457200"/>
          </a:xfrm>
          <a:prstGeom prst="rect">
            <a:avLst/>
          </a:prstGeom>
          <a:noFill/>
          <a:ln/>
        </p:spPr>
        <p:txBody>
          <a:bodyPr wrap="square" lIns="0" tIns="0" rIns="0" bIns="0" rtlCol="0" anchor="t"/>
          <a:lstStyle/>
          <a:p>
            <a:pPr algn="r" indent="0" marL="0">
              <a:buNone/>
            </a:pPr>
            <a:r>
              <a:rPr lang="en-US" sz="1800" i="1" dirty="0">
                <a:solidFill>
                  <a:srgbClr val="5F646B"/>
                </a:solidFill>
                <a:latin typeface="Helvetica Neue" pitchFamily="34" charset="0"/>
                <a:ea typeface="Helvetica Neue" pitchFamily="34" charset="-122"/>
                <a:cs typeface="Helvetica Neue" pitchFamily="34" charset="-120"/>
              </a:rPr>
              <a:t>l’auto</a:t>
            </a:r>
            <a:endParaRPr lang="en-US" sz="1800" dirty="0"/>
          </a:p>
        </p:txBody>
      </p:sp>
      <p:sp>
        <p:nvSpPr>
          <p:cNvPr id="15" name="Text 13"/>
          <p:cNvSpPr txBox="1"/>
          <p:nvPr/>
        </p:nvSpPr>
        <p:spPr>
          <a:xfrm>
            <a:off x="7223760" y="3429000"/>
            <a:ext cx="4206240" cy="868680"/>
          </a:xfrm>
          <a:prstGeom prst="rect">
            <a:avLst/>
          </a:prstGeom>
          <a:noFill/>
          <a:ln/>
        </p:spPr>
        <p:txBody>
          <a:bodyPr wrap="square" lIns="0" tIns="0" rIns="0" bIns="0" rtlCol="0" anchor="t"/>
          <a:lstStyle/>
          <a:p>
            <a:pPr indent="0" marL="0">
              <a:buNone/>
            </a:pPr>
            <a:r>
              <a:rPr lang="en-US" sz="1700" dirty="0">
                <a:solidFill>
                  <a:srgbClr val="5F646B"/>
                </a:solidFill>
                <a:latin typeface="Helvetica Neue" pitchFamily="34" charset="0"/>
                <a:ea typeface="Helvetica Neue" pitchFamily="34" charset="-122"/>
                <a:cs typeface="Helvetica Neue" pitchFamily="34" charset="-120"/>
              </a:rPr>
              <a:t>Il programma con cui lo usiamo. ChatGPT, Copilot, l’app di Claude.</a:t>
            </a:r>
            <a:endParaRPr lang="en-US" sz="1700" dirty="0"/>
          </a:p>
        </p:txBody>
      </p:sp>
      <p:sp>
        <p:nvSpPr>
          <p:cNvPr id="16" name="Text 14"/>
          <p:cNvSpPr txBox="1"/>
          <p:nvPr/>
        </p:nvSpPr>
        <p:spPr>
          <a:xfrm>
            <a:off x="7223760" y="4434840"/>
            <a:ext cx="2743200" cy="548640"/>
          </a:xfrm>
          <a:prstGeom prst="rect">
            <a:avLst/>
          </a:prstGeom>
          <a:noFill/>
          <a:ln/>
        </p:spPr>
        <p:txBody>
          <a:bodyPr wrap="square" lIns="0" tIns="0" rIns="0" bIns="0" rtlCol="0" anchor="t"/>
          <a:lstStyle/>
          <a:p>
            <a:pPr indent="0" marL="0">
              <a:buNone/>
            </a:pPr>
            <a:r>
              <a:rPr lang="en-US" sz="2800" b="1" dirty="0">
                <a:solidFill>
                  <a:srgbClr val="16181B"/>
                </a:solidFill>
                <a:latin typeface="Helvetica Neue" pitchFamily="34" charset="0"/>
                <a:ea typeface="Helvetica Neue" pitchFamily="34" charset="-122"/>
                <a:cs typeface="Helvetica Neue" pitchFamily="34" charset="-120"/>
              </a:rPr>
              <a:t>Agente</a:t>
            </a:r>
            <a:endParaRPr lang="en-US" sz="2800" dirty="0"/>
          </a:p>
        </p:txBody>
      </p:sp>
      <p:sp>
        <p:nvSpPr>
          <p:cNvPr id="17" name="Text 15"/>
          <p:cNvSpPr txBox="1"/>
          <p:nvPr/>
        </p:nvSpPr>
        <p:spPr>
          <a:xfrm>
            <a:off x="9966960" y="4507992"/>
            <a:ext cx="1463040" cy="457200"/>
          </a:xfrm>
          <a:prstGeom prst="rect">
            <a:avLst/>
          </a:prstGeom>
          <a:noFill/>
          <a:ln/>
        </p:spPr>
        <p:txBody>
          <a:bodyPr wrap="square" lIns="0" tIns="0" rIns="0" bIns="0" rtlCol="0" anchor="t"/>
          <a:lstStyle/>
          <a:p>
            <a:pPr algn="r" indent="0" marL="0">
              <a:buNone/>
            </a:pPr>
            <a:r>
              <a:rPr lang="en-US" sz="1800" i="1" dirty="0">
                <a:solidFill>
                  <a:srgbClr val="5F646B"/>
                </a:solidFill>
                <a:latin typeface="Helvetica Neue" pitchFamily="34" charset="0"/>
                <a:ea typeface="Helvetica Neue" pitchFamily="34" charset="-122"/>
                <a:cs typeface="Helvetica Neue" pitchFamily="34" charset="-120"/>
              </a:rPr>
              <a:t>l’autista</a:t>
            </a:r>
            <a:endParaRPr lang="en-US" sz="1800" dirty="0"/>
          </a:p>
        </p:txBody>
      </p:sp>
      <p:sp>
        <p:nvSpPr>
          <p:cNvPr id="18" name="Text 16"/>
          <p:cNvSpPr txBox="1"/>
          <p:nvPr/>
        </p:nvSpPr>
        <p:spPr>
          <a:xfrm>
            <a:off x="7223760" y="5029200"/>
            <a:ext cx="4206240" cy="868680"/>
          </a:xfrm>
          <a:prstGeom prst="rect">
            <a:avLst/>
          </a:prstGeom>
          <a:noFill/>
          <a:ln/>
        </p:spPr>
        <p:txBody>
          <a:bodyPr wrap="square" lIns="0" tIns="0" rIns="0" bIns="0" rtlCol="0" anchor="t"/>
          <a:lstStyle/>
          <a:p>
            <a:pPr indent="0" marL="0">
              <a:buNone/>
            </a:pPr>
            <a:r>
              <a:rPr lang="en-US" sz="1700" dirty="0">
                <a:solidFill>
                  <a:srgbClr val="5F646B"/>
                </a:solidFill>
                <a:latin typeface="Helvetica Neue" pitchFamily="34" charset="0"/>
                <a:ea typeface="Helvetica Neue" pitchFamily="34" charset="-122"/>
                <a:cs typeface="Helvetica Neue" pitchFamily="34" charset="-120"/>
              </a:rPr>
              <a:t>Riceve un obiettivo e sceglie i passi. Codex.</a:t>
            </a:r>
            <a:endParaRPr lang="en-US" sz="17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4F2ED"/>
        </a:solidFill>
      </p:bgPr>
    </p:bg>
    <p:spTree>
      <p:nvGrpSpPr>
        <p:cNvPr id="1" name=""/>
        <p:cNvGrpSpPr/>
        <p:nvPr/>
      </p:nvGrpSpPr>
      <p:grpSpPr>
        <a:xfrm>
          <a:off x="0" y="0"/>
          <a:ext cx="0" cy="0"/>
          <a:chOff x="0" y="0"/>
          <a:chExt cx="0" cy="0"/>
        </a:xfrm>
      </p:grpSpPr>
      <p:sp>
        <p:nvSpPr>
          <p:cNvPr id="2" name="Text 0"/>
          <p:cNvSpPr txBox="1"/>
          <p:nvPr/>
        </p:nvSpPr>
        <p:spPr>
          <a:xfrm>
            <a:off x="731520" y="502920"/>
            <a:ext cx="8229600" cy="274320"/>
          </a:xfrm>
          <a:prstGeom prst="rect">
            <a:avLst/>
          </a:prstGeom>
          <a:noFill/>
          <a:ln/>
        </p:spPr>
        <p:txBody>
          <a:bodyPr wrap="square" lIns="0" tIns="0" rIns="0" bIns="0" rtlCol="0" anchor="t"/>
          <a:lstStyle/>
          <a:p>
            <a:pPr indent="0" marL="0">
              <a:buNone/>
            </a:pPr>
            <a:r>
              <a:rPr lang="en-US" sz="1200" b="1" spc="200" kern="0" dirty="0">
                <a:solidFill>
                  <a:srgbClr val="5F646B"/>
                </a:solidFill>
                <a:latin typeface="Helvetica Neue" pitchFamily="34" charset="0"/>
                <a:ea typeface="Helvetica Neue" pitchFamily="34" charset="-122"/>
                <a:cs typeface="Helvetica Neue" pitchFamily="34" charset="-120"/>
              </a:rPr>
              <a:t>TRE STRUMENTI, TRE RUOLI</a:t>
            </a:r>
            <a:endParaRPr lang="en-US" sz="1200" dirty="0"/>
          </a:p>
        </p:txBody>
      </p:sp>
      <p:sp>
        <p:nvSpPr>
          <p:cNvPr id="3" name="Text 1"/>
          <p:cNvSpPr txBox="1"/>
          <p:nvPr/>
        </p:nvSpPr>
        <p:spPr>
          <a:xfrm>
            <a:off x="10545775" y="502920"/>
            <a:ext cx="914400" cy="274320"/>
          </a:xfrm>
          <a:prstGeom prst="rect">
            <a:avLst/>
          </a:prstGeom>
          <a:noFill/>
          <a:ln/>
        </p:spPr>
        <p:txBody>
          <a:bodyPr wrap="square" lIns="0" tIns="0" rIns="0" bIns="0" rtlCol="0" anchor="t"/>
          <a:lstStyle/>
          <a:p>
            <a:pPr algn="r" indent="0" marL="0">
              <a:buNone/>
            </a:pPr>
            <a:r>
              <a:rPr lang="en-US" sz="1200" dirty="0">
                <a:solidFill>
                  <a:srgbClr val="A7A49D"/>
                </a:solidFill>
                <a:latin typeface="Helvetica Neue" pitchFamily="34" charset="0"/>
                <a:ea typeface="Helvetica Neue" pitchFamily="34" charset="-122"/>
                <a:cs typeface="Helvetica Neue" pitchFamily="34" charset="-120"/>
              </a:rPr>
              <a:t>27</a:t>
            </a:r>
            <a:endParaRPr lang="en-US" sz="1200" dirty="0"/>
          </a:p>
        </p:txBody>
      </p:sp>
      <p:sp>
        <p:nvSpPr>
          <p:cNvPr id="4" name="Shape 2"/>
          <p:cNvSpPr/>
          <p:nvPr/>
        </p:nvSpPr>
        <p:spPr>
          <a:xfrm>
            <a:off x="731520" y="1280160"/>
            <a:ext cx="10728655" cy="0"/>
          </a:xfrm>
          <a:prstGeom prst="line">
            <a:avLst/>
          </a:prstGeom>
          <a:noFill/>
          <a:ln w="12700">
            <a:solidFill>
              <a:srgbClr val="D5D1C8"/>
            </a:solidFill>
            <a:prstDash val="solid"/>
          </a:ln>
        </p:spPr>
      </p:sp>
      <p:sp>
        <p:nvSpPr>
          <p:cNvPr id="5" name="Text 3"/>
          <p:cNvSpPr txBox="1"/>
          <p:nvPr/>
        </p:nvSpPr>
        <p:spPr>
          <a:xfrm>
            <a:off x="731520" y="1389888"/>
            <a:ext cx="2834640" cy="1143000"/>
          </a:xfrm>
          <a:prstGeom prst="rect">
            <a:avLst/>
          </a:prstGeom>
          <a:noFill/>
          <a:ln/>
        </p:spPr>
        <p:txBody>
          <a:bodyPr wrap="square" lIns="0" tIns="0" rIns="0" bIns="0" rtlCol="0" anchor="ctr"/>
          <a:lstStyle/>
          <a:p>
            <a:pPr indent="0" marL="0">
              <a:buNone/>
            </a:pPr>
            <a:r>
              <a:rPr lang="en-US" sz="3400" b="1" dirty="0">
                <a:solidFill>
                  <a:srgbClr val="16181B"/>
                </a:solidFill>
                <a:latin typeface="Helvetica Neue" pitchFamily="34" charset="0"/>
                <a:ea typeface="Helvetica Neue" pitchFamily="34" charset="-122"/>
                <a:cs typeface="Helvetica Neue" pitchFamily="34" charset="-120"/>
              </a:rPr>
              <a:t>Assistente</a:t>
            </a:r>
            <a:endParaRPr lang="en-US" sz="3400" dirty="0"/>
          </a:p>
        </p:txBody>
      </p:sp>
      <p:sp>
        <p:nvSpPr>
          <p:cNvPr id="6" name="Text 4"/>
          <p:cNvSpPr txBox="1"/>
          <p:nvPr/>
        </p:nvSpPr>
        <p:spPr>
          <a:xfrm>
            <a:off x="3657600" y="1389888"/>
            <a:ext cx="3291840" cy="1143000"/>
          </a:xfrm>
          <a:prstGeom prst="rect">
            <a:avLst/>
          </a:prstGeom>
          <a:noFill/>
          <a:ln/>
        </p:spPr>
        <p:txBody>
          <a:bodyPr wrap="square" lIns="0" tIns="0" rIns="0" bIns="0" rtlCol="0" anchor="ctr"/>
          <a:lstStyle/>
          <a:p>
            <a:pPr indent="0" marL="0">
              <a:buNone/>
            </a:pPr>
            <a:r>
              <a:rPr lang="en-US" sz="1900" dirty="0">
                <a:solidFill>
                  <a:srgbClr val="5F646B"/>
                </a:solidFill>
                <a:latin typeface="Helvetica Neue" pitchFamily="34" charset="0"/>
                <a:ea typeface="Helvetica Neue" pitchFamily="34" charset="-122"/>
                <a:cs typeface="Helvetica Neue" pitchFamily="34" charset="-120"/>
              </a:rPr>
              <a:t>per pensare e scrivere</a:t>
            </a:r>
            <a:endParaRPr lang="en-US" sz="1900" dirty="0"/>
          </a:p>
        </p:txBody>
      </p:sp>
      <p:sp>
        <p:nvSpPr>
          <p:cNvPr id="7" name="Text 5"/>
          <p:cNvSpPr txBox="1"/>
          <p:nvPr/>
        </p:nvSpPr>
        <p:spPr>
          <a:xfrm>
            <a:off x="7223760" y="1389888"/>
            <a:ext cx="4233672" cy="1143000"/>
          </a:xfrm>
          <a:prstGeom prst="rect">
            <a:avLst/>
          </a:prstGeom>
          <a:noFill/>
          <a:ln/>
        </p:spPr>
        <p:txBody>
          <a:bodyPr wrap="square" lIns="0" tIns="0" rIns="0" bIns="0" rtlCol="0" anchor="ctr"/>
          <a:lstStyle/>
          <a:p>
            <a:pPr indent="0" marL="0">
              <a:buNone/>
            </a:pPr>
            <a:r>
              <a:rPr lang="en-US" sz="1900" dirty="0">
                <a:solidFill>
                  <a:srgbClr val="16181B"/>
                </a:solidFill>
                <a:latin typeface="Helvetica Neue" pitchFamily="34" charset="0"/>
                <a:ea typeface="Helvetica Neue" pitchFamily="34" charset="-122"/>
                <a:cs typeface="Helvetica Neue" pitchFamily="34" charset="-120"/>
              </a:rPr>
              <a:t>Ragionare sui bisogni, scrivere e migliorare i prompt.</a:t>
            </a:r>
            <a:endParaRPr lang="en-US" sz="1900" dirty="0"/>
          </a:p>
        </p:txBody>
      </p:sp>
      <p:sp>
        <p:nvSpPr>
          <p:cNvPr id="8" name="Shape 6"/>
          <p:cNvSpPr/>
          <p:nvPr/>
        </p:nvSpPr>
        <p:spPr>
          <a:xfrm>
            <a:off x="731520" y="2606040"/>
            <a:ext cx="10728655" cy="0"/>
          </a:xfrm>
          <a:prstGeom prst="line">
            <a:avLst/>
          </a:prstGeom>
          <a:noFill/>
          <a:ln w="12700">
            <a:solidFill>
              <a:srgbClr val="D5D1C8"/>
            </a:solidFill>
            <a:prstDash val="solid"/>
          </a:ln>
        </p:spPr>
      </p:sp>
      <p:sp>
        <p:nvSpPr>
          <p:cNvPr id="9" name="Text 7"/>
          <p:cNvSpPr txBox="1"/>
          <p:nvPr/>
        </p:nvSpPr>
        <p:spPr>
          <a:xfrm>
            <a:off x="731520" y="2715768"/>
            <a:ext cx="2834640" cy="1143000"/>
          </a:xfrm>
          <a:prstGeom prst="rect">
            <a:avLst/>
          </a:prstGeom>
          <a:noFill/>
          <a:ln/>
        </p:spPr>
        <p:txBody>
          <a:bodyPr wrap="square" lIns="0" tIns="0" rIns="0" bIns="0" rtlCol="0" anchor="ctr"/>
          <a:lstStyle/>
          <a:p>
            <a:pPr indent="0" marL="0">
              <a:buNone/>
            </a:pPr>
            <a:r>
              <a:rPr lang="en-US" sz="3400" b="1" dirty="0">
                <a:solidFill>
                  <a:srgbClr val="16181B"/>
                </a:solidFill>
                <a:latin typeface="Helvetica Neue" pitchFamily="34" charset="0"/>
                <a:ea typeface="Helvetica Neue" pitchFamily="34" charset="-122"/>
                <a:cs typeface="Helvetica Neue" pitchFamily="34" charset="-120"/>
              </a:rPr>
              <a:t>Lovable</a:t>
            </a:r>
            <a:endParaRPr lang="en-US" sz="3400" dirty="0"/>
          </a:p>
        </p:txBody>
      </p:sp>
      <p:sp>
        <p:nvSpPr>
          <p:cNvPr id="10" name="Text 8"/>
          <p:cNvSpPr txBox="1"/>
          <p:nvPr/>
        </p:nvSpPr>
        <p:spPr>
          <a:xfrm>
            <a:off x="3657600" y="2715768"/>
            <a:ext cx="3291840" cy="1143000"/>
          </a:xfrm>
          <a:prstGeom prst="rect">
            <a:avLst/>
          </a:prstGeom>
          <a:noFill/>
          <a:ln/>
        </p:spPr>
        <p:txBody>
          <a:bodyPr wrap="square" lIns="0" tIns="0" rIns="0" bIns="0" rtlCol="0" anchor="ctr"/>
          <a:lstStyle/>
          <a:p>
            <a:pPr indent="0" marL="0">
              <a:buNone/>
            </a:pPr>
            <a:r>
              <a:rPr lang="en-US" sz="1900" dirty="0">
                <a:solidFill>
                  <a:srgbClr val="5F646B"/>
                </a:solidFill>
                <a:latin typeface="Helvetica Neue" pitchFamily="34" charset="0"/>
                <a:ea typeface="Helvetica Neue" pitchFamily="34" charset="-122"/>
                <a:cs typeface="Helvetica Neue" pitchFamily="34" charset="-120"/>
              </a:rPr>
              <a:t>per rendere visibile un’idea</a:t>
            </a:r>
            <a:endParaRPr lang="en-US" sz="1900" dirty="0"/>
          </a:p>
        </p:txBody>
      </p:sp>
      <p:sp>
        <p:nvSpPr>
          <p:cNvPr id="11" name="Text 9"/>
          <p:cNvSpPr txBox="1"/>
          <p:nvPr/>
        </p:nvSpPr>
        <p:spPr>
          <a:xfrm>
            <a:off x="7223760" y="2715768"/>
            <a:ext cx="4233672" cy="1143000"/>
          </a:xfrm>
          <a:prstGeom prst="rect">
            <a:avLst/>
          </a:prstGeom>
          <a:noFill/>
          <a:ln/>
        </p:spPr>
        <p:txBody>
          <a:bodyPr wrap="square" lIns="0" tIns="0" rIns="0" bIns="0" rtlCol="0" anchor="ctr"/>
          <a:lstStyle/>
          <a:p>
            <a:pPr indent="0" marL="0">
              <a:buNone/>
            </a:pPr>
            <a:r>
              <a:rPr lang="en-US" sz="1900" dirty="0">
                <a:solidFill>
                  <a:srgbClr val="16181B"/>
                </a:solidFill>
                <a:latin typeface="Helvetica Neue" pitchFamily="34" charset="0"/>
                <a:ea typeface="Helvetica Neue" pitchFamily="34" charset="-122"/>
                <a:cs typeface="Helvetica Neue" pitchFamily="34" charset="-120"/>
              </a:rPr>
              <a:t>Trasformare i vostri prompt nel prototipo.</a:t>
            </a:r>
            <a:endParaRPr lang="en-US" sz="1900" dirty="0"/>
          </a:p>
        </p:txBody>
      </p:sp>
      <p:sp>
        <p:nvSpPr>
          <p:cNvPr id="12" name="Shape 10"/>
          <p:cNvSpPr/>
          <p:nvPr/>
        </p:nvSpPr>
        <p:spPr>
          <a:xfrm>
            <a:off x="731520" y="3931920"/>
            <a:ext cx="10728655" cy="0"/>
          </a:xfrm>
          <a:prstGeom prst="line">
            <a:avLst/>
          </a:prstGeom>
          <a:noFill/>
          <a:ln w="12700">
            <a:solidFill>
              <a:srgbClr val="D5D1C8"/>
            </a:solidFill>
            <a:prstDash val="solid"/>
          </a:ln>
        </p:spPr>
      </p:sp>
      <p:sp>
        <p:nvSpPr>
          <p:cNvPr id="13" name="Text 11"/>
          <p:cNvSpPr txBox="1"/>
          <p:nvPr/>
        </p:nvSpPr>
        <p:spPr>
          <a:xfrm>
            <a:off x="731520" y="4041648"/>
            <a:ext cx="2834640" cy="1143000"/>
          </a:xfrm>
          <a:prstGeom prst="rect">
            <a:avLst/>
          </a:prstGeom>
          <a:noFill/>
          <a:ln/>
        </p:spPr>
        <p:txBody>
          <a:bodyPr wrap="square" lIns="0" tIns="0" rIns="0" bIns="0" rtlCol="0" anchor="ctr"/>
          <a:lstStyle/>
          <a:p>
            <a:pPr indent="0" marL="0">
              <a:buNone/>
            </a:pPr>
            <a:r>
              <a:rPr lang="en-US" sz="3400" b="1" dirty="0">
                <a:solidFill>
                  <a:srgbClr val="16181B"/>
                </a:solidFill>
                <a:latin typeface="Helvetica Neue" pitchFamily="34" charset="0"/>
                <a:ea typeface="Helvetica Neue" pitchFamily="34" charset="-122"/>
                <a:cs typeface="Helvetica Neue" pitchFamily="34" charset="-120"/>
              </a:rPr>
              <a:t>Codex</a:t>
            </a:r>
            <a:endParaRPr lang="en-US" sz="3400" dirty="0"/>
          </a:p>
        </p:txBody>
      </p:sp>
      <p:sp>
        <p:nvSpPr>
          <p:cNvPr id="14" name="Text 12"/>
          <p:cNvSpPr txBox="1"/>
          <p:nvPr/>
        </p:nvSpPr>
        <p:spPr>
          <a:xfrm>
            <a:off x="3657600" y="4041648"/>
            <a:ext cx="3291840" cy="1143000"/>
          </a:xfrm>
          <a:prstGeom prst="rect">
            <a:avLst/>
          </a:prstGeom>
          <a:noFill/>
          <a:ln/>
        </p:spPr>
        <p:txBody>
          <a:bodyPr wrap="square" lIns="0" tIns="0" rIns="0" bIns="0" rtlCol="0" anchor="ctr"/>
          <a:lstStyle/>
          <a:p>
            <a:pPr indent="0" marL="0">
              <a:buNone/>
            </a:pPr>
            <a:r>
              <a:rPr lang="en-US" sz="1900" dirty="0">
                <a:solidFill>
                  <a:srgbClr val="5F646B"/>
                </a:solidFill>
                <a:latin typeface="Helvetica Neue" pitchFamily="34" charset="0"/>
                <a:ea typeface="Helvetica Neue" pitchFamily="34" charset="-122"/>
                <a:cs typeface="Helvetica Neue" pitchFamily="34" charset="-120"/>
              </a:rPr>
              <a:t>per lavorare su un progetto esistente</a:t>
            </a:r>
            <a:endParaRPr lang="en-US" sz="1900" dirty="0"/>
          </a:p>
        </p:txBody>
      </p:sp>
      <p:sp>
        <p:nvSpPr>
          <p:cNvPr id="15" name="Text 13"/>
          <p:cNvSpPr txBox="1"/>
          <p:nvPr/>
        </p:nvSpPr>
        <p:spPr>
          <a:xfrm>
            <a:off x="7223760" y="4041648"/>
            <a:ext cx="4233672" cy="1143000"/>
          </a:xfrm>
          <a:prstGeom prst="rect">
            <a:avLst/>
          </a:prstGeom>
          <a:noFill/>
          <a:ln/>
        </p:spPr>
        <p:txBody>
          <a:bodyPr wrap="square" lIns="0" tIns="0" rIns="0" bIns="0" rtlCol="0" anchor="ctr"/>
          <a:lstStyle/>
          <a:p>
            <a:pPr indent="0" marL="0">
              <a:buNone/>
            </a:pPr>
            <a:r>
              <a:rPr lang="en-US" sz="1900" dirty="0">
                <a:solidFill>
                  <a:srgbClr val="16181B"/>
                </a:solidFill>
                <a:latin typeface="Helvetica Neue" pitchFamily="34" charset="0"/>
                <a:ea typeface="Helvetica Neue" pitchFamily="34" charset="-122"/>
                <a:cs typeface="Helvetica Neue" pitchFamily="34" charset="-120"/>
              </a:rPr>
              <a:t>Correggere e aggiungere funzioni, se il prototipo cresce.</a:t>
            </a:r>
            <a:endParaRPr lang="en-US" sz="1900" dirty="0"/>
          </a:p>
        </p:txBody>
      </p:sp>
      <p:sp>
        <p:nvSpPr>
          <p:cNvPr id="16" name="Shape 14"/>
          <p:cNvSpPr/>
          <p:nvPr/>
        </p:nvSpPr>
        <p:spPr>
          <a:xfrm>
            <a:off x="731520" y="5257800"/>
            <a:ext cx="10728655" cy="0"/>
          </a:xfrm>
          <a:prstGeom prst="line">
            <a:avLst/>
          </a:prstGeom>
          <a:noFill/>
          <a:ln w="12700">
            <a:solidFill>
              <a:srgbClr val="D5D1C8"/>
            </a:solidFill>
            <a:prstDash val="solid"/>
          </a:ln>
        </p:spPr>
      </p:sp>
      <p:sp>
        <p:nvSpPr>
          <p:cNvPr id="17" name="Text 15"/>
          <p:cNvSpPr txBox="1"/>
          <p:nvPr/>
        </p:nvSpPr>
        <p:spPr>
          <a:xfrm>
            <a:off x="731520" y="5577840"/>
            <a:ext cx="10728655" cy="457200"/>
          </a:xfrm>
          <a:prstGeom prst="rect">
            <a:avLst/>
          </a:prstGeom>
          <a:noFill/>
          <a:ln/>
        </p:spPr>
        <p:txBody>
          <a:bodyPr wrap="square" lIns="0" tIns="0" rIns="0" bIns="0" rtlCol="0" anchor="t"/>
          <a:lstStyle/>
          <a:p>
            <a:pPr indent="0" marL="0">
              <a:buNone/>
            </a:pPr>
            <a:r>
              <a:rPr lang="en-US" sz="2100" b="1" dirty="0">
                <a:solidFill>
                  <a:srgbClr val="16181B"/>
                </a:solidFill>
                <a:latin typeface="Helvetica Neue" pitchFamily="34" charset="0"/>
                <a:ea typeface="Helvetica Neue" pitchFamily="34" charset="-122"/>
                <a:cs typeface="Helvetica Neue" pitchFamily="34" charset="-120"/>
              </a:rPr>
              <a:t>Li uso io. Voi scrivete le istruzioni.</a:t>
            </a:r>
            <a:endParaRPr lang="en-US" sz="21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4F2ED"/>
        </a:solidFill>
      </p:bgPr>
    </p:bg>
    <p:spTree>
      <p:nvGrpSpPr>
        <p:cNvPr id="1" name=""/>
        <p:cNvGrpSpPr/>
        <p:nvPr/>
      </p:nvGrpSpPr>
      <p:grpSpPr>
        <a:xfrm>
          <a:off x="0" y="0"/>
          <a:ext cx="0" cy="0"/>
          <a:chOff x="0" y="0"/>
          <a:chExt cx="0" cy="0"/>
        </a:xfrm>
      </p:grpSpPr>
      <p:sp>
        <p:nvSpPr>
          <p:cNvPr id="2" name="Text 0"/>
          <p:cNvSpPr txBox="1"/>
          <p:nvPr/>
        </p:nvSpPr>
        <p:spPr>
          <a:xfrm>
            <a:off x="731520" y="502920"/>
            <a:ext cx="8229600" cy="274320"/>
          </a:xfrm>
          <a:prstGeom prst="rect">
            <a:avLst/>
          </a:prstGeom>
          <a:noFill/>
          <a:ln/>
        </p:spPr>
        <p:txBody>
          <a:bodyPr wrap="square" lIns="0" tIns="0" rIns="0" bIns="0" rtlCol="0" anchor="t"/>
          <a:lstStyle/>
          <a:p>
            <a:pPr indent="0" marL="0">
              <a:buNone/>
            </a:pPr>
            <a:r>
              <a:rPr lang="en-US" sz="1200" b="1" spc="200" kern="0" dirty="0">
                <a:solidFill>
                  <a:srgbClr val="5F646B"/>
                </a:solidFill>
                <a:latin typeface="Helvetica Neue" pitchFamily="34" charset="0"/>
                <a:ea typeface="Helvetica Neue" pitchFamily="34" charset="-122"/>
                <a:cs typeface="Helvetica Neue" pitchFamily="34" charset="-120"/>
              </a:rPr>
              <a:t>LOVABLE</a:t>
            </a:r>
            <a:endParaRPr lang="en-US" sz="1200" dirty="0"/>
          </a:p>
        </p:txBody>
      </p:sp>
      <p:sp>
        <p:nvSpPr>
          <p:cNvPr id="3" name="Text 1"/>
          <p:cNvSpPr txBox="1"/>
          <p:nvPr/>
        </p:nvSpPr>
        <p:spPr>
          <a:xfrm>
            <a:off x="10545775" y="502920"/>
            <a:ext cx="914400" cy="274320"/>
          </a:xfrm>
          <a:prstGeom prst="rect">
            <a:avLst/>
          </a:prstGeom>
          <a:noFill/>
          <a:ln/>
        </p:spPr>
        <p:txBody>
          <a:bodyPr wrap="square" lIns="0" tIns="0" rIns="0" bIns="0" rtlCol="0" anchor="t"/>
          <a:lstStyle/>
          <a:p>
            <a:pPr algn="r" indent="0" marL="0">
              <a:buNone/>
            </a:pPr>
            <a:r>
              <a:rPr lang="en-US" sz="1200" dirty="0">
                <a:solidFill>
                  <a:srgbClr val="A7A49D"/>
                </a:solidFill>
                <a:latin typeface="Helvetica Neue" pitchFamily="34" charset="0"/>
                <a:ea typeface="Helvetica Neue" pitchFamily="34" charset="-122"/>
                <a:cs typeface="Helvetica Neue" pitchFamily="34" charset="-120"/>
              </a:rPr>
              <a:t>28</a:t>
            </a:r>
            <a:endParaRPr lang="en-US" sz="1200" dirty="0"/>
          </a:p>
        </p:txBody>
      </p:sp>
      <p:sp>
        <p:nvSpPr>
          <p:cNvPr id="4" name="Text 2"/>
          <p:cNvSpPr txBox="1"/>
          <p:nvPr/>
        </p:nvSpPr>
        <p:spPr>
          <a:xfrm>
            <a:off x="731520" y="1051560"/>
            <a:ext cx="10728655" cy="731520"/>
          </a:xfrm>
          <a:prstGeom prst="rect">
            <a:avLst/>
          </a:prstGeom>
          <a:noFill/>
          <a:ln/>
        </p:spPr>
        <p:txBody>
          <a:bodyPr wrap="square" lIns="0" tIns="0" rIns="0" bIns="0" rtlCol="0" anchor="t"/>
          <a:lstStyle/>
          <a:p>
            <a:pPr indent="0" marL="0">
              <a:buNone/>
            </a:pPr>
            <a:r>
              <a:rPr lang="en-US" sz="3400" b="1" dirty="0">
                <a:solidFill>
                  <a:srgbClr val="16181B"/>
                </a:solidFill>
                <a:latin typeface="Helvetica Neue" pitchFamily="34" charset="0"/>
                <a:ea typeface="Helvetica Neue" pitchFamily="34" charset="-122"/>
                <a:cs typeface="Helvetica Neue" pitchFamily="34" charset="-120"/>
              </a:rPr>
              <a:t>Scrivi a sinistra. Appare a destra.</a:t>
            </a:r>
            <a:endParaRPr lang="en-US" sz="3400" dirty="0"/>
          </a:p>
        </p:txBody>
      </p:sp>
      <p:sp>
        <p:nvSpPr>
          <p:cNvPr id="5" name="Shape 3"/>
          <p:cNvSpPr/>
          <p:nvPr/>
        </p:nvSpPr>
        <p:spPr>
          <a:xfrm>
            <a:off x="731520" y="1920240"/>
            <a:ext cx="10728655" cy="4297680"/>
          </a:xfrm>
          <a:prstGeom prst="roundRect">
            <a:avLst>
              <a:gd name="adj" fmla="val 2553"/>
            </a:avLst>
          </a:prstGeom>
          <a:solidFill>
            <a:srgbClr val="FFFFFF"/>
          </a:solidFill>
          <a:ln w="12700">
            <a:solidFill>
              <a:srgbClr val="E3E1DC"/>
            </a:solidFill>
            <a:prstDash val="solid"/>
          </a:ln>
          <a:effectLst>
            <a:outerShdw sx="100000" sy="100000" kx="0" ky="0" algn="bl" rotWithShape="0" blurRad="279400" dist="101600" dir="5400000">
              <a:srgbClr val="000000">
                <a:alpha val="22000"/>
              </a:srgbClr>
            </a:outerShdw>
          </a:effectLst>
        </p:spPr>
      </p:sp>
      <p:sp>
        <p:nvSpPr>
          <p:cNvPr id="6" name="Shape 4"/>
          <p:cNvSpPr/>
          <p:nvPr/>
        </p:nvSpPr>
        <p:spPr>
          <a:xfrm>
            <a:off x="932688" y="2084832"/>
            <a:ext cx="118872" cy="118872"/>
          </a:xfrm>
          <a:prstGeom prst="ellipse">
            <a:avLst/>
          </a:prstGeom>
          <a:solidFill>
            <a:srgbClr val="FF6159"/>
          </a:solidFill>
          <a:ln w="12700">
            <a:solidFill>
              <a:srgbClr val="FF6159"/>
            </a:solidFill>
            <a:prstDash val="solid"/>
          </a:ln>
        </p:spPr>
      </p:sp>
      <p:sp>
        <p:nvSpPr>
          <p:cNvPr id="7" name="Shape 5"/>
          <p:cNvSpPr/>
          <p:nvPr/>
        </p:nvSpPr>
        <p:spPr>
          <a:xfrm>
            <a:off x="1133856" y="2084832"/>
            <a:ext cx="118872" cy="118872"/>
          </a:xfrm>
          <a:prstGeom prst="ellipse">
            <a:avLst/>
          </a:prstGeom>
          <a:solidFill>
            <a:srgbClr val="FFBD2E"/>
          </a:solidFill>
          <a:ln w="12700">
            <a:solidFill>
              <a:srgbClr val="FFBD2E"/>
            </a:solidFill>
            <a:prstDash val="solid"/>
          </a:ln>
        </p:spPr>
      </p:sp>
      <p:sp>
        <p:nvSpPr>
          <p:cNvPr id="8" name="Shape 6"/>
          <p:cNvSpPr/>
          <p:nvPr/>
        </p:nvSpPr>
        <p:spPr>
          <a:xfrm>
            <a:off x="1335024" y="2084832"/>
            <a:ext cx="118872" cy="118872"/>
          </a:xfrm>
          <a:prstGeom prst="ellipse">
            <a:avLst/>
          </a:prstGeom>
          <a:solidFill>
            <a:srgbClr val="28C941"/>
          </a:solidFill>
          <a:ln w="12700">
            <a:solidFill>
              <a:srgbClr val="28C941"/>
            </a:solidFill>
            <a:prstDash val="solid"/>
          </a:ln>
        </p:spPr>
      </p:sp>
      <p:sp>
        <p:nvSpPr>
          <p:cNvPr id="9" name="Text 7"/>
          <p:cNvSpPr txBox="1"/>
          <p:nvPr/>
        </p:nvSpPr>
        <p:spPr>
          <a:xfrm>
            <a:off x="1645920" y="2011680"/>
            <a:ext cx="8899855" cy="274320"/>
          </a:xfrm>
          <a:prstGeom prst="rect">
            <a:avLst/>
          </a:prstGeom>
          <a:noFill/>
          <a:ln/>
        </p:spPr>
        <p:txBody>
          <a:bodyPr wrap="square" lIns="0" tIns="0" rIns="0" bIns="0" rtlCol="0" anchor="ctr"/>
          <a:lstStyle/>
          <a:p>
            <a:pPr algn="ctr" indent="0" marL="0">
              <a:buNone/>
            </a:pPr>
            <a:r>
              <a:rPr lang="en-US" sz="1100" dirty="0">
                <a:solidFill>
                  <a:srgbClr val="8A8A8A"/>
                </a:solidFill>
                <a:latin typeface="Helvetica Neue" pitchFamily="34" charset="0"/>
                <a:ea typeface="Helvetica Neue" pitchFamily="34" charset="-122"/>
                <a:cs typeface="Helvetica Neue" pitchFamily="34" charset="-120"/>
              </a:rPr>
              <a:t>Lovable · Rete Valore PA</a:t>
            </a:r>
            <a:endParaRPr lang="en-US" sz="1100" dirty="0"/>
          </a:p>
        </p:txBody>
      </p:sp>
      <p:sp>
        <p:nvSpPr>
          <p:cNvPr id="10" name="Shape 8"/>
          <p:cNvSpPr/>
          <p:nvPr/>
        </p:nvSpPr>
        <p:spPr>
          <a:xfrm>
            <a:off x="731520" y="2359152"/>
            <a:ext cx="10728655" cy="0"/>
          </a:xfrm>
          <a:prstGeom prst="line">
            <a:avLst/>
          </a:prstGeom>
          <a:noFill/>
          <a:ln w="12700">
            <a:solidFill>
              <a:srgbClr val="EEEDE9"/>
            </a:solidFill>
            <a:prstDash val="solid"/>
          </a:ln>
        </p:spPr>
      </p:sp>
      <p:sp>
        <p:nvSpPr>
          <p:cNvPr id="11" name="Shape 9"/>
          <p:cNvSpPr/>
          <p:nvPr/>
        </p:nvSpPr>
        <p:spPr>
          <a:xfrm>
            <a:off x="740664" y="2368296"/>
            <a:ext cx="3566160" cy="3840480"/>
          </a:xfrm>
          <a:prstGeom prst="rect">
            <a:avLst/>
          </a:prstGeom>
          <a:solidFill>
            <a:srgbClr val="F7F6F3"/>
          </a:solidFill>
          <a:ln w="12700">
            <a:solidFill>
              <a:srgbClr val="F7F6F3"/>
            </a:solidFill>
            <a:prstDash val="solid"/>
          </a:ln>
        </p:spPr>
      </p:sp>
      <p:sp>
        <p:nvSpPr>
          <p:cNvPr id="12" name="Shape 10"/>
          <p:cNvSpPr/>
          <p:nvPr/>
        </p:nvSpPr>
        <p:spPr>
          <a:xfrm>
            <a:off x="1005840" y="2606040"/>
            <a:ext cx="3063240" cy="1417320"/>
          </a:xfrm>
          <a:prstGeom prst="roundRect">
            <a:avLst>
              <a:gd name="adj" fmla="val 7742"/>
            </a:avLst>
          </a:prstGeom>
          <a:solidFill>
            <a:srgbClr val="2B44FF"/>
          </a:solidFill>
          <a:ln w="12700">
            <a:solidFill>
              <a:srgbClr val="2B44FF"/>
            </a:solidFill>
            <a:prstDash val="solid"/>
          </a:ln>
        </p:spPr>
      </p:sp>
      <p:sp>
        <p:nvSpPr>
          <p:cNvPr id="13" name="Text 11"/>
          <p:cNvSpPr txBox="1"/>
          <p:nvPr/>
        </p:nvSpPr>
        <p:spPr>
          <a:xfrm>
            <a:off x="1170432" y="2724912"/>
            <a:ext cx="2743200" cy="1188720"/>
          </a:xfrm>
          <a:prstGeom prst="rect">
            <a:avLst/>
          </a:prstGeom>
          <a:noFill/>
          <a:ln/>
        </p:spPr>
        <p:txBody>
          <a:bodyPr wrap="square" lIns="0" tIns="0" rIns="0" bIns="0" rtlCol="0" anchor="t"/>
          <a:lstStyle/>
          <a:p>
            <a:pPr indent="0" marL="0">
              <a:buNone/>
            </a:pPr>
            <a:r>
              <a:rPr lang="en-US" sz="1250" dirty="0">
                <a:solidFill>
                  <a:srgbClr val="FFFFFF"/>
                </a:solidFill>
                <a:latin typeface="Helvetica Neue" pitchFamily="34" charset="0"/>
                <a:ea typeface="Helvetica Neue" pitchFamily="34" charset="-122"/>
                <a:cs typeface="Helvetica Neue" pitchFamily="34" charset="-120"/>
              </a:rPr>
              <a:t>Crea la pagina profilo di un dipendente pubblico: nome, ruolo, ente, competenze come tag, disponibilità a collaborare e un pulsante Contatta. Niente dati personali.</a:t>
            </a:r>
            <a:endParaRPr lang="en-US" sz="1250" dirty="0"/>
          </a:p>
        </p:txBody>
      </p:sp>
      <p:sp>
        <p:nvSpPr>
          <p:cNvPr id="14" name="Text 12"/>
          <p:cNvSpPr txBox="1"/>
          <p:nvPr/>
        </p:nvSpPr>
        <p:spPr>
          <a:xfrm>
            <a:off x="1005840" y="4251960"/>
            <a:ext cx="3063240" cy="914400"/>
          </a:xfrm>
          <a:prstGeom prst="rect">
            <a:avLst/>
          </a:prstGeom>
          <a:noFill/>
          <a:ln/>
        </p:spPr>
        <p:txBody>
          <a:bodyPr wrap="square" lIns="0" tIns="0" rIns="0" bIns="0" rtlCol="0" anchor="t"/>
          <a:lstStyle/>
          <a:p>
            <a:pPr indent="0" marL="0">
              <a:buNone/>
            </a:pPr>
            <a:r>
              <a:rPr lang="en-US" sz="1250" dirty="0">
                <a:solidFill>
                  <a:srgbClr val="16181B"/>
                </a:solidFill>
                <a:latin typeface="Helvetica Neue" pitchFamily="34" charset="0"/>
                <a:ea typeface="Helvetica Neue" pitchFamily="34" charset="-122"/>
                <a:cs typeface="Helvetica Neue" pitchFamily="34" charset="-120"/>
              </a:rPr>
              <a:t>Fatto. Ho creato la pagina profilo con i campi richiesti. Vuoi aggiungere i progetti in corso?</a:t>
            </a:r>
            <a:endParaRPr lang="en-US" sz="1250" dirty="0"/>
          </a:p>
        </p:txBody>
      </p:sp>
      <p:sp>
        <p:nvSpPr>
          <p:cNvPr id="15" name="Shape 13"/>
          <p:cNvSpPr/>
          <p:nvPr/>
        </p:nvSpPr>
        <p:spPr>
          <a:xfrm>
            <a:off x="1005840" y="5577840"/>
            <a:ext cx="3063240" cy="411480"/>
          </a:xfrm>
          <a:prstGeom prst="roundRect">
            <a:avLst>
              <a:gd name="adj" fmla="val 17778"/>
            </a:avLst>
          </a:prstGeom>
          <a:solidFill>
            <a:srgbClr val="FFFFFF"/>
          </a:solidFill>
          <a:ln w="12700">
            <a:solidFill>
              <a:srgbClr val="D9D6CF"/>
            </a:solidFill>
            <a:prstDash val="solid"/>
          </a:ln>
        </p:spPr>
      </p:sp>
      <p:sp>
        <p:nvSpPr>
          <p:cNvPr id="16" name="Text 14"/>
          <p:cNvSpPr txBox="1"/>
          <p:nvPr/>
        </p:nvSpPr>
        <p:spPr>
          <a:xfrm>
            <a:off x="1143000" y="5577840"/>
            <a:ext cx="2743200" cy="411480"/>
          </a:xfrm>
          <a:prstGeom prst="rect">
            <a:avLst/>
          </a:prstGeom>
          <a:noFill/>
          <a:ln/>
        </p:spPr>
        <p:txBody>
          <a:bodyPr wrap="square" lIns="0" tIns="0" rIns="0" bIns="0" rtlCol="0" anchor="ctr"/>
          <a:lstStyle/>
          <a:p>
            <a:pPr indent="0" marL="0">
              <a:buNone/>
            </a:pPr>
            <a:r>
              <a:rPr lang="en-US" sz="1200" dirty="0">
                <a:solidFill>
                  <a:srgbClr val="9A9A9A"/>
                </a:solidFill>
                <a:latin typeface="Helvetica Neue" pitchFamily="34" charset="0"/>
                <a:ea typeface="Helvetica Neue" pitchFamily="34" charset="-122"/>
                <a:cs typeface="Helvetica Neue" pitchFamily="34" charset="-120"/>
              </a:rPr>
              <a:t>Aggiungi i progetti in corso…</a:t>
            </a:r>
            <a:endParaRPr lang="en-US" sz="1200" dirty="0"/>
          </a:p>
        </p:txBody>
      </p:sp>
      <p:sp>
        <p:nvSpPr>
          <p:cNvPr id="17" name="Shape 15"/>
          <p:cNvSpPr/>
          <p:nvPr/>
        </p:nvSpPr>
        <p:spPr>
          <a:xfrm>
            <a:off x="4846320" y="2697480"/>
            <a:ext cx="822960" cy="822960"/>
          </a:xfrm>
          <a:prstGeom prst="ellipse">
            <a:avLst/>
          </a:prstGeom>
          <a:solidFill>
            <a:srgbClr val="D9D6CF"/>
          </a:solidFill>
          <a:ln w="12700">
            <a:solidFill>
              <a:srgbClr val="D9D6CF"/>
            </a:solidFill>
            <a:prstDash val="solid"/>
          </a:ln>
        </p:spPr>
      </p:sp>
      <p:sp>
        <p:nvSpPr>
          <p:cNvPr id="18" name="Text 16"/>
          <p:cNvSpPr txBox="1"/>
          <p:nvPr/>
        </p:nvSpPr>
        <p:spPr>
          <a:xfrm>
            <a:off x="4846320" y="2697480"/>
            <a:ext cx="822960" cy="822960"/>
          </a:xfrm>
          <a:prstGeom prst="rect">
            <a:avLst/>
          </a:prstGeom>
          <a:noFill/>
          <a:ln/>
        </p:spPr>
        <p:txBody>
          <a:bodyPr wrap="square" lIns="0" tIns="0" rIns="0" bIns="0" rtlCol="0" anchor="ctr"/>
          <a:lstStyle/>
          <a:p>
            <a:pPr algn="ctr" indent="0" marL="0">
              <a:buNone/>
            </a:pPr>
            <a:r>
              <a:rPr lang="en-US" sz="2000" b="1" dirty="0">
                <a:solidFill>
                  <a:srgbClr val="6B6B6B"/>
                </a:solidFill>
                <a:latin typeface="Helvetica Neue" pitchFamily="34" charset="0"/>
                <a:ea typeface="Helvetica Neue" pitchFamily="34" charset="-122"/>
                <a:cs typeface="Helvetica Neue" pitchFamily="34" charset="-120"/>
              </a:rPr>
              <a:t>GF</a:t>
            </a:r>
            <a:endParaRPr lang="en-US" sz="2000" dirty="0"/>
          </a:p>
        </p:txBody>
      </p:sp>
      <p:sp>
        <p:nvSpPr>
          <p:cNvPr id="19" name="Text 17"/>
          <p:cNvSpPr txBox="1"/>
          <p:nvPr/>
        </p:nvSpPr>
        <p:spPr>
          <a:xfrm>
            <a:off x="5897880" y="2715768"/>
            <a:ext cx="5120640" cy="411480"/>
          </a:xfrm>
          <a:prstGeom prst="rect">
            <a:avLst/>
          </a:prstGeom>
          <a:noFill/>
          <a:ln/>
        </p:spPr>
        <p:txBody>
          <a:bodyPr wrap="square" lIns="0" tIns="0" rIns="0" bIns="0" rtlCol="0" anchor="t"/>
          <a:lstStyle/>
          <a:p>
            <a:pPr indent="0" marL="0">
              <a:buNone/>
            </a:pPr>
            <a:r>
              <a:rPr lang="en-US" sz="2200" b="1" dirty="0">
                <a:solidFill>
                  <a:srgbClr val="16181B"/>
                </a:solidFill>
                <a:latin typeface="Helvetica Neue" pitchFamily="34" charset="0"/>
                <a:ea typeface="Helvetica Neue" pitchFamily="34" charset="-122"/>
                <a:cs typeface="Helvetica Neue" pitchFamily="34" charset="-120"/>
              </a:rPr>
              <a:t>Giulia Ferraro</a:t>
            </a:r>
            <a:endParaRPr lang="en-US" sz="2200" dirty="0"/>
          </a:p>
        </p:txBody>
      </p:sp>
      <p:sp>
        <p:nvSpPr>
          <p:cNvPr id="20" name="Text 18"/>
          <p:cNvSpPr txBox="1"/>
          <p:nvPr/>
        </p:nvSpPr>
        <p:spPr>
          <a:xfrm>
            <a:off x="5897880" y="3136392"/>
            <a:ext cx="5120640" cy="320040"/>
          </a:xfrm>
          <a:prstGeom prst="rect">
            <a:avLst/>
          </a:prstGeom>
          <a:noFill/>
          <a:ln/>
        </p:spPr>
        <p:txBody>
          <a:bodyPr wrap="square" lIns="0" tIns="0" rIns="0" bIns="0" rtlCol="0" anchor="t"/>
          <a:lstStyle/>
          <a:p>
            <a:pPr indent="0" marL="0">
              <a:buNone/>
            </a:pPr>
            <a:r>
              <a:rPr lang="en-US" sz="1300" dirty="0">
                <a:solidFill>
                  <a:srgbClr val="6B6B6B"/>
                </a:solidFill>
                <a:latin typeface="Helvetica Neue" pitchFamily="34" charset="0"/>
                <a:ea typeface="Helvetica Neue" pitchFamily="34" charset="-122"/>
                <a:cs typeface="Helvetica Neue" pitchFamily="34" charset="-120"/>
              </a:rPr>
              <a:t>Funzionaria amministrativa · Comune di Valleverde</a:t>
            </a:r>
            <a:endParaRPr lang="en-US" sz="1300" dirty="0"/>
          </a:p>
        </p:txBody>
      </p:sp>
      <p:sp>
        <p:nvSpPr>
          <p:cNvPr id="21" name="Text 19"/>
          <p:cNvSpPr txBox="1"/>
          <p:nvPr/>
        </p:nvSpPr>
        <p:spPr>
          <a:xfrm>
            <a:off x="4846320" y="3840480"/>
            <a:ext cx="6217920" cy="201168"/>
          </a:xfrm>
          <a:prstGeom prst="rect">
            <a:avLst/>
          </a:prstGeom>
          <a:noFill/>
          <a:ln/>
        </p:spPr>
        <p:txBody>
          <a:bodyPr wrap="square" lIns="0" tIns="0" rIns="0" bIns="0" rtlCol="0" anchor="t"/>
          <a:lstStyle/>
          <a:p>
            <a:pPr indent="0" marL="0">
              <a:buNone/>
            </a:pPr>
            <a:r>
              <a:rPr lang="en-US" sz="900" b="1" spc="150" kern="0" dirty="0">
                <a:solidFill>
                  <a:srgbClr val="6B6B6B"/>
                </a:solidFill>
                <a:latin typeface="Helvetica Neue" pitchFamily="34" charset="0"/>
                <a:ea typeface="Helvetica Neue" pitchFamily="34" charset="-122"/>
                <a:cs typeface="Helvetica Neue" pitchFamily="34" charset="-120"/>
              </a:rPr>
              <a:t>AREA</a:t>
            </a:r>
            <a:endParaRPr lang="en-US" sz="900" dirty="0"/>
          </a:p>
        </p:txBody>
      </p:sp>
      <p:sp>
        <p:nvSpPr>
          <p:cNvPr id="22" name="Text 20"/>
          <p:cNvSpPr txBox="1"/>
          <p:nvPr/>
        </p:nvSpPr>
        <p:spPr>
          <a:xfrm>
            <a:off x="4846320" y="4041648"/>
            <a:ext cx="6217920" cy="256032"/>
          </a:xfrm>
          <a:prstGeom prst="rect">
            <a:avLst/>
          </a:prstGeom>
          <a:noFill/>
          <a:ln/>
        </p:spPr>
        <p:txBody>
          <a:bodyPr wrap="square" lIns="0" tIns="0" rIns="0" bIns="0" rtlCol="0" anchor="t"/>
          <a:lstStyle/>
          <a:p>
            <a:pPr indent="0" marL="0">
              <a:buNone/>
            </a:pPr>
            <a:r>
              <a:rPr lang="en-US" sz="1300" dirty="0">
                <a:solidFill>
                  <a:srgbClr val="16181B"/>
                </a:solidFill>
                <a:latin typeface="Helvetica Neue" pitchFamily="34" charset="0"/>
                <a:ea typeface="Helvetica Neue" pitchFamily="34" charset="-122"/>
                <a:cs typeface="Helvetica Neue" pitchFamily="34" charset="-120"/>
              </a:rPr>
              <a:t>Contratti e appalti</a:t>
            </a:r>
            <a:endParaRPr lang="en-US" sz="1300" dirty="0"/>
          </a:p>
        </p:txBody>
      </p:sp>
      <p:sp>
        <p:nvSpPr>
          <p:cNvPr id="23" name="Text 21"/>
          <p:cNvSpPr txBox="1"/>
          <p:nvPr/>
        </p:nvSpPr>
        <p:spPr>
          <a:xfrm>
            <a:off x="4846320" y="4407408"/>
            <a:ext cx="6217920" cy="201168"/>
          </a:xfrm>
          <a:prstGeom prst="rect">
            <a:avLst/>
          </a:prstGeom>
          <a:noFill/>
          <a:ln/>
        </p:spPr>
        <p:txBody>
          <a:bodyPr wrap="square" lIns="0" tIns="0" rIns="0" bIns="0" rtlCol="0" anchor="t"/>
          <a:lstStyle/>
          <a:p>
            <a:pPr indent="0" marL="0">
              <a:buNone/>
            </a:pPr>
            <a:r>
              <a:rPr lang="en-US" sz="900" b="1" spc="150" kern="0" dirty="0">
                <a:solidFill>
                  <a:srgbClr val="6B6B6B"/>
                </a:solidFill>
                <a:latin typeface="Helvetica Neue" pitchFamily="34" charset="0"/>
                <a:ea typeface="Helvetica Neue" pitchFamily="34" charset="-122"/>
                <a:cs typeface="Helvetica Neue" pitchFamily="34" charset="-120"/>
              </a:rPr>
              <a:t>COMPETENZE</a:t>
            </a:r>
            <a:endParaRPr lang="en-US" sz="900" dirty="0"/>
          </a:p>
        </p:txBody>
      </p:sp>
      <p:sp>
        <p:nvSpPr>
          <p:cNvPr id="24" name="Text 22"/>
          <p:cNvSpPr txBox="1"/>
          <p:nvPr/>
        </p:nvSpPr>
        <p:spPr>
          <a:xfrm>
            <a:off x="4846320" y="4608576"/>
            <a:ext cx="6217920" cy="256032"/>
          </a:xfrm>
          <a:prstGeom prst="rect">
            <a:avLst/>
          </a:prstGeom>
          <a:noFill/>
          <a:ln/>
        </p:spPr>
        <p:txBody>
          <a:bodyPr wrap="square" lIns="0" tIns="0" rIns="0" bIns="0" rtlCol="0" anchor="t"/>
          <a:lstStyle/>
          <a:p>
            <a:pPr indent="0" marL="0">
              <a:buNone/>
            </a:pPr>
            <a:r>
              <a:rPr lang="en-US" sz="1300" dirty="0">
                <a:solidFill>
                  <a:srgbClr val="16181B"/>
                </a:solidFill>
                <a:latin typeface="Helvetica Neue" pitchFamily="34" charset="0"/>
                <a:ea typeface="Helvetica Neue" pitchFamily="34" charset="-122"/>
                <a:cs typeface="Helvetica Neue" pitchFamily="34" charset="-120"/>
              </a:rPr>
              <a:t>contratti pubblici · affidamenti · capitolati · e-procurement</a:t>
            </a:r>
            <a:endParaRPr lang="en-US" sz="1300" dirty="0"/>
          </a:p>
        </p:txBody>
      </p:sp>
      <p:sp>
        <p:nvSpPr>
          <p:cNvPr id="25" name="Text 23"/>
          <p:cNvSpPr txBox="1"/>
          <p:nvPr/>
        </p:nvSpPr>
        <p:spPr>
          <a:xfrm>
            <a:off x="4846320" y="4974336"/>
            <a:ext cx="6217920" cy="201168"/>
          </a:xfrm>
          <a:prstGeom prst="rect">
            <a:avLst/>
          </a:prstGeom>
          <a:noFill/>
          <a:ln/>
        </p:spPr>
        <p:txBody>
          <a:bodyPr wrap="square" lIns="0" tIns="0" rIns="0" bIns="0" rtlCol="0" anchor="t"/>
          <a:lstStyle/>
          <a:p>
            <a:pPr indent="0" marL="0">
              <a:buNone/>
            </a:pPr>
            <a:r>
              <a:rPr lang="en-US" sz="900" b="1" spc="150" kern="0" dirty="0">
                <a:solidFill>
                  <a:srgbClr val="6B6B6B"/>
                </a:solidFill>
                <a:latin typeface="Helvetica Neue" pitchFamily="34" charset="0"/>
                <a:ea typeface="Helvetica Neue" pitchFamily="34" charset="-122"/>
                <a:cs typeface="Helvetica Neue" pitchFamily="34" charset="-120"/>
              </a:rPr>
              <a:t>DISPONIBILE A COLLABORARE</a:t>
            </a:r>
            <a:endParaRPr lang="en-US" sz="900" dirty="0"/>
          </a:p>
        </p:txBody>
      </p:sp>
      <p:sp>
        <p:nvSpPr>
          <p:cNvPr id="26" name="Text 24"/>
          <p:cNvSpPr txBox="1"/>
          <p:nvPr/>
        </p:nvSpPr>
        <p:spPr>
          <a:xfrm>
            <a:off x="4846320" y="5175504"/>
            <a:ext cx="6217920" cy="256032"/>
          </a:xfrm>
          <a:prstGeom prst="rect">
            <a:avLst/>
          </a:prstGeom>
          <a:noFill/>
          <a:ln/>
        </p:spPr>
        <p:txBody>
          <a:bodyPr wrap="square" lIns="0" tIns="0" rIns="0" bIns="0" rtlCol="0" anchor="t"/>
          <a:lstStyle/>
          <a:p>
            <a:pPr indent="0" marL="0">
              <a:buNone/>
            </a:pPr>
            <a:r>
              <a:rPr lang="en-US" sz="1300" dirty="0">
                <a:solidFill>
                  <a:srgbClr val="16181B"/>
                </a:solidFill>
                <a:latin typeface="Helvetica Neue" pitchFamily="34" charset="0"/>
                <a:ea typeface="Helvetica Neue" pitchFamily="34" charset="-122"/>
                <a:cs typeface="Helvetica Neue" pitchFamily="34" charset="-120"/>
              </a:rPr>
              <a:t>Sì, su progetti tra enti</a:t>
            </a:r>
            <a:endParaRPr lang="en-US" sz="1300" dirty="0"/>
          </a:p>
        </p:txBody>
      </p:sp>
      <p:sp>
        <p:nvSpPr>
          <p:cNvPr id="27" name="Shape 25"/>
          <p:cNvSpPr/>
          <p:nvPr/>
        </p:nvSpPr>
        <p:spPr>
          <a:xfrm>
            <a:off x="4846320" y="5632704"/>
            <a:ext cx="1463040" cy="384048"/>
          </a:xfrm>
          <a:prstGeom prst="roundRect">
            <a:avLst>
              <a:gd name="adj" fmla="val 14286"/>
            </a:avLst>
          </a:prstGeom>
          <a:solidFill>
            <a:srgbClr val="16181B"/>
          </a:solidFill>
          <a:ln w="12700">
            <a:solidFill>
              <a:srgbClr val="16181B"/>
            </a:solidFill>
            <a:prstDash val="solid"/>
          </a:ln>
        </p:spPr>
      </p:sp>
      <p:sp>
        <p:nvSpPr>
          <p:cNvPr id="28" name="Text 26"/>
          <p:cNvSpPr txBox="1"/>
          <p:nvPr/>
        </p:nvSpPr>
        <p:spPr>
          <a:xfrm>
            <a:off x="4846320" y="5632704"/>
            <a:ext cx="1463040"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Helvetica Neue" pitchFamily="34" charset="0"/>
                <a:ea typeface="Helvetica Neue" pitchFamily="34" charset="-122"/>
                <a:cs typeface="Helvetica Neue" pitchFamily="34" charset="-120"/>
              </a:rPr>
              <a:t>Contatta</a:t>
            </a:r>
            <a:endParaRPr lang="en-US" sz="1300" dirty="0"/>
          </a:p>
        </p:txBody>
      </p:sp>
      <p:sp>
        <p:nvSpPr>
          <p:cNvPr id="29" name="Text 27"/>
          <p:cNvSpPr txBox="1"/>
          <p:nvPr/>
        </p:nvSpPr>
        <p:spPr>
          <a:xfrm>
            <a:off x="731520" y="6355080"/>
            <a:ext cx="7315200" cy="274320"/>
          </a:xfrm>
          <a:prstGeom prst="rect">
            <a:avLst/>
          </a:prstGeom>
          <a:noFill/>
          <a:ln/>
        </p:spPr>
        <p:txBody>
          <a:bodyPr wrap="square" lIns="0" tIns="0" rIns="0" bIns="0" rtlCol="0" anchor="t"/>
          <a:lstStyle/>
          <a:p>
            <a:pPr indent="0" marL="0">
              <a:buNone/>
            </a:pPr>
            <a:r>
              <a:rPr lang="en-US" sz="1200" i="1" dirty="0">
                <a:solidFill>
                  <a:srgbClr val="A7A49D"/>
                </a:solidFill>
                <a:latin typeface="Helvetica Neue" pitchFamily="34" charset="0"/>
                <a:ea typeface="Helvetica Neue" pitchFamily="34" charset="-122"/>
                <a:cs typeface="Helvetica Neue" pitchFamily="34" charset="-120"/>
              </a:rPr>
              <a:t>Interfaccia ricostruita a scopo didattico.</a:t>
            </a:r>
            <a:endParaRPr lang="en-US" sz="12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16181B"/>
        </a:solidFill>
      </p:bgPr>
    </p:bg>
    <p:spTree>
      <p:nvGrpSpPr>
        <p:cNvPr id="1" name=""/>
        <p:cNvGrpSpPr/>
        <p:nvPr/>
      </p:nvGrpSpPr>
      <p:grpSpPr>
        <a:xfrm>
          <a:off x="0" y="0"/>
          <a:ext cx="0" cy="0"/>
          <a:chOff x="0" y="0"/>
          <a:chExt cx="0" cy="0"/>
        </a:xfrm>
      </p:grpSpPr>
      <p:sp>
        <p:nvSpPr>
          <p:cNvPr id="2" name="Text 0"/>
          <p:cNvSpPr txBox="1"/>
          <p:nvPr/>
        </p:nvSpPr>
        <p:spPr>
          <a:xfrm>
            <a:off x="731520" y="502920"/>
            <a:ext cx="8229600" cy="274320"/>
          </a:xfrm>
          <a:prstGeom prst="rect">
            <a:avLst/>
          </a:prstGeom>
          <a:noFill/>
          <a:ln/>
        </p:spPr>
        <p:txBody>
          <a:bodyPr wrap="square" lIns="0" tIns="0" rIns="0" bIns="0" rtlCol="0" anchor="t"/>
          <a:lstStyle/>
          <a:p>
            <a:pPr indent="0" marL="0">
              <a:buNone/>
            </a:pPr>
            <a:r>
              <a:rPr lang="en-US" sz="1200" b="1" spc="200" kern="0" dirty="0">
                <a:solidFill>
                  <a:srgbClr val="9AA0A6"/>
                </a:solidFill>
                <a:latin typeface="Helvetica Neue" pitchFamily="34" charset="0"/>
                <a:ea typeface="Helvetica Neue" pitchFamily="34" charset="-122"/>
                <a:cs typeface="Helvetica Neue" pitchFamily="34" charset="-120"/>
              </a:rPr>
              <a:t>IL VIBE CODING</a:t>
            </a:r>
            <a:endParaRPr lang="en-US" sz="1200" dirty="0"/>
          </a:p>
        </p:txBody>
      </p:sp>
      <p:sp>
        <p:nvSpPr>
          <p:cNvPr id="3" name="Text 1"/>
          <p:cNvSpPr txBox="1"/>
          <p:nvPr/>
        </p:nvSpPr>
        <p:spPr>
          <a:xfrm>
            <a:off x="10545775" y="502920"/>
            <a:ext cx="914400" cy="274320"/>
          </a:xfrm>
          <a:prstGeom prst="rect">
            <a:avLst/>
          </a:prstGeom>
          <a:noFill/>
          <a:ln/>
        </p:spPr>
        <p:txBody>
          <a:bodyPr wrap="square" lIns="0" tIns="0" rIns="0" bIns="0" rtlCol="0" anchor="t"/>
          <a:lstStyle/>
          <a:p>
            <a:pPr algn="r" indent="0" marL="0">
              <a:buNone/>
            </a:pPr>
            <a:r>
              <a:rPr lang="en-US" sz="1200" dirty="0">
                <a:solidFill>
                  <a:srgbClr val="5E646B"/>
                </a:solidFill>
                <a:latin typeface="Helvetica Neue" pitchFamily="34" charset="0"/>
                <a:ea typeface="Helvetica Neue" pitchFamily="34" charset="-122"/>
                <a:cs typeface="Helvetica Neue" pitchFamily="34" charset="-120"/>
              </a:rPr>
              <a:t>29</a:t>
            </a:r>
            <a:endParaRPr lang="en-US" sz="1200" dirty="0"/>
          </a:p>
        </p:txBody>
      </p:sp>
      <p:sp>
        <p:nvSpPr>
          <p:cNvPr id="4" name="Text 2"/>
          <p:cNvSpPr txBox="1"/>
          <p:nvPr/>
        </p:nvSpPr>
        <p:spPr>
          <a:xfrm>
            <a:off x="731520" y="1143000"/>
            <a:ext cx="10728655" cy="822960"/>
          </a:xfrm>
          <a:prstGeom prst="rect">
            <a:avLst/>
          </a:prstGeom>
          <a:noFill/>
          <a:ln/>
        </p:spPr>
        <p:txBody>
          <a:bodyPr wrap="square" lIns="0" tIns="0" rIns="0" bIns="0" rtlCol="0" anchor="t"/>
          <a:lstStyle/>
          <a:p>
            <a:pPr indent="0" marL="0">
              <a:buNone/>
            </a:pPr>
            <a:r>
              <a:rPr lang="en-US" sz="3600" b="1" dirty="0">
                <a:solidFill>
                  <a:srgbClr val="F2F2EF"/>
                </a:solidFill>
                <a:latin typeface="Helvetica Neue" pitchFamily="34" charset="0"/>
                <a:ea typeface="Helvetica Neue" pitchFamily="34" charset="-122"/>
                <a:cs typeface="Helvetica Neue" pitchFamily="34" charset="-120"/>
              </a:rPr>
              <a:t>Creare software descrivendolo.</a:t>
            </a:r>
            <a:endParaRPr lang="en-US" sz="3600" dirty="0"/>
          </a:p>
        </p:txBody>
      </p:sp>
      <p:sp>
        <p:nvSpPr>
          <p:cNvPr id="5" name="Text 3"/>
          <p:cNvSpPr txBox="1"/>
          <p:nvPr/>
        </p:nvSpPr>
        <p:spPr>
          <a:xfrm>
            <a:off x="731520" y="2468880"/>
            <a:ext cx="2148840" cy="731520"/>
          </a:xfrm>
          <a:prstGeom prst="rect">
            <a:avLst/>
          </a:prstGeom>
          <a:noFill/>
          <a:ln/>
        </p:spPr>
        <p:txBody>
          <a:bodyPr wrap="square" lIns="0" tIns="0" rIns="0" bIns="0" rtlCol="0" anchor="t"/>
          <a:lstStyle/>
          <a:p>
            <a:pPr indent="0" marL="0">
              <a:buNone/>
            </a:pPr>
            <a:r>
              <a:rPr lang="en-US" sz="2800" b="1" dirty="0">
                <a:solidFill>
                  <a:srgbClr val="F2F2EF"/>
                </a:solidFill>
                <a:latin typeface="Helvetica Neue" pitchFamily="34" charset="0"/>
                <a:ea typeface="Helvetica Neue" pitchFamily="34" charset="-122"/>
                <a:cs typeface="Helvetica Neue" pitchFamily="34" charset="-120"/>
              </a:rPr>
              <a:t>Idea</a:t>
            </a:r>
            <a:endParaRPr lang="en-US" sz="2800" dirty="0"/>
          </a:p>
        </p:txBody>
      </p:sp>
      <p:sp>
        <p:nvSpPr>
          <p:cNvPr id="6" name="Shape 4"/>
          <p:cNvSpPr/>
          <p:nvPr/>
        </p:nvSpPr>
        <p:spPr>
          <a:xfrm>
            <a:off x="731520" y="3291840"/>
            <a:ext cx="1920240" cy="0"/>
          </a:xfrm>
          <a:prstGeom prst="line">
            <a:avLst/>
          </a:prstGeom>
          <a:noFill/>
          <a:ln w="12700">
            <a:solidFill>
              <a:srgbClr val="F2F2EF"/>
            </a:solidFill>
            <a:prstDash val="solid"/>
          </a:ln>
        </p:spPr>
      </p:sp>
      <p:sp>
        <p:nvSpPr>
          <p:cNvPr id="7" name="Text 5"/>
          <p:cNvSpPr txBox="1"/>
          <p:nvPr/>
        </p:nvSpPr>
        <p:spPr>
          <a:xfrm>
            <a:off x="731520" y="3429000"/>
            <a:ext cx="2011680" cy="457200"/>
          </a:xfrm>
          <a:prstGeom prst="rect">
            <a:avLst/>
          </a:prstGeom>
          <a:noFill/>
          <a:ln/>
        </p:spPr>
        <p:txBody>
          <a:bodyPr wrap="square" lIns="0" tIns="0" rIns="0" bIns="0" rtlCol="0" anchor="t"/>
          <a:lstStyle/>
          <a:p>
            <a:pPr indent="0" marL="0">
              <a:buNone/>
            </a:pPr>
            <a:r>
              <a:rPr lang="en-US" sz="1800" dirty="0">
                <a:solidFill>
                  <a:srgbClr val="9AA0A6"/>
                </a:solidFill>
                <a:latin typeface="Helvetica Neue" pitchFamily="34" charset="0"/>
                <a:ea typeface="Helvetica Neue" pitchFamily="34" charset="-122"/>
                <a:cs typeface="Helvetica Neue" pitchFamily="34" charset="-120"/>
              </a:rPr>
              <a:t>voi</a:t>
            </a:r>
            <a:endParaRPr lang="en-US" sz="1800" dirty="0"/>
          </a:p>
        </p:txBody>
      </p:sp>
      <p:sp>
        <p:nvSpPr>
          <p:cNvPr id="8" name="Text 6"/>
          <p:cNvSpPr txBox="1"/>
          <p:nvPr/>
        </p:nvSpPr>
        <p:spPr>
          <a:xfrm>
            <a:off x="2926080" y="2468880"/>
            <a:ext cx="2148840" cy="731520"/>
          </a:xfrm>
          <a:prstGeom prst="rect">
            <a:avLst/>
          </a:prstGeom>
          <a:noFill/>
          <a:ln/>
        </p:spPr>
        <p:txBody>
          <a:bodyPr wrap="square" lIns="0" tIns="0" rIns="0" bIns="0" rtlCol="0" anchor="t"/>
          <a:lstStyle/>
          <a:p>
            <a:pPr indent="0" marL="0">
              <a:buNone/>
            </a:pPr>
            <a:r>
              <a:rPr lang="en-US" sz="2800" b="1" dirty="0">
                <a:solidFill>
                  <a:srgbClr val="F2F2EF"/>
                </a:solidFill>
                <a:latin typeface="Helvetica Neue" pitchFamily="34" charset="0"/>
                <a:ea typeface="Helvetica Neue" pitchFamily="34" charset="-122"/>
                <a:cs typeface="Helvetica Neue" pitchFamily="34" charset="-120"/>
              </a:rPr>
              <a:t>Specifica</a:t>
            </a:r>
            <a:endParaRPr lang="en-US" sz="2800" dirty="0"/>
          </a:p>
        </p:txBody>
      </p:sp>
      <p:sp>
        <p:nvSpPr>
          <p:cNvPr id="9" name="Shape 7"/>
          <p:cNvSpPr/>
          <p:nvPr/>
        </p:nvSpPr>
        <p:spPr>
          <a:xfrm>
            <a:off x="2926080" y="3291840"/>
            <a:ext cx="1920240" cy="0"/>
          </a:xfrm>
          <a:prstGeom prst="line">
            <a:avLst/>
          </a:prstGeom>
          <a:noFill/>
          <a:ln w="12700">
            <a:solidFill>
              <a:srgbClr val="F2F2EF"/>
            </a:solidFill>
            <a:prstDash val="solid"/>
          </a:ln>
        </p:spPr>
      </p:sp>
      <p:sp>
        <p:nvSpPr>
          <p:cNvPr id="10" name="Text 8"/>
          <p:cNvSpPr txBox="1"/>
          <p:nvPr/>
        </p:nvSpPr>
        <p:spPr>
          <a:xfrm>
            <a:off x="2926080" y="3429000"/>
            <a:ext cx="2011680" cy="457200"/>
          </a:xfrm>
          <a:prstGeom prst="rect">
            <a:avLst/>
          </a:prstGeom>
          <a:noFill/>
          <a:ln/>
        </p:spPr>
        <p:txBody>
          <a:bodyPr wrap="square" lIns="0" tIns="0" rIns="0" bIns="0" rtlCol="0" anchor="t"/>
          <a:lstStyle/>
          <a:p>
            <a:pPr indent="0" marL="0">
              <a:buNone/>
            </a:pPr>
            <a:r>
              <a:rPr lang="en-US" sz="1800" dirty="0">
                <a:solidFill>
                  <a:srgbClr val="9AA0A6"/>
                </a:solidFill>
                <a:latin typeface="Helvetica Neue" pitchFamily="34" charset="0"/>
                <a:ea typeface="Helvetica Neue" pitchFamily="34" charset="-122"/>
                <a:cs typeface="Helvetica Neue" pitchFamily="34" charset="-120"/>
              </a:rPr>
              <a:t>voi</a:t>
            </a:r>
            <a:endParaRPr lang="en-US" sz="1800" dirty="0"/>
          </a:p>
        </p:txBody>
      </p:sp>
      <p:sp>
        <p:nvSpPr>
          <p:cNvPr id="11" name="Text 9"/>
          <p:cNvSpPr txBox="1"/>
          <p:nvPr/>
        </p:nvSpPr>
        <p:spPr>
          <a:xfrm>
            <a:off x="5120640" y="2468880"/>
            <a:ext cx="2148840" cy="731520"/>
          </a:xfrm>
          <a:prstGeom prst="rect">
            <a:avLst/>
          </a:prstGeom>
          <a:noFill/>
          <a:ln/>
        </p:spPr>
        <p:txBody>
          <a:bodyPr wrap="square" lIns="0" tIns="0" rIns="0" bIns="0" rtlCol="0" anchor="t"/>
          <a:lstStyle/>
          <a:p>
            <a:pPr indent="0" marL="0">
              <a:buNone/>
            </a:pPr>
            <a:r>
              <a:rPr lang="en-US" sz="2800" b="1" dirty="0">
                <a:solidFill>
                  <a:srgbClr val="9AA0A6"/>
                </a:solidFill>
                <a:latin typeface="Helvetica Neue" pitchFamily="34" charset="0"/>
                <a:ea typeface="Helvetica Neue" pitchFamily="34" charset="-122"/>
                <a:cs typeface="Helvetica Neue" pitchFamily="34" charset="-120"/>
              </a:rPr>
              <a:t>Creazione</a:t>
            </a:r>
            <a:endParaRPr lang="en-US" sz="2800" dirty="0"/>
          </a:p>
        </p:txBody>
      </p:sp>
      <p:sp>
        <p:nvSpPr>
          <p:cNvPr id="12" name="Shape 10"/>
          <p:cNvSpPr/>
          <p:nvPr/>
        </p:nvSpPr>
        <p:spPr>
          <a:xfrm>
            <a:off x="5120640" y="3291840"/>
            <a:ext cx="1920240" cy="0"/>
          </a:xfrm>
          <a:prstGeom prst="line">
            <a:avLst/>
          </a:prstGeom>
          <a:noFill/>
          <a:ln w="12700">
            <a:solidFill>
              <a:srgbClr val="34383D"/>
            </a:solidFill>
            <a:prstDash val="solid"/>
          </a:ln>
        </p:spPr>
      </p:sp>
      <p:sp>
        <p:nvSpPr>
          <p:cNvPr id="13" name="Text 11"/>
          <p:cNvSpPr txBox="1"/>
          <p:nvPr/>
        </p:nvSpPr>
        <p:spPr>
          <a:xfrm>
            <a:off x="5120640" y="3429000"/>
            <a:ext cx="2011680" cy="457200"/>
          </a:xfrm>
          <a:prstGeom prst="rect">
            <a:avLst/>
          </a:prstGeom>
          <a:noFill/>
          <a:ln/>
        </p:spPr>
        <p:txBody>
          <a:bodyPr wrap="square" lIns="0" tIns="0" rIns="0" bIns="0" rtlCol="0" anchor="t"/>
          <a:lstStyle/>
          <a:p>
            <a:pPr indent="0" marL="0">
              <a:buNone/>
            </a:pPr>
            <a:r>
              <a:rPr lang="en-US" sz="1800" dirty="0">
                <a:solidFill>
                  <a:srgbClr val="9AA0A6"/>
                </a:solidFill>
                <a:latin typeface="Helvetica Neue" pitchFamily="34" charset="0"/>
                <a:ea typeface="Helvetica Neue" pitchFamily="34" charset="-122"/>
                <a:cs typeface="Helvetica Neue" pitchFamily="34" charset="-120"/>
              </a:rPr>
              <a:t>io</a:t>
            </a:r>
            <a:endParaRPr lang="en-US" sz="1800" dirty="0"/>
          </a:p>
        </p:txBody>
      </p:sp>
      <p:sp>
        <p:nvSpPr>
          <p:cNvPr id="14" name="Text 12"/>
          <p:cNvSpPr txBox="1"/>
          <p:nvPr/>
        </p:nvSpPr>
        <p:spPr>
          <a:xfrm>
            <a:off x="7315200" y="2468880"/>
            <a:ext cx="2148840" cy="731520"/>
          </a:xfrm>
          <a:prstGeom prst="rect">
            <a:avLst/>
          </a:prstGeom>
          <a:noFill/>
          <a:ln/>
        </p:spPr>
        <p:txBody>
          <a:bodyPr wrap="square" lIns="0" tIns="0" rIns="0" bIns="0" rtlCol="0" anchor="t"/>
          <a:lstStyle/>
          <a:p>
            <a:pPr indent="0" marL="0">
              <a:buNone/>
            </a:pPr>
            <a:r>
              <a:rPr lang="en-US" sz="2800" b="1" dirty="0">
                <a:solidFill>
                  <a:srgbClr val="9AA0A6"/>
                </a:solidFill>
                <a:latin typeface="Helvetica Neue" pitchFamily="34" charset="0"/>
                <a:ea typeface="Helvetica Neue" pitchFamily="34" charset="-122"/>
                <a:cs typeface="Helvetica Neue" pitchFamily="34" charset="-120"/>
              </a:rPr>
              <a:t>Prova</a:t>
            </a:r>
            <a:endParaRPr lang="en-US" sz="2800" dirty="0"/>
          </a:p>
        </p:txBody>
      </p:sp>
      <p:sp>
        <p:nvSpPr>
          <p:cNvPr id="15" name="Shape 13"/>
          <p:cNvSpPr/>
          <p:nvPr/>
        </p:nvSpPr>
        <p:spPr>
          <a:xfrm>
            <a:off x="7315200" y="3291840"/>
            <a:ext cx="1920240" cy="0"/>
          </a:xfrm>
          <a:prstGeom prst="line">
            <a:avLst/>
          </a:prstGeom>
          <a:noFill/>
          <a:ln w="12700">
            <a:solidFill>
              <a:srgbClr val="34383D"/>
            </a:solidFill>
            <a:prstDash val="solid"/>
          </a:ln>
        </p:spPr>
      </p:sp>
      <p:sp>
        <p:nvSpPr>
          <p:cNvPr id="16" name="Text 14"/>
          <p:cNvSpPr txBox="1"/>
          <p:nvPr/>
        </p:nvSpPr>
        <p:spPr>
          <a:xfrm>
            <a:off x="7315200" y="3429000"/>
            <a:ext cx="2011680" cy="457200"/>
          </a:xfrm>
          <a:prstGeom prst="rect">
            <a:avLst/>
          </a:prstGeom>
          <a:noFill/>
          <a:ln/>
        </p:spPr>
        <p:txBody>
          <a:bodyPr wrap="square" lIns="0" tIns="0" rIns="0" bIns="0" rtlCol="0" anchor="t"/>
          <a:lstStyle/>
          <a:p>
            <a:pPr indent="0" marL="0">
              <a:buNone/>
            </a:pPr>
            <a:r>
              <a:rPr lang="en-US" sz="1800" dirty="0">
                <a:solidFill>
                  <a:srgbClr val="9AA0A6"/>
                </a:solidFill>
                <a:latin typeface="Helvetica Neue" pitchFamily="34" charset="0"/>
                <a:ea typeface="Helvetica Neue" pitchFamily="34" charset="-122"/>
                <a:cs typeface="Helvetica Neue" pitchFamily="34" charset="-120"/>
              </a:rPr>
              <a:t>insieme</a:t>
            </a:r>
            <a:endParaRPr lang="en-US" sz="1800" dirty="0"/>
          </a:p>
        </p:txBody>
      </p:sp>
      <p:sp>
        <p:nvSpPr>
          <p:cNvPr id="17" name="Text 15"/>
          <p:cNvSpPr txBox="1"/>
          <p:nvPr/>
        </p:nvSpPr>
        <p:spPr>
          <a:xfrm>
            <a:off x="9509760" y="2468880"/>
            <a:ext cx="2148840" cy="731520"/>
          </a:xfrm>
          <a:prstGeom prst="rect">
            <a:avLst/>
          </a:prstGeom>
          <a:noFill/>
          <a:ln/>
        </p:spPr>
        <p:txBody>
          <a:bodyPr wrap="square" lIns="0" tIns="0" rIns="0" bIns="0" rtlCol="0" anchor="t"/>
          <a:lstStyle/>
          <a:p>
            <a:pPr indent="0" marL="0">
              <a:buNone/>
            </a:pPr>
            <a:r>
              <a:rPr lang="en-US" sz="2800" b="1" dirty="0">
                <a:solidFill>
                  <a:srgbClr val="9AA0A6"/>
                </a:solidFill>
                <a:latin typeface="Helvetica Neue" pitchFamily="34" charset="0"/>
                <a:ea typeface="Helvetica Neue" pitchFamily="34" charset="-122"/>
                <a:cs typeface="Helvetica Neue" pitchFamily="34" charset="-120"/>
              </a:rPr>
              <a:t>Correzione</a:t>
            </a:r>
            <a:endParaRPr lang="en-US" sz="2800" dirty="0"/>
          </a:p>
        </p:txBody>
      </p:sp>
      <p:sp>
        <p:nvSpPr>
          <p:cNvPr id="18" name="Shape 16"/>
          <p:cNvSpPr/>
          <p:nvPr/>
        </p:nvSpPr>
        <p:spPr>
          <a:xfrm>
            <a:off x="9509760" y="3291840"/>
            <a:ext cx="1920240" cy="0"/>
          </a:xfrm>
          <a:prstGeom prst="line">
            <a:avLst/>
          </a:prstGeom>
          <a:noFill/>
          <a:ln w="12700">
            <a:solidFill>
              <a:srgbClr val="34383D"/>
            </a:solidFill>
            <a:prstDash val="solid"/>
          </a:ln>
        </p:spPr>
      </p:sp>
      <p:sp>
        <p:nvSpPr>
          <p:cNvPr id="19" name="Text 17"/>
          <p:cNvSpPr txBox="1"/>
          <p:nvPr/>
        </p:nvSpPr>
        <p:spPr>
          <a:xfrm>
            <a:off x="9509760" y="3429000"/>
            <a:ext cx="2011680" cy="457200"/>
          </a:xfrm>
          <a:prstGeom prst="rect">
            <a:avLst/>
          </a:prstGeom>
          <a:noFill/>
          <a:ln/>
        </p:spPr>
        <p:txBody>
          <a:bodyPr wrap="square" lIns="0" tIns="0" rIns="0" bIns="0" rtlCol="0" anchor="t"/>
          <a:lstStyle/>
          <a:p>
            <a:pPr indent="0" marL="0">
              <a:buNone/>
            </a:pPr>
            <a:r>
              <a:rPr lang="en-US" sz="1800" dirty="0">
                <a:solidFill>
                  <a:srgbClr val="9AA0A6"/>
                </a:solidFill>
                <a:latin typeface="Helvetica Neue" pitchFamily="34" charset="0"/>
                <a:ea typeface="Helvetica Neue" pitchFamily="34" charset="-122"/>
                <a:cs typeface="Helvetica Neue" pitchFamily="34" charset="-120"/>
              </a:rPr>
              <a:t>insieme</a:t>
            </a:r>
            <a:endParaRPr lang="en-US" sz="1800" dirty="0"/>
          </a:p>
        </p:txBody>
      </p:sp>
      <p:sp>
        <p:nvSpPr>
          <p:cNvPr id="20" name="Text 18"/>
          <p:cNvSpPr txBox="1"/>
          <p:nvPr/>
        </p:nvSpPr>
        <p:spPr>
          <a:xfrm>
            <a:off x="731520" y="4572000"/>
            <a:ext cx="10728655" cy="548640"/>
          </a:xfrm>
          <a:prstGeom prst="rect">
            <a:avLst/>
          </a:prstGeom>
          <a:noFill/>
          <a:ln/>
        </p:spPr>
        <p:txBody>
          <a:bodyPr wrap="square" lIns="0" tIns="0" rIns="0" bIns="0" rtlCol="0" anchor="t"/>
          <a:lstStyle/>
          <a:p>
            <a:pPr indent="0" marL="0">
              <a:buNone/>
            </a:pPr>
            <a:r>
              <a:rPr lang="en-US" sz="2400" b="1" dirty="0">
                <a:solidFill>
                  <a:srgbClr val="F2F2EF"/>
                </a:solidFill>
                <a:latin typeface="Helvetica Neue" pitchFamily="34" charset="0"/>
                <a:ea typeface="Helvetica Neue" pitchFamily="34" charset="-122"/>
                <a:cs typeface="Helvetica Neue" pitchFamily="34" charset="-120"/>
              </a:rPr>
              <a:t>A piccoli passi: ogni modifica deve poter essere provata.</a:t>
            </a:r>
            <a:endParaRPr lang="en-US" sz="2400" dirty="0"/>
          </a:p>
        </p:txBody>
      </p:sp>
      <p:sp>
        <p:nvSpPr>
          <p:cNvPr id="21" name="Text 19"/>
          <p:cNvSpPr txBox="1"/>
          <p:nvPr/>
        </p:nvSpPr>
        <p:spPr>
          <a:xfrm>
            <a:off x="731520" y="5212080"/>
            <a:ext cx="10728655" cy="457200"/>
          </a:xfrm>
          <a:prstGeom prst="rect">
            <a:avLst/>
          </a:prstGeom>
          <a:noFill/>
          <a:ln/>
        </p:spPr>
        <p:txBody>
          <a:bodyPr wrap="square" lIns="0" tIns="0" rIns="0" bIns="0" rtlCol="0" anchor="t"/>
          <a:lstStyle/>
          <a:p>
            <a:pPr indent="0" marL="0">
              <a:buNone/>
            </a:pPr>
            <a:r>
              <a:rPr lang="en-US" sz="2000" dirty="0">
                <a:solidFill>
                  <a:srgbClr val="9AA0A6"/>
                </a:solidFill>
                <a:latin typeface="Helvetica Neue" pitchFamily="34" charset="0"/>
                <a:ea typeface="Helvetica Neue" pitchFamily="34" charset="-122"/>
                <a:cs typeface="Helvetica Neue" pitchFamily="34" charset="-120"/>
              </a:rPr>
              <a:t>Voi lavorate sulle due fasi più importanti.</a:t>
            </a:r>
            <a:endParaRPr lang="en-US" sz="20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2B44FF"/>
        </a:solidFill>
      </p:bgPr>
    </p:bg>
    <p:spTree>
      <p:nvGrpSpPr>
        <p:cNvPr id="1" name=""/>
        <p:cNvGrpSpPr/>
        <p:nvPr/>
      </p:nvGrpSpPr>
      <p:grpSpPr>
        <a:xfrm>
          <a:off x="0" y="0"/>
          <a:ext cx="0" cy="0"/>
          <a:chOff x="0" y="0"/>
          <a:chExt cx="0" cy="0"/>
        </a:xfrm>
      </p:grpSpPr>
      <p:sp>
        <p:nvSpPr>
          <p:cNvPr id="2" name="Text 0"/>
          <p:cNvSpPr txBox="1"/>
          <p:nvPr/>
        </p:nvSpPr>
        <p:spPr>
          <a:xfrm>
            <a:off x="10545775" y="502920"/>
            <a:ext cx="914400" cy="274320"/>
          </a:xfrm>
          <a:prstGeom prst="rect">
            <a:avLst/>
          </a:prstGeom>
          <a:noFill/>
          <a:ln/>
        </p:spPr>
        <p:txBody>
          <a:bodyPr wrap="square" lIns="0" tIns="0" rIns="0" bIns="0" rtlCol="0" anchor="t"/>
          <a:lstStyle/>
          <a:p>
            <a:pPr algn="r" indent="0" marL="0">
              <a:buNone/>
            </a:pPr>
            <a:r>
              <a:rPr lang="en-US" sz="1200" dirty="0">
                <a:solidFill>
                  <a:srgbClr val="7F90FF"/>
                </a:solidFill>
                <a:latin typeface="Helvetica Neue" pitchFamily="34" charset="0"/>
                <a:ea typeface="Helvetica Neue" pitchFamily="34" charset="-122"/>
                <a:cs typeface="Helvetica Neue" pitchFamily="34" charset="-120"/>
              </a:rPr>
              <a:t>30</a:t>
            </a:r>
            <a:endParaRPr lang="en-US" sz="1200" dirty="0"/>
          </a:p>
        </p:txBody>
      </p:sp>
      <p:sp>
        <p:nvSpPr>
          <p:cNvPr id="3" name="Text 1"/>
          <p:cNvSpPr txBox="1"/>
          <p:nvPr/>
        </p:nvSpPr>
        <p:spPr>
          <a:xfrm>
            <a:off x="5669280" y="-822960"/>
            <a:ext cx="7315200" cy="5943600"/>
          </a:xfrm>
          <a:prstGeom prst="rect">
            <a:avLst/>
          </a:prstGeom>
          <a:noFill/>
          <a:ln/>
        </p:spPr>
        <p:txBody>
          <a:bodyPr wrap="square" lIns="0" tIns="0" rIns="0" bIns="0" rtlCol="0" anchor="t"/>
          <a:lstStyle/>
          <a:p>
            <a:pPr algn="r" indent="0" marL="0">
              <a:buNone/>
            </a:pPr>
            <a:r>
              <a:rPr lang="en-US" sz="38000" b="1" dirty="0">
                <a:solidFill>
                  <a:srgbClr val="4A60FF"/>
                </a:solidFill>
                <a:latin typeface="Helvetica Neue" pitchFamily="34" charset="0"/>
                <a:ea typeface="Helvetica Neue" pitchFamily="34" charset="-122"/>
                <a:cs typeface="Helvetica Neue" pitchFamily="34" charset="-120"/>
              </a:rPr>
              <a:t>05</a:t>
            </a:r>
            <a:endParaRPr lang="en-US" sz="38000" dirty="0"/>
          </a:p>
        </p:txBody>
      </p:sp>
      <p:sp>
        <p:nvSpPr>
          <p:cNvPr id="4" name="Text 2"/>
          <p:cNvSpPr txBox="1"/>
          <p:nvPr/>
        </p:nvSpPr>
        <p:spPr>
          <a:xfrm>
            <a:off x="731520" y="3108960"/>
            <a:ext cx="8961120" cy="1828800"/>
          </a:xfrm>
          <a:prstGeom prst="rect">
            <a:avLst/>
          </a:prstGeom>
          <a:noFill/>
          <a:ln/>
        </p:spPr>
        <p:txBody>
          <a:bodyPr wrap="square" lIns="0" tIns="0" rIns="0" bIns="0" rtlCol="0" anchor="b"/>
          <a:lstStyle/>
          <a:p>
            <a:pPr indent="0" marL="0">
              <a:lnSpc>
                <a:spcPct val="95000"/>
              </a:lnSpc>
              <a:buNone/>
            </a:pPr>
            <a:r>
              <a:rPr lang="en-US" sz="5200" b="1" dirty="0">
                <a:solidFill>
                  <a:srgbClr val="FFFFFF"/>
                </a:solidFill>
                <a:latin typeface="Helvetica Neue" pitchFamily="34" charset="0"/>
                <a:ea typeface="Helvetica Neue" pitchFamily="34" charset="-122"/>
                <a:cs typeface="Helvetica Neue" pitchFamily="34" charset="-120"/>
              </a:rPr>
              <a:t>Il prompt</a:t>
            </a:r>
            <a:endParaRPr lang="en-US" sz="5200" dirty="0"/>
          </a:p>
        </p:txBody>
      </p:sp>
      <p:sp>
        <p:nvSpPr>
          <p:cNvPr id="5" name="Text 3"/>
          <p:cNvSpPr txBox="1"/>
          <p:nvPr/>
        </p:nvSpPr>
        <p:spPr>
          <a:xfrm>
            <a:off x="731520" y="5074920"/>
            <a:ext cx="9144000" cy="548640"/>
          </a:xfrm>
          <a:prstGeom prst="rect">
            <a:avLst/>
          </a:prstGeom>
          <a:noFill/>
          <a:ln/>
        </p:spPr>
        <p:txBody>
          <a:bodyPr wrap="square" lIns="0" tIns="0" rIns="0" bIns="0" rtlCol="0" anchor="t"/>
          <a:lstStyle/>
          <a:p>
            <a:pPr indent="0" marL="0">
              <a:buNone/>
            </a:pPr>
            <a:r>
              <a:rPr lang="en-US" sz="2200" dirty="0">
                <a:solidFill>
                  <a:srgbClr val="C9D0FF"/>
                </a:solidFill>
                <a:latin typeface="Helvetica Neue" pitchFamily="34" charset="0"/>
                <a:ea typeface="Helvetica Neue" pitchFamily="34" charset="-122"/>
                <a:cs typeface="Helvetica Neue" pitchFamily="34" charset="-120"/>
              </a:rPr>
              <a:t>Tutto ciò che abbiamo detto porta qui</a:t>
            </a:r>
            <a:endParaRPr lang="en-US" sz="2200" dirty="0"/>
          </a:p>
        </p:txBody>
      </p:sp>
      <p:sp>
        <p:nvSpPr>
          <p:cNvPr id="6" name="Text 4"/>
          <p:cNvSpPr txBox="1"/>
          <p:nvPr/>
        </p:nvSpPr>
        <p:spPr>
          <a:xfrm>
            <a:off x="731520" y="5989320"/>
            <a:ext cx="5486400" cy="320040"/>
          </a:xfrm>
          <a:prstGeom prst="rect">
            <a:avLst/>
          </a:prstGeom>
          <a:noFill/>
          <a:ln/>
        </p:spPr>
        <p:txBody>
          <a:bodyPr wrap="square" lIns="0" tIns="0" rIns="0" bIns="0" rtlCol="0" anchor="t"/>
          <a:lstStyle/>
          <a:p>
            <a:pPr indent="0" marL="0">
              <a:buNone/>
            </a:pPr>
            <a:r>
              <a:rPr lang="en-US" sz="1400" b="1" spc="200" kern="0" dirty="0">
                <a:solidFill>
                  <a:srgbClr val="C9D0FF"/>
                </a:solidFill>
                <a:latin typeface="Helvetica Neue" pitchFamily="34" charset="0"/>
                <a:ea typeface="Helvetica Neue" pitchFamily="34" charset="-122"/>
                <a:cs typeface="Helvetica Neue" pitchFamily="34" charset="-120"/>
              </a:rPr>
              <a:t>10 MINUTI</a:t>
            </a:r>
            <a:endParaRPr lang="en-US" sz="14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16181B"/>
        </a:solidFill>
      </p:bgPr>
    </p:bg>
    <p:spTree>
      <p:nvGrpSpPr>
        <p:cNvPr id="1" name=""/>
        <p:cNvGrpSpPr/>
        <p:nvPr/>
      </p:nvGrpSpPr>
      <p:grpSpPr>
        <a:xfrm>
          <a:off x="0" y="0"/>
          <a:ext cx="0" cy="0"/>
          <a:chOff x="0" y="0"/>
          <a:chExt cx="0" cy="0"/>
        </a:xfrm>
      </p:grpSpPr>
      <p:sp>
        <p:nvSpPr>
          <p:cNvPr id="2" name="Text 0"/>
          <p:cNvSpPr txBox="1"/>
          <p:nvPr/>
        </p:nvSpPr>
        <p:spPr>
          <a:xfrm>
            <a:off x="731520" y="502920"/>
            <a:ext cx="8229600" cy="274320"/>
          </a:xfrm>
          <a:prstGeom prst="rect">
            <a:avLst/>
          </a:prstGeom>
          <a:noFill/>
          <a:ln/>
        </p:spPr>
        <p:txBody>
          <a:bodyPr wrap="square" lIns="0" tIns="0" rIns="0" bIns="0" rtlCol="0" anchor="t"/>
          <a:lstStyle/>
          <a:p>
            <a:pPr indent="0" marL="0">
              <a:buNone/>
            </a:pPr>
            <a:r>
              <a:rPr lang="en-US" sz="1200" b="1" spc="200" kern="0" dirty="0">
                <a:solidFill>
                  <a:srgbClr val="9AA0A6"/>
                </a:solidFill>
                <a:latin typeface="Helvetica Neue" pitchFamily="34" charset="0"/>
                <a:ea typeface="Helvetica Neue" pitchFamily="34" charset="-122"/>
                <a:cs typeface="Helvetica Neue" pitchFamily="34" charset="-120"/>
              </a:rPr>
              <a:t>UNA RICHIESTA VAGA</a:t>
            </a:r>
            <a:endParaRPr lang="en-US" sz="1200" dirty="0"/>
          </a:p>
        </p:txBody>
      </p:sp>
      <p:sp>
        <p:nvSpPr>
          <p:cNvPr id="3" name="Text 1"/>
          <p:cNvSpPr txBox="1"/>
          <p:nvPr/>
        </p:nvSpPr>
        <p:spPr>
          <a:xfrm>
            <a:off x="10545775" y="502920"/>
            <a:ext cx="914400" cy="274320"/>
          </a:xfrm>
          <a:prstGeom prst="rect">
            <a:avLst/>
          </a:prstGeom>
          <a:noFill/>
          <a:ln/>
        </p:spPr>
        <p:txBody>
          <a:bodyPr wrap="square" lIns="0" tIns="0" rIns="0" bIns="0" rtlCol="0" anchor="t"/>
          <a:lstStyle/>
          <a:p>
            <a:pPr algn="r" indent="0" marL="0">
              <a:buNone/>
            </a:pPr>
            <a:r>
              <a:rPr lang="en-US" sz="1200" dirty="0">
                <a:solidFill>
                  <a:srgbClr val="5E646B"/>
                </a:solidFill>
                <a:latin typeface="Helvetica Neue" pitchFamily="34" charset="0"/>
                <a:ea typeface="Helvetica Neue" pitchFamily="34" charset="-122"/>
                <a:cs typeface="Helvetica Neue" pitchFamily="34" charset="-120"/>
              </a:rPr>
              <a:t>31</a:t>
            </a:r>
            <a:endParaRPr lang="en-US" sz="1200" dirty="0"/>
          </a:p>
        </p:txBody>
      </p:sp>
      <p:sp>
        <p:nvSpPr>
          <p:cNvPr id="4" name="Shape 2"/>
          <p:cNvSpPr/>
          <p:nvPr/>
        </p:nvSpPr>
        <p:spPr>
          <a:xfrm>
            <a:off x="731520" y="1097280"/>
            <a:ext cx="6949440" cy="4846320"/>
          </a:xfrm>
          <a:prstGeom prst="roundRect">
            <a:avLst>
              <a:gd name="adj" fmla="val 2264"/>
            </a:avLst>
          </a:prstGeom>
          <a:solidFill>
            <a:srgbClr val="FFFFFF"/>
          </a:solidFill>
          <a:ln w="12700">
            <a:solidFill>
              <a:srgbClr val="E3E1DC"/>
            </a:solidFill>
            <a:prstDash val="solid"/>
          </a:ln>
          <a:effectLst>
            <a:outerShdw sx="100000" sy="100000" kx="0" ky="0" algn="bl" rotWithShape="0" blurRad="279400" dist="101600" dir="5400000">
              <a:srgbClr val="000000">
                <a:alpha val="22000"/>
              </a:srgbClr>
            </a:outerShdw>
          </a:effectLst>
        </p:spPr>
      </p:sp>
      <p:sp>
        <p:nvSpPr>
          <p:cNvPr id="5" name="Shape 3"/>
          <p:cNvSpPr/>
          <p:nvPr/>
        </p:nvSpPr>
        <p:spPr>
          <a:xfrm>
            <a:off x="932688" y="1261872"/>
            <a:ext cx="118872" cy="118872"/>
          </a:xfrm>
          <a:prstGeom prst="ellipse">
            <a:avLst/>
          </a:prstGeom>
          <a:solidFill>
            <a:srgbClr val="FF6159"/>
          </a:solidFill>
          <a:ln w="12700">
            <a:solidFill>
              <a:srgbClr val="FF6159"/>
            </a:solidFill>
            <a:prstDash val="solid"/>
          </a:ln>
        </p:spPr>
      </p:sp>
      <p:sp>
        <p:nvSpPr>
          <p:cNvPr id="6" name="Shape 4"/>
          <p:cNvSpPr/>
          <p:nvPr/>
        </p:nvSpPr>
        <p:spPr>
          <a:xfrm>
            <a:off x="1133856" y="1261872"/>
            <a:ext cx="118872" cy="118872"/>
          </a:xfrm>
          <a:prstGeom prst="ellipse">
            <a:avLst/>
          </a:prstGeom>
          <a:solidFill>
            <a:srgbClr val="FFBD2E"/>
          </a:solidFill>
          <a:ln w="12700">
            <a:solidFill>
              <a:srgbClr val="FFBD2E"/>
            </a:solidFill>
            <a:prstDash val="solid"/>
          </a:ln>
        </p:spPr>
      </p:sp>
      <p:sp>
        <p:nvSpPr>
          <p:cNvPr id="7" name="Shape 5"/>
          <p:cNvSpPr/>
          <p:nvPr/>
        </p:nvSpPr>
        <p:spPr>
          <a:xfrm>
            <a:off x="1335024" y="1261872"/>
            <a:ext cx="118872" cy="118872"/>
          </a:xfrm>
          <a:prstGeom prst="ellipse">
            <a:avLst/>
          </a:prstGeom>
          <a:solidFill>
            <a:srgbClr val="28C941"/>
          </a:solidFill>
          <a:ln w="12700">
            <a:solidFill>
              <a:srgbClr val="28C941"/>
            </a:solidFill>
            <a:prstDash val="solid"/>
          </a:ln>
        </p:spPr>
      </p:sp>
      <p:sp>
        <p:nvSpPr>
          <p:cNvPr id="8" name="Text 6"/>
          <p:cNvSpPr txBox="1"/>
          <p:nvPr/>
        </p:nvSpPr>
        <p:spPr>
          <a:xfrm>
            <a:off x="1645920" y="1188720"/>
            <a:ext cx="5120640" cy="274320"/>
          </a:xfrm>
          <a:prstGeom prst="rect">
            <a:avLst/>
          </a:prstGeom>
          <a:noFill/>
          <a:ln/>
        </p:spPr>
        <p:txBody>
          <a:bodyPr wrap="square" lIns="0" tIns="0" rIns="0" bIns="0" rtlCol="0" anchor="ctr"/>
          <a:lstStyle/>
          <a:p>
            <a:pPr algn="ctr" indent="0" marL="0">
              <a:buNone/>
            </a:pPr>
            <a:r>
              <a:rPr lang="en-US" sz="1100" dirty="0">
                <a:solidFill>
                  <a:srgbClr val="8A8A8A"/>
                </a:solidFill>
                <a:latin typeface="Helvetica Neue" pitchFamily="34" charset="0"/>
                <a:ea typeface="Helvetica Neue" pitchFamily="34" charset="-122"/>
                <a:cs typeface="Helvetica Neue" pitchFamily="34" charset="-120"/>
              </a:rPr>
              <a:t>Assistente IA</a:t>
            </a:r>
            <a:endParaRPr lang="en-US" sz="1100" dirty="0"/>
          </a:p>
        </p:txBody>
      </p:sp>
      <p:sp>
        <p:nvSpPr>
          <p:cNvPr id="9" name="Shape 7"/>
          <p:cNvSpPr/>
          <p:nvPr/>
        </p:nvSpPr>
        <p:spPr>
          <a:xfrm>
            <a:off x="731520" y="1536192"/>
            <a:ext cx="6949440" cy="0"/>
          </a:xfrm>
          <a:prstGeom prst="line">
            <a:avLst/>
          </a:prstGeom>
          <a:noFill/>
          <a:ln w="12700">
            <a:solidFill>
              <a:srgbClr val="EEEDE9"/>
            </a:solidFill>
            <a:prstDash val="solid"/>
          </a:ln>
        </p:spPr>
      </p:sp>
      <p:sp>
        <p:nvSpPr>
          <p:cNvPr id="10" name="Shape 8"/>
          <p:cNvSpPr/>
          <p:nvPr/>
        </p:nvSpPr>
        <p:spPr>
          <a:xfrm>
            <a:off x="2779776" y="1783080"/>
            <a:ext cx="4626864" cy="529438"/>
          </a:xfrm>
          <a:prstGeom prst="roundRect">
            <a:avLst>
              <a:gd name="adj" fmla="val 20725"/>
            </a:avLst>
          </a:prstGeom>
          <a:solidFill>
            <a:srgbClr val="2B44FF"/>
          </a:solidFill>
          <a:ln w="12700">
            <a:solidFill>
              <a:srgbClr val="2B44FF"/>
            </a:solidFill>
            <a:prstDash val="solid"/>
          </a:ln>
        </p:spPr>
      </p:sp>
      <p:sp>
        <p:nvSpPr>
          <p:cNvPr id="11" name="Text 9"/>
          <p:cNvSpPr txBox="1"/>
          <p:nvPr/>
        </p:nvSpPr>
        <p:spPr>
          <a:xfrm>
            <a:off x="2962656" y="1911096"/>
            <a:ext cx="4261104" cy="346558"/>
          </a:xfrm>
          <a:prstGeom prst="rect">
            <a:avLst/>
          </a:prstGeom>
          <a:noFill/>
          <a:ln/>
        </p:spPr>
        <p:txBody>
          <a:bodyPr wrap="square" lIns="0" tIns="0" rIns="0" bIns="0" rtlCol="0" anchor="t"/>
          <a:lstStyle/>
          <a:p>
            <a:pPr indent="0" marL="0">
              <a:lnSpc>
                <a:spcPct val="110000"/>
              </a:lnSpc>
              <a:buNone/>
            </a:pPr>
            <a:r>
              <a:rPr lang="en-US" sz="1400" dirty="0">
                <a:solidFill>
                  <a:srgbClr val="FFFFFF"/>
                </a:solidFill>
                <a:latin typeface="Helvetica Neue" pitchFamily="34" charset="0"/>
                <a:ea typeface="Helvetica Neue" pitchFamily="34" charset="-122"/>
                <a:cs typeface="Helvetica Neue" pitchFamily="34" charset="-120"/>
              </a:rPr>
              <a:t>Fammi un sito tipo LinkedIn per la PA.</a:t>
            </a:r>
            <a:endParaRPr lang="en-US" sz="1400" dirty="0"/>
          </a:p>
        </p:txBody>
      </p:sp>
      <p:sp>
        <p:nvSpPr>
          <p:cNvPr id="12" name="Shape 10"/>
          <p:cNvSpPr/>
          <p:nvPr/>
        </p:nvSpPr>
        <p:spPr>
          <a:xfrm>
            <a:off x="1014984" y="2577694"/>
            <a:ext cx="237744" cy="237744"/>
          </a:xfrm>
          <a:prstGeom prst="ellipse">
            <a:avLst/>
          </a:prstGeom>
          <a:solidFill>
            <a:srgbClr val="16181B"/>
          </a:solidFill>
          <a:ln w="12700">
            <a:solidFill>
              <a:srgbClr val="16181B"/>
            </a:solidFill>
            <a:prstDash val="solid"/>
          </a:ln>
        </p:spPr>
      </p:sp>
      <p:sp>
        <p:nvSpPr>
          <p:cNvPr id="13" name="Text 11"/>
          <p:cNvSpPr txBox="1"/>
          <p:nvPr/>
        </p:nvSpPr>
        <p:spPr>
          <a:xfrm>
            <a:off x="1014984" y="2577694"/>
            <a:ext cx="237744" cy="237744"/>
          </a:xfrm>
          <a:prstGeom prst="rect">
            <a:avLst/>
          </a:prstGeom>
          <a:noFill/>
          <a:ln/>
        </p:spPr>
        <p:txBody>
          <a:bodyPr wrap="square" lIns="0" tIns="0" rIns="0" bIns="0" rtlCol="0" anchor="ctr"/>
          <a:lstStyle/>
          <a:p>
            <a:pPr algn="ctr" indent="0" marL="0">
              <a:buNone/>
            </a:pPr>
            <a:r>
              <a:rPr lang="en-US" sz="800" b="1" dirty="0">
                <a:solidFill>
                  <a:srgbClr val="FFFFFF"/>
                </a:solidFill>
                <a:latin typeface="Helvetica Neue" pitchFamily="34" charset="0"/>
                <a:ea typeface="Helvetica Neue" pitchFamily="34" charset="-122"/>
                <a:cs typeface="Helvetica Neue" pitchFamily="34" charset="-120"/>
              </a:rPr>
              <a:t>IA</a:t>
            </a:r>
            <a:endParaRPr lang="en-US" sz="800" dirty="0"/>
          </a:p>
        </p:txBody>
      </p:sp>
      <p:sp>
        <p:nvSpPr>
          <p:cNvPr id="14" name="Text 12"/>
          <p:cNvSpPr txBox="1"/>
          <p:nvPr/>
        </p:nvSpPr>
        <p:spPr>
          <a:xfrm>
            <a:off x="1417320" y="2641702"/>
            <a:ext cx="5669280" cy="2393442"/>
          </a:xfrm>
          <a:prstGeom prst="rect">
            <a:avLst/>
          </a:prstGeom>
          <a:noFill/>
          <a:ln/>
        </p:spPr>
        <p:txBody>
          <a:bodyPr wrap="square" lIns="0" tIns="0" rIns="0" bIns="0" rtlCol="0" anchor="t"/>
          <a:lstStyle/>
          <a:p>
            <a:pPr indent="0" marL="0">
              <a:lnSpc>
                <a:spcPct val="110000"/>
              </a:lnSpc>
              <a:buNone/>
            </a:pPr>
            <a:r>
              <a:rPr lang="en-US" sz="1500" dirty="0">
                <a:solidFill>
                  <a:srgbClr val="16181B"/>
                </a:solidFill>
                <a:latin typeface="Helvetica Neue" pitchFamily="34" charset="0"/>
                <a:ea typeface="Helvetica Neue" pitchFamily="34" charset="-122"/>
                <a:cs typeface="Helvetica Neue" pitchFamily="34" charset="-120"/>
              </a:rPr>
              <a:t>Certo! Ecco una proposta di piattaforma professionale per la Pubblica Amministrazione: profili personali con foto e curriculum, un feed di notizie, gruppi tematici, messaggi privati, notifiche, una sezione offerte di lavoro e un sistema di raccomandazioni tra colleghi. Vuoi che prepari anche il logo?</a:t>
            </a:r>
            <a:endParaRPr lang="en-US" sz="1500" dirty="0"/>
          </a:p>
        </p:txBody>
      </p:sp>
      <p:sp>
        <p:nvSpPr>
          <p:cNvPr id="15" name="Text 13"/>
          <p:cNvSpPr txBox="1"/>
          <p:nvPr/>
        </p:nvSpPr>
        <p:spPr>
          <a:xfrm>
            <a:off x="8229600" y="1737360"/>
            <a:ext cx="3291840" cy="1188720"/>
          </a:xfrm>
          <a:prstGeom prst="rect">
            <a:avLst/>
          </a:prstGeom>
          <a:noFill/>
          <a:ln/>
        </p:spPr>
        <p:txBody>
          <a:bodyPr wrap="square" lIns="0" tIns="0" rIns="0" bIns="0" rtlCol="0" anchor="t"/>
          <a:lstStyle/>
          <a:p>
            <a:pPr indent="0" marL="0">
              <a:buNone/>
            </a:pPr>
            <a:r>
              <a:rPr lang="en-US" sz="3200" b="1" dirty="0">
                <a:solidFill>
                  <a:srgbClr val="FF5A4A"/>
                </a:solidFill>
                <a:latin typeface="Helvetica Neue" pitchFamily="34" charset="0"/>
                <a:ea typeface="Helvetica Neue" pitchFamily="34" charset="-122"/>
                <a:cs typeface="Helvetica Neue" pitchFamily="34" charset="-120"/>
              </a:rPr>
              <a:t>Cosa non sapeva l’IA?</a:t>
            </a:r>
            <a:endParaRPr lang="en-US" sz="3200" dirty="0"/>
          </a:p>
        </p:txBody>
      </p:sp>
      <p:sp>
        <p:nvSpPr>
          <p:cNvPr id="16" name="Text 14"/>
          <p:cNvSpPr txBox="1"/>
          <p:nvPr/>
        </p:nvSpPr>
        <p:spPr>
          <a:xfrm>
            <a:off x="8229600" y="3108960"/>
            <a:ext cx="3200400" cy="1371600"/>
          </a:xfrm>
          <a:prstGeom prst="rect">
            <a:avLst/>
          </a:prstGeom>
          <a:noFill/>
          <a:ln/>
        </p:spPr>
        <p:txBody>
          <a:bodyPr wrap="square" lIns="0" tIns="0" rIns="0" bIns="0" rtlCol="0" anchor="t"/>
          <a:lstStyle/>
          <a:p>
            <a:pPr indent="0" marL="0">
              <a:buNone/>
            </a:pPr>
            <a:r>
              <a:rPr lang="en-US" sz="2100" dirty="0">
                <a:solidFill>
                  <a:srgbClr val="9AA0A6"/>
                </a:solidFill>
                <a:latin typeface="Helvetica Neue" pitchFamily="34" charset="0"/>
                <a:ea typeface="Helvetica Neue" pitchFamily="34" charset="-122"/>
                <a:cs typeface="Helvetica Neue" pitchFamily="34" charset="-120"/>
              </a:rPr>
              <a:t>Per chi. Per cosa. Con quali limiti. In che forma.</a:t>
            </a:r>
            <a:endParaRPr lang="en-US" sz="2100" dirty="0"/>
          </a:p>
        </p:txBody>
      </p:sp>
      <p:sp>
        <p:nvSpPr>
          <p:cNvPr id="17" name="Text 15"/>
          <p:cNvSpPr txBox="1"/>
          <p:nvPr/>
        </p:nvSpPr>
        <p:spPr>
          <a:xfrm>
            <a:off x="731520" y="6263640"/>
            <a:ext cx="6400800" cy="274320"/>
          </a:xfrm>
          <a:prstGeom prst="rect">
            <a:avLst/>
          </a:prstGeom>
          <a:noFill/>
          <a:ln/>
        </p:spPr>
        <p:txBody>
          <a:bodyPr wrap="square" lIns="0" tIns="0" rIns="0" bIns="0" rtlCol="0" anchor="t"/>
          <a:lstStyle/>
          <a:p>
            <a:pPr indent="0" marL="0">
              <a:buNone/>
            </a:pPr>
            <a:r>
              <a:rPr lang="en-US" sz="1200" i="1" dirty="0">
                <a:solidFill>
                  <a:srgbClr val="5E646B"/>
                </a:solidFill>
                <a:latin typeface="Helvetica Neue" pitchFamily="34" charset="0"/>
                <a:ea typeface="Helvetica Neue" pitchFamily="34" charset="-122"/>
                <a:cs typeface="Helvetica Neue" pitchFamily="34" charset="-120"/>
              </a:rPr>
              <a:t>Esempio. In aula esegui la richiesta dal vivo.</a:t>
            </a:r>
            <a:endParaRPr lang="en-US" sz="12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4F2ED"/>
        </a:solidFill>
      </p:bgPr>
    </p:bg>
    <p:spTree>
      <p:nvGrpSpPr>
        <p:cNvPr id="1" name=""/>
        <p:cNvGrpSpPr/>
        <p:nvPr/>
      </p:nvGrpSpPr>
      <p:grpSpPr>
        <a:xfrm>
          <a:off x="0" y="0"/>
          <a:ext cx="0" cy="0"/>
          <a:chOff x="0" y="0"/>
          <a:chExt cx="0" cy="0"/>
        </a:xfrm>
      </p:grpSpPr>
      <p:sp>
        <p:nvSpPr>
          <p:cNvPr id="2" name="Text 0"/>
          <p:cNvSpPr txBox="1"/>
          <p:nvPr/>
        </p:nvSpPr>
        <p:spPr>
          <a:xfrm>
            <a:off x="731520" y="502920"/>
            <a:ext cx="8229600" cy="274320"/>
          </a:xfrm>
          <a:prstGeom prst="rect">
            <a:avLst/>
          </a:prstGeom>
          <a:noFill/>
          <a:ln/>
        </p:spPr>
        <p:txBody>
          <a:bodyPr wrap="square" lIns="0" tIns="0" rIns="0" bIns="0" rtlCol="0" anchor="t"/>
          <a:lstStyle/>
          <a:p>
            <a:pPr indent="0" marL="0">
              <a:buNone/>
            </a:pPr>
            <a:r>
              <a:rPr lang="en-US" sz="1200" b="1" spc="200" kern="0" dirty="0">
                <a:solidFill>
                  <a:srgbClr val="5F646B"/>
                </a:solidFill>
                <a:latin typeface="Helvetica Neue" pitchFamily="34" charset="0"/>
                <a:ea typeface="Helvetica Neue" pitchFamily="34" charset="-122"/>
                <a:cs typeface="Helvetica Neue" pitchFamily="34" charset="-120"/>
              </a:rPr>
              <a:t>SETTE ELEMENTI</a:t>
            </a:r>
            <a:endParaRPr lang="en-US" sz="1200" dirty="0"/>
          </a:p>
        </p:txBody>
      </p:sp>
      <p:sp>
        <p:nvSpPr>
          <p:cNvPr id="3" name="Text 1"/>
          <p:cNvSpPr txBox="1"/>
          <p:nvPr/>
        </p:nvSpPr>
        <p:spPr>
          <a:xfrm>
            <a:off x="10545775" y="502920"/>
            <a:ext cx="914400" cy="274320"/>
          </a:xfrm>
          <a:prstGeom prst="rect">
            <a:avLst/>
          </a:prstGeom>
          <a:noFill/>
          <a:ln/>
        </p:spPr>
        <p:txBody>
          <a:bodyPr wrap="square" lIns="0" tIns="0" rIns="0" bIns="0" rtlCol="0" anchor="t"/>
          <a:lstStyle/>
          <a:p>
            <a:pPr algn="r" indent="0" marL="0">
              <a:buNone/>
            </a:pPr>
            <a:r>
              <a:rPr lang="en-US" sz="1200" dirty="0">
                <a:solidFill>
                  <a:srgbClr val="A7A49D"/>
                </a:solidFill>
                <a:latin typeface="Helvetica Neue" pitchFamily="34" charset="0"/>
                <a:ea typeface="Helvetica Neue" pitchFamily="34" charset="-122"/>
                <a:cs typeface="Helvetica Neue" pitchFamily="34" charset="-120"/>
              </a:rPr>
              <a:t>32</a:t>
            </a:r>
            <a:endParaRPr lang="en-US" sz="1200" dirty="0"/>
          </a:p>
        </p:txBody>
      </p:sp>
      <p:sp>
        <p:nvSpPr>
          <p:cNvPr id="4" name="Text 2"/>
          <p:cNvSpPr txBox="1"/>
          <p:nvPr/>
        </p:nvSpPr>
        <p:spPr>
          <a:xfrm>
            <a:off x="731520" y="1188720"/>
            <a:ext cx="2743200" cy="731520"/>
          </a:xfrm>
          <a:prstGeom prst="rect">
            <a:avLst/>
          </a:prstGeom>
          <a:noFill/>
          <a:ln/>
        </p:spPr>
        <p:txBody>
          <a:bodyPr wrap="square" lIns="0" tIns="0" rIns="0" bIns="0" rtlCol="0" anchor="ctr"/>
          <a:lstStyle/>
          <a:p>
            <a:pPr indent="0" marL="0">
              <a:buNone/>
            </a:pPr>
            <a:r>
              <a:rPr lang="en-US" sz="3400" b="1" dirty="0">
                <a:solidFill>
                  <a:srgbClr val="16181B"/>
                </a:solidFill>
                <a:latin typeface="Helvetica Neue" pitchFamily="34" charset="0"/>
                <a:ea typeface="Helvetica Neue" pitchFamily="34" charset="-122"/>
                <a:cs typeface="Helvetica Neue" pitchFamily="34" charset="-120"/>
              </a:rPr>
              <a:t>Ruolo</a:t>
            </a:r>
            <a:endParaRPr lang="en-US" sz="3400" dirty="0"/>
          </a:p>
        </p:txBody>
      </p:sp>
      <p:sp>
        <p:nvSpPr>
          <p:cNvPr id="5" name="Text 3"/>
          <p:cNvSpPr txBox="1"/>
          <p:nvPr/>
        </p:nvSpPr>
        <p:spPr>
          <a:xfrm>
            <a:off x="3474720" y="1188720"/>
            <a:ext cx="2651760" cy="731520"/>
          </a:xfrm>
          <a:prstGeom prst="rect">
            <a:avLst/>
          </a:prstGeom>
          <a:noFill/>
          <a:ln/>
        </p:spPr>
        <p:txBody>
          <a:bodyPr wrap="square" lIns="0" tIns="0" rIns="0" bIns="0" rtlCol="0" anchor="ctr"/>
          <a:lstStyle/>
          <a:p>
            <a:pPr indent="0" marL="0">
              <a:buNone/>
            </a:pPr>
            <a:r>
              <a:rPr lang="en-US" sz="1900" dirty="0">
                <a:solidFill>
                  <a:srgbClr val="5F646B"/>
                </a:solidFill>
                <a:latin typeface="Helvetica Neue" pitchFamily="34" charset="0"/>
                <a:ea typeface="Helvetica Neue" pitchFamily="34" charset="-122"/>
                <a:cs typeface="Helvetica Neue" pitchFamily="34" charset="-120"/>
              </a:rPr>
              <a:t>chi deve essere</a:t>
            </a:r>
            <a:endParaRPr lang="en-US" sz="1900" dirty="0"/>
          </a:p>
        </p:txBody>
      </p:sp>
      <p:sp>
        <p:nvSpPr>
          <p:cNvPr id="6" name="Text 4"/>
          <p:cNvSpPr txBox="1"/>
          <p:nvPr/>
        </p:nvSpPr>
        <p:spPr>
          <a:xfrm>
            <a:off x="731520" y="2286000"/>
            <a:ext cx="2743200" cy="731520"/>
          </a:xfrm>
          <a:prstGeom prst="rect">
            <a:avLst/>
          </a:prstGeom>
          <a:noFill/>
          <a:ln/>
        </p:spPr>
        <p:txBody>
          <a:bodyPr wrap="square" lIns="0" tIns="0" rIns="0" bIns="0" rtlCol="0" anchor="ctr"/>
          <a:lstStyle/>
          <a:p>
            <a:pPr indent="0" marL="0">
              <a:buNone/>
            </a:pPr>
            <a:r>
              <a:rPr lang="en-US" sz="3400" b="1" dirty="0">
                <a:solidFill>
                  <a:srgbClr val="16181B"/>
                </a:solidFill>
                <a:latin typeface="Helvetica Neue" pitchFamily="34" charset="0"/>
                <a:ea typeface="Helvetica Neue" pitchFamily="34" charset="-122"/>
                <a:cs typeface="Helvetica Neue" pitchFamily="34" charset="-120"/>
              </a:rPr>
              <a:t>Obiettivo</a:t>
            </a:r>
            <a:endParaRPr lang="en-US" sz="3400" dirty="0"/>
          </a:p>
        </p:txBody>
      </p:sp>
      <p:sp>
        <p:nvSpPr>
          <p:cNvPr id="7" name="Text 5"/>
          <p:cNvSpPr txBox="1"/>
          <p:nvPr/>
        </p:nvSpPr>
        <p:spPr>
          <a:xfrm>
            <a:off x="3474720" y="2286000"/>
            <a:ext cx="2651760" cy="731520"/>
          </a:xfrm>
          <a:prstGeom prst="rect">
            <a:avLst/>
          </a:prstGeom>
          <a:noFill/>
          <a:ln/>
        </p:spPr>
        <p:txBody>
          <a:bodyPr wrap="square" lIns="0" tIns="0" rIns="0" bIns="0" rtlCol="0" anchor="ctr"/>
          <a:lstStyle/>
          <a:p>
            <a:pPr indent="0" marL="0">
              <a:buNone/>
            </a:pPr>
            <a:r>
              <a:rPr lang="en-US" sz="1900" dirty="0">
                <a:solidFill>
                  <a:srgbClr val="5F646B"/>
                </a:solidFill>
                <a:latin typeface="Helvetica Neue" pitchFamily="34" charset="0"/>
                <a:ea typeface="Helvetica Neue" pitchFamily="34" charset="-122"/>
                <a:cs typeface="Helvetica Neue" pitchFamily="34" charset="-120"/>
              </a:rPr>
              <a:t>che risultato vogliamo</a:t>
            </a:r>
            <a:endParaRPr lang="en-US" sz="1900" dirty="0"/>
          </a:p>
        </p:txBody>
      </p:sp>
      <p:sp>
        <p:nvSpPr>
          <p:cNvPr id="8" name="Text 6"/>
          <p:cNvSpPr txBox="1"/>
          <p:nvPr/>
        </p:nvSpPr>
        <p:spPr>
          <a:xfrm>
            <a:off x="731520" y="3383280"/>
            <a:ext cx="2743200" cy="731520"/>
          </a:xfrm>
          <a:prstGeom prst="rect">
            <a:avLst/>
          </a:prstGeom>
          <a:noFill/>
          <a:ln/>
        </p:spPr>
        <p:txBody>
          <a:bodyPr wrap="square" lIns="0" tIns="0" rIns="0" bIns="0" rtlCol="0" anchor="ctr"/>
          <a:lstStyle/>
          <a:p>
            <a:pPr indent="0" marL="0">
              <a:buNone/>
            </a:pPr>
            <a:r>
              <a:rPr lang="en-US" sz="3400" b="1" dirty="0">
                <a:solidFill>
                  <a:srgbClr val="16181B"/>
                </a:solidFill>
                <a:latin typeface="Helvetica Neue" pitchFamily="34" charset="0"/>
                <a:ea typeface="Helvetica Neue" pitchFamily="34" charset="-122"/>
                <a:cs typeface="Helvetica Neue" pitchFamily="34" charset="-120"/>
              </a:rPr>
              <a:t>Contesto</a:t>
            </a:r>
            <a:endParaRPr lang="en-US" sz="3400" dirty="0"/>
          </a:p>
        </p:txBody>
      </p:sp>
      <p:sp>
        <p:nvSpPr>
          <p:cNvPr id="9" name="Text 7"/>
          <p:cNvSpPr txBox="1"/>
          <p:nvPr/>
        </p:nvSpPr>
        <p:spPr>
          <a:xfrm>
            <a:off x="3474720" y="3383280"/>
            <a:ext cx="2651760" cy="731520"/>
          </a:xfrm>
          <a:prstGeom prst="rect">
            <a:avLst/>
          </a:prstGeom>
          <a:noFill/>
          <a:ln/>
        </p:spPr>
        <p:txBody>
          <a:bodyPr wrap="square" lIns="0" tIns="0" rIns="0" bIns="0" rtlCol="0" anchor="ctr"/>
          <a:lstStyle/>
          <a:p>
            <a:pPr indent="0" marL="0">
              <a:buNone/>
            </a:pPr>
            <a:r>
              <a:rPr lang="en-US" sz="1900" dirty="0">
                <a:solidFill>
                  <a:srgbClr val="5F646B"/>
                </a:solidFill>
                <a:latin typeface="Helvetica Neue" pitchFamily="34" charset="0"/>
                <a:ea typeface="Helvetica Neue" pitchFamily="34" charset="-122"/>
                <a:cs typeface="Helvetica Neue" pitchFamily="34" charset="-120"/>
              </a:rPr>
              <a:t>perché e per chi</a:t>
            </a:r>
            <a:endParaRPr lang="en-US" sz="1900" dirty="0"/>
          </a:p>
        </p:txBody>
      </p:sp>
      <p:sp>
        <p:nvSpPr>
          <p:cNvPr id="10" name="Text 8"/>
          <p:cNvSpPr txBox="1"/>
          <p:nvPr/>
        </p:nvSpPr>
        <p:spPr>
          <a:xfrm>
            <a:off x="731520" y="4480560"/>
            <a:ext cx="2743200" cy="731520"/>
          </a:xfrm>
          <a:prstGeom prst="rect">
            <a:avLst/>
          </a:prstGeom>
          <a:noFill/>
          <a:ln/>
        </p:spPr>
        <p:txBody>
          <a:bodyPr wrap="square" lIns="0" tIns="0" rIns="0" bIns="0" rtlCol="0" anchor="ctr"/>
          <a:lstStyle/>
          <a:p>
            <a:pPr indent="0" marL="0">
              <a:buNone/>
            </a:pPr>
            <a:r>
              <a:rPr lang="en-US" sz="3400" b="1" dirty="0">
                <a:solidFill>
                  <a:srgbClr val="16181B"/>
                </a:solidFill>
                <a:latin typeface="Helvetica Neue" pitchFamily="34" charset="0"/>
                <a:ea typeface="Helvetica Neue" pitchFamily="34" charset="-122"/>
                <a:cs typeface="Helvetica Neue" pitchFamily="34" charset="-120"/>
              </a:rPr>
              <a:t>Dati</a:t>
            </a:r>
            <a:endParaRPr lang="en-US" sz="3400" dirty="0"/>
          </a:p>
        </p:txBody>
      </p:sp>
      <p:sp>
        <p:nvSpPr>
          <p:cNvPr id="11" name="Text 9"/>
          <p:cNvSpPr txBox="1"/>
          <p:nvPr/>
        </p:nvSpPr>
        <p:spPr>
          <a:xfrm>
            <a:off x="3474720" y="4480560"/>
            <a:ext cx="2651760" cy="731520"/>
          </a:xfrm>
          <a:prstGeom prst="rect">
            <a:avLst/>
          </a:prstGeom>
          <a:noFill/>
          <a:ln/>
        </p:spPr>
        <p:txBody>
          <a:bodyPr wrap="square" lIns="0" tIns="0" rIns="0" bIns="0" rtlCol="0" anchor="ctr"/>
          <a:lstStyle/>
          <a:p>
            <a:pPr indent="0" marL="0">
              <a:buNone/>
            </a:pPr>
            <a:r>
              <a:rPr lang="en-US" sz="1900" dirty="0">
                <a:solidFill>
                  <a:srgbClr val="5F646B"/>
                </a:solidFill>
                <a:latin typeface="Helvetica Neue" pitchFamily="34" charset="0"/>
                <a:ea typeface="Helvetica Neue" pitchFamily="34" charset="-122"/>
                <a:cs typeface="Helvetica Neue" pitchFamily="34" charset="-120"/>
              </a:rPr>
              <a:t>cosa può usare</a:t>
            </a:r>
            <a:endParaRPr lang="en-US" sz="1900" dirty="0"/>
          </a:p>
        </p:txBody>
      </p:sp>
      <p:sp>
        <p:nvSpPr>
          <p:cNvPr id="12" name="Text 10"/>
          <p:cNvSpPr txBox="1"/>
          <p:nvPr/>
        </p:nvSpPr>
        <p:spPr>
          <a:xfrm>
            <a:off x="6309360" y="1188720"/>
            <a:ext cx="2743200" cy="731520"/>
          </a:xfrm>
          <a:prstGeom prst="rect">
            <a:avLst/>
          </a:prstGeom>
          <a:noFill/>
          <a:ln/>
        </p:spPr>
        <p:txBody>
          <a:bodyPr wrap="square" lIns="0" tIns="0" rIns="0" bIns="0" rtlCol="0" anchor="ctr"/>
          <a:lstStyle/>
          <a:p>
            <a:pPr indent="0" marL="0">
              <a:buNone/>
            </a:pPr>
            <a:r>
              <a:rPr lang="en-US" sz="3400" b="1" dirty="0">
                <a:solidFill>
                  <a:srgbClr val="D63A2A"/>
                </a:solidFill>
                <a:latin typeface="Helvetica Neue" pitchFamily="34" charset="0"/>
                <a:ea typeface="Helvetica Neue" pitchFamily="34" charset="-122"/>
                <a:cs typeface="Helvetica Neue" pitchFamily="34" charset="-120"/>
              </a:rPr>
              <a:t>Vincoli</a:t>
            </a:r>
            <a:endParaRPr lang="en-US" sz="3400" dirty="0"/>
          </a:p>
        </p:txBody>
      </p:sp>
      <p:sp>
        <p:nvSpPr>
          <p:cNvPr id="13" name="Text 11"/>
          <p:cNvSpPr txBox="1"/>
          <p:nvPr/>
        </p:nvSpPr>
        <p:spPr>
          <a:xfrm>
            <a:off x="9052560" y="1188720"/>
            <a:ext cx="2651760" cy="731520"/>
          </a:xfrm>
          <a:prstGeom prst="rect">
            <a:avLst/>
          </a:prstGeom>
          <a:noFill/>
          <a:ln/>
        </p:spPr>
        <p:txBody>
          <a:bodyPr wrap="square" lIns="0" tIns="0" rIns="0" bIns="0" rtlCol="0" anchor="ctr"/>
          <a:lstStyle/>
          <a:p>
            <a:pPr indent="0" marL="0">
              <a:buNone/>
            </a:pPr>
            <a:r>
              <a:rPr lang="en-US" sz="1900" dirty="0">
                <a:solidFill>
                  <a:srgbClr val="5F646B"/>
                </a:solidFill>
                <a:latin typeface="Helvetica Neue" pitchFamily="34" charset="0"/>
                <a:ea typeface="Helvetica Neue" pitchFamily="34" charset="-122"/>
                <a:cs typeface="Helvetica Neue" pitchFamily="34" charset="-120"/>
              </a:rPr>
              <a:t>cosa deve evitare</a:t>
            </a:r>
            <a:endParaRPr lang="en-US" sz="1900" dirty="0"/>
          </a:p>
        </p:txBody>
      </p:sp>
      <p:sp>
        <p:nvSpPr>
          <p:cNvPr id="14" name="Text 12"/>
          <p:cNvSpPr txBox="1"/>
          <p:nvPr/>
        </p:nvSpPr>
        <p:spPr>
          <a:xfrm>
            <a:off x="6309360" y="2286000"/>
            <a:ext cx="2743200" cy="731520"/>
          </a:xfrm>
          <a:prstGeom prst="rect">
            <a:avLst/>
          </a:prstGeom>
          <a:noFill/>
          <a:ln/>
        </p:spPr>
        <p:txBody>
          <a:bodyPr wrap="square" lIns="0" tIns="0" rIns="0" bIns="0" rtlCol="0" anchor="ctr"/>
          <a:lstStyle/>
          <a:p>
            <a:pPr indent="0" marL="0">
              <a:buNone/>
            </a:pPr>
            <a:r>
              <a:rPr lang="en-US" sz="3400" b="1" dirty="0">
                <a:solidFill>
                  <a:srgbClr val="16181B"/>
                </a:solidFill>
                <a:latin typeface="Helvetica Neue" pitchFamily="34" charset="0"/>
                <a:ea typeface="Helvetica Neue" pitchFamily="34" charset="-122"/>
                <a:cs typeface="Helvetica Neue" pitchFamily="34" charset="-120"/>
              </a:rPr>
              <a:t>Formato</a:t>
            </a:r>
            <a:endParaRPr lang="en-US" sz="3400" dirty="0"/>
          </a:p>
        </p:txBody>
      </p:sp>
      <p:sp>
        <p:nvSpPr>
          <p:cNvPr id="15" name="Text 13"/>
          <p:cNvSpPr txBox="1"/>
          <p:nvPr/>
        </p:nvSpPr>
        <p:spPr>
          <a:xfrm>
            <a:off x="9052560" y="2286000"/>
            <a:ext cx="2651760" cy="731520"/>
          </a:xfrm>
          <a:prstGeom prst="rect">
            <a:avLst/>
          </a:prstGeom>
          <a:noFill/>
          <a:ln/>
        </p:spPr>
        <p:txBody>
          <a:bodyPr wrap="square" lIns="0" tIns="0" rIns="0" bIns="0" rtlCol="0" anchor="ctr"/>
          <a:lstStyle/>
          <a:p>
            <a:pPr indent="0" marL="0">
              <a:buNone/>
            </a:pPr>
            <a:r>
              <a:rPr lang="en-US" sz="1900" dirty="0">
                <a:solidFill>
                  <a:srgbClr val="5F646B"/>
                </a:solidFill>
                <a:latin typeface="Helvetica Neue" pitchFamily="34" charset="0"/>
                <a:ea typeface="Helvetica Neue" pitchFamily="34" charset="-122"/>
                <a:cs typeface="Helvetica Neue" pitchFamily="34" charset="-120"/>
              </a:rPr>
              <a:t>come presentare il risultato</a:t>
            </a:r>
            <a:endParaRPr lang="en-US" sz="1900" dirty="0"/>
          </a:p>
        </p:txBody>
      </p:sp>
      <p:sp>
        <p:nvSpPr>
          <p:cNvPr id="16" name="Text 14"/>
          <p:cNvSpPr txBox="1"/>
          <p:nvPr/>
        </p:nvSpPr>
        <p:spPr>
          <a:xfrm>
            <a:off x="6309360" y="3383280"/>
            <a:ext cx="2743200" cy="731520"/>
          </a:xfrm>
          <a:prstGeom prst="rect">
            <a:avLst/>
          </a:prstGeom>
          <a:noFill/>
          <a:ln/>
        </p:spPr>
        <p:txBody>
          <a:bodyPr wrap="square" lIns="0" tIns="0" rIns="0" bIns="0" rtlCol="0" anchor="ctr"/>
          <a:lstStyle/>
          <a:p>
            <a:pPr indent="0" marL="0">
              <a:buNone/>
            </a:pPr>
            <a:r>
              <a:rPr lang="en-US" sz="3400" b="1" dirty="0">
                <a:solidFill>
                  <a:srgbClr val="D63A2A"/>
                </a:solidFill>
                <a:latin typeface="Helvetica Neue" pitchFamily="34" charset="0"/>
                <a:ea typeface="Helvetica Neue" pitchFamily="34" charset="-122"/>
                <a:cs typeface="Helvetica Neue" pitchFamily="34" charset="-120"/>
              </a:rPr>
              <a:t>Verifica</a:t>
            </a:r>
            <a:endParaRPr lang="en-US" sz="3400" dirty="0"/>
          </a:p>
        </p:txBody>
      </p:sp>
      <p:sp>
        <p:nvSpPr>
          <p:cNvPr id="17" name="Text 15"/>
          <p:cNvSpPr txBox="1"/>
          <p:nvPr/>
        </p:nvSpPr>
        <p:spPr>
          <a:xfrm>
            <a:off x="9052560" y="3383280"/>
            <a:ext cx="2651760" cy="731520"/>
          </a:xfrm>
          <a:prstGeom prst="rect">
            <a:avLst/>
          </a:prstGeom>
          <a:noFill/>
          <a:ln/>
        </p:spPr>
        <p:txBody>
          <a:bodyPr wrap="square" lIns="0" tIns="0" rIns="0" bIns="0" rtlCol="0" anchor="ctr"/>
          <a:lstStyle/>
          <a:p>
            <a:pPr indent="0" marL="0">
              <a:buNone/>
            </a:pPr>
            <a:r>
              <a:rPr lang="en-US" sz="1900" dirty="0">
                <a:solidFill>
                  <a:srgbClr val="5F646B"/>
                </a:solidFill>
                <a:latin typeface="Helvetica Neue" pitchFamily="34" charset="0"/>
                <a:ea typeface="Helvetica Neue" pitchFamily="34" charset="-122"/>
                <a:cs typeface="Helvetica Neue" pitchFamily="34" charset="-120"/>
              </a:rPr>
              <a:t>come controlliamo</a:t>
            </a:r>
            <a:endParaRPr lang="en-US" sz="1900" dirty="0"/>
          </a:p>
        </p:txBody>
      </p:sp>
      <p:sp>
        <p:nvSpPr>
          <p:cNvPr id="18" name="Text 16"/>
          <p:cNvSpPr txBox="1"/>
          <p:nvPr/>
        </p:nvSpPr>
        <p:spPr>
          <a:xfrm>
            <a:off x="6309360" y="4663440"/>
            <a:ext cx="5303520" cy="731520"/>
          </a:xfrm>
          <a:prstGeom prst="rect">
            <a:avLst/>
          </a:prstGeom>
          <a:noFill/>
          <a:ln/>
        </p:spPr>
        <p:txBody>
          <a:bodyPr wrap="square" lIns="0" tIns="0" rIns="0" bIns="0" rtlCol="0" anchor="ctr"/>
          <a:lstStyle/>
          <a:p>
            <a:pPr indent="0" marL="0">
              <a:buNone/>
            </a:pPr>
            <a:r>
              <a:rPr lang="en-US" sz="1900" dirty="0">
                <a:solidFill>
                  <a:srgbClr val="5F646B"/>
                </a:solidFill>
                <a:latin typeface="Helvetica Neue" pitchFamily="34" charset="0"/>
                <a:ea typeface="Helvetica Neue" pitchFamily="34" charset="-122"/>
                <a:cs typeface="Helvetica Neue" pitchFamily="34" charset="-120"/>
              </a:rPr>
              <a:t>In rosso i due che quasi tutti dimenticano.</a:t>
            </a:r>
            <a:endParaRPr lang="en-US" sz="19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4F2ED"/>
        </a:solidFill>
      </p:bgPr>
    </p:bg>
    <p:spTree>
      <p:nvGrpSpPr>
        <p:cNvPr id="1" name=""/>
        <p:cNvGrpSpPr/>
        <p:nvPr/>
      </p:nvGrpSpPr>
      <p:grpSpPr>
        <a:xfrm>
          <a:off x="0" y="0"/>
          <a:ext cx="0" cy="0"/>
          <a:chOff x="0" y="0"/>
          <a:chExt cx="0" cy="0"/>
        </a:xfrm>
      </p:grpSpPr>
      <p:sp>
        <p:nvSpPr>
          <p:cNvPr id="2" name="Text 0"/>
          <p:cNvSpPr txBox="1"/>
          <p:nvPr/>
        </p:nvSpPr>
        <p:spPr>
          <a:xfrm>
            <a:off x="731520" y="502920"/>
            <a:ext cx="8229600" cy="274320"/>
          </a:xfrm>
          <a:prstGeom prst="rect">
            <a:avLst/>
          </a:prstGeom>
          <a:noFill/>
          <a:ln/>
        </p:spPr>
        <p:txBody>
          <a:bodyPr wrap="square" lIns="0" tIns="0" rIns="0" bIns="0" rtlCol="0" anchor="t"/>
          <a:lstStyle/>
          <a:p>
            <a:pPr indent="0" marL="0">
              <a:buNone/>
            </a:pPr>
            <a:r>
              <a:rPr lang="en-US" sz="1200" b="1" spc="200" kern="0" dirty="0">
                <a:solidFill>
                  <a:srgbClr val="5F646B"/>
                </a:solidFill>
                <a:latin typeface="Helvetica Neue" pitchFamily="34" charset="0"/>
                <a:ea typeface="Helvetica Neue" pitchFamily="34" charset="-122"/>
                <a:cs typeface="Helvetica Neue" pitchFamily="34" charset="-120"/>
              </a:rPr>
              <a:t>IL PROMPT COSTRUITO INSIEME</a:t>
            </a:r>
            <a:endParaRPr lang="en-US" sz="1200" dirty="0"/>
          </a:p>
        </p:txBody>
      </p:sp>
      <p:sp>
        <p:nvSpPr>
          <p:cNvPr id="3" name="Text 1"/>
          <p:cNvSpPr txBox="1"/>
          <p:nvPr/>
        </p:nvSpPr>
        <p:spPr>
          <a:xfrm>
            <a:off x="10545775" y="502920"/>
            <a:ext cx="914400" cy="274320"/>
          </a:xfrm>
          <a:prstGeom prst="rect">
            <a:avLst/>
          </a:prstGeom>
          <a:noFill/>
          <a:ln/>
        </p:spPr>
        <p:txBody>
          <a:bodyPr wrap="square" lIns="0" tIns="0" rIns="0" bIns="0" rtlCol="0" anchor="t"/>
          <a:lstStyle/>
          <a:p>
            <a:pPr algn="r" indent="0" marL="0">
              <a:buNone/>
            </a:pPr>
            <a:r>
              <a:rPr lang="en-US" sz="1200" dirty="0">
                <a:solidFill>
                  <a:srgbClr val="A7A49D"/>
                </a:solidFill>
                <a:latin typeface="Helvetica Neue" pitchFamily="34" charset="0"/>
                <a:ea typeface="Helvetica Neue" pitchFamily="34" charset="-122"/>
                <a:cs typeface="Helvetica Neue" pitchFamily="34" charset="-120"/>
              </a:rPr>
              <a:t>33</a:t>
            </a:r>
            <a:endParaRPr lang="en-US" sz="1200" dirty="0"/>
          </a:p>
        </p:txBody>
      </p:sp>
      <p:sp>
        <p:nvSpPr>
          <p:cNvPr id="4" name="Shape 2"/>
          <p:cNvSpPr/>
          <p:nvPr/>
        </p:nvSpPr>
        <p:spPr>
          <a:xfrm>
            <a:off x="731520" y="1188720"/>
            <a:ext cx="10728655" cy="4572000"/>
          </a:xfrm>
          <a:prstGeom prst="rect">
            <a:avLst/>
          </a:prstGeom>
          <a:solidFill>
            <a:srgbClr val="FFFFFF"/>
          </a:solidFill>
          <a:ln w="12700">
            <a:solidFill>
              <a:srgbClr val="FFFFFF"/>
            </a:solidFill>
            <a:prstDash val="solid"/>
          </a:ln>
          <a:effectLst>
            <a:outerShdw sx="100000" sy="100000" kx="0" ky="0" algn="bl" rotWithShape="0" blurRad="228600" dist="76200" dir="5400000">
              <a:srgbClr val="000000">
                <a:alpha val="18000"/>
              </a:srgbClr>
            </a:outerShdw>
          </a:effectLst>
        </p:spPr>
      </p:sp>
      <p:sp>
        <p:nvSpPr>
          <p:cNvPr id="5" name="Text 3"/>
          <p:cNvSpPr txBox="1"/>
          <p:nvPr/>
        </p:nvSpPr>
        <p:spPr>
          <a:xfrm>
            <a:off x="1188720" y="1463040"/>
            <a:ext cx="1828800" cy="502920"/>
          </a:xfrm>
          <a:prstGeom prst="rect">
            <a:avLst/>
          </a:prstGeom>
          <a:noFill/>
          <a:ln/>
        </p:spPr>
        <p:txBody>
          <a:bodyPr wrap="square" lIns="0" tIns="0" rIns="0" bIns="0" rtlCol="0" anchor="ctr"/>
          <a:lstStyle/>
          <a:p>
            <a:pPr indent="0" marL="0">
              <a:buNone/>
            </a:pPr>
            <a:r>
              <a:rPr lang="en-US" sz="1800" b="1" dirty="0">
                <a:solidFill>
                  <a:srgbClr val="6B6B6B"/>
                </a:solidFill>
                <a:latin typeface="Helvetica Neue" pitchFamily="34" charset="0"/>
                <a:ea typeface="Helvetica Neue" pitchFamily="34" charset="-122"/>
                <a:cs typeface="Helvetica Neue" pitchFamily="34" charset="-120"/>
              </a:rPr>
              <a:t>Ruolo</a:t>
            </a:r>
            <a:endParaRPr lang="en-US" sz="1800" dirty="0"/>
          </a:p>
        </p:txBody>
      </p:sp>
      <p:sp>
        <p:nvSpPr>
          <p:cNvPr id="6" name="Text 4"/>
          <p:cNvSpPr txBox="1"/>
          <p:nvPr/>
        </p:nvSpPr>
        <p:spPr>
          <a:xfrm>
            <a:off x="3108960" y="1463040"/>
            <a:ext cx="8138160" cy="502920"/>
          </a:xfrm>
          <a:prstGeom prst="rect">
            <a:avLst/>
          </a:prstGeom>
          <a:noFill/>
          <a:ln/>
        </p:spPr>
        <p:txBody>
          <a:bodyPr wrap="square" lIns="0" tIns="0" rIns="0" bIns="0" rtlCol="0" anchor="ctr"/>
          <a:lstStyle/>
          <a:p>
            <a:pPr indent="0" marL="0">
              <a:buNone/>
            </a:pPr>
            <a:r>
              <a:rPr lang="en-US" sz="1900" dirty="0">
                <a:solidFill>
                  <a:srgbClr val="16181B"/>
                </a:solidFill>
                <a:latin typeface="Helvetica Neue" pitchFamily="34" charset="0"/>
                <a:ea typeface="Helvetica Neue" pitchFamily="34" charset="-122"/>
                <a:cs typeface="Helvetica Neue" pitchFamily="34" charset="-120"/>
              </a:rPr>
              <a:t>Progettista di servizi digitali per la pubblica amministrazione.</a:t>
            </a:r>
            <a:endParaRPr lang="en-US" sz="1900" dirty="0"/>
          </a:p>
        </p:txBody>
      </p:sp>
      <p:sp>
        <p:nvSpPr>
          <p:cNvPr id="7" name="Text 5"/>
          <p:cNvSpPr txBox="1"/>
          <p:nvPr/>
        </p:nvSpPr>
        <p:spPr>
          <a:xfrm>
            <a:off x="1188720" y="2039112"/>
            <a:ext cx="1828800" cy="502920"/>
          </a:xfrm>
          <a:prstGeom prst="rect">
            <a:avLst/>
          </a:prstGeom>
          <a:noFill/>
          <a:ln/>
        </p:spPr>
        <p:txBody>
          <a:bodyPr wrap="square" lIns="0" tIns="0" rIns="0" bIns="0" rtlCol="0" anchor="ctr"/>
          <a:lstStyle/>
          <a:p>
            <a:pPr indent="0" marL="0">
              <a:buNone/>
            </a:pPr>
            <a:r>
              <a:rPr lang="en-US" sz="1800" b="1" dirty="0">
                <a:solidFill>
                  <a:srgbClr val="6B6B6B"/>
                </a:solidFill>
                <a:latin typeface="Helvetica Neue" pitchFamily="34" charset="0"/>
                <a:ea typeface="Helvetica Neue" pitchFamily="34" charset="-122"/>
                <a:cs typeface="Helvetica Neue" pitchFamily="34" charset="-120"/>
              </a:rPr>
              <a:t>Obiettivo</a:t>
            </a:r>
            <a:endParaRPr lang="en-US" sz="1800" dirty="0"/>
          </a:p>
        </p:txBody>
      </p:sp>
      <p:sp>
        <p:nvSpPr>
          <p:cNvPr id="8" name="Text 6"/>
          <p:cNvSpPr txBox="1"/>
          <p:nvPr/>
        </p:nvSpPr>
        <p:spPr>
          <a:xfrm>
            <a:off x="3108960" y="2039112"/>
            <a:ext cx="8138160" cy="502920"/>
          </a:xfrm>
          <a:prstGeom prst="rect">
            <a:avLst/>
          </a:prstGeom>
          <a:noFill/>
          <a:ln/>
        </p:spPr>
        <p:txBody>
          <a:bodyPr wrap="square" lIns="0" tIns="0" rIns="0" bIns="0" rtlCol="0" anchor="ctr"/>
          <a:lstStyle/>
          <a:p>
            <a:pPr indent="0" marL="0">
              <a:buNone/>
            </a:pPr>
            <a:r>
              <a:rPr lang="en-US" sz="1900" dirty="0">
                <a:solidFill>
                  <a:srgbClr val="16181B"/>
                </a:solidFill>
                <a:latin typeface="Helvetica Neue" pitchFamily="34" charset="0"/>
                <a:ea typeface="Helvetica Neue" pitchFamily="34" charset="-122"/>
                <a:cs typeface="Helvetica Neue" pitchFamily="34" charset="-120"/>
              </a:rPr>
              <a:t>Proponi la struttura della pagina profilo.</a:t>
            </a:r>
            <a:endParaRPr lang="en-US" sz="1900" dirty="0"/>
          </a:p>
        </p:txBody>
      </p:sp>
      <p:sp>
        <p:nvSpPr>
          <p:cNvPr id="9" name="Text 7"/>
          <p:cNvSpPr txBox="1"/>
          <p:nvPr/>
        </p:nvSpPr>
        <p:spPr>
          <a:xfrm>
            <a:off x="1188720" y="2615184"/>
            <a:ext cx="1828800" cy="502920"/>
          </a:xfrm>
          <a:prstGeom prst="rect">
            <a:avLst/>
          </a:prstGeom>
          <a:noFill/>
          <a:ln/>
        </p:spPr>
        <p:txBody>
          <a:bodyPr wrap="square" lIns="0" tIns="0" rIns="0" bIns="0" rtlCol="0" anchor="ctr"/>
          <a:lstStyle/>
          <a:p>
            <a:pPr indent="0" marL="0">
              <a:buNone/>
            </a:pPr>
            <a:r>
              <a:rPr lang="en-US" sz="1800" b="1" dirty="0">
                <a:solidFill>
                  <a:srgbClr val="6B6B6B"/>
                </a:solidFill>
                <a:latin typeface="Helvetica Neue" pitchFamily="34" charset="0"/>
                <a:ea typeface="Helvetica Neue" pitchFamily="34" charset="-122"/>
                <a:cs typeface="Helvetica Neue" pitchFamily="34" charset="-120"/>
              </a:rPr>
              <a:t>Contesto</a:t>
            </a:r>
            <a:endParaRPr lang="en-US" sz="1800" dirty="0"/>
          </a:p>
        </p:txBody>
      </p:sp>
      <p:sp>
        <p:nvSpPr>
          <p:cNvPr id="10" name="Text 8"/>
          <p:cNvSpPr txBox="1"/>
          <p:nvPr/>
        </p:nvSpPr>
        <p:spPr>
          <a:xfrm>
            <a:off x="3108960" y="2615184"/>
            <a:ext cx="8138160" cy="502920"/>
          </a:xfrm>
          <a:prstGeom prst="rect">
            <a:avLst/>
          </a:prstGeom>
          <a:noFill/>
          <a:ln/>
        </p:spPr>
        <p:txBody>
          <a:bodyPr wrap="square" lIns="0" tIns="0" rIns="0" bIns="0" rtlCol="0" anchor="ctr"/>
          <a:lstStyle/>
          <a:p>
            <a:pPr indent="0" marL="0">
              <a:buNone/>
            </a:pPr>
            <a:r>
              <a:rPr lang="en-US" sz="1900" dirty="0">
                <a:solidFill>
                  <a:srgbClr val="16181B"/>
                </a:solidFill>
                <a:latin typeface="Helvetica Neue" pitchFamily="34" charset="0"/>
                <a:ea typeface="Helvetica Neue" pitchFamily="34" charset="-122"/>
                <a:cs typeface="Helvetica Neue" pitchFamily="34" charset="-120"/>
              </a:rPr>
              <a:t>Dipendenti di enti diversi, non tecnici, che cercano colleghi per collaborare.</a:t>
            </a:r>
            <a:endParaRPr lang="en-US" sz="1900" dirty="0"/>
          </a:p>
        </p:txBody>
      </p:sp>
      <p:sp>
        <p:nvSpPr>
          <p:cNvPr id="11" name="Text 9"/>
          <p:cNvSpPr txBox="1"/>
          <p:nvPr/>
        </p:nvSpPr>
        <p:spPr>
          <a:xfrm>
            <a:off x="1188720" y="3191256"/>
            <a:ext cx="1828800" cy="502920"/>
          </a:xfrm>
          <a:prstGeom prst="rect">
            <a:avLst/>
          </a:prstGeom>
          <a:noFill/>
          <a:ln/>
        </p:spPr>
        <p:txBody>
          <a:bodyPr wrap="square" lIns="0" tIns="0" rIns="0" bIns="0" rtlCol="0" anchor="ctr"/>
          <a:lstStyle/>
          <a:p>
            <a:pPr indent="0" marL="0">
              <a:buNone/>
            </a:pPr>
            <a:r>
              <a:rPr lang="en-US" sz="1800" b="1" dirty="0">
                <a:solidFill>
                  <a:srgbClr val="6B6B6B"/>
                </a:solidFill>
                <a:latin typeface="Helvetica Neue" pitchFamily="34" charset="0"/>
                <a:ea typeface="Helvetica Neue" pitchFamily="34" charset="-122"/>
                <a:cs typeface="Helvetica Neue" pitchFamily="34" charset="-120"/>
              </a:rPr>
              <a:t>Dati</a:t>
            </a:r>
            <a:endParaRPr lang="en-US" sz="1800" dirty="0"/>
          </a:p>
        </p:txBody>
      </p:sp>
      <p:sp>
        <p:nvSpPr>
          <p:cNvPr id="12" name="Text 10"/>
          <p:cNvSpPr txBox="1"/>
          <p:nvPr/>
        </p:nvSpPr>
        <p:spPr>
          <a:xfrm>
            <a:off x="3108960" y="3191256"/>
            <a:ext cx="8138160" cy="502920"/>
          </a:xfrm>
          <a:prstGeom prst="rect">
            <a:avLst/>
          </a:prstGeom>
          <a:noFill/>
          <a:ln/>
        </p:spPr>
        <p:txBody>
          <a:bodyPr wrap="square" lIns="0" tIns="0" rIns="0" bIns="0" rtlCol="0" anchor="ctr"/>
          <a:lstStyle/>
          <a:p>
            <a:pPr indent="0" marL="0">
              <a:buNone/>
            </a:pPr>
            <a:r>
              <a:rPr lang="en-US" sz="1900" dirty="0">
                <a:solidFill>
                  <a:srgbClr val="16181B"/>
                </a:solidFill>
                <a:latin typeface="Helvetica Neue" pitchFamily="34" charset="0"/>
                <a:ea typeface="Helvetica Neue" pitchFamily="34" charset="-122"/>
                <a:cs typeface="Helvetica Neue" pitchFamily="34" charset="-120"/>
              </a:rPr>
              <a:t>Nessun dato reale. Esempi inventati e dichiarati.</a:t>
            </a:r>
            <a:endParaRPr lang="en-US" sz="1900" dirty="0"/>
          </a:p>
        </p:txBody>
      </p:sp>
      <p:sp>
        <p:nvSpPr>
          <p:cNvPr id="13" name="Text 11"/>
          <p:cNvSpPr txBox="1"/>
          <p:nvPr/>
        </p:nvSpPr>
        <p:spPr>
          <a:xfrm>
            <a:off x="1188720" y="3767328"/>
            <a:ext cx="1828800" cy="502920"/>
          </a:xfrm>
          <a:prstGeom prst="rect">
            <a:avLst/>
          </a:prstGeom>
          <a:noFill/>
          <a:ln/>
        </p:spPr>
        <p:txBody>
          <a:bodyPr wrap="square" lIns="0" tIns="0" rIns="0" bIns="0" rtlCol="0" anchor="ctr"/>
          <a:lstStyle/>
          <a:p>
            <a:pPr indent="0" marL="0">
              <a:buNone/>
            </a:pPr>
            <a:r>
              <a:rPr lang="en-US" sz="1800" b="1" dirty="0">
                <a:solidFill>
                  <a:srgbClr val="6B6B6B"/>
                </a:solidFill>
                <a:latin typeface="Helvetica Neue" pitchFamily="34" charset="0"/>
                <a:ea typeface="Helvetica Neue" pitchFamily="34" charset="-122"/>
                <a:cs typeface="Helvetica Neue" pitchFamily="34" charset="-120"/>
              </a:rPr>
              <a:t>Vincoli</a:t>
            </a:r>
            <a:endParaRPr lang="en-US" sz="1800" dirty="0"/>
          </a:p>
        </p:txBody>
      </p:sp>
      <p:sp>
        <p:nvSpPr>
          <p:cNvPr id="14" name="Text 12"/>
          <p:cNvSpPr txBox="1"/>
          <p:nvPr/>
        </p:nvSpPr>
        <p:spPr>
          <a:xfrm>
            <a:off x="3108960" y="3767328"/>
            <a:ext cx="8138160" cy="502920"/>
          </a:xfrm>
          <a:prstGeom prst="rect">
            <a:avLst/>
          </a:prstGeom>
          <a:noFill/>
          <a:ln/>
        </p:spPr>
        <p:txBody>
          <a:bodyPr wrap="square" lIns="0" tIns="0" rIns="0" bIns="0" rtlCol="0" anchor="ctr"/>
          <a:lstStyle/>
          <a:p>
            <a:pPr indent="0" marL="0">
              <a:buNone/>
            </a:pPr>
            <a:r>
              <a:rPr lang="en-US" sz="1900" dirty="0">
                <a:solidFill>
                  <a:srgbClr val="16181B"/>
                </a:solidFill>
                <a:latin typeface="Helvetica Neue" pitchFamily="34" charset="0"/>
                <a:ea typeface="Helvetica Neue" pitchFamily="34" charset="-122"/>
                <a:cs typeface="Helvetica Neue" pitchFamily="34" charset="-120"/>
              </a:rPr>
              <a:t>Massimo 12 campi. Nessun dato sensibile. Linguaggio semplice.</a:t>
            </a:r>
            <a:endParaRPr lang="en-US" sz="1900" dirty="0"/>
          </a:p>
        </p:txBody>
      </p:sp>
      <p:sp>
        <p:nvSpPr>
          <p:cNvPr id="15" name="Text 13"/>
          <p:cNvSpPr txBox="1"/>
          <p:nvPr/>
        </p:nvSpPr>
        <p:spPr>
          <a:xfrm>
            <a:off x="1188720" y="4343400"/>
            <a:ext cx="1828800" cy="502920"/>
          </a:xfrm>
          <a:prstGeom prst="rect">
            <a:avLst/>
          </a:prstGeom>
          <a:noFill/>
          <a:ln/>
        </p:spPr>
        <p:txBody>
          <a:bodyPr wrap="square" lIns="0" tIns="0" rIns="0" bIns="0" rtlCol="0" anchor="ctr"/>
          <a:lstStyle/>
          <a:p>
            <a:pPr indent="0" marL="0">
              <a:buNone/>
            </a:pPr>
            <a:r>
              <a:rPr lang="en-US" sz="1800" b="1" dirty="0">
                <a:solidFill>
                  <a:srgbClr val="6B6B6B"/>
                </a:solidFill>
                <a:latin typeface="Helvetica Neue" pitchFamily="34" charset="0"/>
                <a:ea typeface="Helvetica Neue" pitchFamily="34" charset="-122"/>
                <a:cs typeface="Helvetica Neue" pitchFamily="34" charset="-120"/>
              </a:rPr>
              <a:t>Formato</a:t>
            </a:r>
            <a:endParaRPr lang="en-US" sz="1800" dirty="0"/>
          </a:p>
        </p:txBody>
      </p:sp>
      <p:sp>
        <p:nvSpPr>
          <p:cNvPr id="16" name="Text 14"/>
          <p:cNvSpPr txBox="1"/>
          <p:nvPr/>
        </p:nvSpPr>
        <p:spPr>
          <a:xfrm>
            <a:off x="3108960" y="4343400"/>
            <a:ext cx="8138160" cy="502920"/>
          </a:xfrm>
          <a:prstGeom prst="rect">
            <a:avLst/>
          </a:prstGeom>
          <a:noFill/>
          <a:ln/>
        </p:spPr>
        <p:txBody>
          <a:bodyPr wrap="square" lIns="0" tIns="0" rIns="0" bIns="0" rtlCol="0" anchor="ctr"/>
          <a:lstStyle/>
          <a:p>
            <a:pPr indent="0" marL="0">
              <a:buNone/>
            </a:pPr>
            <a:r>
              <a:rPr lang="en-US" sz="1900" dirty="0">
                <a:solidFill>
                  <a:srgbClr val="16181B"/>
                </a:solidFill>
                <a:latin typeface="Helvetica Neue" pitchFamily="34" charset="0"/>
                <a:ea typeface="Helvetica Neue" pitchFamily="34" charset="-122"/>
                <a:cs typeface="Helvetica Neue" pitchFamily="34" charset="-120"/>
              </a:rPr>
              <a:t>Tabella: campo, obbligatorio, visibilità, motivo.</a:t>
            </a:r>
            <a:endParaRPr lang="en-US" sz="1900" dirty="0"/>
          </a:p>
        </p:txBody>
      </p:sp>
      <p:sp>
        <p:nvSpPr>
          <p:cNvPr id="17" name="Text 15"/>
          <p:cNvSpPr txBox="1"/>
          <p:nvPr/>
        </p:nvSpPr>
        <p:spPr>
          <a:xfrm>
            <a:off x="1188720" y="4919472"/>
            <a:ext cx="1828800" cy="502920"/>
          </a:xfrm>
          <a:prstGeom prst="rect">
            <a:avLst/>
          </a:prstGeom>
          <a:noFill/>
          <a:ln/>
        </p:spPr>
        <p:txBody>
          <a:bodyPr wrap="square" lIns="0" tIns="0" rIns="0" bIns="0" rtlCol="0" anchor="ctr"/>
          <a:lstStyle/>
          <a:p>
            <a:pPr indent="0" marL="0">
              <a:buNone/>
            </a:pPr>
            <a:r>
              <a:rPr lang="en-US" sz="1800" b="1" dirty="0">
                <a:solidFill>
                  <a:srgbClr val="6B6B6B"/>
                </a:solidFill>
                <a:latin typeface="Helvetica Neue" pitchFamily="34" charset="0"/>
                <a:ea typeface="Helvetica Neue" pitchFamily="34" charset="-122"/>
                <a:cs typeface="Helvetica Neue" pitchFamily="34" charset="-120"/>
              </a:rPr>
              <a:t>Verifica</a:t>
            </a:r>
            <a:endParaRPr lang="en-US" sz="1800" dirty="0"/>
          </a:p>
        </p:txBody>
      </p:sp>
      <p:sp>
        <p:nvSpPr>
          <p:cNvPr id="18" name="Text 16"/>
          <p:cNvSpPr txBox="1"/>
          <p:nvPr/>
        </p:nvSpPr>
        <p:spPr>
          <a:xfrm>
            <a:off x="3108960" y="4919472"/>
            <a:ext cx="8138160" cy="502920"/>
          </a:xfrm>
          <a:prstGeom prst="rect">
            <a:avLst/>
          </a:prstGeom>
          <a:noFill/>
          <a:ln/>
        </p:spPr>
        <p:txBody>
          <a:bodyPr wrap="square" lIns="0" tIns="0" rIns="0" bIns="0" rtlCol="0" anchor="ctr"/>
          <a:lstStyle/>
          <a:p>
            <a:pPr indent="0" marL="0">
              <a:buNone/>
            </a:pPr>
            <a:r>
              <a:rPr lang="en-US" sz="1900" dirty="0">
                <a:solidFill>
                  <a:srgbClr val="16181B"/>
                </a:solidFill>
                <a:latin typeface="Helvetica Neue" pitchFamily="34" charset="0"/>
                <a:ea typeface="Helvetica Neue" pitchFamily="34" charset="-122"/>
                <a:cs typeface="Helvetica Neue" pitchFamily="34" charset="-120"/>
              </a:rPr>
              <a:t>Elenca le scelte che dobbiamo confermare noi.</a:t>
            </a:r>
            <a:endParaRPr lang="en-US" sz="19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0C0D0F"/>
        </a:solidFill>
      </p:bgPr>
    </p:bg>
    <p:spTree>
      <p:nvGrpSpPr>
        <p:cNvPr id="1" name=""/>
        <p:cNvGrpSpPr/>
        <p:nvPr/>
      </p:nvGrpSpPr>
      <p:grpSpPr>
        <a:xfrm>
          <a:off x="0" y="0"/>
          <a:ext cx="0" cy="0"/>
          <a:chOff x="0" y="0"/>
          <a:chExt cx="0" cy="0"/>
        </a:xfrm>
      </p:grpSpPr>
      <p:sp>
        <p:nvSpPr>
          <p:cNvPr id="2" name="Text 0"/>
          <p:cNvSpPr txBox="1"/>
          <p:nvPr/>
        </p:nvSpPr>
        <p:spPr>
          <a:xfrm>
            <a:off x="10545775" y="502920"/>
            <a:ext cx="914400" cy="274320"/>
          </a:xfrm>
          <a:prstGeom prst="rect">
            <a:avLst/>
          </a:prstGeom>
          <a:noFill/>
          <a:ln/>
        </p:spPr>
        <p:txBody>
          <a:bodyPr wrap="square" lIns="0" tIns="0" rIns="0" bIns="0" rtlCol="0" anchor="t"/>
          <a:lstStyle/>
          <a:p>
            <a:pPr algn="r" indent="0" marL="0">
              <a:buNone/>
            </a:pPr>
            <a:r>
              <a:rPr lang="en-US" sz="1200" dirty="0">
                <a:solidFill>
                  <a:srgbClr val="4A4F55"/>
                </a:solidFill>
                <a:latin typeface="Helvetica Neue" pitchFamily="34" charset="0"/>
                <a:ea typeface="Helvetica Neue" pitchFamily="34" charset="-122"/>
                <a:cs typeface="Helvetica Neue" pitchFamily="34" charset="-120"/>
              </a:rPr>
              <a:t>34</a:t>
            </a:r>
            <a:endParaRPr lang="en-US" sz="1200" dirty="0"/>
          </a:p>
        </p:txBody>
      </p:sp>
      <p:sp>
        <p:nvSpPr>
          <p:cNvPr id="3" name="Text 1"/>
          <p:cNvSpPr txBox="1"/>
          <p:nvPr/>
        </p:nvSpPr>
        <p:spPr>
          <a:xfrm>
            <a:off x="731520" y="2011680"/>
            <a:ext cx="10728655" cy="1463040"/>
          </a:xfrm>
          <a:prstGeom prst="rect">
            <a:avLst/>
          </a:prstGeom>
          <a:noFill/>
          <a:ln/>
        </p:spPr>
        <p:txBody>
          <a:bodyPr wrap="square" lIns="0" tIns="0" rIns="0" bIns="0" rtlCol="0" anchor="t"/>
          <a:lstStyle/>
          <a:p>
            <a:pPr indent="0" marL="0">
              <a:buNone/>
            </a:pPr>
            <a:r>
              <a:rPr lang="en-US" sz="9600" b="1" dirty="0">
                <a:solidFill>
                  <a:srgbClr val="F2F2EF"/>
                </a:solidFill>
                <a:latin typeface="Helvetica Neue" pitchFamily="34" charset="0"/>
                <a:ea typeface="Helvetica Neue" pitchFamily="34" charset="-122"/>
                <a:cs typeface="Helvetica Neue" pitchFamily="34" charset="-120"/>
              </a:rPr>
              <a:t>Pausa.</a:t>
            </a:r>
            <a:endParaRPr lang="en-US" sz="9600" dirty="0"/>
          </a:p>
        </p:txBody>
      </p:sp>
      <p:sp>
        <p:nvSpPr>
          <p:cNvPr id="4" name="Text 2"/>
          <p:cNvSpPr txBox="1"/>
          <p:nvPr/>
        </p:nvSpPr>
        <p:spPr>
          <a:xfrm>
            <a:off x="731520" y="3566160"/>
            <a:ext cx="10728655" cy="548640"/>
          </a:xfrm>
          <a:prstGeom prst="rect">
            <a:avLst/>
          </a:prstGeom>
          <a:noFill/>
          <a:ln/>
        </p:spPr>
        <p:txBody>
          <a:bodyPr wrap="square" lIns="0" tIns="0" rIns="0" bIns="0" rtlCol="0" anchor="t"/>
          <a:lstStyle/>
          <a:p>
            <a:pPr indent="0" marL="0">
              <a:buNone/>
            </a:pPr>
            <a:r>
              <a:rPr lang="en-US" sz="2800" dirty="0">
                <a:solidFill>
                  <a:srgbClr val="9AA0A6"/>
                </a:solidFill>
                <a:latin typeface="Helvetica Neue" pitchFamily="34" charset="0"/>
                <a:ea typeface="Helvetica Neue" pitchFamily="34" charset="-122"/>
                <a:cs typeface="Helvetica Neue" pitchFamily="34" charset="-120"/>
              </a:rPr>
              <a:t>5 minuti</a:t>
            </a:r>
            <a:endParaRPr lang="en-US" sz="2800" dirty="0"/>
          </a:p>
        </p:txBody>
      </p:sp>
      <p:sp>
        <p:nvSpPr>
          <p:cNvPr id="5" name="Text 3"/>
          <p:cNvSpPr txBox="1"/>
          <p:nvPr/>
        </p:nvSpPr>
        <p:spPr>
          <a:xfrm>
            <a:off x="731520" y="4937760"/>
            <a:ext cx="10728655" cy="457200"/>
          </a:xfrm>
          <a:prstGeom prst="rect">
            <a:avLst/>
          </a:prstGeom>
          <a:noFill/>
          <a:ln/>
        </p:spPr>
        <p:txBody>
          <a:bodyPr wrap="square" lIns="0" tIns="0" rIns="0" bIns="0" rtlCol="0" anchor="t"/>
          <a:lstStyle/>
          <a:p>
            <a:pPr indent="0" marL="0">
              <a:buNone/>
            </a:pPr>
            <a:r>
              <a:rPr lang="en-US" sz="2000" dirty="0">
                <a:solidFill>
                  <a:srgbClr val="9AA0A6"/>
                </a:solidFill>
                <a:latin typeface="Helvetica Neue" pitchFamily="34" charset="0"/>
                <a:ea typeface="Helvetica Neue" pitchFamily="34" charset="-122"/>
                <a:cs typeface="Helvetica Neue" pitchFamily="34" charset="-120"/>
              </a:rPr>
              <a:t>Al rientro: la community: come deve funzionare.</a:t>
            </a:r>
            <a:endParaRPr lang="en-US" sz="20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2B44FF"/>
        </a:solidFill>
      </p:bgPr>
    </p:bg>
    <p:spTree>
      <p:nvGrpSpPr>
        <p:cNvPr id="1" name=""/>
        <p:cNvGrpSpPr/>
        <p:nvPr/>
      </p:nvGrpSpPr>
      <p:grpSpPr>
        <a:xfrm>
          <a:off x="0" y="0"/>
          <a:ext cx="0" cy="0"/>
          <a:chOff x="0" y="0"/>
          <a:chExt cx="0" cy="0"/>
        </a:xfrm>
      </p:grpSpPr>
      <p:sp>
        <p:nvSpPr>
          <p:cNvPr id="2" name="Text 0"/>
          <p:cNvSpPr txBox="1"/>
          <p:nvPr/>
        </p:nvSpPr>
        <p:spPr>
          <a:xfrm>
            <a:off x="10545775" y="502920"/>
            <a:ext cx="914400" cy="274320"/>
          </a:xfrm>
          <a:prstGeom prst="rect">
            <a:avLst/>
          </a:prstGeom>
          <a:noFill/>
          <a:ln/>
        </p:spPr>
        <p:txBody>
          <a:bodyPr wrap="square" lIns="0" tIns="0" rIns="0" bIns="0" rtlCol="0" anchor="t"/>
          <a:lstStyle/>
          <a:p>
            <a:pPr algn="r" indent="0" marL="0">
              <a:buNone/>
            </a:pPr>
            <a:r>
              <a:rPr lang="en-US" sz="1200" dirty="0">
                <a:solidFill>
                  <a:srgbClr val="7F90FF"/>
                </a:solidFill>
                <a:latin typeface="Helvetica Neue" pitchFamily="34" charset="0"/>
                <a:ea typeface="Helvetica Neue" pitchFamily="34" charset="-122"/>
                <a:cs typeface="Helvetica Neue" pitchFamily="34" charset="-120"/>
              </a:rPr>
              <a:t>35</a:t>
            </a:r>
            <a:endParaRPr lang="en-US" sz="1200" dirty="0"/>
          </a:p>
        </p:txBody>
      </p:sp>
      <p:sp>
        <p:nvSpPr>
          <p:cNvPr id="3" name="Text 1"/>
          <p:cNvSpPr txBox="1"/>
          <p:nvPr/>
        </p:nvSpPr>
        <p:spPr>
          <a:xfrm>
            <a:off x="5669280" y="-822960"/>
            <a:ext cx="7315200" cy="5943600"/>
          </a:xfrm>
          <a:prstGeom prst="rect">
            <a:avLst/>
          </a:prstGeom>
          <a:noFill/>
          <a:ln/>
        </p:spPr>
        <p:txBody>
          <a:bodyPr wrap="square" lIns="0" tIns="0" rIns="0" bIns="0" rtlCol="0" anchor="t"/>
          <a:lstStyle/>
          <a:p>
            <a:pPr algn="r" indent="0" marL="0">
              <a:buNone/>
            </a:pPr>
            <a:r>
              <a:rPr lang="en-US" sz="38000" b="1" dirty="0">
                <a:solidFill>
                  <a:srgbClr val="4A60FF"/>
                </a:solidFill>
                <a:latin typeface="Helvetica Neue" pitchFamily="34" charset="0"/>
                <a:ea typeface="Helvetica Neue" pitchFamily="34" charset="-122"/>
                <a:cs typeface="Helvetica Neue" pitchFamily="34" charset="-120"/>
              </a:rPr>
              <a:t>06</a:t>
            </a:r>
            <a:endParaRPr lang="en-US" sz="38000" dirty="0"/>
          </a:p>
        </p:txBody>
      </p:sp>
      <p:sp>
        <p:nvSpPr>
          <p:cNvPr id="4" name="Text 2"/>
          <p:cNvSpPr txBox="1"/>
          <p:nvPr/>
        </p:nvSpPr>
        <p:spPr>
          <a:xfrm>
            <a:off x="731520" y="3108960"/>
            <a:ext cx="8961120" cy="1828800"/>
          </a:xfrm>
          <a:prstGeom prst="rect">
            <a:avLst/>
          </a:prstGeom>
          <a:noFill/>
          <a:ln/>
        </p:spPr>
        <p:txBody>
          <a:bodyPr wrap="square" lIns="0" tIns="0" rIns="0" bIns="0" rtlCol="0" anchor="b"/>
          <a:lstStyle/>
          <a:p>
            <a:pPr indent="0" marL="0">
              <a:lnSpc>
                <a:spcPct val="95000"/>
              </a:lnSpc>
              <a:buNone/>
            </a:pPr>
            <a:r>
              <a:rPr lang="en-US" sz="5200" b="1" dirty="0">
                <a:solidFill>
                  <a:srgbClr val="FFFFFF"/>
                </a:solidFill>
                <a:latin typeface="Helvetica Neue" pitchFamily="34" charset="0"/>
                <a:ea typeface="Helvetica Neue" pitchFamily="34" charset="-122"/>
                <a:cs typeface="Helvetica Neue" pitchFamily="34" charset="-120"/>
              </a:rPr>
              <a:t>Come deve funzionare la community</a:t>
            </a:r>
            <a:endParaRPr lang="en-US" sz="5200" dirty="0"/>
          </a:p>
        </p:txBody>
      </p:sp>
      <p:sp>
        <p:nvSpPr>
          <p:cNvPr id="5" name="Text 3"/>
          <p:cNvSpPr txBox="1"/>
          <p:nvPr/>
        </p:nvSpPr>
        <p:spPr>
          <a:xfrm>
            <a:off x="731520" y="5074920"/>
            <a:ext cx="9144000" cy="548640"/>
          </a:xfrm>
          <a:prstGeom prst="rect">
            <a:avLst/>
          </a:prstGeom>
          <a:noFill/>
          <a:ln/>
        </p:spPr>
        <p:txBody>
          <a:bodyPr wrap="square" lIns="0" tIns="0" rIns="0" bIns="0" rtlCol="0" anchor="t"/>
          <a:lstStyle/>
          <a:p>
            <a:pPr indent="0" marL="0">
              <a:buNone/>
            </a:pPr>
            <a:r>
              <a:rPr lang="en-US" sz="2200" dirty="0">
                <a:solidFill>
                  <a:srgbClr val="C9D0FF"/>
                </a:solidFill>
                <a:latin typeface="Helvetica Neue" pitchFamily="34" charset="0"/>
                <a:ea typeface="Helvetica Neue" pitchFamily="34" charset="-122"/>
                <a:cs typeface="Helvetica Neue" pitchFamily="34" charset="-120"/>
              </a:rPr>
              <a:t>Bisogni, persone, ruoli, ritmo</a:t>
            </a:r>
            <a:endParaRPr lang="en-US" sz="2200" dirty="0"/>
          </a:p>
        </p:txBody>
      </p:sp>
      <p:sp>
        <p:nvSpPr>
          <p:cNvPr id="6" name="Text 4"/>
          <p:cNvSpPr txBox="1"/>
          <p:nvPr/>
        </p:nvSpPr>
        <p:spPr>
          <a:xfrm>
            <a:off x="731520" y="5989320"/>
            <a:ext cx="5486400" cy="320040"/>
          </a:xfrm>
          <a:prstGeom prst="rect">
            <a:avLst/>
          </a:prstGeom>
          <a:noFill/>
          <a:ln/>
        </p:spPr>
        <p:txBody>
          <a:bodyPr wrap="square" lIns="0" tIns="0" rIns="0" bIns="0" rtlCol="0" anchor="t"/>
          <a:lstStyle/>
          <a:p>
            <a:pPr indent="0" marL="0">
              <a:buNone/>
            </a:pPr>
            <a:r>
              <a:rPr lang="en-US" sz="1400" b="1" spc="200" kern="0" dirty="0">
                <a:solidFill>
                  <a:srgbClr val="C9D0FF"/>
                </a:solidFill>
                <a:latin typeface="Helvetica Neue" pitchFamily="34" charset="0"/>
                <a:ea typeface="Helvetica Neue" pitchFamily="34" charset="-122"/>
                <a:cs typeface="Helvetica Neue" pitchFamily="34" charset="-120"/>
              </a:rPr>
              <a:t>35 MINUTI</a:t>
            </a:r>
            <a:endParaRPr lang="en-US" sz="14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2B44FF"/>
        </a:solidFill>
      </p:bgPr>
    </p:bg>
    <p:spTree>
      <p:nvGrpSpPr>
        <p:cNvPr id="1" name=""/>
        <p:cNvGrpSpPr/>
        <p:nvPr/>
      </p:nvGrpSpPr>
      <p:grpSpPr>
        <a:xfrm>
          <a:off x="0" y="0"/>
          <a:ext cx="0" cy="0"/>
          <a:chOff x="0" y="0"/>
          <a:chExt cx="0" cy="0"/>
        </a:xfrm>
      </p:grpSpPr>
      <p:sp>
        <p:nvSpPr>
          <p:cNvPr id="2" name="Text 0"/>
          <p:cNvSpPr txBox="1"/>
          <p:nvPr/>
        </p:nvSpPr>
        <p:spPr>
          <a:xfrm>
            <a:off x="731520" y="502920"/>
            <a:ext cx="8229600" cy="274320"/>
          </a:xfrm>
          <a:prstGeom prst="rect">
            <a:avLst/>
          </a:prstGeom>
          <a:noFill/>
          <a:ln/>
        </p:spPr>
        <p:txBody>
          <a:bodyPr wrap="square" lIns="0" tIns="0" rIns="0" bIns="0" rtlCol="0" anchor="t"/>
          <a:lstStyle/>
          <a:p>
            <a:pPr indent="0" marL="0">
              <a:buNone/>
            </a:pPr>
            <a:r>
              <a:rPr lang="en-US" sz="1200" b="1" spc="200" kern="0" dirty="0">
                <a:solidFill>
                  <a:srgbClr val="C9D0FF"/>
                </a:solidFill>
                <a:latin typeface="Helvetica Neue" pitchFamily="34" charset="0"/>
                <a:ea typeface="Helvetica Neue" pitchFamily="34" charset="-122"/>
                <a:cs typeface="Helvetica Neue" pitchFamily="34" charset="-120"/>
              </a:rPr>
              <a:t>LA DOMANDA DA CUI PARTIAMO</a:t>
            </a:r>
            <a:endParaRPr lang="en-US" sz="1200" dirty="0"/>
          </a:p>
        </p:txBody>
      </p:sp>
      <p:sp>
        <p:nvSpPr>
          <p:cNvPr id="3" name="Text 1"/>
          <p:cNvSpPr txBox="1"/>
          <p:nvPr/>
        </p:nvSpPr>
        <p:spPr>
          <a:xfrm>
            <a:off x="10545775" y="502920"/>
            <a:ext cx="914400" cy="274320"/>
          </a:xfrm>
          <a:prstGeom prst="rect">
            <a:avLst/>
          </a:prstGeom>
          <a:noFill/>
          <a:ln/>
        </p:spPr>
        <p:txBody>
          <a:bodyPr wrap="square" lIns="0" tIns="0" rIns="0" bIns="0" rtlCol="0" anchor="t"/>
          <a:lstStyle/>
          <a:p>
            <a:pPr algn="r" indent="0" marL="0">
              <a:buNone/>
            </a:pPr>
            <a:r>
              <a:rPr lang="en-US" sz="1200" dirty="0">
                <a:solidFill>
                  <a:srgbClr val="7F90FF"/>
                </a:solidFill>
                <a:latin typeface="Helvetica Neue" pitchFamily="34" charset="0"/>
                <a:ea typeface="Helvetica Neue" pitchFamily="34" charset="-122"/>
                <a:cs typeface="Helvetica Neue" pitchFamily="34" charset="-120"/>
              </a:rPr>
              <a:t>36</a:t>
            </a:r>
            <a:endParaRPr lang="en-US" sz="1200" dirty="0"/>
          </a:p>
        </p:txBody>
      </p:sp>
      <p:sp>
        <p:nvSpPr>
          <p:cNvPr id="4" name="Text 2"/>
          <p:cNvSpPr txBox="1"/>
          <p:nvPr/>
        </p:nvSpPr>
        <p:spPr>
          <a:xfrm>
            <a:off x="731520" y="1554480"/>
            <a:ext cx="10728655" cy="3108960"/>
          </a:xfrm>
          <a:prstGeom prst="rect">
            <a:avLst/>
          </a:prstGeom>
          <a:noFill/>
          <a:ln/>
        </p:spPr>
        <p:txBody>
          <a:bodyPr wrap="square" lIns="0" tIns="0" rIns="0" bIns="0" rtlCol="0" anchor="ctr"/>
          <a:lstStyle/>
          <a:p>
            <a:pPr indent="0" marL="0">
              <a:lnSpc>
                <a:spcPct val="95000"/>
              </a:lnSpc>
              <a:buNone/>
            </a:pPr>
            <a:r>
              <a:rPr lang="en-US" sz="4600" b="1" dirty="0">
                <a:solidFill>
                  <a:srgbClr val="FFFFFF"/>
                </a:solidFill>
                <a:latin typeface="Helvetica Neue" pitchFamily="34" charset="0"/>
                <a:ea typeface="Helvetica Neue" pitchFamily="34" charset="-122"/>
                <a:cs typeface="Helvetica Neue" pitchFamily="34" charset="-120"/>
              </a:rPr>
              <a:t>Sto lavorando a un progetto. Come trovo, in un altro Comune, chi sta lavorando allo stesso progetto?</a:t>
            </a:r>
            <a:endParaRPr lang="en-US" sz="46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4F2ED"/>
        </a:solidFill>
      </p:bgPr>
    </p:bg>
    <p:spTree>
      <p:nvGrpSpPr>
        <p:cNvPr id="1" name=""/>
        <p:cNvGrpSpPr/>
        <p:nvPr/>
      </p:nvGrpSpPr>
      <p:grpSpPr>
        <a:xfrm>
          <a:off x="0" y="0"/>
          <a:ext cx="0" cy="0"/>
          <a:chOff x="0" y="0"/>
          <a:chExt cx="0" cy="0"/>
        </a:xfrm>
      </p:grpSpPr>
      <p:sp>
        <p:nvSpPr>
          <p:cNvPr id="2" name="Text 0"/>
          <p:cNvSpPr txBox="1"/>
          <p:nvPr/>
        </p:nvSpPr>
        <p:spPr>
          <a:xfrm>
            <a:off x="731520" y="502920"/>
            <a:ext cx="8229600" cy="274320"/>
          </a:xfrm>
          <a:prstGeom prst="rect">
            <a:avLst/>
          </a:prstGeom>
          <a:noFill/>
          <a:ln/>
        </p:spPr>
        <p:txBody>
          <a:bodyPr wrap="square" lIns="0" tIns="0" rIns="0" bIns="0" rtlCol="0" anchor="t"/>
          <a:lstStyle/>
          <a:p>
            <a:pPr indent="0" marL="0">
              <a:buNone/>
            </a:pPr>
            <a:r>
              <a:rPr lang="en-US" sz="1200" b="1" spc="200" kern="0" dirty="0">
                <a:solidFill>
                  <a:srgbClr val="5F646B"/>
                </a:solidFill>
                <a:latin typeface="Helvetica Neue" pitchFamily="34" charset="0"/>
                <a:ea typeface="Helvetica Neue" pitchFamily="34" charset="-122"/>
                <a:cs typeface="Helvetica Neue" pitchFamily="34" charset="-120"/>
              </a:rPr>
              <a:t>CHE COS’È UNA GRIGLIA DEI FABBISOGNI</a:t>
            </a:r>
            <a:endParaRPr lang="en-US" sz="1200" dirty="0"/>
          </a:p>
        </p:txBody>
      </p:sp>
      <p:sp>
        <p:nvSpPr>
          <p:cNvPr id="3" name="Text 1"/>
          <p:cNvSpPr txBox="1"/>
          <p:nvPr/>
        </p:nvSpPr>
        <p:spPr>
          <a:xfrm>
            <a:off x="10545775" y="502920"/>
            <a:ext cx="914400" cy="274320"/>
          </a:xfrm>
          <a:prstGeom prst="rect">
            <a:avLst/>
          </a:prstGeom>
          <a:noFill/>
          <a:ln/>
        </p:spPr>
        <p:txBody>
          <a:bodyPr wrap="square" lIns="0" tIns="0" rIns="0" bIns="0" rtlCol="0" anchor="t"/>
          <a:lstStyle/>
          <a:p>
            <a:pPr algn="r" indent="0" marL="0">
              <a:buNone/>
            </a:pPr>
            <a:r>
              <a:rPr lang="en-US" sz="1200" dirty="0">
                <a:solidFill>
                  <a:srgbClr val="A7A49D"/>
                </a:solidFill>
                <a:latin typeface="Helvetica Neue" pitchFamily="34" charset="0"/>
                <a:ea typeface="Helvetica Neue" pitchFamily="34" charset="-122"/>
                <a:cs typeface="Helvetica Neue" pitchFamily="34" charset="-120"/>
              </a:rPr>
              <a:t>37</a:t>
            </a:r>
            <a:endParaRPr lang="en-US" sz="1200" dirty="0"/>
          </a:p>
        </p:txBody>
      </p:sp>
      <p:sp>
        <p:nvSpPr>
          <p:cNvPr id="4" name="Text 2"/>
          <p:cNvSpPr txBox="1"/>
          <p:nvPr/>
        </p:nvSpPr>
        <p:spPr>
          <a:xfrm>
            <a:off x="731520" y="960120"/>
            <a:ext cx="10728655" cy="685800"/>
          </a:xfrm>
          <a:prstGeom prst="rect">
            <a:avLst/>
          </a:prstGeom>
          <a:noFill/>
          <a:ln/>
        </p:spPr>
        <p:txBody>
          <a:bodyPr wrap="square" lIns="0" tIns="0" rIns="0" bIns="0" rtlCol="0" anchor="t"/>
          <a:lstStyle/>
          <a:p>
            <a:pPr indent="0" marL="0">
              <a:buNone/>
            </a:pPr>
            <a:r>
              <a:rPr lang="en-US" sz="3200" b="1" dirty="0">
                <a:solidFill>
                  <a:srgbClr val="16181B"/>
                </a:solidFill>
                <a:latin typeface="Helvetica Neue" pitchFamily="34" charset="0"/>
                <a:ea typeface="Helvetica Neue" pitchFamily="34" charset="-122"/>
                <a:cs typeface="Helvetica Neue" pitchFamily="34" charset="-120"/>
              </a:rPr>
              <a:t>Prima i problemi veri. Poi le funzioni.</a:t>
            </a:r>
            <a:endParaRPr lang="en-US" sz="3200" dirty="0"/>
          </a:p>
        </p:txBody>
      </p:sp>
      <p:sp>
        <p:nvSpPr>
          <p:cNvPr id="5" name="Text 3"/>
          <p:cNvSpPr txBox="1"/>
          <p:nvPr/>
        </p:nvSpPr>
        <p:spPr>
          <a:xfrm>
            <a:off x="731520" y="1645920"/>
            <a:ext cx="9601200" cy="640080"/>
          </a:xfrm>
          <a:prstGeom prst="rect">
            <a:avLst/>
          </a:prstGeom>
          <a:noFill/>
          <a:ln/>
        </p:spPr>
        <p:txBody>
          <a:bodyPr wrap="square" lIns="0" tIns="0" rIns="0" bIns="0" rtlCol="0" anchor="t"/>
          <a:lstStyle/>
          <a:p>
            <a:pPr indent="0" marL="0">
              <a:buNone/>
            </a:pPr>
            <a:r>
              <a:rPr lang="en-US" sz="1700" dirty="0">
                <a:solidFill>
                  <a:srgbClr val="5F646B"/>
                </a:solidFill>
                <a:latin typeface="Helvetica Neue" pitchFamily="34" charset="0"/>
                <a:ea typeface="Helvetica Neue" pitchFamily="34" charset="-122"/>
                <a:cs typeface="Helvetica Neue" pitchFamily="34" charset="-120"/>
              </a:rPr>
              <a:t>Una tabella. Ogni riga è una situazione di lavoro vissuta: cosa mancava, come l’abbiamo cercato, cosa è andato storto, cosa servirebbe.</a:t>
            </a:r>
            <a:endParaRPr lang="en-US" sz="1700" dirty="0"/>
          </a:p>
        </p:txBody>
      </p:sp>
      <p:sp>
        <p:nvSpPr>
          <p:cNvPr id="6" name="Shape 4"/>
          <p:cNvSpPr/>
          <p:nvPr/>
        </p:nvSpPr>
        <p:spPr>
          <a:xfrm>
            <a:off x="731520" y="2423160"/>
            <a:ext cx="10728655" cy="3429000"/>
          </a:xfrm>
          <a:prstGeom prst="roundRect">
            <a:avLst>
              <a:gd name="adj" fmla="val 3200"/>
            </a:avLst>
          </a:prstGeom>
          <a:solidFill>
            <a:srgbClr val="FFFFFF"/>
          </a:solidFill>
          <a:ln w="12700">
            <a:solidFill>
              <a:srgbClr val="E3E1DC"/>
            </a:solidFill>
            <a:prstDash val="solid"/>
          </a:ln>
          <a:effectLst>
            <a:outerShdw sx="100000" sy="100000" kx="0" ky="0" algn="bl" rotWithShape="0" blurRad="279400" dist="101600" dir="5400000">
              <a:srgbClr val="000000">
                <a:alpha val="22000"/>
              </a:srgbClr>
            </a:outerShdw>
          </a:effectLst>
        </p:spPr>
      </p:sp>
      <p:sp>
        <p:nvSpPr>
          <p:cNvPr id="7" name="Shape 5"/>
          <p:cNvSpPr/>
          <p:nvPr/>
        </p:nvSpPr>
        <p:spPr>
          <a:xfrm>
            <a:off x="932688" y="2587752"/>
            <a:ext cx="118872" cy="118872"/>
          </a:xfrm>
          <a:prstGeom prst="ellipse">
            <a:avLst/>
          </a:prstGeom>
          <a:solidFill>
            <a:srgbClr val="FF6159"/>
          </a:solidFill>
          <a:ln w="12700">
            <a:solidFill>
              <a:srgbClr val="FF6159"/>
            </a:solidFill>
            <a:prstDash val="solid"/>
          </a:ln>
        </p:spPr>
      </p:sp>
      <p:sp>
        <p:nvSpPr>
          <p:cNvPr id="8" name="Shape 6"/>
          <p:cNvSpPr/>
          <p:nvPr/>
        </p:nvSpPr>
        <p:spPr>
          <a:xfrm>
            <a:off x="1133856" y="2587752"/>
            <a:ext cx="118872" cy="118872"/>
          </a:xfrm>
          <a:prstGeom prst="ellipse">
            <a:avLst/>
          </a:prstGeom>
          <a:solidFill>
            <a:srgbClr val="FFBD2E"/>
          </a:solidFill>
          <a:ln w="12700">
            <a:solidFill>
              <a:srgbClr val="FFBD2E"/>
            </a:solidFill>
            <a:prstDash val="solid"/>
          </a:ln>
        </p:spPr>
      </p:sp>
      <p:sp>
        <p:nvSpPr>
          <p:cNvPr id="9" name="Shape 7"/>
          <p:cNvSpPr/>
          <p:nvPr/>
        </p:nvSpPr>
        <p:spPr>
          <a:xfrm>
            <a:off x="1335024" y="2587752"/>
            <a:ext cx="118872" cy="118872"/>
          </a:xfrm>
          <a:prstGeom prst="ellipse">
            <a:avLst/>
          </a:prstGeom>
          <a:solidFill>
            <a:srgbClr val="28C941"/>
          </a:solidFill>
          <a:ln w="12700">
            <a:solidFill>
              <a:srgbClr val="28C941"/>
            </a:solidFill>
            <a:prstDash val="solid"/>
          </a:ln>
        </p:spPr>
      </p:sp>
      <p:sp>
        <p:nvSpPr>
          <p:cNvPr id="10" name="Text 8"/>
          <p:cNvSpPr txBox="1"/>
          <p:nvPr/>
        </p:nvSpPr>
        <p:spPr>
          <a:xfrm>
            <a:off x="1645920" y="2514600"/>
            <a:ext cx="8899855" cy="274320"/>
          </a:xfrm>
          <a:prstGeom prst="rect">
            <a:avLst/>
          </a:prstGeom>
          <a:noFill/>
          <a:ln/>
        </p:spPr>
        <p:txBody>
          <a:bodyPr wrap="square" lIns="0" tIns="0" rIns="0" bIns="0" rtlCol="0" anchor="ctr"/>
          <a:lstStyle/>
          <a:p>
            <a:pPr algn="ctr" indent="0" marL="0">
              <a:buNone/>
            </a:pPr>
            <a:r>
              <a:rPr lang="en-US" sz="1100" dirty="0">
                <a:solidFill>
                  <a:srgbClr val="8A8A8A"/>
                </a:solidFill>
                <a:latin typeface="Helvetica Neue" pitchFamily="34" charset="0"/>
                <a:ea typeface="Helvetica Neue" pitchFamily="34" charset="-122"/>
                <a:cs typeface="Helvetica Neue" pitchFamily="34" charset="-120"/>
              </a:rPr>
              <a:t>Griglia dei fabbisogni · Rete Valore PA</a:t>
            </a:r>
            <a:endParaRPr lang="en-US" sz="1100" dirty="0"/>
          </a:p>
        </p:txBody>
      </p:sp>
      <p:sp>
        <p:nvSpPr>
          <p:cNvPr id="11" name="Shape 9"/>
          <p:cNvSpPr/>
          <p:nvPr/>
        </p:nvSpPr>
        <p:spPr>
          <a:xfrm>
            <a:off x="731520" y="2862072"/>
            <a:ext cx="10728655" cy="0"/>
          </a:xfrm>
          <a:prstGeom prst="line">
            <a:avLst/>
          </a:prstGeom>
          <a:noFill/>
          <a:ln w="12700">
            <a:solidFill>
              <a:srgbClr val="EEEDE9"/>
            </a:solidFill>
            <a:prstDash val="solid"/>
          </a:ln>
        </p:spPr>
      </p:sp>
      <p:sp>
        <p:nvSpPr>
          <p:cNvPr id="12" name="Text 10"/>
          <p:cNvSpPr txBox="1"/>
          <p:nvPr/>
        </p:nvSpPr>
        <p:spPr>
          <a:xfrm>
            <a:off x="1005840" y="3044952"/>
            <a:ext cx="1920240" cy="274320"/>
          </a:xfrm>
          <a:prstGeom prst="rect">
            <a:avLst/>
          </a:prstGeom>
          <a:noFill/>
          <a:ln/>
        </p:spPr>
        <p:txBody>
          <a:bodyPr wrap="square" lIns="0" tIns="0" rIns="0" bIns="0" rtlCol="0" anchor="t"/>
          <a:lstStyle/>
          <a:p>
            <a:pPr indent="0" marL="0">
              <a:buNone/>
            </a:pPr>
            <a:r>
              <a:rPr lang="en-US" sz="1000" b="1" spc="100" kern="0" dirty="0">
                <a:solidFill>
                  <a:srgbClr val="8A8A8A"/>
                </a:solidFill>
                <a:latin typeface="Helvetica Neue" pitchFamily="34" charset="0"/>
                <a:ea typeface="Helvetica Neue" pitchFamily="34" charset="-122"/>
                <a:cs typeface="Helvetica Neue" pitchFamily="34" charset="-120"/>
              </a:rPr>
              <a:t>SITUAZIONE</a:t>
            </a:r>
            <a:endParaRPr lang="en-US" sz="1000" dirty="0"/>
          </a:p>
        </p:txBody>
      </p:sp>
      <p:sp>
        <p:nvSpPr>
          <p:cNvPr id="13" name="Text 11"/>
          <p:cNvSpPr txBox="1"/>
          <p:nvPr/>
        </p:nvSpPr>
        <p:spPr>
          <a:xfrm>
            <a:off x="3063240" y="3044952"/>
            <a:ext cx="1920240" cy="274320"/>
          </a:xfrm>
          <a:prstGeom prst="rect">
            <a:avLst/>
          </a:prstGeom>
          <a:noFill/>
          <a:ln/>
        </p:spPr>
        <p:txBody>
          <a:bodyPr wrap="square" lIns="0" tIns="0" rIns="0" bIns="0" rtlCol="0" anchor="t"/>
          <a:lstStyle/>
          <a:p>
            <a:pPr indent="0" marL="0">
              <a:buNone/>
            </a:pPr>
            <a:r>
              <a:rPr lang="en-US" sz="1000" b="1" spc="100" kern="0" dirty="0">
                <a:solidFill>
                  <a:srgbClr val="8A8A8A"/>
                </a:solidFill>
                <a:latin typeface="Helvetica Neue" pitchFamily="34" charset="0"/>
                <a:ea typeface="Helvetica Neue" pitchFamily="34" charset="-122"/>
                <a:cs typeface="Helvetica Neue" pitchFamily="34" charset="-120"/>
              </a:rPr>
              <a:t>COSA MI MANCAVA</a:t>
            </a:r>
            <a:endParaRPr lang="en-US" sz="1000" dirty="0"/>
          </a:p>
        </p:txBody>
      </p:sp>
      <p:sp>
        <p:nvSpPr>
          <p:cNvPr id="14" name="Text 12"/>
          <p:cNvSpPr txBox="1"/>
          <p:nvPr/>
        </p:nvSpPr>
        <p:spPr>
          <a:xfrm>
            <a:off x="5120640" y="3044952"/>
            <a:ext cx="1783080" cy="274320"/>
          </a:xfrm>
          <a:prstGeom prst="rect">
            <a:avLst/>
          </a:prstGeom>
          <a:noFill/>
          <a:ln/>
        </p:spPr>
        <p:txBody>
          <a:bodyPr wrap="square" lIns="0" tIns="0" rIns="0" bIns="0" rtlCol="0" anchor="t"/>
          <a:lstStyle/>
          <a:p>
            <a:pPr indent="0" marL="0">
              <a:buNone/>
            </a:pPr>
            <a:r>
              <a:rPr lang="en-US" sz="1000" b="1" spc="100" kern="0" dirty="0">
                <a:solidFill>
                  <a:srgbClr val="8A8A8A"/>
                </a:solidFill>
                <a:latin typeface="Helvetica Neue" pitchFamily="34" charset="0"/>
                <a:ea typeface="Helvetica Neue" pitchFamily="34" charset="-122"/>
                <a:cs typeface="Helvetica Neue" pitchFamily="34" charset="-120"/>
              </a:rPr>
              <a:t>COME L’HO CERCATO</a:t>
            </a:r>
            <a:endParaRPr lang="en-US" sz="1000" dirty="0"/>
          </a:p>
        </p:txBody>
      </p:sp>
      <p:sp>
        <p:nvSpPr>
          <p:cNvPr id="15" name="Text 13"/>
          <p:cNvSpPr txBox="1"/>
          <p:nvPr/>
        </p:nvSpPr>
        <p:spPr>
          <a:xfrm>
            <a:off x="7040880" y="3044952"/>
            <a:ext cx="1920240" cy="274320"/>
          </a:xfrm>
          <a:prstGeom prst="rect">
            <a:avLst/>
          </a:prstGeom>
          <a:noFill/>
          <a:ln/>
        </p:spPr>
        <p:txBody>
          <a:bodyPr wrap="square" lIns="0" tIns="0" rIns="0" bIns="0" rtlCol="0" anchor="t"/>
          <a:lstStyle/>
          <a:p>
            <a:pPr indent="0" marL="0">
              <a:buNone/>
            </a:pPr>
            <a:r>
              <a:rPr lang="en-US" sz="1000" b="1" spc="100" kern="0" dirty="0">
                <a:solidFill>
                  <a:srgbClr val="8A8A8A"/>
                </a:solidFill>
                <a:latin typeface="Helvetica Neue" pitchFamily="34" charset="0"/>
                <a:ea typeface="Helvetica Neue" pitchFamily="34" charset="-122"/>
                <a:cs typeface="Helvetica Neue" pitchFamily="34" charset="-120"/>
              </a:rPr>
              <a:t>COSA È ANDATO STORTO</a:t>
            </a:r>
            <a:endParaRPr lang="en-US" sz="1000" dirty="0"/>
          </a:p>
        </p:txBody>
      </p:sp>
      <p:sp>
        <p:nvSpPr>
          <p:cNvPr id="16" name="Text 14"/>
          <p:cNvSpPr txBox="1"/>
          <p:nvPr/>
        </p:nvSpPr>
        <p:spPr>
          <a:xfrm>
            <a:off x="9098280" y="3044952"/>
            <a:ext cx="1965960" cy="274320"/>
          </a:xfrm>
          <a:prstGeom prst="rect">
            <a:avLst/>
          </a:prstGeom>
          <a:noFill/>
          <a:ln/>
        </p:spPr>
        <p:txBody>
          <a:bodyPr wrap="square" lIns="0" tIns="0" rIns="0" bIns="0" rtlCol="0" anchor="t"/>
          <a:lstStyle/>
          <a:p>
            <a:pPr indent="0" marL="0">
              <a:buNone/>
            </a:pPr>
            <a:r>
              <a:rPr lang="en-US" sz="1000" b="1" spc="100" kern="0" dirty="0">
                <a:solidFill>
                  <a:srgbClr val="2B44FF"/>
                </a:solidFill>
                <a:latin typeface="Helvetica Neue" pitchFamily="34" charset="0"/>
                <a:ea typeface="Helvetica Neue" pitchFamily="34" charset="-122"/>
                <a:cs typeface="Helvetica Neue" pitchFamily="34" charset="-120"/>
              </a:rPr>
              <a:t>COSA SERVIREBBE</a:t>
            </a:r>
            <a:endParaRPr lang="en-US" sz="1000" dirty="0"/>
          </a:p>
        </p:txBody>
      </p:sp>
      <p:sp>
        <p:nvSpPr>
          <p:cNvPr id="17" name="Shape 15"/>
          <p:cNvSpPr/>
          <p:nvPr/>
        </p:nvSpPr>
        <p:spPr>
          <a:xfrm>
            <a:off x="1005840" y="3429000"/>
            <a:ext cx="10180015" cy="0"/>
          </a:xfrm>
          <a:prstGeom prst="line">
            <a:avLst/>
          </a:prstGeom>
          <a:noFill/>
          <a:ln w="12700">
            <a:solidFill>
              <a:srgbClr val="EEEDE9"/>
            </a:solidFill>
            <a:prstDash val="solid"/>
          </a:ln>
        </p:spPr>
      </p:sp>
      <p:sp>
        <p:nvSpPr>
          <p:cNvPr id="18" name="Text 16"/>
          <p:cNvSpPr txBox="1"/>
          <p:nvPr/>
        </p:nvSpPr>
        <p:spPr>
          <a:xfrm>
            <a:off x="1005840" y="3502152"/>
            <a:ext cx="1874520" cy="640080"/>
          </a:xfrm>
          <a:prstGeom prst="rect">
            <a:avLst/>
          </a:prstGeom>
          <a:noFill/>
          <a:ln/>
        </p:spPr>
        <p:txBody>
          <a:bodyPr wrap="square" lIns="0" tIns="0" rIns="0" bIns="0" rtlCol="0" anchor="ctr"/>
          <a:lstStyle/>
          <a:p>
            <a:pPr indent="0" marL="0">
              <a:buNone/>
            </a:pPr>
            <a:r>
              <a:rPr lang="en-US" sz="1300" b="1" dirty="0">
                <a:solidFill>
                  <a:srgbClr val="16181B"/>
                </a:solidFill>
                <a:latin typeface="Helvetica Neue" pitchFamily="34" charset="0"/>
                <a:ea typeface="Helvetica Neue" pitchFamily="34" charset="-122"/>
                <a:cs typeface="Helvetica Neue" pitchFamily="34" charset="-120"/>
              </a:rPr>
              <a:t>Scrivere il regolamento dehors</a:t>
            </a:r>
            <a:endParaRPr lang="en-US" sz="1300" dirty="0"/>
          </a:p>
        </p:txBody>
      </p:sp>
      <p:sp>
        <p:nvSpPr>
          <p:cNvPr id="19" name="Text 17"/>
          <p:cNvSpPr txBox="1"/>
          <p:nvPr/>
        </p:nvSpPr>
        <p:spPr>
          <a:xfrm>
            <a:off x="3063240" y="3502152"/>
            <a:ext cx="1874520" cy="640080"/>
          </a:xfrm>
          <a:prstGeom prst="rect">
            <a:avLst/>
          </a:prstGeom>
          <a:noFill/>
          <a:ln/>
        </p:spPr>
        <p:txBody>
          <a:bodyPr wrap="square" lIns="0" tIns="0" rIns="0" bIns="0" rtlCol="0" anchor="ctr"/>
          <a:lstStyle/>
          <a:p>
            <a:pPr indent="0" marL="0">
              <a:buNone/>
            </a:pPr>
            <a:r>
              <a:rPr lang="en-US" sz="1300" dirty="0">
                <a:solidFill>
                  <a:srgbClr val="5A5A5A"/>
                </a:solidFill>
                <a:latin typeface="Helvetica Neue" pitchFamily="34" charset="0"/>
                <a:ea typeface="Helvetica Neue" pitchFamily="34" charset="-122"/>
                <a:cs typeface="Helvetica Neue" pitchFamily="34" charset="-120"/>
              </a:rPr>
              <a:t>Un modello già usato da un altro Comune</a:t>
            </a:r>
            <a:endParaRPr lang="en-US" sz="1300" dirty="0"/>
          </a:p>
        </p:txBody>
      </p:sp>
      <p:sp>
        <p:nvSpPr>
          <p:cNvPr id="20" name="Text 18"/>
          <p:cNvSpPr txBox="1"/>
          <p:nvPr/>
        </p:nvSpPr>
        <p:spPr>
          <a:xfrm>
            <a:off x="5120640" y="3502152"/>
            <a:ext cx="1737360" cy="640080"/>
          </a:xfrm>
          <a:prstGeom prst="rect">
            <a:avLst/>
          </a:prstGeom>
          <a:noFill/>
          <a:ln/>
        </p:spPr>
        <p:txBody>
          <a:bodyPr wrap="square" lIns="0" tIns="0" rIns="0" bIns="0" rtlCol="0" anchor="ctr"/>
          <a:lstStyle/>
          <a:p>
            <a:pPr indent="0" marL="0">
              <a:buNone/>
            </a:pPr>
            <a:r>
              <a:rPr lang="en-US" sz="1300" dirty="0">
                <a:solidFill>
                  <a:srgbClr val="5A5A5A"/>
                </a:solidFill>
                <a:latin typeface="Helvetica Neue" pitchFamily="34" charset="0"/>
                <a:ea typeface="Helvetica Neue" pitchFamily="34" charset="-122"/>
                <a:cs typeface="Helvetica Neue" pitchFamily="34" charset="-120"/>
              </a:rPr>
              <a:t>Telefonate a due Comuni vicini</a:t>
            </a:r>
            <a:endParaRPr lang="en-US" sz="1300" dirty="0"/>
          </a:p>
        </p:txBody>
      </p:sp>
      <p:sp>
        <p:nvSpPr>
          <p:cNvPr id="21" name="Text 19"/>
          <p:cNvSpPr txBox="1"/>
          <p:nvPr/>
        </p:nvSpPr>
        <p:spPr>
          <a:xfrm>
            <a:off x="7040880" y="3502152"/>
            <a:ext cx="1874520" cy="640080"/>
          </a:xfrm>
          <a:prstGeom prst="rect">
            <a:avLst/>
          </a:prstGeom>
          <a:noFill/>
          <a:ln/>
        </p:spPr>
        <p:txBody>
          <a:bodyPr wrap="square" lIns="0" tIns="0" rIns="0" bIns="0" rtlCol="0" anchor="ctr"/>
          <a:lstStyle/>
          <a:p>
            <a:pPr indent="0" marL="0">
              <a:buNone/>
            </a:pPr>
            <a:r>
              <a:rPr lang="en-US" sz="1300" dirty="0">
                <a:solidFill>
                  <a:srgbClr val="5A5A5A"/>
                </a:solidFill>
                <a:latin typeface="Helvetica Neue" pitchFamily="34" charset="0"/>
                <a:ea typeface="Helvetica Neue" pitchFamily="34" charset="-122"/>
                <a:cs typeface="Helvetica Neue" pitchFamily="34" charset="-120"/>
              </a:rPr>
              <a:t>Due settimane, nessuna risposta</a:t>
            </a:r>
            <a:endParaRPr lang="en-US" sz="1300" dirty="0"/>
          </a:p>
        </p:txBody>
      </p:sp>
      <p:sp>
        <p:nvSpPr>
          <p:cNvPr id="22" name="Text 20"/>
          <p:cNvSpPr txBox="1"/>
          <p:nvPr/>
        </p:nvSpPr>
        <p:spPr>
          <a:xfrm>
            <a:off x="9098280" y="3502152"/>
            <a:ext cx="1920240" cy="640080"/>
          </a:xfrm>
          <a:prstGeom prst="rect">
            <a:avLst/>
          </a:prstGeom>
          <a:noFill/>
          <a:ln/>
        </p:spPr>
        <p:txBody>
          <a:bodyPr wrap="square" lIns="0" tIns="0" rIns="0" bIns="0" rtlCol="0" anchor="ctr"/>
          <a:lstStyle/>
          <a:p>
            <a:pPr indent="0" marL="0">
              <a:buNone/>
            </a:pPr>
            <a:r>
              <a:rPr lang="en-US" sz="1300" b="1" dirty="0">
                <a:solidFill>
                  <a:srgbClr val="2B44FF"/>
                </a:solidFill>
                <a:latin typeface="Helvetica Neue" pitchFamily="34" charset="0"/>
                <a:ea typeface="Helvetica Neue" pitchFamily="34" charset="-122"/>
                <a:cs typeface="Helvetica Neue" pitchFamily="34" charset="-120"/>
              </a:rPr>
              <a:t>Trovare chi l’ha già scritto</a:t>
            </a:r>
            <a:endParaRPr lang="en-US" sz="1300" dirty="0"/>
          </a:p>
        </p:txBody>
      </p:sp>
      <p:sp>
        <p:nvSpPr>
          <p:cNvPr id="23" name="Shape 21"/>
          <p:cNvSpPr/>
          <p:nvPr/>
        </p:nvSpPr>
        <p:spPr>
          <a:xfrm>
            <a:off x="1005840" y="4206240"/>
            <a:ext cx="10180015" cy="0"/>
          </a:xfrm>
          <a:prstGeom prst="line">
            <a:avLst/>
          </a:prstGeom>
          <a:noFill/>
          <a:ln w="12700">
            <a:solidFill>
              <a:srgbClr val="EEEDE9"/>
            </a:solidFill>
            <a:prstDash val="solid"/>
          </a:ln>
        </p:spPr>
      </p:sp>
      <p:sp>
        <p:nvSpPr>
          <p:cNvPr id="24" name="Text 22"/>
          <p:cNvSpPr txBox="1"/>
          <p:nvPr/>
        </p:nvSpPr>
        <p:spPr>
          <a:xfrm>
            <a:off x="1005840" y="4279392"/>
            <a:ext cx="1874520" cy="640080"/>
          </a:xfrm>
          <a:prstGeom prst="rect">
            <a:avLst/>
          </a:prstGeom>
          <a:noFill/>
          <a:ln/>
        </p:spPr>
        <p:txBody>
          <a:bodyPr wrap="square" lIns="0" tIns="0" rIns="0" bIns="0" rtlCol="0" anchor="ctr"/>
          <a:lstStyle/>
          <a:p>
            <a:pPr indent="0" marL="0">
              <a:buNone/>
            </a:pPr>
            <a:r>
              <a:rPr lang="en-US" sz="1300" b="1" dirty="0">
                <a:solidFill>
                  <a:srgbClr val="16181B"/>
                </a:solidFill>
                <a:latin typeface="Helvetica Neue" pitchFamily="34" charset="0"/>
                <a:ea typeface="Helvetica Neue" pitchFamily="34" charset="-122"/>
                <a:cs typeface="Helvetica Neue" pitchFamily="34" charset="-120"/>
              </a:rPr>
              <a:t>Digitalizzare il SUAP</a:t>
            </a:r>
            <a:endParaRPr lang="en-US" sz="1300" dirty="0"/>
          </a:p>
        </p:txBody>
      </p:sp>
      <p:sp>
        <p:nvSpPr>
          <p:cNvPr id="25" name="Text 23"/>
          <p:cNvSpPr txBox="1"/>
          <p:nvPr/>
        </p:nvSpPr>
        <p:spPr>
          <a:xfrm>
            <a:off x="3063240" y="4279392"/>
            <a:ext cx="1874520" cy="640080"/>
          </a:xfrm>
          <a:prstGeom prst="rect">
            <a:avLst/>
          </a:prstGeom>
          <a:noFill/>
          <a:ln/>
        </p:spPr>
        <p:txBody>
          <a:bodyPr wrap="square" lIns="0" tIns="0" rIns="0" bIns="0" rtlCol="0" anchor="ctr"/>
          <a:lstStyle/>
          <a:p>
            <a:pPr indent="0" marL="0">
              <a:buNone/>
            </a:pPr>
            <a:r>
              <a:rPr lang="en-US" sz="1300" dirty="0">
                <a:solidFill>
                  <a:srgbClr val="5A5A5A"/>
                </a:solidFill>
                <a:latin typeface="Helvetica Neue" pitchFamily="34" charset="0"/>
                <a:ea typeface="Helvetica Neue" pitchFamily="34" charset="-122"/>
                <a:cs typeface="Helvetica Neue" pitchFamily="34" charset="-120"/>
              </a:rPr>
              <a:t>Qualcuno che l’avesse già fatto</a:t>
            </a:r>
            <a:endParaRPr lang="en-US" sz="1300" dirty="0"/>
          </a:p>
        </p:txBody>
      </p:sp>
      <p:sp>
        <p:nvSpPr>
          <p:cNvPr id="26" name="Text 24"/>
          <p:cNvSpPr txBox="1"/>
          <p:nvPr/>
        </p:nvSpPr>
        <p:spPr>
          <a:xfrm>
            <a:off x="5120640" y="4279392"/>
            <a:ext cx="1737360" cy="640080"/>
          </a:xfrm>
          <a:prstGeom prst="rect">
            <a:avLst/>
          </a:prstGeom>
          <a:noFill/>
          <a:ln/>
        </p:spPr>
        <p:txBody>
          <a:bodyPr wrap="square" lIns="0" tIns="0" rIns="0" bIns="0" rtlCol="0" anchor="ctr"/>
          <a:lstStyle/>
          <a:p>
            <a:pPr indent="0" marL="0">
              <a:buNone/>
            </a:pPr>
            <a:r>
              <a:rPr lang="en-US" sz="1300" dirty="0">
                <a:solidFill>
                  <a:srgbClr val="5A5A5A"/>
                </a:solidFill>
                <a:latin typeface="Helvetica Neue" pitchFamily="34" charset="0"/>
                <a:ea typeface="Helvetica Neue" pitchFamily="34" charset="-122"/>
                <a:cs typeface="Helvetica Neue" pitchFamily="34" charset="-120"/>
              </a:rPr>
              <a:t>Ricerca su internet</a:t>
            </a:r>
            <a:endParaRPr lang="en-US" sz="1300" dirty="0"/>
          </a:p>
        </p:txBody>
      </p:sp>
      <p:sp>
        <p:nvSpPr>
          <p:cNvPr id="27" name="Text 25"/>
          <p:cNvSpPr txBox="1"/>
          <p:nvPr/>
        </p:nvSpPr>
        <p:spPr>
          <a:xfrm>
            <a:off x="7040880" y="4279392"/>
            <a:ext cx="1874520" cy="640080"/>
          </a:xfrm>
          <a:prstGeom prst="rect">
            <a:avLst/>
          </a:prstGeom>
          <a:noFill/>
          <a:ln/>
        </p:spPr>
        <p:txBody>
          <a:bodyPr wrap="square" lIns="0" tIns="0" rIns="0" bIns="0" rtlCol="0" anchor="ctr"/>
          <a:lstStyle/>
          <a:p>
            <a:pPr indent="0" marL="0">
              <a:buNone/>
            </a:pPr>
            <a:r>
              <a:rPr lang="en-US" sz="1300" dirty="0">
                <a:solidFill>
                  <a:srgbClr val="5A5A5A"/>
                </a:solidFill>
                <a:latin typeface="Helvetica Neue" pitchFamily="34" charset="0"/>
                <a:ea typeface="Helvetica Neue" pitchFamily="34" charset="-122"/>
                <a:cs typeface="Helvetica Neue" pitchFamily="34" charset="-120"/>
              </a:rPr>
              <a:t>Trovata la delibera, non la persona</a:t>
            </a:r>
            <a:endParaRPr lang="en-US" sz="1300" dirty="0"/>
          </a:p>
        </p:txBody>
      </p:sp>
      <p:sp>
        <p:nvSpPr>
          <p:cNvPr id="28" name="Text 26"/>
          <p:cNvSpPr txBox="1"/>
          <p:nvPr/>
        </p:nvSpPr>
        <p:spPr>
          <a:xfrm>
            <a:off x="9098280" y="4279392"/>
            <a:ext cx="1920240" cy="640080"/>
          </a:xfrm>
          <a:prstGeom prst="rect">
            <a:avLst/>
          </a:prstGeom>
          <a:noFill/>
          <a:ln/>
        </p:spPr>
        <p:txBody>
          <a:bodyPr wrap="square" lIns="0" tIns="0" rIns="0" bIns="0" rtlCol="0" anchor="ctr"/>
          <a:lstStyle/>
          <a:p>
            <a:pPr indent="0" marL="0">
              <a:buNone/>
            </a:pPr>
            <a:r>
              <a:rPr lang="en-US" sz="1300" b="1" dirty="0">
                <a:solidFill>
                  <a:srgbClr val="2B44FF"/>
                </a:solidFill>
                <a:latin typeface="Helvetica Neue" pitchFamily="34" charset="0"/>
                <a:ea typeface="Helvetica Neue" pitchFamily="34" charset="-122"/>
                <a:cs typeface="Helvetica Neue" pitchFamily="34" charset="-120"/>
              </a:rPr>
              <a:t>Contattare chi ci ha lavorato</a:t>
            </a:r>
            <a:endParaRPr lang="en-US" sz="1300" dirty="0"/>
          </a:p>
        </p:txBody>
      </p:sp>
      <p:sp>
        <p:nvSpPr>
          <p:cNvPr id="29" name="Shape 27"/>
          <p:cNvSpPr/>
          <p:nvPr/>
        </p:nvSpPr>
        <p:spPr>
          <a:xfrm>
            <a:off x="1005840" y="4983480"/>
            <a:ext cx="10180015" cy="0"/>
          </a:xfrm>
          <a:prstGeom prst="line">
            <a:avLst/>
          </a:prstGeom>
          <a:noFill/>
          <a:ln w="12700">
            <a:solidFill>
              <a:srgbClr val="EEEDE9"/>
            </a:solidFill>
            <a:prstDash val="solid"/>
          </a:ln>
        </p:spPr>
      </p:sp>
      <p:sp>
        <p:nvSpPr>
          <p:cNvPr id="30" name="Text 28"/>
          <p:cNvSpPr txBox="1"/>
          <p:nvPr/>
        </p:nvSpPr>
        <p:spPr>
          <a:xfrm>
            <a:off x="1005840" y="5056632"/>
            <a:ext cx="1874520" cy="640080"/>
          </a:xfrm>
          <a:prstGeom prst="rect">
            <a:avLst/>
          </a:prstGeom>
          <a:noFill/>
          <a:ln/>
        </p:spPr>
        <p:txBody>
          <a:bodyPr wrap="square" lIns="0" tIns="0" rIns="0" bIns="0" rtlCol="0" anchor="ctr"/>
          <a:lstStyle/>
          <a:p>
            <a:pPr indent="0" marL="0">
              <a:buNone/>
            </a:pPr>
            <a:r>
              <a:rPr lang="en-US" sz="1300" b="1" dirty="0">
                <a:solidFill>
                  <a:srgbClr val="16181B"/>
                </a:solidFill>
                <a:latin typeface="Helvetica Neue" pitchFamily="34" charset="0"/>
                <a:ea typeface="Helvetica Neue" pitchFamily="34" charset="-122"/>
                <a:cs typeface="Helvetica Neue" pitchFamily="34" charset="-120"/>
              </a:rPr>
              <a:t>Bando regionale per la formazione</a:t>
            </a:r>
            <a:endParaRPr lang="en-US" sz="1300" dirty="0"/>
          </a:p>
        </p:txBody>
      </p:sp>
      <p:sp>
        <p:nvSpPr>
          <p:cNvPr id="31" name="Text 29"/>
          <p:cNvSpPr txBox="1"/>
          <p:nvPr/>
        </p:nvSpPr>
        <p:spPr>
          <a:xfrm>
            <a:off x="3063240" y="5056632"/>
            <a:ext cx="1874520" cy="640080"/>
          </a:xfrm>
          <a:prstGeom prst="rect">
            <a:avLst/>
          </a:prstGeom>
          <a:noFill/>
          <a:ln/>
        </p:spPr>
        <p:txBody>
          <a:bodyPr wrap="square" lIns="0" tIns="0" rIns="0" bIns="0" rtlCol="0" anchor="ctr"/>
          <a:lstStyle/>
          <a:p>
            <a:pPr indent="0" marL="0">
              <a:buNone/>
            </a:pPr>
            <a:r>
              <a:rPr lang="en-US" sz="1300" dirty="0">
                <a:solidFill>
                  <a:srgbClr val="5A5A5A"/>
                </a:solidFill>
                <a:latin typeface="Helvetica Neue" pitchFamily="34" charset="0"/>
                <a:ea typeface="Helvetica Neue" pitchFamily="34" charset="-122"/>
                <a:cs typeface="Helvetica Neue" pitchFamily="34" charset="-120"/>
              </a:rPr>
              <a:t>Sapere che era uscito</a:t>
            </a:r>
            <a:endParaRPr lang="en-US" sz="1300" dirty="0"/>
          </a:p>
        </p:txBody>
      </p:sp>
      <p:sp>
        <p:nvSpPr>
          <p:cNvPr id="32" name="Text 30"/>
          <p:cNvSpPr txBox="1"/>
          <p:nvPr/>
        </p:nvSpPr>
        <p:spPr>
          <a:xfrm>
            <a:off x="5120640" y="5056632"/>
            <a:ext cx="1737360" cy="640080"/>
          </a:xfrm>
          <a:prstGeom prst="rect">
            <a:avLst/>
          </a:prstGeom>
          <a:noFill/>
          <a:ln/>
        </p:spPr>
        <p:txBody>
          <a:bodyPr wrap="square" lIns="0" tIns="0" rIns="0" bIns="0" rtlCol="0" anchor="ctr"/>
          <a:lstStyle/>
          <a:p>
            <a:pPr indent="0" marL="0">
              <a:buNone/>
            </a:pPr>
            <a:r>
              <a:rPr lang="en-US" sz="1300" dirty="0">
                <a:solidFill>
                  <a:srgbClr val="5A5A5A"/>
                </a:solidFill>
                <a:latin typeface="Helvetica Neue" pitchFamily="34" charset="0"/>
                <a:ea typeface="Helvetica Neue" pitchFamily="34" charset="-122"/>
                <a:cs typeface="Helvetica Neue" pitchFamily="34" charset="-120"/>
              </a:rPr>
              <a:t>Passaparola tra colleghi</a:t>
            </a:r>
            <a:endParaRPr lang="en-US" sz="1300" dirty="0"/>
          </a:p>
        </p:txBody>
      </p:sp>
      <p:sp>
        <p:nvSpPr>
          <p:cNvPr id="33" name="Text 31"/>
          <p:cNvSpPr txBox="1"/>
          <p:nvPr/>
        </p:nvSpPr>
        <p:spPr>
          <a:xfrm>
            <a:off x="7040880" y="5056632"/>
            <a:ext cx="1874520" cy="640080"/>
          </a:xfrm>
          <a:prstGeom prst="rect">
            <a:avLst/>
          </a:prstGeom>
          <a:noFill/>
          <a:ln/>
        </p:spPr>
        <p:txBody>
          <a:bodyPr wrap="square" lIns="0" tIns="0" rIns="0" bIns="0" rtlCol="0" anchor="ctr"/>
          <a:lstStyle/>
          <a:p>
            <a:pPr indent="0" marL="0">
              <a:buNone/>
            </a:pPr>
            <a:r>
              <a:rPr lang="en-US" sz="1300" dirty="0">
                <a:solidFill>
                  <a:srgbClr val="5A5A5A"/>
                </a:solidFill>
                <a:latin typeface="Helvetica Neue" pitchFamily="34" charset="0"/>
                <a:ea typeface="Helvetica Neue" pitchFamily="34" charset="-122"/>
                <a:cs typeface="Helvetica Neue" pitchFamily="34" charset="-120"/>
              </a:rPr>
              <a:t>Scoperto a tre giorni dalla scadenza</a:t>
            </a:r>
            <a:endParaRPr lang="en-US" sz="1300" dirty="0"/>
          </a:p>
        </p:txBody>
      </p:sp>
      <p:sp>
        <p:nvSpPr>
          <p:cNvPr id="34" name="Text 32"/>
          <p:cNvSpPr txBox="1"/>
          <p:nvPr/>
        </p:nvSpPr>
        <p:spPr>
          <a:xfrm>
            <a:off x="9098280" y="5056632"/>
            <a:ext cx="1920240" cy="640080"/>
          </a:xfrm>
          <a:prstGeom prst="rect">
            <a:avLst/>
          </a:prstGeom>
          <a:noFill/>
          <a:ln/>
        </p:spPr>
        <p:txBody>
          <a:bodyPr wrap="square" lIns="0" tIns="0" rIns="0" bIns="0" rtlCol="0" anchor="ctr"/>
          <a:lstStyle/>
          <a:p>
            <a:pPr indent="0" marL="0">
              <a:buNone/>
            </a:pPr>
            <a:r>
              <a:rPr lang="en-US" sz="1300" b="1" dirty="0">
                <a:solidFill>
                  <a:srgbClr val="2B44FF"/>
                </a:solidFill>
                <a:latin typeface="Helvetica Neue" pitchFamily="34" charset="0"/>
                <a:ea typeface="Helvetica Neue" pitchFamily="34" charset="-122"/>
                <a:cs typeface="Helvetica Neue" pitchFamily="34" charset="-120"/>
              </a:rPr>
              <a:t>Un avviso sul mio tema</a:t>
            </a:r>
            <a:endParaRPr lang="en-US" sz="1300" dirty="0"/>
          </a:p>
        </p:txBody>
      </p:sp>
      <p:sp>
        <p:nvSpPr>
          <p:cNvPr id="35" name="Text 33"/>
          <p:cNvSpPr txBox="1"/>
          <p:nvPr/>
        </p:nvSpPr>
        <p:spPr>
          <a:xfrm>
            <a:off x="731520" y="6035040"/>
            <a:ext cx="8686800" cy="365760"/>
          </a:xfrm>
          <a:prstGeom prst="rect">
            <a:avLst/>
          </a:prstGeom>
          <a:noFill/>
          <a:ln/>
        </p:spPr>
        <p:txBody>
          <a:bodyPr wrap="square" lIns="0" tIns="0" rIns="0" bIns="0" rtlCol="0" anchor="t"/>
          <a:lstStyle/>
          <a:p>
            <a:pPr indent="0" marL="0">
              <a:buNone/>
            </a:pPr>
            <a:r>
              <a:rPr lang="en-US" sz="1800" b="1" dirty="0">
                <a:solidFill>
                  <a:srgbClr val="2B44FF"/>
                </a:solidFill>
                <a:latin typeface="Helvetica Neue" pitchFamily="34" charset="0"/>
                <a:ea typeface="Helvetica Neue" pitchFamily="34" charset="-122"/>
                <a:cs typeface="Helvetica Neue" pitchFamily="34" charset="-120"/>
              </a:rPr>
              <a:t>Ogni funzione della piattaforma deve rispondere ad almeno una riga.</a:t>
            </a:r>
            <a:endParaRPr lang="en-US" sz="1800" dirty="0"/>
          </a:p>
        </p:txBody>
      </p:sp>
      <p:sp>
        <p:nvSpPr>
          <p:cNvPr id="36" name="Text 34"/>
          <p:cNvSpPr txBox="1"/>
          <p:nvPr/>
        </p:nvSpPr>
        <p:spPr>
          <a:xfrm>
            <a:off x="9601200" y="6080760"/>
            <a:ext cx="1856232" cy="274320"/>
          </a:xfrm>
          <a:prstGeom prst="rect">
            <a:avLst/>
          </a:prstGeom>
          <a:noFill/>
          <a:ln/>
        </p:spPr>
        <p:txBody>
          <a:bodyPr wrap="square" lIns="0" tIns="0" rIns="0" bIns="0" rtlCol="0" anchor="t"/>
          <a:lstStyle/>
          <a:p>
            <a:pPr algn="r" indent="0" marL="0">
              <a:buNone/>
            </a:pPr>
            <a:r>
              <a:rPr lang="en-US" sz="1200" i="1" dirty="0">
                <a:solidFill>
                  <a:srgbClr val="A7A49D"/>
                </a:solidFill>
                <a:latin typeface="Helvetica Neue" pitchFamily="34" charset="0"/>
                <a:ea typeface="Helvetica Neue" pitchFamily="34" charset="-122"/>
                <a:cs typeface="Helvetica Neue" pitchFamily="34" charset="-120"/>
              </a:rPr>
              <a:t>Esempi inventati.</a:t>
            </a:r>
            <a:endParaRPr lang="en-US" sz="12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4F2ED"/>
        </a:solidFill>
      </p:bgPr>
    </p:bg>
    <p:spTree>
      <p:nvGrpSpPr>
        <p:cNvPr id="1" name=""/>
        <p:cNvGrpSpPr/>
        <p:nvPr/>
      </p:nvGrpSpPr>
      <p:grpSpPr>
        <a:xfrm>
          <a:off x="0" y="0"/>
          <a:ext cx="0" cy="0"/>
          <a:chOff x="0" y="0"/>
          <a:chExt cx="0" cy="0"/>
        </a:xfrm>
      </p:grpSpPr>
      <p:sp>
        <p:nvSpPr>
          <p:cNvPr id="2" name="Text 0"/>
          <p:cNvSpPr txBox="1"/>
          <p:nvPr/>
        </p:nvSpPr>
        <p:spPr>
          <a:xfrm>
            <a:off x="731520" y="502920"/>
            <a:ext cx="8229600" cy="274320"/>
          </a:xfrm>
          <a:prstGeom prst="rect">
            <a:avLst/>
          </a:prstGeom>
          <a:noFill/>
          <a:ln/>
        </p:spPr>
        <p:txBody>
          <a:bodyPr wrap="square" lIns="0" tIns="0" rIns="0" bIns="0" rtlCol="0" anchor="t"/>
          <a:lstStyle/>
          <a:p>
            <a:pPr indent="0" marL="0">
              <a:buNone/>
            </a:pPr>
            <a:r>
              <a:rPr lang="en-US" sz="1200" b="1" spc="200" kern="0" dirty="0">
                <a:solidFill>
                  <a:srgbClr val="5F646B"/>
                </a:solidFill>
                <a:latin typeface="Helvetica Neue" pitchFamily="34" charset="0"/>
                <a:ea typeface="Helvetica Neue" pitchFamily="34" charset="-122"/>
                <a:cs typeface="Helvetica Neue" pitchFamily="34" charset="-120"/>
              </a:rPr>
              <a:t>I FABBISOGNI CONOSCITIVI</a:t>
            </a:r>
            <a:endParaRPr lang="en-US" sz="1200" dirty="0"/>
          </a:p>
        </p:txBody>
      </p:sp>
      <p:sp>
        <p:nvSpPr>
          <p:cNvPr id="3" name="Text 1"/>
          <p:cNvSpPr txBox="1"/>
          <p:nvPr/>
        </p:nvSpPr>
        <p:spPr>
          <a:xfrm>
            <a:off x="10545775" y="502920"/>
            <a:ext cx="914400" cy="274320"/>
          </a:xfrm>
          <a:prstGeom prst="rect">
            <a:avLst/>
          </a:prstGeom>
          <a:noFill/>
          <a:ln/>
        </p:spPr>
        <p:txBody>
          <a:bodyPr wrap="square" lIns="0" tIns="0" rIns="0" bIns="0" rtlCol="0" anchor="t"/>
          <a:lstStyle/>
          <a:p>
            <a:pPr algn="r" indent="0" marL="0">
              <a:buNone/>
            </a:pPr>
            <a:r>
              <a:rPr lang="en-US" sz="1200" dirty="0">
                <a:solidFill>
                  <a:srgbClr val="A7A49D"/>
                </a:solidFill>
                <a:latin typeface="Helvetica Neue" pitchFamily="34" charset="0"/>
                <a:ea typeface="Helvetica Neue" pitchFamily="34" charset="-122"/>
                <a:cs typeface="Helvetica Neue" pitchFamily="34" charset="-120"/>
              </a:rPr>
              <a:t>38</a:t>
            </a:r>
            <a:endParaRPr lang="en-US" sz="1200" dirty="0"/>
          </a:p>
        </p:txBody>
      </p:sp>
      <p:sp>
        <p:nvSpPr>
          <p:cNvPr id="4" name="Text 2"/>
          <p:cNvSpPr txBox="1"/>
          <p:nvPr/>
        </p:nvSpPr>
        <p:spPr>
          <a:xfrm>
            <a:off x="731520" y="1188720"/>
            <a:ext cx="10728655" cy="822960"/>
          </a:xfrm>
          <a:prstGeom prst="rect">
            <a:avLst/>
          </a:prstGeom>
          <a:noFill/>
          <a:ln/>
        </p:spPr>
        <p:txBody>
          <a:bodyPr wrap="square" lIns="0" tIns="0" rIns="0" bIns="0" rtlCol="0" anchor="t"/>
          <a:lstStyle/>
          <a:p>
            <a:pPr indent="0" marL="0">
              <a:buNone/>
            </a:pPr>
            <a:r>
              <a:rPr lang="en-US" sz="4000" b="1" dirty="0">
                <a:solidFill>
                  <a:srgbClr val="16181B"/>
                </a:solidFill>
                <a:latin typeface="Helvetica Neue" pitchFamily="34" charset="0"/>
                <a:ea typeface="Helvetica Neue" pitchFamily="34" charset="-122"/>
                <a:cs typeface="Helvetica Neue" pitchFamily="34" charset="-120"/>
              </a:rPr>
              <a:t>Oggi, come fate?</a:t>
            </a:r>
            <a:endParaRPr lang="en-US" sz="4000" dirty="0"/>
          </a:p>
        </p:txBody>
      </p:sp>
      <p:sp>
        <p:nvSpPr>
          <p:cNvPr id="5" name="Text 3"/>
          <p:cNvSpPr txBox="1"/>
          <p:nvPr/>
        </p:nvSpPr>
        <p:spPr>
          <a:xfrm>
            <a:off x="731520" y="2331720"/>
            <a:ext cx="3383280" cy="457200"/>
          </a:xfrm>
          <a:prstGeom prst="rect">
            <a:avLst/>
          </a:prstGeom>
          <a:noFill/>
          <a:ln/>
        </p:spPr>
        <p:txBody>
          <a:bodyPr wrap="square" lIns="0" tIns="0" rIns="0" bIns="0" rtlCol="0" anchor="t"/>
          <a:lstStyle/>
          <a:p>
            <a:pPr indent="0" marL="0">
              <a:buNone/>
            </a:pPr>
            <a:r>
              <a:rPr lang="en-US" sz="2200" b="1" dirty="0">
                <a:solidFill>
                  <a:srgbClr val="16181B"/>
                </a:solidFill>
                <a:latin typeface="Helvetica Neue" pitchFamily="34" charset="0"/>
                <a:ea typeface="Helvetica Neue" pitchFamily="34" charset="-122"/>
                <a:cs typeface="Helvetica Neue" pitchFamily="34" charset="-120"/>
              </a:rPr>
              <a:t>Cosa mi mancava</a:t>
            </a:r>
            <a:endParaRPr lang="en-US" sz="2200" dirty="0"/>
          </a:p>
        </p:txBody>
      </p:sp>
      <p:sp>
        <p:nvSpPr>
          <p:cNvPr id="6" name="Shape 4"/>
          <p:cNvSpPr/>
          <p:nvPr/>
        </p:nvSpPr>
        <p:spPr>
          <a:xfrm>
            <a:off x="731520" y="2880360"/>
            <a:ext cx="3291840" cy="0"/>
          </a:xfrm>
          <a:prstGeom prst="line">
            <a:avLst/>
          </a:prstGeom>
          <a:noFill/>
          <a:ln w="12700">
            <a:solidFill>
              <a:srgbClr val="16181B"/>
            </a:solidFill>
            <a:prstDash val="solid"/>
          </a:ln>
        </p:spPr>
      </p:sp>
      <p:sp>
        <p:nvSpPr>
          <p:cNvPr id="7" name="Shape 5"/>
          <p:cNvSpPr/>
          <p:nvPr/>
        </p:nvSpPr>
        <p:spPr>
          <a:xfrm>
            <a:off x="731520" y="3520440"/>
            <a:ext cx="3291840" cy="0"/>
          </a:xfrm>
          <a:prstGeom prst="line">
            <a:avLst/>
          </a:prstGeom>
          <a:noFill/>
          <a:ln w="12700">
            <a:solidFill>
              <a:srgbClr val="D5D1C8"/>
            </a:solidFill>
            <a:prstDash val="solid"/>
          </a:ln>
        </p:spPr>
      </p:sp>
      <p:sp>
        <p:nvSpPr>
          <p:cNvPr id="8" name="Shape 6"/>
          <p:cNvSpPr/>
          <p:nvPr/>
        </p:nvSpPr>
        <p:spPr>
          <a:xfrm>
            <a:off x="731520" y="4114800"/>
            <a:ext cx="3291840" cy="0"/>
          </a:xfrm>
          <a:prstGeom prst="line">
            <a:avLst/>
          </a:prstGeom>
          <a:noFill/>
          <a:ln w="12700">
            <a:solidFill>
              <a:srgbClr val="D5D1C8"/>
            </a:solidFill>
            <a:prstDash val="solid"/>
          </a:ln>
        </p:spPr>
      </p:sp>
      <p:sp>
        <p:nvSpPr>
          <p:cNvPr id="9" name="Shape 7"/>
          <p:cNvSpPr/>
          <p:nvPr/>
        </p:nvSpPr>
        <p:spPr>
          <a:xfrm>
            <a:off x="731520" y="4709160"/>
            <a:ext cx="3291840" cy="0"/>
          </a:xfrm>
          <a:prstGeom prst="line">
            <a:avLst/>
          </a:prstGeom>
          <a:noFill/>
          <a:ln w="12700">
            <a:solidFill>
              <a:srgbClr val="D5D1C8"/>
            </a:solidFill>
            <a:prstDash val="solid"/>
          </a:ln>
        </p:spPr>
      </p:sp>
      <p:sp>
        <p:nvSpPr>
          <p:cNvPr id="10" name="Shape 8"/>
          <p:cNvSpPr/>
          <p:nvPr/>
        </p:nvSpPr>
        <p:spPr>
          <a:xfrm>
            <a:off x="731520" y="5303520"/>
            <a:ext cx="3291840" cy="0"/>
          </a:xfrm>
          <a:prstGeom prst="line">
            <a:avLst/>
          </a:prstGeom>
          <a:noFill/>
          <a:ln w="12700">
            <a:solidFill>
              <a:srgbClr val="D5D1C8"/>
            </a:solidFill>
            <a:prstDash val="solid"/>
          </a:ln>
        </p:spPr>
      </p:sp>
      <p:sp>
        <p:nvSpPr>
          <p:cNvPr id="11" name="Text 9"/>
          <p:cNvSpPr txBox="1"/>
          <p:nvPr/>
        </p:nvSpPr>
        <p:spPr>
          <a:xfrm>
            <a:off x="4389120" y="2331720"/>
            <a:ext cx="3383280" cy="457200"/>
          </a:xfrm>
          <a:prstGeom prst="rect">
            <a:avLst/>
          </a:prstGeom>
          <a:noFill/>
          <a:ln/>
        </p:spPr>
        <p:txBody>
          <a:bodyPr wrap="square" lIns="0" tIns="0" rIns="0" bIns="0" rtlCol="0" anchor="t"/>
          <a:lstStyle/>
          <a:p>
            <a:pPr indent="0" marL="0">
              <a:buNone/>
            </a:pPr>
            <a:r>
              <a:rPr lang="en-US" sz="2200" b="1" dirty="0">
                <a:solidFill>
                  <a:srgbClr val="16181B"/>
                </a:solidFill>
                <a:latin typeface="Helvetica Neue" pitchFamily="34" charset="0"/>
                <a:ea typeface="Helvetica Neue" pitchFamily="34" charset="-122"/>
                <a:cs typeface="Helvetica Neue" pitchFamily="34" charset="-120"/>
              </a:rPr>
              <a:t>Come l’ho cercato</a:t>
            </a:r>
            <a:endParaRPr lang="en-US" sz="2200" dirty="0"/>
          </a:p>
        </p:txBody>
      </p:sp>
      <p:sp>
        <p:nvSpPr>
          <p:cNvPr id="12" name="Shape 10"/>
          <p:cNvSpPr/>
          <p:nvPr/>
        </p:nvSpPr>
        <p:spPr>
          <a:xfrm>
            <a:off x="4389120" y="2880360"/>
            <a:ext cx="3291840" cy="0"/>
          </a:xfrm>
          <a:prstGeom prst="line">
            <a:avLst/>
          </a:prstGeom>
          <a:noFill/>
          <a:ln w="12700">
            <a:solidFill>
              <a:srgbClr val="16181B"/>
            </a:solidFill>
            <a:prstDash val="solid"/>
          </a:ln>
        </p:spPr>
      </p:sp>
      <p:sp>
        <p:nvSpPr>
          <p:cNvPr id="13" name="Shape 11"/>
          <p:cNvSpPr/>
          <p:nvPr/>
        </p:nvSpPr>
        <p:spPr>
          <a:xfrm>
            <a:off x="4389120" y="3520440"/>
            <a:ext cx="3291840" cy="0"/>
          </a:xfrm>
          <a:prstGeom prst="line">
            <a:avLst/>
          </a:prstGeom>
          <a:noFill/>
          <a:ln w="12700">
            <a:solidFill>
              <a:srgbClr val="D5D1C8"/>
            </a:solidFill>
            <a:prstDash val="solid"/>
          </a:ln>
        </p:spPr>
      </p:sp>
      <p:sp>
        <p:nvSpPr>
          <p:cNvPr id="14" name="Shape 12"/>
          <p:cNvSpPr/>
          <p:nvPr/>
        </p:nvSpPr>
        <p:spPr>
          <a:xfrm>
            <a:off x="4389120" y="4114800"/>
            <a:ext cx="3291840" cy="0"/>
          </a:xfrm>
          <a:prstGeom prst="line">
            <a:avLst/>
          </a:prstGeom>
          <a:noFill/>
          <a:ln w="12700">
            <a:solidFill>
              <a:srgbClr val="D5D1C8"/>
            </a:solidFill>
            <a:prstDash val="solid"/>
          </a:ln>
        </p:spPr>
      </p:sp>
      <p:sp>
        <p:nvSpPr>
          <p:cNvPr id="15" name="Shape 13"/>
          <p:cNvSpPr/>
          <p:nvPr/>
        </p:nvSpPr>
        <p:spPr>
          <a:xfrm>
            <a:off x="4389120" y="4709160"/>
            <a:ext cx="3291840" cy="0"/>
          </a:xfrm>
          <a:prstGeom prst="line">
            <a:avLst/>
          </a:prstGeom>
          <a:noFill/>
          <a:ln w="12700">
            <a:solidFill>
              <a:srgbClr val="D5D1C8"/>
            </a:solidFill>
            <a:prstDash val="solid"/>
          </a:ln>
        </p:spPr>
      </p:sp>
      <p:sp>
        <p:nvSpPr>
          <p:cNvPr id="16" name="Shape 14"/>
          <p:cNvSpPr/>
          <p:nvPr/>
        </p:nvSpPr>
        <p:spPr>
          <a:xfrm>
            <a:off x="4389120" y="5303520"/>
            <a:ext cx="3291840" cy="0"/>
          </a:xfrm>
          <a:prstGeom prst="line">
            <a:avLst/>
          </a:prstGeom>
          <a:noFill/>
          <a:ln w="12700">
            <a:solidFill>
              <a:srgbClr val="D5D1C8"/>
            </a:solidFill>
            <a:prstDash val="solid"/>
          </a:ln>
        </p:spPr>
      </p:sp>
      <p:sp>
        <p:nvSpPr>
          <p:cNvPr id="17" name="Text 15"/>
          <p:cNvSpPr txBox="1"/>
          <p:nvPr/>
        </p:nvSpPr>
        <p:spPr>
          <a:xfrm>
            <a:off x="8046720" y="2331720"/>
            <a:ext cx="3383280" cy="457200"/>
          </a:xfrm>
          <a:prstGeom prst="rect">
            <a:avLst/>
          </a:prstGeom>
          <a:noFill/>
          <a:ln/>
        </p:spPr>
        <p:txBody>
          <a:bodyPr wrap="square" lIns="0" tIns="0" rIns="0" bIns="0" rtlCol="0" anchor="t"/>
          <a:lstStyle/>
          <a:p>
            <a:pPr indent="0" marL="0">
              <a:buNone/>
            </a:pPr>
            <a:r>
              <a:rPr lang="en-US" sz="2200" b="1" dirty="0">
                <a:solidFill>
                  <a:srgbClr val="16181B"/>
                </a:solidFill>
                <a:latin typeface="Helvetica Neue" pitchFamily="34" charset="0"/>
                <a:ea typeface="Helvetica Neue" pitchFamily="34" charset="-122"/>
                <a:cs typeface="Helvetica Neue" pitchFamily="34" charset="-120"/>
              </a:rPr>
              <a:t>Cosa è andato storto</a:t>
            </a:r>
            <a:endParaRPr lang="en-US" sz="2200" dirty="0"/>
          </a:p>
        </p:txBody>
      </p:sp>
      <p:sp>
        <p:nvSpPr>
          <p:cNvPr id="18" name="Shape 16"/>
          <p:cNvSpPr/>
          <p:nvPr/>
        </p:nvSpPr>
        <p:spPr>
          <a:xfrm>
            <a:off x="8046720" y="2880360"/>
            <a:ext cx="3291840" cy="0"/>
          </a:xfrm>
          <a:prstGeom prst="line">
            <a:avLst/>
          </a:prstGeom>
          <a:noFill/>
          <a:ln w="12700">
            <a:solidFill>
              <a:srgbClr val="16181B"/>
            </a:solidFill>
            <a:prstDash val="solid"/>
          </a:ln>
        </p:spPr>
      </p:sp>
      <p:sp>
        <p:nvSpPr>
          <p:cNvPr id="19" name="Shape 17"/>
          <p:cNvSpPr/>
          <p:nvPr/>
        </p:nvSpPr>
        <p:spPr>
          <a:xfrm>
            <a:off x="8046720" y="3520440"/>
            <a:ext cx="3291840" cy="0"/>
          </a:xfrm>
          <a:prstGeom prst="line">
            <a:avLst/>
          </a:prstGeom>
          <a:noFill/>
          <a:ln w="12700">
            <a:solidFill>
              <a:srgbClr val="D5D1C8"/>
            </a:solidFill>
            <a:prstDash val="solid"/>
          </a:ln>
        </p:spPr>
      </p:sp>
      <p:sp>
        <p:nvSpPr>
          <p:cNvPr id="20" name="Shape 18"/>
          <p:cNvSpPr/>
          <p:nvPr/>
        </p:nvSpPr>
        <p:spPr>
          <a:xfrm>
            <a:off x="8046720" y="4114800"/>
            <a:ext cx="3291840" cy="0"/>
          </a:xfrm>
          <a:prstGeom prst="line">
            <a:avLst/>
          </a:prstGeom>
          <a:noFill/>
          <a:ln w="12700">
            <a:solidFill>
              <a:srgbClr val="D5D1C8"/>
            </a:solidFill>
            <a:prstDash val="solid"/>
          </a:ln>
        </p:spPr>
      </p:sp>
      <p:sp>
        <p:nvSpPr>
          <p:cNvPr id="21" name="Shape 19"/>
          <p:cNvSpPr/>
          <p:nvPr/>
        </p:nvSpPr>
        <p:spPr>
          <a:xfrm>
            <a:off x="8046720" y="4709160"/>
            <a:ext cx="3291840" cy="0"/>
          </a:xfrm>
          <a:prstGeom prst="line">
            <a:avLst/>
          </a:prstGeom>
          <a:noFill/>
          <a:ln w="12700">
            <a:solidFill>
              <a:srgbClr val="D5D1C8"/>
            </a:solidFill>
            <a:prstDash val="solid"/>
          </a:ln>
        </p:spPr>
      </p:sp>
      <p:sp>
        <p:nvSpPr>
          <p:cNvPr id="22" name="Shape 20"/>
          <p:cNvSpPr/>
          <p:nvPr/>
        </p:nvSpPr>
        <p:spPr>
          <a:xfrm>
            <a:off x="8046720" y="5303520"/>
            <a:ext cx="3291840" cy="0"/>
          </a:xfrm>
          <a:prstGeom prst="line">
            <a:avLst/>
          </a:prstGeom>
          <a:noFill/>
          <a:ln w="12700">
            <a:solidFill>
              <a:srgbClr val="D5D1C8"/>
            </a:solidFill>
            <a:prstDash val="solid"/>
          </a:ln>
        </p:spPr>
      </p:sp>
      <p:sp>
        <p:nvSpPr>
          <p:cNvPr id="23" name="Text 21"/>
          <p:cNvSpPr txBox="1"/>
          <p:nvPr/>
        </p:nvSpPr>
        <p:spPr>
          <a:xfrm>
            <a:off x="731520" y="5943600"/>
            <a:ext cx="10728655" cy="320040"/>
          </a:xfrm>
          <a:prstGeom prst="rect">
            <a:avLst/>
          </a:prstGeom>
          <a:noFill/>
          <a:ln/>
        </p:spPr>
        <p:txBody>
          <a:bodyPr wrap="square" lIns="0" tIns="0" rIns="0" bIns="0" rtlCol="0" anchor="t"/>
          <a:lstStyle/>
          <a:p>
            <a:pPr indent="0" marL="0">
              <a:buNone/>
            </a:pPr>
            <a:r>
              <a:rPr lang="en-US" sz="1600" dirty="0">
                <a:solidFill>
                  <a:srgbClr val="5F646B"/>
                </a:solidFill>
                <a:latin typeface="Helvetica Neue" pitchFamily="34" charset="0"/>
                <a:ea typeface="Helvetica Neue" pitchFamily="34" charset="-122"/>
                <a:cs typeface="Helvetica Neue" pitchFamily="34" charset="-120"/>
              </a:rPr>
              <a:t>Cinque minuti sulla lavagna condivisa. Poi leggiamo insieme.</a:t>
            </a:r>
            <a:endParaRPr lang="en-US" sz="16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4F2ED"/>
        </a:solidFill>
      </p:bgPr>
    </p:bg>
    <p:spTree>
      <p:nvGrpSpPr>
        <p:cNvPr id="1" name=""/>
        <p:cNvGrpSpPr/>
        <p:nvPr/>
      </p:nvGrpSpPr>
      <p:grpSpPr>
        <a:xfrm>
          <a:off x="0" y="0"/>
          <a:ext cx="0" cy="0"/>
          <a:chOff x="0" y="0"/>
          <a:chExt cx="0" cy="0"/>
        </a:xfrm>
      </p:grpSpPr>
      <p:sp>
        <p:nvSpPr>
          <p:cNvPr id="2" name="Text 0"/>
          <p:cNvSpPr txBox="1"/>
          <p:nvPr/>
        </p:nvSpPr>
        <p:spPr>
          <a:xfrm>
            <a:off x="731520" y="502920"/>
            <a:ext cx="8229600" cy="274320"/>
          </a:xfrm>
          <a:prstGeom prst="rect">
            <a:avLst/>
          </a:prstGeom>
          <a:noFill/>
          <a:ln/>
        </p:spPr>
        <p:txBody>
          <a:bodyPr wrap="square" lIns="0" tIns="0" rIns="0" bIns="0" rtlCol="0" anchor="t"/>
          <a:lstStyle/>
          <a:p>
            <a:pPr indent="0" marL="0">
              <a:buNone/>
            </a:pPr>
            <a:r>
              <a:rPr lang="en-US" sz="1200" b="1" spc="200" kern="0" dirty="0">
                <a:solidFill>
                  <a:srgbClr val="5F646B"/>
                </a:solidFill>
                <a:latin typeface="Helvetica Neue" pitchFamily="34" charset="0"/>
                <a:ea typeface="Helvetica Neue" pitchFamily="34" charset="-122"/>
                <a:cs typeface="Helvetica Neue" pitchFamily="34" charset="-120"/>
              </a:rPr>
              <a:t>LE RISPOSTE PIÙ FREQUENTI</a:t>
            </a:r>
            <a:endParaRPr lang="en-US" sz="1200" dirty="0"/>
          </a:p>
        </p:txBody>
      </p:sp>
      <p:sp>
        <p:nvSpPr>
          <p:cNvPr id="3" name="Text 1"/>
          <p:cNvSpPr txBox="1"/>
          <p:nvPr/>
        </p:nvSpPr>
        <p:spPr>
          <a:xfrm>
            <a:off x="10545775" y="502920"/>
            <a:ext cx="914400" cy="274320"/>
          </a:xfrm>
          <a:prstGeom prst="rect">
            <a:avLst/>
          </a:prstGeom>
          <a:noFill/>
          <a:ln/>
        </p:spPr>
        <p:txBody>
          <a:bodyPr wrap="square" lIns="0" tIns="0" rIns="0" bIns="0" rtlCol="0" anchor="t"/>
          <a:lstStyle/>
          <a:p>
            <a:pPr algn="r" indent="0" marL="0">
              <a:buNone/>
            </a:pPr>
            <a:r>
              <a:rPr lang="en-US" sz="1200" dirty="0">
                <a:solidFill>
                  <a:srgbClr val="A7A49D"/>
                </a:solidFill>
                <a:latin typeface="Helvetica Neue" pitchFamily="34" charset="0"/>
                <a:ea typeface="Helvetica Neue" pitchFamily="34" charset="-122"/>
                <a:cs typeface="Helvetica Neue" pitchFamily="34" charset="-120"/>
              </a:rPr>
              <a:t>39</a:t>
            </a:r>
            <a:endParaRPr lang="en-US" sz="1200" dirty="0"/>
          </a:p>
        </p:txBody>
      </p:sp>
      <p:sp>
        <p:nvSpPr>
          <p:cNvPr id="4" name="Shape 2"/>
          <p:cNvSpPr/>
          <p:nvPr/>
        </p:nvSpPr>
        <p:spPr>
          <a:xfrm>
            <a:off x="731520" y="1188720"/>
            <a:ext cx="10728655" cy="0"/>
          </a:xfrm>
          <a:prstGeom prst="line">
            <a:avLst/>
          </a:prstGeom>
          <a:noFill/>
          <a:ln w="12700">
            <a:solidFill>
              <a:srgbClr val="D5D1C8"/>
            </a:solidFill>
            <a:prstDash val="solid"/>
          </a:ln>
        </p:spPr>
      </p:sp>
      <p:sp>
        <p:nvSpPr>
          <p:cNvPr id="5" name="Text 3"/>
          <p:cNvSpPr txBox="1"/>
          <p:nvPr/>
        </p:nvSpPr>
        <p:spPr>
          <a:xfrm>
            <a:off x="731520" y="1298448"/>
            <a:ext cx="5669280" cy="530352"/>
          </a:xfrm>
          <a:prstGeom prst="rect">
            <a:avLst/>
          </a:prstGeom>
          <a:noFill/>
          <a:ln/>
        </p:spPr>
        <p:txBody>
          <a:bodyPr wrap="square" lIns="0" tIns="0" rIns="0" bIns="0" rtlCol="0" anchor="ctr"/>
          <a:lstStyle/>
          <a:p>
            <a:pPr indent="0" marL="0">
              <a:buNone/>
            </a:pPr>
            <a:r>
              <a:rPr lang="en-US" sz="2400" b="1" dirty="0">
                <a:solidFill>
                  <a:srgbClr val="16181B"/>
                </a:solidFill>
                <a:latin typeface="Helvetica Neue" pitchFamily="34" charset="0"/>
                <a:ea typeface="Helvetica Neue" pitchFamily="34" charset="-122"/>
                <a:cs typeface="Helvetica Neue" pitchFamily="34" charset="-120"/>
              </a:rPr>
              <a:t>Telefono a chi conosco</a:t>
            </a:r>
            <a:endParaRPr lang="en-US" sz="2400" dirty="0"/>
          </a:p>
        </p:txBody>
      </p:sp>
      <p:sp>
        <p:nvSpPr>
          <p:cNvPr id="6" name="Text 4"/>
          <p:cNvSpPr txBox="1"/>
          <p:nvPr/>
        </p:nvSpPr>
        <p:spPr>
          <a:xfrm>
            <a:off x="6583680" y="1298448"/>
            <a:ext cx="4846320" cy="530352"/>
          </a:xfrm>
          <a:prstGeom prst="rect">
            <a:avLst/>
          </a:prstGeom>
          <a:noFill/>
          <a:ln/>
        </p:spPr>
        <p:txBody>
          <a:bodyPr wrap="square" lIns="0" tIns="0" rIns="0" bIns="0" rtlCol="0" anchor="ctr"/>
          <a:lstStyle/>
          <a:p>
            <a:pPr indent="0" marL="0">
              <a:buNone/>
            </a:pPr>
            <a:r>
              <a:rPr lang="en-US" sz="1800" dirty="0">
                <a:solidFill>
                  <a:srgbClr val="5F646B"/>
                </a:solidFill>
                <a:latin typeface="Helvetica Neue" pitchFamily="34" charset="0"/>
                <a:ea typeface="Helvetica Neue" pitchFamily="34" charset="-122"/>
                <a:cs typeface="Helvetica Neue" pitchFamily="34" charset="-120"/>
              </a:rPr>
              <a:t>funziona, se conosco qualcuno</a:t>
            </a:r>
            <a:endParaRPr lang="en-US" sz="1800" dirty="0"/>
          </a:p>
        </p:txBody>
      </p:sp>
      <p:sp>
        <p:nvSpPr>
          <p:cNvPr id="7" name="Shape 5"/>
          <p:cNvSpPr/>
          <p:nvPr/>
        </p:nvSpPr>
        <p:spPr>
          <a:xfrm>
            <a:off x="731520" y="1901952"/>
            <a:ext cx="10728655" cy="0"/>
          </a:xfrm>
          <a:prstGeom prst="line">
            <a:avLst/>
          </a:prstGeom>
          <a:noFill/>
          <a:ln w="12700">
            <a:solidFill>
              <a:srgbClr val="D5D1C8"/>
            </a:solidFill>
            <a:prstDash val="solid"/>
          </a:ln>
        </p:spPr>
      </p:sp>
      <p:sp>
        <p:nvSpPr>
          <p:cNvPr id="8" name="Text 6"/>
          <p:cNvSpPr txBox="1"/>
          <p:nvPr/>
        </p:nvSpPr>
        <p:spPr>
          <a:xfrm>
            <a:off x="731520" y="2011680"/>
            <a:ext cx="5669280" cy="530352"/>
          </a:xfrm>
          <a:prstGeom prst="rect">
            <a:avLst/>
          </a:prstGeom>
          <a:noFill/>
          <a:ln/>
        </p:spPr>
        <p:txBody>
          <a:bodyPr wrap="square" lIns="0" tIns="0" rIns="0" bIns="0" rtlCol="0" anchor="ctr"/>
          <a:lstStyle/>
          <a:p>
            <a:pPr indent="0" marL="0">
              <a:buNone/>
            </a:pPr>
            <a:r>
              <a:rPr lang="en-US" sz="2400" b="1" dirty="0">
                <a:solidFill>
                  <a:srgbClr val="16181B"/>
                </a:solidFill>
                <a:latin typeface="Helvetica Neue" pitchFamily="34" charset="0"/>
                <a:ea typeface="Helvetica Neue" pitchFamily="34" charset="-122"/>
                <a:cs typeface="Helvetica Neue" pitchFamily="34" charset="-120"/>
              </a:rPr>
              <a:t>Scrivo al protocollo dell’altro ente</a:t>
            </a:r>
            <a:endParaRPr lang="en-US" sz="2400" dirty="0"/>
          </a:p>
        </p:txBody>
      </p:sp>
      <p:sp>
        <p:nvSpPr>
          <p:cNvPr id="9" name="Text 7"/>
          <p:cNvSpPr txBox="1"/>
          <p:nvPr/>
        </p:nvSpPr>
        <p:spPr>
          <a:xfrm>
            <a:off x="6583680" y="2011680"/>
            <a:ext cx="4846320" cy="530352"/>
          </a:xfrm>
          <a:prstGeom prst="rect">
            <a:avLst/>
          </a:prstGeom>
          <a:noFill/>
          <a:ln/>
        </p:spPr>
        <p:txBody>
          <a:bodyPr wrap="square" lIns="0" tIns="0" rIns="0" bIns="0" rtlCol="0" anchor="ctr"/>
          <a:lstStyle/>
          <a:p>
            <a:pPr indent="0" marL="0">
              <a:buNone/>
            </a:pPr>
            <a:r>
              <a:rPr lang="en-US" sz="1800" dirty="0">
                <a:solidFill>
                  <a:srgbClr val="5F646B"/>
                </a:solidFill>
                <a:latin typeface="Helvetica Neue" pitchFamily="34" charset="0"/>
                <a:ea typeface="Helvetica Neue" pitchFamily="34" charset="-122"/>
                <a:cs typeface="Helvetica Neue" pitchFamily="34" charset="-120"/>
              </a:rPr>
              <a:t>settimane, e spesso nessuna risposta</a:t>
            </a:r>
            <a:endParaRPr lang="en-US" sz="1800" dirty="0"/>
          </a:p>
        </p:txBody>
      </p:sp>
      <p:sp>
        <p:nvSpPr>
          <p:cNvPr id="10" name="Shape 8"/>
          <p:cNvSpPr/>
          <p:nvPr/>
        </p:nvSpPr>
        <p:spPr>
          <a:xfrm>
            <a:off x="731520" y="2615184"/>
            <a:ext cx="10728655" cy="0"/>
          </a:xfrm>
          <a:prstGeom prst="line">
            <a:avLst/>
          </a:prstGeom>
          <a:noFill/>
          <a:ln w="12700">
            <a:solidFill>
              <a:srgbClr val="D5D1C8"/>
            </a:solidFill>
            <a:prstDash val="solid"/>
          </a:ln>
        </p:spPr>
      </p:sp>
      <p:sp>
        <p:nvSpPr>
          <p:cNvPr id="11" name="Text 9"/>
          <p:cNvSpPr txBox="1"/>
          <p:nvPr/>
        </p:nvSpPr>
        <p:spPr>
          <a:xfrm>
            <a:off x="731520" y="2724912"/>
            <a:ext cx="5669280" cy="530352"/>
          </a:xfrm>
          <a:prstGeom prst="rect">
            <a:avLst/>
          </a:prstGeom>
          <a:noFill/>
          <a:ln/>
        </p:spPr>
        <p:txBody>
          <a:bodyPr wrap="square" lIns="0" tIns="0" rIns="0" bIns="0" rtlCol="0" anchor="ctr"/>
          <a:lstStyle/>
          <a:p>
            <a:pPr indent="0" marL="0">
              <a:buNone/>
            </a:pPr>
            <a:r>
              <a:rPr lang="en-US" sz="2400" b="1" dirty="0">
                <a:solidFill>
                  <a:srgbClr val="16181B"/>
                </a:solidFill>
                <a:latin typeface="Helvetica Neue" pitchFamily="34" charset="0"/>
                <a:ea typeface="Helvetica Neue" pitchFamily="34" charset="-122"/>
                <a:cs typeface="Helvetica Neue" pitchFamily="34" charset="-120"/>
              </a:rPr>
              <a:t>Chiedo in un gruppo WhatsApp</a:t>
            </a:r>
            <a:endParaRPr lang="en-US" sz="2400" dirty="0"/>
          </a:p>
        </p:txBody>
      </p:sp>
      <p:sp>
        <p:nvSpPr>
          <p:cNvPr id="12" name="Text 10"/>
          <p:cNvSpPr txBox="1"/>
          <p:nvPr/>
        </p:nvSpPr>
        <p:spPr>
          <a:xfrm>
            <a:off x="6583680" y="2724912"/>
            <a:ext cx="4846320" cy="530352"/>
          </a:xfrm>
          <a:prstGeom prst="rect">
            <a:avLst/>
          </a:prstGeom>
          <a:noFill/>
          <a:ln/>
        </p:spPr>
        <p:txBody>
          <a:bodyPr wrap="square" lIns="0" tIns="0" rIns="0" bIns="0" rtlCol="0" anchor="ctr"/>
          <a:lstStyle/>
          <a:p>
            <a:pPr indent="0" marL="0">
              <a:buNone/>
            </a:pPr>
            <a:r>
              <a:rPr lang="en-US" sz="1800" dirty="0">
                <a:solidFill>
                  <a:srgbClr val="5F646B"/>
                </a:solidFill>
                <a:latin typeface="Helvetica Neue" pitchFamily="34" charset="0"/>
                <a:ea typeface="Helvetica Neue" pitchFamily="34" charset="-122"/>
                <a:cs typeface="Helvetica Neue" pitchFamily="34" charset="-120"/>
              </a:rPr>
              <a:t>chi risponde, risponde; poi la risposta si perde</a:t>
            </a:r>
            <a:endParaRPr lang="en-US" sz="1800" dirty="0"/>
          </a:p>
        </p:txBody>
      </p:sp>
      <p:sp>
        <p:nvSpPr>
          <p:cNvPr id="13" name="Shape 11"/>
          <p:cNvSpPr/>
          <p:nvPr/>
        </p:nvSpPr>
        <p:spPr>
          <a:xfrm>
            <a:off x="731520" y="3328416"/>
            <a:ext cx="10728655" cy="0"/>
          </a:xfrm>
          <a:prstGeom prst="line">
            <a:avLst/>
          </a:prstGeom>
          <a:noFill/>
          <a:ln w="12700">
            <a:solidFill>
              <a:srgbClr val="D5D1C8"/>
            </a:solidFill>
            <a:prstDash val="solid"/>
          </a:ln>
        </p:spPr>
      </p:sp>
      <p:sp>
        <p:nvSpPr>
          <p:cNvPr id="14" name="Text 12"/>
          <p:cNvSpPr txBox="1"/>
          <p:nvPr/>
        </p:nvSpPr>
        <p:spPr>
          <a:xfrm>
            <a:off x="731520" y="3438144"/>
            <a:ext cx="5669280" cy="530352"/>
          </a:xfrm>
          <a:prstGeom prst="rect">
            <a:avLst/>
          </a:prstGeom>
          <a:noFill/>
          <a:ln/>
        </p:spPr>
        <p:txBody>
          <a:bodyPr wrap="square" lIns="0" tIns="0" rIns="0" bIns="0" rtlCol="0" anchor="ctr"/>
          <a:lstStyle/>
          <a:p>
            <a:pPr indent="0" marL="0">
              <a:buNone/>
            </a:pPr>
            <a:r>
              <a:rPr lang="en-US" sz="2400" b="1" dirty="0">
                <a:solidFill>
                  <a:srgbClr val="16181B"/>
                </a:solidFill>
                <a:latin typeface="Helvetica Neue" pitchFamily="34" charset="0"/>
                <a:ea typeface="Helvetica Neue" pitchFamily="34" charset="-122"/>
                <a:cs typeface="Helvetica Neue" pitchFamily="34" charset="-120"/>
              </a:rPr>
              <a:t>Cerco su internet</a:t>
            </a:r>
            <a:endParaRPr lang="en-US" sz="2400" dirty="0"/>
          </a:p>
        </p:txBody>
      </p:sp>
      <p:sp>
        <p:nvSpPr>
          <p:cNvPr id="15" name="Text 13"/>
          <p:cNvSpPr txBox="1"/>
          <p:nvPr/>
        </p:nvSpPr>
        <p:spPr>
          <a:xfrm>
            <a:off x="6583680" y="3438144"/>
            <a:ext cx="4846320" cy="530352"/>
          </a:xfrm>
          <a:prstGeom prst="rect">
            <a:avLst/>
          </a:prstGeom>
          <a:noFill/>
          <a:ln/>
        </p:spPr>
        <p:txBody>
          <a:bodyPr wrap="square" lIns="0" tIns="0" rIns="0" bIns="0" rtlCol="0" anchor="ctr"/>
          <a:lstStyle/>
          <a:p>
            <a:pPr indent="0" marL="0">
              <a:buNone/>
            </a:pPr>
            <a:r>
              <a:rPr lang="en-US" sz="1800" dirty="0">
                <a:solidFill>
                  <a:srgbClr val="5F646B"/>
                </a:solidFill>
                <a:latin typeface="Helvetica Neue" pitchFamily="34" charset="0"/>
                <a:ea typeface="Helvetica Neue" pitchFamily="34" charset="-122"/>
                <a:cs typeface="Helvetica Neue" pitchFamily="34" charset="-120"/>
              </a:rPr>
              <a:t>trovo la delibera, non la persona</a:t>
            </a:r>
            <a:endParaRPr lang="en-US" sz="1800" dirty="0"/>
          </a:p>
        </p:txBody>
      </p:sp>
      <p:sp>
        <p:nvSpPr>
          <p:cNvPr id="16" name="Shape 14"/>
          <p:cNvSpPr/>
          <p:nvPr/>
        </p:nvSpPr>
        <p:spPr>
          <a:xfrm>
            <a:off x="731520" y="4041648"/>
            <a:ext cx="10728655" cy="0"/>
          </a:xfrm>
          <a:prstGeom prst="line">
            <a:avLst/>
          </a:prstGeom>
          <a:noFill/>
          <a:ln w="12700">
            <a:solidFill>
              <a:srgbClr val="D5D1C8"/>
            </a:solidFill>
            <a:prstDash val="solid"/>
          </a:ln>
        </p:spPr>
      </p:sp>
      <p:sp>
        <p:nvSpPr>
          <p:cNvPr id="17" name="Text 15"/>
          <p:cNvSpPr txBox="1"/>
          <p:nvPr/>
        </p:nvSpPr>
        <p:spPr>
          <a:xfrm>
            <a:off x="731520" y="4151376"/>
            <a:ext cx="5669280" cy="530352"/>
          </a:xfrm>
          <a:prstGeom prst="rect">
            <a:avLst/>
          </a:prstGeom>
          <a:noFill/>
          <a:ln/>
        </p:spPr>
        <p:txBody>
          <a:bodyPr wrap="square" lIns="0" tIns="0" rIns="0" bIns="0" rtlCol="0" anchor="ctr"/>
          <a:lstStyle/>
          <a:p>
            <a:pPr indent="0" marL="0">
              <a:buNone/>
            </a:pPr>
            <a:r>
              <a:rPr lang="en-US" sz="2400" b="1" dirty="0">
                <a:solidFill>
                  <a:srgbClr val="16181B"/>
                </a:solidFill>
                <a:latin typeface="Helvetica Neue" pitchFamily="34" charset="0"/>
                <a:ea typeface="Helvetica Neue" pitchFamily="34" charset="-122"/>
                <a:cs typeface="Helvetica Neue" pitchFamily="34" charset="-120"/>
              </a:rPr>
              <a:t>Aspetto un convegno</a:t>
            </a:r>
            <a:endParaRPr lang="en-US" sz="2400" dirty="0"/>
          </a:p>
        </p:txBody>
      </p:sp>
      <p:sp>
        <p:nvSpPr>
          <p:cNvPr id="18" name="Text 16"/>
          <p:cNvSpPr txBox="1"/>
          <p:nvPr/>
        </p:nvSpPr>
        <p:spPr>
          <a:xfrm>
            <a:off x="6583680" y="4151376"/>
            <a:ext cx="4846320" cy="530352"/>
          </a:xfrm>
          <a:prstGeom prst="rect">
            <a:avLst/>
          </a:prstGeom>
          <a:noFill/>
          <a:ln/>
        </p:spPr>
        <p:txBody>
          <a:bodyPr wrap="square" lIns="0" tIns="0" rIns="0" bIns="0" rtlCol="0" anchor="ctr"/>
          <a:lstStyle/>
          <a:p>
            <a:pPr indent="0" marL="0">
              <a:buNone/>
            </a:pPr>
            <a:r>
              <a:rPr lang="en-US" sz="1800" dirty="0">
                <a:solidFill>
                  <a:srgbClr val="5F646B"/>
                </a:solidFill>
                <a:latin typeface="Helvetica Neue" pitchFamily="34" charset="0"/>
                <a:ea typeface="Helvetica Neue" pitchFamily="34" charset="-122"/>
                <a:cs typeface="Helvetica Neue" pitchFamily="34" charset="-120"/>
              </a:rPr>
              <a:t>una volta l’anno</a:t>
            </a:r>
            <a:endParaRPr lang="en-US" sz="1800" dirty="0"/>
          </a:p>
        </p:txBody>
      </p:sp>
      <p:sp>
        <p:nvSpPr>
          <p:cNvPr id="19" name="Shape 17"/>
          <p:cNvSpPr/>
          <p:nvPr/>
        </p:nvSpPr>
        <p:spPr>
          <a:xfrm>
            <a:off x="731520" y="4754880"/>
            <a:ext cx="10728655" cy="0"/>
          </a:xfrm>
          <a:prstGeom prst="line">
            <a:avLst/>
          </a:prstGeom>
          <a:noFill/>
          <a:ln w="12700">
            <a:solidFill>
              <a:srgbClr val="D5D1C8"/>
            </a:solidFill>
            <a:prstDash val="solid"/>
          </a:ln>
        </p:spPr>
      </p:sp>
      <p:sp>
        <p:nvSpPr>
          <p:cNvPr id="20" name="Text 18"/>
          <p:cNvSpPr txBox="1"/>
          <p:nvPr/>
        </p:nvSpPr>
        <p:spPr>
          <a:xfrm>
            <a:off x="731520" y="4864608"/>
            <a:ext cx="5669280" cy="530352"/>
          </a:xfrm>
          <a:prstGeom prst="rect">
            <a:avLst/>
          </a:prstGeom>
          <a:noFill/>
          <a:ln/>
        </p:spPr>
        <p:txBody>
          <a:bodyPr wrap="square" lIns="0" tIns="0" rIns="0" bIns="0" rtlCol="0" anchor="ctr"/>
          <a:lstStyle/>
          <a:p>
            <a:pPr indent="0" marL="0">
              <a:buNone/>
            </a:pPr>
            <a:r>
              <a:rPr lang="en-US" sz="2400" b="1" dirty="0">
                <a:solidFill>
                  <a:srgbClr val="16181B"/>
                </a:solidFill>
                <a:latin typeface="Helvetica Neue" pitchFamily="34" charset="0"/>
                <a:ea typeface="Helvetica Neue" pitchFamily="34" charset="-122"/>
                <a:cs typeface="Helvetica Neue" pitchFamily="34" charset="-120"/>
              </a:rPr>
              <a:t>Rifaccio tutto da capo</a:t>
            </a:r>
            <a:endParaRPr lang="en-US" sz="2400" dirty="0"/>
          </a:p>
        </p:txBody>
      </p:sp>
      <p:sp>
        <p:nvSpPr>
          <p:cNvPr id="21" name="Text 19"/>
          <p:cNvSpPr txBox="1"/>
          <p:nvPr/>
        </p:nvSpPr>
        <p:spPr>
          <a:xfrm>
            <a:off x="6583680" y="4864608"/>
            <a:ext cx="4846320" cy="530352"/>
          </a:xfrm>
          <a:prstGeom prst="rect">
            <a:avLst/>
          </a:prstGeom>
          <a:noFill/>
          <a:ln/>
        </p:spPr>
        <p:txBody>
          <a:bodyPr wrap="square" lIns="0" tIns="0" rIns="0" bIns="0" rtlCol="0" anchor="ctr"/>
          <a:lstStyle/>
          <a:p>
            <a:pPr indent="0" marL="0">
              <a:buNone/>
            </a:pPr>
            <a:r>
              <a:rPr lang="en-US" sz="1800" dirty="0">
                <a:solidFill>
                  <a:srgbClr val="5F646B"/>
                </a:solidFill>
                <a:latin typeface="Helvetica Neue" pitchFamily="34" charset="0"/>
                <a:ea typeface="Helvetica Neue" pitchFamily="34" charset="-122"/>
                <a:cs typeface="Helvetica Neue" pitchFamily="34" charset="-120"/>
              </a:rPr>
              <a:t>il caso più frequente</a:t>
            </a:r>
            <a:endParaRPr lang="en-US" sz="1800" dirty="0"/>
          </a:p>
        </p:txBody>
      </p:sp>
      <p:sp>
        <p:nvSpPr>
          <p:cNvPr id="22" name="Shape 20"/>
          <p:cNvSpPr/>
          <p:nvPr/>
        </p:nvSpPr>
        <p:spPr>
          <a:xfrm>
            <a:off x="731520" y="5468112"/>
            <a:ext cx="10728655" cy="0"/>
          </a:xfrm>
          <a:prstGeom prst="line">
            <a:avLst/>
          </a:prstGeom>
          <a:noFill/>
          <a:ln w="12700">
            <a:solidFill>
              <a:srgbClr val="D5D1C8"/>
            </a:solidFill>
            <a:prstDash val="solid"/>
          </a:ln>
        </p:spPr>
      </p:sp>
      <p:sp>
        <p:nvSpPr>
          <p:cNvPr id="23" name="Text 21"/>
          <p:cNvSpPr txBox="1"/>
          <p:nvPr/>
        </p:nvSpPr>
        <p:spPr>
          <a:xfrm>
            <a:off x="731520" y="5852160"/>
            <a:ext cx="10728655" cy="457200"/>
          </a:xfrm>
          <a:prstGeom prst="rect">
            <a:avLst/>
          </a:prstGeom>
          <a:noFill/>
          <a:ln/>
        </p:spPr>
        <p:txBody>
          <a:bodyPr wrap="square" lIns="0" tIns="0" rIns="0" bIns="0" rtlCol="0" anchor="t"/>
          <a:lstStyle/>
          <a:p>
            <a:pPr indent="0" marL="0">
              <a:buNone/>
            </a:pPr>
            <a:r>
              <a:rPr lang="en-US" sz="2000" b="1" dirty="0">
                <a:solidFill>
                  <a:srgbClr val="D63A2A"/>
                </a:solidFill>
                <a:latin typeface="Helvetica Neue" pitchFamily="34" charset="0"/>
                <a:ea typeface="Helvetica Neue" pitchFamily="34" charset="-122"/>
                <a:cs typeface="Helvetica Neue" pitchFamily="34" charset="-120"/>
              </a:rPr>
              <a:t>Il problema non è che le competenze manchino. È che non si trovano.</a:t>
            </a:r>
            <a:endParaRPr lang="en-US" sz="20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4F2ED"/>
        </a:solidFill>
      </p:bgPr>
    </p:bg>
    <p:spTree>
      <p:nvGrpSpPr>
        <p:cNvPr id="1" name=""/>
        <p:cNvGrpSpPr/>
        <p:nvPr/>
      </p:nvGrpSpPr>
      <p:grpSpPr>
        <a:xfrm>
          <a:off x="0" y="0"/>
          <a:ext cx="0" cy="0"/>
          <a:chOff x="0" y="0"/>
          <a:chExt cx="0" cy="0"/>
        </a:xfrm>
      </p:grpSpPr>
      <p:sp>
        <p:nvSpPr>
          <p:cNvPr id="2" name="Text 0"/>
          <p:cNvSpPr txBox="1"/>
          <p:nvPr/>
        </p:nvSpPr>
        <p:spPr>
          <a:xfrm>
            <a:off x="731520" y="502920"/>
            <a:ext cx="8229600" cy="274320"/>
          </a:xfrm>
          <a:prstGeom prst="rect">
            <a:avLst/>
          </a:prstGeom>
          <a:noFill/>
          <a:ln/>
        </p:spPr>
        <p:txBody>
          <a:bodyPr wrap="square" lIns="0" tIns="0" rIns="0" bIns="0" rtlCol="0" anchor="t"/>
          <a:lstStyle/>
          <a:p>
            <a:pPr indent="0" marL="0">
              <a:buNone/>
            </a:pPr>
            <a:r>
              <a:rPr lang="en-US" sz="1200" b="1" spc="200" kern="0" dirty="0">
                <a:solidFill>
                  <a:srgbClr val="5F646B"/>
                </a:solidFill>
                <a:latin typeface="Helvetica Neue" pitchFamily="34" charset="0"/>
                <a:ea typeface="Helvetica Neue" pitchFamily="34" charset="-122"/>
                <a:cs typeface="Helvetica Neue" pitchFamily="34" charset="-120"/>
              </a:rPr>
              <a:t>DA ISOLE A RETE</a:t>
            </a:r>
            <a:endParaRPr lang="en-US" sz="1200" dirty="0"/>
          </a:p>
        </p:txBody>
      </p:sp>
      <p:sp>
        <p:nvSpPr>
          <p:cNvPr id="3" name="Text 1"/>
          <p:cNvSpPr txBox="1"/>
          <p:nvPr/>
        </p:nvSpPr>
        <p:spPr>
          <a:xfrm>
            <a:off x="10545775" y="502920"/>
            <a:ext cx="914400" cy="274320"/>
          </a:xfrm>
          <a:prstGeom prst="rect">
            <a:avLst/>
          </a:prstGeom>
          <a:noFill/>
          <a:ln/>
        </p:spPr>
        <p:txBody>
          <a:bodyPr wrap="square" lIns="0" tIns="0" rIns="0" bIns="0" rtlCol="0" anchor="t"/>
          <a:lstStyle/>
          <a:p>
            <a:pPr algn="r" indent="0" marL="0">
              <a:buNone/>
            </a:pPr>
            <a:r>
              <a:rPr lang="en-US" sz="1200" dirty="0">
                <a:solidFill>
                  <a:srgbClr val="A7A49D"/>
                </a:solidFill>
                <a:latin typeface="Helvetica Neue" pitchFamily="34" charset="0"/>
                <a:ea typeface="Helvetica Neue" pitchFamily="34" charset="-122"/>
                <a:cs typeface="Helvetica Neue" pitchFamily="34" charset="-120"/>
              </a:rPr>
              <a:t>40</a:t>
            </a:r>
            <a:endParaRPr lang="en-US" sz="1200" dirty="0"/>
          </a:p>
        </p:txBody>
      </p:sp>
      <p:sp>
        <p:nvSpPr>
          <p:cNvPr id="4" name="Text 2"/>
          <p:cNvSpPr txBox="1"/>
          <p:nvPr/>
        </p:nvSpPr>
        <p:spPr>
          <a:xfrm>
            <a:off x="731520" y="1143000"/>
            <a:ext cx="4572000" cy="548640"/>
          </a:xfrm>
          <a:prstGeom prst="rect">
            <a:avLst/>
          </a:prstGeom>
          <a:noFill/>
          <a:ln/>
        </p:spPr>
        <p:txBody>
          <a:bodyPr wrap="square" lIns="0" tIns="0" rIns="0" bIns="0" rtlCol="0" anchor="t"/>
          <a:lstStyle/>
          <a:p>
            <a:pPr indent="0" marL="0">
              <a:buNone/>
            </a:pPr>
            <a:r>
              <a:rPr lang="en-US" sz="2800" b="1" dirty="0">
                <a:solidFill>
                  <a:srgbClr val="5F646B"/>
                </a:solidFill>
                <a:latin typeface="Helvetica Neue" pitchFamily="34" charset="0"/>
                <a:ea typeface="Helvetica Neue" pitchFamily="34" charset="-122"/>
                <a:cs typeface="Helvetica Neue" pitchFamily="34" charset="-120"/>
              </a:rPr>
              <a:t>Oggi</a:t>
            </a:r>
            <a:endParaRPr lang="en-US" sz="2800" dirty="0"/>
          </a:p>
        </p:txBody>
      </p:sp>
      <p:sp>
        <p:nvSpPr>
          <p:cNvPr id="5" name="Text 3"/>
          <p:cNvSpPr txBox="1"/>
          <p:nvPr/>
        </p:nvSpPr>
        <p:spPr>
          <a:xfrm>
            <a:off x="6355080" y="1143000"/>
            <a:ext cx="5120640" cy="548640"/>
          </a:xfrm>
          <a:prstGeom prst="rect">
            <a:avLst/>
          </a:prstGeom>
          <a:noFill/>
          <a:ln/>
        </p:spPr>
        <p:txBody>
          <a:bodyPr wrap="square" lIns="0" tIns="0" rIns="0" bIns="0" rtlCol="0" anchor="t"/>
          <a:lstStyle/>
          <a:p>
            <a:pPr indent="0" marL="0">
              <a:buNone/>
            </a:pPr>
            <a:r>
              <a:rPr lang="en-US" sz="2800" b="1" dirty="0">
                <a:solidFill>
                  <a:srgbClr val="16181B"/>
                </a:solidFill>
                <a:latin typeface="Helvetica Neue" pitchFamily="34" charset="0"/>
                <a:ea typeface="Helvetica Neue" pitchFamily="34" charset="-122"/>
                <a:cs typeface="Helvetica Neue" pitchFamily="34" charset="-120"/>
              </a:rPr>
              <a:t>Con la piattaforma</a:t>
            </a:r>
            <a:endParaRPr lang="en-US" sz="2800" dirty="0"/>
          </a:p>
        </p:txBody>
      </p:sp>
      <p:sp>
        <p:nvSpPr>
          <p:cNvPr id="6" name="Shape 4"/>
          <p:cNvSpPr/>
          <p:nvPr/>
        </p:nvSpPr>
        <p:spPr>
          <a:xfrm>
            <a:off x="823369" y="3391415"/>
            <a:ext cx="182880" cy="182880"/>
          </a:xfrm>
          <a:prstGeom prst="ellipse">
            <a:avLst/>
          </a:prstGeom>
          <a:solidFill>
            <a:srgbClr val="B9B6AE"/>
          </a:solidFill>
          <a:ln w="12700">
            <a:solidFill>
              <a:srgbClr val="B9B6AE"/>
            </a:solidFill>
            <a:prstDash val="solid"/>
          </a:ln>
        </p:spPr>
      </p:sp>
      <p:sp>
        <p:nvSpPr>
          <p:cNvPr id="7" name="Shape 5"/>
          <p:cNvSpPr/>
          <p:nvPr/>
        </p:nvSpPr>
        <p:spPr>
          <a:xfrm>
            <a:off x="2304859" y="2068871"/>
            <a:ext cx="182880" cy="182880"/>
          </a:xfrm>
          <a:prstGeom prst="ellipse">
            <a:avLst/>
          </a:prstGeom>
          <a:solidFill>
            <a:srgbClr val="B9B6AE"/>
          </a:solidFill>
          <a:ln w="12700">
            <a:solidFill>
              <a:srgbClr val="B9B6AE"/>
            </a:solidFill>
            <a:prstDash val="solid"/>
          </a:ln>
        </p:spPr>
      </p:sp>
      <p:sp>
        <p:nvSpPr>
          <p:cNvPr id="8" name="Shape 6"/>
          <p:cNvSpPr/>
          <p:nvPr/>
        </p:nvSpPr>
        <p:spPr>
          <a:xfrm>
            <a:off x="4914247" y="3265125"/>
            <a:ext cx="182880" cy="182880"/>
          </a:xfrm>
          <a:prstGeom prst="ellipse">
            <a:avLst/>
          </a:prstGeom>
          <a:solidFill>
            <a:srgbClr val="B9B6AE"/>
          </a:solidFill>
          <a:ln w="12700">
            <a:solidFill>
              <a:srgbClr val="B9B6AE"/>
            </a:solidFill>
            <a:prstDash val="solid"/>
          </a:ln>
        </p:spPr>
      </p:sp>
      <p:sp>
        <p:nvSpPr>
          <p:cNvPr id="9" name="Shape 7"/>
          <p:cNvSpPr/>
          <p:nvPr/>
        </p:nvSpPr>
        <p:spPr>
          <a:xfrm>
            <a:off x="3283567" y="3459214"/>
            <a:ext cx="182880" cy="182880"/>
          </a:xfrm>
          <a:prstGeom prst="ellipse">
            <a:avLst/>
          </a:prstGeom>
          <a:solidFill>
            <a:srgbClr val="B9B6AE"/>
          </a:solidFill>
          <a:ln w="12700">
            <a:solidFill>
              <a:srgbClr val="B9B6AE"/>
            </a:solidFill>
            <a:prstDash val="solid"/>
          </a:ln>
        </p:spPr>
      </p:sp>
      <p:sp>
        <p:nvSpPr>
          <p:cNvPr id="10" name="Shape 8"/>
          <p:cNvSpPr/>
          <p:nvPr/>
        </p:nvSpPr>
        <p:spPr>
          <a:xfrm>
            <a:off x="1862010" y="4269231"/>
            <a:ext cx="182880" cy="182880"/>
          </a:xfrm>
          <a:prstGeom prst="ellipse">
            <a:avLst/>
          </a:prstGeom>
          <a:solidFill>
            <a:srgbClr val="B9B6AE"/>
          </a:solidFill>
          <a:ln w="12700">
            <a:solidFill>
              <a:srgbClr val="B9B6AE"/>
            </a:solidFill>
            <a:prstDash val="solid"/>
          </a:ln>
        </p:spPr>
      </p:sp>
      <p:sp>
        <p:nvSpPr>
          <p:cNvPr id="11" name="Shape 9"/>
          <p:cNvSpPr/>
          <p:nvPr/>
        </p:nvSpPr>
        <p:spPr>
          <a:xfrm>
            <a:off x="3619200" y="4641611"/>
            <a:ext cx="182880" cy="182880"/>
          </a:xfrm>
          <a:prstGeom prst="ellipse">
            <a:avLst/>
          </a:prstGeom>
          <a:solidFill>
            <a:srgbClr val="B9B6AE"/>
          </a:solidFill>
          <a:ln w="12700">
            <a:solidFill>
              <a:srgbClr val="B9B6AE"/>
            </a:solidFill>
            <a:prstDash val="solid"/>
          </a:ln>
        </p:spPr>
      </p:sp>
      <p:sp>
        <p:nvSpPr>
          <p:cNvPr id="12" name="Shape 10"/>
          <p:cNvSpPr/>
          <p:nvPr/>
        </p:nvSpPr>
        <p:spPr>
          <a:xfrm>
            <a:off x="3099326" y="2693169"/>
            <a:ext cx="182880" cy="182880"/>
          </a:xfrm>
          <a:prstGeom prst="ellipse">
            <a:avLst/>
          </a:prstGeom>
          <a:solidFill>
            <a:srgbClr val="B9B6AE"/>
          </a:solidFill>
          <a:ln w="12700">
            <a:solidFill>
              <a:srgbClr val="B9B6AE"/>
            </a:solidFill>
            <a:prstDash val="solid"/>
          </a:ln>
        </p:spPr>
      </p:sp>
      <p:sp>
        <p:nvSpPr>
          <p:cNvPr id="13" name="Shape 11"/>
          <p:cNvSpPr/>
          <p:nvPr/>
        </p:nvSpPr>
        <p:spPr>
          <a:xfrm>
            <a:off x="878182" y="2555923"/>
            <a:ext cx="182880" cy="182880"/>
          </a:xfrm>
          <a:prstGeom prst="ellipse">
            <a:avLst/>
          </a:prstGeom>
          <a:solidFill>
            <a:srgbClr val="B9B6AE"/>
          </a:solidFill>
          <a:ln w="12700">
            <a:solidFill>
              <a:srgbClr val="B9B6AE"/>
            </a:solidFill>
            <a:prstDash val="solid"/>
          </a:ln>
        </p:spPr>
      </p:sp>
      <p:sp>
        <p:nvSpPr>
          <p:cNvPr id="14" name="Shape 12"/>
          <p:cNvSpPr/>
          <p:nvPr/>
        </p:nvSpPr>
        <p:spPr>
          <a:xfrm>
            <a:off x="5109062" y="1981881"/>
            <a:ext cx="182880" cy="182880"/>
          </a:xfrm>
          <a:prstGeom prst="ellipse">
            <a:avLst/>
          </a:prstGeom>
          <a:solidFill>
            <a:srgbClr val="B9B6AE"/>
          </a:solidFill>
          <a:ln w="12700">
            <a:solidFill>
              <a:srgbClr val="B9B6AE"/>
            </a:solidFill>
            <a:prstDash val="solid"/>
          </a:ln>
        </p:spPr>
      </p:sp>
      <p:sp>
        <p:nvSpPr>
          <p:cNvPr id="15" name="Shape 13"/>
          <p:cNvSpPr/>
          <p:nvPr/>
        </p:nvSpPr>
        <p:spPr>
          <a:xfrm>
            <a:off x="5330500" y="4329137"/>
            <a:ext cx="182880" cy="182880"/>
          </a:xfrm>
          <a:prstGeom prst="ellipse">
            <a:avLst/>
          </a:prstGeom>
          <a:solidFill>
            <a:srgbClr val="B9B6AE"/>
          </a:solidFill>
          <a:ln w="12700">
            <a:solidFill>
              <a:srgbClr val="B9B6AE"/>
            </a:solidFill>
            <a:prstDash val="solid"/>
          </a:ln>
        </p:spPr>
      </p:sp>
      <p:sp>
        <p:nvSpPr>
          <p:cNvPr id="16" name="Shape 14"/>
          <p:cNvSpPr/>
          <p:nvPr/>
        </p:nvSpPr>
        <p:spPr>
          <a:xfrm>
            <a:off x="3749678" y="1999163"/>
            <a:ext cx="182880" cy="182880"/>
          </a:xfrm>
          <a:prstGeom prst="ellipse">
            <a:avLst/>
          </a:prstGeom>
          <a:solidFill>
            <a:srgbClr val="B9B6AE"/>
          </a:solidFill>
          <a:ln w="12700">
            <a:solidFill>
              <a:srgbClr val="B9B6AE"/>
            </a:solidFill>
            <a:prstDash val="solid"/>
          </a:ln>
        </p:spPr>
      </p:sp>
      <p:sp>
        <p:nvSpPr>
          <p:cNvPr id="17" name="Shape 15"/>
          <p:cNvSpPr/>
          <p:nvPr/>
        </p:nvSpPr>
        <p:spPr>
          <a:xfrm>
            <a:off x="2495210" y="4798030"/>
            <a:ext cx="182880" cy="182880"/>
          </a:xfrm>
          <a:prstGeom prst="ellipse">
            <a:avLst/>
          </a:prstGeom>
          <a:solidFill>
            <a:srgbClr val="B9B6AE"/>
          </a:solidFill>
          <a:ln w="12700">
            <a:solidFill>
              <a:srgbClr val="B9B6AE"/>
            </a:solidFill>
            <a:prstDash val="solid"/>
          </a:ln>
        </p:spPr>
      </p:sp>
      <p:sp>
        <p:nvSpPr>
          <p:cNvPr id="18" name="Shape 16"/>
          <p:cNvSpPr/>
          <p:nvPr/>
        </p:nvSpPr>
        <p:spPr>
          <a:xfrm>
            <a:off x="4052530" y="3596979"/>
            <a:ext cx="182880" cy="182880"/>
          </a:xfrm>
          <a:prstGeom prst="ellipse">
            <a:avLst/>
          </a:prstGeom>
          <a:solidFill>
            <a:srgbClr val="B9B6AE"/>
          </a:solidFill>
          <a:ln w="12700">
            <a:solidFill>
              <a:srgbClr val="B9B6AE"/>
            </a:solidFill>
            <a:prstDash val="solid"/>
          </a:ln>
        </p:spPr>
      </p:sp>
      <p:sp>
        <p:nvSpPr>
          <p:cNvPr id="19" name="Shape 17"/>
          <p:cNvSpPr/>
          <p:nvPr/>
        </p:nvSpPr>
        <p:spPr>
          <a:xfrm>
            <a:off x="5233537" y="5205700"/>
            <a:ext cx="182880" cy="182880"/>
          </a:xfrm>
          <a:prstGeom prst="ellipse">
            <a:avLst/>
          </a:prstGeom>
          <a:solidFill>
            <a:srgbClr val="B9B6AE"/>
          </a:solidFill>
          <a:ln w="12700">
            <a:solidFill>
              <a:srgbClr val="B9B6AE"/>
            </a:solidFill>
            <a:prstDash val="solid"/>
          </a:ln>
        </p:spPr>
      </p:sp>
      <p:sp>
        <p:nvSpPr>
          <p:cNvPr id="20" name="Shape 18"/>
          <p:cNvSpPr/>
          <p:nvPr/>
        </p:nvSpPr>
        <p:spPr>
          <a:xfrm>
            <a:off x="2490874" y="3733793"/>
            <a:ext cx="182880" cy="182880"/>
          </a:xfrm>
          <a:prstGeom prst="ellipse">
            <a:avLst/>
          </a:prstGeom>
          <a:solidFill>
            <a:srgbClr val="B9B6AE"/>
          </a:solidFill>
          <a:ln w="12700">
            <a:solidFill>
              <a:srgbClr val="B9B6AE"/>
            </a:solidFill>
            <a:prstDash val="solid"/>
          </a:ln>
        </p:spPr>
      </p:sp>
      <p:sp>
        <p:nvSpPr>
          <p:cNvPr id="21" name="Shape 19"/>
          <p:cNvSpPr/>
          <p:nvPr/>
        </p:nvSpPr>
        <p:spPr>
          <a:xfrm>
            <a:off x="1291171" y="5144703"/>
            <a:ext cx="182880" cy="182880"/>
          </a:xfrm>
          <a:prstGeom prst="ellipse">
            <a:avLst/>
          </a:prstGeom>
          <a:solidFill>
            <a:srgbClr val="B9B6AE"/>
          </a:solidFill>
          <a:ln w="12700">
            <a:solidFill>
              <a:srgbClr val="B9B6AE"/>
            </a:solidFill>
            <a:prstDash val="solid"/>
          </a:ln>
        </p:spPr>
      </p:sp>
      <p:sp>
        <p:nvSpPr>
          <p:cNvPr id="22" name="Shape 20"/>
          <p:cNvSpPr/>
          <p:nvPr/>
        </p:nvSpPr>
        <p:spPr>
          <a:xfrm flipV="1">
            <a:off x="914809" y="3019965"/>
            <a:ext cx="518521" cy="462890"/>
          </a:xfrm>
          <a:prstGeom prst="line">
            <a:avLst/>
          </a:prstGeom>
          <a:noFill/>
          <a:ln w="12700">
            <a:solidFill>
              <a:srgbClr val="B9B6AE"/>
            </a:solidFill>
            <a:prstDash val="dash"/>
          </a:ln>
        </p:spPr>
      </p:sp>
      <p:sp>
        <p:nvSpPr>
          <p:cNvPr id="23" name="Shape 21"/>
          <p:cNvSpPr/>
          <p:nvPr/>
        </p:nvSpPr>
        <p:spPr>
          <a:xfrm flipV="1">
            <a:off x="1953450" y="3809050"/>
            <a:ext cx="433061" cy="551622"/>
          </a:xfrm>
          <a:prstGeom prst="line">
            <a:avLst/>
          </a:prstGeom>
          <a:noFill/>
          <a:ln w="12700">
            <a:solidFill>
              <a:srgbClr val="B9B6AE"/>
            </a:solidFill>
            <a:prstDash val="dash"/>
          </a:ln>
        </p:spPr>
      </p:sp>
      <p:sp>
        <p:nvSpPr>
          <p:cNvPr id="24" name="Shape 22"/>
          <p:cNvSpPr/>
          <p:nvPr/>
        </p:nvSpPr>
        <p:spPr>
          <a:xfrm>
            <a:off x="4974650" y="4164322"/>
            <a:ext cx="447290" cy="256255"/>
          </a:xfrm>
          <a:prstGeom prst="line">
            <a:avLst/>
          </a:prstGeom>
          <a:noFill/>
          <a:ln w="12700">
            <a:solidFill>
              <a:srgbClr val="B9B6AE"/>
            </a:solidFill>
            <a:prstDash val="dash"/>
          </a:ln>
        </p:spPr>
      </p:sp>
      <p:sp>
        <p:nvSpPr>
          <p:cNvPr id="25" name="Shape 23"/>
          <p:cNvSpPr/>
          <p:nvPr/>
        </p:nvSpPr>
        <p:spPr>
          <a:xfrm>
            <a:off x="6089904" y="1280160"/>
            <a:ext cx="0" cy="4389120"/>
          </a:xfrm>
          <a:prstGeom prst="line">
            <a:avLst/>
          </a:prstGeom>
          <a:noFill/>
          <a:ln w="12700">
            <a:solidFill>
              <a:srgbClr val="D5D1C8"/>
            </a:solidFill>
            <a:prstDash val="solid"/>
          </a:ln>
        </p:spPr>
      </p:sp>
      <p:sp>
        <p:nvSpPr>
          <p:cNvPr id="26" name="Shape 24"/>
          <p:cNvSpPr/>
          <p:nvPr/>
        </p:nvSpPr>
        <p:spPr>
          <a:xfrm flipV="1">
            <a:off x="6538369" y="2647363"/>
            <a:ext cx="54813" cy="835492"/>
          </a:xfrm>
          <a:prstGeom prst="line">
            <a:avLst/>
          </a:prstGeom>
          <a:noFill/>
          <a:ln w="12700">
            <a:solidFill>
              <a:srgbClr val="C9C5BC"/>
            </a:solidFill>
            <a:prstDash val="solid"/>
          </a:ln>
        </p:spPr>
      </p:sp>
      <p:sp>
        <p:nvSpPr>
          <p:cNvPr id="27" name="Shape 25"/>
          <p:cNvSpPr/>
          <p:nvPr/>
        </p:nvSpPr>
        <p:spPr>
          <a:xfrm>
            <a:off x="6538369" y="3482855"/>
            <a:ext cx="1038641" cy="877817"/>
          </a:xfrm>
          <a:prstGeom prst="line">
            <a:avLst/>
          </a:prstGeom>
          <a:noFill/>
          <a:ln w="12700">
            <a:solidFill>
              <a:srgbClr val="C9C5BC"/>
            </a:solidFill>
            <a:prstDash val="solid"/>
          </a:ln>
        </p:spPr>
      </p:sp>
      <p:sp>
        <p:nvSpPr>
          <p:cNvPr id="28" name="Shape 26"/>
          <p:cNvSpPr/>
          <p:nvPr/>
        </p:nvSpPr>
        <p:spPr>
          <a:xfrm>
            <a:off x="6538369" y="3482855"/>
            <a:ext cx="1667505" cy="342378"/>
          </a:xfrm>
          <a:prstGeom prst="line">
            <a:avLst/>
          </a:prstGeom>
          <a:noFill/>
          <a:ln w="12700">
            <a:solidFill>
              <a:srgbClr val="C9C5BC"/>
            </a:solidFill>
            <a:prstDash val="solid"/>
          </a:ln>
        </p:spPr>
      </p:sp>
      <p:sp>
        <p:nvSpPr>
          <p:cNvPr id="29" name="Shape 27"/>
          <p:cNvSpPr/>
          <p:nvPr/>
        </p:nvSpPr>
        <p:spPr>
          <a:xfrm>
            <a:off x="8019859" y="2160311"/>
            <a:ext cx="794467" cy="624297"/>
          </a:xfrm>
          <a:prstGeom prst="line">
            <a:avLst/>
          </a:prstGeom>
          <a:noFill/>
          <a:ln w="12700">
            <a:solidFill>
              <a:srgbClr val="C9C5BC"/>
            </a:solidFill>
            <a:prstDash val="solid"/>
          </a:ln>
        </p:spPr>
      </p:sp>
      <p:sp>
        <p:nvSpPr>
          <p:cNvPr id="30" name="Shape 28"/>
          <p:cNvSpPr/>
          <p:nvPr/>
        </p:nvSpPr>
        <p:spPr>
          <a:xfrm flipV="1">
            <a:off x="8019859" y="2090603"/>
            <a:ext cx="1444819" cy="69709"/>
          </a:xfrm>
          <a:prstGeom prst="line">
            <a:avLst/>
          </a:prstGeom>
          <a:noFill/>
          <a:ln w="12700">
            <a:solidFill>
              <a:srgbClr val="C9C5BC"/>
            </a:solidFill>
            <a:prstDash val="solid"/>
          </a:ln>
        </p:spPr>
      </p:sp>
      <p:sp>
        <p:nvSpPr>
          <p:cNvPr id="31" name="Shape 29"/>
          <p:cNvSpPr/>
          <p:nvPr/>
        </p:nvSpPr>
        <p:spPr>
          <a:xfrm flipV="1">
            <a:off x="6593182" y="2160311"/>
            <a:ext cx="1426677" cy="487051"/>
          </a:xfrm>
          <a:prstGeom prst="line">
            <a:avLst/>
          </a:prstGeom>
          <a:noFill/>
          <a:ln w="12700">
            <a:solidFill>
              <a:srgbClr val="C9C5BC"/>
            </a:solidFill>
            <a:prstDash val="solid"/>
          </a:ln>
        </p:spPr>
      </p:sp>
      <p:sp>
        <p:nvSpPr>
          <p:cNvPr id="32" name="Shape 30"/>
          <p:cNvSpPr/>
          <p:nvPr/>
        </p:nvSpPr>
        <p:spPr>
          <a:xfrm flipV="1">
            <a:off x="9767530" y="3356565"/>
            <a:ext cx="861717" cy="331855"/>
          </a:xfrm>
          <a:prstGeom prst="line">
            <a:avLst/>
          </a:prstGeom>
          <a:noFill/>
          <a:ln w="12700">
            <a:solidFill>
              <a:srgbClr val="C9C5BC"/>
            </a:solidFill>
            <a:prstDash val="solid"/>
          </a:ln>
        </p:spPr>
      </p:sp>
      <p:sp>
        <p:nvSpPr>
          <p:cNvPr id="33" name="Shape 31"/>
          <p:cNvSpPr/>
          <p:nvPr/>
        </p:nvSpPr>
        <p:spPr>
          <a:xfrm>
            <a:off x="10629247" y="3356565"/>
            <a:ext cx="416253" cy="1064013"/>
          </a:xfrm>
          <a:prstGeom prst="line">
            <a:avLst/>
          </a:prstGeom>
          <a:noFill/>
          <a:ln w="12700">
            <a:solidFill>
              <a:srgbClr val="C9C5BC"/>
            </a:solidFill>
            <a:prstDash val="solid"/>
          </a:ln>
        </p:spPr>
      </p:sp>
      <p:sp>
        <p:nvSpPr>
          <p:cNvPr id="34" name="Shape 32"/>
          <p:cNvSpPr/>
          <p:nvPr/>
        </p:nvSpPr>
        <p:spPr>
          <a:xfrm flipV="1">
            <a:off x="10629247" y="2073321"/>
            <a:ext cx="194815" cy="1283244"/>
          </a:xfrm>
          <a:prstGeom prst="line">
            <a:avLst/>
          </a:prstGeom>
          <a:noFill/>
          <a:ln w="12700">
            <a:solidFill>
              <a:srgbClr val="C9C5BC"/>
            </a:solidFill>
            <a:prstDash val="solid"/>
          </a:ln>
        </p:spPr>
      </p:sp>
      <p:sp>
        <p:nvSpPr>
          <p:cNvPr id="35" name="Shape 33"/>
          <p:cNvSpPr/>
          <p:nvPr/>
        </p:nvSpPr>
        <p:spPr>
          <a:xfrm>
            <a:off x="8998567" y="3550654"/>
            <a:ext cx="768963" cy="137765"/>
          </a:xfrm>
          <a:prstGeom prst="line">
            <a:avLst/>
          </a:prstGeom>
          <a:noFill/>
          <a:ln w="12700">
            <a:solidFill>
              <a:srgbClr val="C9C5BC"/>
            </a:solidFill>
            <a:prstDash val="solid"/>
          </a:ln>
        </p:spPr>
      </p:sp>
      <p:sp>
        <p:nvSpPr>
          <p:cNvPr id="36" name="Shape 34"/>
          <p:cNvSpPr/>
          <p:nvPr/>
        </p:nvSpPr>
        <p:spPr>
          <a:xfrm>
            <a:off x="8814326" y="2784609"/>
            <a:ext cx="184241" cy="766046"/>
          </a:xfrm>
          <a:prstGeom prst="line">
            <a:avLst/>
          </a:prstGeom>
          <a:noFill/>
          <a:ln w="12700">
            <a:solidFill>
              <a:srgbClr val="C9C5BC"/>
            </a:solidFill>
            <a:prstDash val="solid"/>
          </a:ln>
        </p:spPr>
      </p:sp>
      <p:sp>
        <p:nvSpPr>
          <p:cNvPr id="37" name="Shape 35"/>
          <p:cNvSpPr/>
          <p:nvPr/>
        </p:nvSpPr>
        <p:spPr>
          <a:xfrm flipV="1">
            <a:off x="8205874" y="3550654"/>
            <a:ext cx="792692" cy="274579"/>
          </a:xfrm>
          <a:prstGeom prst="line">
            <a:avLst/>
          </a:prstGeom>
          <a:noFill/>
          <a:ln w="12700">
            <a:solidFill>
              <a:srgbClr val="C9C5BC"/>
            </a:solidFill>
            <a:prstDash val="solid"/>
          </a:ln>
        </p:spPr>
      </p:sp>
      <p:sp>
        <p:nvSpPr>
          <p:cNvPr id="38" name="Shape 36"/>
          <p:cNvSpPr/>
          <p:nvPr/>
        </p:nvSpPr>
        <p:spPr>
          <a:xfrm>
            <a:off x="7577010" y="4360671"/>
            <a:ext cx="633200" cy="528798"/>
          </a:xfrm>
          <a:prstGeom prst="line">
            <a:avLst/>
          </a:prstGeom>
          <a:noFill/>
          <a:ln w="12700">
            <a:solidFill>
              <a:srgbClr val="C9C5BC"/>
            </a:solidFill>
            <a:prstDash val="solid"/>
          </a:ln>
        </p:spPr>
      </p:sp>
      <p:sp>
        <p:nvSpPr>
          <p:cNvPr id="39" name="Shape 37"/>
          <p:cNvSpPr/>
          <p:nvPr/>
        </p:nvSpPr>
        <p:spPr>
          <a:xfrm flipV="1">
            <a:off x="7577010" y="3825233"/>
            <a:ext cx="628864" cy="535438"/>
          </a:xfrm>
          <a:prstGeom prst="line">
            <a:avLst/>
          </a:prstGeom>
          <a:noFill/>
          <a:ln w="12700">
            <a:solidFill>
              <a:srgbClr val="C9C5BC"/>
            </a:solidFill>
            <a:prstDash val="solid"/>
          </a:ln>
        </p:spPr>
      </p:sp>
      <p:sp>
        <p:nvSpPr>
          <p:cNvPr id="40" name="Shape 38"/>
          <p:cNvSpPr/>
          <p:nvPr/>
        </p:nvSpPr>
        <p:spPr>
          <a:xfrm flipV="1">
            <a:off x="7006171" y="4360671"/>
            <a:ext cx="570839" cy="875471"/>
          </a:xfrm>
          <a:prstGeom prst="line">
            <a:avLst/>
          </a:prstGeom>
          <a:noFill/>
          <a:ln w="12700">
            <a:solidFill>
              <a:srgbClr val="C9C5BC"/>
            </a:solidFill>
            <a:prstDash val="solid"/>
          </a:ln>
        </p:spPr>
      </p:sp>
      <p:sp>
        <p:nvSpPr>
          <p:cNvPr id="41" name="Shape 39"/>
          <p:cNvSpPr/>
          <p:nvPr/>
        </p:nvSpPr>
        <p:spPr>
          <a:xfrm flipV="1">
            <a:off x="9334200" y="3688419"/>
            <a:ext cx="433329" cy="1044632"/>
          </a:xfrm>
          <a:prstGeom prst="line">
            <a:avLst/>
          </a:prstGeom>
          <a:noFill/>
          <a:ln w="12700">
            <a:solidFill>
              <a:srgbClr val="C9C5BC"/>
            </a:solidFill>
            <a:prstDash val="solid"/>
          </a:ln>
        </p:spPr>
      </p:sp>
      <p:sp>
        <p:nvSpPr>
          <p:cNvPr id="42" name="Shape 40"/>
          <p:cNvSpPr/>
          <p:nvPr/>
        </p:nvSpPr>
        <p:spPr>
          <a:xfrm flipV="1">
            <a:off x="8210210" y="4733051"/>
            <a:ext cx="1123991" cy="156418"/>
          </a:xfrm>
          <a:prstGeom prst="line">
            <a:avLst/>
          </a:prstGeom>
          <a:noFill/>
          <a:ln w="12700">
            <a:solidFill>
              <a:srgbClr val="C9C5BC"/>
            </a:solidFill>
            <a:prstDash val="solid"/>
          </a:ln>
        </p:spPr>
      </p:sp>
      <p:sp>
        <p:nvSpPr>
          <p:cNvPr id="43" name="Shape 41"/>
          <p:cNvSpPr/>
          <p:nvPr/>
        </p:nvSpPr>
        <p:spPr>
          <a:xfrm>
            <a:off x="8998567" y="3550654"/>
            <a:ext cx="335634" cy="1182397"/>
          </a:xfrm>
          <a:prstGeom prst="line">
            <a:avLst/>
          </a:prstGeom>
          <a:noFill/>
          <a:ln w="12700">
            <a:solidFill>
              <a:srgbClr val="C9C5BC"/>
            </a:solidFill>
            <a:prstDash val="solid"/>
          </a:ln>
        </p:spPr>
      </p:sp>
      <p:sp>
        <p:nvSpPr>
          <p:cNvPr id="44" name="Shape 42"/>
          <p:cNvSpPr/>
          <p:nvPr/>
        </p:nvSpPr>
        <p:spPr>
          <a:xfrm flipV="1">
            <a:off x="8814326" y="2090603"/>
            <a:ext cx="650352" cy="694006"/>
          </a:xfrm>
          <a:prstGeom prst="line">
            <a:avLst/>
          </a:prstGeom>
          <a:noFill/>
          <a:ln w="12700">
            <a:solidFill>
              <a:srgbClr val="C9C5BC"/>
            </a:solidFill>
            <a:prstDash val="solid"/>
          </a:ln>
        </p:spPr>
      </p:sp>
      <p:sp>
        <p:nvSpPr>
          <p:cNvPr id="45" name="Shape 43"/>
          <p:cNvSpPr/>
          <p:nvPr/>
        </p:nvSpPr>
        <p:spPr>
          <a:xfrm>
            <a:off x="6593182" y="2647363"/>
            <a:ext cx="983828" cy="1713309"/>
          </a:xfrm>
          <a:prstGeom prst="line">
            <a:avLst/>
          </a:prstGeom>
          <a:noFill/>
          <a:ln w="12700">
            <a:solidFill>
              <a:srgbClr val="C9C5BC"/>
            </a:solidFill>
            <a:prstDash val="solid"/>
          </a:ln>
        </p:spPr>
      </p:sp>
      <p:sp>
        <p:nvSpPr>
          <p:cNvPr id="46" name="Shape 44"/>
          <p:cNvSpPr/>
          <p:nvPr/>
        </p:nvSpPr>
        <p:spPr>
          <a:xfrm flipV="1">
            <a:off x="9464678" y="2073321"/>
            <a:ext cx="1359384" cy="17282"/>
          </a:xfrm>
          <a:prstGeom prst="line">
            <a:avLst/>
          </a:prstGeom>
          <a:noFill/>
          <a:ln w="12700">
            <a:solidFill>
              <a:srgbClr val="C9C5BC"/>
            </a:solidFill>
            <a:prstDash val="solid"/>
          </a:ln>
        </p:spPr>
      </p:sp>
      <p:sp>
        <p:nvSpPr>
          <p:cNvPr id="47" name="Shape 45"/>
          <p:cNvSpPr/>
          <p:nvPr/>
        </p:nvSpPr>
        <p:spPr>
          <a:xfrm flipV="1">
            <a:off x="9767530" y="2073321"/>
            <a:ext cx="1056533" cy="1615098"/>
          </a:xfrm>
          <a:prstGeom prst="line">
            <a:avLst/>
          </a:prstGeom>
          <a:noFill/>
          <a:ln w="12700">
            <a:solidFill>
              <a:srgbClr val="C9C5BC"/>
            </a:solidFill>
            <a:prstDash val="solid"/>
          </a:ln>
        </p:spPr>
      </p:sp>
      <p:sp>
        <p:nvSpPr>
          <p:cNvPr id="48" name="Shape 46"/>
          <p:cNvSpPr/>
          <p:nvPr/>
        </p:nvSpPr>
        <p:spPr>
          <a:xfrm flipV="1">
            <a:off x="10948537" y="4420577"/>
            <a:ext cx="96963" cy="876562"/>
          </a:xfrm>
          <a:prstGeom prst="line">
            <a:avLst/>
          </a:prstGeom>
          <a:noFill/>
          <a:ln w="12700">
            <a:solidFill>
              <a:srgbClr val="C9C5BC"/>
            </a:solidFill>
            <a:prstDash val="solid"/>
          </a:ln>
        </p:spPr>
      </p:sp>
      <p:sp>
        <p:nvSpPr>
          <p:cNvPr id="49" name="Shape 47"/>
          <p:cNvSpPr/>
          <p:nvPr/>
        </p:nvSpPr>
        <p:spPr>
          <a:xfrm>
            <a:off x="9767530" y="3688419"/>
            <a:ext cx="1277971" cy="732158"/>
          </a:xfrm>
          <a:prstGeom prst="line">
            <a:avLst/>
          </a:prstGeom>
          <a:noFill/>
          <a:ln w="12700">
            <a:solidFill>
              <a:srgbClr val="C9C5BC"/>
            </a:solidFill>
            <a:prstDash val="solid"/>
          </a:ln>
        </p:spPr>
      </p:sp>
      <p:sp>
        <p:nvSpPr>
          <p:cNvPr id="50" name="Shape 48"/>
          <p:cNvSpPr/>
          <p:nvPr/>
        </p:nvSpPr>
        <p:spPr>
          <a:xfrm>
            <a:off x="8205874" y="3825233"/>
            <a:ext cx="4335" cy="1064237"/>
          </a:xfrm>
          <a:prstGeom prst="line">
            <a:avLst/>
          </a:prstGeom>
          <a:noFill/>
          <a:ln w="12700">
            <a:solidFill>
              <a:srgbClr val="C9C5BC"/>
            </a:solidFill>
            <a:prstDash val="solid"/>
          </a:ln>
        </p:spPr>
      </p:sp>
      <p:sp>
        <p:nvSpPr>
          <p:cNvPr id="51" name="Shape 49"/>
          <p:cNvSpPr/>
          <p:nvPr/>
        </p:nvSpPr>
        <p:spPr>
          <a:xfrm>
            <a:off x="9334200" y="4733051"/>
            <a:ext cx="1614337" cy="564089"/>
          </a:xfrm>
          <a:prstGeom prst="line">
            <a:avLst/>
          </a:prstGeom>
          <a:noFill/>
          <a:ln w="12700">
            <a:solidFill>
              <a:srgbClr val="C9C5BC"/>
            </a:solidFill>
            <a:prstDash val="solid"/>
          </a:ln>
        </p:spPr>
      </p:sp>
      <p:sp>
        <p:nvSpPr>
          <p:cNvPr id="52" name="Shape 50"/>
          <p:cNvSpPr/>
          <p:nvPr/>
        </p:nvSpPr>
        <p:spPr>
          <a:xfrm>
            <a:off x="10629247" y="3356565"/>
            <a:ext cx="319290" cy="1940575"/>
          </a:xfrm>
          <a:prstGeom prst="line">
            <a:avLst/>
          </a:prstGeom>
          <a:noFill/>
          <a:ln w="12700">
            <a:solidFill>
              <a:srgbClr val="C9C5BC"/>
            </a:solidFill>
            <a:prstDash val="solid"/>
          </a:ln>
        </p:spPr>
      </p:sp>
      <p:sp>
        <p:nvSpPr>
          <p:cNvPr id="53" name="Shape 51"/>
          <p:cNvSpPr/>
          <p:nvPr/>
        </p:nvSpPr>
        <p:spPr>
          <a:xfrm flipV="1">
            <a:off x="7006171" y="4889470"/>
            <a:ext cx="1204038" cy="346673"/>
          </a:xfrm>
          <a:prstGeom prst="line">
            <a:avLst/>
          </a:prstGeom>
          <a:noFill/>
          <a:ln w="12700">
            <a:solidFill>
              <a:srgbClr val="C9C5BC"/>
            </a:solidFill>
            <a:prstDash val="solid"/>
          </a:ln>
        </p:spPr>
      </p:sp>
      <p:sp>
        <p:nvSpPr>
          <p:cNvPr id="54" name="Shape 52"/>
          <p:cNvSpPr/>
          <p:nvPr/>
        </p:nvSpPr>
        <p:spPr>
          <a:xfrm>
            <a:off x="6538369" y="3482855"/>
            <a:ext cx="467802" cy="1753288"/>
          </a:xfrm>
          <a:prstGeom prst="line">
            <a:avLst/>
          </a:prstGeom>
          <a:noFill/>
          <a:ln w="12700">
            <a:solidFill>
              <a:srgbClr val="C9C5BC"/>
            </a:solidFill>
            <a:prstDash val="solid"/>
          </a:ln>
        </p:spPr>
      </p:sp>
      <p:sp>
        <p:nvSpPr>
          <p:cNvPr id="55" name="Shape 53"/>
          <p:cNvSpPr/>
          <p:nvPr/>
        </p:nvSpPr>
        <p:spPr>
          <a:xfrm>
            <a:off x="6446929" y="3391415"/>
            <a:ext cx="182880" cy="182880"/>
          </a:xfrm>
          <a:prstGeom prst="ellipse">
            <a:avLst/>
          </a:prstGeom>
          <a:solidFill>
            <a:srgbClr val="5F646B"/>
          </a:solidFill>
          <a:ln w="12700">
            <a:solidFill>
              <a:srgbClr val="5F646B"/>
            </a:solidFill>
            <a:prstDash val="solid"/>
          </a:ln>
        </p:spPr>
      </p:sp>
      <p:sp>
        <p:nvSpPr>
          <p:cNvPr id="56" name="Shape 54"/>
          <p:cNvSpPr/>
          <p:nvPr/>
        </p:nvSpPr>
        <p:spPr>
          <a:xfrm>
            <a:off x="7928419" y="2068871"/>
            <a:ext cx="182880" cy="182880"/>
          </a:xfrm>
          <a:prstGeom prst="ellipse">
            <a:avLst/>
          </a:prstGeom>
          <a:solidFill>
            <a:srgbClr val="5F646B"/>
          </a:solidFill>
          <a:ln w="12700">
            <a:solidFill>
              <a:srgbClr val="5F646B"/>
            </a:solidFill>
            <a:prstDash val="solid"/>
          </a:ln>
        </p:spPr>
      </p:sp>
      <p:sp>
        <p:nvSpPr>
          <p:cNvPr id="57" name="Shape 55"/>
          <p:cNvSpPr/>
          <p:nvPr/>
        </p:nvSpPr>
        <p:spPr>
          <a:xfrm>
            <a:off x="10537807" y="3265125"/>
            <a:ext cx="182880" cy="182880"/>
          </a:xfrm>
          <a:prstGeom prst="ellipse">
            <a:avLst/>
          </a:prstGeom>
          <a:solidFill>
            <a:srgbClr val="5F646B"/>
          </a:solidFill>
          <a:ln w="12700">
            <a:solidFill>
              <a:srgbClr val="5F646B"/>
            </a:solidFill>
            <a:prstDash val="solid"/>
          </a:ln>
        </p:spPr>
      </p:sp>
      <p:sp>
        <p:nvSpPr>
          <p:cNvPr id="58" name="Shape 56"/>
          <p:cNvSpPr/>
          <p:nvPr/>
        </p:nvSpPr>
        <p:spPr>
          <a:xfrm>
            <a:off x="8907127" y="3459214"/>
            <a:ext cx="182880" cy="182880"/>
          </a:xfrm>
          <a:prstGeom prst="ellipse">
            <a:avLst/>
          </a:prstGeom>
          <a:solidFill>
            <a:srgbClr val="5F646B"/>
          </a:solidFill>
          <a:ln w="12700">
            <a:solidFill>
              <a:srgbClr val="5F646B"/>
            </a:solidFill>
            <a:prstDash val="solid"/>
          </a:ln>
        </p:spPr>
      </p:sp>
      <p:sp>
        <p:nvSpPr>
          <p:cNvPr id="59" name="Shape 57"/>
          <p:cNvSpPr/>
          <p:nvPr/>
        </p:nvSpPr>
        <p:spPr>
          <a:xfrm>
            <a:off x="7485570" y="4269231"/>
            <a:ext cx="182880" cy="182880"/>
          </a:xfrm>
          <a:prstGeom prst="ellipse">
            <a:avLst/>
          </a:prstGeom>
          <a:solidFill>
            <a:srgbClr val="5F646B"/>
          </a:solidFill>
          <a:ln w="12700">
            <a:solidFill>
              <a:srgbClr val="5F646B"/>
            </a:solidFill>
            <a:prstDash val="solid"/>
          </a:ln>
        </p:spPr>
      </p:sp>
      <p:sp>
        <p:nvSpPr>
          <p:cNvPr id="60" name="Shape 58"/>
          <p:cNvSpPr/>
          <p:nvPr/>
        </p:nvSpPr>
        <p:spPr>
          <a:xfrm>
            <a:off x="9242760" y="4641611"/>
            <a:ext cx="182880" cy="182880"/>
          </a:xfrm>
          <a:prstGeom prst="ellipse">
            <a:avLst/>
          </a:prstGeom>
          <a:solidFill>
            <a:srgbClr val="5F646B"/>
          </a:solidFill>
          <a:ln w="12700">
            <a:solidFill>
              <a:srgbClr val="5F646B"/>
            </a:solidFill>
            <a:prstDash val="solid"/>
          </a:ln>
        </p:spPr>
      </p:sp>
      <p:sp>
        <p:nvSpPr>
          <p:cNvPr id="61" name="Shape 59"/>
          <p:cNvSpPr/>
          <p:nvPr/>
        </p:nvSpPr>
        <p:spPr>
          <a:xfrm>
            <a:off x="8722886" y="2693169"/>
            <a:ext cx="182880" cy="182880"/>
          </a:xfrm>
          <a:prstGeom prst="ellipse">
            <a:avLst/>
          </a:prstGeom>
          <a:solidFill>
            <a:srgbClr val="5F646B"/>
          </a:solidFill>
          <a:ln w="12700">
            <a:solidFill>
              <a:srgbClr val="5F646B"/>
            </a:solidFill>
            <a:prstDash val="solid"/>
          </a:ln>
        </p:spPr>
      </p:sp>
      <p:sp>
        <p:nvSpPr>
          <p:cNvPr id="62" name="Shape 60"/>
          <p:cNvSpPr/>
          <p:nvPr/>
        </p:nvSpPr>
        <p:spPr>
          <a:xfrm>
            <a:off x="6501742" y="2555923"/>
            <a:ext cx="182880" cy="182880"/>
          </a:xfrm>
          <a:prstGeom prst="ellipse">
            <a:avLst/>
          </a:prstGeom>
          <a:solidFill>
            <a:srgbClr val="5F646B"/>
          </a:solidFill>
          <a:ln w="12700">
            <a:solidFill>
              <a:srgbClr val="5F646B"/>
            </a:solidFill>
            <a:prstDash val="solid"/>
          </a:ln>
        </p:spPr>
      </p:sp>
      <p:sp>
        <p:nvSpPr>
          <p:cNvPr id="63" name="Shape 61"/>
          <p:cNvSpPr/>
          <p:nvPr/>
        </p:nvSpPr>
        <p:spPr>
          <a:xfrm>
            <a:off x="10732622" y="1981881"/>
            <a:ext cx="182880" cy="182880"/>
          </a:xfrm>
          <a:prstGeom prst="ellipse">
            <a:avLst/>
          </a:prstGeom>
          <a:solidFill>
            <a:srgbClr val="5F646B"/>
          </a:solidFill>
          <a:ln w="12700">
            <a:solidFill>
              <a:srgbClr val="5F646B"/>
            </a:solidFill>
            <a:prstDash val="solid"/>
          </a:ln>
        </p:spPr>
      </p:sp>
      <p:sp>
        <p:nvSpPr>
          <p:cNvPr id="64" name="Shape 62"/>
          <p:cNvSpPr/>
          <p:nvPr/>
        </p:nvSpPr>
        <p:spPr>
          <a:xfrm>
            <a:off x="10954060" y="4329137"/>
            <a:ext cx="182880" cy="182880"/>
          </a:xfrm>
          <a:prstGeom prst="ellipse">
            <a:avLst/>
          </a:prstGeom>
          <a:solidFill>
            <a:srgbClr val="5F646B"/>
          </a:solidFill>
          <a:ln w="12700">
            <a:solidFill>
              <a:srgbClr val="5F646B"/>
            </a:solidFill>
            <a:prstDash val="solid"/>
          </a:ln>
        </p:spPr>
      </p:sp>
      <p:sp>
        <p:nvSpPr>
          <p:cNvPr id="65" name="Shape 63"/>
          <p:cNvSpPr/>
          <p:nvPr/>
        </p:nvSpPr>
        <p:spPr>
          <a:xfrm>
            <a:off x="9373238" y="1999163"/>
            <a:ext cx="182880" cy="182880"/>
          </a:xfrm>
          <a:prstGeom prst="ellipse">
            <a:avLst/>
          </a:prstGeom>
          <a:solidFill>
            <a:srgbClr val="5F646B"/>
          </a:solidFill>
          <a:ln w="12700">
            <a:solidFill>
              <a:srgbClr val="5F646B"/>
            </a:solidFill>
            <a:prstDash val="solid"/>
          </a:ln>
        </p:spPr>
      </p:sp>
      <p:sp>
        <p:nvSpPr>
          <p:cNvPr id="66" name="Shape 64"/>
          <p:cNvSpPr/>
          <p:nvPr/>
        </p:nvSpPr>
        <p:spPr>
          <a:xfrm>
            <a:off x="8118770" y="4798030"/>
            <a:ext cx="182880" cy="182880"/>
          </a:xfrm>
          <a:prstGeom prst="ellipse">
            <a:avLst/>
          </a:prstGeom>
          <a:solidFill>
            <a:srgbClr val="5F646B"/>
          </a:solidFill>
          <a:ln w="12700">
            <a:solidFill>
              <a:srgbClr val="5F646B"/>
            </a:solidFill>
            <a:prstDash val="solid"/>
          </a:ln>
        </p:spPr>
      </p:sp>
      <p:sp>
        <p:nvSpPr>
          <p:cNvPr id="67" name="Shape 65"/>
          <p:cNvSpPr/>
          <p:nvPr/>
        </p:nvSpPr>
        <p:spPr>
          <a:xfrm>
            <a:off x="9676090" y="3596979"/>
            <a:ext cx="182880" cy="182880"/>
          </a:xfrm>
          <a:prstGeom prst="ellipse">
            <a:avLst/>
          </a:prstGeom>
          <a:solidFill>
            <a:srgbClr val="5F646B"/>
          </a:solidFill>
          <a:ln w="12700">
            <a:solidFill>
              <a:srgbClr val="5F646B"/>
            </a:solidFill>
            <a:prstDash val="solid"/>
          </a:ln>
        </p:spPr>
      </p:sp>
      <p:sp>
        <p:nvSpPr>
          <p:cNvPr id="68" name="Shape 66"/>
          <p:cNvSpPr/>
          <p:nvPr/>
        </p:nvSpPr>
        <p:spPr>
          <a:xfrm>
            <a:off x="10857097" y="5205700"/>
            <a:ext cx="182880" cy="182880"/>
          </a:xfrm>
          <a:prstGeom prst="ellipse">
            <a:avLst/>
          </a:prstGeom>
          <a:solidFill>
            <a:srgbClr val="5F646B"/>
          </a:solidFill>
          <a:ln w="12700">
            <a:solidFill>
              <a:srgbClr val="5F646B"/>
            </a:solidFill>
            <a:prstDash val="solid"/>
          </a:ln>
        </p:spPr>
      </p:sp>
      <p:sp>
        <p:nvSpPr>
          <p:cNvPr id="69" name="Shape 67"/>
          <p:cNvSpPr/>
          <p:nvPr/>
        </p:nvSpPr>
        <p:spPr>
          <a:xfrm>
            <a:off x="8114434" y="3733793"/>
            <a:ext cx="182880" cy="182880"/>
          </a:xfrm>
          <a:prstGeom prst="ellipse">
            <a:avLst/>
          </a:prstGeom>
          <a:solidFill>
            <a:srgbClr val="5F646B"/>
          </a:solidFill>
          <a:ln w="12700">
            <a:solidFill>
              <a:srgbClr val="5F646B"/>
            </a:solidFill>
            <a:prstDash val="solid"/>
          </a:ln>
        </p:spPr>
      </p:sp>
      <p:sp>
        <p:nvSpPr>
          <p:cNvPr id="70" name="Shape 68"/>
          <p:cNvSpPr/>
          <p:nvPr/>
        </p:nvSpPr>
        <p:spPr>
          <a:xfrm>
            <a:off x="6914731" y="5144703"/>
            <a:ext cx="182880" cy="182880"/>
          </a:xfrm>
          <a:prstGeom prst="ellipse">
            <a:avLst/>
          </a:prstGeom>
          <a:solidFill>
            <a:srgbClr val="5F646B"/>
          </a:solidFill>
          <a:ln w="12700">
            <a:solidFill>
              <a:srgbClr val="5F646B"/>
            </a:solidFill>
            <a:prstDash val="solid"/>
          </a:ln>
        </p:spPr>
      </p:sp>
      <p:sp>
        <p:nvSpPr>
          <p:cNvPr id="71" name="Shape 69"/>
          <p:cNvSpPr/>
          <p:nvPr/>
        </p:nvSpPr>
        <p:spPr>
          <a:xfrm>
            <a:off x="9334200" y="4733051"/>
            <a:ext cx="1614337" cy="564089"/>
          </a:xfrm>
          <a:prstGeom prst="line">
            <a:avLst/>
          </a:prstGeom>
          <a:noFill/>
          <a:ln w="44450">
            <a:solidFill>
              <a:srgbClr val="2B44FF"/>
            </a:solidFill>
            <a:prstDash val="solid"/>
          </a:ln>
        </p:spPr>
      </p:sp>
      <p:sp>
        <p:nvSpPr>
          <p:cNvPr id="72" name="Shape 70"/>
          <p:cNvSpPr/>
          <p:nvPr/>
        </p:nvSpPr>
        <p:spPr>
          <a:xfrm flipV="1">
            <a:off x="8210210" y="4733051"/>
            <a:ext cx="1123991" cy="156418"/>
          </a:xfrm>
          <a:prstGeom prst="line">
            <a:avLst/>
          </a:prstGeom>
          <a:noFill/>
          <a:ln w="44450">
            <a:solidFill>
              <a:srgbClr val="2B44FF"/>
            </a:solidFill>
            <a:prstDash val="solid"/>
          </a:ln>
        </p:spPr>
      </p:sp>
      <p:sp>
        <p:nvSpPr>
          <p:cNvPr id="73" name="Shape 71"/>
          <p:cNvSpPr/>
          <p:nvPr/>
        </p:nvSpPr>
        <p:spPr>
          <a:xfrm>
            <a:off x="7577010" y="4360671"/>
            <a:ext cx="633200" cy="528798"/>
          </a:xfrm>
          <a:prstGeom prst="line">
            <a:avLst/>
          </a:prstGeom>
          <a:noFill/>
          <a:ln w="44450">
            <a:solidFill>
              <a:srgbClr val="2B44FF"/>
            </a:solidFill>
            <a:prstDash val="solid"/>
          </a:ln>
        </p:spPr>
      </p:sp>
      <p:sp>
        <p:nvSpPr>
          <p:cNvPr id="74" name="Shape 72"/>
          <p:cNvSpPr/>
          <p:nvPr/>
        </p:nvSpPr>
        <p:spPr>
          <a:xfrm>
            <a:off x="6593182" y="2647363"/>
            <a:ext cx="983828" cy="1713309"/>
          </a:xfrm>
          <a:prstGeom prst="line">
            <a:avLst/>
          </a:prstGeom>
          <a:noFill/>
          <a:ln w="44450">
            <a:solidFill>
              <a:srgbClr val="2B44FF"/>
            </a:solidFill>
            <a:prstDash val="solid"/>
          </a:ln>
        </p:spPr>
      </p:sp>
      <p:sp>
        <p:nvSpPr>
          <p:cNvPr id="75" name="Shape 73"/>
          <p:cNvSpPr/>
          <p:nvPr/>
        </p:nvSpPr>
        <p:spPr>
          <a:xfrm>
            <a:off x="6428590" y="2482771"/>
            <a:ext cx="329184" cy="329184"/>
          </a:xfrm>
          <a:prstGeom prst="ellipse">
            <a:avLst/>
          </a:prstGeom>
          <a:solidFill>
            <a:srgbClr val="2B44FF"/>
          </a:solidFill>
          <a:ln w="12700">
            <a:solidFill>
              <a:srgbClr val="2B44FF"/>
            </a:solidFill>
            <a:prstDash val="solid"/>
          </a:ln>
        </p:spPr>
      </p:sp>
      <p:sp>
        <p:nvSpPr>
          <p:cNvPr id="76" name="Shape 74"/>
          <p:cNvSpPr/>
          <p:nvPr/>
        </p:nvSpPr>
        <p:spPr>
          <a:xfrm>
            <a:off x="10783945" y="5132548"/>
            <a:ext cx="329184" cy="329184"/>
          </a:xfrm>
          <a:prstGeom prst="ellipse">
            <a:avLst/>
          </a:prstGeom>
          <a:solidFill>
            <a:srgbClr val="2B44FF"/>
          </a:solidFill>
          <a:ln w="12700">
            <a:solidFill>
              <a:srgbClr val="2B44FF"/>
            </a:solidFill>
            <a:prstDash val="solid"/>
          </a:ln>
        </p:spPr>
      </p:sp>
      <p:sp>
        <p:nvSpPr>
          <p:cNvPr id="77" name="Text 75"/>
          <p:cNvSpPr txBox="1"/>
          <p:nvPr/>
        </p:nvSpPr>
        <p:spPr>
          <a:xfrm>
            <a:off x="6044542" y="2098723"/>
            <a:ext cx="1097280" cy="320040"/>
          </a:xfrm>
          <a:prstGeom prst="rect">
            <a:avLst/>
          </a:prstGeom>
          <a:noFill/>
          <a:ln/>
        </p:spPr>
        <p:txBody>
          <a:bodyPr wrap="square" lIns="0" tIns="0" rIns="0" bIns="0" rtlCol="0" anchor="t"/>
          <a:lstStyle/>
          <a:p>
            <a:pPr algn="ctr" indent="0" marL="0">
              <a:buNone/>
            </a:pPr>
            <a:r>
              <a:rPr lang="en-US" sz="1400" b="1" dirty="0">
                <a:solidFill>
                  <a:srgbClr val="16181B"/>
                </a:solidFill>
                <a:latin typeface="Helvetica Neue" pitchFamily="34" charset="0"/>
                <a:ea typeface="Helvetica Neue" pitchFamily="34" charset="-122"/>
                <a:cs typeface="Helvetica Neue" pitchFamily="34" charset="-120"/>
              </a:rPr>
              <a:t>Marta</a:t>
            </a:r>
            <a:endParaRPr lang="en-US" sz="1400" dirty="0"/>
          </a:p>
        </p:txBody>
      </p:sp>
      <p:sp>
        <p:nvSpPr>
          <p:cNvPr id="78" name="Text 76"/>
          <p:cNvSpPr txBox="1"/>
          <p:nvPr/>
        </p:nvSpPr>
        <p:spPr>
          <a:xfrm>
            <a:off x="10399897" y="5525740"/>
            <a:ext cx="1097280" cy="320040"/>
          </a:xfrm>
          <a:prstGeom prst="rect">
            <a:avLst/>
          </a:prstGeom>
          <a:noFill/>
          <a:ln/>
        </p:spPr>
        <p:txBody>
          <a:bodyPr wrap="square" lIns="0" tIns="0" rIns="0" bIns="0" rtlCol="0" anchor="t"/>
          <a:lstStyle/>
          <a:p>
            <a:pPr algn="ctr" indent="0" marL="0">
              <a:buNone/>
            </a:pPr>
            <a:r>
              <a:rPr lang="en-US" sz="1400" b="1" dirty="0">
                <a:solidFill>
                  <a:srgbClr val="16181B"/>
                </a:solidFill>
                <a:latin typeface="Helvetica Neue" pitchFamily="34" charset="0"/>
                <a:ea typeface="Helvetica Neue" pitchFamily="34" charset="-122"/>
                <a:cs typeface="Helvetica Neue" pitchFamily="34" charset="-120"/>
              </a:rPr>
              <a:t>Luca</a:t>
            </a:r>
            <a:endParaRPr lang="en-US" sz="1400" dirty="0"/>
          </a:p>
        </p:txBody>
      </p:sp>
      <p:sp>
        <p:nvSpPr>
          <p:cNvPr id="79" name="Text 77"/>
          <p:cNvSpPr txBox="1"/>
          <p:nvPr/>
        </p:nvSpPr>
        <p:spPr>
          <a:xfrm>
            <a:off x="731520" y="5669280"/>
            <a:ext cx="5120640" cy="457200"/>
          </a:xfrm>
          <a:prstGeom prst="rect">
            <a:avLst/>
          </a:prstGeom>
          <a:noFill/>
          <a:ln/>
        </p:spPr>
        <p:txBody>
          <a:bodyPr wrap="square" lIns="0" tIns="0" rIns="0" bIns="0" rtlCol="0" anchor="t"/>
          <a:lstStyle/>
          <a:p>
            <a:pPr indent="0" marL="0">
              <a:buNone/>
            </a:pPr>
            <a:r>
              <a:rPr lang="en-US" sz="1800" dirty="0">
                <a:solidFill>
                  <a:srgbClr val="5F646B"/>
                </a:solidFill>
                <a:latin typeface="Helvetica Neue" pitchFamily="34" charset="0"/>
                <a:ea typeface="Helvetica Neue" pitchFamily="34" charset="-122"/>
                <a:cs typeface="Helvetica Neue" pitchFamily="34" charset="-120"/>
              </a:rPr>
              <a:t>Competenze isolate: chi sa, non si trova.</a:t>
            </a:r>
            <a:endParaRPr lang="en-US" sz="1800" dirty="0"/>
          </a:p>
        </p:txBody>
      </p:sp>
      <p:sp>
        <p:nvSpPr>
          <p:cNvPr id="80" name="Text 78"/>
          <p:cNvSpPr txBox="1"/>
          <p:nvPr/>
        </p:nvSpPr>
        <p:spPr>
          <a:xfrm>
            <a:off x="6355080" y="5669280"/>
            <a:ext cx="5120640" cy="457200"/>
          </a:xfrm>
          <a:prstGeom prst="rect">
            <a:avLst/>
          </a:prstGeom>
          <a:noFill/>
          <a:ln/>
        </p:spPr>
        <p:txBody>
          <a:bodyPr wrap="square" lIns="0" tIns="0" rIns="0" bIns="0" rtlCol="0" anchor="t"/>
          <a:lstStyle/>
          <a:p>
            <a:pPr indent="0" marL="0">
              <a:buNone/>
            </a:pPr>
            <a:r>
              <a:rPr lang="en-US" sz="1800" b="1" dirty="0">
                <a:solidFill>
                  <a:srgbClr val="16181B"/>
                </a:solidFill>
                <a:latin typeface="Helvetica Neue" pitchFamily="34" charset="0"/>
                <a:ea typeface="Helvetica Neue" pitchFamily="34" charset="-122"/>
                <a:cs typeface="Helvetica Neue" pitchFamily="34" charset="-120"/>
              </a:rPr>
              <a:t>Una rete: chi cerca, trova.</a:t>
            </a:r>
            <a:endParaRPr lang="en-US" sz="18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4F2ED"/>
        </a:solidFill>
      </p:bgPr>
    </p:bg>
    <p:spTree>
      <p:nvGrpSpPr>
        <p:cNvPr id="1" name=""/>
        <p:cNvGrpSpPr/>
        <p:nvPr/>
      </p:nvGrpSpPr>
      <p:grpSpPr>
        <a:xfrm>
          <a:off x="0" y="0"/>
          <a:ext cx="0" cy="0"/>
          <a:chOff x="0" y="0"/>
          <a:chExt cx="0" cy="0"/>
        </a:xfrm>
      </p:grpSpPr>
      <p:sp>
        <p:nvSpPr>
          <p:cNvPr id="2" name="Text 0"/>
          <p:cNvSpPr txBox="1"/>
          <p:nvPr/>
        </p:nvSpPr>
        <p:spPr>
          <a:xfrm>
            <a:off x="731520" y="502920"/>
            <a:ext cx="8229600" cy="274320"/>
          </a:xfrm>
          <a:prstGeom prst="rect">
            <a:avLst/>
          </a:prstGeom>
          <a:noFill/>
          <a:ln/>
        </p:spPr>
        <p:txBody>
          <a:bodyPr wrap="square" lIns="0" tIns="0" rIns="0" bIns="0" rtlCol="0" anchor="t"/>
          <a:lstStyle/>
          <a:p>
            <a:pPr indent="0" marL="0">
              <a:buNone/>
            </a:pPr>
            <a:r>
              <a:rPr lang="en-US" sz="1200" b="1" spc="200" kern="0" dirty="0">
                <a:solidFill>
                  <a:srgbClr val="5F646B"/>
                </a:solidFill>
                <a:latin typeface="Helvetica Neue" pitchFamily="34" charset="0"/>
                <a:ea typeface="Helvetica Neue" pitchFamily="34" charset="-122"/>
                <a:cs typeface="Helvetica Neue" pitchFamily="34" charset="-120"/>
              </a:rPr>
              <a:t>I FABBISOGNI DELLA COMMUNITY</a:t>
            </a:r>
            <a:endParaRPr lang="en-US" sz="1200" dirty="0"/>
          </a:p>
        </p:txBody>
      </p:sp>
      <p:sp>
        <p:nvSpPr>
          <p:cNvPr id="3" name="Text 1"/>
          <p:cNvSpPr txBox="1"/>
          <p:nvPr/>
        </p:nvSpPr>
        <p:spPr>
          <a:xfrm>
            <a:off x="10545775" y="502920"/>
            <a:ext cx="914400" cy="274320"/>
          </a:xfrm>
          <a:prstGeom prst="rect">
            <a:avLst/>
          </a:prstGeom>
          <a:noFill/>
          <a:ln/>
        </p:spPr>
        <p:txBody>
          <a:bodyPr wrap="square" lIns="0" tIns="0" rIns="0" bIns="0" rtlCol="0" anchor="t"/>
          <a:lstStyle/>
          <a:p>
            <a:pPr algn="r" indent="0" marL="0">
              <a:buNone/>
            </a:pPr>
            <a:r>
              <a:rPr lang="en-US" sz="1200" dirty="0">
                <a:solidFill>
                  <a:srgbClr val="A7A49D"/>
                </a:solidFill>
                <a:latin typeface="Helvetica Neue" pitchFamily="34" charset="0"/>
                <a:ea typeface="Helvetica Neue" pitchFamily="34" charset="-122"/>
                <a:cs typeface="Helvetica Neue" pitchFamily="34" charset="-120"/>
              </a:rPr>
              <a:t>41</a:t>
            </a:r>
            <a:endParaRPr lang="en-US" sz="1200" dirty="0"/>
          </a:p>
        </p:txBody>
      </p:sp>
      <p:sp>
        <p:nvSpPr>
          <p:cNvPr id="4" name="Text 2"/>
          <p:cNvSpPr txBox="1"/>
          <p:nvPr/>
        </p:nvSpPr>
        <p:spPr>
          <a:xfrm>
            <a:off x="731520" y="1097280"/>
            <a:ext cx="10728655" cy="731520"/>
          </a:xfrm>
          <a:prstGeom prst="rect">
            <a:avLst/>
          </a:prstGeom>
          <a:noFill/>
          <a:ln/>
        </p:spPr>
        <p:txBody>
          <a:bodyPr wrap="square" lIns="0" tIns="0" rIns="0" bIns="0" rtlCol="0" anchor="t"/>
          <a:lstStyle/>
          <a:p>
            <a:pPr indent="0" marL="0">
              <a:buNone/>
            </a:pPr>
            <a:r>
              <a:rPr lang="en-US" sz="3400" b="1" dirty="0">
                <a:solidFill>
                  <a:srgbClr val="16181B"/>
                </a:solidFill>
                <a:latin typeface="Helvetica Neue" pitchFamily="34" charset="0"/>
                <a:ea typeface="Helvetica Neue" pitchFamily="34" charset="-122"/>
                <a:cs typeface="Helvetica Neue" pitchFamily="34" charset="-120"/>
              </a:rPr>
              <a:t>Cinque bisogni. Cinque risposte.</a:t>
            </a:r>
            <a:endParaRPr lang="en-US" sz="3400" dirty="0"/>
          </a:p>
        </p:txBody>
      </p:sp>
      <p:sp>
        <p:nvSpPr>
          <p:cNvPr id="5" name="Text 3"/>
          <p:cNvSpPr txBox="1"/>
          <p:nvPr/>
        </p:nvSpPr>
        <p:spPr>
          <a:xfrm>
            <a:off x="731520" y="2011680"/>
            <a:ext cx="2743200" cy="274320"/>
          </a:xfrm>
          <a:prstGeom prst="rect">
            <a:avLst/>
          </a:prstGeom>
          <a:noFill/>
          <a:ln/>
        </p:spPr>
        <p:txBody>
          <a:bodyPr wrap="square" lIns="0" tIns="0" rIns="0" bIns="0" rtlCol="0" anchor="t"/>
          <a:lstStyle/>
          <a:p>
            <a:pPr indent="0" marL="0">
              <a:buNone/>
            </a:pPr>
            <a:r>
              <a:rPr lang="en-US" sz="1200" b="1" spc="200" kern="0" dirty="0">
                <a:solidFill>
                  <a:srgbClr val="5F646B"/>
                </a:solidFill>
                <a:latin typeface="Helvetica Neue" pitchFamily="34" charset="0"/>
                <a:ea typeface="Helvetica Neue" pitchFamily="34" charset="-122"/>
                <a:cs typeface="Helvetica Neue" pitchFamily="34" charset="-120"/>
              </a:rPr>
              <a:t>IL BISOGNO</a:t>
            </a:r>
            <a:endParaRPr lang="en-US" sz="1200" dirty="0"/>
          </a:p>
        </p:txBody>
      </p:sp>
      <p:sp>
        <p:nvSpPr>
          <p:cNvPr id="6" name="Text 4"/>
          <p:cNvSpPr txBox="1"/>
          <p:nvPr/>
        </p:nvSpPr>
        <p:spPr>
          <a:xfrm>
            <a:off x="3657600" y="2011680"/>
            <a:ext cx="4023360" cy="274320"/>
          </a:xfrm>
          <a:prstGeom prst="rect">
            <a:avLst/>
          </a:prstGeom>
          <a:noFill/>
          <a:ln/>
        </p:spPr>
        <p:txBody>
          <a:bodyPr wrap="square" lIns="0" tIns="0" rIns="0" bIns="0" rtlCol="0" anchor="t"/>
          <a:lstStyle/>
          <a:p>
            <a:pPr indent="0" marL="0">
              <a:buNone/>
            </a:pPr>
            <a:r>
              <a:rPr lang="en-US" sz="1200" b="1" spc="200" kern="0" dirty="0">
                <a:solidFill>
                  <a:srgbClr val="5F646B"/>
                </a:solidFill>
                <a:latin typeface="Helvetica Neue" pitchFamily="34" charset="0"/>
                <a:ea typeface="Helvetica Neue" pitchFamily="34" charset="-122"/>
                <a:cs typeface="Helvetica Neue" pitchFamily="34" charset="-120"/>
              </a:rPr>
              <a:t>COME SUONA IN UFFICIO</a:t>
            </a:r>
            <a:endParaRPr lang="en-US" sz="1200" dirty="0"/>
          </a:p>
        </p:txBody>
      </p:sp>
      <p:sp>
        <p:nvSpPr>
          <p:cNvPr id="7" name="Text 5"/>
          <p:cNvSpPr txBox="1"/>
          <p:nvPr/>
        </p:nvSpPr>
        <p:spPr>
          <a:xfrm>
            <a:off x="8503920" y="2011680"/>
            <a:ext cx="3017520" cy="274320"/>
          </a:xfrm>
          <a:prstGeom prst="rect">
            <a:avLst/>
          </a:prstGeom>
          <a:noFill/>
          <a:ln/>
        </p:spPr>
        <p:txBody>
          <a:bodyPr wrap="square" lIns="0" tIns="0" rIns="0" bIns="0" rtlCol="0" anchor="t"/>
          <a:lstStyle/>
          <a:p>
            <a:pPr indent="0" marL="0">
              <a:buNone/>
            </a:pPr>
            <a:r>
              <a:rPr lang="en-US" sz="1200" b="1" spc="200" kern="0" dirty="0">
                <a:solidFill>
                  <a:srgbClr val="2B44FF"/>
                </a:solidFill>
                <a:latin typeface="Helvetica Neue" pitchFamily="34" charset="0"/>
                <a:ea typeface="Helvetica Neue" pitchFamily="34" charset="-122"/>
                <a:cs typeface="Helvetica Neue" pitchFamily="34" charset="-120"/>
              </a:rPr>
              <a:t>COSA OFFRE LA COMMUNITY</a:t>
            </a:r>
            <a:endParaRPr lang="en-US" sz="1200" dirty="0"/>
          </a:p>
        </p:txBody>
      </p:sp>
      <p:sp>
        <p:nvSpPr>
          <p:cNvPr id="8" name="Shape 6"/>
          <p:cNvSpPr/>
          <p:nvPr/>
        </p:nvSpPr>
        <p:spPr>
          <a:xfrm>
            <a:off x="731520" y="2377440"/>
            <a:ext cx="10728655" cy="0"/>
          </a:xfrm>
          <a:prstGeom prst="line">
            <a:avLst/>
          </a:prstGeom>
          <a:noFill/>
          <a:ln w="12700">
            <a:solidFill>
              <a:srgbClr val="D5D1C8"/>
            </a:solidFill>
            <a:prstDash val="solid"/>
          </a:ln>
        </p:spPr>
      </p:sp>
      <p:sp>
        <p:nvSpPr>
          <p:cNvPr id="9" name="Text 7"/>
          <p:cNvSpPr txBox="1"/>
          <p:nvPr/>
        </p:nvSpPr>
        <p:spPr>
          <a:xfrm>
            <a:off x="731520" y="2468880"/>
            <a:ext cx="3017520" cy="548640"/>
          </a:xfrm>
          <a:prstGeom prst="rect">
            <a:avLst/>
          </a:prstGeom>
          <a:noFill/>
          <a:ln/>
        </p:spPr>
        <p:txBody>
          <a:bodyPr wrap="square" lIns="0" tIns="0" rIns="0" bIns="0" rtlCol="0" anchor="ctr"/>
          <a:lstStyle/>
          <a:p>
            <a:pPr indent="0" marL="0">
              <a:buNone/>
            </a:pPr>
            <a:r>
              <a:rPr lang="en-US" sz="2100" b="1" dirty="0">
                <a:solidFill>
                  <a:srgbClr val="16181B"/>
                </a:solidFill>
                <a:latin typeface="Helvetica Neue" pitchFamily="34" charset="0"/>
                <a:ea typeface="Helvetica Neue" pitchFamily="34" charset="-122"/>
                <a:cs typeface="Helvetica Neue" pitchFamily="34" charset="-120"/>
              </a:rPr>
              <a:t>Sapere come si fa</a:t>
            </a:r>
            <a:endParaRPr lang="en-US" sz="2100" dirty="0"/>
          </a:p>
        </p:txBody>
      </p:sp>
      <p:sp>
        <p:nvSpPr>
          <p:cNvPr id="10" name="Text 8"/>
          <p:cNvSpPr txBox="1"/>
          <p:nvPr/>
        </p:nvSpPr>
        <p:spPr>
          <a:xfrm>
            <a:off x="3657600" y="2423160"/>
            <a:ext cx="4023360" cy="640080"/>
          </a:xfrm>
          <a:prstGeom prst="rect">
            <a:avLst/>
          </a:prstGeom>
          <a:noFill/>
          <a:ln/>
        </p:spPr>
        <p:txBody>
          <a:bodyPr wrap="square" lIns="0" tIns="0" rIns="0" bIns="0" rtlCol="0" anchor="ctr"/>
          <a:lstStyle/>
          <a:p>
            <a:pPr indent="0" marL="0">
              <a:buNone/>
            </a:pPr>
            <a:r>
              <a:rPr lang="en-US" sz="1500" i="1" dirty="0">
                <a:solidFill>
                  <a:srgbClr val="5F646B"/>
                </a:solidFill>
                <a:latin typeface="Helvetica Neue" pitchFamily="34" charset="0"/>
                <a:ea typeface="Helvetica Neue" pitchFamily="34" charset="-122"/>
                <a:cs typeface="Helvetica Neue" pitchFamily="34" charset="-120"/>
              </a:rPr>
              <a:t>«Come si scrive un regolamento per i dehors?»</a:t>
            </a:r>
            <a:endParaRPr lang="en-US" sz="1500" dirty="0"/>
          </a:p>
        </p:txBody>
      </p:sp>
      <p:sp>
        <p:nvSpPr>
          <p:cNvPr id="11" name="Shape 9"/>
          <p:cNvSpPr/>
          <p:nvPr/>
        </p:nvSpPr>
        <p:spPr>
          <a:xfrm>
            <a:off x="7955280" y="2743200"/>
            <a:ext cx="365760" cy="914"/>
          </a:xfrm>
          <a:prstGeom prst="line">
            <a:avLst/>
          </a:prstGeom>
          <a:noFill/>
          <a:ln w="19050">
            <a:solidFill>
              <a:srgbClr val="2B44FF"/>
            </a:solidFill>
            <a:prstDash val="solid"/>
            <a:tailEnd type="triangle"/>
          </a:ln>
        </p:spPr>
      </p:sp>
      <p:sp>
        <p:nvSpPr>
          <p:cNvPr id="12" name="Text 10"/>
          <p:cNvSpPr txBox="1"/>
          <p:nvPr/>
        </p:nvSpPr>
        <p:spPr>
          <a:xfrm>
            <a:off x="8503920" y="2423160"/>
            <a:ext cx="2953512" cy="640080"/>
          </a:xfrm>
          <a:prstGeom prst="rect">
            <a:avLst/>
          </a:prstGeom>
          <a:noFill/>
          <a:ln/>
        </p:spPr>
        <p:txBody>
          <a:bodyPr wrap="square" lIns="0" tIns="0" rIns="0" bIns="0" rtlCol="0" anchor="ctr"/>
          <a:lstStyle/>
          <a:p>
            <a:pPr indent="0" marL="0">
              <a:buNone/>
            </a:pPr>
            <a:r>
              <a:rPr lang="en-US" sz="1700" b="1" dirty="0">
                <a:solidFill>
                  <a:srgbClr val="2B44FF"/>
                </a:solidFill>
                <a:latin typeface="Helvetica Neue" pitchFamily="34" charset="0"/>
                <a:ea typeface="Helvetica Neue" pitchFamily="34" charset="-122"/>
                <a:cs typeface="Helvetica Neue" pitchFamily="34" charset="-120"/>
              </a:rPr>
              <a:t>Domande e risposte</a:t>
            </a:r>
            <a:endParaRPr lang="en-US" sz="1700" dirty="0"/>
          </a:p>
        </p:txBody>
      </p:sp>
      <p:sp>
        <p:nvSpPr>
          <p:cNvPr id="13" name="Shape 11"/>
          <p:cNvSpPr/>
          <p:nvPr/>
        </p:nvSpPr>
        <p:spPr>
          <a:xfrm>
            <a:off x="731520" y="3108960"/>
            <a:ext cx="10728655" cy="0"/>
          </a:xfrm>
          <a:prstGeom prst="line">
            <a:avLst/>
          </a:prstGeom>
          <a:noFill/>
          <a:ln w="12700">
            <a:solidFill>
              <a:srgbClr val="D5D1C8"/>
            </a:solidFill>
            <a:prstDash val="solid"/>
          </a:ln>
        </p:spPr>
      </p:sp>
      <p:sp>
        <p:nvSpPr>
          <p:cNvPr id="14" name="Text 12"/>
          <p:cNvSpPr txBox="1"/>
          <p:nvPr/>
        </p:nvSpPr>
        <p:spPr>
          <a:xfrm>
            <a:off x="731520" y="3200400"/>
            <a:ext cx="3017520" cy="548640"/>
          </a:xfrm>
          <a:prstGeom prst="rect">
            <a:avLst/>
          </a:prstGeom>
          <a:noFill/>
          <a:ln/>
        </p:spPr>
        <p:txBody>
          <a:bodyPr wrap="square" lIns="0" tIns="0" rIns="0" bIns="0" rtlCol="0" anchor="ctr"/>
          <a:lstStyle/>
          <a:p>
            <a:pPr indent="0" marL="0">
              <a:buNone/>
            </a:pPr>
            <a:r>
              <a:rPr lang="en-US" sz="2100" b="1" dirty="0">
                <a:solidFill>
                  <a:srgbClr val="16181B"/>
                </a:solidFill>
                <a:latin typeface="Helvetica Neue" pitchFamily="34" charset="0"/>
                <a:ea typeface="Helvetica Neue" pitchFamily="34" charset="-122"/>
                <a:cs typeface="Helvetica Neue" pitchFamily="34" charset="-120"/>
              </a:rPr>
              <a:t>Trovare chi lo sa</a:t>
            </a:r>
            <a:endParaRPr lang="en-US" sz="2100" dirty="0"/>
          </a:p>
        </p:txBody>
      </p:sp>
      <p:sp>
        <p:nvSpPr>
          <p:cNvPr id="15" name="Text 13"/>
          <p:cNvSpPr txBox="1"/>
          <p:nvPr/>
        </p:nvSpPr>
        <p:spPr>
          <a:xfrm>
            <a:off x="3657600" y="3154680"/>
            <a:ext cx="4023360" cy="640080"/>
          </a:xfrm>
          <a:prstGeom prst="rect">
            <a:avLst/>
          </a:prstGeom>
          <a:noFill/>
          <a:ln/>
        </p:spPr>
        <p:txBody>
          <a:bodyPr wrap="square" lIns="0" tIns="0" rIns="0" bIns="0" rtlCol="0" anchor="ctr"/>
          <a:lstStyle/>
          <a:p>
            <a:pPr indent="0" marL="0">
              <a:buNone/>
            </a:pPr>
            <a:r>
              <a:rPr lang="en-US" sz="1500" i="1" dirty="0">
                <a:solidFill>
                  <a:srgbClr val="5F646B"/>
                </a:solidFill>
                <a:latin typeface="Helvetica Neue" pitchFamily="34" charset="0"/>
                <a:ea typeface="Helvetica Neue" pitchFamily="34" charset="-122"/>
                <a:cs typeface="Helvetica Neue" pitchFamily="34" charset="-120"/>
              </a:rPr>
              <a:t>«Chi ha già digitalizzato il SUAP?»</a:t>
            </a:r>
            <a:endParaRPr lang="en-US" sz="1500" dirty="0"/>
          </a:p>
        </p:txBody>
      </p:sp>
      <p:sp>
        <p:nvSpPr>
          <p:cNvPr id="16" name="Shape 14"/>
          <p:cNvSpPr/>
          <p:nvPr/>
        </p:nvSpPr>
        <p:spPr>
          <a:xfrm>
            <a:off x="7955280" y="3474720"/>
            <a:ext cx="365760" cy="914"/>
          </a:xfrm>
          <a:prstGeom prst="line">
            <a:avLst/>
          </a:prstGeom>
          <a:noFill/>
          <a:ln w="19050">
            <a:solidFill>
              <a:srgbClr val="2B44FF"/>
            </a:solidFill>
            <a:prstDash val="solid"/>
            <a:tailEnd type="triangle"/>
          </a:ln>
        </p:spPr>
      </p:sp>
      <p:sp>
        <p:nvSpPr>
          <p:cNvPr id="17" name="Text 15"/>
          <p:cNvSpPr txBox="1"/>
          <p:nvPr/>
        </p:nvSpPr>
        <p:spPr>
          <a:xfrm>
            <a:off x="8503920" y="3154680"/>
            <a:ext cx="2953512" cy="640080"/>
          </a:xfrm>
          <a:prstGeom prst="rect">
            <a:avLst/>
          </a:prstGeom>
          <a:noFill/>
          <a:ln/>
        </p:spPr>
        <p:txBody>
          <a:bodyPr wrap="square" lIns="0" tIns="0" rIns="0" bIns="0" rtlCol="0" anchor="ctr"/>
          <a:lstStyle/>
          <a:p>
            <a:pPr indent="0" marL="0">
              <a:buNone/>
            </a:pPr>
            <a:r>
              <a:rPr lang="en-US" sz="1700" b="1" dirty="0">
                <a:solidFill>
                  <a:srgbClr val="2B44FF"/>
                </a:solidFill>
                <a:latin typeface="Helvetica Neue" pitchFamily="34" charset="0"/>
                <a:ea typeface="Helvetica Neue" pitchFamily="34" charset="-122"/>
                <a:cs typeface="Helvetica Neue" pitchFamily="34" charset="-120"/>
              </a:rPr>
              <a:t>Profili e tag</a:t>
            </a:r>
            <a:endParaRPr lang="en-US" sz="1700" dirty="0"/>
          </a:p>
        </p:txBody>
      </p:sp>
      <p:sp>
        <p:nvSpPr>
          <p:cNvPr id="18" name="Shape 16"/>
          <p:cNvSpPr/>
          <p:nvPr/>
        </p:nvSpPr>
        <p:spPr>
          <a:xfrm>
            <a:off x="731520" y="3840480"/>
            <a:ext cx="10728655" cy="0"/>
          </a:xfrm>
          <a:prstGeom prst="line">
            <a:avLst/>
          </a:prstGeom>
          <a:noFill/>
          <a:ln w="12700">
            <a:solidFill>
              <a:srgbClr val="D5D1C8"/>
            </a:solidFill>
            <a:prstDash val="solid"/>
          </a:ln>
        </p:spPr>
      </p:sp>
      <p:sp>
        <p:nvSpPr>
          <p:cNvPr id="19" name="Text 17"/>
          <p:cNvSpPr txBox="1"/>
          <p:nvPr/>
        </p:nvSpPr>
        <p:spPr>
          <a:xfrm>
            <a:off x="731520" y="3931920"/>
            <a:ext cx="3017520" cy="548640"/>
          </a:xfrm>
          <a:prstGeom prst="rect">
            <a:avLst/>
          </a:prstGeom>
          <a:noFill/>
          <a:ln/>
        </p:spPr>
        <p:txBody>
          <a:bodyPr wrap="square" lIns="0" tIns="0" rIns="0" bIns="0" rtlCol="0" anchor="ctr"/>
          <a:lstStyle/>
          <a:p>
            <a:pPr indent="0" marL="0">
              <a:buNone/>
            </a:pPr>
            <a:r>
              <a:rPr lang="en-US" sz="2100" b="1" dirty="0">
                <a:solidFill>
                  <a:srgbClr val="16181B"/>
                </a:solidFill>
                <a:latin typeface="Helvetica Neue" pitchFamily="34" charset="0"/>
                <a:ea typeface="Helvetica Neue" pitchFamily="34" charset="-122"/>
                <a:cs typeface="Helvetica Neue" pitchFamily="34" charset="-120"/>
              </a:rPr>
              <a:t>Non rifare da zero</a:t>
            </a:r>
            <a:endParaRPr lang="en-US" sz="2100" dirty="0"/>
          </a:p>
        </p:txBody>
      </p:sp>
      <p:sp>
        <p:nvSpPr>
          <p:cNvPr id="20" name="Text 18"/>
          <p:cNvSpPr txBox="1"/>
          <p:nvPr/>
        </p:nvSpPr>
        <p:spPr>
          <a:xfrm>
            <a:off x="3657600" y="3886200"/>
            <a:ext cx="4023360" cy="640080"/>
          </a:xfrm>
          <a:prstGeom prst="rect">
            <a:avLst/>
          </a:prstGeom>
          <a:noFill/>
          <a:ln/>
        </p:spPr>
        <p:txBody>
          <a:bodyPr wrap="square" lIns="0" tIns="0" rIns="0" bIns="0" rtlCol="0" anchor="ctr"/>
          <a:lstStyle/>
          <a:p>
            <a:pPr indent="0" marL="0">
              <a:buNone/>
            </a:pPr>
            <a:r>
              <a:rPr lang="en-US" sz="1500" i="1" dirty="0">
                <a:solidFill>
                  <a:srgbClr val="5F646B"/>
                </a:solidFill>
                <a:latin typeface="Helvetica Neue" pitchFamily="34" charset="0"/>
                <a:ea typeface="Helvetica Neue" pitchFamily="34" charset="-122"/>
                <a:cs typeface="Helvetica Neue" pitchFamily="34" charset="-120"/>
              </a:rPr>
              <a:t>«Qualcuno ha un capitolato per le mense?»</a:t>
            </a:r>
            <a:endParaRPr lang="en-US" sz="1500" dirty="0"/>
          </a:p>
        </p:txBody>
      </p:sp>
      <p:sp>
        <p:nvSpPr>
          <p:cNvPr id="21" name="Shape 19"/>
          <p:cNvSpPr/>
          <p:nvPr/>
        </p:nvSpPr>
        <p:spPr>
          <a:xfrm>
            <a:off x="7955280" y="4206240"/>
            <a:ext cx="365760" cy="914"/>
          </a:xfrm>
          <a:prstGeom prst="line">
            <a:avLst/>
          </a:prstGeom>
          <a:noFill/>
          <a:ln w="19050">
            <a:solidFill>
              <a:srgbClr val="2B44FF"/>
            </a:solidFill>
            <a:prstDash val="solid"/>
            <a:tailEnd type="triangle"/>
          </a:ln>
        </p:spPr>
      </p:sp>
      <p:sp>
        <p:nvSpPr>
          <p:cNvPr id="22" name="Text 20"/>
          <p:cNvSpPr txBox="1"/>
          <p:nvPr/>
        </p:nvSpPr>
        <p:spPr>
          <a:xfrm>
            <a:off x="8503920" y="3886200"/>
            <a:ext cx="2953512" cy="640080"/>
          </a:xfrm>
          <a:prstGeom prst="rect">
            <a:avLst/>
          </a:prstGeom>
          <a:noFill/>
          <a:ln/>
        </p:spPr>
        <p:txBody>
          <a:bodyPr wrap="square" lIns="0" tIns="0" rIns="0" bIns="0" rtlCol="0" anchor="ctr"/>
          <a:lstStyle/>
          <a:p>
            <a:pPr indent="0" marL="0">
              <a:buNone/>
            </a:pPr>
            <a:r>
              <a:rPr lang="en-US" sz="1700" b="1" dirty="0">
                <a:solidFill>
                  <a:srgbClr val="2B44FF"/>
                </a:solidFill>
                <a:latin typeface="Helvetica Neue" pitchFamily="34" charset="0"/>
                <a:ea typeface="Helvetica Neue" pitchFamily="34" charset="-122"/>
                <a:cs typeface="Helvetica Neue" pitchFamily="34" charset="-120"/>
              </a:rPr>
              <a:t>Documenti condivisi</a:t>
            </a:r>
            <a:endParaRPr lang="en-US" sz="1700" dirty="0"/>
          </a:p>
        </p:txBody>
      </p:sp>
      <p:sp>
        <p:nvSpPr>
          <p:cNvPr id="23" name="Shape 21"/>
          <p:cNvSpPr/>
          <p:nvPr/>
        </p:nvSpPr>
        <p:spPr>
          <a:xfrm>
            <a:off x="731520" y="4572000"/>
            <a:ext cx="10728655" cy="0"/>
          </a:xfrm>
          <a:prstGeom prst="line">
            <a:avLst/>
          </a:prstGeom>
          <a:noFill/>
          <a:ln w="12700">
            <a:solidFill>
              <a:srgbClr val="D5D1C8"/>
            </a:solidFill>
            <a:prstDash val="solid"/>
          </a:ln>
        </p:spPr>
      </p:sp>
      <p:sp>
        <p:nvSpPr>
          <p:cNvPr id="24" name="Text 22"/>
          <p:cNvSpPr txBox="1"/>
          <p:nvPr/>
        </p:nvSpPr>
        <p:spPr>
          <a:xfrm>
            <a:off x="731520" y="4663440"/>
            <a:ext cx="3017520" cy="548640"/>
          </a:xfrm>
          <a:prstGeom prst="rect">
            <a:avLst/>
          </a:prstGeom>
          <a:noFill/>
          <a:ln/>
        </p:spPr>
        <p:txBody>
          <a:bodyPr wrap="square" lIns="0" tIns="0" rIns="0" bIns="0" rtlCol="0" anchor="ctr"/>
          <a:lstStyle/>
          <a:p>
            <a:pPr indent="0" marL="0">
              <a:buNone/>
            </a:pPr>
            <a:r>
              <a:rPr lang="en-US" sz="2100" b="1" dirty="0">
                <a:solidFill>
                  <a:srgbClr val="16181B"/>
                </a:solidFill>
                <a:latin typeface="Helvetica Neue" pitchFamily="34" charset="0"/>
                <a:ea typeface="Helvetica Neue" pitchFamily="34" charset="-122"/>
                <a:cs typeface="Helvetica Neue" pitchFamily="34" charset="-120"/>
              </a:rPr>
              <a:t>Fare insieme</a:t>
            </a:r>
            <a:endParaRPr lang="en-US" sz="2100" dirty="0"/>
          </a:p>
        </p:txBody>
      </p:sp>
      <p:sp>
        <p:nvSpPr>
          <p:cNvPr id="25" name="Text 23"/>
          <p:cNvSpPr txBox="1"/>
          <p:nvPr/>
        </p:nvSpPr>
        <p:spPr>
          <a:xfrm>
            <a:off x="3657600" y="4617720"/>
            <a:ext cx="4023360" cy="640080"/>
          </a:xfrm>
          <a:prstGeom prst="rect">
            <a:avLst/>
          </a:prstGeom>
          <a:noFill/>
          <a:ln/>
        </p:spPr>
        <p:txBody>
          <a:bodyPr wrap="square" lIns="0" tIns="0" rIns="0" bIns="0" rtlCol="0" anchor="ctr"/>
          <a:lstStyle/>
          <a:p>
            <a:pPr indent="0" marL="0">
              <a:buNone/>
            </a:pPr>
            <a:r>
              <a:rPr lang="en-US" sz="1500" i="1" dirty="0">
                <a:solidFill>
                  <a:srgbClr val="5F646B"/>
                </a:solidFill>
                <a:latin typeface="Helvetica Neue" pitchFamily="34" charset="0"/>
                <a:ea typeface="Helvetica Neue" pitchFamily="34" charset="-122"/>
                <a:cs typeface="Helvetica Neue" pitchFamily="34" charset="-120"/>
              </a:rPr>
              <a:t>«Cerchiamo un Comune partner per il PNRR»</a:t>
            </a:r>
            <a:endParaRPr lang="en-US" sz="1500" dirty="0"/>
          </a:p>
        </p:txBody>
      </p:sp>
      <p:sp>
        <p:nvSpPr>
          <p:cNvPr id="26" name="Shape 24"/>
          <p:cNvSpPr/>
          <p:nvPr/>
        </p:nvSpPr>
        <p:spPr>
          <a:xfrm>
            <a:off x="7955280" y="4937760"/>
            <a:ext cx="365760" cy="914"/>
          </a:xfrm>
          <a:prstGeom prst="line">
            <a:avLst/>
          </a:prstGeom>
          <a:noFill/>
          <a:ln w="19050">
            <a:solidFill>
              <a:srgbClr val="2B44FF"/>
            </a:solidFill>
            <a:prstDash val="solid"/>
            <a:tailEnd type="triangle"/>
          </a:ln>
        </p:spPr>
      </p:sp>
      <p:sp>
        <p:nvSpPr>
          <p:cNvPr id="27" name="Text 25"/>
          <p:cNvSpPr txBox="1"/>
          <p:nvPr/>
        </p:nvSpPr>
        <p:spPr>
          <a:xfrm>
            <a:off x="8503920" y="4617720"/>
            <a:ext cx="2953512" cy="640080"/>
          </a:xfrm>
          <a:prstGeom prst="rect">
            <a:avLst/>
          </a:prstGeom>
          <a:noFill/>
          <a:ln/>
        </p:spPr>
        <p:txBody>
          <a:bodyPr wrap="square" lIns="0" tIns="0" rIns="0" bIns="0" rtlCol="0" anchor="ctr"/>
          <a:lstStyle/>
          <a:p>
            <a:pPr indent="0" marL="0">
              <a:buNone/>
            </a:pPr>
            <a:r>
              <a:rPr lang="en-US" sz="1700" b="1" dirty="0">
                <a:solidFill>
                  <a:srgbClr val="2B44FF"/>
                </a:solidFill>
                <a:latin typeface="Helvetica Neue" pitchFamily="34" charset="0"/>
                <a:ea typeface="Helvetica Neue" pitchFamily="34" charset="-122"/>
                <a:cs typeface="Helvetica Neue" pitchFamily="34" charset="-120"/>
              </a:rPr>
              <a:t>Gruppi di progetto</a:t>
            </a:r>
            <a:endParaRPr lang="en-US" sz="1700" dirty="0"/>
          </a:p>
        </p:txBody>
      </p:sp>
      <p:sp>
        <p:nvSpPr>
          <p:cNvPr id="28" name="Shape 26"/>
          <p:cNvSpPr/>
          <p:nvPr/>
        </p:nvSpPr>
        <p:spPr>
          <a:xfrm>
            <a:off x="731520" y="5303520"/>
            <a:ext cx="10728655" cy="0"/>
          </a:xfrm>
          <a:prstGeom prst="line">
            <a:avLst/>
          </a:prstGeom>
          <a:noFill/>
          <a:ln w="12700">
            <a:solidFill>
              <a:srgbClr val="D5D1C8"/>
            </a:solidFill>
            <a:prstDash val="solid"/>
          </a:ln>
        </p:spPr>
      </p:sp>
      <p:sp>
        <p:nvSpPr>
          <p:cNvPr id="29" name="Text 27"/>
          <p:cNvSpPr txBox="1"/>
          <p:nvPr/>
        </p:nvSpPr>
        <p:spPr>
          <a:xfrm>
            <a:off x="731520" y="5394960"/>
            <a:ext cx="3017520" cy="548640"/>
          </a:xfrm>
          <a:prstGeom prst="rect">
            <a:avLst/>
          </a:prstGeom>
          <a:noFill/>
          <a:ln/>
        </p:spPr>
        <p:txBody>
          <a:bodyPr wrap="square" lIns="0" tIns="0" rIns="0" bIns="0" rtlCol="0" anchor="ctr"/>
          <a:lstStyle/>
          <a:p>
            <a:pPr indent="0" marL="0">
              <a:buNone/>
            </a:pPr>
            <a:r>
              <a:rPr lang="en-US" sz="2100" b="1" dirty="0">
                <a:solidFill>
                  <a:srgbClr val="16181B"/>
                </a:solidFill>
                <a:latin typeface="Helvetica Neue" pitchFamily="34" charset="0"/>
                <a:ea typeface="Helvetica Neue" pitchFamily="34" charset="-122"/>
                <a:cs typeface="Helvetica Neue" pitchFamily="34" charset="-120"/>
              </a:rPr>
              <a:t>Restare aggiornati</a:t>
            </a:r>
            <a:endParaRPr lang="en-US" sz="2100" dirty="0"/>
          </a:p>
        </p:txBody>
      </p:sp>
      <p:sp>
        <p:nvSpPr>
          <p:cNvPr id="30" name="Text 28"/>
          <p:cNvSpPr txBox="1"/>
          <p:nvPr/>
        </p:nvSpPr>
        <p:spPr>
          <a:xfrm>
            <a:off x="3657600" y="5349240"/>
            <a:ext cx="4023360" cy="640080"/>
          </a:xfrm>
          <a:prstGeom prst="rect">
            <a:avLst/>
          </a:prstGeom>
          <a:noFill/>
          <a:ln/>
        </p:spPr>
        <p:txBody>
          <a:bodyPr wrap="square" lIns="0" tIns="0" rIns="0" bIns="0" rtlCol="0" anchor="ctr"/>
          <a:lstStyle/>
          <a:p>
            <a:pPr indent="0" marL="0">
              <a:buNone/>
            </a:pPr>
            <a:r>
              <a:rPr lang="en-US" sz="1500" i="1" dirty="0">
                <a:solidFill>
                  <a:srgbClr val="5F646B"/>
                </a:solidFill>
                <a:latin typeface="Helvetica Neue" pitchFamily="34" charset="0"/>
                <a:ea typeface="Helvetica Neue" pitchFamily="34" charset="-122"/>
                <a:cs typeface="Helvetica Neue" pitchFamily="34" charset="-120"/>
              </a:rPr>
              <a:t>«È uscito un nuovo bando regionale»</a:t>
            </a:r>
            <a:endParaRPr lang="en-US" sz="1500" dirty="0"/>
          </a:p>
        </p:txBody>
      </p:sp>
      <p:sp>
        <p:nvSpPr>
          <p:cNvPr id="31" name="Shape 29"/>
          <p:cNvSpPr/>
          <p:nvPr/>
        </p:nvSpPr>
        <p:spPr>
          <a:xfrm>
            <a:off x="7955280" y="5669280"/>
            <a:ext cx="365760" cy="914"/>
          </a:xfrm>
          <a:prstGeom prst="line">
            <a:avLst/>
          </a:prstGeom>
          <a:noFill/>
          <a:ln w="19050">
            <a:solidFill>
              <a:srgbClr val="2B44FF"/>
            </a:solidFill>
            <a:prstDash val="solid"/>
            <a:tailEnd type="triangle"/>
          </a:ln>
        </p:spPr>
      </p:sp>
      <p:sp>
        <p:nvSpPr>
          <p:cNvPr id="32" name="Text 30"/>
          <p:cNvSpPr txBox="1"/>
          <p:nvPr/>
        </p:nvSpPr>
        <p:spPr>
          <a:xfrm>
            <a:off x="8503920" y="5349240"/>
            <a:ext cx="2953512" cy="640080"/>
          </a:xfrm>
          <a:prstGeom prst="rect">
            <a:avLst/>
          </a:prstGeom>
          <a:noFill/>
          <a:ln/>
        </p:spPr>
        <p:txBody>
          <a:bodyPr wrap="square" lIns="0" tIns="0" rIns="0" bIns="0" rtlCol="0" anchor="ctr"/>
          <a:lstStyle/>
          <a:p>
            <a:pPr indent="0" marL="0">
              <a:buNone/>
            </a:pPr>
            <a:r>
              <a:rPr lang="en-US" sz="1700" b="1" dirty="0">
                <a:solidFill>
                  <a:srgbClr val="2B44FF"/>
                </a:solidFill>
                <a:latin typeface="Helvetica Neue" pitchFamily="34" charset="0"/>
                <a:ea typeface="Helvetica Neue" pitchFamily="34" charset="-122"/>
                <a:cs typeface="Helvetica Neue" pitchFamily="34" charset="-120"/>
              </a:rPr>
              <a:t>Avvisi e riepilogo settimanale</a:t>
            </a:r>
            <a:endParaRPr lang="en-US" sz="1700" dirty="0"/>
          </a:p>
        </p:txBody>
      </p:sp>
      <p:sp>
        <p:nvSpPr>
          <p:cNvPr id="33" name="Shape 31"/>
          <p:cNvSpPr/>
          <p:nvPr/>
        </p:nvSpPr>
        <p:spPr>
          <a:xfrm>
            <a:off x="731520" y="6035040"/>
            <a:ext cx="10728655" cy="0"/>
          </a:xfrm>
          <a:prstGeom prst="line">
            <a:avLst/>
          </a:prstGeom>
          <a:noFill/>
          <a:ln w="12700">
            <a:solidFill>
              <a:srgbClr val="D5D1C8"/>
            </a:solidFill>
            <a:prstDash val="solid"/>
          </a:ln>
        </p:spPr>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4F2ED"/>
        </a:solidFill>
      </p:bgPr>
    </p:bg>
    <p:spTree>
      <p:nvGrpSpPr>
        <p:cNvPr id="1" name=""/>
        <p:cNvGrpSpPr/>
        <p:nvPr/>
      </p:nvGrpSpPr>
      <p:grpSpPr>
        <a:xfrm>
          <a:off x="0" y="0"/>
          <a:ext cx="0" cy="0"/>
          <a:chOff x="0" y="0"/>
          <a:chExt cx="0" cy="0"/>
        </a:xfrm>
      </p:grpSpPr>
      <p:sp>
        <p:nvSpPr>
          <p:cNvPr id="2" name="Text 0"/>
          <p:cNvSpPr txBox="1"/>
          <p:nvPr/>
        </p:nvSpPr>
        <p:spPr>
          <a:xfrm>
            <a:off x="731520" y="502920"/>
            <a:ext cx="8229600" cy="274320"/>
          </a:xfrm>
          <a:prstGeom prst="rect">
            <a:avLst/>
          </a:prstGeom>
          <a:noFill/>
          <a:ln/>
        </p:spPr>
        <p:txBody>
          <a:bodyPr wrap="square" lIns="0" tIns="0" rIns="0" bIns="0" rtlCol="0" anchor="t"/>
          <a:lstStyle/>
          <a:p>
            <a:pPr indent="0" marL="0">
              <a:buNone/>
            </a:pPr>
            <a:r>
              <a:rPr lang="en-US" sz="1200" b="1" spc="200" kern="0" dirty="0">
                <a:solidFill>
                  <a:srgbClr val="5F646B"/>
                </a:solidFill>
                <a:latin typeface="Helvetica Neue" pitchFamily="34" charset="0"/>
                <a:ea typeface="Helvetica Neue" pitchFamily="34" charset="-122"/>
                <a:cs typeface="Helvetica Neue" pitchFamily="34" charset="-120"/>
              </a:rPr>
              <a:t>CHI C’È NELLA COMMUNITY</a:t>
            </a:r>
            <a:endParaRPr lang="en-US" sz="1200" dirty="0"/>
          </a:p>
        </p:txBody>
      </p:sp>
      <p:sp>
        <p:nvSpPr>
          <p:cNvPr id="3" name="Text 1"/>
          <p:cNvSpPr txBox="1"/>
          <p:nvPr/>
        </p:nvSpPr>
        <p:spPr>
          <a:xfrm>
            <a:off x="10545775" y="502920"/>
            <a:ext cx="914400" cy="274320"/>
          </a:xfrm>
          <a:prstGeom prst="rect">
            <a:avLst/>
          </a:prstGeom>
          <a:noFill/>
          <a:ln/>
        </p:spPr>
        <p:txBody>
          <a:bodyPr wrap="square" lIns="0" tIns="0" rIns="0" bIns="0" rtlCol="0" anchor="t"/>
          <a:lstStyle/>
          <a:p>
            <a:pPr algn="r" indent="0" marL="0">
              <a:buNone/>
            </a:pPr>
            <a:r>
              <a:rPr lang="en-US" sz="1200" dirty="0">
                <a:solidFill>
                  <a:srgbClr val="A7A49D"/>
                </a:solidFill>
                <a:latin typeface="Helvetica Neue" pitchFamily="34" charset="0"/>
                <a:ea typeface="Helvetica Neue" pitchFamily="34" charset="-122"/>
                <a:cs typeface="Helvetica Neue" pitchFamily="34" charset="-120"/>
              </a:rPr>
              <a:t>42</a:t>
            </a:r>
            <a:endParaRPr lang="en-US" sz="1200" dirty="0"/>
          </a:p>
        </p:txBody>
      </p:sp>
      <p:sp>
        <p:nvSpPr>
          <p:cNvPr id="4" name="Shape 2"/>
          <p:cNvSpPr/>
          <p:nvPr/>
        </p:nvSpPr>
        <p:spPr>
          <a:xfrm>
            <a:off x="731520" y="1188720"/>
            <a:ext cx="2560320" cy="4754880"/>
          </a:xfrm>
          <a:prstGeom prst="roundRect">
            <a:avLst>
              <a:gd name="adj" fmla="val 3571"/>
            </a:avLst>
          </a:prstGeom>
          <a:solidFill>
            <a:srgbClr val="FFFFFF"/>
          </a:solidFill>
          <a:ln w="12700">
            <a:solidFill>
              <a:srgbClr val="E3E1DC"/>
            </a:solidFill>
            <a:prstDash val="solid"/>
          </a:ln>
        </p:spPr>
      </p:sp>
      <p:sp>
        <p:nvSpPr>
          <p:cNvPr id="5" name="Shape 3"/>
          <p:cNvSpPr/>
          <p:nvPr/>
        </p:nvSpPr>
        <p:spPr>
          <a:xfrm>
            <a:off x="914400" y="1463040"/>
            <a:ext cx="822960" cy="822960"/>
          </a:xfrm>
          <a:prstGeom prst="ellipse">
            <a:avLst/>
          </a:prstGeom>
          <a:solidFill>
            <a:srgbClr val="2B44FF"/>
          </a:solidFill>
          <a:ln w="12700">
            <a:solidFill>
              <a:srgbClr val="2B44FF"/>
            </a:solidFill>
            <a:prstDash val="solid"/>
          </a:ln>
        </p:spPr>
      </p:sp>
      <p:sp>
        <p:nvSpPr>
          <p:cNvPr id="6" name="Text 4"/>
          <p:cNvSpPr txBox="1"/>
          <p:nvPr/>
        </p:nvSpPr>
        <p:spPr>
          <a:xfrm>
            <a:off x="914400" y="1463040"/>
            <a:ext cx="822960" cy="822960"/>
          </a:xfrm>
          <a:prstGeom prst="rect">
            <a:avLst/>
          </a:prstGeom>
          <a:noFill/>
          <a:ln/>
        </p:spPr>
        <p:txBody>
          <a:bodyPr wrap="square" lIns="0" tIns="0" rIns="0" bIns="0" rtlCol="0" anchor="ctr"/>
          <a:lstStyle/>
          <a:p>
            <a:pPr algn="ctr" indent="0" marL="0">
              <a:buNone/>
            </a:pPr>
            <a:r>
              <a:rPr lang="en-US" sz="2600" b="1" dirty="0">
                <a:solidFill>
                  <a:srgbClr val="FFFFFF"/>
                </a:solidFill>
                <a:latin typeface="Helvetica Neue" pitchFamily="34" charset="0"/>
                <a:ea typeface="Helvetica Neue" pitchFamily="34" charset="-122"/>
                <a:cs typeface="Helvetica Neue" pitchFamily="34" charset="-120"/>
              </a:rPr>
              <a:t>N</a:t>
            </a:r>
            <a:endParaRPr lang="en-US" sz="2600" dirty="0"/>
          </a:p>
        </p:txBody>
      </p:sp>
      <p:sp>
        <p:nvSpPr>
          <p:cNvPr id="7" name="Text 5"/>
          <p:cNvSpPr txBox="1"/>
          <p:nvPr/>
        </p:nvSpPr>
        <p:spPr>
          <a:xfrm>
            <a:off x="960120" y="2514600"/>
            <a:ext cx="2148840" cy="731520"/>
          </a:xfrm>
          <a:prstGeom prst="rect">
            <a:avLst/>
          </a:prstGeom>
          <a:noFill/>
          <a:ln/>
        </p:spPr>
        <p:txBody>
          <a:bodyPr wrap="square" lIns="0" tIns="0" rIns="0" bIns="0" rtlCol="0" anchor="t"/>
          <a:lstStyle/>
          <a:p>
            <a:pPr indent="0" marL="0">
              <a:buNone/>
            </a:pPr>
            <a:r>
              <a:rPr lang="en-US" sz="2000" b="1" dirty="0">
                <a:solidFill>
                  <a:srgbClr val="16181B"/>
                </a:solidFill>
                <a:latin typeface="Helvetica Neue" pitchFamily="34" charset="0"/>
                <a:ea typeface="Helvetica Neue" pitchFamily="34" charset="-122"/>
                <a:cs typeface="Helvetica Neue" pitchFamily="34" charset="-120"/>
              </a:rPr>
              <a:t>La neoassunta</a:t>
            </a:r>
            <a:endParaRPr lang="en-US" sz="2000" dirty="0"/>
          </a:p>
        </p:txBody>
      </p:sp>
      <p:sp>
        <p:nvSpPr>
          <p:cNvPr id="8" name="Text 6"/>
          <p:cNvSpPr txBox="1"/>
          <p:nvPr/>
        </p:nvSpPr>
        <p:spPr>
          <a:xfrm>
            <a:off x="960120" y="3291840"/>
            <a:ext cx="2148840" cy="1097280"/>
          </a:xfrm>
          <a:prstGeom prst="rect">
            <a:avLst/>
          </a:prstGeom>
          <a:noFill/>
          <a:ln/>
        </p:spPr>
        <p:txBody>
          <a:bodyPr wrap="square" lIns="0" tIns="0" rIns="0" bIns="0" rtlCol="0" anchor="t"/>
          <a:lstStyle/>
          <a:p>
            <a:pPr indent="0" marL="0">
              <a:buNone/>
            </a:pPr>
            <a:r>
              <a:rPr lang="en-US" sz="1600" i="1" dirty="0">
                <a:solidFill>
                  <a:srgbClr val="5F646B"/>
                </a:solidFill>
                <a:latin typeface="Helvetica Neue" pitchFamily="34" charset="0"/>
                <a:ea typeface="Helvetica Neue" pitchFamily="34" charset="-122"/>
                <a:cs typeface="Helvetica Neue" pitchFamily="34" charset="-120"/>
              </a:rPr>
              <a:t>«Non so nemmeno a chi chiedere.»</a:t>
            </a:r>
            <a:endParaRPr lang="en-US" sz="1600" dirty="0"/>
          </a:p>
        </p:txBody>
      </p:sp>
      <p:sp>
        <p:nvSpPr>
          <p:cNvPr id="9" name="Shape 7"/>
          <p:cNvSpPr/>
          <p:nvPr/>
        </p:nvSpPr>
        <p:spPr>
          <a:xfrm>
            <a:off x="960120" y="4480560"/>
            <a:ext cx="2103120" cy="0"/>
          </a:xfrm>
          <a:prstGeom prst="line">
            <a:avLst/>
          </a:prstGeom>
          <a:noFill/>
          <a:ln w="25400">
            <a:solidFill>
              <a:srgbClr val="2B44FF"/>
            </a:solidFill>
            <a:prstDash val="solid"/>
          </a:ln>
        </p:spPr>
      </p:sp>
      <p:sp>
        <p:nvSpPr>
          <p:cNvPr id="10" name="Text 8"/>
          <p:cNvSpPr txBox="1"/>
          <p:nvPr/>
        </p:nvSpPr>
        <p:spPr>
          <a:xfrm>
            <a:off x="960120" y="4617720"/>
            <a:ext cx="2148840" cy="1188720"/>
          </a:xfrm>
          <a:prstGeom prst="rect">
            <a:avLst/>
          </a:prstGeom>
          <a:noFill/>
          <a:ln/>
        </p:spPr>
        <p:txBody>
          <a:bodyPr wrap="square" lIns="0" tIns="0" rIns="0" bIns="0" rtlCol="0" anchor="t"/>
          <a:lstStyle/>
          <a:p>
            <a:pPr indent="0" marL="0">
              <a:buNone/>
            </a:pPr>
            <a:r>
              <a:rPr lang="en-US" sz="1500" b="1" dirty="0">
                <a:solidFill>
                  <a:srgbClr val="16181B"/>
                </a:solidFill>
                <a:latin typeface="Helvetica Neue" pitchFamily="34" charset="0"/>
                <a:ea typeface="Helvetica Neue" pitchFamily="34" charset="-122"/>
                <a:cs typeface="Helvetica Neue" pitchFamily="34" charset="-120"/>
              </a:rPr>
              <a:t>Trova in pochi minuti chi ha già risolto il suo problema.</a:t>
            </a:r>
            <a:endParaRPr lang="en-US" sz="1500" dirty="0"/>
          </a:p>
        </p:txBody>
      </p:sp>
      <p:sp>
        <p:nvSpPr>
          <p:cNvPr id="11" name="Shape 9"/>
          <p:cNvSpPr/>
          <p:nvPr/>
        </p:nvSpPr>
        <p:spPr>
          <a:xfrm>
            <a:off x="3474720" y="1188720"/>
            <a:ext cx="2560320" cy="4754880"/>
          </a:xfrm>
          <a:prstGeom prst="roundRect">
            <a:avLst>
              <a:gd name="adj" fmla="val 3571"/>
            </a:avLst>
          </a:prstGeom>
          <a:solidFill>
            <a:srgbClr val="FFFFFF"/>
          </a:solidFill>
          <a:ln w="12700">
            <a:solidFill>
              <a:srgbClr val="E3E1DC"/>
            </a:solidFill>
            <a:prstDash val="solid"/>
          </a:ln>
        </p:spPr>
      </p:sp>
      <p:sp>
        <p:nvSpPr>
          <p:cNvPr id="12" name="Shape 10"/>
          <p:cNvSpPr/>
          <p:nvPr/>
        </p:nvSpPr>
        <p:spPr>
          <a:xfrm>
            <a:off x="3657600" y="1463040"/>
            <a:ext cx="822960" cy="822960"/>
          </a:xfrm>
          <a:prstGeom prst="ellipse">
            <a:avLst/>
          </a:prstGeom>
          <a:solidFill>
            <a:srgbClr val="E6E3DC"/>
          </a:solidFill>
          <a:ln w="12700">
            <a:solidFill>
              <a:srgbClr val="E6E3DC"/>
            </a:solidFill>
            <a:prstDash val="solid"/>
          </a:ln>
        </p:spPr>
      </p:sp>
      <p:sp>
        <p:nvSpPr>
          <p:cNvPr id="13" name="Text 11"/>
          <p:cNvSpPr txBox="1"/>
          <p:nvPr/>
        </p:nvSpPr>
        <p:spPr>
          <a:xfrm>
            <a:off x="3657600" y="1463040"/>
            <a:ext cx="822960" cy="822960"/>
          </a:xfrm>
          <a:prstGeom prst="rect">
            <a:avLst/>
          </a:prstGeom>
          <a:noFill/>
          <a:ln/>
        </p:spPr>
        <p:txBody>
          <a:bodyPr wrap="square" lIns="0" tIns="0" rIns="0" bIns="0" rtlCol="0" anchor="ctr"/>
          <a:lstStyle/>
          <a:p>
            <a:pPr algn="ctr" indent="0" marL="0">
              <a:buNone/>
            </a:pPr>
            <a:r>
              <a:rPr lang="en-US" sz="2600" b="1" dirty="0">
                <a:solidFill>
                  <a:srgbClr val="16181B"/>
                </a:solidFill>
                <a:latin typeface="Helvetica Neue" pitchFamily="34" charset="0"/>
                <a:ea typeface="Helvetica Neue" pitchFamily="34" charset="-122"/>
                <a:cs typeface="Helvetica Neue" pitchFamily="34" charset="-120"/>
              </a:rPr>
              <a:t>P</a:t>
            </a:r>
            <a:endParaRPr lang="en-US" sz="2600" dirty="0"/>
          </a:p>
        </p:txBody>
      </p:sp>
      <p:sp>
        <p:nvSpPr>
          <p:cNvPr id="14" name="Text 12"/>
          <p:cNvSpPr txBox="1"/>
          <p:nvPr/>
        </p:nvSpPr>
        <p:spPr>
          <a:xfrm>
            <a:off x="3703320" y="2514600"/>
            <a:ext cx="2148840" cy="731520"/>
          </a:xfrm>
          <a:prstGeom prst="rect">
            <a:avLst/>
          </a:prstGeom>
          <a:noFill/>
          <a:ln/>
        </p:spPr>
        <p:txBody>
          <a:bodyPr wrap="square" lIns="0" tIns="0" rIns="0" bIns="0" rtlCol="0" anchor="t"/>
          <a:lstStyle/>
          <a:p>
            <a:pPr indent="0" marL="0">
              <a:buNone/>
            </a:pPr>
            <a:r>
              <a:rPr lang="en-US" sz="2000" b="1" dirty="0">
                <a:solidFill>
                  <a:srgbClr val="16181B"/>
                </a:solidFill>
                <a:latin typeface="Helvetica Neue" pitchFamily="34" charset="0"/>
                <a:ea typeface="Helvetica Neue" pitchFamily="34" charset="-122"/>
                <a:cs typeface="Helvetica Neue" pitchFamily="34" charset="-120"/>
              </a:rPr>
              <a:t>Il piccolo Comune</a:t>
            </a:r>
            <a:endParaRPr lang="en-US" sz="2000" dirty="0"/>
          </a:p>
        </p:txBody>
      </p:sp>
      <p:sp>
        <p:nvSpPr>
          <p:cNvPr id="15" name="Text 13"/>
          <p:cNvSpPr txBox="1"/>
          <p:nvPr/>
        </p:nvSpPr>
        <p:spPr>
          <a:xfrm>
            <a:off x="3703320" y="3291840"/>
            <a:ext cx="2148840" cy="1097280"/>
          </a:xfrm>
          <a:prstGeom prst="rect">
            <a:avLst/>
          </a:prstGeom>
          <a:noFill/>
          <a:ln/>
        </p:spPr>
        <p:txBody>
          <a:bodyPr wrap="square" lIns="0" tIns="0" rIns="0" bIns="0" rtlCol="0" anchor="t"/>
          <a:lstStyle/>
          <a:p>
            <a:pPr indent="0" marL="0">
              <a:buNone/>
            </a:pPr>
            <a:r>
              <a:rPr lang="en-US" sz="1600" i="1" dirty="0">
                <a:solidFill>
                  <a:srgbClr val="5F646B"/>
                </a:solidFill>
                <a:latin typeface="Helvetica Neue" pitchFamily="34" charset="0"/>
                <a:ea typeface="Helvetica Neue" pitchFamily="34" charset="-122"/>
                <a:cs typeface="Helvetica Neue" pitchFamily="34" charset="-120"/>
              </a:rPr>
              <a:t>«Siamo in tre e facciamo tutto.»</a:t>
            </a:r>
            <a:endParaRPr lang="en-US" sz="1600" dirty="0"/>
          </a:p>
        </p:txBody>
      </p:sp>
      <p:sp>
        <p:nvSpPr>
          <p:cNvPr id="16" name="Shape 14"/>
          <p:cNvSpPr/>
          <p:nvPr/>
        </p:nvSpPr>
        <p:spPr>
          <a:xfrm>
            <a:off x="3703320" y="4480560"/>
            <a:ext cx="2103120" cy="0"/>
          </a:xfrm>
          <a:prstGeom prst="line">
            <a:avLst/>
          </a:prstGeom>
          <a:noFill/>
          <a:ln w="25400">
            <a:solidFill>
              <a:srgbClr val="2B44FF"/>
            </a:solidFill>
            <a:prstDash val="solid"/>
          </a:ln>
        </p:spPr>
      </p:sp>
      <p:sp>
        <p:nvSpPr>
          <p:cNvPr id="17" name="Text 15"/>
          <p:cNvSpPr txBox="1"/>
          <p:nvPr/>
        </p:nvSpPr>
        <p:spPr>
          <a:xfrm>
            <a:off x="3703320" y="4617720"/>
            <a:ext cx="2148840" cy="1188720"/>
          </a:xfrm>
          <a:prstGeom prst="rect">
            <a:avLst/>
          </a:prstGeom>
          <a:noFill/>
          <a:ln/>
        </p:spPr>
        <p:txBody>
          <a:bodyPr wrap="square" lIns="0" tIns="0" rIns="0" bIns="0" rtlCol="0" anchor="t"/>
          <a:lstStyle/>
          <a:p>
            <a:pPr indent="0" marL="0">
              <a:buNone/>
            </a:pPr>
            <a:r>
              <a:rPr lang="en-US" sz="1500" b="1" dirty="0">
                <a:solidFill>
                  <a:srgbClr val="16181B"/>
                </a:solidFill>
                <a:latin typeface="Helvetica Neue" pitchFamily="34" charset="0"/>
                <a:ea typeface="Helvetica Neue" pitchFamily="34" charset="-122"/>
                <a:cs typeface="Helvetica Neue" pitchFamily="34" charset="-120"/>
              </a:rPr>
              <a:t>Riusa atti e modelli di enti più grandi.</a:t>
            </a:r>
            <a:endParaRPr lang="en-US" sz="1500" dirty="0"/>
          </a:p>
        </p:txBody>
      </p:sp>
      <p:sp>
        <p:nvSpPr>
          <p:cNvPr id="18" name="Shape 16"/>
          <p:cNvSpPr/>
          <p:nvPr/>
        </p:nvSpPr>
        <p:spPr>
          <a:xfrm>
            <a:off x="6217920" y="1188720"/>
            <a:ext cx="2560320" cy="4754880"/>
          </a:xfrm>
          <a:prstGeom prst="roundRect">
            <a:avLst>
              <a:gd name="adj" fmla="val 3571"/>
            </a:avLst>
          </a:prstGeom>
          <a:solidFill>
            <a:srgbClr val="FFFFFF"/>
          </a:solidFill>
          <a:ln w="12700">
            <a:solidFill>
              <a:srgbClr val="E3E1DC"/>
            </a:solidFill>
            <a:prstDash val="solid"/>
          </a:ln>
        </p:spPr>
      </p:sp>
      <p:sp>
        <p:nvSpPr>
          <p:cNvPr id="19" name="Shape 17"/>
          <p:cNvSpPr/>
          <p:nvPr/>
        </p:nvSpPr>
        <p:spPr>
          <a:xfrm>
            <a:off x="6400800" y="1463040"/>
            <a:ext cx="822960" cy="822960"/>
          </a:xfrm>
          <a:prstGeom prst="ellipse">
            <a:avLst/>
          </a:prstGeom>
          <a:solidFill>
            <a:srgbClr val="E6E3DC"/>
          </a:solidFill>
          <a:ln w="12700">
            <a:solidFill>
              <a:srgbClr val="E6E3DC"/>
            </a:solidFill>
            <a:prstDash val="solid"/>
          </a:ln>
        </p:spPr>
      </p:sp>
      <p:sp>
        <p:nvSpPr>
          <p:cNvPr id="20" name="Text 18"/>
          <p:cNvSpPr txBox="1"/>
          <p:nvPr/>
        </p:nvSpPr>
        <p:spPr>
          <a:xfrm>
            <a:off x="6400800" y="1463040"/>
            <a:ext cx="822960" cy="822960"/>
          </a:xfrm>
          <a:prstGeom prst="rect">
            <a:avLst/>
          </a:prstGeom>
          <a:noFill/>
          <a:ln/>
        </p:spPr>
        <p:txBody>
          <a:bodyPr wrap="square" lIns="0" tIns="0" rIns="0" bIns="0" rtlCol="0" anchor="ctr"/>
          <a:lstStyle/>
          <a:p>
            <a:pPr algn="ctr" indent="0" marL="0">
              <a:buNone/>
            </a:pPr>
            <a:r>
              <a:rPr lang="en-US" sz="2600" b="1" dirty="0">
                <a:solidFill>
                  <a:srgbClr val="16181B"/>
                </a:solidFill>
                <a:latin typeface="Helvetica Neue" pitchFamily="34" charset="0"/>
                <a:ea typeface="Helvetica Neue" pitchFamily="34" charset="-122"/>
                <a:cs typeface="Helvetica Neue" pitchFamily="34" charset="-120"/>
              </a:rPr>
              <a:t>E</a:t>
            </a:r>
            <a:endParaRPr lang="en-US" sz="2600" dirty="0"/>
          </a:p>
        </p:txBody>
      </p:sp>
      <p:sp>
        <p:nvSpPr>
          <p:cNvPr id="21" name="Text 19"/>
          <p:cNvSpPr txBox="1"/>
          <p:nvPr/>
        </p:nvSpPr>
        <p:spPr>
          <a:xfrm>
            <a:off x="6446520" y="2514600"/>
            <a:ext cx="2148840" cy="731520"/>
          </a:xfrm>
          <a:prstGeom prst="rect">
            <a:avLst/>
          </a:prstGeom>
          <a:noFill/>
          <a:ln/>
        </p:spPr>
        <p:txBody>
          <a:bodyPr wrap="square" lIns="0" tIns="0" rIns="0" bIns="0" rtlCol="0" anchor="t"/>
          <a:lstStyle/>
          <a:p>
            <a:pPr indent="0" marL="0">
              <a:buNone/>
            </a:pPr>
            <a:r>
              <a:rPr lang="en-US" sz="2000" b="1" dirty="0">
                <a:solidFill>
                  <a:srgbClr val="16181B"/>
                </a:solidFill>
                <a:latin typeface="Helvetica Neue" pitchFamily="34" charset="0"/>
                <a:ea typeface="Helvetica Neue" pitchFamily="34" charset="-122"/>
                <a:cs typeface="Helvetica Neue" pitchFamily="34" charset="-120"/>
              </a:rPr>
              <a:t>L’esperta</a:t>
            </a:r>
            <a:endParaRPr lang="en-US" sz="2000" dirty="0"/>
          </a:p>
        </p:txBody>
      </p:sp>
      <p:sp>
        <p:nvSpPr>
          <p:cNvPr id="22" name="Text 20"/>
          <p:cNvSpPr txBox="1"/>
          <p:nvPr/>
        </p:nvSpPr>
        <p:spPr>
          <a:xfrm>
            <a:off x="6446520" y="3291840"/>
            <a:ext cx="2148840" cy="1097280"/>
          </a:xfrm>
          <a:prstGeom prst="rect">
            <a:avLst/>
          </a:prstGeom>
          <a:noFill/>
          <a:ln/>
        </p:spPr>
        <p:txBody>
          <a:bodyPr wrap="square" lIns="0" tIns="0" rIns="0" bIns="0" rtlCol="0" anchor="t"/>
          <a:lstStyle/>
          <a:p>
            <a:pPr indent="0" marL="0">
              <a:buNone/>
            </a:pPr>
            <a:r>
              <a:rPr lang="en-US" sz="1600" i="1" dirty="0">
                <a:solidFill>
                  <a:srgbClr val="5F646B"/>
                </a:solidFill>
                <a:latin typeface="Helvetica Neue" pitchFamily="34" charset="0"/>
                <a:ea typeface="Helvetica Neue" pitchFamily="34" charset="-122"/>
                <a:cs typeface="Helvetica Neue" pitchFamily="34" charset="-120"/>
              </a:rPr>
              <a:t>«Rispondo sempre alle stesse domande.»</a:t>
            </a:r>
            <a:endParaRPr lang="en-US" sz="1600" dirty="0"/>
          </a:p>
        </p:txBody>
      </p:sp>
      <p:sp>
        <p:nvSpPr>
          <p:cNvPr id="23" name="Shape 21"/>
          <p:cNvSpPr/>
          <p:nvPr/>
        </p:nvSpPr>
        <p:spPr>
          <a:xfrm>
            <a:off x="6446520" y="4480560"/>
            <a:ext cx="2103120" cy="0"/>
          </a:xfrm>
          <a:prstGeom prst="line">
            <a:avLst/>
          </a:prstGeom>
          <a:noFill/>
          <a:ln w="25400">
            <a:solidFill>
              <a:srgbClr val="2B44FF"/>
            </a:solidFill>
            <a:prstDash val="solid"/>
          </a:ln>
        </p:spPr>
      </p:sp>
      <p:sp>
        <p:nvSpPr>
          <p:cNvPr id="24" name="Text 22"/>
          <p:cNvSpPr txBox="1"/>
          <p:nvPr/>
        </p:nvSpPr>
        <p:spPr>
          <a:xfrm>
            <a:off x="6446520" y="4617720"/>
            <a:ext cx="2148840" cy="1188720"/>
          </a:xfrm>
          <a:prstGeom prst="rect">
            <a:avLst/>
          </a:prstGeom>
          <a:noFill/>
          <a:ln/>
        </p:spPr>
        <p:txBody>
          <a:bodyPr wrap="square" lIns="0" tIns="0" rIns="0" bIns="0" rtlCol="0" anchor="t"/>
          <a:lstStyle/>
          <a:p>
            <a:pPr indent="0" marL="0">
              <a:buNone/>
            </a:pPr>
            <a:r>
              <a:rPr lang="en-US" sz="1500" b="1" dirty="0">
                <a:solidFill>
                  <a:srgbClr val="16181B"/>
                </a:solidFill>
                <a:latin typeface="Helvetica Neue" pitchFamily="34" charset="0"/>
                <a:ea typeface="Helvetica Neue" pitchFamily="34" charset="-122"/>
                <a:cs typeface="Helvetica Neue" pitchFamily="34" charset="-120"/>
              </a:rPr>
              <a:t>Risponde una volta, per tutti. Ed è riconosciuta.</a:t>
            </a:r>
            <a:endParaRPr lang="en-US" sz="1500" dirty="0"/>
          </a:p>
        </p:txBody>
      </p:sp>
      <p:sp>
        <p:nvSpPr>
          <p:cNvPr id="25" name="Shape 23"/>
          <p:cNvSpPr/>
          <p:nvPr/>
        </p:nvSpPr>
        <p:spPr>
          <a:xfrm>
            <a:off x="8961120" y="1188720"/>
            <a:ext cx="2560320" cy="4754880"/>
          </a:xfrm>
          <a:prstGeom prst="roundRect">
            <a:avLst>
              <a:gd name="adj" fmla="val 3571"/>
            </a:avLst>
          </a:prstGeom>
          <a:solidFill>
            <a:srgbClr val="FFFFFF"/>
          </a:solidFill>
          <a:ln w="12700">
            <a:solidFill>
              <a:srgbClr val="E3E1DC"/>
            </a:solidFill>
            <a:prstDash val="solid"/>
          </a:ln>
        </p:spPr>
      </p:sp>
      <p:sp>
        <p:nvSpPr>
          <p:cNvPr id="26" name="Shape 24"/>
          <p:cNvSpPr/>
          <p:nvPr/>
        </p:nvSpPr>
        <p:spPr>
          <a:xfrm>
            <a:off x="9144000" y="1463040"/>
            <a:ext cx="822960" cy="822960"/>
          </a:xfrm>
          <a:prstGeom prst="ellipse">
            <a:avLst/>
          </a:prstGeom>
          <a:solidFill>
            <a:srgbClr val="E6E3DC"/>
          </a:solidFill>
          <a:ln w="12700">
            <a:solidFill>
              <a:srgbClr val="E6E3DC"/>
            </a:solidFill>
            <a:prstDash val="solid"/>
          </a:ln>
        </p:spPr>
      </p:sp>
      <p:sp>
        <p:nvSpPr>
          <p:cNvPr id="27" name="Text 25"/>
          <p:cNvSpPr txBox="1"/>
          <p:nvPr/>
        </p:nvSpPr>
        <p:spPr>
          <a:xfrm>
            <a:off x="9144000" y="1463040"/>
            <a:ext cx="822960" cy="822960"/>
          </a:xfrm>
          <a:prstGeom prst="rect">
            <a:avLst/>
          </a:prstGeom>
          <a:noFill/>
          <a:ln/>
        </p:spPr>
        <p:txBody>
          <a:bodyPr wrap="square" lIns="0" tIns="0" rIns="0" bIns="0" rtlCol="0" anchor="ctr"/>
          <a:lstStyle/>
          <a:p>
            <a:pPr algn="ctr" indent="0" marL="0">
              <a:buNone/>
            </a:pPr>
            <a:r>
              <a:rPr lang="en-US" sz="2600" b="1" dirty="0">
                <a:solidFill>
                  <a:srgbClr val="16181B"/>
                </a:solidFill>
                <a:latin typeface="Helvetica Neue" pitchFamily="34" charset="0"/>
                <a:ea typeface="Helvetica Neue" pitchFamily="34" charset="-122"/>
                <a:cs typeface="Helvetica Neue" pitchFamily="34" charset="-120"/>
              </a:rPr>
              <a:t>R</a:t>
            </a:r>
            <a:endParaRPr lang="en-US" sz="2600" dirty="0"/>
          </a:p>
        </p:txBody>
      </p:sp>
      <p:sp>
        <p:nvSpPr>
          <p:cNvPr id="28" name="Text 26"/>
          <p:cNvSpPr txBox="1"/>
          <p:nvPr/>
        </p:nvSpPr>
        <p:spPr>
          <a:xfrm>
            <a:off x="9189720" y="2514600"/>
            <a:ext cx="2148840" cy="731520"/>
          </a:xfrm>
          <a:prstGeom prst="rect">
            <a:avLst/>
          </a:prstGeom>
          <a:noFill/>
          <a:ln/>
        </p:spPr>
        <p:txBody>
          <a:bodyPr wrap="square" lIns="0" tIns="0" rIns="0" bIns="0" rtlCol="0" anchor="t"/>
          <a:lstStyle/>
          <a:p>
            <a:pPr indent="0" marL="0">
              <a:buNone/>
            </a:pPr>
            <a:r>
              <a:rPr lang="en-US" sz="2000" b="1" dirty="0">
                <a:solidFill>
                  <a:srgbClr val="16181B"/>
                </a:solidFill>
                <a:latin typeface="Helvetica Neue" pitchFamily="34" charset="0"/>
                <a:ea typeface="Helvetica Neue" pitchFamily="34" charset="-122"/>
                <a:cs typeface="Helvetica Neue" pitchFamily="34" charset="-120"/>
              </a:rPr>
              <a:t>Il responsabile di progetto</a:t>
            </a:r>
            <a:endParaRPr lang="en-US" sz="2000" dirty="0"/>
          </a:p>
        </p:txBody>
      </p:sp>
      <p:sp>
        <p:nvSpPr>
          <p:cNvPr id="29" name="Text 27"/>
          <p:cNvSpPr txBox="1"/>
          <p:nvPr/>
        </p:nvSpPr>
        <p:spPr>
          <a:xfrm>
            <a:off x="9189720" y="3291840"/>
            <a:ext cx="2148840" cy="1097280"/>
          </a:xfrm>
          <a:prstGeom prst="rect">
            <a:avLst/>
          </a:prstGeom>
          <a:noFill/>
          <a:ln/>
        </p:spPr>
        <p:txBody>
          <a:bodyPr wrap="square" lIns="0" tIns="0" rIns="0" bIns="0" rtlCol="0" anchor="t"/>
          <a:lstStyle/>
          <a:p>
            <a:pPr indent="0" marL="0">
              <a:buNone/>
            </a:pPr>
            <a:r>
              <a:rPr lang="en-US" sz="1600" i="1" dirty="0">
                <a:solidFill>
                  <a:srgbClr val="5F646B"/>
                </a:solidFill>
                <a:latin typeface="Helvetica Neue" pitchFamily="34" charset="0"/>
                <a:ea typeface="Helvetica Neue" pitchFamily="34" charset="-122"/>
                <a:cs typeface="Helvetica Neue" pitchFamily="34" charset="-120"/>
              </a:rPr>
              <a:t>«Mi serve un partner entro marzo.»</a:t>
            </a:r>
            <a:endParaRPr lang="en-US" sz="1600" dirty="0"/>
          </a:p>
        </p:txBody>
      </p:sp>
      <p:sp>
        <p:nvSpPr>
          <p:cNvPr id="30" name="Shape 28"/>
          <p:cNvSpPr/>
          <p:nvPr/>
        </p:nvSpPr>
        <p:spPr>
          <a:xfrm>
            <a:off x="9189720" y="4480560"/>
            <a:ext cx="2103120" cy="0"/>
          </a:xfrm>
          <a:prstGeom prst="line">
            <a:avLst/>
          </a:prstGeom>
          <a:noFill/>
          <a:ln w="25400">
            <a:solidFill>
              <a:srgbClr val="2B44FF"/>
            </a:solidFill>
            <a:prstDash val="solid"/>
          </a:ln>
        </p:spPr>
      </p:sp>
      <p:sp>
        <p:nvSpPr>
          <p:cNvPr id="31" name="Text 29"/>
          <p:cNvSpPr txBox="1"/>
          <p:nvPr/>
        </p:nvSpPr>
        <p:spPr>
          <a:xfrm>
            <a:off x="9189720" y="4617720"/>
            <a:ext cx="2148840" cy="1188720"/>
          </a:xfrm>
          <a:prstGeom prst="rect">
            <a:avLst/>
          </a:prstGeom>
          <a:noFill/>
          <a:ln/>
        </p:spPr>
        <p:txBody>
          <a:bodyPr wrap="square" lIns="0" tIns="0" rIns="0" bIns="0" rtlCol="0" anchor="t"/>
          <a:lstStyle/>
          <a:p>
            <a:pPr indent="0" marL="0">
              <a:buNone/>
            </a:pPr>
            <a:r>
              <a:rPr lang="en-US" sz="1500" b="1" dirty="0">
                <a:solidFill>
                  <a:srgbClr val="16181B"/>
                </a:solidFill>
                <a:latin typeface="Helvetica Neue" pitchFamily="34" charset="0"/>
                <a:ea typeface="Helvetica Neue" pitchFamily="34" charset="-122"/>
                <a:cs typeface="Helvetica Neue" pitchFamily="34" charset="-120"/>
              </a:rPr>
              <a:t>Trova enti che lavorano allo stesso tema.</a:t>
            </a:r>
            <a:endParaRPr lang="en-US" sz="15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2B44FF"/>
        </a:solidFill>
      </p:bgPr>
    </p:bg>
    <p:spTree>
      <p:nvGrpSpPr>
        <p:cNvPr id="1" name=""/>
        <p:cNvGrpSpPr/>
        <p:nvPr/>
      </p:nvGrpSpPr>
      <p:grpSpPr>
        <a:xfrm>
          <a:off x="0" y="0"/>
          <a:ext cx="0" cy="0"/>
          <a:chOff x="0" y="0"/>
          <a:chExt cx="0" cy="0"/>
        </a:xfrm>
      </p:grpSpPr>
      <p:sp>
        <p:nvSpPr>
          <p:cNvPr id="2" name="Text 0"/>
          <p:cNvSpPr txBox="1"/>
          <p:nvPr/>
        </p:nvSpPr>
        <p:spPr>
          <a:xfrm>
            <a:off x="731520" y="502920"/>
            <a:ext cx="8229600" cy="274320"/>
          </a:xfrm>
          <a:prstGeom prst="rect">
            <a:avLst/>
          </a:prstGeom>
          <a:noFill/>
          <a:ln/>
        </p:spPr>
        <p:txBody>
          <a:bodyPr wrap="square" lIns="0" tIns="0" rIns="0" bIns="0" rtlCol="0" anchor="t"/>
          <a:lstStyle/>
          <a:p>
            <a:pPr indent="0" marL="0">
              <a:buNone/>
            </a:pPr>
            <a:r>
              <a:rPr lang="en-US" sz="1200" b="1" spc="200" kern="0" dirty="0">
                <a:solidFill>
                  <a:srgbClr val="C9D0FF"/>
                </a:solidFill>
                <a:latin typeface="Helvetica Neue" pitchFamily="34" charset="0"/>
                <a:ea typeface="Helvetica Neue" pitchFamily="34" charset="-122"/>
                <a:cs typeface="Helvetica Neue" pitchFamily="34" charset="-120"/>
              </a:rPr>
              <a:t>IL CUORE DELLA PIATTAFORMA</a:t>
            </a:r>
            <a:endParaRPr lang="en-US" sz="1200" dirty="0"/>
          </a:p>
        </p:txBody>
      </p:sp>
      <p:sp>
        <p:nvSpPr>
          <p:cNvPr id="3" name="Text 1"/>
          <p:cNvSpPr txBox="1"/>
          <p:nvPr/>
        </p:nvSpPr>
        <p:spPr>
          <a:xfrm>
            <a:off x="10545775" y="502920"/>
            <a:ext cx="914400" cy="274320"/>
          </a:xfrm>
          <a:prstGeom prst="rect">
            <a:avLst/>
          </a:prstGeom>
          <a:noFill/>
          <a:ln/>
        </p:spPr>
        <p:txBody>
          <a:bodyPr wrap="square" lIns="0" tIns="0" rIns="0" bIns="0" rtlCol="0" anchor="t"/>
          <a:lstStyle/>
          <a:p>
            <a:pPr algn="r" indent="0" marL="0">
              <a:buNone/>
            </a:pPr>
            <a:r>
              <a:rPr lang="en-US" sz="1200" dirty="0">
                <a:solidFill>
                  <a:srgbClr val="7F90FF"/>
                </a:solidFill>
                <a:latin typeface="Helvetica Neue" pitchFamily="34" charset="0"/>
                <a:ea typeface="Helvetica Neue" pitchFamily="34" charset="-122"/>
                <a:cs typeface="Helvetica Neue" pitchFamily="34" charset="-120"/>
              </a:rPr>
              <a:t>43</a:t>
            </a:r>
            <a:endParaRPr lang="en-US" sz="1200" dirty="0"/>
          </a:p>
        </p:txBody>
      </p:sp>
      <p:sp>
        <p:nvSpPr>
          <p:cNvPr id="4" name="Text 2"/>
          <p:cNvSpPr txBox="1"/>
          <p:nvPr/>
        </p:nvSpPr>
        <p:spPr>
          <a:xfrm>
            <a:off x="731520" y="1554480"/>
            <a:ext cx="10728655" cy="3108960"/>
          </a:xfrm>
          <a:prstGeom prst="rect">
            <a:avLst/>
          </a:prstGeom>
          <a:noFill/>
          <a:ln/>
        </p:spPr>
        <p:txBody>
          <a:bodyPr wrap="square" lIns="0" tIns="0" rIns="0" bIns="0" rtlCol="0" anchor="ctr"/>
          <a:lstStyle/>
          <a:p>
            <a:pPr indent="0" marL="0">
              <a:lnSpc>
                <a:spcPct val="95000"/>
              </a:lnSpc>
              <a:buNone/>
            </a:pPr>
            <a:r>
              <a:rPr lang="en-US" sz="5600" b="1" dirty="0">
                <a:solidFill>
                  <a:srgbClr val="FFFFFF"/>
                </a:solidFill>
                <a:latin typeface="Helvetica Neue" pitchFamily="34" charset="0"/>
                <a:ea typeface="Helvetica Neue" pitchFamily="34" charset="-122"/>
                <a:cs typeface="Helvetica Neue" pitchFamily="34" charset="-120"/>
              </a:rPr>
              <a:t>Una community non è una bacheca.</a:t>
            </a:r>
            <a:endParaRPr lang="en-US" sz="5600" dirty="0"/>
          </a:p>
        </p:txBody>
      </p:sp>
      <p:sp>
        <p:nvSpPr>
          <p:cNvPr id="5" name="Text 3"/>
          <p:cNvSpPr txBox="1"/>
          <p:nvPr/>
        </p:nvSpPr>
        <p:spPr>
          <a:xfrm>
            <a:off x="731520" y="4892040"/>
            <a:ext cx="8686800" cy="1097280"/>
          </a:xfrm>
          <a:prstGeom prst="rect">
            <a:avLst/>
          </a:prstGeom>
          <a:noFill/>
          <a:ln/>
        </p:spPr>
        <p:txBody>
          <a:bodyPr wrap="square" lIns="0" tIns="0" rIns="0" bIns="0" rtlCol="0" anchor="t"/>
          <a:lstStyle/>
          <a:p>
            <a:pPr indent="0" marL="0">
              <a:buNone/>
            </a:pPr>
            <a:r>
              <a:rPr lang="en-US" sz="2000" dirty="0">
                <a:solidFill>
                  <a:srgbClr val="C9D0FF"/>
                </a:solidFill>
                <a:latin typeface="Helvetica Neue" pitchFamily="34" charset="0"/>
                <a:ea typeface="Helvetica Neue" pitchFamily="34" charset="-122"/>
                <a:cs typeface="Helvetica Neue" pitchFamily="34" charset="-120"/>
              </a:rPr>
              <a:t>È il posto dove una domanda incontra l’esperienza di qualcun altro. E la risposta resta, per chi arriva dopo.</a:t>
            </a:r>
            <a:endParaRPr lang="en-US" sz="20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4F2ED"/>
        </a:solidFill>
      </p:bgPr>
    </p:bg>
    <p:spTree>
      <p:nvGrpSpPr>
        <p:cNvPr id="1" name=""/>
        <p:cNvGrpSpPr/>
        <p:nvPr/>
      </p:nvGrpSpPr>
      <p:grpSpPr>
        <a:xfrm>
          <a:off x="0" y="0"/>
          <a:ext cx="0" cy="0"/>
          <a:chOff x="0" y="0"/>
          <a:chExt cx="0" cy="0"/>
        </a:xfrm>
      </p:grpSpPr>
      <p:sp>
        <p:nvSpPr>
          <p:cNvPr id="2" name="Text 0"/>
          <p:cNvSpPr txBox="1"/>
          <p:nvPr/>
        </p:nvSpPr>
        <p:spPr>
          <a:xfrm>
            <a:off x="731520" y="502920"/>
            <a:ext cx="8229600" cy="274320"/>
          </a:xfrm>
          <a:prstGeom prst="rect">
            <a:avLst/>
          </a:prstGeom>
          <a:noFill/>
          <a:ln/>
        </p:spPr>
        <p:txBody>
          <a:bodyPr wrap="square" lIns="0" tIns="0" rIns="0" bIns="0" rtlCol="0" anchor="t"/>
          <a:lstStyle/>
          <a:p>
            <a:pPr indent="0" marL="0">
              <a:buNone/>
            </a:pPr>
            <a:r>
              <a:rPr lang="en-US" sz="1200" b="1" spc="200" kern="0" dirty="0">
                <a:solidFill>
                  <a:srgbClr val="5F646B"/>
                </a:solidFill>
                <a:latin typeface="Helvetica Neue" pitchFamily="34" charset="0"/>
                <a:ea typeface="Helvetica Neue" pitchFamily="34" charset="-122"/>
                <a:cs typeface="Helvetica Neue" pitchFamily="34" charset="-120"/>
              </a:rPr>
              <a:t>COSA SI SCRIVE IN UNA COMMUNITY</a:t>
            </a:r>
            <a:endParaRPr lang="en-US" sz="1200" dirty="0"/>
          </a:p>
        </p:txBody>
      </p:sp>
      <p:sp>
        <p:nvSpPr>
          <p:cNvPr id="3" name="Text 1"/>
          <p:cNvSpPr txBox="1"/>
          <p:nvPr/>
        </p:nvSpPr>
        <p:spPr>
          <a:xfrm>
            <a:off x="10545775" y="502920"/>
            <a:ext cx="914400" cy="274320"/>
          </a:xfrm>
          <a:prstGeom prst="rect">
            <a:avLst/>
          </a:prstGeom>
          <a:noFill/>
          <a:ln/>
        </p:spPr>
        <p:txBody>
          <a:bodyPr wrap="square" lIns="0" tIns="0" rIns="0" bIns="0" rtlCol="0" anchor="t"/>
          <a:lstStyle/>
          <a:p>
            <a:pPr algn="r" indent="0" marL="0">
              <a:buNone/>
            </a:pPr>
            <a:r>
              <a:rPr lang="en-US" sz="1200" dirty="0">
                <a:solidFill>
                  <a:srgbClr val="A7A49D"/>
                </a:solidFill>
                <a:latin typeface="Helvetica Neue" pitchFamily="34" charset="0"/>
                <a:ea typeface="Helvetica Neue" pitchFamily="34" charset="-122"/>
                <a:cs typeface="Helvetica Neue" pitchFamily="34" charset="-120"/>
              </a:rPr>
              <a:t>44</a:t>
            </a:r>
            <a:endParaRPr lang="en-US" sz="1200" dirty="0"/>
          </a:p>
        </p:txBody>
      </p:sp>
      <p:sp>
        <p:nvSpPr>
          <p:cNvPr id="4" name="Shape 2"/>
          <p:cNvSpPr/>
          <p:nvPr/>
        </p:nvSpPr>
        <p:spPr>
          <a:xfrm>
            <a:off x="731520" y="960120"/>
            <a:ext cx="10728655" cy="5257800"/>
          </a:xfrm>
          <a:prstGeom prst="roundRect">
            <a:avLst>
              <a:gd name="adj" fmla="val 2087"/>
            </a:avLst>
          </a:prstGeom>
          <a:solidFill>
            <a:srgbClr val="FFFFFF"/>
          </a:solidFill>
          <a:ln w="12700">
            <a:solidFill>
              <a:srgbClr val="E3E1DC"/>
            </a:solidFill>
            <a:prstDash val="solid"/>
          </a:ln>
          <a:effectLst>
            <a:outerShdw sx="100000" sy="100000" kx="0" ky="0" algn="bl" rotWithShape="0" blurRad="279400" dist="101600" dir="5400000">
              <a:srgbClr val="000000">
                <a:alpha val="22000"/>
              </a:srgbClr>
            </a:outerShdw>
          </a:effectLst>
        </p:spPr>
      </p:sp>
      <p:sp>
        <p:nvSpPr>
          <p:cNvPr id="5" name="Shape 3"/>
          <p:cNvSpPr/>
          <p:nvPr/>
        </p:nvSpPr>
        <p:spPr>
          <a:xfrm>
            <a:off x="932688" y="1124712"/>
            <a:ext cx="118872" cy="118872"/>
          </a:xfrm>
          <a:prstGeom prst="ellipse">
            <a:avLst/>
          </a:prstGeom>
          <a:solidFill>
            <a:srgbClr val="FF6159"/>
          </a:solidFill>
          <a:ln w="12700">
            <a:solidFill>
              <a:srgbClr val="FF6159"/>
            </a:solidFill>
            <a:prstDash val="solid"/>
          </a:ln>
        </p:spPr>
      </p:sp>
      <p:sp>
        <p:nvSpPr>
          <p:cNvPr id="6" name="Shape 4"/>
          <p:cNvSpPr/>
          <p:nvPr/>
        </p:nvSpPr>
        <p:spPr>
          <a:xfrm>
            <a:off x="1133856" y="1124712"/>
            <a:ext cx="118872" cy="118872"/>
          </a:xfrm>
          <a:prstGeom prst="ellipse">
            <a:avLst/>
          </a:prstGeom>
          <a:solidFill>
            <a:srgbClr val="FFBD2E"/>
          </a:solidFill>
          <a:ln w="12700">
            <a:solidFill>
              <a:srgbClr val="FFBD2E"/>
            </a:solidFill>
            <a:prstDash val="solid"/>
          </a:ln>
        </p:spPr>
      </p:sp>
      <p:sp>
        <p:nvSpPr>
          <p:cNvPr id="7" name="Shape 5"/>
          <p:cNvSpPr/>
          <p:nvPr/>
        </p:nvSpPr>
        <p:spPr>
          <a:xfrm>
            <a:off x="1335024" y="1124712"/>
            <a:ext cx="118872" cy="118872"/>
          </a:xfrm>
          <a:prstGeom prst="ellipse">
            <a:avLst/>
          </a:prstGeom>
          <a:solidFill>
            <a:srgbClr val="28C941"/>
          </a:solidFill>
          <a:ln w="12700">
            <a:solidFill>
              <a:srgbClr val="28C941"/>
            </a:solidFill>
            <a:prstDash val="solid"/>
          </a:ln>
        </p:spPr>
      </p:sp>
      <p:sp>
        <p:nvSpPr>
          <p:cNvPr id="8" name="Text 6"/>
          <p:cNvSpPr txBox="1"/>
          <p:nvPr/>
        </p:nvSpPr>
        <p:spPr>
          <a:xfrm>
            <a:off x="1645920" y="1051560"/>
            <a:ext cx="8899855" cy="274320"/>
          </a:xfrm>
          <a:prstGeom prst="rect">
            <a:avLst/>
          </a:prstGeom>
          <a:noFill/>
          <a:ln/>
        </p:spPr>
        <p:txBody>
          <a:bodyPr wrap="square" lIns="0" tIns="0" rIns="0" bIns="0" rtlCol="0" anchor="ctr"/>
          <a:lstStyle/>
          <a:p>
            <a:pPr algn="ctr" indent="0" marL="0">
              <a:buNone/>
            </a:pPr>
            <a:r>
              <a:rPr lang="en-US" sz="1100" dirty="0">
                <a:solidFill>
                  <a:srgbClr val="8A8A8A"/>
                </a:solidFill>
                <a:latin typeface="Helvetica Neue" pitchFamily="34" charset="0"/>
                <a:ea typeface="Helvetica Neue" pitchFamily="34" charset="-122"/>
                <a:cs typeface="Helvetica Neue" pitchFamily="34" charset="-120"/>
              </a:rPr>
              <a:t>Rete Valore PA · Community</a:t>
            </a:r>
            <a:endParaRPr lang="en-US" sz="1100" dirty="0"/>
          </a:p>
        </p:txBody>
      </p:sp>
      <p:sp>
        <p:nvSpPr>
          <p:cNvPr id="9" name="Shape 7"/>
          <p:cNvSpPr/>
          <p:nvPr/>
        </p:nvSpPr>
        <p:spPr>
          <a:xfrm>
            <a:off x="731520" y="1399032"/>
            <a:ext cx="10728655" cy="0"/>
          </a:xfrm>
          <a:prstGeom prst="line">
            <a:avLst/>
          </a:prstGeom>
          <a:noFill/>
          <a:ln w="12700">
            <a:solidFill>
              <a:srgbClr val="EEEDE9"/>
            </a:solidFill>
            <a:prstDash val="solid"/>
          </a:ln>
        </p:spPr>
      </p:sp>
      <p:sp>
        <p:nvSpPr>
          <p:cNvPr id="10" name="Shape 8"/>
          <p:cNvSpPr/>
          <p:nvPr/>
        </p:nvSpPr>
        <p:spPr>
          <a:xfrm>
            <a:off x="1097280" y="1618488"/>
            <a:ext cx="6583680" cy="420624"/>
          </a:xfrm>
          <a:prstGeom prst="roundRect">
            <a:avLst>
              <a:gd name="adj" fmla="val 17391"/>
            </a:avLst>
          </a:prstGeom>
          <a:solidFill>
            <a:srgbClr val="F4F3F0"/>
          </a:solidFill>
          <a:ln w="12700">
            <a:solidFill>
              <a:srgbClr val="F4F3F0"/>
            </a:solidFill>
            <a:prstDash val="solid"/>
          </a:ln>
        </p:spPr>
      </p:sp>
      <p:sp>
        <p:nvSpPr>
          <p:cNvPr id="11" name="Text 9"/>
          <p:cNvSpPr txBox="1"/>
          <p:nvPr/>
        </p:nvSpPr>
        <p:spPr>
          <a:xfrm>
            <a:off x="1280160" y="1618488"/>
            <a:ext cx="6217920" cy="420624"/>
          </a:xfrm>
          <a:prstGeom prst="rect">
            <a:avLst/>
          </a:prstGeom>
          <a:noFill/>
          <a:ln/>
        </p:spPr>
        <p:txBody>
          <a:bodyPr wrap="square" lIns="0" tIns="0" rIns="0" bIns="0" rtlCol="0" anchor="ctr"/>
          <a:lstStyle/>
          <a:p>
            <a:pPr indent="0" marL="0">
              <a:buNone/>
            </a:pPr>
            <a:r>
              <a:rPr lang="en-US" sz="1300" dirty="0">
                <a:solidFill>
                  <a:srgbClr val="9A9A9A"/>
                </a:solidFill>
                <a:latin typeface="Helvetica Neue" pitchFamily="34" charset="0"/>
                <a:ea typeface="Helvetica Neue" pitchFamily="34" charset="-122"/>
                <a:cs typeface="Helvetica Neue" pitchFamily="34" charset="-120"/>
              </a:rPr>
              <a:t>Cerca una competenza, un progetto, un ente…</a:t>
            </a:r>
            <a:endParaRPr lang="en-US" sz="1300" dirty="0"/>
          </a:p>
        </p:txBody>
      </p:sp>
      <p:sp>
        <p:nvSpPr>
          <p:cNvPr id="12" name="Shape 10"/>
          <p:cNvSpPr/>
          <p:nvPr/>
        </p:nvSpPr>
        <p:spPr>
          <a:xfrm>
            <a:off x="9082735" y="1618488"/>
            <a:ext cx="2011680" cy="420624"/>
          </a:xfrm>
          <a:prstGeom prst="roundRect">
            <a:avLst>
              <a:gd name="adj" fmla="val 17391"/>
            </a:avLst>
          </a:prstGeom>
          <a:solidFill>
            <a:srgbClr val="2B44FF"/>
          </a:solidFill>
          <a:ln w="12700">
            <a:solidFill>
              <a:srgbClr val="2B44FF"/>
            </a:solidFill>
            <a:prstDash val="solid"/>
          </a:ln>
        </p:spPr>
      </p:sp>
      <p:sp>
        <p:nvSpPr>
          <p:cNvPr id="13" name="Text 11"/>
          <p:cNvSpPr txBox="1"/>
          <p:nvPr/>
        </p:nvSpPr>
        <p:spPr>
          <a:xfrm>
            <a:off x="9082735" y="1618488"/>
            <a:ext cx="2011680"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Helvetica Neue" pitchFamily="34" charset="0"/>
                <a:ea typeface="Helvetica Neue" pitchFamily="34" charset="-122"/>
                <a:cs typeface="Helvetica Neue" pitchFamily="34" charset="-120"/>
              </a:rPr>
              <a:t>+ Nuova discussione</a:t>
            </a:r>
            <a:endParaRPr lang="en-US" sz="1300" dirty="0"/>
          </a:p>
        </p:txBody>
      </p:sp>
      <p:sp>
        <p:nvSpPr>
          <p:cNvPr id="14" name="Shape 12"/>
          <p:cNvSpPr/>
          <p:nvPr/>
        </p:nvSpPr>
        <p:spPr>
          <a:xfrm>
            <a:off x="1097280" y="2258568"/>
            <a:ext cx="9997135" cy="0"/>
          </a:xfrm>
          <a:prstGeom prst="line">
            <a:avLst/>
          </a:prstGeom>
          <a:noFill/>
          <a:ln w="12700">
            <a:solidFill>
              <a:srgbClr val="EEEDE9"/>
            </a:solidFill>
            <a:prstDash val="solid"/>
          </a:ln>
        </p:spPr>
      </p:sp>
      <p:sp>
        <p:nvSpPr>
          <p:cNvPr id="15" name="Shape 13"/>
          <p:cNvSpPr/>
          <p:nvPr/>
        </p:nvSpPr>
        <p:spPr>
          <a:xfrm>
            <a:off x="1097280" y="2441448"/>
            <a:ext cx="1325880" cy="310896"/>
          </a:xfrm>
          <a:prstGeom prst="roundRect">
            <a:avLst>
              <a:gd name="adj" fmla="val 50000"/>
            </a:avLst>
          </a:prstGeom>
          <a:solidFill>
            <a:srgbClr val="EEF0FF"/>
          </a:solidFill>
          <a:ln w="12700">
            <a:solidFill>
              <a:srgbClr val="EEF0FF"/>
            </a:solidFill>
            <a:prstDash val="solid"/>
          </a:ln>
        </p:spPr>
      </p:sp>
      <p:sp>
        <p:nvSpPr>
          <p:cNvPr id="16" name="Text 14"/>
          <p:cNvSpPr txBox="1"/>
          <p:nvPr/>
        </p:nvSpPr>
        <p:spPr>
          <a:xfrm>
            <a:off x="1097280" y="2441448"/>
            <a:ext cx="1325880" cy="310896"/>
          </a:xfrm>
          <a:prstGeom prst="rect">
            <a:avLst/>
          </a:prstGeom>
          <a:noFill/>
          <a:ln/>
        </p:spPr>
        <p:txBody>
          <a:bodyPr wrap="square" lIns="0" tIns="0" rIns="0" bIns="0" rtlCol="0" anchor="ctr"/>
          <a:lstStyle/>
          <a:p>
            <a:pPr algn="ctr" indent="0" marL="0">
              <a:buNone/>
            </a:pPr>
            <a:r>
              <a:rPr lang="en-US" sz="1050" b="1" spc="100" kern="0" dirty="0">
                <a:solidFill>
                  <a:srgbClr val="2B44FF"/>
                </a:solidFill>
                <a:latin typeface="Helvetica Neue" pitchFamily="34" charset="0"/>
                <a:ea typeface="Helvetica Neue" pitchFamily="34" charset="-122"/>
                <a:cs typeface="Helvetica Neue" pitchFamily="34" charset="-120"/>
              </a:rPr>
              <a:t>CHIEDO</a:t>
            </a:r>
            <a:endParaRPr lang="en-US" sz="1050" dirty="0"/>
          </a:p>
        </p:txBody>
      </p:sp>
      <p:sp>
        <p:nvSpPr>
          <p:cNvPr id="17" name="Text 15"/>
          <p:cNvSpPr txBox="1"/>
          <p:nvPr/>
        </p:nvSpPr>
        <p:spPr>
          <a:xfrm>
            <a:off x="2651760" y="2350008"/>
            <a:ext cx="8229600" cy="347472"/>
          </a:xfrm>
          <a:prstGeom prst="rect">
            <a:avLst/>
          </a:prstGeom>
          <a:noFill/>
          <a:ln/>
        </p:spPr>
        <p:txBody>
          <a:bodyPr wrap="square" lIns="0" tIns="0" rIns="0" bIns="0" rtlCol="0" anchor="t"/>
          <a:lstStyle/>
          <a:p>
            <a:pPr indent="0" marL="0">
              <a:buNone/>
            </a:pPr>
            <a:r>
              <a:rPr lang="en-US" sz="1700" b="1" dirty="0">
                <a:solidFill>
                  <a:srgbClr val="16181B"/>
                </a:solidFill>
                <a:latin typeface="Helvetica Neue" pitchFamily="34" charset="0"/>
                <a:ea typeface="Helvetica Neue" pitchFamily="34" charset="-122"/>
                <a:cs typeface="Helvetica Neue" pitchFamily="34" charset="-120"/>
              </a:rPr>
              <a:t>Qualcuno ha già scritto un regolamento per i dehors?</a:t>
            </a:r>
            <a:endParaRPr lang="en-US" sz="1700" dirty="0"/>
          </a:p>
        </p:txBody>
      </p:sp>
      <p:sp>
        <p:nvSpPr>
          <p:cNvPr id="18" name="Text 16"/>
          <p:cNvSpPr txBox="1"/>
          <p:nvPr/>
        </p:nvSpPr>
        <p:spPr>
          <a:xfrm>
            <a:off x="2651760" y="2697480"/>
            <a:ext cx="8229600" cy="274320"/>
          </a:xfrm>
          <a:prstGeom prst="rect">
            <a:avLst/>
          </a:prstGeom>
          <a:noFill/>
          <a:ln/>
        </p:spPr>
        <p:txBody>
          <a:bodyPr wrap="square" lIns="0" tIns="0" rIns="0" bIns="0" rtlCol="0" anchor="t"/>
          <a:lstStyle/>
          <a:p>
            <a:pPr indent="0" marL="0">
              <a:buNone/>
            </a:pPr>
            <a:r>
              <a:rPr lang="en-US" sz="1200" dirty="0">
                <a:solidFill>
                  <a:srgbClr val="8A8A8A"/>
                </a:solidFill>
                <a:latin typeface="Helvetica Neue" pitchFamily="34" charset="0"/>
                <a:ea typeface="Helvetica Neue" pitchFamily="34" charset="-122"/>
                <a:cs typeface="Helvetica Neue" pitchFamily="34" charset="-120"/>
              </a:rPr>
              <a:t>Comune di Pietrarossa · 6 risposte · 1 utile</a:t>
            </a:r>
            <a:endParaRPr lang="en-US" sz="1200" dirty="0"/>
          </a:p>
        </p:txBody>
      </p:sp>
      <p:sp>
        <p:nvSpPr>
          <p:cNvPr id="19" name="Shape 17"/>
          <p:cNvSpPr/>
          <p:nvPr/>
        </p:nvSpPr>
        <p:spPr>
          <a:xfrm>
            <a:off x="1097280" y="3017520"/>
            <a:ext cx="9997135" cy="0"/>
          </a:xfrm>
          <a:prstGeom prst="line">
            <a:avLst/>
          </a:prstGeom>
          <a:noFill/>
          <a:ln w="12700">
            <a:solidFill>
              <a:srgbClr val="EEEDE9"/>
            </a:solidFill>
            <a:prstDash val="solid"/>
          </a:ln>
        </p:spPr>
      </p:sp>
      <p:sp>
        <p:nvSpPr>
          <p:cNvPr id="20" name="Shape 18"/>
          <p:cNvSpPr/>
          <p:nvPr/>
        </p:nvSpPr>
        <p:spPr>
          <a:xfrm>
            <a:off x="1097280" y="3200400"/>
            <a:ext cx="1325880" cy="310896"/>
          </a:xfrm>
          <a:prstGeom prst="roundRect">
            <a:avLst>
              <a:gd name="adj" fmla="val 50000"/>
            </a:avLst>
          </a:prstGeom>
          <a:solidFill>
            <a:srgbClr val="EEF0FF"/>
          </a:solidFill>
          <a:ln w="12700">
            <a:solidFill>
              <a:srgbClr val="EEF0FF"/>
            </a:solidFill>
            <a:prstDash val="solid"/>
          </a:ln>
        </p:spPr>
      </p:sp>
      <p:sp>
        <p:nvSpPr>
          <p:cNvPr id="21" name="Text 19"/>
          <p:cNvSpPr txBox="1"/>
          <p:nvPr/>
        </p:nvSpPr>
        <p:spPr>
          <a:xfrm>
            <a:off x="1097280" y="3200400"/>
            <a:ext cx="1325880" cy="310896"/>
          </a:xfrm>
          <a:prstGeom prst="rect">
            <a:avLst/>
          </a:prstGeom>
          <a:noFill/>
          <a:ln/>
        </p:spPr>
        <p:txBody>
          <a:bodyPr wrap="square" lIns="0" tIns="0" rIns="0" bIns="0" rtlCol="0" anchor="ctr"/>
          <a:lstStyle/>
          <a:p>
            <a:pPr algn="ctr" indent="0" marL="0">
              <a:buNone/>
            </a:pPr>
            <a:r>
              <a:rPr lang="en-US" sz="1050" b="1" spc="100" kern="0" dirty="0">
                <a:solidFill>
                  <a:srgbClr val="2B44FF"/>
                </a:solidFill>
                <a:latin typeface="Helvetica Neue" pitchFamily="34" charset="0"/>
                <a:ea typeface="Helvetica Neue" pitchFamily="34" charset="-122"/>
                <a:cs typeface="Helvetica Neue" pitchFamily="34" charset="-120"/>
              </a:rPr>
              <a:t>CERCO</a:t>
            </a:r>
            <a:endParaRPr lang="en-US" sz="1050" dirty="0"/>
          </a:p>
        </p:txBody>
      </p:sp>
      <p:sp>
        <p:nvSpPr>
          <p:cNvPr id="22" name="Text 20"/>
          <p:cNvSpPr txBox="1"/>
          <p:nvPr/>
        </p:nvSpPr>
        <p:spPr>
          <a:xfrm>
            <a:off x="2651760" y="3108960"/>
            <a:ext cx="8229600" cy="347472"/>
          </a:xfrm>
          <a:prstGeom prst="rect">
            <a:avLst/>
          </a:prstGeom>
          <a:noFill/>
          <a:ln/>
        </p:spPr>
        <p:txBody>
          <a:bodyPr wrap="square" lIns="0" tIns="0" rIns="0" bIns="0" rtlCol="0" anchor="t"/>
          <a:lstStyle/>
          <a:p>
            <a:pPr indent="0" marL="0">
              <a:buNone/>
            </a:pPr>
            <a:r>
              <a:rPr lang="en-US" sz="1700" b="1" dirty="0">
                <a:solidFill>
                  <a:srgbClr val="16181B"/>
                </a:solidFill>
                <a:latin typeface="Helvetica Neue" pitchFamily="34" charset="0"/>
                <a:ea typeface="Helvetica Neue" pitchFamily="34" charset="-122"/>
                <a:cs typeface="Helvetica Neue" pitchFamily="34" charset="-120"/>
              </a:rPr>
              <a:t>Cerchiamo un Comune partner per un progetto sul PNRR</a:t>
            </a:r>
            <a:endParaRPr lang="en-US" sz="1700" dirty="0"/>
          </a:p>
        </p:txBody>
      </p:sp>
      <p:sp>
        <p:nvSpPr>
          <p:cNvPr id="23" name="Text 21"/>
          <p:cNvSpPr txBox="1"/>
          <p:nvPr/>
        </p:nvSpPr>
        <p:spPr>
          <a:xfrm>
            <a:off x="2651760" y="3456432"/>
            <a:ext cx="8229600" cy="274320"/>
          </a:xfrm>
          <a:prstGeom prst="rect">
            <a:avLst/>
          </a:prstGeom>
          <a:noFill/>
          <a:ln/>
        </p:spPr>
        <p:txBody>
          <a:bodyPr wrap="square" lIns="0" tIns="0" rIns="0" bIns="0" rtlCol="0" anchor="t"/>
          <a:lstStyle/>
          <a:p>
            <a:pPr indent="0" marL="0">
              <a:buNone/>
            </a:pPr>
            <a:r>
              <a:rPr lang="en-US" sz="1200" dirty="0">
                <a:solidFill>
                  <a:srgbClr val="8A8A8A"/>
                </a:solidFill>
                <a:latin typeface="Helvetica Neue" pitchFamily="34" charset="0"/>
                <a:ea typeface="Helvetica Neue" pitchFamily="34" charset="-122"/>
                <a:cs typeface="Helvetica Neue" pitchFamily="34" charset="-120"/>
              </a:rPr>
              <a:t>Comune di Valleverde · 3 risposte</a:t>
            </a:r>
            <a:endParaRPr lang="en-US" sz="1200" dirty="0"/>
          </a:p>
        </p:txBody>
      </p:sp>
      <p:sp>
        <p:nvSpPr>
          <p:cNvPr id="24" name="Shape 22"/>
          <p:cNvSpPr/>
          <p:nvPr/>
        </p:nvSpPr>
        <p:spPr>
          <a:xfrm>
            <a:off x="1097280" y="3776472"/>
            <a:ext cx="9997135" cy="0"/>
          </a:xfrm>
          <a:prstGeom prst="line">
            <a:avLst/>
          </a:prstGeom>
          <a:noFill/>
          <a:ln w="12700">
            <a:solidFill>
              <a:srgbClr val="EEEDE9"/>
            </a:solidFill>
            <a:prstDash val="solid"/>
          </a:ln>
        </p:spPr>
      </p:sp>
      <p:sp>
        <p:nvSpPr>
          <p:cNvPr id="25" name="Shape 23"/>
          <p:cNvSpPr/>
          <p:nvPr/>
        </p:nvSpPr>
        <p:spPr>
          <a:xfrm>
            <a:off x="1097280" y="3959352"/>
            <a:ext cx="1325880" cy="310896"/>
          </a:xfrm>
          <a:prstGeom prst="roundRect">
            <a:avLst>
              <a:gd name="adj" fmla="val 50000"/>
            </a:avLst>
          </a:prstGeom>
          <a:solidFill>
            <a:srgbClr val="EEF0FF"/>
          </a:solidFill>
          <a:ln w="12700">
            <a:solidFill>
              <a:srgbClr val="EEF0FF"/>
            </a:solidFill>
            <a:prstDash val="solid"/>
          </a:ln>
        </p:spPr>
      </p:sp>
      <p:sp>
        <p:nvSpPr>
          <p:cNvPr id="26" name="Text 24"/>
          <p:cNvSpPr txBox="1"/>
          <p:nvPr/>
        </p:nvSpPr>
        <p:spPr>
          <a:xfrm>
            <a:off x="1097280" y="3959352"/>
            <a:ext cx="1325880" cy="310896"/>
          </a:xfrm>
          <a:prstGeom prst="rect">
            <a:avLst/>
          </a:prstGeom>
          <a:noFill/>
          <a:ln/>
        </p:spPr>
        <p:txBody>
          <a:bodyPr wrap="square" lIns="0" tIns="0" rIns="0" bIns="0" rtlCol="0" anchor="ctr"/>
          <a:lstStyle/>
          <a:p>
            <a:pPr algn="ctr" indent="0" marL="0">
              <a:buNone/>
            </a:pPr>
            <a:r>
              <a:rPr lang="en-US" sz="1050" b="1" spc="100" kern="0" dirty="0">
                <a:solidFill>
                  <a:srgbClr val="2B44FF"/>
                </a:solidFill>
                <a:latin typeface="Helvetica Neue" pitchFamily="34" charset="0"/>
                <a:ea typeface="Helvetica Neue" pitchFamily="34" charset="-122"/>
                <a:cs typeface="Helvetica Neue" pitchFamily="34" charset="-120"/>
              </a:rPr>
              <a:t>CONDIVIDO</a:t>
            </a:r>
            <a:endParaRPr lang="en-US" sz="1050" dirty="0"/>
          </a:p>
        </p:txBody>
      </p:sp>
      <p:sp>
        <p:nvSpPr>
          <p:cNvPr id="27" name="Text 25"/>
          <p:cNvSpPr txBox="1"/>
          <p:nvPr/>
        </p:nvSpPr>
        <p:spPr>
          <a:xfrm>
            <a:off x="2651760" y="3867912"/>
            <a:ext cx="8229600" cy="347472"/>
          </a:xfrm>
          <a:prstGeom prst="rect">
            <a:avLst/>
          </a:prstGeom>
          <a:noFill/>
          <a:ln/>
        </p:spPr>
        <p:txBody>
          <a:bodyPr wrap="square" lIns="0" tIns="0" rIns="0" bIns="0" rtlCol="0" anchor="t"/>
          <a:lstStyle/>
          <a:p>
            <a:pPr indent="0" marL="0">
              <a:buNone/>
            </a:pPr>
            <a:r>
              <a:rPr lang="en-US" sz="1700" b="1" dirty="0">
                <a:solidFill>
                  <a:srgbClr val="16181B"/>
                </a:solidFill>
                <a:latin typeface="Helvetica Neue" pitchFamily="34" charset="0"/>
                <a:ea typeface="Helvetica Neue" pitchFamily="34" charset="-122"/>
                <a:cs typeface="Helvetica Neue" pitchFamily="34" charset="-120"/>
              </a:rPr>
              <a:t>Il nostro modello di capitolato per le mense scolastiche</a:t>
            </a:r>
            <a:endParaRPr lang="en-US" sz="1700" dirty="0"/>
          </a:p>
        </p:txBody>
      </p:sp>
      <p:sp>
        <p:nvSpPr>
          <p:cNvPr id="28" name="Text 26"/>
          <p:cNvSpPr txBox="1"/>
          <p:nvPr/>
        </p:nvSpPr>
        <p:spPr>
          <a:xfrm>
            <a:off x="2651760" y="4215384"/>
            <a:ext cx="8229600" cy="274320"/>
          </a:xfrm>
          <a:prstGeom prst="rect">
            <a:avLst/>
          </a:prstGeom>
          <a:noFill/>
          <a:ln/>
        </p:spPr>
        <p:txBody>
          <a:bodyPr wrap="square" lIns="0" tIns="0" rIns="0" bIns="0" rtlCol="0" anchor="t"/>
          <a:lstStyle/>
          <a:p>
            <a:pPr indent="0" marL="0">
              <a:buNone/>
            </a:pPr>
            <a:r>
              <a:rPr lang="en-US" sz="1200" dirty="0">
                <a:solidFill>
                  <a:srgbClr val="8A8A8A"/>
                </a:solidFill>
                <a:latin typeface="Helvetica Neue" pitchFamily="34" charset="0"/>
                <a:ea typeface="Helvetica Neue" pitchFamily="34" charset="-122"/>
                <a:cs typeface="Helvetica Neue" pitchFamily="34" charset="-120"/>
              </a:rPr>
              <a:t>Unione dei Comuni del Fiume · 12 download</a:t>
            </a:r>
            <a:endParaRPr lang="en-US" sz="1200" dirty="0"/>
          </a:p>
        </p:txBody>
      </p:sp>
      <p:sp>
        <p:nvSpPr>
          <p:cNvPr id="29" name="Shape 27"/>
          <p:cNvSpPr/>
          <p:nvPr/>
        </p:nvSpPr>
        <p:spPr>
          <a:xfrm>
            <a:off x="1097280" y="4535424"/>
            <a:ext cx="9997135" cy="0"/>
          </a:xfrm>
          <a:prstGeom prst="line">
            <a:avLst/>
          </a:prstGeom>
          <a:noFill/>
          <a:ln w="12700">
            <a:solidFill>
              <a:srgbClr val="EEEDE9"/>
            </a:solidFill>
            <a:prstDash val="solid"/>
          </a:ln>
        </p:spPr>
      </p:sp>
      <p:sp>
        <p:nvSpPr>
          <p:cNvPr id="30" name="Shape 28"/>
          <p:cNvSpPr/>
          <p:nvPr/>
        </p:nvSpPr>
        <p:spPr>
          <a:xfrm>
            <a:off x="1097280" y="4718304"/>
            <a:ext cx="1325880" cy="310896"/>
          </a:xfrm>
          <a:prstGeom prst="roundRect">
            <a:avLst>
              <a:gd name="adj" fmla="val 50000"/>
            </a:avLst>
          </a:prstGeom>
          <a:solidFill>
            <a:srgbClr val="EEF0FF"/>
          </a:solidFill>
          <a:ln w="12700">
            <a:solidFill>
              <a:srgbClr val="EEF0FF"/>
            </a:solidFill>
            <a:prstDash val="solid"/>
          </a:ln>
        </p:spPr>
      </p:sp>
      <p:sp>
        <p:nvSpPr>
          <p:cNvPr id="31" name="Text 29"/>
          <p:cNvSpPr txBox="1"/>
          <p:nvPr/>
        </p:nvSpPr>
        <p:spPr>
          <a:xfrm>
            <a:off x="1097280" y="4718304"/>
            <a:ext cx="1325880" cy="310896"/>
          </a:xfrm>
          <a:prstGeom prst="rect">
            <a:avLst/>
          </a:prstGeom>
          <a:noFill/>
          <a:ln/>
        </p:spPr>
        <p:txBody>
          <a:bodyPr wrap="square" lIns="0" tIns="0" rIns="0" bIns="0" rtlCol="0" anchor="ctr"/>
          <a:lstStyle/>
          <a:p>
            <a:pPr algn="ctr" indent="0" marL="0">
              <a:buNone/>
            </a:pPr>
            <a:r>
              <a:rPr lang="en-US" sz="1050" b="1" spc="100" kern="0" dirty="0">
                <a:solidFill>
                  <a:srgbClr val="2B44FF"/>
                </a:solidFill>
                <a:latin typeface="Helvetica Neue" pitchFamily="34" charset="0"/>
                <a:ea typeface="Helvetica Neue" pitchFamily="34" charset="-122"/>
                <a:cs typeface="Helvetica Neue" pitchFamily="34" charset="-120"/>
              </a:rPr>
              <a:t>SEGNALO</a:t>
            </a:r>
            <a:endParaRPr lang="en-US" sz="1050" dirty="0"/>
          </a:p>
        </p:txBody>
      </p:sp>
      <p:sp>
        <p:nvSpPr>
          <p:cNvPr id="32" name="Text 30"/>
          <p:cNvSpPr txBox="1"/>
          <p:nvPr/>
        </p:nvSpPr>
        <p:spPr>
          <a:xfrm>
            <a:off x="2651760" y="4626864"/>
            <a:ext cx="8229600" cy="347472"/>
          </a:xfrm>
          <a:prstGeom prst="rect">
            <a:avLst/>
          </a:prstGeom>
          <a:noFill/>
          <a:ln/>
        </p:spPr>
        <p:txBody>
          <a:bodyPr wrap="square" lIns="0" tIns="0" rIns="0" bIns="0" rtlCol="0" anchor="t"/>
          <a:lstStyle/>
          <a:p>
            <a:pPr indent="0" marL="0">
              <a:buNone/>
            </a:pPr>
            <a:r>
              <a:rPr lang="en-US" sz="1700" b="1" dirty="0">
                <a:solidFill>
                  <a:srgbClr val="16181B"/>
                </a:solidFill>
                <a:latin typeface="Helvetica Neue" pitchFamily="34" charset="0"/>
                <a:ea typeface="Helvetica Neue" pitchFamily="34" charset="-122"/>
                <a:cs typeface="Helvetica Neue" pitchFamily="34" charset="-120"/>
              </a:rPr>
              <a:t>Uscito il bando regionale per la formazione del personale</a:t>
            </a:r>
            <a:endParaRPr lang="en-US" sz="1700" dirty="0"/>
          </a:p>
        </p:txBody>
      </p:sp>
      <p:sp>
        <p:nvSpPr>
          <p:cNvPr id="33" name="Text 31"/>
          <p:cNvSpPr txBox="1"/>
          <p:nvPr/>
        </p:nvSpPr>
        <p:spPr>
          <a:xfrm>
            <a:off x="2651760" y="4974336"/>
            <a:ext cx="8229600" cy="274320"/>
          </a:xfrm>
          <a:prstGeom prst="rect">
            <a:avLst/>
          </a:prstGeom>
          <a:noFill/>
          <a:ln/>
        </p:spPr>
        <p:txBody>
          <a:bodyPr wrap="square" lIns="0" tIns="0" rIns="0" bIns="0" rtlCol="0" anchor="t"/>
          <a:lstStyle/>
          <a:p>
            <a:pPr indent="0" marL="0">
              <a:buNone/>
            </a:pPr>
            <a:r>
              <a:rPr lang="en-US" sz="1200" dirty="0">
                <a:solidFill>
                  <a:srgbClr val="8A8A8A"/>
                </a:solidFill>
                <a:latin typeface="Helvetica Neue" pitchFamily="34" charset="0"/>
                <a:ea typeface="Helvetica Neue" pitchFamily="34" charset="-122"/>
                <a:cs typeface="Helvetica Neue" pitchFamily="34" charset="-120"/>
              </a:rPr>
              <a:t>Provincia · 9 risposte</a:t>
            </a:r>
            <a:endParaRPr lang="en-US" sz="1200" dirty="0"/>
          </a:p>
        </p:txBody>
      </p:sp>
      <p:sp>
        <p:nvSpPr>
          <p:cNvPr id="34" name="Shape 32"/>
          <p:cNvSpPr/>
          <p:nvPr/>
        </p:nvSpPr>
        <p:spPr>
          <a:xfrm>
            <a:off x="1097280" y="5294376"/>
            <a:ext cx="9997135" cy="0"/>
          </a:xfrm>
          <a:prstGeom prst="line">
            <a:avLst/>
          </a:prstGeom>
          <a:noFill/>
          <a:ln w="12700">
            <a:solidFill>
              <a:srgbClr val="EEEDE9"/>
            </a:solidFill>
            <a:prstDash val="solid"/>
          </a:ln>
        </p:spPr>
      </p:sp>
      <p:sp>
        <p:nvSpPr>
          <p:cNvPr id="35" name="Shape 33"/>
          <p:cNvSpPr/>
          <p:nvPr/>
        </p:nvSpPr>
        <p:spPr>
          <a:xfrm>
            <a:off x="1097280" y="5477256"/>
            <a:ext cx="1325880" cy="310896"/>
          </a:xfrm>
          <a:prstGeom prst="roundRect">
            <a:avLst>
              <a:gd name="adj" fmla="val 50000"/>
            </a:avLst>
          </a:prstGeom>
          <a:solidFill>
            <a:srgbClr val="EEF0FF"/>
          </a:solidFill>
          <a:ln w="12700">
            <a:solidFill>
              <a:srgbClr val="EEF0FF"/>
            </a:solidFill>
            <a:prstDash val="solid"/>
          </a:ln>
        </p:spPr>
      </p:sp>
      <p:sp>
        <p:nvSpPr>
          <p:cNvPr id="36" name="Text 34"/>
          <p:cNvSpPr txBox="1"/>
          <p:nvPr/>
        </p:nvSpPr>
        <p:spPr>
          <a:xfrm>
            <a:off x="1097280" y="5477256"/>
            <a:ext cx="1325880" cy="310896"/>
          </a:xfrm>
          <a:prstGeom prst="rect">
            <a:avLst/>
          </a:prstGeom>
          <a:noFill/>
          <a:ln/>
        </p:spPr>
        <p:txBody>
          <a:bodyPr wrap="square" lIns="0" tIns="0" rIns="0" bIns="0" rtlCol="0" anchor="ctr"/>
          <a:lstStyle/>
          <a:p>
            <a:pPr algn="ctr" indent="0" marL="0">
              <a:buNone/>
            </a:pPr>
            <a:r>
              <a:rPr lang="en-US" sz="1050" b="1" spc="100" kern="0" dirty="0">
                <a:solidFill>
                  <a:srgbClr val="2B44FF"/>
                </a:solidFill>
                <a:latin typeface="Helvetica Neue" pitchFamily="34" charset="0"/>
                <a:ea typeface="Helvetica Neue" pitchFamily="34" charset="-122"/>
                <a:cs typeface="Helvetica Neue" pitchFamily="34" charset="-120"/>
              </a:rPr>
              <a:t>RACCONTO</a:t>
            </a:r>
            <a:endParaRPr lang="en-US" sz="1050" dirty="0"/>
          </a:p>
        </p:txBody>
      </p:sp>
      <p:sp>
        <p:nvSpPr>
          <p:cNvPr id="37" name="Text 35"/>
          <p:cNvSpPr txBox="1"/>
          <p:nvPr/>
        </p:nvSpPr>
        <p:spPr>
          <a:xfrm>
            <a:off x="2651760" y="5385816"/>
            <a:ext cx="8229600" cy="347472"/>
          </a:xfrm>
          <a:prstGeom prst="rect">
            <a:avLst/>
          </a:prstGeom>
          <a:noFill/>
          <a:ln/>
        </p:spPr>
        <p:txBody>
          <a:bodyPr wrap="square" lIns="0" tIns="0" rIns="0" bIns="0" rtlCol="0" anchor="t"/>
          <a:lstStyle/>
          <a:p>
            <a:pPr indent="0" marL="0">
              <a:buNone/>
            </a:pPr>
            <a:r>
              <a:rPr lang="en-US" sz="1700" b="1" dirty="0">
                <a:solidFill>
                  <a:srgbClr val="16181B"/>
                </a:solidFill>
                <a:latin typeface="Helvetica Neue" pitchFamily="34" charset="0"/>
                <a:ea typeface="Helvetica Neue" pitchFamily="34" charset="-122"/>
                <a:cs typeface="Helvetica Neue" pitchFamily="34" charset="-120"/>
              </a:rPr>
              <a:t>Com’è andata la nostra prima gara sul mercato elettronico</a:t>
            </a:r>
            <a:endParaRPr lang="en-US" sz="1700" dirty="0"/>
          </a:p>
        </p:txBody>
      </p:sp>
      <p:sp>
        <p:nvSpPr>
          <p:cNvPr id="38" name="Text 36"/>
          <p:cNvSpPr txBox="1"/>
          <p:nvPr/>
        </p:nvSpPr>
        <p:spPr>
          <a:xfrm>
            <a:off x="2651760" y="5733288"/>
            <a:ext cx="8229600" cy="274320"/>
          </a:xfrm>
          <a:prstGeom prst="rect">
            <a:avLst/>
          </a:prstGeom>
          <a:noFill/>
          <a:ln/>
        </p:spPr>
        <p:txBody>
          <a:bodyPr wrap="square" lIns="0" tIns="0" rIns="0" bIns="0" rtlCol="0" anchor="t"/>
          <a:lstStyle/>
          <a:p>
            <a:pPr indent="0" marL="0">
              <a:buNone/>
            </a:pPr>
            <a:r>
              <a:rPr lang="en-US" sz="1200" dirty="0">
                <a:solidFill>
                  <a:srgbClr val="8A8A8A"/>
                </a:solidFill>
                <a:latin typeface="Helvetica Neue" pitchFamily="34" charset="0"/>
                <a:ea typeface="Helvetica Neue" pitchFamily="34" charset="-122"/>
                <a:cs typeface="Helvetica Neue" pitchFamily="34" charset="-120"/>
              </a:rPr>
              <a:t>Comune di Monteverde · 4 risposte</a:t>
            </a:r>
            <a:endParaRPr lang="en-US" sz="1200" dirty="0"/>
          </a:p>
        </p:txBody>
      </p:sp>
      <p:sp>
        <p:nvSpPr>
          <p:cNvPr id="39" name="Text 37"/>
          <p:cNvSpPr txBox="1"/>
          <p:nvPr/>
        </p:nvSpPr>
        <p:spPr>
          <a:xfrm>
            <a:off x="731520" y="6355080"/>
            <a:ext cx="8229600" cy="274320"/>
          </a:xfrm>
          <a:prstGeom prst="rect">
            <a:avLst/>
          </a:prstGeom>
          <a:noFill/>
          <a:ln/>
        </p:spPr>
        <p:txBody>
          <a:bodyPr wrap="square" lIns="0" tIns="0" rIns="0" bIns="0" rtlCol="0" anchor="t"/>
          <a:lstStyle/>
          <a:p>
            <a:pPr indent="0" marL="0">
              <a:buNone/>
            </a:pPr>
            <a:r>
              <a:rPr lang="en-US" sz="1200" i="1" dirty="0">
                <a:solidFill>
                  <a:srgbClr val="A7A49D"/>
                </a:solidFill>
                <a:latin typeface="Helvetica Neue" pitchFamily="34" charset="0"/>
                <a:ea typeface="Helvetica Neue" pitchFamily="34" charset="-122"/>
                <a:cs typeface="Helvetica Neue" pitchFamily="34" charset="-120"/>
              </a:rPr>
              <a:t>Enti e persone inventati · interfaccia ricostruita a scopo didattico.</a:t>
            </a:r>
            <a:endParaRPr lang="en-US" sz="12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4F2ED"/>
        </a:solidFill>
      </p:bgPr>
    </p:bg>
    <p:spTree>
      <p:nvGrpSpPr>
        <p:cNvPr id="1" name=""/>
        <p:cNvGrpSpPr/>
        <p:nvPr/>
      </p:nvGrpSpPr>
      <p:grpSpPr>
        <a:xfrm>
          <a:off x="0" y="0"/>
          <a:ext cx="0" cy="0"/>
          <a:chOff x="0" y="0"/>
          <a:chExt cx="0" cy="0"/>
        </a:xfrm>
      </p:grpSpPr>
      <p:sp>
        <p:nvSpPr>
          <p:cNvPr id="2" name="Text 0"/>
          <p:cNvSpPr txBox="1"/>
          <p:nvPr/>
        </p:nvSpPr>
        <p:spPr>
          <a:xfrm>
            <a:off x="731520" y="502920"/>
            <a:ext cx="8229600" cy="274320"/>
          </a:xfrm>
          <a:prstGeom prst="rect">
            <a:avLst/>
          </a:prstGeom>
          <a:noFill/>
          <a:ln/>
        </p:spPr>
        <p:txBody>
          <a:bodyPr wrap="square" lIns="0" tIns="0" rIns="0" bIns="0" rtlCol="0" anchor="t"/>
          <a:lstStyle/>
          <a:p>
            <a:pPr indent="0" marL="0">
              <a:buNone/>
            </a:pPr>
            <a:r>
              <a:rPr lang="en-US" sz="1200" b="1" spc="200" kern="0" dirty="0">
                <a:solidFill>
                  <a:srgbClr val="5F646B"/>
                </a:solidFill>
                <a:latin typeface="Helvetica Neue" pitchFamily="34" charset="0"/>
                <a:ea typeface="Helvetica Neue" pitchFamily="34" charset="-122"/>
                <a:cs typeface="Helvetica Neue" pitchFamily="34" charset="-120"/>
              </a:rPr>
              <a:t>LA VITA DI UNA DOMANDA</a:t>
            </a:r>
            <a:endParaRPr lang="en-US" sz="1200" dirty="0"/>
          </a:p>
        </p:txBody>
      </p:sp>
      <p:sp>
        <p:nvSpPr>
          <p:cNvPr id="3" name="Text 1"/>
          <p:cNvSpPr txBox="1"/>
          <p:nvPr/>
        </p:nvSpPr>
        <p:spPr>
          <a:xfrm>
            <a:off x="10545775" y="502920"/>
            <a:ext cx="914400" cy="274320"/>
          </a:xfrm>
          <a:prstGeom prst="rect">
            <a:avLst/>
          </a:prstGeom>
          <a:noFill/>
          <a:ln/>
        </p:spPr>
        <p:txBody>
          <a:bodyPr wrap="square" lIns="0" tIns="0" rIns="0" bIns="0" rtlCol="0" anchor="t"/>
          <a:lstStyle/>
          <a:p>
            <a:pPr algn="r" indent="0" marL="0">
              <a:buNone/>
            </a:pPr>
            <a:r>
              <a:rPr lang="en-US" sz="1200" dirty="0">
                <a:solidFill>
                  <a:srgbClr val="A7A49D"/>
                </a:solidFill>
                <a:latin typeface="Helvetica Neue" pitchFamily="34" charset="0"/>
                <a:ea typeface="Helvetica Neue" pitchFamily="34" charset="-122"/>
                <a:cs typeface="Helvetica Neue" pitchFamily="34" charset="-120"/>
              </a:rPr>
              <a:t>45</a:t>
            </a:r>
            <a:endParaRPr lang="en-US" sz="1200" dirty="0"/>
          </a:p>
        </p:txBody>
      </p:sp>
      <p:sp>
        <p:nvSpPr>
          <p:cNvPr id="4" name="Text 2"/>
          <p:cNvSpPr txBox="1"/>
          <p:nvPr/>
        </p:nvSpPr>
        <p:spPr>
          <a:xfrm>
            <a:off x="731520" y="1097280"/>
            <a:ext cx="10728655" cy="731520"/>
          </a:xfrm>
          <a:prstGeom prst="rect">
            <a:avLst/>
          </a:prstGeom>
          <a:noFill/>
          <a:ln/>
        </p:spPr>
        <p:txBody>
          <a:bodyPr wrap="square" lIns="0" tIns="0" rIns="0" bIns="0" rtlCol="0" anchor="t"/>
          <a:lstStyle/>
          <a:p>
            <a:pPr indent="0" marL="0">
              <a:buNone/>
            </a:pPr>
            <a:r>
              <a:rPr lang="en-US" sz="3200" b="1" dirty="0">
                <a:solidFill>
                  <a:srgbClr val="16181B"/>
                </a:solidFill>
                <a:latin typeface="Helvetica Neue" pitchFamily="34" charset="0"/>
                <a:ea typeface="Helvetica Neue" pitchFamily="34" charset="-122"/>
                <a:cs typeface="Helvetica Neue" pitchFamily="34" charset="-120"/>
              </a:rPr>
              <a:t>Una domanda non finisce quando riceve risposta.</a:t>
            </a:r>
            <a:endParaRPr lang="en-US" sz="3200" dirty="0"/>
          </a:p>
        </p:txBody>
      </p:sp>
      <p:sp>
        <p:nvSpPr>
          <p:cNvPr id="5" name="Shape 3"/>
          <p:cNvSpPr/>
          <p:nvPr/>
        </p:nvSpPr>
        <p:spPr>
          <a:xfrm>
            <a:off x="1783080" y="3200400"/>
            <a:ext cx="8631936" cy="914"/>
          </a:xfrm>
          <a:prstGeom prst="line">
            <a:avLst/>
          </a:prstGeom>
          <a:noFill/>
          <a:ln w="31750">
            <a:solidFill>
              <a:srgbClr val="2B44FF"/>
            </a:solidFill>
            <a:prstDash val="solid"/>
          </a:ln>
        </p:spPr>
      </p:sp>
      <p:sp>
        <p:nvSpPr>
          <p:cNvPr id="6" name="Shape 4"/>
          <p:cNvSpPr/>
          <p:nvPr/>
        </p:nvSpPr>
        <p:spPr>
          <a:xfrm>
            <a:off x="1499616" y="2916936"/>
            <a:ext cx="566928" cy="566928"/>
          </a:xfrm>
          <a:prstGeom prst="ellipse">
            <a:avLst/>
          </a:prstGeom>
          <a:solidFill>
            <a:srgbClr val="FFFFFF"/>
          </a:solidFill>
          <a:ln w="15875">
            <a:solidFill>
              <a:srgbClr val="2B44FF"/>
            </a:solidFill>
            <a:prstDash val="solid"/>
          </a:ln>
        </p:spPr>
      </p:sp>
      <p:sp>
        <p:nvSpPr>
          <p:cNvPr id="7" name="Text 5"/>
          <p:cNvSpPr txBox="1"/>
          <p:nvPr/>
        </p:nvSpPr>
        <p:spPr>
          <a:xfrm>
            <a:off x="1499616" y="2916936"/>
            <a:ext cx="566928" cy="566928"/>
          </a:xfrm>
          <a:prstGeom prst="rect">
            <a:avLst/>
          </a:prstGeom>
          <a:noFill/>
          <a:ln/>
        </p:spPr>
        <p:txBody>
          <a:bodyPr wrap="square" lIns="0" tIns="0" rIns="0" bIns="0" rtlCol="0" anchor="ctr"/>
          <a:lstStyle/>
          <a:p>
            <a:pPr algn="ctr" indent="0" marL="0">
              <a:buNone/>
            </a:pPr>
            <a:r>
              <a:rPr lang="en-US" sz="1800" b="1" dirty="0">
                <a:solidFill>
                  <a:srgbClr val="2B44FF"/>
                </a:solidFill>
                <a:latin typeface="Helvetica Neue" pitchFamily="34" charset="0"/>
                <a:ea typeface="Helvetica Neue" pitchFamily="34" charset="-122"/>
                <a:cs typeface="Helvetica Neue" pitchFamily="34" charset="-120"/>
              </a:rPr>
              <a:t>1</a:t>
            </a:r>
            <a:endParaRPr lang="en-US" sz="1800" dirty="0"/>
          </a:p>
        </p:txBody>
      </p:sp>
      <p:sp>
        <p:nvSpPr>
          <p:cNvPr id="8" name="Text 6"/>
          <p:cNvSpPr txBox="1"/>
          <p:nvPr/>
        </p:nvSpPr>
        <p:spPr>
          <a:xfrm>
            <a:off x="731520" y="3703320"/>
            <a:ext cx="2103120" cy="457200"/>
          </a:xfrm>
          <a:prstGeom prst="rect">
            <a:avLst/>
          </a:prstGeom>
          <a:noFill/>
          <a:ln/>
        </p:spPr>
        <p:txBody>
          <a:bodyPr wrap="square" lIns="0" tIns="0" rIns="0" bIns="0" rtlCol="0" anchor="t"/>
          <a:lstStyle/>
          <a:p>
            <a:pPr algn="ctr" indent="0" marL="0">
              <a:buNone/>
            </a:pPr>
            <a:r>
              <a:rPr lang="en-US" sz="1800" b="1" dirty="0">
                <a:solidFill>
                  <a:srgbClr val="16181B"/>
                </a:solidFill>
                <a:latin typeface="Helvetica Neue" pitchFamily="34" charset="0"/>
                <a:ea typeface="Helvetica Neue" pitchFamily="34" charset="-122"/>
                <a:cs typeface="Helvetica Neue" pitchFamily="34" charset="-120"/>
              </a:rPr>
              <a:t>Domanda</a:t>
            </a:r>
            <a:endParaRPr lang="en-US" sz="1800" dirty="0"/>
          </a:p>
        </p:txBody>
      </p:sp>
      <p:sp>
        <p:nvSpPr>
          <p:cNvPr id="9" name="Text 7"/>
          <p:cNvSpPr txBox="1"/>
          <p:nvPr/>
        </p:nvSpPr>
        <p:spPr>
          <a:xfrm>
            <a:off x="731520" y="4160520"/>
            <a:ext cx="2103120" cy="822960"/>
          </a:xfrm>
          <a:prstGeom prst="rect">
            <a:avLst/>
          </a:prstGeom>
          <a:noFill/>
          <a:ln/>
        </p:spPr>
        <p:txBody>
          <a:bodyPr wrap="square" lIns="0" tIns="0" rIns="0" bIns="0" rtlCol="0" anchor="t"/>
          <a:lstStyle/>
          <a:p>
            <a:pPr algn="ctr" indent="0" marL="0">
              <a:buNone/>
            </a:pPr>
            <a:r>
              <a:rPr lang="en-US" sz="1400" dirty="0">
                <a:solidFill>
                  <a:srgbClr val="5F646B"/>
                </a:solidFill>
                <a:latin typeface="Helvetica Neue" pitchFamily="34" charset="0"/>
                <a:ea typeface="Helvetica Neue" pitchFamily="34" charset="-122"/>
                <a:cs typeface="Helvetica Neue" pitchFamily="34" charset="-120"/>
              </a:rPr>
              <a:t>Marta chiede nel forum</a:t>
            </a:r>
            <a:endParaRPr lang="en-US" sz="1400" dirty="0"/>
          </a:p>
        </p:txBody>
      </p:sp>
      <p:sp>
        <p:nvSpPr>
          <p:cNvPr id="10" name="Shape 8"/>
          <p:cNvSpPr/>
          <p:nvPr/>
        </p:nvSpPr>
        <p:spPr>
          <a:xfrm>
            <a:off x="3657600" y="2916936"/>
            <a:ext cx="566928" cy="566928"/>
          </a:xfrm>
          <a:prstGeom prst="ellipse">
            <a:avLst/>
          </a:prstGeom>
          <a:solidFill>
            <a:srgbClr val="FFFFFF"/>
          </a:solidFill>
          <a:ln w="15875">
            <a:solidFill>
              <a:srgbClr val="2B44FF"/>
            </a:solidFill>
            <a:prstDash val="solid"/>
          </a:ln>
        </p:spPr>
      </p:sp>
      <p:sp>
        <p:nvSpPr>
          <p:cNvPr id="11" name="Text 9"/>
          <p:cNvSpPr txBox="1"/>
          <p:nvPr/>
        </p:nvSpPr>
        <p:spPr>
          <a:xfrm>
            <a:off x="3657600" y="2916936"/>
            <a:ext cx="566928" cy="566928"/>
          </a:xfrm>
          <a:prstGeom prst="rect">
            <a:avLst/>
          </a:prstGeom>
          <a:noFill/>
          <a:ln/>
        </p:spPr>
        <p:txBody>
          <a:bodyPr wrap="square" lIns="0" tIns="0" rIns="0" bIns="0" rtlCol="0" anchor="ctr"/>
          <a:lstStyle/>
          <a:p>
            <a:pPr algn="ctr" indent="0" marL="0">
              <a:buNone/>
            </a:pPr>
            <a:r>
              <a:rPr lang="en-US" sz="1800" b="1" dirty="0">
                <a:solidFill>
                  <a:srgbClr val="2B44FF"/>
                </a:solidFill>
                <a:latin typeface="Helvetica Neue" pitchFamily="34" charset="0"/>
                <a:ea typeface="Helvetica Neue" pitchFamily="34" charset="-122"/>
                <a:cs typeface="Helvetica Neue" pitchFamily="34" charset="-120"/>
              </a:rPr>
              <a:t>2</a:t>
            </a:r>
            <a:endParaRPr lang="en-US" sz="1800" dirty="0"/>
          </a:p>
        </p:txBody>
      </p:sp>
      <p:sp>
        <p:nvSpPr>
          <p:cNvPr id="12" name="Text 10"/>
          <p:cNvSpPr txBox="1"/>
          <p:nvPr/>
        </p:nvSpPr>
        <p:spPr>
          <a:xfrm>
            <a:off x="2889504" y="3703320"/>
            <a:ext cx="2103120" cy="457200"/>
          </a:xfrm>
          <a:prstGeom prst="rect">
            <a:avLst/>
          </a:prstGeom>
          <a:noFill/>
          <a:ln/>
        </p:spPr>
        <p:txBody>
          <a:bodyPr wrap="square" lIns="0" tIns="0" rIns="0" bIns="0" rtlCol="0" anchor="t"/>
          <a:lstStyle/>
          <a:p>
            <a:pPr algn="ctr" indent="0" marL="0">
              <a:buNone/>
            </a:pPr>
            <a:r>
              <a:rPr lang="en-US" sz="1800" b="1" dirty="0">
                <a:solidFill>
                  <a:srgbClr val="16181B"/>
                </a:solidFill>
                <a:latin typeface="Helvetica Neue" pitchFamily="34" charset="0"/>
                <a:ea typeface="Helvetica Neue" pitchFamily="34" charset="-122"/>
                <a:cs typeface="Helvetica Neue" pitchFamily="34" charset="-120"/>
              </a:rPr>
              <a:t>Risposte</a:t>
            </a:r>
            <a:endParaRPr lang="en-US" sz="1800" dirty="0"/>
          </a:p>
        </p:txBody>
      </p:sp>
      <p:sp>
        <p:nvSpPr>
          <p:cNvPr id="13" name="Text 11"/>
          <p:cNvSpPr txBox="1"/>
          <p:nvPr/>
        </p:nvSpPr>
        <p:spPr>
          <a:xfrm>
            <a:off x="2889504" y="4160520"/>
            <a:ext cx="2103120" cy="822960"/>
          </a:xfrm>
          <a:prstGeom prst="rect">
            <a:avLst/>
          </a:prstGeom>
          <a:noFill/>
          <a:ln/>
        </p:spPr>
        <p:txBody>
          <a:bodyPr wrap="square" lIns="0" tIns="0" rIns="0" bIns="0" rtlCol="0" anchor="t"/>
          <a:lstStyle/>
          <a:p>
            <a:pPr algn="ctr" indent="0" marL="0">
              <a:buNone/>
            </a:pPr>
            <a:r>
              <a:rPr lang="en-US" sz="1400" dirty="0">
                <a:solidFill>
                  <a:srgbClr val="5F646B"/>
                </a:solidFill>
                <a:latin typeface="Helvetica Neue" pitchFamily="34" charset="0"/>
                <a:ea typeface="Helvetica Neue" pitchFamily="34" charset="-122"/>
                <a:cs typeface="Helvetica Neue" pitchFamily="34" charset="-120"/>
              </a:rPr>
              <a:t>chi ha esperienza risponde</a:t>
            </a:r>
            <a:endParaRPr lang="en-US" sz="1400" dirty="0"/>
          </a:p>
        </p:txBody>
      </p:sp>
      <p:sp>
        <p:nvSpPr>
          <p:cNvPr id="14" name="Shape 12"/>
          <p:cNvSpPr/>
          <p:nvPr/>
        </p:nvSpPr>
        <p:spPr>
          <a:xfrm>
            <a:off x="5815584" y="2916936"/>
            <a:ext cx="566928" cy="566928"/>
          </a:xfrm>
          <a:prstGeom prst="ellipse">
            <a:avLst/>
          </a:prstGeom>
          <a:solidFill>
            <a:srgbClr val="FFFFFF"/>
          </a:solidFill>
          <a:ln w="15875">
            <a:solidFill>
              <a:srgbClr val="2B44FF"/>
            </a:solidFill>
            <a:prstDash val="solid"/>
          </a:ln>
        </p:spPr>
      </p:sp>
      <p:sp>
        <p:nvSpPr>
          <p:cNvPr id="15" name="Text 13"/>
          <p:cNvSpPr txBox="1"/>
          <p:nvPr/>
        </p:nvSpPr>
        <p:spPr>
          <a:xfrm>
            <a:off x="5815584" y="2916936"/>
            <a:ext cx="566928" cy="566928"/>
          </a:xfrm>
          <a:prstGeom prst="rect">
            <a:avLst/>
          </a:prstGeom>
          <a:noFill/>
          <a:ln/>
        </p:spPr>
        <p:txBody>
          <a:bodyPr wrap="square" lIns="0" tIns="0" rIns="0" bIns="0" rtlCol="0" anchor="ctr"/>
          <a:lstStyle/>
          <a:p>
            <a:pPr algn="ctr" indent="0" marL="0">
              <a:buNone/>
            </a:pPr>
            <a:r>
              <a:rPr lang="en-US" sz="1800" b="1" dirty="0">
                <a:solidFill>
                  <a:srgbClr val="2B44FF"/>
                </a:solidFill>
                <a:latin typeface="Helvetica Neue" pitchFamily="34" charset="0"/>
                <a:ea typeface="Helvetica Neue" pitchFamily="34" charset="-122"/>
                <a:cs typeface="Helvetica Neue" pitchFamily="34" charset="-120"/>
              </a:rPr>
              <a:t>3</a:t>
            </a:r>
            <a:endParaRPr lang="en-US" sz="1800" dirty="0"/>
          </a:p>
        </p:txBody>
      </p:sp>
      <p:sp>
        <p:nvSpPr>
          <p:cNvPr id="16" name="Text 14"/>
          <p:cNvSpPr txBox="1"/>
          <p:nvPr/>
        </p:nvSpPr>
        <p:spPr>
          <a:xfrm>
            <a:off x="5047488" y="3703320"/>
            <a:ext cx="2103120" cy="457200"/>
          </a:xfrm>
          <a:prstGeom prst="rect">
            <a:avLst/>
          </a:prstGeom>
          <a:noFill/>
          <a:ln/>
        </p:spPr>
        <p:txBody>
          <a:bodyPr wrap="square" lIns="0" tIns="0" rIns="0" bIns="0" rtlCol="0" anchor="t"/>
          <a:lstStyle/>
          <a:p>
            <a:pPr algn="ctr" indent="0" marL="0">
              <a:buNone/>
            </a:pPr>
            <a:r>
              <a:rPr lang="en-US" sz="1800" b="1" dirty="0">
                <a:solidFill>
                  <a:srgbClr val="16181B"/>
                </a:solidFill>
                <a:latin typeface="Helvetica Neue" pitchFamily="34" charset="0"/>
                <a:ea typeface="Helvetica Neue" pitchFamily="34" charset="-122"/>
                <a:cs typeface="Helvetica Neue" pitchFamily="34" charset="-120"/>
              </a:rPr>
              <a:t>Risposta utile</a:t>
            </a:r>
            <a:endParaRPr lang="en-US" sz="1800" dirty="0"/>
          </a:p>
        </p:txBody>
      </p:sp>
      <p:sp>
        <p:nvSpPr>
          <p:cNvPr id="17" name="Text 15"/>
          <p:cNvSpPr txBox="1"/>
          <p:nvPr/>
        </p:nvSpPr>
        <p:spPr>
          <a:xfrm>
            <a:off x="5047488" y="4160520"/>
            <a:ext cx="2103120" cy="822960"/>
          </a:xfrm>
          <a:prstGeom prst="rect">
            <a:avLst/>
          </a:prstGeom>
          <a:noFill/>
          <a:ln/>
        </p:spPr>
        <p:txBody>
          <a:bodyPr wrap="square" lIns="0" tIns="0" rIns="0" bIns="0" rtlCol="0" anchor="t"/>
          <a:lstStyle/>
          <a:p>
            <a:pPr algn="ctr" indent="0" marL="0">
              <a:buNone/>
            </a:pPr>
            <a:r>
              <a:rPr lang="en-US" sz="1400" dirty="0">
                <a:solidFill>
                  <a:srgbClr val="5F646B"/>
                </a:solidFill>
                <a:latin typeface="Helvetica Neue" pitchFamily="34" charset="0"/>
                <a:ea typeface="Helvetica Neue" pitchFamily="34" charset="-122"/>
                <a:cs typeface="Helvetica Neue" pitchFamily="34" charset="-120"/>
              </a:rPr>
              <a:t>Marta segna quella che l’ha aiutata</a:t>
            </a:r>
            <a:endParaRPr lang="en-US" sz="1400" dirty="0"/>
          </a:p>
        </p:txBody>
      </p:sp>
      <p:sp>
        <p:nvSpPr>
          <p:cNvPr id="18" name="Shape 16"/>
          <p:cNvSpPr/>
          <p:nvPr/>
        </p:nvSpPr>
        <p:spPr>
          <a:xfrm>
            <a:off x="7973568" y="2916936"/>
            <a:ext cx="566928" cy="566928"/>
          </a:xfrm>
          <a:prstGeom prst="ellipse">
            <a:avLst/>
          </a:prstGeom>
          <a:solidFill>
            <a:srgbClr val="2B44FF"/>
          </a:solidFill>
          <a:ln w="15875">
            <a:solidFill>
              <a:srgbClr val="2B44FF"/>
            </a:solidFill>
            <a:prstDash val="solid"/>
          </a:ln>
        </p:spPr>
      </p:sp>
      <p:sp>
        <p:nvSpPr>
          <p:cNvPr id="19" name="Text 17"/>
          <p:cNvSpPr txBox="1"/>
          <p:nvPr/>
        </p:nvSpPr>
        <p:spPr>
          <a:xfrm>
            <a:off x="7973568" y="2916936"/>
            <a:ext cx="566928" cy="566928"/>
          </a:xfrm>
          <a:prstGeom prst="rect">
            <a:avLst/>
          </a:prstGeom>
          <a:noFill/>
          <a:ln/>
        </p:spPr>
        <p:txBody>
          <a:bodyPr wrap="square" lIns="0" tIns="0" rIns="0" bIns="0" rtlCol="0" anchor="ctr"/>
          <a:lstStyle/>
          <a:p>
            <a:pPr algn="ctr" indent="0" marL="0">
              <a:buNone/>
            </a:pPr>
            <a:r>
              <a:rPr lang="en-US" sz="1800" b="1" dirty="0">
                <a:solidFill>
                  <a:srgbClr val="FFFFFF"/>
                </a:solidFill>
                <a:latin typeface="Helvetica Neue" pitchFamily="34" charset="0"/>
                <a:ea typeface="Helvetica Neue" pitchFamily="34" charset="-122"/>
                <a:cs typeface="Helvetica Neue" pitchFamily="34" charset="-120"/>
              </a:rPr>
              <a:t>4</a:t>
            </a:r>
            <a:endParaRPr lang="en-US" sz="1800" dirty="0"/>
          </a:p>
        </p:txBody>
      </p:sp>
      <p:sp>
        <p:nvSpPr>
          <p:cNvPr id="20" name="Text 18"/>
          <p:cNvSpPr txBox="1"/>
          <p:nvPr/>
        </p:nvSpPr>
        <p:spPr>
          <a:xfrm>
            <a:off x="7205472" y="3703320"/>
            <a:ext cx="2103120" cy="457200"/>
          </a:xfrm>
          <a:prstGeom prst="rect">
            <a:avLst/>
          </a:prstGeom>
          <a:noFill/>
          <a:ln/>
        </p:spPr>
        <p:txBody>
          <a:bodyPr wrap="square" lIns="0" tIns="0" rIns="0" bIns="0" rtlCol="0" anchor="t"/>
          <a:lstStyle/>
          <a:p>
            <a:pPr algn="ctr" indent="0" marL="0">
              <a:buNone/>
            </a:pPr>
            <a:r>
              <a:rPr lang="en-US" sz="1800" b="1" dirty="0">
                <a:solidFill>
                  <a:srgbClr val="16181B"/>
                </a:solidFill>
                <a:latin typeface="Helvetica Neue" pitchFamily="34" charset="0"/>
                <a:ea typeface="Helvetica Neue" pitchFamily="34" charset="-122"/>
                <a:cs typeface="Helvetica Neue" pitchFamily="34" charset="-120"/>
              </a:rPr>
              <a:t>Scheda</a:t>
            </a:r>
            <a:endParaRPr lang="en-US" sz="1800" dirty="0"/>
          </a:p>
        </p:txBody>
      </p:sp>
      <p:sp>
        <p:nvSpPr>
          <p:cNvPr id="21" name="Text 19"/>
          <p:cNvSpPr txBox="1"/>
          <p:nvPr/>
        </p:nvSpPr>
        <p:spPr>
          <a:xfrm>
            <a:off x="7205472" y="4160520"/>
            <a:ext cx="2103120" cy="822960"/>
          </a:xfrm>
          <a:prstGeom prst="rect">
            <a:avLst/>
          </a:prstGeom>
          <a:noFill/>
          <a:ln/>
        </p:spPr>
        <p:txBody>
          <a:bodyPr wrap="square" lIns="0" tIns="0" rIns="0" bIns="0" rtlCol="0" anchor="t"/>
          <a:lstStyle/>
          <a:p>
            <a:pPr algn="ctr" indent="0" marL="0">
              <a:buNone/>
            </a:pPr>
            <a:r>
              <a:rPr lang="en-US" sz="1400" dirty="0">
                <a:solidFill>
                  <a:srgbClr val="5F646B"/>
                </a:solidFill>
                <a:latin typeface="Helvetica Neue" pitchFamily="34" charset="0"/>
                <a:ea typeface="Helvetica Neue" pitchFamily="34" charset="-122"/>
                <a:cs typeface="Helvetica Neue" pitchFamily="34" charset="-120"/>
              </a:rPr>
              <a:t>diventa una scheda consultabile</a:t>
            </a:r>
            <a:endParaRPr lang="en-US" sz="1400" dirty="0"/>
          </a:p>
        </p:txBody>
      </p:sp>
      <p:sp>
        <p:nvSpPr>
          <p:cNvPr id="22" name="Shape 20"/>
          <p:cNvSpPr/>
          <p:nvPr/>
        </p:nvSpPr>
        <p:spPr>
          <a:xfrm>
            <a:off x="10131552" y="2916936"/>
            <a:ext cx="566928" cy="566928"/>
          </a:xfrm>
          <a:prstGeom prst="ellipse">
            <a:avLst/>
          </a:prstGeom>
          <a:solidFill>
            <a:srgbClr val="2B44FF"/>
          </a:solidFill>
          <a:ln w="15875">
            <a:solidFill>
              <a:srgbClr val="2B44FF"/>
            </a:solidFill>
            <a:prstDash val="solid"/>
          </a:ln>
        </p:spPr>
      </p:sp>
      <p:sp>
        <p:nvSpPr>
          <p:cNvPr id="23" name="Text 21"/>
          <p:cNvSpPr txBox="1"/>
          <p:nvPr/>
        </p:nvSpPr>
        <p:spPr>
          <a:xfrm>
            <a:off x="10131552" y="2916936"/>
            <a:ext cx="566928" cy="566928"/>
          </a:xfrm>
          <a:prstGeom prst="rect">
            <a:avLst/>
          </a:prstGeom>
          <a:noFill/>
          <a:ln/>
        </p:spPr>
        <p:txBody>
          <a:bodyPr wrap="square" lIns="0" tIns="0" rIns="0" bIns="0" rtlCol="0" anchor="ctr"/>
          <a:lstStyle/>
          <a:p>
            <a:pPr algn="ctr" indent="0" marL="0">
              <a:buNone/>
            </a:pPr>
            <a:r>
              <a:rPr lang="en-US" sz="1800" b="1" dirty="0">
                <a:solidFill>
                  <a:srgbClr val="FFFFFF"/>
                </a:solidFill>
                <a:latin typeface="Helvetica Neue" pitchFamily="34" charset="0"/>
                <a:ea typeface="Helvetica Neue" pitchFamily="34" charset="-122"/>
                <a:cs typeface="Helvetica Neue" pitchFamily="34" charset="-120"/>
              </a:rPr>
              <a:t>5</a:t>
            </a:r>
            <a:endParaRPr lang="en-US" sz="1800" dirty="0"/>
          </a:p>
        </p:txBody>
      </p:sp>
      <p:sp>
        <p:nvSpPr>
          <p:cNvPr id="24" name="Text 22"/>
          <p:cNvSpPr txBox="1"/>
          <p:nvPr/>
        </p:nvSpPr>
        <p:spPr>
          <a:xfrm>
            <a:off x="9363456" y="3703320"/>
            <a:ext cx="2103120" cy="457200"/>
          </a:xfrm>
          <a:prstGeom prst="rect">
            <a:avLst/>
          </a:prstGeom>
          <a:noFill/>
          <a:ln/>
        </p:spPr>
        <p:txBody>
          <a:bodyPr wrap="square" lIns="0" tIns="0" rIns="0" bIns="0" rtlCol="0" anchor="t"/>
          <a:lstStyle/>
          <a:p>
            <a:pPr algn="ctr" indent="0" marL="0">
              <a:buNone/>
            </a:pPr>
            <a:r>
              <a:rPr lang="en-US" sz="1800" b="1" dirty="0">
                <a:solidFill>
                  <a:srgbClr val="16181B"/>
                </a:solidFill>
                <a:latin typeface="Helvetica Neue" pitchFamily="34" charset="0"/>
                <a:ea typeface="Helvetica Neue" pitchFamily="34" charset="-122"/>
                <a:cs typeface="Helvetica Neue" pitchFamily="34" charset="-120"/>
              </a:rPr>
              <a:t>Chi arriva dopo</a:t>
            </a:r>
            <a:endParaRPr lang="en-US" sz="1800" dirty="0"/>
          </a:p>
        </p:txBody>
      </p:sp>
      <p:sp>
        <p:nvSpPr>
          <p:cNvPr id="25" name="Text 23"/>
          <p:cNvSpPr txBox="1"/>
          <p:nvPr/>
        </p:nvSpPr>
        <p:spPr>
          <a:xfrm>
            <a:off x="9363456" y="4160520"/>
            <a:ext cx="2103120" cy="822960"/>
          </a:xfrm>
          <a:prstGeom prst="rect">
            <a:avLst/>
          </a:prstGeom>
          <a:noFill/>
          <a:ln/>
        </p:spPr>
        <p:txBody>
          <a:bodyPr wrap="square" lIns="0" tIns="0" rIns="0" bIns="0" rtlCol="0" anchor="t"/>
          <a:lstStyle/>
          <a:p>
            <a:pPr algn="ctr" indent="0" marL="0">
              <a:buNone/>
            </a:pPr>
            <a:r>
              <a:rPr lang="en-US" sz="1400" dirty="0">
                <a:solidFill>
                  <a:srgbClr val="5F646B"/>
                </a:solidFill>
                <a:latin typeface="Helvetica Neue" pitchFamily="34" charset="0"/>
                <a:ea typeface="Helvetica Neue" pitchFamily="34" charset="-122"/>
                <a:cs typeface="Helvetica Neue" pitchFamily="34" charset="-120"/>
              </a:rPr>
              <a:t>la trova, senza chiedere</a:t>
            </a:r>
            <a:endParaRPr lang="en-US" sz="1400" dirty="0"/>
          </a:p>
        </p:txBody>
      </p:sp>
      <p:sp>
        <p:nvSpPr>
          <p:cNvPr id="26" name="Text 24"/>
          <p:cNvSpPr txBox="1"/>
          <p:nvPr/>
        </p:nvSpPr>
        <p:spPr>
          <a:xfrm>
            <a:off x="731520" y="5394960"/>
            <a:ext cx="10728655" cy="731520"/>
          </a:xfrm>
          <a:prstGeom prst="rect">
            <a:avLst/>
          </a:prstGeom>
          <a:noFill/>
          <a:ln/>
        </p:spPr>
        <p:txBody>
          <a:bodyPr wrap="square" lIns="0" tIns="0" rIns="0" bIns="0" rtlCol="0" anchor="t"/>
          <a:lstStyle/>
          <a:p>
            <a:pPr indent="0" marL="0">
              <a:buNone/>
            </a:pPr>
            <a:r>
              <a:rPr lang="en-US" sz="2000" b="1" dirty="0">
                <a:solidFill>
                  <a:srgbClr val="2B44FF"/>
                </a:solidFill>
                <a:latin typeface="Helvetica Neue" pitchFamily="34" charset="0"/>
                <a:ea typeface="Helvetica Neue" pitchFamily="34" charset="-122"/>
                <a:cs typeface="Helvetica Neue" pitchFamily="34" charset="-120"/>
              </a:rPr>
              <a:t>Ogni risposta utile è conoscenza che resta all’amministrazione, anche quando le persone cambiano ufficio.</a:t>
            </a:r>
            <a:endParaRPr lang="en-US" sz="20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4F2ED"/>
        </a:solidFill>
      </p:bgPr>
    </p:bg>
    <p:spTree>
      <p:nvGrpSpPr>
        <p:cNvPr id="1" name=""/>
        <p:cNvGrpSpPr/>
        <p:nvPr/>
      </p:nvGrpSpPr>
      <p:grpSpPr>
        <a:xfrm>
          <a:off x="0" y="0"/>
          <a:ext cx="0" cy="0"/>
          <a:chOff x="0" y="0"/>
          <a:chExt cx="0" cy="0"/>
        </a:xfrm>
      </p:grpSpPr>
      <p:sp>
        <p:nvSpPr>
          <p:cNvPr id="2" name="Text 0"/>
          <p:cNvSpPr txBox="1"/>
          <p:nvPr/>
        </p:nvSpPr>
        <p:spPr>
          <a:xfrm>
            <a:off x="731520" y="502920"/>
            <a:ext cx="8229600" cy="274320"/>
          </a:xfrm>
          <a:prstGeom prst="rect">
            <a:avLst/>
          </a:prstGeom>
          <a:noFill/>
          <a:ln/>
        </p:spPr>
        <p:txBody>
          <a:bodyPr wrap="square" lIns="0" tIns="0" rIns="0" bIns="0" rtlCol="0" anchor="t"/>
          <a:lstStyle/>
          <a:p>
            <a:pPr indent="0" marL="0">
              <a:buNone/>
            </a:pPr>
            <a:r>
              <a:rPr lang="en-US" sz="1200" b="1" spc="200" kern="0" dirty="0">
                <a:solidFill>
                  <a:srgbClr val="5F646B"/>
                </a:solidFill>
                <a:latin typeface="Helvetica Neue" pitchFamily="34" charset="0"/>
                <a:ea typeface="Helvetica Neue" pitchFamily="34" charset="-122"/>
                <a:cs typeface="Helvetica Neue" pitchFamily="34" charset="-120"/>
              </a:rPr>
              <a:t>CHI FA FUNZIONARE LA COMMUNITY</a:t>
            </a:r>
            <a:endParaRPr lang="en-US" sz="1200" dirty="0"/>
          </a:p>
        </p:txBody>
      </p:sp>
      <p:sp>
        <p:nvSpPr>
          <p:cNvPr id="3" name="Text 1"/>
          <p:cNvSpPr txBox="1"/>
          <p:nvPr/>
        </p:nvSpPr>
        <p:spPr>
          <a:xfrm>
            <a:off x="10545775" y="502920"/>
            <a:ext cx="914400" cy="274320"/>
          </a:xfrm>
          <a:prstGeom prst="rect">
            <a:avLst/>
          </a:prstGeom>
          <a:noFill/>
          <a:ln/>
        </p:spPr>
        <p:txBody>
          <a:bodyPr wrap="square" lIns="0" tIns="0" rIns="0" bIns="0" rtlCol="0" anchor="t"/>
          <a:lstStyle/>
          <a:p>
            <a:pPr algn="r" indent="0" marL="0">
              <a:buNone/>
            </a:pPr>
            <a:r>
              <a:rPr lang="en-US" sz="1200" dirty="0">
                <a:solidFill>
                  <a:srgbClr val="A7A49D"/>
                </a:solidFill>
                <a:latin typeface="Helvetica Neue" pitchFamily="34" charset="0"/>
                <a:ea typeface="Helvetica Neue" pitchFamily="34" charset="-122"/>
                <a:cs typeface="Helvetica Neue" pitchFamily="34" charset="-120"/>
              </a:rPr>
              <a:t>46</a:t>
            </a:r>
            <a:endParaRPr lang="en-US" sz="1200" dirty="0"/>
          </a:p>
        </p:txBody>
      </p:sp>
      <p:sp>
        <p:nvSpPr>
          <p:cNvPr id="4" name="Text 2"/>
          <p:cNvSpPr txBox="1"/>
          <p:nvPr/>
        </p:nvSpPr>
        <p:spPr>
          <a:xfrm>
            <a:off x="731520" y="1143000"/>
            <a:ext cx="2743200" cy="274320"/>
          </a:xfrm>
          <a:prstGeom prst="rect">
            <a:avLst/>
          </a:prstGeom>
          <a:noFill/>
          <a:ln/>
        </p:spPr>
        <p:txBody>
          <a:bodyPr wrap="square" lIns="0" tIns="0" rIns="0" bIns="0" rtlCol="0" anchor="t"/>
          <a:lstStyle/>
          <a:p>
            <a:pPr indent="0" marL="0">
              <a:buNone/>
            </a:pPr>
            <a:r>
              <a:rPr lang="en-US" sz="1200" b="1" spc="200" kern="0" dirty="0">
                <a:solidFill>
                  <a:srgbClr val="5F646B"/>
                </a:solidFill>
                <a:latin typeface="Helvetica Neue" pitchFamily="34" charset="0"/>
                <a:ea typeface="Helvetica Neue" pitchFamily="34" charset="-122"/>
                <a:cs typeface="Helvetica Neue" pitchFamily="34" charset="-120"/>
              </a:rPr>
              <a:t>RUOLO</a:t>
            </a:r>
            <a:endParaRPr lang="en-US" sz="1200" dirty="0"/>
          </a:p>
        </p:txBody>
      </p:sp>
      <p:sp>
        <p:nvSpPr>
          <p:cNvPr id="5" name="Text 3"/>
          <p:cNvSpPr txBox="1"/>
          <p:nvPr/>
        </p:nvSpPr>
        <p:spPr>
          <a:xfrm>
            <a:off x="3840480" y="1143000"/>
            <a:ext cx="4572000" cy="274320"/>
          </a:xfrm>
          <a:prstGeom prst="rect">
            <a:avLst/>
          </a:prstGeom>
          <a:noFill/>
          <a:ln/>
        </p:spPr>
        <p:txBody>
          <a:bodyPr wrap="square" lIns="0" tIns="0" rIns="0" bIns="0" rtlCol="0" anchor="t"/>
          <a:lstStyle/>
          <a:p>
            <a:pPr indent="0" marL="0">
              <a:buNone/>
            </a:pPr>
            <a:r>
              <a:rPr lang="en-US" sz="1200" b="1" spc="200" kern="0" dirty="0">
                <a:solidFill>
                  <a:srgbClr val="5F646B"/>
                </a:solidFill>
                <a:latin typeface="Helvetica Neue" pitchFamily="34" charset="0"/>
                <a:ea typeface="Helvetica Neue" pitchFamily="34" charset="-122"/>
                <a:cs typeface="Helvetica Neue" pitchFamily="34" charset="-120"/>
              </a:rPr>
              <a:t>COSA FA</a:t>
            </a:r>
            <a:endParaRPr lang="en-US" sz="1200" dirty="0"/>
          </a:p>
        </p:txBody>
      </p:sp>
      <p:sp>
        <p:nvSpPr>
          <p:cNvPr id="6" name="Text 4"/>
          <p:cNvSpPr txBox="1"/>
          <p:nvPr/>
        </p:nvSpPr>
        <p:spPr>
          <a:xfrm>
            <a:off x="8778240" y="1143000"/>
            <a:ext cx="2743200" cy="274320"/>
          </a:xfrm>
          <a:prstGeom prst="rect">
            <a:avLst/>
          </a:prstGeom>
          <a:noFill/>
          <a:ln/>
        </p:spPr>
        <p:txBody>
          <a:bodyPr wrap="square" lIns="0" tIns="0" rIns="0" bIns="0" rtlCol="0" anchor="t"/>
          <a:lstStyle/>
          <a:p>
            <a:pPr indent="0" marL="0">
              <a:buNone/>
            </a:pPr>
            <a:r>
              <a:rPr lang="en-US" sz="1200" b="1" spc="200" kern="0" dirty="0">
                <a:solidFill>
                  <a:srgbClr val="5F646B"/>
                </a:solidFill>
                <a:latin typeface="Helvetica Neue" pitchFamily="34" charset="0"/>
                <a:ea typeface="Helvetica Neue" pitchFamily="34" charset="-122"/>
                <a:cs typeface="Helvetica Neue" pitchFamily="34" charset="-120"/>
              </a:rPr>
              <a:t>CHI</a:t>
            </a:r>
            <a:endParaRPr lang="en-US" sz="1200" dirty="0"/>
          </a:p>
        </p:txBody>
      </p:sp>
      <p:sp>
        <p:nvSpPr>
          <p:cNvPr id="7" name="Shape 5"/>
          <p:cNvSpPr/>
          <p:nvPr/>
        </p:nvSpPr>
        <p:spPr>
          <a:xfrm>
            <a:off x="731520" y="1508760"/>
            <a:ext cx="10728655" cy="0"/>
          </a:xfrm>
          <a:prstGeom prst="line">
            <a:avLst/>
          </a:prstGeom>
          <a:noFill/>
          <a:ln w="12700">
            <a:solidFill>
              <a:srgbClr val="D5D1C8"/>
            </a:solidFill>
            <a:prstDash val="solid"/>
          </a:ln>
        </p:spPr>
      </p:sp>
      <p:sp>
        <p:nvSpPr>
          <p:cNvPr id="8" name="Text 6"/>
          <p:cNvSpPr txBox="1"/>
          <p:nvPr/>
        </p:nvSpPr>
        <p:spPr>
          <a:xfrm>
            <a:off x="731520" y="1618488"/>
            <a:ext cx="3017520" cy="640080"/>
          </a:xfrm>
          <a:prstGeom prst="rect">
            <a:avLst/>
          </a:prstGeom>
          <a:noFill/>
          <a:ln/>
        </p:spPr>
        <p:txBody>
          <a:bodyPr wrap="square" lIns="0" tIns="0" rIns="0" bIns="0" rtlCol="0" anchor="ctr"/>
          <a:lstStyle/>
          <a:p>
            <a:pPr indent="0" marL="0">
              <a:buNone/>
            </a:pPr>
            <a:r>
              <a:rPr lang="en-US" sz="2200" b="1" dirty="0">
                <a:solidFill>
                  <a:srgbClr val="16181B"/>
                </a:solidFill>
                <a:latin typeface="Helvetica Neue" pitchFamily="34" charset="0"/>
                <a:ea typeface="Helvetica Neue" pitchFamily="34" charset="-122"/>
                <a:cs typeface="Helvetica Neue" pitchFamily="34" charset="-120"/>
              </a:rPr>
              <a:t>Membri</a:t>
            </a:r>
            <a:endParaRPr lang="en-US" sz="2200" dirty="0"/>
          </a:p>
        </p:txBody>
      </p:sp>
      <p:sp>
        <p:nvSpPr>
          <p:cNvPr id="9" name="Text 7"/>
          <p:cNvSpPr txBox="1"/>
          <p:nvPr/>
        </p:nvSpPr>
        <p:spPr>
          <a:xfrm>
            <a:off x="3840480" y="1618488"/>
            <a:ext cx="4754880" cy="640080"/>
          </a:xfrm>
          <a:prstGeom prst="rect">
            <a:avLst/>
          </a:prstGeom>
          <a:noFill/>
          <a:ln/>
        </p:spPr>
        <p:txBody>
          <a:bodyPr wrap="square" lIns="0" tIns="0" rIns="0" bIns="0" rtlCol="0" anchor="ctr"/>
          <a:lstStyle/>
          <a:p>
            <a:pPr indent="0" marL="0">
              <a:buNone/>
            </a:pPr>
            <a:r>
              <a:rPr lang="en-US" sz="1700" dirty="0">
                <a:solidFill>
                  <a:srgbClr val="5F646B"/>
                </a:solidFill>
                <a:latin typeface="Helvetica Neue" pitchFamily="34" charset="0"/>
                <a:ea typeface="Helvetica Neue" pitchFamily="34" charset="-122"/>
                <a:cs typeface="Helvetica Neue" pitchFamily="34" charset="-120"/>
              </a:rPr>
              <a:t>chiedono, rispondono, segnalano</a:t>
            </a:r>
            <a:endParaRPr lang="en-US" sz="1700" dirty="0"/>
          </a:p>
        </p:txBody>
      </p:sp>
      <p:sp>
        <p:nvSpPr>
          <p:cNvPr id="10" name="Text 8"/>
          <p:cNvSpPr txBox="1"/>
          <p:nvPr/>
        </p:nvSpPr>
        <p:spPr>
          <a:xfrm>
            <a:off x="8778240" y="1618488"/>
            <a:ext cx="2651760" cy="640080"/>
          </a:xfrm>
          <a:prstGeom prst="rect">
            <a:avLst/>
          </a:prstGeom>
          <a:noFill/>
          <a:ln/>
        </p:spPr>
        <p:txBody>
          <a:bodyPr wrap="square" lIns="0" tIns="0" rIns="0" bIns="0" rtlCol="0" anchor="ctr"/>
          <a:lstStyle/>
          <a:p>
            <a:pPr indent="0" marL="0">
              <a:buNone/>
            </a:pPr>
            <a:r>
              <a:rPr lang="en-US" sz="1600" dirty="0">
                <a:solidFill>
                  <a:srgbClr val="16181B"/>
                </a:solidFill>
                <a:latin typeface="Helvetica Neue" pitchFamily="34" charset="0"/>
                <a:ea typeface="Helvetica Neue" pitchFamily="34" charset="-122"/>
                <a:cs typeface="Helvetica Neue" pitchFamily="34" charset="-120"/>
              </a:rPr>
              <a:t>tutti</a:t>
            </a:r>
            <a:endParaRPr lang="en-US" sz="1600" dirty="0"/>
          </a:p>
        </p:txBody>
      </p:sp>
      <p:sp>
        <p:nvSpPr>
          <p:cNvPr id="11" name="Shape 9"/>
          <p:cNvSpPr/>
          <p:nvPr/>
        </p:nvSpPr>
        <p:spPr>
          <a:xfrm>
            <a:off x="731520" y="2377440"/>
            <a:ext cx="10728655" cy="0"/>
          </a:xfrm>
          <a:prstGeom prst="line">
            <a:avLst/>
          </a:prstGeom>
          <a:noFill/>
          <a:ln w="12700">
            <a:solidFill>
              <a:srgbClr val="D5D1C8"/>
            </a:solidFill>
            <a:prstDash val="solid"/>
          </a:ln>
        </p:spPr>
      </p:sp>
      <p:sp>
        <p:nvSpPr>
          <p:cNvPr id="12" name="Text 10"/>
          <p:cNvSpPr txBox="1"/>
          <p:nvPr/>
        </p:nvSpPr>
        <p:spPr>
          <a:xfrm>
            <a:off x="731520" y="2487168"/>
            <a:ext cx="3017520" cy="640080"/>
          </a:xfrm>
          <a:prstGeom prst="rect">
            <a:avLst/>
          </a:prstGeom>
          <a:noFill/>
          <a:ln/>
        </p:spPr>
        <p:txBody>
          <a:bodyPr wrap="square" lIns="0" tIns="0" rIns="0" bIns="0" rtlCol="0" anchor="ctr"/>
          <a:lstStyle/>
          <a:p>
            <a:pPr indent="0" marL="0">
              <a:buNone/>
            </a:pPr>
            <a:r>
              <a:rPr lang="en-US" sz="2200" b="1" dirty="0">
                <a:solidFill>
                  <a:srgbClr val="16181B"/>
                </a:solidFill>
                <a:latin typeface="Helvetica Neue" pitchFamily="34" charset="0"/>
                <a:ea typeface="Helvetica Neue" pitchFamily="34" charset="-122"/>
                <a:cs typeface="Helvetica Neue" pitchFamily="34" charset="-120"/>
              </a:rPr>
              <a:t>Referenti di tema</a:t>
            </a:r>
            <a:endParaRPr lang="en-US" sz="2200" dirty="0"/>
          </a:p>
        </p:txBody>
      </p:sp>
      <p:sp>
        <p:nvSpPr>
          <p:cNvPr id="13" name="Text 11"/>
          <p:cNvSpPr txBox="1"/>
          <p:nvPr/>
        </p:nvSpPr>
        <p:spPr>
          <a:xfrm>
            <a:off x="3840480" y="2487168"/>
            <a:ext cx="4754880" cy="640080"/>
          </a:xfrm>
          <a:prstGeom prst="rect">
            <a:avLst/>
          </a:prstGeom>
          <a:noFill/>
          <a:ln/>
        </p:spPr>
        <p:txBody>
          <a:bodyPr wrap="square" lIns="0" tIns="0" rIns="0" bIns="0" rtlCol="0" anchor="ctr"/>
          <a:lstStyle/>
          <a:p>
            <a:pPr indent="0" marL="0">
              <a:buNone/>
            </a:pPr>
            <a:r>
              <a:rPr lang="en-US" sz="1700" dirty="0">
                <a:solidFill>
                  <a:srgbClr val="5F646B"/>
                </a:solidFill>
                <a:latin typeface="Helvetica Neue" pitchFamily="34" charset="0"/>
                <a:ea typeface="Helvetica Neue" pitchFamily="34" charset="-122"/>
                <a:cs typeface="Helvetica Neue" pitchFamily="34" charset="-120"/>
              </a:rPr>
              <a:t>esperti riconosciuti su un argomento, rispondono per primi</a:t>
            </a:r>
            <a:endParaRPr lang="en-US" sz="1700" dirty="0"/>
          </a:p>
        </p:txBody>
      </p:sp>
      <p:sp>
        <p:nvSpPr>
          <p:cNvPr id="14" name="Text 12"/>
          <p:cNvSpPr txBox="1"/>
          <p:nvPr/>
        </p:nvSpPr>
        <p:spPr>
          <a:xfrm>
            <a:off x="8778240" y="2487168"/>
            <a:ext cx="2651760" cy="640080"/>
          </a:xfrm>
          <a:prstGeom prst="rect">
            <a:avLst/>
          </a:prstGeom>
          <a:noFill/>
          <a:ln/>
        </p:spPr>
        <p:txBody>
          <a:bodyPr wrap="square" lIns="0" tIns="0" rIns="0" bIns="0" rtlCol="0" anchor="ctr"/>
          <a:lstStyle/>
          <a:p>
            <a:pPr indent="0" marL="0">
              <a:buNone/>
            </a:pPr>
            <a:r>
              <a:rPr lang="en-US" sz="1600" dirty="0">
                <a:solidFill>
                  <a:srgbClr val="16181B"/>
                </a:solidFill>
                <a:latin typeface="Helvetica Neue" pitchFamily="34" charset="0"/>
                <a:ea typeface="Helvetica Neue" pitchFamily="34" charset="-122"/>
                <a:cs typeface="Helvetica Neue" pitchFamily="34" charset="-120"/>
              </a:rPr>
              <a:t>volontari, a rotazione</a:t>
            </a:r>
            <a:endParaRPr lang="en-US" sz="1600" dirty="0"/>
          </a:p>
        </p:txBody>
      </p:sp>
      <p:sp>
        <p:nvSpPr>
          <p:cNvPr id="15" name="Shape 13"/>
          <p:cNvSpPr/>
          <p:nvPr/>
        </p:nvSpPr>
        <p:spPr>
          <a:xfrm>
            <a:off x="731520" y="3246120"/>
            <a:ext cx="10728655" cy="0"/>
          </a:xfrm>
          <a:prstGeom prst="line">
            <a:avLst/>
          </a:prstGeom>
          <a:noFill/>
          <a:ln w="12700">
            <a:solidFill>
              <a:srgbClr val="D5D1C8"/>
            </a:solidFill>
            <a:prstDash val="solid"/>
          </a:ln>
        </p:spPr>
      </p:sp>
      <p:sp>
        <p:nvSpPr>
          <p:cNvPr id="16" name="Text 14"/>
          <p:cNvSpPr txBox="1"/>
          <p:nvPr/>
        </p:nvSpPr>
        <p:spPr>
          <a:xfrm>
            <a:off x="731520" y="3355848"/>
            <a:ext cx="3017520" cy="640080"/>
          </a:xfrm>
          <a:prstGeom prst="rect">
            <a:avLst/>
          </a:prstGeom>
          <a:noFill/>
          <a:ln/>
        </p:spPr>
        <p:txBody>
          <a:bodyPr wrap="square" lIns="0" tIns="0" rIns="0" bIns="0" rtlCol="0" anchor="ctr"/>
          <a:lstStyle/>
          <a:p>
            <a:pPr indent="0" marL="0">
              <a:buNone/>
            </a:pPr>
            <a:r>
              <a:rPr lang="en-US" sz="2200" b="1" dirty="0">
                <a:solidFill>
                  <a:srgbClr val="16181B"/>
                </a:solidFill>
                <a:latin typeface="Helvetica Neue" pitchFamily="34" charset="0"/>
                <a:ea typeface="Helvetica Neue" pitchFamily="34" charset="-122"/>
                <a:cs typeface="Helvetica Neue" pitchFamily="34" charset="-120"/>
              </a:rPr>
              <a:t>Moderatori</a:t>
            </a:r>
            <a:endParaRPr lang="en-US" sz="2200" dirty="0"/>
          </a:p>
        </p:txBody>
      </p:sp>
      <p:sp>
        <p:nvSpPr>
          <p:cNvPr id="17" name="Text 15"/>
          <p:cNvSpPr txBox="1"/>
          <p:nvPr/>
        </p:nvSpPr>
        <p:spPr>
          <a:xfrm>
            <a:off x="3840480" y="3355848"/>
            <a:ext cx="4754880" cy="640080"/>
          </a:xfrm>
          <a:prstGeom prst="rect">
            <a:avLst/>
          </a:prstGeom>
          <a:noFill/>
          <a:ln/>
        </p:spPr>
        <p:txBody>
          <a:bodyPr wrap="square" lIns="0" tIns="0" rIns="0" bIns="0" rtlCol="0" anchor="ctr"/>
          <a:lstStyle/>
          <a:p>
            <a:pPr indent="0" marL="0">
              <a:buNone/>
            </a:pPr>
            <a:r>
              <a:rPr lang="en-US" sz="1700" dirty="0">
                <a:solidFill>
                  <a:srgbClr val="5F646B"/>
                </a:solidFill>
                <a:latin typeface="Helvetica Neue" pitchFamily="34" charset="0"/>
                <a:ea typeface="Helvetica Neue" pitchFamily="34" charset="-122"/>
                <a:cs typeface="Helvetica Neue" pitchFamily="34" charset="-120"/>
              </a:rPr>
              <a:t>fanno rispettare le regole, gestiscono le segnalazioni</a:t>
            </a:r>
            <a:endParaRPr lang="en-US" sz="1700" dirty="0"/>
          </a:p>
        </p:txBody>
      </p:sp>
      <p:sp>
        <p:nvSpPr>
          <p:cNvPr id="18" name="Text 16"/>
          <p:cNvSpPr txBox="1"/>
          <p:nvPr/>
        </p:nvSpPr>
        <p:spPr>
          <a:xfrm>
            <a:off x="8778240" y="3355848"/>
            <a:ext cx="2651760" cy="640080"/>
          </a:xfrm>
          <a:prstGeom prst="rect">
            <a:avLst/>
          </a:prstGeom>
          <a:noFill/>
          <a:ln/>
        </p:spPr>
        <p:txBody>
          <a:bodyPr wrap="square" lIns="0" tIns="0" rIns="0" bIns="0" rtlCol="0" anchor="ctr"/>
          <a:lstStyle/>
          <a:p>
            <a:pPr indent="0" marL="0">
              <a:buNone/>
            </a:pPr>
            <a:r>
              <a:rPr lang="en-US" sz="1600" dirty="0">
                <a:solidFill>
                  <a:srgbClr val="16181B"/>
                </a:solidFill>
                <a:latin typeface="Helvetica Neue" pitchFamily="34" charset="0"/>
                <a:ea typeface="Helvetica Neue" pitchFamily="34" charset="-122"/>
                <a:cs typeface="Helvetica Neue" pitchFamily="34" charset="-120"/>
              </a:rPr>
              <a:t>uno per categoria</a:t>
            </a:r>
            <a:endParaRPr lang="en-US" sz="1600" dirty="0"/>
          </a:p>
        </p:txBody>
      </p:sp>
      <p:sp>
        <p:nvSpPr>
          <p:cNvPr id="19" name="Shape 17"/>
          <p:cNvSpPr/>
          <p:nvPr/>
        </p:nvSpPr>
        <p:spPr>
          <a:xfrm>
            <a:off x="731520" y="4114800"/>
            <a:ext cx="10728655" cy="0"/>
          </a:xfrm>
          <a:prstGeom prst="line">
            <a:avLst/>
          </a:prstGeom>
          <a:noFill/>
          <a:ln w="12700">
            <a:solidFill>
              <a:srgbClr val="D5D1C8"/>
            </a:solidFill>
            <a:prstDash val="solid"/>
          </a:ln>
        </p:spPr>
      </p:sp>
      <p:sp>
        <p:nvSpPr>
          <p:cNvPr id="20" name="Text 18"/>
          <p:cNvSpPr txBox="1"/>
          <p:nvPr/>
        </p:nvSpPr>
        <p:spPr>
          <a:xfrm>
            <a:off x="731520" y="4224528"/>
            <a:ext cx="3017520" cy="640080"/>
          </a:xfrm>
          <a:prstGeom prst="rect">
            <a:avLst/>
          </a:prstGeom>
          <a:noFill/>
          <a:ln/>
        </p:spPr>
        <p:txBody>
          <a:bodyPr wrap="square" lIns="0" tIns="0" rIns="0" bIns="0" rtlCol="0" anchor="ctr"/>
          <a:lstStyle/>
          <a:p>
            <a:pPr indent="0" marL="0">
              <a:buNone/>
            </a:pPr>
            <a:r>
              <a:rPr lang="en-US" sz="2200" b="1" dirty="0">
                <a:solidFill>
                  <a:srgbClr val="2B44FF"/>
                </a:solidFill>
                <a:latin typeface="Helvetica Neue" pitchFamily="34" charset="0"/>
                <a:ea typeface="Helvetica Neue" pitchFamily="34" charset="-122"/>
                <a:cs typeface="Helvetica Neue" pitchFamily="34" charset="-120"/>
              </a:rPr>
              <a:t>Community manager</a:t>
            </a:r>
            <a:endParaRPr lang="en-US" sz="2200" dirty="0"/>
          </a:p>
        </p:txBody>
      </p:sp>
      <p:sp>
        <p:nvSpPr>
          <p:cNvPr id="21" name="Text 19"/>
          <p:cNvSpPr txBox="1"/>
          <p:nvPr/>
        </p:nvSpPr>
        <p:spPr>
          <a:xfrm>
            <a:off x="3840480" y="4224528"/>
            <a:ext cx="4754880" cy="640080"/>
          </a:xfrm>
          <a:prstGeom prst="rect">
            <a:avLst/>
          </a:prstGeom>
          <a:noFill/>
          <a:ln/>
        </p:spPr>
        <p:txBody>
          <a:bodyPr wrap="square" lIns="0" tIns="0" rIns="0" bIns="0" rtlCol="0" anchor="ctr"/>
          <a:lstStyle/>
          <a:p>
            <a:pPr indent="0" marL="0">
              <a:buNone/>
            </a:pPr>
            <a:r>
              <a:rPr lang="en-US" sz="1700" dirty="0">
                <a:solidFill>
                  <a:srgbClr val="5F646B"/>
                </a:solidFill>
                <a:latin typeface="Helvetica Neue" pitchFamily="34" charset="0"/>
                <a:ea typeface="Helvetica Neue" pitchFamily="34" charset="-122"/>
                <a:cs typeface="Helvetica Neue" pitchFamily="34" charset="-120"/>
              </a:rPr>
              <a:t>accoglie i nuovi, rilancia le domande senza risposta, cura il riepilogo</a:t>
            </a:r>
            <a:endParaRPr lang="en-US" sz="1700" dirty="0"/>
          </a:p>
        </p:txBody>
      </p:sp>
      <p:sp>
        <p:nvSpPr>
          <p:cNvPr id="22" name="Text 20"/>
          <p:cNvSpPr txBox="1"/>
          <p:nvPr/>
        </p:nvSpPr>
        <p:spPr>
          <a:xfrm>
            <a:off x="8778240" y="4224528"/>
            <a:ext cx="2651760" cy="640080"/>
          </a:xfrm>
          <a:prstGeom prst="rect">
            <a:avLst/>
          </a:prstGeom>
          <a:noFill/>
          <a:ln/>
        </p:spPr>
        <p:txBody>
          <a:bodyPr wrap="square" lIns="0" tIns="0" rIns="0" bIns="0" rtlCol="0" anchor="ctr"/>
          <a:lstStyle/>
          <a:p>
            <a:pPr indent="0" marL="0">
              <a:buNone/>
            </a:pPr>
            <a:r>
              <a:rPr lang="en-US" sz="1600" dirty="0">
                <a:solidFill>
                  <a:srgbClr val="16181B"/>
                </a:solidFill>
                <a:latin typeface="Helvetica Neue" pitchFamily="34" charset="0"/>
                <a:ea typeface="Helvetica Neue" pitchFamily="34" charset="-122"/>
                <a:cs typeface="Helvetica Neue" pitchFamily="34" charset="-120"/>
              </a:rPr>
              <a:t>una persona, con tempo dedicato</a:t>
            </a:r>
            <a:endParaRPr lang="en-US" sz="1600" dirty="0"/>
          </a:p>
        </p:txBody>
      </p:sp>
      <p:sp>
        <p:nvSpPr>
          <p:cNvPr id="23" name="Shape 21"/>
          <p:cNvSpPr/>
          <p:nvPr/>
        </p:nvSpPr>
        <p:spPr>
          <a:xfrm>
            <a:off x="731520" y="4983480"/>
            <a:ext cx="10728655" cy="0"/>
          </a:xfrm>
          <a:prstGeom prst="line">
            <a:avLst/>
          </a:prstGeom>
          <a:noFill/>
          <a:ln w="12700">
            <a:solidFill>
              <a:srgbClr val="D5D1C8"/>
            </a:solidFill>
            <a:prstDash val="solid"/>
          </a:ln>
        </p:spPr>
      </p:sp>
      <p:sp>
        <p:nvSpPr>
          <p:cNvPr id="24" name="Text 22"/>
          <p:cNvSpPr txBox="1"/>
          <p:nvPr/>
        </p:nvSpPr>
        <p:spPr>
          <a:xfrm>
            <a:off x="731520" y="5093208"/>
            <a:ext cx="3017520" cy="640080"/>
          </a:xfrm>
          <a:prstGeom prst="rect">
            <a:avLst/>
          </a:prstGeom>
          <a:noFill/>
          <a:ln/>
        </p:spPr>
        <p:txBody>
          <a:bodyPr wrap="square" lIns="0" tIns="0" rIns="0" bIns="0" rtlCol="0" anchor="ctr"/>
          <a:lstStyle/>
          <a:p>
            <a:pPr indent="0" marL="0">
              <a:buNone/>
            </a:pPr>
            <a:r>
              <a:rPr lang="en-US" sz="2200" b="1" dirty="0">
                <a:solidFill>
                  <a:srgbClr val="16181B"/>
                </a:solidFill>
                <a:latin typeface="Helvetica Neue" pitchFamily="34" charset="0"/>
                <a:ea typeface="Helvetica Neue" pitchFamily="34" charset="-122"/>
                <a:cs typeface="Helvetica Neue" pitchFamily="34" charset="-120"/>
              </a:rPr>
              <a:t>Referente di ente</a:t>
            </a:r>
            <a:endParaRPr lang="en-US" sz="2200" dirty="0"/>
          </a:p>
        </p:txBody>
      </p:sp>
      <p:sp>
        <p:nvSpPr>
          <p:cNvPr id="25" name="Text 23"/>
          <p:cNvSpPr txBox="1"/>
          <p:nvPr/>
        </p:nvSpPr>
        <p:spPr>
          <a:xfrm>
            <a:off x="3840480" y="5093208"/>
            <a:ext cx="4754880" cy="640080"/>
          </a:xfrm>
          <a:prstGeom prst="rect">
            <a:avLst/>
          </a:prstGeom>
          <a:noFill/>
          <a:ln/>
        </p:spPr>
        <p:txBody>
          <a:bodyPr wrap="square" lIns="0" tIns="0" rIns="0" bIns="0" rtlCol="0" anchor="ctr"/>
          <a:lstStyle/>
          <a:p>
            <a:pPr indent="0" marL="0">
              <a:buNone/>
            </a:pPr>
            <a:r>
              <a:rPr lang="en-US" sz="1700" dirty="0">
                <a:solidFill>
                  <a:srgbClr val="5F646B"/>
                </a:solidFill>
                <a:latin typeface="Helvetica Neue" pitchFamily="34" charset="0"/>
                <a:ea typeface="Helvetica Neue" pitchFamily="34" charset="-122"/>
                <a:cs typeface="Helvetica Neue" pitchFamily="34" charset="-120"/>
              </a:rPr>
              <a:t>porta la community nel suo ente e viceversa</a:t>
            </a:r>
            <a:endParaRPr lang="en-US" sz="1700" dirty="0"/>
          </a:p>
        </p:txBody>
      </p:sp>
      <p:sp>
        <p:nvSpPr>
          <p:cNvPr id="26" name="Text 24"/>
          <p:cNvSpPr txBox="1"/>
          <p:nvPr/>
        </p:nvSpPr>
        <p:spPr>
          <a:xfrm>
            <a:off x="8778240" y="5093208"/>
            <a:ext cx="2651760" cy="640080"/>
          </a:xfrm>
          <a:prstGeom prst="rect">
            <a:avLst/>
          </a:prstGeom>
          <a:noFill/>
          <a:ln/>
        </p:spPr>
        <p:txBody>
          <a:bodyPr wrap="square" lIns="0" tIns="0" rIns="0" bIns="0" rtlCol="0" anchor="ctr"/>
          <a:lstStyle/>
          <a:p>
            <a:pPr indent="0" marL="0">
              <a:buNone/>
            </a:pPr>
            <a:r>
              <a:rPr lang="en-US" sz="1600" dirty="0">
                <a:solidFill>
                  <a:srgbClr val="16181B"/>
                </a:solidFill>
                <a:latin typeface="Helvetica Neue" pitchFamily="34" charset="0"/>
                <a:ea typeface="Helvetica Neue" pitchFamily="34" charset="-122"/>
                <a:cs typeface="Helvetica Neue" pitchFamily="34" charset="-120"/>
              </a:rPr>
              <a:t>uno per amministrazione</a:t>
            </a:r>
            <a:endParaRPr lang="en-US" sz="1600" dirty="0"/>
          </a:p>
        </p:txBody>
      </p:sp>
      <p:sp>
        <p:nvSpPr>
          <p:cNvPr id="27" name="Shape 25"/>
          <p:cNvSpPr/>
          <p:nvPr/>
        </p:nvSpPr>
        <p:spPr>
          <a:xfrm>
            <a:off x="731520" y="5852160"/>
            <a:ext cx="10728655" cy="0"/>
          </a:xfrm>
          <a:prstGeom prst="line">
            <a:avLst/>
          </a:prstGeom>
          <a:noFill/>
          <a:ln w="12700">
            <a:solidFill>
              <a:srgbClr val="D5D1C8"/>
            </a:solidFill>
            <a:prstDash val="solid"/>
          </a:ln>
        </p:spPr>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4F2ED"/>
        </a:solidFill>
      </p:bgPr>
    </p:bg>
    <p:spTree>
      <p:nvGrpSpPr>
        <p:cNvPr id="1" name=""/>
        <p:cNvGrpSpPr/>
        <p:nvPr/>
      </p:nvGrpSpPr>
      <p:grpSpPr>
        <a:xfrm>
          <a:off x="0" y="0"/>
          <a:ext cx="0" cy="0"/>
          <a:chOff x="0" y="0"/>
          <a:chExt cx="0" cy="0"/>
        </a:xfrm>
      </p:grpSpPr>
      <p:sp>
        <p:nvSpPr>
          <p:cNvPr id="2" name="Text 0"/>
          <p:cNvSpPr txBox="1"/>
          <p:nvPr/>
        </p:nvSpPr>
        <p:spPr>
          <a:xfrm>
            <a:off x="731520" y="502920"/>
            <a:ext cx="8229600" cy="274320"/>
          </a:xfrm>
          <a:prstGeom prst="rect">
            <a:avLst/>
          </a:prstGeom>
          <a:noFill/>
          <a:ln/>
        </p:spPr>
        <p:txBody>
          <a:bodyPr wrap="square" lIns="0" tIns="0" rIns="0" bIns="0" rtlCol="0" anchor="t"/>
          <a:lstStyle/>
          <a:p>
            <a:pPr indent="0" marL="0">
              <a:buNone/>
            </a:pPr>
            <a:r>
              <a:rPr lang="en-US" sz="1200" b="1" spc="200" kern="0" dirty="0">
                <a:solidFill>
                  <a:srgbClr val="5F646B"/>
                </a:solidFill>
                <a:latin typeface="Helvetica Neue" pitchFamily="34" charset="0"/>
                <a:ea typeface="Helvetica Neue" pitchFamily="34" charset="-122"/>
                <a:cs typeface="Helvetica Neue" pitchFamily="34" charset="-120"/>
              </a:rPr>
              <a:t>UNA COMMUNITY NON VIVE DA SOLA</a:t>
            </a:r>
            <a:endParaRPr lang="en-US" sz="1200" dirty="0"/>
          </a:p>
        </p:txBody>
      </p:sp>
      <p:sp>
        <p:nvSpPr>
          <p:cNvPr id="3" name="Text 1"/>
          <p:cNvSpPr txBox="1"/>
          <p:nvPr/>
        </p:nvSpPr>
        <p:spPr>
          <a:xfrm>
            <a:off x="10545775" y="502920"/>
            <a:ext cx="914400" cy="274320"/>
          </a:xfrm>
          <a:prstGeom prst="rect">
            <a:avLst/>
          </a:prstGeom>
          <a:noFill/>
          <a:ln/>
        </p:spPr>
        <p:txBody>
          <a:bodyPr wrap="square" lIns="0" tIns="0" rIns="0" bIns="0" rtlCol="0" anchor="t"/>
          <a:lstStyle/>
          <a:p>
            <a:pPr algn="r" indent="0" marL="0">
              <a:buNone/>
            </a:pPr>
            <a:r>
              <a:rPr lang="en-US" sz="1200" dirty="0">
                <a:solidFill>
                  <a:srgbClr val="A7A49D"/>
                </a:solidFill>
                <a:latin typeface="Helvetica Neue" pitchFamily="34" charset="0"/>
                <a:ea typeface="Helvetica Neue" pitchFamily="34" charset="-122"/>
                <a:cs typeface="Helvetica Neue" pitchFamily="34" charset="-120"/>
              </a:rPr>
              <a:t>47</a:t>
            </a:r>
            <a:endParaRPr lang="en-US" sz="1200" dirty="0"/>
          </a:p>
        </p:txBody>
      </p:sp>
      <p:sp>
        <p:nvSpPr>
          <p:cNvPr id="4" name="Text 2"/>
          <p:cNvSpPr txBox="1"/>
          <p:nvPr/>
        </p:nvSpPr>
        <p:spPr>
          <a:xfrm>
            <a:off x="731520" y="1097280"/>
            <a:ext cx="10728655" cy="731520"/>
          </a:xfrm>
          <a:prstGeom prst="rect">
            <a:avLst/>
          </a:prstGeom>
          <a:noFill/>
          <a:ln/>
        </p:spPr>
        <p:txBody>
          <a:bodyPr wrap="square" lIns="0" tIns="0" rIns="0" bIns="0" rtlCol="0" anchor="t"/>
          <a:lstStyle/>
          <a:p>
            <a:pPr indent="0" marL="0">
              <a:buNone/>
            </a:pPr>
            <a:r>
              <a:rPr lang="en-US" sz="4000" b="1" dirty="0">
                <a:solidFill>
                  <a:srgbClr val="16181B"/>
                </a:solidFill>
                <a:latin typeface="Helvetica Neue" pitchFamily="34" charset="0"/>
                <a:ea typeface="Helvetica Neue" pitchFamily="34" charset="-122"/>
                <a:cs typeface="Helvetica Neue" pitchFamily="34" charset="-120"/>
              </a:rPr>
              <a:t>Ha un ritmo.</a:t>
            </a:r>
            <a:endParaRPr lang="en-US" sz="4000" dirty="0"/>
          </a:p>
        </p:txBody>
      </p:sp>
      <p:sp>
        <p:nvSpPr>
          <p:cNvPr id="5" name="Shape 3"/>
          <p:cNvSpPr/>
          <p:nvPr/>
        </p:nvSpPr>
        <p:spPr>
          <a:xfrm>
            <a:off x="731520" y="2148840"/>
            <a:ext cx="2560320" cy="73152"/>
          </a:xfrm>
          <a:prstGeom prst="rect">
            <a:avLst/>
          </a:prstGeom>
          <a:solidFill>
            <a:srgbClr val="2B44FF"/>
          </a:solidFill>
          <a:ln w="12700">
            <a:solidFill>
              <a:srgbClr val="2B44FF"/>
            </a:solidFill>
            <a:prstDash val="solid"/>
          </a:ln>
        </p:spPr>
      </p:sp>
      <p:sp>
        <p:nvSpPr>
          <p:cNvPr id="6" name="Text 4"/>
          <p:cNvSpPr txBox="1"/>
          <p:nvPr/>
        </p:nvSpPr>
        <p:spPr>
          <a:xfrm>
            <a:off x="731520" y="2377440"/>
            <a:ext cx="2560320" cy="320040"/>
          </a:xfrm>
          <a:prstGeom prst="rect">
            <a:avLst/>
          </a:prstGeom>
          <a:noFill/>
          <a:ln/>
        </p:spPr>
        <p:txBody>
          <a:bodyPr wrap="square" lIns="0" tIns="0" rIns="0" bIns="0" rtlCol="0" anchor="t"/>
          <a:lstStyle/>
          <a:p>
            <a:pPr indent="0" marL="0">
              <a:buNone/>
            </a:pPr>
            <a:r>
              <a:rPr lang="en-US" sz="1300" b="1" spc="200" kern="0" dirty="0">
                <a:solidFill>
                  <a:srgbClr val="2B44FF"/>
                </a:solidFill>
                <a:latin typeface="Helvetica Neue" pitchFamily="34" charset="0"/>
                <a:ea typeface="Helvetica Neue" pitchFamily="34" charset="-122"/>
                <a:cs typeface="Helvetica Neue" pitchFamily="34" charset="-120"/>
              </a:rPr>
              <a:t>OGNI GIORNO</a:t>
            </a:r>
            <a:endParaRPr lang="en-US" sz="1300" dirty="0"/>
          </a:p>
        </p:txBody>
      </p:sp>
      <p:sp>
        <p:nvSpPr>
          <p:cNvPr id="7" name="Text 5"/>
          <p:cNvSpPr txBox="1"/>
          <p:nvPr/>
        </p:nvSpPr>
        <p:spPr>
          <a:xfrm>
            <a:off x="731520" y="2788920"/>
            <a:ext cx="2468880" cy="2377440"/>
          </a:xfrm>
          <a:prstGeom prst="rect">
            <a:avLst/>
          </a:prstGeom>
          <a:noFill/>
          <a:ln/>
        </p:spPr>
        <p:txBody>
          <a:bodyPr wrap="square" lIns="0" tIns="0" rIns="0" bIns="0" rtlCol="0" anchor="t"/>
          <a:lstStyle/>
          <a:p>
            <a:pPr indent="0" marL="0">
              <a:buNone/>
            </a:pPr>
            <a:r>
              <a:rPr lang="en-US" sz="1800" dirty="0">
                <a:solidFill>
                  <a:srgbClr val="16181B"/>
                </a:solidFill>
                <a:latin typeface="Helvetica Neue" pitchFamily="34" charset="0"/>
                <a:ea typeface="Helvetica Neue" pitchFamily="34" charset="-122"/>
                <a:cs typeface="Helvetica Neue" pitchFamily="34" charset="-120"/>
              </a:rPr>
              <a:t>Benvenuto ai nuovi iscritti. Le domande senza risposta dopo tre giorni vengono riproposte a chi ha il tag giusto.</a:t>
            </a:r>
            <a:endParaRPr lang="en-US" sz="1800" dirty="0"/>
          </a:p>
        </p:txBody>
      </p:sp>
      <p:sp>
        <p:nvSpPr>
          <p:cNvPr id="8" name="Shape 6"/>
          <p:cNvSpPr/>
          <p:nvPr/>
        </p:nvSpPr>
        <p:spPr>
          <a:xfrm>
            <a:off x="3474720" y="2148840"/>
            <a:ext cx="2560320" cy="73152"/>
          </a:xfrm>
          <a:prstGeom prst="rect">
            <a:avLst/>
          </a:prstGeom>
          <a:solidFill>
            <a:srgbClr val="2B44FF"/>
          </a:solidFill>
          <a:ln w="12700">
            <a:solidFill>
              <a:srgbClr val="2B44FF"/>
            </a:solidFill>
            <a:prstDash val="solid"/>
          </a:ln>
        </p:spPr>
      </p:sp>
      <p:sp>
        <p:nvSpPr>
          <p:cNvPr id="9" name="Text 7"/>
          <p:cNvSpPr txBox="1"/>
          <p:nvPr/>
        </p:nvSpPr>
        <p:spPr>
          <a:xfrm>
            <a:off x="3474720" y="2377440"/>
            <a:ext cx="2560320" cy="320040"/>
          </a:xfrm>
          <a:prstGeom prst="rect">
            <a:avLst/>
          </a:prstGeom>
          <a:noFill/>
          <a:ln/>
        </p:spPr>
        <p:txBody>
          <a:bodyPr wrap="square" lIns="0" tIns="0" rIns="0" bIns="0" rtlCol="0" anchor="t"/>
          <a:lstStyle/>
          <a:p>
            <a:pPr indent="0" marL="0">
              <a:buNone/>
            </a:pPr>
            <a:r>
              <a:rPr lang="en-US" sz="1300" b="1" spc="200" kern="0" dirty="0">
                <a:solidFill>
                  <a:srgbClr val="2B44FF"/>
                </a:solidFill>
                <a:latin typeface="Helvetica Neue" pitchFamily="34" charset="0"/>
                <a:ea typeface="Helvetica Neue" pitchFamily="34" charset="-122"/>
                <a:cs typeface="Helvetica Neue" pitchFamily="34" charset="-120"/>
              </a:rPr>
              <a:t>OGNI SETTIMANA</a:t>
            </a:r>
            <a:endParaRPr lang="en-US" sz="1300" dirty="0"/>
          </a:p>
        </p:txBody>
      </p:sp>
      <p:sp>
        <p:nvSpPr>
          <p:cNvPr id="10" name="Text 8"/>
          <p:cNvSpPr txBox="1"/>
          <p:nvPr/>
        </p:nvSpPr>
        <p:spPr>
          <a:xfrm>
            <a:off x="3474720" y="2788920"/>
            <a:ext cx="2468880" cy="2377440"/>
          </a:xfrm>
          <a:prstGeom prst="rect">
            <a:avLst/>
          </a:prstGeom>
          <a:noFill/>
          <a:ln/>
        </p:spPr>
        <p:txBody>
          <a:bodyPr wrap="square" lIns="0" tIns="0" rIns="0" bIns="0" rtlCol="0" anchor="t"/>
          <a:lstStyle/>
          <a:p>
            <a:pPr indent="0" marL="0">
              <a:buNone/>
            </a:pPr>
            <a:r>
              <a:rPr lang="en-US" sz="1800" dirty="0">
                <a:solidFill>
                  <a:srgbClr val="16181B"/>
                </a:solidFill>
                <a:latin typeface="Helvetica Neue" pitchFamily="34" charset="0"/>
                <a:ea typeface="Helvetica Neue" pitchFamily="34" charset="-122"/>
                <a:cs typeface="Helvetica Neue" pitchFamily="34" charset="-120"/>
              </a:rPr>
              <a:t>Un riepilogo: le discussioni più utili, i documenti nuovi, una domanda aperta.</a:t>
            </a:r>
            <a:endParaRPr lang="en-US" sz="1800" dirty="0"/>
          </a:p>
        </p:txBody>
      </p:sp>
      <p:sp>
        <p:nvSpPr>
          <p:cNvPr id="11" name="Shape 9"/>
          <p:cNvSpPr/>
          <p:nvPr/>
        </p:nvSpPr>
        <p:spPr>
          <a:xfrm>
            <a:off x="6217920" y="2148840"/>
            <a:ext cx="2560320" cy="73152"/>
          </a:xfrm>
          <a:prstGeom prst="rect">
            <a:avLst/>
          </a:prstGeom>
          <a:solidFill>
            <a:srgbClr val="2B44FF"/>
          </a:solidFill>
          <a:ln w="12700">
            <a:solidFill>
              <a:srgbClr val="2B44FF"/>
            </a:solidFill>
            <a:prstDash val="solid"/>
          </a:ln>
        </p:spPr>
      </p:sp>
      <p:sp>
        <p:nvSpPr>
          <p:cNvPr id="12" name="Text 10"/>
          <p:cNvSpPr txBox="1"/>
          <p:nvPr/>
        </p:nvSpPr>
        <p:spPr>
          <a:xfrm>
            <a:off x="6217920" y="2377440"/>
            <a:ext cx="2560320" cy="320040"/>
          </a:xfrm>
          <a:prstGeom prst="rect">
            <a:avLst/>
          </a:prstGeom>
          <a:noFill/>
          <a:ln/>
        </p:spPr>
        <p:txBody>
          <a:bodyPr wrap="square" lIns="0" tIns="0" rIns="0" bIns="0" rtlCol="0" anchor="t"/>
          <a:lstStyle/>
          <a:p>
            <a:pPr indent="0" marL="0">
              <a:buNone/>
            </a:pPr>
            <a:r>
              <a:rPr lang="en-US" sz="1300" b="1" spc="200" kern="0" dirty="0">
                <a:solidFill>
                  <a:srgbClr val="2B44FF"/>
                </a:solidFill>
                <a:latin typeface="Helvetica Neue" pitchFamily="34" charset="0"/>
                <a:ea typeface="Helvetica Neue" pitchFamily="34" charset="-122"/>
                <a:cs typeface="Helvetica Neue" pitchFamily="34" charset="-120"/>
              </a:rPr>
              <a:t>OGNI MESE</a:t>
            </a:r>
            <a:endParaRPr lang="en-US" sz="1300" dirty="0"/>
          </a:p>
        </p:txBody>
      </p:sp>
      <p:sp>
        <p:nvSpPr>
          <p:cNvPr id="13" name="Text 11"/>
          <p:cNvSpPr txBox="1"/>
          <p:nvPr/>
        </p:nvSpPr>
        <p:spPr>
          <a:xfrm>
            <a:off x="6217920" y="2788920"/>
            <a:ext cx="2468880" cy="2377440"/>
          </a:xfrm>
          <a:prstGeom prst="rect">
            <a:avLst/>
          </a:prstGeom>
          <a:noFill/>
          <a:ln/>
        </p:spPr>
        <p:txBody>
          <a:bodyPr wrap="square" lIns="0" tIns="0" rIns="0" bIns="0" rtlCol="0" anchor="t"/>
          <a:lstStyle/>
          <a:p>
            <a:pPr indent="0" marL="0">
              <a:buNone/>
            </a:pPr>
            <a:r>
              <a:rPr lang="en-US" sz="1800" dirty="0">
                <a:solidFill>
                  <a:srgbClr val="16181B"/>
                </a:solidFill>
                <a:latin typeface="Helvetica Neue" pitchFamily="34" charset="0"/>
                <a:ea typeface="Helvetica Neue" pitchFamily="34" charset="-122"/>
                <a:cs typeface="Helvetica Neue" pitchFamily="34" charset="-120"/>
              </a:rPr>
              <a:t>Un’ora online tra enti su un tema: chi ha fatto racconta, gli altri chiedono.</a:t>
            </a:r>
            <a:endParaRPr lang="en-US" sz="1800" dirty="0"/>
          </a:p>
        </p:txBody>
      </p:sp>
      <p:sp>
        <p:nvSpPr>
          <p:cNvPr id="14" name="Shape 12"/>
          <p:cNvSpPr/>
          <p:nvPr/>
        </p:nvSpPr>
        <p:spPr>
          <a:xfrm>
            <a:off x="8961120" y="2148840"/>
            <a:ext cx="2560320" cy="73152"/>
          </a:xfrm>
          <a:prstGeom prst="rect">
            <a:avLst/>
          </a:prstGeom>
          <a:solidFill>
            <a:srgbClr val="2B44FF"/>
          </a:solidFill>
          <a:ln w="12700">
            <a:solidFill>
              <a:srgbClr val="2B44FF"/>
            </a:solidFill>
            <a:prstDash val="solid"/>
          </a:ln>
        </p:spPr>
      </p:sp>
      <p:sp>
        <p:nvSpPr>
          <p:cNvPr id="15" name="Text 13"/>
          <p:cNvSpPr txBox="1"/>
          <p:nvPr/>
        </p:nvSpPr>
        <p:spPr>
          <a:xfrm>
            <a:off x="8961120" y="2377440"/>
            <a:ext cx="2560320" cy="320040"/>
          </a:xfrm>
          <a:prstGeom prst="rect">
            <a:avLst/>
          </a:prstGeom>
          <a:noFill/>
          <a:ln/>
        </p:spPr>
        <p:txBody>
          <a:bodyPr wrap="square" lIns="0" tIns="0" rIns="0" bIns="0" rtlCol="0" anchor="t"/>
          <a:lstStyle/>
          <a:p>
            <a:pPr indent="0" marL="0">
              <a:buNone/>
            </a:pPr>
            <a:r>
              <a:rPr lang="en-US" sz="1300" b="1" spc="200" kern="0" dirty="0">
                <a:solidFill>
                  <a:srgbClr val="2B44FF"/>
                </a:solidFill>
                <a:latin typeface="Helvetica Neue" pitchFamily="34" charset="0"/>
                <a:ea typeface="Helvetica Neue" pitchFamily="34" charset="-122"/>
                <a:cs typeface="Helvetica Neue" pitchFamily="34" charset="-120"/>
              </a:rPr>
              <a:t>OGNI ANNO</a:t>
            </a:r>
            <a:endParaRPr lang="en-US" sz="1300" dirty="0"/>
          </a:p>
        </p:txBody>
      </p:sp>
      <p:sp>
        <p:nvSpPr>
          <p:cNvPr id="16" name="Text 14"/>
          <p:cNvSpPr txBox="1"/>
          <p:nvPr/>
        </p:nvSpPr>
        <p:spPr>
          <a:xfrm>
            <a:off x="8961120" y="2788920"/>
            <a:ext cx="2468880" cy="2377440"/>
          </a:xfrm>
          <a:prstGeom prst="rect">
            <a:avLst/>
          </a:prstGeom>
          <a:noFill/>
          <a:ln/>
        </p:spPr>
        <p:txBody>
          <a:bodyPr wrap="square" lIns="0" tIns="0" rIns="0" bIns="0" rtlCol="0" anchor="t"/>
          <a:lstStyle/>
          <a:p>
            <a:pPr indent="0" marL="0">
              <a:buNone/>
            </a:pPr>
            <a:r>
              <a:rPr lang="en-US" sz="1800" dirty="0">
                <a:solidFill>
                  <a:srgbClr val="16181B"/>
                </a:solidFill>
                <a:latin typeface="Helvetica Neue" pitchFamily="34" charset="0"/>
                <a:ea typeface="Helvetica Neue" pitchFamily="34" charset="-122"/>
                <a:cs typeface="Helvetica Neue" pitchFamily="34" charset="-120"/>
              </a:rPr>
              <a:t>Si guardano i numeri: domande risolte, collaborazioni nate, documenti riusati.</a:t>
            </a:r>
            <a:endParaRPr lang="en-US" sz="1800" dirty="0"/>
          </a:p>
        </p:txBody>
      </p:sp>
      <p:sp>
        <p:nvSpPr>
          <p:cNvPr id="17" name="Text 15"/>
          <p:cNvSpPr txBox="1"/>
          <p:nvPr/>
        </p:nvSpPr>
        <p:spPr>
          <a:xfrm>
            <a:off x="731520" y="5943600"/>
            <a:ext cx="10728655" cy="320040"/>
          </a:xfrm>
          <a:prstGeom prst="rect">
            <a:avLst/>
          </a:prstGeom>
          <a:noFill/>
          <a:ln/>
        </p:spPr>
        <p:txBody>
          <a:bodyPr wrap="square" lIns="0" tIns="0" rIns="0" bIns="0" rtlCol="0" anchor="t"/>
          <a:lstStyle/>
          <a:p>
            <a:pPr indent="0" marL="0">
              <a:buNone/>
            </a:pPr>
            <a:r>
              <a:rPr lang="en-US" sz="1400" i="1" dirty="0">
                <a:solidFill>
                  <a:srgbClr val="A7A49D"/>
                </a:solidFill>
                <a:latin typeface="Helvetica Neue" pitchFamily="34" charset="0"/>
                <a:ea typeface="Helvetica Neue" pitchFamily="34" charset="-122"/>
                <a:cs typeface="Helvetica Neue" pitchFamily="34" charset="-120"/>
              </a:rPr>
              <a:t>Esempi di ritmo, da adattare.</a:t>
            </a:r>
            <a:endParaRPr lang="en-US" sz="14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4F2ED"/>
        </a:solidFill>
      </p:bgPr>
    </p:bg>
    <p:spTree>
      <p:nvGrpSpPr>
        <p:cNvPr id="1" name=""/>
        <p:cNvGrpSpPr/>
        <p:nvPr/>
      </p:nvGrpSpPr>
      <p:grpSpPr>
        <a:xfrm>
          <a:off x="0" y="0"/>
          <a:ext cx="0" cy="0"/>
          <a:chOff x="0" y="0"/>
          <a:chExt cx="0" cy="0"/>
        </a:xfrm>
      </p:grpSpPr>
      <p:sp>
        <p:nvSpPr>
          <p:cNvPr id="2" name="Text 0"/>
          <p:cNvSpPr txBox="1"/>
          <p:nvPr/>
        </p:nvSpPr>
        <p:spPr>
          <a:xfrm>
            <a:off x="731520" y="502920"/>
            <a:ext cx="8229600" cy="274320"/>
          </a:xfrm>
          <a:prstGeom prst="rect">
            <a:avLst/>
          </a:prstGeom>
          <a:noFill/>
          <a:ln/>
        </p:spPr>
        <p:txBody>
          <a:bodyPr wrap="square" lIns="0" tIns="0" rIns="0" bIns="0" rtlCol="0" anchor="t"/>
          <a:lstStyle/>
          <a:p>
            <a:pPr indent="0" marL="0">
              <a:buNone/>
            </a:pPr>
            <a:r>
              <a:rPr lang="en-US" sz="1200" b="1" spc="200" kern="0" dirty="0">
                <a:solidFill>
                  <a:srgbClr val="5F646B"/>
                </a:solidFill>
                <a:latin typeface="Helvetica Neue" pitchFamily="34" charset="0"/>
                <a:ea typeface="Helvetica Neue" pitchFamily="34" charset="-122"/>
                <a:cs typeface="Helvetica Neue" pitchFamily="34" charset="-120"/>
              </a:rPr>
              <a:t>LINKEDIN FA QUESTO. NOI FAREMO QUESTO.</a:t>
            </a:r>
            <a:endParaRPr lang="en-US" sz="1200" dirty="0"/>
          </a:p>
        </p:txBody>
      </p:sp>
      <p:sp>
        <p:nvSpPr>
          <p:cNvPr id="3" name="Text 1"/>
          <p:cNvSpPr txBox="1"/>
          <p:nvPr/>
        </p:nvSpPr>
        <p:spPr>
          <a:xfrm>
            <a:off x="10545775" y="502920"/>
            <a:ext cx="914400" cy="274320"/>
          </a:xfrm>
          <a:prstGeom prst="rect">
            <a:avLst/>
          </a:prstGeom>
          <a:noFill/>
          <a:ln/>
        </p:spPr>
        <p:txBody>
          <a:bodyPr wrap="square" lIns="0" tIns="0" rIns="0" bIns="0" rtlCol="0" anchor="t"/>
          <a:lstStyle/>
          <a:p>
            <a:pPr algn="r" indent="0" marL="0">
              <a:buNone/>
            </a:pPr>
            <a:r>
              <a:rPr lang="en-US" sz="1200" dirty="0">
                <a:solidFill>
                  <a:srgbClr val="A7A49D"/>
                </a:solidFill>
                <a:latin typeface="Helvetica Neue" pitchFamily="34" charset="0"/>
                <a:ea typeface="Helvetica Neue" pitchFamily="34" charset="-122"/>
                <a:cs typeface="Helvetica Neue" pitchFamily="34" charset="-120"/>
              </a:rPr>
              <a:t>48</a:t>
            </a:r>
            <a:endParaRPr lang="en-US" sz="1200" dirty="0"/>
          </a:p>
        </p:txBody>
      </p:sp>
      <p:sp>
        <p:nvSpPr>
          <p:cNvPr id="4" name="Text 2"/>
          <p:cNvSpPr txBox="1"/>
          <p:nvPr/>
        </p:nvSpPr>
        <p:spPr>
          <a:xfrm>
            <a:off x="3383280" y="1188720"/>
            <a:ext cx="3657600" cy="320040"/>
          </a:xfrm>
          <a:prstGeom prst="rect">
            <a:avLst/>
          </a:prstGeom>
          <a:noFill/>
          <a:ln/>
        </p:spPr>
        <p:txBody>
          <a:bodyPr wrap="square" lIns="0" tIns="0" rIns="0" bIns="0" rtlCol="0" anchor="t"/>
          <a:lstStyle/>
          <a:p>
            <a:pPr indent="0" marL="0">
              <a:buNone/>
            </a:pPr>
            <a:r>
              <a:rPr lang="en-US" sz="1300" b="1" spc="200" kern="0" dirty="0">
                <a:solidFill>
                  <a:srgbClr val="A7A49D"/>
                </a:solidFill>
                <a:latin typeface="Helvetica Neue" pitchFamily="34" charset="0"/>
                <a:ea typeface="Helvetica Neue" pitchFamily="34" charset="-122"/>
                <a:cs typeface="Helvetica Neue" pitchFamily="34" charset="-120"/>
              </a:rPr>
              <a:t>LINKEDIN</a:t>
            </a:r>
            <a:endParaRPr lang="en-US" sz="1300" dirty="0"/>
          </a:p>
        </p:txBody>
      </p:sp>
      <p:sp>
        <p:nvSpPr>
          <p:cNvPr id="5" name="Text 3"/>
          <p:cNvSpPr txBox="1"/>
          <p:nvPr/>
        </p:nvSpPr>
        <p:spPr>
          <a:xfrm>
            <a:off x="7498080" y="1188720"/>
            <a:ext cx="3931920" cy="320040"/>
          </a:xfrm>
          <a:prstGeom prst="rect">
            <a:avLst/>
          </a:prstGeom>
          <a:noFill/>
          <a:ln/>
        </p:spPr>
        <p:txBody>
          <a:bodyPr wrap="square" lIns="0" tIns="0" rIns="0" bIns="0" rtlCol="0" anchor="t"/>
          <a:lstStyle/>
          <a:p>
            <a:pPr indent="0" marL="0">
              <a:buNone/>
            </a:pPr>
            <a:r>
              <a:rPr lang="en-US" sz="1300" b="1" spc="200" kern="0" dirty="0">
                <a:solidFill>
                  <a:srgbClr val="5F646B"/>
                </a:solidFill>
                <a:latin typeface="Helvetica Neue" pitchFamily="34" charset="0"/>
                <a:ea typeface="Helvetica Neue" pitchFamily="34" charset="-122"/>
                <a:cs typeface="Helvetica Neue" pitchFamily="34" charset="-120"/>
              </a:rPr>
              <a:t>RETE VALORE PA</a:t>
            </a:r>
            <a:endParaRPr lang="en-US" sz="1300" dirty="0"/>
          </a:p>
        </p:txBody>
      </p:sp>
      <p:sp>
        <p:nvSpPr>
          <p:cNvPr id="6" name="Shape 4"/>
          <p:cNvSpPr/>
          <p:nvPr/>
        </p:nvSpPr>
        <p:spPr>
          <a:xfrm>
            <a:off x="731520" y="1645920"/>
            <a:ext cx="10728655" cy="0"/>
          </a:xfrm>
          <a:prstGeom prst="line">
            <a:avLst/>
          </a:prstGeom>
          <a:noFill/>
          <a:ln w="12700">
            <a:solidFill>
              <a:srgbClr val="D5D1C8"/>
            </a:solidFill>
            <a:prstDash val="solid"/>
          </a:ln>
        </p:spPr>
      </p:sp>
      <p:sp>
        <p:nvSpPr>
          <p:cNvPr id="7" name="Text 5"/>
          <p:cNvSpPr txBox="1"/>
          <p:nvPr/>
        </p:nvSpPr>
        <p:spPr>
          <a:xfrm>
            <a:off x="731520" y="1755648"/>
            <a:ext cx="2560320" cy="777240"/>
          </a:xfrm>
          <a:prstGeom prst="rect">
            <a:avLst/>
          </a:prstGeom>
          <a:noFill/>
          <a:ln/>
        </p:spPr>
        <p:txBody>
          <a:bodyPr wrap="square" lIns="0" tIns="0" rIns="0" bIns="0" rtlCol="0" anchor="ctr"/>
          <a:lstStyle/>
          <a:p>
            <a:pPr indent="0" marL="0">
              <a:buNone/>
            </a:pPr>
            <a:r>
              <a:rPr lang="en-US" sz="2200" b="1" dirty="0">
                <a:solidFill>
                  <a:srgbClr val="16181B"/>
                </a:solidFill>
                <a:latin typeface="Helvetica Neue" pitchFamily="34" charset="0"/>
                <a:ea typeface="Helvetica Neue" pitchFamily="34" charset="-122"/>
                <a:cs typeface="Helvetica Neue" pitchFamily="34" charset="-120"/>
              </a:rPr>
              <a:t>Scopo</a:t>
            </a:r>
            <a:endParaRPr lang="en-US" sz="2200" dirty="0"/>
          </a:p>
        </p:txBody>
      </p:sp>
      <p:sp>
        <p:nvSpPr>
          <p:cNvPr id="8" name="Text 6"/>
          <p:cNvSpPr txBox="1"/>
          <p:nvPr/>
        </p:nvSpPr>
        <p:spPr>
          <a:xfrm>
            <a:off x="3383280" y="1755648"/>
            <a:ext cx="3840480" cy="777240"/>
          </a:xfrm>
          <a:prstGeom prst="rect">
            <a:avLst/>
          </a:prstGeom>
          <a:noFill/>
          <a:ln/>
        </p:spPr>
        <p:txBody>
          <a:bodyPr wrap="square" lIns="0" tIns="0" rIns="0" bIns="0" rtlCol="0" anchor="ctr"/>
          <a:lstStyle/>
          <a:p>
            <a:pPr indent="0" marL="0">
              <a:buNone/>
            </a:pPr>
            <a:r>
              <a:rPr lang="en-US" sz="1900" dirty="0">
                <a:solidFill>
                  <a:srgbClr val="A7A49D"/>
                </a:solidFill>
                <a:latin typeface="Helvetica Neue" pitchFamily="34" charset="0"/>
                <a:ea typeface="Helvetica Neue" pitchFamily="34" charset="-122"/>
                <a:cs typeface="Helvetica Neue" pitchFamily="34" charset="-120"/>
              </a:rPr>
              <a:t>Visibilità personale, carriera</a:t>
            </a:r>
            <a:endParaRPr lang="en-US" sz="1900" dirty="0"/>
          </a:p>
        </p:txBody>
      </p:sp>
      <p:sp>
        <p:nvSpPr>
          <p:cNvPr id="9" name="Text 7"/>
          <p:cNvSpPr txBox="1"/>
          <p:nvPr/>
        </p:nvSpPr>
        <p:spPr>
          <a:xfrm>
            <a:off x="7498080" y="1755648"/>
            <a:ext cx="3931920" cy="777240"/>
          </a:xfrm>
          <a:prstGeom prst="rect">
            <a:avLst/>
          </a:prstGeom>
          <a:noFill/>
          <a:ln/>
        </p:spPr>
        <p:txBody>
          <a:bodyPr wrap="square" lIns="0" tIns="0" rIns="0" bIns="0" rtlCol="0" anchor="ctr"/>
          <a:lstStyle/>
          <a:p>
            <a:pPr indent="0" marL="0">
              <a:buNone/>
            </a:pPr>
            <a:r>
              <a:rPr lang="en-US" sz="2000" b="1" dirty="0">
                <a:solidFill>
                  <a:srgbClr val="16181B"/>
                </a:solidFill>
                <a:latin typeface="Helvetica Neue" pitchFamily="34" charset="0"/>
                <a:ea typeface="Helvetica Neue" pitchFamily="34" charset="-122"/>
                <a:cs typeface="Helvetica Neue" pitchFamily="34" charset="-120"/>
              </a:rPr>
              <a:t>Trovare chi lavora allo stesso progetto</a:t>
            </a:r>
            <a:endParaRPr lang="en-US" sz="2000" dirty="0"/>
          </a:p>
        </p:txBody>
      </p:sp>
      <p:sp>
        <p:nvSpPr>
          <p:cNvPr id="10" name="Shape 8"/>
          <p:cNvSpPr/>
          <p:nvPr/>
        </p:nvSpPr>
        <p:spPr>
          <a:xfrm>
            <a:off x="731520" y="2606040"/>
            <a:ext cx="10728655" cy="0"/>
          </a:xfrm>
          <a:prstGeom prst="line">
            <a:avLst/>
          </a:prstGeom>
          <a:noFill/>
          <a:ln w="12700">
            <a:solidFill>
              <a:srgbClr val="D5D1C8"/>
            </a:solidFill>
            <a:prstDash val="solid"/>
          </a:ln>
        </p:spPr>
      </p:sp>
      <p:sp>
        <p:nvSpPr>
          <p:cNvPr id="11" name="Text 9"/>
          <p:cNvSpPr txBox="1"/>
          <p:nvPr/>
        </p:nvSpPr>
        <p:spPr>
          <a:xfrm>
            <a:off x="731520" y="2715768"/>
            <a:ext cx="2560320" cy="777240"/>
          </a:xfrm>
          <a:prstGeom prst="rect">
            <a:avLst/>
          </a:prstGeom>
          <a:noFill/>
          <a:ln/>
        </p:spPr>
        <p:txBody>
          <a:bodyPr wrap="square" lIns="0" tIns="0" rIns="0" bIns="0" rtlCol="0" anchor="ctr"/>
          <a:lstStyle/>
          <a:p>
            <a:pPr indent="0" marL="0">
              <a:buNone/>
            </a:pPr>
            <a:r>
              <a:rPr lang="en-US" sz="2200" b="1" dirty="0">
                <a:solidFill>
                  <a:srgbClr val="16181B"/>
                </a:solidFill>
                <a:latin typeface="Helvetica Neue" pitchFamily="34" charset="0"/>
                <a:ea typeface="Helvetica Neue" pitchFamily="34" charset="-122"/>
                <a:cs typeface="Helvetica Neue" pitchFamily="34" charset="-120"/>
              </a:rPr>
              <a:t>Profilo</a:t>
            </a:r>
            <a:endParaRPr lang="en-US" sz="2200" dirty="0"/>
          </a:p>
        </p:txBody>
      </p:sp>
      <p:sp>
        <p:nvSpPr>
          <p:cNvPr id="12" name="Text 10"/>
          <p:cNvSpPr txBox="1"/>
          <p:nvPr/>
        </p:nvSpPr>
        <p:spPr>
          <a:xfrm>
            <a:off x="3383280" y="2715768"/>
            <a:ext cx="3840480" cy="777240"/>
          </a:xfrm>
          <a:prstGeom prst="rect">
            <a:avLst/>
          </a:prstGeom>
          <a:noFill/>
          <a:ln/>
        </p:spPr>
        <p:txBody>
          <a:bodyPr wrap="square" lIns="0" tIns="0" rIns="0" bIns="0" rtlCol="0" anchor="ctr"/>
          <a:lstStyle/>
          <a:p>
            <a:pPr indent="0" marL="0">
              <a:buNone/>
            </a:pPr>
            <a:r>
              <a:rPr lang="en-US" sz="1900" dirty="0">
                <a:solidFill>
                  <a:srgbClr val="A7A49D"/>
                </a:solidFill>
                <a:latin typeface="Helvetica Neue" pitchFamily="34" charset="0"/>
                <a:ea typeface="Helvetica Neue" pitchFamily="34" charset="-122"/>
                <a:cs typeface="Helvetica Neue" pitchFamily="34" charset="-120"/>
              </a:rPr>
              <a:t>Una vetrina da arricchire</a:t>
            </a:r>
            <a:endParaRPr lang="en-US" sz="1900" dirty="0"/>
          </a:p>
        </p:txBody>
      </p:sp>
      <p:sp>
        <p:nvSpPr>
          <p:cNvPr id="13" name="Text 11"/>
          <p:cNvSpPr txBox="1"/>
          <p:nvPr/>
        </p:nvSpPr>
        <p:spPr>
          <a:xfrm>
            <a:off x="7498080" y="2715768"/>
            <a:ext cx="3931920" cy="777240"/>
          </a:xfrm>
          <a:prstGeom prst="rect">
            <a:avLst/>
          </a:prstGeom>
          <a:noFill/>
          <a:ln/>
        </p:spPr>
        <p:txBody>
          <a:bodyPr wrap="square" lIns="0" tIns="0" rIns="0" bIns="0" rtlCol="0" anchor="ctr"/>
          <a:lstStyle/>
          <a:p>
            <a:pPr indent="0" marL="0">
              <a:buNone/>
            </a:pPr>
            <a:r>
              <a:rPr lang="en-US" sz="2000" b="1" dirty="0">
                <a:solidFill>
                  <a:srgbClr val="16181B"/>
                </a:solidFill>
                <a:latin typeface="Helvetica Neue" pitchFamily="34" charset="0"/>
                <a:ea typeface="Helvetica Neue" pitchFamily="34" charset="-122"/>
                <a:cs typeface="Helvetica Neue" pitchFamily="34" charset="-120"/>
              </a:rPr>
              <a:t>Pochi dati, visibilità scelta dall’utente</a:t>
            </a:r>
            <a:endParaRPr lang="en-US" sz="2000" dirty="0"/>
          </a:p>
        </p:txBody>
      </p:sp>
      <p:sp>
        <p:nvSpPr>
          <p:cNvPr id="14" name="Shape 12"/>
          <p:cNvSpPr/>
          <p:nvPr/>
        </p:nvSpPr>
        <p:spPr>
          <a:xfrm>
            <a:off x="731520" y="3566160"/>
            <a:ext cx="10728655" cy="0"/>
          </a:xfrm>
          <a:prstGeom prst="line">
            <a:avLst/>
          </a:prstGeom>
          <a:noFill/>
          <a:ln w="12700">
            <a:solidFill>
              <a:srgbClr val="D5D1C8"/>
            </a:solidFill>
            <a:prstDash val="solid"/>
          </a:ln>
        </p:spPr>
      </p:sp>
      <p:sp>
        <p:nvSpPr>
          <p:cNvPr id="15" name="Text 13"/>
          <p:cNvSpPr txBox="1"/>
          <p:nvPr/>
        </p:nvSpPr>
        <p:spPr>
          <a:xfrm>
            <a:off x="731520" y="3675888"/>
            <a:ext cx="2560320" cy="777240"/>
          </a:xfrm>
          <a:prstGeom prst="rect">
            <a:avLst/>
          </a:prstGeom>
          <a:noFill/>
          <a:ln/>
        </p:spPr>
        <p:txBody>
          <a:bodyPr wrap="square" lIns="0" tIns="0" rIns="0" bIns="0" rtlCol="0" anchor="ctr"/>
          <a:lstStyle/>
          <a:p>
            <a:pPr indent="0" marL="0">
              <a:buNone/>
            </a:pPr>
            <a:r>
              <a:rPr lang="en-US" sz="2200" b="1" dirty="0">
                <a:solidFill>
                  <a:srgbClr val="16181B"/>
                </a:solidFill>
                <a:latin typeface="Helvetica Neue" pitchFamily="34" charset="0"/>
                <a:ea typeface="Helvetica Neue" pitchFamily="34" charset="-122"/>
                <a:cs typeface="Helvetica Neue" pitchFamily="34" charset="-120"/>
              </a:rPr>
              <a:t>Contenuti</a:t>
            </a:r>
            <a:endParaRPr lang="en-US" sz="2200" dirty="0"/>
          </a:p>
        </p:txBody>
      </p:sp>
      <p:sp>
        <p:nvSpPr>
          <p:cNvPr id="16" name="Text 14"/>
          <p:cNvSpPr txBox="1"/>
          <p:nvPr/>
        </p:nvSpPr>
        <p:spPr>
          <a:xfrm>
            <a:off x="3383280" y="3675888"/>
            <a:ext cx="3840480" cy="777240"/>
          </a:xfrm>
          <a:prstGeom prst="rect">
            <a:avLst/>
          </a:prstGeom>
          <a:noFill/>
          <a:ln/>
        </p:spPr>
        <p:txBody>
          <a:bodyPr wrap="square" lIns="0" tIns="0" rIns="0" bIns="0" rtlCol="0" anchor="ctr"/>
          <a:lstStyle/>
          <a:p>
            <a:pPr indent="0" marL="0">
              <a:buNone/>
            </a:pPr>
            <a:r>
              <a:rPr lang="en-US" sz="1900" dirty="0">
                <a:solidFill>
                  <a:srgbClr val="A7A49D"/>
                </a:solidFill>
                <a:latin typeface="Helvetica Neue" pitchFamily="34" charset="0"/>
                <a:ea typeface="Helvetica Neue" pitchFamily="34" charset="-122"/>
                <a:cs typeface="Helvetica Neue" pitchFamily="34" charset="-120"/>
              </a:rPr>
              <a:t>Aggiornamenti e autopromozione</a:t>
            </a:r>
            <a:endParaRPr lang="en-US" sz="1900" dirty="0"/>
          </a:p>
        </p:txBody>
      </p:sp>
      <p:sp>
        <p:nvSpPr>
          <p:cNvPr id="17" name="Text 15"/>
          <p:cNvSpPr txBox="1"/>
          <p:nvPr/>
        </p:nvSpPr>
        <p:spPr>
          <a:xfrm>
            <a:off x="7498080" y="3675888"/>
            <a:ext cx="3931920" cy="777240"/>
          </a:xfrm>
          <a:prstGeom prst="rect">
            <a:avLst/>
          </a:prstGeom>
          <a:noFill/>
          <a:ln/>
        </p:spPr>
        <p:txBody>
          <a:bodyPr wrap="square" lIns="0" tIns="0" rIns="0" bIns="0" rtlCol="0" anchor="ctr"/>
          <a:lstStyle/>
          <a:p>
            <a:pPr indent="0" marL="0">
              <a:buNone/>
            </a:pPr>
            <a:r>
              <a:rPr lang="en-US" sz="2000" b="1" dirty="0">
                <a:solidFill>
                  <a:srgbClr val="16181B"/>
                </a:solidFill>
                <a:latin typeface="Helvetica Neue" pitchFamily="34" charset="0"/>
                <a:ea typeface="Helvetica Neue" pitchFamily="34" charset="-122"/>
                <a:cs typeface="Helvetica Neue" pitchFamily="34" charset="-120"/>
              </a:rPr>
              <a:t>Domande, esperienze, documenti da riusare</a:t>
            </a:r>
            <a:endParaRPr lang="en-US" sz="2000" dirty="0"/>
          </a:p>
        </p:txBody>
      </p:sp>
      <p:sp>
        <p:nvSpPr>
          <p:cNvPr id="18" name="Shape 16"/>
          <p:cNvSpPr/>
          <p:nvPr/>
        </p:nvSpPr>
        <p:spPr>
          <a:xfrm>
            <a:off x="731520" y="4526280"/>
            <a:ext cx="10728655" cy="0"/>
          </a:xfrm>
          <a:prstGeom prst="line">
            <a:avLst/>
          </a:prstGeom>
          <a:noFill/>
          <a:ln w="12700">
            <a:solidFill>
              <a:srgbClr val="D5D1C8"/>
            </a:solidFill>
            <a:prstDash val="solid"/>
          </a:ln>
        </p:spPr>
      </p:sp>
      <p:sp>
        <p:nvSpPr>
          <p:cNvPr id="19" name="Text 17"/>
          <p:cNvSpPr txBox="1"/>
          <p:nvPr/>
        </p:nvSpPr>
        <p:spPr>
          <a:xfrm>
            <a:off x="731520" y="4636008"/>
            <a:ext cx="2560320" cy="777240"/>
          </a:xfrm>
          <a:prstGeom prst="rect">
            <a:avLst/>
          </a:prstGeom>
          <a:noFill/>
          <a:ln/>
        </p:spPr>
        <p:txBody>
          <a:bodyPr wrap="square" lIns="0" tIns="0" rIns="0" bIns="0" rtlCol="0" anchor="ctr"/>
          <a:lstStyle/>
          <a:p>
            <a:pPr indent="0" marL="0">
              <a:buNone/>
            </a:pPr>
            <a:r>
              <a:rPr lang="en-US" sz="2200" b="1" dirty="0">
                <a:solidFill>
                  <a:srgbClr val="16181B"/>
                </a:solidFill>
                <a:latin typeface="Helvetica Neue" pitchFamily="34" charset="0"/>
                <a:ea typeface="Helvetica Neue" pitchFamily="34" charset="-122"/>
                <a:cs typeface="Helvetica Neue" pitchFamily="34" charset="-120"/>
              </a:rPr>
              <a:t>Successo</a:t>
            </a:r>
            <a:endParaRPr lang="en-US" sz="2200" dirty="0"/>
          </a:p>
        </p:txBody>
      </p:sp>
      <p:sp>
        <p:nvSpPr>
          <p:cNvPr id="20" name="Text 18"/>
          <p:cNvSpPr txBox="1"/>
          <p:nvPr/>
        </p:nvSpPr>
        <p:spPr>
          <a:xfrm>
            <a:off x="3383280" y="4636008"/>
            <a:ext cx="3840480" cy="777240"/>
          </a:xfrm>
          <a:prstGeom prst="rect">
            <a:avLst/>
          </a:prstGeom>
          <a:noFill/>
          <a:ln/>
        </p:spPr>
        <p:txBody>
          <a:bodyPr wrap="square" lIns="0" tIns="0" rIns="0" bIns="0" rtlCol="0" anchor="ctr"/>
          <a:lstStyle/>
          <a:p>
            <a:pPr indent="0" marL="0">
              <a:buNone/>
            </a:pPr>
            <a:r>
              <a:rPr lang="en-US" sz="1900" dirty="0">
                <a:solidFill>
                  <a:srgbClr val="A7A49D"/>
                </a:solidFill>
                <a:latin typeface="Helvetica Neue" pitchFamily="34" charset="0"/>
                <a:ea typeface="Helvetica Neue" pitchFamily="34" charset="-122"/>
                <a:cs typeface="Helvetica Neue" pitchFamily="34" charset="-120"/>
              </a:rPr>
              <a:t>Contatti e visualizzazioni</a:t>
            </a:r>
            <a:endParaRPr lang="en-US" sz="1900" dirty="0"/>
          </a:p>
        </p:txBody>
      </p:sp>
      <p:sp>
        <p:nvSpPr>
          <p:cNvPr id="21" name="Text 19"/>
          <p:cNvSpPr txBox="1"/>
          <p:nvPr/>
        </p:nvSpPr>
        <p:spPr>
          <a:xfrm>
            <a:off x="7498080" y="4636008"/>
            <a:ext cx="3931920" cy="777240"/>
          </a:xfrm>
          <a:prstGeom prst="rect">
            <a:avLst/>
          </a:prstGeom>
          <a:noFill/>
          <a:ln/>
        </p:spPr>
        <p:txBody>
          <a:bodyPr wrap="square" lIns="0" tIns="0" rIns="0" bIns="0" rtlCol="0" anchor="ctr"/>
          <a:lstStyle/>
          <a:p>
            <a:pPr indent="0" marL="0">
              <a:buNone/>
            </a:pPr>
            <a:r>
              <a:rPr lang="en-US" sz="2000" b="1" dirty="0">
                <a:solidFill>
                  <a:srgbClr val="16181B"/>
                </a:solidFill>
                <a:latin typeface="Helvetica Neue" pitchFamily="34" charset="0"/>
                <a:ea typeface="Helvetica Neue" pitchFamily="34" charset="-122"/>
                <a:cs typeface="Helvetica Neue" pitchFamily="34" charset="-120"/>
              </a:rPr>
              <a:t>Problemi risolti, collaborazioni avviate</a:t>
            </a:r>
            <a:endParaRPr lang="en-US" sz="2000" dirty="0"/>
          </a:p>
        </p:txBody>
      </p:sp>
      <p:sp>
        <p:nvSpPr>
          <p:cNvPr id="22" name="Shape 20"/>
          <p:cNvSpPr/>
          <p:nvPr/>
        </p:nvSpPr>
        <p:spPr>
          <a:xfrm>
            <a:off x="731520" y="5486400"/>
            <a:ext cx="10728655" cy="0"/>
          </a:xfrm>
          <a:prstGeom prst="line">
            <a:avLst/>
          </a:prstGeom>
          <a:noFill/>
          <a:ln w="12700">
            <a:solidFill>
              <a:srgbClr val="D5D1C8"/>
            </a:solidFill>
            <a:prstDash val="solid"/>
          </a:ln>
        </p:spPr>
      </p:sp>
      <p:sp>
        <p:nvSpPr>
          <p:cNvPr id="23" name="Text 21"/>
          <p:cNvSpPr txBox="1"/>
          <p:nvPr/>
        </p:nvSpPr>
        <p:spPr>
          <a:xfrm>
            <a:off x="731520" y="5760720"/>
            <a:ext cx="10728655" cy="411480"/>
          </a:xfrm>
          <a:prstGeom prst="rect">
            <a:avLst/>
          </a:prstGeom>
          <a:noFill/>
          <a:ln/>
        </p:spPr>
        <p:txBody>
          <a:bodyPr wrap="square" lIns="0" tIns="0" rIns="0" bIns="0" rtlCol="0" anchor="t"/>
          <a:lstStyle/>
          <a:p>
            <a:pPr indent="0" marL="0">
              <a:buNone/>
            </a:pPr>
            <a:r>
              <a:rPr lang="en-US" sz="1800" dirty="0">
                <a:solidFill>
                  <a:srgbClr val="5F646B"/>
                </a:solidFill>
                <a:latin typeface="Helvetica Neue" pitchFamily="34" charset="0"/>
                <a:ea typeface="Helvetica Neue" pitchFamily="34" charset="-122"/>
                <a:cs typeface="Helvetica Neue" pitchFamily="34" charset="-120"/>
              </a:rPr>
              <a:t>Da LinkedIn prendiamo il profilo e la rete. Lasciamo fuori la corsa alla visibilità.</a:t>
            </a:r>
            <a:endParaRPr lang="en-US" sz="18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2B44FF"/>
        </a:solidFill>
      </p:bgPr>
    </p:bg>
    <p:spTree>
      <p:nvGrpSpPr>
        <p:cNvPr id="1" name=""/>
        <p:cNvGrpSpPr/>
        <p:nvPr/>
      </p:nvGrpSpPr>
      <p:grpSpPr>
        <a:xfrm>
          <a:off x="0" y="0"/>
          <a:ext cx="0" cy="0"/>
          <a:chOff x="0" y="0"/>
          <a:chExt cx="0" cy="0"/>
        </a:xfrm>
      </p:grpSpPr>
      <p:sp>
        <p:nvSpPr>
          <p:cNvPr id="2" name="Text 0"/>
          <p:cNvSpPr txBox="1"/>
          <p:nvPr/>
        </p:nvSpPr>
        <p:spPr>
          <a:xfrm>
            <a:off x="10545775" y="502920"/>
            <a:ext cx="914400" cy="274320"/>
          </a:xfrm>
          <a:prstGeom prst="rect">
            <a:avLst/>
          </a:prstGeom>
          <a:noFill/>
          <a:ln/>
        </p:spPr>
        <p:txBody>
          <a:bodyPr wrap="square" lIns="0" tIns="0" rIns="0" bIns="0" rtlCol="0" anchor="t"/>
          <a:lstStyle/>
          <a:p>
            <a:pPr algn="r" indent="0" marL="0">
              <a:buNone/>
            </a:pPr>
            <a:r>
              <a:rPr lang="en-US" sz="1200" dirty="0">
                <a:solidFill>
                  <a:srgbClr val="7F90FF"/>
                </a:solidFill>
                <a:latin typeface="Helvetica Neue" pitchFamily="34" charset="0"/>
                <a:ea typeface="Helvetica Neue" pitchFamily="34" charset="-122"/>
                <a:cs typeface="Helvetica Neue" pitchFamily="34" charset="-120"/>
              </a:rPr>
              <a:t>49</a:t>
            </a:r>
            <a:endParaRPr lang="en-US" sz="1200" dirty="0"/>
          </a:p>
        </p:txBody>
      </p:sp>
      <p:sp>
        <p:nvSpPr>
          <p:cNvPr id="3" name="Text 1"/>
          <p:cNvSpPr txBox="1"/>
          <p:nvPr/>
        </p:nvSpPr>
        <p:spPr>
          <a:xfrm>
            <a:off x="5669280" y="-822960"/>
            <a:ext cx="7315200" cy="5943600"/>
          </a:xfrm>
          <a:prstGeom prst="rect">
            <a:avLst/>
          </a:prstGeom>
          <a:noFill/>
          <a:ln/>
        </p:spPr>
        <p:txBody>
          <a:bodyPr wrap="square" lIns="0" tIns="0" rIns="0" bIns="0" rtlCol="0" anchor="t"/>
          <a:lstStyle/>
          <a:p>
            <a:pPr algn="r" indent="0" marL="0">
              <a:buNone/>
            </a:pPr>
            <a:r>
              <a:rPr lang="en-US" sz="38000" b="1" dirty="0">
                <a:solidFill>
                  <a:srgbClr val="4A60FF"/>
                </a:solidFill>
                <a:latin typeface="Helvetica Neue" pitchFamily="34" charset="0"/>
                <a:ea typeface="Helvetica Neue" pitchFamily="34" charset="-122"/>
                <a:cs typeface="Helvetica Neue" pitchFamily="34" charset="-120"/>
              </a:rPr>
              <a:t>07</a:t>
            </a:r>
            <a:endParaRPr lang="en-US" sz="38000" dirty="0"/>
          </a:p>
        </p:txBody>
      </p:sp>
      <p:sp>
        <p:nvSpPr>
          <p:cNvPr id="4" name="Text 2"/>
          <p:cNvSpPr txBox="1"/>
          <p:nvPr/>
        </p:nvSpPr>
        <p:spPr>
          <a:xfrm>
            <a:off x="731520" y="3108960"/>
            <a:ext cx="8961120" cy="1828800"/>
          </a:xfrm>
          <a:prstGeom prst="rect">
            <a:avLst/>
          </a:prstGeom>
          <a:noFill/>
          <a:ln/>
        </p:spPr>
        <p:txBody>
          <a:bodyPr wrap="square" lIns="0" tIns="0" rIns="0" bIns="0" rtlCol="0" anchor="b"/>
          <a:lstStyle/>
          <a:p>
            <a:pPr indent="0" marL="0">
              <a:lnSpc>
                <a:spcPct val="95000"/>
              </a:lnSpc>
              <a:buNone/>
            </a:pPr>
            <a:r>
              <a:rPr lang="en-US" sz="5200" b="1" dirty="0">
                <a:solidFill>
                  <a:srgbClr val="FFFFFF"/>
                </a:solidFill>
                <a:latin typeface="Helvetica Neue" pitchFamily="34" charset="0"/>
                <a:ea typeface="Helvetica Neue" pitchFamily="34" charset="-122"/>
                <a:cs typeface="Helvetica Neue" pitchFamily="34" charset="-120"/>
              </a:rPr>
              <a:t>Progettiamo insieme</a:t>
            </a:r>
            <a:endParaRPr lang="en-US" sz="5200" dirty="0"/>
          </a:p>
        </p:txBody>
      </p:sp>
      <p:sp>
        <p:nvSpPr>
          <p:cNvPr id="5" name="Text 3"/>
          <p:cNvSpPr txBox="1"/>
          <p:nvPr/>
        </p:nvSpPr>
        <p:spPr>
          <a:xfrm>
            <a:off x="731520" y="5074920"/>
            <a:ext cx="9144000" cy="548640"/>
          </a:xfrm>
          <a:prstGeom prst="rect">
            <a:avLst/>
          </a:prstGeom>
          <a:noFill/>
          <a:ln/>
        </p:spPr>
        <p:txBody>
          <a:bodyPr wrap="square" lIns="0" tIns="0" rIns="0" bIns="0" rtlCol="0" anchor="t"/>
          <a:lstStyle/>
          <a:p>
            <a:pPr indent="0" marL="0">
              <a:buNone/>
            </a:pPr>
            <a:r>
              <a:rPr lang="en-US" sz="2200" dirty="0">
                <a:solidFill>
                  <a:srgbClr val="C9D0FF"/>
                </a:solidFill>
                <a:latin typeface="Helvetica Neue" pitchFamily="34" charset="0"/>
                <a:ea typeface="Helvetica Neue" pitchFamily="34" charset="-122"/>
                <a:cs typeface="Helvetica Neue" pitchFamily="34" charset="-120"/>
              </a:rPr>
              <a:t>Tre gruppi, una sola domanda</a:t>
            </a:r>
            <a:endParaRPr lang="en-US" sz="2200" dirty="0"/>
          </a:p>
        </p:txBody>
      </p:sp>
      <p:sp>
        <p:nvSpPr>
          <p:cNvPr id="6" name="Text 4"/>
          <p:cNvSpPr txBox="1"/>
          <p:nvPr/>
        </p:nvSpPr>
        <p:spPr>
          <a:xfrm>
            <a:off x="731520" y="5989320"/>
            <a:ext cx="5486400" cy="320040"/>
          </a:xfrm>
          <a:prstGeom prst="rect">
            <a:avLst/>
          </a:prstGeom>
          <a:noFill/>
          <a:ln/>
        </p:spPr>
        <p:txBody>
          <a:bodyPr wrap="square" lIns="0" tIns="0" rIns="0" bIns="0" rtlCol="0" anchor="t"/>
          <a:lstStyle/>
          <a:p>
            <a:pPr indent="0" marL="0">
              <a:buNone/>
            </a:pPr>
            <a:r>
              <a:rPr lang="en-US" sz="1400" b="1" spc="200" kern="0" dirty="0">
                <a:solidFill>
                  <a:srgbClr val="C9D0FF"/>
                </a:solidFill>
                <a:latin typeface="Helvetica Neue" pitchFamily="34" charset="0"/>
                <a:ea typeface="Helvetica Neue" pitchFamily="34" charset="-122"/>
                <a:cs typeface="Helvetica Neue" pitchFamily="34" charset="-120"/>
              </a:rPr>
              <a:t>80 MINUTI</a:t>
            </a:r>
            <a:endParaRPr lang="en-US" sz="14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4F2ED"/>
        </a:solidFill>
      </p:bgPr>
    </p:bg>
    <p:spTree>
      <p:nvGrpSpPr>
        <p:cNvPr id="1" name=""/>
        <p:cNvGrpSpPr/>
        <p:nvPr/>
      </p:nvGrpSpPr>
      <p:grpSpPr>
        <a:xfrm>
          <a:off x="0" y="0"/>
          <a:ext cx="0" cy="0"/>
          <a:chOff x="0" y="0"/>
          <a:chExt cx="0" cy="0"/>
        </a:xfrm>
      </p:grpSpPr>
      <p:sp>
        <p:nvSpPr>
          <p:cNvPr id="2" name="Text 0"/>
          <p:cNvSpPr txBox="1"/>
          <p:nvPr/>
        </p:nvSpPr>
        <p:spPr>
          <a:xfrm>
            <a:off x="731520" y="502920"/>
            <a:ext cx="8229600" cy="274320"/>
          </a:xfrm>
          <a:prstGeom prst="rect">
            <a:avLst/>
          </a:prstGeom>
          <a:noFill/>
          <a:ln/>
        </p:spPr>
        <p:txBody>
          <a:bodyPr wrap="square" lIns="0" tIns="0" rIns="0" bIns="0" rtlCol="0" anchor="t"/>
          <a:lstStyle/>
          <a:p>
            <a:pPr indent="0" marL="0">
              <a:buNone/>
            </a:pPr>
            <a:r>
              <a:rPr lang="en-US" sz="1200" b="1" spc="200" kern="0" dirty="0">
                <a:solidFill>
                  <a:srgbClr val="5F646B"/>
                </a:solidFill>
                <a:latin typeface="Helvetica Neue" pitchFamily="34" charset="0"/>
                <a:ea typeface="Helvetica Neue" pitchFamily="34" charset="-122"/>
                <a:cs typeface="Helvetica Neue" pitchFamily="34" charset="-120"/>
              </a:rPr>
              <a:t>CHE COS’È UNA LISTA DEI TAG</a:t>
            </a:r>
            <a:endParaRPr lang="en-US" sz="1200" dirty="0"/>
          </a:p>
        </p:txBody>
      </p:sp>
      <p:sp>
        <p:nvSpPr>
          <p:cNvPr id="3" name="Text 1"/>
          <p:cNvSpPr txBox="1"/>
          <p:nvPr/>
        </p:nvSpPr>
        <p:spPr>
          <a:xfrm>
            <a:off x="10545775" y="502920"/>
            <a:ext cx="914400" cy="274320"/>
          </a:xfrm>
          <a:prstGeom prst="rect">
            <a:avLst/>
          </a:prstGeom>
          <a:noFill/>
          <a:ln/>
        </p:spPr>
        <p:txBody>
          <a:bodyPr wrap="square" lIns="0" tIns="0" rIns="0" bIns="0" rtlCol="0" anchor="t"/>
          <a:lstStyle/>
          <a:p>
            <a:pPr algn="r" indent="0" marL="0">
              <a:buNone/>
            </a:pPr>
            <a:r>
              <a:rPr lang="en-US" sz="1200" dirty="0">
                <a:solidFill>
                  <a:srgbClr val="A7A49D"/>
                </a:solidFill>
                <a:latin typeface="Helvetica Neue" pitchFamily="34" charset="0"/>
                <a:ea typeface="Helvetica Neue" pitchFamily="34" charset="-122"/>
                <a:cs typeface="Helvetica Neue" pitchFamily="34" charset="-120"/>
              </a:rPr>
              <a:t>50</a:t>
            </a:r>
            <a:endParaRPr lang="en-US" sz="1200" dirty="0"/>
          </a:p>
        </p:txBody>
      </p:sp>
      <p:sp>
        <p:nvSpPr>
          <p:cNvPr id="4" name="Text 2"/>
          <p:cNvSpPr txBox="1"/>
          <p:nvPr/>
        </p:nvSpPr>
        <p:spPr>
          <a:xfrm>
            <a:off x="731520" y="960120"/>
            <a:ext cx="10728655" cy="685800"/>
          </a:xfrm>
          <a:prstGeom prst="rect">
            <a:avLst/>
          </a:prstGeom>
          <a:noFill/>
          <a:ln/>
        </p:spPr>
        <p:txBody>
          <a:bodyPr wrap="square" lIns="0" tIns="0" rIns="0" bIns="0" rtlCol="0" anchor="t"/>
          <a:lstStyle/>
          <a:p>
            <a:pPr indent="0" marL="0">
              <a:buNone/>
            </a:pPr>
            <a:r>
              <a:rPr lang="en-US" sz="3200" b="1" dirty="0">
                <a:solidFill>
                  <a:srgbClr val="16181B"/>
                </a:solidFill>
                <a:latin typeface="Helvetica Neue" pitchFamily="34" charset="0"/>
                <a:ea typeface="Helvetica Neue" pitchFamily="34" charset="-122"/>
                <a:cs typeface="Helvetica Neue" pitchFamily="34" charset="-120"/>
              </a:rPr>
              <a:t>Le parole con cui ci si trova.</a:t>
            </a:r>
            <a:endParaRPr lang="en-US" sz="3200" dirty="0"/>
          </a:p>
        </p:txBody>
      </p:sp>
      <p:sp>
        <p:nvSpPr>
          <p:cNvPr id="5" name="Text 3"/>
          <p:cNvSpPr txBox="1"/>
          <p:nvPr/>
        </p:nvSpPr>
        <p:spPr>
          <a:xfrm>
            <a:off x="731520" y="1645920"/>
            <a:ext cx="9601200" cy="640080"/>
          </a:xfrm>
          <a:prstGeom prst="rect">
            <a:avLst/>
          </a:prstGeom>
          <a:noFill/>
          <a:ln/>
        </p:spPr>
        <p:txBody>
          <a:bodyPr wrap="square" lIns="0" tIns="0" rIns="0" bIns="0" rtlCol="0" anchor="t"/>
          <a:lstStyle/>
          <a:p>
            <a:pPr indent="0" marL="0">
              <a:buNone/>
            </a:pPr>
            <a:r>
              <a:rPr lang="en-US" sz="1700" dirty="0">
                <a:solidFill>
                  <a:srgbClr val="5F646B"/>
                </a:solidFill>
                <a:latin typeface="Helvetica Neue" pitchFamily="34" charset="0"/>
                <a:ea typeface="Helvetica Neue" pitchFamily="34" charset="-122"/>
                <a:cs typeface="Helvetica Neue" pitchFamily="34" charset="-120"/>
              </a:rPr>
              <a:t>Un tag è una parola chiave su una persona, un progetto o una discussione. La lista dice quali parole usiamo tutti.</a:t>
            </a:r>
            <a:endParaRPr lang="en-US" sz="1700" dirty="0"/>
          </a:p>
        </p:txBody>
      </p:sp>
      <p:sp>
        <p:nvSpPr>
          <p:cNvPr id="6" name="Shape 4"/>
          <p:cNvSpPr/>
          <p:nvPr/>
        </p:nvSpPr>
        <p:spPr>
          <a:xfrm>
            <a:off x="731520" y="2423160"/>
            <a:ext cx="6675120" cy="3429000"/>
          </a:xfrm>
          <a:prstGeom prst="roundRect">
            <a:avLst>
              <a:gd name="adj" fmla="val 3200"/>
            </a:avLst>
          </a:prstGeom>
          <a:solidFill>
            <a:srgbClr val="FFFFFF"/>
          </a:solidFill>
          <a:ln w="12700">
            <a:solidFill>
              <a:srgbClr val="E3E1DC"/>
            </a:solidFill>
            <a:prstDash val="solid"/>
          </a:ln>
          <a:effectLst>
            <a:outerShdw sx="100000" sy="100000" kx="0" ky="0" algn="bl" rotWithShape="0" blurRad="279400" dist="101600" dir="5400000">
              <a:srgbClr val="000000">
                <a:alpha val="22000"/>
              </a:srgbClr>
            </a:outerShdw>
          </a:effectLst>
        </p:spPr>
      </p:sp>
      <p:sp>
        <p:nvSpPr>
          <p:cNvPr id="7" name="Shape 5"/>
          <p:cNvSpPr/>
          <p:nvPr/>
        </p:nvSpPr>
        <p:spPr>
          <a:xfrm>
            <a:off x="932688" y="2587752"/>
            <a:ext cx="118872" cy="118872"/>
          </a:xfrm>
          <a:prstGeom prst="ellipse">
            <a:avLst/>
          </a:prstGeom>
          <a:solidFill>
            <a:srgbClr val="FF6159"/>
          </a:solidFill>
          <a:ln w="12700">
            <a:solidFill>
              <a:srgbClr val="FF6159"/>
            </a:solidFill>
            <a:prstDash val="solid"/>
          </a:ln>
        </p:spPr>
      </p:sp>
      <p:sp>
        <p:nvSpPr>
          <p:cNvPr id="8" name="Shape 6"/>
          <p:cNvSpPr/>
          <p:nvPr/>
        </p:nvSpPr>
        <p:spPr>
          <a:xfrm>
            <a:off x="1133856" y="2587752"/>
            <a:ext cx="118872" cy="118872"/>
          </a:xfrm>
          <a:prstGeom prst="ellipse">
            <a:avLst/>
          </a:prstGeom>
          <a:solidFill>
            <a:srgbClr val="FFBD2E"/>
          </a:solidFill>
          <a:ln w="12700">
            <a:solidFill>
              <a:srgbClr val="FFBD2E"/>
            </a:solidFill>
            <a:prstDash val="solid"/>
          </a:ln>
        </p:spPr>
      </p:sp>
      <p:sp>
        <p:nvSpPr>
          <p:cNvPr id="9" name="Shape 7"/>
          <p:cNvSpPr/>
          <p:nvPr/>
        </p:nvSpPr>
        <p:spPr>
          <a:xfrm>
            <a:off x="1335024" y="2587752"/>
            <a:ext cx="118872" cy="118872"/>
          </a:xfrm>
          <a:prstGeom prst="ellipse">
            <a:avLst/>
          </a:prstGeom>
          <a:solidFill>
            <a:srgbClr val="28C941"/>
          </a:solidFill>
          <a:ln w="12700">
            <a:solidFill>
              <a:srgbClr val="28C941"/>
            </a:solidFill>
            <a:prstDash val="solid"/>
          </a:ln>
        </p:spPr>
      </p:sp>
      <p:sp>
        <p:nvSpPr>
          <p:cNvPr id="10" name="Text 8"/>
          <p:cNvSpPr txBox="1"/>
          <p:nvPr/>
        </p:nvSpPr>
        <p:spPr>
          <a:xfrm>
            <a:off x="1645920" y="2514600"/>
            <a:ext cx="4846320" cy="274320"/>
          </a:xfrm>
          <a:prstGeom prst="rect">
            <a:avLst/>
          </a:prstGeom>
          <a:noFill/>
          <a:ln/>
        </p:spPr>
        <p:txBody>
          <a:bodyPr wrap="square" lIns="0" tIns="0" rIns="0" bIns="0" rtlCol="0" anchor="ctr"/>
          <a:lstStyle/>
          <a:p>
            <a:pPr algn="ctr" indent="0" marL="0">
              <a:buNone/>
            </a:pPr>
            <a:r>
              <a:rPr lang="en-US" sz="1100" dirty="0">
                <a:solidFill>
                  <a:srgbClr val="8A8A8A"/>
                </a:solidFill>
                <a:latin typeface="Helvetica Neue" pitchFamily="34" charset="0"/>
                <a:ea typeface="Helvetica Neue" pitchFamily="34" charset="-122"/>
                <a:cs typeface="Helvetica Neue" pitchFamily="34" charset="-120"/>
              </a:rPr>
              <a:t>Lista dei tag · bozza</a:t>
            </a:r>
            <a:endParaRPr lang="en-US" sz="1100" dirty="0"/>
          </a:p>
        </p:txBody>
      </p:sp>
      <p:sp>
        <p:nvSpPr>
          <p:cNvPr id="11" name="Shape 9"/>
          <p:cNvSpPr/>
          <p:nvPr/>
        </p:nvSpPr>
        <p:spPr>
          <a:xfrm>
            <a:off x="731520" y="2862072"/>
            <a:ext cx="6675120" cy="0"/>
          </a:xfrm>
          <a:prstGeom prst="line">
            <a:avLst/>
          </a:prstGeom>
          <a:noFill/>
          <a:ln w="12700">
            <a:solidFill>
              <a:srgbClr val="EEEDE9"/>
            </a:solidFill>
            <a:prstDash val="solid"/>
          </a:ln>
        </p:spPr>
      </p:sp>
      <p:sp>
        <p:nvSpPr>
          <p:cNvPr id="12" name="Text 10"/>
          <p:cNvSpPr txBox="1"/>
          <p:nvPr/>
        </p:nvSpPr>
        <p:spPr>
          <a:xfrm>
            <a:off x="1005840" y="3044952"/>
            <a:ext cx="2377440" cy="274320"/>
          </a:xfrm>
          <a:prstGeom prst="rect">
            <a:avLst/>
          </a:prstGeom>
          <a:noFill/>
          <a:ln/>
        </p:spPr>
        <p:txBody>
          <a:bodyPr wrap="square" lIns="0" tIns="0" rIns="0" bIns="0" rtlCol="0" anchor="t"/>
          <a:lstStyle/>
          <a:p>
            <a:pPr indent="0" marL="0">
              <a:buNone/>
            </a:pPr>
            <a:r>
              <a:rPr lang="en-US" sz="1000" b="1" spc="100" kern="0" dirty="0">
                <a:solidFill>
                  <a:srgbClr val="8A8A8A"/>
                </a:solidFill>
                <a:latin typeface="Helvetica Neue" pitchFamily="34" charset="0"/>
                <a:ea typeface="Helvetica Neue" pitchFamily="34" charset="-122"/>
                <a:cs typeface="Helvetica Neue" pitchFamily="34" charset="-120"/>
              </a:rPr>
              <a:t>FAMIGLIA</a:t>
            </a:r>
            <a:endParaRPr lang="en-US" sz="1000" dirty="0"/>
          </a:p>
        </p:txBody>
      </p:sp>
      <p:sp>
        <p:nvSpPr>
          <p:cNvPr id="13" name="Text 11"/>
          <p:cNvSpPr txBox="1"/>
          <p:nvPr/>
        </p:nvSpPr>
        <p:spPr>
          <a:xfrm>
            <a:off x="2423160" y="3044952"/>
            <a:ext cx="2377440" cy="274320"/>
          </a:xfrm>
          <a:prstGeom prst="rect">
            <a:avLst/>
          </a:prstGeom>
          <a:noFill/>
          <a:ln/>
        </p:spPr>
        <p:txBody>
          <a:bodyPr wrap="square" lIns="0" tIns="0" rIns="0" bIns="0" rtlCol="0" anchor="t"/>
          <a:lstStyle/>
          <a:p>
            <a:pPr indent="0" marL="0">
              <a:buNone/>
            </a:pPr>
            <a:r>
              <a:rPr lang="en-US" sz="1000" b="1" spc="100" kern="0" dirty="0">
                <a:solidFill>
                  <a:srgbClr val="8A8A8A"/>
                </a:solidFill>
                <a:latin typeface="Helvetica Neue" pitchFamily="34" charset="0"/>
                <a:ea typeface="Helvetica Neue" pitchFamily="34" charset="-122"/>
                <a:cs typeface="Helvetica Neue" pitchFamily="34" charset="-120"/>
              </a:rPr>
              <a:t>TAG</a:t>
            </a:r>
            <a:endParaRPr lang="en-US" sz="1000" dirty="0"/>
          </a:p>
        </p:txBody>
      </p:sp>
      <p:sp>
        <p:nvSpPr>
          <p:cNvPr id="14" name="Text 12"/>
          <p:cNvSpPr txBox="1"/>
          <p:nvPr/>
        </p:nvSpPr>
        <p:spPr>
          <a:xfrm>
            <a:off x="4526280" y="3044952"/>
            <a:ext cx="2377440" cy="274320"/>
          </a:xfrm>
          <a:prstGeom prst="rect">
            <a:avLst/>
          </a:prstGeom>
          <a:noFill/>
          <a:ln/>
        </p:spPr>
        <p:txBody>
          <a:bodyPr wrap="square" lIns="0" tIns="0" rIns="0" bIns="0" rtlCol="0" anchor="t"/>
          <a:lstStyle/>
          <a:p>
            <a:pPr indent="0" marL="0">
              <a:buNone/>
            </a:pPr>
            <a:r>
              <a:rPr lang="en-US" sz="1000" b="1" spc="100" kern="0" dirty="0">
                <a:solidFill>
                  <a:srgbClr val="8A8A8A"/>
                </a:solidFill>
                <a:latin typeface="Helvetica Neue" pitchFamily="34" charset="0"/>
                <a:ea typeface="Helvetica Neue" pitchFamily="34" charset="-122"/>
                <a:cs typeface="Helvetica Neue" pitchFamily="34" charset="-120"/>
              </a:rPr>
              <a:t>SINONIMI RICONDOTTI</a:t>
            </a:r>
            <a:endParaRPr lang="en-US" sz="1000" dirty="0"/>
          </a:p>
        </p:txBody>
      </p:sp>
      <p:sp>
        <p:nvSpPr>
          <p:cNvPr id="15" name="Shape 13"/>
          <p:cNvSpPr/>
          <p:nvPr/>
        </p:nvSpPr>
        <p:spPr>
          <a:xfrm>
            <a:off x="1005840" y="3429000"/>
            <a:ext cx="6126480" cy="0"/>
          </a:xfrm>
          <a:prstGeom prst="line">
            <a:avLst/>
          </a:prstGeom>
          <a:noFill/>
          <a:ln w="12700">
            <a:solidFill>
              <a:srgbClr val="EEEDE9"/>
            </a:solidFill>
            <a:prstDash val="solid"/>
          </a:ln>
        </p:spPr>
      </p:sp>
      <p:sp>
        <p:nvSpPr>
          <p:cNvPr id="16" name="Text 14"/>
          <p:cNvSpPr txBox="1"/>
          <p:nvPr/>
        </p:nvSpPr>
        <p:spPr>
          <a:xfrm>
            <a:off x="1005840" y="3502152"/>
            <a:ext cx="1371600" cy="420624"/>
          </a:xfrm>
          <a:prstGeom prst="rect">
            <a:avLst/>
          </a:prstGeom>
          <a:noFill/>
          <a:ln/>
        </p:spPr>
        <p:txBody>
          <a:bodyPr wrap="square" lIns="0" tIns="0" rIns="0" bIns="0" rtlCol="0" anchor="ctr"/>
          <a:lstStyle/>
          <a:p>
            <a:pPr indent="0" marL="0">
              <a:buNone/>
            </a:pPr>
            <a:r>
              <a:rPr lang="en-US" sz="1300" b="1" dirty="0">
                <a:solidFill>
                  <a:srgbClr val="16181B"/>
                </a:solidFill>
                <a:latin typeface="Helvetica Neue" pitchFamily="34" charset="0"/>
                <a:ea typeface="Helvetica Neue" pitchFamily="34" charset="-122"/>
                <a:cs typeface="Helvetica Neue" pitchFamily="34" charset="-120"/>
              </a:rPr>
              <a:t>Materie</a:t>
            </a:r>
            <a:endParaRPr lang="en-US" sz="1300" dirty="0"/>
          </a:p>
        </p:txBody>
      </p:sp>
      <p:sp>
        <p:nvSpPr>
          <p:cNvPr id="17" name="Shape 15"/>
          <p:cNvSpPr/>
          <p:nvPr/>
        </p:nvSpPr>
        <p:spPr>
          <a:xfrm>
            <a:off x="2423160" y="3547872"/>
            <a:ext cx="1051560" cy="329184"/>
          </a:xfrm>
          <a:prstGeom prst="roundRect">
            <a:avLst>
              <a:gd name="adj" fmla="val 50000"/>
            </a:avLst>
          </a:prstGeom>
          <a:solidFill>
            <a:srgbClr val="EEF0FF"/>
          </a:solidFill>
          <a:ln w="12700">
            <a:solidFill>
              <a:srgbClr val="EEF0FF"/>
            </a:solidFill>
            <a:prstDash val="solid"/>
          </a:ln>
        </p:spPr>
      </p:sp>
      <p:sp>
        <p:nvSpPr>
          <p:cNvPr id="18" name="Text 16"/>
          <p:cNvSpPr txBox="1"/>
          <p:nvPr/>
        </p:nvSpPr>
        <p:spPr>
          <a:xfrm>
            <a:off x="2423160" y="3547872"/>
            <a:ext cx="1051560" cy="329184"/>
          </a:xfrm>
          <a:prstGeom prst="rect">
            <a:avLst/>
          </a:prstGeom>
          <a:noFill/>
          <a:ln/>
        </p:spPr>
        <p:txBody>
          <a:bodyPr wrap="square" lIns="0" tIns="0" rIns="0" bIns="0" rtlCol="0" anchor="ctr"/>
          <a:lstStyle/>
          <a:p>
            <a:pPr algn="ctr" indent="0" marL="0">
              <a:buNone/>
            </a:pPr>
            <a:r>
              <a:rPr lang="en-US" sz="1200" b="1" dirty="0">
                <a:solidFill>
                  <a:srgbClr val="2B44FF"/>
                </a:solidFill>
                <a:latin typeface="Helvetica Neue" pitchFamily="34" charset="0"/>
                <a:ea typeface="Helvetica Neue" pitchFamily="34" charset="-122"/>
                <a:cs typeface="Helvetica Neue" pitchFamily="34" charset="-120"/>
              </a:rPr>
              <a:t>appalti</a:t>
            </a:r>
            <a:endParaRPr lang="en-US" sz="1200" dirty="0"/>
          </a:p>
        </p:txBody>
      </p:sp>
      <p:sp>
        <p:nvSpPr>
          <p:cNvPr id="19" name="Text 17"/>
          <p:cNvSpPr txBox="1"/>
          <p:nvPr/>
        </p:nvSpPr>
        <p:spPr>
          <a:xfrm>
            <a:off x="4526280" y="3502152"/>
            <a:ext cx="2697480" cy="420624"/>
          </a:xfrm>
          <a:prstGeom prst="rect">
            <a:avLst/>
          </a:prstGeom>
          <a:noFill/>
          <a:ln/>
        </p:spPr>
        <p:txBody>
          <a:bodyPr wrap="square" lIns="0" tIns="0" rIns="0" bIns="0" rtlCol="0" anchor="ctr"/>
          <a:lstStyle/>
          <a:p>
            <a:pPr indent="0" marL="0">
              <a:buNone/>
            </a:pPr>
            <a:r>
              <a:rPr lang="en-US" sz="1250" dirty="0">
                <a:solidFill>
                  <a:srgbClr val="5A5A5A"/>
                </a:solidFill>
                <a:latin typeface="Helvetica Neue" pitchFamily="34" charset="0"/>
                <a:ea typeface="Helvetica Neue" pitchFamily="34" charset="-122"/>
                <a:cs typeface="Helvetica Neue" pitchFamily="34" charset="-120"/>
              </a:rPr>
              <a:t>gare, contratti pubblici</a:t>
            </a:r>
            <a:endParaRPr lang="en-US" sz="1250" dirty="0"/>
          </a:p>
        </p:txBody>
      </p:sp>
      <p:sp>
        <p:nvSpPr>
          <p:cNvPr id="20" name="Shape 18"/>
          <p:cNvSpPr/>
          <p:nvPr/>
        </p:nvSpPr>
        <p:spPr>
          <a:xfrm>
            <a:off x="1005840" y="3995928"/>
            <a:ext cx="6126480" cy="0"/>
          </a:xfrm>
          <a:prstGeom prst="line">
            <a:avLst/>
          </a:prstGeom>
          <a:noFill/>
          <a:ln w="12700">
            <a:solidFill>
              <a:srgbClr val="EEEDE9"/>
            </a:solidFill>
            <a:prstDash val="solid"/>
          </a:ln>
        </p:spPr>
      </p:sp>
      <p:sp>
        <p:nvSpPr>
          <p:cNvPr id="21" name="Text 19"/>
          <p:cNvSpPr txBox="1"/>
          <p:nvPr/>
        </p:nvSpPr>
        <p:spPr>
          <a:xfrm>
            <a:off x="1005840" y="4069080"/>
            <a:ext cx="1371600" cy="420624"/>
          </a:xfrm>
          <a:prstGeom prst="rect">
            <a:avLst/>
          </a:prstGeom>
          <a:noFill/>
          <a:ln/>
        </p:spPr>
        <p:txBody>
          <a:bodyPr wrap="square" lIns="0" tIns="0" rIns="0" bIns="0" rtlCol="0" anchor="ctr"/>
          <a:lstStyle/>
          <a:p>
            <a:pPr indent="0" marL="0">
              <a:buNone/>
            </a:pPr>
            <a:r>
              <a:rPr lang="en-US" sz="1300" b="1" dirty="0">
                <a:solidFill>
                  <a:srgbClr val="16181B"/>
                </a:solidFill>
                <a:latin typeface="Helvetica Neue" pitchFamily="34" charset="0"/>
                <a:ea typeface="Helvetica Neue" pitchFamily="34" charset="-122"/>
                <a:cs typeface="Helvetica Neue" pitchFamily="34" charset="-120"/>
              </a:rPr>
              <a:t>Strumenti</a:t>
            </a:r>
            <a:endParaRPr lang="en-US" sz="1300" dirty="0"/>
          </a:p>
        </p:txBody>
      </p:sp>
      <p:sp>
        <p:nvSpPr>
          <p:cNvPr id="22" name="Shape 20"/>
          <p:cNvSpPr/>
          <p:nvPr/>
        </p:nvSpPr>
        <p:spPr>
          <a:xfrm>
            <a:off x="2423160" y="4114800"/>
            <a:ext cx="1600200" cy="329184"/>
          </a:xfrm>
          <a:prstGeom prst="roundRect">
            <a:avLst>
              <a:gd name="adj" fmla="val 50000"/>
            </a:avLst>
          </a:prstGeom>
          <a:solidFill>
            <a:srgbClr val="EEF0FF"/>
          </a:solidFill>
          <a:ln w="12700">
            <a:solidFill>
              <a:srgbClr val="EEF0FF"/>
            </a:solidFill>
            <a:prstDash val="solid"/>
          </a:ln>
        </p:spPr>
      </p:sp>
      <p:sp>
        <p:nvSpPr>
          <p:cNvPr id="23" name="Text 21"/>
          <p:cNvSpPr txBox="1"/>
          <p:nvPr/>
        </p:nvSpPr>
        <p:spPr>
          <a:xfrm>
            <a:off x="2423160" y="4114800"/>
            <a:ext cx="1600200" cy="329184"/>
          </a:xfrm>
          <a:prstGeom prst="rect">
            <a:avLst/>
          </a:prstGeom>
          <a:noFill/>
          <a:ln/>
        </p:spPr>
        <p:txBody>
          <a:bodyPr wrap="square" lIns="0" tIns="0" rIns="0" bIns="0" rtlCol="0" anchor="ctr"/>
          <a:lstStyle/>
          <a:p>
            <a:pPr algn="ctr" indent="0" marL="0">
              <a:buNone/>
            </a:pPr>
            <a:r>
              <a:rPr lang="en-US" sz="1200" b="1" dirty="0">
                <a:solidFill>
                  <a:srgbClr val="2B44FF"/>
                </a:solidFill>
                <a:latin typeface="Helvetica Neue" pitchFamily="34" charset="0"/>
                <a:ea typeface="Helvetica Neue" pitchFamily="34" charset="-122"/>
                <a:cs typeface="Helvetica Neue" pitchFamily="34" charset="-120"/>
              </a:rPr>
              <a:t>e-procurement</a:t>
            </a:r>
            <a:endParaRPr lang="en-US" sz="1200" dirty="0"/>
          </a:p>
        </p:txBody>
      </p:sp>
      <p:sp>
        <p:nvSpPr>
          <p:cNvPr id="24" name="Text 22"/>
          <p:cNvSpPr txBox="1"/>
          <p:nvPr/>
        </p:nvSpPr>
        <p:spPr>
          <a:xfrm>
            <a:off x="4526280" y="4069080"/>
            <a:ext cx="2697480" cy="420624"/>
          </a:xfrm>
          <a:prstGeom prst="rect">
            <a:avLst/>
          </a:prstGeom>
          <a:noFill/>
          <a:ln/>
        </p:spPr>
        <p:txBody>
          <a:bodyPr wrap="square" lIns="0" tIns="0" rIns="0" bIns="0" rtlCol="0" anchor="ctr"/>
          <a:lstStyle/>
          <a:p>
            <a:pPr indent="0" marL="0">
              <a:buNone/>
            </a:pPr>
            <a:r>
              <a:rPr lang="en-US" sz="1250" dirty="0">
                <a:solidFill>
                  <a:srgbClr val="5A5A5A"/>
                </a:solidFill>
                <a:latin typeface="Helvetica Neue" pitchFamily="34" charset="0"/>
                <a:ea typeface="Helvetica Neue" pitchFamily="34" charset="-122"/>
                <a:cs typeface="Helvetica Neue" pitchFamily="34" charset="-120"/>
              </a:rPr>
              <a:t>MePA, piattaforma telematica</a:t>
            </a:r>
            <a:endParaRPr lang="en-US" sz="1250" dirty="0"/>
          </a:p>
        </p:txBody>
      </p:sp>
      <p:sp>
        <p:nvSpPr>
          <p:cNvPr id="25" name="Shape 23"/>
          <p:cNvSpPr/>
          <p:nvPr/>
        </p:nvSpPr>
        <p:spPr>
          <a:xfrm>
            <a:off x="1005840" y="4562856"/>
            <a:ext cx="6126480" cy="0"/>
          </a:xfrm>
          <a:prstGeom prst="line">
            <a:avLst/>
          </a:prstGeom>
          <a:noFill/>
          <a:ln w="12700">
            <a:solidFill>
              <a:srgbClr val="EEEDE9"/>
            </a:solidFill>
            <a:prstDash val="solid"/>
          </a:ln>
        </p:spPr>
      </p:sp>
      <p:sp>
        <p:nvSpPr>
          <p:cNvPr id="26" name="Text 24"/>
          <p:cNvSpPr txBox="1"/>
          <p:nvPr/>
        </p:nvSpPr>
        <p:spPr>
          <a:xfrm>
            <a:off x="1005840" y="4636008"/>
            <a:ext cx="1371600" cy="420624"/>
          </a:xfrm>
          <a:prstGeom prst="rect">
            <a:avLst/>
          </a:prstGeom>
          <a:noFill/>
          <a:ln/>
        </p:spPr>
        <p:txBody>
          <a:bodyPr wrap="square" lIns="0" tIns="0" rIns="0" bIns="0" rtlCol="0" anchor="ctr"/>
          <a:lstStyle/>
          <a:p>
            <a:pPr indent="0" marL="0">
              <a:buNone/>
            </a:pPr>
            <a:r>
              <a:rPr lang="en-US" sz="1300" b="1" dirty="0">
                <a:solidFill>
                  <a:srgbClr val="16181B"/>
                </a:solidFill>
                <a:latin typeface="Helvetica Neue" pitchFamily="34" charset="0"/>
                <a:ea typeface="Helvetica Neue" pitchFamily="34" charset="-122"/>
                <a:cs typeface="Helvetica Neue" pitchFamily="34" charset="-120"/>
              </a:rPr>
              <a:t>Progetti</a:t>
            </a:r>
            <a:endParaRPr lang="en-US" sz="1300" dirty="0"/>
          </a:p>
        </p:txBody>
      </p:sp>
      <p:sp>
        <p:nvSpPr>
          <p:cNvPr id="27" name="Shape 25"/>
          <p:cNvSpPr/>
          <p:nvPr/>
        </p:nvSpPr>
        <p:spPr>
          <a:xfrm>
            <a:off x="2423160" y="4681728"/>
            <a:ext cx="777240" cy="329184"/>
          </a:xfrm>
          <a:prstGeom prst="roundRect">
            <a:avLst>
              <a:gd name="adj" fmla="val 50000"/>
            </a:avLst>
          </a:prstGeom>
          <a:solidFill>
            <a:srgbClr val="EEF0FF"/>
          </a:solidFill>
          <a:ln w="12700">
            <a:solidFill>
              <a:srgbClr val="EEF0FF"/>
            </a:solidFill>
            <a:prstDash val="solid"/>
          </a:ln>
        </p:spPr>
      </p:sp>
      <p:sp>
        <p:nvSpPr>
          <p:cNvPr id="28" name="Text 26"/>
          <p:cNvSpPr txBox="1"/>
          <p:nvPr/>
        </p:nvSpPr>
        <p:spPr>
          <a:xfrm>
            <a:off x="2423160" y="4681728"/>
            <a:ext cx="777240" cy="329184"/>
          </a:xfrm>
          <a:prstGeom prst="rect">
            <a:avLst/>
          </a:prstGeom>
          <a:noFill/>
          <a:ln/>
        </p:spPr>
        <p:txBody>
          <a:bodyPr wrap="square" lIns="0" tIns="0" rIns="0" bIns="0" rtlCol="0" anchor="ctr"/>
          <a:lstStyle/>
          <a:p>
            <a:pPr algn="ctr" indent="0" marL="0">
              <a:buNone/>
            </a:pPr>
            <a:r>
              <a:rPr lang="en-US" sz="1200" b="1" dirty="0">
                <a:solidFill>
                  <a:srgbClr val="2B44FF"/>
                </a:solidFill>
                <a:latin typeface="Helvetica Neue" pitchFamily="34" charset="0"/>
                <a:ea typeface="Helvetica Neue" pitchFamily="34" charset="-122"/>
                <a:cs typeface="Helvetica Neue" pitchFamily="34" charset="-120"/>
              </a:rPr>
              <a:t>SUAP</a:t>
            </a:r>
            <a:endParaRPr lang="en-US" sz="1200" dirty="0"/>
          </a:p>
        </p:txBody>
      </p:sp>
      <p:sp>
        <p:nvSpPr>
          <p:cNvPr id="29" name="Text 27"/>
          <p:cNvSpPr txBox="1"/>
          <p:nvPr/>
        </p:nvSpPr>
        <p:spPr>
          <a:xfrm>
            <a:off x="4526280" y="4636008"/>
            <a:ext cx="2697480" cy="420624"/>
          </a:xfrm>
          <a:prstGeom prst="rect">
            <a:avLst/>
          </a:prstGeom>
          <a:noFill/>
          <a:ln/>
        </p:spPr>
        <p:txBody>
          <a:bodyPr wrap="square" lIns="0" tIns="0" rIns="0" bIns="0" rtlCol="0" anchor="ctr"/>
          <a:lstStyle/>
          <a:p>
            <a:pPr indent="0" marL="0">
              <a:buNone/>
            </a:pPr>
            <a:r>
              <a:rPr lang="en-US" sz="1250" dirty="0">
                <a:solidFill>
                  <a:srgbClr val="5A5A5A"/>
                </a:solidFill>
                <a:latin typeface="Helvetica Neue" pitchFamily="34" charset="0"/>
                <a:ea typeface="Helvetica Neue" pitchFamily="34" charset="-122"/>
                <a:cs typeface="Helvetica Neue" pitchFamily="34" charset="-120"/>
              </a:rPr>
              <a:t>sportello unico, sportello imprese</a:t>
            </a:r>
            <a:endParaRPr lang="en-US" sz="1250" dirty="0"/>
          </a:p>
        </p:txBody>
      </p:sp>
      <p:sp>
        <p:nvSpPr>
          <p:cNvPr id="30" name="Shape 28"/>
          <p:cNvSpPr/>
          <p:nvPr/>
        </p:nvSpPr>
        <p:spPr>
          <a:xfrm>
            <a:off x="1005840" y="5129784"/>
            <a:ext cx="6126480" cy="0"/>
          </a:xfrm>
          <a:prstGeom prst="line">
            <a:avLst/>
          </a:prstGeom>
          <a:noFill/>
          <a:ln w="12700">
            <a:solidFill>
              <a:srgbClr val="EEEDE9"/>
            </a:solidFill>
            <a:prstDash val="solid"/>
          </a:ln>
        </p:spPr>
      </p:sp>
      <p:sp>
        <p:nvSpPr>
          <p:cNvPr id="31" name="Text 29"/>
          <p:cNvSpPr txBox="1"/>
          <p:nvPr/>
        </p:nvSpPr>
        <p:spPr>
          <a:xfrm>
            <a:off x="1005840" y="5202936"/>
            <a:ext cx="1371600" cy="420624"/>
          </a:xfrm>
          <a:prstGeom prst="rect">
            <a:avLst/>
          </a:prstGeom>
          <a:noFill/>
          <a:ln/>
        </p:spPr>
        <p:txBody>
          <a:bodyPr wrap="square" lIns="0" tIns="0" rIns="0" bIns="0" rtlCol="0" anchor="ctr"/>
          <a:lstStyle/>
          <a:p>
            <a:pPr indent="0" marL="0">
              <a:buNone/>
            </a:pPr>
            <a:r>
              <a:rPr lang="en-US" sz="1300" b="1" dirty="0">
                <a:solidFill>
                  <a:srgbClr val="16181B"/>
                </a:solidFill>
                <a:latin typeface="Helvetica Neue" pitchFamily="34" charset="0"/>
                <a:ea typeface="Helvetica Neue" pitchFamily="34" charset="-122"/>
                <a:cs typeface="Helvetica Neue" pitchFamily="34" charset="-120"/>
              </a:rPr>
              <a:t>Servizi</a:t>
            </a:r>
            <a:endParaRPr lang="en-US" sz="1300" dirty="0"/>
          </a:p>
        </p:txBody>
      </p:sp>
      <p:sp>
        <p:nvSpPr>
          <p:cNvPr id="32" name="Shape 30"/>
          <p:cNvSpPr/>
          <p:nvPr/>
        </p:nvSpPr>
        <p:spPr>
          <a:xfrm>
            <a:off x="2423160" y="5248656"/>
            <a:ext cx="1783080" cy="329184"/>
          </a:xfrm>
          <a:prstGeom prst="roundRect">
            <a:avLst>
              <a:gd name="adj" fmla="val 50000"/>
            </a:avLst>
          </a:prstGeom>
          <a:solidFill>
            <a:srgbClr val="EEF0FF"/>
          </a:solidFill>
          <a:ln w="12700">
            <a:solidFill>
              <a:srgbClr val="EEF0FF"/>
            </a:solidFill>
            <a:prstDash val="solid"/>
          </a:ln>
        </p:spPr>
      </p:sp>
      <p:sp>
        <p:nvSpPr>
          <p:cNvPr id="33" name="Text 31"/>
          <p:cNvSpPr txBox="1"/>
          <p:nvPr/>
        </p:nvSpPr>
        <p:spPr>
          <a:xfrm>
            <a:off x="2423160" y="5248656"/>
            <a:ext cx="1783080" cy="329184"/>
          </a:xfrm>
          <a:prstGeom prst="rect">
            <a:avLst/>
          </a:prstGeom>
          <a:noFill/>
          <a:ln/>
        </p:spPr>
        <p:txBody>
          <a:bodyPr wrap="square" lIns="0" tIns="0" rIns="0" bIns="0" rtlCol="0" anchor="ctr"/>
          <a:lstStyle/>
          <a:p>
            <a:pPr algn="ctr" indent="0" marL="0">
              <a:buNone/>
            </a:pPr>
            <a:r>
              <a:rPr lang="en-US" sz="1200" b="1" dirty="0">
                <a:solidFill>
                  <a:srgbClr val="2B44FF"/>
                </a:solidFill>
                <a:latin typeface="Helvetica Neue" pitchFamily="34" charset="0"/>
                <a:ea typeface="Helvetica Neue" pitchFamily="34" charset="-122"/>
                <a:cs typeface="Helvetica Neue" pitchFamily="34" charset="-120"/>
              </a:rPr>
              <a:t>servizi sociali</a:t>
            </a:r>
            <a:endParaRPr lang="en-US" sz="1200" dirty="0"/>
          </a:p>
        </p:txBody>
      </p:sp>
      <p:sp>
        <p:nvSpPr>
          <p:cNvPr id="34" name="Text 32"/>
          <p:cNvSpPr txBox="1"/>
          <p:nvPr/>
        </p:nvSpPr>
        <p:spPr>
          <a:xfrm>
            <a:off x="4526280" y="5202936"/>
            <a:ext cx="2697480" cy="420624"/>
          </a:xfrm>
          <a:prstGeom prst="rect">
            <a:avLst/>
          </a:prstGeom>
          <a:noFill/>
          <a:ln/>
        </p:spPr>
        <p:txBody>
          <a:bodyPr wrap="square" lIns="0" tIns="0" rIns="0" bIns="0" rtlCol="0" anchor="ctr"/>
          <a:lstStyle/>
          <a:p>
            <a:pPr indent="0" marL="0">
              <a:buNone/>
            </a:pPr>
            <a:r>
              <a:rPr lang="en-US" sz="1250" dirty="0">
                <a:solidFill>
                  <a:srgbClr val="5A5A5A"/>
                </a:solidFill>
                <a:latin typeface="Helvetica Neue" pitchFamily="34" charset="0"/>
                <a:ea typeface="Helvetica Neue" pitchFamily="34" charset="-122"/>
                <a:cs typeface="Helvetica Neue" pitchFamily="34" charset="-120"/>
              </a:rPr>
              <a:t>welfare, politiche sociali</a:t>
            </a:r>
            <a:endParaRPr lang="en-US" sz="1250" dirty="0"/>
          </a:p>
        </p:txBody>
      </p:sp>
      <p:sp>
        <p:nvSpPr>
          <p:cNvPr id="35" name="Text 33"/>
          <p:cNvSpPr txBox="1"/>
          <p:nvPr/>
        </p:nvSpPr>
        <p:spPr>
          <a:xfrm>
            <a:off x="7818120" y="2423160"/>
            <a:ext cx="457200" cy="411480"/>
          </a:xfrm>
          <a:prstGeom prst="rect">
            <a:avLst/>
          </a:prstGeom>
          <a:noFill/>
          <a:ln/>
        </p:spPr>
        <p:txBody>
          <a:bodyPr wrap="square" lIns="0" tIns="0" rIns="0" bIns="0" rtlCol="0" anchor="t"/>
          <a:lstStyle/>
          <a:p>
            <a:pPr indent="0" marL="0">
              <a:buNone/>
            </a:pPr>
            <a:r>
              <a:rPr lang="en-US" sz="2200" b="1" dirty="0">
                <a:solidFill>
                  <a:srgbClr val="2B44FF"/>
                </a:solidFill>
                <a:latin typeface="Helvetica Neue" pitchFamily="34" charset="0"/>
                <a:ea typeface="Helvetica Neue" pitchFamily="34" charset="-122"/>
                <a:cs typeface="Helvetica Neue" pitchFamily="34" charset="-120"/>
              </a:rPr>
              <a:t>1</a:t>
            </a:r>
            <a:endParaRPr lang="en-US" sz="2200" dirty="0"/>
          </a:p>
        </p:txBody>
      </p:sp>
      <p:sp>
        <p:nvSpPr>
          <p:cNvPr id="36" name="Text 34"/>
          <p:cNvSpPr txBox="1"/>
          <p:nvPr/>
        </p:nvSpPr>
        <p:spPr>
          <a:xfrm>
            <a:off x="8321040" y="2423160"/>
            <a:ext cx="3136392" cy="411480"/>
          </a:xfrm>
          <a:prstGeom prst="rect">
            <a:avLst/>
          </a:prstGeom>
          <a:noFill/>
          <a:ln/>
        </p:spPr>
        <p:txBody>
          <a:bodyPr wrap="square" lIns="0" tIns="0" rIns="0" bIns="0" rtlCol="0" anchor="t"/>
          <a:lstStyle/>
          <a:p>
            <a:pPr indent="0" marL="0">
              <a:buNone/>
            </a:pPr>
            <a:r>
              <a:rPr lang="en-US" sz="1900" b="1" dirty="0">
                <a:solidFill>
                  <a:srgbClr val="16181B"/>
                </a:solidFill>
                <a:latin typeface="Helvetica Neue" pitchFamily="34" charset="0"/>
                <a:ea typeface="Helvetica Neue" pitchFamily="34" charset="-122"/>
                <a:cs typeface="Helvetica Neue" pitchFamily="34" charset="-120"/>
              </a:rPr>
              <a:t>Famiglie</a:t>
            </a:r>
            <a:endParaRPr lang="en-US" sz="1900" dirty="0"/>
          </a:p>
        </p:txBody>
      </p:sp>
      <p:sp>
        <p:nvSpPr>
          <p:cNvPr id="37" name="Text 35"/>
          <p:cNvSpPr txBox="1"/>
          <p:nvPr/>
        </p:nvSpPr>
        <p:spPr>
          <a:xfrm>
            <a:off x="8321040" y="2834640"/>
            <a:ext cx="3136392" cy="640080"/>
          </a:xfrm>
          <a:prstGeom prst="rect">
            <a:avLst/>
          </a:prstGeom>
          <a:noFill/>
          <a:ln/>
        </p:spPr>
        <p:txBody>
          <a:bodyPr wrap="square" lIns="0" tIns="0" rIns="0" bIns="0" rtlCol="0" anchor="t"/>
          <a:lstStyle/>
          <a:p>
            <a:pPr indent="0" marL="0">
              <a:buNone/>
            </a:pPr>
            <a:r>
              <a:rPr lang="en-US" sz="1400" dirty="0">
                <a:solidFill>
                  <a:srgbClr val="5F646B"/>
                </a:solidFill>
                <a:latin typeface="Helvetica Neue" pitchFamily="34" charset="0"/>
                <a:ea typeface="Helvetica Neue" pitchFamily="34" charset="-122"/>
                <a:cs typeface="Helvetica Neue" pitchFamily="34" charset="-120"/>
              </a:rPr>
              <a:t>Materie, strumenti, progetti, servizi: così la lista resta ordinata.</a:t>
            </a:r>
            <a:endParaRPr lang="en-US" sz="1400" dirty="0"/>
          </a:p>
        </p:txBody>
      </p:sp>
      <p:sp>
        <p:nvSpPr>
          <p:cNvPr id="38" name="Text 36"/>
          <p:cNvSpPr txBox="1"/>
          <p:nvPr/>
        </p:nvSpPr>
        <p:spPr>
          <a:xfrm>
            <a:off x="7818120" y="3566160"/>
            <a:ext cx="457200" cy="411480"/>
          </a:xfrm>
          <a:prstGeom prst="rect">
            <a:avLst/>
          </a:prstGeom>
          <a:noFill/>
          <a:ln/>
        </p:spPr>
        <p:txBody>
          <a:bodyPr wrap="square" lIns="0" tIns="0" rIns="0" bIns="0" rtlCol="0" anchor="t"/>
          <a:lstStyle/>
          <a:p>
            <a:pPr indent="0" marL="0">
              <a:buNone/>
            </a:pPr>
            <a:r>
              <a:rPr lang="en-US" sz="2200" b="1" dirty="0">
                <a:solidFill>
                  <a:srgbClr val="2B44FF"/>
                </a:solidFill>
                <a:latin typeface="Helvetica Neue" pitchFamily="34" charset="0"/>
                <a:ea typeface="Helvetica Neue" pitchFamily="34" charset="-122"/>
                <a:cs typeface="Helvetica Neue" pitchFamily="34" charset="-120"/>
              </a:rPr>
              <a:t>2</a:t>
            </a:r>
            <a:endParaRPr lang="en-US" sz="2200" dirty="0"/>
          </a:p>
        </p:txBody>
      </p:sp>
      <p:sp>
        <p:nvSpPr>
          <p:cNvPr id="39" name="Text 37"/>
          <p:cNvSpPr txBox="1"/>
          <p:nvPr/>
        </p:nvSpPr>
        <p:spPr>
          <a:xfrm>
            <a:off x="8321040" y="3566160"/>
            <a:ext cx="3136392" cy="411480"/>
          </a:xfrm>
          <a:prstGeom prst="rect">
            <a:avLst/>
          </a:prstGeom>
          <a:noFill/>
          <a:ln/>
        </p:spPr>
        <p:txBody>
          <a:bodyPr wrap="square" lIns="0" tIns="0" rIns="0" bIns="0" rtlCol="0" anchor="t"/>
          <a:lstStyle/>
          <a:p>
            <a:pPr indent="0" marL="0">
              <a:buNone/>
            </a:pPr>
            <a:r>
              <a:rPr lang="en-US" sz="1900" b="1" dirty="0">
                <a:solidFill>
                  <a:srgbClr val="16181B"/>
                </a:solidFill>
                <a:latin typeface="Helvetica Neue" pitchFamily="34" charset="0"/>
                <a:ea typeface="Helvetica Neue" pitchFamily="34" charset="-122"/>
                <a:cs typeface="Helvetica Neue" pitchFamily="34" charset="-120"/>
              </a:rPr>
              <a:t>Un solo nome</a:t>
            </a:r>
            <a:endParaRPr lang="en-US" sz="1900" dirty="0"/>
          </a:p>
        </p:txBody>
      </p:sp>
      <p:sp>
        <p:nvSpPr>
          <p:cNvPr id="40" name="Text 38"/>
          <p:cNvSpPr txBox="1"/>
          <p:nvPr/>
        </p:nvSpPr>
        <p:spPr>
          <a:xfrm>
            <a:off x="8321040" y="3977640"/>
            <a:ext cx="3136392" cy="640080"/>
          </a:xfrm>
          <a:prstGeom prst="rect">
            <a:avLst/>
          </a:prstGeom>
          <a:noFill/>
          <a:ln/>
        </p:spPr>
        <p:txBody>
          <a:bodyPr wrap="square" lIns="0" tIns="0" rIns="0" bIns="0" rtlCol="0" anchor="t"/>
          <a:lstStyle/>
          <a:p>
            <a:pPr indent="0" marL="0">
              <a:buNone/>
            </a:pPr>
            <a:r>
              <a:rPr lang="en-US" sz="1400" dirty="0">
                <a:solidFill>
                  <a:srgbClr val="5F646B"/>
                </a:solidFill>
                <a:latin typeface="Helvetica Neue" pitchFamily="34" charset="0"/>
                <a:ea typeface="Helvetica Neue" pitchFamily="34" charset="-122"/>
                <a:cs typeface="Helvetica Neue" pitchFamily="34" charset="-120"/>
              </a:rPr>
              <a:t>I sinonimi portano tutti allo stesso tag.</a:t>
            </a:r>
            <a:endParaRPr lang="en-US" sz="1400" dirty="0"/>
          </a:p>
        </p:txBody>
      </p:sp>
      <p:sp>
        <p:nvSpPr>
          <p:cNvPr id="41" name="Text 39"/>
          <p:cNvSpPr txBox="1"/>
          <p:nvPr/>
        </p:nvSpPr>
        <p:spPr>
          <a:xfrm>
            <a:off x="7818120" y="4709160"/>
            <a:ext cx="457200" cy="411480"/>
          </a:xfrm>
          <a:prstGeom prst="rect">
            <a:avLst/>
          </a:prstGeom>
          <a:noFill/>
          <a:ln/>
        </p:spPr>
        <p:txBody>
          <a:bodyPr wrap="square" lIns="0" tIns="0" rIns="0" bIns="0" rtlCol="0" anchor="t"/>
          <a:lstStyle/>
          <a:p>
            <a:pPr indent="0" marL="0">
              <a:buNone/>
            </a:pPr>
            <a:r>
              <a:rPr lang="en-US" sz="2200" b="1" dirty="0">
                <a:solidFill>
                  <a:srgbClr val="2B44FF"/>
                </a:solidFill>
                <a:latin typeface="Helvetica Neue" pitchFamily="34" charset="0"/>
                <a:ea typeface="Helvetica Neue" pitchFamily="34" charset="-122"/>
                <a:cs typeface="Helvetica Neue" pitchFamily="34" charset="-120"/>
              </a:rPr>
              <a:t>3</a:t>
            </a:r>
            <a:endParaRPr lang="en-US" sz="2200" dirty="0"/>
          </a:p>
        </p:txBody>
      </p:sp>
      <p:sp>
        <p:nvSpPr>
          <p:cNvPr id="42" name="Text 40"/>
          <p:cNvSpPr txBox="1"/>
          <p:nvPr/>
        </p:nvSpPr>
        <p:spPr>
          <a:xfrm>
            <a:off x="8321040" y="4709160"/>
            <a:ext cx="3136392" cy="411480"/>
          </a:xfrm>
          <a:prstGeom prst="rect">
            <a:avLst/>
          </a:prstGeom>
          <a:noFill/>
          <a:ln/>
        </p:spPr>
        <p:txBody>
          <a:bodyPr wrap="square" lIns="0" tIns="0" rIns="0" bIns="0" rtlCol="0" anchor="t"/>
          <a:lstStyle/>
          <a:p>
            <a:pPr indent="0" marL="0">
              <a:buNone/>
            </a:pPr>
            <a:r>
              <a:rPr lang="en-US" sz="1900" b="1" dirty="0">
                <a:solidFill>
                  <a:srgbClr val="16181B"/>
                </a:solidFill>
                <a:latin typeface="Helvetica Neue" pitchFamily="34" charset="0"/>
                <a:ea typeface="Helvetica Neue" pitchFamily="34" charset="-122"/>
                <a:cs typeface="Helvetica Neue" pitchFamily="34" charset="-120"/>
              </a:rPr>
              <a:t>Qualcuno la cura</a:t>
            </a:r>
            <a:endParaRPr lang="en-US" sz="1900" dirty="0"/>
          </a:p>
        </p:txBody>
      </p:sp>
      <p:sp>
        <p:nvSpPr>
          <p:cNvPr id="43" name="Text 41"/>
          <p:cNvSpPr txBox="1"/>
          <p:nvPr/>
        </p:nvSpPr>
        <p:spPr>
          <a:xfrm>
            <a:off x="8321040" y="5120640"/>
            <a:ext cx="3136392" cy="640080"/>
          </a:xfrm>
          <a:prstGeom prst="rect">
            <a:avLst/>
          </a:prstGeom>
          <a:noFill/>
          <a:ln/>
        </p:spPr>
        <p:txBody>
          <a:bodyPr wrap="square" lIns="0" tIns="0" rIns="0" bIns="0" rtlCol="0" anchor="t"/>
          <a:lstStyle/>
          <a:p>
            <a:pPr indent="0" marL="0">
              <a:buNone/>
            </a:pPr>
            <a:r>
              <a:rPr lang="en-US" sz="1400" dirty="0">
                <a:solidFill>
                  <a:srgbClr val="5F646B"/>
                </a:solidFill>
                <a:latin typeface="Helvetica Neue" pitchFamily="34" charset="0"/>
                <a:ea typeface="Helvetica Neue" pitchFamily="34" charset="-122"/>
                <a:cs typeface="Helvetica Neue" pitchFamily="34" charset="-120"/>
              </a:rPr>
              <a:t>Chi aggiunge un tag, chi lo approva, chi lo aggiorna.</a:t>
            </a:r>
            <a:endParaRPr lang="en-US" sz="1400" dirty="0"/>
          </a:p>
        </p:txBody>
      </p:sp>
      <p:sp>
        <p:nvSpPr>
          <p:cNvPr id="44" name="Text 42"/>
          <p:cNvSpPr txBox="1"/>
          <p:nvPr/>
        </p:nvSpPr>
        <p:spPr>
          <a:xfrm>
            <a:off x="731520" y="6035040"/>
            <a:ext cx="10728655" cy="365760"/>
          </a:xfrm>
          <a:prstGeom prst="rect">
            <a:avLst/>
          </a:prstGeom>
          <a:noFill/>
          <a:ln/>
        </p:spPr>
        <p:txBody>
          <a:bodyPr wrap="square" lIns="0" tIns="0" rIns="0" bIns="0" rtlCol="0" anchor="t"/>
          <a:lstStyle/>
          <a:p>
            <a:pPr indent="0" marL="0">
              <a:buNone/>
            </a:pPr>
            <a:r>
              <a:rPr lang="en-US" sz="1800" b="1" dirty="0">
                <a:solidFill>
                  <a:srgbClr val="2B44FF"/>
                </a:solidFill>
                <a:latin typeface="Helvetica Neue" pitchFamily="34" charset="0"/>
                <a:ea typeface="Helvetica Neue" pitchFamily="34" charset="-122"/>
                <a:cs typeface="Helvetica Neue" pitchFamily="34" charset="-120"/>
              </a:rPr>
              <a:t>Senza lista, «SUAP» e «sportello unico» sono due persone che non si trovano.</a:t>
            </a:r>
            <a:endParaRPr lang="en-US" sz="18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4F2ED"/>
        </a:solidFill>
      </p:bgPr>
    </p:bg>
    <p:spTree>
      <p:nvGrpSpPr>
        <p:cNvPr id="1" name=""/>
        <p:cNvGrpSpPr/>
        <p:nvPr/>
      </p:nvGrpSpPr>
      <p:grpSpPr>
        <a:xfrm>
          <a:off x="0" y="0"/>
          <a:ext cx="0" cy="0"/>
          <a:chOff x="0" y="0"/>
          <a:chExt cx="0" cy="0"/>
        </a:xfrm>
      </p:grpSpPr>
      <p:sp>
        <p:nvSpPr>
          <p:cNvPr id="2" name="Text 0"/>
          <p:cNvSpPr txBox="1"/>
          <p:nvPr/>
        </p:nvSpPr>
        <p:spPr>
          <a:xfrm>
            <a:off x="731520" y="502920"/>
            <a:ext cx="8229600" cy="274320"/>
          </a:xfrm>
          <a:prstGeom prst="rect">
            <a:avLst/>
          </a:prstGeom>
          <a:noFill/>
          <a:ln/>
        </p:spPr>
        <p:txBody>
          <a:bodyPr wrap="square" lIns="0" tIns="0" rIns="0" bIns="0" rtlCol="0" anchor="t"/>
          <a:lstStyle/>
          <a:p>
            <a:pPr indent="0" marL="0">
              <a:buNone/>
            </a:pPr>
            <a:r>
              <a:rPr lang="en-US" sz="1200" b="1" spc="200" kern="0" dirty="0">
                <a:solidFill>
                  <a:srgbClr val="5F646B"/>
                </a:solidFill>
                <a:latin typeface="Helvetica Neue" pitchFamily="34" charset="0"/>
                <a:ea typeface="Helvetica Neue" pitchFamily="34" charset="-122"/>
                <a:cs typeface="Helvetica Neue" pitchFamily="34" charset="-120"/>
              </a:rPr>
              <a:t>TRE GRUPPI, UNA PIATTAFORMA</a:t>
            </a:r>
            <a:endParaRPr lang="en-US" sz="1200" dirty="0"/>
          </a:p>
        </p:txBody>
      </p:sp>
      <p:sp>
        <p:nvSpPr>
          <p:cNvPr id="3" name="Text 1"/>
          <p:cNvSpPr txBox="1"/>
          <p:nvPr/>
        </p:nvSpPr>
        <p:spPr>
          <a:xfrm>
            <a:off x="10545775" y="502920"/>
            <a:ext cx="914400" cy="274320"/>
          </a:xfrm>
          <a:prstGeom prst="rect">
            <a:avLst/>
          </a:prstGeom>
          <a:noFill/>
          <a:ln/>
        </p:spPr>
        <p:txBody>
          <a:bodyPr wrap="square" lIns="0" tIns="0" rIns="0" bIns="0" rtlCol="0" anchor="t"/>
          <a:lstStyle/>
          <a:p>
            <a:pPr algn="r" indent="0" marL="0">
              <a:buNone/>
            </a:pPr>
            <a:r>
              <a:rPr lang="en-US" sz="1200" dirty="0">
                <a:solidFill>
                  <a:srgbClr val="A7A49D"/>
                </a:solidFill>
                <a:latin typeface="Helvetica Neue" pitchFamily="34" charset="0"/>
                <a:ea typeface="Helvetica Neue" pitchFamily="34" charset="-122"/>
                <a:cs typeface="Helvetica Neue" pitchFamily="34" charset="-120"/>
              </a:rPr>
              <a:t>51</a:t>
            </a:r>
            <a:endParaRPr lang="en-US" sz="1200" dirty="0"/>
          </a:p>
        </p:txBody>
      </p:sp>
      <p:sp>
        <p:nvSpPr>
          <p:cNvPr id="4" name="Text 2"/>
          <p:cNvSpPr txBox="1"/>
          <p:nvPr/>
        </p:nvSpPr>
        <p:spPr>
          <a:xfrm>
            <a:off x="731520" y="1097280"/>
            <a:ext cx="1828800" cy="1828800"/>
          </a:xfrm>
          <a:prstGeom prst="rect">
            <a:avLst/>
          </a:prstGeom>
          <a:noFill/>
          <a:ln/>
        </p:spPr>
        <p:txBody>
          <a:bodyPr wrap="square" lIns="0" tIns="0" rIns="0" bIns="0" rtlCol="0" anchor="t"/>
          <a:lstStyle/>
          <a:p>
            <a:pPr indent="0" marL="0">
              <a:buNone/>
            </a:pPr>
            <a:r>
              <a:rPr lang="en-US" sz="13000" b="1" dirty="0">
                <a:solidFill>
                  <a:srgbClr val="16181B"/>
                </a:solidFill>
                <a:latin typeface="Helvetica Neue" pitchFamily="34" charset="0"/>
                <a:ea typeface="Helvetica Neue" pitchFamily="34" charset="-122"/>
                <a:cs typeface="Helvetica Neue" pitchFamily="34" charset="-120"/>
              </a:rPr>
              <a:t>B</a:t>
            </a:r>
            <a:endParaRPr lang="en-US" sz="13000" dirty="0"/>
          </a:p>
        </p:txBody>
      </p:sp>
      <p:sp>
        <p:nvSpPr>
          <p:cNvPr id="5" name="Text 3"/>
          <p:cNvSpPr txBox="1"/>
          <p:nvPr/>
        </p:nvSpPr>
        <p:spPr>
          <a:xfrm>
            <a:off x="731520" y="3063240"/>
            <a:ext cx="3474720" cy="640080"/>
          </a:xfrm>
          <a:prstGeom prst="rect">
            <a:avLst/>
          </a:prstGeom>
          <a:noFill/>
          <a:ln/>
        </p:spPr>
        <p:txBody>
          <a:bodyPr wrap="square" lIns="0" tIns="0" rIns="0" bIns="0" rtlCol="0" anchor="t"/>
          <a:lstStyle/>
          <a:p>
            <a:pPr indent="0" marL="0">
              <a:buNone/>
            </a:pPr>
            <a:r>
              <a:rPr lang="en-US" sz="2400" b="1" dirty="0">
                <a:solidFill>
                  <a:srgbClr val="16181B"/>
                </a:solidFill>
                <a:latin typeface="Helvetica Neue" pitchFamily="34" charset="0"/>
                <a:ea typeface="Helvetica Neue" pitchFamily="34" charset="-122"/>
                <a:cs typeface="Helvetica Neue" pitchFamily="34" charset="-120"/>
              </a:rPr>
              <a:t>Community e forum</a:t>
            </a:r>
            <a:endParaRPr lang="en-US" sz="2400" dirty="0"/>
          </a:p>
        </p:txBody>
      </p:sp>
      <p:sp>
        <p:nvSpPr>
          <p:cNvPr id="6" name="Text 4"/>
          <p:cNvSpPr txBox="1"/>
          <p:nvPr/>
        </p:nvSpPr>
        <p:spPr>
          <a:xfrm>
            <a:off x="731520" y="3749040"/>
            <a:ext cx="3200400" cy="914400"/>
          </a:xfrm>
          <a:prstGeom prst="rect">
            <a:avLst/>
          </a:prstGeom>
          <a:noFill/>
          <a:ln/>
        </p:spPr>
        <p:txBody>
          <a:bodyPr wrap="square" lIns="0" tIns="0" rIns="0" bIns="0" rtlCol="0" anchor="t"/>
          <a:lstStyle/>
          <a:p>
            <a:pPr indent="0" marL="0">
              <a:buNone/>
            </a:pPr>
            <a:r>
              <a:rPr lang="en-US" sz="1800" dirty="0">
                <a:solidFill>
                  <a:srgbClr val="5F646B"/>
                </a:solidFill>
                <a:latin typeface="Helvetica Neue" pitchFamily="34" charset="0"/>
                <a:ea typeface="Helvetica Neue" pitchFamily="34" charset="-122"/>
                <a:cs typeface="Helvetica Neue" pitchFamily="34" charset="-120"/>
              </a:rPr>
              <a:t>Come ci si trova, come si chiede, come si risponde</a:t>
            </a:r>
            <a:endParaRPr lang="en-US" sz="1800" dirty="0"/>
          </a:p>
        </p:txBody>
      </p:sp>
      <p:sp>
        <p:nvSpPr>
          <p:cNvPr id="7" name="Text 5"/>
          <p:cNvSpPr txBox="1"/>
          <p:nvPr/>
        </p:nvSpPr>
        <p:spPr>
          <a:xfrm>
            <a:off x="4389120" y="1097280"/>
            <a:ext cx="1828800" cy="1828800"/>
          </a:xfrm>
          <a:prstGeom prst="rect">
            <a:avLst/>
          </a:prstGeom>
          <a:noFill/>
          <a:ln/>
        </p:spPr>
        <p:txBody>
          <a:bodyPr wrap="square" lIns="0" tIns="0" rIns="0" bIns="0" rtlCol="0" anchor="t"/>
          <a:lstStyle/>
          <a:p>
            <a:pPr indent="0" marL="0">
              <a:buNone/>
            </a:pPr>
            <a:r>
              <a:rPr lang="en-US" sz="13000" b="1" dirty="0">
                <a:solidFill>
                  <a:srgbClr val="A7A49D"/>
                </a:solidFill>
                <a:latin typeface="Helvetica Neue" pitchFamily="34" charset="0"/>
                <a:ea typeface="Helvetica Neue" pitchFamily="34" charset="-122"/>
                <a:cs typeface="Helvetica Neue" pitchFamily="34" charset="-120"/>
              </a:rPr>
              <a:t>A</a:t>
            </a:r>
            <a:endParaRPr lang="en-US" sz="13000" dirty="0"/>
          </a:p>
        </p:txBody>
      </p:sp>
      <p:sp>
        <p:nvSpPr>
          <p:cNvPr id="8" name="Text 6"/>
          <p:cNvSpPr txBox="1"/>
          <p:nvPr/>
        </p:nvSpPr>
        <p:spPr>
          <a:xfrm>
            <a:off x="4389120" y="3063240"/>
            <a:ext cx="3474720" cy="640080"/>
          </a:xfrm>
          <a:prstGeom prst="rect">
            <a:avLst/>
          </a:prstGeom>
          <a:noFill/>
          <a:ln/>
        </p:spPr>
        <p:txBody>
          <a:bodyPr wrap="square" lIns="0" tIns="0" rIns="0" bIns="0" rtlCol="0" anchor="t"/>
          <a:lstStyle/>
          <a:p>
            <a:pPr indent="0" marL="0">
              <a:buNone/>
            </a:pPr>
            <a:r>
              <a:rPr lang="en-US" sz="2400" b="1" dirty="0">
                <a:solidFill>
                  <a:srgbClr val="16181B"/>
                </a:solidFill>
                <a:latin typeface="Helvetica Neue" pitchFamily="34" charset="0"/>
                <a:ea typeface="Helvetica Neue" pitchFamily="34" charset="-122"/>
                <a:cs typeface="Helvetica Neue" pitchFamily="34" charset="-120"/>
              </a:rPr>
              <a:t>Profilo utente</a:t>
            </a:r>
            <a:endParaRPr lang="en-US" sz="2400" dirty="0"/>
          </a:p>
        </p:txBody>
      </p:sp>
      <p:sp>
        <p:nvSpPr>
          <p:cNvPr id="9" name="Text 7"/>
          <p:cNvSpPr txBox="1"/>
          <p:nvPr/>
        </p:nvSpPr>
        <p:spPr>
          <a:xfrm>
            <a:off x="4389120" y="3749040"/>
            <a:ext cx="3200400" cy="914400"/>
          </a:xfrm>
          <a:prstGeom prst="rect">
            <a:avLst/>
          </a:prstGeom>
          <a:noFill/>
          <a:ln/>
        </p:spPr>
        <p:txBody>
          <a:bodyPr wrap="square" lIns="0" tIns="0" rIns="0" bIns="0" rtlCol="0" anchor="t"/>
          <a:lstStyle/>
          <a:p>
            <a:pPr indent="0" marL="0">
              <a:buNone/>
            </a:pPr>
            <a:r>
              <a:rPr lang="en-US" sz="1800" dirty="0">
                <a:solidFill>
                  <a:srgbClr val="5F646B"/>
                </a:solidFill>
                <a:latin typeface="Helvetica Neue" pitchFamily="34" charset="0"/>
                <a:ea typeface="Helvetica Neue" pitchFamily="34" charset="-122"/>
                <a:cs typeface="Helvetica Neue" pitchFamily="34" charset="-120"/>
              </a:rPr>
              <a:t>Cosa serve sapere di una persona per contattarla</a:t>
            </a:r>
            <a:endParaRPr lang="en-US" sz="1800" dirty="0"/>
          </a:p>
        </p:txBody>
      </p:sp>
      <p:sp>
        <p:nvSpPr>
          <p:cNvPr id="10" name="Text 8"/>
          <p:cNvSpPr txBox="1"/>
          <p:nvPr/>
        </p:nvSpPr>
        <p:spPr>
          <a:xfrm>
            <a:off x="8046720" y="1097280"/>
            <a:ext cx="1828800" cy="1828800"/>
          </a:xfrm>
          <a:prstGeom prst="rect">
            <a:avLst/>
          </a:prstGeom>
          <a:noFill/>
          <a:ln/>
        </p:spPr>
        <p:txBody>
          <a:bodyPr wrap="square" lIns="0" tIns="0" rIns="0" bIns="0" rtlCol="0" anchor="t"/>
          <a:lstStyle/>
          <a:p>
            <a:pPr indent="0" marL="0">
              <a:buNone/>
            </a:pPr>
            <a:r>
              <a:rPr lang="en-US" sz="13000" b="1" dirty="0">
                <a:solidFill>
                  <a:srgbClr val="A7A49D"/>
                </a:solidFill>
                <a:latin typeface="Helvetica Neue" pitchFamily="34" charset="0"/>
                <a:ea typeface="Helvetica Neue" pitchFamily="34" charset="-122"/>
                <a:cs typeface="Helvetica Neue" pitchFamily="34" charset="-120"/>
              </a:rPr>
              <a:t>C</a:t>
            </a:r>
            <a:endParaRPr lang="en-US" sz="13000" dirty="0"/>
          </a:p>
        </p:txBody>
      </p:sp>
      <p:sp>
        <p:nvSpPr>
          <p:cNvPr id="11" name="Text 9"/>
          <p:cNvSpPr txBox="1"/>
          <p:nvPr/>
        </p:nvSpPr>
        <p:spPr>
          <a:xfrm>
            <a:off x="8046720" y="3063240"/>
            <a:ext cx="3474720" cy="640080"/>
          </a:xfrm>
          <a:prstGeom prst="rect">
            <a:avLst/>
          </a:prstGeom>
          <a:noFill/>
          <a:ln/>
        </p:spPr>
        <p:txBody>
          <a:bodyPr wrap="square" lIns="0" tIns="0" rIns="0" bIns="0" rtlCol="0" anchor="t"/>
          <a:lstStyle/>
          <a:p>
            <a:pPr indent="0" marL="0">
              <a:buNone/>
            </a:pPr>
            <a:r>
              <a:rPr lang="en-US" sz="2400" b="1" dirty="0">
                <a:solidFill>
                  <a:srgbClr val="16181B"/>
                </a:solidFill>
                <a:latin typeface="Helvetica Neue" pitchFamily="34" charset="0"/>
                <a:ea typeface="Helvetica Neue" pitchFamily="34" charset="-122"/>
                <a:cs typeface="Helvetica Neue" pitchFamily="34" charset="-120"/>
              </a:rPr>
              <a:t>Aggregazione e tag</a:t>
            </a:r>
            <a:endParaRPr lang="en-US" sz="2400" dirty="0"/>
          </a:p>
        </p:txBody>
      </p:sp>
      <p:sp>
        <p:nvSpPr>
          <p:cNvPr id="12" name="Text 10"/>
          <p:cNvSpPr txBox="1"/>
          <p:nvPr/>
        </p:nvSpPr>
        <p:spPr>
          <a:xfrm>
            <a:off x="8046720" y="3749040"/>
            <a:ext cx="3200400" cy="914400"/>
          </a:xfrm>
          <a:prstGeom prst="rect">
            <a:avLst/>
          </a:prstGeom>
          <a:noFill/>
          <a:ln/>
        </p:spPr>
        <p:txBody>
          <a:bodyPr wrap="square" lIns="0" tIns="0" rIns="0" bIns="0" rtlCol="0" anchor="t"/>
          <a:lstStyle/>
          <a:p>
            <a:pPr indent="0" marL="0">
              <a:buNone/>
            </a:pPr>
            <a:r>
              <a:rPr lang="en-US" sz="1800" dirty="0">
                <a:solidFill>
                  <a:srgbClr val="5F646B"/>
                </a:solidFill>
                <a:latin typeface="Helvetica Neue" pitchFamily="34" charset="0"/>
                <a:ea typeface="Helvetica Neue" pitchFamily="34" charset="-122"/>
                <a:cs typeface="Helvetica Neue" pitchFamily="34" charset="-120"/>
              </a:rPr>
              <a:t>Le parole con cui ci si cerca</a:t>
            </a:r>
            <a:endParaRPr lang="en-US" sz="1800" dirty="0"/>
          </a:p>
        </p:txBody>
      </p:sp>
      <p:sp>
        <p:nvSpPr>
          <p:cNvPr id="13" name="Shape 11"/>
          <p:cNvSpPr/>
          <p:nvPr/>
        </p:nvSpPr>
        <p:spPr>
          <a:xfrm>
            <a:off x="731520" y="5074920"/>
            <a:ext cx="10728655" cy="0"/>
          </a:xfrm>
          <a:prstGeom prst="line">
            <a:avLst/>
          </a:prstGeom>
          <a:noFill/>
          <a:ln w="12700">
            <a:solidFill>
              <a:srgbClr val="D5D1C8"/>
            </a:solidFill>
            <a:prstDash val="solid"/>
          </a:ln>
        </p:spPr>
      </p:sp>
      <p:sp>
        <p:nvSpPr>
          <p:cNvPr id="14" name="Text 12"/>
          <p:cNvSpPr txBox="1"/>
          <p:nvPr/>
        </p:nvSpPr>
        <p:spPr>
          <a:xfrm>
            <a:off x="731520" y="5303520"/>
            <a:ext cx="10728655" cy="457200"/>
          </a:xfrm>
          <a:prstGeom prst="rect">
            <a:avLst/>
          </a:prstGeom>
          <a:noFill/>
          <a:ln/>
        </p:spPr>
        <p:txBody>
          <a:bodyPr wrap="square" lIns="0" tIns="0" rIns="0" bIns="0" rtlCol="0" anchor="t"/>
          <a:lstStyle/>
          <a:p>
            <a:pPr indent="0" marL="0">
              <a:buNone/>
            </a:pPr>
            <a:r>
              <a:rPr lang="en-US" sz="2200" b="1" dirty="0">
                <a:solidFill>
                  <a:srgbClr val="16181B"/>
                </a:solidFill>
                <a:latin typeface="Helvetica Neue" pitchFamily="34" charset="0"/>
                <a:ea typeface="Helvetica Neue" pitchFamily="34" charset="-122"/>
                <a:cs typeface="Helvetica Neue" pitchFamily="34" charset="-120"/>
              </a:rPr>
              <a:t>La community è il cuore. Profilo e tag servono a farla funzionare.</a:t>
            </a:r>
            <a:endParaRPr lang="en-US" sz="22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16181B"/>
        </a:solidFill>
      </p:bgPr>
    </p:bg>
    <p:spTree>
      <p:nvGrpSpPr>
        <p:cNvPr id="1" name=""/>
        <p:cNvGrpSpPr/>
        <p:nvPr/>
      </p:nvGrpSpPr>
      <p:grpSpPr>
        <a:xfrm>
          <a:off x="0" y="0"/>
          <a:ext cx="0" cy="0"/>
          <a:chOff x="0" y="0"/>
          <a:chExt cx="0" cy="0"/>
        </a:xfrm>
      </p:grpSpPr>
      <p:sp>
        <p:nvSpPr>
          <p:cNvPr id="2" name="Text 0"/>
          <p:cNvSpPr txBox="1"/>
          <p:nvPr/>
        </p:nvSpPr>
        <p:spPr>
          <a:xfrm>
            <a:off x="731520" y="502920"/>
            <a:ext cx="8229600" cy="274320"/>
          </a:xfrm>
          <a:prstGeom prst="rect">
            <a:avLst/>
          </a:prstGeom>
          <a:noFill/>
          <a:ln/>
        </p:spPr>
        <p:txBody>
          <a:bodyPr wrap="square" lIns="0" tIns="0" rIns="0" bIns="0" rtlCol="0" anchor="t"/>
          <a:lstStyle/>
          <a:p>
            <a:pPr indent="0" marL="0">
              <a:buNone/>
            </a:pPr>
            <a:r>
              <a:rPr lang="en-US" sz="1200" b="1" spc="200" kern="0" dirty="0">
                <a:solidFill>
                  <a:srgbClr val="9AA0A6"/>
                </a:solidFill>
                <a:latin typeface="Helvetica Neue" pitchFamily="34" charset="0"/>
                <a:ea typeface="Helvetica Neue" pitchFamily="34" charset="-122"/>
                <a:cs typeface="Helvetica Neue" pitchFamily="34" charset="-120"/>
              </a:rPr>
              <a:t>NELLE STANZE</a:t>
            </a:r>
            <a:endParaRPr lang="en-US" sz="1200" dirty="0"/>
          </a:p>
        </p:txBody>
      </p:sp>
      <p:sp>
        <p:nvSpPr>
          <p:cNvPr id="3" name="Text 1"/>
          <p:cNvSpPr txBox="1"/>
          <p:nvPr/>
        </p:nvSpPr>
        <p:spPr>
          <a:xfrm>
            <a:off x="10545775" y="502920"/>
            <a:ext cx="914400" cy="274320"/>
          </a:xfrm>
          <a:prstGeom prst="rect">
            <a:avLst/>
          </a:prstGeom>
          <a:noFill/>
          <a:ln/>
        </p:spPr>
        <p:txBody>
          <a:bodyPr wrap="square" lIns="0" tIns="0" rIns="0" bIns="0" rtlCol="0" anchor="t"/>
          <a:lstStyle/>
          <a:p>
            <a:pPr algn="r" indent="0" marL="0">
              <a:buNone/>
            </a:pPr>
            <a:r>
              <a:rPr lang="en-US" sz="1200" dirty="0">
                <a:solidFill>
                  <a:srgbClr val="5E646B"/>
                </a:solidFill>
                <a:latin typeface="Helvetica Neue" pitchFamily="34" charset="0"/>
                <a:ea typeface="Helvetica Neue" pitchFamily="34" charset="-122"/>
                <a:cs typeface="Helvetica Neue" pitchFamily="34" charset="-120"/>
              </a:rPr>
              <a:t>52</a:t>
            </a:r>
            <a:endParaRPr lang="en-US" sz="1200" dirty="0"/>
          </a:p>
        </p:txBody>
      </p:sp>
      <p:sp>
        <p:nvSpPr>
          <p:cNvPr id="4" name="Text 2"/>
          <p:cNvSpPr txBox="1"/>
          <p:nvPr/>
        </p:nvSpPr>
        <p:spPr>
          <a:xfrm>
            <a:off x="731520" y="1188720"/>
            <a:ext cx="1645920" cy="1097280"/>
          </a:xfrm>
          <a:prstGeom prst="rect">
            <a:avLst/>
          </a:prstGeom>
          <a:noFill/>
          <a:ln/>
        </p:spPr>
        <p:txBody>
          <a:bodyPr wrap="square" lIns="0" tIns="0" rIns="0" bIns="0" rtlCol="0" anchor="t"/>
          <a:lstStyle/>
          <a:p>
            <a:pPr indent="0" marL="0">
              <a:buNone/>
            </a:pPr>
            <a:r>
              <a:rPr lang="en-US" sz="7200" b="1" dirty="0">
                <a:solidFill>
                  <a:srgbClr val="5E646B"/>
                </a:solidFill>
                <a:latin typeface="Helvetica Neue" pitchFamily="34" charset="0"/>
                <a:ea typeface="Helvetica Neue" pitchFamily="34" charset="-122"/>
                <a:cs typeface="Helvetica Neue" pitchFamily="34" charset="-120"/>
              </a:rPr>
              <a:t>5</a:t>
            </a:r>
            <a:endParaRPr lang="en-US" sz="7200" dirty="0"/>
          </a:p>
        </p:txBody>
      </p:sp>
      <p:sp>
        <p:nvSpPr>
          <p:cNvPr id="5" name="Text 3"/>
          <p:cNvSpPr txBox="1"/>
          <p:nvPr/>
        </p:nvSpPr>
        <p:spPr>
          <a:xfrm>
            <a:off x="2468880" y="1691640"/>
            <a:ext cx="1371600" cy="457200"/>
          </a:xfrm>
          <a:prstGeom prst="rect">
            <a:avLst/>
          </a:prstGeom>
          <a:noFill/>
          <a:ln/>
        </p:spPr>
        <p:txBody>
          <a:bodyPr wrap="square" lIns="0" tIns="0" rIns="0" bIns="0" rtlCol="0" anchor="t"/>
          <a:lstStyle/>
          <a:p>
            <a:pPr indent="0" marL="0">
              <a:buNone/>
            </a:pPr>
            <a:r>
              <a:rPr lang="en-US" sz="1800" dirty="0">
                <a:solidFill>
                  <a:srgbClr val="9AA0A6"/>
                </a:solidFill>
                <a:latin typeface="Helvetica Neue" pitchFamily="34" charset="0"/>
                <a:ea typeface="Helvetica Neue" pitchFamily="34" charset="-122"/>
                <a:cs typeface="Helvetica Neue" pitchFamily="34" charset="-120"/>
              </a:rPr>
              <a:t>minuti</a:t>
            </a:r>
            <a:endParaRPr lang="en-US" sz="1800" dirty="0"/>
          </a:p>
        </p:txBody>
      </p:sp>
      <p:sp>
        <p:nvSpPr>
          <p:cNvPr id="6" name="Text 4"/>
          <p:cNvSpPr txBox="1"/>
          <p:nvPr/>
        </p:nvSpPr>
        <p:spPr>
          <a:xfrm>
            <a:off x="3840480" y="1188720"/>
            <a:ext cx="7589520" cy="1097280"/>
          </a:xfrm>
          <a:prstGeom prst="rect">
            <a:avLst/>
          </a:prstGeom>
          <a:noFill/>
          <a:ln/>
        </p:spPr>
        <p:txBody>
          <a:bodyPr wrap="square" lIns="0" tIns="0" rIns="0" bIns="0" rtlCol="0" anchor="ctr"/>
          <a:lstStyle/>
          <a:p>
            <a:pPr indent="0" marL="0">
              <a:buNone/>
            </a:pPr>
            <a:r>
              <a:rPr lang="en-US" sz="2800" b="1" dirty="0">
                <a:solidFill>
                  <a:srgbClr val="F2F2EF"/>
                </a:solidFill>
                <a:latin typeface="Helvetica Neue" pitchFamily="34" charset="0"/>
                <a:ea typeface="Helvetica Neue" pitchFamily="34" charset="-122"/>
                <a:cs typeface="Helvetica Neue" pitchFamily="34" charset="-120"/>
              </a:rPr>
              <a:t>Ruoli, e rileggete la griglia dei fabbisogni.</a:t>
            </a:r>
            <a:endParaRPr lang="en-US" sz="2800" dirty="0"/>
          </a:p>
        </p:txBody>
      </p:sp>
      <p:sp>
        <p:nvSpPr>
          <p:cNvPr id="7" name="Text 5"/>
          <p:cNvSpPr txBox="1"/>
          <p:nvPr/>
        </p:nvSpPr>
        <p:spPr>
          <a:xfrm>
            <a:off x="731520" y="2514600"/>
            <a:ext cx="1645920" cy="1097280"/>
          </a:xfrm>
          <a:prstGeom prst="rect">
            <a:avLst/>
          </a:prstGeom>
          <a:noFill/>
          <a:ln/>
        </p:spPr>
        <p:txBody>
          <a:bodyPr wrap="square" lIns="0" tIns="0" rIns="0" bIns="0" rtlCol="0" anchor="t"/>
          <a:lstStyle/>
          <a:p>
            <a:pPr indent="0" marL="0">
              <a:buNone/>
            </a:pPr>
            <a:r>
              <a:rPr lang="en-US" sz="7200" b="1" dirty="0">
                <a:solidFill>
                  <a:srgbClr val="5E646B"/>
                </a:solidFill>
                <a:latin typeface="Helvetica Neue" pitchFamily="34" charset="0"/>
                <a:ea typeface="Helvetica Neue" pitchFamily="34" charset="-122"/>
                <a:cs typeface="Helvetica Neue" pitchFamily="34" charset="-120"/>
              </a:rPr>
              <a:t>35</a:t>
            </a:r>
            <a:endParaRPr lang="en-US" sz="7200" dirty="0"/>
          </a:p>
        </p:txBody>
      </p:sp>
      <p:sp>
        <p:nvSpPr>
          <p:cNvPr id="8" name="Text 6"/>
          <p:cNvSpPr txBox="1"/>
          <p:nvPr/>
        </p:nvSpPr>
        <p:spPr>
          <a:xfrm>
            <a:off x="2468880" y="3017520"/>
            <a:ext cx="1371600" cy="457200"/>
          </a:xfrm>
          <a:prstGeom prst="rect">
            <a:avLst/>
          </a:prstGeom>
          <a:noFill/>
          <a:ln/>
        </p:spPr>
        <p:txBody>
          <a:bodyPr wrap="square" lIns="0" tIns="0" rIns="0" bIns="0" rtlCol="0" anchor="t"/>
          <a:lstStyle/>
          <a:p>
            <a:pPr indent="0" marL="0">
              <a:buNone/>
            </a:pPr>
            <a:r>
              <a:rPr lang="en-US" sz="1800" dirty="0">
                <a:solidFill>
                  <a:srgbClr val="9AA0A6"/>
                </a:solidFill>
                <a:latin typeface="Helvetica Neue" pitchFamily="34" charset="0"/>
                <a:ea typeface="Helvetica Neue" pitchFamily="34" charset="-122"/>
                <a:cs typeface="Helvetica Neue" pitchFamily="34" charset="-120"/>
              </a:rPr>
              <a:t>minuti</a:t>
            </a:r>
            <a:endParaRPr lang="en-US" sz="1800" dirty="0"/>
          </a:p>
        </p:txBody>
      </p:sp>
      <p:sp>
        <p:nvSpPr>
          <p:cNvPr id="9" name="Text 7"/>
          <p:cNvSpPr txBox="1"/>
          <p:nvPr/>
        </p:nvSpPr>
        <p:spPr>
          <a:xfrm>
            <a:off x="3840480" y="2514600"/>
            <a:ext cx="7589520" cy="1097280"/>
          </a:xfrm>
          <a:prstGeom prst="rect">
            <a:avLst/>
          </a:prstGeom>
          <a:noFill/>
          <a:ln/>
        </p:spPr>
        <p:txBody>
          <a:bodyPr wrap="square" lIns="0" tIns="0" rIns="0" bIns="0" rtlCol="0" anchor="ctr"/>
          <a:lstStyle/>
          <a:p>
            <a:pPr indent="0" marL="0">
              <a:buNone/>
            </a:pPr>
            <a:r>
              <a:rPr lang="en-US" sz="2800" b="1" dirty="0">
                <a:solidFill>
                  <a:srgbClr val="F2F2EF"/>
                </a:solidFill>
                <a:latin typeface="Helvetica Neue" pitchFamily="34" charset="0"/>
                <a:ea typeface="Helvetica Neue" pitchFamily="34" charset="-122"/>
                <a:cs typeface="Helvetica Neue" pitchFamily="34" charset="-120"/>
              </a:rPr>
              <a:t>Le quattro domande della vostra area.</a:t>
            </a:r>
            <a:endParaRPr lang="en-US" sz="2800" dirty="0"/>
          </a:p>
        </p:txBody>
      </p:sp>
      <p:sp>
        <p:nvSpPr>
          <p:cNvPr id="10" name="Text 8"/>
          <p:cNvSpPr txBox="1"/>
          <p:nvPr/>
        </p:nvSpPr>
        <p:spPr>
          <a:xfrm>
            <a:off x="731520" y="3840480"/>
            <a:ext cx="1645920" cy="1097280"/>
          </a:xfrm>
          <a:prstGeom prst="rect">
            <a:avLst/>
          </a:prstGeom>
          <a:noFill/>
          <a:ln/>
        </p:spPr>
        <p:txBody>
          <a:bodyPr wrap="square" lIns="0" tIns="0" rIns="0" bIns="0" rtlCol="0" anchor="t"/>
          <a:lstStyle/>
          <a:p>
            <a:pPr indent="0" marL="0">
              <a:buNone/>
            </a:pPr>
            <a:r>
              <a:rPr lang="en-US" sz="7200" b="1" dirty="0">
                <a:solidFill>
                  <a:srgbClr val="F2F2EF"/>
                </a:solidFill>
                <a:latin typeface="Helvetica Neue" pitchFamily="34" charset="0"/>
                <a:ea typeface="Helvetica Neue" pitchFamily="34" charset="-122"/>
                <a:cs typeface="Helvetica Neue" pitchFamily="34" charset="-120"/>
              </a:rPr>
              <a:t>20</a:t>
            </a:r>
            <a:endParaRPr lang="en-US" sz="7200" dirty="0"/>
          </a:p>
        </p:txBody>
      </p:sp>
      <p:sp>
        <p:nvSpPr>
          <p:cNvPr id="11" name="Text 9"/>
          <p:cNvSpPr txBox="1"/>
          <p:nvPr/>
        </p:nvSpPr>
        <p:spPr>
          <a:xfrm>
            <a:off x="2468880" y="4343400"/>
            <a:ext cx="1371600" cy="457200"/>
          </a:xfrm>
          <a:prstGeom prst="rect">
            <a:avLst/>
          </a:prstGeom>
          <a:noFill/>
          <a:ln/>
        </p:spPr>
        <p:txBody>
          <a:bodyPr wrap="square" lIns="0" tIns="0" rIns="0" bIns="0" rtlCol="0" anchor="t"/>
          <a:lstStyle/>
          <a:p>
            <a:pPr indent="0" marL="0">
              <a:buNone/>
            </a:pPr>
            <a:r>
              <a:rPr lang="en-US" sz="1800" dirty="0">
                <a:solidFill>
                  <a:srgbClr val="9AA0A6"/>
                </a:solidFill>
                <a:latin typeface="Helvetica Neue" pitchFamily="34" charset="0"/>
                <a:ea typeface="Helvetica Neue" pitchFamily="34" charset="-122"/>
                <a:cs typeface="Helvetica Neue" pitchFamily="34" charset="-120"/>
              </a:rPr>
              <a:t>minuti</a:t>
            </a:r>
            <a:endParaRPr lang="en-US" sz="1800" dirty="0"/>
          </a:p>
        </p:txBody>
      </p:sp>
      <p:sp>
        <p:nvSpPr>
          <p:cNvPr id="12" name="Text 10"/>
          <p:cNvSpPr txBox="1"/>
          <p:nvPr/>
        </p:nvSpPr>
        <p:spPr>
          <a:xfrm>
            <a:off x="3840480" y="3840480"/>
            <a:ext cx="7589520" cy="1097280"/>
          </a:xfrm>
          <a:prstGeom prst="rect">
            <a:avLst/>
          </a:prstGeom>
          <a:noFill/>
          <a:ln/>
        </p:spPr>
        <p:txBody>
          <a:bodyPr wrap="square" lIns="0" tIns="0" rIns="0" bIns="0" rtlCol="0" anchor="ctr"/>
          <a:lstStyle/>
          <a:p>
            <a:pPr indent="0" marL="0">
              <a:buNone/>
            </a:pPr>
            <a:r>
              <a:rPr lang="en-US" sz="2800" b="1" dirty="0">
                <a:solidFill>
                  <a:srgbClr val="F2F2EF"/>
                </a:solidFill>
                <a:latin typeface="Helvetica Neue" pitchFamily="34" charset="0"/>
                <a:ea typeface="Helvetica Neue" pitchFamily="34" charset="-122"/>
                <a:cs typeface="Helvetica Neue" pitchFamily="34" charset="-120"/>
              </a:rPr>
              <a:t>Il vostro prompt, con i sette elementi.</a:t>
            </a:r>
            <a:endParaRPr lang="en-US" sz="2800" dirty="0"/>
          </a:p>
        </p:txBody>
      </p:sp>
      <p:sp>
        <p:nvSpPr>
          <p:cNvPr id="13" name="Text 11"/>
          <p:cNvSpPr txBox="1"/>
          <p:nvPr/>
        </p:nvSpPr>
        <p:spPr>
          <a:xfrm>
            <a:off x="731520" y="5440680"/>
            <a:ext cx="10728655" cy="548640"/>
          </a:xfrm>
          <a:prstGeom prst="rect">
            <a:avLst/>
          </a:prstGeom>
          <a:noFill/>
          <a:ln/>
        </p:spPr>
        <p:txBody>
          <a:bodyPr wrap="square" lIns="0" tIns="0" rIns="0" bIns="0" rtlCol="0" anchor="t"/>
          <a:lstStyle/>
          <a:p>
            <a:pPr indent="0" marL="0">
              <a:buNone/>
            </a:pPr>
            <a:r>
              <a:rPr lang="en-US" sz="2600" b="1" dirty="0">
                <a:solidFill>
                  <a:srgbClr val="FF5A4A"/>
                </a:solidFill>
                <a:latin typeface="Helvetica Neue" pitchFamily="34" charset="0"/>
                <a:ea typeface="Helvetica Neue" pitchFamily="34" charset="-122"/>
                <a:cs typeface="Helvetica Neue" pitchFamily="34" charset="-120"/>
              </a:rPr>
              <a:t>Come trovo chi lavora al mio stesso progetto?</a:t>
            </a:r>
            <a:endParaRPr lang="en-US" sz="26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4F2ED"/>
        </a:solidFill>
      </p:bgPr>
    </p:bg>
    <p:spTree>
      <p:nvGrpSpPr>
        <p:cNvPr id="1" name=""/>
        <p:cNvGrpSpPr/>
        <p:nvPr/>
      </p:nvGrpSpPr>
      <p:grpSpPr>
        <a:xfrm>
          <a:off x="0" y="0"/>
          <a:ext cx="0" cy="0"/>
          <a:chOff x="0" y="0"/>
          <a:chExt cx="0" cy="0"/>
        </a:xfrm>
      </p:grpSpPr>
      <p:sp>
        <p:nvSpPr>
          <p:cNvPr id="2" name="Text 0"/>
          <p:cNvSpPr txBox="1"/>
          <p:nvPr/>
        </p:nvSpPr>
        <p:spPr>
          <a:xfrm>
            <a:off x="731520" y="502920"/>
            <a:ext cx="8229600" cy="274320"/>
          </a:xfrm>
          <a:prstGeom prst="rect">
            <a:avLst/>
          </a:prstGeom>
          <a:noFill/>
          <a:ln/>
        </p:spPr>
        <p:txBody>
          <a:bodyPr wrap="square" lIns="0" tIns="0" rIns="0" bIns="0" rtlCol="0" anchor="t"/>
          <a:lstStyle/>
          <a:p>
            <a:pPr indent="0" marL="0">
              <a:buNone/>
            </a:pPr>
            <a:r>
              <a:rPr lang="en-US" sz="1200" b="1" spc="200" kern="0" dirty="0">
                <a:solidFill>
                  <a:srgbClr val="5F646B"/>
                </a:solidFill>
                <a:latin typeface="Helvetica Neue" pitchFamily="34" charset="0"/>
                <a:ea typeface="Helvetica Neue" pitchFamily="34" charset="-122"/>
                <a:cs typeface="Helvetica Neue" pitchFamily="34" charset="-120"/>
              </a:rPr>
              <a:t>GRUPPO B  ·  COMMUNITY E FORUM</a:t>
            </a:r>
            <a:endParaRPr lang="en-US" sz="1200" dirty="0"/>
          </a:p>
        </p:txBody>
      </p:sp>
      <p:sp>
        <p:nvSpPr>
          <p:cNvPr id="3" name="Text 1"/>
          <p:cNvSpPr txBox="1"/>
          <p:nvPr/>
        </p:nvSpPr>
        <p:spPr>
          <a:xfrm>
            <a:off x="10545775" y="502920"/>
            <a:ext cx="914400" cy="274320"/>
          </a:xfrm>
          <a:prstGeom prst="rect">
            <a:avLst/>
          </a:prstGeom>
          <a:noFill/>
          <a:ln/>
        </p:spPr>
        <p:txBody>
          <a:bodyPr wrap="square" lIns="0" tIns="0" rIns="0" bIns="0" rtlCol="0" anchor="t"/>
          <a:lstStyle/>
          <a:p>
            <a:pPr algn="r" indent="0" marL="0">
              <a:buNone/>
            </a:pPr>
            <a:r>
              <a:rPr lang="en-US" sz="1200" dirty="0">
                <a:solidFill>
                  <a:srgbClr val="A7A49D"/>
                </a:solidFill>
                <a:latin typeface="Helvetica Neue" pitchFamily="34" charset="0"/>
                <a:ea typeface="Helvetica Neue" pitchFamily="34" charset="-122"/>
                <a:cs typeface="Helvetica Neue" pitchFamily="34" charset="-120"/>
              </a:rPr>
              <a:t>53</a:t>
            </a:r>
            <a:endParaRPr lang="en-US" sz="1200" dirty="0"/>
          </a:p>
        </p:txBody>
      </p:sp>
      <p:sp>
        <p:nvSpPr>
          <p:cNvPr id="4" name="Text 2"/>
          <p:cNvSpPr txBox="1"/>
          <p:nvPr/>
        </p:nvSpPr>
        <p:spPr>
          <a:xfrm>
            <a:off x="731520" y="1188720"/>
            <a:ext cx="5029200" cy="320040"/>
          </a:xfrm>
          <a:prstGeom prst="rect">
            <a:avLst/>
          </a:prstGeom>
          <a:noFill/>
          <a:ln/>
        </p:spPr>
        <p:txBody>
          <a:bodyPr wrap="square" lIns="0" tIns="0" rIns="0" bIns="0" rtlCol="0" anchor="t"/>
          <a:lstStyle/>
          <a:p>
            <a:pPr indent="0" marL="0">
              <a:buNone/>
            </a:pPr>
            <a:r>
              <a:rPr lang="en-US" sz="1300" b="1" spc="200" kern="0" dirty="0">
                <a:solidFill>
                  <a:srgbClr val="5F646B"/>
                </a:solidFill>
                <a:latin typeface="Helvetica Neue" pitchFamily="34" charset="0"/>
                <a:ea typeface="Helvetica Neue" pitchFamily="34" charset="-122"/>
                <a:cs typeface="Helvetica Neue" pitchFamily="34" charset="-120"/>
              </a:rPr>
              <a:t>BISOGNO</a:t>
            </a:r>
            <a:endParaRPr lang="en-US" sz="1300" dirty="0"/>
          </a:p>
        </p:txBody>
      </p:sp>
      <p:sp>
        <p:nvSpPr>
          <p:cNvPr id="5" name="Text 3"/>
          <p:cNvSpPr txBox="1"/>
          <p:nvPr/>
        </p:nvSpPr>
        <p:spPr>
          <a:xfrm>
            <a:off x="731520" y="1600200"/>
            <a:ext cx="5029200" cy="1463040"/>
          </a:xfrm>
          <a:prstGeom prst="rect">
            <a:avLst/>
          </a:prstGeom>
          <a:noFill/>
          <a:ln/>
        </p:spPr>
        <p:txBody>
          <a:bodyPr wrap="square" lIns="0" tIns="0" rIns="0" bIns="0" rtlCol="0" anchor="t"/>
          <a:lstStyle/>
          <a:p>
            <a:pPr indent="0" marL="0">
              <a:buNone/>
            </a:pPr>
            <a:r>
              <a:rPr lang="en-US" sz="2500" b="1" dirty="0">
                <a:solidFill>
                  <a:srgbClr val="16181B"/>
                </a:solidFill>
                <a:latin typeface="Helvetica Neue" pitchFamily="34" charset="0"/>
                <a:ea typeface="Helvetica Neue" pitchFamily="34" charset="-122"/>
                <a:cs typeface="Helvetica Neue" pitchFamily="34" charset="-120"/>
              </a:rPr>
              <a:t>Per quali situazioni, concretamente, userei la community?</a:t>
            </a:r>
            <a:endParaRPr lang="en-US" sz="2500" dirty="0"/>
          </a:p>
        </p:txBody>
      </p:sp>
      <p:sp>
        <p:nvSpPr>
          <p:cNvPr id="6" name="Text 4"/>
          <p:cNvSpPr txBox="1"/>
          <p:nvPr/>
        </p:nvSpPr>
        <p:spPr>
          <a:xfrm>
            <a:off x="6217920" y="1188720"/>
            <a:ext cx="5029200" cy="320040"/>
          </a:xfrm>
          <a:prstGeom prst="rect">
            <a:avLst/>
          </a:prstGeom>
          <a:noFill/>
          <a:ln/>
        </p:spPr>
        <p:txBody>
          <a:bodyPr wrap="square" lIns="0" tIns="0" rIns="0" bIns="0" rtlCol="0" anchor="t"/>
          <a:lstStyle/>
          <a:p>
            <a:pPr indent="0" marL="0">
              <a:buNone/>
            </a:pPr>
            <a:r>
              <a:rPr lang="en-US" sz="1300" b="1" spc="200" kern="0" dirty="0">
                <a:solidFill>
                  <a:srgbClr val="5F646B"/>
                </a:solidFill>
                <a:latin typeface="Helvetica Neue" pitchFamily="34" charset="0"/>
                <a:ea typeface="Helvetica Neue" pitchFamily="34" charset="-122"/>
                <a:cs typeface="Helvetica Neue" pitchFamily="34" charset="-120"/>
              </a:rPr>
              <a:t>INTERAZIONI</a:t>
            </a:r>
            <a:endParaRPr lang="en-US" sz="1300" dirty="0"/>
          </a:p>
        </p:txBody>
      </p:sp>
      <p:sp>
        <p:nvSpPr>
          <p:cNvPr id="7" name="Text 5"/>
          <p:cNvSpPr txBox="1"/>
          <p:nvPr/>
        </p:nvSpPr>
        <p:spPr>
          <a:xfrm>
            <a:off x="6217920" y="1600200"/>
            <a:ext cx="5029200" cy="1463040"/>
          </a:xfrm>
          <a:prstGeom prst="rect">
            <a:avLst/>
          </a:prstGeom>
          <a:noFill/>
          <a:ln/>
        </p:spPr>
        <p:txBody>
          <a:bodyPr wrap="square" lIns="0" tIns="0" rIns="0" bIns="0" rtlCol="0" anchor="t"/>
          <a:lstStyle/>
          <a:p>
            <a:pPr indent="0" marL="0">
              <a:buNone/>
            </a:pPr>
            <a:r>
              <a:rPr lang="en-US" sz="2500" b="1" dirty="0">
                <a:solidFill>
                  <a:srgbClr val="16181B"/>
                </a:solidFill>
                <a:latin typeface="Helvetica Neue" pitchFamily="34" charset="0"/>
                <a:ea typeface="Helvetica Neue" pitchFamily="34" charset="-122"/>
                <a:cs typeface="Helvetica Neue" pitchFamily="34" charset="-120"/>
              </a:rPr>
              <a:t>Cosa si può scrivere e fare? Chiedere, cercare, condividere…</a:t>
            </a:r>
            <a:endParaRPr lang="en-US" sz="2500" dirty="0"/>
          </a:p>
        </p:txBody>
      </p:sp>
      <p:sp>
        <p:nvSpPr>
          <p:cNvPr id="8" name="Text 6"/>
          <p:cNvSpPr txBox="1"/>
          <p:nvPr/>
        </p:nvSpPr>
        <p:spPr>
          <a:xfrm>
            <a:off x="731520" y="3246120"/>
            <a:ext cx="5029200" cy="320040"/>
          </a:xfrm>
          <a:prstGeom prst="rect">
            <a:avLst/>
          </a:prstGeom>
          <a:noFill/>
          <a:ln/>
        </p:spPr>
        <p:txBody>
          <a:bodyPr wrap="square" lIns="0" tIns="0" rIns="0" bIns="0" rtlCol="0" anchor="t"/>
          <a:lstStyle/>
          <a:p>
            <a:pPr indent="0" marL="0">
              <a:buNone/>
            </a:pPr>
            <a:r>
              <a:rPr lang="en-US" sz="1300" b="1" spc="200" kern="0" dirty="0">
                <a:solidFill>
                  <a:srgbClr val="5F646B"/>
                </a:solidFill>
                <a:latin typeface="Helvetica Neue" pitchFamily="34" charset="0"/>
                <a:ea typeface="Helvetica Neue" pitchFamily="34" charset="-122"/>
                <a:cs typeface="Helvetica Neue" pitchFamily="34" charset="-120"/>
              </a:rPr>
              <a:t>REGOLE</a:t>
            </a:r>
            <a:endParaRPr lang="en-US" sz="1300" dirty="0"/>
          </a:p>
        </p:txBody>
      </p:sp>
      <p:sp>
        <p:nvSpPr>
          <p:cNvPr id="9" name="Text 7"/>
          <p:cNvSpPr txBox="1"/>
          <p:nvPr/>
        </p:nvSpPr>
        <p:spPr>
          <a:xfrm>
            <a:off x="731520" y="3657600"/>
            <a:ext cx="5029200" cy="1463040"/>
          </a:xfrm>
          <a:prstGeom prst="rect">
            <a:avLst/>
          </a:prstGeom>
          <a:noFill/>
          <a:ln/>
        </p:spPr>
        <p:txBody>
          <a:bodyPr wrap="square" lIns="0" tIns="0" rIns="0" bIns="0" rtlCol="0" anchor="t"/>
          <a:lstStyle/>
          <a:p>
            <a:pPr indent="0" marL="0">
              <a:buNone/>
            </a:pPr>
            <a:r>
              <a:rPr lang="en-US" sz="2500" b="1" dirty="0">
                <a:solidFill>
                  <a:srgbClr val="16181B"/>
                </a:solidFill>
                <a:latin typeface="Helvetica Neue" pitchFamily="34" charset="0"/>
                <a:ea typeface="Helvetica Neue" pitchFamily="34" charset="-122"/>
                <a:cs typeface="Helvetica Neue" pitchFamily="34" charset="-120"/>
              </a:rPr>
              <a:t>Cosa non si scrive mai? Cosa si fa se qualcuno sbaglia?</a:t>
            </a:r>
            <a:endParaRPr lang="en-US" sz="2500" dirty="0"/>
          </a:p>
        </p:txBody>
      </p:sp>
      <p:sp>
        <p:nvSpPr>
          <p:cNvPr id="10" name="Text 8"/>
          <p:cNvSpPr txBox="1"/>
          <p:nvPr/>
        </p:nvSpPr>
        <p:spPr>
          <a:xfrm>
            <a:off x="6217920" y="3246120"/>
            <a:ext cx="5029200" cy="320040"/>
          </a:xfrm>
          <a:prstGeom prst="rect">
            <a:avLst/>
          </a:prstGeom>
          <a:noFill/>
          <a:ln/>
        </p:spPr>
        <p:txBody>
          <a:bodyPr wrap="square" lIns="0" tIns="0" rIns="0" bIns="0" rtlCol="0" anchor="t"/>
          <a:lstStyle/>
          <a:p>
            <a:pPr indent="0" marL="0">
              <a:buNone/>
            </a:pPr>
            <a:r>
              <a:rPr lang="en-US" sz="1300" b="1" spc="200" kern="0" dirty="0">
                <a:solidFill>
                  <a:srgbClr val="5F646B"/>
                </a:solidFill>
                <a:latin typeface="Helvetica Neue" pitchFamily="34" charset="0"/>
                <a:ea typeface="Helvetica Neue" pitchFamily="34" charset="-122"/>
                <a:cs typeface="Helvetica Neue" pitchFamily="34" charset="-120"/>
              </a:rPr>
              <a:t>SUCCESSO</a:t>
            </a:r>
            <a:endParaRPr lang="en-US" sz="1300" dirty="0"/>
          </a:p>
        </p:txBody>
      </p:sp>
      <p:sp>
        <p:nvSpPr>
          <p:cNvPr id="11" name="Text 9"/>
          <p:cNvSpPr txBox="1"/>
          <p:nvPr/>
        </p:nvSpPr>
        <p:spPr>
          <a:xfrm>
            <a:off x="6217920" y="3657600"/>
            <a:ext cx="5029200" cy="1463040"/>
          </a:xfrm>
          <a:prstGeom prst="rect">
            <a:avLst/>
          </a:prstGeom>
          <a:noFill/>
          <a:ln/>
        </p:spPr>
        <p:txBody>
          <a:bodyPr wrap="square" lIns="0" tIns="0" rIns="0" bIns="0" rtlCol="0" anchor="t"/>
          <a:lstStyle/>
          <a:p>
            <a:pPr indent="0" marL="0">
              <a:buNone/>
            </a:pPr>
            <a:r>
              <a:rPr lang="en-US" sz="2500" b="1" dirty="0">
                <a:solidFill>
                  <a:srgbClr val="16181B"/>
                </a:solidFill>
                <a:latin typeface="Helvetica Neue" pitchFamily="34" charset="0"/>
                <a:ea typeface="Helvetica Neue" pitchFamily="34" charset="-122"/>
                <a:cs typeface="Helvetica Neue" pitchFamily="34" charset="-120"/>
              </a:rPr>
              <a:t>Da cosa capiamo, tra sei mesi, che funziona?</a:t>
            </a:r>
            <a:endParaRPr lang="en-US" sz="2500" dirty="0"/>
          </a:p>
        </p:txBody>
      </p:sp>
      <p:sp>
        <p:nvSpPr>
          <p:cNvPr id="12" name="Shape 10"/>
          <p:cNvSpPr/>
          <p:nvPr/>
        </p:nvSpPr>
        <p:spPr>
          <a:xfrm>
            <a:off x="731520" y="5349240"/>
            <a:ext cx="10728655" cy="0"/>
          </a:xfrm>
          <a:prstGeom prst="line">
            <a:avLst/>
          </a:prstGeom>
          <a:noFill/>
          <a:ln w="12700">
            <a:solidFill>
              <a:srgbClr val="D5D1C8"/>
            </a:solidFill>
            <a:prstDash val="solid"/>
          </a:ln>
        </p:spPr>
      </p:sp>
      <p:sp>
        <p:nvSpPr>
          <p:cNvPr id="13" name="Text 11"/>
          <p:cNvSpPr txBox="1"/>
          <p:nvPr/>
        </p:nvSpPr>
        <p:spPr>
          <a:xfrm>
            <a:off x="731520" y="5532120"/>
            <a:ext cx="10728655" cy="457200"/>
          </a:xfrm>
          <a:prstGeom prst="rect">
            <a:avLst/>
          </a:prstGeom>
          <a:noFill/>
          <a:ln/>
        </p:spPr>
        <p:txBody>
          <a:bodyPr wrap="square" lIns="0" tIns="0" rIns="0" bIns="0" rtlCol="0" anchor="t"/>
          <a:lstStyle/>
          <a:p>
            <a:pPr indent="0" marL="0">
              <a:buNone/>
            </a:pPr>
            <a:r>
              <a:rPr lang="en-US" sz="1900" dirty="0">
                <a:solidFill>
                  <a:srgbClr val="5F646B"/>
                </a:solidFill>
                <a:latin typeface="Helvetica Neue" pitchFamily="34" charset="0"/>
                <a:ea typeface="Helvetica Neue" pitchFamily="34" charset="-122"/>
                <a:cs typeface="Helvetica Neue" pitchFamily="34" charset="-120"/>
              </a:rPr>
              <a:t>Risultato: 5–7 categorie del forum, tipi di messaggio, prime regole, prompt.</a:t>
            </a:r>
            <a:endParaRPr lang="en-US" sz="19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4F2ED"/>
        </a:solidFill>
      </p:bgPr>
    </p:bg>
    <p:spTree>
      <p:nvGrpSpPr>
        <p:cNvPr id="1" name=""/>
        <p:cNvGrpSpPr/>
        <p:nvPr/>
      </p:nvGrpSpPr>
      <p:grpSpPr>
        <a:xfrm>
          <a:off x="0" y="0"/>
          <a:ext cx="0" cy="0"/>
          <a:chOff x="0" y="0"/>
          <a:chExt cx="0" cy="0"/>
        </a:xfrm>
      </p:grpSpPr>
      <p:sp>
        <p:nvSpPr>
          <p:cNvPr id="2" name="Text 0"/>
          <p:cNvSpPr txBox="1"/>
          <p:nvPr/>
        </p:nvSpPr>
        <p:spPr>
          <a:xfrm>
            <a:off x="731520" y="502920"/>
            <a:ext cx="8229600" cy="274320"/>
          </a:xfrm>
          <a:prstGeom prst="rect">
            <a:avLst/>
          </a:prstGeom>
          <a:noFill/>
          <a:ln/>
        </p:spPr>
        <p:txBody>
          <a:bodyPr wrap="square" lIns="0" tIns="0" rIns="0" bIns="0" rtlCol="0" anchor="t"/>
          <a:lstStyle/>
          <a:p>
            <a:pPr indent="0" marL="0">
              <a:buNone/>
            </a:pPr>
            <a:r>
              <a:rPr lang="en-US" sz="1200" b="1" spc="200" kern="0" dirty="0">
                <a:solidFill>
                  <a:srgbClr val="5F646B"/>
                </a:solidFill>
                <a:latin typeface="Helvetica Neue" pitchFamily="34" charset="0"/>
                <a:ea typeface="Helvetica Neue" pitchFamily="34" charset="-122"/>
                <a:cs typeface="Helvetica Neue" pitchFamily="34" charset="-120"/>
              </a:rPr>
              <a:t>GRUPPO B  ·  COSA POTRESTE PENSARE</a:t>
            </a:r>
            <a:endParaRPr lang="en-US" sz="1200" dirty="0"/>
          </a:p>
        </p:txBody>
      </p:sp>
      <p:sp>
        <p:nvSpPr>
          <p:cNvPr id="3" name="Text 1"/>
          <p:cNvSpPr txBox="1"/>
          <p:nvPr/>
        </p:nvSpPr>
        <p:spPr>
          <a:xfrm>
            <a:off x="10545775" y="502920"/>
            <a:ext cx="914400" cy="274320"/>
          </a:xfrm>
          <a:prstGeom prst="rect">
            <a:avLst/>
          </a:prstGeom>
          <a:noFill/>
          <a:ln/>
        </p:spPr>
        <p:txBody>
          <a:bodyPr wrap="square" lIns="0" tIns="0" rIns="0" bIns="0" rtlCol="0" anchor="t"/>
          <a:lstStyle/>
          <a:p>
            <a:pPr algn="r" indent="0" marL="0">
              <a:buNone/>
            </a:pPr>
            <a:r>
              <a:rPr lang="en-US" sz="1200" dirty="0">
                <a:solidFill>
                  <a:srgbClr val="A7A49D"/>
                </a:solidFill>
                <a:latin typeface="Helvetica Neue" pitchFamily="34" charset="0"/>
                <a:ea typeface="Helvetica Neue" pitchFamily="34" charset="-122"/>
                <a:cs typeface="Helvetica Neue" pitchFamily="34" charset="-120"/>
              </a:rPr>
              <a:t>54</a:t>
            </a:r>
            <a:endParaRPr lang="en-US" sz="1200" dirty="0"/>
          </a:p>
        </p:txBody>
      </p:sp>
      <p:sp>
        <p:nvSpPr>
          <p:cNvPr id="4" name="Text 2"/>
          <p:cNvSpPr txBox="1"/>
          <p:nvPr/>
        </p:nvSpPr>
        <p:spPr>
          <a:xfrm>
            <a:off x="731520" y="1188720"/>
            <a:ext cx="2560320" cy="320040"/>
          </a:xfrm>
          <a:prstGeom prst="rect">
            <a:avLst/>
          </a:prstGeom>
          <a:noFill/>
          <a:ln/>
        </p:spPr>
        <p:txBody>
          <a:bodyPr wrap="square" lIns="0" tIns="0" rIns="0" bIns="0" rtlCol="0" anchor="t"/>
          <a:lstStyle/>
          <a:p>
            <a:pPr indent="0" marL="0">
              <a:buNone/>
            </a:pPr>
            <a:r>
              <a:rPr lang="en-US" sz="1300" b="1" spc="200" kern="0" dirty="0">
                <a:solidFill>
                  <a:srgbClr val="5F646B"/>
                </a:solidFill>
                <a:latin typeface="Helvetica Neue" pitchFamily="34" charset="0"/>
                <a:ea typeface="Helvetica Neue" pitchFamily="34" charset="-122"/>
                <a:cs typeface="Helvetica Neue" pitchFamily="34" charset="-120"/>
              </a:rPr>
              <a:t>BISOGNO</a:t>
            </a:r>
            <a:endParaRPr lang="en-US" sz="1300" dirty="0"/>
          </a:p>
        </p:txBody>
      </p:sp>
      <p:sp>
        <p:nvSpPr>
          <p:cNvPr id="5" name="Shape 3"/>
          <p:cNvSpPr/>
          <p:nvPr/>
        </p:nvSpPr>
        <p:spPr>
          <a:xfrm>
            <a:off x="731520" y="1600200"/>
            <a:ext cx="2468880" cy="0"/>
          </a:xfrm>
          <a:prstGeom prst="line">
            <a:avLst/>
          </a:prstGeom>
          <a:noFill/>
          <a:ln w="12700">
            <a:solidFill>
              <a:srgbClr val="16181B"/>
            </a:solidFill>
            <a:prstDash val="solid"/>
          </a:ln>
        </p:spPr>
      </p:sp>
      <p:sp>
        <p:nvSpPr>
          <p:cNvPr id="6" name="Text 4"/>
          <p:cNvSpPr txBox="1"/>
          <p:nvPr/>
        </p:nvSpPr>
        <p:spPr>
          <a:xfrm>
            <a:off x="731520" y="1783080"/>
            <a:ext cx="2423160" cy="1005840"/>
          </a:xfrm>
          <a:prstGeom prst="rect">
            <a:avLst/>
          </a:prstGeom>
          <a:noFill/>
          <a:ln/>
        </p:spPr>
        <p:txBody>
          <a:bodyPr wrap="square" lIns="0" tIns="0" rIns="0" bIns="0" rtlCol="0" anchor="t"/>
          <a:lstStyle/>
          <a:p>
            <a:pPr indent="0" marL="0">
              <a:buNone/>
            </a:pPr>
            <a:r>
              <a:rPr lang="en-US" sz="1800" dirty="0">
                <a:solidFill>
                  <a:srgbClr val="16181B"/>
                </a:solidFill>
                <a:latin typeface="Helvetica Neue" pitchFamily="34" charset="0"/>
                <a:ea typeface="Helvetica Neue" pitchFamily="34" charset="-122"/>
                <a:cs typeface="Helvetica Neue" pitchFamily="34" charset="-120"/>
              </a:rPr>
              <a:t>trovare chi ha già fatto lo stesso progetto</a:t>
            </a:r>
            <a:endParaRPr lang="en-US" sz="1800" dirty="0"/>
          </a:p>
        </p:txBody>
      </p:sp>
      <p:sp>
        <p:nvSpPr>
          <p:cNvPr id="7" name="Text 5"/>
          <p:cNvSpPr txBox="1"/>
          <p:nvPr/>
        </p:nvSpPr>
        <p:spPr>
          <a:xfrm>
            <a:off x="731520" y="2926080"/>
            <a:ext cx="2423160" cy="1005840"/>
          </a:xfrm>
          <a:prstGeom prst="rect">
            <a:avLst/>
          </a:prstGeom>
          <a:noFill/>
          <a:ln/>
        </p:spPr>
        <p:txBody>
          <a:bodyPr wrap="square" lIns="0" tIns="0" rIns="0" bIns="0" rtlCol="0" anchor="t"/>
          <a:lstStyle/>
          <a:p>
            <a:pPr indent="0" marL="0">
              <a:buNone/>
            </a:pPr>
            <a:r>
              <a:rPr lang="en-US" sz="1800" dirty="0">
                <a:solidFill>
                  <a:srgbClr val="16181B"/>
                </a:solidFill>
                <a:latin typeface="Helvetica Neue" pitchFamily="34" charset="0"/>
                <a:ea typeface="Helvetica Neue" pitchFamily="34" charset="-122"/>
                <a:cs typeface="Helvetica Neue" pitchFamily="34" charset="-120"/>
              </a:rPr>
              <a:t>non riscrivere da zero un regolamento</a:t>
            </a:r>
            <a:endParaRPr lang="en-US" sz="1800" dirty="0"/>
          </a:p>
        </p:txBody>
      </p:sp>
      <p:sp>
        <p:nvSpPr>
          <p:cNvPr id="8" name="Text 6"/>
          <p:cNvSpPr txBox="1"/>
          <p:nvPr/>
        </p:nvSpPr>
        <p:spPr>
          <a:xfrm>
            <a:off x="731520" y="4069080"/>
            <a:ext cx="2423160" cy="1005840"/>
          </a:xfrm>
          <a:prstGeom prst="rect">
            <a:avLst/>
          </a:prstGeom>
          <a:noFill/>
          <a:ln/>
        </p:spPr>
        <p:txBody>
          <a:bodyPr wrap="square" lIns="0" tIns="0" rIns="0" bIns="0" rtlCol="0" anchor="t"/>
          <a:lstStyle/>
          <a:p>
            <a:pPr indent="0" marL="0">
              <a:buNone/>
            </a:pPr>
            <a:r>
              <a:rPr lang="en-US" sz="1800" dirty="0">
                <a:solidFill>
                  <a:srgbClr val="16181B"/>
                </a:solidFill>
                <a:latin typeface="Helvetica Neue" pitchFamily="34" charset="0"/>
                <a:ea typeface="Helvetica Neue" pitchFamily="34" charset="-122"/>
                <a:cs typeface="Helvetica Neue" pitchFamily="34" charset="-120"/>
              </a:rPr>
              <a:t>capire come altri applicano una norma nuova</a:t>
            </a:r>
            <a:endParaRPr lang="en-US" sz="1800" dirty="0"/>
          </a:p>
        </p:txBody>
      </p:sp>
      <p:sp>
        <p:nvSpPr>
          <p:cNvPr id="9" name="Text 7"/>
          <p:cNvSpPr txBox="1"/>
          <p:nvPr/>
        </p:nvSpPr>
        <p:spPr>
          <a:xfrm>
            <a:off x="3474720" y="1188720"/>
            <a:ext cx="2560320" cy="320040"/>
          </a:xfrm>
          <a:prstGeom prst="rect">
            <a:avLst/>
          </a:prstGeom>
          <a:noFill/>
          <a:ln/>
        </p:spPr>
        <p:txBody>
          <a:bodyPr wrap="square" lIns="0" tIns="0" rIns="0" bIns="0" rtlCol="0" anchor="t"/>
          <a:lstStyle/>
          <a:p>
            <a:pPr indent="0" marL="0">
              <a:buNone/>
            </a:pPr>
            <a:r>
              <a:rPr lang="en-US" sz="1300" b="1" spc="200" kern="0" dirty="0">
                <a:solidFill>
                  <a:srgbClr val="5F646B"/>
                </a:solidFill>
                <a:latin typeface="Helvetica Neue" pitchFamily="34" charset="0"/>
                <a:ea typeface="Helvetica Neue" pitchFamily="34" charset="-122"/>
                <a:cs typeface="Helvetica Neue" pitchFamily="34" charset="-120"/>
              </a:rPr>
              <a:t>INTERAZIONI</a:t>
            </a:r>
            <a:endParaRPr lang="en-US" sz="1300" dirty="0"/>
          </a:p>
        </p:txBody>
      </p:sp>
      <p:sp>
        <p:nvSpPr>
          <p:cNvPr id="10" name="Shape 8"/>
          <p:cNvSpPr/>
          <p:nvPr/>
        </p:nvSpPr>
        <p:spPr>
          <a:xfrm>
            <a:off x="3474720" y="1600200"/>
            <a:ext cx="2468880" cy="0"/>
          </a:xfrm>
          <a:prstGeom prst="line">
            <a:avLst/>
          </a:prstGeom>
          <a:noFill/>
          <a:ln w="12700">
            <a:solidFill>
              <a:srgbClr val="16181B"/>
            </a:solidFill>
            <a:prstDash val="solid"/>
          </a:ln>
        </p:spPr>
      </p:sp>
      <p:sp>
        <p:nvSpPr>
          <p:cNvPr id="11" name="Text 9"/>
          <p:cNvSpPr txBox="1"/>
          <p:nvPr/>
        </p:nvSpPr>
        <p:spPr>
          <a:xfrm>
            <a:off x="3474720" y="1783080"/>
            <a:ext cx="2423160" cy="1005840"/>
          </a:xfrm>
          <a:prstGeom prst="rect">
            <a:avLst/>
          </a:prstGeom>
          <a:noFill/>
          <a:ln/>
        </p:spPr>
        <p:txBody>
          <a:bodyPr wrap="square" lIns="0" tIns="0" rIns="0" bIns="0" rtlCol="0" anchor="t"/>
          <a:lstStyle/>
          <a:p>
            <a:pPr indent="0" marL="0">
              <a:buNone/>
            </a:pPr>
            <a:r>
              <a:rPr lang="en-US" sz="1800" dirty="0">
                <a:solidFill>
                  <a:srgbClr val="16181B"/>
                </a:solidFill>
                <a:latin typeface="Helvetica Neue" pitchFamily="34" charset="0"/>
                <a:ea typeface="Helvetica Neue" pitchFamily="34" charset="-122"/>
                <a:cs typeface="Helvetica Neue" pitchFamily="34" charset="-120"/>
              </a:rPr>
              <a:t>fare una domanda e segnare la risposta utile</a:t>
            </a:r>
            <a:endParaRPr lang="en-US" sz="1800" dirty="0"/>
          </a:p>
        </p:txBody>
      </p:sp>
      <p:sp>
        <p:nvSpPr>
          <p:cNvPr id="12" name="Text 10"/>
          <p:cNvSpPr txBox="1"/>
          <p:nvPr/>
        </p:nvSpPr>
        <p:spPr>
          <a:xfrm>
            <a:off x="3474720" y="2926080"/>
            <a:ext cx="2423160" cy="1005840"/>
          </a:xfrm>
          <a:prstGeom prst="rect">
            <a:avLst/>
          </a:prstGeom>
          <a:noFill/>
          <a:ln/>
        </p:spPr>
        <p:txBody>
          <a:bodyPr wrap="square" lIns="0" tIns="0" rIns="0" bIns="0" rtlCol="0" anchor="t"/>
          <a:lstStyle/>
          <a:p>
            <a:pPr indent="0" marL="0">
              <a:buNone/>
            </a:pPr>
            <a:r>
              <a:rPr lang="en-US" sz="1800" dirty="0">
                <a:solidFill>
                  <a:srgbClr val="16181B"/>
                </a:solidFill>
                <a:latin typeface="Helvetica Neue" pitchFamily="34" charset="0"/>
                <a:ea typeface="Helvetica Neue" pitchFamily="34" charset="-122"/>
                <a:cs typeface="Helvetica Neue" pitchFamily="34" charset="-120"/>
              </a:rPr>
              <a:t>cercare un ente partner</a:t>
            </a:r>
            <a:endParaRPr lang="en-US" sz="1800" dirty="0"/>
          </a:p>
        </p:txBody>
      </p:sp>
      <p:sp>
        <p:nvSpPr>
          <p:cNvPr id="13" name="Text 11"/>
          <p:cNvSpPr txBox="1"/>
          <p:nvPr/>
        </p:nvSpPr>
        <p:spPr>
          <a:xfrm>
            <a:off x="3474720" y="4069080"/>
            <a:ext cx="2423160" cy="1005840"/>
          </a:xfrm>
          <a:prstGeom prst="rect">
            <a:avLst/>
          </a:prstGeom>
          <a:noFill/>
          <a:ln/>
        </p:spPr>
        <p:txBody>
          <a:bodyPr wrap="square" lIns="0" tIns="0" rIns="0" bIns="0" rtlCol="0" anchor="t"/>
          <a:lstStyle/>
          <a:p>
            <a:pPr indent="0" marL="0">
              <a:buNone/>
            </a:pPr>
            <a:r>
              <a:rPr lang="en-US" sz="1800" dirty="0">
                <a:solidFill>
                  <a:srgbClr val="16181B"/>
                </a:solidFill>
                <a:latin typeface="Helvetica Neue" pitchFamily="34" charset="0"/>
                <a:ea typeface="Helvetica Neue" pitchFamily="34" charset="-122"/>
                <a:cs typeface="Helvetica Neue" pitchFamily="34" charset="-120"/>
              </a:rPr>
              <a:t>condividere un modello di atto</a:t>
            </a:r>
            <a:endParaRPr lang="en-US" sz="1800" dirty="0"/>
          </a:p>
        </p:txBody>
      </p:sp>
      <p:sp>
        <p:nvSpPr>
          <p:cNvPr id="14" name="Text 12"/>
          <p:cNvSpPr txBox="1"/>
          <p:nvPr/>
        </p:nvSpPr>
        <p:spPr>
          <a:xfrm>
            <a:off x="6217920" y="1188720"/>
            <a:ext cx="2560320" cy="320040"/>
          </a:xfrm>
          <a:prstGeom prst="rect">
            <a:avLst/>
          </a:prstGeom>
          <a:noFill/>
          <a:ln/>
        </p:spPr>
        <p:txBody>
          <a:bodyPr wrap="square" lIns="0" tIns="0" rIns="0" bIns="0" rtlCol="0" anchor="t"/>
          <a:lstStyle/>
          <a:p>
            <a:pPr indent="0" marL="0">
              <a:buNone/>
            </a:pPr>
            <a:r>
              <a:rPr lang="en-US" sz="1300" b="1" spc="200" kern="0" dirty="0">
                <a:solidFill>
                  <a:srgbClr val="5F646B"/>
                </a:solidFill>
                <a:latin typeface="Helvetica Neue" pitchFamily="34" charset="0"/>
                <a:ea typeface="Helvetica Neue" pitchFamily="34" charset="-122"/>
                <a:cs typeface="Helvetica Neue" pitchFamily="34" charset="-120"/>
              </a:rPr>
              <a:t>REGOLE</a:t>
            </a:r>
            <a:endParaRPr lang="en-US" sz="1300" dirty="0"/>
          </a:p>
        </p:txBody>
      </p:sp>
      <p:sp>
        <p:nvSpPr>
          <p:cNvPr id="15" name="Shape 13"/>
          <p:cNvSpPr/>
          <p:nvPr/>
        </p:nvSpPr>
        <p:spPr>
          <a:xfrm>
            <a:off x="6217920" y="1600200"/>
            <a:ext cx="2468880" cy="0"/>
          </a:xfrm>
          <a:prstGeom prst="line">
            <a:avLst/>
          </a:prstGeom>
          <a:noFill/>
          <a:ln w="12700">
            <a:solidFill>
              <a:srgbClr val="16181B"/>
            </a:solidFill>
            <a:prstDash val="solid"/>
          </a:ln>
        </p:spPr>
      </p:sp>
      <p:sp>
        <p:nvSpPr>
          <p:cNvPr id="16" name="Text 14"/>
          <p:cNvSpPr txBox="1"/>
          <p:nvPr/>
        </p:nvSpPr>
        <p:spPr>
          <a:xfrm>
            <a:off x="6217920" y="1783080"/>
            <a:ext cx="2423160" cy="1005840"/>
          </a:xfrm>
          <a:prstGeom prst="rect">
            <a:avLst/>
          </a:prstGeom>
          <a:noFill/>
          <a:ln/>
        </p:spPr>
        <p:txBody>
          <a:bodyPr wrap="square" lIns="0" tIns="0" rIns="0" bIns="0" rtlCol="0" anchor="t"/>
          <a:lstStyle/>
          <a:p>
            <a:pPr indent="0" marL="0">
              <a:buNone/>
            </a:pPr>
            <a:r>
              <a:rPr lang="en-US" sz="1800" dirty="0">
                <a:solidFill>
                  <a:srgbClr val="16181B"/>
                </a:solidFill>
                <a:latin typeface="Helvetica Neue" pitchFamily="34" charset="0"/>
                <a:ea typeface="Helvetica Neue" pitchFamily="34" charset="-122"/>
                <a:cs typeface="Helvetica Neue" pitchFamily="34" charset="-120"/>
              </a:rPr>
              <a:t>mai dati personali dei cittadini</a:t>
            </a:r>
            <a:endParaRPr lang="en-US" sz="1800" dirty="0"/>
          </a:p>
        </p:txBody>
      </p:sp>
      <p:sp>
        <p:nvSpPr>
          <p:cNvPr id="17" name="Text 15"/>
          <p:cNvSpPr txBox="1"/>
          <p:nvPr/>
        </p:nvSpPr>
        <p:spPr>
          <a:xfrm>
            <a:off x="6217920" y="2926080"/>
            <a:ext cx="2423160" cy="1005840"/>
          </a:xfrm>
          <a:prstGeom prst="rect">
            <a:avLst/>
          </a:prstGeom>
          <a:noFill/>
          <a:ln/>
        </p:spPr>
        <p:txBody>
          <a:bodyPr wrap="square" lIns="0" tIns="0" rIns="0" bIns="0" rtlCol="0" anchor="t"/>
          <a:lstStyle/>
          <a:p>
            <a:pPr indent="0" marL="0">
              <a:buNone/>
            </a:pPr>
            <a:r>
              <a:rPr lang="en-US" sz="1800" dirty="0">
                <a:solidFill>
                  <a:srgbClr val="16181B"/>
                </a:solidFill>
                <a:latin typeface="Helvetica Neue" pitchFamily="34" charset="0"/>
                <a:ea typeface="Helvetica Neue" pitchFamily="34" charset="-122"/>
                <a:cs typeface="Helvetica Neue" pitchFamily="34" charset="-120"/>
              </a:rPr>
              <a:t>solo documenti pubblici o anonimizzati</a:t>
            </a:r>
            <a:endParaRPr lang="en-US" sz="1800" dirty="0"/>
          </a:p>
        </p:txBody>
      </p:sp>
      <p:sp>
        <p:nvSpPr>
          <p:cNvPr id="18" name="Text 16"/>
          <p:cNvSpPr txBox="1"/>
          <p:nvPr/>
        </p:nvSpPr>
        <p:spPr>
          <a:xfrm>
            <a:off x="6217920" y="4069080"/>
            <a:ext cx="2423160" cy="1005840"/>
          </a:xfrm>
          <a:prstGeom prst="rect">
            <a:avLst/>
          </a:prstGeom>
          <a:noFill/>
          <a:ln/>
        </p:spPr>
        <p:txBody>
          <a:bodyPr wrap="square" lIns="0" tIns="0" rIns="0" bIns="0" rtlCol="0" anchor="t"/>
          <a:lstStyle/>
          <a:p>
            <a:pPr indent="0" marL="0">
              <a:buNone/>
            </a:pPr>
            <a:r>
              <a:rPr lang="en-US" sz="1800" dirty="0">
                <a:solidFill>
                  <a:srgbClr val="16181B"/>
                </a:solidFill>
                <a:latin typeface="Helvetica Neue" pitchFamily="34" charset="0"/>
                <a:ea typeface="Helvetica Neue" pitchFamily="34" charset="-122"/>
                <a:cs typeface="Helvetica Neue" pitchFamily="34" charset="-120"/>
              </a:rPr>
              <a:t>si risponde con l’esperienza, non con opinioni</a:t>
            </a:r>
            <a:endParaRPr lang="en-US" sz="1800" dirty="0"/>
          </a:p>
        </p:txBody>
      </p:sp>
      <p:sp>
        <p:nvSpPr>
          <p:cNvPr id="19" name="Text 17"/>
          <p:cNvSpPr txBox="1"/>
          <p:nvPr/>
        </p:nvSpPr>
        <p:spPr>
          <a:xfrm>
            <a:off x="8961120" y="1188720"/>
            <a:ext cx="2560320" cy="320040"/>
          </a:xfrm>
          <a:prstGeom prst="rect">
            <a:avLst/>
          </a:prstGeom>
          <a:noFill/>
          <a:ln/>
        </p:spPr>
        <p:txBody>
          <a:bodyPr wrap="square" lIns="0" tIns="0" rIns="0" bIns="0" rtlCol="0" anchor="t"/>
          <a:lstStyle/>
          <a:p>
            <a:pPr indent="0" marL="0">
              <a:buNone/>
            </a:pPr>
            <a:r>
              <a:rPr lang="en-US" sz="1300" b="1" spc="200" kern="0" dirty="0">
                <a:solidFill>
                  <a:srgbClr val="5F646B"/>
                </a:solidFill>
                <a:latin typeface="Helvetica Neue" pitchFamily="34" charset="0"/>
                <a:ea typeface="Helvetica Neue" pitchFamily="34" charset="-122"/>
                <a:cs typeface="Helvetica Neue" pitchFamily="34" charset="-120"/>
              </a:rPr>
              <a:t>SUCCESSO</a:t>
            </a:r>
            <a:endParaRPr lang="en-US" sz="1300" dirty="0"/>
          </a:p>
        </p:txBody>
      </p:sp>
      <p:sp>
        <p:nvSpPr>
          <p:cNvPr id="20" name="Shape 18"/>
          <p:cNvSpPr/>
          <p:nvPr/>
        </p:nvSpPr>
        <p:spPr>
          <a:xfrm>
            <a:off x="8961120" y="1600200"/>
            <a:ext cx="2468880" cy="0"/>
          </a:xfrm>
          <a:prstGeom prst="line">
            <a:avLst/>
          </a:prstGeom>
          <a:noFill/>
          <a:ln w="12700">
            <a:solidFill>
              <a:srgbClr val="16181B"/>
            </a:solidFill>
            <a:prstDash val="solid"/>
          </a:ln>
        </p:spPr>
      </p:sp>
      <p:sp>
        <p:nvSpPr>
          <p:cNvPr id="21" name="Text 19"/>
          <p:cNvSpPr txBox="1"/>
          <p:nvPr/>
        </p:nvSpPr>
        <p:spPr>
          <a:xfrm>
            <a:off x="8961120" y="1783080"/>
            <a:ext cx="2423160" cy="1005840"/>
          </a:xfrm>
          <a:prstGeom prst="rect">
            <a:avLst/>
          </a:prstGeom>
          <a:noFill/>
          <a:ln/>
        </p:spPr>
        <p:txBody>
          <a:bodyPr wrap="square" lIns="0" tIns="0" rIns="0" bIns="0" rtlCol="0" anchor="t"/>
          <a:lstStyle/>
          <a:p>
            <a:pPr indent="0" marL="0">
              <a:buNone/>
            </a:pPr>
            <a:r>
              <a:rPr lang="en-US" sz="1800" dirty="0">
                <a:solidFill>
                  <a:srgbClr val="16181B"/>
                </a:solidFill>
                <a:latin typeface="Helvetica Neue" pitchFamily="34" charset="0"/>
                <a:ea typeface="Helvetica Neue" pitchFamily="34" charset="-122"/>
                <a:cs typeface="Helvetica Neue" pitchFamily="34" charset="-120"/>
              </a:rPr>
              <a:t>domande con risposta entro una settimana</a:t>
            </a:r>
            <a:endParaRPr lang="en-US" sz="1800" dirty="0"/>
          </a:p>
        </p:txBody>
      </p:sp>
      <p:sp>
        <p:nvSpPr>
          <p:cNvPr id="22" name="Text 20"/>
          <p:cNvSpPr txBox="1"/>
          <p:nvPr/>
        </p:nvSpPr>
        <p:spPr>
          <a:xfrm>
            <a:off x="8961120" y="2926080"/>
            <a:ext cx="2423160" cy="1005840"/>
          </a:xfrm>
          <a:prstGeom prst="rect">
            <a:avLst/>
          </a:prstGeom>
          <a:noFill/>
          <a:ln/>
        </p:spPr>
        <p:txBody>
          <a:bodyPr wrap="square" lIns="0" tIns="0" rIns="0" bIns="0" rtlCol="0" anchor="t"/>
          <a:lstStyle/>
          <a:p>
            <a:pPr indent="0" marL="0">
              <a:buNone/>
            </a:pPr>
            <a:r>
              <a:rPr lang="en-US" sz="1800" dirty="0">
                <a:solidFill>
                  <a:srgbClr val="16181B"/>
                </a:solidFill>
                <a:latin typeface="Helvetica Neue" pitchFamily="34" charset="0"/>
                <a:ea typeface="Helvetica Neue" pitchFamily="34" charset="-122"/>
                <a:cs typeface="Helvetica Neue" pitchFamily="34" charset="-120"/>
              </a:rPr>
              <a:t>collaborazioni nate da una discussione</a:t>
            </a:r>
            <a:endParaRPr lang="en-US" sz="1800" dirty="0"/>
          </a:p>
        </p:txBody>
      </p:sp>
      <p:sp>
        <p:nvSpPr>
          <p:cNvPr id="23" name="Text 21"/>
          <p:cNvSpPr txBox="1"/>
          <p:nvPr/>
        </p:nvSpPr>
        <p:spPr>
          <a:xfrm>
            <a:off x="8961120" y="4069080"/>
            <a:ext cx="2423160" cy="1005840"/>
          </a:xfrm>
          <a:prstGeom prst="rect">
            <a:avLst/>
          </a:prstGeom>
          <a:noFill/>
          <a:ln/>
        </p:spPr>
        <p:txBody>
          <a:bodyPr wrap="square" lIns="0" tIns="0" rIns="0" bIns="0" rtlCol="0" anchor="t"/>
          <a:lstStyle/>
          <a:p>
            <a:pPr indent="0" marL="0">
              <a:buNone/>
            </a:pPr>
            <a:r>
              <a:rPr lang="en-US" sz="1800" dirty="0">
                <a:solidFill>
                  <a:srgbClr val="16181B"/>
                </a:solidFill>
                <a:latin typeface="Helvetica Neue" pitchFamily="34" charset="0"/>
                <a:ea typeface="Helvetica Neue" pitchFamily="34" charset="-122"/>
                <a:cs typeface="Helvetica Neue" pitchFamily="34" charset="-120"/>
              </a:rPr>
              <a:t>documenti riusati da altri enti</a:t>
            </a:r>
            <a:endParaRPr lang="en-US" sz="1800" dirty="0"/>
          </a:p>
        </p:txBody>
      </p:sp>
      <p:sp>
        <p:nvSpPr>
          <p:cNvPr id="24" name="Text 22"/>
          <p:cNvSpPr txBox="1"/>
          <p:nvPr/>
        </p:nvSpPr>
        <p:spPr>
          <a:xfrm>
            <a:off x="731520" y="5943600"/>
            <a:ext cx="10728655" cy="320040"/>
          </a:xfrm>
          <a:prstGeom prst="rect">
            <a:avLst/>
          </a:prstGeom>
          <a:noFill/>
          <a:ln/>
        </p:spPr>
        <p:txBody>
          <a:bodyPr wrap="square" lIns="0" tIns="0" rIns="0" bIns="0" rtlCol="0" anchor="t"/>
          <a:lstStyle/>
          <a:p>
            <a:pPr indent="0" marL="0">
              <a:buNone/>
            </a:pPr>
            <a:r>
              <a:rPr lang="en-US" sz="1500" i="1" dirty="0">
                <a:solidFill>
                  <a:srgbClr val="A7A49D"/>
                </a:solidFill>
                <a:latin typeface="Helvetica Neue" pitchFamily="34" charset="0"/>
                <a:ea typeface="Helvetica Neue" pitchFamily="34" charset="-122"/>
                <a:cs typeface="Helvetica Neue" pitchFamily="34" charset="-120"/>
              </a:rPr>
              <a:t>Esempi da discutere, non decisioni.</a:t>
            </a:r>
            <a:endParaRPr lang="en-US" sz="15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4F2ED"/>
        </a:solidFill>
      </p:bgPr>
    </p:bg>
    <p:spTree>
      <p:nvGrpSpPr>
        <p:cNvPr id="1" name=""/>
        <p:cNvGrpSpPr/>
        <p:nvPr/>
      </p:nvGrpSpPr>
      <p:grpSpPr>
        <a:xfrm>
          <a:off x="0" y="0"/>
          <a:ext cx="0" cy="0"/>
          <a:chOff x="0" y="0"/>
          <a:chExt cx="0" cy="0"/>
        </a:xfrm>
      </p:grpSpPr>
      <p:sp>
        <p:nvSpPr>
          <p:cNvPr id="2" name="Text 0"/>
          <p:cNvSpPr txBox="1"/>
          <p:nvPr/>
        </p:nvSpPr>
        <p:spPr>
          <a:xfrm>
            <a:off x="731520" y="502920"/>
            <a:ext cx="8229600" cy="274320"/>
          </a:xfrm>
          <a:prstGeom prst="rect">
            <a:avLst/>
          </a:prstGeom>
          <a:noFill/>
          <a:ln/>
        </p:spPr>
        <p:txBody>
          <a:bodyPr wrap="square" lIns="0" tIns="0" rIns="0" bIns="0" rtlCol="0" anchor="t"/>
          <a:lstStyle/>
          <a:p>
            <a:pPr indent="0" marL="0">
              <a:buNone/>
            </a:pPr>
            <a:r>
              <a:rPr lang="en-US" sz="1200" b="1" spc="200" kern="0" dirty="0">
                <a:solidFill>
                  <a:srgbClr val="5F646B"/>
                </a:solidFill>
                <a:latin typeface="Helvetica Neue" pitchFamily="34" charset="0"/>
                <a:ea typeface="Helvetica Neue" pitchFamily="34" charset="-122"/>
                <a:cs typeface="Helvetica Neue" pitchFamily="34" charset="-120"/>
              </a:rPr>
              <a:t>GRUPPO A  ·  PROFILO UTENTE</a:t>
            </a:r>
            <a:endParaRPr lang="en-US" sz="1200" dirty="0"/>
          </a:p>
        </p:txBody>
      </p:sp>
      <p:sp>
        <p:nvSpPr>
          <p:cNvPr id="3" name="Text 1"/>
          <p:cNvSpPr txBox="1"/>
          <p:nvPr/>
        </p:nvSpPr>
        <p:spPr>
          <a:xfrm>
            <a:off x="10545775" y="502920"/>
            <a:ext cx="914400" cy="274320"/>
          </a:xfrm>
          <a:prstGeom prst="rect">
            <a:avLst/>
          </a:prstGeom>
          <a:noFill/>
          <a:ln/>
        </p:spPr>
        <p:txBody>
          <a:bodyPr wrap="square" lIns="0" tIns="0" rIns="0" bIns="0" rtlCol="0" anchor="t"/>
          <a:lstStyle/>
          <a:p>
            <a:pPr algn="r" indent="0" marL="0">
              <a:buNone/>
            </a:pPr>
            <a:r>
              <a:rPr lang="en-US" sz="1200" dirty="0">
                <a:solidFill>
                  <a:srgbClr val="A7A49D"/>
                </a:solidFill>
                <a:latin typeface="Helvetica Neue" pitchFamily="34" charset="0"/>
                <a:ea typeface="Helvetica Neue" pitchFamily="34" charset="-122"/>
                <a:cs typeface="Helvetica Neue" pitchFamily="34" charset="-120"/>
              </a:rPr>
              <a:t>55</a:t>
            </a:r>
            <a:endParaRPr lang="en-US" sz="1200" dirty="0"/>
          </a:p>
        </p:txBody>
      </p:sp>
      <p:sp>
        <p:nvSpPr>
          <p:cNvPr id="4" name="Text 2"/>
          <p:cNvSpPr txBox="1"/>
          <p:nvPr/>
        </p:nvSpPr>
        <p:spPr>
          <a:xfrm>
            <a:off x="731520" y="1188720"/>
            <a:ext cx="5029200" cy="320040"/>
          </a:xfrm>
          <a:prstGeom prst="rect">
            <a:avLst/>
          </a:prstGeom>
          <a:noFill/>
          <a:ln/>
        </p:spPr>
        <p:txBody>
          <a:bodyPr wrap="square" lIns="0" tIns="0" rIns="0" bIns="0" rtlCol="0" anchor="t"/>
          <a:lstStyle/>
          <a:p>
            <a:pPr indent="0" marL="0">
              <a:buNone/>
            </a:pPr>
            <a:r>
              <a:rPr lang="en-US" sz="1300" b="1" spc="200" kern="0" dirty="0">
                <a:solidFill>
                  <a:srgbClr val="5F646B"/>
                </a:solidFill>
                <a:latin typeface="Helvetica Neue" pitchFamily="34" charset="0"/>
                <a:ea typeface="Helvetica Neue" pitchFamily="34" charset="-122"/>
                <a:cs typeface="Helvetica Neue" pitchFamily="34" charset="-120"/>
              </a:rPr>
              <a:t>BISOGNO</a:t>
            </a:r>
            <a:endParaRPr lang="en-US" sz="1300" dirty="0"/>
          </a:p>
        </p:txBody>
      </p:sp>
      <p:sp>
        <p:nvSpPr>
          <p:cNvPr id="5" name="Text 3"/>
          <p:cNvSpPr txBox="1"/>
          <p:nvPr/>
        </p:nvSpPr>
        <p:spPr>
          <a:xfrm>
            <a:off x="731520" y="1600200"/>
            <a:ext cx="5029200" cy="1463040"/>
          </a:xfrm>
          <a:prstGeom prst="rect">
            <a:avLst/>
          </a:prstGeom>
          <a:noFill/>
          <a:ln/>
        </p:spPr>
        <p:txBody>
          <a:bodyPr wrap="square" lIns="0" tIns="0" rIns="0" bIns="0" rtlCol="0" anchor="t"/>
          <a:lstStyle/>
          <a:p>
            <a:pPr indent="0" marL="0">
              <a:buNone/>
            </a:pPr>
            <a:r>
              <a:rPr lang="en-US" sz="2500" b="1" dirty="0">
                <a:solidFill>
                  <a:srgbClr val="16181B"/>
                </a:solidFill>
                <a:latin typeface="Helvetica Neue" pitchFamily="34" charset="0"/>
                <a:ea typeface="Helvetica Neue" pitchFamily="34" charset="-122"/>
                <a:cs typeface="Helvetica Neue" pitchFamily="34" charset="-120"/>
              </a:rPr>
              <a:t>Cosa mi serve sapere di una persona per scriverle?</a:t>
            </a:r>
            <a:endParaRPr lang="en-US" sz="2500" dirty="0"/>
          </a:p>
        </p:txBody>
      </p:sp>
      <p:sp>
        <p:nvSpPr>
          <p:cNvPr id="6" name="Text 4"/>
          <p:cNvSpPr txBox="1"/>
          <p:nvPr/>
        </p:nvSpPr>
        <p:spPr>
          <a:xfrm>
            <a:off x="6217920" y="1188720"/>
            <a:ext cx="5029200" cy="320040"/>
          </a:xfrm>
          <a:prstGeom prst="rect">
            <a:avLst/>
          </a:prstGeom>
          <a:noFill/>
          <a:ln/>
        </p:spPr>
        <p:txBody>
          <a:bodyPr wrap="square" lIns="0" tIns="0" rIns="0" bIns="0" rtlCol="0" anchor="t"/>
          <a:lstStyle/>
          <a:p>
            <a:pPr indent="0" marL="0">
              <a:buNone/>
            </a:pPr>
            <a:r>
              <a:rPr lang="en-US" sz="1300" b="1" spc="200" kern="0" dirty="0">
                <a:solidFill>
                  <a:srgbClr val="5F646B"/>
                </a:solidFill>
                <a:latin typeface="Helvetica Neue" pitchFamily="34" charset="0"/>
                <a:ea typeface="Helvetica Neue" pitchFamily="34" charset="-122"/>
                <a:cs typeface="Helvetica Neue" pitchFamily="34" charset="-120"/>
              </a:rPr>
              <a:t>CAMPI</a:t>
            </a:r>
            <a:endParaRPr lang="en-US" sz="1300" dirty="0"/>
          </a:p>
        </p:txBody>
      </p:sp>
      <p:sp>
        <p:nvSpPr>
          <p:cNvPr id="7" name="Text 5"/>
          <p:cNvSpPr txBox="1"/>
          <p:nvPr/>
        </p:nvSpPr>
        <p:spPr>
          <a:xfrm>
            <a:off x="6217920" y="1600200"/>
            <a:ext cx="5029200" cy="1463040"/>
          </a:xfrm>
          <a:prstGeom prst="rect">
            <a:avLst/>
          </a:prstGeom>
          <a:noFill/>
          <a:ln/>
        </p:spPr>
        <p:txBody>
          <a:bodyPr wrap="square" lIns="0" tIns="0" rIns="0" bIns="0" rtlCol="0" anchor="t"/>
          <a:lstStyle/>
          <a:p>
            <a:pPr indent="0" marL="0">
              <a:buNone/>
            </a:pPr>
            <a:r>
              <a:rPr lang="en-US" sz="2500" b="1" dirty="0">
                <a:solidFill>
                  <a:srgbClr val="16181B"/>
                </a:solidFill>
                <a:latin typeface="Helvetica Neue" pitchFamily="34" charset="0"/>
                <a:ea typeface="Helvetica Neue" pitchFamily="34" charset="-122"/>
                <a:cs typeface="Helvetica Neue" pitchFamily="34" charset="-120"/>
              </a:rPr>
              <a:t>Quali informazioni servono davvero?</a:t>
            </a:r>
            <a:endParaRPr lang="en-US" sz="2500" dirty="0"/>
          </a:p>
        </p:txBody>
      </p:sp>
      <p:sp>
        <p:nvSpPr>
          <p:cNvPr id="8" name="Text 6"/>
          <p:cNvSpPr txBox="1"/>
          <p:nvPr/>
        </p:nvSpPr>
        <p:spPr>
          <a:xfrm>
            <a:off x="731520" y="3246120"/>
            <a:ext cx="5029200" cy="320040"/>
          </a:xfrm>
          <a:prstGeom prst="rect">
            <a:avLst/>
          </a:prstGeom>
          <a:noFill/>
          <a:ln/>
        </p:spPr>
        <p:txBody>
          <a:bodyPr wrap="square" lIns="0" tIns="0" rIns="0" bIns="0" rtlCol="0" anchor="t"/>
          <a:lstStyle/>
          <a:p>
            <a:pPr indent="0" marL="0">
              <a:buNone/>
            </a:pPr>
            <a:r>
              <a:rPr lang="en-US" sz="1300" b="1" spc="200" kern="0" dirty="0">
                <a:solidFill>
                  <a:srgbClr val="5F646B"/>
                </a:solidFill>
                <a:latin typeface="Helvetica Neue" pitchFamily="34" charset="0"/>
                <a:ea typeface="Helvetica Neue" pitchFamily="34" charset="-122"/>
                <a:cs typeface="Helvetica Neue" pitchFamily="34" charset="-120"/>
              </a:rPr>
              <a:t>VISIBILITÀ</a:t>
            </a:r>
            <a:endParaRPr lang="en-US" sz="1300" dirty="0"/>
          </a:p>
        </p:txBody>
      </p:sp>
      <p:sp>
        <p:nvSpPr>
          <p:cNvPr id="9" name="Text 7"/>
          <p:cNvSpPr txBox="1"/>
          <p:nvPr/>
        </p:nvSpPr>
        <p:spPr>
          <a:xfrm>
            <a:off x="731520" y="3657600"/>
            <a:ext cx="5029200" cy="1463040"/>
          </a:xfrm>
          <a:prstGeom prst="rect">
            <a:avLst/>
          </a:prstGeom>
          <a:noFill/>
          <a:ln/>
        </p:spPr>
        <p:txBody>
          <a:bodyPr wrap="square" lIns="0" tIns="0" rIns="0" bIns="0" rtlCol="0" anchor="t"/>
          <a:lstStyle/>
          <a:p>
            <a:pPr indent="0" marL="0">
              <a:buNone/>
            </a:pPr>
            <a:r>
              <a:rPr lang="en-US" sz="2500" b="1" dirty="0">
                <a:solidFill>
                  <a:srgbClr val="16181B"/>
                </a:solidFill>
                <a:latin typeface="Helvetica Neue" pitchFamily="34" charset="0"/>
                <a:ea typeface="Helvetica Neue" pitchFamily="34" charset="-122"/>
                <a:cs typeface="Helvetica Neue" pitchFamily="34" charset="-120"/>
              </a:rPr>
              <a:t>Cosa vede la community, cosa resta privato?</a:t>
            </a:r>
            <a:endParaRPr lang="en-US" sz="2500" dirty="0"/>
          </a:p>
        </p:txBody>
      </p:sp>
      <p:sp>
        <p:nvSpPr>
          <p:cNvPr id="10" name="Text 8"/>
          <p:cNvSpPr txBox="1"/>
          <p:nvPr/>
        </p:nvSpPr>
        <p:spPr>
          <a:xfrm>
            <a:off x="6217920" y="3246120"/>
            <a:ext cx="5029200" cy="320040"/>
          </a:xfrm>
          <a:prstGeom prst="rect">
            <a:avLst/>
          </a:prstGeom>
          <a:noFill/>
          <a:ln/>
        </p:spPr>
        <p:txBody>
          <a:bodyPr wrap="square" lIns="0" tIns="0" rIns="0" bIns="0" rtlCol="0" anchor="t"/>
          <a:lstStyle/>
          <a:p>
            <a:pPr indent="0" marL="0">
              <a:buNone/>
            </a:pPr>
            <a:r>
              <a:rPr lang="en-US" sz="1300" b="1" spc="200" kern="0" dirty="0">
                <a:solidFill>
                  <a:srgbClr val="5F646B"/>
                </a:solidFill>
                <a:latin typeface="Helvetica Neue" pitchFamily="34" charset="0"/>
                <a:ea typeface="Helvetica Neue" pitchFamily="34" charset="-122"/>
                <a:cs typeface="Helvetica Neue" pitchFamily="34" charset="-120"/>
              </a:rPr>
              <a:t>PROGETTI</a:t>
            </a:r>
            <a:endParaRPr lang="en-US" sz="1300" dirty="0"/>
          </a:p>
        </p:txBody>
      </p:sp>
      <p:sp>
        <p:nvSpPr>
          <p:cNvPr id="11" name="Text 9"/>
          <p:cNvSpPr txBox="1"/>
          <p:nvPr/>
        </p:nvSpPr>
        <p:spPr>
          <a:xfrm>
            <a:off x="6217920" y="3657600"/>
            <a:ext cx="5029200" cy="1463040"/>
          </a:xfrm>
          <a:prstGeom prst="rect">
            <a:avLst/>
          </a:prstGeom>
          <a:noFill/>
          <a:ln/>
        </p:spPr>
        <p:txBody>
          <a:bodyPr wrap="square" lIns="0" tIns="0" rIns="0" bIns="0" rtlCol="0" anchor="t"/>
          <a:lstStyle/>
          <a:p>
            <a:pPr indent="0" marL="0">
              <a:buNone/>
            </a:pPr>
            <a:r>
              <a:rPr lang="en-US" sz="2500" b="1" dirty="0">
                <a:solidFill>
                  <a:srgbClr val="16181B"/>
                </a:solidFill>
                <a:latin typeface="Helvetica Neue" pitchFamily="34" charset="0"/>
                <a:ea typeface="Helvetica Neue" pitchFamily="34" charset="-122"/>
                <a:cs typeface="Helvetica Neue" pitchFamily="34" charset="-120"/>
              </a:rPr>
              <a:t>Come racconto su cosa sto lavorando?</a:t>
            </a:r>
            <a:endParaRPr lang="en-US" sz="2500" dirty="0"/>
          </a:p>
        </p:txBody>
      </p:sp>
      <p:sp>
        <p:nvSpPr>
          <p:cNvPr id="12" name="Shape 10"/>
          <p:cNvSpPr/>
          <p:nvPr/>
        </p:nvSpPr>
        <p:spPr>
          <a:xfrm>
            <a:off x="731520" y="5349240"/>
            <a:ext cx="10728655" cy="0"/>
          </a:xfrm>
          <a:prstGeom prst="line">
            <a:avLst/>
          </a:prstGeom>
          <a:noFill/>
          <a:ln w="12700">
            <a:solidFill>
              <a:srgbClr val="D5D1C8"/>
            </a:solidFill>
            <a:prstDash val="solid"/>
          </a:ln>
        </p:spPr>
      </p:sp>
      <p:sp>
        <p:nvSpPr>
          <p:cNvPr id="13" name="Text 11"/>
          <p:cNvSpPr txBox="1"/>
          <p:nvPr/>
        </p:nvSpPr>
        <p:spPr>
          <a:xfrm>
            <a:off x="731520" y="5532120"/>
            <a:ext cx="10728655" cy="457200"/>
          </a:xfrm>
          <a:prstGeom prst="rect">
            <a:avLst/>
          </a:prstGeom>
          <a:noFill/>
          <a:ln/>
        </p:spPr>
        <p:txBody>
          <a:bodyPr wrap="square" lIns="0" tIns="0" rIns="0" bIns="0" rtlCol="0" anchor="t"/>
          <a:lstStyle/>
          <a:p>
            <a:pPr indent="0" marL="0">
              <a:buNone/>
            </a:pPr>
            <a:r>
              <a:rPr lang="en-US" sz="1900" dirty="0">
                <a:solidFill>
                  <a:srgbClr val="5F646B"/>
                </a:solidFill>
                <a:latin typeface="Helvetica Neue" pitchFamily="34" charset="0"/>
                <a:ea typeface="Helvetica Neue" pitchFamily="34" charset="-122"/>
                <a:cs typeface="Helvetica Neue" pitchFamily="34" charset="-120"/>
              </a:rPr>
              <a:t>Risultato: 8–12 campi del profilo, ognuno con la sua visibilità.</a:t>
            </a:r>
            <a:endParaRPr lang="en-US" sz="19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4F2ED"/>
        </a:solidFill>
      </p:bgPr>
    </p:bg>
    <p:spTree>
      <p:nvGrpSpPr>
        <p:cNvPr id="1" name=""/>
        <p:cNvGrpSpPr/>
        <p:nvPr/>
      </p:nvGrpSpPr>
      <p:grpSpPr>
        <a:xfrm>
          <a:off x="0" y="0"/>
          <a:ext cx="0" cy="0"/>
          <a:chOff x="0" y="0"/>
          <a:chExt cx="0" cy="0"/>
        </a:xfrm>
      </p:grpSpPr>
      <p:sp>
        <p:nvSpPr>
          <p:cNvPr id="2" name="Text 0"/>
          <p:cNvSpPr txBox="1"/>
          <p:nvPr/>
        </p:nvSpPr>
        <p:spPr>
          <a:xfrm>
            <a:off x="731520" y="502920"/>
            <a:ext cx="8229600" cy="274320"/>
          </a:xfrm>
          <a:prstGeom prst="rect">
            <a:avLst/>
          </a:prstGeom>
          <a:noFill/>
          <a:ln/>
        </p:spPr>
        <p:txBody>
          <a:bodyPr wrap="square" lIns="0" tIns="0" rIns="0" bIns="0" rtlCol="0" anchor="t"/>
          <a:lstStyle/>
          <a:p>
            <a:pPr indent="0" marL="0">
              <a:buNone/>
            </a:pPr>
            <a:r>
              <a:rPr lang="en-US" sz="1200" b="1" spc="200" kern="0" dirty="0">
                <a:solidFill>
                  <a:srgbClr val="5F646B"/>
                </a:solidFill>
                <a:latin typeface="Helvetica Neue" pitchFamily="34" charset="0"/>
                <a:ea typeface="Helvetica Neue" pitchFamily="34" charset="-122"/>
                <a:cs typeface="Helvetica Neue" pitchFamily="34" charset="-120"/>
              </a:rPr>
              <a:t>GRUPPO C  ·  AGGREGAZIONE E TAG</a:t>
            </a:r>
            <a:endParaRPr lang="en-US" sz="1200" dirty="0"/>
          </a:p>
        </p:txBody>
      </p:sp>
      <p:sp>
        <p:nvSpPr>
          <p:cNvPr id="3" name="Text 1"/>
          <p:cNvSpPr txBox="1"/>
          <p:nvPr/>
        </p:nvSpPr>
        <p:spPr>
          <a:xfrm>
            <a:off x="10545775" y="502920"/>
            <a:ext cx="914400" cy="274320"/>
          </a:xfrm>
          <a:prstGeom prst="rect">
            <a:avLst/>
          </a:prstGeom>
          <a:noFill/>
          <a:ln/>
        </p:spPr>
        <p:txBody>
          <a:bodyPr wrap="square" lIns="0" tIns="0" rIns="0" bIns="0" rtlCol="0" anchor="t"/>
          <a:lstStyle/>
          <a:p>
            <a:pPr algn="r" indent="0" marL="0">
              <a:buNone/>
            </a:pPr>
            <a:r>
              <a:rPr lang="en-US" sz="1200" dirty="0">
                <a:solidFill>
                  <a:srgbClr val="A7A49D"/>
                </a:solidFill>
                <a:latin typeface="Helvetica Neue" pitchFamily="34" charset="0"/>
                <a:ea typeface="Helvetica Neue" pitchFamily="34" charset="-122"/>
                <a:cs typeface="Helvetica Neue" pitchFamily="34" charset="-120"/>
              </a:rPr>
              <a:t>56</a:t>
            </a:r>
            <a:endParaRPr lang="en-US" sz="1200" dirty="0"/>
          </a:p>
        </p:txBody>
      </p:sp>
      <p:sp>
        <p:nvSpPr>
          <p:cNvPr id="4" name="Text 2"/>
          <p:cNvSpPr txBox="1"/>
          <p:nvPr/>
        </p:nvSpPr>
        <p:spPr>
          <a:xfrm>
            <a:off x="731520" y="1188720"/>
            <a:ext cx="5029200" cy="320040"/>
          </a:xfrm>
          <a:prstGeom prst="rect">
            <a:avLst/>
          </a:prstGeom>
          <a:noFill/>
          <a:ln/>
        </p:spPr>
        <p:txBody>
          <a:bodyPr wrap="square" lIns="0" tIns="0" rIns="0" bIns="0" rtlCol="0" anchor="t"/>
          <a:lstStyle/>
          <a:p>
            <a:pPr indent="0" marL="0">
              <a:buNone/>
            </a:pPr>
            <a:r>
              <a:rPr lang="en-US" sz="1300" b="1" spc="200" kern="0" dirty="0">
                <a:solidFill>
                  <a:srgbClr val="5F646B"/>
                </a:solidFill>
                <a:latin typeface="Helvetica Neue" pitchFamily="34" charset="0"/>
                <a:ea typeface="Helvetica Neue" pitchFamily="34" charset="-122"/>
                <a:cs typeface="Helvetica Neue" pitchFamily="34" charset="-120"/>
              </a:rPr>
              <a:t>SCOPO</a:t>
            </a:r>
            <a:endParaRPr lang="en-US" sz="1300" dirty="0"/>
          </a:p>
        </p:txBody>
      </p:sp>
      <p:sp>
        <p:nvSpPr>
          <p:cNvPr id="5" name="Text 3"/>
          <p:cNvSpPr txBox="1"/>
          <p:nvPr/>
        </p:nvSpPr>
        <p:spPr>
          <a:xfrm>
            <a:off x="731520" y="1600200"/>
            <a:ext cx="5029200" cy="1463040"/>
          </a:xfrm>
          <a:prstGeom prst="rect">
            <a:avLst/>
          </a:prstGeom>
          <a:noFill/>
          <a:ln/>
        </p:spPr>
        <p:txBody>
          <a:bodyPr wrap="square" lIns="0" tIns="0" rIns="0" bIns="0" rtlCol="0" anchor="t"/>
          <a:lstStyle/>
          <a:p>
            <a:pPr indent="0" marL="0">
              <a:buNone/>
            </a:pPr>
            <a:r>
              <a:rPr lang="en-US" sz="2500" b="1" dirty="0">
                <a:solidFill>
                  <a:srgbClr val="16181B"/>
                </a:solidFill>
                <a:latin typeface="Helvetica Neue" pitchFamily="34" charset="0"/>
                <a:ea typeface="Helvetica Neue" pitchFamily="34" charset="-122"/>
                <a:cs typeface="Helvetica Neue" pitchFamily="34" charset="-120"/>
              </a:rPr>
              <a:t>Cosa deve permettere di trovare un tag?</a:t>
            </a:r>
            <a:endParaRPr lang="en-US" sz="2500" dirty="0"/>
          </a:p>
        </p:txBody>
      </p:sp>
      <p:sp>
        <p:nvSpPr>
          <p:cNvPr id="6" name="Text 4"/>
          <p:cNvSpPr txBox="1"/>
          <p:nvPr/>
        </p:nvSpPr>
        <p:spPr>
          <a:xfrm>
            <a:off x="6217920" y="1188720"/>
            <a:ext cx="5029200" cy="320040"/>
          </a:xfrm>
          <a:prstGeom prst="rect">
            <a:avLst/>
          </a:prstGeom>
          <a:noFill/>
          <a:ln/>
        </p:spPr>
        <p:txBody>
          <a:bodyPr wrap="square" lIns="0" tIns="0" rIns="0" bIns="0" rtlCol="0" anchor="t"/>
          <a:lstStyle/>
          <a:p>
            <a:pPr indent="0" marL="0">
              <a:buNone/>
            </a:pPr>
            <a:r>
              <a:rPr lang="en-US" sz="1300" b="1" spc="200" kern="0" dirty="0">
                <a:solidFill>
                  <a:srgbClr val="5F646B"/>
                </a:solidFill>
                <a:latin typeface="Helvetica Neue" pitchFamily="34" charset="0"/>
                <a:ea typeface="Helvetica Neue" pitchFamily="34" charset="-122"/>
                <a:cs typeface="Helvetica Neue" pitchFamily="34" charset="-120"/>
              </a:rPr>
              <a:t>FAMIGLIE</a:t>
            </a:r>
            <a:endParaRPr lang="en-US" sz="1300" dirty="0"/>
          </a:p>
        </p:txBody>
      </p:sp>
      <p:sp>
        <p:nvSpPr>
          <p:cNvPr id="7" name="Text 5"/>
          <p:cNvSpPr txBox="1"/>
          <p:nvPr/>
        </p:nvSpPr>
        <p:spPr>
          <a:xfrm>
            <a:off x="6217920" y="1600200"/>
            <a:ext cx="5029200" cy="1463040"/>
          </a:xfrm>
          <a:prstGeom prst="rect">
            <a:avLst/>
          </a:prstGeom>
          <a:noFill/>
          <a:ln/>
        </p:spPr>
        <p:txBody>
          <a:bodyPr wrap="square" lIns="0" tIns="0" rIns="0" bIns="0" rtlCol="0" anchor="t"/>
          <a:lstStyle/>
          <a:p>
            <a:pPr indent="0" marL="0">
              <a:buNone/>
            </a:pPr>
            <a:r>
              <a:rPr lang="en-US" sz="2500" b="1" dirty="0">
                <a:solidFill>
                  <a:srgbClr val="16181B"/>
                </a:solidFill>
                <a:latin typeface="Helvetica Neue" pitchFamily="34" charset="0"/>
                <a:ea typeface="Helvetica Neue" pitchFamily="34" charset="-122"/>
                <a:cs typeface="Helvetica Neue" pitchFamily="34" charset="-120"/>
              </a:rPr>
              <a:t>Materie, strumenti, progetti: quali famiglie servono?</a:t>
            </a:r>
            <a:endParaRPr lang="en-US" sz="2500" dirty="0"/>
          </a:p>
        </p:txBody>
      </p:sp>
      <p:sp>
        <p:nvSpPr>
          <p:cNvPr id="8" name="Text 6"/>
          <p:cNvSpPr txBox="1"/>
          <p:nvPr/>
        </p:nvSpPr>
        <p:spPr>
          <a:xfrm>
            <a:off x="731520" y="3246120"/>
            <a:ext cx="5029200" cy="320040"/>
          </a:xfrm>
          <a:prstGeom prst="rect">
            <a:avLst/>
          </a:prstGeom>
          <a:noFill/>
          <a:ln/>
        </p:spPr>
        <p:txBody>
          <a:bodyPr wrap="square" lIns="0" tIns="0" rIns="0" bIns="0" rtlCol="0" anchor="t"/>
          <a:lstStyle/>
          <a:p>
            <a:pPr indent="0" marL="0">
              <a:buNone/>
            </a:pPr>
            <a:r>
              <a:rPr lang="en-US" sz="1300" b="1" spc="200" kern="0" dirty="0">
                <a:solidFill>
                  <a:srgbClr val="5F646B"/>
                </a:solidFill>
                <a:latin typeface="Helvetica Neue" pitchFamily="34" charset="0"/>
                <a:ea typeface="Helvetica Neue" pitchFamily="34" charset="-122"/>
                <a:cs typeface="Helvetica Neue" pitchFamily="34" charset="-120"/>
              </a:rPr>
              <a:t>REGOLE</a:t>
            </a:r>
            <a:endParaRPr lang="en-US" sz="1300" dirty="0"/>
          </a:p>
        </p:txBody>
      </p:sp>
      <p:sp>
        <p:nvSpPr>
          <p:cNvPr id="9" name="Text 7"/>
          <p:cNvSpPr txBox="1"/>
          <p:nvPr/>
        </p:nvSpPr>
        <p:spPr>
          <a:xfrm>
            <a:off x="731520" y="3657600"/>
            <a:ext cx="5029200" cy="1463040"/>
          </a:xfrm>
          <a:prstGeom prst="rect">
            <a:avLst/>
          </a:prstGeom>
          <a:noFill/>
          <a:ln/>
        </p:spPr>
        <p:txBody>
          <a:bodyPr wrap="square" lIns="0" tIns="0" rIns="0" bIns="0" rtlCol="0" anchor="t"/>
          <a:lstStyle/>
          <a:p>
            <a:pPr indent="0" marL="0">
              <a:buNone/>
            </a:pPr>
            <a:r>
              <a:rPr lang="en-US" sz="2500" b="1" dirty="0">
                <a:solidFill>
                  <a:srgbClr val="16181B"/>
                </a:solidFill>
                <a:latin typeface="Helvetica Neue" pitchFamily="34" charset="0"/>
                <a:ea typeface="Helvetica Neue" pitchFamily="34" charset="-122"/>
                <a:cs typeface="Helvetica Neue" pitchFamily="34" charset="-120"/>
              </a:rPr>
              <a:t>Chi crea, approva e aggiorna i tag?</a:t>
            </a:r>
            <a:endParaRPr lang="en-US" sz="2500" dirty="0"/>
          </a:p>
        </p:txBody>
      </p:sp>
      <p:sp>
        <p:nvSpPr>
          <p:cNvPr id="10" name="Text 8"/>
          <p:cNvSpPr txBox="1"/>
          <p:nvPr/>
        </p:nvSpPr>
        <p:spPr>
          <a:xfrm>
            <a:off x="6217920" y="3246120"/>
            <a:ext cx="5029200" cy="320040"/>
          </a:xfrm>
          <a:prstGeom prst="rect">
            <a:avLst/>
          </a:prstGeom>
          <a:noFill/>
          <a:ln/>
        </p:spPr>
        <p:txBody>
          <a:bodyPr wrap="square" lIns="0" tIns="0" rIns="0" bIns="0" rtlCol="0" anchor="t"/>
          <a:lstStyle/>
          <a:p>
            <a:pPr indent="0" marL="0">
              <a:buNone/>
            </a:pPr>
            <a:r>
              <a:rPr lang="en-US" sz="1300" b="1" spc="200" kern="0" dirty="0">
                <a:solidFill>
                  <a:srgbClr val="5F646B"/>
                </a:solidFill>
                <a:latin typeface="Helvetica Neue" pitchFamily="34" charset="0"/>
                <a:ea typeface="Helvetica Neue" pitchFamily="34" charset="-122"/>
                <a:cs typeface="Helvetica Neue" pitchFamily="34" charset="-120"/>
              </a:rPr>
              <a:t>COLLEGAMENTI</a:t>
            </a:r>
            <a:endParaRPr lang="en-US" sz="1300" dirty="0"/>
          </a:p>
        </p:txBody>
      </p:sp>
      <p:sp>
        <p:nvSpPr>
          <p:cNvPr id="11" name="Text 9"/>
          <p:cNvSpPr txBox="1"/>
          <p:nvPr/>
        </p:nvSpPr>
        <p:spPr>
          <a:xfrm>
            <a:off x="6217920" y="3657600"/>
            <a:ext cx="5029200" cy="1463040"/>
          </a:xfrm>
          <a:prstGeom prst="rect">
            <a:avLst/>
          </a:prstGeom>
          <a:noFill/>
          <a:ln/>
        </p:spPr>
        <p:txBody>
          <a:bodyPr wrap="square" lIns="0" tIns="0" rIns="0" bIns="0" rtlCol="0" anchor="t"/>
          <a:lstStyle/>
          <a:p>
            <a:pPr indent="0" marL="0">
              <a:buNone/>
            </a:pPr>
            <a:r>
              <a:rPr lang="en-US" sz="2500" b="1" dirty="0">
                <a:solidFill>
                  <a:srgbClr val="16181B"/>
                </a:solidFill>
                <a:latin typeface="Helvetica Neue" pitchFamily="34" charset="0"/>
                <a:ea typeface="Helvetica Neue" pitchFamily="34" charset="-122"/>
                <a:cs typeface="Helvetica Neue" pitchFamily="34" charset="-120"/>
              </a:rPr>
              <a:t>Quando suggerire persone o discussioni?</a:t>
            </a:r>
            <a:endParaRPr lang="en-US" sz="2500" dirty="0"/>
          </a:p>
        </p:txBody>
      </p:sp>
      <p:sp>
        <p:nvSpPr>
          <p:cNvPr id="12" name="Shape 10"/>
          <p:cNvSpPr/>
          <p:nvPr/>
        </p:nvSpPr>
        <p:spPr>
          <a:xfrm>
            <a:off x="731520" y="5349240"/>
            <a:ext cx="10728655" cy="0"/>
          </a:xfrm>
          <a:prstGeom prst="line">
            <a:avLst/>
          </a:prstGeom>
          <a:noFill/>
          <a:ln w="12700">
            <a:solidFill>
              <a:srgbClr val="D5D1C8"/>
            </a:solidFill>
            <a:prstDash val="solid"/>
          </a:ln>
        </p:spPr>
      </p:sp>
      <p:sp>
        <p:nvSpPr>
          <p:cNvPr id="13" name="Text 11"/>
          <p:cNvSpPr txBox="1"/>
          <p:nvPr/>
        </p:nvSpPr>
        <p:spPr>
          <a:xfrm>
            <a:off x="731520" y="5532120"/>
            <a:ext cx="10728655" cy="457200"/>
          </a:xfrm>
          <a:prstGeom prst="rect">
            <a:avLst/>
          </a:prstGeom>
          <a:noFill/>
          <a:ln/>
        </p:spPr>
        <p:txBody>
          <a:bodyPr wrap="square" lIns="0" tIns="0" rIns="0" bIns="0" rtlCol="0" anchor="t"/>
          <a:lstStyle/>
          <a:p>
            <a:pPr indent="0" marL="0">
              <a:buNone/>
            </a:pPr>
            <a:r>
              <a:rPr lang="en-US" sz="1900" dirty="0">
                <a:solidFill>
                  <a:srgbClr val="5F646B"/>
                </a:solidFill>
                <a:latin typeface="Helvetica Neue" pitchFamily="34" charset="0"/>
                <a:ea typeface="Helvetica Neue" pitchFamily="34" charset="-122"/>
                <a:cs typeface="Helvetica Neue" pitchFamily="34" charset="-120"/>
              </a:rPr>
              <a:t>Risultato: 4–6 famiglie, 8–10 tag ciascuna. La prima lista di tag.</a:t>
            </a:r>
            <a:endParaRPr lang="en-US" sz="19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4F2ED"/>
        </a:solidFill>
      </p:bgPr>
    </p:bg>
    <p:spTree>
      <p:nvGrpSpPr>
        <p:cNvPr id="1" name=""/>
        <p:cNvGrpSpPr/>
        <p:nvPr/>
      </p:nvGrpSpPr>
      <p:grpSpPr>
        <a:xfrm>
          <a:off x="0" y="0"/>
          <a:ext cx="0" cy="0"/>
          <a:chOff x="0" y="0"/>
          <a:chExt cx="0" cy="0"/>
        </a:xfrm>
      </p:grpSpPr>
      <p:sp>
        <p:nvSpPr>
          <p:cNvPr id="2" name="Text 0"/>
          <p:cNvSpPr txBox="1"/>
          <p:nvPr/>
        </p:nvSpPr>
        <p:spPr>
          <a:xfrm>
            <a:off x="731520" y="502920"/>
            <a:ext cx="8229600" cy="274320"/>
          </a:xfrm>
          <a:prstGeom prst="rect">
            <a:avLst/>
          </a:prstGeom>
          <a:noFill/>
          <a:ln/>
        </p:spPr>
        <p:txBody>
          <a:bodyPr wrap="square" lIns="0" tIns="0" rIns="0" bIns="0" rtlCol="0" anchor="t"/>
          <a:lstStyle/>
          <a:p>
            <a:pPr indent="0" marL="0">
              <a:buNone/>
            </a:pPr>
            <a:r>
              <a:rPr lang="en-US" sz="1200" b="1" spc="200" kern="0" dirty="0">
                <a:solidFill>
                  <a:srgbClr val="5F646B"/>
                </a:solidFill>
                <a:latin typeface="Helvetica Neue" pitchFamily="34" charset="0"/>
                <a:ea typeface="Helvetica Neue" pitchFamily="34" charset="-122"/>
                <a:cs typeface="Helvetica Neue" pitchFamily="34" charset="-120"/>
              </a:rPr>
              <a:t>GRUPPI A E C  ·  COSA POTRESTE PENSARE</a:t>
            </a:r>
            <a:endParaRPr lang="en-US" sz="1200" dirty="0"/>
          </a:p>
        </p:txBody>
      </p:sp>
      <p:sp>
        <p:nvSpPr>
          <p:cNvPr id="3" name="Text 1"/>
          <p:cNvSpPr txBox="1"/>
          <p:nvPr/>
        </p:nvSpPr>
        <p:spPr>
          <a:xfrm>
            <a:off x="10545775" y="502920"/>
            <a:ext cx="914400" cy="274320"/>
          </a:xfrm>
          <a:prstGeom prst="rect">
            <a:avLst/>
          </a:prstGeom>
          <a:noFill/>
          <a:ln/>
        </p:spPr>
        <p:txBody>
          <a:bodyPr wrap="square" lIns="0" tIns="0" rIns="0" bIns="0" rtlCol="0" anchor="t"/>
          <a:lstStyle/>
          <a:p>
            <a:pPr algn="r" indent="0" marL="0">
              <a:buNone/>
            </a:pPr>
            <a:r>
              <a:rPr lang="en-US" sz="1200" dirty="0">
                <a:solidFill>
                  <a:srgbClr val="A7A49D"/>
                </a:solidFill>
                <a:latin typeface="Helvetica Neue" pitchFamily="34" charset="0"/>
                <a:ea typeface="Helvetica Neue" pitchFamily="34" charset="-122"/>
                <a:cs typeface="Helvetica Neue" pitchFamily="34" charset="-120"/>
              </a:rPr>
              <a:t>57</a:t>
            </a:r>
            <a:endParaRPr lang="en-US" sz="1200" dirty="0"/>
          </a:p>
        </p:txBody>
      </p:sp>
      <p:sp>
        <p:nvSpPr>
          <p:cNvPr id="4" name="Text 2"/>
          <p:cNvSpPr txBox="1"/>
          <p:nvPr/>
        </p:nvSpPr>
        <p:spPr>
          <a:xfrm>
            <a:off x="731520" y="1188720"/>
            <a:ext cx="5120640" cy="320040"/>
          </a:xfrm>
          <a:prstGeom prst="rect">
            <a:avLst/>
          </a:prstGeom>
          <a:noFill/>
          <a:ln/>
        </p:spPr>
        <p:txBody>
          <a:bodyPr wrap="square" lIns="0" tIns="0" rIns="0" bIns="0" rtlCol="0" anchor="t"/>
          <a:lstStyle/>
          <a:p>
            <a:pPr indent="0" marL="0">
              <a:buNone/>
            </a:pPr>
            <a:r>
              <a:rPr lang="en-US" sz="1300" b="1" spc="200" kern="0" dirty="0">
                <a:solidFill>
                  <a:srgbClr val="5F646B"/>
                </a:solidFill>
                <a:latin typeface="Helvetica Neue" pitchFamily="34" charset="0"/>
                <a:ea typeface="Helvetica Neue" pitchFamily="34" charset="-122"/>
                <a:cs typeface="Helvetica Neue" pitchFamily="34" charset="-120"/>
              </a:rPr>
              <a:t>A · CAMPI DEL PROFILO</a:t>
            </a:r>
            <a:endParaRPr lang="en-US" sz="1300" dirty="0"/>
          </a:p>
        </p:txBody>
      </p:sp>
      <p:sp>
        <p:nvSpPr>
          <p:cNvPr id="5" name="Shape 3"/>
          <p:cNvSpPr/>
          <p:nvPr/>
        </p:nvSpPr>
        <p:spPr>
          <a:xfrm>
            <a:off x="731520" y="1600200"/>
            <a:ext cx="5120640" cy="0"/>
          </a:xfrm>
          <a:prstGeom prst="line">
            <a:avLst/>
          </a:prstGeom>
          <a:noFill/>
          <a:ln w="12700">
            <a:solidFill>
              <a:srgbClr val="16181B"/>
            </a:solidFill>
            <a:prstDash val="solid"/>
          </a:ln>
        </p:spPr>
      </p:sp>
      <p:sp>
        <p:nvSpPr>
          <p:cNvPr id="6" name="Text 4"/>
          <p:cNvSpPr txBox="1"/>
          <p:nvPr/>
        </p:nvSpPr>
        <p:spPr>
          <a:xfrm>
            <a:off x="731520" y="1783080"/>
            <a:ext cx="5120640" cy="777240"/>
          </a:xfrm>
          <a:prstGeom prst="rect">
            <a:avLst/>
          </a:prstGeom>
          <a:noFill/>
          <a:ln/>
        </p:spPr>
        <p:txBody>
          <a:bodyPr wrap="square" lIns="0" tIns="0" rIns="0" bIns="0" rtlCol="0" anchor="t"/>
          <a:lstStyle/>
          <a:p>
            <a:pPr indent="0" marL="0">
              <a:buNone/>
            </a:pPr>
            <a:r>
              <a:rPr lang="en-US" sz="2000" dirty="0">
                <a:solidFill>
                  <a:srgbClr val="16181B"/>
                </a:solidFill>
                <a:latin typeface="Helvetica Neue" pitchFamily="34" charset="0"/>
                <a:ea typeface="Helvetica Neue" pitchFamily="34" charset="-122"/>
                <a:cs typeface="Helvetica Neue" pitchFamily="34" charset="-120"/>
              </a:rPr>
              <a:t>ruolo ed ente</a:t>
            </a:r>
            <a:endParaRPr lang="en-US" sz="2000" dirty="0"/>
          </a:p>
        </p:txBody>
      </p:sp>
      <p:sp>
        <p:nvSpPr>
          <p:cNvPr id="7" name="Text 5"/>
          <p:cNvSpPr txBox="1"/>
          <p:nvPr/>
        </p:nvSpPr>
        <p:spPr>
          <a:xfrm>
            <a:off x="731520" y="2606040"/>
            <a:ext cx="5120640" cy="777240"/>
          </a:xfrm>
          <a:prstGeom prst="rect">
            <a:avLst/>
          </a:prstGeom>
          <a:noFill/>
          <a:ln/>
        </p:spPr>
        <p:txBody>
          <a:bodyPr wrap="square" lIns="0" tIns="0" rIns="0" bIns="0" rtlCol="0" anchor="t"/>
          <a:lstStyle/>
          <a:p>
            <a:pPr indent="0" marL="0">
              <a:buNone/>
            </a:pPr>
            <a:r>
              <a:rPr lang="en-US" sz="2000" dirty="0">
                <a:solidFill>
                  <a:srgbClr val="16181B"/>
                </a:solidFill>
                <a:latin typeface="Helvetica Neue" pitchFamily="34" charset="0"/>
                <a:ea typeface="Helvetica Neue" pitchFamily="34" charset="-122"/>
                <a:cs typeface="Helvetica Neue" pitchFamily="34" charset="-120"/>
              </a:rPr>
              <a:t>aree di competenza</a:t>
            </a:r>
            <a:endParaRPr lang="en-US" sz="2000" dirty="0"/>
          </a:p>
        </p:txBody>
      </p:sp>
      <p:sp>
        <p:nvSpPr>
          <p:cNvPr id="8" name="Text 6"/>
          <p:cNvSpPr txBox="1"/>
          <p:nvPr/>
        </p:nvSpPr>
        <p:spPr>
          <a:xfrm>
            <a:off x="731520" y="3429000"/>
            <a:ext cx="5120640" cy="777240"/>
          </a:xfrm>
          <a:prstGeom prst="rect">
            <a:avLst/>
          </a:prstGeom>
          <a:noFill/>
          <a:ln/>
        </p:spPr>
        <p:txBody>
          <a:bodyPr wrap="square" lIns="0" tIns="0" rIns="0" bIns="0" rtlCol="0" anchor="t"/>
          <a:lstStyle/>
          <a:p>
            <a:pPr indent="0" marL="0">
              <a:buNone/>
            </a:pPr>
            <a:r>
              <a:rPr lang="en-US" sz="2000" dirty="0">
                <a:solidFill>
                  <a:srgbClr val="16181B"/>
                </a:solidFill>
                <a:latin typeface="Helvetica Neue" pitchFamily="34" charset="0"/>
                <a:ea typeface="Helvetica Neue" pitchFamily="34" charset="-122"/>
                <a:cs typeface="Helvetica Neue" pitchFamily="34" charset="-120"/>
              </a:rPr>
              <a:t>progetti in corso e conclusi</a:t>
            </a:r>
            <a:endParaRPr lang="en-US" sz="2000" dirty="0"/>
          </a:p>
        </p:txBody>
      </p:sp>
      <p:sp>
        <p:nvSpPr>
          <p:cNvPr id="9" name="Text 7"/>
          <p:cNvSpPr txBox="1"/>
          <p:nvPr/>
        </p:nvSpPr>
        <p:spPr>
          <a:xfrm>
            <a:off x="731520" y="4251960"/>
            <a:ext cx="5120640" cy="777240"/>
          </a:xfrm>
          <a:prstGeom prst="rect">
            <a:avLst/>
          </a:prstGeom>
          <a:noFill/>
          <a:ln/>
        </p:spPr>
        <p:txBody>
          <a:bodyPr wrap="square" lIns="0" tIns="0" rIns="0" bIns="0" rtlCol="0" anchor="t"/>
          <a:lstStyle/>
          <a:p>
            <a:pPr indent="0" marL="0">
              <a:buNone/>
            </a:pPr>
            <a:r>
              <a:rPr lang="en-US" sz="2000" dirty="0">
                <a:solidFill>
                  <a:srgbClr val="16181B"/>
                </a:solidFill>
                <a:latin typeface="Helvetica Neue" pitchFamily="34" charset="0"/>
                <a:ea typeface="Helvetica Neue" pitchFamily="34" charset="-122"/>
                <a:cs typeface="Helvetica Neue" pitchFamily="34" charset="-120"/>
              </a:rPr>
              <a:t>su cosa sono disponibile a collaborare</a:t>
            </a:r>
            <a:endParaRPr lang="en-US" sz="2000" dirty="0"/>
          </a:p>
        </p:txBody>
      </p:sp>
      <p:sp>
        <p:nvSpPr>
          <p:cNvPr id="10" name="Text 8"/>
          <p:cNvSpPr txBox="1"/>
          <p:nvPr/>
        </p:nvSpPr>
        <p:spPr>
          <a:xfrm>
            <a:off x="731520" y="5074920"/>
            <a:ext cx="5120640" cy="777240"/>
          </a:xfrm>
          <a:prstGeom prst="rect">
            <a:avLst/>
          </a:prstGeom>
          <a:noFill/>
          <a:ln/>
        </p:spPr>
        <p:txBody>
          <a:bodyPr wrap="square" lIns="0" tIns="0" rIns="0" bIns="0" rtlCol="0" anchor="t"/>
          <a:lstStyle/>
          <a:p>
            <a:pPr indent="0" marL="0">
              <a:buNone/>
            </a:pPr>
            <a:r>
              <a:rPr lang="en-US" sz="2000" dirty="0">
                <a:solidFill>
                  <a:srgbClr val="16181B"/>
                </a:solidFill>
                <a:latin typeface="Helvetica Neue" pitchFamily="34" charset="0"/>
                <a:ea typeface="Helvetica Neue" pitchFamily="34" charset="-122"/>
                <a:cs typeface="Helvetica Neue" pitchFamily="34" charset="-120"/>
              </a:rPr>
              <a:t>contatti diretti: visibili solo dopo che accetto</a:t>
            </a:r>
            <a:endParaRPr lang="en-US" sz="2000" dirty="0"/>
          </a:p>
        </p:txBody>
      </p:sp>
      <p:sp>
        <p:nvSpPr>
          <p:cNvPr id="11" name="Text 9"/>
          <p:cNvSpPr txBox="1"/>
          <p:nvPr/>
        </p:nvSpPr>
        <p:spPr>
          <a:xfrm>
            <a:off x="6217920" y="1188720"/>
            <a:ext cx="5120640" cy="320040"/>
          </a:xfrm>
          <a:prstGeom prst="rect">
            <a:avLst/>
          </a:prstGeom>
          <a:noFill/>
          <a:ln/>
        </p:spPr>
        <p:txBody>
          <a:bodyPr wrap="square" lIns="0" tIns="0" rIns="0" bIns="0" rtlCol="0" anchor="t"/>
          <a:lstStyle/>
          <a:p>
            <a:pPr indent="0" marL="0">
              <a:buNone/>
            </a:pPr>
            <a:r>
              <a:rPr lang="en-US" sz="1300" b="1" spc="200" kern="0" dirty="0">
                <a:solidFill>
                  <a:srgbClr val="5F646B"/>
                </a:solidFill>
                <a:latin typeface="Helvetica Neue" pitchFamily="34" charset="0"/>
                <a:ea typeface="Helvetica Neue" pitchFamily="34" charset="-122"/>
                <a:cs typeface="Helvetica Neue" pitchFamily="34" charset="-120"/>
              </a:rPr>
              <a:t>C · FAMIGLIE DI TAG</a:t>
            </a:r>
            <a:endParaRPr lang="en-US" sz="1300" dirty="0"/>
          </a:p>
        </p:txBody>
      </p:sp>
      <p:sp>
        <p:nvSpPr>
          <p:cNvPr id="12" name="Shape 10"/>
          <p:cNvSpPr/>
          <p:nvPr/>
        </p:nvSpPr>
        <p:spPr>
          <a:xfrm>
            <a:off x="6217920" y="1600200"/>
            <a:ext cx="5120640" cy="0"/>
          </a:xfrm>
          <a:prstGeom prst="line">
            <a:avLst/>
          </a:prstGeom>
          <a:noFill/>
          <a:ln w="12700">
            <a:solidFill>
              <a:srgbClr val="16181B"/>
            </a:solidFill>
            <a:prstDash val="solid"/>
          </a:ln>
        </p:spPr>
      </p:sp>
      <p:sp>
        <p:nvSpPr>
          <p:cNvPr id="13" name="Text 11"/>
          <p:cNvSpPr txBox="1"/>
          <p:nvPr/>
        </p:nvSpPr>
        <p:spPr>
          <a:xfrm>
            <a:off x="6217920" y="1783080"/>
            <a:ext cx="5120640" cy="777240"/>
          </a:xfrm>
          <a:prstGeom prst="rect">
            <a:avLst/>
          </a:prstGeom>
          <a:noFill/>
          <a:ln/>
        </p:spPr>
        <p:txBody>
          <a:bodyPr wrap="square" lIns="0" tIns="0" rIns="0" bIns="0" rtlCol="0" anchor="t"/>
          <a:lstStyle/>
          <a:p>
            <a:pPr indent="0" marL="0">
              <a:buNone/>
            </a:pPr>
            <a:r>
              <a:rPr lang="en-US" sz="2000" dirty="0">
                <a:solidFill>
                  <a:srgbClr val="16181B"/>
                </a:solidFill>
                <a:latin typeface="Helvetica Neue" pitchFamily="34" charset="0"/>
                <a:ea typeface="Helvetica Neue" pitchFamily="34" charset="-122"/>
                <a:cs typeface="Helvetica Neue" pitchFamily="34" charset="-120"/>
              </a:rPr>
              <a:t>materie: appalti, bilancio, personale</a:t>
            </a:r>
            <a:endParaRPr lang="en-US" sz="2000" dirty="0"/>
          </a:p>
        </p:txBody>
      </p:sp>
      <p:sp>
        <p:nvSpPr>
          <p:cNvPr id="14" name="Text 12"/>
          <p:cNvSpPr txBox="1"/>
          <p:nvPr/>
        </p:nvSpPr>
        <p:spPr>
          <a:xfrm>
            <a:off x="6217920" y="2606040"/>
            <a:ext cx="5120640" cy="777240"/>
          </a:xfrm>
          <a:prstGeom prst="rect">
            <a:avLst/>
          </a:prstGeom>
          <a:noFill/>
          <a:ln/>
        </p:spPr>
        <p:txBody>
          <a:bodyPr wrap="square" lIns="0" tIns="0" rIns="0" bIns="0" rtlCol="0" anchor="t"/>
          <a:lstStyle/>
          <a:p>
            <a:pPr indent="0" marL="0">
              <a:buNone/>
            </a:pPr>
            <a:r>
              <a:rPr lang="en-US" sz="2000" dirty="0">
                <a:solidFill>
                  <a:srgbClr val="16181B"/>
                </a:solidFill>
                <a:latin typeface="Helvetica Neue" pitchFamily="34" charset="0"/>
                <a:ea typeface="Helvetica Neue" pitchFamily="34" charset="-122"/>
                <a:cs typeface="Helvetica Neue" pitchFamily="34" charset="-120"/>
              </a:rPr>
              <a:t>strumenti: e-procurement, protocollo informatico</a:t>
            </a:r>
            <a:endParaRPr lang="en-US" sz="2000" dirty="0"/>
          </a:p>
        </p:txBody>
      </p:sp>
      <p:sp>
        <p:nvSpPr>
          <p:cNvPr id="15" name="Text 13"/>
          <p:cNvSpPr txBox="1"/>
          <p:nvPr/>
        </p:nvSpPr>
        <p:spPr>
          <a:xfrm>
            <a:off x="6217920" y="3429000"/>
            <a:ext cx="5120640" cy="777240"/>
          </a:xfrm>
          <a:prstGeom prst="rect">
            <a:avLst/>
          </a:prstGeom>
          <a:noFill/>
          <a:ln/>
        </p:spPr>
        <p:txBody>
          <a:bodyPr wrap="square" lIns="0" tIns="0" rIns="0" bIns="0" rtlCol="0" anchor="t"/>
          <a:lstStyle/>
          <a:p>
            <a:pPr indent="0" marL="0">
              <a:buNone/>
            </a:pPr>
            <a:r>
              <a:rPr lang="en-US" sz="2000" dirty="0">
                <a:solidFill>
                  <a:srgbClr val="16181B"/>
                </a:solidFill>
                <a:latin typeface="Helvetica Neue" pitchFamily="34" charset="0"/>
                <a:ea typeface="Helvetica Neue" pitchFamily="34" charset="-122"/>
                <a:cs typeface="Helvetica Neue" pitchFamily="34" charset="-120"/>
              </a:rPr>
              <a:t>progetti: SUAP digitale, PNRR</a:t>
            </a:r>
            <a:endParaRPr lang="en-US" sz="2000" dirty="0"/>
          </a:p>
        </p:txBody>
      </p:sp>
      <p:sp>
        <p:nvSpPr>
          <p:cNvPr id="16" name="Text 14"/>
          <p:cNvSpPr txBox="1"/>
          <p:nvPr/>
        </p:nvSpPr>
        <p:spPr>
          <a:xfrm>
            <a:off x="6217920" y="4251960"/>
            <a:ext cx="5120640" cy="777240"/>
          </a:xfrm>
          <a:prstGeom prst="rect">
            <a:avLst/>
          </a:prstGeom>
          <a:noFill/>
          <a:ln/>
        </p:spPr>
        <p:txBody>
          <a:bodyPr wrap="square" lIns="0" tIns="0" rIns="0" bIns="0" rtlCol="0" anchor="t"/>
          <a:lstStyle/>
          <a:p>
            <a:pPr indent="0" marL="0">
              <a:buNone/>
            </a:pPr>
            <a:r>
              <a:rPr lang="en-US" sz="2000" dirty="0">
                <a:solidFill>
                  <a:srgbClr val="16181B"/>
                </a:solidFill>
                <a:latin typeface="Helvetica Neue" pitchFamily="34" charset="0"/>
                <a:ea typeface="Helvetica Neue" pitchFamily="34" charset="-122"/>
                <a:cs typeface="Helvetica Neue" pitchFamily="34" charset="-120"/>
              </a:rPr>
              <a:t>servizi: servizi sociali, tributi</a:t>
            </a:r>
            <a:endParaRPr lang="en-US" sz="2000" dirty="0"/>
          </a:p>
        </p:txBody>
      </p:sp>
      <p:sp>
        <p:nvSpPr>
          <p:cNvPr id="17" name="Text 15"/>
          <p:cNvSpPr txBox="1"/>
          <p:nvPr/>
        </p:nvSpPr>
        <p:spPr>
          <a:xfrm>
            <a:off x="731520" y="5943600"/>
            <a:ext cx="10728655" cy="320040"/>
          </a:xfrm>
          <a:prstGeom prst="rect">
            <a:avLst/>
          </a:prstGeom>
          <a:noFill/>
          <a:ln/>
        </p:spPr>
        <p:txBody>
          <a:bodyPr wrap="square" lIns="0" tIns="0" rIns="0" bIns="0" rtlCol="0" anchor="t"/>
          <a:lstStyle/>
          <a:p>
            <a:pPr indent="0" marL="0">
              <a:buNone/>
            </a:pPr>
            <a:r>
              <a:rPr lang="en-US" sz="1500" i="1" dirty="0">
                <a:solidFill>
                  <a:srgbClr val="A7A49D"/>
                </a:solidFill>
                <a:latin typeface="Helvetica Neue" pitchFamily="34" charset="0"/>
                <a:ea typeface="Helvetica Neue" pitchFamily="34" charset="-122"/>
                <a:cs typeface="Helvetica Neue" pitchFamily="34" charset="-120"/>
              </a:rPr>
              <a:t>Esempi da discutere, non decisioni.</a:t>
            </a:r>
            <a:endParaRPr lang="en-US" sz="150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4F2ED"/>
        </a:solidFill>
      </p:bgPr>
    </p:bg>
    <p:spTree>
      <p:nvGrpSpPr>
        <p:cNvPr id="1" name=""/>
        <p:cNvGrpSpPr/>
        <p:nvPr/>
      </p:nvGrpSpPr>
      <p:grpSpPr>
        <a:xfrm>
          <a:off x="0" y="0"/>
          <a:ext cx="0" cy="0"/>
          <a:chOff x="0" y="0"/>
          <a:chExt cx="0" cy="0"/>
        </a:xfrm>
      </p:grpSpPr>
      <p:sp>
        <p:nvSpPr>
          <p:cNvPr id="2" name="Text 0"/>
          <p:cNvSpPr txBox="1"/>
          <p:nvPr/>
        </p:nvSpPr>
        <p:spPr>
          <a:xfrm>
            <a:off x="731520" y="502920"/>
            <a:ext cx="8229600" cy="274320"/>
          </a:xfrm>
          <a:prstGeom prst="rect">
            <a:avLst/>
          </a:prstGeom>
          <a:noFill/>
          <a:ln/>
        </p:spPr>
        <p:txBody>
          <a:bodyPr wrap="square" lIns="0" tIns="0" rIns="0" bIns="0" rtlCol="0" anchor="t"/>
          <a:lstStyle/>
          <a:p>
            <a:pPr indent="0" marL="0">
              <a:buNone/>
            </a:pPr>
            <a:r>
              <a:rPr lang="en-US" sz="1200" b="1" spc="200" kern="0" dirty="0">
                <a:solidFill>
                  <a:srgbClr val="5F646B"/>
                </a:solidFill>
                <a:latin typeface="Helvetica Neue" pitchFamily="34" charset="0"/>
                <a:ea typeface="Helvetica Neue" pitchFamily="34" charset="-122"/>
                <a:cs typeface="Helvetica Neue" pitchFamily="34" charset="-120"/>
              </a:rPr>
              <a:t>IL VOSTRO PROMPT</a:t>
            </a:r>
            <a:endParaRPr lang="en-US" sz="1200" dirty="0"/>
          </a:p>
        </p:txBody>
      </p:sp>
      <p:sp>
        <p:nvSpPr>
          <p:cNvPr id="3" name="Text 1"/>
          <p:cNvSpPr txBox="1"/>
          <p:nvPr/>
        </p:nvSpPr>
        <p:spPr>
          <a:xfrm>
            <a:off x="10545775" y="502920"/>
            <a:ext cx="914400" cy="274320"/>
          </a:xfrm>
          <a:prstGeom prst="rect">
            <a:avLst/>
          </a:prstGeom>
          <a:noFill/>
          <a:ln/>
        </p:spPr>
        <p:txBody>
          <a:bodyPr wrap="square" lIns="0" tIns="0" rIns="0" bIns="0" rtlCol="0" anchor="t"/>
          <a:lstStyle/>
          <a:p>
            <a:pPr algn="r" indent="0" marL="0">
              <a:buNone/>
            </a:pPr>
            <a:r>
              <a:rPr lang="en-US" sz="1200" dirty="0">
                <a:solidFill>
                  <a:srgbClr val="A7A49D"/>
                </a:solidFill>
                <a:latin typeface="Helvetica Neue" pitchFamily="34" charset="0"/>
                <a:ea typeface="Helvetica Neue" pitchFamily="34" charset="-122"/>
                <a:cs typeface="Helvetica Neue" pitchFamily="34" charset="-120"/>
              </a:rPr>
              <a:t>58</a:t>
            </a:r>
            <a:endParaRPr lang="en-US" sz="1200" dirty="0"/>
          </a:p>
        </p:txBody>
      </p:sp>
      <p:sp>
        <p:nvSpPr>
          <p:cNvPr id="4" name="Shape 2"/>
          <p:cNvSpPr/>
          <p:nvPr/>
        </p:nvSpPr>
        <p:spPr>
          <a:xfrm>
            <a:off x="731520" y="1188720"/>
            <a:ext cx="10728655" cy="4572000"/>
          </a:xfrm>
          <a:prstGeom prst="rect">
            <a:avLst/>
          </a:prstGeom>
          <a:solidFill>
            <a:srgbClr val="FFFFFF"/>
          </a:solidFill>
          <a:ln w="12700">
            <a:solidFill>
              <a:srgbClr val="FFFFFF"/>
            </a:solidFill>
            <a:prstDash val="solid"/>
          </a:ln>
          <a:effectLst>
            <a:outerShdw sx="100000" sy="100000" kx="0" ky="0" algn="bl" rotWithShape="0" blurRad="228600" dist="76200" dir="5400000">
              <a:srgbClr val="000000">
                <a:alpha val="18000"/>
              </a:srgbClr>
            </a:outerShdw>
          </a:effectLst>
        </p:spPr>
      </p:sp>
      <p:sp>
        <p:nvSpPr>
          <p:cNvPr id="5" name="Text 3"/>
          <p:cNvSpPr txBox="1"/>
          <p:nvPr/>
        </p:nvSpPr>
        <p:spPr>
          <a:xfrm>
            <a:off x="1188720" y="1463040"/>
            <a:ext cx="1828800" cy="502920"/>
          </a:xfrm>
          <a:prstGeom prst="rect">
            <a:avLst/>
          </a:prstGeom>
          <a:noFill/>
          <a:ln/>
        </p:spPr>
        <p:txBody>
          <a:bodyPr wrap="square" lIns="0" tIns="0" rIns="0" bIns="0" rtlCol="0" anchor="ctr"/>
          <a:lstStyle/>
          <a:p>
            <a:pPr indent="0" marL="0">
              <a:buNone/>
            </a:pPr>
            <a:r>
              <a:rPr lang="en-US" sz="1800" b="1" dirty="0">
                <a:solidFill>
                  <a:srgbClr val="6B6B6B"/>
                </a:solidFill>
                <a:latin typeface="Helvetica Neue" pitchFamily="34" charset="0"/>
                <a:ea typeface="Helvetica Neue" pitchFamily="34" charset="-122"/>
                <a:cs typeface="Helvetica Neue" pitchFamily="34" charset="-120"/>
              </a:rPr>
              <a:t>Ruolo</a:t>
            </a:r>
            <a:endParaRPr lang="en-US" sz="1800" dirty="0"/>
          </a:p>
        </p:txBody>
      </p:sp>
      <p:sp>
        <p:nvSpPr>
          <p:cNvPr id="6" name="Text 4"/>
          <p:cNvSpPr txBox="1"/>
          <p:nvPr/>
        </p:nvSpPr>
        <p:spPr>
          <a:xfrm>
            <a:off x="3108960" y="1463040"/>
            <a:ext cx="8138160" cy="502920"/>
          </a:xfrm>
          <a:prstGeom prst="rect">
            <a:avLst/>
          </a:prstGeom>
          <a:noFill/>
          <a:ln/>
        </p:spPr>
        <p:txBody>
          <a:bodyPr wrap="square" lIns="0" tIns="0" rIns="0" bIns="0" rtlCol="0" anchor="ctr"/>
          <a:lstStyle/>
          <a:p>
            <a:pPr indent="0" marL="0">
              <a:buNone/>
            </a:pPr>
            <a:r>
              <a:rPr lang="en-US" sz="1800" dirty="0">
                <a:solidFill>
                  <a:srgbClr val="16181B"/>
                </a:solidFill>
                <a:latin typeface="Helvetica Neue" pitchFamily="34" charset="0"/>
                <a:ea typeface="Helvetica Neue" pitchFamily="34" charset="-122"/>
                <a:cs typeface="Helvetica Neue" pitchFamily="34" charset="-120"/>
              </a:rPr>
              <a:t>Agisci come…</a:t>
            </a:r>
            <a:endParaRPr lang="en-US" sz="1800" dirty="0"/>
          </a:p>
        </p:txBody>
      </p:sp>
      <p:sp>
        <p:nvSpPr>
          <p:cNvPr id="7" name="Text 5"/>
          <p:cNvSpPr txBox="1"/>
          <p:nvPr/>
        </p:nvSpPr>
        <p:spPr>
          <a:xfrm>
            <a:off x="1188720" y="2039112"/>
            <a:ext cx="1828800" cy="502920"/>
          </a:xfrm>
          <a:prstGeom prst="rect">
            <a:avLst/>
          </a:prstGeom>
          <a:noFill/>
          <a:ln/>
        </p:spPr>
        <p:txBody>
          <a:bodyPr wrap="square" lIns="0" tIns="0" rIns="0" bIns="0" rtlCol="0" anchor="ctr"/>
          <a:lstStyle/>
          <a:p>
            <a:pPr indent="0" marL="0">
              <a:buNone/>
            </a:pPr>
            <a:r>
              <a:rPr lang="en-US" sz="1800" b="1" dirty="0">
                <a:solidFill>
                  <a:srgbClr val="6B6B6B"/>
                </a:solidFill>
                <a:latin typeface="Helvetica Neue" pitchFamily="34" charset="0"/>
                <a:ea typeface="Helvetica Neue" pitchFamily="34" charset="-122"/>
                <a:cs typeface="Helvetica Neue" pitchFamily="34" charset="-120"/>
              </a:rPr>
              <a:t>Obiettivo</a:t>
            </a:r>
            <a:endParaRPr lang="en-US" sz="1800" dirty="0"/>
          </a:p>
        </p:txBody>
      </p:sp>
      <p:sp>
        <p:nvSpPr>
          <p:cNvPr id="8" name="Text 6"/>
          <p:cNvSpPr txBox="1"/>
          <p:nvPr/>
        </p:nvSpPr>
        <p:spPr>
          <a:xfrm>
            <a:off x="3108960" y="2039112"/>
            <a:ext cx="8138160" cy="502920"/>
          </a:xfrm>
          <a:prstGeom prst="rect">
            <a:avLst/>
          </a:prstGeom>
          <a:noFill/>
          <a:ln/>
        </p:spPr>
        <p:txBody>
          <a:bodyPr wrap="square" lIns="0" tIns="0" rIns="0" bIns="0" rtlCol="0" anchor="ctr"/>
          <a:lstStyle/>
          <a:p>
            <a:pPr indent="0" marL="0">
              <a:buNone/>
            </a:pPr>
            <a:r>
              <a:rPr lang="en-US" sz="1800" dirty="0">
                <a:solidFill>
                  <a:srgbClr val="16181B"/>
                </a:solidFill>
                <a:latin typeface="Helvetica Neue" pitchFamily="34" charset="0"/>
                <a:ea typeface="Helvetica Neue" pitchFamily="34" charset="-122"/>
                <a:cs typeface="Helvetica Neue" pitchFamily="34" charset="-120"/>
              </a:rPr>
              <a:t>Proponi…</a:t>
            </a:r>
            <a:endParaRPr lang="en-US" sz="1800" dirty="0"/>
          </a:p>
        </p:txBody>
      </p:sp>
      <p:sp>
        <p:nvSpPr>
          <p:cNvPr id="9" name="Text 7"/>
          <p:cNvSpPr txBox="1"/>
          <p:nvPr/>
        </p:nvSpPr>
        <p:spPr>
          <a:xfrm>
            <a:off x="1188720" y="2615184"/>
            <a:ext cx="1828800" cy="502920"/>
          </a:xfrm>
          <a:prstGeom prst="rect">
            <a:avLst/>
          </a:prstGeom>
          <a:noFill/>
          <a:ln/>
        </p:spPr>
        <p:txBody>
          <a:bodyPr wrap="square" lIns="0" tIns="0" rIns="0" bIns="0" rtlCol="0" anchor="ctr"/>
          <a:lstStyle/>
          <a:p>
            <a:pPr indent="0" marL="0">
              <a:buNone/>
            </a:pPr>
            <a:r>
              <a:rPr lang="en-US" sz="1800" b="1" dirty="0">
                <a:solidFill>
                  <a:srgbClr val="6B6B6B"/>
                </a:solidFill>
                <a:latin typeface="Helvetica Neue" pitchFamily="34" charset="0"/>
                <a:ea typeface="Helvetica Neue" pitchFamily="34" charset="-122"/>
                <a:cs typeface="Helvetica Neue" pitchFamily="34" charset="-120"/>
              </a:rPr>
              <a:t>Contesto</a:t>
            </a:r>
            <a:endParaRPr lang="en-US" sz="1800" dirty="0"/>
          </a:p>
        </p:txBody>
      </p:sp>
      <p:sp>
        <p:nvSpPr>
          <p:cNvPr id="10" name="Text 8"/>
          <p:cNvSpPr txBox="1"/>
          <p:nvPr/>
        </p:nvSpPr>
        <p:spPr>
          <a:xfrm>
            <a:off x="3108960" y="2615184"/>
            <a:ext cx="8138160" cy="502920"/>
          </a:xfrm>
          <a:prstGeom prst="rect">
            <a:avLst/>
          </a:prstGeom>
          <a:noFill/>
          <a:ln/>
        </p:spPr>
        <p:txBody>
          <a:bodyPr wrap="square" lIns="0" tIns="0" rIns="0" bIns="0" rtlCol="0" anchor="ctr"/>
          <a:lstStyle/>
          <a:p>
            <a:pPr indent="0" marL="0">
              <a:buNone/>
            </a:pPr>
            <a:r>
              <a:rPr lang="en-US" sz="1800" dirty="0">
                <a:solidFill>
                  <a:srgbClr val="16181B"/>
                </a:solidFill>
                <a:latin typeface="Helvetica Neue" pitchFamily="34" charset="0"/>
                <a:ea typeface="Helvetica Neue" pitchFamily="34" charset="-122"/>
                <a:cs typeface="Helvetica Neue" pitchFamily="34" charset="-120"/>
              </a:rPr>
              <a:t>Rete Valore PA serve a trovare chi lavora allo stesso progetto in altri enti. (Incollate qui il vostro canvas.)</a:t>
            </a:r>
            <a:endParaRPr lang="en-US" sz="1800" dirty="0"/>
          </a:p>
        </p:txBody>
      </p:sp>
      <p:sp>
        <p:nvSpPr>
          <p:cNvPr id="11" name="Text 9"/>
          <p:cNvSpPr txBox="1"/>
          <p:nvPr/>
        </p:nvSpPr>
        <p:spPr>
          <a:xfrm>
            <a:off x="1188720" y="3191256"/>
            <a:ext cx="1828800" cy="502920"/>
          </a:xfrm>
          <a:prstGeom prst="rect">
            <a:avLst/>
          </a:prstGeom>
          <a:noFill/>
          <a:ln/>
        </p:spPr>
        <p:txBody>
          <a:bodyPr wrap="square" lIns="0" tIns="0" rIns="0" bIns="0" rtlCol="0" anchor="ctr"/>
          <a:lstStyle/>
          <a:p>
            <a:pPr indent="0" marL="0">
              <a:buNone/>
            </a:pPr>
            <a:r>
              <a:rPr lang="en-US" sz="1800" b="1" dirty="0">
                <a:solidFill>
                  <a:srgbClr val="6B6B6B"/>
                </a:solidFill>
                <a:latin typeface="Helvetica Neue" pitchFamily="34" charset="0"/>
                <a:ea typeface="Helvetica Neue" pitchFamily="34" charset="-122"/>
                <a:cs typeface="Helvetica Neue" pitchFamily="34" charset="-120"/>
              </a:rPr>
              <a:t>Dati</a:t>
            </a:r>
            <a:endParaRPr lang="en-US" sz="1800" dirty="0"/>
          </a:p>
        </p:txBody>
      </p:sp>
      <p:sp>
        <p:nvSpPr>
          <p:cNvPr id="12" name="Text 10"/>
          <p:cNvSpPr txBox="1"/>
          <p:nvPr/>
        </p:nvSpPr>
        <p:spPr>
          <a:xfrm>
            <a:off x="3108960" y="3191256"/>
            <a:ext cx="8138160" cy="502920"/>
          </a:xfrm>
          <a:prstGeom prst="rect">
            <a:avLst/>
          </a:prstGeom>
          <a:noFill/>
          <a:ln/>
        </p:spPr>
        <p:txBody>
          <a:bodyPr wrap="square" lIns="0" tIns="0" rIns="0" bIns="0" rtlCol="0" anchor="ctr"/>
          <a:lstStyle/>
          <a:p>
            <a:pPr indent="0" marL="0">
              <a:buNone/>
            </a:pPr>
            <a:r>
              <a:rPr lang="en-US" sz="1800" dirty="0">
                <a:solidFill>
                  <a:srgbClr val="16181B"/>
                </a:solidFill>
                <a:latin typeface="Helvetica Neue" pitchFamily="34" charset="0"/>
                <a:ea typeface="Helvetica Neue" pitchFamily="34" charset="-122"/>
                <a:cs typeface="Helvetica Neue" pitchFamily="34" charset="-120"/>
              </a:rPr>
              <a:t>Solo il nostro canvas. Esempi solo inventati.</a:t>
            </a:r>
            <a:endParaRPr lang="en-US" sz="1800" dirty="0"/>
          </a:p>
        </p:txBody>
      </p:sp>
      <p:sp>
        <p:nvSpPr>
          <p:cNvPr id="13" name="Text 11"/>
          <p:cNvSpPr txBox="1"/>
          <p:nvPr/>
        </p:nvSpPr>
        <p:spPr>
          <a:xfrm>
            <a:off x="1188720" y="3767328"/>
            <a:ext cx="1828800" cy="502920"/>
          </a:xfrm>
          <a:prstGeom prst="rect">
            <a:avLst/>
          </a:prstGeom>
          <a:noFill/>
          <a:ln/>
        </p:spPr>
        <p:txBody>
          <a:bodyPr wrap="square" lIns="0" tIns="0" rIns="0" bIns="0" rtlCol="0" anchor="ctr"/>
          <a:lstStyle/>
          <a:p>
            <a:pPr indent="0" marL="0">
              <a:buNone/>
            </a:pPr>
            <a:r>
              <a:rPr lang="en-US" sz="1800" b="1" dirty="0">
                <a:solidFill>
                  <a:srgbClr val="6B6B6B"/>
                </a:solidFill>
                <a:latin typeface="Helvetica Neue" pitchFamily="34" charset="0"/>
                <a:ea typeface="Helvetica Neue" pitchFamily="34" charset="-122"/>
                <a:cs typeface="Helvetica Neue" pitchFamily="34" charset="-120"/>
              </a:rPr>
              <a:t>Vincoli</a:t>
            </a:r>
            <a:endParaRPr lang="en-US" sz="1800" dirty="0"/>
          </a:p>
        </p:txBody>
      </p:sp>
      <p:sp>
        <p:nvSpPr>
          <p:cNvPr id="14" name="Text 12"/>
          <p:cNvSpPr txBox="1"/>
          <p:nvPr/>
        </p:nvSpPr>
        <p:spPr>
          <a:xfrm>
            <a:off x="3108960" y="3767328"/>
            <a:ext cx="8138160" cy="502920"/>
          </a:xfrm>
          <a:prstGeom prst="rect">
            <a:avLst/>
          </a:prstGeom>
          <a:noFill/>
          <a:ln/>
        </p:spPr>
        <p:txBody>
          <a:bodyPr wrap="square" lIns="0" tIns="0" rIns="0" bIns="0" rtlCol="0" anchor="ctr"/>
          <a:lstStyle/>
          <a:p>
            <a:pPr indent="0" marL="0">
              <a:buNone/>
            </a:pPr>
            <a:r>
              <a:rPr lang="en-US" sz="1800" dirty="0">
                <a:solidFill>
                  <a:srgbClr val="16181B"/>
                </a:solidFill>
                <a:latin typeface="Helvetica Neue" pitchFamily="34" charset="0"/>
                <a:ea typeface="Helvetica Neue" pitchFamily="34" charset="-122"/>
                <a:cs typeface="Helvetica Neue" pitchFamily="34" charset="-120"/>
              </a:rPr>
              <a:t>Non… · Massimo… · Nessun dato sensibile</a:t>
            </a:r>
            <a:endParaRPr lang="en-US" sz="1800" dirty="0"/>
          </a:p>
        </p:txBody>
      </p:sp>
      <p:sp>
        <p:nvSpPr>
          <p:cNvPr id="15" name="Text 13"/>
          <p:cNvSpPr txBox="1"/>
          <p:nvPr/>
        </p:nvSpPr>
        <p:spPr>
          <a:xfrm>
            <a:off x="1188720" y="4343400"/>
            <a:ext cx="1828800" cy="502920"/>
          </a:xfrm>
          <a:prstGeom prst="rect">
            <a:avLst/>
          </a:prstGeom>
          <a:noFill/>
          <a:ln/>
        </p:spPr>
        <p:txBody>
          <a:bodyPr wrap="square" lIns="0" tIns="0" rIns="0" bIns="0" rtlCol="0" anchor="ctr"/>
          <a:lstStyle/>
          <a:p>
            <a:pPr indent="0" marL="0">
              <a:buNone/>
            </a:pPr>
            <a:r>
              <a:rPr lang="en-US" sz="1800" b="1" dirty="0">
                <a:solidFill>
                  <a:srgbClr val="6B6B6B"/>
                </a:solidFill>
                <a:latin typeface="Helvetica Neue" pitchFamily="34" charset="0"/>
                <a:ea typeface="Helvetica Neue" pitchFamily="34" charset="-122"/>
                <a:cs typeface="Helvetica Neue" pitchFamily="34" charset="-120"/>
              </a:rPr>
              <a:t>Formato</a:t>
            </a:r>
            <a:endParaRPr lang="en-US" sz="1800" dirty="0"/>
          </a:p>
        </p:txBody>
      </p:sp>
      <p:sp>
        <p:nvSpPr>
          <p:cNvPr id="16" name="Text 14"/>
          <p:cNvSpPr txBox="1"/>
          <p:nvPr/>
        </p:nvSpPr>
        <p:spPr>
          <a:xfrm>
            <a:off x="3108960" y="4343400"/>
            <a:ext cx="8138160" cy="502920"/>
          </a:xfrm>
          <a:prstGeom prst="rect">
            <a:avLst/>
          </a:prstGeom>
          <a:noFill/>
          <a:ln/>
        </p:spPr>
        <p:txBody>
          <a:bodyPr wrap="square" lIns="0" tIns="0" rIns="0" bIns="0" rtlCol="0" anchor="ctr"/>
          <a:lstStyle/>
          <a:p>
            <a:pPr indent="0" marL="0">
              <a:buNone/>
            </a:pPr>
            <a:r>
              <a:rPr lang="en-US" sz="1800" dirty="0">
                <a:solidFill>
                  <a:srgbClr val="16181B"/>
                </a:solidFill>
                <a:latin typeface="Helvetica Neue" pitchFamily="34" charset="0"/>
                <a:ea typeface="Helvetica Neue" pitchFamily="34" charset="-122"/>
                <a:cs typeface="Helvetica Neue" pitchFamily="34" charset="-120"/>
              </a:rPr>
              <a:t>Tabella con…</a:t>
            </a:r>
            <a:endParaRPr lang="en-US" sz="1800" dirty="0"/>
          </a:p>
        </p:txBody>
      </p:sp>
      <p:sp>
        <p:nvSpPr>
          <p:cNvPr id="17" name="Text 15"/>
          <p:cNvSpPr txBox="1"/>
          <p:nvPr/>
        </p:nvSpPr>
        <p:spPr>
          <a:xfrm>
            <a:off x="1188720" y="4919472"/>
            <a:ext cx="1828800" cy="502920"/>
          </a:xfrm>
          <a:prstGeom prst="rect">
            <a:avLst/>
          </a:prstGeom>
          <a:noFill/>
          <a:ln/>
        </p:spPr>
        <p:txBody>
          <a:bodyPr wrap="square" lIns="0" tIns="0" rIns="0" bIns="0" rtlCol="0" anchor="ctr"/>
          <a:lstStyle/>
          <a:p>
            <a:pPr indent="0" marL="0">
              <a:buNone/>
            </a:pPr>
            <a:r>
              <a:rPr lang="en-US" sz="1800" b="1" dirty="0">
                <a:solidFill>
                  <a:srgbClr val="6B6B6B"/>
                </a:solidFill>
                <a:latin typeface="Helvetica Neue" pitchFamily="34" charset="0"/>
                <a:ea typeface="Helvetica Neue" pitchFamily="34" charset="-122"/>
                <a:cs typeface="Helvetica Neue" pitchFamily="34" charset="-120"/>
              </a:rPr>
              <a:t>Verifica</a:t>
            </a:r>
            <a:endParaRPr lang="en-US" sz="1800" dirty="0"/>
          </a:p>
        </p:txBody>
      </p:sp>
      <p:sp>
        <p:nvSpPr>
          <p:cNvPr id="18" name="Text 16"/>
          <p:cNvSpPr txBox="1"/>
          <p:nvPr/>
        </p:nvSpPr>
        <p:spPr>
          <a:xfrm>
            <a:off x="3108960" y="4919472"/>
            <a:ext cx="8138160" cy="502920"/>
          </a:xfrm>
          <a:prstGeom prst="rect">
            <a:avLst/>
          </a:prstGeom>
          <a:noFill/>
          <a:ln/>
        </p:spPr>
        <p:txBody>
          <a:bodyPr wrap="square" lIns="0" tIns="0" rIns="0" bIns="0" rtlCol="0" anchor="ctr"/>
          <a:lstStyle/>
          <a:p>
            <a:pPr indent="0" marL="0">
              <a:buNone/>
            </a:pPr>
            <a:r>
              <a:rPr lang="en-US" sz="1800" dirty="0">
                <a:solidFill>
                  <a:srgbClr val="16181B"/>
                </a:solidFill>
                <a:latin typeface="Helvetica Neue" pitchFamily="34" charset="0"/>
                <a:ea typeface="Helvetica Neue" pitchFamily="34" charset="-122"/>
                <a:cs typeface="Helvetica Neue" pitchFamily="34" charset="-120"/>
              </a:rPr>
              <a:t>Segnala cosa è incerto e cosa dobbiamo decidere noi.</a:t>
            </a:r>
            <a:endParaRPr lang="en-US" sz="180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2B44FF"/>
        </a:solidFill>
      </p:bgPr>
    </p:bg>
    <p:spTree>
      <p:nvGrpSpPr>
        <p:cNvPr id="1" name=""/>
        <p:cNvGrpSpPr/>
        <p:nvPr/>
      </p:nvGrpSpPr>
      <p:grpSpPr>
        <a:xfrm>
          <a:off x="0" y="0"/>
          <a:ext cx="0" cy="0"/>
          <a:chOff x="0" y="0"/>
          <a:chExt cx="0" cy="0"/>
        </a:xfrm>
      </p:grpSpPr>
      <p:sp>
        <p:nvSpPr>
          <p:cNvPr id="2" name="Text 0"/>
          <p:cNvSpPr txBox="1"/>
          <p:nvPr/>
        </p:nvSpPr>
        <p:spPr>
          <a:xfrm>
            <a:off x="731520" y="502920"/>
            <a:ext cx="8229600" cy="274320"/>
          </a:xfrm>
          <a:prstGeom prst="rect">
            <a:avLst/>
          </a:prstGeom>
          <a:noFill/>
          <a:ln/>
        </p:spPr>
        <p:txBody>
          <a:bodyPr wrap="square" lIns="0" tIns="0" rIns="0" bIns="0" rtlCol="0" anchor="t"/>
          <a:lstStyle/>
          <a:p>
            <a:pPr indent="0" marL="0">
              <a:buNone/>
            </a:pPr>
            <a:r>
              <a:rPr lang="en-US" sz="1200" b="1" spc="200" kern="0" dirty="0">
                <a:solidFill>
                  <a:srgbClr val="C9D0FF"/>
                </a:solidFill>
                <a:latin typeface="Helvetica Neue" pitchFamily="34" charset="0"/>
                <a:ea typeface="Helvetica Neue" pitchFamily="34" charset="-122"/>
                <a:cs typeface="Helvetica Neue" pitchFamily="34" charset="-120"/>
              </a:rPr>
              <a:t>LA RESTITUZIONE</a:t>
            </a:r>
            <a:endParaRPr lang="en-US" sz="1200" dirty="0"/>
          </a:p>
        </p:txBody>
      </p:sp>
      <p:sp>
        <p:nvSpPr>
          <p:cNvPr id="3" name="Text 1"/>
          <p:cNvSpPr txBox="1"/>
          <p:nvPr/>
        </p:nvSpPr>
        <p:spPr>
          <a:xfrm>
            <a:off x="10545775" y="502920"/>
            <a:ext cx="914400" cy="274320"/>
          </a:xfrm>
          <a:prstGeom prst="rect">
            <a:avLst/>
          </a:prstGeom>
          <a:noFill/>
          <a:ln/>
        </p:spPr>
        <p:txBody>
          <a:bodyPr wrap="square" lIns="0" tIns="0" rIns="0" bIns="0" rtlCol="0" anchor="t"/>
          <a:lstStyle/>
          <a:p>
            <a:pPr algn="r" indent="0" marL="0">
              <a:buNone/>
            </a:pPr>
            <a:r>
              <a:rPr lang="en-US" sz="1200" dirty="0">
                <a:solidFill>
                  <a:srgbClr val="7F90FF"/>
                </a:solidFill>
                <a:latin typeface="Helvetica Neue" pitchFamily="34" charset="0"/>
                <a:ea typeface="Helvetica Neue" pitchFamily="34" charset="-122"/>
                <a:cs typeface="Helvetica Neue" pitchFamily="34" charset="-120"/>
              </a:rPr>
              <a:t>59</a:t>
            </a:r>
            <a:endParaRPr lang="en-US" sz="1200" dirty="0"/>
          </a:p>
        </p:txBody>
      </p:sp>
      <p:sp>
        <p:nvSpPr>
          <p:cNvPr id="4" name="Text 2"/>
          <p:cNvSpPr txBox="1"/>
          <p:nvPr/>
        </p:nvSpPr>
        <p:spPr>
          <a:xfrm>
            <a:off x="731520" y="1554480"/>
            <a:ext cx="10728655" cy="3108960"/>
          </a:xfrm>
          <a:prstGeom prst="rect">
            <a:avLst/>
          </a:prstGeom>
          <a:noFill/>
          <a:ln/>
        </p:spPr>
        <p:txBody>
          <a:bodyPr wrap="square" lIns="0" tIns="0" rIns="0" bIns="0" rtlCol="0" anchor="ctr"/>
          <a:lstStyle/>
          <a:p>
            <a:pPr indent="0" marL="0">
              <a:lnSpc>
                <a:spcPct val="95000"/>
              </a:lnSpc>
              <a:buNone/>
            </a:pPr>
            <a:r>
              <a:rPr lang="en-US" sz="6400" b="1" dirty="0">
                <a:solidFill>
                  <a:srgbClr val="FFFFFF"/>
                </a:solidFill>
                <a:latin typeface="Helvetica Neue" pitchFamily="34" charset="0"/>
                <a:ea typeface="Helvetica Neue" pitchFamily="34" charset="-122"/>
                <a:cs typeface="Helvetica Neue" pitchFamily="34" charset="-120"/>
              </a:rPr>
              <a:t>Il momento della verità.</a:t>
            </a:r>
            <a:endParaRPr lang="en-US" sz="6400" dirty="0"/>
          </a:p>
        </p:txBody>
      </p:sp>
      <p:sp>
        <p:nvSpPr>
          <p:cNvPr id="5" name="Text 3"/>
          <p:cNvSpPr txBox="1"/>
          <p:nvPr/>
        </p:nvSpPr>
        <p:spPr>
          <a:xfrm>
            <a:off x="731520" y="4892040"/>
            <a:ext cx="8686800" cy="1097280"/>
          </a:xfrm>
          <a:prstGeom prst="rect">
            <a:avLst/>
          </a:prstGeom>
          <a:noFill/>
          <a:ln/>
        </p:spPr>
        <p:txBody>
          <a:bodyPr wrap="square" lIns="0" tIns="0" rIns="0" bIns="0" rtlCol="0" anchor="t"/>
          <a:lstStyle/>
          <a:p>
            <a:pPr indent="0" marL="0">
              <a:buNone/>
            </a:pPr>
            <a:r>
              <a:rPr lang="en-US" sz="2000" dirty="0">
                <a:solidFill>
                  <a:srgbClr val="C9D0FF"/>
                </a:solidFill>
                <a:latin typeface="Helvetica Neue" pitchFamily="34" charset="0"/>
                <a:ea typeface="Helvetica Neue" pitchFamily="34" charset="-122"/>
                <a:cs typeface="Helvetica Neue" pitchFamily="34" charset="-120"/>
              </a:rPr>
              <a:t>Prima il gruppo B, poi A e C: cosa avete deciso e il prompt che avete scritto.</a:t>
            </a:r>
            <a:endParaRPr lang="en-US" sz="200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solidFill>
          <a:srgbClr val="F4F2ED"/>
        </a:solidFill>
      </p:bgPr>
    </p:bg>
    <p:spTree>
      <p:nvGrpSpPr>
        <p:cNvPr id="1" name=""/>
        <p:cNvGrpSpPr/>
        <p:nvPr/>
      </p:nvGrpSpPr>
      <p:grpSpPr>
        <a:xfrm>
          <a:off x="0" y="0"/>
          <a:ext cx="0" cy="0"/>
          <a:chOff x="0" y="0"/>
          <a:chExt cx="0" cy="0"/>
        </a:xfrm>
      </p:grpSpPr>
      <p:sp>
        <p:nvSpPr>
          <p:cNvPr id="2" name="Text 0"/>
          <p:cNvSpPr txBox="1"/>
          <p:nvPr/>
        </p:nvSpPr>
        <p:spPr>
          <a:xfrm>
            <a:off x="731520" y="502920"/>
            <a:ext cx="8229600" cy="274320"/>
          </a:xfrm>
          <a:prstGeom prst="rect">
            <a:avLst/>
          </a:prstGeom>
          <a:noFill/>
          <a:ln/>
        </p:spPr>
        <p:txBody>
          <a:bodyPr wrap="square" lIns="0" tIns="0" rIns="0" bIns="0" rtlCol="0" anchor="t"/>
          <a:lstStyle/>
          <a:p>
            <a:pPr indent="0" marL="0">
              <a:buNone/>
            </a:pPr>
            <a:r>
              <a:rPr lang="en-US" sz="1200" b="1" spc="200" kern="0" dirty="0">
                <a:solidFill>
                  <a:srgbClr val="5F646B"/>
                </a:solidFill>
                <a:latin typeface="Helvetica Neue" pitchFamily="34" charset="0"/>
                <a:ea typeface="Helvetica Neue" pitchFamily="34" charset="-122"/>
                <a:cs typeface="Helvetica Neue" pitchFamily="34" charset="-120"/>
              </a:rPr>
              <a:t>IL RIASSUNTO DI OGGI</a:t>
            </a:r>
            <a:endParaRPr lang="en-US" sz="1200" dirty="0"/>
          </a:p>
        </p:txBody>
      </p:sp>
      <p:sp>
        <p:nvSpPr>
          <p:cNvPr id="3" name="Text 1"/>
          <p:cNvSpPr txBox="1"/>
          <p:nvPr/>
        </p:nvSpPr>
        <p:spPr>
          <a:xfrm>
            <a:off x="10545775" y="502920"/>
            <a:ext cx="914400" cy="274320"/>
          </a:xfrm>
          <a:prstGeom prst="rect">
            <a:avLst/>
          </a:prstGeom>
          <a:noFill/>
          <a:ln/>
        </p:spPr>
        <p:txBody>
          <a:bodyPr wrap="square" lIns="0" tIns="0" rIns="0" bIns="0" rtlCol="0" anchor="t"/>
          <a:lstStyle/>
          <a:p>
            <a:pPr algn="r" indent="0" marL="0">
              <a:buNone/>
            </a:pPr>
            <a:r>
              <a:rPr lang="en-US" sz="1200" dirty="0">
                <a:solidFill>
                  <a:srgbClr val="A7A49D"/>
                </a:solidFill>
                <a:latin typeface="Helvetica Neue" pitchFamily="34" charset="0"/>
                <a:ea typeface="Helvetica Neue" pitchFamily="34" charset="-122"/>
                <a:cs typeface="Helvetica Neue" pitchFamily="34" charset="-120"/>
              </a:rPr>
              <a:t>60</a:t>
            </a:r>
            <a:endParaRPr lang="en-US" sz="1200" dirty="0"/>
          </a:p>
        </p:txBody>
      </p:sp>
      <p:sp>
        <p:nvSpPr>
          <p:cNvPr id="4" name="Text 2"/>
          <p:cNvSpPr txBox="1"/>
          <p:nvPr/>
        </p:nvSpPr>
        <p:spPr>
          <a:xfrm>
            <a:off x="731520" y="1005840"/>
            <a:ext cx="10728655" cy="685800"/>
          </a:xfrm>
          <a:prstGeom prst="rect">
            <a:avLst/>
          </a:prstGeom>
          <a:noFill/>
          <a:ln/>
        </p:spPr>
        <p:txBody>
          <a:bodyPr wrap="square" lIns="0" tIns="0" rIns="0" bIns="0" rtlCol="0" anchor="t"/>
          <a:lstStyle/>
          <a:p>
            <a:pPr indent="0" marL="0">
              <a:buNone/>
            </a:pPr>
            <a:r>
              <a:rPr lang="en-US" sz="3200" b="1" dirty="0">
                <a:solidFill>
                  <a:srgbClr val="16181B"/>
                </a:solidFill>
                <a:latin typeface="Helvetica Neue" pitchFamily="34" charset="0"/>
                <a:ea typeface="Helvetica Neue" pitchFamily="34" charset="-122"/>
                <a:cs typeface="Helvetica Neue" pitchFamily="34" charset="-120"/>
              </a:rPr>
              <a:t>Tutto quello che abbiamo visto.</a:t>
            </a:r>
            <a:endParaRPr lang="en-US" sz="3200" dirty="0"/>
          </a:p>
        </p:txBody>
      </p:sp>
      <p:sp>
        <p:nvSpPr>
          <p:cNvPr id="5" name="Shape 3"/>
          <p:cNvSpPr/>
          <p:nvPr/>
        </p:nvSpPr>
        <p:spPr>
          <a:xfrm>
            <a:off x="731520" y="1920240"/>
            <a:ext cx="2531288" cy="2148840"/>
          </a:xfrm>
          <a:prstGeom prst="rect">
            <a:avLst/>
          </a:prstGeom>
          <a:solidFill>
            <a:srgbClr val="FFFFFF"/>
          </a:solidFill>
          <a:ln w="12700">
            <a:solidFill>
              <a:srgbClr val="E3E1DC"/>
            </a:solidFill>
            <a:prstDash val="solid"/>
          </a:ln>
        </p:spPr>
      </p:sp>
      <p:sp>
        <p:nvSpPr>
          <p:cNvPr id="6" name="Text 4"/>
          <p:cNvSpPr txBox="1"/>
          <p:nvPr/>
        </p:nvSpPr>
        <p:spPr>
          <a:xfrm>
            <a:off x="960120" y="2103120"/>
            <a:ext cx="1097280" cy="411480"/>
          </a:xfrm>
          <a:prstGeom prst="rect">
            <a:avLst/>
          </a:prstGeom>
          <a:noFill/>
          <a:ln/>
        </p:spPr>
        <p:txBody>
          <a:bodyPr wrap="square" lIns="0" tIns="0" rIns="0" bIns="0" rtlCol="0" anchor="t"/>
          <a:lstStyle/>
          <a:p>
            <a:pPr indent="0" marL="0">
              <a:buNone/>
            </a:pPr>
            <a:r>
              <a:rPr lang="en-US" sz="2200" b="1" dirty="0">
                <a:solidFill>
                  <a:srgbClr val="2B44FF"/>
                </a:solidFill>
                <a:latin typeface="Helvetica Neue" pitchFamily="34" charset="0"/>
                <a:ea typeface="Helvetica Neue" pitchFamily="34" charset="-122"/>
                <a:cs typeface="Helvetica Neue" pitchFamily="34" charset="-120"/>
              </a:rPr>
              <a:t>01</a:t>
            </a:r>
            <a:endParaRPr lang="en-US" sz="2200" dirty="0"/>
          </a:p>
        </p:txBody>
      </p:sp>
      <p:sp>
        <p:nvSpPr>
          <p:cNvPr id="7" name="Text 5"/>
          <p:cNvSpPr txBox="1"/>
          <p:nvPr/>
        </p:nvSpPr>
        <p:spPr>
          <a:xfrm>
            <a:off x="960120" y="2560320"/>
            <a:ext cx="2119808" cy="640080"/>
          </a:xfrm>
          <a:prstGeom prst="rect">
            <a:avLst/>
          </a:prstGeom>
          <a:noFill/>
          <a:ln/>
        </p:spPr>
        <p:txBody>
          <a:bodyPr wrap="square" lIns="0" tIns="0" rIns="0" bIns="0" rtlCol="0" anchor="t"/>
          <a:lstStyle/>
          <a:p>
            <a:pPr indent="0" marL="0">
              <a:buNone/>
            </a:pPr>
            <a:r>
              <a:rPr lang="en-US" sz="1700" b="1" dirty="0">
                <a:solidFill>
                  <a:srgbClr val="16181B"/>
                </a:solidFill>
                <a:latin typeface="Helvetica Neue" pitchFamily="34" charset="0"/>
                <a:ea typeface="Helvetica Neue" pitchFamily="34" charset="-122"/>
                <a:cs typeface="Helvetica Neue" pitchFamily="34" charset="-120"/>
              </a:rPr>
              <a:t>Che cos’è l’IA</a:t>
            </a:r>
            <a:endParaRPr lang="en-US" sz="1700" dirty="0"/>
          </a:p>
        </p:txBody>
      </p:sp>
      <p:sp>
        <p:nvSpPr>
          <p:cNvPr id="8" name="Text 6"/>
          <p:cNvSpPr txBox="1"/>
          <p:nvPr/>
        </p:nvSpPr>
        <p:spPr>
          <a:xfrm>
            <a:off x="960120" y="3200400"/>
            <a:ext cx="2119808" cy="777240"/>
          </a:xfrm>
          <a:prstGeom prst="rect">
            <a:avLst/>
          </a:prstGeom>
          <a:noFill/>
          <a:ln/>
        </p:spPr>
        <p:txBody>
          <a:bodyPr wrap="square" lIns="0" tIns="0" rIns="0" bIns="0" rtlCol="0" anchor="t"/>
          <a:lstStyle/>
          <a:p>
            <a:pPr indent="0" marL="0">
              <a:buNone/>
            </a:pPr>
            <a:r>
              <a:rPr lang="en-US" sz="1300" dirty="0">
                <a:solidFill>
                  <a:srgbClr val="5A5A5A"/>
                </a:solidFill>
                <a:latin typeface="Helvetica Neue" pitchFamily="34" charset="0"/>
                <a:ea typeface="Helvetica Neue" pitchFamily="34" charset="-122"/>
                <a:cs typeface="Helvetica Neue" pitchFamily="34" charset="-120"/>
              </a:rPr>
              <a:t>Un sistema che, per un obiettivo, ricava dai dati come generare risultati.</a:t>
            </a:r>
            <a:endParaRPr lang="en-US" sz="1300" dirty="0"/>
          </a:p>
        </p:txBody>
      </p:sp>
      <p:sp>
        <p:nvSpPr>
          <p:cNvPr id="9" name="Shape 7"/>
          <p:cNvSpPr/>
          <p:nvPr/>
        </p:nvSpPr>
        <p:spPr>
          <a:xfrm>
            <a:off x="3463976" y="1920240"/>
            <a:ext cx="2531288" cy="2148840"/>
          </a:xfrm>
          <a:prstGeom prst="rect">
            <a:avLst/>
          </a:prstGeom>
          <a:solidFill>
            <a:srgbClr val="FFFFFF"/>
          </a:solidFill>
          <a:ln w="12700">
            <a:solidFill>
              <a:srgbClr val="E3E1DC"/>
            </a:solidFill>
            <a:prstDash val="solid"/>
          </a:ln>
        </p:spPr>
      </p:sp>
      <p:sp>
        <p:nvSpPr>
          <p:cNvPr id="10" name="Text 8"/>
          <p:cNvSpPr txBox="1"/>
          <p:nvPr/>
        </p:nvSpPr>
        <p:spPr>
          <a:xfrm>
            <a:off x="3692576" y="2103120"/>
            <a:ext cx="1097280" cy="411480"/>
          </a:xfrm>
          <a:prstGeom prst="rect">
            <a:avLst/>
          </a:prstGeom>
          <a:noFill/>
          <a:ln/>
        </p:spPr>
        <p:txBody>
          <a:bodyPr wrap="square" lIns="0" tIns="0" rIns="0" bIns="0" rtlCol="0" anchor="t"/>
          <a:lstStyle/>
          <a:p>
            <a:pPr indent="0" marL="0">
              <a:buNone/>
            </a:pPr>
            <a:r>
              <a:rPr lang="en-US" sz="2200" b="1" dirty="0">
                <a:solidFill>
                  <a:srgbClr val="2B44FF"/>
                </a:solidFill>
                <a:latin typeface="Helvetica Neue" pitchFamily="34" charset="0"/>
                <a:ea typeface="Helvetica Neue" pitchFamily="34" charset="-122"/>
                <a:cs typeface="Helvetica Neue" pitchFamily="34" charset="-120"/>
              </a:rPr>
              <a:t>02</a:t>
            </a:r>
            <a:endParaRPr lang="en-US" sz="2200" dirty="0"/>
          </a:p>
        </p:txBody>
      </p:sp>
      <p:sp>
        <p:nvSpPr>
          <p:cNvPr id="11" name="Text 9"/>
          <p:cNvSpPr txBox="1"/>
          <p:nvPr/>
        </p:nvSpPr>
        <p:spPr>
          <a:xfrm>
            <a:off x="3692576" y="2560320"/>
            <a:ext cx="2119808" cy="640080"/>
          </a:xfrm>
          <a:prstGeom prst="rect">
            <a:avLst/>
          </a:prstGeom>
          <a:noFill/>
          <a:ln/>
        </p:spPr>
        <p:txBody>
          <a:bodyPr wrap="square" lIns="0" tIns="0" rIns="0" bIns="0" rtlCol="0" anchor="t"/>
          <a:lstStyle/>
          <a:p>
            <a:pPr indent="0" marL="0">
              <a:buNone/>
            </a:pPr>
            <a:r>
              <a:rPr lang="en-US" sz="1700" b="1" dirty="0">
                <a:solidFill>
                  <a:srgbClr val="16181B"/>
                </a:solidFill>
                <a:latin typeface="Helvetica Neue" pitchFamily="34" charset="0"/>
                <a:ea typeface="Helvetica Neue" pitchFamily="34" charset="-122"/>
                <a:cs typeface="Helvetica Neue" pitchFamily="34" charset="-120"/>
              </a:rPr>
              <a:t>Come funziona un modello</a:t>
            </a:r>
            <a:endParaRPr lang="en-US" sz="1700" dirty="0"/>
          </a:p>
        </p:txBody>
      </p:sp>
      <p:sp>
        <p:nvSpPr>
          <p:cNvPr id="12" name="Text 10"/>
          <p:cNvSpPr txBox="1"/>
          <p:nvPr/>
        </p:nvSpPr>
        <p:spPr>
          <a:xfrm>
            <a:off x="3692576" y="3200400"/>
            <a:ext cx="2119808" cy="777240"/>
          </a:xfrm>
          <a:prstGeom prst="rect">
            <a:avLst/>
          </a:prstGeom>
          <a:noFill/>
          <a:ln/>
        </p:spPr>
        <p:txBody>
          <a:bodyPr wrap="square" lIns="0" tIns="0" rIns="0" bIns="0" rtlCol="0" anchor="t"/>
          <a:lstStyle/>
          <a:p>
            <a:pPr indent="0" marL="0">
              <a:buNone/>
            </a:pPr>
            <a:r>
              <a:rPr lang="en-US" sz="1300" dirty="0">
                <a:solidFill>
                  <a:srgbClr val="5A5A5A"/>
                </a:solidFill>
                <a:latin typeface="Helvetica Neue" pitchFamily="34" charset="0"/>
                <a:ea typeface="Helvetica Neue" pitchFamily="34" charset="-122"/>
                <a:cs typeface="Helvetica Neue" pitchFamily="34" charset="-120"/>
              </a:rPr>
              <a:t>Prevede la parola successiva. Scrive testo plausibile, non testo vero.</a:t>
            </a:r>
            <a:endParaRPr lang="en-US" sz="1300" dirty="0"/>
          </a:p>
        </p:txBody>
      </p:sp>
      <p:sp>
        <p:nvSpPr>
          <p:cNvPr id="13" name="Shape 11"/>
          <p:cNvSpPr/>
          <p:nvPr/>
        </p:nvSpPr>
        <p:spPr>
          <a:xfrm>
            <a:off x="6196432" y="1920240"/>
            <a:ext cx="2531288" cy="2148840"/>
          </a:xfrm>
          <a:prstGeom prst="rect">
            <a:avLst/>
          </a:prstGeom>
          <a:solidFill>
            <a:srgbClr val="FFFFFF"/>
          </a:solidFill>
          <a:ln w="12700">
            <a:solidFill>
              <a:srgbClr val="E3E1DC"/>
            </a:solidFill>
            <a:prstDash val="solid"/>
          </a:ln>
        </p:spPr>
      </p:sp>
      <p:sp>
        <p:nvSpPr>
          <p:cNvPr id="14" name="Text 12"/>
          <p:cNvSpPr txBox="1"/>
          <p:nvPr/>
        </p:nvSpPr>
        <p:spPr>
          <a:xfrm>
            <a:off x="6425032" y="2103120"/>
            <a:ext cx="1097280" cy="411480"/>
          </a:xfrm>
          <a:prstGeom prst="rect">
            <a:avLst/>
          </a:prstGeom>
          <a:noFill/>
          <a:ln/>
        </p:spPr>
        <p:txBody>
          <a:bodyPr wrap="square" lIns="0" tIns="0" rIns="0" bIns="0" rtlCol="0" anchor="t"/>
          <a:lstStyle/>
          <a:p>
            <a:pPr indent="0" marL="0">
              <a:buNone/>
            </a:pPr>
            <a:r>
              <a:rPr lang="en-US" sz="2200" b="1" dirty="0">
                <a:solidFill>
                  <a:srgbClr val="2B44FF"/>
                </a:solidFill>
                <a:latin typeface="Helvetica Neue" pitchFamily="34" charset="0"/>
                <a:ea typeface="Helvetica Neue" pitchFamily="34" charset="-122"/>
                <a:cs typeface="Helvetica Neue" pitchFamily="34" charset="-120"/>
              </a:rPr>
              <a:t>03</a:t>
            </a:r>
            <a:endParaRPr lang="en-US" sz="2200" dirty="0"/>
          </a:p>
        </p:txBody>
      </p:sp>
      <p:sp>
        <p:nvSpPr>
          <p:cNvPr id="15" name="Text 13"/>
          <p:cNvSpPr txBox="1"/>
          <p:nvPr/>
        </p:nvSpPr>
        <p:spPr>
          <a:xfrm>
            <a:off x="6425032" y="2560320"/>
            <a:ext cx="2119808" cy="640080"/>
          </a:xfrm>
          <a:prstGeom prst="rect">
            <a:avLst/>
          </a:prstGeom>
          <a:noFill/>
          <a:ln/>
        </p:spPr>
        <p:txBody>
          <a:bodyPr wrap="square" lIns="0" tIns="0" rIns="0" bIns="0" rtlCol="0" anchor="t"/>
          <a:lstStyle/>
          <a:p>
            <a:pPr indent="0" marL="0">
              <a:buNone/>
            </a:pPr>
            <a:r>
              <a:rPr lang="en-US" sz="1700" b="1" dirty="0">
                <a:solidFill>
                  <a:srgbClr val="16181B"/>
                </a:solidFill>
                <a:latin typeface="Helvetica Neue" pitchFamily="34" charset="0"/>
                <a:ea typeface="Helvetica Neue" pitchFamily="34" charset="-122"/>
                <a:cs typeface="Helvetica Neue" pitchFamily="34" charset="-120"/>
              </a:rPr>
              <a:t>Limiti, verifica, dati</a:t>
            </a:r>
            <a:endParaRPr lang="en-US" sz="1700" dirty="0"/>
          </a:p>
        </p:txBody>
      </p:sp>
      <p:sp>
        <p:nvSpPr>
          <p:cNvPr id="16" name="Text 14"/>
          <p:cNvSpPr txBox="1"/>
          <p:nvPr/>
        </p:nvSpPr>
        <p:spPr>
          <a:xfrm>
            <a:off x="6425032" y="3200400"/>
            <a:ext cx="2119808" cy="777240"/>
          </a:xfrm>
          <a:prstGeom prst="rect">
            <a:avLst/>
          </a:prstGeom>
          <a:noFill/>
          <a:ln/>
        </p:spPr>
        <p:txBody>
          <a:bodyPr wrap="square" lIns="0" tIns="0" rIns="0" bIns="0" rtlCol="0" anchor="t"/>
          <a:lstStyle/>
          <a:p>
            <a:pPr indent="0" marL="0">
              <a:buNone/>
            </a:pPr>
            <a:r>
              <a:rPr lang="en-US" sz="1300" dirty="0">
                <a:solidFill>
                  <a:srgbClr val="5A5A5A"/>
                </a:solidFill>
                <a:latin typeface="Helvetica Neue" pitchFamily="34" charset="0"/>
                <a:ea typeface="Helvetica Neue" pitchFamily="34" charset="-122"/>
                <a:cs typeface="Helvetica Neue" pitchFamily="34" charset="-120"/>
              </a:rPr>
              <a:t>Confabula, ha pregiudizi, invecchia. Semaforo: verde, giallo, rosso.</a:t>
            </a:r>
            <a:endParaRPr lang="en-US" sz="1300" dirty="0"/>
          </a:p>
        </p:txBody>
      </p:sp>
      <p:sp>
        <p:nvSpPr>
          <p:cNvPr id="17" name="Shape 15"/>
          <p:cNvSpPr/>
          <p:nvPr/>
        </p:nvSpPr>
        <p:spPr>
          <a:xfrm>
            <a:off x="8928887" y="1920240"/>
            <a:ext cx="2531288" cy="2148840"/>
          </a:xfrm>
          <a:prstGeom prst="rect">
            <a:avLst/>
          </a:prstGeom>
          <a:solidFill>
            <a:srgbClr val="FFFFFF"/>
          </a:solidFill>
          <a:ln w="12700">
            <a:solidFill>
              <a:srgbClr val="E3E1DC"/>
            </a:solidFill>
            <a:prstDash val="solid"/>
          </a:ln>
        </p:spPr>
      </p:sp>
      <p:sp>
        <p:nvSpPr>
          <p:cNvPr id="18" name="Text 16"/>
          <p:cNvSpPr txBox="1"/>
          <p:nvPr/>
        </p:nvSpPr>
        <p:spPr>
          <a:xfrm>
            <a:off x="9157487" y="2103120"/>
            <a:ext cx="1097280" cy="411480"/>
          </a:xfrm>
          <a:prstGeom prst="rect">
            <a:avLst/>
          </a:prstGeom>
          <a:noFill/>
          <a:ln/>
        </p:spPr>
        <p:txBody>
          <a:bodyPr wrap="square" lIns="0" tIns="0" rIns="0" bIns="0" rtlCol="0" anchor="t"/>
          <a:lstStyle/>
          <a:p>
            <a:pPr indent="0" marL="0">
              <a:buNone/>
            </a:pPr>
            <a:r>
              <a:rPr lang="en-US" sz="2200" b="1" dirty="0">
                <a:solidFill>
                  <a:srgbClr val="2B44FF"/>
                </a:solidFill>
                <a:latin typeface="Helvetica Neue" pitchFamily="34" charset="0"/>
                <a:ea typeface="Helvetica Neue" pitchFamily="34" charset="-122"/>
                <a:cs typeface="Helvetica Neue" pitchFamily="34" charset="-120"/>
              </a:rPr>
              <a:t>04</a:t>
            </a:r>
            <a:endParaRPr lang="en-US" sz="2200" dirty="0"/>
          </a:p>
        </p:txBody>
      </p:sp>
      <p:sp>
        <p:nvSpPr>
          <p:cNvPr id="19" name="Text 17"/>
          <p:cNvSpPr txBox="1"/>
          <p:nvPr/>
        </p:nvSpPr>
        <p:spPr>
          <a:xfrm>
            <a:off x="9157487" y="2560320"/>
            <a:ext cx="2119808" cy="640080"/>
          </a:xfrm>
          <a:prstGeom prst="rect">
            <a:avLst/>
          </a:prstGeom>
          <a:noFill/>
          <a:ln/>
        </p:spPr>
        <p:txBody>
          <a:bodyPr wrap="square" lIns="0" tIns="0" rIns="0" bIns="0" rtlCol="0" anchor="t"/>
          <a:lstStyle/>
          <a:p>
            <a:pPr indent="0" marL="0">
              <a:buNone/>
            </a:pPr>
            <a:r>
              <a:rPr lang="en-US" sz="1700" b="1" dirty="0">
                <a:solidFill>
                  <a:srgbClr val="16181B"/>
                </a:solidFill>
                <a:latin typeface="Helvetica Neue" pitchFamily="34" charset="0"/>
                <a:ea typeface="Helvetica Neue" pitchFamily="34" charset="-122"/>
                <a:cs typeface="Helvetica Neue" pitchFamily="34" charset="-120"/>
              </a:rPr>
              <a:t>Modello e strumenti</a:t>
            </a:r>
            <a:endParaRPr lang="en-US" sz="1700" dirty="0"/>
          </a:p>
        </p:txBody>
      </p:sp>
      <p:sp>
        <p:nvSpPr>
          <p:cNvPr id="20" name="Text 18"/>
          <p:cNvSpPr txBox="1"/>
          <p:nvPr/>
        </p:nvSpPr>
        <p:spPr>
          <a:xfrm>
            <a:off x="9157487" y="3200400"/>
            <a:ext cx="2119808" cy="777240"/>
          </a:xfrm>
          <a:prstGeom prst="rect">
            <a:avLst/>
          </a:prstGeom>
          <a:noFill/>
          <a:ln/>
        </p:spPr>
        <p:txBody>
          <a:bodyPr wrap="square" lIns="0" tIns="0" rIns="0" bIns="0" rtlCol="0" anchor="t"/>
          <a:lstStyle/>
          <a:p>
            <a:pPr indent="0" marL="0">
              <a:buNone/>
            </a:pPr>
            <a:r>
              <a:rPr lang="en-US" sz="1300" dirty="0">
                <a:solidFill>
                  <a:srgbClr val="5A5A5A"/>
                </a:solidFill>
                <a:latin typeface="Helvetica Neue" pitchFamily="34" charset="0"/>
                <a:ea typeface="Helvetica Neue" pitchFamily="34" charset="-122"/>
                <a:cs typeface="Helvetica Neue" pitchFamily="34" charset="-120"/>
              </a:rPr>
              <a:t>Assistente per pensare, Lovable per vedere, Codex per costruire.</a:t>
            </a:r>
            <a:endParaRPr lang="en-US" sz="1300" dirty="0"/>
          </a:p>
        </p:txBody>
      </p:sp>
      <p:sp>
        <p:nvSpPr>
          <p:cNvPr id="21" name="Shape 19"/>
          <p:cNvSpPr/>
          <p:nvPr/>
        </p:nvSpPr>
        <p:spPr>
          <a:xfrm>
            <a:off x="731520" y="4270248"/>
            <a:ext cx="2531288" cy="2148840"/>
          </a:xfrm>
          <a:prstGeom prst="rect">
            <a:avLst/>
          </a:prstGeom>
          <a:solidFill>
            <a:srgbClr val="FFFFFF"/>
          </a:solidFill>
          <a:ln w="12700">
            <a:solidFill>
              <a:srgbClr val="E3E1DC"/>
            </a:solidFill>
            <a:prstDash val="solid"/>
          </a:ln>
        </p:spPr>
      </p:sp>
      <p:sp>
        <p:nvSpPr>
          <p:cNvPr id="22" name="Text 20"/>
          <p:cNvSpPr txBox="1"/>
          <p:nvPr/>
        </p:nvSpPr>
        <p:spPr>
          <a:xfrm>
            <a:off x="960120" y="4453128"/>
            <a:ext cx="1097280" cy="411480"/>
          </a:xfrm>
          <a:prstGeom prst="rect">
            <a:avLst/>
          </a:prstGeom>
          <a:noFill/>
          <a:ln/>
        </p:spPr>
        <p:txBody>
          <a:bodyPr wrap="square" lIns="0" tIns="0" rIns="0" bIns="0" rtlCol="0" anchor="t"/>
          <a:lstStyle/>
          <a:p>
            <a:pPr indent="0" marL="0">
              <a:buNone/>
            </a:pPr>
            <a:r>
              <a:rPr lang="en-US" sz="2200" b="1" dirty="0">
                <a:solidFill>
                  <a:srgbClr val="2B44FF"/>
                </a:solidFill>
                <a:latin typeface="Helvetica Neue" pitchFamily="34" charset="0"/>
                <a:ea typeface="Helvetica Neue" pitchFamily="34" charset="-122"/>
                <a:cs typeface="Helvetica Neue" pitchFamily="34" charset="-120"/>
              </a:rPr>
              <a:t>05</a:t>
            </a:r>
            <a:endParaRPr lang="en-US" sz="2200" dirty="0"/>
          </a:p>
        </p:txBody>
      </p:sp>
      <p:sp>
        <p:nvSpPr>
          <p:cNvPr id="23" name="Text 21"/>
          <p:cNvSpPr txBox="1"/>
          <p:nvPr/>
        </p:nvSpPr>
        <p:spPr>
          <a:xfrm>
            <a:off x="960120" y="4910328"/>
            <a:ext cx="2119808" cy="640080"/>
          </a:xfrm>
          <a:prstGeom prst="rect">
            <a:avLst/>
          </a:prstGeom>
          <a:noFill/>
          <a:ln/>
        </p:spPr>
        <p:txBody>
          <a:bodyPr wrap="square" lIns="0" tIns="0" rIns="0" bIns="0" rtlCol="0" anchor="t"/>
          <a:lstStyle/>
          <a:p>
            <a:pPr indent="0" marL="0">
              <a:buNone/>
            </a:pPr>
            <a:r>
              <a:rPr lang="en-US" sz="1700" b="1" dirty="0">
                <a:solidFill>
                  <a:srgbClr val="16181B"/>
                </a:solidFill>
                <a:latin typeface="Helvetica Neue" pitchFamily="34" charset="0"/>
                <a:ea typeface="Helvetica Neue" pitchFamily="34" charset="-122"/>
                <a:cs typeface="Helvetica Neue" pitchFamily="34" charset="-120"/>
              </a:rPr>
              <a:t>Il prompt</a:t>
            </a:r>
            <a:endParaRPr lang="en-US" sz="1700" dirty="0"/>
          </a:p>
        </p:txBody>
      </p:sp>
      <p:sp>
        <p:nvSpPr>
          <p:cNvPr id="24" name="Text 22"/>
          <p:cNvSpPr txBox="1"/>
          <p:nvPr/>
        </p:nvSpPr>
        <p:spPr>
          <a:xfrm>
            <a:off x="960120" y="5550408"/>
            <a:ext cx="2119808" cy="777240"/>
          </a:xfrm>
          <a:prstGeom prst="rect">
            <a:avLst/>
          </a:prstGeom>
          <a:noFill/>
          <a:ln/>
        </p:spPr>
        <p:txBody>
          <a:bodyPr wrap="square" lIns="0" tIns="0" rIns="0" bIns="0" rtlCol="0" anchor="t"/>
          <a:lstStyle/>
          <a:p>
            <a:pPr indent="0" marL="0">
              <a:buNone/>
            </a:pPr>
            <a:r>
              <a:rPr lang="en-US" sz="1300" dirty="0">
                <a:solidFill>
                  <a:srgbClr val="5A5A5A"/>
                </a:solidFill>
                <a:latin typeface="Helvetica Neue" pitchFamily="34" charset="0"/>
                <a:ea typeface="Helvetica Neue" pitchFamily="34" charset="-122"/>
                <a:cs typeface="Helvetica Neue" pitchFamily="34" charset="-120"/>
              </a:rPr>
              <a:t>Ruolo, obiettivo, contesto, dati, vincoli, formato, verifica.</a:t>
            </a:r>
            <a:endParaRPr lang="en-US" sz="1300" dirty="0"/>
          </a:p>
        </p:txBody>
      </p:sp>
      <p:sp>
        <p:nvSpPr>
          <p:cNvPr id="25" name="Shape 23"/>
          <p:cNvSpPr/>
          <p:nvPr/>
        </p:nvSpPr>
        <p:spPr>
          <a:xfrm>
            <a:off x="3463976" y="4270248"/>
            <a:ext cx="2531288" cy="2148840"/>
          </a:xfrm>
          <a:prstGeom prst="rect">
            <a:avLst/>
          </a:prstGeom>
          <a:solidFill>
            <a:srgbClr val="EEF0FF"/>
          </a:solidFill>
          <a:ln w="19050">
            <a:solidFill>
              <a:srgbClr val="2B44FF"/>
            </a:solidFill>
            <a:prstDash val="solid"/>
          </a:ln>
        </p:spPr>
      </p:sp>
      <p:sp>
        <p:nvSpPr>
          <p:cNvPr id="26" name="Text 24"/>
          <p:cNvSpPr txBox="1"/>
          <p:nvPr/>
        </p:nvSpPr>
        <p:spPr>
          <a:xfrm>
            <a:off x="3692576" y="4453128"/>
            <a:ext cx="1097280" cy="411480"/>
          </a:xfrm>
          <a:prstGeom prst="rect">
            <a:avLst/>
          </a:prstGeom>
          <a:noFill/>
          <a:ln/>
        </p:spPr>
        <p:txBody>
          <a:bodyPr wrap="square" lIns="0" tIns="0" rIns="0" bIns="0" rtlCol="0" anchor="t"/>
          <a:lstStyle/>
          <a:p>
            <a:pPr indent="0" marL="0">
              <a:buNone/>
            </a:pPr>
            <a:r>
              <a:rPr lang="en-US" sz="2200" b="1" dirty="0">
                <a:solidFill>
                  <a:srgbClr val="2B44FF"/>
                </a:solidFill>
                <a:latin typeface="Helvetica Neue" pitchFamily="34" charset="0"/>
                <a:ea typeface="Helvetica Neue" pitchFamily="34" charset="-122"/>
                <a:cs typeface="Helvetica Neue" pitchFamily="34" charset="-120"/>
              </a:rPr>
              <a:t>06</a:t>
            </a:r>
            <a:endParaRPr lang="en-US" sz="2200" dirty="0"/>
          </a:p>
        </p:txBody>
      </p:sp>
      <p:sp>
        <p:nvSpPr>
          <p:cNvPr id="27" name="Text 25"/>
          <p:cNvSpPr txBox="1"/>
          <p:nvPr/>
        </p:nvSpPr>
        <p:spPr>
          <a:xfrm>
            <a:off x="3692576" y="4910328"/>
            <a:ext cx="2119808" cy="640080"/>
          </a:xfrm>
          <a:prstGeom prst="rect">
            <a:avLst/>
          </a:prstGeom>
          <a:noFill/>
          <a:ln/>
        </p:spPr>
        <p:txBody>
          <a:bodyPr wrap="square" lIns="0" tIns="0" rIns="0" bIns="0" rtlCol="0" anchor="t"/>
          <a:lstStyle/>
          <a:p>
            <a:pPr indent="0" marL="0">
              <a:buNone/>
            </a:pPr>
            <a:r>
              <a:rPr lang="en-US" sz="1700" b="1" dirty="0">
                <a:solidFill>
                  <a:srgbClr val="16181B"/>
                </a:solidFill>
                <a:latin typeface="Helvetica Neue" pitchFamily="34" charset="0"/>
                <a:ea typeface="Helvetica Neue" pitchFamily="34" charset="-122"/>
                <a:cs typeface="Helvetica Neue" pitchFamily="34" charset="-120"/>
              </a:rPr>
              <a:t>Come funziona la community</a:t>
            </a:r>
            <a:endParaRPr lang="en-US" sz="1700" dirty="0"/>
          </a:p>
        </p:txBody>
      </p:sp>
      <p:sp>
        <p:nvSpPr>
          <p:cNvPr id="28" name="Text 26"/>
          <p:cNvSpPr txBox="1"/>
          <p:nvPr/>
        </p:nvSpPr>
        <p:spPr>
          <a:xfrm>
            <a:off x="3692576" y="5550408"/>
            <a:ext cx="2119808" cy="777240"/>
          </a:xfrm>
          <a:prstGeom prst="rect">
            <a:avLst/>
          </a:prstGeom>
          <a:noFill/>
          <a:ln/>
        </p:spPr>
        <p:txBody>
          <a:bodyPr wrap="square" lIns="0" tIns="0" rIns="0" bIns="0" rtlCol="0" anchor="t"/>
          <a:lstStyle/>
          <a:p>
            <a:pPr indent="0" marL="0">
              <a:buNone/>
            </a:pPr>
            <a:r>
              <a:rPr lang="en-US" sz="1300" dirty="0">
                <a:solidFill>
                  <a:srgbClr val="5A5A5A"/>
                </a:solidFill>
                <a:latin typeface="Helvetica Neue" pitchFamily="34" charset="0"/>
                <a:ea typeface="Helvetica Neue" pitchFamily="34" charset="-122"/>
                <a:cs typeface="Helvetica Neue" pitchFamily="34" charset="-120"/>
              </a:rPr>
              <a:t>Bisogni, persone, la vita di una domanda, ruoli e ritmo.</a:t>
            </a:r>
            <a:endParaRPr lang="en-US" sz="1300" dirty="0"/>
          </a:p>
        </p:txBody>
      </p:sp>
      <p:sp>
        <p:nvSpPr>
          <p:cNvPr id="29" name="Shape 27"/>
          <p:cNvSpPr/>
          <p:nvPr/>
        </p:nvSpPr>
        <p:spPr>
          <a:xfrm>
            <a:off x="6196432" y="4270248"/>
            <a:ext cx="2531288" cy="2148840"/>
          </a:xfrm>
          <a:prstGeom prst="rect">
            <a:avLst/>
          </a:prstGeom>
          <a:solidFill>
            <a:srgbClr val="FFFFFF"/>
          </a:solidFill>
          <a:ln w="12700">
            <a:solidFill>
              <a:srgbClr val="E3E1DC"/>
            </a:solidFill>
            <a:prstDash val="solid"/>
          </a:ln>
        </p:spPr>
      </p:sp>
      <p:sp>
        <p:nvSpPr>
          <p:cNvPr id="30" name="Text 28"/>
          <p:cNvSpPr txBox="1"/>
          <p:nvPr/>
        </p:nvSpPr>
        <p:spPr>
          <a:xfrm>
            <a:off x="6425032" y="4453128"/>
            <a:ext cx="1097280" cy="411480"/>
          </a:xfrm>
          <a:prstGeom prst="rect">
            <a:avLst/>
          </a:prstGeom>
          <a:noFill/>
          <a:ln/>
        </p:spPr>
        <p:txBody>
          <a:bodyPr wrap="square" lIns="0" tIns="0" rIns="0" bIns="0" rtlCol="0" anchor="t"/>
          <a:lstStyle/>
          <a:p>
            <a:pPr indent="0" marL="0">
              <a:buNone/>
            </a:pPr>
            <a:r>
              <a:rPr lang="en-US" sz="2200" b="1" dirty="0">
                <a:solidFill>
                  <a:srgbClr val="2B44FF"/>
                </a:solidFill>
                <a:latin typeface="Helvetica Neue" pitchFamily="34" charset="0"/>
                <a:ea typeface="Helvetica Neue" pitchFamily="34" charset="-122"/>
                <a:cs typeface="Helvetica Neue" pitchFamily="34" charset="-120"/>
              </a:rPr>
              <a:t>07</a:t>
            </a:r>
            <a:endParaRPr lang="en-US" sz="2200" dirty="0"/>
          </a:p>
        </p:txBody>
      </p:sp>
      <p:sp>
        <p:nvSpPr>
          <p:cNvPr id="31" name="Text 29"/>
          <p:cNvSpPr txBox="1"/>
          <p:nvPr/>
        </p:nvSpPr>
        <p:spPr>
          <a:xfrm>
            <a:off x="6425032" y="4910328"/>
            <a:ext cx="2119808" cy="640080"/>
          </a:xfrm>
          <a:prstGeom prst="rect">
            <a:avLst/>
          </a:prstGeom>
          <a:noFill/>
          <a:ln/>
        </p:spPr>
        <p:txBody>
          <a:bodyPr wrap="square" lIns="0" tIns="0" rIns="0" bIns="0" rtlCol="0" anchor="t"/>
          <a:lstStyle/>
          <a:p>
            <a:pPr indent="0" marL="0">
              <a:buNone/>
            </a:pPr>
            <a:r>
              <a:rPr lang="en-US" sz="1700" b="1" dirty="0">
                <a:solidFill>
                  <a:srgbClr val="16181B"/>
                </a:solidFill>
                <a:latin typeface="Helvetica Neue" pitchFamily="34" charset="0"/>
                <a:ea typeface="Helvetica Neue" pitchFamily="34" charset="-122"/>
                <a:cs typeface="Helvetica Neue" pitchFamily="34" charset="-120"/>
              </a:rPr>
              <a:t>Progettiamo insieme</a:t>
            </a:r>
            <a:endParaRPr lang="en-US" sz="1700" dirty="0"/>
          </a:p>
        </p:txBody>
      </p:sp>
      <p:sp>
        <p:nvSpPr>
          <p:cNvPr id="32" name="Text 30"/>
          <p:cNvSpPr txBox="1"/>
          <p:nvPr/>
        </p:nvSpPr>
        <p:spPr>
          <a:xfrm>
            <a:off x="6425032" y="5550408"/>
            <a:ext cx="2119808" cy="777240"/>
          </a:xfrm>
          <a:prstGeom prst="rect">
            <a:avLst/>
          </a:prstGeom>
          <a:noFill/>
          <a:ln/>
        </p:spPr>
        <p:txBody>
          <a:bodyPr wrap="square" lIns="0" tIns="0" rIns="0" bIns="0" rtlCol="0" anchor="t"/>
          <a:lstStyle/>
          <a:p>
            <a:pPr indent="0" marL="0">
              <a:buNone/>
            </a:pPr>
            <a:r>
              <a:rPr lang="en-US" sz="1300" dirty="0">
                <a:solidFill>
                  <a:srgbClr val="5A5A5A"/>
                </a:solidFill>
                <a:latin typeface="Helvetica Neue" pitchFamily="34" charset="0"/>
                <a:ea typeface="Helvetica Neue" pitchFamily="34" charset="-122"/>
                <a:cs typeface="Helvetica Neue" pitchFamily="34" charset="-120"/>
              </a:rPr>
              <a:t>A profilo, B community e forum, C tag. Tre prompt di gruppo.</a:t>
            </a:r>
            <a:endParaRPr lang="en-US" sz="1300" dirty="0"/>
          </a:p>
        </p:txBody>
      </p:sp>
      <p:sp>
        <p:nvSpPr>
          <p:cNvPr id="33" name="Shape 31"/>
          <p:cNvSpPr/>
          <p:nvPr/>
        </p:nvSpPr>
        <p:spPr>
          <a:xfrm>
            <a:off x="8928887" y="4270248"/>
            <a:ext cx="2531288" cy="2148840"/>
          </a:xfrm>
          <a:prstGeom prst="rect">
            <a:avLst/>
          </a:prstGeom>
          <a:solidFill>
            <a:srgbClr val="2B44FF"/>
          </a:solidFill>
          <a:ln w="12700">
            <a:solidFill>
              <a:srgbClr val="2B44FF"/>
            </a:solidFill>
            <a:prstDash val="solid"/>
          </a:ln>
        </p:spPr>
      </p:sp>
      <p:sp>
        <p:nvSpPr>
          <p:cNvPr id="34" name="Text 32"/>
          <p:cNvSpPr txBox="1"/>
          <p:nvPr/>
        </p:nvSpPr>
        <p:spPr>
          <a:xfrm>
            <a:off x="9157487" y="4498848"/>
            <a:ext cx="2119808" cy="320040"/>
          </a:xfrm>
          <a:prstGeom prst="rect">
            <a:avLst/>
          </a:prstGeom>
          <a:noFill/>
          <a:ln/>
        </p:spPr>
        <p:txBody>
          <a:bodyPr wrap="square" lIns="0" tIns="0" rIns="0" bIns="0" rtlCol="0" anchor="t"/>
          <a:lstStyle/>
          <a:p>
            <a:pPr indent="0" marL="0">
              <a:buNone/>
            </a:pPr>
            <a:r>
              <a:rPr lang="en-US" sz="1200" b="1" spc="200" kern="0" dirty="0">
                <a:solidFill>
                  <a:srgbClr val="C9D0FF"/>
                </a:solidFill>
                <a:latin typeface="Helvetica Neue" pitchFamily="34" charset="0"/>
                <a:ea typeface="Helvetica Neue" pitchFamily="34" charset="-122"/>
                <a:cs typeface="Helvetica Neue" pitchFamily="34" charset="-120"/>
              </a:rPr>
              <a:t>DOMANI · 1/10</a:t>
            </a:r>
            <a:endParaRPr lang="en-US" sz="1200" dirty="0"/>
          </a:p>
        </p:txBody>
      </p:sp>
      <p:sp>
        <p:nvSpPr>
          <p:cNvPr id="35" name="Text 33"/>
          <p:cNvSpPr txBox="1"/>
          <p:nvPr/>
        </p:nvSpPr>
        <p:spPr>
          <a:xfrm>
            <a:off x="9157487" y="4910328"/>
            <a:ext cx="2119808" cy="1280160"/>
          </a:xfrm>
          <a:prstGeom prst="rect">
            <a:avLst/>
          </a:prstGeom>
          <a:noFill/>
          <a:ln/>
        </p:spPr>
        <p:txBody>
          <a:bodyPr wrap="square" lIns="0" tIns="0" rIns="0" bIns="0" rtlCol="0" anchor="t"/>
          <a:lstStyle/>
          <a:p>
            <a:pPr indent="0" marL="0">
              <a:buNone/>
            </a:pPr>
            <a:r>
              <a:rPr lang="en-US" sz="1800" b="1" dirty="0">
                <a:solidFill>
                  <a:srgbClr val="FFFFFF"/>
                </a:solidFill>
                <a:latin typeface="Helvetica Neue" pitchFamily="34" charset="0"/>
                <a:ea typeface="Helvetica Neue" pitchFamily="34" charset="-122"/>
                <a:cs typeface="Helvetica Neue" pitchFamily="34" charset="-120"/>
              </a:rPr>
              <a:t>Vedete il prototipo. Poi community e matching.</a:t>
            </a:r>
            <a:endParaRPr lang="en-US" sz="1800"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4F2ED"/>
        </a:solidFill>
      </p:bgPr>
    </p:bg>
    <p:spTree>
      <p:nvGrpSpPr>
        <p:cNvPr id="1" name=""/>
        <p:cNvGrpSpPr/>
        <p:nvPr/>
      </p:nvGrpSpPr>
      <p:grpSpPr>
        <a:xfrm>
          <a:off x="0" y="0"/>
          <a:ext cx="0" cy="0"/>
          <a:chOff x="0" y="0"/>
          <a:chExt cx="0" cy="0"/>
        </a:xfrm>
      </p:grpSpPr>
      <p:sp>
        <p:nvSpPr>
          <p:cNvPr id="2" name="Text 0"/>
          <p:cNvSpPr txBox="1"/>
          <p:nvPr/>
        </p:nvSpPr>
        <p:spPr>
          <a:xfrm>
            <a:off x="731520" y="502920"/>
            <a:ext cx="8229600" cy="274320"/>
          </a:xfrm>
          <a:prstGeom prst="rect">
            <a:avLst/>
          </a:prstGeom>
          <a:noFill/>
          <a:ln/>
        </p:spPr>
        <p:txBody>
          <a:bodyPr wrap="square" lIns="0" tIns="0" rIns="0" bIns="0" rtlCol="0" anchor="t"/>
          <a:lstStyle/>
          <a:p>
            <a:pPr indent="0" marL="0">
              <a:buNone/>
            </a:pPr>
            <a:r>
              <a:rPr lang="en-US" sz="1200" b="1" spc="200" kern="0" dirty="0">
                <a:solidFill>
                  <a:srgbClr val="5F646B"/>
                </a:solidFill>
                <a:latin typeface="Helvetica Neue" pitchFamily="34" charset="0"/>
                <a:ea typeface="Helvetica Neue" pitchFamily="34" charset="-122"/>
                <a:cs typeface="Helvetica Neue" pitchFamily="34" charset="-120"/>
              </a:rPr>
              <a:t>CONSEGNA DELLA LEZIONE 1</a:t>
            </a:r>
            <a:endParaRPr lang="en-US" sz="1200" dirty="0"/>
          </a:p>
        </p:txBody>
      </p:sp>
      <p:sp>
        <p:nvSpPr>
          <p:cNvPr id="3" name="Text 1"/>
          <p:cNvSpPr txBox="1"/>
          <p:nvPr/>
        </p:nvSpPr>
        <p:spPr>
          <a:xfrm>
            <a:off x="10545775" y="502920"/>
            <a:ext cx="914400" cy="274320"/>
          </a:xfrm>
          <a:prstGeom prst="rect">
            <a:avLst/>
          </a:prstGeom>
          <a:noFill/>
          <a:ln/>
        </p:spPr>
        <p:txBody>
          <a:bodyPr wrap="square" lIns="0" tIns="0" rIns="0" bIns="0" rtlCol="0" anchor="t"/>
          <a:lstStyle/>
          <a:p>
            <a:pPr algn="r" indent="0" marL="0">
              <a:buNone/>
            </a:pPr>
            <a:r>
              <a:rPr lang="en-US" sz="1200" dirty="0">
                <a:solidFill>
                  <a:srgbClr val="A7A49D"/>
                </a:solidFill>
                <a:latin typeface="Helvetica Neue" pitchFamily="34" charset="0"/>
                <a:ea typeface="Helvetica Neue" pitchFamily="34" charset="-122"/>
                <a:cs typeface="Helvetica Neue" pitchFamily="34" charset="-120"/>
              </a:rPr>
              <a:t>61</a:t>
            </a:r>
            <a:endParaRPr lang="en-US" sz="1200" dirty="0"/>
          </a:p>
        </p:txBody>
      </p:sp>
      <p:sp>
        <p:nvSpPr>
          <p:cNvPr id="4" name="Shape 2"/>
          <p:cNvSpPr/>
          <p:nvPr/>
        </p:nvSpPr>
        <p:spPr>
          <a:xfrm>
            <a:off x="731520" y="1234440"/>
            <a:ext cx="10728655" cy="0"/>
          </a:xfrm>
          <a:prstGeom prst="line">
            <a:avLst/>
          </a:prstGeom>
          <a:noFill/>
          <a:ln w="12700">
            <a:solidFill>
              <a:srgbClr val="D5D1C8"/>
            </a:solidFill>
            <a:prstDash val="solid"/>
          </a:ln>
        </p:spPr>
      </p:sp>
      <p:sp>
        <p:nvSpPr>
          <p:cNvPr id="5" name="Text 3"/>
          <p:cNvSpPr txBox="1"/>
          <p:nvPr/>
        </p:nvSpPr>
        <p:spPr>
          <a:xfrm>
            <a:off x="731520" y="1344168"/>
            <a:ext cx="6949440" cy="640080"/>
          </a:xfrm>
          <a:prstGeom prst="rect">
            <a:avLst/>
          </a:prstGeom>
          <a:noFill/>
          <a:ln/>
        </p:spPr>
        <p:txBody>
          <a:bodyPr wrap="square" lIns="0" tIns="0" rIns="0" bIns="0" rtlCol="0" anchor="ctr"/>
          <a:lstStyle/>
          <a:p>
            <a:pPr indent="0" marL="0">
              <a:buNone/>
            </a:pPr>
            <a:r>
              <a:rPr lang="en-US" sz="2500" b="1" dirty="0">
                <a:solidFill>
                  <a:srgbClr val="16181B"/>
                </a:solidFill>
                <a:latin typeface="Helvetica Neue" pitchFamily="34" charset="0"/>
                <a:ea typeface="Helvetica Neue" pitchFamily="34" charset="-122"/>
                <a:cs typeface="Helvetica Neue" pitchFamily="34" charset="-120"/>
              </a:rPr>
              <a:t>Griglia dei fabbisogni</a:t>
            </a:r>
            <a:endParaRPr lang="en-US" sz="2500" dirty="0"/>
          </a:p>
        </p:txBody>
      </p:sp>
      <p:sp>
        <p:nvSpPr>
          <p:cNvPr id="6" name="Text 4"/>
          <p:cNvSpPr txBox="1"/>
          <p:nvPr/>
        </p:nvSpPr>
        <p:spPr>
          <a:xfrm>
            <a:off x="7955280" y="1344168"/>
            <a:ext cx="3502152" cy="640080"/>
          </a:xfrm>
          <a:prstGeom prst="rect">
            <a:avLst/>
          </a:prstGeom>
          <a:noFill/>
          <a:ln/>
        </p:spPr>
        <p:txBody>
          <a:bodyPr wrap="square" lIns="0" tIns="0" rIns="0" bIns="0" rtlCol="0" anchor="ctr"/>
          <a:lstStyle/>
          <a:p>
            <a:pPr indent="0" marL="0">
              <a:buNone/>
            </a:pPr>
            <a:r>
              <a:rPr lang="en-US" sz="1900" dirty="0">
                <a:solidFill>
                  <a:srgbClr val="5F646B"/>
                </a:solidFill>
                <a:latin typeface="Helvetica Neue" pitchFamily="34" charset="0"/>
                <a:ea typeface="Helvetica Neue" pitchFamily="34" charset="-122"/>
                <a:cs typeface="Helvetica Neue" pitchFamily="34" charset="-120"/>
              </a:rPr>
              <a:t>dalla lavagna condivisa</a:t>
            </a:r>
            <a:endParaRPr lang="en-US" sz="1900" dirty="0"/>
          </a:p>
        </p:txBody>
      </p:sp>
      <p:sp>
        <p:nvSpPr>
          <p:cNvPr id="7" name="Shape 5"/>
          <p:cNvSpPr/>
          <p:nvPr/>
        </p:nvSpPr>
        <p:spPr>
          <a:xfrm>
            <a:off x="731520" y="2057400"/>
            <a:ext cx="10728655" cy="0"/>
          </a:xfrm>
          <a:prstGeom prst="line">
            <a:avLst/>
          </a:prstGeom>
          <a:noFill/>
          <a:ln w="12700">
            <a:solidFill>
              <a:srgbClr val="D5D1C8"/>
            </a:solidFill>
            <a:prstDash val="solid"/>
          </a:ln>
        </p:spPr>
      </p:sp>
      <p:sp>
        <p:nvSpPr>
          <p:cNvPr id="8" name="Text 6"/>
          <p:cNvSpPr txBox="1"/>
          <p:nvPr/>
        </p:nvSpPr>
        <p:spPr>
          <a:xfrm>
            <a:off x="731520" y="2167128"/>
            <a:ext cx="6949440" cy="640080"/>
          </a:xfrm>
          <a:prstGeom prst="rect">
            <a:avLst/>
          </a:prstGeom>
          <a:noFill/>
          <a:ln/>
        </p:spPr>
        <p:txBody>
          <a:bodyPr wrap="square" lIns="0" tIns="0" rIns="0" bIns="0" rtlCol="0" anchor="ctr"/>
          <a:lstStyle/>
          <a:p>
            <a:pPr indent="0" marL="0">
              <a:buNone/>
            </a:pPr>
            <a:r>
              <a:rPr lang="en-US" sz="2500" b="1" dirty="0">
                <a:solidFill>
                  <a:srgbClr val="16181B"/>
                </a:solidFill>
                <a:latin typeface="Helvetica Neue" pitchFamily="34" charset="0"/>
                <a:ea typeface="Helvetica Neue" pitchFamily="34" charset="-122"/>
                <a:cs typeface="Helvetica Neue" pitchFamily="34" charset="-120"/>
              </a:rPr>
              <a:t>Campi del profilo</a:t>
            </a:r>
            <a:endParaRPr lang="en-US" sz="2500" dirty="0"/>
          </a:p>
        </p:txBody>
      </p:sp>
      <p:sp>
        <p:nvSpPr>
          <p:cNvPr id="9" name="Text 7"/>
          <p:cNvSpPr txBox="1"/>
          <p:nvPr/>
        </p:nvSpPr>
        <p:spPr>
          <a:xfrm>
            <a:off x="7955280" y="2167128"/>
            <a:ext cx="3502152" cy="640080"/>
          </a:xfrm>
          <a:prstGeom prst="rect">
            <a:avLst/>
          </a:prstGeom>
          <a:noFill/>
          <a:ln/>
        </p:spPr>
        <p:txBody>
          <a:bodyPr wrap="square" lIns="0" tIns="0" rIns="0" bIns="0" rtlCol="0" anchor="ctr"/>
          <a:lstStyle/>
          <a:p>
            <a:pPr indent="0" marL="0">
              <a:buNone/>
            </a:pPr>
            <a:r>
              <a:rPr lang="en-US" sz="1900" dirty="0">
                <a:solidFill>
                  <a:srgbClr val="5F646B"/>
                </a:solidFill>
                <a:latin typeface="Helvetica Neue" pitchFamily="34" charset="0"/>
                <a:ea typeface="Helvetica Neue" pitchFamily="34" charset="-122"/>
                <a:cs typeface="Helvetica Neue" pitchFamily="34" charset="-120"/>
              </a:rPr>
              <a:t>gruppo A</a:t>
            </a:r>
            <a:endParaRPr lang="en-US" sz="1900" dirty="0"/>
          </a:p>
        </p:txBody>
      </p:sp>
      <p:sp>
        <p:nvSpPr>
          <p:cNvPr id="10" name="Shape 8"/>
          <p:cNvSpPr/>
          <p:nvPr/>
        </p:nvSpPr>
        <p:spPr>
          <a:xfrm>
            <a:off x="731520" y="2880360"/>
            <a:ext cx="10728655" cy="0"/>
          </a:xfrm>
          <a:prstGeom prst="line">
            <a:avLst/>
          </a:prstGeom>
          <a:noFill/>
          <a:ln w="12700">
            <a:solidFill>
              <a:srgbClr val="D5D1C8"/>
            </a:solidFill>
            <a:prstDash val="solid"/>
          </a:ln>
        </p:spPr>
      </p:sp>
      <p:sp>
        <p:nvSpPr>
          <p:cNvPr id="11" name="Text 9"/>
          <p:cNvSpPr txBox="1"/>
          <p:nvPr/>
        </p:nvSpPr>
        <p:spPr>
          <a:xfrm>
            <a:off x="731520" y="2990088"/>
            <a:ext cx="6949440" cy="640080"/>
          </a:xfrm>
          <a:prstGeom prst="rect">
            <a:avLst/>
          </a:prstGeom>
          <a:noFill/>
          <a:ln/>
        </p:spPr>
        <p:txBody>
          <a:bodyPr wrap="square" lIns="0" tIns="0" rIns="0" bIns="0" rtlCol="0" anchor="ctr"/>
          <a:lstStyle/>
          <a:p>
            <a:pPr indent="0" marL="0">
              <a:buNone/>
            </a:pPr>
            <a:r>
              <a:rPr lang="en-US" sz="2500" b="1" dirty="0">
                <a:solidFill>
                  <a:srgbClr val="16181B"/>
                </a:solidFill>
                <a:latin typeface="Helvetica Neue" pitchFamily="34" charset="0"/>
                <a:ea typeface="Helvetica Neue" pitchFamily="34" charset="-122"/>
                <a:cs typeface="Helvetica Neue" pitchFamily="34" charset="-120"/>
              </a:rPr>
              <a:t>Prima lista di tag</a:t>
            </a:r>
            <a:endParaRPr lang="en-US" sz="2500" dirty="0"/>
          </a:p>
        </p:txBody>
      </p:sp>
      <p:sp>
        <p:nvSpPr>
          <p:cNvPr id="12" name="Text 10"/>
          <p:cNvSpPr txBox="1"/>
          <p:nvPr/>
        </p:nvSpPr>
        <p:spPr>
          <a:xfrm>
            <a:off x="7955280" y="2990088"/>
            <a:ext cx="3502152" cy="640080"/>
          </a:xfrm>
          <a:prstGeom prst="rect">
            <a:avLst/>
          </a:prstGeom>
          <a:noFill/>
          <a:ln/>
        </p:spPr>
        <p:txBody>
          <a:bodyPr wrap="square" lIns="0" tIns="0" rIns="0" bIns="0" rtlCol="0" anchor="ctr"/>
          <a:lstStyle/>
          <a:p>
            <a:pPr indent="0" marL="0">
              <a:buNone/>
            </a:pPr>
            <a:r>
              <a:rPr lang="en-US" sz="1900" dirty="0">
                <a:solidFill>
                  <a:srgbClr val="5F646B"/>
                </a:solidFill>
                <a:latin typeface="Helvetica Neue" pitchFamily="34" charset="0"/>
                <a:ea typeface="Helvetica Neue" pitchFamily="34" charset="-122"/>
                <a:cs typeface="Helvetica Neue" pitchFamily="34" charset="-120"/>
              </a:rPr>
              <a:t>gruppo C</a:t>
            </a:r>
            <a:endParaRPr lang="en-US" sz="1900" dirty="0"/>
          </a:p>
        </p:txBody>
      </p:sp>
      <p:sp>
        <p:nvSpPr>
          <p:cNvPr id="13" name="Shape 11"/>
          <p:cNvSpPr/>
          <p:nvPr/>
        </p:nvSpPr>
        <p:spPr>
          <a:xfrm>
            <a:off x="731520" y="3703320"/>
            <a:ext cx="10728655" cy="0"/>
          </a:xfrm>
          <a:prstGeom prst="line">
            <a:avLst/>
          </a:prstGeom>
          <a:noFill/>
          <a:ln w="12700">
            <a:solidFill>
              <a:srgbClr val="D5D1C8"/>
            </a:solidFill>
            <a:prstDash val="solid"/>
          </a:ln>
        </p:spPr>
      </p:sp>
      <p:sp>
        <p:nvSpPr>
          <p:cNvPr id="14" name="Text 12"/>
          <p:cNvSpPr txBox="1"/>
          <p:nvPr/>
        </p:nvSpPr>
        <p:spPr>
          <a:xfrm>
            <a:off x="731520" y="3813048"/>
            <a:ext cx="6949440" cy="640080"/>
          </a:xfrm>
          <a:prstGeom prst="rect">
            <a:avLst/>
          </a:prstGeom>
          <a:noFill/>
          <a:ln/>
        </p:spPr>
        <p:txBody>
          <a:bodyPr wrap="square" lIns="0" tIns="0" rIns="0" bIns="0" rtlCol="0" anchor="ctr"/>
          <a:lstStyle/>
          <a:p>
            <a:pPr indent="0" marL="0">
              <a:buNone/>
            </a:pPr>
            <a:r>
              <a:rPr lang="en-US" sz="2500" b="1" dirty="0">
                <a:solidFill>
                  <a:srgbClr val="16181B"/>
                </a:solidFill>
                <a:latin typeface="Helvetica Neue" pitchFamily="34" charset="0"/>
                <a:ea typeface="Helvetica Neue" pitchFamily="34" charset="-122"/>
                <a:cs typeface="Helvetica Neue" pitchFamily="34" charset="-120"/>
              </a:rPr>
              <a:t>Categorie, tipi di messaggio, prime regole</a:t>
            </a:r>
            <a:endParaRPr lang="en-US" sz="2500" dirty="0"/>
          </a:p>
        </p:txBody>
      </p:sp>
      <p:sp>
        <p:nvSpPr>
          <p:cNvPr id="15" name="Text 13"/>
          <p:cNvSpPr txBox="1"/>
          <p:nvPr/>
        </p:nvSpPr>
        <p:spPr>
          <a:xfrm>
            <a:off x="7955280" y="3813048"/>
            <a:ext cx="3502152" cy="640080"/>
          </a:xfrm>
          <a:prstGeom prst="rect">
            <a:avLst/>
          </a:prstGeom>
          <a:noFill/>
          <a:ln/>
        </p:spPr>
        <p:txBody>
          <a:bodyPr wrap="square" lIns="0" tIns="0" rIns="0" bIns="0" rtlCol="0" anchor="ctr"/>
          <a:lstStyle/>
          <a:p>
            <a:pPr indent="0" marL="0">
              <a:buNone/>
            </a:pPr>
            <a:r>
              <a:rPr lang="en-US" sz="1900" dirty="0">
                <a:solidFill>
                  <a:srgbClr val="5F646B"/>
                </a:solidFill>
                <a:latin typeface="Helvetica Neue" pitchFamily="34" charset="0"/>
                <a:ea typeface="Helvetica Neue" pitchFamily="34" charset="-122"/>
                <a:cs typeface="Helvetica Neue" pitchFamily="34" charset="-120"/>
              </a:rPr>
              <a:t>gruppo B</a:t>
            </a:r>
            <a:endParaRPr lang="en-US" sz="1900" dirty="0"/>
          </a:p>
        </p:txBody>
      </p:sp>
      <p:sp>
        <p:nvSpPr>
          <p:cNvPr id="16" name="Shape 14"/>
          <p:cNvSpPr/>
          <p:nvPr/>
        </p:nvSpPr>
        <p:spPr>
          <a:xfrm>
            <a:off x="731520" y="4526280"/>
            <a:ext cx="10728655" cy="0"/>
          </a:xfrm>
          <a:prstGeom prst="line">
            <a:avLst/>
          </a:prstGeom>
          <a:noFill/>
          <a:ln w="12700">
            <a:solidFill>
              <a:srgbClr val="D5D1C8"/>
            </a:solidFill>
            <a:prstDash val="solid"/>
          </a:ln>
        </p:spPr>
      </p:sp>
      <p:sp>
        <p:nvSpPr>
          <p:cNvPr id="17" name="Text 15"/>
          <p:cNvSpPr txBox="1"/>
          <p:nvPr/>
        </p:nvSpPr>
        <p:spPr>
          <a:xfrm>
            <a:off x="731520" y="4636008"/>
            <a:ext cx="6949440" cy="640080"/>
          </a:xfrm>
          <a:prstGeom prst="rect">
            <a:avLst/>
          </a:prstGeom>
          <a:noFill/>
          <a:ln/>
        </p:spPr>
        <p:txBody>
          <a:bodyPr wrap="square" lIns="0" tIns="0" rIns="0" bIns="0" rtlCol="0" anchor="ctr"/>
          <a:lstStyle/>
          <a:p>
            <a:pPr indent="0" marL="0">
              <a:buNone/>
            </a:pPr>
            <a:r>
              <a:rPr lang="en-US" sz="2500" b="1" dirty="0">
                <a:solidFill>
                  <a:srgbClr val="16181B"/>
                </a:solidFill>
                <a:latin typeface="Helvetica Neue" pitchFamily="34" charset="0"/>
                <a:ea typeface="Helvetica Neue" pitchFamily="34" charset="-122"/>
                <a:cs typeface="Helvetica Neue" pitchFamily="34" charset="-120"/>
              </a:rPr>
              <a:t>Tre prompt di gruppo</a:t>
            </a:r>
            <a:endParaRPr lang="en-US" sz="2500" dirty="0"/>
          </a:p>
        </p:txBody>
      </p:sp>
      <p:sp>
        <p:nvSpPr>
          <p:cNvPr id="18" name="Text 16"/>
          <p:cNvSpPr txBox="1"/>
          <p:nvPr/>
        </p:nvSpPr>
        <p:spPr>
          <a:xfrm>
            <a:off x="7955280" y="4636008"/>
            <a:ext cx="3502152" cy="640080"/>
          </a:xfrm>
          <a:prstGeom prst="rect">
            <a:avLst/>
          </a:prstGeom>
          <a:noFill/>
          <a:ln/>
        </p:spPr>
        <p:txBody>
          <a:bodyPr wrap="square" lIns="0" tIns="0" rIns="0" bIns="0" rtlCol="0" anchor="ctr"/>
          <a:lstStyle/>
          <a:p>
            <a:pPr indent="0" marL="0">
              <a:buNone/>
            </a:pPr>
            <a:r>
              <a:rPr lang="en-US" sz="1900" dirty="0">
                <a:solidFill>
                  <a:srgbClr val="5F646B"/>
                </a:solidFill>
                <a:latin typeface="Helvetica Neue" pitchFamily="34" charset="0"/>
                <a:ea typeface="Helvetica Neue" pitchFamily="34" charset="-122"/>
                <a:cs typeface="Helvetica Neue" pitchFamily="34" charset="-120"/>
              </a:rPr>
              <a:t>da trasformare nel prototipo</a:t>
            </a:r>
            <a:endParaRPr lang="en-US" sz="1900" dirty="0"/>
          </a:p>
        </p:txBody>
      </p:sp>
      <p:sp>
        <p:nvSpPr>
          <p:cNvPr id="19" name="Shape 17"/>
          <p:cNvSpPr/>
          <p:nvPr/>
        </p:nvSpPr>
        <p:spPr>
          <a:xfrm>
            <a:off x="731520" y="5349240"/>
            <a:ext cx="10728655" cy="0"/>
          </a:xfrm>
          <a:prstGeom prst="line">
            <a:avLst/>
          </a:prstGeom>
          <a:noFill/>
          <a:ln w="12700">
            <a:solidFill>
              <a:srgbClr val="D5D1C8"/>
            </a:solidFill>
            <a:prstDash val="solid"/>
          </a:ln>
        </p:spPr>
      </p:sp>
      <p:sp>
        <p:nvSpPr>
          <p:cNvPr id="20" name="Text 18"/>
          <p:cNvSpPr txBox="1"/>
          <p:nvPr/>
        </p:nvSpPr>
        <p:spPr>
          <a:xfrm>
            <a:off x="731520" y="5577840"/>
            <a:ext cx="10728655" cy="411480"/>
          </a:xfrm>
          <a:prstGeom prst="rect">
            <a:avLst/>
          </a:prstGeom>
          <a:noFill/>
          <a:ln/>
        </p:spPr>
        <p:txBody>
          <a:bodyPr wrap="square" lIns="0" tIns="0" rIns="0" bIns="0" rtlCol="0" anchor="t"/>
          <a:lstStyle/>
          <a:p>
            <a:pPr indent="0" marL="0">
              <a:buNone/>
            </a:pPr>
            <a:r>
              <a:rPr lang="en-US" sz="1700" dirty="0">
                <a:solidFill>
                  <a:srgbClr val="5F646B"/>
                </a:solidFill>
                <a:latin typeface="Helvetica Neue" pitchFamily="34" charset="0"/>
                <a:ea typeface="Helvetica Neue" pitchFamily="34" charset="-122"/>
                <a:cs typeface="Helvetica Neue" pitchFamily="34" charset="-120"/>
              </a:rPr>
              <a:t>I primi tre sono l’output richiesto dal planning per G1 · Lab 1.</a:t>
            </a:r>
            <a:endParaRPr lang="en-US" sz="170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2B44FF"/>
        </a:solidFill>
      </p:bgPr>
    </p:bg>
    <p:spTree>
      <p:nvGrpSpPr>
        <p:cNvPr id="1" name=""/>
        <p:cNvGrpSpPr/>
        <p:nvPr/>
      </p:nvGrpSpPr>
      <p:grpSpPr>
        <a:xfrm>
          <a:off x="0" y="0"/>
          <a:ext cx="0" cy="0"/>
          <a:chOff x="0" y="0"/>
          <a:chExt cx="0" cy="0"/>
        </a:xfrm>
      </p:grpSpPr>
      <p:sp>
        <p:nvSpPr>
          <p:cNvPr id="2" name="Text 0"/>
          <p:cNvSpPr txBox="1"/>
          <p:nvPr/>
        </p:nvSpPr>
        <p:spPr>
          <a:xfrm>
            <a:off x="10545775" y="502920"/>
            <a:ext cx="914400" cy="274320"/>
          </a:xfrm>
          <a:prstGeom prst="rect">
            <a:avLst/>
          </a:prstGeom>
          <a:noFill/>
          <a:ln/>
        </p:spPr>
        <p:txBody>
          <a:bodyPr wrap="square" lIns="0" tIns="0" rIns="0" bIns="0" rtlCol="0" anchor="t"/>
          <a:lstStyle/>
          <a:p>
            <a:pPr algn="r" indent="0" marL="0">
              <a:buNone/>
            </a:pPr>
            <a:r>
              <a:rPr lang="en-US" sz="1200" dirty="0">
                <a:solidFill>
                  <a:srgbClr val="7F90FF"/>
                </a:solidFill>
                <a:latin typeface="Helvetica Neue" pitchFamily="34" charset="0"/>
                <a:ea typeface="Helvetica Neue" pitchFamily="34" charset="-122"/>
                <a:cs typeface="Helvetica Neue" pitchFamily="34" charset="-120"/>
              </a:rPr>
              <a:t>62</a:t>
            </a:r>
            <a:endParaRPr lang="en-US" sz="1200" dirty="0"/>
          </a:p>
        </p:txBody>
      </p:sp>
      <p:sp>
        <p:nvSpPr>
          <p:cNvPr id="3" name="Text 1"/>
          <p:cNvSpPr txBox="1"/>
          <p:nvPr/>
        </p:nvSpPr>
        <p:spPr>
          <a:xfrm>
            <a:off x="731520" y="1371600"/>
            <a:ext cx="10058400" cy="2194560"/>
          </a:xfrm>
          <a:prstGeom prst="rect">
            <a:avLst/>
          </a:prstGeom>
          <a:noFill/>
          <a:ln/>
        </p:spPr>
        <p:txBody>
          <a:bodyPr wrap="square" lIns="0" tIns="0" rIns="0" bIns="0" rtlCol="0" anchor="ctr"/>
          <a:lstStyle/>
          <a:p>
            <a:pPr indent="0" marL="0">
              <a:buNone/>
            </a:pPr>
            <a:r>
              <a:rPr lang="en-US" sz="5200" b="1" dirty="0">
                <a:solidFill>
                  <a:srgbClr val="FFFFFF"/>
                </a:solidFill>
                <a:latin typeface="Helvetica Neue" pitchFamily="34" charset="0"/>
                <a:ea typeface="Helvetica Neue" pitchFamily="34" charset="-122"/>
                <a:cs typeface="Helvetica Neue" pitchFamily="34" charset="-120"/>
              </a:rPr>
              <a:t>Stanotte trasformo i vostri prompt in una piattaforma.</a:t>
            </a:r>
            <a:endParaRPr lang="en-US" sz="5200" dirty="0"/>
          </a:p>
        </p:txBody>
      </p:sp>
      <p:sp>
        <p:nvSpPr>
          <p:cNvPr id="4" name="Text 2"/>
          <p:cNvSpPr txBox="1"/>
          <p:nvPr/>
        </p:nvSpPr>
        <p:spPr>
          <a:xfrm>
            <a:off x="731520" y="3657600"/>
            <a:ext cx="10728655" cy="1097280"/>
          </a:xfrm>
          <a:prstGeom prst="rect">
            <a:avLst/>
          </a:prstGeom>
          <a:noFill/>
          <a:ln/>
        </p:spPr>
        <p:txBody>
          <a:bodyPr wrap="square" lIns="0" tIns="0" rIns="0" bIns="0" rtlCol="0" anchor="t"/>
          <a:lstStyle/>
          <a:p>
            <a:pPr indent="0" marL="0">
              <a:buNone/>
            </a:pPr>
            <a:r>
              <a:rPr lang="en-US" sz="5200" b="1" dirty="0">
                <a:solidFill>
                  <a:srgbClr val="C9D0FF"/>
                </a:solidFill>
                <a:latin typeface="Helvetica Neue" pitchFamily="34" charset="0"/>
                <a:ea typeface="Helvetica Neue" pitchFamily="34" charset="-122"/>
                <a:cs typeface="Helvetica Neue" pitchFamily="34" charset="-120"/>
              </a:rPr>
              <a:t>Domani la aprite.</a:t>
            </a:r>
            <a:endParaRPr lang="en-US" sz="5200" dirty="0"/>
          </a:p>
        </p:txBody>
      </p:sp>
      <p:sp>
        <p:nvSpPr>
          <p:cNvPr id="5" name="Text 3"/>
          <p:cNvSpPr txBox="1"/>
          <p:nvPr/>
        </p:nvSpPr>
        <p:spPr>
          <a:xfrm>
            <a:off x="731520" y="5120640"/>
            <a:ext cx="10728655" cy="457200"/>
          </a:xfrm>
          <a:prstGeom prst="rect">
            <a:avLst/>
          </a:prstGeom>
          <a:noFill/>
          <a:ln/>
        </p:spPr>
        <p:txBody>
          <a:bodyPr wrap="square" lIns="0" tIns="0" rIns="0" bIns="0" rtlCol="0" anchor="t"/>
          <a:lstStyle/>
          <a:p>
            <a:pPr indent="0" marL="0">
              <a:buNone/>
            </a:pPr>
            <a:r>
              <a:rPr lang="en-US" sz="2000" dirty="0">
                <a:solidFill>
                  <a:srgbClr val="C9D0FF"/>
                </a:solidFill>
                <a:latin typeface="Helvetica Neue" pitchFamily="34" charset="0"/>
                <a:ea typeface="Helvetica Neue" pitchFamily="34" charset="-122"/>
                <a:cs typeface="Helvetica Neue" pitchFamily="34" charset="-120"/>
              </a:rPr>
              <a:t>1 ottobre  ·  la community e il matching</a:t>
            </a:r>
            <a:endParaRPr lang="en-US" sz="2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62</Slides>
  <Notes>62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62</vt:i4>
      </vt:variant>
    </vt:vector>
  </HeadingPairs>
  <TitlesOfParts>
    <vt:vector size="6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Lezione 1 · Intelligenza artificiale e progettazione della piattaforma</dc:title>
  <dc:subject>PptxGenJS Presentation</dc:subject>
  <dc:creator>Aniello Iervolino</dc:creator>
  <cp:lastModifiedBy>Aniello Iervolino</cp:lastModifiedBy>
  <cp:revision>1</cp:revision>
  <dcterms:created xsi:type="dcterms:W3CDTF">2026-09-28T16:29:58Z</dcterms:created>
  <dcterms:modified xsi:type="dcterms:W3CDTF">2026-09-28T16:29:58Z</dcterms:modified>
</cp:coreProperties>
</file>