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4288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Copertina. Resta proiettata mentre entrano.</a:t>
            </a:r>
          </a:p>
          <a:p>
            <a:endParaRPr/>
          </a:p>
          <a:p>
            <a:r>
              <a:t>Il titolo anticipa la struttura della giornata e va letto ad alta voce come un programma: prima si lavora sul testo, poi ci si occupa di chi lo giudica. Il secondo pezzo e’ la novita’ rispetto a lunedi’.</a:t>
            </a:r>
          </a:p>
          <a:p>
            <a:endParaRPr/>
          </a:p>
          <a:p>
            <a:r>
              <a:t>Non anticipare l’esperimento. Oggi la sorpresa delle 12:05 e’ il motore della giornata: se la si racconta adesso, alle 12:05 non resta niente.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il tempo di dare la forma della giornata.</a:t>
            </a:r>
          </a:p>
          <a:p>
            <a:endParaRPr/>
          </a:p>
          <a:p>
            <a:r>
              <a:t>La terza colonna e’ volutamente vaga: non si dice ancora che cosa cambieremo. Se qualcuno chiede, rispondere che lo scopriranno alle 11:10.</a:t>
            </a:r>
          </a:p>
          <a:p>
            <a:endParaRPr/>
          </a:p>
          <a:p>
            <a:r>
              <a:t>La riga blu dice fin da subito che c’e’ un prodotto finale e che non e’ un esercizio: le due regole vanno al convegno di novembre insieme alle lettere.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Serve a far sapere che si entra in stanza due volte e che le due volte sono diverse fra loro.</a:t>
            </a:r>
          </a:p>
          <a:p>
            <a:endParaRPr/>
          </a:p>
          <a:p>
            <a:r>
              <a:t>Dire esplicitamente: la prima volta si scrive, la seconda si misura. Sono due mestieri diversi e si fanno con regole diverse.</a:t>
            </a:r>
          </a:p>
          <a:p>
            <a:endParaRPr/>
          </a:p>
          <a:p>
            <a:r>
              <a:t>Segnalare la pausa: con quattro ore e due sessioni di lavoro in stanza, sapere che c’e’ un intervallo cambia l’attenzione del primo blocco.</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minuti di recap, non di piu’. Serve a riattivare, non a ripetere.</a:t>
            </a:r>
          </a:p>
          <a:p>
            <a:endParaRPr/>
          </a:p>
          <a:p>
            <a:r>
              <a:t>I quattro punti della prima colonna sono esattamente quelli dichiarati nel programma del laboratorio, e vanno nominati nell’ordine: principi, valutazione di comunicazioni reali, basi di prompt engineering, predisposizione dell’invito con il CO-STAR.</a:t>
            </a:r>
          </a:p>
          <a:p>
            <a:endParaRPr/>
          </a:p>
          <a:p>
            <a:r>
              <a:t>La seconda colonna prepara la mossa operativa del Task 1: non si apre una chat nuova, si riapre quella di lunedi’. Chi non l’avesse piu’, lo dica adesso e non alle 09:36.</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proietta e si lascia leggere in silenzio per un minuto buono: su Teams ciascuno ha la slide sul proprio schermo, quindi il corpo piccolo si legge.</a:t>
            </a:r>
          </a:p>
          <a:p>
            <a:endParaRPr/>
          </a:p>
          <a:p>
            <a:r>
              <a:t>Poi una domanda sola all’aula, senza anticipare la risposta: quale delle due vi sembra scritta meglio? Lasciare che si esprimano. Quasi sempre vince la B, perche’ e’ piu’ ricca e piu’ curata.</a:t>
            </a:r>
          </a:p>
          <a:p>
            <a:endParaRPr/>
          </a:p>
          <a:p>
            <a:r>
              <a:t>A quel punto il passaggio chiave. La griglia dei cinque criteri dice un’altra cosa. La A e’ piu’ asciutta e piu’ leggibile, ma contiene affermazioni che nella scheda dei fatti non ci sono, e una e’ falsa: la piattaforma non e’ ancora aperta, quindi nessuno puo’ iscriversi da domani. Su pertinenza prende zero. La B e’ fedele ai fatti ma non chiede niente: il lettore chiude la mail senza nulla da fare, e l’oggetto non contiene l’azione. Su utilizzabilita’ sta in basso, e la chiusura con la formula di augurio le costa un punto su misura.</a:t>
            </a:r>
          </a:p>
          <a:p>
            <a:endParaRPr/>
          </a:p>
          <a:p>
            <a:r>
              <a:t>Le due lettere, sulla griglia, sono molto piu’ vicine di quanto sembrino a occhio. E’ la ragione per cui potremo usarle nell’esperimento delle 11:10.</a:t>
            </a:r>
          </a:p>
          <a:p>
            <a:endParaRPr/>
          </a:p>
          <a:p>
            <a:r>
              <a:t>Non dare i punteggi: li assegnera’ l’aula alle 10:15, rispondendo alle cinque domande. Qui si semina soltanto il dubbio.</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leggono ad alta voce, una per volta, e si lasciano proiettate mentre si apre la stanza.</a:t>
            </a:r>
          </a:p>
          <a:p>
            <a:endParaRPr/>
          </a:p>
          <a:p>
            <a:r>
              <a:t>Non attribuire i difetti ai gruppi. Il punto non e’ chi ha sbagliato che cosa, e’ che nessuna delle due lettere e’ completa e tutte e due hanno la stessa quantita’ di lavoro davanti.</a:t>
            </a:r>
          </a:p>
          <a:p>
            <a:endParaRPr/>
          </a:p>
          <a:p>
            <a:r>
              <a:t>Il secondo punto e’ il piu’ importante e va detto con fermezza: scrivere che la piattaforma e’ gia’ aperta non e’ una imprecisione, e’ una informazione falsa data a un collega. Nella pubblica amministrazione questo ha un nome e delle conseguenze.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minuti. E’ la consegna vera del Task 1 e va detta lentamente.</a:t>
            </a:r>
          </a:p>
          <a:p>
            <a:endParaRPr/>
          </a:p>
          <a:p>
            <a:r>
              <a:t>Il rischio che si corre e’ che la lettera diventi una locandina del convegno. Si para con la terza riga: il convegno e’ l’occasione, la piattaforma e’ il contenuto. Chi riceve la mail deve capire che cosa e’ Rete Valore PA, non soltanto che c’e’ un evento.</a:t>
            </a:r>
          </a:p>
          <a:p>
            <a:endParaRPr/>
          </a:p>
          <a:p>
            <a:r>
              <a:t>Sul destinatario: resta identico, e questo e’ un vantaggio, perche’ tutto il lavoro di lunedi’ su stile, tono e registro resta valido e non va rifatto.</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ma e’ il vincolo che salva l’esercizio.</a:t>
            </a:r>
          </a:p>
          <a:p>
            <a:endParaRPr/>
          </a:p>
          <a:p>
            <a:r>
              <a:t>Senza questa regola succede una cosa sola: per far sembrare la lettera finita, qualcuno scrive un giorno e un’aula. E quella lettera, se finisse davvero in una casella di posta, conterrebbe una informazione falsa.</a:t>
            </a:r>
          </a:p>
          <a:p>
            <a:endParaRPr/>
          </a:p>
          <a:p>
            <a:r>
              <a:t>La formulazione da usare: un segnaposto e’ una domanda aperta scritta nel testo. Chi riceve la bozza sa che cosa manca e lo va a cercare. Un dato inventato non lo cerca nessuno, perche’ sembra gia’ una risposta.</a:t>
            </a:r>
          </a:p>
          <a:p>
            <a:endParaRPr/>
          </a:p>
          <a:p>
            <a:r>
              <a:t>Dire anche che nel comando del giudice, dopo la pausa, c’e’ una riga che istruisce il sistema a non penalizzare i segnaposto: cosi’ nessuno teme di essere punito per aver fatto la cosa giusta.</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Divisore. Si entra in stanza per la prima volta.</a:t>
            </a:r>
          </a:p>
          <a:p>
            <a:endParaRPr/>
          </a:p>
          <a:p>
            <a:r>
              <a:t>Prima di aprire, due cose operative. La conversazione da usare e’ quella del 12 ottobre: chi non la trova lo dica adesso. E si nomina il portavoce: e’ l’unico che parlera’ in plenaria alle 10:15, e serve a non perdere dieci minuti a capire chi parla per chi.</a:t>
            </a:r>
          </a:p>
          <a:p>
            <a:endParaRPr/>
          </a:p>
          <a:p>
            <a:r>
              <a:t>Le slide seguenti restano proiettate nelle stanze: contengono i due blocchi da incollare.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legge una volta e si lascia proiettata. E’ la mappa della stanza.</a:t>
            </a:r>
          </a:p>
          <a:p>
            <a:endParaRPr/>
          </a:p>
          <a:p>
            <a:r>
              <a:t>Il terzo passaggio e’ quello che conta: il sistema elenca le affermazioni fuori scheda, ma decidono loro quali sono errori. Sbaglia anche lui, e segnalera’ come dubbie cose che stanno nella scheda e lascera’ passare qualcosa. Vederlo sbagliare in un compito facile vale piu’ di una spiegazione.</a:t>
            </a:r>
          </a:p>
          <a:p>
            <a:endParaRPr/>
          </a:p>
          <a:p>
            <a:r>
              <a:t>La riga blu toglie l’ansia della trascrizione: nessuno deve prendere appunti sui punteggi. La conversazione e’ il documento del lavoro, e sara’ esportata a fine giornata.</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proietta e si lascia. Qualcuno lo trascrivera’ a mano: va bene, ma e’ anche nel file sulla postazione e nella traccia.</a:t>
            </a:r>
          </a:p>
          <a:p>
            <a:endParaRPr/>
          </a:p>
          <a:p>
            <a:r>
              <a:t>Tre cose da far notare mentre lo leggete.</a:t>
            </a:r>
          </a:p>
          <a:p>
            <a:endParaRPr/>
          </a:p>
          <a:p>
            <a:r>
              <a:t>La seconda riga, non riscrivere niente finche’ non te lo chiedo, serve davvero: senza quella il sistema riscrive di sua iniziativa e il gruppo perde il controllo della revisione.</a:t>
            </a:r>
          </a:p>
          <a:p>
            <a:endParaRPr/>
          </a:p>
          <a:p>
            <a:r>
              <a:t>La richiesta di diagnosi viene prima di qualsiasi modifica. E’ il principio del laboratorio di oggi: prima si misura, poi si cambia. Chi cambia prima di misurare non sapra’ mai se e’ migliorato.</a:t>
            </a:r>
          </a:p>
          <a:p>
            <a:endParaRPr/>
          </a:p>
          <a:p>
            <a:r>
              <a:t>L’ultimo paragrafo chiede una valutazione critica in due righe, non un punteggio. I numeri in questa fase rallentano e non servono: ne chiederemo uno solo, alla fine.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proietta e si lascia. E’ identico per i due gruppi, e questo va detto: se i briefing fossero diversi, le due lettere divergerebbero per il motivo sbagliato e il confronto delle 11:10 perderebbe senso.</a:t>
            </a:r>
          </a:p>
          <a:p>
            <a:endParaRPr/>
          </a:p>
          <a:p>
            <a:r>
              <a:t>Far notare che e’ scritto per sezioni, come il comando di lunedi’, ma che le sezioni sono tre e non otto. Il perche’ e’ nella slide seguente.</a:t>
            </a:r>
          </a:p>
          <a:p>
            <a:endParaRPr/>
          </a:p>
          <a:p>
            <a:r>
              <a:t>Nessuno deve aggiungere o togliere righe. Chi vuole dire qualcosa di piu’ al sistema lo fa dopo, a parole sue, nella revisione.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e vale la pena spenderli: e’ una delle due o tre cose che si portano a casa davvero.</a:t>
            </a:r>
          </a:p>
          <a:p>
            <a:endParaRPr/>
          </a:p>
          <a:p>
            <a:r>
              <a:t>Il fraintendimento piu’ comune sul CO-STAR e’ trattarlo come un modulo da compilare ogni volta. Chi lo fa ottiene conversazioni lunghissime e sempre piu’ confuse, perche’ ripete informazioni che il sistema ha gia’ e che a volte riformula in modo leggermente diverso, contraddicendosi.</a:t>
            </a:r>
          </a:p>
          <a:p>
            <a:endParaRPr/>
          </a:p>
          <a:p>
            <a:r>
              <a:t>La regola e’ semplice e si verifica: prima di riscrivere una sezione, chiedersi se quello che contiene e’ cambiato. Se non e’ cambiato, non si scrive.</a:t>
            </a:r>
          </a:p>
          <a:p>
            <a:endParaRPr/>
          </a:p>
          <a:p>
            <a:r>
              <a:t>Questa osservazione tornera’ dopo la pausa capovolta: nel Task 2 la memoria della conversazione e’ un difetto e non una risorsa, e per questo apriremo una chat nuova ogni volta. Lo stesso strumento, due compiti, due regole opposte.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da dire prima di aprire la stanza cosi’ sanno dove devono arrivare.</a:t>
            </a:r>
          </a:p>
          <a:p>
            <a:endParaRPr/>
          </a:p>
          <a:p>
            <a:r>
              <a:t>La frase sul parere di chi ha scritto il testo va detta esattamente cosi’, perche’ e’ il seme della seconda parte: stiamo facendo valutare un testo al sistema che lo ha appena scritto. Nessuno ci trova niente di strano, ed e’ proprio questo il punto. Alle 10:45 ci torniamo.</a:t>
            </a:r>
          </a:p>
          <a:p>
            <a:endParaRPr/>
          </a:p>
          <a:p>
            <a:r>
              <a:t>Se un gruppo chiede che cosa fare se il sistema da’ sempre 9 o 10: rispondere che e’ esattamente cio’ che ci si aspetta, e che e’ una ragione in piu’ per non prendere quel numero per buono.</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Divisore. Si torna in plenaria e si cambia mestiere: fino a ora si scriveva, adesso si giudica.</a:t>
            </a:r>
          </a:p>
          <a:p>
            <a:endParaRPr/>
          </a:p>
          <a:p>
            <a:r>
              <a:t>La struttura e’ fissa e va annunciata prima di cominciare, altrimenti si perde tempo: si legge la lettera A, si rispondono le cinque domande e si scrive il totale; poi lo stesso sulla B; infine la verifica dello scarto.</a:t>
            </a:r>
          </a:p>
          <a:p>
            <a:endParaRPr/>
          </a:p>
          <a:p>
            <a:r>
              <a:t>Dieci votazioni in tutto, cinque per lettera, una trentina di secondi ciascuna. Si risponde a mano alzata e decide la maggioranza.</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minuti. Si legge criterio per criterio e si fa un esempio per ciascuno prendendolo dalle due lettere proiettate prima.</a:t>
            </a:r>
          </a:p>
          <a:p>
            <a:endParaRPr/>
          </a:p>
          <a:p>
            <a:r>
              <a:t>Il senso della griglia va dichiarato: non serve a dare un voto, serve a rendere discutibile il voto. Senza griglia, mi piace e non mi piace sono indistinguibili da un giudizio.</a:t>
            </a:r>
          </a:p>
          <a:p>
            <a:endParaRPr/>
          </a:p>
          <a:p>
            <a:r>
              <a:t>La riga blu e’ la chiave di volta della giornata e va detta adesso, non dopo: la stessa griglia andra’ alla macchina. Se l’aula lo sa in anticipo, alle 12:05 il confronto e’ immediato.</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incolla qui il testo consegnato dal Gruppo A alla fine del Task 1, durante i minuti in cui l’aula rientra in plenaria.</a:t>
            </a:r>
          </a:p>
          <a:p>
            <a:endParaRPr/>
          </a:p>
          <a:p>
            <a:r>
              <a:t>Il portavoce del Gruppo A legge la lettera ad alta voce, lentamente. La slide resta proiettata per tutta la votazione della slide seguente: nessuno deve votare a memoria.</a:t>
            </a:r>
          </a:p>
          <a:p>
            <a:endParaRPr/>
          </a:p>
          <a:p>
            <a:r>
              <a:t>Se il testo e’ troppo lungo per stare in una schermata, ridurre il corpo: meglio piccolo e tutto insieme che diviso in due slide.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minuti. Si legge una domanda per volta, si raccoglie la risposta dell’aula, si scrive il punteggio e si passa alla successiva.</a:t>
            </a:r>
          </a:p>
          <a:p>
            <a:endParaRPr/>
          </a:p>
          <a:p>
            <a:r>
              <a:t>Le tre opzioni si leggono ad alta voce ogni volta, almeno per le prime due domande: si’, in parte, no. La maggioranza decide. Se l’aula si divide a meta’, decidi tu e dillo: «qui siete divisi, metto 1».</a:t>
            </a:r>
          </a:p>
          <a:p>
            <a:endParaRPr/>
          </a:p>
          <a:p>
            <a:r>
              <a:t>Non aprire discussioni durante la votazione. Se qualcuno vuole motivare, si annota e si riprende dopo, quando ci sono tutti e due i totali.</a:t>
            </a:r>
          </a:p>
          <a:p>
            <a:endParaRPr/>
          </a:p>
          <a:p>
            <a:r>
              <a:t>Le domande sono formulate tutte nello stesso verso, quindi si’ e’ sempre la risposta buona. E’ voluto: cambiare polarita’ a meta’ elenco e’ il modo piu’ sicuro per falsare una votazione a mano alzata.</a:t>
            </a:r>
          </a:p>
          <a:p>
            <a:endParaRPr/>
          </a:p>
          <a:p>
            <a:r>
              <a:t>Il totale si scrive sulla slide e resta: servira’ alla verifica dello scarto e, alle 12:05, per il confronto con i punteggi della macchina.</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Stessa cosa per il Gruppo B. Si incolla il testo, il portavoce lo legge, la slide resta proiettata durante la votazione.</a:t>
            </a:r>
          </a:p>
          <a:p>
            <a:endParaRPr/>
          </a:p>
          <a:p>
            <a:r>
              <a:t>Importante: si vota la seconda lettera solo dopo aver chiuso la prima. Non si mettono a confronto mentre si vota, altrimenti il secondo testo viene giudicato per differenza dal primo e non per i criteri.</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minuti, identici ai precedenti.</a:t>
            </a:r>
          </a:p>
          <a:p>
            <a:endParaRPr/>
          </a:p>
          <a:p>
            <a:r>
              <a:t>Attenzione a un effetto noto e che qui si vede benissimo: il primo testo votato fa da ancora al secondo. Se la prima lettera ha preso 7, la tentazione e’ di decidere che la seconda vale 8 o 6 rispetto a quella, invece di rispondere alle cinque domande da capo. Richiamare le domande, non il totale precedente.</a:t>
            </a:r>
          </a:p>
          <a:p>
            <a:endParaRPr/>
          </a:p>
          <a:p>
            <a:r>
              <a:t>Alla fine ci sono due totali su dieci. Si scrivono uno accanto all’altro e si passa alla verifica dello scarto.</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ed e’ un momento di metodo che vale la pena mettere in scena.</a:t>
            </a:r>
          </a:p>
          <a:p>
            <a:endParaRPr/>
          </a:p>
          <a:p>
            <a:r>
              <a:t>Si scrivono i due totali alla lavagna e si applica la regola davanti a tutti. Qualunque sia l’esito, l’aula vede che una condizione dichiarata in anticipo viene verificata e rispettata. E’ esattamente cio’ che manca nella maggior parte delle valutazioni che riceveranno in vita loro.</a:t>
            </a:r>
          </a:p>
          <a:p>
            <a:endParaRPr/>
          </a:p>
          <a:p>
            <a:r>
              <a:t>La riga blu anticipa il risultato di Shi e colleghi ed e’ controintuitiva: il bias di posizione non compare quando i testi sono molto diversi, compare quando si equivalgono. Quindi scegliere una coppia vicina non e’ barare, e’ mettersi nella condizione in cui la misura ha senso.</a:t>
            </a:r>
          </a:p>
          <a:p>
            <a:endParaRPr/>
          </a:p>
          <a:p>
            <a:r>
              <a:t>Se la distanza e’ maggiore di due, non drammatizzare: si usa la coppia di riserva e si spiega perche’. E’ un risultato anche quello.</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Divisore. Quindici minuti contati, perche’ il grosso del tempo va in stanza.</a:t>
            </a:r>
          </a:p>
          <a:p>
            <a:endParaRPr/>
          </a:p>
          <a:p>
            <a:r>
              <a:t>Se si e’ in ritardo, la parte da accorciare sono i numeri dello studio, mai la slide sulla trappola: senza quella la plenaria delle 12:05 diventa incomprensibile.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 il fotogramma della giornata e va costruito lentamente, una colonna alla volta. Cinque minuti.</a:t>
            </a:r>
          </a:p>
          <a:p>
            <a:endParaRPr/>
          </a:p>
          <a:p>
            <a:r>
              <a:t>Il senso: smettere di chiedersi se l’intelligenza artificiale sia affidabile, e cominciare a chiedersi come si costruisce una decisione affidabile con attori che affidabili non sono. E’ la stessa logica che regge un procedimento amministrativo, dove nessuno presume la virtu’ del singolo funzionario e tutto si regge sulla forma degli atti.</a:t>
            </a:r>
          </a:p>
          <a:p>
            <a:endParaRPr/>
          </a:p>
          <a:p>
            <a:r>
              <a:t>La seconda colonna e’ l’effetto di fluidita’, e lo hanno appena visto: la lettera che sembrava scritta meglio conteneva una informazione falsa.</a:t>
            </a:r>
          </a:p>
          <a:p>
            <a:endParaRPr/>
          </a:p>
          <a:p>
            <a:r>
              <a:t>La terza l’hanno vissuta dieci minuti fa, votando anche sulla propria lettera. Se durante la votazione qualcuno ha difeso il proprio testo, richiamarlo adesso: e’ l’esempio migliore e non serve commentarlo.</a:t>
            </a:r>
          </a:p>
          <a:p>
            <a:endParaRPr/>
          </a:p>
          <a:p>
            <a:r>
              <a:t>La riga blu e’ il ponte verso l’articolo 97. Con questa platea arriva senza bisogno di citarlo.</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misure in una slide sola, perche’ il tempo e’ contratto. I nomi tecnici, stabilita’ alla ripetizione e coerenza di posizione, restano nelle note e nelle fonti: in aula si usano le formulazioni in italiano.</a:t>
            </a:r>
          </a:p>
          <a:p>
            <a:endParaRPr/>
          </a:p>
          <a:p>
            <a:r>
              <a:t>Attenzione a un fraintendimento che arriva sempre: stabile non vuol dire che ha ragione. Un sistema puo’ essere perfettamente stabile nel dare sempre la stessa risposta sbagliata.</a:t>
            </a:r>
          </a:p>
          <a:p>
            <a:endParaRPr/>
          </a:p>
          <a:p>
            <a:r>
              <a:t>L’ordine delle prime due e’ l’unico punto di metodo da ricordare: se un collega risponde a caso, non puoi accusarlo di essere prevenuto. Il pregiudizio presuppone la costanza.</a:t>
            </a:r>
          </a:p>
          <a:p>
            <a:endParaRPr/>
          </a:p>
          <a:p>
            <a:r>
              <a:t>Alle 12:05 queste tre domande torneranno trasformate in due conteggi su sei esecuzioni. Qui si seminano, non si spiegano i calcoli.</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 la slide piu’ importante del blocco teorico e quella su cui si inciampa sempre. Prendersi un minuto intero e farla ripetere a voce da qualcuno dell’aula.</a:t>
            </a:r>
          </a:p>
          <a:p>
            <a:endParaRPr/>
          </a:p>
          <a:p>
            <a:r>
              <a:t>Il modo piu’ rapido per farla capire: se chiedo a una persona quale preferisce fra il piatto a sinistra e quello a destra, e poi scambio i piatti e lei indica di nuovo la sinistra, non ha confermato la sua preferenza. Ha confermato che preferisce la sinistra.</a:t>
            </a:r>
          </a:p>
          <a:p>
            <a:endParaRPr/>
          </a:p>
          <a:p>
            <a:r>
              <a:t>Se vedi facce perplesse non andare avanti: senza questo passaggio, la plenaria delle 12:05 diventa incomprensibile.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Quattro minuti. La tabella completa dello studio non serve: bastano il numero e la causa.</a:t>
            </a:r>
          </a:p>
          <a:p>
            <a:endParaRPr/>
          </a:p>
          <a:p>
            <a:r>
              <a:t>Diciotto su cento va tradotto nel loro mestiere: se un sistema del genere ordinasse cento pratiche, diciotto finirebbero in una posizione diversa a seconda di come sono state caricate. Non per il contenuto: per l’ordine.</a:t>
            </a:r>
          </a:p>
          <a:p>
            <a:endParaRPr/>
          </a:p>
          <a:p>
            <a:r>
              <a:t>Non dire che sono modelli vecchi. Il punto non e’ la classifica fra prodotti, e’ che il fenomeno esiste anche nei migliori e nessuno ha dichiarato di averlo risolto.</a:t>
            </a:r>
          </a:p>
          <a:p>
            <a:endParaRPr/>
          </a:p>
          <a:p>
            <a:r>
              <a:t>La riga blu collega lo studio al nostro esperimento e rende la previsione falsificabile: stiamo mettendo il sistema nella condizione peggiore per lui, e lo facciamo apposta.</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Serve a far capire subito che c’e’ una parte loro e una parte intoccabile, e che il confine e’ netto.</a:t>
            </a:r>
          </a:p>
          <a:p>
            <a:endParaRPr/>
          </a:p>
          <a:p>
            <a:r>
              <a:t>Il motivo per cui la meta’ bassa e’ identica per tutti: contiene la griglia e la scala. Se ogni gruppo scrivesse i propri criteri, i punteggi non sarebbero confrontabili ne’ fra i gruppi ne’ con quelli degli umani.</a:t>
            </a:r>
          </a:p>
          <a:p>
            <a:endParaRPr/>
          </a:p>
          <a:p>
            <a:r>
              <a:t>Il motivo per cui la meta’ alta la scrivono loro: un comando di valutazione non si impara leggendolo. E perche’ due comandi scritti da persone diverse, se producono lo stesso comportamento, dimostrano che il fenomeno non dipende da come e’ scritta la richiesta.</a:t>
            </a:r>
          </a:p>
          <a:p>
            <a:endParaRPr/>
          </a:p>
          <a:p>
            <a:r>
              <a:t>Le lettere sono gia’ dentro il file: nessuno le incolla, nessuno le rinomina. E’ la precauzione che elimina l’errore piu’ probabile della giornata.</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proietta e resta nelle stanze. Due minuti di istruzioni, non di piu’.</a:t>
            </a:r>
          </a:p>
          <a:p>
            <a:endParaRPr/>
          </a:p>
          <a:p>
            <a:r>
              <a:t>Lo scheletro contiene di proposito piu’ sezioni di quelle che servono. Non dire quali vanno tolte: e’ il nocciolo dell’esercizio, e la discussione che nasce nel gruppo vale piu’ della risposta.</a:t>
            </a:r>
          </a:p>
          <a:p>
            <a:endParaRPr/>
          </a:p>
          <a:p>
            <a:r>
              <a:t>L’avvertenza sulla doppia audience e’ l’unica cosa da anticipare, perche’ senza quella il gruppo infila i destinatari delle lettere nel campo sbagliato, non si accorge di niente, e l’esercizio non produce nessuna riflessione.</a:t>
            </a:r>
          </a:p>
          <a:p>
            <a:endParaRPr/>
          </a:p>
          <a:p>
            <a:r>
              <a:t>Il tutor tiene pronta la versione gia’ sfoltita e la consegna a chi dopo sei minuti e’ ancora in panne. Meglio un gruppo che arriva in fondo con un aiuto che un gruppo che non fa l’esperimento.</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Novanta secondi, e serve a disinnescare la domanda «ma allora il CO-STAR non vale?», che arriva sempre e che se resta senza risposta svaluta la lezione precedente.</a:t>
            </a:r>
          </a:p>
          <a:p>
            <a:endParaRPr/>
          </a:p>
          <a:p>
            <a:r>
              <a:t>La risposta e’ l’opposto. Il CO-STAR nasce per i compiti generativi: tre delle sue sezioni descrivono il testo da produrre. Se non c’e’ un testo da produrre, quelle sezioni restano senza oggetto, non per dimenticanza ma perche’ la domanda non le prevede. Sopravvive la parte che descrive il lavoro e non il prodotto: contesto, obiettivo, forma della risposta.</a:t>
            </a:r>
          </a:p>
          <a:p>
            <a:endParaRPr/>
          </a:p>
          <a:p>
            <a:r>
              <a:t>I due blocchi che si aggiungono non li abbiamo inventati noi: criteri, scala e controllo contro il bias di posizione sono i componenti ricorrenti dei prompt di valutazione, la famiglia dell’LLM-as-a-judge. Il riferimento canonico e’ Zheng e colleghi, 2023, che documenta il bias di posizione e la mitigazione per inversione; lo studio di Shi e colleghi, la nostra fonte, ne e’ lo sviluppo sistematico.</a:t>
            </a:r>
          </a:p>
          <a:p>
            <a:endParaRPr/>
          </a:p>
          <a:p>
            <a:r>
              <a:t>E il CO-STAR e’ gia’ oggetto di adattamenti in letteratura: Ohalete, Gittner e Matheny ne propongono una versione a sette componenti.</a:t>
            </a:r>
          </a:p>
          <a:p>
            <a:endParaRPr/>
          </a:p>
          <a:p>
            <a:r>
              <a:t>Chiusura, da dire con calma: chi ha capito il CO-STAR sa costruire anche un comando di valutazione. Chi l’ha imparato a memoria resta fermo davanti alla prima richiesta che non e’ «scrivi una mail».</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 minuti. Il comando integrale non si proietta: sta nella traccia e nel file sulla postazione.</a:t>
            </a:r>
          </a:p>
          <a:p>
            <a:endParaRPr/>
          </a:p>
          <a:p>
            <a:r>
              <a:t>La seconda riga e’ la trappola della giornata e va letta ad alta voce senza commentarla. L’aula deve pensare che il problema sia risolto, perche’ glielo abbiamo scritto. Alle 12:05 si torna qui.</a:t>
            </a:r>
          </a:p>
          <a:p>
            <a:endParaRPr/>
          </a:p>
          <a:p>
            <a:r>
              <a:t>Sulla quarta riga, la scelta obbligata: togliere il pareggio e’ una decisione di disegno, non una semplificazione. Serve a far emergere la preferenza togliendo la via di fuga. Ha un costo, e il costo e’ che chi costruisce la valutazione decide anche che cosa il valutatore non ha il diritto di dire. Se c’e’ tempo, dirlo: e’ un punto sul potere di chi scrive le griglie.</a:t>
            </a:r>
          </a:p>
          <a:p>
            <a:endParaRPr/>
          </a:p>
          <a:p>
            <a:r>
              <a:t>La quarta riga chiede scelta e punteggio nella stessa risposta. Serve a rendere confrontabile il giudizio della macchina con il loro, sulla stessa scala. Dichiarare anche il limite: chiedere anche i punteggi allunga la risposta e puo’ influenzare leggermente la scelta.</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Due minuti e si fa ripetere. E’ la slide che evita dodici righe di scheda compilate male.</a:t>
            </a:r>
          </a:p>
          <a:p>
            <a:endParaRPr/>
          </a:p>
          <a:p>
            <a:r>
              <a:t>La tabella resta proiettata nelle stanze e la stessa riga e’ stampata su ogni riga della scheda: nessuno deve ricordarla a memoria.</a:t>
            </a:r>
          </a:p>
          <a:p>
            <a:endParaRPr/>
          </a:p>
          <a:p>
            <a:r>
              <a:t>Perche’ due colonne e non una: se si registrasse solo «ha vinto la Soluzione 1», alle 12:05 bisognerebbe riconvertire dodici righe a mente, e qualcuno sbaglierebbe. Si trascrive il letterale e si trascrive il significato, nello stesso momento, quando si ha la risposta davanti.</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Sei passaggi, letti ad alta voce prima di aprire le stanze e lasciati proiettati.</a:t>
            </a:r>
          </a:p>
          <a:p>
            <a:endParaRPr/>
          </a:p>
          <a:p>
            <a:r>
              <a:t>Tre esecuzioni consecutive con il file BASE, poi si cambia file una volta sola e se ne fanno tre con l’INVERTITO. Non si alterna.</a:t>
            </a:r>
          </a:p>
          <a:p>
            <a:endParaRPr/>
          </a:p>
          <a:p>
            <a:r>
              <a:t>Una conversazione nuova per ogni esecuzione, sempre, anche quando l’ordine e’ lo stesso. Se si ripete nella stessa chat il sistema ha davanti le proprie risposte precedenti e tende a confermarle: non perche’ e’ stabile, ma perche’ si sta rileggendo. Si otterrebbe un tre su tre perfetto e privo di significato.</a:t>
            </a:r>
          </a:p>
          <a:p>
            <a:endParaRPr/>
          </a:p>
          <a:p>
            <a:r>
              <a:t>Fuori da qualsiasi progetto: un progetto condivide documenti e istruzioni fra tutte le chat che contiene, ed e’ esattamente la contaminazione che stiamo togliendo.</a:t>
            </a:r>
          </a:p>
          <a:p>
            <a:endParaRPr/>
          </a:p>
          <a:p>
            <a:r>
              <a:t>Il nome si assegna prima di incollare. Chi rimanda, dimentica. Le dodici conversazioni sono l’archivio dell’esperimento e vengono esportate a fine giornata.</a:t>
            </a:r>
          </a:p>
          <a:p>
            <a:endParaRPr/>
          </a:p>
          <a:p>
            <a:r>
              <a:t>RACCOMANDAZIONE PER IL TUTOR: in stanza il tutor condivide lo SCHERMO INTERO, non il solo file. Si passa continuamente da Claude alla scheda, e con la condivisione del singolo file il gruppo vedrebbe meta’ operazione.</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Sembra un dettaglio tecnico, e invece e’ una lezione di metodo.</a:t>
            </a:r>
          </a:p>
          <a:p>
            <a:endParaRPr/>
          </a:p>
          <a:p>
            <a:r>
              <a:t>Il punto e’ che la reazione istintiva, davanti a una risposta che non serve, e’ cambiare la domanda finche’ la risposta arriva. Chi lo fa e’ quasi sempre in buona fede: sta cercando di far funzionare l’esercizio. Il risultato e’ un dato che non misura piu’ niente.</a:t>
            </a:r>
          </a:p>
          <a:p>
            <a:endParaRPr/>
          </a:p>
          <a:p>
            <a:r>
              <a:t>Per questo il rilancio e’ uno solo, e la frase e’ scritta: nessuno improvvisa.</a:t>
            </a:r>
          </a:p>
          <a:p>
            <a:endParaRPr/>
          </a:p>
          <a:p>
            <a:r>
              <a:t>Un «non ha scelto» sulla scheda non e’ un buco, e’ una osservazione. Va annotato e commentato alle 12:05 come tutti gli altri.</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La scheda e’ gia’ stampata e distribuita: qui si mostra soltanto come e’ fatta.</a:t>
            </a:r>
          </a:p>
          <a:p>
            <a:endParaRPr/>
          </a:p>
          <a:p>
            <a:r>
              <a:t>Le prime tre esecuzioni si fanno tutte con il file ORDINE BASE, le ultime tre tutte con il file ORDINE INVERTITO. Non si alterna: si finisce un ordine e poi si cambia file una volta sola.</a:t>
            </a:r>
          </a:p>
          <a:p>
            <a:endParaRPr/>
          </a:p>
          <a:p>
            <a:r>
              <a:t>La seconda colonna e’ la conversione, stampata su ogni riga: nelle righe base la Soluzione 1 e’ la Lettera A, nelle righe invertite e’ la Lettera B.</a:t>
            </a:r>
          </a:p>
          <a:p>
            <a:endParaRPr/>
          </a:p>
          <a:p>
            <a:r>
              <a:t>Le due colonne centrali vanno compilate tutte e due, e le opzioni sono gia’ stampate dentro. In «scelta» si scrive quello che dice lo schermo, cioe’ Soluzione 1 oppure Soluzione 2. In «vince» si scrive la lettera corrispondente, che si legge sulla stessa riga. Nessuno deve fare conversioni a mente.</a:t>
            </a:r>
          </a:p>
          <a:p>
            <a:endParaRPr/>
          </a:p>
          <a:p>
            <a:r>
              <a:t>Le due righe in fondo si compilano prima di uscire dalla stanza, guardando la colonna «vince»: se le prime tre righe hanno tutte lo stesso vincitore si scrive quella lettera, altrimenti si scrive «non concorde». Lo stesso per le ultime tre. Sono gli unici due dati che servono alle 12:05.</a:t>
            </a:r>
          </a:p>
          <a:p>
            <a:endParaRPr/>
          </a:p>
          <a:p>
            <a:r>
              <a:t>Si registra soltanto. Il commento viene dopo, in plenaria: commentare mentre si registra significa interpretare prima di avere i dati.</a:t>
            </a:r>
          </a:p>
          <a:p>
            <a:endParaRPr/>
          </a:p>
          <a:p>
            <a:r>
              <a:t>E nessuno dei due gruppi puo’ conoscere il risultato da solo. Il dato esiste solo alle 12:05, quando le due schede vengono affiancate.</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Divisore. Si entra in stanza per la seconda e ultima volta.</a:t>
            </a:r>
          </a:p>
          <a:p>
            <a:endParaRPr/>
          </a:p>
          <a:p>
            <a:r>
              <a:t>Prima di aprire, il test di verifica in diretta su entrambe le postazioni: chat nuova, e si chiede «hai accesso alle mie conversazioni precedenti o a informazioni su di me?». La risposta deve essere no. Trenta secondi, e insegna piu’ di una slide: un esperimento comincia dal controllo delle condizioni, non dalla misura.</a:t>
            </a:r>
          </a:p>
          <a:p>
            <a:endParaRPr/>
          </a:p>
          <a:p>
            <a:r>
              <a:t>I tempi dentro la stanza: dodici minuti per scrivere il comando, tre per montarlo nei due file, trenta per le sei esecuzioni, dieci di margine.</a:t>
            </a:r>
          </a:p>
          <a:p>
            <a:endParaRPr/>
          </a:p>
          <a:p>
            <a:r>
              <a:t>Durante le esecuzioni si registra soltanto.</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Divisore. Si torna in plenaria con i dati.</a:t>
            </a:r>
          </a:p>
          <a:p>
            <a:endParaRPr/>
          </a:p>
          <a:p>
            <a:r>
              <a:t>Le due schede vanno affiancate fisicamente, e i conteggi si fanno alla lavagna davanti a tutti. Non anticipare nessuna conclusione: la si costruisce con loro, numero per numero.</a:t>
            </a:r>
          </a:p>
          <a:p>
            <a:endParaRPr/>
          </a:p>
          <a:p>
            <a:r>
              <a:t>Prima di cominciare, raccogliere le due schede e verificare che le colonne «scelta» e «vince» siano state compilate tutte e due. Se qualcuno ha riempito solo la prima, la conversione si fa adesso insieme, guardando la riga.</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Dieci minuti, ed e’ il cuore della plenaria finale. Nessun numero, nessun conteggio: si guarda la colonna «vince» e si risponde.</a:t>
            </a:r>
          </a:p>
          <a:p>
            <a:endParaRPr/>
          </a:p>
          <a:p>
            <a:r>
              <a:t>Si fa gruppo per gruppo. Alla lavagna bastano quattro parole in tutto:</a:t>
            </a:r>
          </a:p>
          <a:p>
            <a:endParaRPr/>
          </a:p>
          <a:p>
            <a:r>
              <a:t>Gruppo A   base: ____   invertito: ____</a:t>
            </a:r>
          </a:p>
          <a:p>
            <a:r>
              <a:t>Gruppo B   base: ____   invertito: ____</a:t>
            </a:r>
          </a:p>
          <a:p>
            <a:endParaRPr/>
          </a:p>
          <a:p>
            <a:r>
              <a:t>Le prime due domande sono la stessa domanda su due blocchi, e vanno in quell’ordine per una ragione di metodo: prima si esclude il caso, poi si parla di pregiudizio. Se un collega risponde a caso, non puoi accusarlo di essere prevenuto.</a:t>
            </a:r>
          </a:p>
          <a:p>
            <a:endParaRPr/>
          </a:p>
          <a:p>
            <a:r>
              <a:t>Il modo piu’ rapido per far capire la terza: se chiedo a una persona quale preferisce fra il piatto a sinistra e quello a destra, e poi scambio i piatti e lei indica di nuovo la sinistra, non ha confermato la sua preferenza. Ha confermato che preferisce la sinistra.</a:t>
            </a:r>
          </a:p>
          <a:p>
            <a:endParaRPr/>
          </a:p>
          <a:p>
            <a:r>
              <a:t>Far dire a loro in quale dei tre casi sono, non dirlo tu.</a:t>
            </a:r>
          </a:p>
          <a:p>
            <a:endParaRPr/>
          </a:p>
          <a:p>
            <a:r>
              <a:t>E si guarda anche la cosa piu’ interessante: i due gruppi hanno scritto comandi diversi. Hanno ottenuto lo stesso comportamento? Se si’, il fenomeno non dipende da come e’ scritta la richiesta. Se no, dipende anche da come scrivete, e allora scrivere bene la valutazione conta quanto scrivere bene il testo. Qualunque delle due esca, e’ una conclusione vera.</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FACOLTATIVA. Si mostra solo se l’aula regge il dettaglio e se c’e’ tempo. Se si salta, non manca niente: le due domande della slide precedente danno gia’ il verdetto.</a:t>
            </a:r>
          </a:p>
          <a:p>
            <a:endParaRPr/>
          </a:p>
          <a:p>
            <a:r>
              <a:t>Come si legge. I quattro angoli sono i quattro esiti puri. In alto a destra e in basso a sinistra i due numeri sono uguali, quindi la stessa lettera ha vinto in tutte e due le posizioni e la macchina guarda il testo. In alto a sinistra e in basso a destra sono opposti, quindi il vincitore e’ cambiato insieme all’ordine e la macchina guarda la posizione.</a:t>
            </a:r>
          </a:p>
          <a:p>
            <a:endParaRPr/>
          </a:p>
          <a:p>
            <a:r>
              <a:t>Le caselle accanto a ciascun angolo sono la versione debole di quell’angolo: cinque vittorie su sei invece di sei. La tendenza c’e’, ma un’esecuzione la contraddice, e con sei prove una contraddizione basta a togliere la parola «sempre». Si dice indizio, non si conclude.</a:t>
            </a:r>
          </a:p>
          <a:p>
            <a:endParaRPr/>
          </a:p>
          <a:p>
            <a:r>
              <a:t>Le quattro caselle centrali non dicono niente: il vincitore cambia dentro lo stesso blocco.</a:t>
            </a:r>
          </a:p>
          <a:p>
            <a:endParaRPr/>
          </a:p>
          <a:p>
            <a:r>
              <a:t>Le soglie, se qualcuno le chiede. Con tre prove, un blocco concorde per puro caso capita una volta su otto. Due blocchi concordi nella configurazione specifica osservata capitano per puro caso in circa un caso e mezzo su cento.</a:t>
            </a:r>
          </a:p>
          <a:p>
            <a:endParaRPr/>
          </a:p>
          <a:p>
            <a:r>
              <a:t>SI LEGGE UN GRUPPO PER VOLTA, e le dodici esecuzioni si possono sommare solo se i due gruppi cadono nella stessa casella. Se cadono in caselle diverse non si somma: la divergenza e’ il risultato.</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 il momento in cui tutto il lavoro della mattina diventa una cosa sola.</a:t>
            </a:r>
          </a:p>
          <a:p>
            <a:endParaRPr/>
          </a:p>
          <a:p>
            <a:r>
              <a:t>Si compila con i due totali votati alle 10:15 e con i punteggi registrati durante l’esperimento. Se la macchina ha dato punteggi diversi nelle sei esecuzioni, si usa la media e si dice che e’ una media.</a:t>
            </a:r>
          </a:p>
          <a:p>
            <a:endParaRPr/>
          </a:p>
          <a:p>
            <a:r>
              <a:t>Che cosa guardare, in quest’ordine. Primo: i totali coincidono o no? Secondo, e piu’ interessante: su quale criterio si diverge di piu’? Quasi sempre e’ la pertinenza, perche’ la macchina non ha modo di sapere che cosa e’ vero nel vostro ente, e lo sa solo se glielo avete incollato nel comando.</a:t>
            </a:r>
          </a:p>
          <a:p>
            <a:endParaRPr/>
          </a:p>
          <a:p>
            <a:r>
              <a:t>Terzo: la macchina e’ stata coerente? Se non lo e’ stata, i suoi punteggi valgono poco, e vale la pena dirlo guardando la tabella.</a:t>
            </a:r>
          </a:p>
          <a:p>
            <a:endParaRPr/>
          </a:p>
          <a:p>
            <a:r>
              <a:t>Non concludere tu. Chiedere all’aula che cosa legge in questa tabella, e raccogliere.</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 la chiusura del cerchio con la slide sul blocco intoccabile, e va fatta tornando indietro a mostrarla.</a:t>
            </a:r>
          </a:p>
          <a:p>
            <a:endParaRPr/>
          </a:p>
          <a:p>
            <a:r>
              <a:t>Da dire con calma: scrivere nel comando «non avere questo difetto» non toglie il difetto. Un comando scritto bene governa che cosa il sistema produce, non che cosa il sistema e’.</a:t>
            </a:r>
          </a:p>
          <a:p>
            <a:endParaRPr/>
          </a:p>
          <a:p>
            <a:r>
              <a:t>La riga blu e’ la frase che collega le due giornate. Saper scrivere bene e’ una responsabilita’ prima che una competenza, perche’ rende credibile anche cio’ che e’ falso: la lettera di lunedi’ con l’informazione falsa e la motivazione sbagliata della macchina di oggi sono lo stesso fenomeno.</a:t>
            </a:r>
          </a:p>
          <a:p>
            <a:endParaRPr/>
          </a:p>
          <a:p>
            <a:r>
              <a:t>Qui si puo’ aggiungere, in trenta secondi, il rimando al tema che non abbiamo potuto trattare: un testo puo’ contenere istruzioni nascoste rivolte al sistema che lo legge, invisibili a chi legge con gli occhi. E’ una tecnica di attacco documentata, di cui si e’ occupato il CERT-AGID in un documento di ottobre che trovate nelle fonti.</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 la regola operativa della giornata, ed e’ il modello di quello che ciascun gruppo scrivera’ fra poco.</a:t>
            </a:r>
          </a:p>
          <a:p>
            <a:endParaRPr/>
          </a:p>
          <a:p>
            <a:r>
              <a:t>Farla notare come esempio di regola ben fatta: dice che cosa si fa e che cosa non si fa, non che cosa si pensa; si puo’ verificare, perche’ qualcuno puo’ sempre chiedere se in quel caso e’ stata rispettata; e vale anche quando nessuno guarda.</a:t>
            </a:r>
          </a:p>
          <a:p>
            <a:endParaRPr/>
          </a:p>
          <a:p>
            <a:r>
              <a:t>La tentazione di usare la macchina per spareggiare e’ fortissima, soprattutto quando la decisione e’ scomoda e scaricarla su uno strumento sembra neutrale. E’ proprio quando fa piu’ comodo che la regola serve.</a:t>
            </a:r>
          </a:p>
          <a:p>
            <a:endParaRPr/>
          </a:p>
          <a:p>
            <a:r>
              <a:t>E in parita’, per quanto abbiamo appena visto, e’ esattamente la situazione in cui il giudizio della macchina dipende dall’ordine.</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Dieci minuti, con la risposta condivisa scritta alla lavagna mentre si parla.</a:t>
            </a:r>
          </a:p>
          <a:p>
            <a:endParaRPr/>
          </a:p>
          <a:p>
            <a:r>
              <a:t>La prima sposta davvero il ragionamento: la risposta giusta non e’ si’ o no, e’ «dipende per cosa». Lo stesso sistema che non sa scegliere fra due testi equivalenti e’ perfettamente utile per rivedere una bozza, accorciare un periodo o adattare un testo a un altro destinatario. Lo hanno usato cosi’ stamattina, ed era appropriato.</a:t>
            </a:r>
          </a:p>
          <a:p>
            <a:endParaRPr/>
          </a:p>
          <a:p>
            <a:r>
              <a:t>La seconda porta il discorso dentro il loro mestiere, e con questa platea va lasciata correre: obbligo di motivazione, parita’ di trattamento, distinzione fra istruttoria e provvedimento, il fatto che un sistema possa istruire ma la firma resti di una persona. Sanno queste cose meglio di noi: il nostro contributo e’ aver mostrato il pezzo tecnico che mancava.</a:t>
            </a:r>
          </a:p>
          <a:p>
            <a:endParaRPr/>
          </a:p>
          <a:p>
            <a:r>
              <a:t>Se emerge il tema della trasparenza sull’uso di sistemi automatici nei procedimenti, lasciarlo emergere. E’ materiale per il convegno.</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Cinque minuti per scrivere, cinque per leggere le due righe ad alta voce.</a:t>
            </a:r>
          </a:p>
          <a:p>
            <a:endParaRPr/>
          </a:p>
          <a:p>
            <a:r>
              <a:t>L’esempio di regola inutile e’ deliberatamente quello che si trova in quasi tutte le linee guida in circolazione, e serve ad alzare l’asticella. Se una delle due righe gli assomiglia, non criticarla: chiedere al gruppo come si farebbe a verificarla, e lasciare che la riscrivano da soli.</a:t>
            </a:r>
          </a:p>
          <a:p>
            <a:endParaRPr/>
          </a:p>
          <a:p>
            <a:r>
              <a:t>Le due righe vanno trascritte testualmente: sono l’output della giornata e vanno al convegno di novembre insieme alle lettere.</a:t>
            </a:r>
          </a:p>
          <a:p>
            <a:endParaRPr/>
          </a:p>
          <a:p>
            <a:r>
              <a:t>Se una delle due regole e’ davvero buona, dirlo. Hanno lavorato quattro ore per arrivarci.</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riga grigia e’ la parte onesta della giornata e non va saltata, soprattutto se il risultato e’ stato netto.</a:t>
            </a:r>
          </a:p>
          <a:p>
            <a:endParaRPr/>
          </a:p>
          <a:p>
            <a:r>
              <a:t>Il secondo limite va spiegato in due frasi, perche’ e’ il piu’ istruttivo: in un esperimento fatto bene chi esegue le prove non sa quale testo e’ il proprio ne’ quale risultato gli converrebbe, perche’ saperlo crea una pressione inconsapevole. Si rifa’ la prova venuta male, si trascrive con generosita’, si interpreta a favore una risposta ambigua. Oggi non era evitabile, e per questo si scrive fra i limiti.</a:t>
            </a:r>
          </a:p>
          <a:p>
            <a:endParaRPr/>
          </a:p>
          <a:p>
            <a:r>
              <a:t>Se il risultato e’ stato netto, la tentazione di generalizzare sara’ loro: usciranno dicendo che l’intelligenza artificiale e’ inaffidabile. Correggerlo adesso, con precisione: abbiamo osservato un comportamento, su un sistema, un giorno, su due testi.</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di servizio, trenta secondi.</a:t>
            </a:r>
          </a:p>
          <a:p>
            <a:endParaRPr/>
          </a:p>
          <a:p>
            <a:r>
              <a:t>Vale pero’ una frase: nessuna di queste fonti e’ stata scelta per riempire una bibliografia. Ciascuna risponde a una domanda precisa di questi due giorni.</a:t>
            </a:r>
          </a:p>
          <a:p>
            <a:endParaRPr/>
          </a:p>
          <a:p>
            <a:r>
              <a:t>L’unica a pagamento e’ quella del 1999 sulla fluidita’. Il documento del CERT-AGID e’ un atto pubblico di un organo della pubblica amministrazione italiana: segnalarlo, perche’ e’ il tipo di fonte che possono citare in un atto.</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 leggere negli ultimi minuti.</a:t>
            </a:r>
          </a:p>
          <a:p>
            <a:endParaRPr/>
          </a:p>
          <a:p>
            <a:r>
              <a:t>Sulla prima voce: dirlo con chiarezza, perche’ trasforma l’esercizio in una decisione vera. La lettera vincente sara’ adattata anche a un destinatario piu’ ampio, ma quel lavoro lo faremo dopo: oggi avete prodotto la voce, non il singolo invio.</a:t>
            </a:r>
          </a:p>
          <a:p>
            <a:endParaRPr/>
          </a:p>
          <a:p>
            <a:r>
              <a:t>L’esportazione delle conversazioni va fatta prima di chiudere le stanze, non il giorno dopo. Sono dodici chat per l’esperimento piu’ due del Task 1.</a:t>
            </a:r>
          </a:p>
          <a:p>
            <a:endParaRPr/>
          </a:p>
          <a:p>
            <a:r>
              <a:t>Sul referente per il convegno: non insistere se nessuno si offre adesso. Raccogliere le disponibilita’ via mail nei giorni successivi funziona meglio.</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finale. Resta proiettata durante le domande.</a:t>
            </a:r>
          </a:p>
          <a:p>
            <a:endParaRPr/>
          </a:p>
          <a:p>
            <a:r>
              <a:t>La frase sulla firma e’ costruita per questa platea e va detta senza enfasi, come una constatazione. Nessuno di loro firma per conto di un sistema: firmano in proprio, e questo non cambia per il fatto che uno strumento abbia partecipato all’istruttoria.</a:t>
            </a:r>
          </a:p>
          <a:p>
            <a:endParaRPr/>
          </a:p>
          <a:p>
            <a:r>
              <a:t>Prima di chiudere la riunione: raccogliere le due schede, esportare le conversazioni, trascrivere le due regole, salvare le slide con i due totali votati.</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44FF"/>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C9CFFF"/>
                </a:solidFill>
                <a:latin typeface="Arial"/>
              </a:rPr>
              <a:t>01</a:t>
            </a:r>
          </a:p>
        </p:txBody>
      </p:sp>
      <p:sp>
        <p:nvSpPr>
          <p:cNvPr id="3" name="TextBox 2"/>
          <p:cNvSpPr txBox="1"/>
          <p:nvPr/>
        </p:nvSpPr>
        <p:spPr>
          <a:xfrm>
            <a:off x="731520" y="777240"/>
            <a:ext cx="9144000" cy="274320"/>
          </a:xfrm>
          <a:prstGeom prst="rect">
            <a:avLst/>
          </a:prstGeom>
          <a:noFill/>
        </p:spPr>
        <p:txBody>
          <a:bodyPr wrap="square" lIns="0" tIns="0" rIns="0" bIns="0" anchor="t">
            <a:spAutoFit/>
          </a:bodyPr>
          <a:lstStyle/>
          <a:p>
            <a:pPr algn="l">
              <a:lnSpc>
                <a:spcPct val="118000"/>
              </a:lnSpc>
            </a:pPr>
            <a:r>
              <a:rPr sz="1200" b="1" spc="150">
                <a:solidFill>
                  <a:srgbClr val="C9CFFF"/>
                </a:solidFill>
                <a:latin typeface="Arial"/>
              </a:rPr>
              <a:t>RETE VALORE PA  ·  LEZIONE 2  ·  14 OTTOBRE 2026</a:t>
            </a:r>
          </a:p>
        </p:txBody>
      </p:sp>
      <p:sp>
        <p:nvSpPr>
          <p:cNvPr id="4" name="TextBox 3"/>
          <p:cNvSpPr txBox="1"/>
          <p:nvPr/>
        </p:nvSpPr>
        <p:spPr>
          <a:xfrm>
            <a:off x="731520" y="1417320"/>
            <a:ext cx="10728655" cy="1900000"/>
          </a:xfrm>
          <a:prstGeom prst="rect">
            <a:avLst/>
          </a:prstGeom>
          <a:noFill/>
        </p:spPr>
        <p:txBody>
          <a:bodyPr wrap="square" lIns="0" tIns="0" rIns="0" bIns="0" anchor="t">
            <a:spAutoFit/>
          </a:bodyPr>
          <a:lstStyle/>
          <a:p>
            <a:pPr algn="l">
              <a:lnSpc>
                <a:spcPct val="105000"/>
              </a:lnSpc>
            </a:pPr>
            <a:r>
              <a:rPr sz="5400" b="1">
                <a:solidFill>
                  <a:srgbClr val="FFFFFF"/>
                </a:solidFill>
                <a:latin typeface="Arial"/>
              </a:rPr>
              <a:t>Prima il testo.</a:t>
            </a:r>
          </a:p>
          <a:p>
            <a:pPr algn="l">
              <a:lnSpc>
                <a:spcPct val="105000"/>
              </a:lnSpc>
              <a:spcBef>
                <a:spcPts val="500"/>
              </a:spcBef>
            </a:pPr>
            <a:r>
              <a:rPr sz="5400" b="1">
                <a:solidFill>
                  <a:srgbClr val="FFFFFF"/>
                </a:solidFill>
                <a:latin typeface="Arial"/>
              </a:rPr>
              <a:t>Poi chi lo giudica.</a:t>
            </a:r>
          </a:p>
        </p:txBody>
      </p:sp>
      <p:sp>
        <p:nvSpPr>
          <p:cNvPr id="5" name="Rectangle 4"/>
          <p:cNvSpPr/>
          <p:nvPr/>
        </p:nvSpPr>
        <p:spPr>
          <a:xfrm>
            <a:off x="731520" y="3900000"/>
            <a:ext cx="60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4200000"/>
            <a:ext cx="9600000" cy="900000"/>
          </a:xfrm>
          <a:prstGeom prst="rect">
            <a:avLst/>
          </a:prstGeom>
          <a:noFill/>
        </p:spPr>
        <p:txBody>
          <a:bodyPr wrap="square" lIns="0" tIns="0" rIns="0" bIns="0" anchor="t">
            <a:spAutoFit/>
          </a:bodyPr>
          <a:lstStyle/>
          <a:p>
            <a:pPr algn="l">
              <a:lnSpc>
                <a:spcPct val="130000"/>
              </a:lnSpc>
            </a:pPr>
            <a:r>
              <a:rPr sz="1700" b="0">
                <a:solidFill>
                  <a:srgbClr val="D8DCFF"/>
                </a:solidFill>
                <a:latin typeface="Arial"/>
              </a:rPr>
              <a:t>Oggi si rivede una lettera e si impara a valutarla con una griglia. Poi si chiede a un sistema automatico di usare la stessa griglia, e si verifica se il suo giudizio regge.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02</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OGGI</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600" b="1">
                <a:solidFill>
                  <a:srgbClr val="1A1A1A"/>
                </a:solidFill>
                <a:latin typeface="Arial"/>
              </a:rPr>
              <a:t>Quattro ore, tre cose.</a:t>
            </a:r>
          </a:p>
        </p:txBody>
      </p:sp>
      <p:sp>
        <p:nvSpPr>
          <p:cNvPr id="5" name="Rectangle 4"/>
          <p:cNvSpPr/>
          <p:nvPr/>
        </p:nvSpPr>
        <p:spPr>
          <a:xfrm>
            <a:off x="731520" y="1791248"/>
            <a:ext cx="3400000" cy="2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SI RIVEDE</a:t>
            </a:r>
          </a:p>
        </p:txBody>
      </p:sp>
      <p:sp>
        <p:nvSpPr>
          <p:cNvPr id="8" name="TextBox 7"/>
          <p:cNvSpPr txBox="1"/>
          <p:nvPr/>
        </p:nvSpPr>
        <p:spPr>
          <a:xfrm>
            <a:off x="981520" y="2431248"/>
            <a:ext cx="2900000" cy="17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La lettera che avete scritto lunedì cambia scopo: non invita più a iscriversi, invita a partecipare al convegno in cui la piattaforma sarà presentata.</a:t>
            </a:r>
          </a:p>
        </p:txBody>
      </p:sp>
      <p:sp>
        <p:nvSpPr>
          <p:cNvPr id="9" name="Rectangle 8"/>
          <p:cNvSpPr/>
          <p:nvPr/>
        </p:nvSpPr>
        <p:spPr>
          <a:xfrm>
            <a:off x="4431520" y="1791248"/>
            <a:ext cx="3400000" cy="2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4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SI VALUTA</a:t>
            </a:r>
          </a:p>
        </p:txBody>
      </p:sp>
      <p:sp>
        <p:nvSpPr>
          <p:cNvPr id="12" name="TextBox 11"/>
          <p:cNvSpPr txBox="1"/>
          <p:nvPr/>
        </p:nvSpPr>
        <p:spPr>
          <a:xfrm>
            <a:off x="4681520" y="2431248"/>
            <a:ext cx="2900000" cy="17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Si impara a giudicare un testo con una griglia esplicita, cinque criteri da 0 a 2, e si valuta la lettera dell’altro gruppo.</a:t>
            </a:r>
          </a:p>
        </p:txBody>
      </p:sp>
      <p:sp>
        <p:nvSpPr>
          <p:cNvPr id="13" name="Rectangle 12"/>
          <p:cNvSpPr/>
          <p:nvPr/>
        </p:nvSpPr>
        <p:spPr>
          <a:xfrm>
            <a:off x="8131520" y="1791248"/>
            <a:ext cx="3400000" cy="2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SI VERIFICA</a:t>
            </a:r>
          </a:p>
        </p:txBody>
      </p:sp>
      <p:sp>
        <p:nvSpPr>
          <p:cNvPr id="16" name="TextBox 15"/>
          <p:cNvSpPr txBox="1"/>
          <p:nvPr/>
        </p:nvSpPr>
        <p:spPr>
          <a:xfrm>
            <a:off x="8381520" y="2431248"/>
            <a:ext cx="2900000" cy="17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La stessa griglia si dà a un sistema automatico, e si controlla se il suo giudizio resta lo stesso quando cambia qualcosa che non dovrebbe contare.</a:t>
            </a:r>
          </a:p>
        </p:txBody>
      </p:sp>
      <p:sp>
        <p:nvSpPr>
          <p:cNvPr id="17" name="TextBox 16"/>
          <p:cNvSpPr txBox="1"/>
          <p:nvPr/>
        </p:nvSpPr>
        <p:spPr>
          <a:xfrm>
            <a:off x="731520" y="459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Alla fine della giornata ogni gruppo scrive una riga: la regola che vuole portarsi in ufficio.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03</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IL PROGRAMMA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600" b="1">
                <a:solidFill>
                  <a:srgbClr val="1A1A1A"/>
                </a:solidFill>
                <a:latin typeface="Arial"/>
              </a:rPr>
              <a:t>Come si svolge la giornata.</a:t>
            </a:r>
          </a:p>
        </p:txBody>
      </p:sp>
      <p:sp>
        <p:nvSpPr>
          <p:cNvPr id="5" name="TextBox 4"/>
          <p:cNvSpPr txBox="1"/>
          <p:nvPr/>
        </p:nvSpPr>
        <p:spPr>
          <a:xfrm>
            <a:off x="731520" y="179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09:00 - 09:35</a:t>
            </a:r>
          </a:p>
        </p:txBody>
      </p:sp>
      <p:sp>
        <p:nvSpPr>
          <p:cNvPr id="6" name="TextBox 5"/>
          <p:cNvSpPr txBox="1"/>
          <p:nvPr/>
        </p:nvSpPr>
        <p:spPr>
          <a:xfrm>
            <a:off x="3831520" y="179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 plenaria. Da dove ripartiamo, che cosa cambia, le regole del lavoro.</a:t>
            </a:r>
          </a:p>
        </p:txBody>
      </p:sp>
      <p:sp>
        <p:nvSpPr>
          <p:cNvPr id="7" name="Rectangle 6"/>
          <p:cNvSpPr/>
          <p:nvPr/>
        </p:nvSpPr>
        <p:spPr>
          <a:xfrm>
            <a:off x="731520" y="214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220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09:35 - 10:15</a:t>
            </a:r>
          </a:p>
        </p:txBody>
      </p:sp>
      <p:sp>
        <p:nvSpPr>
          <p:cNvPr id="9" name="TextBox 8"/>
          <p:cNvSpPr txBox="1"/>
          <p:nvPr/>
        </p:nvSpPr>
        <p:spPr>
          <a:xfrm>
            <a:off x="3831520" y="220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 stanza. Task 1: la revisione della lettera. Quaranta minuti.</a:t>
            </a:r>
          </a:p>
        </p:txBody>
      </p:sp>
      <p:sp>
        <p:nvSpPr>
          <p:cNvPr id="10" name="Rectangle 9"/>
          <p:cNvSpPr/>
          <p:nvPr/>
        </p:nvSpPr>
        <p:spPr>
          <a:xfrm>
            <a:off x="731520" y="255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61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10:15 - 10:45</a:t>
            </a:r>
          </a:p>
        </p:txBody>
      </p:sp>
      <p:sp>
        <p:nvSpPr>
          <p:cNvPr id="12" name="TextBox 11"/>
          <p:cNvSpPr txBox="1"/>
          <p:nvPr/>
        </p:nvSpPr>
        <p:spPr>
          <a:xfrm>
            <a:off x="3831520" y="261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 plenaria. Lettura delle due lettere e valutazione con la griglia.</a:t>
            </a:r>
          </a:p>
        </p:txBody>
      </p:sp>
      <p:sp>
        <p:nvSpPr>
          <p:cNvPr id="13" name="Rectangle 12"/>
          <p:cNvSpPr/>
          <p:nvPr/>
        </p:nvSpPr>
        <p:spPr>
          <a:xfrm>
            <a:off x="731520" y="296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02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10:45 - 11:00</a:t>
            </a:r>
          </a:p>
        </p:txBody>
      </p:sp>
      <p:sp>
        <p:nvSpPr>
          <p:cNvPr id="15" name="TextBox 14"/>
          <p:cNvSpPr txBox="1"/>
          <p:nvPr/>
        </p:nvSpPr>
        <p:spPr>
          <a:xfrm>
            <a:off x="3831520" y="302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 plenaria. Chi giudica non è neutrale.</a:t>
            </a:r>
          </a:p>
        </p:txBody>
      </p:sp>
      <p:sp>
        <p:nvSpPr>
          <p:cNvPr id="16" name="Rectangle 15"/>
          <p:cNvSpPr/>
          <p:nvPr/>
        </p:nvSpPr>
        <p:spPr>
          <a:xfrm>
            <a:off x="731520" y="337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343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11:00 - 11:10</a:t>
            </a:r>
          </a:p>
        </p:txBody>
      </p:sp>
      <p:sp>
        <p:nvSpPr>
          <p:cNvPr id="18" name="TextBox 17"/>
          <p:cNvSpPr txBox="1"/>
          <p:nvPr/>
        </p:nvSpPr>
        <p:spPr>
          <a:xfrm>
            <a:off x="3831520" y="343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Pausa.</a:t>
            </a:r>
          </a:p>
        </p:txBody>
      </p:sp>
      <p:sp>
        <p:nvSpPr>
          <p:cNvPr id="19" name="Rectangle 18"/>
          <p:cNvSpPr/>
          <p:nvPr/>
        </p:nvSpPr>
        <p:spPr>
          <a:xfrm>
            <a:off x="731520" y="378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384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11:10 - 12:05</a:t>
            </a:r>
          </a:p>
        </p:txBody>
      </p:sp>
      <p:sp>
        <p:nvSpPr>
          <p:cNvPr id="21" name="TextBox 20"/>
          <p:cNvSpPr txBox="1"/>
          <p:nvPr/>
        </p:nvSpPr>
        <p:spPr>
          <a:xfrm>
            <a:off x="3831520" y="384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 stanza. Task 2: l’esperimento. Cinquantacinque minuti.</a:t>
            </a:r>
          </a:p>
        </p:txBody>
      </p:sp>
      <p:sp>
        <p:nvSpPr>
          <p:cNvPr id="22" name="Rectangle 21"/>
          <p:cNvSpPr/>
          <p:nvPr/>
        </p:nvSpPr>
        <p:spPr>
          <a:xfrm>
            <a:off x="731520" y="419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1520" y="4251248"/>
            <a:ext cx="28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12:05 - 12:45</a:t>
            </a:r>
          </a:p>
        </p:txBody>
      </p:sp>
      <p:sp>
        <p:nvSpPr>
          <p:cNvPr id="24" name="TextBox 23"/>
          <p:cNvSpPr txBox="1"/>
          <p:nvPr/>
        </p:nvSpPr>
        <p:spPr>
          <a:xfrm>
            <a:off x="3831520" y="4251248"/>
            <a:ext cx="76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 plenaria. I risultati, e che cosa ce ne facciamo.</a:t>
            </a:r>
          </a:p>
        </p:txBody>
      </p:sp>
      <p:sp>
        <p:nvSpPr>
          <p:cNvPr id="25" name="Rectangle 24"/>
          <p:cNvSpPr/>
          <p:nvPr/>
        </p:nvSpPr>
        <p:spPr>
          <a:xfrm>
            <a:off x="731520" y="4606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04</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DA DOVE VENIAMO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600" b="1">
                <a:solidFill>
                  <a:srgbClr val="1A1A1A"/>
                </a:solidFill>
                <a:latin typeface="Arial"/>
              </a:rPr>
              <a:t>Che cosa avete già in mano.</a:t>
            </a:r>
          </a:p>
        </p:txBody>
      </p:sp>
      <p:sp>
        <p:nvSpPr>
          <p:cNvPr id="5" name="Rectangle 4"/>
          <p:cNvSpPr/>
          <p:nvPr/>
        </p:nvSpPr>
        <p:spPr>
          <a:xfrm>
            <a:off x="731520" y="1791248"/>
            <a:ext cx="5100000" cy="22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791248"/>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02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LUNEDÌ AVETE IMPARATO</a:t>
            </a:r>
          </a:p>
        </p:txBody>
      </p:sp>
      <p:sp>
        <p:nvSpPr>
          <p:cNvPr id="8" name="TextBox 7"/>
          <p:cNvSpPr txBox="1"/>
          <p:nvPr/>
        </p:nvSpPr>
        <p:spPr>
          <a:xfrm>
            <a:off x="1051560" y="2431248"/>
            <a:ext cx="4460000" cy="14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I principi della comunicazione istituzionale e la scheda dei fatti ammessi. Avete valutato comunicazioni reali della pubblica amministrazione. Avete visto le basi del prompt engineering e avete scritto un invito con il format CO-STAR.</a:t>
            </a:r>
          </a:p>
        </p:txBody>
      </p:sp>
      <p:sp>
        <p:nvSpPr>
          <p:cNvPr id="9" name="Rectangle 8"/>
          <p:cNvSpPr/>
          <p:nvPr/>
        </p:nvSpPr>
        <p:spPr>
          <a:xfrm>
            <a:off x="6370168" y="1791248"/>
            <a:ext cx="5090008" cy="22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370168" y="1791248"/>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90208" y="202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LUNEDÌ AVETE PRODOTTO</a:t>
            </a:r>
          </a:p>
        </p:txBody>
      </p:sp>
      <p:sp>
        <p:nvSpPr>
          <p:cNvPr id="12" name="TextBox 11"/>
          <p:cNvSpPr txBox="1"/>
          <p:nvPr/>
        </p:nvSpPr>
        <p:spPr>
          <a:xfrm>
            <a:off x="6690208" y="2431248"/>
            <a:ext cx="4450000" cy="14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Una lettera per gruppo, nata da un comando strutturato in otto sezioni, e la conversazione che la contiene. Quella conversazione non si butta: oggi si riapre e si riparte da lì.</a:t>
            </a:r>
          </a:p>
        </p:txBody>
      </p:sp>
      <p:sp>
        <p:nvSpPr>
          <p:cNvPr id="13" name="TextBox 12"/>
          <p:cNvSpPr txBox="1"/>
          <p:nvPr/>
        </p:nvSpPr>
        <p:spPr>
          <a:xfrm>
            <a:off x="731520" y="429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Oggi non si ricomincia da capo. Si riprende un testo che esiste già e lo si porta dove deve andare.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05</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DA DOVE SI RIPARTE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Le due lettere di lunedì.</a:t>
            </a:r>
          </a:p>
        </p:txBody>
      </p:sp>
      <p:sp>
        <p:nvSpPr>
          <p:cNvPr id="5" name="Rectangle 4"/>
          <p:cNvSpPr/>
          <p:nvPr/>
        </p:nvSpPr>
        <p:spPr>
          <a:xfrm>
            <a:off x="731520" y="1760000"/>
            <a:ext cx="5100000" cy="43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760000"/>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31520" y="1975000"/>
            <a:ext cx="45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GRUPPO A</a:t>
            </a:r>
          </a:p>
        </p:txBody>
      </p:sp>
      <p:sp>
        <p:nvSpPr>
          <p:cNvPr id="8" name="TextBox 7"/>
          <p:cNvSpPr txBox="1"/>
          <p:nvPr/>
        </p:nvSpPr>
        <p:spPr>
          <a:xfrm>
            <a:off x="1031520" y="2320000"/>
            <a:ext cx="4500000" cy="480000"/>
          </a:xfrm>
          <a:prstGeom prst="rect">
            <a:avLst/>
          </a:prstGeom>
          <a:noFill/>
        </p:spPr>
        <p:txBody>
          <a:bodyPr wrap="square" lIns="0" tIns="0" rIns="0" bIns="0" anchor="t">
            <a:spAutoFit/>
          </a:bodyPr>
          <a:lstStyle/>
          <a:p>
            <a:pPr algn="l">
              <a:lnSpc>
                <a:spcPct val="112000"/>
              </a:lnSpc>
            </a:pPr>
            <a:r>
              <a:rPr sz="1000" b="1">
                <a:solidFill>
                  <a:srgbClr val="1A1A1A"/>
                </a:solidFill>
                <a:latin typeface="Arial"/>
              </a:rPr>
              <a:t>Oggetto: Invito a iscriversi alla piattaforma gratuita.</a:t>
            </a:r>
          </a:p>
        </p:txBody>
      </p:sp>
      <p:sp>
        <p:nvSpPr>
          <p:cNvPr id="9" name="TextBox 8"/>
          <p:cNvSpPr txBox="1"/>
          <p:nvPr/>
        </p:nvSpPr>
        <p:spPr>
          <a:xfrm>
            <a:off x="1031520" y="2683008"/>
            <a:ext cx="4500000" cy="3284232"/>
          </a:xfrm>
          <a:prstGeom prst="rect">
            <a:avLst/>
          </a:prstGeom>
          <a:noFill/>
        </p:spPr>
        <p:txBody>
          <a:bodyPr wrap="square" lIns="0" tIns="0" rIns="0" bIns="0">
            <a:spAutoFit/>
          </a:bodyPr>
          <a:lstStyle/>
          <a:p>
            <a:pPr>
              <a:lnSpc>
                <a:spcPct val="108000"/>
              </a:lnSpc>
            </a:pPr>
            <a:r>
              <a:rPr sz="1200" dirty="0">
                <a:solidFill>
                  <a:srgbClr val="1A1A1A"/>
                </a:solidFill>
                <a:latin typeface="Arial"/>
              </a:rPr>
              <a:t>Gentile </a:t>
            </a:r>
            <a:r>
              <a:rPr sz="1200" dirty="0" err="1">
                <a:solidFill>
                  <a:srgbClr val="1A1A1A"/>
                </a:solidFill>
                <a:latin typeface="Arial"/>
              </a:rPr>
              <a:t>funzionaria</a:t>
            </a:r>
            <a:r>
              <a:rPr sz="1200" dirty="0">
                <a:solidFill>
                  <a:srgbClr val="1A1A1A"/>
                </a:solidFill>
                <a:latin typeface="Arial"/>
              </a:rPr>
              <a:t>, gentile </a:t>
            </a:r>
            <a:r>
              <a:rPr sz="1200" dirty="0" err="1">
                <a:solidFill>
                  <a:srgbClr val="1A1A1A"/>
                </a:solidFill>
                <a:latin typeface="Arial"/>
              </a:rPr>
              <a:t>funzionario</a:t>
            </a:r>
            <a:r>
              <a:rPr sz="1200" dirty="0">
                <a:solidFill>
                  <a:srgbClr val="1A1A1A"/>
                </a:solidFill>
                <a:latin typeface="Arial"/>
              </a:rPr>
              <a:t>,</a:t>
            </a:r>
          </a:p>
          <a:p>
            <a:pPr>
              <a:lnSpc>
                <a:spcPct val="108000"/>
              </a:lnSpc>
              <a:spcBef>
                <a:spcPts val="350"/>
              </a:spcBef>
            </a:pPr>
            <a:r>
              <a:rPr sz="1200" dirty="0">
                <a:solidFill>
                  <a:srgbClr val="1A1A1A"/>
                </a:solidFill>
                <a:latin typeface="Arial"/>
              </a:rPr>
              <a:t>Rete Valore PA è </a:t>
            </a:r>
            <a:r>
              <a:rPr sz="1200" dirty="0" err="1">
                <a:solidFill>
                  <a:srgbClr val="1A1A1A"/>
                </a:solidFill>
                <a:latin typeface="Arial"/>
              </a:rPr>
              <a:t>una</a:t>
            </a:r>
            <a:r>
              <a:rPr sz="1200" dirty="0">
                <a:solidFill>
                  <a:srgbClr val="1A1A1A"/>
                </a:solidFill>
                <a:latin typeface="Arial"/>
              </a:rPr>
              <a:t> </a:t>
            </a:r>
            <a:r>
              <a:rPr sz="1200" dirty="0" err="1">
                <a:solidFill>
                  <a:srgbClr val="1A1A1A"/>
                </a:solidFill>
                <a:latin typeface="Arial"/>
              </a:rPr>
              <a:t>piattaforma</a:t>
            </a:r>
            <a:r>
              <a:rPr sz="1200" dirty="0">
                <a:solidFill>
                  <a:srgbClr val="1A1A1A"/>
                </a:solidFill>
                <a:latin typeface="Arial"/>
              </a:rPr>
              <a:t> </a:t>
            </a:r>
            <a:r>
              <a:rPr sz="1200" dirty="0" err="1">
                <a:solidFill>
                  <a:srgbClr val="1A1A1A"/>
                </a:solidFill>
                <a:latin typeface="Arial"/>
              </a:rPr>
              <a:t>gratuita</a:t>
            </a:r>
            <a:r>
              <a:rPr sz="1200" dirty="0">
                <a:solidFill>
                  <a:srgbClr val="1A1A1A"/>
                </a:solidFill>
                <a:latin typeface="Arial"/>
              </a:rPr>
              <a:t> per la </a:t>
            </a:r>
            <a:r>
              <a:rPr sz="1200" dirty="0" err="1">
                <a:solidFill>
                  <a:srgbClr val="1A1A1A"/>
                </a:solidFill>
                <a:latin typeface="Arial"/>
              </a:rPr>
              <a:t>formazione</a:t>
            </a:r>
            <a:r>
              <a:rPr sz="1200" dirty="0">
                <a:solidFill>
                  <a:srgbClr val="1A1A1A"/>
                </a:solidFill>
                <a:latin typeface="Arial"/>
              </a:rPr>
              <a:t> e la </a:t>
            </a:r>
            <a:r>
              <a:rPr sz="1200" dirty="0" err="1">
                <a:solidFill>
                  <a:srgbClr val="1A1A1A"/>
                </a:solidFill>
                <a:latin typeface="Arial"/>
              </a:rPr>
              <a:t>condivisione</a:t>
            </a:r>
            <a:r>
              <a:rPr sz="1200" dirty="0">
                <a:solidFill>
                  <a:srgbClr val="1A1A1A"/>
                </a:solidFill>
                <a:latin typeface="Arial"/>
              </a:rPr>
              <a:t>, </a:t>
            </a:r>
            <a:r>
              <a:rPr sz="1200" dirty="0" err="1">
                <a:solidFill>
                  <a:srgbClr val="1A1A1A"/>
                </a:solidFill>
                <a:latin typeface="Arial"/>
              </a:rPr>
              <a:t>dedicata</a:t>
            </a:r>
            <a:r>
              <a:rPr sz="1200" dirty="0">
                <a:solidFill>
                  <a:srgbClr val="1A1A1A"/>
                </a:solidFill>
                <a:latin typeface="Arial"/>
              </a:rPr>
              <a:t> ai </a:t>
            </a:r>
            <a:r>
              <a:rPr sz="1200" dirty="0" err="1">
                <a:solidFill>
                  <a:srgbClr val="1A1A1A"/>
                </a:solidFill>
                <a:latin typeface="Arial"/>
              </a:rPr>
              <a:t>dipendenti</a:t>
            </a:r>
            <a:r>
              <a:rPr sz="1200" dirty="0">
                <a:solidFill>
                  <a:srgbClr val="1A1A1A"/>
                </a:solidFill>
                <a:latin typeface="Arial"/>
              </a:rPr>
              <a:t> </a:t>
            </a:r>
            <a:r>
              <a:rPr sz="1200" dirty="0" err="1">
                <a:solidFill>
                  <a:srgbClr val="1A1A1A"/>
                </a:solidFill>
                <a:latin typeface="Arial"/>
              </a:rPr>
              <a:t>pubblici</a:t>
            </a:r>
            <a:r>
              <a:rPr sz="1200" dirty="0">
                <a:solidFill>
                  <a:srgbClr val="1A1A1A"/>
                </a:solidFill>
                <a:latin typeface="Arial"/>
              </a:rPr>
              <a:t>.</a:t>
            </a:r>
          </a:p>
          <a:p>
            <a:pPr>
              <a:lnSpc>
                <a:spcPct val="108000"/>
              </a:lnSpc>
              <a:spcBef>
                <a:spcPts val="350"/>
              </a:spcBef>
            </a:pPr>
            <a:r>
              <a:rPr sz="1200" dirty="0">
                <a:solidFill>
                  <a:srgbClr val="1A1A1A"/>
                </a:solidFill>
                <a:latin typeface="Arial"/>
              </a:rPr>
              <a:t>La </a:t>
            </a:r>
            <a:r>
              <a:rPr sz="1200" dirty="0" err="1">
                <a:solidFill>
                  <a:srgbClr val="1A1A1A"/>
                </a:solidFill>
                <a:latin typeface="Arial"/>
              </a:rPr>
              <a:t>piattaforma</a:t>
            </a:r>
            <a:r>
              <a:rPr sz="1200" dirty="0">
                <a:solidFill>
                  <a:srgbClr val="1A1A1A"/>
                </a:solidFill>
                <a:latin typeface="Arial"/>
              </a:rPr>
              <a:t> Le </a:t>
            </a:r>
            <a:r>
              <a:rPr sz="1200" dirty="0" err="1">
                <a:solidFill>
                  <a:srgbClr val="1A1A1A"/>
                </a:solidFill>
                <a:latin typeface="Arial"/>
              </a:rPr>
              <a:t>permette</a:t>
            </a:r>
            <a:r>
              <a:rPr sz="1200" dirty="0">
                <a:solidFill>
                  <a:srgbClr val="1A1A1A"/>
                </a:solidFill>
                <a:latin typeface="Arial"/>
              </a:rPr>
              <a:t> di </a:t>
            </a:r>
            <a:r>
              <a:rPr sz="1200" dirty="0" err="1">
                <a:solidFill>
                  <a:srgbClr val="1A1A1A"/>
                </a:solidFill>
                <a:latin typeface="Arial"/>
              </a:rPr>
              <a:t>potenziare</a:t>
            </a:r>
            <a:r>
              <a:rPr sz="1200" dirty="0">
                <a:solidFill>
                  <a:srgbClr val="1A1A1A"/>
                </a:solidFill>
                <a:latin typeface="Arial"/>
              </a:rPr>
              <a:t> le </a:t>
            </a:r>
            <a:r>
              <a:rPr sz="1200" dirty="0" err="1">
                <a:solidFill>
                  <a:srgbClr val="1A1A1A"/>
                </a:solidFill>
                <a:latin typeface="Arial"/>
              </a:rPr>
              <a:t>competenze</a:t>
            </a:r>
            <a:r>
              <a:rPr sz="1200" dirty="0">
                <a:solidFill>
                  <a:srgbClr val="1A1A1A"/>
                </a:solidFill>
                <a:latin typeface="Arial"/>
              </a:rPr>
              <a:t> </a:t>
            </a:r>
            <a:r>
              <a:rPr sz="1200" dirty="0" err="1">
                <a:solidFill>
                  <a:srgbClr val="1A1A1A"/>
                </a:solidFill>
                <a:latin typeface="Arial"/>
              </a:rPr>
              <a:t>acquisite</a:t>
            </a:r>
            <a:r>
              <a:rPr sz="1200" dirty="0">
                <a:solidFill>
                  <a:srgbClr val="1A1A1A"/>
                </a:solidFill>
                <a:latin typeface="Arial"/>
              </a:rPr>
              <a:t> con il </a:t>
            </a:r>
            <a:r>
              <a:rPr sz="1200" dirty="0" err="1">
                <a:solidFill>
                  <a:srgbClr val="1A1A1A"/>
                </a:solidFill>
                <a:latin typeface="Arial"/>
              </a:rPr>
              <a:t>percorso</a:t>
            </a:r>
            <a:r>
              <a:rPr sz="1200" dirty="0">
                <a:solidFill>
                  <a:srgbClr val="1A1A1A"/>
                </a:solidFill>
                <a:latin typeface="Arial"/>
              </a:rPr>
              <a:t> Valore PA. </a:t>
            </a:r>
            <a:r>
              <a:rPr sz="1200" dirty="0" err="1">
                <a:solidFill>
                  <a:srgbClr val="1A1A1A"/>
                </a:solidFill>
                <a:latin typeface="Arial"/>
              </a:rPr>
              <a:t>Favorisce</a:t>
            </a:r>
            <a:r>
              <a:rPr sz="1200" dirty="0">
                <a:solidFill>
                  <a:srgbClr val="1A1A1A"/>
                </a:solidFill>
                <a:latin typeface="Arial"/>
              </a:rPr>
              <a:t> </a:t>
            </a:r>
            <a:r>
              <a:rPr sz="1200" dirty="0" err="1">
                <a:solidFill>
                  <a:srgbClr val="1A1A1A"/>
                </a:solidFill>
                <a:latin typeface="Arial"/>
              </a:rPr>
              <a:t>l’apprendimento</a:t>
            </a:r>
            <a:r>
              <a:rPr sz="1200" dirty="0">
                <a:solidFill>
                  <a:srgbClr val="1A1A1A"/>
                </a:solidFill>
                <a:latin typeface="Arial"/>
              </a:rPr>
              <a:t> </a:t>
            </a:r>
            <a:r>
              <a:rPr sz="1200" dirty="0" err="1">
                <a:solidFill>
                  <a:srgbClr val="1A1A1A"/>
                </a:solidFill>
                <a:latin typeface="Arial"/>
              </a:rPr>
              <a:t>reciproco</a:t>
            </a:r>
            <a:r>
              <a:rPr sz="1200" dirty="0">
                <a:solidFill>
                  <a:srgbClr val="1A1A1A"/>
                </a:solidFill>
                <a:latin typeface="Arial"/>
              </a:rPr>
              <a:t> e il </a:t>
            </a:r>
            <a:r>
              <a:rPr sz="1200" dirty="0" err="1">
                <a:solidFill>
                  <a:srgbClr val="1A1A1A"/>
                </a:solidFill>
                <a:latin typeface="Arial"/>
              </a:rPr>
              <a:t>confronto</a:t>
            </a:r>
            <a:r>
              <a:rPr sz="1200" dirty="0">
                <a:solidFill>
                  <a:srgbClr val="1A1A1A"/>
                </a:solidFill>
                <a:latin typeface="Arial"/>
              </a:rPr>
              <a:t> con chi ha </a:t>
            </a:r>
            <a:r>
              <a:rPr sz="1200" dirty="0" err="1">
                <a:solidFill>
                  <a:srgbClr val="1A1A1A"/>
                </a:solidFill>
                <a:latin typeface="Arial"/>
              </a:rPr>
              <a:t>affrontato</a:t>
            </a:r>
            <a:r>
              <a:rPr sz="1200" dirty="0">
                <a:solidFill>
                  <a:srgbClr val="1A1A1A"/>
                </a:solidFill>
                <a:latin typeface="Arial"/>
              </a:rPr>
              <a:t> </a:t>
            </a:r>
            <a:r>
              <a:rPr sz="1200" dirty="0" err="1">
                <a:solidFill>
                  <a:srgbClr val="1A1A1A"/>
                </a:solidFill>
                <a:latin typeface="Arial"/>
              </a:rPr>
              <a:t>situazioni</a:t>
            </a:r>
            <a:r>
              <a:rPr sz="1200" dirty="0">
                <a:solidFill>
                  <a:srgbClr val="1A1A1A"/>
                </a:solidFill>
                <a:latin typeface="Arial"/>
              </a:rPr>
              <a:t> </a:t>
            </a:r>
            <a:r>
              <a:rPr sz="1200" dirty="0" err="1">
                <a:solidFill>
                  <a:srgbClr val="1A1A1A"/>
                </a:solidFill>
                <a:latin typeface="Arial"/>
              </a:rPr>
              <a:t>simili</a:t>
            </a:r>
            <a:r>
              <a:rPr sz="1200" dirty="0">
                <a:solidFill>
                  <a:srgbClr val="1A1A1A"/>
                </a:solidFill>
                <a:latin typeface="Arial"/>
              </a:rPr>
              <a:t>. </a:t>
            </a:r>
            <a:r>
              <a:rPr sz="1200" dirty="0" err="1">
                <a:solidFill>
                  <a:srgbClr val="1A1A1A"/>
                </a:solidFill>
                <a:latin typeface="Arial"/>
              </a:rPr>
              <a:t>Offre</a:t>
            </a:r>
            <a:r>
              <a:rPr sz="1200" dirty="0">
                <a:solidFill>
                  <a:srgbClr val="1A1A1A"/>
                </a:solidFill>
                <a:latin typeface="Arial"/>
              </a:rPr>
              <a:t> </a:t>
            </a:r>
            <a:r>
              <a:rPr sz="1200" dirty="0" err="1">
                <a:solidFill>
                  <a:srgbClr val="1A1A1A"/>
                </a:solidFill>
                <a:latin typeface="Arial"/>
              </a:rPr>
              <a:t>sezioni</a:t>
            </a:r>
            <a:r>
              <a:rPr sz="1200" dirty="0">
                <a:solidFill>
                  <a:srgbClr val="1A1A1A"/>
                </a:solidFill>
                <a:latin typeface="Arial"/>
              </a:rPr>
              <a:t> </a:t>
            </a:r>
            <a:r>
              <a:rPr sz="1200" dirty="0" err="1">
                <a:solidFill>
                  <a:srgbClr val="1A1A1A"/>
                </a:solidFill>
                <a:latin typeface="Arial"/>
              </a:rPr>
              <a:t>tematiche</a:t>
            </a:r>
            <a:r>
              <a:rPr sz="1200" dirty="0">
                <a:solidFill>
                  <a:srgbClr val="1A1A1A"/>
                </a:solidFill>
                <a:latin typeface="Arial"/>
              </a:rPr>
              <a:t> di interesse per la PA, dove </a:t>
            </a:r>
            <a:r>
              <a:rPr sz="1200" dirty="0" err="1">
                <a:solidFill>
                  <a:srgbClr val="1A1A1A"/>
                </a:solidFill>
                <a:latin typeface="Arial"/>
              </a:rPr>
              <a:t>condividere</a:t>
            </a:r>
            <a:r>
              <a:rPr sz="1200" dirty="0">
                <a:solidFill>
                  <a:srgbClr val="1A1A1A"/>
                </a:solidFill>
                <a:latin typeface="Arial"/>
              </a:rPr>
              <a:t> </a:t>
            </a:r>
            <a:r>
              <a:rPr sz="1200" dirty="0" err="1">
                <a:solidFill>
                  <a:srgbClr val="1A1A1A"/>
                </a:solidFill>
                <a:latin typeface="Arial"/>
              </a:rPr>
              <a:t>documenti</a:t>
            </a:r>
            <a:r>
              <a:rPr sz="1200" dirty="0">
                <a:solidFill>
                  <a:srgbClr val="1A1A1A"/>
                </a:solidFill>
                <a:latin typeface="Arial"/>
              </a:rPr>
              <a:t>, </a:t>
            </a:r>
            <a:r>
              <a:rPr sz="1200" dirty="0" err="1">
                <a:solidFill>
                  <a:srgbClr val="1A1A1A"/>
                </a:solidFill>
                <a:latin typeface="Arial"/>
              </a:rPr>
              <a:t>attività</a:t>
            </a:r>
            <a:r>
              <a:rPr sz="1200" dirty="0">
                <a:solidFill>
                  <a:srgbClr val="1A1A1A"/>
                </a:solidFill>
                <a:latin typeface="Arial"/>
              </a:rPr>
              <a:t> e </a:t>
            </a:r>
            <a:r>
              <a:rPr sz="1200" dirty="0" err="1">
                <a:solidFill>
                  <a:srgbClr val="1A1A1A"/>
                </a:solidFill>
                <a:latin typeface="Arial"/>
              </a:rPr>
              <a:t>buone</a:t>
            </a:r>
            <a:r>
              <a:rPr sz="1200" dirty="0">
                <a:solidFill>
                  <a:srgbClr val="1A1A1A"/>
                </a:solidFill>
                <a:latin typeface="Arial"/>
              </a:rPr>
              <a:t> </a:t>
            </a:r>
            <a:r>
              <a:rPr sz="1200" dirty="0" err="1">
                <a:solidFill>
                  <a:srgbClr val="1A1A1A"/>
                </a:solidFill>
                <a:latin typeface="Arial"/>
              </a:rPr>
              <a:t>pratiche</a:t>
            </a:r>
            <a:r>
              <a:rPr sz="1200" dirty="0">
                <a:solidFill>
                  <a:srgbClr val="1A1A1A"/>
                </a:solidFill>
                <a:latin typeface="Arial"/>
              </a:rPr>
              <a:t>. </a:t>
            </a:r>
            <a:r>
              <a:rPr sz="1200" dirty="0" err="1">
                <a:solidFill>
                  <a:srgbClr val="1A1A1A"/>
                </a:solidFill>
                <a:latin typeface="Arial"/>
              </a:rPr>
              <a:t>Aiuta</a:t>
            </a:r>
            <a:r>
              <a:rPr sz="1200" dirty="0">
                <a:solidFill>
                  <a:srgbClr val="1A1A1A"/>
                </a:solidFill>
                <a:latin typeface="Arial"/>
              </a:rPr>
              <a:t> a </a:t>
            </a:r>
            <a:r>
              <a:rPr sz="1200" dirty="0" err="1">
                <a:solidFill>
                  <a:srgbClr val="1A1A1A"/>
                </a:solidFill>
                <a:latin typeface="Arial"/>
              </a:rPr>
              <a:t>trovare</a:t>
            </a:r>
            <a:r>
              <a:rPr sz="1200" dirty="0">
                <a:solidFill>
                  <a:srgbClr val="1A1A1A"/>
                </a:solidFill>
                <a:latin typeface="Arial"/>
              </a:rPr>
              <a:t> </a:t>
            </a:r>
            <a:r>
              <a:rPr sz="1200" dirty="0" err="1">
                <a:solidFill>
                  <a:srgbClr val="1A1A1A"/>
                </a:solidFill>
                <a:latin typeface="Arial"/>
              </a:rPr>
              <a:t>soluzioni</a:t>
            </a:r>
            <a:r>
              <a:rPr sz="1200" dirty="0">
                <a:solidFill>
                  <a:srgbClr val="1A1A1A"/>
                </a:solidFill>
                <a:latin typeface="Arial"/>
              </a:rPr>
              <a:t> </a:t>
            </a:r>
            <a:r>
              <a:rPr sz="1200" dirty="0" err="1">
                <a:solidFill>
                  <a:srgbClr val="1A1A1A"/>
                </a:solidFill>
                <a:latin typeface="Arial"/>
              </a:rPr>
              <a:t>condivise</a:t>
            </a:r>
            <a:r>
              <a:rPr sz="1200" dirty="0">
                <a:solidFill>
                  <a:srgbClr val="1A1A1A"/>
                </a:solidFill>
                <a:latin typeface="Arial"/>
              </a:rPr>
              <a:t> a </a:t>
            </a:r>
            <a:r>
              <a:rPr sz="1200" dirty="0" err="1">
                <a:solidFill>
                  <a:srgbClr val="1A1A1A"/>
                </a:solidFill>
                <a:latin typeface="Arial"/>
              </a:rPr>
              <a:t>esigenze</a:t>
            </a:r>
            <a:r>
              <a:rPr sz="1200" dirty="0">
                <a:solidFill>
                  <a:srgbClr val="1A1A1A"/>
                </a:solidFill>
                <a:latin typeface="Arial"/>
              </a:rPr>
              <a:t> </a:t>
            </a:r>
            <a:r>
              <a:rPr sz="1200" dirty="0" err="1">
                <a:solidFill>
                  <a:srgbClr val="1A1A1A"/>
                </a:solidFill>
                <a:latin typeface="Arial"/>
              </a:rPr>
              <a:t>comuni</a:t>
            </a:r>
            <a:r>
              <a:rPr sz="1200" dirty="0">
                <a:solidFill>
                  <a:srgbClr val="1A1A1A"/>
                </a:solidFill>
                <a:latin typeface="Arial"/>
              </a:rPr>
              <a:t>.</a:t>
            </a:r>
          </a:p>
          <a:p>
            <a:pPr>
              <a:lnSpc>
                <a:spcPct val="108000"/>
              </a:lnSpc>
              <a:spcBef>
                <a:spcPts val="350"/>
              </a:spcBef>
            </a:pPr>
            <a:r>
              <a:rPr sz="1200" dirty="0">
                <a:solidFill>
                  <a:srgbClr val="1A1A1A"/>
                </a:solidFill>
                <a:latin typeface="Arial"/>
              </a:rPr>
              <a:t>La </a:t>
            </a:r>
            <a:r>
              <a:rPr sz="1200" dirty="0" err="1">
                <a:solidFill>
                  <a:srgbClr val="1A1A1A"/>
                </a:solidFill>
                <a:latin typeface="Arial"/>
              </a:rPr>
              <a:t>piattaforma</a:t>
            </a:r>
            <a:r>
              <a:rPr sz="1200" dirty="0">
                <a:solidFill>
                  <a:srgbClr val="1A1A1A"/>
                </a:solidFill>
                <a:latin typeface="Arial"/>
              </a:rPr>
              <a:t> non </a:t>
            </a:r>
            <a:r>
              <a:rPr sz="1200" dirty="0" err="1">
                <a:solidFill>
                  <a:srgbClr val="1A1A1A"/>
                </a:solidFill>
                <a:latin typeface="Arial"/>
              </a:rPr>
              <a:t>contiene</a:t>
            </a:r>
            <a:r>
              <a:rPr sz="1200" dirty="0">
                <a:solidFill>
                  <a:srgbClr val="1A1A1A"/>
                </a:solidFill>
                <a:latin typeface="Arial"/>
              </a:rPr>
              <a:t> </a:t>
            </a:r>
            <a:r>
              <a:rPr sz="1200" dirty="0" err="1">
                <a:solidFill>
                  <a:srgbClr val="1A1A1A"/>
                </a:solidFill>
                <a:latin typeface="Arial"/>
              </a:rPr>
              <a:t>dati</a:t>
            </a:r>
            <a:r>
              <a:rPr sz="1200" dirty="0">
                <a:solidFill>
                  <a:srgbClr val="1A1A1A"/>
                </a:solidFill>
                <a:latin typeface="Arial"/>
              </a:rPr>
              <a:t> </a:t>
            </a:r>
            <a:r>
              <a:rPr sz="1200" dirty="0" err="1">
                <a:solidFill>
                  <a:srgbClr val="1A1A1A"/>
                </a:solidFill>
                <a:latin typeface="Arial"/>
              </a:rPr>
              <a:t>personali</a:t>
            </a:r>
            <a:r>
              <a:rPr sz="1200" dirty="0">
                <a:solidFill>
                  <a:srgbClr val="1A1A1A"/>
                </a:solidFill>
                <a:latin typeface="Arial"/>
              </a:rPr>
              <a:t> o </a:t>
            </a:r>
            <a:r>
              <a:rPr sz="1200" dirty="0" err="1">
                <a:solidFill>
                  <a:srgbClr val="1A1A1A"/>
                </a:solidFill>
                <a:latin typeface="Arial"/>
              </a:rPr>
              <a:t>sensibili</a:t>
            </a:r>
            <a:r>
              <a:rPr sz="1200" dirty="0">
                <a:solidFill>
                  <a:srgbClr val="1A1A1A"/>
                </a:solidFill>
                <a:latin typeface="Arial"/>
              </a:rPr>
              <a:t>. È </a:t>
            </a:r>
            <a:r>
              <a:rPr sz="1200" dirty="0" err="1">
                <a:solidFill>
                  <a:srgbClr val="1A1A1A"/>
                </a:solidFill>
                <a:latin typeface="Arial"/>
              </a:rPr>
              <a:t>possibile</a:t>
            </a:r>
            <a:r>
              <a:rPr sz="1200" dirty="0">
                <a:solidFill>
                  <a:srgbClr val="1A1A1A"/>
                </a:solidFill>
                <a:latin typeface="Arial"/>
              </a:rPr>
              <a:t> </a:t>
            </a:r>
            <a:r>
              <a:rPr sz="1200" dirty="0" err="1">
                <a:solidFill>
                  <a:srgbClr val="1A1A1A"/>
                </a:solidFill>
                <a:latin typeface="Arial"/>
              </a:rPr>
              <a:t>cancellarsi</a:t>
            </a:r>
            <a:r>
              <a:rPr sz="1200" dirty="0">
                <a:solidFill>
                  <a:srgbClr val="1A1A1A"/>
                </a:solidFill>
                <a:latin typeface="Arial"/>
              </a:rPr>
              <a:t> in </a:t>
            </a:r>
            <a:r>
              <a:rPr sz="1200" dirty="0" err="1">
                <a:solidFill>
                  <a:srgbClr val="1A1A1A"/>
                </a:solidFill>
                <a:latin typeface="Arial"/>
              </a:rPr>
              <a:t>qualsiasi</a:t>
            </a:r>
            <a:r>
              <a:rPr sz="1200" dirty="0">
                <a:solidFill>
                  <a:srgbClr val="1A1A1A"/>
                </a:solidFill>
                <a:latin typeface="Arial"/>
              </a:rPr>
              <a:t> </a:t>
            </a:r>
            <a:r>
              <a:rPr sz="1200" dirty="0" err="1">
                <a:solidFill>
                  <a:srgbClr val="1A1A1A"/>
                </a:solidFill>
                <a:latin typeface="Arial"/>
              </a:rPr>
              <a:t>momento</a:t>
            </a:r>
            <a:r>
              <a:rPr sz="1200" dirty="0">
                <a:solidFill>
                  <a:srgbClr val="1A1A1A"/>
                </a:solidFill>
                <a:latin typeface="Arial"/>
              </a:rPr>
              <a:t>.</a:t>
            </a:r>
          </a:p>
          <a:p>
            <a:pPr>
              <a:lnSpc>
                <a:spcPct val="108000"/>
              </a:lnSpc>
              <a:spcBef>
                <a:spcPts val="350"/>
              </a:spcBef>
            </a:pPr>
            <a:r>
              <a:rPr sz="1200" dirty="0">
                <a:solidFill>
                  <a:srgbClr val="1A1A1A"/>
                </a:solidFill>
                <a:latin typeface="Arial"/>
              </a:rPr>
              <a:t>Da </a:t>
            </a:r>
            <a:r>
              <a:rPr sz="1200" dirty="0" err="1">
                <a:solidFill>
                  <a:srgbClr val="1A1A1A"/>
                </a:solidFill>
                <a:latin typeface="Arial"/>
              </a:rPr>
              <a:t>domani</a:t>
            </a:r>
            <a:r>
              <a:rPr sz="1200" dirty="0">
                <a:solidFill>
                  <a:srgbClr val="1A1A1A"/>
                </a:solidFill>
                <a:latin typeface="Arial"/>
              </a:rPr>
              <a:t> </a:t>
            </a:r>
            <a:r>
              <a:rPr sz="1200" dirty="0" err="1">
                <a:solidFill>
                  <a:srgbClr val="1A1A1A"/>
                </a:solidFill>
                <a:latin typeface="Arial"/>
              </a:rPr>
              <a:t>può</a:t>
            </a:r>
            <a:r>
              <a:rPr sz="1200" dirty="0">
                <a:solidFill>
                  <a:srgbClr val="1A1A1A"/>
                </a:solidFill>
                <a:latin typeface="Arial"/>
              </a:rPr>
              <a:t> </a:t>
            </a:r>
            <a:r>
              <a:rPr sz="1200" dirty="0" err="1">
                <a:solidFill>
                  <a:srgbClr val="1A1A1A"/>
                </a:solidFill>
                <a:latin typeface="Arial"/>
              </a:rPr>
              <a:t>iscriversi</a:t>
            </a:r>
            <a:r>
              <a:rPr sz="1200" dirty="0">
                <a:solidFill>
                  <a:srgbClr val="1A1A1A"/>
                </a:solidFill>
                <a:latin typeface="Arial"/>
              </a:rPr>
              <a:t> con SPID o CIE </a:t>
            </a:r>
            <a:r>
              <a:rPr sz="1200" dirty="0" err="1">
                <a:solidFill>
                  <a:srgbClr val="1A1A1A"/>
                </a:solidFill>
                <a:latin typeface="Arial"/>
              </a:rPr>
              <a:t>tramite</a:t>
            </a:r>
            <a:r>
              <a:rPr sz="1200" dirty="0">
                <a:solidFill>
                  <a:srgbClr val="1A1A1A"/>
                </a:solidFill>
                <a:latin typeface="Arial"/>
              </a:rPr>
              <a:t> il </a:t>
            </a:r>
            <a:r>
              <a:rPr sz="1200" dirty="0" err="1">
                <a:solidFill>
                  <a:srgbClr val="1A1A1A"/>
                </a:solidFill>
                <a:latin typeface="Arial"/>
              </a:rPr>
              <a:t>seguente</a:t>
            </a:r>
            <a:r>
              <a:rPr sz="1200" dirty="0">
                <a:solidFill>
                  <a:srgbClr val="1A1A1A"/>
                </a:solidFill>
                <a:latin typeface="Arial"/>
              </a:rPr>
              <a:t> link: [</a:t>
            </a:r>
            <a:r>
              <a:rPr sz="1200" dirty="0" err="1">
                <a:solidFill>
                  <a:srgbClr val="1A1A1A"/>
                </a:solidFill>
                <a:latin typeface="Arial"/>
              </a:rPr>
              <a:t>inserire</a:t>
            </a:r>
            <a:r>
              <a:rPr sz="1200" dirty="0">
                <a:solidFill>
                  <a:srgbClr val="1A1A1A"/>
                </a:solidFill>
                <a:latin typeface="Arial"/>
              </a:rPr>
              <a:t> link].</a:t>
            </a:r>
          </a:p>
          <a:p>
            <a:pPr>
              <a:lnSpc>
                <a:spcPct val="108000"/>
              </a:lnSpc>
              <a:spcBef>
                <a:spcPts val="350"/>
              </a:spcBef>
            </a:pPr>
            <a:r>
              <a:rPr sz="1200" dirty="0" err="1">
                <a:solidFill>
                  <a:srgbClr val="1A1A1A"/>
                </a:solidFill>
                <a:latin typeface="Arial"/>
              </a:rPr>
              <a:t>Cordiali</a:t>
            </a:r>
            <a:r>
              <a:rPr sz="1200" dirty="0">
                <a:solidFill>
                  <a:srgbClr val="1A1A1A"/>
                </a:solidFill>
                <a:latin typeface="Arial"/>
              </a:rPr>
              <a:t> </a:t>
            </a:r>
            <a:r>
              <a:rPr sz="1200" dirty="0" err="1">
                <a:solidFill>
                  <a:srgbClr val="1A1A1A"/>
                </a:solidFill>
                <a:latin typeface="Arial"/>
              </a:rPr>
              <a:t>saluti</a:t>
            </a:r>
            <a:r>
              <a:rPr sz="1200" dirty="0">
                <a:solidFill>
                  <a:srgbClr val="1A1A1A"/>
                </a:solidFill>
                <a:latin typeface="Arial"/>
              </a:rPr>
              <a:t>.</a:t>
            </a:r>
          </a:p>
          <a:p>
            <a:pPr>
              <a:lnSpc>
                <a:spcPct val="108000"/>
              </a:lnSpc>
              <a:spcBef>
                <a:spcPts val="350"/>
              </a:spcBef>
            </a:pPr>
            <a:r>
              <a:rPr sz="1200" dirty="0">
                <a:solidFill>
                  <a:srgbClr val="1A1A1A"/>
                </a:solidFill>
                <a:latin typeface="Arial"/>
              </a:rPr>
              <a:t>[</a:t>
            </a:r>
            <a:r>
              <a:rPr sz="1200" dirty="0" err="1">
                <a:solidFill>
                  <a:srgbClr val="1A1A1A"/>
                </a:solidFill>
                <a:latin typeface="Arial"/>
              </a:rPr>
              <a:t>Ufficio</a:t>
            </a:r>
            <a:r>
              <a:rPr sz="1200" dirty="0">
                <a:solidFill>
                  <a:srgbClr val="1A1A1A"/>
                </a:solidFill>
                <a:latin typeface="Arial"/>
              </a:rPr>
              <a:t> o </a:t>
            </a:r>
            <a:r>
              <a:rPr sz="1200" dirty="0" err="1">
                <a:solidFill>
                  <a:srgbClr val="1A1A1A"/>
                </a:solidFill>
                <a:latin typeface="Arial"/>
              </a:rPr>
              <a:t>struttura</a:t>
            </a:r>
            <a:r>
              <a:rPr sz="1200" dirty="0">
                <a:solidFill>
                  <a:srgbClr val="1A1A1A"/>
                </a:solidFill>
                <a:latin typeface="Arial"/>
              </a:rPr>
              <a:t> </a:t>
            </a:r>
            <a:r>
              <a:rPr sz="1200" dirty="0" err="1">
                <a:solidFill>
                  <a:srgbClr val="1A1A1A"/>
                </a:solidFill>
                <a:latin typeface="Arial"/>
              </a:rPr>
              <a:t>mittente</a:t>
            </a:r>
            <a:r>
              <a:rPr sz="1200" dirty="0">
                <a:solidFill>
                  <a:srgbClr val="1A1A1A"/>
                </a:solidFill>
                <a:latin typeface="Arial"/>
              </a:rPr>
              <a:t>]</a:t>
            </a:r>
          </a:p>
        </p:txBody>
      </p:sp>
      <p:sp>
        <p:nvSpPr>
          <p:cNvPr id="10" name="Rectangle 9"/>
          <p:cNvSpPr/>
          <p:nvPr/>
        </p:nvSpPr>
        <p:spPr>
          <a:xfrm>
            <a:off x="6370168" y="1760000"/>
            <a:ext cx="5090008" cy="43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70168" y="1760000"/>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70168" y="1975000"/>
            <a:ext cx="4490008"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GRUPPO B</a:t>
            </a:r>
          </a:p>
        </p:txBody>
      </p:sp>
      <p:sp>
        <p:nvSpPr>
          <p:cNvPr id="13" name="TextBox 12"/>
          <p:cNvSpPr txBox="1"/>
          <p:nvPr/>
        </p:nvSpPr>
        <p:spPr>
          <a:xfrm>
            <a:off x="6670168" y="2320000"/>
            <a:ext cx="4490008" cy="480000"/>
          </a:xfrm>
          <a:prstGeom prst="rect">
            <a:avLst/>
          </a:prstGeom>
          <a:noFill/>
        </p:spPr>
        <p:txBody>
          <a:bodyPr wrap="square" lIns="0" tIns="0" rIns="0" bIns="0" anchor="t">
            <a:spAutoFit/>
          </a:bodyPr>
          <a:lstStyle/>
          <a:p>
            <a:pPr algn="l">
              <a:lnSpc>
                <a:spcPct val="112000"/>
              </a:lnSpc>
            </a:pPr>
            <a:r>
              <a:rPr sz="1000" b="1">
                <a:solidFill>
                  <a:srgbClr val="1A1A1A"/>
                </a:solidFill>
                <a:latin typeface="Arial"/>
              </a:rPr>
              <a:t>Oggetto: Rete Valore PA: condivisione di buone pratiche tra amministrazioni</a:t>
            </a:r>
          </a:p>
        </p:txBody>
      </p:sp>
      <p:sp>
        <p:nvSpPr>
          <p:cNvPr id="14" name="TextBox 13"/>
          <p:cNvSpPr txBox="1"/>
          <p:nvPr/>
        </p:nvSpPr>
        <p:spPr>
          <a:xfrm>
            <a:off x="6670168" y="2761466"/>
            <a:ext cx="4490008" cy="3190169"/>
          </a:xfrm>
          <a:prstGeom prst="rect">
            <a:avLst/>
          </a:prstGeom>
          <a:noFill/>
        </p:spPr>
        <p:txBody>
          <a:bodyPr wrap="square" lIns="0" tIns="0" rIns="0" bIns="0">
            <a:spAutoFit/>
          </a:bodyPr>
          <a:lstStyle/>
          <a:p>
            <a:pPr>
              <a:lnSpc>
                <a:spcPct val="108000"/>
              </a:lnSpc>
            </a:pPr>
            <a:r>
              <a:rPr sz="900" dirty="0" err="1">
                <a:solidFill>
                  <a:srgbClr val="1A1A1A"/>
                </a:solidFill>
                <a:latin typeface="Arial"/>
              </a:rPr>
              <a:t>Gentilissimi</a:t>
            </a:r>
            <a:r>
              <a:rPr sz="900" dirty="0">
                <a:solidFill>
                  <a:srgbClr val="1A1A1A"/>
                </a:solidFill>
                <a:latin typeface="Arial"/>
              </a:rPr>
              <a:t>,</a:t>
            </a:r>
          </a:p>
          <a:p>
            <a:pPr>
              <a:lnSpc>
                <a:spcPct val="108000"/>
              </a:lnSpc>
              <a:spcBef>
                <a:spcPts val="350"/>
              </a:spcBef>
            </a:pPr>
            <a:r>
              <a:rPr sz="900" dirty="0">
                <a:solidFill>
                  <a:srgbClr val="1A1A1A"/>
                </a:solidFill>
                <a:latin typeface="Arial"/>
              </a:rPr>
              <a:t>vi </a:t>
            </a:r>
            <a:r>
              <a:rPr sz="900" dirty="0" err="1">
                <a:solidFill>
                  <a:srgbClr val="1A1A1A"/>
                </a:solidFill>
                <a:latin typeface="Arial"/>
              </a:rPr>
              <a:t>presentiamo</a:t>
            </a:r>
            <a:r>
              <a:rPr sz="900" dirty="0">
                <a:solidFill>
                  <a:srgbClr val="1A1A1A"/>
                </a:solidFill>
                <a:latin typeface="Arial"/>
              </a:rPr>
              <a:t> Rete Valore PA, la </a:t>
            </a:r>
            <a:r>
              <a:rPr sz="900" dirty="0" err="1">
                <a:solidFill>
                  <a:srgbClr val="1A1A1A"/>
                </a:solidFill>
                <a:latin typeface="Arial"/>
              </a:rPr>
              <a:t>piattaforma</a:t>
            </a:r>
            <a:r>
              <a:rPr sz="900" dirty="0">
                <a:solidFill>
                  <a:srgbClr val="1A1A1A"/>
                </a:solidFill>
                <a:latin typeface="Arial"/>
              </a:rPr>
              <a:t> </a:t>
            </a:r>
            <a:r>
              <a:rPr sz="900" dirty="0" err="1">
                <a:solidFill>
                  <a:srgbClr val="1A1A1A"/>
                </a:solidFill>
                <a:latin typeface="Arial"/>
              </a:rPr>
              <a:t>che</a:t>
            </a:r>
            <a:r>
              <a:rPr sz="900" dirty="0">
                <a:solidFill>
                  <a:srgbClr val="1A1A1A"/>
                </a:solidFill>
                <a:latin typeface="Arial"/>
              </a:rPr>
              <a:t> </a:t>
            </a:r>
            <a:r>
              <a:rPr sz="900" dirty="0" err="1">
                <a:solidFill>
                  <a:srgbClr val="1A1A1A"/>
                </a:solidFill>
                <a:latin typeface="Arial"/>
              </a:rPr>
              <a:t>mette</a:t>
            </a:r>
            <a:r>
              <a:rPr sz="900" dirty="0">
                <a:solidFill>
                  <a:srgbClr val="1A1A1A"/>
                </a:solidFill>
                <a:latin typeface="Arial"/>
              </a:rPr>
              <a:t> in </a:t>
            </a:r>
            <a:r>
              <a:rPr sz="900" dirty="0" err="1">
                <a:solidFill>
                  <a:srgbClr val="1A1A1A"/>
                </a:solidFill>
                <a:latin typeface="Arial"/>
              </a:rPr>
              <a:t>contatto</a:t>
            </a:r>
            <a:r>
              <a:rPr sz="900" dirty="0">
                <a:solidFill>
                  <a:srgbClr val="1A1A1A"/>
                </a:solidFill>
                <a:latin typeface="Arial"/>
              </a:rPr>
              <a:t> </a:t>
            </a:r>
            <a:r>
              <a:rPr sz="900" dirty="0" err="1">
                <a:solidFill>
                  <a:srgbClr val="1A1A1A"/>
                </a:solidFill>
                <a:latin typeface="Arial"/>
              </a:rPr>
              <a:t>dipendenti</a:t>
            </a:r>
            <a:r>
              <a:rPr sz="900" dirty="0">
                <a:solidFill>
                  <a:srgbClr val="1A1A1A"/>
                </a:solidFill>
                <a:latin typeface="Arial"/>
              </a:rPr>
              <a:t> </a:t>
            </a:r>
            <a:r>
              <a:rPr sz="900" dirty="0" err="1">
                <a:solidFill>
                  <a:srgbClr val="1A1A1A"/>
                </a:solidFill>
                <a:latin typeface="Arial"/>
              </a:rPr>
              <a:t>pubblici</a:t>
            </a:r>
            <a:r>
              <a:rPr sz="900" dirty="0">
                <a:solidFill>
                  <a:srgbClr val="1A1A1A"/>
                </a:solidFill>
                <a:latin typeface="Arial"/>
              </a:rPr>
              <a:t> di </a:t>
            </a:r>
            <a:r>
              <a:rPr sz="900" dirty="0" err="1">
                <a:solidFill>
                  <a:srgbClr val="1A1A1A"/>
                </a:solidFill>
                <a:latin typeface="Arial"/>
              </a:rPr>
              <a:t>enti</a:t>
            </a:r>
            <a:r>
              <a:rPr sz="900" dirty="0">
                <a:solidFill>
                  <a:srgbClr val="1A1A1A"/>
                </a:solidFill>
                <a:latin typeface="Arial"/>
              </a:rPr>
              <a:t> </a:t>
            </a:r>
            <a:r>
              <a:rPr sz="900" dirty="0" err="1">
                <a:solidFill>
                  <a:srgbClr val="1A1A1A"/>
                </a:solidFill>
                <a:latin typeface="Arial"/>
              </a:rPr>
              <a:t>diversi</a:t>
            </a:r>
            <a:r>
              <a:rPr sz="900" dirty="0">
                <a:solidFill>
                  <a:srgbClr val="1A1A1A"/>
                </a:solidFill>
                <a:latin typeface="Arial"/>
              </a:rPr>
              <a:t> per </a:t>
            </a:r>
            <a:r>
              <a:rPr sz="900" dirty="0" err="1">
                <a:solidFill>
                  <a:srgbClr val="1A1A1A"/>
                </a:solidFill>
                <a:latin typeface="Arial"/>
              </a:rPr>
              <a:t>condividere</a:t>
            </a:r>
            <a:r>
              <a:rPr sz="900" dirty="0">
                <a:solidFill>
                  <a:srgbClr val="1A1A1A"/>
                </a:solidFill>
                <a:latin typeface="Arial"/>
              </a:rPr>
              <a:t> </a:t>
            </a:r>
            <a:r>
              <a:rPr sz="900" dirty="0" err="1">
                <a:solidFill>
                  <a:srgbClr val="1A1A1A"/>
                </a:solidFill>
                <a:latin typeface="Arial"/>
              </a:rPr>
              <a:t>buone</a:t>
            </a:r>
            <a:r>
              <a:rPr sz="900" dirty="0">
                <a:solidFill>
                  <a:srgbClr val="1A1A1A"/>
                </a:solidFill>
                <a:latin typeface="Arial"/>
              </a:rPr>
              <a:t> </a:t>
            </a:r>
            <a:r>
              <a:rPr sz="900" dirty="0" err="1">
                <a:solidFill>
                  <a:srgbClr val="1A1A1A"/>
                </a:solidFill>
                <a:latin typeface="Arial"/>
              </a:rPr>
              <a:t>pratiche</a:t>
            </a:r>
            <a:r>
              <a:rPr sz="900" dirty="0">
                <a:solidFill>
                  <a:srgbClr val="1A1A1A"/>
                </a:solidFill>
                <a:latin typeface="Arial"/>
              </a:rPr>
              <a:t>, </a:t>
            </a:r>
            <a:r>
              <a:rPr sz="900" dirty="0" err="1">
                <a:solidFill>
                  <a:srgbClr val="1A1A1A"/>
                </a:solidFill>
                <a:latin typeface="Arial"/>
              </a:rPr>
              <a:t>chiedersi</a:t>
            </a:r>
            <a:r>
              <a:rPr sz="900" dirty="0">
                <a:solidFill>
                  <a:srgbClr val="1A1A1A"/>
                </a:solidFill>
                <a:latin typeface="Arial"/>
              </a:rPr>
              <a:t> </a:t>
            </a:r>
            <a:r>
              <a:rPr sz="900" dirty="0" err="1">
                <a:solidFill>
                  <a:srgbClr val="1A1A1A"/>
                </a:solidFill>
                <a:latin typeface="Arial"/>
              </a:rPr>
              <a:t>aiuto</a:t>
            </a:r>
            <a:r>
              <a:rPr sz="900" dirty="0">
                <a:solidFill>
                  <a:srgbClr val="1A1A1A"/>
                </a:solidFill>
                <a:latin typeface="Arial"/>
              </a:rPr>
              <a:t> e </a:t>
            </a:r>
            <a:r>
              <a:rPr sz="900" dirty="0" err="1">
                <a:solidFill>
                  <a:srgbClr val="1A1A1A"/>
                </a:solidFill>
                <a:latin typeface="Arial"/>
              </a:rPr>
              <a:t>lavorare</a:t>
            </a:r>
            <a:r>
              <a:rPr sz="900" dirty="0">
                <a:solidFill>
                  <a:srgbClr val="1A1A1A"/>
                </a:solidFill>
                <a:latin typeface="Arial"/>
              </a:rPr>
              <a:t> </a:t>
            </a:r>
            <a:r>
              <a:rPr sz="900" dirty="0" err="1">
                <a:solidFill>
                  <a:srgbClr val="1A1A1A"/>
                </a:solidFill>
                <a:latin typeface="Arial"/>
              </a:rPr>
              <a:t>insieme</a:t>
            </a:r>
            <a:r>
              <a:rPr sz="900" dirty="0">
                <a:solidFill>
                  <a:srgbClr val="1A1A1A"/>
                </a:solidFill>
                <a:latin typeface="Arial"/>
              </a:rPr>
              <a:t> </a:t>
            </a:r>
            <a:r>
              <a:rPr sz="900" dirty="0" err="1">
                <a:solidFill>
                  <a:srgbClr val="1A1A1A"/>
                </a:solidFill>
                <a:latin typeface="Arial"/>
              </a:rPr>
              <a:t>su</a:t>
            </a:r>
            <a:r>
              <a:rPr sz="900" dirty="0">
                <a:solidFill>
                  <a:srgbClr val="1A1A1A"/>
                </a:solidFill>
                <a:latin typeface="Arial"/>
              </a:rPr>
              <a:t> </a:t>
            </a:r>
            <a:r>
              <a:rPr sz="900" dirty="0" err="1">
                <a:solidFill>
                  <a:srgbClr val="1A1A1A"/>
                </a:solidFill>
                <a:latin typeface="Arial"/>
              </a:rPr>
              <a:t>progetti</a:t>
            </a:r>
            <a:r>
              <a:rPr sz="900" dirty="0">
                <a:solidFill>
                  <a:srgbClr val="1A1A1A"/>
                </a:solidFill>
                <a:latin typeface="Arial"/>
              </a:rPr>
              <a:t> </a:t>
            </a:r>
            <a:r>
              <a:rPr sz="900" dirty="0" err="1">
                <a:solidFill>
                  <a:srgbClr val="1A1A1A"/>
                </a:solidFill>
                <a:latin typeface="Arial"/>
              </a:rPr>
              <a:t>comuni</a:t>
            </a:r>
            <a:r>
              <a:rPr sz="900" dirty="0">
                <a:solidFill>
                  <a:srgbClr val="1A1A1A"/>
                </a:solidFill>
                <a:latin typeface="Arial"/>
              </a:rPr>
              <a:t>.</a:t>
            </a:r>
          </a:p>
          <a:p>
            <a:pPr>
              <a:lnSpc>
                <a:spcPct val="108000"/>
              </a:lnSpc>
              <a:spcBef>
                <a:spcPts val="350"/>
              </a:spcBef>
            </a:pPr>
            <a:r>
              <a:rPr sz="900" dirty="0">
                <a:solidFill>
                  <a:srgbClr val="1A1A1A"/>
                </a:solidFill>
                <a:latin typeface="Arial"/>
              </a:rPr>
              <a:t>La </a:t>
            </a:r>
            <a:r>
              <a:rPr sz="900" dirty="0" err="1">
                <a:solidFill>
                  <a:srgbClr val="1A1A1A"/>
                </a:solidFill>
                <a:latin typeface="Arial"/>
              </a:rPr>
              <a:t>piattaforma</a:t>
            </a:r>
            <a:r>
              <a:rPr sz="900" dirty="0">
                <a:solidFill>
                  <a:srgbClr val="1A1A1A"/>
                </a:solidFill>
                <a:latin typeface="Arial"/>
              </a:rPr>
              <a:t>, </a:t>
            </a:r>
            <a:r>
              <a:rPr sz="900" dirty="0" err="1">
                <a:solidFill>
                  <a:srgbClr val="1A1A1A"/>
                </a:solidFill>
                <a:latin typeface="Arial"/>
              </a:rPr>
              <a:t>progettata</a:t>
            </a:r>
            <a:r>
              <a:rPr sz="900" dirty="0">
                <a:solidFill>
                  <a:srgbClr val="1A1A1A"/>
                </a:solidFill>
                <a:latin typeface="Arial"/>
              </a:rPr>
              <a:t> da chi ha </a:t>
            </a:r>
            <a:r>
              <a:rPr sz="900" dirty="0" err="1">
                <a:solidFill>
                  <a:srgbClr val="1A1A1A"/>
                </a:solidFill>
                <a:latin typeface="Arial"/>
              </a:rPr>
              <a:t>frequentato</a:t>
            </a:r>
            <a:r>
              <a:rPr sz="900" dirty="0">
                <a:solidFill>
                  <a:srgbClr val="1A1A1A"/>
                </a:solidFill>
                <a:latin typeface="Arial"/>
              </a:rPr>
              <a:t> </a:t>
            </a:r>
            <a:r>
              <a:rPr sz="900" dirty="0" err="1">
                <a:solidFill>
                  <a:srgbClr val="1A1A1A"/>
                </a:solidFill>
                <a:latin typeface="Arial"/>
              </a:rPr>
              <a:t>i</a:t>
            </a:r>
            <a:r>
              <a:rPr sz="900" dirty="0">
                <a:solidFill>
                  <a:srgbClr val="1A1A1A"/>
                </a:solidFill>
                <a:latin typeface="Arial"/>
              </a:rPr>
              <a:t> </a:t>
            </a:r>
            <a:r>
              <a:rPr sz="900" dirty="0" err="1">
                <a:solidFill>
                  <a:srgbClr val="1A1A1A"/>
                </a:solidFill>
                <a:latin typeface="Arial"/>
              </a:rPr>
              <a:t>corsi</a:t>
            </a:r>
            <a:r>
              <a:rPr sz="900" dirty="0">
                <a:solidFill>
                  <a:srgbClr val="1A1A1A"/>
                </a:solidFill>
                <a:latin typeface="Arial"/>
              </a:rPr>
              <a:t> VALORE PA </a:t>
            </a:r>
            <a:r>
              <a:rPr sz="900" dirty="0" err="1">
                <a:solidFill>
                  <a:srgbClr val="1A1A1A"/>
                </a:solidFill>
                <a:latin typeface="Arial"/>
              </a:rPr>
              <a:t>erogati</a:t>
            </a:r>
            <a:r>
              <a:rPr sz="900" dirty="0">
                <a:solidFill>
                  <a:srgbClr val="1A1A1A"/>
                </a:solidFill>
                <a:latin typeface="Arial"/>
              </a:rPr>
              <a:t> dal CIRPA, </a:t>
            </a:r>
            <a:r>
              <a:rPr sz="900" dirty="0" err="1">
                <a:solidFill>
                  <a:srgbClr val="1A1A1A"/>
                </a:solidFill>
                <a:latin typeface="Arial"/>
              </a:rPr>
              <a:t>nasce</a:t>
            </a:r>
            <a:r>
              <a:rPr sz="900" dirty="0">
                <a:solidFill>
                  <a:srgbClr val="1A1A1A"/>
                </a:solidFill>
                <a:latin typeface="Arial"/>
              </a:rPr>
              <a:t> per far </a:t>
            </a:r>
            <a:r>
              <a:rPr sz="900" dirty="0" err="1">
                <a:solidFill>
                  <a:srgbClr val="1A1A1A"/>
                </a:solidFill>
                <a:latin typeface="Arial"/>
              </a:rPr>
              <a:t>sapere</a:t>
            </a:r>
            <a:r>
              <a:rPr sz="900" dirty="0">
                <a:solidFill>
                  <a:srgbClr val="1A1A1A"/>
                </a:solidFill>
                <a:latin typeface="Arial"/>
              </a:rPr>
              <a:t> a chi </a:t>
            </a:r>
            <a:r>
              <a:rPr sz="900" dirty="0" err="1">
                <a:solidFill>
                  <a:srgbClr val="1A1A1A"/>
                </a:solidFill>
                <a:latin typeface="Arial"/>
              </a:rPr>
              <a:t>avvia</a:t>
            </a:r>
            <a:r>
              <a:rPr sz="900" dirty="0">
                <a:solidFill>
                  <a:srgbClr val="1A1A1A"/>
                </a:solidFill>
                <a:latin typeface="Arial"/>
              </a:rPr>
              <a:t> un </a:t>
            </a:r>
            <a:r>
              <a:rPr sz="900" dirty="0" err="1">
                <a:solidFill>
                  <a:srgbClr val="1A1A1A"/>
                </a:solidFill>
                <a:latin typeface="Arial"/>
              </a:rPr>
              <a:t>progetto</a:t>
            </a:r>
            <a:r>
              <a:rPr sz="900" dirty="0">
                <a:solidFill>
                  <a:srgbClr val="1A1A1A"/>
                </a:solidFill>
                <a:latin typeface="Arial"/>
              </a:rPr>
              <a:t> chi lo ha </a:t>
            </a:r>
            <a:r>
              <a:rPr sz="900" dirty="0" err="1">
                <a:solidFill>
                  <a:srgbClr val="1A1A1A"/>
                </a:solidFill>
                <a:latin typeface="Arial"/>
              </a:rPr>
              <a:t>già</a:t>
            </a:r>
            <a:r>
              <a:rPr sz="900" dirty="0">
                <a:solidFill>
                  <a:srgbClr val="1A1A1A"/>
                </a:solidFill>
                <a:latin typeface="Arial"/>
              </a:rPr>
              <a:t> </a:t>
            </a:r>
            <a:r>
              <a:rPr sz="900" dirty="0" err="1">
                <a:solidFill>
                  <a:srgbClr val="1A1A1A"/>
                </a:solidFill>
                <a:latin typeface="Arial"/>
              </a:rPr>
              <a:t>realizzato</a:t>
            </a:r>
            <a:r>
              <a:rPr sz="900" dirty="0">
                <a:solidFill>
                  <a:srgbClr val="1A1A1A"/>
                </a:solidFill>
                <a:latin typeface="Arial"/>
              </a:rPr>
              <a:t> in un </a:t>
            </a:r>
            <a:r>
              <a:rPr sz="900" dirty="0" err="1">
                <a:solidFill>
                  <a:srgbClr val="1A1A1A"/>
                </a:solidFill>
                <a:latin typeface="Arial"/>
              </a:rPr>
              <a:t>altro</a:t>
            </a:r>
            <a:r>
              <a:rPr sz="900" dirty="0">
                <a:solidFill>
                  <a:srgbClr val="1A1A1A"/>
                </a:solidFill>
                <a:latin typeface="Arial"/>
              </a:rPr>
              <a:t> </a:t>
            </a:r>
            <a:r>
              <a:rPr sz="900" dirty="0" err="1">
                <a:solidFill>
                  <a:srgbClr val="1A1A1A"/>
                </a:solidFill>
                <a:latin typeface="Arial"/>
              </a:rPr>
              <a:t>ente</a:t>
            </a:r>
            <a:r>
              <a:rPr sz="900" dirty="0">
                <a:solidFill>
                  <a:srgbClr val="1A1A1A"/>
                </a:solidFill>
                <a:latin typeface="Arial"/>
              </a:rPr>
              <a:t>.</a:t>
            </a:r>
          </a:p>
          <a:p>
            <a:pPr>
              <a:lnSpc>
                <a:spcPct val="108000"/>
              </a:lnSpc>
              <a:spcBef>
                <a:spcPts val="350"/>
              </a:spcBef>
            </a:pPr>
            <a:r>
              <a:rPr sz="900" dirty="0">
                <a:solidFill>
                  <a:srgbClr val="1A1A1A"/>
                </a:solidFill>
                <a:latin typeface="Arial"/>
              </a:rPr>
              <a:t>Il </a:t>
            </a:r>
            <a:r>
              <a:rPr sz="900" dirty="0" err="1">
                <a:solidFill>
                  <a:srgbClr val="1A1A1A"/>
                </a:solidFill>
                <a:latin typeface="Arial"/>
              </a:rPr>
              <a:t>profilo</a:t>
            </a:r>
            <a:r>
              <a:rPr sz="900" dirty="0">
                <a:solidFill>
                  <a:srgbClr val="1A1A1A"/>
                </a:solidFill>
                <a:latin typeface="Arial"/>
              </a:rPr>
              <a:t> </a:t>
            </a:r>
            <a:r>
              <a:rPr sz="900" dirty="0" err="1">
                <a:solidFill>
                  <a:srgbClr val="1A1A1A"/>
                </a:solidFill>
                <a:latin typeface="Arial"/>
              </a:rPr>
              <a:t>professionale</a:t>
            </a:r>
            <a:r>
              <a:rPr sz="900" dirty="0">
                <a:solidFill>
                  <a:srgbClr val="1A1A1A"/>
                </a:solidFill>
                <a:latin typeface="Arial"/>
              </a:rPr>
              <a:t> e </a:t>
            </a:r>
            <a:r>
              <a:rPr sz="900" dirty="0" err="1">
                <a:solidFill>
                  <a:srgbClr val="1A1A1A"/>
                </a:solidFill>
                <a:latin typeface="Arial"/>
              </a:rPr>
              <a:t>i</a:t>
            </a:r>
            <a:r>
              <a:rPr sz="900" dirty="0">
                <a:solidFill>
                  <a:srgbClr val="1A1A1A"/>
                </a:solidFill>
                <a:latin typeface="Arial"/>
              </a:rPr>
              <a:t> tag </a:t>
            </a:r>
            <a:r>
              <a:rPr sz="900" dirty="0" err="1">
                <a:solidFill>
                  <a:srgbClr val="1A1A1A"/>
                </a:solidFill>
                <a:latin typeface="Arial"/>
              </a:rPr>
              <a:t>suggeriscono</a:t>
            </a:r>
            <a:r>
              <a:rPr sz="900" dirty="0">
                <a:solidFill>
                  <a:srgbClr val="1A1A1A"/>
                </a:solidFill>
                <a:latin typeface="Arial"/>
              </a:rPr>
              <a:t> il </a:t>
            </a:r>
            <a:r>
              <a:rPr sz="900" dirty="0" err="1">
                <a:solidFill>
                  <a:srgbClr val="1A1A1A"/>
                </a:solidFill>
                <a:latin typeface="Arial"/>
              </a:rPr>
              <a:t>contatto</a:t>
            </a:r>
            <a:r>
              <a:rPr sz="900" dirty="0">
                <a:solidFill>
                  <a:srgbClr val="1A1A1A"/>
                </a:solidFill>
                <a:latin typeface="Arial"/>
              </a:rPr>
              <a:t> </a:t>
            </a:r>
            <a:r>
              <a:rPr sz="900" dirty="0" err="1">
                <a:solidFill>
                  <a:srgbClr val="1A1A1A"/>
                </a:solidFill>
                <a:latin typeface="Arial"/>
              </a:rPr>
              <a:t>tra</a:t>
            </a:r>
            <a:r>
              <a:rPr sz="900" dirty="0">
                <a:solidFill>
                  <a:srgbClr val="1A1A1A"/>
                </a:solidFill>
                <a:latin typeface="Arial"/>
              </a:rPr>
              <a:t> chi </a:t>
            </a:r>
            <a:r>
              <a:rPr sz="900" dirty="0" err="1">
                <a:solidFill>
                  <a:srgbClr val="1A1A1A"/>
                </a:solidFill>
                <a:latin typeface="Arial"/>
              </a:rPr>
              <a:t>lavora</a:t>
            </a:r>
            <a:r>
              <a:rPr sz="900" dirty="0">
                <a:solidFill>
                  <a:srgbClr val="1A1A1A"/>
                </a:solidFill>
                <a:latin typeface="Arial"/>
              </a:rPr>
              <a:t> </a:t>
            </a:r>
            <a:r>
              <a:rPr sz="900" dirty="0" err="1">
                <a:solidFill>
                  <a:srgbClr val="1A1A1A"/>
                </a:solidFill>
                <a:latin typeface="Arial"/>
              </a:rPr>
              <a:t>sullo</a:t>
            </a:r>
            <a:r>
              <a:rPr sz="900" dirty="0">
                <a:solidFill>
                  <a:srgbClr val="1A1A1A"/>
                </a:solidFill>
                <a:latin typeface="Arial"/>
              </a:rPr>
              <a:t> </a:t>
            </a:r>
            <a:r>
              <a:rPr sz="900" dirty="0" err="1">
                <a:solidFill>
                  <a:srgbClr val="1A1A1A"/>
                </a:solidFill>
                <a:latin typeface="Arial"/>
              </a:rPr>
              <a:t>stesso</a:t>
            </a:r>
            <a:r>
              <a:rPr sz="900" dirty="0">
                <a:solidFill>
                  <a:srgbClr val="1A1A1A"/>
                </a:solidFill>
                <a:latin typeface="Arial"/>
              </a:rPr>
              <a:t> </a:t>
            </a:r>
            <a:r>
              <a:rPr sz="900" dirty="0" err="1">
                <a:solidFill>
                  <a:srgbClr val="1A1A1A"/>
                </a:solidFill>
                <a:latin typeface="Arial"/>
              </a:rPr>
              <a:t>tema</a:t>
            </a:r>
            <a:r>
              <a:rPr sz="900" dirty="0">
                <a:solidFill>
                  <a:srgbClr val="1A1A1A"/>
                </a:solidFill>
                <a:latin typeface="Arial"/>
              </a:rPr>
              <a:t>; </a:t>
            </a:r>
            <a:r>
              <a:rPr sz="900" dirty="0" err="1">
                <a:solidFill>
                  <a:srgbClr val="1A1A1A"/>
                </a:solidFill>
                <a:latin typeface="Arial"/>
              </a:rPr>
              <a:t>nel</a:t>
            </a:r>
            <a:r>
              <a:rPr sz="900" dirty="0">
                <a:solidFill>
                  <a:srgbClr val="1A1A1A"/>
                </a:solidFill>
                <a:latin typeface="Arial"/>
              </a:rPr>
              <a:t> forum </a:t>
            </a:r>
            <a:r>
              <a:rPr sz="900" dirty="0" err="1">
                <a:solidFill>
                  <a:srgbClr val="1A1A1A"/>
                </a:solidFill>
                <a:latin typeface="Arial"/>
              </a:rPr>
              <a:t>si</a:t>
            </a:r>
            <a:r>
              <a:rPr sz="900" dirty="0">
                <a:solidFill>
                  <a:srgbClr val="1A1A1A"/>
                </a:solidFill>
                <a:latin typeface="Arial"/>
              </a:rPr>
              <a:t> </a:t>
            </a:r>
            <a:r>
              <a:rPr sz="900" dirty="0" err="1">
                <a:solidFill>
                  <a:srgbClr val="1A1A1A"/>
                </a:solidFill>
                <a:latin typeface="Arial"/>
              </a:rPr>
              <a:t>possono</a:t>
            </a:r>
            <a:r>
              <a:rPr sz="900" dirty="0">
                <a:solidFill>
                  <a:srgbClr val="1A1A1A"/>
                </a:solidFill>
                <a:latin typeface="Arial"/>
              </a:rPr>
              <a:t> </a:t>
            </a:r>
            <a:r>
              <a:rPr sz="900" dirty="0" err="1">
                <a:solidFill>
                  <a:srgbClr val="1A1A1A"/>
                </a:solidFill>
                <a:latin typeface="Arial"/>
              </a:rPr>
              <a:t>condividere</a:t>
            </a:r>
            <a:r>
              <a:rPr sz="900" dirty="0">
                <a:solidFill>
                  <a:srgbClr val="1A1A1A"/>
                </a:solidFill>
                <a:latin typeface="Arial"/>
              </a:rPr>
              <a:t> </a:t>
            </a:r>
            <a:r>
              <a:rPr sz="900" dirty="0" err="1">
                <a:solidFill>
                  <a:srgbClr val="1A1A1A"/>
                </a:solidFill>
                <a:latin typeface="Arial"/>
              </a:rPr>
              <a:t>esperienze</a:t>
            </a:r>
            <a:r>
              <a:rPr sz="900" dirty="0">
                <a:solidFill>
                  <a:srgbClr val="1A1A1A"/>
                </a:solidFill>
                <a:latin typeface="Arial"/>
              </a:rPr>
              <a:t>, </a:t>
            </a:r>
            <a:r>
              <a:rPr sz="900" dirty="0" err="1">
                <a:solidFill>
                  <a:srgbClr val="1A1A1A"/>
                </a:solidFill>
                <a:latin typeface="Arial"/>
              </a:rPr>
              <a:t>chiarire</a:t>
            </a:r>
            <a:r>
              <a:rPr sz="900" dirty="0">
                <a:solidFill>
                  <a:srgbClr val="1A1A1A"/>
                </a:solidFill>
                <a:latin typeface="Arial"/>
              </a:rPr>
              <a:t> </a:t>
            </a:r>
            <a:r>
              <a:rPr sz="900" dirty="0" err="1">
                <a:solidFill>
                  <a:srgbClr val="1A1A1A"/>
                </a:solidFill>
                <a:latin typeface="Arial"/>
              </a:rPr>
              <a:t>dubbi</a:t>
            </a:r>
            <a:r>
              <a:rPr sz="900" dirty="0">
                <a:solidFill>
                  <a:srgbClr val="1A1A1A"/>
                </a:solidFill>
                <a:latin typeface="Arial"/>
              </a:rPr>
              <a:t> </a:t>
            </a:r>
            <a:r>
              <a:rPr sz="900" dirty="0" err="1">
                <a:solidFill>
                  <a:srgbClr val="1A1A1A"/>
                </a:solidFill>
                <a:latin typeface="Arial"/>
              </a:rPr>
              <a:t>normativi</a:t>
            </a:r>
            <a:r>
              <a:rPr sz="900" dirty="0">
                <a:solidFill>
                  <a:srgbClr val="1A1A1A"/>
                </a:solidFill>
                <a:latin typeface="Arial"/>
              </a:rPr>
              <a:t> e </a:t>
            </a:r>
            <a:r>
              <a:rPr sz="900" dirty="0" err="1">
                <a:solidFill>
                  <a:srgbClr val="1A1A1A"/>
                </a:solidFill>
                <a:latin typeface="Arial"/>
              </a:rPr>
              <a:t>costruire</a:t>
            </a:r>
            <a:r>
              <a:rPr sz="900" dirty="0">
                <a:solidFill>
                  <a:srgbClr val="1A1A1A"/>
                </a:solidFill>
                <a:latin typeface="Arial"/>
              </a:rPr>
              <a:t> </a:t>
            </a:r>
            <a:r>
              <a:rPr sz="900" dirty="0" err="1">
                <a:solidFill>
                  <a:srgbClr val="1A1A1A"/>
                </a:solidFill>
                <a:latin typeface="Arial"/>
              </a:rPr>
              <a:t>soluzioni</a:t>
            </a:r>
            <a:r>
              <a:rPr sz="900" dirty="0">
                <a:solidFill>
                  <a:srgbClr val="1A1A1A"/>
                </a:solidFill>
                <a:latin typeface="Arial"/>
              </a:rPr>
              <a:t> </a:t>
            </a:r>
            <a:r>
              <a:rPr sz="900" dirty="0" err="1">
                <a:solidFill>
                  <a:srgbClr val="1A1A1A"/>
                </a:solidFill>
                <a:latin typeface="Arial"/>
              </a:rPr>
              <a:t>comuni</a:t>
            </a:r>
            <a:r>
              <a:rPr sz="900" dirty="0">
                <a:solidFill>
                  <a:srgbClr val="1A1A1A"/>
                </a:solidFill>
                <a:latin typeface="Arial"/>
              </a:rPr>
              <a:t>, come </a:t>
            </a:r>
            <a:r>
              <a:rPr sz="900" dirty="0" err="1">
                <a:solidFill>
                  <a:srgbClr val="1A1A1A"/>
                </a:solidFill>
                <a:latin typeface="Arial"/>
              </a:rPr>
              <a:t>una</a:t>
            </a:r>
            <a:r>
              <a:rPr sz="900" dirty="0">
                <a:solidFill>
                  <a:srgbClr val="1A1A1A"/>
                </a:solidFill>
                <a:latin typeface="Arial"/>
              </a:rPr>
              <a:t> task force </a:t>
            </a:r>
            <a:r>
              <a:rPr sz="900" dirty="0" err="1">
                <a:solidFill>
                  <a:srgbClr val="1A1A1A"/>
                </a:solidFill>
                <a:latin typeface="Arial"/>
              </a:rPr>
              <a:t>tra</a:t>
            </a:r>
            <a:r>
              <a:rPr sz="900" dirty="0">
                <a:solidFill>
                  <a:srgbClr val="1A1A1A"/>
                </a:solidFill>
                <a:latin typeface="Arial"/>
              </a:rPr>
              <a:t> </a:t>
            </a:r>
            <a:r>
              <a:rPr sz="900" dirty="0" err="1">
                <a:solidFill>
                  <a:srgbClr val="1A1A1A"/>
                </a:solidFill>
                <a:latin typeface="Arial"/>
              </a:rPr>
              <a:t>enti</a:t>
            </a:r>
            <a:r>
              <a:rPr sz="900" dirty="0">
                <a:solidFill>
                  <a:srgbClr val="1A1A1A"/>
                </a:solidFill>
                <a:latin typeface="Arial"/>
              </a:rPr>
              <a:t>.</a:t>
            </a:r>
          </a:p>
          <a:p>
            <a:pPr>
              <a:lnSpc>
                <a:spcPct val="108000"/>
              </a:lnSpc>
              <a:spcBef>
                <a:spcPts val="350"/>
              </a:spcBef>
            </a:pPr>
            <a:r>
              <a:rPr sz="900" dirty="0">
                <a:solidFill>
                  <a:srgbClr val="1A1A1A"/>
                </a:solidFill>
                <a:latin typeface="Arial"/>
              </a:rPr>
              <a:t>Rete Valore PA non è uno </a:t>
            </a:r>
            <a:r>
              <a:rPr sz="900" dirty="0" err="1">
                <a:solidFill>
                  <a:srgbClr val="1A1A1A"/>
                </a:solidFill>
                <a:latin typeface="Arial"/>
              </a:rPr>
              <a:t>strumento</a:t>
            </a:r>
            <a:r>
              <a:rPr sz="900" dirty="0">
                <a:solidFill>
                  <a:srgbClr val="1A1A1A"/>
                </a:solidFill>
                <a:latin typeface="Arial"/>
              </a:rPr>
              <a:t> di </a:t>
            </a:r>
            <a:r>
              <a:rPr sz="900" dirty="0" err="1">
                <a:solidFill>
                  <a:srgbClr val="1A1A1A"/>
                </a:solidFill>
                <a:latin typeface="Arial"/>
              </a:rPr>
              <a:t>valutazione</a:t>
            </a:r>
            <a:r>
              <a:rPr sz="900" dirty="0">
                <a:solidFill>
                  <a:srgbClr val="1A1A1A"/>
                </a:solidFill>
                <a:latin typeface="Arial"/>
              </a:rPr>
              <a:t>: </a:t>
            </a:r>
            <a:r>
              <a:rPr sz="900" dirty="0" err="1">
                <a:solidFill>
                  <a:srgbClr val="1A1A1A"/>
                </a:solidFill>
                <a:latin typeface="Arial"/>
              </a:rPr>
              <a:t>ciascuno</a:t>
            </a:r>
            <a:r>
              <a:rPr sz="900" dirty="0">
                <a:solidFill>
                  <a:srgbClr val="1A1A1A"/>
                </a:solidFill>
                <a:latin typeface="Arial"/>
              </a:rPr>
              <a:t> </a:t>
            </a:r>
            <a:r>
              <a:rPr sz="900" dirty="0" err="1">
                <a:solidFill>
                  <a:srgbClr val="1A1A1A"/>
                </a:solidFill>
                <a:latin typeface="Arial"/>
              </a:rPr>
              <a:t>sceglie</a:t>
            </a:r>
            <a:r>
              <a:rPr sz="900" dirty="0">
                <a:solidFill>
                  <a:srgbClr val="1A1A1A"/>
                </a:solidFill>
                <a:latin typeface="Arial"/>
              </a:rPr>
              <a:t> </a:t>
            </a:r>
            <a:r>
              <a:rPr sz="900" dirty="0" err="1">
                <a:solidFill>
                  <a:srgbClr val="1A1A1A"/>
                </a:solidFill>
                <a:latin typeface="Arial"/>
              </a:rPr>
              <a:t>cosa</a:t>
            </a:r>
            <a:r>
              <a:rPr sz="900" dirty="0">
                <a:solidFill>
                  <a:srgbClr val="1A1A1A"/>
                </a:solidFill>
                <a:latin typeface="Arial"/>
              </a:rPr>
              <a:t> </a:t>
            </a:r>
            <a:r>
              <a:rPr sz="900" dirty="0" err="1">
                <a:solidFill>
                  <a:srgbClr val="1A1A1A"/>
                </a:solidFill>
                <a:latin typeface="Arial"/>
              </a:rPr>
              <a:t>rendere</a:t>
            </a:r>
            <a:r>
              <a:rPr sz="900" dirty="0">
                <a:solidFill>
                  <a:srgbClr val="1A1A1A"/>
                </a:solidFill>
                <a:latin typeface="Arial"/>
              </a:rPr>
              <a:t> </a:t>
            </a:r>
            <a:r>
              <a:rPr sz="900" dirty="0" err="1">
                <a:solidFill>
                  <a:srgbClr val="1A1A1A"/>
                </a:solidFill>
                <a:latin typeface="Arial"/>
              </a:rPr>
              <a:t>visibile</a:t>
            </a:r>
            <a:r>
              <a:rPr sz="900" dirty="0">
                <a:solidFill>
                  <a:srgbClr val="1A1A1A"/>
                </a:solidFill>
                <a:latin typeface="Arial"/>
              </a:rPr>
              <a:t> e </a:t>
            </a:r>
            <a:r>
              <a:rPr sz="900" dirty="0" err="1">
                <a:solidFill>
                  <a:srgbClr val="1A1A1A"/>
                </a:solidFill>
                <a:latin typeface="Arial"/>
              </a:rPr>
              <a:t>i</a:t>
            </a:r>
            <a:r>
              <a:rPr sz="900" dirty="0">
                <a:solidFill>
                  <a:srgbClr val="1A1A1A"/>
                </a:solidFill>
                <a:latin typeface="Arial"/>
              </a:rPr>
              <a:t> </a:t>
            </a:r>
            <a:r>
              <a:rPr sz="900" dirty="0" err="1">
                <a:solidFill>
                  <a:srgbClr val="1A1A1A"/>
                </a:solidFill>
                <a:latin typeface="Arial"/>
              </a:rPr>
              <a:t>contatti</a:t>
            </a:r>
            <a:r>
              <a:rPr sz="900" dirty="0">
                <a:solidFill>
                  <a:srgbClr val="1A1A1A"/>
                </a:solidFill>
                <a:latin typeface="Arial"/>
              </a:rPr>
              <a:t> </a:t>
            </a:r>
            <a:r>
              <a:rPr sz="900" dirty="0" err="1">
                <a:solidFill>
                  <a:srgbClr val="1A1A1A"/>
                </a:solidFill>
                <a:latin typeface="Arial"/>
              </a:rPr>
              <a:t>avvengono</a:t>
            </a:r>
            <a:r>
              <a:rPr sz="900" dirty="0">
                <a:solidFill>
                  <a:srgbClr val="1A1A1A"/>
                </a:solidFill>
                <a:latin typeface="Arial"/>
              </a:rPr>
              <a:t> con la </a:t>
            </a:r>
            <a:r>
              <a:rPr sz="900" dirty="0" err="1">
                <a:solidFill>
                  <a:srgbClr val="1A1A1A"/>
                </a:solidFill>
                <a:latin typeface="Arial"/>
              </a:rPr>
              <a:t>messaggistica</a:t>
            </a:r>
            <a:r>
              <a:rPr sz="900" dirty="0">
                <a:solidFill>
                  <a:srgbClr val="1A1A1A"/>
                </a:solidFill>
                <a:latin typeface="Arial"/>
              </a:rPr>
              <a:t> interna, senza </a:t>
            </a:r>
            <a:r>
              <a:rPr sz="900" dirty="0" err="1">
                <a:solidFill>
                  <a:srgbClr val="1A1A1A"/>
                </a:solidFill>
                <a:latin typeface="Arial"/>
              </a:rPr>
              <a:t>scambio</a:t>
            </a:r>
            <a:r>
              <a:rPr sz="900" dirty="0">
                <a:solidFill>
                  <a:srgbClr val="1A1A1A"/>
                </a:solidFill>
                <a:latin typeface="Arial"/>
              </a:rPr>
              <a:t> di </a:t>
            </a:r>
            <a:r>
              <a:rPr sz="900" dirty="0" err="1">
                <a:solidFill>
                  <a:srgbClr val="1A1A1A"/>
                </a:solidFill>
                <a:latin typeface="Arial"/>
              </a:rPr>
              <a:t>recapiti</a:t>
            </a:r>
            <a:r>
              <a:rPr sz="900" dirty="0">
                <a:solidFill>
                  <a:srgbClr val="1A1A1A"/>
                </a:solidFill>
                <a:latin typeface="Arial"/>
              </a:rPr>
              <a:t> </a:t>
            </a:r>
            <a:r>
              <a:rPr sz="900" dirty="0" err="1">
                <a:solidFill>
                  <a:srgbClr val="1A1A1A"/>
                </a:solidFill>
                <a:latin typeface="Arial"/>
              </a:rPr>
              <a:t>personali</a:t>
            </a:r>
            <a:r>
              <a:rPr sz="900" dirty="0">
                <a:solidFill>
                  <a:srgbClr val="1A1A1A"/>
                </a:solidFill>
                <a:latin typeface="Arial"/>
              </a:rPr>
              <a:t>.</a:t>
            </a:r>
          </a:p>
          <a:p>
            <a:pPr>
              <a:lnSpc>
                <a:spcPct val="108000"/>
              </a:lnSpc>
              <a:spcBef>
                <a:spcPts val="350"/>
              </a:spcBef>
            </a:pPr>
            <a:r>
              <a:rPr sz="900" dirty="0">
                <a:solidFill>
                  <a:srgbClr val="1A1A1A"/>
                </a:solidFill>
                <a:latin typeface="Arial"/>
              </a:rPr>
              <a:t>La </a:t>
            </a:r>
            <a:r>
              <a:rPr sz="900" dirty="0" err="1">
                <a:solidFill>
                  <a:srgbClr val="1A1A1A"/>
                </a:solidFill>
                <a:latin typeface="Arial"/>
              </a:rPr>
              <a:t>piattaforma</a:t>
            </a:r>
            <a:r>
              <a:rPr sz="900" dirty="0">
                <a:solidFill>
                  <a:srgbClr val="1A1A1A"/>
                </a:solidFill>
                <a:latin typeface="Arial"/>
              </a:rPr>
              <a:t> è </a:t>
            </a:r>
            <a:r>
              <a:rPr sz="900" dirty="0" err="1">
                <a:solidFill>
                  <a:srgbClr val="1A1A1A"/>
                </a:solidFill>
                <a:latin typeface="Arial"/>
              </a:rPr>
              <a:t>attualmente</a:t>
            </a:r>
            <a:r>
              <a:rPr sz="900" dirty="0">
                <a:solidFill>
                  <a:srgbClr val="1A1A1A"/>
                </a:solidFill>
                <a:latin typeface="Arial"/>
              </a:rPr>
              <a:t> in </a:t>
            </a:r>
            <a:r>
              <a:rPr sz="900" dirty="0" err="1">
                <a:solidFill>
                  <a:srgbClr val="1A1A1A"/>
                </a:solidFill>
                <a:latin typeface="Arial"/>
              </a:rPr>
              <a:t>configurazione</a:t>
            </a:r>
            <a:r>
              <a:rPr sz="900" dirty="0">
                <a:solidFill>
                  <a:srgbClr val="1A1A1A"/>
                </a:solidFill>
                <a:latin typeface="Arial"/>
              </a:rPr>
              <a:t> e il primo </a:t>
            </a:r>
            <a:r>
              <a:rPr sz="900" dirty="0" err="1">
                <a:solidFill>
                  <a:srgbClr val="1A1A1A"/>
                </a:solidFill>
                <a:latin typeface="Arial"/>
              </a:rPr>
              <a:t>prototipo</a:t>
            </a:r>
            <a:r>
              <a:rPr sz="900" dirty="0">
                <a:solidFill>
                  <a:srgbClr val="1A1A1A"/>
                </a:solidFill>
                <a:latin typeface="Arial"/>
              </a:rPr>
              <a:t> è </a:t>
            </a:r>
            <a:r>
              <a:rPr sz="900" dirty="0" err="1">
                <a:solidFill>
                  <a:srgbClr val="1A1A1A"/>
                </a:solidFill>
                <a:latin typeface="Arial"/>
              </a:rPr>
              <a:t>atteso</a:t>
            </a:r>
            <a:r>
              <a:rPr sz="900" dirty="0">
                <a:solidFill>
                  <a:srgbClr val="1A1A1A"/>
                </a:solidFill>
                <a:latin typeface="Arial"/>
              </a:rPr>
              <a:t> subito dopo la </a:t>
            </a:r>
            <a:r>
              <a:rPr sz="900" dirty="0" err="1">
                <a:solidFill>
                  <a:srgbClr val="1A1A1A"/>
                </a:solidFill>
                <a:latin typeface="Arial"/>
              </a:rPr>
              <a:t>chiusura</a:t>
            </a:r>
            <a:r>
              <a:rPr sz="900" dirty="0">
                <a:solidFill>
                  <a:srgbClr val="1A1A1A"/>
                </a:solidFill>
                <a:latin typeface="Arial"/>
              </a:rPr>
              <a:t> </a:t>
            </a:r>
            <a:r>
              <a:rPr sz="900" dirty="0" err="1">
                <a:solidFill>
                  <a:srgbClr val="1A1A1A"/>
                </a:solidFill>
                <a:latin typeface="Arial"/>
              </a:rPr>
              <a:t>dei</a:t>
            </a:r>
            <a:r>
              <a:rPr sz="900" dirty="0">
                <a:solidFill>
                  <a:srgbClr val="1A1A1A"/>
                </a:solidFill>
                <a:latin typeface="Arial"/>
              </a:rPr>
              <a:t> </a:t>
            </a:r>
            <a:r>
              <a:rPr sz="900" dirty="0" err="1">
                <a:solidFill>
                  <a:srgbClr val="1A1A1A"/>
                </a:solidFill>
                <a:latin typeface="Arial"/>
              </a:rPr>
              <a:t>laboratori</a:t>
            </a:r>
            <a:r>
              <a:rPr sz="900" dirty="0">
                <a:solidFill>
                  <a:srgbClr val="1A1A1A"/>
                </a:solidFill>
                <a:latin typeface="Arial"/>
              </a:rPr>
              <a:t>. Da </a:t>
            </a:r>
            <a:r>
              <a:rPr sz="900" dirty="0" err="1">
                <a:solidFill>
                  <a:srgbClr val="1A1A1A"/>
                </a:solidFill>
                <a:latin typeface="Arial"/>
              </a:rPr>
              <a:t>quel</a:t>
            </a:r>
            <a:r>
              <a:rPr sz="900" dirty="0">
                <a:solidFill>
                  <a:srgbClr val="1A1A1A"/>
                </a:solidFill>
                <a:latin typeface="Arial"/>
              </a:rPr>
              <a:t> </a:t>
            </a:r>
            <a:r>
              <a:rPr sz="900" dirty="0" err="1">
                <a:solidFill>
                  <a:srgbClr val="1A1A1A"/>
                </a:solidFill>
                <a:latin typeface="Arial"/>
              </a:rPr>
              <a:t>momento</a:t>
            </a:r>
            <a:r>
              <a:rPr sz="900" dirty="0">
                <a:solidFill>
                  <a:srgbClr val="1A1A1A"/>
                </a:solidFill>
                <a:latin typeface="Arial"/>
              </a:rPr>
              <a:t> ci </a:t>
            </a:r>
            <a:r>
              <a:rPr sz="900" dirty="0" err="1">
                <a:solidFill>
                  <a:srgbClr val="1A1A1A"/>
                </a:solidFill>
                <a:latin typeface="Arial"/>
              </a:rPr>
              <a:t>si</a:t>
            </a:r>
            <a:r>
              <a:rPr sz="900" dirty="0">
                <a:solidFill>
                  <a:srgbClr val="1A1A1A"/>
                </a:solidFill>
                <a:latin typeface="Arial"/>
              </a:rPr>
              <a:t> </a:t>
            </a:r>
            <a:r>
              <a:rPr sz="900" dirty="0" err="1">
                <a:solidFill>
                  <a:srgbClr val="1A1A1A"/>
                </a:solidFill>
                <a:latin typeface="Arial"/>
              </a:rPr>
              <a:t>potrà</a:t>
            </a:r>
            <a:r>
              <a:rPr sz="900" dirty="0">
                <a:solidFill>
                  <a:srgbClr val="1A1A1A"/>
                </a:solidFill>
                <a:latin typeface="Arial"/>
              </a:rPr>
              <a:t> </a:t>
            </a:r>
            <a:r>
              <a:rPr sz="900" dirty="0" err="1">
                <a:solidFill>
                  <a:srgbClr val="1A1A1A"/>
                </a:solidFill>
                <a:latin typeface="Arial"/>
              </a:rPr>
              <a:t>iscrivere</a:t>
            </a:r>
            <a:r>
              <a:rPr sz="900" dirty="0">
                <a:solidFill>
                  <a:srgbClr val="1A1A1A"/>
                </a:solidFill>
                <a:latin typeface="Arial"/>
              </a:rPr>
              <a:t> con la mail </a:t>
            </a:r>
            <a:r>
              <a:rPr sz="900" dirty="0" err="1">
                <a:solidFill>
                  <a:srgbClr val="1A1A1A"/>
                </a:solidFill>
                <a:latin typeface="Arial"/>
              </a:rPr>
              <a:t>istituzionale</a:t>
            </a:r>
            <a:r>
              <a:rPr sz="900" dirty="0">
                <a:solidFill>
                  <a:srgbClr val="1A1A1A"/>
                </a:solidFill>
                <a:latin typeface="Arial"/>
              </a:rPr>
              <a:t> e </a:t>
            </a:r>
            <a:r>
              <a:rPr sz="900" dirty="0" err="1">
                <a:solidFill>
                  <a:srgbClr val="1A1A1A"/>
                </a:solidFill>
                <a:latin typeface="Arial"/>
              </a:rPr>
              <a:t>completare</a:t>
            </a:r>
            <a:r>
              <a:rPr sz="900" dirty="0">
                <a:solidFill>
                  <a:srgbClr val="1A1A1A"/>
                </a:solidFill>
                <a:latin typeface="Arial"/>
              </a:rPr>
              <a:t> il </a:t>
            </a:r>
            <a:r>
              <a:rPr sz="900" dirty="0" err="1">
                <a:solidFill>
                  <a:srgbClr val="1A1A1A"/>
                </a:solidFill>
                <a:latin typeface="Arial"/>
              </a:rPr>
              <a:t>profilo</a:t>
            </a:r>
            <a:r>
              <a:rPr sz="900" dirty="0">
                <a:solidFill>
                  <a:srgbClr val="1A1A1A"/>
                </a:solidFill>
                <a:latin typeface="Arial"/>
              </a:rPr>
              <a:t> </a:t>
            </a:r>
            <a:r>
              <a:rPr sz="900" dirty="0" err="1">
                <a:solidFill>
                  <a:srgbClr val="1A1A1A"/>
                </a:solidFill>
                <a:latin typeface="Arial"/>
              </a:rPr>
              <a:t>professionale</a:t>
            </a:r>
            <a:r>
              <a:rPr sz="900" dirty="0">
                <a:solidFill>
                  <a:srgbClr val="1A1A1A"/>
                </a:solidFill>
                <a:latin typeface="Arial"/>
              </a:rPr>
              <a:t>, per </a:t>
            </a:r>
            <a:r>
              <a:rPr sz="900" dirty="0" err="1">
                <a:solidFill>
                  <a:srgbClr val="1A1A1A"/>
                </a:solidFill>
                <a:latin typeface="Arial"/>
              </a:rPr>
              <a:t>entrare</a:t>
            </a:r>
            <a:r>
              <a:rPr sz="900" dirty="0">
                <a:solidFill>
                  <a:srgbClr val="1A1A1A"/>
                </a:solidFill>
                <a:latin typeface="Arial"/>
              </a:rPr>
              <a:t> in </a:t>
            </a:r>
            <a:r>
              <a:rPr sz="900" dirty="0" err="1">
                <a:solidFill>
                  <a:srgbClr val="1A1A1A"/>
                </a:solidFill>
                <a:latin typeface="Arial"/>
              </a:rPr>
              <a:t>una</a:t>
            </a:r>
            <a:r>
              <a:rPr sz="900" dirty="0">
                <a:solidFill>
                  <a:srgbClr val="1A1A1A"/>
                </a:solidFill>
                <a:latin typeface="Arial"/>
              </a:rPr>
              <a:t> rete di </a:t>
            </a:r>
            <a:r>
              <a:rPr sz="900" dirty="0" err="1">
                <a:solidFill>
                  <a:srgbClr val="1A1A1A"/>
                </a:solidFill>
                <a:latin typeface="Arial"/>
              </a:rPr>
              <a:t>colleghi</a:t>
            </a:r>
            <a:r>
              <a:rPr sz="900" dirty="0">
                <a:solidFill>
                  <a:srgbClr val="1A1A1A"/>
                </a:solidFill>
                <a:latin typeface="Arial"/>
              </a:rPr>
              <a:t> </a:t>
            </a:r>
            <a:r>
              <a:rPr sz="900" dirty="0" err="1">
                <a:solidFill>
                  <a:srgbClr val="1A1A1A"/>
                </a:solidFill>
                <a:latin typeface="Arial"/>
              </a:rPr>
              <a:t>che</a:t>
            </a:r>
            <a:r>
              <a:rPr sz="900" dirty="0">
                <a:solidFill>
                  <a:srgbClr val="1A1A1A"/>
                </a:solidFill>
                <a:latin typeface="Arial"/>
              </a:rPr>
              <a:t> </a:t>
            </a:r>
            <a:r>
              <a:rPr sz="900" dirty="0" err="1">
                <a:solidFill>
                  <a:srgbClr val="1A1A1A"/>
                </a:solidFill>
                <a:latin typeface="Arial"/>
              </a:rPr>
              <a:t>lavorano</a:t>
            </a:r>
            <a:r>
              <a:rPr sz="900" dirty="0">
                <a:solidFill>
                  <a:srgbClr val="1A1A1A"/>
                </a:solidFill>
                <a:latin typeface="Arial"/>
              </a:rPr>
              <a:t> </a:t>
            </a:r>
            <a:r>
              <a:rPr sz="900" dirty="0" err="1">
                <a:solidFill>
                  <a:srgbClr val="1A1A1A"/>
                </a:solidFill>
                <a:latin typeface="Arial"/>
              </a:rPr>
              <a:t>sugli</a:t>
            </a:r>
            <a:r>
              <a:rPr sz="900" dirty="0">
                <a:solidFill>
                  <a:srgbClr val="1A1A1A"/>
                </a:solidFill>
                <a:latin typeface="Arial"/>
              </a:rPr>
              <a:t> </a:t>
            </a:r>
            <a:r>
              <a:rPr sz="900" dirty="0" err="1">
                <a:solidFill>
                  <a:srgbClr val="1A1A1A"/>
                </a:solidFill>
                <a:latin typeface="Arial"/>
              </a:rPr>
              <a:t>stessi</a:t>
            </a:r>
            <a:r>
              <a:rPr sz="900" dirty="0">
                <a:solidFill>
                  <a:srgbClr val="1A1A1A"/>
                </a:solidFill>
                <a:latin typeface="Arial"/>
              </a:rPr>
              <a:t> </a:t>
            </a:r>
            <a:r>
              <a:rPr sz="900" dirty="0" err="1">
                <a:solidFill>
                  <a:srgbClr val="1A1A1A"/>
                </a:solidFill>
                <a:latin typeface="Arial"/>
              </a:rPr>
              <a:t>temi</a:t>
            </a:r>
            <a:r>
              <a:rPr sz="900" dirty="0">
                <a:solidFill>
                  <a:srgbClr val="1A1A1A"/>
                </a:solidFill>
                <a:latin typeface="Arial"/>
              </a:rPr>
              <a:t>.</a:t>
            </a:r>
          </a:p>
          <a:p>
            <a:pPr>
              <a:lnSpc>
                <a:spcPct val="108000"/>
              </a:lnSpc>
              <a:spcBef>
                <a:spcPts val="350"/>
              </a:spcBef>
            </a:pPr>
            <a:r>
              <a:rPr sz="900" dirty="0">
                <a:solidFill>
                  <a:srgbClr val="1A1A1A"/>
                </a:solidFill>
                <a:latin typeface="Arial"/>
              </a:rPr>
              <a:t>Nella </a:t>
            </a:r>
            <a:r>
              <a:rPr sz="900" dirty="0" err="1">
                <a:solidFill>
                  <a:srgbClr val="1A1A1A"/>
                </a:solidFill>
                <a:latin typeface="Arial"/>
              </a:rPr>
              <a:t>speranza</a:t>
            </a:r>
            <a:r>
              <a:rPr sz="900" dirty="0">
                <a:solidFill>
                  <a:srgbClr val="1A1A1A"/>
                </a:solidFill>
                <a:latin typeface="Arial"/>
              </a:rPr>
              <a:t> </a:t>
            </a:r>
            <a:r>
              <a:rPr sz="900" dirty="0" err="1">
                <a:solidFill>
                  <a:srgbClr val="1A1A1A"/>
                </a:solidFill>
                <a:latin typeface="Arial"/>
              </a:rPr>
              <a:t>che</a:t>
            </a:r>
            <a:r>
              <a:rPr sz="900" dirty="0">
                <a:solidFill>
                  <a:srgbClr val="1A1A1A"/>
                </a:solidFill>
                <a:latin typeface="Arial"/>
              </a:rPr>
              <a:t> </a:t>
            </a:r>
            <a:r>
              <a:rPr sz="900" dirty="0" err="1">
                <a:solidFill>
                  <a:srgbClr val="1A1A1A"/>
                </a:solidFill>
                <a:latin typeface="Arial"/>
              </a:rPr>
              <a:t>l’iniziativa</a:t>
            </a:r>
            <a:r>
              <a:rPr sz="900" dirty="0">
                <a:solidFill>
                  <a:srgbClr val="1A1A1A"/>
                </a:solidFill>
                <a:latin typeface="Arial"/>
              </a:rPr>
              <a:t> </a:t>
            </a:r>
            <a:r>
              <a:rPr sz="900" dirty="0" err="1">
                <a:solidFill>
                  <a:srgbClr val="1A1A1A"/>
                </a:solidFill>
                <a:latin typeface="Arial"/>
              </a:rPr>
              <a:t>sia</a:t>
            </a:r>
            <a:r>
              <a:rPr sz="900" dirty="0">
                <a:solidFill>
                  <a:srgbClr val="1A1A1A"/>
                </a:solidFill>
                <a:latin typeface="Arial"/>
              </a:rPr>
              <a:t> di vostro </a:t>
            </a:r>
            <a:r>
              <a:rPr sz="900" dirty="0" err="1">
                <a:solidFill>
                  <a:srgbClr val="1A1A1A"/>
                </a:solidFill>
                <a:latin typeface="Arial"/>
              </a:rPr>
              <a:t>gradimento</a:t>
            </a:r>
            <a:r>
              <a:rPr sz="900" dirty="0">
                <a:solidFill>
                  <a:srgbClr val="1A1A1A"/>
                </a:solidFill>
                <a:latin typeface="Arial"/>
              </a:rPr>
              <a:t> e </a:t>
            </a:r>
            <a:r>
              <a:rPr sz="900" dirty="0" err="1">
                <a:solidFill>
                  <a:srgbClr val="1A1A1A"/>
                </a:solidFill>
                <a:latin typeface="Arial"/>
              </a:rPr>
              <a:t>possa</a:t>
            </a:r>
            <a:r>
              <a:rPr sz="900" dirty="0">
                <a:solidFill>
                  <a:srgbClr val="1A1A1A"/>
                </a:solidFill>
                <a:latin typeface="Arial"/>
              </a:rPr>
              <a:t> </a:t>
            </a:r>
            <a:r>
              <a:rPr sz="900" dirty="0" err="1">
                <a:solidFill>
                  <a:srgbClr val="1A1A1A"/>
                </a:solidFill>
                <a:latin typeface="Arial"/>
              </a:rPr>
              <a:t>accompagnare</a:t>
            </a:r>
            <a:r>
              <a:rPr sz="900" dirty="0">
                <a:solidFill>
                  <a:srgbClr val="1A1A1A"/>
                </a:solidFill>
                <a:latin typeface="Arial"/>
              </a:rPr>
              <a:t> la </a:t>
            </a:r>
            <a:r>
              <a:rPr sz="900" dirty="0" err="1">
                <a:solidFill>
                  <a:srgbClr val="1A1A1A"/>
                </a:solidFill>
                <a:latin typeface="Arial"/>
              </a:rPr>
              <a:t>vostra</a:t>
            </a:r>
            <a:r>
              <a:rPr sz="900" dirty="0">
                <a:solidFill>
                  <a:srgbClr val="1A1A1A"/>
                </a:solidFill>
                <a:latin typeface="Arial"/>
              </a:rPr>
              <a:t> </a:t>
            </a:r>
            <a:r>
              <a:rPr sz="900" dirty="0" err="1">
                <a:solidFill>
                  <a:srgbClr val="1A1A1A"/>
                </a:solidFill>
                <a:latin typeface="Arial"/>
              </a:rPr>
              <a:t>crescita</a:t>
            </a:r>
            <a:r>
              <a:rPr sz="900" dirty="0">
                <a:solidFill>
                  <a:srgbClr val="1A1A1A"/>
                </a:solidFill>
                <a:latin typeface="Arial"/>
              </a:rPr>
              <a:t> </a:t>
            </a:r>
            <a:r>
              <a:rPr sz="900" dirty="0" err="1">
                <a:solidFill>
                  <a:srgbClr val="1A1A1A"/>
                </a:solidFill>
                <a:latin typeface="Arial"/>
              </a:rPr>
              <a:t>professionale</a:t>
            </a:r>
            <a:r>
              <a:rPr sz="900" dirty="0">
                <a:solidFill>
                  <a:srgbClr val="1A1A1A"/>
                </a:solidFill>
                <a:latin typeface="Arial"/>
              </a:rPr>
              <a:t>, </a:t>
            </a:r>
            <a:r>
              <a:rPr sz="900" dirty="0" err="1">
                <a:solidFill>
                  <a:srgbClr val="1A1A1A"/>
                </a:solidFill>
                <a:latin typeface="Arial"/>
              </a:rPr>
              <a:t>porgiamo</a:t>
            </a:r>
            <a:r>
              <a:rPr sz="900" dirty="0">
                <a:solidFill>
                  <a:srgbClr val="1A1A1A"/>
                </a:solidFill>
                <a:latin typeface="Arial"/>
              </a:rPr>
              <a:t> </a:t>
            </a:r>
            <a:r>
              <a:rPr sz="900" dirty="0" err="1">
                <a:solidFill>
                  <a:srgbClr val="1A1A1A"/>
                </a:solidFill>
                <a:latin typeface="Arial"/>
              </a:rPr>
              <a:t>cordiali</a:t>
            </a:r>
            <a:r>
              <a:rPr sz="900" dirty="0">
                <a:solidFill>
                  <a:srgbClr val="1A1A1A"/>
                </a:solidFill>
                <a:latin typeface="Arial"/>
              </a:rPr>
              <a:t> </a:t>
            </a:r>
            <a:r>
              <a:rPr sz="900" dirty="0" err="1">
                <a:solidFill>
                  <a:srgbClr val="1A1A1A"/>
                </a:solidFill>
                <a:latin typeface="Arial"/>
              </a:rPr>
              <a:t>saluti</a:t>
            </a:r>
            <a:r>
              <a:rPr sz="900" dirty="0">
                <a:solidFill>
                  <a:srgbClr val="1A1A1A"/>
                </a:solidFill>
                <a:latin typeface="Arial"/>
              </a:rPr>
              <a:t>,</a:t>
            </a:r>
          </a:p>
          <a:p>
            <a:pPr>
              <a:lnSpc>
                <a:spcPct val="108000"/>
              </a:lnSpc>
              <a:spcBef>
                <a:spcPts val="350"/>
              </a:spcBef>
            </a:pPr>
            <a:r>
              <a:rPr sz="900" dirty="0" err="1">
                <a:solidFill>
                  <a:srgbClr val="1A1A1A"/>
                </a:solidFill>
                <a:latin typeface="Arial"/>
              </a:rPr>
              <a:t>Segreteria</a:t>
            </a:r>
            <a:r>
              <a:rPr sz="900" dirty="0">
                <a:solidFill>
                  <a:srgbClr val="1A1A1A"/>
                </a:solidFill>
                <a:latin typeface="Arial"/>
              </a:rPr>
              <a:t> CIRPA</a:t>
            </a:r>
          </a:p>
        </p:txBody>
      </p:sp>
      <p:sp>
        <p:nvSpPr>
          <p:cNvPr id="15" name="TextBox 14"/>
          <p:cNvSpPr txBox="1"/>
          <p:nvPr/>
        </p:nvSpPr>
        <p:spPr>
          <a:xfrm>
            <a:off x="731520" y="629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Nessuna</a:t>
            </a:r>
            <a:r>
              <a:rPr sz="1150" b="0" dirty="0">
                <a:solidFill>
                  <a:srgbClr val="5E5E5E"/>
                </a:solidFill>
                <a:latin typeface="Arial"/>
              </a:rPr>
              <a:t> delle due è </a:t>
            </a:r>
            <a:r>
              <a:rPr sz="1150" b="0" dirty="0" err="1">
                <a:solidFill>
                  <a:srgbClr val="5E5E5E"/>
                </a:solidFill>
                <a:latin typeface="Arial"/>
              </a:rPr>
              <a:t>sbagliata</a:t>
            </a:r>
            <a:r>
              <a:rPr sz="1150" b="0" dirty="0">
                <a:solidFill>
                  <a:srgbClr val="5E5E5E"/>
                </a:solidFill>
                <a:latin typeface="Arial"/>
              </a:rPr>
              <a:t>. Tutte e due </a:t>
            </a:r>
            <a:r>
              <a:rPr sz="1150" b="0" dirty="0" err="1">
                <a:solidFill>
                  <a:srgbClr val="5E5E5E"/>
                </a:solidFill>
                <a:latin typeface="Arial"/>
              </a:rPr>
              <a:t>hanno</a:t>
            </a:r>
            <a:r>
              <a:rPr sz="1150" b="0" dirty="0">
                <a:solidFill>
                  <a:srgbClr val="5E5E5E"/>
                </a:solidFill>
                <a:latin typeface="Arial"/>
              </a:rPr>
              <a:t> </a:t>
            </a:r>
            <a:r>
              <a:rPr sz="1150" b="0" dirty="0" err="1">
                <a:solidFill>
                  <a:srgbClr val="5E5E5E"/>
                </a:solidFill>
                <a:latin typeface="Arial"/>
              </a:rPr>
              <a:t>qualcosa</a:t>
            </a:r>
            <a:r>
              <a:rPr sz="1150" b="0" dirty="0">
                <a:solidFill>
                  <a:srgbClr val="5E5E5E"/>
                </a:solidFill>
                <a:latin typeface="Arial"/>
              </a:rPr>
              <a:t> </a:t>
            </a:r>
            <a:r>
              <a:rPr sz="1150" b="0" dirty="0" err="1">
                <a:solidFill>
                  <a:srgbClr val="5E5E5E"/>
                </a:solidFill>
                <a:latin typeface="Arial"/>
              </a:rPr>
              <a:t>che</a:t>
            </a:r>
            <a:r>
              <a:rPr sz="1150" b="0" dirty="0">
                <a:solidFill>
                  <a:srgbClr val="5E5E5E"/>
                </a:solidFill>
                <a:latin typeface="Arial"/>
              </a:rPr>
              <a:t> la </a:t>
            </a:r>
            <a:r>
              <a:rPr sz="1150" b="0" dirty="0" err="1">
                <a:solidFill>
                  <a:srgbClr val="5E5E5E"/>
                </a:solidFill>
                <a:latin typeface="Arial"/>
              </a:rPr>
              <a:t>griglia</a:t>
            </a:r>
            <a:r>
              <a:rPr sz="1150" b="0" dirty="0">
                <a:solidFill>
                  <a:srgbClr val="5E5E5E"/>
                </a:solidFill>
                <a:latin typeface="Arial"/>
              </a:rPr>
              <a:t> </a:t>
            </a:r>
            <a:r>
              <a:rPr sz="1150" b="0" dirty="0" err="1">
                <a:solidFill>
                  <a:srgbClr val="5E5E5E"/>
                </a:solidFill>
                <a:latin typeface="Arial"/>
              </a:rPr>
              <a:t>dei</a:t>
            </a:r>
            <a:r>
              <a:rPr sz="1150" b="0" dirty="0">
                <a:solidFill>
                  <a:srgbClr val="5E5E5E"/>
                </a:solidFill>
                <a:latin typeface="Arial"/>
              </a:rPr>
              <a:t> cinque </a:t>
            </a:r>
            <a:r>
              <a:rPr sz="1150" b="0" dirty="0" err="1">
                <a:solidFill>
                  <a:srgbClr val="5E5E5E"/>
                </a:solidFill>
                <a:latin typeface="Arial"/>
              </a:rPr>
              <a:t>criteri</a:t>
            </a:r>
            <a:r>
              <a:rPr sz="1150" b="0" dirty="0">
                <a:solidFill>
                  <a:srgbClr val="5E5E5E"/>
                </a:solidFill>
                <a:latin typeface="Arial"/>
              </a:rPr>
              <a:t> non </a:t>
            </a:r>
            <a:r>
              <a:rPr sz="1150" b="0" dirty="0" err="1">
                <a:solidFill>
                  <a:srgbClr val="5E5E5E"/>
                </a:solidFill>
                <a:latin typeface="Arial"/>
              </a:rPr>
              <a:t>perdona</a:t>
            </a:r>
            <a:r>
              <a:rPr sz="1150" b="0" dirty="0">
                <a:solidFill>
                  <a:srgbClr val="5E5E5E"/>
                </a:solidFill>
                <a:latin typeface="Arial"/>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06</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PRIMA DI COMINCIARE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600" b="1">
                <a:solidFill>
                  <a:srgbClr val="1A1A1A"/>
                </a:solidFill>
                <a:latin typeface="Arial"/>
              </a:rPr>
              <a:t>Tre cose, per tutti e due i gruppi.</a:t>
            </a:r>
          </a:p>
        </p:txBody>
      </p:sp>
      <p:sp>
        <p:nvSpPr>
          <p:cNvPr id="5" name="TextBox 4"/>
          <p:cNvSpPr txBox="1"/>
          <p:nvPr/>
        </p:nvSpPr>
        <p:spPr>
          <a:xfrm>
            <a:off x="731520" y="1791248"/>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01</a:t>
            </a:r>
          </a:p>
        </p:txBody>
      </p:sp>
      <p:sp>
        <p:nvSpPr>
          <p:cNvPr id="6" name="TextBox 5"/>
          <p:cNvSpPr txBox="1"/>
          <p:nvPr/>
        </p:nvSpPr>
        <p:spPr>
          <a:xfrm>
            <a:off x="1431520" y="1776248"/>
            <a:ext cx="9700000" cy="631428"/>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L’oggetto deve contenere l’azione, non solo il nome della cosa. Chi legge l’oggetto deve già sapere che cosa gli si chiede.</a:t>
            </a:r>
          </a:p>
        </p:txBody>
      </p:sp>
      <p:sp>
        <p:nvSpPr>
          <p:cNvPr id="7" name="TextBox 6"/>
          <p:cNvSpPr txBox="1"/>
          <p:nvPr/>
        </p:nvSpPr>
        <p:spPr>
          <a:xfrm>
            <a:off x="731520" y="2682676"/>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02</a:t>
            </a:r>
          </a:p>
        </p:txBody>
      </p:sp>
      <p:sp>
        <p:nvSpPr>
          <p:cNvPr id="8" name="TextBox 7"/>
          <p:cNvSpPr txBox="1"/>
          <p:nvPr/>
        </p:nvSpPr>
        <p:spPr>
          <a:xfrm>
            <a:off x="1431520" y="2667676"/>
            <a:ext cx="9700000" cy="631428"/>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Si scrive solo ciò che sta nella scheda dei fatti. La piattaforma non è ancora aperta: nessuna data di iscrizione, nessun link attivo, nessuna promessa di disponibilità.</a:t>
            </a:r>
          </a:p>
        </p:txBody>
      </p:sp>
      <p:sp>
        <p:nvSpPr>
          <p:cNvPr id="9" name="TextBox 8"/>
          <p:cNvSpPr txBox="1"/>
          <p:nvPr/>
        </p:nvSpPr>
        <p:spPr>
          <a:xfrm>
            <a:off x="731520" y="3574104"/>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03</a:t>
            </a:r>
          </a:p>
        </p:txBody>
      </p:sp>
      <p:sp>
        <p:nvSpPr>
          <p:cNvPr id="10" name="TextBox 9"/>
          <p:cNvSpPr txBox="1"/>
          <p:nvPr/>
        </p:nvSpPr>
        <p:spPr>
          <a:xfrm>
            <a:off x="1431520" y="3559104"/>
            <a:ext cx="9700000" cy="631428"/>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Una sola azione richiesta, esplicita, con il modo per compierla. E si chiude senza formule di augurio.</a:t>
            </a:r>
          </a:p>
        </p:txBody>
      </p:sp>
      <p:sp>
        <p:nvSpPr>
          <p:cNvPr id="11" name="TextBox 10"/>
          <p:cNvSpPr txBox="1"/>
          <p:nvPr/>
        </p:nvSpPr>
        <p:spPr>
          <a:xfrm>
            <a:off x="731520" y="530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Valgono per tutti e due. Nessuno dei due testi le rispetta tutte e tre.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07</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CHE COSA CAMBIA</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Cambia l’azione richiesta, non il destinatario.</a:t>
            </a:r>
          </a:p>
        </p:txBody>
      </p:sp>
      <p:sp>
        <p:nvSpPr>
          <p:cNvPr id="5" name="TextBox 4"/>
          <p:cNvSpPr txBox="1"/>
          <p:nvPr/>
        </p:nvSpPr>
        <p:spPr>
          <a:xfrm>
            <a:off x="731520" y="203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La lettera non invita più a iscriversi. Invita a partecipare al convegno in cui la piattaforma verrà presentata.</a:t>
            </a:r>
          </a:p>
        </p:txBody>
      </p:sp>
      <p:sp>
        <p:nvSpPr>
          <p:cNvPr id="6" name="TextBox 5"/>
          <p:cNvSpPr txBox="1"/>
          <p:nvPr/>
        </p:nvSpPr>
        <p:spPr>
          <a:xfrm>
            <a:off x="731520" y="2856710"/>
            <a:ext cx="2600000" cy="300000"/>
          </a:xfrm>
          <a:prstGeom prst="rect">
            <a:avLst/>
          </a:prstGeom>
          <a:noFill/>
        </p:spPr>
        <p:txBody>
          <a:bodyPr wrap="square" lIns="0" tIns="0" rIns="0" bIns="0" anchor="t">
            <a:spAutoFit/>
          </a:bodyPr>
          <a:lstStyle/>
          <a:p>
            <a:pPr algn="l">
              <a:lnSpc>
                <a:spcPct val="118000"/>
              </a:lnSpc>
            </a:pPr>
            <a:r>
              <a:rPr sz="1500" b="1">
                <a:solidFill>
                  <a:srgbClr val="2B44FF"/>
                </a:solidFill>
                <a:latin typeface="Arial"/>
              </a:rPr>
              <a:t>L’evento</a:t>
            </a:r>
          </a:p>
        </p:txBody>
      </p:sp>
      <p:sp>
        <p:nvSpPr>
          <p:cNvPr id="7" name="TextBox 6"/>
          <p:cNvSpPr txBox="1"/>
          <p:nvPr/>
        </p:nvSpPr>
        <p:spPr>
          <a:xfrm>
            <a:off x="3631520" y="2856710"/>
            <a:ext cx="7828655" cy="829243"/>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Convegno del CIRPA sull’innovazione nella pubblica amministrazione, Università degli Studi di Salerno, seconda settimana di novembre 2026, in presenza e con collegamento online.</a:t>
            </a:r>
          </a:p>
        </p:txBody>
      </p:sp>
      <p:sp>
        <p:nvSpPr>
          <p:cNvPr id="8" name="Rectangle 7"/>
          <p:cNvSpPr/>
          <p:nvPr/>
        </p:nvSpPr>
        <p:spPr>
          <a:xfrm>
            <a:off x="731520" y="3760953"/>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3835953"/>
            <a:ext cx="2600000" cy="300000"/>
          </a:xfrm>
          <a:prstGeom prst="rect">
            <a:avLst/>
          </a:prstGeom>
          <a:noFill/>
        </p:spPr>
        <p:txBody>
          <a:bodyPr wrap="square" lIns="0" tIns="0" rIns="0" bIns="0" anchor="t">
            <a:spAutoFit/>
          </a:bodyPr>
          <a:lstStyle/>
          <a:p>
            <a:pPr algn="l">
              <a:lnSpc>
                <a:spcPct val="118000"/>
              </a:lnSpc>
            </a:pPr>
            <a:r>
              <a:rPr sz="1500" b="1">
                <a:solidFill>
                  <a:srgbClr val="2B44FF"/>
                </a:solidFill>
                <a:latin typeface="Arial"/>
              </a:rPr>
              <a:t>Il destinatario</a:t>
            </a:r>
          </a:p>
        </p:txBody>
      </p:sp>
      <p:sp>
        <p:nvSpPr>
          <p:cNvPr id="10" name="TextBox 9"/>
          <p:cNvSpPr txBox="1"/>
          <p:nvPr/>
        </p:nvSpPr>
        <p:spPr>
          <a:xfrm>
            <a:off x="3631520" y="3835953"/>
            <a:ext cx="7828655" cy="559496"/>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Resta lo stesso: i colleghi che hanno appena concluso un percorso di alta formazione. Leggono molte comunicazioni al giorno e la partecipazione è volontaria.</a:t>
            </a:r>
          </a:p>
        </p:txBody>
      </p:sp>
      <p:sp>
        <p:nvSpPr>
          <p:cNvPr id="11" name="Rectangle 10"/>
          <p:cNvSpPr/>
          <p:nvPr/>
        </p:nvSpPr>
        <p:spPr>
          <a:xfrm>
            <a:off x="731520" y="4470449"/>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31520" y="4545449"/>
            <a:ext cx="2600000" cy="300000"/>
          </a:xfrm>
          <a:prstGeom prst="rect">
            <a:avLst/>
          </a:prstGeom>
          <a:noFill/>
        </p:spPr>
        <p:txBody>
          <a:bodyPr wrap="square" lIns="0" tIns="0" rIns="0" bIns="0" anchor="t">
            <a:spAutoFit/>
          </a:bodyPr>
          <a:lstStyle/>
          <a:p>
            <a:pPr algn="l">
              <a:lnSpc>
                <a:spcPct val="118000"/>
              </a:lnSpc>
            </a:pPr>
            <a:r>
              <a:rPr sz="1500" b="1">
                <a:solidFill>
                  <a:srgbClr val="2B44FF"/>
                </a:solidFill>
                <a:latin typeface="Arial"/>
              </a:rPr>
              <a:t>La priorità</a:t>
            </a:r>
          </a:p>
        </p:txBody>
      </p:sp>
      <p:sp>
        <p:nvSpPr>
          <p:cNvPr id="13" name="TextBox 12"/>
          <p:cNvSpPr txBox="1"/>
          <p:nvPr/>
        </p:nvSpPr>
        <p:spPr>
          <a:xfrm>
            <a:off x="3631520" y="4545449"/>
            <a:ext cx="7828655" cy="559496"/>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La descrizione della piattaforma resta la parte principale del testo. Il convegno è l’occasione, la piattaforma è il contenuto.</a:t>
            </a:r>
          </a:p>
        </p:txBody>
      </p:sp>
      <p:sp>
        <p:nvSpPr>
          <p:cNvPr id="14" name="Rectangle 13"/>
          <p:cNvSpPr/>
          <p:nvPr/>
        </p:nvSpPr>
        <p:spPr>
          <a:xfrm>
            <a:off x="731520" y="5179945"/>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545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Se il lettore sa dove andare ma non sa che cosa gli verrà presentato, la lettera ha fallito.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08</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UN VINCOLO NUOVO</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Quello che non è confermato va fra parentesi quadre.</a:t>
            </a:r>
          </a:p>
        </p:txBody>
      </p:sp>
      <p:sp>
        <p:nvSpPr>
          <p:cNvPr id="5" name="Rectangle 4"/>
          <p:cNvSpPr/>
          <p:nvPr/>
        </p:nvSpPr>
        <p:spPr>
          <a:xfrm>
            <a:off x="731520" y="2361248"/>
            <a:ext cx="10728655" cy="110295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51520" y="2541248"/>
            <a:ext cx="10288655" cy="742950"/>
          </a:xfrm>
          <a:prstGeom prst="rect">
            <a:avLst/>
          </a:prstGeom>
          <a:noFill/>
        </p:spPr>
        <p:txBody>
          <a:bodyPr wrap="square" lIns="0" tIns="0" rIns="0" bIns="0">
            <a:spAutoFit/>
          </a:bodyPr>
          <a:lstStyle/>
          <a:p>
            <a:pPr>
              <a:lnSpc>
                <a:spcPct val="125000"/>
              </a:lnSpc>
            </a:pPr>
            <a:r>
              <a:rPr sz="1300">
                <a:solidFill>
                  <a:srgbClr val="1A1A1A"/>
                </a:solidFill>
                <a:latin typeface="Courier New"/>
              </a:rPr>
              <a:t>Vi aspettiamo il [giorno da confermare] alle [orario da confermare],</a:t>
            </a:r>
          </a:p>
          <a:p>
            <a:pPr>
              <a:lnSpc>
                <a:spcPct val="125000"/>
              </a:lnSpc>
            </a:pPr>
            <a:r>
              <a:rPr sz="1300">
                <a:solidFill>
                  <a:srgbClr val="1A1A1A"/>
                </a:solidFill>
                <a:latin typeface="Courier New"/>
              </a:rPr>
              <a:t>presso l’aula [aula da confermare] dell’edificio [edificio da confermare]</a:t>
            </a:r>
          </a:p>
          <a:p>
            <a:pPr>
              <a:lnSpc>
                <a:spcPct val="125000"/>
              </a:lnSpc>
            </a:pPr>
            <a:r>
              <a:rPr sz="1300">
                <a:solidFill>
                  <a:srgbClr val="1A1A1A"/>
                </a:solidFill>
                <a:latin typeface="Courier New"/>
              </a:rPr>
              <a:t>dell’Università degli Studi di Salerno.</a:t>
            </a:r>
          </a:p>
        </p:txBody>
      </p:sp>
      <p:sp>
        <p:nvSpPr>
          <p:cNvPr id="7" name="Rectangle 6"/>
          <p:cNvSpPr/>
          <p:nvPr/>
        </p:nvSpPr>
        <p:spPr>
          <a:xfrm>
            <a:off x="731520" y="3711248"/>
            <a:ext cx="5100000" cy="1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731520" y="3711248"/>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94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PERCHÉ SI FA COSÌ</a:t>
            </a:r>
          </a:p>
        </p:txBody>
      </p:sp>
      <p:sp>
        <p:nvSpPr>
          <p:cNvPr id="10" name="TextBox 9"/>
          <p:cNvSpPr txBox="1"/>
          <p:nvPr/>
        </p:nvSpPr>
        <p:spPr>
          <a:xfrm>
            <a:off x="1051560" y="4351248"/>
            <a:ext cx="4460000" cy="7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Un segnaposto dichiarato è una informazione mancante che si vede. Un dato inventato è una informazione falsa che non si vede.</a:t>
            </a:r>
          </a:p>
        </p:txBody>
      </p:sp>
      <p:sp>
        <p:nvSpPr>
          <p:cNvPr id="11" name="Rectangle 10"/>
          <p:cNvSpPr/>
          <p:nvPr/>
        </p:nvSpPr>
        <p:spPr>
          <a:xfrm>
            <a:off x="6370168" y="3711248"/>
            <a:ext cx="5090008" cy="1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370168" y="3711248"/>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690208" y="394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NON SI FA</a:t>
            </a:r>
          </a:p>
        </p:txBody>
      </p:sp>
      <p:sp>
        <p:nvSpPr>
          <p:cNvPr id="14" name="TextBox 13"/>
          <p:cNvSpPr txBox="1"/>
          <p:nvPr/>
        </p:nvSpPr>
        <p:spPr>
          <a:xfrm>
            <a:off x="6690208" y="4351248"/>
            <a:ext cx="4450000" cy="7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Non si scrive una data plausibile per rendere il testo più completo. Non si mette un link che non esiste.</a:t>
            </a:r>
          </a:p>
        </p:txBody>
      </p:sp>
      <p:sp>
        <p:nvSpPr>
          <p:cNvPr id="15" name="TextBox 14"/>
          <p:cNvSpPr txBox="1"/>
          <p:nvPr/>
        </p:nvSpPr>
        <p:spPr>
          <a:xfrm>
            <a:off x="731520" y="550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Nella valutazione i segnaposto non penalizzano il testo. I dati inventati sì.</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09</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SEZIONE</a:t>
            </a:r>
          </a:p>
        </p:txBody>
      </p:sp>
      <p:sp>
        <p:nvSpPr>
          <p:cNvPr id="4" name="TextBox 3"/>
          <p:cNvSpPr txBox="1"/>
          <p:nvPr/>
        </p:nvSpPr>
        <p:spPr>
          <a:xfrm>
            <a:off x="731520" y="1700000"/>
            <a:ext cx="2000000" cy="1200000"/>
          </a:xfrm>
          <a:prstGeom prst="rect">
            <a:avLst/>
          </a:prstGeom>
          <a:noFill/>
        </p:spPr>
        <p:txBody>
          <a:bodyPr wrap="square" lIns="0" tIns="0" rIns="0" bIns="0" anchor="t">
            <a:spAutoFit/>
          </a:bodyPr>
          <a:lstStyle/>
          <a:p>
            <a:pPr algn="l">
              <a:lnSpc>
                <a:spcPct val="118000"/>
              </a:lnSpc>
            </a:pPr>
            <a:r>
              <a:rPr sz="7200" b="1">
                <a:solidFill>
                  <a:srgbClr val="2B44FF"/>
                </a:solidFill>
                <a:latin typeface="Arial"/>
              </a:rPr>
              <a:t>01</a:t>
            </a:r>
          </a:p>
        </p:txBody>
      </p:sp>
      <p:sp>
        <p:nvSpPr>
          <p:cNvPr id="5" name="TextBox 4"/>
          <p:cNvSpPr txBox="1"/>
          <p:nvPr/>
        </p:nvSpPr>
        <p:spPr>
          <a:xfrm>
            <a:off x="731520" y="3000000"/>
            <a:ext cx="10728655" cy="900000"/>
          </a:xfrm>
          <a:prstGeom prst="rect">
            <a:avLst/>
          </a:prstGeom>
          <a:noFill/>
        </p:spPr>
        <p:txBody>
          <a:bodyPr wrap="square" lIns="0" tIns="0" rIns="0" bIns="0" anchor="t">
            <a:spAutoFit/>
          </a:bodyPr>
          <a:lstStyle/>
          <a:p>
            <a:pPr algn="l">
              <a:lnSpc>
                <a:spcPct val="108000"/>
              </a:lnSpc>
            </a:pPr>
            <a:r>
              <a:rPr sz="4000" b="1">
                <a:solidFill>
                  <a:srgbClr val="1A1A1A"/>
                </a:solidFill>
                <a:latin typeface="Arial"/>
              </a:rPr>
              <a:t>La revisione</a:t>
            </a:r>
          </a:p>
        </p:txBody>
      </p:sp>
      <p:sp>
        <p:nvSpPr>
          <p:cNvPr id="6" name="TextBox 5"/>
          <p:cNvSpPr txBox="1"/>
          <p:nvPr/>
        </p:nvSpPr>
        <p:spPr>
          <a:xfrm>
            <a:off x="731520" y="4050000"/>
            <a:ext cx="9000000" cy="500000"/>
          </a:xfrm>
          <a:prstGeom prst="rect">
            <a:avLst/>
          </a:prstGeom>
          <a:noFill/>
        </p:spPr>
        <p:txBody>
          <a:bodyPr wrap="square" lIns="0" tIns="0" rIns="0" bIns="0" anchor="t">
            <a:spAutoFit/>
          </a:bodyPr>
          <a:lstStyle/>
          <a:p>
            <a:pPr algn="l">
              <a:lnSpc>
                <a:spcPct val="118000"/>
              </a:lnSpc>
            </a:pPr>
            <a:r>
              <a:rPr sz="1800" b="0">
                <a:solidFill>
                  <a:srgbClr val="5E5E5E"/>
                </a:solidFill>
                <a:latin typeface="Arial"/>
              </a:rPr>
              <a:t>Una lettera per gruppo, nella conversazione di lunedì</a:t>
            </a:r>
          </a:p>
        </p:txBody>
      </p:sp>
      <p:sp>
        <p:nvSpPr>
          <p:cNvPr id="7" name="Rectangle 6"/>
          <p:cNvSpPr/>
          <p:nvPr/>
        </p:nvSpPr>
        <p:spPr>
          <a:xfrm>
            <a:off x="731520" y="4850000"/>
            <a:ext cx="85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5000000"/>
            <a:ext cx="2600000" cy="320000"/>
          </a:xfrm>
          <a:prstGeom prst="rect">
            <a:avLst/>
          </a:prstGeom>
          <a:noFill/>
        </p:spPr>
        <p:txBody>
          <a:bodyPr wrap="square" lIns="0" tIns="0" rIns="0" bIns="0" anchor="t">
            <a:spAutoFit/>
          </a:bodyPr>
          <a:lstStyle/>
          <a:p>
            <a:pPr algn="l">
              <a:lnSpc>
                <a:spcPct val="118000"/>
              </a:lnSpc>
            </a:pPr>
            <a:r>
              <a:rPr sz="1400" b="1" spc="150">
                <a:solidFill>
                  <a:srgbClr val="2B44FF"/>
                </a:solidFill>
                <a:latin typeface="Arial"/>
              </a:rPr>
              <a:t>40 MINUTI</a:t>
            </a:r>
          </a:p>
        </p:txBody>
      </p:sp>
      <p:sp>
        <p:nvSpPr>
          <p:cNvPr id="9" name="TextBox 8"/>
          <p:cNvSpPr txBox="1"/>
          <p:nvPr/>
        </p:nvSpPr>
        <p:spPr>
          <a:xfrm>
            <a:off x="3431520" y="5000000"/>
            <a:ext cx="6000000" cy="420000"/>
          </a:xfrm>
          <a:prstGeom prst="rect">
            <a:avLst/>
          </a:prstGeom>
          <a:noFill/>
        </p:spPr>
        <p:txBody>
          <a:bodyPr wrap="square" lIns="0" tIns="0" rIns="0" bIns="0" anchor="t">
            <a:spAutoFit/>
          </a:bodyPr>
          <a:lstStyle/>
          <a:p>
            <a:pPr algn="l">
              <a:lnSpc>
                <a:spcPct val="118000"/>
              </a:lnSpc>
            </a:pPr>
            <a:r>
              <a:rPr sz="1400" b="0">
                <a:solidFill>
                  <a:srgbClr val="5E5E5E"/>
                </a:solidFill>
                <a:latin typeface="Arial"/>
              </a:rPr>
              <a:t>Serve a: portare la lettera dove deve andare, e portarla a un livello valutabile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10</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1  ·  COME SI LAVORA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Sei passaggi, due cose da incollare.</a:t>
            </a:r>
          </a:p>
        </p:txBody>
      </p:sp>
      <p:sp>
        <p:nvSpPr>
          <p:cNvPr id="5" name="TextBox 4"/>
          <p:cNvSpPr txBox="1"/>
          <p:nvPr/>
        </p:nvSpPr>
        <p:spPr>
          <a:xfrm>
            <a:off x="731520" y="1791248"/>
            <a:ext cx="21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2 minuti</a:t>
            </a:r>
          </a:p>
        </p:txBody>
      </p:sp>
      <p:sp>
        <p:nvSpPr>
          <p:cNvPr id="6" name="TextBox 5"/>
          <p:cNvSpPr txBox="1"/>
          <p:nvPr/>
        </p:nvSpPr>
        <p:spPr>
          <a:xfrm>
            <a:off x="3131520" y="1791248"/>
            <a:ext cx="83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Riaprite la conversazione del 12 ottobre e rinominatela: «Gruppo __ · lettera convegno». Non aprite una chat nuova.</a:t>
            </a:r>
          </a:p>
        </p:txBody>
      </p:sp>
      <p:sp>
        <p:nvSpPr>
          <p:cNvPr id="7" name="Rectangle 6"/>
          <p:cNvSpPr/>
          <p:nvPr/>
        </p:nvSpPr>
        <p:spPr>
          <a:xfrm>
            <a:off x="731520" y="23672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2419777"/>
            <a:ext cx="21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5 minuti</a:t>
            </a:r>
          </a:p>
        </p:txBody>
      </p:sp>
      <p:sp>
        <p:nvSpPr>
          <p:cNvPr id="9" name="TextBox 8"/>
          <p:cNvSpPr txBox="1"/>
          <p:nvPr/>
        </p:nvSpPr>
        <p:spPr>
          <a:xfrm>
            <a:off x="3131520" y="2419777"/>
            <a:ext cx="83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Incollate il primo blocco: la regola di revisione e la richiesta di diagnosi.</a:t>
            </a:r>
          </a:p>
        </p:txBody>
      </p:sp>
      <p:sp>
        <p:nvSpPr>
          <p:cNvPr id="10" name="Rectangle 9"/>
          <p:cNvSpPr/>
          <p:nvPr/>
        </p:nvSpPr>
        <p:spPr>
          <a:xfrm>
            <a:off x="731520" y="27722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824777"/>
            <a:ext cx="21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3 minuti</a:t>
            </a:r>
          </a:p>
        </p:txBody>
      </p:sp>
      <p:sp>
        <p:nvSpPr>
          <p:cNvPr id="12" name="TextBox 11"/>
          <p:cNvSpPr txBox="1"/>
          <p:nvPr/>
        </p:nvSpPr>
        <p:spPr>
          <a:xfrm>
            <a:off x="3131520" y="2824777"/>
            <a:ext cx="83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Leggete l’elenco che vi restituisce e decidete voi quali sono errori veri.</a:t>
            </a:r>
          </a:p>
        </p:txBody>
      </p:sp>
      <p:sp>
        <p:nvSpPr>
          <p:cNvPr id="13" name="Rectangle 12"/>
          <p:cNvSpPr/>
          <p:nvPr/>
        </p:nvSpPr>
        <p:spPr>
          <a:xfrm>
            <a:off x="731520" y="31772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229777"/>
            <a:ext cx="21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2 minuti</a:t>
            </a:r>
          </a:p>
        </p:txBody>
      </p:sp>
      <p:sp>
        <p:nvSpPr>
          <p:cNvPr id="15" name="TextBox 14"/>
          <p:cNvSpPr txBox="1"/>
          <p:nvPr/>
        </p:nvSpPr>
        <p:spPr>
          <a:xfrm>
            <a:off x="3131520" y="3229777"/>
            <a:ext cx="83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Incollate il secondo blocco: l’aggiornamento dell’incarico.</a:t>
            </a:r>
          </a:p>
        </p:txBody>
      </p:sp>
      <p:sp>
        <p:nvSpPr>
          <p:cNvPr id="16" name="Rectangle 15"/>
          <p:cNvSpPr/>
          <p:nvPr/>
        </p:nvSpPr>
        <p:spPr>
          <a:xfrm>
            <a:off x="731520" y="35822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3634777"/>
            <a:ext cx="21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23 minuti</a:t>
            </a:r>
          </a:p>
        </p:txBody>
      </p:sp>
      <p:sp>
        <p:nvSpPr>
          <p:cNvPr id="18" name="TextBox 17"/>
          <p:cNvSpPr txBox="1"/>
          <p:nvPr/>
        </p:nvSpPr>
        <p:spPr>
          <a:xfrm>
            <a:off x="3131520" y="3634777"/>
            <a:ext cx="83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Revisionate a richieste libere, una per volta, in italiano normale.</a:t>
            </a:r>
          </a:p>
        </p:txBody>
      </p:sp>
      <p:sp>
        <p:nvSpPr>
          <p:cNvPr id="19" name="Rectangle 18"/>
          <p:cNvSpPr/>
          <p:nvPr/>
        </p:nvSpPr>
        <p:spPr>
          <a:xfrm>
            <a:off x="731520" y="39872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4039777"/>
            <a:ext cx="21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5 minuti</a:t>
            </a:r>
          </a:p>
        </p:txBody>
      </p:sp>
      <p:sp>
        <p:nvSpPr>
          <p:cNvPr id="21" name="TextBox 20"/>
          <p:cNvSpPr txBox="1"/>
          <p:nvPr/>
        </p:nvSpPr>
        <p:spPr>
          <a:xfrm>
            <a:off x="3131520" y="4039777"/>
            <a:ext cx="83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Chiedete il voto finale, rileggete, consegnate.</a:t>
            </a:r>
          </a:p>
        </p:txBody>
      </p:sp>
      <p:sp>
        <p:nvSpPr>
          <p:cNvPr id="22" name="Rectangle 21"/>
          <p:cNvSpPr/>
          <p:nvPr/>
        </p:nvSpPr>
        <p:spPr>
          <a:xfrm>
            <a:off x="731520" y="43922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1520" y="545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Non si trascrive niente durante il lavoro. Tutto resta nella conversazione.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11</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1  ·  PRIMO BLOCCO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Da incollare per primo.</a:t>
            </a:r>
          </a:p>
        </p:txBody>
      </p:sp>
      <p:sp>
        <p:nvSpPr>
          <p:cNvPr id="5" name="Rectangle 4"/>
          <p:cNvSpPr/>
          <p:nvPr/>
        </p:nvSpPr>
        <p:spPr>
          <a:xfrm>
            <a:off x="731520" y="1791248"/>
            <a:ext cx="4800000" cy="300000"/>
          </a:xfrm>
          <a:prstGeom prst="rect">
            <a:avLst/>
          </a:prstGeom>
          <a:solidFill>
            <a:srgbClr val="E6E9FF"/>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2B44FF"/>
                </a:solidFill>
                <a:latin typeface="Arial"/>
              </a:rPr>
              <a:t>DA INCOLLARE COSÌ COM’È</a:t>
            </a:r>
          </a:p>
        </p:txBody>
      </p:sp>
      <p:sp>
        <p:nvSpPr>
          <p:cNvPr id="6" name="Rectangle 5"/>
          <p:cNvSpPr/>
          <p:nvPr/>
        </p:nvSpPr>
        <p:spPr>
          <a:xfrm>
            <a:off x="731520" y="2211248"/>
            <a:ext cx="10728655" cy="2646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1520" y="2391248"/>
            <a:ext cx="10288655" cy="2286000"/>
          </a:xfrm>
          <a:prstGeom prst="rect">
            <a:avLst/>
          </a:prstGeom>
          <a:noFill/>
        </p:spPr>
        <p:txBody>
          <a:bodyPr wrap="square" lIns="0" tIns="0" rIns="0" bIns="0">
            <a:spAutoFit/>
          </a:bodyPr>
          <a:lstStyle/>
          <a:p>
            <a:pPr>
              <a:lnSpc>
                <a:spcPct val="125000"/>
              </a:lnSpc>
            </a:pPr>
            <a:r>
              <a:rPr sz="1200">
                <a:solidFill>
                  <a:srgbClr val="1A1A1A"/>
                </a:solidFill>
                <a:latin typeface="Courier New"/>
              </a:rPr>
              <a:t>D’ora in poi lavoriamo per revisioni successive su questo testo.</a:t>
            </a:r>
          </a:p>
          <a:p>
            <a:pPr>
              <a:lnSpc>
                <a:spcPct val="125000"/>
              </a:lnSpc>
            </a:pPr>
            <a:r>
              <a:rPr sz="1200">
                <a:solidFill>
                  <a:srgbClr val="1A1A1A"/>
                </a:solidFill>
                <a:latin typeface="Courier New"/>
              </a:rPr>
              <a:t>Non riscrivere niente finché non te lo chiedo io.</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Per cominciare: elencami tutte le affermazioni contenute nel testo</a:t>
            </a:r>
          </a:p>
          <a:p>
            <a:pPr>
              <a:lnSpc>
                <a:spcPct val="125000"/>
              </a:lnSpc>
            </a:pPr>
            <a:r>
              <a:rPr sz="1200">
                <a:solidFill>
                  <a:srgbClr val="1A1A1A"/>
                </a:solidFill>
                <a:latin typeface="Courier New"/>
              </a:rPr>
              <a:t>che non compaiono nella scheda dei fatti ammessi.</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Da qui in avanti, dopo ogni modifica che ti chiedo, aggiungi due</a:t>
            </a:r>
          </a:p>
          <a:p>
            <a:pPr>
              <a:lnSpc>
                <a:spcPct val="125000"/>
              </a:lnSpc>
            </a:pPr>
            <a:r>
              <a:rPr sz="1200">
                <a:solidFill>
                  <a:srgbClr val="1A1A1A"/>
                </a:solidFill>
                <a:latin typeface="Courier New"/>
              </a:rPr>
              <a:t>righe di valutazione critica rispetto ai cinque criteri</a:t>
            </a:r>
          </a:p>
          <a:p>
            <a:pPr>
              <a:lnSpc>
                <a:spcPct val="125000"/>
              </a:lnSpc>
            </a:pPr>
            <a:r>
              <a:rPr sz="1200">
                <a:solidFill>
                  <a:srgbClr val="1A1A1A"/>
                </a:solidFill>
                <a:latin typeface="Courier New"/>
              </a:rPr>
              <a:t>(reperibilità, comprensibilità, utilizzabilità, pertinenza, misura):</a:t>
            </a:r>
          </a:p>
          <a:p>
            <a:pPr>
              <a:lnSpc>
                <a:spcPct val="125000"/>
              </a:lnSpc>
            </a:pPr>
            <a:r>
              <a:rPr sz="1200">
                <a:solidFill>
                  <a:srgbClr val="1A1A1A"/>
                </a:solidFill>
                <a:latin typeface="Courier New"/>
              </a:rPr>
              <a:t>qual è il punto più debole del testo adesso e che cosa cambieresti.</a:t>
            </a:r>
          </a:p>
        </p:txBody>
      </p:sp>
      <p:sp>
        <p:nvSpPr>
          <p:cNvPr id="8" name="TextBox 7"/>
          <p:cNvSpPr txBox="1"/>
          <p:nvPr/>
        </p:nvSpPr>
        <p:spPr>
          <a:xfrm>
            <a:off x="731520" y="620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Se nella conversazione la scheda dei fatti non c’è più, reincollatela prima: la trovate in allegato alla traccia.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12</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1  ·  SECONDO BLOCCO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Da incollare dopo la diagnosi.</a:t>
            </a:r>
          </a:p>
        </p:txBody>
      </p:sp>
      <p:sp>
        <p:nvSpPr>
          <p:cNvPr id="5" name="Rectangle 4"/>
          <p:cNvSpPr/>
          <p:nvPr/>
        </p:nvSpPr>
        <p:spPr>
          <a:xfrm>
            <a:off x="731520" y="1791248"/>
            <a:ext cx="4800000" cy="300000"/>
          </a:xfrm>
          <a:prstGeom prst="rect">
            <a:avLst/>
          </a:prstGeom>
          <a:solidFill>
            <a:srgbClr val="E6E9FF"/>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2B44FF"/>
                </a:solidFill>
                <a:latin typeface="Arial"/>
              </a:rPr>
              <a:t>DA INCOLLARE COSÌ COM’È</a:t>
            </a:r>
          </a:p>
        </p:txBody>
      </p:sp>
      <p:sp>
        <p:nvSpPr>
          <p:cNvPr id="6" name="Rectangle 5"/>
          <p:cNvSpPr/>
          <p:nvPr/>
        </p:nvSpPr>
        <p:spPr>
          <a:xfrm>
            <a:off x="731520" y="2211248"/>
            <a:ext cx="10728655" cy="43605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1520" y="2391248"/>
            <a:ext cx="10288655" cy="4000500"/>
          </a:xfrm>
          <a:prstGeom prst="rect">
            <a:avLst/>
          </a:prstGeom>
          <a:noFill/>
        </p:spPr>
        <p:txBody>
          <a:bodyPr wrap="square" lIns="0" tIns="0" rIns="0" bIns="0">
            <a:spAutoFit/>
          </a:bodyPr>
          <a:lstStyle/>
          <a:p>
            <a:pPr>
              <a:lnSpc>
                <a:spcPct val="125000"/>
              </a:lnSpc>
            </a:pPr>
            <a:r>
              <a:rPr sz="1050">
                <a:solidFill>
                  <a:srgbClr val="1A1A1A"/>
                </a:solidFill>
                <a:latin typeface="Courier New"/>
              </a:rPr>
              <a:t>AGGIORNAMENTO DELL’INCARICO</a:t>
            </a:r>
          </a:p>
          <a:p>
            <a:pPr>
              <a:lnSpc>
                <a:spcPct val="125000"/>
              </a:lnSpc>
            </a:pPr>
            <a:r>
              <a:rPr sz="1050">
                <a:solidFill>
                  <a:srgbClr val="1A1A1A"/>
                </a:solidFill>
                <a:latin typeface="Courier New"/>
              </a:rPr>
              <a:t> </a:t>
            </a:r>
          </a:p>
          <a:p>
            <a:pPr>
              <a:lnSpc>
                <a:spcPct val="125000"/>
              </a:lnSpc>
            </a:pPr>
            <a:r>
              <a:rPr sz="1050">
                <a:solidFill>
                  <a:srgbClr val="1A1A1A"/>
                </a:solidFill>
                <a:latin typeface="Courier New"/>
              </a:rPr>
              <a:t>CONTESTO (si aggiunge a quello che hai già)</a:t>
            </a:r>
          </a:p>
          <a:p>
            <a:pPr>
              <a:lnSpc>
                <a:spcPct val="125000"/>
              </a:lnSpc>
            </a:pPr>
            <a:r>
              <a:rPr sz="1050">
                <a:solidFill>
                  <a:srgbClr val="1A1A1A"/>
                </a:solidFill>
                <a:latin typeface="Courier New"/>
              </a:rPr>
              <a:t>La piattaforma verrà presentata pubblicamente in un convegno</a:t>
            </a:r>
          </a:p>
          <a:p>
            <a:pPr>
              <a:lnSpc>
                <a:spcPct val="125000"/>
              </a:lnSpc>
            </a:pPr>
            <a:r>
              <a:rPr sz="1050">
                <a:solidFill>
                  <a:srgbClr val="1A1A1A"/>
                </a:solidFill>
                <a:latin typeface="Courier New"/>
              </a:rPr>
              <a:t>sull’innovazione nella pubblica amministrazione, organizzato dal CIRPA</a:t>
            </a:r>
          </a:p>
          <a:p>
            <a:pPr>
              <a:lnSpc>
                <a:spcPct val="125000"/>
              </a:lnSpc>
            </a:pPr>
            <a:r>
              <a:rPr sz="1050">
                <a:solidFill>
                  <a:srgbClr val="1A1A1A"/>
                </a:solidFill>
                <a:latin typeface="Courier New"/>
              </a:rPr>
              <a:t>all’Università degli Studi di Salerno nella seconda settimana di</a:t>
            </a:r>
          </a:p>
          <a:p>
            <a:pPr>
              <a:lnSpc>
                <a:spcPct val="125000"/>
              </a:lnSpc>
            </a:pPr>
            <a:r>
              <a:rPr sz="1050">
                <a:solidFill>
                  <a:srgbClr val="1A1A1A"/>
                </a:solidFill>
                <a:latin typeface="Courier New"/>
              </a:rPr>
              <a:t>novembre 2026, in presenza e con collegamento online. Giorno, orario,</a:t>
            </a:r>
          </a:p>
          <a:p>
            <a:pPr>
              <a:lnSpc>
                <a:spcPct val="125000"/>
              </a:lnSpc>
            </a:pPr>
            <a:r>
              <a:rPr sz="1050">
                <a:solidFill>
                  <a:srgbClr val="1A1A1A"/>
                </a:solidFill>
                <a:latin typeface="Courier New"/>
              </a:rPr>
              <a:t>aula ed edificio non sono ancora confermati.</a:t>
            </a:r>
          </a:p>
          <a:p>
            <a:pPr>
              <a:lnSpc>
                <a:spcPct val="125000"/>
              </a:lnSpc>
            </a:pPr>
            <a:r>
              <a:rPr sz="1050">
                <a:solidFill>
                  <a:srgbClr val="1A1A1A"/>
                </a:solidFill>
                <a:latin typeface="Courier New"/>
              </a:rPr>
              <a:t> </a:t>
            </a:r>
          </a:p>
          <a:p>
            <a:pPr>
              <a:lnSpc>
                <a:spcPct val="125000"/>
              </a:lnSpc>
            </a:pPr>
            <a:r>
              <a:rPr sz="1050">
                <a:solidFill>
                  <a:srgbClr val="1A1A1A"/>
                </a:solidFill>
                <a:latin typeface="Courier New"/>
              </a:rPr>
              <a:t>OBIETTIVO (sostituisce il precedente)</a:t>
            </a:r>
          </a:p>
          <a:p>
            <a:pPr>
              <a:lnSpc>
                <a:spcPct val="125000"/>
              </a:lnSpc>
            </a:pPr>
            <a:r>
              <a:rPr sz="1050">
                <a:solidFill>
                  <a:srgbClr val="1A1A1A"/>
                </a:solidFill>
                <a:latin typeface="Courier New"/>
              </a:rPr>
              <a:t>Riscrivi la lettera in modo che inviti il destinatario a partecipare</a:t>
            </a:r>
          </a:p>
          <a:p>
            <a:pPr>
              <a:lnSpc>
                <a:spcPct val="125000"/>
              </a:lnSpc>
            </a:pPr>
            <a:r>
              <a:rPr sz="1050">
                <a:solidFill>
                  <a:srgbClr val="1A1A1A"/>
                </a:solidFill>
                <a:latin typeface="Courier New"/>
              </a:rPr>
              <a:t>al convegno. La descrizione della piattaforma resta la parte</a:t>
            </a:r>
          </a:p>
          <a:p>
            <a:pPr>
              <a:lnSpc>
                <a:spcPct val="125000"/>
              </a:lnSpc>
            </a:pPr>
            <a:r>
              <a:rPr sz="1050">
                <a:solidFill>
                  <a:srgbClr val="1A1A1A"/>
                </a:solidFill>
                <a:latin typeface="Courier New"/>
              </a:rPr>
              <a:t>principale del testo. L’azione richiesta è una sola: partecipare.</a:t>
            </a:r>
          </a:p>
          <a:p>
            <a:pPr>
              <a:lnSpc>
                <a:spcPct val="125000"/>
              </a:lnSpc>
            </a:pPr>
            <a:r>
              <a:rPr sz="1050">
                <a:solidFill>
                  <a:srgbClr val="1A1A1A"/>
                </a:solidFill>
                <a:latin typeface="Courier New"/>
              </a:rPr>
              <a:t> </a:t>
            </a:r>
          </a:p>
          <a:p>
            <a:pPr>
              <a:lnSpc>
                <a:spcPct val="125000"/>
              </a:lnSpc>
            </a:pPr>
            <a:r>
              <a:rPr sz="1050">
                <a:solidFill>
                  <a:srgbClr val="1A1A1A"/>
                </a:solidFill>
                <a:latin typeface="Courier New"/>
              </a:rPr>
              <a:t>VINCOLI (si aggiungono ai precedenti)</a:t>
            </a:r>
          </a:p>
          <a:p>
            <a:pPr>
              <a:lnSpc>
                <a:spcPct val="125000"/>
              </a:lnSpc>
            </a:pPr>
            <a:r>
              <a:rPr sz="1050">
                <a:solidFill>
                  <a:srgbClr val="1A1A1A"/>
                </a:solidFill>
                <a:latin typeface="Courier New"/>
              </a:rPr>
              <a:t>Le informazioni non ancora confermate vanno scritte fra parentesi</a:t>
            </a:r>
          </a:p>
          <a:p>
            <a:pPr>
              <a:lnSpc>
                <a:spcPct val="125000"/>
              </a:lnSpc>
            </a:pPr>
            <a:r>
              <a:rPr sz="1050">
                <a:solidFill>
                  <a:srgbClr val="1A1A1A"/>
                </a:solidFill>
                <a:latin typeface="Courier New"/>
              </a:rPr>
              <a:t>quadre. Non inventare dati come se fossero certi.</a:t>
            </a:r>
          </a:p>
          <a:p>
            <a:pPr>
              <a:lnSpc>
                <a:spcPct val="125000"/>
              </a:lnSpc>
            </a:pPr>
            <a:r>
              <a:rPr sz="1050">
                <a:solidFill>
                  <a:srgbClr val="1A1A1A"/>
                </a:solidFill>
                <a:latin typeface="Courier New"/>
              </a:rPr>
              <a:t> </a:t>
            </a:r>
          </a:p>
          <a:p>
            <a:pPr>
              <a:lnSpc>
                <a:spcPct val="125000"/>
              </a:lnSpc>
            </a:pPr>
            <a:r>
              <a:rPr sz="1050">
                <a:solidFill>
                  <a:srgbClr val="1A1A1A"/>
                </a:solidFill>
                <a:latin typeface="Courier New"/>
              </a:rPr>
              <a:t>Tutti gli altri campi del comando iniziale restano validi e non vanno</a:t>
            </a:r>
          </a:p>
          <a:p>
            <a:pPr>
              <a:lnSpc>
                <a:spcPct val="125000"/>
              </a:lnSpc>
            </a:pPr>
            <a:r>
              <a:rPr sz="1050">
                <a:solidFill>
                  <a:srgbClr val="1A1A1A"/>
                </a:solidFill>
                <a:latin typeface="Courier New"/>
              </a:rPr>
              <a:t>ripetuti: stile, tono, destinatario e formato non cambiano.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13</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UNA COSA DA NOTARE</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000" b="1">
                <a:solidFill>
                  <a:srgbClr val="1A1A1A"/>
                </a:solidFill>
                <a:latin typeface="Arial"/>
              </a:rPr>
              <a:t>In una conversazione già avviata il CO-STAR non si ripete.</a:t>
            </a:r>
          </a:p>
        </p:txBody>
      </p:sp>
      <p:sp>
        <p:nvSpPr>
          <p:cNvPr id="5" name="TextBox 4"/>
          <p:cNvSpPr txBox="1"/>
          <p:nvPr/>
        </p:nvSpPr>
        <p:spPr>
          <a:xfrm>
            <a:off x="731520" y="2031248"/>
            <a:ext cx="9600000" cy="307731"/>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Il comando di lunedì aveva otto sezioni. Questo ne ha tre. Non è una scorciatoia.</a:t>
            </a:r>
          </a:p>
        </p:txBody>
      </p:sp>
      <p:sp>
        <p:nvSpPr>
          <p:cNvPr id="6" name="Rectangle 5"/>
          <p:cNvSpPr/>
          <p:nvPr/>
        </p:nvSpPr>
        <p:spPr>
          <a:xfrm>
            <a:off x="731520" y="2568979"/>
            <a:ext cx="5100000" cy="21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568979"/>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2798979"/>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SI AGGIORNA</a:t>
            </a:r>
          </a:p>
        </p:txBody>
      </p:sp>
      <p:sp>
        <p:nvSpPr>
          <p:cNvPr id="9" name="TextBox 8"/>
          <p:cNvSpPr txBox="1"/>
          <p:nvPr/>
        </p:nvSpPr>
        <p:spPr>
          <a:xfrm>
            <a:off x="1051560" y="3208979"/>
            <a:ext cx="4460000" cy="1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Si riscrivono soltanto i campi che si sono mossi. Qui si sono mossi il contesto, perché il convegno è informazione nuova, e l’obiettivo, perché l’azione richiesta è cambiata. Più un vincolo in più.</a:t>
            </a:r>
          </a:p>
        </p:txBody>
      </p:sp>
      <p:sp>
        <p:nvSpPr>
          <p:cNvPr id="10" name="Rectangle 9"/>
          <p:cNvSpPr/>
          <p:nvPr/>
        </p:nvSpPr>
        <p:spPr>
          <a:xfrm>
            <a:off x="6370168" y="2568979"/>
            <a:ext cx="5090008" cy="21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70168" y="2568979"/>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90208" y="2798979"/>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RESTA DOV’È</a:t>
            </a:r>
          </a:p>
        </p:txBody>
      </p:sp>
      <p:sp>
        <p:nvSpPr>
          <p:cNvPr id="13" name="TextBox 12"/>
          <p:cNvSpPr txBox="1"/>
          <p:nvPr/>
        </p:nvSpPr>
        <p:spPr>
          <a:xfrm>
            <a:off x="6690208" y="3208979"/>
            <a:ext cx="4450000" cy="1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Stile, tono, destinatario e formato della risposta non cambiano, e sono già nella memoria della conversazione. Ripeterli non aggiunge nulla: aggiunge soltanto rumore.</a:t>
            </a:r>
          </a:p>
        </p:txBody>
      </p:sp>
      <p:sp>
        <p:nvSpPr>
          <p:cNvPr id="14" name="TextBox 13"/>
          <p:cNvSpPr txBox="1"/>
          <p:nvPr/>
        </p:nvSpPr>
        <p:spPr>
          <a:xfrm>
            <a:off x="731520" y="4968979"/>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Il format serve ad aprire una conversazione, non a riempire ogni messaggio.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14</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1  ·  LA CONSEGNA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Non si consegna prima di essere pronti.</a:t>
            </a:r>
          </a:p>
        </p:txBody>
      </p:sp>
      <p:sp>
        <p:nvSpPr>
          <p:cNvPr id="5" name="Rectangle 4"/>
          <p:cNvSpPr/>
          <p:nvPr/>
        </p:nvSpPr>
        <p:spPr>
          <a:xfrm>
            <a:off x="731520" y="1791248"/>
            <a:ext cx="6600000" cy="300000"/>
          </a:xfrm>
          <a:prstGeom prst="rect">
            <a:avLst/>
          </a:prstGeom>
          <a:solidFill>
            <a:srgbClr val="E6E9FF"/>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2B44FF"/>
                </a:solidFill>
                <a:latin typeface="Arial"/>
              </a:rPr>
              <a:t>DA CHIEDERE UNA VOLTA SOLA, ALLA FINE</a:t>
            </a:r>
          </a:p>
        </p:txBody>
      </p:sp>
      <p:sp>
        <p:nvSpPr>
          <p:cNvPr id="6" name="Rectangle 5"/>
          <p:cNvSpPr/>
          <p:nvPr/>
        </p:nvSpPr>
        <p:spPr>
          <a:xfrm>
            <a:off x="731520" y="2211248"/>
            <a:ext cx="10728655" cy="8553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1520" y="2391248"/>
            <a:ext cx="10288655" cy="495300"/>
          </a:xfrm>
          <a:prstGeom prst="rect">
            <a:avLst/>
          </a:prstGeom>
          <a:noFill/>
        </p:spPr>
        <p:txBody>
          <a:bodyPr wrap="square" lIns="0" tIns="0" rIns="0" bIns="0">
            <a:spAutoFit/>
          </a:bodyPr>
          <a:lstStyle/>
          <a:p>
            <a:pPr>
              <a:lnSpc>
                <a:spcPct val="125000"/>
              </a:lnSpc>
            </a:pPr>
            <a:r>
              <a:rPr sz="1300">
                <a:solidFill>
                  <a:srgbClr val="1A1A1A"/>
                </a:solidFill>
                <a:latin typeface="Courier New"/>
              </a:rPr>
              <a:t>Adesso dammi il voto sui cinque criteri, da 0 a 2 ciascuno, e il</a:t>
            </a:r>
          </a:p>
          <a:p>
            <a:pPr>
              <a:lnSpc>
                <a:spcPct val="125000"/>
              </a:lnSpc>
            </a:pPr>
            <a:r>
              <a:rPr sz="1300">
                <a:solidFill>
                  <a:srgbClr val="1A1A1A"/>
                </a:solidFill>
                <a:latin typeface="Courier New"/>
              </a:rPr>
              <a:t>totale su dieci.</a:t>
            </a:r>
          </a:p>
        </p:txBody>
      </p:sp>
      <p:sp>
        <p:nvSpPr>
          <p:cNvPr id="8" name="Rectangle 7"/>
          <p:cNvSpPr/>
          <p:nvPr/>
        </p:nvSpPr>
        <p:spPr>
          <a:xfrm>
            <a:off x="731520" y="3211248"/>
            <a:ext cx="5100000" cy="15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1520" y="3211248"/>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51560" y="344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LA PORTA</a:t>
            </a:r>
          </a:p>
        </p:txBody>
      </p:sp>
      <p:sp>
        <p:nvSpPr>
          <p:cNvPr id="11" name="TextBox 10"/>
          <p:cNvSpPr txBox="1"/>
          <p:nvPr/>
        </p:nvSpPr>
        <p:spPr>
          <a:xfrm>
            <a:off x="1051560" y="3851248"/>
            <a:ext cx="4460000" cy="7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Almeno 8 su 10. Ma il voto che conta per entrare è il vostro: il suo è un parere, e per giunta è il parere di chi ha scritto il testo.</a:t>
            </a:r>
          </a:p>
        </p:txBody>
      </p:sp>
      <p:sp>
        <p:nvSpPr>
          <p:cNvPr id="12" name="Rectangle 11"/>
          <p:cNvSpPr/>
          <p:nvPr/>
        </p:nvSpPr>
        <p:spPr>
          <a:xfrm>
            <a:off x="6370168" y="3211248"/>
            <a:ext cx="5090008" cy="15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370168" y="3211248"/>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690208" y="344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SE ARRIVATE PRIMA</a:t>
            </a:r>
          </a:p>
        </p:txBody>
      </p:sp>
      <p:sp>
        <p:nvSpPr>
          <p:cNvPr id="15" name="TextBox 14"/>
          <p:cNvSpPr txBox="1"/>
          <p:nvPr/>
        </p:nvSpPr>
        <p:spPr>
          <a:xfrm>
            <a:off x="6690208" y="3851248"/>
            <a:ext cx="4450000" cy="7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Non ci si ferma. Si continua a limare il criterio che il sistema segnala come più debole.</a:t>
            </a:r>
          </a:p>
        </p:txBody>
      </p:sp>
      <p:sp>
        <p:nvSpPr>
          <p:cNvPr id="16" name="TextBox 15"/>
          <p:cNvSpPr txBox="1"/>
          <p:nvPr/>
        </p:nvSpPr>
        <p:spPr>
          <a:xfrm>
            <a:off x="731520" y="5500000"/>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Si consegna: la lettera, i segnaposto, il nome del portavoce, la conversazione salvata e rinominata.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15</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SEZIONE</a:t>
            </a:r>
          </a:p>
        </p:txBody>
      </p:sp>
      <p:sp>
        <p:nvSpPr>
          <p:cNvPr id="4" name="TextBox 3"/>
          <p:cNvSpPr txBox="1"/>
          <p:nvPr/>
        </p:nvSpPr>
        <p:spPr>
          <a:xfrm>
            <a:off x="731520" y="1700000"/>
            <a:ext cx="2000000" cy="1200000"/>
          </a:xfrm>
          <a:prstGeom prst="rect">
            <a:avLst/>
          </a:prstGeom>
          <a:noFill/>
        </p:spPr>
        <p:txBody>
          <a:bodyPr wrap="square" lIns="0" tIns="0" rIns="0" bIns="0" anchor="t">
            <a:spAutoFit/>
          </a:bodyPr>
          <a:lstStyle/>
          <a:p>
            <a:pPr algn="l">
              <a:lnSpc>
                <a:spcPct val="118000"/>
              </a:lnSpc>
            </a:pPr>
            <a:r>
              <a:rPr sz="7200" b="1">
                <a:solidFill>
                  <a:srgbClr val="2B44FF"/>
                </a:solidFill>
                <a:latin typeface="Arial"/>
              </a:rPr>
              <a:t>02</a:t>
            </a:r>
          </a:p>
        </p:txBody>
      </p:sp>
      <p:sp>
        <p:nvSpPr>
          <p:cNvPr id="5" name="TextBox 4"/>
          <p:cNvSpPr txBox="1"/>
          <p:nvPr/>
        </p:nvSpPr>
        <p:spPr>
          <a:xfrm>
            <a:off x="731520" y="3000000"/>
            <a:ext cx="10728655" cy="900000"/>
          </a:xfrm>
          <a:prstGeom prst="rect">
            <a:avLst/>
          </a:prstGeom>
          <a:noFill/>
        </p:spPr>
        <p:txBody>
          <a:bodyPr wrap="square" lIns="0" tIns="0" rIns="0" bIns="0" anchor="t">
            <a:spAutoFit/>
          </a:bodyPr>
          <a:lstStyle/>
          <a:p>
            <a:pPr algn="l">
              <a:lnSpc>
                <a:spcPct val="108000"/>
              </a:lnSpc>
            </a:pPr>
            <a:r>
              <a:rPr sz="4000" b="1">
                <a:solidFill>
                  <a:srgbClr val="1A1A1A"/>
                </a:solidFill>
                <a:latin typeface="Arial"/>
              </a:rPr>
              <a:t>La valutazione</a:t>
            </a:r>
          </a:p>
        </p:txBody>
      </p:sp>
      <p:sp>
        <p:nvSpPr>
          <p:cNvPr id="6" name="TextBox 5"/>
          <p:cNvSpPr txBox="1"/>
          <p:nvPr/>
        </p:nvSpPr>
        <p:spPr>
          <a:xfrm>
            <a:off x="731520" y="4050000"/>
            <a:ext cx="9000000" cy="500000"/>
          </a:xfrm>
          <a:prstGeom prst="rect">
            <a:avLst/>
          </a:prstGeom>
          <a:noFill/>
        </p:spPr>
        <p:txBody>
          <a:bodyPr wrap="square" lIns="0" tIns="0" rIns="0" bIns="0" anchor="t">
            <a:spAutoFit/>
          </a:bodyPr>
          <a:lstStyle/>
          <a:p>
            <a:pPr algn="l">
              <a:lnSpc>
                <a:spcPct val="118000"/>
              </a:lnSpc>
            </a:pPr>
            <a:r>
              <a:rPr sz="1800" b="0">
                <a:solidFill>
                  <a:srgbClr val="5E5E5E"/>
                </a:solidFill>
                <a:latin typeface="Arial"/>
              </a:rPr>
              <a:t>Due lettere, una griglia, trenta valutatori</a:t>
            </a:r>
          </a:p>
        </p:txBody>
      </p:sp>
      <p:sp>
        <p:nvSpPr>
          <p:cNvPr id="7" name="Rectangle 6"/>
          <p:cNvSpPr/>
          <p:nvPr/>
        </p:nvSpPr>
        <p:spPr>
          <a:xfrm>
            <a:off x="731520" y="4850000"/>
            <a:ext cx="85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5000000"/>
            <a:ext cx="2600000" cy="320000"/>
          </a:xfrm>
          <a:prstGeom prst="rect">
            <a:avLst/>
          </a:prstGeom>
          <a:noFill/>
        </p:spPr>
        <p:txBody>
          <a:bodyPr wrap="square" lIns="0" tIns="0" rIns="0" bIns="0" anchor="t">
            <a:spAutoFit/>
          </a:bodyPr>
          <a:lstStyle/>
          <a:p>
            <a:pPr algn="l">
              <a:lnSpc>
                <a:spcPct val="118000"/>
              </a:lnSpc>
            </a:pPr>
            <a:r>
              <a:rPr sz="1400" b="1" spc="150">
                <a:solidFill>
                  <a:srgbClr val="2B44FF"/>
                </a:solidFill>
                <a:latin typeface="Arial"/>
              </a:rPr>
              <a:t>30 MINUTI</a:t>
            </a:r>
          </a:p>
        </p:txBody>
      </p:sp>
      <p:sp>
        <p:nvSpPr>
          <p:cNvPr id="9" name="TextBox 8"/>
          <p:cNvSpPr txBox="1"/>
          <p:nvPr/>
        </p:nvSpPr>
        <p:spPr>
          <a:xfrm>
            <a:off x="3431520" y="5000000"/>
            <a:ext cx="6000000" cy="420000"/>
          </a:xfrm>
          <a:prstGeom prst="rect">
            <a:avLst/>
          </a:prstGeom>
          <a:noFill/>
        </p:spPr>
        <p:txBody>
          <a:bodyPr wrap="square" lIns="0" tIns="0" rIns="0" bIns="0" anchor="t">
            <a:spAutoFit/>
          </a:bodyPr>
          <a:lstStyle/>
          <a:p>
            <a:pPr algn="l">
              <a:lnSpc>
                <a:spcPct val="118000"/>
              </a:lnSpc>
            </a:pPr>
            <a:r>
              <a:rPr sz="1400" b="0">
                <a:solidFill>
                  <a:srgbClr val="5E5E5E"/>
                </a:solidFill>
                <a:latin typeface="Arial"/>
              </a:rPr>
              <a:t>Serve a: assegnare un voto motivato e verificare se le due lettere sono confrontabili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16</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VALUTAZIONE  ·  LA GRIGLIA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Cinque criteri, da 0 a 2. Totale su dieci.</a:t>
            </a:r>
          </a:p>
        </p:txBody>
      </p:sp>
      <p:sp>
        <p:nvSpPr>
          <p:cNvPr id="5" name="TextBox 4"/>
          <p:cNvSpPr txBox="1"/>
          <p:nvPr/>
        </p:nvSpPr>
        <p:spPr>
          <a:xfrm>
            <a:off x="731520" y="179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CRITERIO</a:t>
            </a:r>
          </a:p>
        </p:txBody>
      </p:sp>
      <p:sp>
        <p:nvSpPr>
          <p:cNvPr id="6" name="TextBox 5"/>
          <p:cNvSpPr txBox="1"/>
          <p:nvPr/>
        </p:nvSpPr>
        <p:spPr>
          <a:xfrm>
            <a:off x="3831520" y="1791248"/>
            <a:ext cx="75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SI GUARDA</a:t>
            </a:r>
          </a:p>
        </p:txBody>
      </p:sp>
      <p:sp>
        <p:nvSpPr>
          <p:cNvPr id="7" name="Rectangle 6"/>
          <p:cNvSpPr/>
          <p:nvPr/>
        </p:nvSpPr>
        <p:spPr>
          <a:xfrm>
            <a:off x="731520" y="212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2241248"/>
            <a:ext cx="2900000" cy="350000"/>
          </a:xfrm>
          <a:prstGeom prst="rect">
            <a:avLst/>
          </a:prstGeom>
          <a:noFill/>
        </p:spPr>
        <p:txBody>
          <a:bodyPr wrap="square" lIns="0" tIns="0" rIns="0" bIns="0" anchor="t">
            <a:spAutoFit/>
          </a:bodyPr>
          <a:lstStyle/>
          <a:p>
            <a:pPr algn="l">
              <a:lnSpc>
                <a:spcPct val="118000"/>
              </a:lnSpc>
            </a:pPr>
            <a:r>
              <a:rPr sz="1500" b="1">
                <a:solidFill>
                  <a:srgbClr val="1A1A1A"/>
                </a:solidFill>
                <a:latin typeface="Arial"/>
              </a:rPr>
              <a:t>Reperibilità</a:t>
            </a:r>
          </a:p>
        </p:txBody>
      </p:sp>
      <p:sp>
        <p:nvSpPr>
          <p:cNvPr id="9" name="TextBox 8"/>
          <p:cNvSpPr txBox="1"/>
          <p:nvPr/>
        </p:nvSpPr>
        <p:spPr>
          <a:xfrm>
            <a:off x="3831520" y="2241248"/>
            <a:ext cx="7500000" cy="35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L’oggetto e la prima frase dicono di che si tratta e che cosa fare.</a:t>
            </a:r>
          </a:p>
        </p:txBody>
      </p:sp>
      <p:sp>
        <p:nvSpPr>
          <p:cNvPr id="10" name="Rectangle 9"/>
          <p:cNvSpPr/>
          <p:nvPr/>
        </p:nvSpPr>
        <p:spPr>
          <a:xfrm>
            <a:off x="731520" y="263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721248"/>
            <a:ext cx="2900000" cy="350000"/>
          </a:xfrm>
          <a:prstGeom prst="rect">
            <a:avLst/>
          </a:prstGeom>
          <a:noFill/>
        </p:spPr>
        <p:txBody>
          <a:bodyPr wrap="square" lIns="0" tIns="0" rIns="0" bIns="0" anchor="t">
            <a:spAutoFit/>
          </a:bodyPr>
          <a:lstStyle/>
          <a:p>
            <a:pPr algn="l">
              <a:lnSpc>
                <a:spcPct val="118000"/>
              </a:lnSpc>
            </a:pPr>
            <a:r>
              <a:rPr sz="1500" b="1">
                <a:solidFill>
                  <a:srgbClr val="1A1A1A"/>
                </a:solidFill>
                <a:latin typeface="Arial"/>
              </a:rPr>
              <a:t>Comprensibilità</a:t>
            </a:r>
          </a:p>
        </p:txBody>
      </p:sp>
      <p:sp>
        <p:nvSpPr>
          <p:cNvPr id="12" name="TextBox 11"/>
          <p:cNvSpPr txBox="1"/>
          <p:nvPr/>
        </p:nvSpPr>
        <p:spPr>
          <a:xfrm>
            <a:off x="3831520" y="2721248"/>
            <a:ext cx="7500000" cy="35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Periodi brevi, una informazione per frase, parole comuni, forma attiva.</a:t>
            </a:r>
          </a:p>
        </p:txBody>
      </p:sp>
      <p:sp>
        <p:nvSpPr>
          <p:cNvPr id="13" name="Rectangle 12"/>
          <p:cNvSpPr/>
          <p:nvPr/>
        </p:nvSpPr>
        <p:spPr>
          <a:xfrm>
            <a:off x="731520" y="311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201248"/>
            <a:ext cx="2900000" cy="350000"/>
          </a:xfrm>
          <a:prstGeom prst="rect">
            <a:avLst/>
          </a:prstGeom>
          <a:noFill/>
        </p:spPr>
        <p:txBody>
          <a:bodyPr wrap="square" lIns="0" tIns="0" rIns="0" bIns="0" anchor="t">
            <a:spAutoFit/>
          </a:bodyPr>
          <a:lstStyle/>
          <a:p>
            <a:pPr algn="l">
              <a:lnSpc>
                <a:spcPct val="118000"/>
              </a:lnSpc>
            </a:pPr>
            <a:r>
              <a:rPr sz="1500" b="1">
                <a:solidFill>
                  <a:srgbClr val="1A1A1A"/>
                </a:solidFill>
                <a:latin typeface="Arial"/>
              </a:rPr>
              <a:t>Utilizzabilità</a:t>
            </a:r>
          </a:p>
        </p:txBody>
      </p:sp>
      <p:sp>
        <p:nvSpPr>
          <p:cNvPr id="15" name="TextBox 14"/>
          <p:cNvSpPr txBox="1"/>
          <p:nvPr/>
        </p:nvSpPr>
        <p:spPr>
          <a:xfrm>
            <a:off x="3831520" y="3201248"/>
            <a:ext cx="7500000" cy="35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L’azione richiesta è una sola, esplicita, con il modo per compierla.</a:t>
            </a:r>
          </a:p>
        </p:txBody>
      </p:sp>
      <p:sp>
        <p:nvSpPr>
          <p:cNvPr id="16" name="Rectangle 15"/>
          <p:cNvSpPr/>
          <p:nvPr/>
        </p:nvSpPr>
        <p:spPr>
          <a:xfrm>
            <a:off x="731520" y="359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3681248"/>
            <a:ext cx="2900000" cy="350000"/>
          </a:xfrm>
          <a:prstGeom prst="rect">
            <a:avLst/>
          </a:prstGeom>
          <a:noFill/>
        </p:spPr>
        <p:txBody>
          <a:bodyPr wrap="square" lIns="0" tIns="0" rIns="0" bIns="0" anchor="t">
            <a:spAutoFit/>
          </a:bodyPr>
          <a:lstStyle/>
          <a:p>
            <a:pPr algn="l">
              <a:lnSpc>
                <a:spcPct val="118000"/>
              </a:lnSpc>
            </a:pPr>
            <a:r>
              <a:rPr sz="1500" b="1">
                <a:solidFill>
                  <a:srgbClr val="1A1A1A"/>
                </a:solidFill>
                <a:latin typeface="Arial"/>
              </a:rPr>
              <a:t>Pertinenza</a:t>
            </a:r>
          </a:p>
        </p:txBody>
      </p:sp>
      <p:sp>
        <p:nvSpPr>
          <p:cNvPr id="18" name="TextBox 17"/>
          <p:cNvSpPr txBox="1"/>
          <p:nvPr/>
        </p:nvSpPr>
        <p:spPr>
          <a:xfrm>
            <a:off x="3831520" y="3681248"/>
            <a:ext cx="7500000" cy="35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Non contiene informazioni che il destinatario non deve usare.</a:t>
            </a:r>
          </a:p>
        </p:txBody>
      </p:sp>
      <p:sp>
        <p:nvSpPr>
          <p:cNvPr id="19" name="Rectangle 18"/>
          <p:cNvSpPr/>
          <p:nvPr/>
        </p:nvSpPr>
        <p:spPr>
          <a:xfrm>
            <a:off x="731520" y="407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4161248"/>
            <a:ext cx="2900000" cy="350000"/>
          </a:xfrm>
          <a:prstGeom prst="rect">
            <a:avLst/>
          </a:prstGeom>
          <a:noFill/>
        </p:spPr>
        <p:txBody>
          <a:bodyPr wrap="square" lIns="0" tIns="0" rIns="0" bIns="0" anchor="t">
            <a:spAutoFit/>
          </a:bodyPr>
          <a:lstStyle/>
          <a:p>
            <a:pPr algn="l">
              <a:lnSpc>
                <a:spcPct val="118000"/>
              </a:lnSpc>
            </a:pPr>
            <a:r>
              <a:rPr sz="1500" b="1">
                <a:solidFill>
                  <a:srgbClr val="1A1A1A"/>
                </a:solidFill>
                <a:latin typeface="Arial"/>
              </a:rPr>
              <a:t>Misura</a:t>
            </a:r>
          </a:p>
        </p:txBody>
      </p:sp>
      <p:sp>
        <p:nvSpPr>
          <p:cNvPr id="21" name="TextBox 20"/>
          <p:cNvSpPr txBox="1"/>
          <p:nvPr/>
        </p:nvSpPr>
        <p:spPr>
          <a:xfrm>
            <a:off x="3831520" y="4161248"/>
            <a:ext cx="7500000" cy="35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Nessuna enfasi, nessun superlativo, nessun punto esclamativo.</a:t>
            </a:r>
          </a:p>
        </p:txBody>
      </p:sp>
      <p:sp>
        <p:nvSpPr>
          <p:cNvPr id="22" name="Rectangle 21"/>
          <p:cNvSpPr/>
          <p:nvPr/>
        </p:nvSpPr>
        <p:spPr>
          <a:xfrm>
            <a:off x="731520" y="455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1520" y="4771248"/>
            <a:ext cx="10728655" cy="400000"/>
          </a:xfrm>
          <a:prstGeom prst="rect">
            <a:avLst/>
          </a:prstGeom>
          <a:noFill/>
        </p:spPr>
        <p:txBody>
          <a:bodyPr wrap="square" lIns="0" tIns="0" rIns="0" bIns="0" anchor="t">
            <a:spAutoFit/>
          </a:bodyPr>
          <a:lstStyle/>
          <a:p>
            <a:pPr algn="l">
              <a:lnSpc>
                <a:spcPct val="118000"/>
              </a:lnSpc>
            </a:pPr>
            <a:r>
              <a:rPr sz="1500" b="1">
                <a:solidFill>
                  <a:srgbClr val="5E5E5E"/>
                </a:solidFill>
                <a:latin typeface="Arial"/>
              </a:rPr>
              <a:t>0 = assente        1 = presente ma debole        2 = pienamente soddisfatto</a:t>
            </a:r>
          </a:p>
        </p:txBody>
      </p:sp>
      <p:sp>
        <p:nvSpPr>
          <p:cNvPr id="24" name="TextBox 23"/>
          <p:cNvSpPr txBox="1"/>
          <p:nvPr/>
        </p:nvSpPr>
        <p:spPr>
          <a:xfrm>
            <a:off x="731520" y="5750000"/>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È la stessa griglia che fra un’ora daremo alla macchina. Stessa scala, stessi testi: è questo che rende confrontabili i due giudizi.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17</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VALUTAZIONE  ·  IL TESTO DA GIUDICARE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La lettera del Gruppo A.</a:t>
            </a:r>
          </a:p>
        </p:txBody>
      </p:sp>
      <p:sp>
        <p:nvSpPr>
          <p:cNvPr id="5" name="Rectangle 4"/>
          <p:cNvSpPr/>
          <p:nvPr/>
        </p:nvSpPr>
        <p:spPr>
          <a:xfrm>
            <a:off x="731520" y="1680000"/>
            <a:ext cx="6300000" cy="300000"/>
          </a:xfrm>
          <a:prstGeom prst="rect">
            <a:avLst/>
          </a:prstGeom>
          <a:solidFill>
            <a:srgbClr val="E6E3DC"/>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5E5E5E"/>
                </a:solidFill>
                <a:latin typeface="Arial"/>
              </a:rPr>
              <a:t>SPAZIO PER IL TESTO, DA INCOLLARE ALLE 10:15</a:t>
            </a:r>
          </a:p>
        </p:txBody>
      </p:sp>
      <p:sp>
        <p:nvSpPr>
          <p:cNvPr id="6" name="Rectangle 5"/>
          <p:cNvSpPr/>
          <p:nvPr/>
        </p:nvSpPr>
        <p:spPr>
          <a:xfrm>
            <a:off x="731520" y="2100000"/>
            <a:ext cx="10728655" cy="3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31520" y="2400000"/>
            <a:ext cx="9900000" cy="600000"/>
          </a:xfrm>
          <a:prstGeom prst="rect">
            <a:avLst/>
          </a:prstGeom>
          <a:noFill/>
        </p:spPr>
        <p:txBody>
          <a:bodyPr wrap="square" lIns="0" tIns="0" rIns="0" bIns="0" anchor="t">
            <a:spAutoFit/>
          </a:bodyPr>
          <a:lstStyle/>
          <a:p>
            <a:pPr algn="l">
              <a:lnSpc>
                <a:spcPct val="118000"/>
              </a:lnSpc>
            </a:pPr>
            <a:r>
              <a:rPr sz="1500" b="0" dirty="0">
                <a:solidFill>
                  <a:srgbClr val="B4B0A8"/>
                </a:solidFill>
                <a:latin typeface="Arial"/>
              </a:rPr>
              <a:t>[</a:t>
            </a:r>
            <a:r>
              <a:rPr sz="1500" b="0" dirty="0" err="1">
                <a:solidFill>
                  <a:srgbClr val="B4B0A8"/>
                </a:solidFill>
                <a:latin typeface="Arial"/>
              </a:rPr>
              <a:t>Incollare</a:t>
            </a:r>
            <a:r>
              <a:rPr sz="1500" b="0" dirty="0">
                <a:solidFill>
                  <a:srgbClr val="B4B0A8"/>
                </a:solidFill>
                <a:latin typeface="Arial"/>
              </a:rPr>
              <a:t> qui la </a:t>
            </a:r>
            <a:r>
              <a:rPr sz="1500" b="0" dirty="0" err="1">
                <a:solidFill>
                  <a:srgbClr val="B4B0A8"/>
                </a:solidFill>
                <a:latin typeface="Arial"/>
              </a:rPr>
              <a:t>lettera</a:t>
            </a:r>
            <a:r>
              <a:rPr sz="1500" b="0" dirty="0">
                <a:solidFill>
                  <a:srgbClr val="B4B0A8"/>
                </a:solidFill>
                <a:latin typeface="Arial"/>
              </a:rPr>
              <a:t> </a:t>
            </a:r>
            <a:r>
              <a:rPr sz="1500" b="0" dirty="0" err="1">
                <a:solidFill>
                  <a:srgbClr val="B4B0A8"/>
                </a:solidFill>
                <a:latin typeface="Arial"/>
              </a:rPr>
              <a:t>consegnata</a:t>
            </a:r>
            <a:r>
              <a:rPr sz="1500" b="0" dirty="0">
                <a:solidFill>
                  <a:srgbClr val="B4B0A8"/>
                </a:solidFill>
                <a:latin typeface="Arial"/>
              </a:rPr>
              <a:t> dal Gruppo A al </a:t>
            </a:r>
            <a:r>
              <a:rPr sz="1500" b="0" dirty="0" err="1">
                <a:solidFill>
                  <a:srgbClr val="B4B0A8"/>
                </a:solidFill>
                <a:latin typeface="Arial"/>
              </a:rPr>
              <a:t>termine</a:t>
            </a:r>
            <a:r>
              <a:rPr sz="1500" b="0" dirty="0">
                <a:solidFill>
                  <a:srgbClr val="B4B0A8"/>
                </a:solidFill>
                <a:latin typeface="Arial"/>
              </a:rPr>
              <a:t> del Task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18</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VALUTAZIONE  ·  VERIFICA LETTERA 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Cinque domande, un voto.</a:t>
            </a:r>
          </a:p>
        </p:txBody>
      </p:sp>
      <p:sp>
        <p:nvSpPr>
          <p:cNvPr id="5" name="TextBox 4"/>
          <p:cNvSpPr txBox="1"/>
          <p:nvPr/>
        </p:nvSpPr>
        <p:spPr>
          <a:xfrm>
            <a:off x="731520" y="156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Si legge una domanda per volta. Risponde l’aula. Il punteggio del criterio è quello della risposta di maggioranza: sì vale 2, in parte vale 1, no vale 0.</a:t>
            </a:r>
          </a:p>
        </p:txBody>
      </p:sp>
      <p:sp>
        <p:nvSpPr>
          <p:cNvPr id="6" name="TextBox 5"/>
          <p:cNvSpPr txBox="1"/>
          <p:nvPr/>
        </p:nvSpPr>
        <p:spPr>
          <a:xfrm>
            <a:off x="1331520" y="2386710"/>
            <a:ext cx="40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LA DOMANDA</a:t>
            </a:r>
          </a:p>
        </p:txBody>
      </p:sp>
      <p:sp>
        <p:nvSpPr>
          <p:cNvPr id="7" name="TextBox 6"/>
          <p:cNvSpPr txBox="1"/>
          <p:nvPr/>
        </p:nvSpPr>
        <p:spPr>
          <a:xfrm>
            <a:off x="8431520" y="2386710"/>
            <a:ext cx="1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CRITERIO</a:t>
            </a:r>
          </a:p>
        </p:txBody>
      </p:sp>
      <p:sp>
        <p:nvSpPr>
          <p:cNvPr id="8" name="TextBox 7"/>
          <p:cNvSpPr txBox="1"/>
          <p:nvPr/>
        </p:nvSpPr>
        <p:spPr>
          <a:xfrm>
            <a:off x="10631520" y="2386710"/>
            <a:ext cx="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VOTO</a:t>
            </a:r>
          </a:p>
        </p:txBody>
      </p:sp>
      <p:sp>
        <p:nvSpPr>
          <p:cNvPr id="9" name="Rectangle 8"/>
          <p:cNvSpPr/>
          <p:nvPr/>
        </p:nvSpPr>
        <p:spPr>
          <a:xfrm>
            <a:off x="731520" y="270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2826710"/>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a:t>
            </a:r>
          </a:p>
        </p:txBody>
      </p:sp>
      <p:sp>
        <p:nvSpPr>
          <p:cNvPr id="11" name="TextBox 10"/>
          <p:cNvSpPr txBox="1"/>
          <p:nvPr/>
        </p:nvSpPr>
        <p:spPr>
          <a:xfrm>
            <a:off x="1331520" y="2826710"/>
            <a:ext cx="6900000" cy="559496"/>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Leggendo solo l’oggetto e la prima frase, sapete di che si tratta e che cosa vi viene chiesto?</a:t>
            </a:r>
          </a:p>
        </p:txBody>
      </p:sp>
      <p:sp>
        <p:nvSpPr>
          <p:cNvPr id="12" name="TextBox 11"/>
          <p:cNvSpPr txBox="1"/>
          <p:nvPr/>
        </p:nvSpPr>
        <p:spPr>
          <a:xfrm>
            <a:off x="8431520" y="2826710"/>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reperibilità</a:t>
            </a:r>
          </a:p>
        </p:txBody>
      </p:sp>
      <p:sp>
        <p:nvSpPr>
          <p:cNvPr id="13" name="TextBox 12"/>
          <p:cNvSpPr txBox="1"/>
          <p:nvPr/>
        </p:nvSpPr>
        <p:spPr>
          <a:xfrm>
            <a:off x="10631520" y="2826710"/>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14" name="Rectangle 13"/>
          <p:cNvSpPr/>
          <p:nvPr/>
        </p:nvSpPr>
        <p:spPr>
          <a:xfrm>
            <a:off x="731520" y="345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351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2.</a:t>
            </a:r>
          </a:p>
        </p:txBody>
      </p:sp>
      <p:sp>
        <p:nvSpPr>
          <p:cNvPr id="16" name="TextBox 15"/>
          <p:cNvSpPr txBox="1"/>
          <p:nvPr/>
        </p:nvSpPr>
        <p:spPr>
          <a:xfrm>
            <a:off x="1331520" y="351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Ogni frase si capisce alla prima lettura, senza tornare indietro?</a:t>
            </a:r>
          </a:p>
        </p:txBody>
      </p:sp>
      <p:sp>
        <p:nvSpPr>
          <p:cNvPr id="17" name="TextBox 16"/>
          <p:cNvSpPr txBox="1"/>
          <p:nvPr/>
        </p:nvSpPr>
        <p:spPr>
          <a:xfrm>
            <a:off x="8431520" y="351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comprensibilità</a:t>
            </a:r>
          </a:p>
        </p:txBody>
      </p:sp>
      <p:sp>
        <p:nvSpPr>
          <p:cNvPr id="18" name="TextBox 17"/>
          <p:cNvSpPr txBox="1"/>
          <p:nvPr/>
        </p:nvSpPr>
        <p:spPr>
          <a:xfrm>
            <a:off x="10631520" y="351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19" name="Rectangle 18"/>
          <p:cNvSpPr/>
          <p:nvPr/>
        </p:nvSpPr>
        <p:spPr>
          <a:xfrm>
            <a:off x="731520" y="392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398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3.</a:t>
            </a:r>
          </a:p>
        </p:txBody>
      </p:sp>
      <p:sp>
        <p:nvSpPr>
          <p:cNvPr id="21" name="TextBox 20"/>
          <p:cNvSpPr txBox="1"/>
          <p:nvPr/>
        </p:nvSpPr>
        <p:spPr>
          <a:xfrm>
            <a:off x="1331520" y="398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L’azione richiesta è una sola, ed è scritto come si fa?</a:t>
            </a:r>
          </a:p>
        </p:txBody>
      </p:sp>
      <p:sp>
        <p:nvSpPr>
          <p:cNvPr id="22" name="TextBox 21"/>
          <p:cNvSpPr txBox="1"/>
          <p:nvPr/>
        </p:nvSpPr>
        <p:spPr>
          <a:xfrm>
            <a:off x="8431520" y="398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utilizzabilità</a:t>
            </a:r>
          </a:p>
        </p:txBody>
      </p:sp>
      <p:sp>
        <p:nvSpPr>
          <p:cNvPr id="23" name="TextBox 22"/>
          <p:cNvSpPr txBox="1"/>
          <p:nvPr/>
        </p:nvSpPr>
        <p:spPr>
          <a:xfrm>
            <a:off x="10631520" y="398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24" name="Rectangle 23"/>
          <p:cNvSpPr/>
          <p:nvPr/>
        </p:nvSpPr>
        <p:spPr>
          <a:xfrm>
            <a:off x="731520" y="439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31520" y="445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4.</a:t>
            </a:r>
          </a:p>
        </p:txBody>
      </p:sp>
      <p:sp>
        <p:nvSpPr>
          <p:cNvPr id="26" name="TextBox 25"/>
          <p:cNvSpPr txBox="1"/>
          <p:nvPr/>
        </p:nvSpPr>
        <p:spPr>
          <a:xfrm>
            <a:off x="1331520" y="445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Tutto quello che il testo afferma sta nella scheda dei fatti?</a:t>
            </a:r>
          </a:p>
        </p:txBody>
      </p:sp>
      <p:sp>
        <p:nvSpPr>
          <p:cNvPr id="27" name="TextBox 26"/>
          <p:cNvSpPr txBox="1"/>
          <p:nvPr/>
        </p:nvSpPr>
        <p:spPr>
          <a:xfrm>
            <a:off x="8431520" y="445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pertinenza</a:t>
            </a:r>
          </a:p>
        </p:txBody>
      </p:sp>
      <p:sp>
        <p:nvSpPr>
          <p:cNvPr id="28" name="TextBox 27"/>
          <p:cNvSpPr txBox="1"/>
          <p:nvPr/>
        </p:nvSpPr>
        <p:spPr>
          <a:xfrm>
            <a:off x="10631520" y="445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29" name="Rectangle 28"/>
          <p:cNvSpPr/>
          <p:nvPr/>
        </p:nvSpPr>
        <p:spPr>
          <a:xfrm>
            <a:off x="731520" y="486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31520" y="492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5.</a:t>
            </a:r>
          </a:p>
        </p:txBody>
      </p:sp>
      <p:sp>
        <p:nvSpPr>
          <p:cNvPr id="31" name="TextBox 30"/>
          <p:cNvSpPr txBox="1"/>
          <p:nvPr/>
        </p:nvSpPr>
        <p:spPr>
          <a:xfrm>
            <a:off x="1331520" y="492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Il testo sta sulle cose, senza enfasi, superlativi o formule di augurio?</a:t>
            </a:r>
          </a:p>
        </p:txBody>
      </p:sp>
      <p:sp>
        <p:nvSpPr>
          <p:cNvPr id="32" name="TextBox 31"/>
          <p:cNvSpPr txBox="1"/>
          <p:nvPr/>
        </p:nvSpPr>
        <p:spPr>
          <a:xfrm>
            <a:off x="8431520" y="492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misura</a:t>
            </a:r>
          </a:p>
        </p:txBody>
      </p:sp>
      <p:sp>
        <p:nvSpPr>
          <p:cNvPr id="33" name="TextBox 32"/>
          <p:cNvSpPr txBox="1"/>
          <p:nvPr/>
        </p:nvSpPr>
        <p:spPr>
          <a:xfrm>
            <a:off x="10631520" y="492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34" name="Rectangle 33"/>
          <p:cNvSpPr/>
          <p:nvPr/>
        </p:nvSpPr>
        <p:spPr>
          <a:xfrm>
            <a:off x="731520" y="533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331520" y="5506206"/>
            <a:ext cx="6900000" cy="420000"/>
          </a:xfrm>
          <a:prstGeom prst="rect">
            <a:avLst/>
          </a:prstGeom>
          <a:noFill/>
        </p:spPr>
        <p:txBody>
          <a:bodyPr wrap="square" lIns="0" tIns="0" rIns="0" bIns="0" anchor="t">
            <a:spAutoFit/>
          </a:bodyPr>
          <a:lstStyle/>
          <a:p>
            <a:pPr algn="l">
              <a:lnSpc>
                <a:spcPct val="118000"/>
              </a:lnSpc>
            </a:pPr>
            <a:r>
              <a:rPr sz="1600" b="1">
                <a:solidFill>
                  <a:srgbClr val="1A1A1A"/>
                </a:solidFill>
                <a:latin typeface="Arial"/>
              </a:rPr>
              <a:t>TOTALE LETTERA A</a:t>
            </a:r>
          </a:p>
        </p:txBody>
      </p:sp>
      <p:sp>
        <p:nvSpPr>
          <p:cNvPr id="36" name="TextBox 35"/>
          <p:cNvSpPr txBox="1"/>
          <p:nvPr/>
        </p:nvSpPr>
        <p:spPr>
          <a:xfrm>
            <a:off x="10631520" y="5506206"/>
            <a:ext cx="1400000" cy="420000"/>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__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19</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VALUTAZIONE  ·  IL TESTO DA GIUDICARE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La lettera del Gruppo B.</a:t>
            </a:r>
          </a:p>
        </p:txBody>
      </p:sp>
      <p:sp>
        <p:nvSpPr>
          <p:cNvPr id="5" name="Rectangle 4"/>
          <p:cNvSpPr/>
          <p:nvPr/>
        </p:nvSpPr>
        <p:spPr>
          <a:xfrm>
            <a:off x="731520" y="1680000"/>
            <a:ext cx="6300000" cy="300000"/>
          </a:xfrm>
          <a:prstGeom prst="rect">
            <a:avLst/>
          </a:prstGeom>
          <a:solidFill>
            <a:srgbClr val="E6E3DC"/>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5E5E5E"/>
                </a:solidFill>
                <a:latin typeface="Arial"/>
              </a:rPr>
              <a:t>SPAZIO PER IL TESTO, DA INCOLLARE ALLE 10:15</a:t>
            </a:r>
          </a:p>
        </p:txBody>
      </p:sp>
      <p:sp>
        <p:nvSpPr>
          <p:cNvPr id="6" name="Rectangle 5"/>
          <p:cNvSpPr/>
          <p:nvPr/>
        </p:nvSpPr>
        <p:spPr>
          <a:xfrm>
            <a:off x="731520" y="2100000"/>
            <a:ext cx="10728655" cy="3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31520" y="2400000"/>
            <a:ext cx="9900000" cy="600000"/>
          </a:xfrm>
          <a:prstGeom prst="rect">
            <a:avLst/>
          </a:prstGeom>
          <a:noFill/>
        </p:spPr>
        <p:txBody>
          <a:bodyPr wrap="square" lIns="0" tIns="0" rIns="0" bIns="0" anchor="t">
            <a:spAutoFit/>
          </a:bodyPr>
          <a:lstStyle/>
          <a:p>
            <a:pPr algn="l">
              <a:lnSpc>
                <a:spcPct val="118000"/>
              </a:lnSpc>
            </a:pPr>
            <a:r>
              <a:rPr sz="1500" b="0">
                <a:solidFill>
                  <a:srgbClr val="B4B0A8"/>
                </a:solidFill>
                <a:latin typeface="Arial"/>
              </a:rPr>
              <a:t>[Incollare qui la lettera consegnata dal Gruppo B al termine del Task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20</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VALUTAZIONE  ·  VERIFICA LETTERA B</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Cinque domande, un voto.</a:t>
            </a:r>
          </a:p>
        </p:txBody>
      </p:sp>
      <p:sp>
        <p:nvSpPr>
          <p:cNvPr id="5" name="TextBox 4"/>
          <p:cNvSpPr txBox="1"/>
          <p:nvPr/>
        </p:nvSpPr>
        <p:spPr>
          <a:xfrm>
            <a:off x="731520" y="156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Si legge una domanda per volta. Risponde l’aula. Il punteggio del criterio è quello della risposta di maggioranza: sì vale 2, in parte vale 1, no vale 0.</a:t>
            </a:r>
          </a:p>
        </p:txBody>
      </p:sp>
      <p:sp>
        <p:nvSpPr>
          <p:cNvPr id="6" name="TextBox 5"/>
          <p:cNvSpPr txBox="1"/>
          <p:nvPr/>
        </p:nvSpPr>
        <p:spPr>
          <a:xfrm>
            <a:off x="1331520" y="2386710"/>
            <a:ext cx="40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LA DOMANDA</a:t>
            </a:r>
          </a:p>
        </p:txBody>
      </p:sp>
      <p:sp>
        <p:nvSpPr>
          <p:cNvPr id="7" name="TextBox 6"/>
          <p:cNvSpPr txBox="1"/>
          <p:nvPr/>
        </p:nvSpPr>
        <p:spPr>
          <a:xfrm>
            <a:off x="8431520" y="2386710"/>
            <a:ext cx="1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CRITERIO</a:t>
            </a:r>
          </a:p>
        </p:txBody>
      </p:sp>
      <p:sp>
        <p:nvSpPr>
          <p:cNvPr id="8" name="TextBox 7"/>
          <p:cNvSpPr txBox="1"/>
          <p:nvPr/>
        </p:nvSpPr>
        <p:spPr>
          <a:xfrm>
            <a:off x="10631520" y="2386710"/>
            <a:ext cx="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VOTO</a:t>
            </a:r>
          </a:p>
        </p:txBody>
      </p:sp>
      <p:sp>
        <p:nvSpPr>
          <p:cNvPr id="9" name="Rectangle 8"/>
          <p:cNvSpPr/>
          <p:nvPr/>
        </p:nvSpPr>
        <p:spPr>
          <a:xfrm>
            <a:off x="731520" y="270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2826710"/>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1.</a:t>
            </a:r>
          </a:p>
        </p:txBody>
      </p:sp>
      <p:sp>
        <p:nvSpPr>
          <p:cNvPr id="11" name="TextBox 10"/>
          <p:cNvSpPr txBox="1"/>
          <p:nvPr/>
        </p:nvSpPr>
        <p:spPr>
          <a:xfrm>
            <a:off x="1331520" y="2826710"/>
            <a:ext cx="6900000" cy="559496"/>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Leggendo solo l’oggetto e la prima frase, sapete di che si tratta e che cosa vi viene chiesto?</a:t>
            </a:r>
          </a:p>
        </p:txBody>
      </p:sp>
      <p:sp>
        <p:nvSpPr>
          <p:cNvPr id="12" name="TextBox 11"/>
          <p:cNvSpPr txBox="1"/>
          <p:nvPr/>
        </p:nvSpPr>
        <p:spPr>
          <a:xfrm>
            <a:off x="8431520" y="2826710"/>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reperibilità</a:t>
            </a:r>
          </a:p>
        </p:txBody>
      </p:sp>
      <p:sp>
        <p:nvSpPr>
          <p:cNvPr id="13" name="TextBox 12"/>
          <p:cNvSpPr txBox="1"/>
          <p:nvPr/>
        </p:nvSpPr>
        <p:spPr>
          <a:xfrm>
            <a:off x="10631520" y="2826710"/>
            <a:ext cx="900000" cy="340000"/>
          </a:xfrm>
          <a:prstGeom prst="rect">
            <a:avLst/>
          </a:prstGeom>
          <a:noFill/>
        </p:spPr>
        <p:txBody>
          <a:bodyPr wrap="square" lIns="0" tIns="0" rIns="0" bIns="0" anchor="t">
            <a:spAutoFit/>
          </a:bodyPr>
          <a:lstStyle/>
          <a:p>
            <a:pPr algn="l">
              <a:lnSpc>
                <a:spcPct val="118000"/>
              </a:lnSpc>
            </a:pPr>
            <a:r>
              <a:rPr lang="it-IT" sz="1500" b="1" dirty="0">
                <a:solidFill>
                  <a:srgbClr val="7A7A7A"/>
                </a:solidFill>
                <a:latin typeface="Arial"/>
              </a:rPr>
              <a:t>__</a:t>
            </a:r>
            <a:r>
              <a:rPr sz="1500" b="1" dirty="0">
                <a:solidFill>
                  <a:srgbClr val="7A7A7A"/>
                </a:solidFill>
                <a:latin typeface="Arial"/>
              </a:rPr>
              <a:t> / 2</a:t>
            </a:r>
          </a:p>
        </p:txBody>
      </p:sp>
      <p:sp>
        <p:nvSpPr>
          <p:cNvPr id="14" name="Rectangle 13"/>
          <p:cNvSpPr/>
          <p:nvPr/>
        </p:nvSpPr>
        <p:spPr>
          <a:xfrm>
            <a:off x="731520" y="345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351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2.</a:t>
            </a:r>
          </a:p>
        </p:txBody>
      </p:sp>
      <p:sp>
        <p:nvSpPr>
          <p:cNvPr id="16" name="TextBox 15"/>
          <p:cNvSpPr txBox="1"/>
          <p:nvPr/>
        </p:nvSpPr>
        <p:spPr>
          <a:xfrm>
            <a:off x="1331520" y="351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Ogni frase si capisce alla prima lettura, senza tornare indietro?</a:t>
            </a:r>
          </a:p>
        </p:txBody>
      </p:sp>
      <p:sp>
        <p:nvSpPr>
          <p:cNvPr id="17" name="TextBox 16"/>
          <p:cNvSpPr txBox="1"/>
          <p:nvPr/>
        </p:nvSpPr>
        <p:spPr>
          <a:xfrm>
            <a:off x="8431520" y="351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comprensibilità</a:t>
            </a:r>
          </a:p>
        </p:txBody>
      </p:sp>
      <p:sp>
        <p:nvSpPr>
          <p:cNvPr id="18" name="TextBox 17"/>
          <p:cNvSpPr txBox="1"/>
          <p:nvPr/>
        </p:nvSpPr>
        <p:spPr>
          <a:xfrm>
            <a:off x="10631520" y="351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19" name="Rectangle 18"/>
          <p:cNvSpPr/>
          <p:nvPr/>
        </p:nvSpPr>
        <p:spPr>
          <a:xfrm>
            <a:off x="731520" y="392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398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3.</a:t>
            </a:r>
          </a:p>
        </p:txBody>
      </p:sp>
      <p:sp>
        <p:nvSpPr>
          <p:cNvPr id="21" name="TextBox 20"/>
          <p:cNvSpPr txBox="1"/>
          <p:nvPr/>
        </p:nvSpPr>
        <p:spPr>
          <a:xfrm>
            <a:off x="1331520" y="398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L’azione richiesta è una sola, ed è scritto come si fa?</a:t>
            </a:r>
          </a:p>
        </p:txBody>
      </p:sp>
      <p:sp>
        <p:nvSpPr>
          <p:cNvPr id="22" name="TextBox 21"/>
          <p:cNvSpPr txBox="1"/>
          <p:nvPr/>
        </p:nvSpPr>
        <p:spPr>
          <a:xfrm>
            <a:off x="8431520" y="398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utilizzabilità</a:t>
            </a:r>
          </a:p>
        </p:txBody>
      </p:sp>
      <p:sp>
        <p:nvSpPr>
          <p:cNvPr id="23" name="TextBox 22"/>
          <p:cNvSpPr txBox="1"/>
          <p:nvPr/>
        </p:nvSpPr>
        <p:spPr>
          <a:xfrm>
            <a:off x="10631520" y="398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24" name="Rectangle 23"/>
          <p:cNvSpPr/>
          <p:nvPr/>
        </p:nvSpPr>
        <p:spPr>
          <a:xfrm>
            <a:off x="731520" y="439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31520" y="445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4.</a:t>
            </a:r>
          </a:p>
        </p:txBody>
      </p:sp>
      <p:sp>
        <p:nvSpPr>
          <p:cNvPr id="26" name="TextBox 25"/>
          <p:cNvSpPr txBox="1"/>
          <p:nvPr/>
        </p:nvSpPr>
        <p:spPr>
          <a:xfrm>
            <a:off x="1331520" y="445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Tutto quello che il testo afferma sta nella scheda dei fatti?</a:t>
            </a:r>
          </a:p>
        </p:txBody>
      </p:sp>
      <p:sp>
        <p:nvSpPr>
          <p:cNvPr id="27" name="TextBox 26"/>
          <p:cNvSpPr txBox="1"/>
          <p:nvPr/>
        </p:nvSpPr>
        <p:spPr>
          <a:xfrm>
            <a:off x="8431520" y="445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pertinenza</a:t>
            </a:r>
          </a:p>
        </p:txBody>
      </p:sp>
      <p:sp>
        <p:nvSpPr>
          <p:cNvPr id="28" name="TextBox 27"/>
          <p:cNvSpPr txBox="1"/>
          <p:nvPr/>
        </p:nvSpPr>
        <p:spPr>
          <a:xfrm>
            <a:off x="10631520" y="445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29" name="Rectangle 28"/>
          <p:cNvSpPr/>
          <p:nvPr/>
        </p:nvSpPr>
        <p:spPr>
          <a:xfrm>
            <a:off x="731520" y="486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31520" y="4926206"/>
            <a:ext cx="500000" cy="34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5.</a:t>
            </a:r>
          </a:p>
        </p:txBody>
      </p:sp>
      <p:sp>
        <p:nvSpPr>
          <p:cNvPr id="31" name="TextBox 30"/>
          <p:cNvSpPr txBox="1"/>
          <p:nvPr/>
        </p:nvSpPr>
        <p:spPr>
          <a:xfrm>
            <a:off x="1331520" y="4926206"/>
            <a:ext cx="6900000" cy="3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Il testo sta sulle cose, senza enfasi, superlativi o formule di augurio?</a:t>
            </a:r>
          </a:p>
        </p:txBody>
      </p:sp>
      <p:sp>
        <p:nvSpPr>
          <p:cNvPr id="32" name="TextBox 31"/>
          <p:cNvSpPr txBox="1"/>
          <p:nvPr/>
        </p:nvSpPr>
        <p:spPr>
          <a:xfrm>
            <a:off x="8431520" y="4926206"/>
            <a:ext cx="1900000" cy="340000"/>
          </a:xfrm>
          <a:prstGeom prst="rect">
            <a:avLst/>
          </a:prstGeom>
          <a:noFill/>
        </p:spPr>
        <p:txBody>
          <a:bodyPr wrap="square" lIns="0" tIns="0" rIns="0" bIns="0" anchor="t">
            <a:spAutoFit/>
          </a:bodyPr>
          <a:lstStyle/>
          <a:p>
            <a:pPr algn="l">
              <a:lnSpc>
                <a:spcPct val="118000"/>
              </a:lnSpc>
            </a:pPr>
            <a:r>
              <a:rPr sz="1300" b="0">
                <a:solidFill>
                  <a:srgbClr val="5E5E5E"/>
                </a:solidFill>
                <a:latin typeface="Arial"/>
              </a:rPr>
              <a:t>misura</a:t>
            </a:r>
          </a:p>
        </p:txBody>
      </p:sp>
      <p:sp>
        <p:nvSpPr>
          <p:cNvPr id="33" name="TextBox 32"/>
          <p:cNvSpPr txBox="1"/>
          <p:nvPr/>
        </p:nvSpPr>
        <p:spPr>
          <a:xfrm>
            <a:off x="10631520" y="4926206"/>
            <a:ext cx="900000" cy="340000"/>
          </a:xfrm>
          <a:prstGeom prst="rect">
            <a:avLst/>
          </a:prstGeom>
          <a:noFill/>
        </p:spPr>
        <p:txBody>
          <a:bodyPr wrap="square" lIns="0" tIns="0" rIns="0" bIns="0" anchor="t">
            <a:spAutoFit/>
          </a:bodyPr>
          <a:lstStyle/>
          <a:p>
            <a:pPr algn="l">
              <a:lnSpc>
                <a:spcPct val="118000"/>
              </a:lnSpc>
            </a:pPr>
            <a:r>
              <a:rPr sz="1500" b="1">
                <a:solidFill>
                  <a:srgbClr val="7A7A7A"/>
                </a:solidFill>
                <a:latin typeface="Arial"/>
              </a:rPr>
              <a:t>__ / 2</a:t>
            </a:r>
          </a:p>
        </p:txBody>
      </p:sp>
      <p:sp>
        <p:nvSpPr>
          <p:cNvPr id="34" name="Rectangle 33"/>
          <p:cNvSpPr/>
          <p:nvPr/>
        </p:nvSpPr>
        <p:spPr>
          <a:xfrm>
            <a:off x="731520" y="53312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331520" y="5506206"/>
            <a:ext cx="6900000" cy="420000"/>
          </a:xfrm>
          <a:prstGeom prst="rect">
            <a:avLst/>
          </a:prstGeom>
          <a:noFill/>
        </p:spPr>
        <p:txBody>
          <a:bodyPr wrap="square" lIns="0" tIns="0" rIns="0" bIns="0" anchor="t">
            <a:spAutoFit/>
          </a:bodyPr>
          <a:lstStyle/>
          <a:p>
            <a:pPr algn="l">
              <a:lnSpc>
                <a:spcPct val="118000"/>
              </a:lnSpc>
            </a:pPr>
            <a:r>
              <a:rPr sz="1600" b="1">
                <a:solidFill>
                  <a:srgbClr val="1A1A1A"/>
                </a:solidFill>
                <a:latin typeface="Arial"/>
              </a:rPr>
              <a:t>TOTALE LETTERA B</a:t>
            </a:r>
          </a:p>
        </p:txBody>
      </p:sp>
      <p:sp>
        <p:nvSpPr>
          <p:cNvPr id="36" name="TextBox 35"/>
          <p:cNvSpPr txBox="1"/>
          <p:nvPr/>
        </p:nvSpPr>
        <p:spPr>
          <a:xfrm>
            <a:off x="10631520" y="5506206"/>
            <a:ext cx="1400000" cy="420000"/>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__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21</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VALUTAZIONE  ·  LA VERIFICA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000" b="1">
                <a:solidFill>
                  <a:srgbClr val="1A1A1A"/>
                </a:solidFill>
                <a:latin typeface="Arial"/>
              </a:rPr>
              <a:t>Le due lettere sono confrontabili?</a:t>
            </a:r>
          </a:p>
        </p:txBody>
      </p:sp>
      <p:sp>
        <p:nvSpPr>
          <p:cNvPr id="5" name="TextBox 4"/>
          <p:cNvSpPr txBox="1"/>
          <p:nvPr/>
        </p:nvSpPr>
        <p:spPr>
          <a:xfrm>
            <a:off x="731520" y="156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Prima di passare all’esperimento si guarda la distanza fra i due totali. Non è una formalità: decide se l’esperimento si può fare.</a:t>
            </a:r>
          </a:p>
        </p:txBody>
      </p:sp>
      <p:sp>
        <p:nvSpPr>
          <p:cNvPr id="6" name="Rectangle 5"/>
          <p:cNvSpPr/>
          <p:nvPr/>
        </p:nvSpPr>
        <p:spPr>
          <a:xfrm>
            <a:off x="731520" y="2386710"/>
            <a:ext cx="5100000" cy="19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386710"/>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2616710"/>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DISTANZA FINO A DUE PUNTI</a:t>
            </a:r>
          </a:p>
        </p:txBody>
      </p:sp>
      <p:sp>
        <p:nvSpPr>
          <p:cNvPr id="9" name="TextBox 8"/>
          <p:cNvSpPr txBox="1"/>
          <p:nvPr/>
        </p:nvSpPr>
        <p:spPr>
          <a:xfrm>
            <a:off x="1051560" y="3026710"/>
            <a:ext cx="4460000" cy="11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Si procede con le vostre due lettere. Sono abbastanza vicine perché il confronto dica qualcosa su chi giudica, e non solo su chi ha scritto meglio.</a:t>
            </a:r>
          </a:p>
        </p:txBody>
      </p:sp>
      <p:sp>
        <p:nvSpPr>
          <p:cNvPr id="10" name="Rectangle 9"/>
          <p:cNvSpPr/>
          <p:nvPr/>
        </p:nvSpPr>
        <p:spPr>
          <a:xfrm>
            <a:off x="6370168" y="2386710"/>
            <a:ext cx="5090008" cy="19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90208" y="2616710"/>
            <a:ext cx="4400000" cy="28000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DISTANZA MAGGIORE DI DUE</a:t>
            </a:r>
          </a:p>
        </p:txBody>
      </p:sp>
      <p:sp>
        <p:nvSpPr>
          <p:cNvPr id="12" name="TextBox 11"/>
          <p:cNvSpPr txBox="1"/>
          <p:nvPr/>
        </p:nvSpPr>
        <p:spPr>
          <a:xfrm>
            <a:off x="6690208" y="3026710"/>
            <a:ext cx="4450000" cy="11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Si usa una coppia preparata in precedenza. Confrontare un testo molto migliore con uno molto peggiore non misura il giudice: misura la differenza fra i testi.</a:t>
            </a:r>
          </a:p>
        </p:txBody>
      </p:sp>
      <p:sp>
        <p:nvSpPr>
          <p:cNvPr id="13" name="TextBox 12"/>
          <p:cNvSpPr txBox="1"/>
          <p:nvPr/>
        </p:nvSpPr>
        <p:spPr>
          <a:xfrm>
            <a:off x="731520" y="4586710"/>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Più due testi si somigliano per qualità, più conta dove sono stati messi nella pagina. È il risultato centrale dello studio che useremo.</a:t>
            </a:r>
          </a:p>
        </p:txBody>
      </p:sp>
      <p:sp>
        <p:nvSpPr>
          <p:cNvPr id="14" name="TextBox 13"/>
          <p:cNvSpPr txBox="1"/>
          <p:nvPr/>
        </p:nvSpPr>
        <p:spPr>
          <a:xfrm>
            <a:off x="731520" y="625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Shi L., Ma C., Liang W., Diao X., Ma W., Vosoughi S., Judging the Judges, IJCNLP-AACL 2025, pp. 292-314. arXiv:2406.07791.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22</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SEZIONE</a:t>
            </a:r>
          </a:p>
        </p:txBody>
      </p:sp>
      <p:sp>
        <p:nvSpPr>
          <p:cNvPr id="4" name="TextBox 3"/>
          <p:cNvSpPr txBox="1"/>
          <p:nvPr/>
        </p:nvSpPr>
        <p:spPr>
          <a:xfrm>
            <a:off x="731520" y="1700000"/>
            <a:ext cx="2000000" cy="1200000"/>
          </a:xfrm>
          <a:prstGeom prst="rect">
            <a:avLst/>
          </a:prstGeom>
          <a:noFill/>
        </p:spPr>
        <p:txBody>
          <a:bodyPr wrap="square" lIns="0" tIns="0" rIns="0" bIns="0" anchor="t">
            <a:spAutoFit/>
          </a:bodyPr>
          <a:lstStyle/>
          <a:p>
            <a:pPr algn="l">
              <a:lnSpc>
                <a:spcPct val="118000"/>
              </a:lnSpc>
            </a:pPr>
            <a:r>
              <a:rPr sz="7200" b="1">
                <a:solidFill>
                  <a:srgbClr val="2B44FF"/>
                </a:solidFill>
                <a:latin typeface="Arial"/>
              </a:rPr>
              <a:t>03</a:t>
            </a:r>
          </a:p>
        </p:txBody>
      </p:sp>
      <p:sp>
        <p:nvSpPr>
          <p:cNvPr id="5" name="TextBox 4"/>
          <p:cNvSpPr txBox="1"/>
          <p:nvPr/>
        </p:nvSpPr>
        <p:spPr>
          <a:xfrm>
            <a:off x="731520" y="3000000"/>
            <a:ext cx="10728655" cy="900000"/>
          </a:xfrm>
          <a:prstGeom prst="rect">
            <a:avLst/>
          </a:prstGeom>
          <a:noFill/>
        </p:spPr>
        <p:txBody>
          <a:bodyPr wrap="square" lIns="0" tIns="0" rIns="0" bIns="0" anchor="t">
            <a:spAutoFit/>
          </a:bodyPr>
          <a:lstStyle/>
          <a:p>
            <a:pPr algn="l">
              <a:lnSpc>
                <a:spcPct val="108000"/>
              </a:lnSpc>
            </a:pPr>
            <a:r>
              <a:rPr sz="4000" b="1">
                <a:solidFill>
                  <a:srgbClr val="1A1A1A"/>
                </a:solidFill>
                <a:latin typeface="Arial"/>
              </a:rPr>
              <a:t>Chi giudica</a:t>
            </a:r>
          </a:p>
        </p:txBody>
      </p:sp>
      <p:sp>
        <p:nvSpPr>
          <p:cNvPr id="6" name="TextBox 5"/>
          <p:cNvSpPr txBox="1"/>
          <p:nvPr/>
        </p:nvSpPr>
        <p:spPr>
          <a:xfrm>
            <a:off x="731520" y="4050000"/>
            <a:ext cx="9000000" cy="500000"/>
          </a:xfrm>
          <a:prstGeom prst="rect">
            <a:avLst/>
          </a:prstGeom>
          <a:noFill/>
        </p:spPr>
        <p:txBody>
          <a:bodyPr wrap="square" lIns="0" tIns="0" rIns="0" bIns="0" anchor="t">
            <a:spAutoFit/>
          </a:bodyPr>
          <a:lstStyle/>
          <a:p>
            <a:pPr algn="l">
              <a:lnSpc>
                <a:spcPct val="118000"/>
              </a:lnSpc>
            </a:pPr>
            <a:r>
              <a:rPr sz="1800" b="0">
                <a:solidFill>
                  <a:srgbClr val="5E5E5E"/>
                </a:solidFill>
                <a:latin typeface="Arial"/>
              </a:rPr>
              <a:t>Nessuno dei tre attori in questa stanza è neutrale</a:t>
            </a:r>
          </a:p>
        </p:txBody>
      </p:sp>
      <p:sp>
        <p:nvSpPr>
          <p:cNvPr id="7" name="Rectangle 6"/>
          <p:cNvSpPr/>
          <p:nvPr/>
        </p:nvSpPr>
        <p:spPr>
          <a:xfrm>
            <a:off x="731520" y="4850000"/>
            <a:ext cx="85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5000000"/>
            <a:ext cx="2600000" cy="320000"/>
          </a:xfrm>
          <a:prstGeom prst="rect">
            <a:avLst/>
          </a:prstGeom>
          <a:noFill/>
        </p:spPr>
        <p:txBody>
          <a:bodyPr wrap="square" lIns="0" tIns="0" rIns="0" bIns="0" anchor="t">
            <a:spAutoFit/>
          </a:bodyPr>
          <a:lstStyle/>
          <a:p>
            <a:pPr algn="l">
              <a:lnSpc>
                <a:spcPct val="118000"/>
              </a:lnSpc>
            </a:pPr>
            <a:r>
              <a:rPr sz="1400" b="1" spc="150">
                <a:solidFill>
                  <a:srgbClr val="2B44FF"/>
                </a:solidFill>
                <a:latin typeface="Arial"/>
              </a:rPr>
              <a:t>15 MINUTI</a:t>
            </a:r>
          </a:p>
        </p:txBody>
      </p:sp>
      <p:sp>
        <p:nvSpPr>
          <p:cNvPr id="9" name="TextBox 8"/>
          <p:cNvSpPr txBox="1"/>
          <p:nvPr/>
        </p:nvSpPr>
        <p:spPr>
          <a:xfrm>
            <a:off x="3431520" y="5000000"/>
            <a:ext cx="6000000" cy="420000"/>
          </a:xfrm>
          <a:prstGeom prst="rect">
            <a:avLst/>
          </a:prstGeom>
          <a:noFill/>
        </p:spPr>
        <p:txBody>
          <a:bodyPr wrap="square" lIns="0" tIns="0" rIns="0" bIns="0" anchor="t">
            <a:spAutoFit/>
          </a:bodyPr>
          <a:lstStyle/>
          <a:p>
            <a:pPr algn="l">
              <a:lnSpc>
                <a:spcPct val="118000"/>
              </a:lnSpc>
            </a:pPr>
            <a:r>
              <a:rPr sz="1400" b="0">
                <a:solidFill>
                  <a:srgbClr val="5E5E5E"/>
                </a:solidFill>
                <a:latin typeface="Arial"/>
              </a:rPr>
              <a:t>Serve a: capire che cosa si misura quando si misura un giudizio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23</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LA MAPPA</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Tre attori in questa stanza. Nessuno dei tre è neutrale.</a:t>
            </a:r>
          </a:p>
        </p:txBody>
      </p:sp>
      <p:sp>
        <p:nvSpPr>
          <p:cNvPr id="5" name="Rectangle 4"/>
          <p:cNvSpPr/>
          <p:nvPr/>
        </p:nvSpPr>
        <p:spPr>
          <a:xfrm>
            <a:off x="731520" y="2261248"/>
            <a:ext cx="3400000" cy="2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226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1520" y="249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LA MACCHINA</a:t>
            </a:r>
          </a:p>
        </p:txBody>
      </p:sp>
      <p:sp>
        <p:nvSpPr>
          <p:cNvPr id="8" name="TextBox 7"/>
          <p:cNvSpPr txBox="1"/>
          <p:nvPr/>
        </p:nvSpPr>
        <p:spPr>
          <a:xfrm>
            <a:off x="981520" y="2901248"/>
            <a:ext cx="2900000" cy="16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Preferisce ciò che sta in un certo posto nell’elenco, ciò che è più lungo, ciò che cita fonti e ciò che è meglio impaginato. E non si accorge del falso, se è scritto con sicurezza.</a:t>
            </a:r>
          </a:p>
        </p:txBody>
      </p:sp>
      <p:sp>
        <p:nvSpPr>
          <p:cNvPr id="9" name="Rectangle 8"/>
          <p:cNvSpPr/>
          <p:nvPr/>
        </p:nvSpPr>
        <p:spPr>
          <a:xfrm>
            <a:off x="4431520" y="2261248"/>
            <a:ext cx="3400000" cy="2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431520" y="226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81520" y="249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CHI LEGGE</a:t>
            </a:r>
          </a:p>
        </p:txBody>
      </p:sp>
      <p:sp>
        <p:nvSpPr>
          <p:cNvPr id="12" name="TextBox 11"/>
          <p:cNvSpPr txBox="1"/>
          <p:nvPr/>
        </p:nvSpPr>
        <p:spPr>
          <a:xfrm>
            <a:off x="4681520" y="2901248"/>
            <a:ext cx="2900000" cy="16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Un testo che scorre sembra più vero: la facilità di lettura viene scambiata per un indizio di verità. E il primo verdetto sentito pesa più degli altri.</a:t>
            </a:r>
          </a:p>
        </p:txBody>
      </p:sp>
      <p:sp>
        <p:nvSpPr>
          <p:cNvPr id="13" name="Rectangle 12"/>
          <p:cNvSpPr/>
          <p:nvPr/>
        </p:nvSpPr>
        <p:spPr>
          <a:xfrm>
            <a:off x="8131520" y="2261248"/>
            <a:ext cx="3400000" cy="2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1520" y="226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81520" y="249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CHI HA SCRITTO</a:t>
            </a:r>
          </a:p>
        </p:txBody>
      </p:sp>
      <p:sp>
        <p:nvSpPr>
          <p:cNvPr id="16" name="TextBox 15"/>
          <p:cNvSpPr txBox="1"/>
          <p:nvPr/>
        </p:nvSpPr>
        <p:spPr>
          <a:xfrm>
            <a:off x="8381520" y="2901248"/>
            <a:ext cx="2900000" cy="16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Il mio testo è migliore. È il più antico dei tre e il più difficile da ammettere: lo avete appena sperimentato votando anche sulla vostra lettera, in plenaria.</a:t>
            </a:r>
          </a:p>
        </p:txBody>
      </p:sp>
      <p:sp>
        <p:nvSpPr>
          <p:cNvPr id="17" name="TextBox 16"/>
          <p:cNvSpPr txBox="1"/>
          <p:nvPr/>
        </p:nvSpPr>
        <p:spPr>
          <a:xfrm>
            <a:off x="731520" y="496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L’imparzialità non è una qualità delle persone né delle macchine. È una proprietà della procedura.</a:t>
            </a:r>
          </a:p>
        </p:txBody>
      </p:sp>
      <p:sp>
        <p:nvSpPr>
          <p:cNvPr id="18" name="TextBox 17"/>
          <p:cNvSpPr txBox="1"/>
          <p:nvPr/>
        </p:nvSpPr>
        <p:spPr>
          <a:xfrm>
            <a:off x="731520" y="625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Chen G. H. et al., Humans or LLMs as the Judge?, EMNLP 2024. DOI 10.18653/v1/2024.emnlp-main.474.  ·  Reber R., Schwarz N., Consciousness and Cognition, 8(3), 1999, pp. 338-342. DOI 10.1006/ccog.1999.0386.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24</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MISURARE UN GIUDIZIO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Tre domande per capire se un giudizio vale.</a:t>
            </a:r>
          </a:p>
        </p:txBody>
      </p:sp>
      <p:sp>
        <p:nvSpPr>
          <p:cNvPr id="5" name="Rectangle 4"/>
          <p:cNvSpPr/>
          <p:nvPr/>
        </p:nvSpPr>
        <p:spPr>
          <a:xfrm>
            <a:off x="731520" y="1791248"/>
            <a:ext cx="3400000" cy="2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È DECISO?</a:t>
            </a:r>
          </a:p>
        </p:txBody>
      </p:sp>
      <p:sp>
        <p:nvSpPr>
          <p:cNvPr id="8" name="TextBox 7"/>
          <p:cNvSpPr txBox="1"/>
          <p:nvPr/>
        </p:nvSpPr>
        <p:spPr>
          <a:xfrm>
            <a:off x="981520" y="2431248"/>
            <a:ext cx="2900000" cy="16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Fatta la stessa identica domanda più volte, risponde sempre allo stesso modo? Oppure sta tirando i dadi?</a:t>
            </a:r>
          </a:p>
        </p:txBody>
      </p:sp>
      <p:sp>
        <p:nvSpPr>
          <p:cNvPr id="9" name="Rectangle 8"/>
          <p:cNvSpPr/>
          <p:nvPr/>
        </p:nvSpPr>
        <p:spPr>
          <a:xfrm>
            <a:off x="4431520" y="1791248"/>
            <a:ext cx="3400000" cy="2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4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GUARDA IL CONTENUTO?</a:t>
            </a:r>
          </a:p>
        </p:txBody>
      </p:sp>
      <p:sp>
        <p:nvSpPr>
          <p:cNvPr id="12" name="TextBox 11"/>
          <p:cNvSpPr txBox="1"/>
          <p:nvPr/>
        </p:nvSpPr>
        <p:spPr>
          <a:xfrm>
            <a:off x="4681520" y="2431248"/>
            <a:ext cx="2900000" cy="16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Invertendo l’ordine dei due testi, vince ancora lo stesso testo? O vince sempre quello che sta in un certo posto?</a:t>
            </a:r>
          </a:p>
        </p:txBody>
      </p:sp>
      <p:sp>
        <p:nvSpPr>
          <p:cNvPr id="13" name="Rectangle 12"/>
          <p:cNvSpPr/>
          <p:nvPr/>
        </p:nvSpPr>
        <p:spPr>
          <a:xfrm>
            <a:off x="8131520" y="1791248"/>
            <a:ext cx="3400000" cy="2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DOVE SBAGLIA?</a:t>
            </a:r>
          </a:p>
        </p:txBody>
      </p:sp>
      <p:sp>
        <p:nvSpPr>
          <p:cNvPr id="16" name="TextBox 15"/>
          <p:cNvSpPr txBox="1"/>
          <p:nvPr/>
        </p:nvSpPr>
        <p:spPr>
          <a:xfrm>
            <a:off x="8381520" y="2431248"/>
            <a:ext cx="2900000" cy="16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Quando cambia idea, preferisce quello presentato per primo o quello presentato per ultimo?</a:t>
            </a:r>
          </a:p>
        </p:txBody>
      </p:sp>
      <p:sp>
        <p:nvSpPr>
          <p:cNvPr id="17" name="TextBox 16"/>
          <p:cNvSpPr txBox="1"/>
          <p:nvPr/>
        </p:nvSpPr>
        <p:spPr>
          <a:xfrm>
            <a:off x="731520" y="449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Le prime due vanno in quest’ordine: prima si esclude il caso, poi si parla di pregiudizio.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25</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ATTENZIONE</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000" b="1">
                <a:solidFill>
                  <a:srgbClr val="1A1A1A"/>
                </a:solidFill>
                <a:latin typeface="Arial"/>
              </a:rPr>
              <a:t>Si guarda la lettera che ha vinto, non il numero della casella.</a:t>
            </a:r>
          </a:p>
        </p:txBody>
      </p:sp>
      <p:sp>
        <p:nvSpPr>
          <p:cNvPr id="5" name="Rectangle 4"/>
          <p:cNvSpPr/>
          <p:nvPr/>
        </p:nvSpPr>
        <p:spPr>
          <a:xfrm>
            <a:off x="731520" y="2261248"/>
            <a:ext cx="5100000" cy="22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2261248"/>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49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HA GUARDATO IL CONTENUTO</a:t>
            </a:r>
          </a:p>
        </p:txBody>
      </p:sp>
      <p:sp>
        <p:nvSpPr>
          <p:cNvPr id="8" name="TextBox 7"/>
          <p:cNvSpPr txBox="1"/>
          <p:nvPr/>
        </p:nvSpPr>
        <p:spPr>
          <a:xfrm>
            <a:off x="1051560" y="2901248"/>
            <a:ext cx="4460000" cy="14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Nell’ordine base risponde «Soluzione 1». Nell’ordine invertito risponde «Soluzione 2».
Numeri diversi, ma tutte e due le volte ha vinto la stessa lettera.</a:t>
            </a:r>
          </a:p>
        </p:txBody>
      </p:sp>
      <p:sp>
        <p:nvSpPr>
          <p:cNvPr id="9" name="Rectangle 8"/>
          <p:cNvSpPr/>
          <p:nvPr/>
        </p:nvSpPr>
        <p:spPr>
          <a:xfrm>
            <a:off x="6370168" y="2261248"/>
            <a:ext cx="5090008" cy="22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370168" y="2261248"/>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90208" y="249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HA GUARDATO IL POSTO</a:t>
            </a:r>
          </a:p>
        </p:txBody>
      </p:sp>
      <p:sp>
        <p:nvSpPr>
          <p:cNvPr id="12" name="TextBox 11"/>
          <p:cNvSpPr txBox="1"/>
          <p:nvPr/>
        </p:nvSpPr>
        <p:spPr>
          <a:xfrm>
            <a:off x="6690208" y="2901248"/>
            <a:ext cx="4450000" cy="14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Nell’ordine base risponde «Soluzione 1». Nell’ordine invertito risponde «Soluzione 1».
Stessa risposta, ma hanno vinto due lettere diverse.</a:t>
            </a:r>
          </a:p>
        </p:txBody>
      </p:sp>
      <p:sp>
        <p:nvSpPr>
          <p:cNvPr id="13" name="TextBox 12"/>
          <p:cNvSpPr txBox="1"/>
          <p:nvPr/>
        </p:nvSpPr>
        <p:spPr>
          <a:xfrm>
            <a:off x="731520" y="476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La risposta identica è il segnale di allarme, non di conferma.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26</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NON È UN’IMPRESSIONE</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I giudici migliori cambiano idea in un confronto su cinque.</a:t>
            </a:r>
          </a:p>
        </p:txBody>
      </p:sp>
      <p:sp>
        <p:nvSpPr>
          <p:cNvPr id="5" name="TextBox 4"/>
          <p:cNvSpPr txBox="1"/>
          <p:nvPr/>
        </p:nvSpPr>
        <p:spPr>
          <a:xfrm>
            <a:off x="731520" y="203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Quindici modelli giudice, oltre centocinquantamila valutazioni, ogni confronto presentato due volte a parti invertite.</a:t>
            </a:r>
          </a:p>
        </p:txBody>
      </p:sp>
      <p:sp>
        <p:nvSpPr>
          <p:cNvPr id="6" name="Rectangle 5"/>
          <p:cNvSpPr/>
          <p:nvPr/>
        </p:nvSpPr>
        <p:spPr>
          <a:xfrm>
            <a:off x="731520" y="2856710"/>
            <a:ext cx="5100000" cy="1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856710"/>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3086710"/>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IL NUMERO</a:t>
            </a:r>
          </a:p>
        </p:txBody>
      </p:sp>
      <p:sp>
        <p:nvSpPr>
          <p:cNvPr id="9" name="TextBox 8"/>
          <p:cNvSpPr txBox="1"/>
          <p:nvPr/>
        </p:nvSpPr>
        <p:spPr>
          <a:xfrm>
            <a:off x="1051560" y="3496710"/>
            <a:ext cx="4460000" cy="119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Sui modelli più capaci la coerenza di posizione si ferma fra 0,76 e 0,84. Coerenza 0,82 significa che su cento confronti diciotto cambiano vincitore solo perché avete scambiato l’ordine.</a:t>
            </a:r>
          </a:p>
        </p:txBody>
      </p:sp>
      <p:sp>
        <p:nvSpPr>
          <p:cNvPr id="10" name="Rectangle 9"/>
          <p:cNvSpPr/>
          <p:nvPr/>
        </p:nvSpPr>
        <p:spPr>
          <a:xfrm>
            <a:off x="6370168" y="2856710"/>
            <a:ext cx="5090008" cy="1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70168" y="2856710"/>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90208" y="3086710"/>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DA CHE COSA DIPENDE</a:t>
            </a:r>
          </a:p>
        </p:txBody>
      </p:sp>
      <p:sp>
        <p:nvSpPr>
          <p:cNvPr id="13" name="TextBox 12"/>
          <p:cNvSpPr txBox="1"/>
          <p:nvPr/>
        </p:nvSpPr>
        <p:spPr>
          <a:xfrm>
            <a:off x="6690208" y="3496710"/>
            <a:ext cx="4450000" cy="119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Dal divario di qualità fra i due testi. Quando uno è chiaramente migliore il giudice resta coerente; quando si equivalgono, decide l’ordine. La lunghezza invece è quasi irrilevante.</a:t>
            </a:r>
          </a:p>
        </p:txBody>
      </p:sp>
      <p:sp>
        <p:nvSpPr>
          <p:cNvPr id="14" name="TextBox 13"/>
          <p:cNvSpPr txBox="1"/>
          <p:nvPr/>
        </p:nvSpPr>
        <p:spPr>
          <a:xfrm>
            <a:off x="731520" y="5106710"/>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Le vostre due lettere nascono dalla stessa consegna e dagli stessi vincoli: siamo nella zona in cui il fenomeno è più probabile.</a:t>
            </a:r>
          </a:p>
        </p:txBody>
      </p:sp>
      <p:sp>
        <p:nvSpPr>
          <p:cNvPr id="15" name="TextBox 14"/>
          <p:cNvSpPr txBox="1"/>
          <p:nvPr/>
        </p:nvSpPr>
        <p:spPr>
          <a:xfrm>
            <a:off x="731520" y="625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Shi L., Ma C., Liang W., Diao X., Ma W., Vosoughi S., Judging the Judges, IJCNLP-AACL 2025, pp. 292-314. arXiv:2406.07791.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27</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IL COMANDO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Il comando ha due metà. Una la scrivete voi.</a:t>
            </a:r>
          </a:p>
        </p:txBody>
      </p:sp>
      <p:sp>
        <p:nvSpPr>
          <p:cNvPr id="5" name="Rectangle 4"/>
          <p:cNvSpPr/>
          <p:nvPr/>
        </p:nvSpPr>
        <p:spPr>
          <a:xfrm>
            <a:off x="731520" y="1791248"/>
            <a:ext cx="5100000" cy="2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791248"/>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031520" y="2021248"/>
            <a:ext cx="2600000" cy="300000"/>
          </a:xfrm>
          <a:prstGeom prst="rect">
            <a:avLst/>
          </a:prstGeom>
          <a:solidFill>
            <a:srgbClr val="E6E9FF"/>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2B44FF"/>
                </a:solidFill>
                <a:latin typeface="Arial"/>
              </a:rPr>
              <a:t>DA COMPILARE</a:t>
            </a:r>
          </a:p>
        </p:txBody>
      </p:sp>
      <p:sp>
        <p:nvSpPr>
          <p:cNvPr id="8" name="TextBox 7"/>
          <p:cNvSpPr txBox="1"/>
          <p:nvPr/>
        </p:nvSpPr>
        <p:spPr>
          <a:xfrm>
            <a:off x="1031520" y="2491248"/>
            <a:ext cx="4460000" cy="160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Ruolo, contesto, compito, a chi sono rivolti i due testi. Dodici minuti, e lo scheletro ve lo diamo noi: ha più sezioni di quelle che servono, e decidere quali togliere è parte del lavoro.</a:t>
            </a:r>
          </a:p>
        </p:txBody>
      </p:sp>
      <p:sp>
        <p:nvSpPr>
          <p:cNvPr id="9" name="Rectangle 8"/>
          <p:cNvSpPr/>
          <p:nvPr/>
        </p:nvSpPr>
        <p:spPr>
          <a:xfrm>
            <a:off x="6370168" y="1791248"/>
            <a:ext cx="5090008" cy="25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670168" y="2021248"/>
            <a:ext cx="2900000" cy="300000"/>
          </a:xfrm>
          <a:prstGeom prst="rect">
            <a:avLst/>
          </a:prstGeom>
          <a:solidFill>
            <a:srgbClr val="E6E3DC"/>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5E5E5E"/>
                </a:solidFill>
                <a:latin typeface="Arial"/>
              </a:rPr>
              <a:t>NON SI MODIFICA</a:t>
            </a:r>
          </a:p>
        </p:txBody>
      </p:sp>
      <p:sp>
        <p:nvSpPr>
          <p:cNvPr id="11" name="TextBox 10"/>
          <p:cNvSpPr txBox="1"/>
          <p:nvPr/>
        </p:nvSpPr>
        <p:spPr>
          <a:xfrm>
            <a:off x="6670168" y="2491248"/>
            <a:ext cx="4450000" cy="160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I cinque criteri con la scala, l’istruzione di imparzialità, le due lettere già inserite al posto giusto e il formato della risposta. È già pronto nel file sulla postazione.</a:t>
            </a:r>
          </a:p>
        </p:txBody>
      </p:sp>
      <p:sp>
        <p:nvSpPr>
          <p:cNvPr id="12" name="TextBox 11"/>
          <p:cNvSpPr txBox="1"/>
          <p:nvPr/>
        </p:nvSpPr>
        <p:spPr>
          <a:xfrm>
            <a:off x="731520" y="4591248"/>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Se la metà bassa cambiasse anche di una virgola fra una esecuzione e l’altra, non staremmo più misurando l’ordine.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28</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LA METÀ VOSTRA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Lo scheletro da compilare.</a:t>
            </a:r>
          </a:p>
        </p:txBody>
      </p:sp>
      <p:sp>
        <p:nvSpPr>
          <p:cNvPr id="5" name="Rectangle 4"/>
          <p:cNvSpPr/>
          <p:nvPr/>
        </p:nvSpPr>
        <p:spPr>
          <a:xfrm>
            <a:off x="731520" y="1791248"/>
            <a:ext cx="5200000" cy="300000"/>
          </a:xfrm>
          <a:prstGeom prst="rect">
            <a:avLst/>
          </a:prstGeom>
          <a:solidFill>
            <a:srgbClr val="E6E9FF"/>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2B44FF"/>
                </a:solidFill>
                <a:latin typeface="Arial"/>
              </a:rPr>
              <a:t>DA COMPILARE, E DA SFOLTIRE</a:t>
            </a:r>
          </a:p>
        </p:txBody>
      </p:sp>
      <p:sp>
        <p:nvSpPr>
          <p:cNvPr id="6" name="Rectangle 5"/>
          <p:cNvSpPr/>
          <p:nvPr/>
        </p:nvSpPr>
        <p:spPr>
          <a:xfrm>
            <a:off x="731520" y="2211248"/>
            <a:ext cx="5600000" cy="35604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1520" y="2391248"/>
            <a:ext cx="5160000" cy="3200400"/>
          </a:xfrm>
          <a:prstGeom prst="rect">
            <a:avLst/>
          </a:prstGeom>
          <a:noFill/>
        </p:spPr>
        <p:txBody>
          <a:bodyPr wrap="square" lIns="0" tIns="0" rIns="0" bIns="0">
            <a:spAutoFit/>
          </a:bodyPr>
          <a:lstStyle/>
          <a:p>
            <a:pPr>
              <a:lnSpc>
                <a:spcPct val="125000"/>
              </a:lnSpc>
            </a:pPr>
            <a:r>
              <a:rPr sz="1200">
                <a:solidFill>
                  <a:srgbClr val="1A1A1A"/>
                </a:solidFill>
                <a:latin typeface="Courier New"/>
              </a:rPr>
              <a:t>RUOLO</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CONTESTO</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COMPITO</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I DUE TESTI SONO RIVOLTI A</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STILE</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TONO</a:t>
            </a:r>
          </a:p>
          <a:p>
            <a:pPr>
              <a:lnSpc>
                <a:spcPct val="125000"/>
              </a:lnSpc>
            </a:pPr>
            <a:r>
              <a:rPr sz="1200">
                <a:solidFill>
                  <a:srgbClr val="1A1A1A"/>
                </a:solidFill>
                <a:latin typeface="Courier New"/>
              </a:rPr>
              <a:t> </a:t>
            </a:r>
          </a:p>
          <a:p>
            <a:pPr>
              <a:lnSpc>
                <a:spcPct val="125000"/>
              </a:lnSpc>
            </a:pPr>
            <a:r>
              <a:rPr sz="1200">
                <a:solidFill>
                  <a:srgbClr val="1A1A1A"/>
                </a:solidFill>
                <a:latin typeface="Courier New"/>
              </a:rPr>
              <a:t>PUBBLICO DELLA RISPOSTA</a:t>
            </a:r>
          </a:p>
          <a:p>
            <a:pPr>
              <a:lnSpc>
                <a:spcPct val="125000"/>
              </a:lnSpc>
            </a:pPr>
            <a:r>
              <a:rPr sz="1200">
                <a:solidFill>
                  <a:srgbClr val="1A1A1A"/>
                </a:solidFill>
                <a:latin typeface="Courier New"/>
              </a:rPr>
              <a:t> </a:t>
            </a:r>
          </a:p>
        </p:txBody>
      </p:sp>
      <p:sp>
        <p:nvSpPr>
          <p:cNvPr id="8" name="TextBox 7"/>
          <p:cNvSpPr txBox="1"/>
          <p:nvPr/>
        </p:nvSpPr>
        <p:spPr>
          <a:xfrm>
            <a:off x="6700000" y="2291248"/>
            <a:ext cx="4760000" cy="3200000"/>
          </a:xfrm>
          <a:prstGeom prst="rect">
            <a:avLst/>
          </a:prstGeom>
          <a:noFill/>
        </p:spPr>
        <p:txBody>
          <a:bodyPr wrap="square" lIns="0" tIns="0" rIns="0" bIns="0" anchor="t">
            <a:spAutoFit/>
          </a:bodyPr>
          <a:lstStyle/>
          <a:p>
            <a:pPr algn="l">
              <a:lnSpc>
                <a:spcPct val="125000"/>
              </a:lnSpc>
            </a:pPr>
            <a:r>
              <a:rPr sz="1500" b="0">
                <a:solidFill>
                  <a:srgbClr val="1A1A1A"/>
                </a:solidFill>
                <a:latin typeface="Arial"/>
              </a:rPr>
              <a:t>Compilate soltanto le sezioni che hanno senso per questo compito.</a:t>
            </a:r>
          </a:p>
          <a:p>
            <a:pPr algn="l">
              <a:lnSpc>
                <a:spcPct val="125000"/>
              </a:lnSpc>
              <a:spcBef>
                <a:spcPts val="500"/>
              </a:spcBef>
            </a:pPr>
            <a:r>
              <a:rPr sz="1500" b="0">
                <a:solidFill>
                  <a:srgbClr val="1A1A1A"/>
                </a:solidFill>
                <a:latin typeface="Arial"/>
              </a:rPr>
              <a:t>Le altre cancellatele, e scrivete sul foglio perché le avete tolte.</a:t>
            </a:r>
          </a:p>
          <a:p>
            <a:pPr algn="l">
              <a:lnSpc>
                <a:spcPct val="125000"/>
              </a:lnSpc>
              <a:spcBef>
                <a:spcPts val="500"/>
              </a:spcBef>
            </a:pPr>
            <a:r>
              <a:rPr sz="1500" b="0">
                <a:solidFill>
                  <a:srgbClr val="1A1A1A"/>
                </a:solidFill>
                <a:latin typeface="Arial"/>
              </a:rPr>
              <a:t>Attenzione a non confondere due cose diverse: «i due testi sono rivolti a» riguarda i destinatari delle lettere da giudicare; «pubblico della risposta» riguarda chi leggerà il giudizio.</a:t>
            </a:r>
          </a:p>
        </p:txBody>
      </p:sp>
      <p:sp>
        <p:nvSpPr>
          <p:cNvPr id="9" name="TextBox 8"/>
          <p:cNvSpPr txBox="1"/>
          <p:nvPr/>
        </p:nvSpPr>
        <p:spPr>
          <a:xfrm>
            <a:off x="731520" y="595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Dodici minuti. Se dopo sei siete ancora fermi, chiedete al tutor la versione già sfoltita.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29</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UNA PRECISAZIONE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Non è il CO-STAR. Ed è questo il punto.</a:t>
            </a:r>
          </a:p>
        </p:txBody>
      </p:sp>
      <p:sp>
        <p:nvSpPr>
          <p:cNvPr id="5" name="TextBox 4"/>
          <p:cNvSpPr txBox="1"/>
          <p:nvPr/>
        </p:nvSpPr>
        <p:spPr>
          <a:xfrm>
            <a:off x="731520" y="156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Il comando che state per scrivere non ha la struttura che avete usato lunedì. Non è una dimenticanza: è il compito che cambia il format.</a:t>
            </a:r>
          </a:p>
        </p:txBody>
      </p:sp>
      <p:sp>
        <p:nvSpPr>
          <p:cNvPr id="6" name="Rectangle 5"/>
          <p:cNvSpPr/>
          <p:nvPr/>
        </p:nvSpPr>
        <p:spPr>
          <a:xfrm>
            <a:off x="731520" y="2386710"/>
            <a:ext cx="5100000" cy="22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386710"/>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2616710"/>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CADE</a:t>
            </a:r>
          </a:p>
        </p:txBody>
      </p:sp>
      <p:sp>
        <p:nvSpPr>
          <p:cNvPr id="9" name="TextBox 8"/>
          <p:cNvSpPr txBox="1"/>
          <p:nvPr/>
        </p:nvSpPr>
        <p:spPr>
          <a:xfrm>
            <a:off x="1051560" y="3026710"/>
            <a:ext cx="4460000" cy="14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Stile e Pubblico descrivono il testo da produrre. Qui non si produce un testo, si emette un giudizio: restano senza oggetto. Il Tono non cade, si trasforma: non è la voce del documento, è la postura richiesta a chi valuta.</a:t>
            </a:r>
          </a:p>
        </p:txBody>
      </p:sp>
      <p:sp>
        <p:nvSpPr>
          <p:cNvPr id="10" name="Rectangle 9"/>
          <p:cNvSpPr/>
          <p:nvPr/>
        </p:nvSpPr>
        <p:spPr>
          <a:xfrm>
            <a:off x="6370168" y="2386710"/>
            <a:ext cx="5090008" cy="22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70168" y="2386710"/>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90208" y="2616710"/>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SI AGGIUNGE</a:t>
            </a:r>
          </a:p>
        </p:txBody>
      </p:sp>
      <p:sp>
        <p:nvSpPr>
          <p:cNvPr id="13" name="TextBox 12"/>
          <p:cNvSpPr txBox="1"/>
          <p:nvPr/>
        </p:nvSpPr>
        <p:spPr>
          <a:xfrm>
            <a:off x="6690208" y="3026710"/>
            <a:ext cx="4450000" cy="14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 criteri con la scala e il controllo contro il bias di posizione: i componenti propri dei prompt di valutazione. Sono le due sezioni che avevate aggiunto voi al format, Vincoli e Verifica, applicate a una domanda diversa.</a:t>
            </a:r>
          </a:p>
        </p:txBody>
      </p:sp>
      <p:sp>
        <p:nvSpPr>
          <p:cNvPr id="14" name="TextBox 13"/>
          <p:cNvSpPr txBox="1"/>
          <p:nvPr/>
        </p:nvSpPr>
        <p:spPr>
          <a:xfrm>
            <a:off x="731520" y="500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Il format non si applica: si compone in base a che cosa si sta chiedendo.</a:t>
            </a:r>
          </a:p>
        </p:txBody>
      </p:sp>
      <p:sp>
        <p:nvSpPr>
          <p:cNvPr id="15" name="TextBox 14"/>
          <p:cNvSpPr txBox="1"/>
          <p:nvPr/>
        </p:nvSpPr>
        <p:spPr>
          <a:xfrm>
            <a:off x="731520" y="625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Adattamenti del CO-STAR in letteratura: Ohalete N., Gittner L. S., Matheny M. E., COSTAR-A, 2025. arXiv:2510.12637 (preprint).  Prompt di valutazione: Zheng L. et al., Judging LLM-as-a-Judge with MT-Bench and Chatbot Arena, NeurIPS 2023. arXiv:2306.05685.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30</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LA METÀ CHE NON SI TOCCA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Che cosa c’è già nel file.</a:t>
            </a:r>
          </a:p>
        </p:txBody>
      </p:sp>
      <p:sp>
        <p:nvSpPr>
          <p:cNvPr id="5" name="Rectangle 4"/>
          <p:cNvSpPr/>
          <p:nvPr/>
        </p:nvSpPr>
        <p:spPr>
          <a:xfrm>
            <a:off x="731520" y="1791248"/>
            <a:ext cx="7400000" cy="300000"/>
          </a:xfrm>
          <a:prstGeom prst="rect">
            <a:avLst/>
          </a:prstGeom>
          <a:solidFill>
            <a:srgbClr val="E6E3DC"/>
          </a:solidFill>
          <a:ln>
            <a:noFill/>
          </a:ln>
          <a:effectLst/>
        </p:spPr>
        <p:style>
          <a:lnRef idx="1">
            <a:schemeClr val="accent1"/>
          </a:lnRef>
          <a:fillRef idx="3">
            <a:schemeClr val="accent1"/>
          </a:fillRef>
          <a:effectRef idx="2">
            <a:schemeClr val="accent1"/>
          </a:effectRef>
          <a:fontRef idx="minor">
            <a:schemeClr val="lt1"/>
          </a:fontRef>
        </p:style>
        <p:txBody>
          <a:bodyPr wrap="none" lIns="150000" tIns="0" rIns="0" bIns="0" rtlCol="0" anchor="ctr"/>
          <a:lstStyle/>
          <a:p>
            <a:pPr algn="l"/>
            <a:r>
              <a:rPr sz="1000" b="1" spc="120">
                <a:solidFill>
                  <a:srgbClr val="5E5E5E"/>
                </a:solidFill>
                <a:latin typeface="Arial"/>
              </a:rPr>
              <a:t>NON SI MODIFICA, NEMMENO LA PUNTEGGIATURA</a:t>
            </a:r>
          </a:p>
        </p:txBody>
      </p:sp>
      <p:sp>
        <p:nvSpPr>
          <p:cNvPr id="6" name="TextBox 5"/>
          <p:cNvSpPr txBox="1"/>
          <p:nvPr/>
        </p:nvSpPr>
        <p:spPr>
          <a:xfrm>
            <a:off x="731520" y="2241248"/>
            <a:ext cx="29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I cinque criteri</a:t>
            </a:r>
          </a:p>
        </p:txBody>
      </p:sp>
      <p:sp>
        <p:nvSpPr>
          <p:cNvPr id="7" name="TextBox 6"/>
          <p:cNvSpPr txBox="1"/>
          <p:nvPr/>
        </p:nvSpPr>
        <p:spPr>
          <a:xfrm>
            <a:off x="3931520" y="2241248"/>
            <a:ext cx="75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Scritti per esteso, con la scala da 0 a 2 e il divieto di usarne altri. Sono gli stessi che avete usato voi alle 10:15.</a:t>
            </a:r>
          </a:p>
        </p:txBody>
      </p:sp>
      <p:sp>
        <p:nvSpPr>
          <p:cNvPr id="8" name="Rectangle 7"/>
          <p:cNvSpPr/>
          <p:nvPr/>
        </p:nvSpPr>
        <p:spPr>
          <a:xfrm>
            <a:off x="731520" y="28247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2884777"/>
            <a:ext cx="29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L’imparzialità</a:t>
            </a:r>
          </a:p>
        </p:txBody>
      </p:sp>
      <p:sp>
        <p:nvSpPr>
          <p:cNvPr id="10" name="TextBox 9"/>
          <p:cNvSpPr txBox="1"/>
          <p:nvPr/>
        </p:nvSpPr>
        <p:spPr>
          <a:xfrm>
            <a:off x="3931520" y="2884777"/>
            <a:ext cx="75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«Evita qualsiasi bias di posizione e assicurati che l’ordine in cui i due testi ti sono stati presentati non influenzi la tua decisione.»</a:t>
            </a:r>
          </a:p>
        </p:txBody>
      </p:sp>
      <p:sp>
        <p:nvSpPr>
          <p:cNvPr id="11" name="Rectangle 10"/>
          <p:cNvSpPr/>
          <p:nvPr/>
        </p:nvSpPr>
        <p:spPr>
          <a:xfrm>
            <a:off x="731520" y="34683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31520" y="3528306"/>
            <a:ext cx="29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Le due lettere</a:t>
            </a:r>
          </a:p>
        </p:txBody>
      </p:sp>
      <p:sp>
        <p:nvSpPr>
          <p:cNvPr id="13" name="TextBox 12"/>
          <p:cNvSpPr txBox="1"/>
          <p:nvPr/>
        </p:nvSpPr>
        <p:spPr>
          <a:xfrm>
            <a:off x="3931520" y="3528306"/>
            <a:ext cx="75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Già inserite sotto Soluzione 1 e Soluzione 2. Nessuno le incolla e nessuno le rinomina.</a:t>
            </a:r>
          </a:p>
        </p:txBody>
      </p:sp>
      <p:sp>
        <p:nvSpPr>
          <p:cNvPr id="14" name="Rectangle 13"/>
          <p:cNvSpPr/>
          <p:nvPr/>
        </p:nvSpPr>
        <p:spPr>
          <a:xfrm>
            <a:off x="731520" y="4111835"/>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4171835"/>
            <a:ext cx="29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La risposta</a:t>
            </a:r>
          </a:p>
        </p:txBody>
      </p:sp>
      <p:sp>
        <p:nvSpPr>
          <p:cNvPr id="16" name="TextBox 15"/>
          <p:cNvSpPr txBox="1"/>
          <p:nvPr/>
        </p:nvSpPr>
        <p:spPr>
          <a:xfrm>
            <a:off x="3931520" y="4171835"/>
            <a:ext cx="75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Una scelta obbligata fra Soluzione 1 e Soluzione 2, senza pareggio, più un punteggio su dieci per ciascun testo e due righe di motivo.</a:t>
            </a:r>
          </a:p>
        </p:txBody>
      </p:sp>
      <p:sp>
        <p:nvSpPr>
          <p:cNvPr id="17" name="Rectangle 16"/>
          <p:cNvSpPr/>
          <p:nvPr/>
        </p:nvSpPr>
        <p:spPr>
          <a:xfrm>
            <a:off x="731520" y="4755364"/>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31520" y="550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Stessa griglia, stessa scala, stessi testi. Alle 12:05 mettiamo i vostri voti accanto ai suoi.</a:t>
            </a:r>
          </a:p>
        </p:txBody>
      </p:sp>
      <p:sp>
        <p:nvSpPr>
          <p:cNvPr id="19" name="TextBox 18"/>
          <p:cNvSpPr txBox="1"/>
          <p:nvPr/>
        </p:nvSpPr>
        <p:spPr>
          <a:xfrm>
            <a:off x="731520" y="625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L’istruzione di imparzialità è la traduzione di quella usata nello studio di riferimento. Shi L., Ma C., Liang W., Diao X., Ma W., Vosoughi S., Judging the Judges, IJCNLP-AACL 2025, pp. 292-314. arXiv:2406.07791.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31</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LA CODIFICA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000" b="1">
                <a:solidFill>
                  <a:srgbClr val="1A1A1A"/>
                </a:solidFill>
                <a:latin typeface="Arial"/>
              </a:rPr>
              <a:t>Due nomi, e servono tutti e due.</a:t>
            </a:r>
          </a:p>
        </p:txBody>
      </p:sp>
      <p:sp>
        <p:nvSpPr>
          <p:cNvPr id="5" name="TextBox 4"/>
          <p:cNvSpPr txBox="1"/>
          <p:nvPr/>
        </p:nvSpPr>
        <p:spPr>
          <a:xfrm>
            <a:off x="731520" y="156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«Soluzione 1» è una posizione: indica il testo che sta sopra, e cambia con l’ordine. «Lettera A» e «Lettera B» sono i testi, e non cambiano mai.</a:t>
            </a:r>
          </a:p>
        </p:txBody>
      </p:sp>
      <p:sp>
        <p:nvSpPr>
          <p:cNvPr id="6" name="TextBox 5"/>
          <p:cNvSpPr txBox="1"/>
          <p:nvPr/>
        </p:nvSpPr>
        <p:spPr>
          <a:xfrm>
            <a:off x="731520" y="2486710"/>
            <a:ext cx="3600000" cy="280000"/>
          </a:xfrm>
          <a:prstGeom prst="rect">
            <a:avLst/>
          </a:prstGeom>
          <a:noFill/>
        </p:spPr>
        <p:txBody>
          <a:bodyPr wrap="square" lIns="0" tIns="0" rIns="0" bIns="0" anchor="t">
            <a:spAutoFit/>
          </a:bodyPr>
          <a:lstStyle/>
          <a:p>
            <a:pPr algn="l">
              <a:lnSpc>
                <a:spcPct val="118000"/>
              </a:lnSpc>
            </a:pPr>
            <a:endParaRPr/>
          </a:p>
        </p:txBody>
      </p:sp>
      <p:sp>
        <p:nvSpPr>
          <p:cNvPr id="7" name="TextBox 6"/>
          <p:cNvSpPr txBox="1"/>
          <p:nvPr/>
        </p:nvSpPr>
        <p:spPr>
          <a:xfrm>
            <a:off x="4531520" y="2486710"/>
            <a:ext cx="3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SOLUZIONE 1 È</a:t>
            </a:r>
          </a:p>
        </p:txBody>
      </p:sp>
      <p:sp>
        <p:nvSpPr>
          <p:cNvPr id="8" name="TextBox 7"/>
          <p:cNvSpPr txBox="1"/>
          <p:nvPr/>
        </p:nvSpPr>
        <p:spPr>
          <a:xfrm>
            <a:off x="8131520" y="2486710"/>
            <a:ext cx="33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SOLUZIONE 2 È</a:t>
            </a:r>
          </a:p>
        </p:txBody>
      </p:sp>
      <p:sp>
        <p:nvSpPr>
          <p:cNvPr id="9" name="Rectangle 8"/>
          <p:cNvSpPr/>
          <p:nvPr/>
        </p:nvSpPr>
        <p:spPr>
          <a:xfrm>
            <a:off x="731520" y="281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2946710"/>
            <a:ext cx="3600000" cy="400000"/>
          </a:xfrm>
          <a:prstGeom prst="rect">
            <a:avLst/>
          </a:prstGeom>
          <a:noFill/>
        </p:spPr>
        <p:txBody>
          <a:bodyPr wrap="square" lIns="0" tIns="0" rIns="0" bIns="0" anchor="t">
            <a:spAutoFit/>
          </a:bodyPr>
          <a:lstStyle/>
          <a:p>
            <a:pPr algn="l">
              <a:lnSpc>
                <a:spcPct val="118000"/>
              </a:lnSpc>
            </a:pPr>
            <a:r>
              <a:rPr sz="1800" b="1">
                <a:solidFill>
                  <a:srgbClr val="1A1A1A"/>
                </a:solidFill>
                <a:latin typeface="Arial"/>
              </a:rPr>
              <a:t>Ordine base</a:t>
            </a:r>
          </a:p>
        </p:txBody>
      </p:sp>
      <p:sp>
        <p:nvSpPr>
          <p:cNvPr id="11" name="TextBox 10"/>
          <p:cNvSpPr txBox="1"/>
          <p:nvPr/>
        </p:nvSpPr>
        <p:spPr>
          <a:xfrm>
            <a:off x="4531520" y="2946710"/>
            <a:ext cx="3400000" cy="400000"/>
          </a:xfrm>
          <a:prstGeom prst="rect">
            <a:avLst/>
          </a:prstGeom>
          <a:noFill/>
        </p:spPr>
        <p:txBody>
          <a:bodyPr wrap="square" lIns="0" tIns="0" rIns="0" bIns="0" anchor="t">
            <a:spAutoFit/>
          </a:bodyPr>
          <a:lstStyle/>
          <a:p>
            <a:pPr algn="l">
              <a:lnSpc>
                <a:spcPct val="118000"/>
              </a:lnSpc>
            </a:pPr>
            <a:r>
              <a:rPr sz="1800" b="0">
                <a:solidFill>
                  <a:srgbClr val="1A1A1A"/>
                </a:solidFill>
                <a:latin typeface="Arial"/>
              </a:rPr>
              <a:t>Lettera A</a:t>
            </a:r>
          </a:p>
        </p:txBody>
      </p:sp>
      <p:sp>
        <p:nvSpPr>
          <p:cNvPr id="12" name="TextBox 11"/>
          <p:cNvSpPr txBox="1"/>
          <p:nvPr/>
        </p:nvSpPr>
        <p:spPr>
          <a:xfrm>
            <a:off x="8131520" y="2946710"/>
            <a:ext cx="3300000" cy="400000"/>
          </a:xfrm>
          <a:prstGeom prst="rect">
            <a:avLst/>
          </a:prstGeom>
          <a:noFill/>
        </p:spPr>
        <p:txBody>
          <a:bodyPr wrap="square" lIns="0" tIns="0" rIns="0" bIns="0" anchor="t">
            <a:spAutoFit/>
          </a:bodyPr>
          <a:lstStyle/>
          <a:p>
            <a:pPr algn="l">
              <a:lnSpc>
                <a:spcPct val="118000"/>
              </a:lnSpc>
            </a:pPr>
            <a:r>
              <a:rPr sz="1800" b="0">
                <a:solidFill>
                  <a:srgbClr val="1A1A1A"/>
                </a:solidFill>
                <a:latin typeface="Arial"/>
              </a:rPr>
              <a:t>Lettera B</a:t>
            </a:r>
          </a:p>
        </p:txBody>
      </p:sp>
      <p:sp>
        <p:nvSpPr>
          <p:cNvPr id="13" name="Rectangle 12"/>
          <p:cNvSpPr/>
          <p:nvPr/>
        </p:nvSpPr>
        <p:spPr>
          <a:xfrm>
            <a:off x="731520" y="340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506710"/>
            <a:ext cx="3600000" cy="400000"/>
          </a:xfrm>
          <a:prstGeom prst="rect">
            <a:avLst/>
          </a:prstGeom>
          <a:noFill/>
        </p:spPr>
        <p:txBody>
          <a:bodyPr wrap="square" lIns="0" tIns="0" rIns="0" bIns="0" anchor="t">
            <a:spAutoFit/>
          </a:bodyPr>
          <a:lstStyle/>
          <a:p>
            <a:pPr algn="l">
              <a:lnSpc>
                <a:spcPct val="118000"/>
              </a:lnSpc>
            </a:pPr>
            <a:r>
              <a:rPr sz="1800" b="1">
                <a:solidFill>
                  <a:srgbClr val="1A1A1A"/>
                </a:solidFill>
                <a:latin typeface="Arial"/>
              </a:rPr>
              <a:t>Ordine invertito</a:t>
            </a:r>
          </a:p>
        </p:txBody>
      </p:sp>
      <p:sp>
        <p:nvSpPr>
          <p:cNvPr id="15" name="TextBox 14"/>
          <p:cNvSpPr txBox="1"/>
          <p:nvPr/>
        </p:nvSpPr>
        <p:spPr>
          <a:xfrm>
            <a:off x="4531520" y="3506710"/>
            <a:ext cx="3400000" cy="400000"/>
          </a:xfrm>
          <a:prstGeom prst="rect">
            <a:avLst/>
          </a:prstGeom>
          <a:noFill/>
        </p:spPr>
        <p:txBody>
          <a:bodyPr wrap="square" lIns="0" tIns="0" rIns="0" bIns="0" anchor="t">
            <a:spAutoFit/>
          </a:bodyPr>
          <a:lstStyle/>
          <a:p>
            <a:pPr algn="l">
              <a:lnSpc>
                <a:spcPct val="118000"/>
              </a:lnSpc>
            </a:pPr>
            <a:r>
              <a:rPr sz="1800" b="0">
                <a:solidFill>
                  <a:srgbClr val="1A1A1A"/>
                </a:solidFill>
                <a:latin typeface="Arial"/>
              </a:rPr>
              <a:t>Lettera B</a:t>
            </a:r>
          </a:p>
        </p:txBody>
      </p:sp>
      <p:sp>
        <p:nvSpPr>
          <p:cNvPr id="16" name="TextBox 15"/>
          <p:cNvSpPr txBox="1"/>
          <p:nvPr/>
        </p:nvSpPr>
        <p:spPr>
          <a:xfrm>
            <a:off x="8131520" y="3506710"/>
            <a:ext cx="3300000" cy="400000"/>
          </a:xfrm>
          <a:prstGeom prst="rect">
            <a:avLst/>
          </a:prstGeom>
          <a:noFill/>
        </p:spPr>
        <p:txBody>
          <a:bodyPr wrap="square" lIns="0" tIns="0" rIns="0" bIns="0" anchor="t">
            <a:spAutoFit/>
          </a:bodyPr>
          <a:lstStyle/>
          <a:p>
            <a:pPr algn="l">
              <a:lnSpc>
                <a:spcPct val="118000"/>
              </a:lnSpc>
            </a:pPr>
            <a:r>
              <a:rPr sz="1800" b="0">
                <a:solidFill>
                  <a:srgbClr val="1A1A1A"/>
                </a:solidFill>
                <a:latin typeface="Arial"/>
              </a:rPr>
              <a:t>Lettera A</a:t>
            </a:r>
          </a:p>
        </p:txBody>
      </p:sp>
      <p:sp>
        <p:nvSpPr>
          <p:cNvPr id="17" name="Rectangle 16"/>
          <p:cNvSpPr/>
          <p:nvPr/>
        </p:nvSpPr>
        <p:spPr>
          <a:xfrm>
            <a:off x="731520" y="396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731520" y="4246710"/>
            <a:ext cx="10728655" cy="11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31520" y="4246710"/>
            <a:ext cx="10728655"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131520" y="4486710"/>
            <a:ext cx="9900000" cy="700000"/>
          </a:xfrm>
          <a:prstGeom prst="rect">
            <a:avLst/>
          </a:prstGeom>
          <a:noFill/>
        </p:spPr>
        <p:txBody>
          <a:bodyPr wrap="square" lIns="0" tIns="0" rIns="0" bIns="0" anchor="t">
            <a:spAutoFit/>
          </a:bodyPr>
          <a:lstStyle/>
          <a:p>
            <a:pPr algn="l">
              <a:lnSpc>
                <a:spcPct val="118000"/>
              </a:lnSpc>
            </a:pPr>
            <a:r>
              <a:rPr sz="1800" b="1">
                <a:solidFill>
                  <a:srgbClr val="1A1A1A"/>
                </a:solidFill>
                <a:latin typeface="Arial"/>
              </a:rPr>
              <a:t>Sulla scheda si scrivono tutte e due: quello che dice lo schermo, e la lettera che ha vinto.</a:t>
            </a:r>
          </a:p>
        </p:txBody>
      </p:sp>
      <p:sp>
        <p:nvSpPr>
          <p:cNvPr id="21" name="TextBox 20"/>
          <p:cNvSpPr txBox="1"/>
          <p:nvPr/>
        </p:nvSpPr>
        <p:spPr>
          <a:xfrm>
            <a:off x="731520" y="5900000"/>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Senza questa distinzione il fenomeno non è misurabile: non si saprebbe mai se ha cambiato idea o ha solo cambiato posto.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32</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LA PROCEDURA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Sei esecuzioni, sei conversazioni nuove.</a:t>
            </a:r>
          </a:p>
        </p:txBody>
      </p:sp>
      <p:sp>
        <p:nvSpPr>
          <p:cNvPr id="5" name="TextBox 4"/>
          <p:cNvSpPr txBox="1"/>
          <p:nvPr/>
        </p:nvSpPr>
        <p:spPr>
          <a:xfrm>
            <a:off x="731520" y="1791248"/>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01</a:t>
            </a:r>
          </a:p>
        </p:txBody>
      </p:sp>
      <p:sp>
        <p:nvSpPr>
          <p:cNvPr id="6" name="TextBox 5"/>
          <p:cNvSpPr txBox="1"/>
          <p:nvPr/>
        </p:nvSpPr>
        <p:spPr>
          <a:xfrm>
            <a:off x="1431520" y="1776248"/>
            <a:ext cx="9700000" cy="289748"/>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Aprite una conversazione nuova. Normale, non temporanea, fuori da qualsiasi progetto.</a:t>
            </a:r>
          </a:p>
        </p:txBody>
      </p:sp>
      <p:sp>
        <p:nvSpPr>
          <p:cNvPr id="7" name="TextBox 6"/>
          <p:cNvSpPr txBox="1"/>
          <p:nvPr/>
        </p:nvSpPr>
        <p:spPr>
          <a:xfrm>
            <a:off x="731520" y="2200996"/>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02</a:t>
            </a:r>
          </a:p>
        </p:txBody>
      </p:sp>
      <p:sp>
        <p:nvSpPr>
          <p:cNvPr id="8" name="TextBox 7"/>
          <p:cNvSpPr txBox="1"/>
          <p:nvPr/>
        </p:nvSpPr>
        <p:spPr>
          <a:xfrm>
            <a:off x="1431520" y="2185996"/>
            <a:ext cx="9700000" cy="289748"/>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Rinominatela prima di incollare, con il nome scritto nella riga della scheda.</a:t>
            </a:r>
          </a:p>
        </p:txBody>
      </p:sp>
      <p:sp>
        <p:nvSpPr>
          <p:cNvPr id="9" name="TextBox 8"/>
          <p:cNvSpPr txBox="1"/>
          <p:nvPr/>
        </p:nvSpPr>
        <p:spPr>
          <a:xfrm>
            <a:off x="731520" y="2610744"/>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03</a:t>
            </a:r>
          </a:p>
        </p:txBody>
      </p:sp>
      <p:sp>
        <p:nvSpPr>
          <p:cNvPr id="10" name="TextBox 9"/>
          <p:cNvSpPr txBox="1"/>
          <p:nvPr/>
        </p:nvSpPr>
        <p:spPr>
          <a:xfrm>
            <a:off x="1431520" y="2595744"/>
            <a:ext cx="9700000" cy="289748"/>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Incollate il file per intero: il BASE per le righe 1, 2 e 3; l’INVERTITO per le righe 4, 5 e 6.</a:t>
            </a:r>
          </a:p>
        </p:txBody>
      </p:sp>
      <p:sp>
        <p:nvSpPr>
          <p:cNvPr id="11" name="TextBox 10"/>
          <p:cNvSpPr txBox="1"/>
          <p:nvPr/>
        </p:nvSpPr>
        <p:spPr>
          <a:xfrm>
            <a:off x="731520" y="3020492"/>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04</a:t>
            </a:r>
          </a:p>
        </p:txBody>
      </p:sp>
      <p:sp>
        <p:nvSpPr>
          <p:cNvPr id="12" name="TextBox 11"/>
          <p:cNvSpPr txBox="1"/>
          <p:nvPr/>
        </p:nvSpPr>
        <p:spPr>
          <a:xfrm>
            <a:off x="1431520" y="3005492"/>
            <a:ext cx="9700000" cy="289748"/>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Inviate e aspettate la risposta completa, senza interromperla.</a:t>
            </a:r>
          </a:p>
        </p:txBody>
      </p:sp>
      <p:sp>
        <p:nvSpPr>
          <p:cNvPr id="13" name="TextBox 12"/>
          <p:cNvSpPr txBox="1"/>
          <p:nvPr/>
        </p:nvSpPr>
        <p:spPr>
          <a:xfrm>
            <a:off x="731520" y="3430240"/>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05</a:t>
            </a:r>
          </a:p>
        </p:txBody>
      </p:sp>
      <p:sp>
        <p:nvSpPr>
          <p:cNvPr id="14" name="TextBox 13"/>
          <p:cNvSpPr txBox="1"/>
          <p:nvPr/>
        </p:nvSpPr>
        <p:spPr>
          <a:xfrm>
            <a:off x="1431520" y="3415240"/>
            <a:ext cx="9700000" cy="289748"/>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Trascrivete sulla scheda: la scelta, la lettera, i due totali e la ragione in dieci parole.</a:t>
            </a:r>
          </a:p>
        </p:txBody>
      </p:sp>
      <p:sp>
        <p:nvSpPr>
          <p:cNvPr id="15" name="TextBox 14"/>
          <p:cNvSpPr txBox="1"/>
          <p:nvPr/>
        </p:nvSpPr>
        <p:spPr>
          <a:xfrm>
            <a:off x="731520" y="3839988"/>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06</a:t>
            </a:r>
          </a:p>
        </p:txBody>
      </p:sp>
      <p:sp>
        <p:nvSpPr>
          <p:cNvPr id="16" name="TextBox 15"/>
          <p:cNvSpPr txBox="1"/>
          <p:nvPr/>
        </p:nvSpPr>
        <p:spPr>
          <a:xfrm>
            <a:off x="1431520" y="3824988"/>
            <a:ext cx="9700000" cy="289748"/>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Chiudete. Nessuna altra domanda dentro quella chat. Si riparte dal punto 1 con la riga dopo.</a:t>
            </a:r>
          </a:p>
        </p:txBody>
      </p:sp>
      <p:sp>
        <p:nvSpPr>
          <p:cNvPr id="17" name="Rectangle 16"/>
          <p:cNvSpPr/>
          <p:nvPr/>
        </p:nvSpPr>
        <p:spPr>
          <a:xfrm>
            <a:off x="731520" y="5100000"/>
            <a:ext cx="10728655" cy="8172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51520" y="5280000"/>
            <a:ext cx="10288655" cy="457200"/>
          </a:xfrm>
          <a:prstGeom prst="rect">
            <a:avLst/>
          </a:prstGeom>
          <a:noFill/>
        </p:spPr>
        <p:txBody>
          <a:bodyPr wrap="square" lIns="0" tIns="0" rIns="0" bIns="0">
            <a:spAutoFit/>
          </a:bodyPr>
          <a:lstStyle/>
          <a:p>
            <a:pPr>
              <a:lnSpc>
                <a:spcPct val="125000"/>
              </a:lnSpc>
            </a:pPr>
            <a:r>
              <a:rPr sz="1200">
                <a:solidFill>
                  <a:srgbClr val="1A1A1A"/>
                </a:solidFill>
                <a:latin typeface="Courier New"/>
              </a:rPr>
              <a:t>A-1-base   A-2-base   A-3-base   A-4-inv   A-5-inv   A-6-inv</a:t>
            </a:r>
          </a:p>
          <a:p>
            <a:pPr>
              <a:lnSpc>
                <a:spcPct val="125000"/>
              </a:lnSpc>
            </a:pPr>
            <a:r>
              <a:rPr sz="1200">
                <a:solidFill>
                  <a:srgbClr val="1A1A1A"/>
                </a:solidFill>
                <a:latin typeface="Courier New"/>
              </a:rPr>
              <a:t>B-1-base   B-2-base   B-3-base   B-4-inv   B-5-inv   B-6-inv</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33</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UN CASO PREVISTO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600" b="1">
                <a:solidFill>
                  <a:srgbClr val="1A1A1A"/>
                </a:solidFill>
                <a:latin typeface="Arial"/>
              </a:rPr>
              <a:t>Se non sceglie.</a:t>
            </a:r>
          </a:p>
        </p:txBody>
      </p:sp>
      <p:sp>
        <p:nvSpPr>
          <p:cNvPr id="5" name="TextBox 4"/>
          <p:cNvSpPr txBox="1"/>
          <p:nvPr/>
        </p:nvSpPr>
        <p:spPr>
          <a:xfrm>
            <a:off x="731520" y="1791248"/>
            <a:ext cx="9900000" cy="700000"/>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Se si rifiuta, oppure risponde comunque che i due testi si equivalgono, si rilancia una volta sola, dentro la stessa conversazione, con questa frase e nessun’altra.</a:t>
            </a:r>
          </a:p>
        </p:txBody>
      </p:sp>
      <p:sp>
        <p:nvSpPr>
          <p:cNvPr id="6" name="Rectangle 5"/>
          <p:cNvSpPr/>
          <p:nvPr/>
        </p:nvSpPr>
        <p:spPr>
          <a:xfrm>
            <a:off x="731520" y="2641248"/>
            <a:ext cx="10728655" cy="6267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1520" y="2821248"/>
            <a:ext cx="10288655" cy="266700"/>
          </a:xfrm>
          <a:prstGeom prst="rect">
            <a:avLst/>
          </a:prstGeom>
          <a:noFill/>
        </p:spPr>
        <p:txBody>
          <a:bodyPr wrap="square" lIns="0" tIns="0" rIns="0" bIns="0">
            <a:spAutoFit/>
          </a:bodyPr>
          <a:lstStyle/>
          <a:p>
            <a:pPr>
              <a:lnSpc>
                <a:spcPct val="125000"/>
              </a:lnSpc>
            </a:pPr>
            <a:r>
              <a:rPr sz="1400">
                <a:solidFill>
                  <a:srgbClr val="1A1A1A"/>
                </a:solidFill>
                <a:latin typeface="Courier New"/>
              </a:rPr>
              <a:t>Devi scegliere una delle due.</a:t>
            </a:r>
          </a:p>
        </p:txBody>
      </p:sp>
      <p:sp>
        <p:nvSpPr>
          <p:cNvPr id="8" name="Rectangle 7"/>
          <p:cNvSpPr/>
          <p:nvPr/>
        </p:nvSpPr>
        <p:spPr>
          <a:xfrm>
            <a:off x="731520" y="3691248"/>
            <a:ext cx="5100000" cy="13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1520" y="3691248"/>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51560" y="3921248"/>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SE SCEGLIE</a:t>
            </a:r>
          </a:p>
        </p:txBody>
      </p:sp>
      <p:sp>
        <p:nvSpPr>
          <p:cNvPr id="11" name="TextBox 10"/>
          <p:cNvSpPr txBox="1"/>
          <p:nvPr/>
        </p:nvSpPr>
        <p:spPr>
          <a:xfrm>
            <a:off x="1051560" y="4331248"/>
            <a:ext cx="4460000" cy="5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Si registra normalmente, e si annota nella riga che c’è stato un rilancio.</a:t>
            </a:r>
          </a:p>
        </p:txBody>
      </p:sp>
      <p:sp>
        <p:nvSpPr>
          <p:cNvPr id="12" name="Rectangle 11"/>
          <p:cNvSpPr/>
          <p:nvPr/>
        </p:nvSpPr>
        <p:spPr>
          <a:xfrm>
            <a:off x="6370168" y="3691248"/>
            <a:ext cx="5090008" cy="13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690208" y="3921248"/>
            <a:ext cx="4400000" cy="28000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SE NON SCEGLIE ANCORA</a:t>
            </a:r>
          </a:p>
        </p:txBody>
      </p:sp>
      <p:sp>
        <p:nvSpPr>
          <p:cNvPr id="14" name="TextBox 13"/>
          <p:cNvSpPr txBox="1"/>
          <p:nvPr/>
        </p:nvSpPr>
        <p:spPr>
          <a:xfrm>
            <a:off x="6690208" y="4331248"/>
            <a:ext cx="4450000" cy="5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Si scrive «non ha scelto» e si passa alla riga successiva. Non si insiste una terza volta e non si riformula la domanda.</a:t>
            </a:r>
          </a:p>
        </p:txBody>
      </p:sp>
      <p:sp>
        <p:nvSpPr>
          <p:cNvPr id="15" name="TextBox 14"/>
          <p:cNvSpPr txBox="1"/>
          <p:nvPr/>
        </p:nvSpPr>
        <p:spPr>
          <a:xfrm>
            <a:off x="731520" y="5750000"/>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Riformulare la domanda per ottenere la risposta che serve è il modo più elegante di falsificare un esperimento.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34</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TASK 2  ·  LA SCHEDA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Ogni riga dice già tutto quello che serve.</a:t>
            </a:r>
          </a:p>
        </p:txBody>
      </p:sp>
      <p:sp>
        <p:nvSpPr>
          <p:cNvPr id="5" name="TextBox 4"/>
          <p:cNvSpPr txBox="1"/>
          <p:nvPr/>
        </p:nvSpPr>
        <p:spPr>
          <a:xfrm>
            <a:off x="731520" y="1791248"/>
            <a:ext cx="42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a:t>
            </a:r>
          </a:p>
        </p:txBody>
      </p:sp>
      <p:sp>
        <p:nvSpPr>
          <p:cNvPr id="6" name="TextBox 5"/>
          <p:cNvSpPr txBox="1"/>
          <p:nvPr/>
        </p:nvSpPr>
        <p:spPr>
          <a:xfrm>
            <a:off x="1251520" y="1791248"/>
            <a:ext cx="23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SOL. 1 / SOL. 2</a:t>
            </a:r>
          </a:p>
        </p:txBody>
      </p:sp>
      <p:sp>
        <p:nvSpPr>
          <p:cNvPr id="7" name="TextBox 6"/>
          <p:cNvSpPr txBox="1"/>
          <p:nvPr/>
        </p:nvSpPr>
        <p:spPr>
          <a:xfrm>
            <a:off x="3681520" y="1791248"/>
            <a:ext cx="26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SCELTA</a:t>
            </a:r>
          </a:p>
        </p:txBody>
      </p:sp>
      <p:sp>
        <p:nvSpPr>
          <p:cNvPr id="8" name="TextBox 7"/>
          <p:cNvSpPr txBox="1"/>
          <p:nvPr/>
        </p:nvSpPr>
        <p:spPr>
          <a:xfrm>
            <a:off x="6431520" y="1791248"/>
            <a:ext cx="23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VINCE</a:t>
            </a:r>
          </a:p>
        </p:txBody>
      </p:sp>
      <p:sp>
        <p:nvSpPr>
          <p:cNvPr id="9" name="TextBox 8"/>
          <p:cNvSpPr txBox="1"/>
          <p:nvPr/>
        </p:nvSpPr>
        <p:spPr>
          <a:xfrm>
            <a:off x="8881520" y="1791248"/>
            <a:ext cx="13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SOL. 1</a:t>
            </a:r>
          </a:p>
        </p:txBody>
      </p:sp>
      <p:sp>
        <p:nvSpPr>
          <p:cNvPr id="10" name="TextBox 9"/>
          <p:cNvSpPr txBox="1"/>
          <p:nvPr/>
        </p:nvSpPr>
        <p:spPr>
          <a:xfrm>
            <a:off x="10331520" y="1791248"/>
            <a:ext cx="13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SOL. 2</a:t>
            </a:r>
          </a:p>
        </p:txBody>
      </p:sp>
      <p:sp>
        <p:nvSpPr>
          <p:cNvPr id="11" name="Rectangle 10"/>
          <p:cNvSpPr/>
          <p:nvPr/>
        </p:nvSpPr>
        <p:spPr>
          <a:xfrm>
            <a:off x="731520" y="211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31520" y="2221248"/>
            <a:ext cx="420000" cy="330000"/>
          </a:xfrm>
          <a:prstGeom prst="rect">
            <a:avLst/>
          </a:prstGeom>
          <a:noFill/>
        </p:spPr>
        <p:txBody>
          <a:bodyPr wrap="square" lIns="0" tIns="0" rIns="0" bIns="0" anchor="t">
            <a:spAutoFit/>
          </a:bodyPr>
          <a:lstStyle/>
          <a:p>
            <a:pPr algn="l">
              <a:lnSpc>
                <a:spcPct val="118000"/>
              </a:lnSpc>
            </a:pPr>
            <a:r>
              <a:rPr sz="1400" b="1">
                <a:solidFill>
                  <a:srgbClr val="7A7A7A"/>
                </a:solidFill>
                <a:latin typeface="Arial"/>
              </a:rPr>
              <a:t>1.</a:t>
            </a:r>
          </a:p>
        </p:txBody>
      </p:sp>
      <p:sp>
        <p:nvSpPr>
          <p:cNvPr id="13" name="TextBox 12"/>
          <p:cNvSpPr txBox="1"/>
          <p:nvPr/>
        </p:nvSpPr>
        <p:spPr>
          <a:xfrm>
            <a:off x="1251520" y="2221248"/>
            <a:ext cx="2300000" cy="33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A / B</a:t>
            </a:r>
          </a:p>
        </p:txBody>
      </p:sp>
      <p:sp>
        <p:nvSpPr>
          <p:cNvPr id="14" name="TextBox 13"/>
          <p:cNvSpPr txBox="1"/>
          <p:nvPr/>
        </p:nvSpPr>
        <p:spPr>
          <a:xfrm>
            <a:off x="3681520" y="2221248"/>
            <a:ext cx="2600000" cy="330000"/>
          </a:xfrm>
          <a:prstGeom prst="rect">
            <a:avLst/>
          </a:prstGeom>
          <a:noFill/>
        </p:spPr>
        <p:txBody>
          <a:bodyPr wrap="square" lIns="0" tIns="0" rIns="0" bIns="0" anchor="t">
            <a:spAutoFit/>
          </a:bodyPr>
          <a:lstStyle/>
          <a:p>
            <a:pPr algn="l">
              <a:lnSpc>
                <a:spcPct val="118000"/>
              </a:lnSpc>
            </a:pPr>
            <a:r>
              <a:rPr sz="1300" b="0" dirty="0">
                <a:solidFill>
                  <a:srgbClr val="7A7A7A"/>
                </a:solidFill>
                <a:latin typeface="Arial"/>
              </a:rPr>
              <a:t>(Sol. 1 / Sol. 2)</a:t>
            </a:r>
          </a:p>
        </p:txBody>
      </p:sp>
      <p:sp>
        <p:nvSpPr>
          <p:cNvPr id="15" name="TextBox 14"/>
          <p:cNvSpPr txBox="1"/>
          <p:nvPr/>
        </p:nvSpPr>
        <p:spPr>
          <a:xfrm>
            <a:off x="6431520" y="2221248"/>
            <a:ext cx="2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(Lett. A / Lett. B)</a:t>
            </a:r>
          </a:p>
        </p:txBody>
      </p:sp>
      <p:sp>
        <p:nvSpPr>
          <p:cNvPr id="16" name="TextBox 15"/>
          <p:cNvSpPr txBox="1"/>
          <p:nvPr/>
        </p:nvSpPr>
        <p:spPr>
          <a:xfrm>
            <a:off x="8881520" y="2221248"/>
            <a:ext cx="1300000" cy="330000"/>
          </a:xfrm>
          <a:prstGeom prst="rect">
            <a:avLst/>
          </a:prstGeom>
          <a:noFill/>
        </p:spPr>
        <p:txBody>
          <a:bodyPr wrap="square" lIns="0" tIns="0" rIns="0" bIns="0" anchor="t">
            <a:spAutoFit/>
          </a:bodyPr>
          <a:lstStyle/>
          <a:p>
            <a:pPr algn="l">
              <a:lnSpc>
                <a:spcPct val="118000"/>
              </a:lnSpc>
            </a:pPr>
            <a:r>
              <a:rPr sz="1300" b="0" dirty="0">
                <a:solidFill>
                  <a:srgbClr val="7A7A7A"/>
                </a:solidFill>
                <a:latin typeface="Arial"/>
              </a:rPr>
              <a:t>__ / 10</a:t>
            </a:r>
          </a:p>
        </p:txBody>
      </p:sp>
      <p:sp>
        <p:nvSpPr>
          <p:cNvPr id="17" name="TextBox 16"/>
          <p:cNvSpPr txBox="1"/>
          <p:nvPr/>
        </p:nvSpPr>
        <p:spPr>
          <a:xfrm>
            <a:off x="10331520" y="222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18" name="Rectangle 17"/>
          <p:cNvSpPr/>
          <p:nvPr/>
        </p:nvSpPr>
        <p:spPr>
          <a:xfrm>
            <a:off x="731520" y="259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31520" y="2671248"/>
            <a:ext cx="420000" cy="330000"/>
          </a:xfrm>
          <a:prstGeom prst="rect">
            <a:avLst/>
          </a:prstGeom>
          <a:noFill/>
        </p:spPr>
        <p:txBody>
          <a:bodyPr wrap="square" lIns="0" tIns="0" rIns="0" bIns="0" anchor="t">
            <a:spAutoFit/>
          </a:bodyPr>
          <a:lstStyle/>
          <a:p>
            <a:pPr algn="l">
              <a:lnSpc>
                <a:spcPct val="118000"/>
              </a:lnSpc>
            </a:pPr>
            <a:r>
              <a:rPr sz="1400" b="1">
                <a:solidFill>
                  <a:srgbClr val="7A7A7A"/>
                </a:solidFill>
                <a:latin typeface="Arial"/>
              </a:rPr>
              <a:t>2.</a:t>
            </a:r>
          </a:p>
        </p:txBody>
      </p:sp>
      <p:sp>
        <p:nvSpPr>
          <p:cNvPr id="20" name="TextBox 19"/>
          <p:cNvSpPr txBox="1"/>
          <p:nvPr/>
        </p:nvSpPr>
        <p:spPr>
          <a:xfrm>
            <a:off x="1251520" y="2671248"/>
            <a:ext cx="2300000" cy="33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A / B</a:t>
            </a:r>
          </a:p>
        </p:txBody>
      </p:sp>
      <p:sp>
        <p:nvSpPr>
          <p:cNvPr id="21" name="TextBox 20"/>
          <p:cNvSpPr txBox="1"/>
          <p:nvPr/>
        </p:nvSpPr>
        <p:spPr>
          <a:xfrm>
            <a:off x="3681520" y="2671248"/>
            <a:ext cx="26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(Sol. 1 / Sol. 2)</a:t>
            </a:r>
          </a:p>
        </p:txBody>
      </p:sp>
      <p:sp>
        <p:nvSpPr>
          <p:cNvPr id="22" name="TextBox 21"/>
          <p:cNvSpPr txBox="1"/>
          <p:nvPr/>
        </p:nvSpPr>
        <p:spPr>
          <a:xfrm>
            <a:off x="6431520" y="2671248"/>
            <a:ext cx="2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(Lett. A / Lett. B)</a:t>
            </a:r>
          </a:p>
        </p:txBody>
      </p:sp>
      <p:sp>
        <p:nvSpPr>
          <p:cNvPr id="23" name="TextBox 22"/>
          <p:cNvSpPr txBox="1"/>
          <p:nvPr/>
        </p:nvSpPr>
        <p:spPr>
          <a:xfrm>
            <a:off x="8881520" y="267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24" name="TextBox 23"/>
          <p:cNvSpPr txBox="1"/>
          <p:nvPr/>
        </p:nvSpPr>
        <p:spPr>
          <a:xfrm>
            <a:off x="10331520" y="267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25" name="Rectangle 24"/>
          <p:cNvSpPr/>
          <p:nvPr/>
        </p:nvSpPr>
        <p:spPr>
          <a:xfrm>
            <a:off x="731520" y="304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31520" y="3121248"/>
            <a:ext cx="420000" cy="330000"/>
          </a:xfrm>
          <a:prstGeom prst="rect">
            <a:avLst/>
          </a:prstGeom>
          <a:noFill/>
        </p:spPr>
        <p:txBody>
          <a:bodyPr wrap="square" lIns="0" tIns="0" rIns="0" bIns="0" anchor="t">
            <a:spAutoFit/>
          </a:bodyPr>
          <a:lstStyle/>
          <a:p>
            <a:pPr algn="l">
              <a:lnSpc>
                <a:spcPct val="118000"/>
              </a:lnSpc>
            </a:pPr>
            <a:r>
              <a:rPr sz="1400" b="1">
                <a:solidFill>
                  <a:srgbClr val="7A7A7A"/>
                </a:solidFill>
                <a:latin typeface="Arial"/>
              </a:rPr>
              <a:t>3.</a:t>
            </a:r>
          </a:p>
        </p:txBody>
      </p:sp>
      <p:sp>
        <p:nvSpPr>
          <p:cNvPr id="27" name="TextBox 26"/>
          <p:cNvSpPr txBox="1"/>
          <p:nvPr/>
        </p:nvSpPr>
        <p:spPr>
          <a:xfrm>
            <a:off x="1251520" y="3121248"/>
            <a:ext cx="2300000" cy="33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A / B</a:t>
            </a:r>
          </a:p>
        </p:txBody>
      </p:sp>
      <p:sp>
        <p:nvSpPr>
          <p:cNvPr id="28" name="TextBox 27"/>
          <p:cNvSpPr txBox="1"/>
          <p:nvPr/>
        </p:nvSpPr>
        <p:spPr>
          <a:xfrm>
            <a:off x="3681520" y="3121248"/>
            <a:ext cx="26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(Sol. 1 / Sol. 2)</a:t>
            </a:r>
          </a:p>
        </p:txBody>
      </p:sp>
      <p:sp>
        <p:nvSpPr>
          <p:cNvPr id="29" name="TextBox 28"/>
          <p:cNvSpPr txBox="1"/>
          <p:nvPr/>
        </p:nvSpPr>
        <p:spPr>
          <a:xfrm>
            <a:off x="6431520" y="3121248"/>
            <a:ext cx="2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(Lett. A / Lett. B)</a:t>
            </a:r>
          </a:p>
        </p:txBody>
      </p:sp>
      <p:sp>
        <p:nvSpPr>
          <p:cNvPr id="30" name="TextBox 29"/>
          <p:cNvSpPr txBox="1"/>
          <p:nvPr/>
        </p:nvSpPr>
        <p:spPr>
          <a:xfrm>
            <a:off x="8881520" y="312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31" name="TextBox 30"/>
          <p:cNvSpPr txBox="1"/>
          <p:nvPr/>
        </p:nvSpPr>
        <p:spPr>
          <a:xfrm>
            <a:off x="10331520" y="312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32" name="Rectangle 31"/>
          <p:cNvSpPr/>
          <p:nvPr/>
        </p:nvSpPr>
        <p:spPr>
          <a:xfrm>
            <a:off x="731520" y="349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731520" y="354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31520" y="3571248"/>
            <a:ext cx="420000" cy="330000"/>
          </a:xfrm>
          <a:prstGeom prst="rect">
            <a:avLst/>
          </a:prstGeom>
          <a:noFill/>
        </p:spPr>
        <p:txBody>
          <a:bodyPr wrap="square" lIns="0" tIns="0" rIns="0" bIns="0" anchor="t">
            <a:spAutoFit/>
          </a:bodyPr>
          <a:lstStyle/>
          <a:p>
            <a:pPr algn="l">
              <a:lnSpc>
                <a:spcPct val="118000"/>
              </a:lnSpc>
            </a:pPr>
            <a:r>
              <a:rPr sz="1400" b="1">
                <a:solidFill>
                  <a:srgbClr val="7A7A7A"/>
                </a:solidFill>
                <a:latin typeface="Arial"/>
              </a:rPr>
              <a:t>4.</a:t>
            </a:r>
          </a:p>
        </p:txBody>
      </p:sp>
      <p:sp>
        <p:nvSpPr>
          <p:cNvPr id="35" name="TextBox 34"/>
          <p:cNvSpPr txBox="1"/>
          <p:nvPr/>
        </p:nvSpPr>
        <p:spPr>
          <a:xfrm>
            <a:off x="1251520" y="3571248"/>
            <a:ext cx="2300000" cy="33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B / A</a:t>
            </a:r>
          </a:p>
        </p:txBody>
      </p:sp>
      <p:sp>
        <p:nvSpPr>
          <p:cNvPr id="36" name="TextBox 35"/>
          <p:cNvSpPr txBox="1"/>
          <p:nvPr/>
        </p:nvSpPr>
        <p:spPr>
          <a:xfrm>
            <a:off x="3681520" y="3571248"/>
            <a:ext cx="26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(Sol. 1 / Sol. 2)</a:t>
            </a:r>
          </a:p>
        </p:txBody>
      </p:sp>
      <p:sp>
        <p:nvSpPr>
          <p:cNvPr id="37" name="TextBox 36"/>
          <p:cNvSpPr txBox="1"/>
          <p:nvPr/>
        </p:nvSpPr>
        <p:spPr>
          <a:xfrm>
            <a:off x="6431520" y="3571248"/>
            <a:ext cx="2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(Lett. A / Lett. B)</a:t>
            </a:r>
          </a:p>
        </p:txBody>
      </p:sp>
      <p:sp>
        <p:nvSpPr>
          <p:cNvPr id="38" name="TextBox 37"/>
          <p:cNvSpPr txBox="1"/>
          <p:nvPr/>
        </p:nvSpPr>
        <p:spPr>
          <a:xfrm>
            <a:off x="8881520" y="357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39" name="TextBox 38"/>
          <p:cNvSpPr txBox="1"/>
          <p:nvPr/>
        </p:nvSpPr>
        <p:spPr>
          <a:xfrm>
            <a:off x="10331520" y="357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40" name="Rectangle 39"/>
          <p:cNvSpPr/>
          <p:nvPr/>
        </p:nvSpPr>
        <p:spPr>
          <a:xfrm>
            <a:off x="731520" y="394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731520" y="4021248"/>
            <a:ext cx="420000" cy="330000"/>
          </a:xfrm>
          <a:prstGeom prst="rect">
            <a:avLst/>
          </a:prstGeom>
          <a:noFill/>
        </p:spPr>
        <p:txBody>
          <a:bodyPr wrap="square" lIns="0" tIns="0" rIns="0" bIns="0" anchor="t">
            <a:spAutoFit/>
          </a:bodyPr>
          <a:lstStyle/>
          <a:p>
            <a:pPr algn="l">
              <a:lnSpc>
                <a:spcPct val="118000"/>
              </a:lnSpc>
            </a:pPr>
            <a:r>
              <a:rPr sz="1400" b="1">
                <a:solidFill>
                  <a:srgbClr val="7A7A7A"/>
                </a:solidFill>
                <a:latin typeface="Arial"/>
              </a:rPr>
              <a:t>5.</a:t>
            </a:r>
          </a:p>
        </p:txBody>
      </p:sp>
      <p:sp>
        <p:nvSpPr>
          <p:cNvPr id="42" name="TextBox 41"/>
          <p:cNvSpPr txBox="1"/>
          <p:nvPr/>
        </p:nvSpPr>
        <p:spPr>
          <a:xfrm>
            <a:off x="1251520" y="4021248"/>
            <a:ext cx="2300000" cy="33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B / A</a:t>
            </a:r>
          </a:p>
        </p:txBody>
      </p:sp>
      <p:sp>
        <p:nvSpPr>
          <p:cNvPr id="43" name="TextBox 42"/>
          <p:cNvSpPr txBox="1"/>
          <p:nvPr/>
        </p:nvSpPr>
        <p:spPr>
          <a:xfrm>
            <a:off x="3681520" y="4021248"/>
            <a:ext cx="26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(Sol. 1 / Sol. 2)</a:t>
            </a:r>
          </a:p>
        </p:txBody>
      </p:sp>
      <p:sp>
        <p:nvSpPr>
          <p:cNvPr id="44" name="TextBox 43"/>
          <p:cNvSpPr txBox="1"/>
          <p:nvPr/>
        </p:nvSpPr>
        <p:spPr>
          <a:xfrm>
            <a:off x="6431520" y="4021248"/>
            <a:ext cx="2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(Lett. A / Lett. B)</a:t>
            </a:r>
          </a:p>
        </p:txBody>
      </p:sp>
      <p:sp>
        <p:nvSpPr>
          <p:cNvPr id="45" name="TextBox 44"/>
          <p:cNvSpPr txBox="1"/>
          <p:nvPr/>
        </p:nvSpPr>
        <p:spPr>
          <a:xfrm>
            <a:off x="8881520" y="402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46" name="TextBox 45"/>
          <p:cNvSpPr txBox="1"/>
          <p:nvPr/>
        </p:nvSpPr>
        <p:spPr>
          <a:xfrm>
            <a:off x="10331520" y="402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47" name="Rectangle 46"/>
          <p:cNvSpPr/>
          <p:nvPr/>
        </p:nvSpPr>
        <p:spPr>
          <a:xfrm>
            <a:off x="731520" y="439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731520" y="4471248"/>
            <a:ext cx="420000" cy="330000"/>
          </a:xfrm>
          <a:prstGeom prst="rect">
            <a:avLst/>
          </a:prstGeom>
          <a:noFill/>
        </p:spPr>
        <p:txBody>
          <a:bodyPr wrap="square" lIns="0" tIns="0" rIns="0" bIns="0" anchor="t">
            <a:spAutoFit/>
          </a:bodyPr>
          <a:lstStyle/>
          <a:p>
            <a:pPr algn="l">
              <a:lnSpc>
                <a:spcPct val="118000"/>
              </a:lnSpc>
            </a:pPr>
            <a:r>
              <a:rPr sz="1400" b="1">
                <a:solidFill>
                  <a:srgbClr val="7A7A7A"/>
                </a:solidFill>
                <a:latin typeface="Arial"/>
              </a:rPr>
              <a:t>6.</a:t>
            </a:r>
          </a:p>
        </p:txBody>
      </p:sp>
      <p:sp>
        <p:nvSpPr>
          <p:cNvPr id="49" name="TextBox 48"/>
          <p:cNvSpPr txBox="1"/>
          <p:nvPr/>
        </p:nvSpPr>
        <p:spPr>
          <a:xfrm>
            <a:off x="1251520" y="4471248"/>
            <a:ext cx="2300000" cy="33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B / A</a:t>
            </a:r>
          </a:p>
        </p:txBody>
      </p:sp>
      <p:sp>
        <p:nvSpPr>
          <p:cNvPr id="50" name="TextBox 49"/>
          <p:cNvSpPr txBox="1"/>
          <p:nvPr/>
        </p:nvSpPr>
        <p:spPr>
          <a:xfrm>
            <a:off x="3681520" y="4471248"/>
            <a:ext cx="26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(Sol. 1 / Sol. 2)</a:t>
            </a:r>
          </a:p>
        </p:txBody>
      </p:sp>
      <p:sp>
        <p:nvSpPr>
          <p:cNvPr id="51" name="TextBox 50"/>
          <p:cNvSpPr txBox="1"/>
          <p:nvPr/>
        </p:nvSpPr>
        <p:spPr>
          <a:xfrm>
            <a:off x="6431520" y="4471248"/>
            <a:ext cx="2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(Lett. A / Lett. B)</a:t>
            </a:r>
          </a:p>
        </p:txBody>
      </p:sp>
      <p:sp>
        <p:nvSpPr>
          <p:cNvPr id="52" name="TextBox 51"/>
          <p:cNvSpPr txBox="1"/>
          <p:nvPr/>
        </p:nvSpPr>
        <p:spPr>
          <a:xfrm>
            <a:off x="8881520" y="447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53" name="TextBox 52"/>
          <p:cNvSpPr txBox="1"/>
          <p:nvPr/>
        </p:nvSpPr>
        <p:spPr>
          <a:xfrm>
            <a:off x="10331520" y="4471248"/>
            <a:ext cx="1300000" cy="330000"/>
          </a:xfrm>
          <a:prstGeom prst="rect">
            <a:avLst/>
          </a:prstGeom>
          <a:noFill/>
        </p:spPr>
        <p:txBody>
          <a:bodyPr wrap="square" lIns="0" tIns="0" rIns="0" bIns="0" anchor="t">
            <a:spAutoFit/>
          </a:bodyPr>
          <a:lstStyle/>
          <a:p>
            <a:pPr algn="l">
              <a:lnSpc>
                <a:spcPct val="118000"/>
              </a:lnSpc>
            </a:pPr>
            <a:r>
              <a:rPr sz="1300" b="0">
                <a:solidFill>
                  <a:srgbClr val="7A7A7A"/>
                </a:solidFill>
                <a:latin typeface="Arial"/>
              </a:rPr>
              <a:t>__ / 10</a:t>
            </a:r>
          </a:p>
        </p:txBody>
      </p:sp>
      <p:sp>
        <p:nvSpPr>
          <p:cNvPr id="54" name="Rectangle 53"/>
          <p:cNvSpPr/>
          <p:nvPr/>
        </p:nvSpPr>
        <p:spPr>
          <a:xfrm>
            <a:off x="731520" y="484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731520" y="5031248"/>
            <a:ext cx="10728655" cy="400000"/>
          </a:xfrm>
          <a:prstGeom prst="rect">
            <a:avLst/>
          </a:prstGeom>
          <a:noFill/>
        </p:spPr>
        <p:txBody>
          <a:bodyPr wrap="square" lIns="0" tIns="0" rIns="0" bIns="0" anchor="t">
            <a:spAutoFit/>
          </a:bodyPr>
          <a:lstStyle/>
          <a:p>
            <a:pPr algn="l">
              <a:lnSpc>
                <a:spcPct val="118000"/>
              </a:lnSpc>
            </a:pPr>
            <a:r>
              <a:rPr sz="1400" b="1">
                <a:solidFill>
                  <a:srgbClr val="5E5E5E"/>
                </a:solidFill>
                <a:latin typeface="Arial"/>
              </a:rPr>
              <a:t>Righe 1, 2 e 3: file ORDINE BASE.        Righe 4, 5 e 6: file ORDINE INVERTITO.</a:t>
            </a:r>
          </a:p>
        </p:txBody>
      </p:sp>
      <p:sp>
        <p:nvSpPr>
          <p:cNvPr id="56" name="TextBox 55"/>
          <p:cNvSpPr txBox="1"/>
          <p:nvPr/>
        </p:nvSpPr>
        <p:spPr>
          <a:xfrm>
            <a:off x="731520" y="5470000"/>
            <a:ext cx="10728655" cy="340000"/>
          </a:xfrm>
          <a:prstGeom prst="rect">
            <a:avLst/>
          </a:prstGeom>
          <a:noFill/>
        </p:spPr>
        <p:txBody>
          <a:bodyPr wrap="square" lIns="0" tIns="0" rIns="0" bIns="0" anchor="t">
            <a:spAutoFit/>
          </a:bodyPr>
          <a:lstStyle/>
          <a:p>
            <a:pPr algn="l">
              <a:lnSpc>
                <a:spcPct val="118000"/>
              </a:lnSpc>
            </a:pPr>
            <a:r>
              <a:rPr sz="1500" b="1" dirty="0" err="1">
                <a:solidFill>
                  <a:srgbClr val="1A1A1A"/>
                </a:solidFill>
                <a:latin typeface="Arial"/>
              </a:rPr>
              <a:t>Vincitore</a:t>
            </a:r>
            <a:r>
              <a:rPr sz="1500" b="1" dirty="0">
                <a:solidFill>
                  <a:srgbClr val="1A1A1A"/>
                </a:solidFill>
                <a:latin typeface="Arial"/>
              </a:rPr>
              <a:t> del </a:t>
            </a:r>
            <a:r>
              <a:rPr sz="1500" b="1" dirty="0" err="1">
                <a:solidFill>
                  <a:srgbClr val="1A1A1A"/>
                </a:solidFill>
                <a:latin typeface="Arial"/>
              </a:rPr>
              <a:t>blocco</a:t>
            </a:r>
            <a:r>
              <a:rPr sz="1500" b="1" dirty="0">
                <a:solidFill>
                  <a:srgbClr val="1A1A1A"/>
                </a:solidFill>
                <a:latin typeface="Arial"/>
              </a:rPr>
              <a:t> base: ______________          (</a:t>
            </a:r>
            <a:r>
              <a:rPr sz="1500" b="1" dirty="0" err="1">
                <a:solidFill>
                  <a:srgbClr val="1A1A1A"/>
                </a:solidFill>
                <a:latin typeface="Arial"/>
              </a:rPr>
              <a:t>oppure</a:t>
            </a:r>
            <a:r>
              <a:rPr sz="1500" b="1" dirty="0">
                <a:solidFill>
                  <a:srgbClr val="1A1A1A"/>
                </a:solidFill>
                <a:latin typeface="Arial"/>
              </a:rPr>
              <a:t>: non </a:t>
            </a:r>
            <a:r>
              <a:rPr sz="1500" b="1" dirty="0" err="1">
                <a:solidFill>
                  <a:srgbClr val="1A1A1A"/>
                </a:solidFill>
                <a:latin typeface="Arial"/>
              </a:rPr>
              <a:t>concorde</a:t>
            </a:r>
            <a:r>
              <a:rPr sz="1500" b="1" dirty="0">
                <a:solidFill>
                  <a:srgbClr val="1A1A1A"/>
                </a:solidFill>
                <a:latin typeface="Arial"/>
              </a:rPr>
              <a:t>)</a:t>
            </a:r>
          </a:p>
        </p:txBody>
      </p:sp>
      <p:sp>
        <p:nvSpPr>
          <p:cNvPr id="57" name="TextBox 56"/>
          <p:cNvSpPr txBox="1"/>
          <p:nvPr/>
        </p:nvSpPr>
        <p:spPr>
          <a:xfrm>
            <a:off x="731520" y="5830000"/>
            <a:ext cx="10728655" cy="340000"/>
          </a:xfrm>
          <a:prstGeom prst="rect">
            <a:avLst/>
          </a:prstGeom>
          <a:noFill/>
        </p:spPr>
        <p:txBody>
          <a:bodyPr wrap="square" lIns="0" tIns="0" rIns="0" bIns="0" anchor="t">
            <a:spAutoFit/>
          </a:bodyPr>
          <a:lstStyle/>
          <a:p>
            <a:pPr algn="l">
              <a:lnSpc>
                <a:spcPct val="118000"/>
              </a:lnSpc>
            </a:pPr>
            <a:r>
              <a:rPr sz="1500" b="1" dirty="0" err="1">
                <a:solidFill>
                  <a:srgbClr val="1A1A1A"/>
                </a:solidFill>
                <a:latin typeface="Arial"/>
              </a:rPr>
              <a:t>Vincitore</a:t>
            </a:r>
            <a:r>
              <a:rPr sz="1500" b="1" dirty="0">
                <a:solidFill>
                  <a:srgbClr val="1A1A1A"/>
                </a:solidFill>
                <a:latin typeface="Arial"/>
              </a:rPr>
              <a:t> del </a:t>
            </a:r>
            <a:r>
              <a:rPr sz="1500" b="1" dirty="0" err="1">
                <a:solidFill>
                  <a:srgbClr val="1A1A1A"/>
                </a:solidFill>
                <a:latin typeface="Arial"/>
              </a:rPr>
              <a:t>blocco</a:t>
            </a:r>
            <a:r>
              <a:rPr sz="1500" b="1" dirty="0">
                <a:solidFill>
                  <a:srgbClr val="1A1A1A"/>
                </a:solidFill>
                <a:latin typeface="Arial"/>
              </a:rPr>
              <a:t> </a:t>
            </a:r>
            <a:r>
              <a:rPr sz="1500" b="1" dirty="0" err="1">
                <a:solidFill>
                  <a:srgbClr val="1A1A1A"/>
                </a:solidFill>
                <a:latin typeface="Arial"/>
              </a:rPr>
              <a:t>invertito</a:t>
            </a:r>
            <a:r>
              <a:rPr sz="1500" b="1" dirty="0">
                <a:solidFill>
                  <a:srgbClr val="1A1A1A"/>
                </a:solidFill>
                <a:latin typeface="Arial"/>
              </a:rPr>
              <a:t>: ______________          (</a:t>
            </a:r>
            <a:r>
              <a:rPr sz="1500" b="1" dirty="0" err="1">
                <a:solidFill>
                  <a:srgbClr val="1A1A1A"/>
                </a:solidFill>
                <a:latin typeface="Arial"/>
              </a:rPr>
              <a:t>oppure</a:t>
            </a:r>
            <a:r>
              <a:rPr sz="1500" b="1" dirty="0">
                <a:solidFill>
                  <a:srgbClr val="1A1A1A"/>
                </a:solidFill>
                <a:latin typeface="Arial"/>
              </a:rPr>
              <a:t>: non </a:t>
            </a:r>
            <a:r>
              <a:rPr sz="1500" b="1" dirty="0" err="1">
                <a:solidFill>
                  <a:srgbClr val="1A1A1A"/>
                </a:solidFill>
                <a:latin typeface="Arial"/>
              </a:rPr>
              <a:t>concorde</a:t>
            </a:r>
            <a:r>
              <a:rPr sz="1500" b="1" dirty="0">
                <a:solidFill>
                  <a:srgbClr val="1A1A1A"/>
                </a:solidFill>
                <a:latin typeface="Arial"/>
              </a:rPr>
              <a:t>)</a:t>
            </a:r>
          </a:p>
        </p:txBody>
      </p:sp>
      <p:sp>
        <p:nvSpPr>
          <p:cNvPr id="58" name="TextBox 57"/>
          <p:cNvSpPr txBox="1"/>
          <p:nvPr/>
        </p:nvSpPr>
        <p:spPr>
          <a:xfrm>
            <a:off x="731520" y="630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La ragione in dieci parole si scrive sul retro, una riga per esecuzione. I punteggi criterio per criterio non si trascrivono: restano nelle conversazioni.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35</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SEZIONE</a:t>
            </a:r>
          </a:p>
        </p:txBody>
      </p:sp>
      <p:sp>
        <p:nvSpPr>
          <p:cNvPr id="4" name="TextBox 3"/>
          <p:cNvSpPr txBox="1"/>
          <p:nvPr/>
        </p:nvSpPr>
        <p:spPr>
          <a:xfrm>
            <a:off x="731520" y="1700000"/>
            <a:ext cx="2000000" cy="1200000"/>
          </a:xfrm>
          <a:prstGeom prst="rect">
            <a:avLst/>
          </a:prstGeom>
          <a:noFill/>
        </p:spPr>
        <p:txBody>
          <a:bodyPr wrap="square" lIns="0" tIns="0" rIns="0" bIns="0" anchor="t">
            <a:spAutoFit/>
          </a:bodyPr>
          <a:lstStyle/>
          <a:p>
            <a:pPr algn="l">
              <a:lnSpc>
                <a:spcPct val="118000"/>
              </a:lnSpc>
            </a:pPr>
            <a:r>
              <a:rPr sz="7200" b="1">
                <a:solidFill>
                  <a:srgbClr val="2B44FF"/>
                </a:solidFill>
                <a:latin typeface="Arial"/>
              </a:rPr>
              <a:t>04</a:t>
            </a:r>
          </a:p>
        </p:txBody>
      </p:sp>
      <p:sp>
        <p:nvSpPr>
          <p:cNvPr id="5" name="TextBox 4"/>
          <p:cNvSpPr txBox="1"/>
          <p:nvPr/>
        </p:nvSpPr>
        <p:spPr>
          <a:xfrm>
            <a:off x="731520" y="3000000"/>
            <a:ext cx="10728655" cy="900000"/>
          </a:xfrm>
          <a:prstGeom prst="rect">
            <a:avLst/>
          </a:prstGeom>
          <a:noFill/>
        </p:spPr>
        <p:txBody>
          <a:bodyPr wrap="square" lIns="0" tIns="0" rIns="0" bIns="0" anchor="t">
            <a:spAutoFit/>
          </a:bodyPr>
          <a:lstStyle/>
          <a:p>
            <a:pPr algn="l">
              <a:lnSpc>
                <a:spcPct val="108000"/>
              </a:lnSpc>
            </a:pPr>
            <a:r>
              <a:rPr sz="4000" b="1">
                <a:solidFill>
                  <a:srgbClr val="1A1A1A"/>
                </a:solidFill>
                <a:latin typeface="Arial"/>
              </a:rPr>
              <a:t>L’esperimento</a:t>
            </a:r>
          </a:p>
        </p:txBody>
      </p:sp>
      <p:sp>
        <p:nvSpPr>
          <p:cNvPr id="6" name="TextBox 5"/>
          <p:cNvSpPr txBox="1"/>
          <p:nvPr/>
        </p:nvSpPr>
        <p:spPr>
          <a:xfrm>
            <a:off x="731520" y="4050000"/>
            <a:ext cx="9000000" cy="500000"/>
          </a:xfrm>
          <a:prstGeom prst="rect">
            <a:avLst/>
          </a:prstGeom>
          <a:noFill/>
        </p:spPr>
        <p:txBody>
          <a:bodyPr wrap="square" lIns="0" tIns="0" rIns="0" bIns="0" anchor="t">
            <a:spAutoFit/>
          </a:bodyPr>
          <a:lstStyle/>
          <a:p>
            <a:pPr algn="l">
              <a:lnSpc>
                <a:spcPct val="118000"/>
              </a:lnSpc>
            </a:pPr>
            <a:r>
              <a:rPr sz="1800" b="0">
                <a:solidFill>
                  <a:srgbClr val="5E5E5E"/>
                </a:solidFill>
                <a:latin typeface="Arial"/>
              </a:rPr>
              <a:t>Si scrive il comando, poi si misura. Sei esecuzioni per gruppo</a:t>
            </a:r>
          </a:p>
        </p:txBody>
      </p:sp>
      <p:sp>
        <p:nvSpPr>
          <p:cNvPr id="7" name="Rectangle 6"/>
          <p:cNvSpPr/>
          <p:nvPr/>
        </p:nvSpPr>
        <p:spPr>
          <a:xfrm>
            <a:off x="731520" y="4850000"/>
            <a:ext cx="85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5000000"/>
            <a:ext cx="2600000" cy="320000"/>
          </a:xfrm>
          <a:prstGeom prst="rect">
            <a:avLst/>
          </a:prstGeom>
          <a:noFill/>
        </p:spPr>
        <p:txBody>
          <a:bodyPr wrap="square" lIns="0" tIns="0" rIns="0" bIns="0" anchor="t">
            <a:spAutoFit/>
          </a:bodyPr>
          <a:lstStyle/>
          <a:p>
            <a:pPr algn="l">
              <a:lnSpc>
                <a:spcPct val="118000"/>
              </a:lnSpc>
            </a:pPr>
            <a:r>
              <a:rPr sz="1400" b="1" spc="150">
                <a:solidFill>
                  <a:srgbClr val="2B44FF"/>
                </a:solidFill>
                <a:latin typeface="Arial"/>
              </a:rPr>
              <a:t>55 MINUTI</a:t>
            </a:r>
          </a:p>
        </p:txBody>
      </p:sp>
      <p:sp>
        <p:nvSpPr>
          <p:cNvPr id="9" name="TextBox 8"/>
          <p:cNvSpPr txBox="1"/>
          <p:nvPr/>
        </p:nvSpPr>
        <p:spPr>
          <a:xfrm>
            <a:off x="3431520" y="5000000"/>
            <a:ext cx="6000000" cy="420000"/>
          </a:xfrm>
          <a:prstGeom prst="rect">
            <a:avLst/>
          </a:prstGeom>
          <a:noFill/>
        </p:spPr>
        <p:txBody>
          <a:bodyPr wrap="square" lIns="0" tIns="0" rIns="0" bIns="0" anchor="t">
            <a:spAutoFit/>
          </a:bodyPr>
          <a:lstStyle/>
          <a:p>
            <a:pPr algn="l">
              <a:lnSpc>
                <a:spcPct val="118000"/>
              </a:lnSpc>
            </a:pPr>
            <a:r>
              <a:rPr sz="1400" b="0">
                <a:solidFill>
                  <a:srgbClr val="5E5E5E"/>
                </a:solidFill>
                <a:latin typeface="Arial"/>
              </a:rPr>
              <a:t>Serve a: produrre i dati con cui risponderete alle domande finali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36</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SEZIONE</a:t>
            </a:r>
          </a:p>
        </p:txBody>
      </p:sp>
      <p:sp>
        <p:nvSpPr>
          <p:cNvPr id="4" name="TextBox 3"/>
          <p:cNvSpPr txBox="1"/>
          <p:nvPr/>
        </p:nvSpPr>
        <p:spPr>
          <a:xfrm>
            <a:off x="731520" y="1700000"/>
            <a:ext cx="2000000" cy="1200000"/>
          </a:xfrm>
          <a:prstGeom prst="rect">
            <a:avLst/>
          </a:prstGeom>
          <a:noFill/>
        </p:spPr>
        <p:txBody>
          <a:bodyPr wrap="square" lIns="0" tIns="0" rIns="0" bIns="0" anchor="t">
            <a:spAutoFit/>
          </a:bodyPr>
          <a:lstStyle/>
          <a:p>
            <a:pPr algn="l">
              <a:lnSpc>
                <a:spcPct val="118000"/>
              </a:lnSpc>
            </a:pPr>
            <a:r>
              <a:rPr sz="7200" b="1">
                <a:solidFill>
                  <a:srgbClr val="2B44FF"/>
                </a:solidFill>
                <a:latin typeface="Arial"/>
              </a:rPr>
              <a:t>05</a:t>
            </a:r>
          </a:p>
        </p:txBody>
      </p:sp>
      <p:sp>
        <p:nvSpPr>
          <p:cNvPr id="5" name="TextBox 4"/>
          <p:cNvSpPr txBox="1"/>
          <p:nvPr/>
        </p:nvSpPr>
        <p:spPr>
          <a:xfrm>
            <a:off x="731520" y="3000000"/>
            <a:ext cx="10728655" cy="900000"/>
          </a:xfrm>
          <a:prstGeom prst="rect">
            <a:avLst/>
          </a:prstGeom>
          <a:noFill/>
        </p:spPr>
        <p:txBody>
          <a:bodyPr wrap="square" lIns="0" tIns="0" rIns="0" bIns="0" anchor="t">
            <a:spAutoFit/>
          </a:bodyPr>
          <a:lstStyle/>
          <a:p>
            <a:pPr algn="l">
              <a:lnSpc>
                <a:spcPct val="108000"/>
              </a:lnSpc>
            </a:pPr>
            <a:r>
              <a:rPr sz="4000" b="1">
                <a:solidFill>
                  <a:srgbClr val="1A1A1A"/>
                </a:solidFill>
                <a:latin typeface="Arial"/>
              </a:rPr>
              <a:t>I risultati</a:t>
            </a:r>
          </a:p>
        </p:txBody>
      </p:sp>
      <p:sp>
        <p:nvSpPr>
          <p:cNvPr id="6" name="TextBox 5"/>
          <p:cNvSpPr txBox="1"/>
          <p:nvPr/>
        </p:nvSpPr>
        <p:spPr>
          <a:xfrm>
            <a:off x="731520" y="4050000"/>
            <a:ext cx="9000000" cy="500000"/>
          </a:xfrm>
          <a:prstGeom prst="rect">
            <a:avLst/>
          </a:prstGeom>
          <a:noFill/>
        </p:spPr>
        <p:txBody>
          <a:bodyPr wrap="square" lIns="0" tIns="0" rIns="0" bIns="0" anchor="t">
            <a:spAutoFit/>
          </a:bodyPr>
          <a:lstStyle/>
          <a:p>
            <a:pPr algn="l">
              <a:lnSpc>
                <a:spcPct val="118000"/>
              </a:lnSpc>
            </a:pPr>
            <a:r>
              <a:rPr sz="1800" b="0">
                <a:solidFill>
                  <a:srgbClr val="5E5E5E"/>
                </a:solidFill>
                <a:latin typeface="Arial"/>
              </a:rPr>
              <a:t>Due schede, due conteggi, una decisione</a:t>
            </a:r>
          </a:p>
        </p:txBody>
      </p:sp>
      <p:sp>
        <p:nvSpPr>
          <p:cNvPr id="7" name="Rectangle 6"/>
          <p:cNvSpPr/>
          <p:nvPr/>
        </p:nvSpPr>
        <p:spPr>
          <a:xfrm>
            <a:off x="731520" y="4850000"/>
            <a:ext cx="85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5000000"/>
            <a:ext cx="2600000" cy="320000"/>
          </a:xfrm>
          <a:prstGeom prst="rect">
            <a:avLst/>
          </a:prstGeom>
          <a:noFill/>
        </p:spPr>
        <p:txBody>
          <a:bodyPr wrap="square" lIns="0" tIns="0" rIns="0" bIns="0" anchor="t">
            <a:spAutoFit/>
          </a:bodyPr>
          <a:lstStyle/>
          <a:p>
            <a:pPr algn="l">
              <a:lnSpc>
                <a:spcPct val="118000"/>
              </a:lnSpc>
            </a:pPr>
            <a:r>
              <a:rPr sz="1400" b="1" spc="150">
                <a:solidFill>
                  <a:srgbClr val="2B44FF"/>
                </a:solidFill>
                <a:latin typeface="Arial"/>
              </a:rPr>
              <a:t>40 MINUTI</a:t>
            </a:r>
          </a:p>
        </p:txBody>
      </p:sp>
      <p:sp>
        <p:nvSpPr>
          <p:cNvPr id="9" name="TextBox 8"/>
          <p:cNvSpPr txBox="1"/>
          <p:nvPr/>
        </p:nvSpPr>
        <p:spPr>
          <a:xfrm>
            <a:off x="3431520" y="5000000"/>
            <a:ext cx="6000000" cy="420000"/>
          </a:xfrm>
          <a:prstGeom prst="rect">
            <a:avLst/>
          </a:prstGeom>
          <a:noFill/>
        </p:spPr>
        <p:txBody>
          <a:bodyPr wrap="square" lIns="0" tIns="0" rIns="0" bIns="0" anchor="t">
            <a:spAutoFit/>
          </a:bodyPr>
          <a:lstStyle/>
          <a:p>
            <a:pPr algn="l">
              <a:lnSpc>
                <a:spcPct val="118000"/>
              </a:lnSpc>
            </a:pPr>
            <a:r>
              <a:rPr sz="1400" b="0">
                <a:solidFill>
                  <a:srgbClr val="5E5E5E"/>
                </a:solidFill>
                <a:latin typeface="Arial"/>
              </a:rPr>
              <a:t>Serve a: capire che cosa avete misurato e che cosa farne in ufficio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37</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 RISULTATI  ·  COME SI LEGGE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Due domande, e il verdetto si legge da solo.</a:t>
            </a:r>
          </a:p>
        </p:txBody>
      </p:sp>
      <p:sp>
        <p:nvSpPr>
          <p:cNvPr id="5" name="TextBox 4"/>
          <p:cNvSpPr txBox="1"/>
          <p:nvPr/>
        </p:nvSpPr>
        <p:spPr>
          <a:xfrm>
            <a:off x="731520" y="1791248"/>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01</a:t>
            </a:r>
          </a:p>
        </p:txBody>
      </p:sp>
      <p:sp>
        <p:nvSpPr>
          <p:cNvPr id="6" name="TextBox 5"/>
          <p:cNvSpPr txBox="1"/>
          <p:nvPr/>
        </p:nvSpPr>
        <p:spPr>
          <a:xfrm>
            <a:off x="1431520" y="1776248"/>
            <a:ext cx="9700000" cy="325714"/>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Le prime tre righe della colonna «vince» hanno tutte lo stesso vincitore?</a:t>
            </a:r>
          </a:p>
        </p:txBody>
      </p:sp>
      <p:sp>
        <p:nvSpPr>
          <p:cNvPr id="7" name="TextBox 6"/>
          <p:cNvSpPr txBox="1"/>
          <p:nvPr/>
        </p:nvSpPr>
        <p:spPr>
          <a:xfrm>
            <a:off x="731520" y="2266962"/>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02</a:t>
            </a:r>
          </a:p>
        </p:txBody>
      </p:sp>
      <p:sp>
        <p:nvSpPr>
          <p:cNvPr id="8" name="TextBox 7"/>
          <p:cNvSpPr txBox="1"/>
          <p:nvPr/>
        </p:nvSpPr>
        <p:spPr>
          <a:xfrm>
            <a:off x="1431520" y="2251962"/>
            <a:ext cx="9700000" cy="325714"/>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Le ultime tre righe hanno tutte lo stesso vincitore?</a:t>
            </a:r>
          </a:p>
        </p:txBody>
      </p:sp>
      <p:sp>
        <p:nvSpPr>
          <p:cNvPr id="9" name="TextBox 8"/>
          <p:cNvSpPr txBox="1"/>
          <p:nvPr/>
        </p:nvSpPr>
        <p:spPr>
          <a:xfrm>
            <a:off x="731520" y="2742676"/>
            <a:ext cx="500000" cy="300000"/>
          </a:xfrm>
          <a:prstGeom prst="rect">
            <a:avLst/>
          </a:prstGeom>
          <a:noFill/>
        </p:spPr>
        <p:txBody>
          <a:bodyPr wrap="square" lIns="0" tIns="0" rIns="0" bIns="0" anchor="t">
            <a:spAutoFit/>
          </a:bodyPr>
          <a:lstStyle/>
          <a:p>
            <a:pPr algn="l">
              <a:lnSpc>
                <a:spcPct val="118000"/>
              </a:lnSpc>
            </a:pPr>
            <a:r>
              <a:rPr sz="1300" b="1" spc="100">
                <a:solidFill>
                  <a:srgbClr val="2B44FF"/>
                </a:solidFill>
                <a:latin typeface="Arial"/>
              </a:rPr>
              <a:t>03</a:t>
            </a:r>
          </a:p>
        </p:txBody>
      </p:sp>
      <p:sp>
        <p:nvSpPr>
          <p:cNvPr id="10" name="TextBox 9"/>
          <p:cNvSpPr txBox="1"/>
          <p:nvPr/>
        </p:nvSpPr>
        <p:spPr>
          <a:xfrm>
            <a:off x="1431520" y="2727676"/>
            <a:ext cx="9700000" cy="325714"/>
          </a:xfrm>
          <a:prstGeom prst="rect">
            <a:avLst/>
          </a:prstGeom>
          <a:noFill/>
        </p:spPr>
        <p:txBody>
          <a:bodyPr wrap="square" lIns="0" tIns="0" rIns="0" bIns="0" anchor="t">
            <a:spAutoFit/>
          </a:bodyPr>
          <a:lstStyle/>
          <a:p>
            <a:pPr algn="l">
              <a:lnSpc>
                <a:spcPct val="118000"/>
              </a:lnSpc>
            </a:pPr>
            <a:r>
              <a:rPr sz="1700" b="0">
                <a:solidFill>
                  <a:srgbClr val="1A1A1A"/>
                </a:solidFill>
                <a:latin typeface="Arial"/>
              </a:rPr>
              <a:t>Se la risposta è sì a tutte e due: i due vincitori sono la stessa lettera?</a:t>
            </a:r>
          </a:p>
        </p:txBody>
      </p:sp>
      <p:sp>
        <p:nvSpPr>
          <p:cNvPr id="11" name="Rectangle 10"/>
          <p:cNvSpPr/>
          <p:nvPr/>
        </p:nvSpPr>
        <p:spPr>
          <a:xfrm>
            <a:off x="731520" y="3250000"/>
            <a:ext cx="3400000" cy="1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731520" y="3250000"/>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81520" y="3480000"/>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NON RIPETIBILE</a:t>
            </a:r>
          </a:p>
        </p:txBody>
      </p:sp>
      <p:sp>
        <p:nvSpPr>
          <p:cNvPr id="14" name="TextBox 13"/>
          <p:cNvSpPr txBox="1"/>
          <p:nvPr/>
        </p:nvSpPr>
        <p:spPr>
          <a:xfrm>
            <a:off x="981520" y="3890000"/>
            <a:ext cx="2900000" cy="11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Se anche uno solo dei due blocchi non è concorde, ci si ferma qui. La stessa identica domanda ha avuto risposte diverse: non c’è un giudizio di cui discutere la direzione.</a:t>
            </a:r>
          </a:p>
        </p:txBody>
      </p:sp>
      <p:sp>
        <p:nvSpPr>
          <p:cNvPr id="15" name="Rectangle 14"/>
          <p:cNvSpPr/>
          <p:nvPr/>
        </p:nvSpPr>
        <p:spPr>
          <a:xfrm>
            <a:off x="4431520" y="3250000"/>
            <a:ext cx="3400000" cy="1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431520" y="3250000"/>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681520" y="3480000"/>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GUARDA IL TESTO</a:t>
            </a:r>
          </a:p>
        </p:txBody>
      </p:sp>
      <p:sp>
        <p:nvSpPr>
          <p:cNvPr id="18" name="TextBox 17"/>
          <p:cNvSpPr txBox="1"/>
          <p:nvPr/>
        </p:nvSpPr>
        <p:spPr>
          <a:xfrm>
            <a:off x="4681520" y="3890000"/>
            <a:ext cx="2900000" cy="11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 due vincitori sono la stessa lettera. Ha vinto sia da sopra sia da sotto: il verdetto regge all’inversione e si può usare.</a:t>
            </a:r>
          </a:p>
        </p:txBody>
      </p:sp>
      <p:sp>
        <p:nvSpPr>
          <p:cNvPr id="19" name="Rectangle 18"/>
          <p:cNvSpPr/>
          <p:nvPr/>
        </p:nvSpPr>
        <p:spPr>
          <a:xfrm>
            <a:off x="8131520" y="3250000"/>
            <a:ext cx="3400000" cy="19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131520" y="3250000"/>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381520" y="3480000"/>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GUARDA LA POSIZIONE</a:t>
            </a:r>
          </a:p>
        </p:txBody>
      </p:sp>
      <p:sp>
        <p:nvSpPr>
          <p:cNvPr id="22" name="TextBox 21"/>
          <p:cNvSpPr txBox="1"/>
          <p:nvPr/>
        </p:nvSpPr>
        <p:spPr>
          <a:xfrm>
            <a:off x="8381520" y="3890000"/>
            <a:ext cx="2900000" cy="119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I due vincitori sono lettere diverse. Il vincitore è cambiato esattamente quando è cambiato l’ordine: il verdetto non vale, qualunque cosa dica.</a:t>
            </a:r>
          </a:p>
        </p:txBody>
      </p:sp>
      <p:sp>
        <p:nvSpPr>
          <p:cNvPr id="23" name="TextBox 22"/>
          <p:cNvSpPr txBox="1"/>
          <p:nvPr/>
        </p:nvSpPr>
        <p:spPr>
          <a:xfrm>
            <a:off x="731520" y="545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Due parole per gruppo: il vincitore del blocco base e quello del blocco invertito. Tutto qui.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38</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 RISULTATI  ·  DETTAGLIO, SE SERVE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La matrice completa.</a:t>
            </a:r>
          </a:p>
        </p:txBody>
      </p:sp>
      <p:sp>
        <p:nvSpPr>
          <p:cNvPr id="5" name="TextBox 4"/>
          <p:cNvSpPr txBox="1"/>
          <p:nvPr/>
        </p:nvSpPr>
        <p:spPr>
          <a:xfrm>
            <a:off x="731520" y="1561248"/>
            <a:ext cx="9600000" cy="595462"/>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Si usa solo per entrare nel dettaglio. Si contano, nella colonna «vince», quante celle dicono Lettera A: prima nelle righe 1, 2 e 3, poi nelle righe 4, 5 e 6.</a:t>
            </a:r>
          </a:p>
        </p:txBody>
      </p:sp>
      <p:sp>
        <p:nvSpPr>
          <p:cNvPr id="6" name="TextBox 5"/>
          <p:cNvSpPr txBox="1"/>
          <p:nvPr/>
        </p:nvSpPr>
        <p:spPr>
          <a:xfrm>
            <a:off x="3231520" y="2386710"/>
            <a:ext cx="8100000" cy="300000"/>
          </a:xfrm>
          <a:prstGeom prst="rect">
            <a:avLst/>
          </a:prstGeom>
          <a:noFill/>
        </p:spPr>
        <p:txBody>
          <a:bodyPr wrap="square" lIns="0" tIns="0" rIns="0" bIns="0" anchor="t">
            <a:spAutoFit/>
          </a:bodyPr>
          <a:lstStyle/>
          <a:p>
            <a:pPr algn="l">
              <a:lnSpc>
                <a:spcPct val="118000"/>
              </a:lnSpc>
            </a:pPr>
            <a:r>
              <a:rPr sz="1100" b="1" spc="120">
                <a:solidFill>
                  <a:srgbClr val="2B44FF"/>
                </a:solidFill>
                <a:latin typeface="Arial"/>
              </a:rPr>
              <a:t>BLOCCO INVERTITO  ·  RIGHE 4, 5, 6  ·  QUANTE VOLTE HA VINTO LA A</a:t>
            </a:r>
          </a:p>
        </p:txBody>
      </p:sp>
      <p:sp>
        <p:nvSpPr>
          <p:cNvPr id="7" name="TextBox 6"/>
          <p:cNvSpPr txBox="1"/>
          <p:nvPr/>
        </p:nvSpPr>
        <p:spPr>
          <a:xfrm>
            <a:off x="731520" y="2806710"/>
            <a:ext cx="2400000" cy="300000"/>
          </a:xfrm>
          <a:prstGeom prst="rect">
            <a:avLst/>
          </a:prstGeom>
          <a:noFill/>
        </p:spPr>
        <p:txBody>
          <a:bodyPr wrap="square" lIns="0" tIns="0" rIns="0" bIns="0" anchor="t">
            <a:spAutoFit/>
          </a:bodyPr>
          <a:lstStyle/>
          <a:p>
            <a:pPr algn="l">
              <a:lnSpc>
                <a:spcPct val="118000"/>
              </a:lnSpc>
            </a:pPr>
            <a:r>
              <a:rPr sz="1100" b="1" spc="120">
                <a:solidFill>
                  <a:srgbClr val="2B44FF"/>
                </a:solidFill>
                <a:latin typeface="Arial"/>
              </a:rPr>
              <a:t>BLOCCO BASE</a:t>
            </a:r>
          </a:p>
        </p:txBody>
      </p:sp>
      <p:sp>
        <p:nvSpPr>
          <p:cNvPr id="8" name="TextBox 7"/>
          <p:cNvSpPr txBox="1"/>
          <p:nvPr/>
        </p:nvSpPr>
        <p:spPr>
          <a:xfrm>
            <a:off x="731520" y="3126710"/>
            <a:ext cx="2400000" cy="300000"/>
          </a:xfrm>
          <a:prstGeom prst="rect">
            <a:avLst/>
          </a:prstGeom>
          <a:noFill/>
        </p:spPr>
        <p:txBody>
          <a:bodyPr wrap="square" lIns="0" tIns="0" rIns="0" bIns="0" anchor="t">
            <a:spAutoFit/>
          </a:bodyPr>
          <a:lstStyle/>
          <a:p>
            <a:pPr algn="l">
              <a:lnSpc>
                <a:spcPct val="118000"/>
              </a:lnSpc>
            </a:pPr>
            <a:r>
              <a:rPr sz="1100" b="0">
                <a:solidFill>
                  <a:srgbClr val="5E5E5E"/>
                </a:solidFill>
                <a:latin typeface="Arial"/>
              </a:rPr>
              <a:t>righe 1, 2, 3</a:t>
            </a:r>
          </a:p>
        </p:txBody>
      </p:sp>
      <p:sp>
        <p:nvSpPr>
          <p:cNvPr id="9" name="TextBox 8"/>
          <p:cNvSpPr txBox="1"/>
          <p:nvPr/>
        </p:nvSpPr>
        <p:spPr>
          <a:xfrm>
            <a:off x="3231520" y="2806710"/>
            <a:ext cx="20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0 volte</a:t>
            </a:r>
          </a:p>
        </p:txBody>
      </p:sp>
      <p:sp>
        <p:nvSpPr>
          <p:cNvPr id="10" name="TextBox 9"/>
          <p:cNvSpPr txBox="1"/>
          <p:nvPr/>
        </p:nvSpPr>
        <p:spPr>
          <a:xfrm>
            <a:off x="5331520" y="2806710"/>
            <a:ext cx="20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1 volta</a:t>
            </a:r>
          </a:p>
        </p:txBody>
      </p:sp>
      <p:sp>
        <p:nvSpPr>
          <p:cNvPr id="11" name="TextBox 10"/>
          <p:cNvSpPr txBox="1"/>
          <p:nvPr/>
        </p:nvSpPr>
        <p:spPr>
          <a:xfrm>
            <a:off x="7431520" y="2806710"/>
            <a:ext cx="20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2 volte</a:t>
            </a:r>
          </a:p>
        </p:txBody>
      </p:sp>
      <p:sp>
        <p:nvSpPr>
          <p:cNvPr id="12" name="TextBox 11"/>
          <p:cNvSpPr txBox="1"/>
          <p:nvPr/>
        </p:nvSpPr>
        <p:spPr>
          <a:xfrm>
            <a:off x="9531520" y="2806710"/>
            <a:ext cx="20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3 volte</a:t>
            </a:r>
          </a:p>
        </p:txBody>
      </p:sp>
      <p:sp>
        <p:nvSpPr>
          <p:cNvPr id="13" name="Rectangle 12"/>
          <p:cNvSpPr/>
          <p:nvPr/>
        </p:nvSpPr>
        <p:spPr>
          <a:xfrm>
            <a:off x="731520" y="342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546710"/>
            <a:ext cx="24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3 volte</a:t>
            </a:r>
          </a:p>
        </p:txBody>
      </p:sp>
      <p:sp>
        <p:nvSpPr>
          <p:cNvPr id="15" name="TextBox 14"/>
          <p:cNvSpPr txBox="1"/>
          <p:nvPr/>
        </p:nvSpPr>
        <p:spPr>
          <a:xfrm>
            <a:off x="3231520" y="3546710"/>
            <a:ext cx="2000000" cy="300000"/>
          </a:xfrm>
          <a:prstGeom prst="rect">
            <a:avLst/>
          </a:prstGeom>
          <a:noFill/>
        </p:spPr>
        <p:txBody>
          <a:bodyPr wrap="square" lIns="0" tIns="0" rIns="0" bIns="0" anchor="t">
            <a:spAutoFit/>
          </a:bodyPr>
          <a:lstStyle/>
          <a:p>
            <a:pPr algn="l">
              <a:lnSpc>
                <a:spcPct val="118000"/>
              </a:lnSpc>
            </a:pPr>
            <a:r>
              <a:rPr sz="1250" b="1">
                <a:solidFill>
                  <a:srgbClr val="2B44FF"/>
                </a:solidFill>
                <a:latin typeface="Arial"/>
              </a:rPr>
              <a:t>POSIZIONE</a:t>
            </a:r>
          </a:p>
        </p:txBody>
      </p:sp>
      <p:sp>
        <p:nvSpPr>
          <p:cNvPr id="16" name="TextBox 15"/>
          <p:cNvSpPr txBox="1"/>
          <p:nvPr/>
        </p:nvSpPr>
        <p:spPr>
          <a:xfrm>
            <a:off x="3231520" y="3876710"/>
            <a:ext cx="2000000" cy="30000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vince il primo</a:t>
            </a:r>
          </a:p>
        </p:txBody>
      </p:sp>
      <p:sp>
        <p:nvSpPr>
          <p:cNvPr id="17" name="TextBox 16"/>
          <p:cNvSpPr txBox="1"/>
          <p:nvPr/>
        </p:nvSpPr>
        <p:spPr>
          <a:xfrm>
            <a:off x="5331520" y="354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al primo</a:t>
            </a:r>
          </a:p>
        </p:txBody>
      </p:sp>
      <p:sp>
        <p:nvSpPr>
          <p:cNvPr id="18" name="TextBox 17"/>
          <p:cNvSpPr txBox="1"/>
          <p:nvPr/>
        </p:nvSpPr>
        <p:spPr>
          <a:xfrm>
            <a:off x="7431520" y="354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ad A</a:t>
            </a:r>
          </a:p>
        </p:txBody>
      </p:sp>
      <p:sp>
        <p:nvSpPr>
          <p:cNvPr id="19" name="TextBox 18"/>
          <p:cNvSpPr txBox="1"/>
          <p:nvPr/>
        </p:nvSpPr>
        <p:spPr>
          <a:xfrm>
            <a:off x="9531520" y="3546710"/>
            <a:ext cx="2000000" cy="300000"/>
          </a:xfrm>
          <a:prstGeom prst="rect">
            <a:avLst/>
          </a:prstGeom>
          <a:noFill/>
        </p:spPr>
        <p:txBody>
          <a:bodyPr wrap="square" lIns="0" tIns="0" rIns="0" bIns="0" anchor="t">
            <a:spAutoFit/>
          </a:bodyPr>
          <a:lstStyle/>
          <a:p>
            <a:pPr algn="l">
              <a:lnSpc>
                <a:spcPct val="118000"/>
              </a:lnSpc>
            </a:pPr>
            <a:r>
              <a:rPr sz="1250" b="1">
                <a:solidFill>
                  <a:srgbClr val="2B44FF"/>
                </a:solidFill>
                <a:latin typeface="Arial"/>
              </a:rPr>
              <a:t>TESTO</a:t>
            </a:r>
          </a:p>
        </p:txBody>
      </p:sp>
      <p:sp>
        <p:nvSpPr>
          <p:cNvPr id="20" name="TextBox 19"/>
          <p:cNvSpPr txBox="1"/>
          <p:nvPr/>
        </p:nvSpPr>
        <p:spPr>
          <a:xfrm>
            <a:off x="9531520" y="3876710"/>
            <a:ext cx="2000000" cy="30000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vince sempre A</a:t>
            </a:r>
          </a:p>
        </p:txBody>
      </p:sp>
      <p:sp>
        <p:nvSpPr>
          <p:cNvPr id="21" name="Rectangle 20"/>
          <p:cNvSpPr/>
          <p:nvPr/>
        </p:nvSpPr>
        <p:spPr>
          <a:xfrm>
            <a:off x="731520" y="407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1520" y="4186710"/>
            <a:ext cx="24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2 volte</a:t>
            </a:r>
          </a:p>
        </p:txBody>
      </p:sp>
      <p:sp>
        <p:nvSpPr>
          <p:cNvPr id="23" name="TextBox 22"/>
          <p:cNvSpPr txBox="1"/>
          <p:nvPr/>
        </p:nvSpPr>
        <p:spPr>
          <a:xfrm>
            <a:off x="3231520" y="418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al primo</a:t>
            </a:r>
          </a:p>
        </p:txBody>
      </p:sp>
      <p:sp>
        <p:nvSpPr>
          <p:cNvPr id="24" name="TextBox 23"/>
          <p:cNvSpPr txBox="1"/>
          <p:nvPr/>
        </p:nvSpPr>
        <p:spPr>
          <a:xfrm>
            <a:off x="5331520" y="418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niente</a:t>
            </a:r>
          </a:p>
        </p:txBody>
      </p:sp>
      <p:sp>
        <p:nvSpPr>
          <p:cNvPr id="25" name="TextBox 24"/>
          <p:cNvSpPr txBox="1"/>
          <p:nvPr/>
        </p:nvSpPr>
        <p:spPr>
          <a:xfrm>
            <a:off x="7431520" y="418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niente</a:t>
            </a:r>
          </a:p>
        </p:txBody>
      </p:sp>
      <p:sp>
        <p:nvSpPr>
          <p:cNvPr id="26" name="TextBox 25"/>
          <p:cNvSpPr txBox="1"/>
          <p:nvPr/>
        </p:nvSpPr>
        <p:spPr>
          <a:xfrm>
            <a:off x="9531520" y="418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ad A</a:t>
            </a:r>
          </a:p>
        </p:txBody>
      </p:sp>
      <p:sp>
        <p:nvSpPr>
          <p:cNvPr id="27" name="Rectangle 26"/>
          <p:cNvSpPr/>
          <p:nvPr/>
        </p:nvSpPr>
        <p:spPr>
          <a:xfrm>
            <a:off x="731520" y="471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31520" y="4826710"/>
            <a:ext cx="24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1 volta</a:t>
            </a:r>
          </a:p>
        </p:txBody>
      </p:sp>
      <p:sp>
        <p:nvSpPr>
          <p:cNvPr id="29" name="TextBox 28"/>
          <p:cNvSpPr txBox="1"/>
          <p:nvPr/>
        </p:nvSpPr>
        <p:spPr>
          <a:xfrm>
            <a:off x="3231520" y="482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 B</a:t>
            </a:r>
          </a:p>
        </p:txBody>
      </p:sp>
      <p:sp>
        <p:nvSpPr>
          <p:cNvPr id="30" name="TextBox 29"/>
          <p:cNvSpPr txBox="1"/>
          <p:nvPr/>
        </p:nvSpPr>
        <p:spPr>
          <a:xfrm>
            <a:off x="5331520" y="482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niente</a:t>
            </a:r>
          </a:p>
        </p:txBody>
      </p:sp>
      <p:sp>
        <p:nvSpPr>
          <p:cNvPr id="31" name="TextBox 30"/>
          <p:cNvSpPr txBox="1"/>
          <p:nvPr/>
        </p:nvSpPr>
        <p:spPr>
          <a:xfrm>
            <a:off x="7431520" y="482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niente</a:t>
            </a:r>
          </a:p>
        </p:txBody>
      </p:sp>
      <p:sp>
        <p:nvSpPr>
          <p:cNvPr id="32" name="TextBox 31"/>
          <p:cNvSpPr txBox="1"/>
          <p:nvPr/>
        </p:nvSpPr>
        <p:spPr>
          <a:xfrm>
            <a:off x="9531520" y="482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all’ultimo</a:t>
            </a:r>
          </a:p>
        </p:txBody>
      </p:sp>
      <p:sp>
        <p:nvSpPr>
          <p:cNvPr id="33" name="Rectangle 32"/>
          <p:cNvSpPr/>
          <p:nvPr/>
        </p:nvSpPr>
        <p:spPr>
          <a:xfrm>
            <a:off x="731520" y="535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31520" y="5466710"/>
            <a:ext cx="2400000" cy="300000"/>
          </a:xfrm>
          <a:prstGeom prst="rect">
            <a:avLst/>
          </a:prstGeom>
          <a:noFill/>
        </p:spPr>
        <p:txBody>
          <a:bodyPr wrap="square" lIns="0" tIns="0" rIns="0" bIns="0" anchor="t">
            <a:spAutoFit/>
          </a:bodyPr>
          <a:lstStyle/>
          <a:p>
            <a:pPr algn="l">
              <a:lnSpc>
                <a:spcPct val="118000"/>
              </a:lnSpc>
            </a:pPr>
            <a:r>
              <a:rPr sz="1300" b="1">
                <a:solidFill>
                  <a:srgbClr val="1A1A1A"/>
                </a:solidFill>
                <a:latin typeface="Arial"/>
              </a:rPr>
              <a:t>0 volte</a:t>
            </a:r>
          </a:p>
        </p:txBody>
      </p:sp>
      <p:sp>
        <p:nvSpPr>
          <p:cNvPr id="35" name="TextBox 34"/>
          <p:cNvSpPr txBox="1"/>
          <p:nvPr/>
        </p:nvSpPr>
        <p:spPr>
          <a:xfrm>
            <a:off x="3231520" y="5466710"/>
            <a:ext cx="2000000" cy="300000"/>
          </a:xfrm>
          <a:prstGeom prst="rect">
            <a:avLst/>
          </a:prstGeom>
          <a:noFill/>
        </p:spPr>
        <p:txBody>
          <a:bodyPr wrap="square" lIns="0" tIns="0" rIns="0" bIns="0" anchor="t">
            <a:spAutoFit/>
          </a:bodyPr>
          <a:lstStyle/>
          <a:p>
            <a:pPr algn="l">
              <a:lnSpc>
                <a:spcPct val="118000"/>
              </a:lnSpc>
            </a:pPr>
            <a:r>
              <a:rPr sz="1250" b="1">
                <a:solidFill>
                  <a:srgbClr val="2B44FF"/>
                </a:solidFill>
                <a:latin typeface="Arial"/>
              </a:rPr>
              <a:t>TESTO</a:t>
            </a:r>
          </a:p>
        </p:txBody>
      </p:sp>
      <p:sp>
        <p:nvSpPr>
          <p:cNvPr id="36" name="TextBox 35"/>
          <p:cNvSpPr txBox="1"/>
          <p:nvPr/>
        </p:nvSpPr>
        <p:spPr>
          <a:xfrm>
            <a:off x="3231520" y="5796710"/>
            <a:ext cx="2000000" cy="30000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vince sempre B</a:t>
            </a:r>
          </a:p>
        </p:txBody>
      </p:sp>
      <p:sp>
        <p:nvSpPr>
          <p:cNvPr id="37" name="TextBox 36"/>
          <p:cNvSpPr txBox="1"/>
          <p:nvPr/>
        </p:nvSpPr>
        <p:spPr>
          <a:xfrm>
            <a:off x="5331520" y="546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 B</a:t>
            </a:r>
          </a:p>
        </p:txBody>
      </p:sp>
      <p:sp>
        <p:nvSpPr>
          <p:cNvPr id="38" name="TextBox 37"/>
          <p:cNvSpPr txBox="1"/>
          <p:nvPr/>
        </p:nvSpPr>
        <p:spPr>
          <a:xfrm>
            <a:off x="7431520" y="5466710"/>
            <a:ext cx="2000000" cy="300000"/>
          </a:xfrm>
          <a:prstGeom prst="rect">
            <a:avLst/>
          </a:prstGeom>
          <a:noFill/>
        </p:spPr>
        <p:txBody>
          <a:bodyPr wrap="square" lIns="0" tIns="0" rIns="0" bIns="0" anchor="t">
            <a:spAutoFit/>
          </a:bodyPr>
          <a:lstStyle/>
          <a:p>
            <a:pPr algn="l">
              <a:lnSpc>
                <a:spcPct val="118000"/>
              </a:lnSpc>
            </a:pPr>
            <a:r>
              <a:rPr sz="1250" b="0">
                <a:solidFill>
                  <a:srgbClr val="5E5E5E"/>
                </a:solidFill>
                <a:latin typeface="Arial"/>
              </a:rPr>
              <a:t>tende all’ultimo</a:t>
            </a:r>
          </a:p>
        </p:txBody>
      </p:sp>
      <p:sp>
        <p:nvSpPr>
          <p:cNvPr id="39" name="TextBox 38"/>
          <p:cNvSpPr txBox="1"/>
          <p:nvPr/>
        </p:nvSpPr>
        <p:spPr>
          <a:xfrm>
            <a:off x="9531520" y="5466710"/>
            <a:ext cx="2000000" cy="300000"/>
          </a:xfrm>
          <a:prstGeom prst="rect">
            <a:avLst/>
          </a:prstGeom>
          <a:noFill/>
        </p:spPr>
        <p:txBody>
          <a:bodyPr wrap="square" lIns="0" tIns="0" rIns="0" bIns="0" anchor="t">
            <a:spAutoFit/>
          </a:bodyPr>
          <a:lstStyle/>
          <a:p>
            <a:pPr algn="l">
              <a:lnSpc>
                <a:spcPct val="118000"/>
              </a:lnSpc>
            </a:pPr>
            <a:r>
              <a:rPr sz="1250" b="1">
                <a:solidFill>
                  <a:srgbClr val="2B44FF"/>
                </a:solidFill>
                <a:latin typeface="Arial"/>
              </a:rPr>
              <a:t>POSIZIONE</a:t>
            </a:r>
          </a:p>
        </p:txBody>
      </p:sp>
      <p:sp>
        <p:nvSpPr>
          <p:cNvPr id="40" name="TextBox 39"/>
          <p:cNvSpPr txBox="1"/>
          <p:nvPr/>
        </p:nvSpPr>
        <p:spPr>
          <a:xfrm>
            <a:off x="9531520" y="5796710"/>
            <a:ext cx="2000000" cy="30000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vince l’ultimo</a:t>
            </a:r>
          </a:p>
        </p:txBody>
      </p:sp>
      <p:sp>
        <p:nvSpPr>
          <p:cNvPr id="41" name="Rectangle 40"/>
          <p:cNvSpPr/>
          <p:nvPr/>
        </p:nvSpPr>
        <p:spPr>
          <a:xfrm>
            <a:off x="731520" y="5996710"/>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731520" y="630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Controllo: i due numeri sommati dicono quante volte ha vinto la A su sei; la loro differenza dice quanto ha pesato la posizione. Differenza 3 è l’effetto massimo, 0 è effetto nullo.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39</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 RISULTATI  ·  IL CONFRONTO</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Il vostro voto e il suo, sulla stessa scala.</a:t>
            </a:r>
          </a:p>
        </p:txBody>
      </p:sp>
      <p:sp>
        <p:nvSpPr>
          <p:cNvPr id="5" name="TextBox 4"/>
          <p:cNvSpPr txBox="1"/>
          <p:nvPr/>
        </p:nvSpPr>
        <p:spPr>
          <a:xfrm>
            <a:off x="731520" y="1791248"/>
            <a:ext cx="31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CRITERIO</a:t>
            </a:r>
          </a:p>
        </p:txBody>
      </p:sp>
      <p:sp>
        <p:nvSpPr>
          <p:cNvPr id="6" name="TextBox 5"/>
          <p:cNvSpPr txBox="1"/>
          <p:nvPr/>
        </p:nvSpPr>
        <p:spPr>
          <a:xfrm>
            <a:off x="4131520" y="1791248"/>
            <a:ext cx="17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UMANI A</a:t>
            </a:r>
          </a:p>
        </p:txBody>
      </p:sp>
      <p:sp>
        <p:nvSpPr>
          <p:cNvPr id="7" name="TextBox 6"/>
          <p:cNvSpPr txBox="1"/>
          <p:nvPr/>
        </p:nvSpPr>
        <p:spPr>
          <a:xfrm>
            <a:off x="6031520" y="1791248"/>
            <a:ext cx="17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MACCHINA A</a:t>
            </a:r>
          </a:p>
        </p:txBody>
      </p:sp>
      <p:sp>
        <p:nvSpPr>
          <p:cNvPr id="8" name="TextBox 7"/>
          <p:cNvSpPr txBox="1"/>
          <p:nvPr/>
        </p:nvSpPr>
        <p:spPr>
          <a:xfrm>
            <a:off x="7931520" y="1791248"/>
            <a:ext cx="17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UMANI B</a:t>
            </a:r>
          </a:p>
        </p:txBody>
      </p:sp>
      <p:sp>
        <p:nvSpPr>
          <p:cNvPr id="9" name="TextBox 8"/>
          <p:cNvSpPr txBox="1"/>
          <p:nvPr/>
        </p:nvSpPr>
        <p:spPr>
          <a:xfrm>
            <a:off x="9831520" y="1791248"/>
            <a:ext cx="16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MACCHINA B</a:t>
            </a:r>
          </a:p>
        </p:txBody>
      </p:sp>
      <p:sp>
        <p:nvSpPr>
          <p:cNvPr id="10" name="Rectangle 9"/>
          <p:cNvSpPr/>
          <p:nvPr/>
        </p:nvSpPr>
        <p:spPr>
          <a:xfrm>
            <a:off x="731520" y="212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241248"/>
            <a:ext cx="3100000" cy="35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Reperibilità</a:t>
            </a:r>
          </a:p>
        </p:txBody>
      </p:sp>
      <p:sp>
        <p:nvSpPr>
          <p:cNvPr id="12" name="TextBox 11"/>
          <p:cNvSpPr txBox="1"/>
          <p:nvPr/>
        </p:nvSpPr>
        <p:spPr>
          <a:xfrm>
            <a:off x="4131520" y="224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13" name="TextBox 12"/>
          <p:cNvSpPr txBox="1"/>
          <p:nvPr/>
        </p:nvSpPr>
        <p:spPr>
          <a:xfrm>
            <a:off x="6031520" y="224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14" name="TextBox 13"/>
          <p:cNvSpPr txBox="1"/>
          <p:nvPr/>
        </p:nvSpPr>
        <p:spPr>
          <a:xfrm>
            <a:off x="7931520" y="224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15" name="TextBox 14"/>
          <p:cNvSpPr txBox="1"/>
          <p:nvPr/>
        </p:nvSpPr>
        <p:spPr>
          <a:xfrm>
            <a:off x="9831520" y="224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16" name="Rectangle 15"/>
          <p:cNvSpPr/>
          <p:nvPr/>
        </p:nvSpPr>
        <p:spPr>
          <a:xfrm>
            <a:off x="731520" y="263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2711248"/>
            <a:ext cx="3100000" cy="35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Comprensibilità</a:t>
            </a:r>
          </a:p>
        </p:txBody>
      </p:sp>
      <p:sp>
        <p:nvSpPr>
          <p:cNvPr id="18" name="TextBox 17"/>
          <p:cNvSpPr txBox="1"/>
          <p:nvPr/>
        </p:nvSpPr>
        <p:spPr>
          <a:xfrm>
            <a:off x="4131520" y="271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19" name="TextBox 18"/>
          <p:cNvSpPr txBox="1"/>
          <p:nvPr/>
        </p:nvSpPr>
        <p:spPr>
          <a:xfrm>
            <a:off x="6031520" y="271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0" name="TextBox 19"/>
          <p:cNvSpPr txBox="1"/>
          <p:nvPr/>
        </p:nvSpPr>
        <p:spPr>
          <a:xfrm>
            <a:off x="7931520" y="271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1" name="TextBox 20"/>
          <p:cNvSpPr txBox="1"/>
          <p:nvPr/>
        </p:nvSpPr>
        <p:spPr>
          <a:xfrm>
            <a:off x="9831520" y="271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2" name="Rectangle 21"/>
          <p:cNvSpPr/>
          <p:nvPr/>
        </p:nvSpPr>
        <p:spPr>
          <a:xfrm>
            <a:off x="731520" y="310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1520" y="3181248"/>
            <a:ext cx="3100000" cy="35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Utilizzabilità</a:t>
            </a:r>
          </a:p>
        </p:txBody>
      </p:sp>
      <p:sp>
        <p:nvSpPr>
          <p:cNvPr id="24" name="TextBox 23"/>
          <p:cNvSpPr txBox="1"/>
          <p:nvPr/>
        </p:nvSpPr>
        <p:spPr>
          <a:xfrm>
            <a:off x="4131520" y="318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5" name="TextBox 24"/>
          <p:cNvSpPr txBox="1"/>
          <p:nvPr/>
        </p:nvSpPr>
        <p:spPr>
          <a:xfrm>
            <a:off x="6031520" y="318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6" name="TextBox 25"/>
          <p:cNvSpPr txBox="1"/>
          <p:nvPr/>
        </p:nvSpPr>
        <p:spPr>
          <a:xfrm>
            <a:off x="7931520" y="318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7" name="TextBox 26"/>
          <p:cNvSpPr txBox="1"/>
          <p:nvPr/>
        </p:nvSpPr>
        <p:spPr>
          <a:xfrm>
            <a:off x="9831520" y="318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28" name="Rectangle 27"/>
          <p:cNvSpPr/>
          <p:nvPr/>
        </p:nvSpPr>
        <p:spPr>
          <a:xfrm>
            <a:off x="731520" y="357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31520" y="3651248"/>
            <a:ext cx="3100000" cy="35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Pertinenza</a:t>
            </a:r>
          </a:p>
        </p:txBody>
      </p:sp>
      <p:sp>
        <p:nvSpPr>
          <p:cNvPr id="30" name="TextBox 29"/>
          <p:cNvSpPr txBox="1"/>
          <p:nvPr/>
        </p:nvSpPr>
        <p:spPr>
          <a:xfrm>
            <a:off x="4131520" y="365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1" name="TextBox 30"/>
          <p:cNvSpPr txBox="1"/>
          <p:nvPr/>
        </p:nvSpPr>
        <p:spPr>
          <a:xfrm>
            <a:off x="6031520" y="365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2" name="TextBox 31"/>
          <p:cNvSpPr txBox="1"/>
          <p:nvPr/>
        </p:nvSpPr>
        <p:spPr>
          <a:xfrm>
            <a:off x="7931520" y="365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3" name="TextBox 32"/>
          <p:cNvSpPr txBox="1"/>
          <p:nvPr/>
        </p:nvSpPr>
        <p:spPr>
          <a:xfrm>
            <a:off x="9831520" y="365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4" name="Rectangle 33"/>
          <p:cNvSpPr/>
          <p:nvPr/>
        </p:nvSpPr>
        <p:spPr>
          <a:xfrm>
            <a:off x="731520" y="404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731520" y="4121248"/>
            <a:ext cx="3100000" cy="350000"/>
          </a:xfrm>
          <a:prstGeom prst="rect">
            <a:avLst/>
          </a:prstGeom>
          <a:noFill/>
        </p:spPr>
        <p:txBody>
          <a:bodyPr wrap="square" lIns="0" tIns="0" rIns="0" bIns="0" anchor="t">
            <a:spAutoFit/>
          </a:bodyPr>
          <a:lstStyle/>
          <a:p>
            <a:pPr algn="l">
              <a:lnSpc>
                <a:spcPct val="118000"/>
              </a:lnSpc>
            </a:pPr>
            <a:r>
              <a:rPr sz="1400" b="1">
                <a:solidFill>
                  <a:srgbClr val="1A1A1A"/>
                </a:solidFill>
                <a:latin typeface="Arial"/>
              </a:rPr>
              <a:t>Misura</a:t>
            </a:r>
          </a:p>
        </p:txBody>
      </p:sp>
      <p:sp>
        <p:nvSpPr>
          <p:cNvPr id="36" name="TextBox 35"/>
          <p:cNvSpPr txBox="1"/>
          <p:nvPr/>
        </p:nvSpPr>
        <p:spPr>
          <a:xfrm>
            <a:off x="4131520" y="412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7" name="TextBox 36"/>
          <p:cNvSpPr txBox="1"/>
          <p:nvPr/>
        </p:nvSpPr>
        <p:spPr>
          <a:xfrm>
            <a:off x="6031520" y="412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8" name="TextBox 37"/>
          <p:cNvSpPr txBox="1"/>
          <p:nvPr/>
        </p:nvSpPr>
        <p:spPr>
          <a:xfrm>
            <a:off x="7931520" y="412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39" name="TextBox 38"/>
          <p:cNvSpPr txBox="1"/>
          <p:nvPr/>
        </p:nvSpPr>
        <p:spPr>
          <a:xfrm>
            <a:off x="9831520" y="4121248"/>
            <a:ext cx="1500000" cy="350000"/>
          </a:xfrm>
          <a:prstGeom prst="rect">
            <a:avLst/>
          </a:prstGeom>
          <a:noFill/>
        </p:spPr>
        <p:txBody>
          <a:bodyPr wrap="square" lIns="0" tIns="0" rIns="0" bIns="0" anchor="t">
            <a:spAutoFit/>
          </a:bodyPr>
          <a:lstStyle/>
          <a:p>
            <a:pPr algn="l">
              <a:lnSpc>
                <a:spcPct val="118000"/>
              </a:lnSpc>
            </a:pPr>
            <a:r>
              <a:rPr sz="1400" b="0">
                <a:solidFill>
                  <a:srgbClr val="7A7A7A"/>
                </a:solidFill>
                <a:latin typeface="Arial"/>
              </a:rPr>
              <a:t>___</a:t>
            </a:r>
          </a:p>
        </p:txBody>
      </p:sp>
      <p:sp>
        <p:nvSpPr>
          <p:cNvPr id="40" name="Rectangle 39"/>
          <p:cNvSpPr/>
          <p:nvPr/>
        </p:nvSpPr>
        <p:spPr>
          <a:xfrm>
            <a:off x="731520" y="451124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731520" y="4711248"/>
            <a:ext cx="3100000" cy="400000"/>
          </a:xfrm>
          <a:prstGeom prst="rect">
            <a:avLst/>
          </a:prstGeom>
          <a:noFill/>
        </p:spPr>
        <p:txBody>
          <a:bodyPr wrap="square" lIns="0" tIns="0" rIns="0" bIns="0" anchor="t">
            <a:spAutoFit/>
          </a:bodyPr>
          <a:lstStyle/>
          <a:p>
            <a:pPr algn="l">
              <a:lnSpc>
                <a:spcPct val="118000"/>
              </a:lnSpc>
            </a:pPr>
            <a:r>
              <a:rPr sz="1500" b="1">
                <a:solidFill>
                  <a:srgbClr val="1A1A1A"/>
                </a:solidFill>
                <a:latin typeface="Arial"/>
              </a:rPr>
              <a:t>TOTALE SU DIECI</a:t>
            </a:r>
          </a:p>
        </p:txBody>
      </p:sp>
      <p:sp>
        <p:nvSpPr>
          <p:cNvPr id="42" name="TextBox 41"/>
          <p:cNvSpPr txBox="1"/>
          <p:nvPr/>
        </p:nvSpPr>
        <p:spPr>
          <a:xfrm>
            <a:off x="4131520" y="4711248"/>
            <a:ext cx="1500000" cy="400000"/>
          </a:xfrm>
          <a:prstGeom prst="rect">
            <a:avLst/>
          </a:prstGeom>
          <a:noFill/>
        </p:spPr>
        <p:txBody>
          <a:bodyPr wrap="square" lIns="0" tIns="0" rIns="0" bIns="0" anchor="t">
            <a:spAutoFit/>
          </a:bodyPr>
          <a:lstStyle/>
          <a:p>
            <a:pPr algn="l">
              <a:lnSpc>
                <a:spcPct val="118000"/>
              </a:lnSpc>
            </a:pPr>
            <a:r>
              <a:rPr sz="1600" b="1">
                <a:solidFill>
                  <a:srgbClr val="2B44FF"/>
                </a:solidFill>
                <a:latin typeface="Arial"/>
              </a:rPr>
              <a:t>___</a:t>
            </a:r>
          </a:p>
        </p:txBody>
      </p:sp>
      <p:sp>
        <p:nvSpPr>
          <p:cNvPr id="43" name="TextBox 42"/>
          <p:cNvSpPr txBox="1"/>
          <p:nvPr/>
        </p:nvSpPr>
        <p:spPr>
          <a:xfrm>
            <a:off x="6031520" y="4711248"/>
            <a:ext cx="1500000" cy="400000"/>
          </a:xfrm>
          <a:prstGeom prst="rect">
            <a:avLst/>
          </a:prstGeom>
          <a:noFill/>
        </p:spPr>
        <p:txBody>
          <a:bodyPr wrap="square" lIns="0" tIns="0" rIns="0" bIns="0" anchor="t">
            <a:spAutoFit/>
          </a:bodyPr>
          <a:lstStyle/>
          <a:p>
            <a:pPr algn="l">
              <a:lnSpc>
                <a:spcPct val="118000"/>
              </a:lnSpc>
            </a:pPr>
            <a:r>
              <a:rPr sz="1600" b="1">
                <a:solidFill>
                  <a:srgbClr val="2B44FF"/>
                </a:solidFill>
                <a:latin typeface="Arial"/>
              </a:rPr>
              <a:t>___</a:t>
            </a:r>
          </a:p>
        </p:txBody>
      </p:sp>
      <p:sp>
        <p:nvSpPr>
          <p:cNvPr id="44" name="TextBox 43"/>
          <p:cNvSpPr txBox="1"/>
          <p:nvPr/>
        </p:nvSpPr>
        <p:spPr>
          <a:xfrm>
            <a:off x="7931520" y="4711248"/>
            <a:ext cx="1500000" cy="400000"/>
          </a:xfrm>
          <a:prstGeom prst="rect">
            <a:avLst/>
          </a:prstGeom>
          <a:noFill/>
        </p:spPr>
        <p:txBody>
          <a:bodyPr wrap="square" lIns="0" tIns="0" rIns="0" bIns="0" anchor="t">
            <a:spAutoFit/>
          </a:bodyPr>
          <a:lstStyle/>
          <a:p>
            <a:pPr algn="l">
              <a:lnSpc>
                <a:spcPct val="118000"/>
              </a:lnSpc>
            </a:pPr>
            <a:r>
              <a:rPr sz="1600" b="1">
                <a:solidFill>
                  <a:srgbClr val="2B44FF"/>
                </a:solidFill>
                <a:latin typeface="Arial"/>
              </a:rPr>
              <a:t>___</a:t>
            </a:r>
          </a:p>
        </p:txBody>
      </p:sp>
      <p:sp>
        <p:nvSpPr>
          <p:cNvPr id="45" name="TextBox 44"/>
          <p:cNvSpPr txBox="1"/>
          <p:nvPr/>
        </p:nvSpPr>
        <p:spPr>
          <a:xfrm>
            <a:off x="9831520" y="4711248"/>
            <a:ext cx="1500000" cy="400000"/>
          </a:xfrm>
          <a:prstGeom prst="rect">
            <a:avLst/>
          </a:prstGeom>
          <a:noFill/>
        </p:spPr>
        <p:txBody>
          <a:bodyPr wrap="square" lIns="0" tIns="0" rIns="0" bIns="0" anchor="t">
            <a:spAutoFit/>
          </a:bodyPr>
          <a:lstStyle/>
          <a:p>
            <a:pPr algn="l">
              <a:lnSpc>
                <a:spcPct val="118000"/>
              </a:lnSpc>
            </a:pPr>
            <a:r>
              <a:rPr sz="1600" b="1">
                <a:solidFill>
                  <a:srgbClr val="2B44FF"/>
                </a:solidFill>
                <a:latin typeface="Arial"/>
              </a:rPr>
              <a:t>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40</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 RISULTATI  ·  L’ULTIMA COSA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Rileggete le ragioni che avete trascritto.</a:t>
            </a:r>
          </a:p>
        </p:txBody>
      </p:sp>
      <p:sp>
        <p:nvSpPr>
          <p:cNvPr id="5" name="TextBox 4"/>
          <p:cNvSpPr txBox="1"/>
          <p:nvPr/>
        </p:nvSpPr>
        <p:spPr>
          <a:xfrm>
            <a:off x="731520" y="1561248"/>
            <a:ext cx="9600000" cy="307731"/>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Se ha cambiato vincitore, ha motivato in modo convincente due verdetti opposti.</a:t>
            </a:r>
          </a:p>
        </p:txBody>
      </p:sp>
      <p:sp>
        <p:nvSpPr>
          <p:cNvPr id="6" name="Rectangle 5"/>
          <p:cNvSpPr/>
          <p:nvPr/>
        </p:nvSpPr>
        <p:spPr>
          <a:xfrm>
            <a:off x="731520" y="2098979"/>
            <a:ext cx="5100000" cy="19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098979"/>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2328979"/>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NESSUNA DELLE DUE ERA ASSURDA</a:t>
            </a:r>
          </a:p>
        </p:txBody>
      </p:sp>
      <p:sp>
        <p:nvSpPr>
          <p:cNvPr id="9" name="TextBox 8"/>
          <p:cNvSpPr txBox="1"/>
          <p:nvPr/>
        </p:nvSpPr>
        <p:spPr>
          <a:xfrm>
            <a:off x="1051560" y="2738979"/>
            <a:ext cx="4460000" cy="11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Erano tutt’e due plausibili, scritte bene, con riferimenti ai criteri giusti. È questo che le rende pericolose.</a:t>
            </a:r>
          </a:p>
        </p:txBody>
      </p:sp>
      <p:sp>
        <p:nvSpPr>
          <p:cNvPr id="10" name="Rectangle 9"/>
          <p:cNvSpPr/>
          <p:nvPr/>
        </p:nvSpPr>
        <p:spPr>
          <a:xfrm>
            <a:off x="6370168" y="2098979"/>
            <a:ext cx="5090008" cy="19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70168" y="2098979"/>
            <a:ext cx="5090008"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90208" y="2328979"/>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E L’ISTRUZIONE C’ERA</a:t>
            </a:r>
          </a:p>
        </p:txBody>
      </p:sp>
      <p:sp>
        <p:nvSpPr>
          <p:cNvPr id="13" name="TextBox 12"/>
          <p:cNvSpPr txBox="1"/>
          <p:nvPr/>
        </p:nvSpPr>
        <p:spPr>
          <a:xfrm>
            <a:off x="6690208" y="2738979"/>
            <a:ext cx="4450000" cy="114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Nel comando c’era scritto di non farsi influenzare dall’ordine. Lo avevamo scritto. I quindici modelli dello studio ce l’avevano tutti.</a:t>
            </a:r>
          </a:p>
        </p:txBody>
      </p:sp>
      <p:sp>
        <p:nvSpPr>
          <p:cNvPr id="14" name="TextBox 13"/>
          <p:cNvSpPr txBox="1"/>
          <p:nvPr/>
        </p:nvSpPr>
        <p:spPr>
          <a:xfrm>
            <a:off x="731520" y="4298979"/>
            <a:ext cx="10728655" cy="631428"/>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Un testo scritto bene è credibile anche quando è sbagliato. Vale per quello che leggete, e vale per quello che scrivete.</a:t>
            </a:r>
          </a:p>
        </p:txBody>
      </p:sp>
      <p:sp>
        <p:nvSpPr>
          <p:cNvPr id="15" name="TextBox 14"/>
          <p:cNvSpPr txBox="1"/>
          <p:nvPr/>
        </p:nvSpPr>
        <p:spPr>
          <a:xfrm>
            <a:off x="731520" y="6250000"/>
            <a:ext cx="10728655" cy="300000"/>
          </a:xfrm>
          <a:prstGeom prst="rect">
            <a:avLst/>
          </a:prstGeom>
          <a:noFill/>
        </p:spPr>
        <p:txBody>
          <a:bodyPr wrap="square" lIns="0" tIns="0" rIns="0" bIns="0" anchor="t">
            <a:spAutoFit/>
          </a:bodyPr>
          <a:lstStyle/>
          <a:p>
            <a:pPr algn="l">
              <a:lnSpc>
                <a:spcPct val="118000"/>
              </a:lnSpc>
            </a:pPr>
            <a:r>
              <a:rPr sz="1150" b="0">
                <a:solidFill>
                  <a:srgbClr val="5E5E5E"/>
                </a:solidFill>
                <a:latin typeface="Arial"/>
              </a:rPr>
              <a:t>Reber R., Schwarz N., Consciousness and Cognition, 8(3), 1999, pp. 338-342. DOI 10.1006/ccog.1999.0386.  ·  Shi L., Ma C., Liang W., Diao X., Ma W., Vosoughi S., Judging the Judges, IJCNLP-AACL 2025, pp. 292-314. arXiv:2406.07791.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41</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 RISULTATI  ·  LA REGOLA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600" b="1">
                <a:solidFill>
                  <a:srgbClr val="1A1A1A"/>
                </a:solidFill>
                <a:latin typeface="Arial"/>
              </a:rPr>
              <a:t>La macchina non rompe mai la parità.</a:t>
            </a:r>
          </a:p>
        </p:txBody>
      </p:sp>
      <p:sp>
        <p:nvSpPr>
          <p:cNvPr id="5" name="TextBox 4"/>
          <p:cNvSpPr txBox="1"/>
          <p:nvPr/>
        </p:nvSpPr>
        <p:spPr>
          <a:xfrm>
            <a:off x="731520" y="1791248"/>
            <a:ext cx="9900000" cy="850000"/>
          </a:xfrm>
          <a:prstGeom prst="rect">
            <a:avLst/>
          </a:prstGeom>
          <a:noFill/>
        </p:spPr>
        <p:txBody>
          <a:bodyPr wrap="square" lIns="0" tIns="0" rIns="0" bIns="0" anchor="t">
            <a:spAutoFit/>
          </a:bodyPr>
          <a:lstStyle/>
          <a:p>
            <a:pPr algn="l">
              <a:lnSpc>
                <a:spcPct val="118000"/>
              </a:lnSpc>
            </a:pPr>
            <a:r>
              <a:rPr sz="1900" b="0">
                <a:solidFill>
                  <a:srgbClr val="1A1A1A"/>
                </a:solidFill>
                <a:latin typeface="Arial"/>
              </a:rPr>
              <a:t>Se i due gruppi sono in disaccordo e la macchina è incoerente, non c’è un vincitore. Non si chiede alla macchina di decidere, perché non ha deciso niente: ha soltanto risposto.</a:t>
            </a:r>
          </a:p>
        </p:txBody>
      </p:sp>
      <p:sp>
        <p:nvSpPr>
          <p:cNvPr id="6" name="Rectangle 5"/>
          <p:cNvSpPr/>
          <p:nvPr/>
        </p:nvSpPr>
        <p:spPr>
          <a:xfrm>
            <a:off x="731520" y="2941248"/>
            <a:ext cx="10728655" cy="14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941248"/>
            <a:ext cx="10728655"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31520" y="3211248"/>
            <a:ext cx="9900000" cy="900000"/>
          </a:xfrm>
          <a:prstGeom prst="rect">
            <a:avLst/>
          </a:prstGeom>
          <a:noFill/>
        </p:spPr>
        <p:txBody>
          <a:bodyPr wrap="square" lIns="0" tIns="0" rIns="0" bIns="0" anchor="t">
            <a:spAutoFit/>
          </a:bodyPr>
          <a:lstStyle/>
          <a:p>
            <a:pPr algn="l">
              <a:lnSpc>
                <a:spcPct val="135000"/>
              </a:lnSpc>
            </a:pPr>
            <a:r>
              <a:rPr sz="1800" b="1">
                <a:solidFill>
                  <a:srgbClr val="1A1A1A"/>
                </a:solidFill>
                <a:latin typeface="Arial"/>
              </a:rPr>
              <a:t>Usare un sistema automatico come secondo lettore: ammesso.</a:t>
            </a:r>
          </a:p>
          <a:p>
            <a:pPr algn="l">
              <a:lnSpc>
                <a:spcPct val="135000"/>
              </a:lnSpc>
              <a:spcBef>
                <a:spcPts val="500"/>
              </a:spcBef>
            </a:pPr>
            <a:r>
              <a:rPr sz="1800" b="1">
                <a:solidFill>
                  <a:srgbClr val="1A1A1A"/>
                </a:solidFill>
                <a:latin typeface="Arial"/>
              </a:rPr>
              <a:t>Usarlo come arbitro quando gli umani non si accordano: mai.</a:t>
            </a:r>
          </a:p>
        </p:txBody>
      </p:sp>
      <p:sp>
        <p:nvSpPr>
          <p:cNvPr id="9" name="TextBox 8"/>
          <p:cNvSpPr txBox="1"/>
          <p:nvPr/>
        </p:nvSpPr>
        <p:spPr>
          <a:xfrm>
            <a:off x="731520" y="459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È la frase da portare in ufficio. Sta in una riga e si può verificare.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42</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LE CONCLUSIONI</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Due domande, una risposta condivisa.</a:t>
            </a:r>
          </a:p>
        </p:txBody>
      </p:sp>
      <p:sp>
        <p:nvSpPr>
          <p:cNvPr id="5" name="TextBox 4"/>
          <p:cNvSpPr txBox="1"/>
          <p:nvPr/>
        </p:nvSpPr>
        <p:spPr>
          <a:xfrm>
            <a:off x="731520" y="1791248"/>
            <a:ext cx="10728655" cy="631428"/>
          </a:xfrm>
          <a:prstGeom prst="rect">
            <a:avLst/>
          </a:prstGeom>
          <a:noFill/>
        </p:spPr>
        <p:txBody>
          <a:bodyPr wrap="square" lIns="0" tIns="0" rIns="0" bIns="0" anchor="t">
            <a:spAutoFit/>
          </a:bodyPr>
          <a:lstStyle/>
          <a:p>
            <a:pPr algn="l">
              <a:lnSpc>
                <a:spcPct val="118000"/>
              </a:lnSpc>
            </a:pPr>
            <a:r>
              <a:rPr sz="1700" b="1">
                <a:solidFill>
                  <a:srgbClr val="1A1A1A"/>
                </a:solidFill>
                <a:latin typeface="Arial"/>
              </a:rPr>
              <a:t>Un sistema il cui giudizio cambia invertendo l’ordine è affidabile? E inaffidabile per che cosa: per scrivere una bozza, per valutare due testi, per decidere?</a:t>
            </a:r>
          </a:p>
        </p:txBody>
      </p:sp>
      <p:sp>
        <p:nvSpPr>
          <p:cNvPr id="6" name="Rectangle 5"/>
          <p:cNvSpPr/>
          <p:nvPr/>
        </p:nvSpPr>
        <p:spPr>
          <a:xfrm>
            <a:off x="731520" y="256267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2702676"/>
            <a:ext cx="10728655" cy="631428"/>
          </a:xfrm>
          <a:prstGeom prst="rect">
            <a:avLst/>
          </a:prstGeom>
          <a:noFill/>
        </p:spPr>
        <p:txBody>
          <a:bodyPr wrap="square" lIns="0" tIns="0" rIns="0" bIns="0" anchor="t">
            <a:spAutoFit/>
          </a:bodyPr>
          <a:lstStyle/>
          <a:p>
            <a:pPr algn="l">
              <a:lnSpc>
                <a:spcPct val="118000"/>
              </a:lnSpc>
            </a:pPr>
            <a:r>
              <a:rPr sz="1700" b="1">
                <a:solidFill>
                  <a:srgbClr val="1A1A1A"/>
                </a:solidFill>
                <a:latin typeface="Arial"/>
              </a:rPr>
              <a:t>Se l’esito dipende dall’ordine di caricamento, che cosa resta della motivazione di un provvedimento? Si può motivare «perché lo ha indicato il sistema»?</a:t>
            </a:r>
          </a:p>
        </p:txBody>
      </p:sp>
      <p:sp>
        <p:nvSpPr>
          <p:cNvPr id="8" name="Rectangle 7"/>
          <p:cNvSpPr/>
          <p:nvPr/>
        </p:nvSpPr>
        <p:spPr>
          <a:xfrm>
            <a:off x="731520" y="3474104"/>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520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L’affidabilità non è una proprietà dello strumento. È una proprietà della coppia strumento-compito.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43</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IL VOSTRO QUESITO</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2800" b="1">
                <a:solidFill>
                  <a:srgbClr val="1A1A1A"/>
                </a:solidFill>
                <a:latin typeface="Arial"/>
              </a:rPr>
              <a:t>Qual è il controllo umano minimo che rende accettabile questo strumento nel vostro ufficio?</a:t>
            </a:r>
          </a:p>
        </p:txBody>
      </p:sp>
      <p:sp>
        <p:nvSpPr>
          <p:cNvPr id="5" name="TextBox 4"/>
          <p:cNvSpPr txBox="1"/>
          <p:nvPr/>
        </p:nvSpPr>
        <p:spPr>
          <a:xfrm>
            <a:off x="731520" y="2031248"/>
            <a:ext cx="9600000" cy="307731"/>
          </a:xfrm>
          <a:prstGeom prst="rect">
            <a:avLst/>
          </a:prstGeom>
          <a:noFill/>
        </p:spPr>
        <p:txBody>
          <a:bodyPr wrap="square" lIns="0" tIns="0" rIns="0" bIns="0" anchor="t">
            <a:spAutoFit/>
          </a:bodyPr>
          <a:lstStyle/>
          <a:p>
            <a:pPr algn="l">
              <a:lnSpc>
                <a:spcPct val="118000"/>
              </a:lnSpc>
            </a:pPr>
            <a:r>
              <a:rPr sz="1600" b="0">
                <a:solidFill>
                  <a:srgbClr val="5E5E5E"/>
                </a:solidFill>
                <a:latin typeface="Arial"/>
              </a:rPr>
              <a:t>Una riga. Una regola per gruppo. Cinque minuti, seduti dove siete.</a:t>
            </a:r>
          </a:p>
        </p:txBody>
      </p:sp>
      <p:sp>
        <p:nvSpPr>
          <p:cNvPr id="6" name="Rectangle 5"/>
          <p:cNvSpPr/>
          <p:nvPr/>
        </p:nvSpPr>
        <p:spPr>
          <a:xfrm>
            <a:off x="731520" y="2568979"/>
            <a:ext cx="5100000" cy="18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2568979"/>
            <a:ext cx="51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2798979"/>
            <a:ext cx="44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CHE COSA RENDE UTILE UNA REGOLA</a:t>
            </a:r>
          </a:p>
        </p:txBody>
      </p:sp>
      <p:sp>
        <p:nvSpPr>
          <p:cNvPr id="9" name="TextBox 8"/>
          <p:cNvSpPr txBox="1"/>
          <p:nvPr/>
        </p:nvSpPr>
        <p:spPr>
          <a:xfrm>
            <a:off x="1051560" y="3208979"/>
            <a:ext cx="4460000" cy="109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Dice che cosa si fa, non che cosa si pensa.
Si può verificare: qualcuno, un giorno, deve poter dire se è stata rispettata.
Vale anche quando nessuno guarda.</a:t>
            </a:r>
          </a:p>
        </p:txBody>
      </p:sp>
      <p:sp>
        <p:nvSpPr>
          <p:cNvPr id="10" name="Rectangle 9"/>
          <p:cNvSpPr/>
          <p:nvPr/>
        </p:nvSpPr>
        <p:spPr>
          <a:xfrm>
            <a:off x="6370168" y="2568979"/>
            <a:ext cx="5090008" cy="185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90208" y="2798979"/>
            <a:ext cx="4400000" cy="28000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UN ESEMPIO DI REGOLA INUTILE</a:t>
            </a:r>
          </a:p>
        </p:txBody>
      </p:sp>
      <p:sp>
        <p:nvSpPr>
          <p:cNvPr id="12" name="TextBox 11"/>
          <p:cNvSpPr txBox="1"/>
          <p:nvPr/>
        </p:nvSpPr>
        <p:spPr>
          <a:xfrm>
            <a:off x="6690208" y="3208979"/>
            <a:ext cx="4450000" cy="1090000"/>
          </a:xfrm>
          <a:prstGeom prst="rect">
            <a:avLst/>
          </a:prstGeom>
          <a:noFill/>
        </p:spPr>
        <p:txBody>
          <a:bodyPr wrap="square" lIns="0" tIns="0" rIns="0" bIns="0" anchor="t">
            <a:spAutoFit/>
          </a:bodyPr>
          <a:lstStyle/>
          <a:p>
            <a:pPr algn="l">
              <a:lnSpc>
                <a:spcPct val="118000"/>
              </a:lnSpc>
            </a:pPr>
            <a:r>
              <a:rPr sz="1500" b="0">
                <a:solidFill>
                  <a:srgbClr val="1A1A1A"/>
                </a:solidFill>
                <a:latin typeface="Arial"/>
              </a:rPr>
              <a:t>«Usare l’intelligenza artificiale con buon senso e spirito critico.»
Nessuno può dire se è stata rispettata. Non è una regola: è un augurio.</a:t>
            </a:r>
          </a:p>
        </p:txBody>
      </p:sp>
      <p:sp>
        <p:nvSpPr>
          <p:cNvPr id="13" name="TextBox 12"/>
          <p:cNvSpPr txBox="1"/>
          <p:nvPr/>
        </p:nvSpPr>
        <p:spPr>
          <a:xfrm>
            <a:off x="731520" y="4718979"/>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Un modello di regola ben fatta lo avete appena visto: la macchina non rompe mai la parità.</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44</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CHE COSA RESTA</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Tre cose, e tre limiti da dichiarare.</a:t>
            </a:r>
          </a:p>
        </p:txBody>
      </p:sp>
      <p:sp>
        <p:nvSpPr>
          <p:cNvPr id="5" name="Rectangle 4"/>
          <p:cNvSpPr/>
          <p:nvPr/>
        </p:nvSpPr>
        <p:spPr>
          <a:xfrm>
            <a:off x="731520" y="1791248"/>
            <a:ext cx="3400000" cy="23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UN CRITERIO</a:t>
            </a:r>
          </a:p>
        </p:txBody>
      </p:sp>
      <p:sp>
        <p:nvSpPr>
          <p:cNvPr id="8" name="TextBox 7"/>
          <p:cNvSpPr txBox="1"/>
          <p:nvPr/>
        </p:nvSpPr>
        <p:spPr>
          <a:xfrm>
            <a:off x="981520" y="2431248"/>
            <a:ext cx="2900000" cy="15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Un giudizio che cambia invertendo l’ordine non è un giudizio. Prima di fidarsi di un confronto automatico, si inverte l’ordine e si guarda se regge.</a:t>
            </a:r>
          </a:p>
        </p:txBody>
      </p:sp>
      <p:sp>
        <p:nvSpPr>
          <p:cNvPr id="9" name="Rectangle 8"/>
          <p:cNvSpPr/>
          <p:nvPr/>
        </p:nvSpPr>
        <p:spPr>
          <a:xfrm>
            <a:off x="4431520" y="1791248"/>
            <a:ext cx="3400000" cy="23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4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UN AVVERTIMENTO</a:t>
            </a:r>
          </a:p>
        </p:txBody>
      </p:sp>
      <p:sp>
        <p:nvSpPr>
          <p:cNvPr id="12" name="TextBox 11"/>
          <p:cNvSpPr txBox="1"/>
          <p:nvPr/>
        </p:nvSpPr>
        <p:spPr>
          <a:xfrm>
            <a:off x="4681520" y="2431248"/>
            <a:ext cx="2900000" cy="15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Un testo scritto bene è credibile anche quando è sbagliato. Vale per quello che ricevete e per quello che firmate.</a:t>
            </a:r>
          </a:p>
        </p:txBody>
      </p:sp>
      <p:sp>
        <p:nvSpPr>
          <p:cNvPr id="13" name="Rectangle 12"/>
          <p:cNvSpPr/>
          <p:nvPr/>
        </p:nvSpPr>
        <p:spPr>
          <a:xfrm>
            <a:off x="8131520" y="1791248"/>
            <a:ext cx="3400000" cy="2300000"/>
          </a:xfrm>
          <a:prstGeom prst="rect">
            <a:avLst/>
          </a:prstGeom>
          <a:solidFill>
            <a:srgbClr val="FFFFFF"/>
          </a:solidFill>
          <a:ln w="9525">
            <a:solidFill>
              <a:srgbClr val="E6E3D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1520" y="1791248"/>
            <a:ext cx="3400000" cy="64008"/>
          </a:xfrm>
          <a:prstGeom prst="rect">
            <a:avLst/>
          </a:prstGeom>
          <a:solidFill>
            <a:srgbClr val="2B44FF"/>
          </a:solidFill>
          <a:ln w="12700">
            <a:solidFill>
              <a:srgbClr val="2B44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81520" y="2021248"/>
            <a:ext cx="2900000" cy="280000"/>
          </a:xfrm>
          <a:prstGeom prst="rect">
            <a:avLst/>
          </a:prstGeom>
          <a:noFill/>
        </p:spPr>
        <p:txBody>
          <a:bodyPr wrap="square" lIns="0" tIns="0" rIns="0" bIns="0" anchor="t">
            <a:spAutoFit/>
          </a:bodyPr>
          <a:lstStyle/>
          <a:p>
            <a:pPr algn="l">
              <a:lnSpc>
                <a:spcPct val="118000"/>
              </a:lnSpc>
            </a:pPr>
            <a:r>
              <a:rPr sz="1200" b="1" spc="150">
                <a:solidFill>
                  <a:srgbClr val="2B44FF"/>
                </a:solidFill>
                <a:latin typeface="Arial"/>
              </a:rPr>
              <a:t>UNA REGOLA VOSTRA</a:t>
            </a:r>
          </a:p>
        </p:txBody>
      </p:sp>
      <p:sp>
        <p:nvSpPr>
          <p:cNvPr id="16" name="TextBox 15"/>
          <p:cNvSpPr txBox="1"/>
          <p:nvPr/>
        </p:nvSpPr>
        <p:spPr>
          <a:xfrm>
            <a:off x="8381520" y="2431248"/>
            <a:ext cx="2900000" cy="154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Scritta da voi, in una riga, verificabile. Non ve l’ha data un docente: l’avete ricavata da un dato che avete prodotto.</a:t>
            </a:r>
          </a:p>
        </p:txBody>
      </p:sp>
      <p:sp>
        <p:nvSpPr>
          <p:cNvPr id="17" name="TextBox 16"/>
          <p:cNvSpPr txBox="1"/>
          <p:nvPr/>
        </p:nvSpPr>
        <p:spPr>
          <a:xfrm>
            <a:off x="731520" y="4391248"/>
            <a:ext cx="10728655" cy="800000"/>
          </a:xfrm>
          <a:prstGeom prst="rect">
            <a:avLst/>
          </a:prstGeom>
          <a:noFill/>
        </p:spPr>
        <p:txBody>
          <a:bodyPr wrap="square" lIns="0" tIns="0" rIns="0" bIns="0" anchor="t">
            <a:spAutoFit/>
          </a:bodyPr>
          <a:lstStyle/>
          <a:p>
            <a:pPr algn="l">
              <a:lnSpc>
                <a:spcPct val="118000"/>
              </a:lnSpc>
            </a:pPr>
            <a:r>
              <a:rPr sz="1500" b="0">
                <a:solidFill>
                  <a:srgbClr val="5E5E5E"/>
                </a:solidFill>
                <a:latin typeface="Arial"/>
              </a:rPr>
              <a:t>I limiti: sei esecuzioni per gruppo non bastano a quantificare una tendenza; chi ha eseguito le prove sapeva quale lettera era la propria, e in un esperimento fatto bene non lo saprebbe; l’ordine invertito è stato eseguito sempre dopo quello base; e il risultato vale per quel sistema, quel giorno, quei due testi.</a:t>
            </a:r>
          </a:p>
        </p:txBody>
      </p:sp>
      <p:sp>
        <p:nvSpPr>
          <p:cNvPr id="18" name="TextBox 17"/>
          <p:cNvSpPr txBox="1"/>
          <p:nvPr/>
        </p:nvSpPr>
        <p:spPr>
          <a:xfrm>
            <a:off x="731520" y="5291248"/>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Il metodo per verificarlo è quello che vi portate a casa. Non il risultato.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45</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LE FONTI</a:t>
            </a:r>
          </a:p>
        </p:txBody>
      </p:sp>
      <p:sp>
        <p:nvSpPr>
          <p:cNvPr id="4" name="TextBox 3"/>
          <p:cNvSpPr txBox="1"/>
          <p:nvPr/>
        </p:nvSpPr>
        <p:spPr>
          <a:xfrm>
            <a:off x="731520" y="841248"/>
            <a:ext cx="10728655" cy="113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Tutto quello che avete sentito in questi due giorni viene da qui.</a:t>
            </a:r>
          </a:p>
        </p:txBody>
      </p:sp>
      <p:sp>
        <p:nvSpPr>
          <p:cNvPr id="5" name="TextBox 4"/>
          <p:cNvSpPr txBox="1"/>
          <p:nvPr/>
        </p:nvSpPr>
        <p:spPr>
          <a:xfrm>
            <a:off x="731520" y="2261248"/>
            <a:ext cx="10728655" cy="41563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Shi L., Ma C., Liang W., Diao X., Ma W., Vosoughi S., Judging the Judges: A Systematic Study of Position Bias in LLM-as-a-Judge, IJCNLP-AACL 2025, pp. 292-314. arXiv:2406.07791.</a:t>
            </a:r>
          </a:p>
        </p:txBody>
      </p:sp>
      <p:sp>
        <p:nvSpPr>
          <p:cNvPr id="6" name="Rectangle 5"/>
          <p:cNvSpPr/>
          <p:nvPr/>
        </p:nvSpPr>
        <p:spPr>
          <a:xfrm>
            <a:off x="731520" y="272937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2781878"/>
            <a:ext cx="10728655" cy="217815"/>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Zheng L. et al., Judging LLM-as-a-Judge with MT-Bench and Chatbot Arena, NeurIPS 2023, Datasets and Benchmarks Track. arXiv:2306.05685.</a:t>
            </a:r>
          </a:p>
        </p:txBody>
      </p:sp>
      <p:sp>
        <p:nvSpPr>
          <p:cNvPr id="8" name="Rectangle 7"/>
          <p:cNvSpPr/>
          <p:nvPr/>
        </p:nvSpPr>
        <p:spPr>
          <a:xfrm>
            <a:off x="731520" y="3052193"/>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3104693"/>
            <a:ext cx="10728655" cy="217815"/>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Chen G. H. et al., Humans or LLMs as the Judge? A Study on Judgement Bias, EMNLP 2024. DOI 10.18653/v1/2024.emnlp-main.474.</a:t>
            </a:r>
          </a:p>
        </p:txBody>
      </p:sp>
      <p:sp>
        <p:nvSpPr>
          <p:cNvPr id="10" name="Rectangle 9"/>
          <p:cNvSpPr/>
          <p:nvPr/>
        </p:nvSpPr>
        <p:spPr>
          <a:xfrm>
            <a:off x="731520" y="337500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3427508"/>
            <a:ext cx="10728655" cy="41563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Ohalete N., Gittner L. S., Matheny M. E., COSTAR-A: A Prompting Framework for Enhancing Large Language Model Performance on Point-of-View Questions, 2025. arXiv:2510.12637 (preprint).</a:t>
            </a:r>
          </a:p>
        </p:txBody>
      </p:sp>
      <p:sp>
        <p:nvSpPr>
          <p:cNvPr id="12" name="Rectangle 11"/>
          <p:cNvSpPr/>
          <p:nvPr/>
        </p:nvSpPr>
        <p:spPr>
          <a:xfrm>
            <a:off x="731520" y="389563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31520" y="3948138"/>
            <a:ext cx="10728655" cy="415630"/>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Reber R., Schwarz N., Effects of Perceptual Fluency on Judgments of Truth, Consciousness and Cognition, 8(3), 1999, pp. 338-342. DOI 10.1006/ccog.1999.0386.</a:t>
            </a:r>
          </a:p>
        </p:txBody>
      </p:sp>
      <p:sp>
        <p:nvSpPr>
          <p:cNvPr id="14" name="Rectangle 13"/>
          <p:cNvSpPr/>
          <p:nvPr/>
        </p:nvSpPr>
        <p:spPr>
          <a:xfrm>
            <a:off x="731520" y="441626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4468768"/>
            <a:ext cx="10728655" cy="217815"/>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CERT-AGID, Prompt injection a effetto differito: il caso degli Explosive Prompts, ottobre 2026.</a:t>
            </a:r>
          </a:p>
        </p:txBody>
      </p:sp>
      <p:sp>
        <p:nvSpPr>
          <p:cNvPr id="16" name="Rectangle 15"/>
          <p:cNvSpPr/>
          <p:nvPr/>
        </p:nvSpPr>
        <p:spPr>
          <a:xfrm>
            <a:off x="731520" y="4739083"/>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4791583"/>
            <a:ext cx="10728655" cy="217815"/>
          </a:xfrm>
          <a:prstGeom prst="rect">
            <a:avLst/>
          </a:prstGeom>
          <a:noFill/>
        </p:spPr>
        <p:txBody>
          <a:bodyPr wrap="square" lIns="0" tIns="0" rIns="0" bIns="0" anchor="t">
            <a:spAutoFit/>
          </a:bodyPr>
          <a:lstStyle/>
          <a:p>
            <a:pPr algn="l">
              <a:lnSpc>
                <a:spcPct val="118000"/>
              </a:lnSpc>
            </a:pPr>
            <a:r>
              <a:rPr sz="1100" b="0">
                <a:solidFill>
                  <a:srgbClr val="1A1A1A"/>
                </a:solidFill>
                <a:latin typeface="Arial"/>
              </a:rPr>
              <a:t>IGSG-CNR e Accademia della Crusca, Guida alla redazione degli atti amministrativi. Regole e suggerimenti.</a:t>
            </a:r>
          </a:p>
        </p:txBody>
      </p:sp>
      <p:sp>
        <p:nvSpPr>
          <p:cNvPr id="18" name="Rectangle 17"/>
          <p:cNvSpPr/>
          <p:nvPr/>
        </p:nvSpPr>
        <p:spPr>
          <a:xfrm>
            <a:off x="731520" y="5061898"/>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31520" y="5100000"/>
            <a:ext cx="10728655" cy="325714"/>
          </a:xfrm>
          <a:prstGeom prst="rect">
            <a:avLst/>
          </a:prstGeom>
          <a:noFill/>
        </p:spPr>
        <p:txBody>
          <a:bodyPr wrap="square" lIns="0" tIns="0" rIns="0" bIns="0" anchor="t">
            <a:spAutoFit/>
          </a:bodyPr>
          <a:lstStyle/>
          <a:p>
            <a:pPr algn="l">
              <a:lnSpc>
                <a:spcPct val="118000"/>
              </a:lnSpc>
            </a:pPr>
            <a:r>
              <a:rPr sz="1700" b="1">
                <a:solidFill>
                  <a:srgbClr val="2B44FF"/>
                </a:solidFill>
                <a:latin typeface="Arial"/>
              </a:rPr>
              <a:t>Sei delle sette si scaricano gratuitamente. L’elenco completo arriva via mail.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F1EC"/>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7A7A7A"/>
                </a:solidFill>
                <a:latin typeface="Arial"/>
              </a:rPr>
              <a:t>46</a:t>
            </a:r>
          </a:p>
        </p:txBody>
      </p:sp>
      <p:sp>
        <p:nvSpPr>
          <p:cNvPr id="3" name="TextBox 2"/>
          <p:cNvSpPr txBox="1"/>
          <p:nvPr/>
        </p:nvSpPr>
        <p:spPr>
          <a:xfrm>
            <a:off x="731520" y="438912"/>
            <a:ext cx="9144000" cy="274320"/>
          </a:xfrm>
          <a:prstGeom prst="rect">
            <a:avLst/>
          </a:prstGeom>
          <a:noFill/>
        </p:spPr>
        <p:txBody>
          <a:bodyPr wrap="square" lIns="0" tIns="0" rIns="0" bIns="0" anchor="t">
            <a:spAutoFit/>
          </a:bodyPr>
          <a:lstStyle/>
          <a:p>
            <a:pPr algn="l">
              <a:lnSpc>
                <a:spcPct val="118000"/>
              </a:lnSpc>
            </a:pPr>
            <a:r>
              <a:rPr sz="1200" b="1" spc="150">
                <a:solidFill>
                  <a:srgbClr val="5E5E5E"/>
                </a:solidFill>
                <a:latin typeface="Arial"/>
              </a:rPr>
              <a:t>PRIMA DI CHIUDERE</a:t>
            </a:r>
          </a:p>
        </p:txBody>
      </p:sp>
      <p:sp>
        <p:nvSpPr>
          <p:cNvPr id="4" name="TextBox 3"/>
          <p:cNvSpPr txBox="1"/>
          <p:nvPr/>
        </p:nvSpPr>
        <p:spPr>
          <a:xfrm>
            <a:off x="731520" y="841248"/>
            <a:ext cx="10728655" cy="660000"/>
          </a:xfrm>
          <a:prstGeom prst="rect">
            <a:avLst/>
          </a:prstGeom>
          <a:noFill/>
        </p:spPr>
        <p:txBody>
          <a:bodyPr wrap="square" lIns="0" tIns="0" rIns="0" bIns="0" anchor="t">
            <a:spAutoFit/>
          </a:bodyPr>
          <a:lstStyle/>
          <a:p>
            <a:pPr algn="l">
              <a:lnSpc>
                <a:spcPct val="108000"/>
              </a:lnSpc>
            </a:pPr>
            <a:r>
              <a:rPr sz="3200" b="1">
                <a:solidFill>
                  <a:srgbClr val="1A1A1A"/>
                </a:solidFill>
                <a:latin typeface="Arial"/>
              </a:rPr>
              <a:t>Che cosa succede al vostro lavoro.</a:t>
            </a:r>
          </a:p>
        </p:txBody>
      </p:sp>
      <p:sp>
        <p:nvSpPr>
          <p:cNvPr id="5" name="TextBox 4"/>
          <p:cNvSpPr txBox="1"/>
          <p:nvPr/>
        </p:nvSpPr>
        <p:spPr>
          <a:xfrm>
            <a:off x="731520" y="1791248"/>
            <a:ext cx="30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Le due lettere</a:t>
            </a:r>
          </a:p>
        </p:txBody>
      </p:sp>
      <p:sp>
        <p:nvSpPr>
          <p:cNvPr id="6" name="TextBox 5"/>
          <p:cNvSpPr txBox="1"/>
          <p:nvPr/>
        </p:nvSpPr>
        <p:spPr>
          <a:xfrm>
            <a:off x="4031520" y="1791248"/>
            <a:ext cx="74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Restano agli atti del progetto. Quella che vince diventa la base della comunicazione ufficiale dell’invito al convegno.</a:t>
            </a:r>
          </a:p>
        </p:txBody>
      </p:sp>
      <p:sp>
        <p:nvSpPr>
          <p:cNvPr id="7" name="Rectangle 6"/>
          <p:cNvSpPr/>
          <p:nvPr/>
        </p:nvSpPr>
        <p:spPr>
          <a:xfrm>
            <a:off x="731520" y="23797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2444777"/>
            <a:ext cx="30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Le vostre due regole</a:t>
            </a:r>
          </a:p>
        </p:txBody>
      </p:sp>
      <p:sp>
        <p:nvSpPr>
          <p:cNvPr id="9" name="TextBox 8"/>
          <p:cNvSpPr txBox="1"/>
          <p:nvPr/>
        </p:nvSpPr>
        <p:spPr>
          <a:xfrm>
            <a:off x="4031520" y="2444777"/>
            <a:ext cx="7428655" cy="300000"/>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Entrano nella presentazione finale insieme a quelle degli altri laboratori.</a:t>
            </a:r>
          </a:p>
        </p:txBody>
      </p:sp>
      <p:sp>
        <p:nvSpPr>
          <p:cNvPr id="10" name="Rectangle 9"/>
          <p:cNvSpPr/>
          <p:nvPr/>
        </p:nvSpPr>
        <p:spPr>
          <a:xfrm>
            <a:off x="731520" y="2809777"/>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874777"/>
            <a:ext cx="30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Le dodici conversazioni</a:t>
            </a:r>
          </a:p>
        </p:txBody>
      </p:sp>
      <p:sp>
        <p:nvSpPr>
          <p:cNvPr id="12" name="TextBox 11"/>
          <p:cNvSpPr txBox="1"/>
          <p:nvPr/>
        </p:nvSpPr>
        <p:spPr>
          <a:xfrm>
            <a:off x="4031520" y="2874777"/>
            <a:ext cx="74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Vengono esportate oggi stesso e conservate: sono i dati dell’esperimento, e documentano il percorso e non solo il risultato.</a:t>
            </a:r>
          </a:p>
        </p:txBody>
      </p:sp>
      <p:sp>
        <p:nvSpPr>
          <p:cNvPr id="13" name="Rectangle 12"/>
          <p:cNvSpPr/>
          <p:nvPr/>
        </p:nvSpPr>
        <p:spPr>
          <a:xfrm>
            <a:off x="731520" y="3463306"/>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528306"/>
            <a:ext cx="3000000" cy="300000"/>
          </a:xfrm>
          <a:prstGeom prst="rect">
            <a:avLst/>
          </a:prstGeom>
          <a:noFill/>
        </p:spPr>
        <p:txBody>
          <a:bodyPr wrap="square" lIns="0" tIns="0" rIns="0" bIns="0" anchor="t">
            <a:spAutoFit/>
          </a:bodyPr>
          <a:lstStyle/>
          <a:p>
            <a:pPr algn="l">
              <a:lnSpc>
                <a:spcPct val="118000"/>
              </a:lnSpc>
            </a:pPr>
            <a:r>
              <a:rPr sz="1400" b="1">
                <a:solidFill>
                  <a:srgbClr val="2B44FF"/>
                </a:solidFill>
                <a:latin typeface="Arial"/>
              </a:rPr>
              <a:t>Il convegno</a:t>
            </a:r>
          </a:p>
        </p:txBody>
      </p:sp>
      <p:sp>
        <p:nvSpPr>
          <p:cNvPr id="15" name="TextBox 14"/>
          <p:cNvSpPr txBox="1"/>
          <p:nvPr/>
        </p:nvSpPr>
        <p:spPr>
          <a:xfrm>
            <a:off x="4031520" y="3528306"/>
            <a:ext cx="7428655" cy="523529"/>
          </a:xfrm>
          <a:prstGeom prst="rect">
            <a:avLst/>
          </a:prstGeom>
          <a:noFill/>
        </p:spPr>
        <p:txBody>
          <a:bodyPr wrap="square" lIns="0" tIns="0" rIns="0" bIns="0" anchor="t">
            <a:spAutoFit/>
          </a:bodyPr>
          <a:lstStyle/>
          <a:p>
            <a:pPr algn="l">
              <a:lnSpc>
                <a:spcPct val="118000"/>
              </a:lnSpc>
            </a:pPr>
            <a:r>
              <a:rPr sz="1400" b="0">
                <a:solidFill>
                  <a:srgbClr val="1A1A1A"/>
                </a:solidFill>
                <a:latin typeface="Arial"/>
              </a:rPr>
              <a:t>Seconda settimana di novembre, a Salerno e online. Chi vuole presentare il lavoro del proprio gruppo lo dica entro la settimana.</a:t>
            </a:r>
          </a:p>
        </p:txBody>
      </p:sp>
      <p:sp>
        <p:nvSpPr>
          <p:cNvPr id="16" name="Rectangle 15"/>
          <p:cNvSpPr/>
          <p:nvPr/>
        </p:nvSpPr>
        <p:spPr>
          <a:xfrm>
            <a:off x="731520" y="4116835"/>
            <a:ext cx="10728655"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B44FF"/>
        </a:solidFill>
        <a:effectLst/>
      </p:bgPr>
    </p:bg>
    <p:spTree>
      <p:nvGrpSpPr>
        <p:cNvPr id="1" name=""/>
        <p:cNvGrpSpPr/>
        <p:nvPr/>
      </p:nvGrpSpPr>
      <p:grpSpPr>
        <a:xfrm>
          <a:off x="0" y="0"/>
          <a:ext cx="0" cy="0"/>
          <a:chOff x="0" y="0"/>
          <a:chExt cx="0" cy="0"/>
        </a:xfrm>
      </p:grpSpPr>
      <p:sp>
        <p:nvSpPr>
          <p:cNvPr id="2" name="TextBox 1"/>
          <p:cNvSpPr txBox="1"/>
          <p:nvPr/>
        </p:nvSpPr>
        <p:spPr>
          <a:xfrm>
            <a:off x="10908792" y="438912"/>
            <a:ext cx="548640" cy="274320"/>
          </a:xfrm>
          <a:prstGeom prst="rect">
            <a:avLst/>
          </a:prstGeom>
          <a:noFill/>
        </p:spPr>
        <p:txBody>
          <a:bodyPr wrap="square" lIns="0" tIns="0" rIns="0" bIns="0" anchor="t">
            <a:spAutoFit/>
          </a:bodyPr>
          <a:lstStyle/>
          <a:p>
            <a:pPr algn="r">
              <a:lnSpc>
                <a:spcPct val="118000"/>
              </a:lnSpc>
            </a:pPr>
            <a:r>
              <a:rPr sz="1100" b="0">
                <a:solidFill>
                  <a:srgbClr val="C9CFFF"/>
                </a:solidFill>
                <a:latin typeface="Arial"/>
              </a:rPr>
              <a:t>47</a:t>
            </a:r>
          </a:p>
        </p:txBody>
      </p:sp>
      <p:sp>
        <p:nvSpPr>
          <p:cNvPr id="3" name="TextBox 2"/>
          <p:cNvSpPr txBox="1"/>
          <p:nvPr/>
        </p:nvSpPr>
        <p:spPr>
          <a:xfrm>
            <a:off x="731520" y="1500000"/>
            <a:ext cx="10728655" cy="2400000"/>
          </a:xfrm>
          <a:prstGeom prst="rect">
            <a:avLst/>
          </a:prstGeom>
          <a:noFill/>
        </p:spPr>
        <p:txBody>
          <a:bodyPr wrap="square" lIns="0" tIns="0" rIns="0" bIns="0" anchor="t">
            <a:spAutoFit/>
          </a:bodyPr>
          <a:lstStyle/>
          <a:p>
            <a:pPr algn="l">
              <a:lnSpc>
                <a:spcPct val="118000"/>
              </a:lnSpc>
            </a:pPr>
            <a:r>
              <a:rPr sz="4000" b="1">
                <a:solidFill>
                  <a:srgbClr val="FFFFFF"/>
                </a:solidFill>
                <a:latin typeface="Arial"/>
              </a:rPr>
              <a:t>L’ultima parola è vostra.</a:t>
            </a:r>
          </a:p>
          <a:p>
            <a:pPr algn="l">
              <a:lnSpc>
                <a:spcPct val="118000"/>
              </a:lnSpc>
              <a:spcBef>
                <a:spcPts val="500"/>
              </a:spcBef>
            </a:pPr>
            <a:r>
              <a:rPr sz="4000" b="1">
                <a:solidFill>
                  <a:srgbClr val="FFFFFF"/>
                </a:solidFill>
                <a:latin typeface="Arial"/>
              </a:rPr>
              <a:t>Non perché la macchina sbaglia,</a:t>
            </a:r>
          </a:p>
          <a:p>
            <a:pPr algn="l">
              <a:lnSpc>
                <a:spcPct val="118000"/>
              </a:lnSpc>
              <a:spcBef>
                <a:spcPts val="500"/>
              </a:spcBef>
            </a:pPr>
            <a:r>
              <a:rPr sz="4000" b="1">
                <a:solidFill>
                  <a:srgbClr val="FFFFFF"/>
                </a:solidFill>
                <a:latin typeface="Arial"/>
              </a:rPr>
              <a:t>ma perché la firma è vostra.</a:t>
            </a:r>
          </a:p>
        </p:txBody>
      </p:sp>
      <p:sp>
        <p:nvSpPr>
          <p:cNvPr id="4" name="Rectangle 3"/>
          <p:cNvSpPr/>
          <p:nvPr/>
        </p:nvSpPr>
        <p:spPr>
          <a:xfrm>
            <a:off x="731520" y="4400000"/>
            <a:ext cx="6000000" cy="0"/>
          </a:xfrm>
          <a:prstGeom prst="rect">
            <a:avLst/>
          </a:prstGeom>
          <a:noFill/>
          <a:ln w="9525">
            <a:solidFill>
              <a:srgbClr val="D9D6C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4700000"/>
            <a:ext cx="9144000" cy="300000"/>
          </a:xfrm>
          <a:prstGeom prst="rect">
            <a:avLst/>
          </a:prstGeom>
          <a:noFill/>
        </p:spPr>
        <p:txBody>
          <a:bodyPr wrap="square" lIns="0" tIns="0" rIns="0" bIns="0" anchor="t">
            <a:spAutoFit/>
          </a:bodyPr>
          <a:lstStyle/>
          <a:p>
            <a:pPr algn="l">
              <a:lnSpc>
                <a:spcPct val="118000"/>
              </a:lnSpc>
            </a:pPr>
            <a:r>
              <a:rPr sz="1400" b="0">
                <a:solidFill>
                  <a:srgbClr val="C9CFFF"/>
                </a:solidFill>
                <a:latin typeface="Arial"/>
              </a:rPr>
              <a:t>Rete Valore PA  ·  Comunicare nella PA  ·  Lezione 2  ·  14 ottobre 2026</a:t>
            </a:r>
          </a:p>
        </p:txBody>
      </p:sp>
      <p:sp>
        <p:nvSpPr>
          <p:cNvPr id="6" name="TextBox 5"/>
          <p:cNvSpPr txBox="1"/>
          <p:nvPr/>
        </p:nvSpPr>
        <p:spPr>
          <a:xfrm>
            <a:off x="731520" y="5300000"/>
            <a:ext cx="9600000" cy="700000"/>
          </a:xfrm>
          <a:prstGeom prst="rect">
            <a:avLst/>
          </a:prstGeom>
          <a:noFill/>
        </p:spPr>
        <p:txBody>
          <a:bodyPr wrap="square" lIns="0" tIns="0" rIns="0" bIns="0" anchor="t">
            <a:spAutoFit/>
          </a:bodyPr>
          <a:lstStyle/>
          <a:p>
            <a:pPr algn="l">
              <a:lnSpc>
                <a:spcPct val="130000"/>
              </a:lnSpc>
            </a:pPr>
            <a:r>
              <a:rPr sz="1500" b="0">
                <a:solidFill>
                  <a:srgbClr val="D8DCFF"/>
                </a:solidFill>
                <a:latin typeface="Arial"/>
              </a:rPr>
              <a:t>Lunedì avete imparato a scrivere perché qualcuno faccia qualcosa. Oggi avete imparato a giudicare un testo con una griglia, e che chiunque giudichi non è neutrale.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12196</Words>
  <Application>Microsoft Office PowerPoint</Application>
  <PresentationFormat>Widescreen</PresentationFormat>
  <Paragraphs>958</Paragraphs>
  <Slides>47</Slides>
  <Notes>47</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47</vt:i4>
      </vt:variant>
    </vt:vector>
  </HeadingPairs>
  <TitlesOfParts>
    <vt:vector size="51" baseType="lpstr">
      <vt:lpstr>Arial</vt:lpstr>
      <vt:lpstr>Calibri</vt:lpstr>
      <vt:lpstr>Courier New</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Martina Stabile</cp:lastModifiedBy>
  <cp:revision>2</cp:revision>
  <dcterms:created xsi:type="dcterms:W3CDTF">2013-01-27T09:14:16Z</dcterms:created>
  <dcterms:modified xsi:type="dcterms:W3CDTF">2026-10-13T23:25:48Z</dcterms:modified>
  <cp:category/>
</cp:coreProperties>
</file>